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23" r:id="rId60"/>
    <p:sldId id="324" r:id="rId61"/>
    <p:sldId id="325" r:id="rId62"/>
    <p:sldId id="319" r:id="rId63"/>
    <p:sldId id="320" r:id="rId64"/>
    <p:sldId id="321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1" autoAdjust="0"/>
    <p:restoredTop sz="94660"/>
  </p:normalViewPr>
  <p:slideViewPr>
    <p:cSldViewPr>
      <p:cViewPr varScale="1">
        <p:scale>
          <a:sx n="90" d="100"/>
          <a:sy n="90" d="100"/>
        </p:scale>
        <p:origin x="43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D7CF0-B9FC-4D82-BD60-DCE20631626D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08580-4134-4E3A-A544-5C58B4148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461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55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65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6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53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38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03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51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2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36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27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58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65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5.png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NUL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9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NUL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NUL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../media/image3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9" Type="http://schemas.openxmlformats.org/officeDocument/2006/relationships/image" Target="NULL"/></Relationships>
</file>

<file path=ppt/slides/_rels/slide45.xml.rels><?xml version="1.0" encoding="UTF-8" standalone="yes"?>
<Relationships xmlns="http://schemas.openxmlformats.org/package/2006/relationships"><Relationship Id="rId7" Type="http://schemas.openxmlformats.org/officeDocument/2006/relationships/image" Target="NUL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NUL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NUL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50.xml.rels><?xml version="1.0" encoding="UTF-8" standalone="yes"?>
<Relationships xmlns="http://schemas.openxmlformats.org/package/2006/relationships"><Relationship Id="rId7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20.png"/><Relationship Id="rId4" Type="http://schemas.openxmlformats.org/officeDocument/2006/relationships/image" Target="NUL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NUL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image" Target="NUL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NUL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NUL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29.png"/><Relationship Id="rId4" Type="http://schemas.openxmlformats.org/officeDocument/2006/relationships/image" Target="NUL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2.png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15159"/>
            <a:ext cx="7772400" cy="1470025"/>
          </a:xfrm>
        </p:spPr>
        <p:txBody>
          <a:bodyPr>
            <a:normAutofit/>
          </a:bodyPr>
          <a:lstStyle/>
          <a:p>
            <a:r>
              <a:rPr lang="it-IT" dirty="0" smtClean="0"/>
              <a:t>Mobile Robots</a:t>
            </a:r>
            <a:br>
              <a:rPr lang="it-IT" dirty="0" smtClean="0"/>
            </a:br>
            <a:r>
              <a:rPr lang="it-IT" dirty="0" smtClean="0"/>
              <a:t>Part </a:t>
            </a:r>
            <a:r>
              <a:rPr lang="it-IT" dirty="0" smtClean="0"/>
              <a:t>I.2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00536"/>
            <a:ext cx="6400800" cy="1752600"/>
          </a:xfrm>
        </p:spPr>
        <p:txBody>
          <a:bodyPr/>
          <a:lstStyle/>
          <a:p>
            <a:r>
              <a:rPr lang="it-IT" dirty="0" smtClean="0"/>
              <a:t>Robotics and Mechatronics</a:t>
            </a:r>
            <a:endParaRPr lang="it-IT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7164288" y="409009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a.a. 2020-2021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2441"/>
            <a:ext cx="4114800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02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Example: bicycle</a:t>
            </a:r>
            <a:endParaRPr lang="it-IT"/>
          </a:p>
        </p:txBody>
      </p:sp>
      <p:pic>
        <p:nvPicPr>
          <p:cNvPr id="2050" name="Picture 2" descr="D:\Google Drive\Didattica\Master robotics 2019\exercise_bi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811" y="1329264"/>
            <a:ext cx="6672378" cy="500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52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Example: bicycle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496" y="1268760"/>
                <a:ext cx="5472608" cy="4430335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it-IT" smtClean="0">
                    <a:solidFill>
                      <a:srgbClr val="0000FF"/>
                    </a:solidFill>
                  </a:rPr>
                  <a:t>Wheel 1</a:t>
                </a:r>
              </a:p>
              <a:p>
                <a:pPr marL="457200" lvl="1" indent="0">
                  <a:buNone/>
                </a:pPr>
                <a:r>
                  <a:rPr lang="it-IT" b="1" smtClean="0"/>
                  <a:t>Sliding constraint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𝜗</m:t>
                          </m:r>
                        </m:e>
                      </m:acc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it-IT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it-IT" b="0" smtClean="0"/>
              </a:p>
              <a:p>
                <a:pPr marL="457200" lvl="1" indent="0">
                  <a:buNone/>
                </a:pPr>
                <a:endParaRPr lang="it-IT" b="0" smtClean="0"/>
              </a:p>
              <a:p>
                <a:pPr marL="457200" lvl="1" indent="0">
                  <a:buNone/>
                </a:pPr>
                <a:r>
                  <a:rPr lang="it-IT" b="1" smtClean="0"/>
                  <a:t>Rolling constraint</a:t>
                </a:r>
                <a:endParaRPr lang="it-IT" b="1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it-IT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it-IT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𝜗</m:t>
                          </m:r>
                        </m:e>
                      </m:acc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it-IT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it-IT" b="0" smtClean="0"/>
              </a:p>
              <a:p>
                <a:pPr marL="457200" lvl="1" indent="0">
                  <a:buNone/>
                </a:pPr>
                <a:endParaRPr lang="it-IT" b="0" smtClean="0"/>
              </a:p>
              <a:p>
                <a:r>
                  <a:rPr lang="it-IT" smtClean="0">
                    <a:solidFill>
                      <a:srgbClr val="0000FF"/>
                    </a:solidFill>
                  </a:rPr>
                  <a:t>Wheel 2</a:t>
                </a:r>
              </a:p>
              <a:p>
                <a:pPr lvl="1"/>
                <a:r>
                  <a:rPr lang="it-IT" smtClean="0"/>
                  <a:t>The same applies for the other wheel, with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it-IT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it-IT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it-IT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𝜗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it-IT" smtClean="0"/>
              </a:p>
              <a:p>
                <a:pPr lvl="1"/>
                <a:r>
                  <a:rPr lang="it-IT" smtClean="0">
                    <a:solidFill>
                      <a:srgbClr val="FF0000"/>
                    </a:solidFill>
                  </a:rPr>
                  <a:t>Since the motor wheel is on the rear-wheel, we can discard the </a:t>
                </a:r>
                <a:r>
                  <a:rPr lang="it-IT" u="sng" smtClean="0">
                    <a:solidFill>
                      <a:srgbClr val="FF0000"/>
                    </a:solidFill>
                  </a:rPr>
                  <a:t>rolling constraint equation</a:t>
                </a:r>
                <a:r>
                  <a:rPr lang="it-IT" smtClean="0">
                    <a:solidFill>
                      <a:srgbClr val="FF0000"/>
                    </a:solidFill>
                  </a:rPr>
                  <a:t> for wheel 2!</a:t>
                </a:r>
              </a:p>
              <a:p>
                <a:pPr lvl="1"/>
                <a:r>
                  <a:rPr lang="it-IT" smtClean="0">
                    <a:solidFill>
                      <a:srgbClr val="FF0000"/>
                    </a:solidFill>
                  </a:rPr>
                  <a:t>However, the sliding constraint on wheel 2 must still be enforced!</a:t>
                </a:r>
              </a:p>
              <a:p>
                <a:endParaRPr lang="it-IT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1268760"/>
                <a:ext cx="5472608" cy="4430335"/>
              </a:xfrm>
              <a:blipFill rotWithShape="1">
                <a:blip r:embed="rId4"/>
                <a:stretch>
                  <a:fillRect l="-1002" t="-1926" r="-2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247384" y="1628003"/>
            <a:ext cx="3832545" cy="3241545"/>
            <a:chOff x="5076056" y="1628003"/>
            <a:chExt cx="3832545" cy="324154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76056" y="1628003"/>
              <a:ext cx="3832545" cy="2864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458208" y="4581129"/>
              <a:ext cx="769976" cy="28841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0" rIns="36000" bIns="0" rtlCol="0" anchor="ctr">
              <a:spAutoFit/>
            </a:bodyPr>
            <a:lstStyle/>
            <a:p>
              <a:pPr algn="ctr"/>
              <a:r>
                <a:rPr lang="en-GB" sz="1400" smtClean="0"/>
                <a:t>Wheel 1</a:t>
              </a:r>
              <a:endParaRPr lang="en-GB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74432" y="4581128"/>
              <a:ext cx="769976" cy="28841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0" rIns="36000" bIns="0" rtlCol="0" anchor="ctr">
              <a:spAutoFit/>
            </a:bodyPr>
            <a:lstStyle/>
            <a:p>
              <a:pPr algn="ctr"/>
              <a:r>
                <a:rPr lang="en-GB" sz="1400" smtClean="0"/>
                <a:t>Wheel 2</a:t>
              </a:r>
              <a:endParaRPr lang="en-GB" sz="1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02818" y="5699095"/>
                <a:ext cx="6525427" cy="1076181"/>
              </a:xfrm>
              <a:prstGeom prst="roundRect">
                <a:avLst>
                  <a:gd name="adj" fmla="val 11357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it-IT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it-IT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b="0" i="1" smtClean="0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it-IT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it-IT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b="0" i="1" smtClean="0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it-IT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it-IT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it-IT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it-IT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b="0" i="1" smtClean="0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it-IT" b="0" i="1" smtClean="0">
                                            <a:latin typeface="Cambria Math"/>
                                          </a:rPr>
                                          <m:t>𝜑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818" y="5699095"/>
                <a:ext cx="6525427" cy="1076181"/>
              </a:xfrm>
              <a:prstGeom prst="roundRect">
                <a:avLst>
                  <a:gd name="adj" fmla="val 11357"/>
                </a:avLst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83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78" y="1"/>
            <a:ext cx="68951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85750" y="-315416"/>
            <a:ext cx="1558250" cy="1143000"/>
          </a:xfrm>
        </p:spPr>
        <p:txBody>
          <a:bodyPr>
            <a:normAutofit/>
          </a:bodyPr>
          <a:lstStyle/>
          <a:p>
            <a:pPr algn="r"/>
            <a:r>
              <a:rPr lang="en-GB" sz="3200" dirty="0" smtClean="0"/>
              <a:t>Exercise</a:t>
            </a:r>
            <a:endParaRPr lang="en-GB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85750" y="5715000"/>
            <a:ext cx="15582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1800" smtClean="0"/>
              <a:t>Bicycle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2267744" y="1967910"/>
                <a:ext cx="2732455" cy="715089"/>
              </a:xfrm>
              <a:prstGeom prst="roundRect">
                <a:avLst/>
              </a:prstGeom>
              <a:solidFill>
                <a:srgbClr val="FFC000">
                  <a:alpha val="60000"/>
                </a:srgb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GB" sz="1200" smtClean="0"/>
                  <a:t> </a:t>
                </a:r>
                <a:r>
                  <a:rPr lang="en-GB" sz="1200"/>
                  <a:t>–</a:t>
                </a:r>
                <a:r>
                  <a:rPr lang="en-GB" sz="1200" smtClean="0"/>
                  <a:t> Distance between wheels</a:t>
                </a:r>
              </a:p>
              <a:p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GB" sz="1200" dirty="0" smtClean="0"/>
                  <a:t> </a:t>
                </a:r>
                <a:r>
                  <a:rPr lang="en-GB" sz="1200" smtClean="0"/>
                  <a:t>– Radius of the wheel (only graphical)</a:t>
                </a:r>
              </a:p>
              <a:p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GB" sz="1200" dirty="0" smtClean="0"/>
                  <a:t> </a:t>
                </a:r>
                <a:r>
                  <a:rPr lang="en-GB" sz="1200" smtClean="0"/>
                  <a:t>– Linear speed of the robot</a:t>
                </a:r>
                <a:endParaRPr lang="en-GB" sz="12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967910"/>
                <a:ext cx="2732455" cy="715089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D:\Google Drive\Didattica\Master robotics 2019\exercise_bicyc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758" y="692696"/>
            <a:ext cx="3112714" cy="233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2267744" y="4305723"/>
                <a:ext cx="2965686" cy="936005"/>
              </a:xfrm>
              <a:prstGeom prst="roundRect">
                <a:avLst>
                  <a:gd name="adj" fmla="val 6595"/>
                </a:avLst>
              </a:prstGeom>
              <a:solidFill>
                <a:srgbClr val="FFC000">
                  <a:alpha val="60000"/>
                </a:srgb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/>
                      </a:rPr>
                      <m:t>𝜗</m:t>
                    </m:r>
                  </m:oMath>
                </a14:m>
                <a:r>
                  <a:rPr lang="it-IT" sz="1600"/>
                  <a:t> </a:t>
                </a:r>
                <a:r>
                  <a:rPr lang="it-IT" sz="1200" smtClean="0"/>
                  <a:t>– Angle of the robot in global frame</a:t>
                </a:r>
                <a:endParaRPr lang="it-IT" sz="1200"/>
              </a:p>
              <a:p>
                <a14:m>
                  <m:oMath xmlns:m="http://schemas.openxmlformats.org/officeDocument/2006/math">
                    <m:r>
                      <a:rPr lang="it-IT" sz="1200" i="1">
                        <a:latin typeface="Cambria Math"/>
                      </a:rPr>
                      <m:t>𝜙</m:t>
                    </m:r>
                  </m:oMath>
                </a14:m>
                <a:r>
                  <a:rPr lang="en-GB" sz="1200"/>
                  <a:t> – Steering angle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sz="1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1200" i="1">
                            <a:latin typeface="Cambria Math"/>
                          </a:rPr>
                          <m:t>𝜙</m:t>
                        </m:r>
                      </m:e>
                    </m:acc>
                  </m:oMath>
                </a14:m>
                <a:r>
                  <a:rPr lang="en-GB" sz="1200" smtClean="0"/>
                  <a:t> </a:t>
                </a:r>
                <a:r>
                  <a:rPr lang="en-GB" sz="1200"/>
                  <a:t>–</a:t>
                </a:r>
                <a:r>
                  <a:rPr lang="en-GB" sz="1200" smtClean="0"/>
                  <a:t> Steering angle</a:t>
                </a:r>
                <a:endParaRPr lang="en-GB" sz="1200"/>
              </a:p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it-IT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smtClean="0">
                            <a:latin typeface="Cambria Math"/>
                          </a:rPr>
                          <m:t>𝑥</m:t>
                        </m:r>
                        <m:r>
                          <a:rPr lang="it-IT" sz="1200" b="0" i="1" smtClean="0">
                            <a:latin typeface="Cambria Math"/>
                          </a:rPr>
                          <m:t>,</m:t>
                        </m:r>
                        <m:r>
                          <a:rPr lang="it-IT" sz="1200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sz="1200" smtClean="0"/>
                  <a:t> – Position of the robot in global frame</a:t>
                </a: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305723"/>
                <a:ext cx="2965686" cy="936005"/>
              </a:xfrm>
              <a:prstGeom prst="roundRect">
                <a:avLst>
                  <a:gd name="adj" fmla="val 6595"/>
                </a:avLst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153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585750" y="-315416"/>
            <a:ext cx="15582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smtClean="0"/>
              <a:t>Exercise</a:t>
            </a:r>
            <a:endParaRPr lang="en-GB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85750" y="5715000"/>
            <a:ext cx="15582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1800" smtClean="0"/>
              <a:t>Bicycle</a:t>
            </a:r>
            <a:endParaRPr lang="en-GB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" y="1988840"/>
            <a:ext cx="70866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1763688" y="2924944"/>
                <a:ext cx="2806051" cy="715089"/>
              </a:xfrm>
              <a:prstGeom prst="roundRect">
                <a:avLst/>
              </a:prstGeom>
              <a:solidFill>
                <a:srgbClr val="FFC000">
                  <a:alpha val="60000"/>
                </a:srgb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/>
                      </a:rPr>
                      <m:t>𝑑𝑡</m:t>
                    </m:r>
                  </m:oMath>
                </a14:m>
                <a:r>
                  <a:rPr lang="en-GB" sz="1200" dirty="0" smtClean="0"/>
                  <a:t> </a:t>
                </a:r>
                <a:r>
                  <a:rPr lang="en-GB" sz="1200" smtClean="0"/>
                  <a:t>– Timestep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it-IT" sz="1200" b="0" i="1" smtClean="0">
                            <a:latin typeface="Cambria Math"/>
                          </a:rPr>
                          <m:t>𝑒𝑛𝑑</m:t>
                        </m:r>
                      </m:sub>
                    </m:sSub>
                  </m:oMath>
                </a14:m>
                <a:r>
                  <a:rPr lang="en-GB" sz="1200" dirty="0" smtClean="0"/>
                  <a:t> </a:t>
                </a:r>
                <a:r>
                  <a:rPr lang="en-GB" sz="1200"/>
                  <a:t>– Time at which the simulation </a:t>
                </a:r>
                <a:r>
                  <a:rPr lang="en-GB" sz="1200" smtClean="0"/>
                  <a:t>ends</a:t>
                </a:r>
              </a:p>
              <a:p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GB" sz="1200" smtClean="0"/>
                  <a:t> – Initial time</a:t>
                </a:r>
                <a:endParaRPr lang="en-GB" sz="12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924944"/>
                <a:ext cx="2806051" cy="715089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281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1" y="0"/>
            <a:ext cx="763860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585750" y="-315416"/>
            <a:ext cx="15582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smtClean="0"/>
              <a:t>Exercise</a:t>
            </a:r>
            <a:endParaRPr lang="en-GB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85750" y="5715000"/>
            <a:ext cx="15582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1800" smtClean="0"/>
              <a:t>Bicycle</a:t>
            </a:r>
            <a:endParaRPr lang="en-GB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3163273" y="1170926"/>
            <a:ext cx="1371537" cy="408623"/>
          </a:xfrm>
          <a:prstGeom prst="roundRect">
            <a:avLst/>
          </a:prstGeom>
          <a:solidFill>
            <a:srgbClr val="FFC000">
              <a:alpha val="60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r>
              <a:rPr lang="en-GB" smtClean="0"/>
              <a:t>Initialization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3275856" y="2420888"/>
                <a:ext cx="2437276" cy="340519"/>
              </a:xfrm>
              <a:prstGeom prst="roundRect">
                <a:avLst/>
              </a:prstGeom>
              <a:solidFill>
                <a:srgbClr val="FFC000">
                  <a:alpha val="60000"/>
                </a:srgb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r>
                  <a:rPr lang="en-GB" sz="1400" smtClean="0"/>
                  <a:t>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it-IT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400" dirty="0" smtClean="0"/>
                  <a:t> </a:t>
                </a:r>
                <a:r>
                  <a:rPr lang="en-GB" sz="1400" smtClean="0"/>
                  <a:t>from the steering angle</a:t>
                </a:r>
                <a:endParaRPr lang="en-GB" sz="14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420888"/>
                <a:ext cx="2437276" cy="340519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3275856" y="2772470"/>
            <a:ext cx="2536134" cy="340519"/>
          </a:xfrm>
          <a:prstGeom prst="roundRect">
            <a:avLst/>
          </a:prstGeom>
          <a:solidFill>
            <a:srgbClr val="FFC000">
              <a:alpha val="60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r>
              <a:rPr lang="it-IT" sz="1400" smtClean="0"/>
              <a:t>Set the motor to the rear-wheel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40152" y="1556792"/>
                <a:ext cx="3161007" cy="725275"/>
              </a:xfrm>
              <a:prstGeom prst="roundRect">
                <a:avLst>
                  <a:gd name="adj" fmla="val 12242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it-IT" sz="1200" b="0" i="0" smtClean="0"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t-IT" sz="1200" b="0" i="0" smtClean="0"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it-IT" sz="12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it-IT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sz="12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it-IT" sz="12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it-IT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sSub>
                                  <m:sSub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0" i="1" smtClean="0">
                                        <a:latin typeface="Cambria Math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it-IT" sz="1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sz="12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200" b="0" i="1" smtClean="0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it-IT" sz="12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sz="12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it-IT" sz="12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it-IT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it-IT" sz="1200" b="0" i="1" smtClean="0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sz="1200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it-IT" sz="12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it-IT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it-IT" sz="1200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0" i="1" smtClean="0">
                                        <a:latin typeface="Cambria Math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it-IT" sz="1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sz="1200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200" b="0" i="1" smtClean="0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it-IT" sz="12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sz="1200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it-IT" sz="12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it-IT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sz="12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it-IT" sz="12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it-IT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sSub>
                                  <m:sSub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0" i="1" smtClean="0">
                                        <a:latin typeface="Cambria Math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it-IT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sz="12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200" b="0" i="1" smtClean="0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it-IT" sz="12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120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556792"/>
                <a:ext cx="3161007" cy="725275"/>
              </a:xfrm>
              <a:prstGeom prst="roundRect">
                <a:avLst>
                  <a:gd name="adj" fmla="val 12242"/>
                </a:avLst>
              </a:prstGeom>
              <a:blipFill rotWithShape="1">
                <a:blip r:embed="rId6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 12"/>
          <p:cNvSpPr/>
          <p:nvPr/>
        </p:nvSpPr>
        <p:spPr>
          <a:xfrm>
            <a:off x="6929214" y="2337322"/>
            <a:ext cx="666750" cy="723900"/>
          </a:xfrm>
          <a:custGeom>
            <a:avLst/>
            <a:gdLst>
              <a:gd name="connsiteX0" fmla="*/ 1133475 w 1133475"/>
              <a:gd name="connsiteY0" fmla="*/ 18548 h 28073"/>
              <a:gd name="connsiteX1" fmla="*/ 0 w 1133475"/>
              <a:gd name="connsiteY1" fmla="*/ 28073 h 28073"/>
              <a:gd name="connsiteX0" fmla="*/ 1847850 w 1847850"/>
              <a:gd name="connsiteY0" fmla="*/ 875 h 277100"/>
              <a:gd name="connsiteX1" fmla="*/ 0 w 1847850"/>
              <a:gd name="connsiteY1" fmla="*/ 277100 h 277100"/>
              <a:gd name="connsiteX0" fmla="*/ 1847850 w 1847850"/>
              <a:gd name="connsiteY0" fmla="*/ 765 h 276990"/>
              <a:gd name="connsiteX1" fmla="*/ 0 w 1847850"/>
              <a:gd name="connsiteY1" fmla="*/ 276990 h 276990"/>
              <a:gd name="connsiteX0" fmla="*/ 1847850 w 1847850"/>
              <a:gd name="connsiteY0" fmla="*/ 0 h 276225"/>
              <a:gd name="connsiteX1" fmla="*/ 0 w 1847850"/>
              <a:gd name="connsiteY1" fmla="*/ 276225 h 276225"/>
              <a:gd name="connsiteX0" fmla="*/ 923925 w 923925"/>
              <a:gd name="connsiteY0" fmla="*/ 0 h 647700"/>
              <a:gd name="connsiteX1" fmla="*/ 0 w 923925"/>
              <a:gd name="connsiteY1" fmla="*/ 647700 h 647700"/>
              <a:gd name="connsiteX0" fmla="*/ 923925 w 964504"/>
              <a:gd name="connsiteY0" fmla="*/ 0 h 647700"/>
              <a:gd name="connsiteX1" fmla="*/ 0 w 964504"/>
              <a:gd name="connsiteY1" fmla="*/ 647700 h 647700"/>
              <a:gd name="connsiteX0" fmla="*/ 923925 w 924748"/>
              <a:gd name="connsiteY0" fmla="*/ 0 h 647700"/>
              <a:gd name="connsiteX1" fmla="*/ 0 w 924748"/>
              <a:gd name="connsiteY1" fmla="*/ 647700 h 647700"/>
              <a:gd name="connsiteX0" fmla="*/ 723900 w 726366"/>
              <a:gd name="connsiteY0" fmla="*/ 0 h 638175"/>
              <a:gd name="connsiteX1" fmla="*/ 0 w 726366"/>
              <a:gd name="connsiteY1" fmla="*/ 638175 h 638175"/>
              <a:gd name="connsiteX0" fmla="*/ 723900 w 723900"/>
              <a:gd name="connsiteY0" fmla="*/ 0 h 638175"/>
              <a:gd name="connsiteX1" fmla="*/ 0 w 723900"/>
              <a:gd name="connsiteY1" fmla="*/ 638175 h 638175"/>
              <a:gd name="connsiteX0" fmla="*/ 723900 w 723900"/>
              <a:gd name="connsiteY0" fmla="*/ 0 h 638175"/>
              <a:gd name="connsiteX1" fmla="*/ 0 w 723900"/>
              <a:gd name="connsiteY1" fmla="*/ 638175 h 638175"/>
              <a:gd name="connsiteX0" fmla="*/ 742950 w 742950"/>
              <a:gd name="connsiteY0" fmla="*/ 0 h 723900"/>
              <a:gd name="connsiteX1" fmla="*/ 0 w 742950"/>
              <a:gd name="connsiteY1" fmla="*/ 723900 h 723900"/>
              <a:gd name="connsiteX0" fmla="*/ 666750 w 666750"/>
              <a:gd name="connsiteY0" fmla="*/ 0 h 723900"/>
              <a:gd name="connsiteX1" fmla="*/ 0 w 666750"/>
              <a:gd name="connsiteY1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750" h="723900">
                <a:moveTo>
                  <a:pt x="666750" y="0"/>
                </a:moveTo>
                <a:cubicBezTo>
                  <a:pt x="608012" y="401637"/>
                  <a:pt x="139700" y="98425"/>
                  <a:pt x="0" y="72390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1043607" y="3143224"/>
            <a:ext cx="6477047" cy="7178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6084168" y="5974385"/>
                <a:ext cx="1867220" cy="62423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𝜗</m:t>
                          </m:r>
                        </m:e>
                      </m:d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5974385"/>
                <a:ext cx="1867220" cy="624230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6084168" y="5068523"/>
                <a:ext cx="2586897" cy="73438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𝜗</m:t>
                          </m:r>
                        </m:e>
                      </m:d>
                      <m:r>
                        <a:rPr lang="en-GB" sz="1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40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40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40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40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5068523"/>
                <a:ext cx="2586897" cy="734385"/>
              </a:xfrm>
              <a:prstGeom prst="round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 16"/>
          <p:cNvSpPr/>
          <p:nvPr/>
        </p:nvSpPr>
        <p:spPr>
          <a:xfrm flipV="1">
            <a:off x="4857750" y="4877556"/>
            <a:ext cx="1226418" cy="558160"/>
          </a:xfrm>
          <a:custGeom>
            <a:avLst/>
            <a:gdLst>
              <a:gd name="connsiteX0" fmla="*/ 1133475 w 1133475"/>
              <a:gd name="connsiteY0" fmla="*/ 18548 h 28073"/>
              <a:gd name="connsiteX1" fmla="*/ 0 w 1133475"/>
              <a:gd name="connsiteY1" fmla="*/ 28073 h 28073"/>
              <a:gd name="connsiteX0" fmla="*/ 1847850 w 1847850"/>
              <a:gd name="connsiteY0" fmla="*/ 875 h 277100"/>
              <a:gd name="connsiteX1" fmla="*/ 0 w 1847850"/>
              <a:gd name="connsiteY1" fmla="*/ 277100 h 277100"/>
              <a:gd name="connsiteX0" fmla="*/ 1847850 w 1847850"/>
              <a:gd name="connsiteY0" fmla="*/ 765 h 276990"/>
              <a:gd name="connsiteX1" fmla="*/ 0 w 1847850"/>
              <a:gd name="connsiteY1" fmla="*/ 276990 h 276990"/>
              <a:gd name="connsiteX0" fmla="*/ 1847850 w 1847850"/>
              <a:gd name="connsiteY0" fmla="*/ 0 h 276225"/>
              <a:gd name="connsiteX1" fmla="*/ 0 w 1847850"/>
              <a:gd name="connsiteY1" fmla="*/ 276225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47850" h="276225">
                <a:moveTo>
                  <a:pt x="1847850" y="0"/>
                </a:moveTo>
                <a:cubicBezTo>
                  <a:pt x="836612" y="11112"/>
                  <a:pt x="1225550" y="269875"/>
                  <a:pt x="0" y="276225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 flipV="1">
            <a:off x="3635896" y="5574092"/>
            <a:ext cx="2448272" cy="712408"/>
          </a:xfrm>
          <a:custGeom>
            <a:avLst/>
            <a:gdLst>
              <a:gd name="connsiteX0" fmla="*/ 1133475 w 1133475"/>
              <a:gd name="connsiteY0" fmla="*/ 18548 h 28073"/>
              <a:gd name="connsiteX1" fmla="*/ 0 w 1133475"/>
              <a:gd name="connsiteY1" fmla="*/ 28073 h 28073"/>
              <a:gd name="connsiteX0" fmla="*/ 1847850 w 1847850"/>
              <a:gd name="connsiteY0" fmla="*/ 875 h 277100"/>
              <a:gd name="connsiteX1" fmla="*/ 0 w 1847850"/>
              <a:gd name="connsiteY1" fmla="*/ 277100 h 277100"/>
              <a:gd name="connsiteX0" fmla="*/ 1847850 w 1847850"/>
              <a:gd name="connsiteY0" fmla="*/ 765 h 276990"/>
              <a:gd name="connsiteX1" fmla="*/ 0 w 1847850"/>
              <a:gd name="connsiteY1" fmla="*/ 276990 h 276990"/>
              <a:gd name="connsiteX0" fmla="*/ 1847850 w 1847850"/>
              <a:gd name="connsiteY0" fmla="*/ 0 h 276225"/>
              <a:gd name="connsiteX1" fmla="*/ 0 w 1847850"/>
              <a:gd name="connsiteY1" fmla="*/ 276225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47850" h="276225">
                <a:moveTo>
                  <a:pt x="1847850" y="0"/>
                </a:moveTo>
                <a:cubicBezTo>
                  <a:pt x="836612" y="11112"/>
                  <a:pt x="1225550" y="269875"/>
                  <a:pt x="0" y="276225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1039763" y="4551273"/>
            <a:ext cx="3748262" cy="6525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1039762" y="5435716"/>
            <a:ext cx="2524126" cy="276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1039763" y="4074514"/>
            <a:ext cx="1874131" cy="276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6084168" y="4040432"/>
                <a:ext cx="1150987" cy="73885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it-IT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400" b="0" i="1" smtClean="0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it-IT" sz="14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acc>
                                      <m:accPr>
                                        <m:chr m:val="̇"/>
                                        <m:ctrlPr>
                                          <a:rPr lang="it-IT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it-IT" sz="1400" b="0" i="1" smtClean="0">
                                            <a:latin typeface="Cambria Math"/>
                                          </a:rPr>
                                          <m:t>𝜑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it-IT" sz="1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it-IT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040432"/>
                <a:ext cx="1150987" cy="738855"/>
              </a:xfrm>
              <a:prstGeom prst="round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22"/>
          <p:cNvSpPr/>
          <p:nvPr/>
        </p:nvSpPr>
        <p:spPr>
          <a:xfrm flipV="1">
            <a:off x="3059832" y="4212890"/>
            <a:ext cx="3024336" cy="196970"/>
          </a:xfrm>
          <a:custGeom>
            <a:avLst/>
            <a:gdLst>
              <a:gd name="connsiteX0" fmla="*/ 1133475 w 1133475"/>
              <a:gd name="connsiteY0" fmla="*/ 18548 h 28073"/>
              <a:gd name="connsiteX1" fmla="*/ 0 w 1133475"/>
              <a:gd name="connsiteY1" fmla="*/ 28073 h 28073"/>
              <a:gd name="connsiteX0" fmla="*/ 1847850 w 1847850"/>
              <a:gd name="connsiteY0" fmla="*/ 875 h 277100"/>
              <a:gd name="connsiteX1" fmla="*/ 0 w 1847850"/>
              <a:gd name="connsiteY1" fmla="*/ 277100 h 277100"/>
              <a:gd name="connsiteX0" fmla="*/ 1847850 w 1847850"/>
              <a:gd name="connsiteY0" fmla="*/ 765 h 276990"/>
              <a:gd name="connsiteX1" fmla="*/ 0 w 1847850"/>
              <a:gd name="connsiteY1" fmla="*/ 276990 h 276990"/>
              <a:gd name="connsiteX0" fmla="*/ 1847850 w 1847850"/>
              <a:gd name="connsiteY0" fmla="*/ 0 h 276225"/>
              <a:gd name="connsiteX1" fmla="*/ 0 w 1847850"/>
              <a:gd name="connsiteY1" fmla="*/ 276225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47850" h="276225">
                <a:moveTo>
                  <a:pt x="1847850" y="0"/>
                </a:moveTo>
                <a:cubicBezTo>
                  <a:pt x="836612" y="11112"/>
                  <a:pt x="1225550" y="269875"/>
                  <a:pt x="0" y="276225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37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12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585750" y="-315416"/>
            <a:ext cx="15582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smtClean="0"/>
              <a:t>Exercise</a:t>
            </a:r>
            <a:endParaRPr lang="en-GB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85750" y="5715000"/>
            <a:ext cx="15582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1800" smtClean="0"/>
              <a:t>Bicycle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3779912" y="620688"/>
                <a:ext cx="2790561" cy="715089"/>
              </a:xfrm>
              <a:prstGeom prst="roundRect">
                <a:avLst/>
              </a:prstGeom>
              <a:solidFill>
                <a:srgbClr val="FFC000">
                  <a:alpha val="60000"/>
                </a:srgb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r>
                  <a:rPr lang="en-GB" dirty="0" smtClean="0"/>
                  <a:t>Time integration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+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𝛿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r>
                        <a:rPr lang="it-IT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𝛿</m:t>
                      </m:r>
                      <m:r>
                        <a:rPr lang="it-IT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620688"/>
                <a:ext cx="2790561" cy="715089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5919419" y="1844824"/>
            <a:ext cx="1460893" cy="578882"/>
          </a:xfrm>
          <a:prstGeom prst="roundRect">
            <a:avLst/>
          </a:prstGeom>
          <a:solidFill>
            <a:srgbClr val="FFC000">
              <a:alpha val="60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it-IT" sz="1400" smtClean="0"/>
              <a:t>Mainly for graphic purpose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2915816" y="3573018"/>
                <a:ext cx="3096344" cy="578882"/>
              </a:xfrm>
              <a:prstGeom prst="roundRect">
                <a:avLst/>
              </a:prstGeom>
              <a:solidFill>
                <a:srgbClr val="FFC000">
                  <a:alpha val="60000"/>
                </a:srgb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anchor="ctr">
                <a:spAutoFit/>
              </a:bodyPr>
              <a:lstStyle/>
              <a:p>
                <a:r>
                  <a:rPr lang="it-IT" sz="1400" smtClean="0"/>
                  <a:t>Save trajectories of the robot origin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it-IT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smtClean="0">
                            <a:latin typeface="Cambria Math"/>
                          </a:rPr>
                          <m:t>𝑥</m:t>
                        </m:r>
                        <m:r>
                          <a:rPr lang="it-IT" sz="1400" b="0" i="1" smtClean="0">
                            <a:latin typeface="Cambria Math"/>
                          </a:rPr>
                          <m:t>,</m:t>
                        </m:r>
                        <m:r>
                          <a:rPr lang="it-IT" sz="1400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sz="1400" dirty="0" smtClean="0"/>
                  <a:t> </a:t>
                </a:r>
                <a:r>
                  <a:rPr lang="en-GB" sz="1400" smtClean="0"/>
                  <a:t>and of the steering axis</a:t>
                </a:r>
                <a:endParaRPr lang="en-GB" sz="14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3573018"/>
                <a:ext cx="3096344" cy="578882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4139952" y="6116240"/>
            <a:ext cx="613493" cy="340519"/>
          </a:xfrm>
          <a:prstGeom prst="roundRect">
            <a:avLst/>
          </a:prstGeom>
          <a:solidFill>
            <a:srgbClr val="FFC000">
              <a:alpha val="60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it-IT" sz="1400" smtClean="0"/>
              <a:t>Plot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7803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700808"/>
            <a:ext cx="489585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Results!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717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Exercises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Mobile robot kinematics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43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0"/>
            <a:ext cx="4244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Differential drive robot: forward kinematics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22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0"/>
            <a:ext cx="3961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Bicycle drive robot: forward kinematics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87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Mobile robot</a:t>
            </a:r>
            <a:br>
              <a:rPr lang="it-IT" smtClean="0"/>
            </a:br>
            <a:r>
              <a:rPr lang="it-IT" smtClean="0"/>
              <a:t>kinematics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Mobile Robotics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575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Mobility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Mobile Robotics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707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Kinematics: recap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GB" dirty="0" smtClean="0"/>
                  <a:t>Kinematics for mobile robots:</a:t>
                </a:r>
              </a:p>
              <a:p>
                <a:pPr marL="0" indent="0">
                  <a:buNone/>
                </a:pPr>
                <a:endParaRPr lang="en-GB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GB" b="0" i="1" dirty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  <m:eqArr>
                          <m:eqArr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</m:e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</m:e>
                        </m:eqAr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𝜗</m:t>
                        </m:r>
                      </m:e>
                    </m:d>
                    <m:sSub>
                      <m:sSubPr>
                        <m:ctrlPr>
                          <a:rPr lang="en-GB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𝜉</m:t>
                            </m:r>
                          </m:e>
                        </m:acc>
                      </m:e>
                      <m:sub>
                        <m:r>
                          <a:rPr lang="en-GB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GB" b="0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dirty="0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dirty="0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dirty="0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  <m:eqArr>
                          <m:eqArrPr>
                            <m:ctrlP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dirty="0" smtClean="0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GB" b="0" i="1" dirty="0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acc>
                              <m:accPr>
                                <m:chr m:val="̇"/>
                                <m:ctrlP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</m:e>
                            </m:acc>
                          </m:e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0</m:t>
                            </m:r>
                          </m:e>
                        </m:eqAr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b="0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thus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 dirty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i="1" dirty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dirty="0">
                              <a:latin typeface="Cambria Math"/>
                            </a:rPr>
                            <m:t>𝜗</m:t>
                          </m:r>
                        </m:e>
                      </m:d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</m:m>
                              <m:eqArr>
                                <m:eqArr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eqAr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GB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  <m:eqArr>
                            <m:eqArr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acc>
                                <m:accPr>
                                  <m:chr m:val="̇"/>
                                  <m:ctrlPr>
                                    <a:rPr lang="en-GB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>
                <a:blip r:embed="rId4"/>
                <a:stretch>
                  <a:fillRect l="-1852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228184" y="2862461"/>
            <a:ext cx="1437265" cy="31880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rtlCol="0" anchor="ctr">
            <a:spAutoFit/>
          </a:bodyPr>
          <a:lstStyle/>
          <a:p>
            <a:r>
              <a:rPr lang="en-GB" sz="1400" dirty="0"/>
              <a:t>Rolling constraints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28183" y="3469294"/>
            <a:ext cx="1424651" cy="31880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rtlCol="0" anchor="ctr">
            <a:spAutoFit/>
          </a:bodyPr>
          <a:lstStyle/>
          <a:p>
            <a:r>
              <a:rPr lang="en-GB" sz="1400" dirty="0"/>
              <a:t>Sliding constraints</a:t>
            </a:r>
          </a:p>
        </p:txBody>
      </p:sp>
    </p:spTree>
    <p:extLst>
      <p:ext uri="{BB962C8B-B14F-4D97-AF65-F5344CB8AC3E}">
        <p14:creationId xmlns:p14="http://schemas.microsoft.com/office/powerpoint/2010/main" val="372946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Mobility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We have a lateral </a:t>
                </a:r>
                <a:r>
                  <a:rPr lang="en-GB" u="sng" dirty="0" smtClean="0"/>
                  <a:t>zero-slip constraint</a:t>
                </a:r>
              </a:p>
              <a:p>
                <a:pPr lvl="1"/>
                <a:r>
                  <a:rPr lang="en-GB" dirty="0" smtClean="0"/>
                  <a:t>This is valid for each wheel</a:t>
                </a:r>
              </a:p>
              <a:p>
                <a:pPr lvl="1"/>
                <a:r>
                  <a:rPr lang="en-GB" dirty="0" smtClean="0"/>
                  <a:t>It can be specified </a:t>
                </a:r>
                <a:r>
                  <a:rPr lang="en-GB" b="1" dirty="0" smtClean="0"/>
                  <a:t>separately</a:t>
                </a:r>
                <a:r>
                  <a:rPr lang="en-GB" dirty="0" smtClean="0"/>
                  <a:t> for </a:t>
                </a:r>
                <a:r>
                  <a:rPr lang="en-GB" b="1" dirty="0" smtClean="0"/>
                  <a:t>fixed</a:t>
                </a:r>
                <a:r>
                  <a:rPr lang="en-GB" dirty="0" smtClean="0"/>
                  <a:t> and </a:t>
                </a:r>
                <a:r>
                  <a:rPr lang="en-GB" b="1" dirty="0" smtClean="0"/>
                  <a:t>steerable</a:t>
                </a:r>
                <a:r>
                  <a:rPr lang="en-GB" dirty="0" smtClean="0"/>
                  <a:t> wheels:</a:t>
                </a:r>
                <a:endParaRPr lang="en-GB" dirty="0"/>
              </a:p>
              <a:p>
                <a:pPr marL="457200" lvl="1" indent="0">
                  <a:buNone/>
                </a:pPr>
                <a:r>
                  <a:rPr lang="en-GB" b="0" dirty="0" smtClean="0"/>
                  <a:t> 		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  <m:r>
                          <a:rPr lang="en-GB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𝜗</m:t>
                        </m:r>
                      </m:e>
                    </m:d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𝜉</m:t>
                            </m:r>
                          </m:e>
                        </m:acc>
                      </m:e>
                      <m:sub>
                        <m:r>
                          <a:rPr lang="en-GB" b="0" i="1" dirty="0" smtClean="0"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GB" b="0" i="1" dirty="0" smtClean="0">
                        <a:latin typeface="Cambria Math"/>
                      </a:rPr>
                      <m:t>=0</m:t>
                    </m:r>
                  </m:oMath>
                </a14:m>
                <a:endParaRPr lang="en-GB" b="0" dirty="0" smtClean="0"/>
              </a:p>
              <a:p>
                <a:pPr marL="457200" lvl="1" indent="0">
                  <a:buNone/>
                </a:pPr>
                <a:r>
                  <a:rPr lang="en-GB" dirty="0" smtClean="0"/>
                  <a:t>and,</a:t>
                </a:r>
              </a:p>
              <a:p>
                <a:pPr marL="457200" lvl="1" indent="0">
                  <a:buNone/>
                </a:pPr>
                <a:r>
                  <a:rPr lang="en-GB" dirty="0"/>
                  <a:t>	</a:t>
                </a:r>
                <a:r>
                  <a:rPr lang="en-GB" dirty="0" smtClean="0"/>
                  <a:t>      </a:t>
                </a:r>
                <a:r>
                  <a:rPr lang="en-GB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  <m:r>
                          <a:rPr lang="en-GB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𝜗</m:t>
                        </m:r>
                      </m:e>
                    </m:d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𝜉</m:t>
                            </m:r>
                          </m:e>
                        </m:acc>
                      </m:e>
                      <m:sub>
                        <m:r>
                          <a:rPr lang="en-GB" b="0" i="1" dirty="0" smtClean="0"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GB" b="0" i="1" dirty="0" smtClean="0">
                        <a:latin typeface="Cambria Math"/>
                      </a:rPr>
                      <m:t>=0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3134282" y="3645024"/>
            <a:ext cx="1025914" cy="6907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3136618" y="4724811"/>
            <a:ext cx="1047389" cy="6907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608846" y="5426383"/>
            <a:ext cx="152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Motion vector</a:t>
            </a:r>
            <a:endParaRPr lang="en-GB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1808646" y="3645024"/>
                <a:ext cx="1325636" cy="2231915"/>
              </a:xfrm>
              <a:prstGeom prst="roundRect">
                <a:avLst>
                  <a:gd name="adj" fmla="val 9419"/>
                </a:avLst>
              </a:prstGeom>
              <a:noFill/>
              <a:ln>
                <a:solidFill>
                  <a:srgbClr val="00B0F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646" y="3645024"/>
                <a:ext cx="1325636" cy="2231915"/>
              </a:xfrm>
              <a:prstGeom prst="roundRect">
                <a:avLst>
                  <a:gd name="adj" fmla="val 9419"/>
                </a:avLst>
              </a:prstGeom>
              <a:blipFill>
                <a:blip r:embed="rId5"/>
                <a:stretch>
                  <a:fillRect b="-1622"/>
                </a:stretch>
              </a:blipFill>
              <a:ln>
                <a:solidFill>
                  <a:srgbClr val="00B0F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522950" y="5887746"/>
            <a:ext cx="1797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Projection matrix</a:t>
            </a:r>
            <a:endParaRPr lang="en-GB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5940152" y="4319402"/>
                <a:ext cx="3107272" cy="567177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00B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</a:rPr>
                            <m:t>𝜗</m:t>
                          </m:r>
                        </m:e>
                      </m:d>
                      <m:sSub>
                        <m:sSubPr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sz="2400" i="1" dirty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sz="2400" b="0" i="1" dirty="0" smtClean="0">
                          <a:latin typeface="Cambria Math"/>
                        </a:rPr>
                        <m:t>∈</m:t>
                      </m:r>
                      <m:func>
                        <m:func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dirty="0" smtClean="0">
                              <a:latin typeface="Cambria Math"/>
                            </a:rPr>
                            <m:t>ker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 dirty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sz="2400" i="1" dirty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 dirty="0"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GB" sz="2400" i="1" dirty="0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319402"/>
                <a:ext cx="3107272" cy="56717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00B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76056" y="4221088"/>
                <a:ext cx="83067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⇔</m:t>
                      </m:r>
                    </m:oMath>
                  </m:oMathPara>
                </a14:m>
                <a:endParaRPr lang="en-GB" sz="4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221088"/>
                <a:ext cx="830677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724128" y="3679796"/>
            <a:ext cx="1521891" cy="305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>
                <a:solidFill>
                  <a:srgbClr val="00B050"/>
                </a:solidFill>
              </a:rPr>
              <a:t>Motion vector</a:t>
            </a:r>
            <a:endParaRPr lang="it-IT">
              <a:solidFill>
                <a:srgbClr val="00B05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485074" y="3967517"/>
            <a:ext cx="0" cy="359695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972116" y="4367088"/>
            <a:ext cx="1025914" cy="47180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759138" y="6381328"/>
            <a:ext cx="1424651" cy="31880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rtlCol="0" anchor="ctr">
            <a:spAutoFit/>
          </a:bodyPr>
          <a:lstStyle/>
          <a:p>
            <a:r>
              <a:rPr lang="en-GB" sz="1400" dirty="0"/>
              <a:t>Sliding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10827" y="5695065"/>
                <a:ext cx="465705" cy="3853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827" y="5695065"/>
                <a:ext cx="465705" cy="385362"/>
              </a:xfrm>
              <a:prstGeom prst="rect">
                <a:avLst/>
              </a:prstGeom>
              <a:blipFill rotWithShape="1">
                <a:blip r:embed="rId8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6156176" y="229879"/>
            <a:ext cx="2841476" cy="1326913"/>
            <a:chOff x="6156176" y="229879"/>
            <a:chExt cx="2841476" cy="13269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ounded Rectangle 15"/>
                <p:cNvSpPr/>
                <p:nvPr/>
              </p:nvSpPr>
              <p:spPr>
                <a:xfrm>
                  <a:off x="6156176" y="321504"/>
                  <a:ext cx="2841476" cy="1143820"/>
                </a:xfrm>
                <a:prstGeom prst="roundRect">
                  <a:avLst>
                    <a:gd name="adj" fmla="val 33207"/>
                  </a:avLst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 anchorCtr="0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</m:m>
                            <m:eqArr>
                              <m:eqArr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eqAr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GB" i="1">
                            <a:latin typeface="Cambria Math"/>
                          </a:rPr>
                          <m:t>𝑅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𝜗</m:t>
                            </m:r>
                          </m:e>
                        </m:d>
                        <m:sSub>
                          <m:sSubPr>
                            <m:ctrlPr>
                              <a:rPr lang="en-GB" i="1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GB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  <m:t>𝜉</m:t>
                                </m:r>
                              </m:e>
                            </m:acc>
                          </m:e>
                          <m:sub>
                            <m:r>
                              <a:rPr lang="en-GB" i="1" dirty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𝐼</m:t>
                            </m:r>
                          </m:sub>
                        </m:sSub>
                        <m:r>
                          <a:rPr lang="en-GB" i="1" dirty="0">
                            <a:latin typeface="Cambria Math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i="1" dirty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i="1" dirty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i="1" dirty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i="1" dirty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</m:m>
                            <m:eqArr>
                              <m:eqArrPr>
                                <m:ctrlPr>
                                  <a:rPr lang="en-GB" i="1" dirty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GB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dirty="0">
                                        <a:latin typeface="Cambria Math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GB" i="1" dirty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acc>
                                  <m:accPr>
                                    <m:chr m:val="̇"/>
                                    <m:ctrlPr>
                                      <a:rPr lang="en-GB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𝜑</m:t>
                                    </m:r>
                                  </m:e>
                                </m:acc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</m:eqAr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ounded 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6176" y="321504"/>
                  <a:ext cx="2841476" cy="1143820"/>
                </a:xfrm>
                <a:prstGeom prst="roundRect">
                  <a:avLst>
                    <a:gd name="adj" fmla="val 33207"/>
                  </a:avLst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6948264" y="229879"/>
              <a:ext cx="1437265" cy="318801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36000" rIns="36000" bIns="36000" rtlCol="0" anchor="ctr">
              <a:spAutoFit/>
            </a:bodyPr>
            <a:lstStyle/>
            <a:p>
              <a:r>
                <a:rPr lang="en-GB" sz="1400" dirty="0"/>
                <a:t>Rolling constraints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48263" y="1237991"/>
              <a:ext cx="1424651" cy="318801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36000" rIns="36000" bIns="36000" rtlCol="0" anchor="ctr">
              <a:spAutoFit/>
            </a:bodyPr>
            <a:lstStyle/>
            <a:p>
              <a:r>
                <a:rPr lang="en-GB" sz="1400" dirty="0"/>
                <a:t>Sliding constraints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18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Mobility</a:t>
            </a:r>
            <a:br>
              <a:rPr lang="en-GB" dirty="0" smtClean="0"/>
            </a:br>
            <a:r>
              <a:rPr lang="en-GB" sz="2200" dirty="0">
                <a:solidFill>
                  <a:srgbClr val="00B0F0"/>
                </a:solidFill>
              </a:rPr>
              <a:t>Geometrical </a:t>
            </a:r>
            <a:r>
              <a:rPr lang="en-GB" sz="2200" dirty="0" smtClean="0">
                <a:solidFill>
                  <a:srgbClr val="00B0F0"/>
                </a:solidFill>
              </a:rPr>
              <a:t>proof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6836903" cy="438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619672" y="2501134"/>
            <a:ext cx="648072" cy="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619672" y="3517484"/>
            <a:ext cx="648072" cy="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91880" y="3529768"/>
            <a:ext cx="503471" cy="32554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01081" y="2504303"/>
            <a:ext cx="510746" cy="271848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15274" y="5929535"/>
            <a:ext cx="1456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Zero motion lines</a:t>
            </a:r>
            <a:endParaRPr lang="en-GB" sz="1400" dirty="0">
              <a:solidFill>
                <a:srgbClr val="FF0000"/>
              </a:solidFill>
            </a:endParaRPr>
          </a:p>
        </p:txBody>
      </p:sp>
      <p:cxnSp>
        <p:nvCxnSpPr>
          <p:cNvPr id="22" name="Curved Connector 21"/>
          <p:cNvCxnSpPr>
            <a:stCxn id="15" idx="0"/>
          </p:cNvCxnSpPr>
          <p:nvPr/>
        </p:nvCxnSpPr>
        <p:spPr>
          <a:xfrm rot="16200000" flipV="1">
            <a:off x="2671733" y="4857652"/>
            <a:ext cx="929167" cy="1214599"/>
          </a:xfrm>
          <a:prstGeom prst="curvedConnector2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15" idx="0"/>
          </p:cNvCxnSpPr>
          <p:nvPr/>
        </p:nvCxnSpPr>
        <p:spPr>
          <a:xfrm rot="5400000" flipH="1" flipV="1">
            <a:off x="4035094" y="4379376"/>
            <a:ext cx="1258681" cy="1841639"/>
          </a:xfrm>
          <a:prstGeom prst="curvedConnector2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602667" y="3502031"/>
            <a:ext cx="648072" cy="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475838" y="3513438"/>
            <a:ext cx="506627" cy="317157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458981" y="5445224"/>
            <a:ext cx="2145467" cy="1191816"/>
          </a:xfrm>
          <a:prstGeom prst="roundRect">
            <a:avLst>
              <a:gd name="adj" fmla="val 10446"/>
            </a:avLst>
          </a:prstGeom>
          <a:solidFill>
            <a:schemeClr val="bg1"/>
          </a:solidFill>
          <a:ln w="127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Instantaneous Centre of Rotation</a:t>
            </a:r>
          </a:p>
          <a:p>
            <a:r>
              <a:rPr lang="en-GB" sz="1400" dirty="0"/>
              <a:t>It is the single solution that allows mobility</a:t>
            </a:r>
            <a:endParaRPr lang="en-GB" dirty="0">
              <a:solidFill>
                <a:srgbClr val="00B050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2599895" y="2996952"/>
            <a:ext cx="645813" cy="215805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532605" y="3492843"/>
            <a:ext cx="568411" cy="189471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631092" y="2117124"/>
            <a:ext cx="1235676" cy="4176584"/>
          </a:xfrm>
          <a:prstGeom prst="line">
            <a:avLst/>
          </a:prstGeom>
          <a:ln w="127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601730" y="2726724"/>
            <a:ext cx="1186248" cy="3534035"/>
          </a:xfrm>
          <a:prstGeom prst="line">
            <a:avLst/>
          </a:prstGeom>
          <a:ln w="127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Arc 58"/>
          <p:cNvSpPr/>
          <p:nvPr/>
        </p:nvSpPr>
        <p:spPr>
          <a:xfrm rot="1244855">
            <a:off x="2407873" y="2821447"/>
            <a:ext cx="394115" cy="394115"/>
          </a:xfrm>
          <a:prstGeom prst="arc">
            <a:avLst>
              <a:gd name="adj1" fmla="val 16200000"/>
              <a:gd name="adj2" fmla="val 3883329"/>
            </a:avLst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c 60"/>
          <p:cNvSpPr/>
          <p:nvPr/>
        </p:nvSpPr>
        <p:spPr>
          <a:xfrm rot="1450025">
            <a:off x="6335547" y="3304973"/>
            <a:ext cx="394115" cy="394115"/>
          </a:xfrm>
          <a:prstGeom prst="arc">
            <a:avLst>
              <a:gd name="adj1" fmla="val 16200000"/>
              <a:gd name="adj2" fmla="val 3883329"/>
            </a:avLst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ounded Rectangle 59"/>
          <p:cNvSpPr/>
          <p:nvPr/>
        </p:nvSpPr>
        <p:spPr>
          <a:xfrm>
            <a:off x="2492724" y="2733634"/>
            <a:ext cx="857277" cy="592368"/>
          </a:xfrm>
          <a:prstGeom prst="round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F0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6379019" y="3203965"/>
            <a:ext cx="857277" cy="651605"/>
          </a:xfrm>
          <a:prstGeom prst="round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F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606075" y="1916832"/>
            <a:ext cx="1080760" cy="408623"/>
          </a:xfrm>
          <a:prstGeom prst="roundRect">
            <a:avLst/>
          </a:prstGeom>
          <a:noFill/>
          <a:ln w="127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Solutions</a:t>
            </a:r>
            <a:endParaRPr lang="en-GB" dirty="0">
              <a:solidFill>
                <a:srgbClr val="00B0F0"/>
              </a:solidFill>
            </a:endParaRPr>
          </a:p>
        </p:txBody>
      </p:sp>
      <p:cxnSp>
        <p:nvCxnSpPr>
          <p:cNvPr id="65" name="Curved Connector 64"/>
          <p:cNvCxnSpPr>
            <a:endCxn id="60" idx="3"/>
          </p:cNvCxnSpPr>
          <p:nvPr/>
        </p:nvCxnSpPr>
        <p:spPr>
          <a:xfrm rot="5400000">
            <a:off x="3896047" y="1779409"/>
            <a:ext cx="704363" cy="1796454"/>
          </a:xfrm>
          <a:prstGeom prst="curvedConnector2">
            <a:avLst/>
          </a:prstGeom>
          <a:ln w="127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>
            <a:endCxn id="63" idx="0"/>
          </p:cNvCxnSpPr>
          <p:nvPr/>
        </p:nvCxnSpPr>
        <p:spPr>
          <a:xfrm rot="16200000" flipH="1">
            <a:off x="5537801" y="1934108"/>
            <a:ext cx="878510" cy="1661203"/>
          </a:xfrm>
          <a:prstGeom prst="curvedConnector3">
            <a:avLst>
              <a:gd name="adj1" fmla="val 50000"/>
            </a:avLst>
          </a:prstGeom>
          <a:ln w="127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>
            <a:stCxn id="44" idx="1"/>
          </p:cNvCxnSpPr>
          <p:nvPr/>
        </p:nvCxnSpPr>
        <p:spPr>
          <a:xfrm rot="10800000" flipV="1">
            <a:off x="5868145" y="6041132"/>
            <a:ext cx="590837" cy="412204"/>
          </a:xfrm>
          <a:prstGeom prst="curvedConnector3">
            <a:avLst>
              <a:gd name="adj1" fmla="val 50000"/>
            </a:avLst>
          </a:prstGeom>
          <a:ln w="127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86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900" dirty="0"/>
              <a:t>Mobility</a:t>
            </a:r>
            <a:r>
              <a:rPr lang="en-GB" dirty="0"/>
              <a:t/>
            </a:r>
            <a:br>
              <a:rPr lang="en-GB" dirty="0"/>
            </a:br>
            <a:r>
              <a:rPr lang="en-GB" sz="2400" dirty="0" smtClean="0">
                <a:solidFill>
                  <a:srgbClr val="00B0F0"/>
                </a:solidFill>
              </a:rPr>
              <a:t>Examples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628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neobotix-robots.com/fileadmin/files/produkte/Basisplattformen/MPO-500/Mecanum-Roboter-MPO-500-Hauptansic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0" y="4627763"/>
            <a:ext cx="3052902" cy="214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Kinematics:</a:t>
            </a:r>
            <a:br>
              <a:rPr lang="it-IT" dirty="0" smtClean="0"/>
            </a:br>
            <a:r>
              <a:rPr lang="it-IT" smtClean="0"/>
              <a:t>Omnidirectional robot</a:t>
            </a:r>
            <a:endParaRPr lang="it-IT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2908918"/>
          </a:xfrm>
        </p:spPr>
        <p:txBody>
          <a:bodyPr>
            <a:normAutofit fontScale="92500"/>
          </a:bodyPr>
          <a:lstStyle/>
          <a:p>
            <a:r>
              <a:rPr lang="it-IT" u="sng" dirty="0"/>
              <a:t>Necessary </a:t>
            </a:r>
            <a:r>
              <a:rPr lang="it-IT" u="sng" dirty="0" smtClean="0"/>
              <a:t>conditions</a:t>
            </a:r>
            <a:r>
              <a:rPr lang="it-IT" dirty="0" smtClean="0"/>
              <a:t>:</a:t>
            </a:r>
            <a:endParaRPr lang="it-IT" dirty="0"/>
          </a:p>
          <a:p>
            <a:pPr lvl="1"/>
            <a:r>
              <a:rPr lang="it-IT" dirty="0" smtClean="0">
                <a:solidFill>
                  <a:srgbClr val="FF0000"/>
                </a:solidFill>
              </a:rPr>
              <a:t>No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single point </a:t>
            </a:r>
            <a:r>
              <a:rPr lang="it-IT" dirty="0" smtClean="0"/>
              <a:t>should exist where all the axes of the rollers intersect</a:t>
            </a:r>
          </a:p>
          <a:p>
            <a:pPr lvl="1"/>
            <a:r>
              <a:rPr lang="it-IT" dirty="0" smtClean="0"/>
              <a:t>Same with </a:t>
            </a:r>
            <a:r>
              <a:rPr lang="it-IT" dirty="0" smtClean="0">
                <a:solidFill>
                  <a:srgbClr val="FF0000"/>
                </a:solidFill>
              </a:rPr>
              <a:t>parallel axes</a:t>
            </a:r>
          </a:p>
          <a:p>
            <a:pPr marL="457200" lvl="1" indent="0">
              <a:buNone/>
            </a:pPr>
            <a:r>
              <a:rPr lang="it-IT" dirty="0" smtClean="0"/>
              <a:t>If not, then the system is </a:t>
            </a:r>
            <a:r>
              <a:rPr lang="it-IT" dirty="0" smtClean="0">
                <a:solidFill>
                  <a:srgbClr val="0070C0"/>
                </a:solidFill>
              </a:rPr>
              <a:t>labile</a:t>
            </a:r>
            <a:r>
              <a:rPr lang="it-IT" dirty="0" smtClean="0"/>
              <a:t>.</a:t>
            </a:r>
            <a:endParaRPr lang="it-IT" dirty="0"/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1059" y="1628800"/>
            <a:ext cx="2938626" cy="47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c 3"/>
          <p:cNvSpPr/>
          <p:nvPr/>
        </p:nvSpPr>
        <p:spPr>
          <a:xfrm rot="10800000">
            <a:off x="2915815" y="3501006"/>
            <a:ext cx="5893869" cy="2016224"/>
          </a:xfrm>
          <a:prstGeom prst="arc">
            <a:avLst/>
          </a:prstGeom>
          <a:ln w="28575">
            <a:solidFill>
              <a:srgbClr val="0070C0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494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Mobility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 smtClean="0"/>
                  <a:t>In general, the </a:t>
                </a:r>
                <a:r>
                  <a:rPr lang="en-GB" b="1" dirty="0" smtClean="0"/>
                  <a:t>degree of mobility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dirty="0" smtClean="0"/>
                  <a:t> is a function of the set of </a:t>
                </a:r>
                <a:r>
                  <a:rPr lang="en-GB" i="1" dirty="0" smtClean="0">
                    <a:solidFill>
                      <a:srgbClr val="FF0000"/>
                    </a:solidFill>
                  </a:rPr>
                  <a:t>independent</a:t>
                </a:r>
                <a:r>
                  <a:rPr lang="en-GB" dirty="0" smtClean="0"/>
                  <a:t> constraints.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GB" dirty="0" smtClean="0"/>
                  <a:t> related to the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𝑟𝑎𝑛𝑘</m:t>
                    </m:r>
                  </m:oMath>
                </a14:m>
                <a:r>
                  <a:rPr lang="en-GB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GB" dirty="0" smtClean="0"/>
                  <a:t>of a matrix:</a:t>
                </a:r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=3−</m:t>
                      </m:r>
                      <m:r>
                        <a:rPr lang="en-GB" b="0" i="1">
                          <a:latin typeface="Cambria Math"/>
                        </a:rPr>
                        <m:t>𝑟𝑎𝑛𝑘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b="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GB" b="0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i="1" dirty="0" smtClean="0"/>
              </a:p>
              <a:p>
                <a:pPr marL="457200" lvl="1" indent="0" algn="ctr">
                  <a:buNone/>
                </a:pPr>
                <a:endParaRPr lang="en-GB" i="1" dirty="0"/>
              </a:p>
              <a:p>
                <a:pPr marL="0" indent="0" algn="ctr">
                  <a:buNone/>
                </a:pPr>
                <a:r>
                  <a:rPr lang="en-GB" dirty="0" smtClean="0"/>
                  <a:t>It should be: 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/>
                      </a:rPr>
                      <m:t>𝑟𝑎𝑛𝑘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/>
                      </a:rPr>
                      <m:t>∈[0, 3]</m:t>
                    </m:r>
                  </m:oMath>
                </a14:m>
                <a:endParaRPr lang="en-GB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704" t="-1617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139952" y="6037192"/>
            <a:ext cx="2141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Unrestrained motion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092280" y="6037192"/>
            <a:ext cx="1260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Unmovable</a:t>
            </a:r>
            <a:endParaRPr lang="en-GB" dirty="0"/>
          </a:p>
        </p:txBody>
      </p:sp>
      <p:cxnSp>
        <p:nvCxnSpPr>
          <p:cNvPr id="7" name="Curved Connector 6"/>
          <p:cNvCxnSpPr>
            <a:endCxn id="5" idx="3"/>
          </p:cNvCxnSpPr>
          <p:nvPr/>
        </p:nvCxnSpPr>
        <p:spPr>
          <a:xfrm rot="5400000">
            <a:off x="6166850" y="5839626"/>
            <a:ext cx="496561" cy="267902"/>
          </a:xfrm>
          <a:prstGeom prst="curvedConnector2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endCxn id="6" idx="1"/>
          </p:cNvCxnSpPr>
          <p:nvPr/>
        </p:nvCxnSpPr>
        <p:spPr>
          <a:xfrm rot="16200000" flipH="1">
            <a:off x="6780166" y="5909744"/>
            <a:ext cx="488598" cy="135629"/>
          </a:xfrm>
          <a:prstGeom prst="curvedConnector2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3902908" y="3284984"/>
            <a:ext cx="4429018" cy="146643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txBody>
          <a:bodyPr wrap="square" anchor="t">
            <a:noAutofit/>
          </a:bodyPr>
          <a:lstStyle/>
          <a:p>
            <a:pPr algn="r"/>
            <a:r>
              <a:rPr lang="en-GB" i="1" dirty="0">
                <a:solidFill>
                  <a:srgbClr val="FF0000"/>
                </a:solidFill>
              </a:rPr>
              <a:t>N</a:t>
            </a:r>
            <a:r>
              <a:rPr lang="en-GB" i="1" dirty="0" smtClean="0">
                <a:solidFill>
                  <a:srgbClr val="FF0000"/>
                </a:solidFill>
              </a:rPr>
              <a:t>umber </a:t>
            </a:r>
            <a:r>
              <a:rPr lang="en-GB" i="1" dirty="0">
                <a:solidFill>
                  <a:srgbClr val="FF0000"/>
                </a:solidFill>
              </a:rPr>
              <a:t>of </a:t>
            </a:r>
            <a:endParaRPr lang="en-GB" i="1" dirty="0" smtClean="0">
              <a:solidFill>
                <a:srgbClr val="FF0000"/>
              </a:solidFill>
            </a:endParaRPr>
          </a:p>
          <a:p>
            <a:pPr algn="r"/>
            <a:r>
              <a:rPr lang="en-GB" i="1" dirty="0" smtClean="0">
                <a:solidFill>
                  <a:srgbClr val="FF0000"/>
                </a:solidFill>
              </a:rPr>
              <a:t>independent</a:t>
            </a:r>
          </a:p>
          <a:p>
            <a:pPr algn="r"/>
            <a:r>
              <a:rPr lang="en-GB" i="1" dirty="0" smtClean="0">
                <a:solidFill>
                  <a:srgbClr val="FF0000"/>
                </a:solidFill>
              </a:rPr>
              <a:t>constraints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9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Steerability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GB" dirty="0" smtClean="0"/>
                  <a:t>Degree of </a:t>
                </a:r>
                <a:r>
                  <a:rPr lang="en-GB" dirty="0" err="1" smtClean="0"/>
                  <a:t>steerability</a:t>
                </a:r>
                <a:endParaRPr lang="en-GB" dirty="0" smtClean="0"/>
              </a:p>
              <a:p>
                <a:endParaRPr lang="en-GB" dirty="0"/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𝑟𝑎𝑛𝑘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∈[ 0 ,  2 ]</m:t>
                      </m:r>
                    </m:oMath>
                  </m:oMathPara>
                </a14:m>
                <a:endParaRPr lang="en-GB" dirty="0"/>
              </a:p>
              <a:p>
                <a:endParaRPr lang="en-GB" dirty="0" smtClean="0"/>
              </a:p>
              <a:p>
                <a:r>
                  <a:rPr lang="en-GB" dirty="0" smtClean="0"/>
                  <a:t>Examples:</a:t>
                </a:r>
              </a:p>
              <a:p>
                <a:pPr lvl="1"/>
                <a:r>
                  <a:rPr lang="en-GB" dirty="0" smtClean="0"/>
                  <a:t>Differential drive robot: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𝑟𝑎𝑛𝑘</m:t>
                    </m:r>
                    <m:d>
                      <m:d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dirty="0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GB" i="1" dirty="0" smtClean="0">
                        <a:latin typeface="Cambria Math"/>
                      </a:rPr>
                      <m:t>=</m:t>
                    </m:r>
                    <m:r>
                      <a:rPr lang="en-GB" b="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GB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GB" dirty="0" smtClean="0"/>
              </a:p>
              <a:p>
                <a:pPr lvl="1"/>
                <a:r>
                  <a:rPr lang="en-GB" dirty="0" smtClean="0"/>
                  <a:t>Bicycle: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𝑟𝑎𝑛𝑘</m:t>
                    </m:r>
                    <m:d>
                      <m:d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0" dirty="0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GB" b="0" i="0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GB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GB" dirty="0" smtClean="0"/>
              </a:p>
              <a:p>
                <a:pPr lvl="1"/>
                <a:r>
                  <a:rPr lang="en-GB" dirty="0" smtClean="0"/>
                  <a:t>Omni wheel robot: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𝑟𝑎𝑛𝑘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GB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037" t="-2426" b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148064" y="4293096"/>
            <a:ext cx="3125624" cy="1656184"/>
            <a:chOff x="6052946" y="44624"/>
            <a:chExt cx="3125624" cy="16561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ounded Rectangle 4"/>
                <p:cNvSpPr/>
                <p:nvPr/>
              </p:nvSpPr>
              <p:spPr>
                <a:xfrm>
                  <a:off x="6052946" y="201403"/>
                  <a:ext cx="3125624" cy="1384022"/>
                </a:xfrm>
                <a:prstGeom prst="roundRect">
                  <a:avLst>
                    <a:gd name="adj" fmla="val 17259"/>
                  </a:avLst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 anchorCtr="0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</m:m>
                            <m:eqArr>
                              <m:eqArr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>
                                                  <a:latin typeface="Cambria Math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𝛽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eqAr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GB" i="1">
                            <a:latin typeface="Cambria Math"/>
                          </a:rPr>
                          <m:t>𝑅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𝜗</m:t>
                            </m:r>
                          </m:e>
                        </m:d>
                        <m:sSub>
                          <m:sSubPr>
                            <m:ctrlPr>
                              <a:rPr lang="en-GB" i="1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GB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  <m:t>𝜉</m:t>
                                </m:r>
                              </m:e>
                            </m:acc>
                          </m:e>
                          <m:sub>
                            <m:r>
                              <a:rPr lang="en-GB" i="1" dirty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𝐼</m:t>
                            </m:r>
                          </m:sub>
                        </m:sSub>
                        <m:r>
                          <a:rPr lang="en-GB" i="1" dirty="0">
                            <a:latin typeface="Cambria Math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i="1" dirty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i="1" dirty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i="1" dirty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i="1" dirty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</m:m>
                            <m:eqArr>
                              <m:eqArrPr>
                                <m:ctrlPr>
                                  <a:rPr lang="en-GB" i="1" dirty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GB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dirty="0">
                                        <a:latin typeface="Cambria Math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GB" i="1" dirty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acc>
                                  <m:accPr>
                                    <m:chr m:val="̇"/>
                                    <m:ctrlPr>
                                      <a:rPr lang="en-GB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𝜑</m:t>
                                    </m:r>
                                  </m:e>
                                </m:acc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</m:eqAr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Rounded 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2946" y="201403"/>
                  <a:ext cx="3125624" cy="1384022"/>
                </a:xfrm>
                <a:prstGeom prst="roundRect">
                  <a:avLst>
                    <a:gd name="adj" fmla="val 17259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/>
            <p:cNvSpPr txBox="1"/>
            <p:nvPr/>
          </p:nvSpPr>
          <p:spPr>
            <a:xfrm>
              <a:off x="6948264" y="44624"/>
              <a:ext cx="1437265" cy="318801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36000" rIns="36000" bIns="36000" rtlCol="0" anchor="ctr">
              <a:spAutoFit/>
            </a:bodyPr>
            <a:lstStyle/>
            <a:p>
              <a:r>
                <a:rPr lang="en-GB" sz="1400" dirty="0"/>
                <a:t>Rolling constraints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48263" y="1382007"/>
              <a:ext cx="1424651" cy="318801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36000" rIns="36000" bIns="36000" rtlCol="0" anchor="ctr">
              <a:spAutoFit/>
            </a:bodyPr>
            <a:lstStyle/>
            <a:p>
              <a:r>
                <a:rPr lang="en-GB" sz="1400" dirty="0"/>
                <a:t>Sliding constraints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431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grpSp>
        <p:nvGrpSpPr>
          <p:cNvPr id="31" name="Group 30"/>
          <p:cNvGrpSpPr/>
          <p:nvPr/>
        </p:nvGrpSpPr>
        <p:grpSpPr>
          <a:xfrm>
            <a:off x="323528" y="1484784"/>
            <a:ext cx="2823618" cy="4388393"/>
            <a:chOff x="1188209" y="2204864"/>
            <a:chExt cx="2823618" cy="438839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933"/>
            <a:stretch/>
          </p:blipFill>
          <p:spPr bwMode="auto">
            <a:xfrm>
              <a:off x="1188209" y="2204864"/>
              <a:ext cx="2807727" cy="4388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1619672" y="2501134"/>
              <a:ext cx="648072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1619672" y="3517484"/>
              <a:ext cx="648072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3491880" y="3529768"/>
              <a:ext cx="503471" cy="325540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501081" y="2504303"/>
              <a:ext cx="510746" cy="271848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860032" y="1744592"/>
                <a:ext cx="917431" cy="66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744592"/>
                <a:ext cx="917431" cy="66858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069657" y="1700808"/>
            <a:ext cx="1038194" cy="31880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rtlCol="0" anchor="ctr">
            <a:spAutoFit/>
          </a:bodyPr>
          <a:lstStyle/>
          <a:p>
            <a:r>
              <a:rPr lang="en-GB" sz="1400" dirty="0" smtClean="0"/>
              <a:t>Fixed wheels</a:t>
            </a:r>
            <a:endParaRPr lang="en-GB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6069657" y="2094372"/>
            <a:ext cx="1215170" cy="31880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rtlCol="0" anchor="ctr">
            <a:spAutoFit/>
          </a:bodyPr>
          <a:lstStyle/>
          <a:p>
            <a:r>
              <a:rPr lang="en-GB" sz="1400" dirty="0" smtClean="0"/>
              <a:t>Steered wheels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75856" y="2708920"/>
                <a:ext cx="5760640" cy="403244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GB" dirty="0" smtClean="0"/>
                  <a:t>However:</a:t>
                </a:r>
              </a:p>
              <a:p>
                <a:pPr lvl="1"/>
                <a:r>
                  <a:rPr lang="en-GB" b="1" dirty="0" smtClean="0"/>
                  <a:t>Rear wheel</a:t>
                </a:r>
                <a:r>
                  <a:rPr lang="en-GB" dirty="0" smtClean="0"/>
                  <a:t>:</a:t>
                </a:r>
              </a:p>
              <a:p>
                <a:pPr marL="914400" lvl="2" indent="0">
                  <a:buNone/>
                </a:pPr>
                <a:r>
                  <a:rPr lang="en-GB" dirty="0"/>
                  <a:t>C</a:t>
                </a:r>
                <a:r>
                  <a:rPr lang="en-GB" dirty="0" smtClean="0"/>
                  <a:t>ommon axle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same sliding constraint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𝑟𝑎𝑛𝑘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endParaRPr lang="en-GB" b="0" dirty="0" smtClean="0">
                  <a:ea typeface="Cambria Math"/>
                </a:endParaRPr>
              </a:p>
              <a:p>
                <a:pPr lvl="1"/>
                <a:r>
                  <a:rPr lang="en-GB" b="1" dirty="0" smtClean="0"/>
                  <a:t>Front wheel</a:t>
                </a:r>
                <a:r>
                  <a:rPr lang="en-GB" dirty="0" smtClean="0"/>
                  <a:t>:</a:t>
                </a:r>
              </a:p>
              <a:p>
                <a:pPr marL="914400" lvl="2" indent="0">
                  <a:buNone/>
                </a:pPr>
                <a:r>
                  <a:rPr lang="en-GB" dirty="0" smtClean="0"/>
                  <a:t>Both wheels must have the same ICR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inter-dependent rolling/sliding constraint</a:t>
                </a:r>
                <a:endParaRPr lang="en-GB" dirty="0" smtClean="0">
                  <a:solidFill>
                    <a:srgbClr val="FF0000"/>
                  </a:solidFill>
                  <a:ea typeface="Cambria Math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𝑟𝑎𝑛𝑘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Thus: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b="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75856" y="2708920"/>
                <a:ext cx="5760640" cy="4032448"/>
              </a:xfrm>
              <a:blipFill rotWithShape="1">
                <a:blip r:embed="rId6"/>
                <a:stretch>
                  <a:fillRect l="-1481" t="-27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300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Maneuverability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548879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GB" dirty="0" smtClean="0"/>
                  <a:t>Degree of </a:t>
                </a:r>
                <a:r>
                  <a:rPr lang="en-GB" b="1" dirty="0" err="1" smtClean="0"/>
                  <a:t>maneuverability</a:t>
                </a:r>
                <a:r>
                  <a:rPr lang="en-GB" dirty="0" smtClean="0"/>
                  <a:t>:</a:t>
                </a:r>
              </a:p>
              <a:p>
                <a:pPr lvl="1"/>
                <a:endParaRPr lang="en-GB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Includes both the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direct </a:t>
                </a:r>
                <a:r>
                  <a:rPr lang="en-GB" dirty="0" err="1" smtClean="0">
                    <a:solidFill>
                      <a:srgbClr val="FF0000"/>
                    </a:solidFill>
                  </a:rPr>
                  <a:t>d.o.f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. (wheel spin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0000"/>
                        </a:solidFill>
                        <a:latin typeface="Cambria Math"/>
                      </a:rPr>
                      <m:t>𝜑</m:t>
                    </m:r>
                  </m:oMath>
                </a14:m>
                <a:r>
                  <a:rPr lang="en-GB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GB" dirty="0" smtClean="0"/>
                  <a:t> and </a:t>
                </a:r>
                <a:r>
                  <a:rPr lang="en-GB" dirty="0" smtClean="0">
                    <a:solidFill>
                      <a:srgbClr val="00B0F0"/>
                    </a:solidFill>
                  </a:rPr>
                  <a:t>indirect </a:t>
                </a:r>
                <a:r>
                  <a:rPr lang="en-GB" dirty="0" err="1" smtClean="0">
                    <a:solidFill>
                      <a:srgbClr val="00B0F0"/>
                    </a:solidFill>
                  </a:rPr>
                  <a:t>d.o.f</a:t>
                </a:r>
                <a:r>
                  <a:rPr lang="en-GB" dirty="0" smtClean="0">
                    <a:solidFill>
                      <a:srgbClr val="00B0F0"/>
                    </a:solidFill>
                  </a:rPr>
                  <a:t>.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dirty="0" smtClean="0">
                    <a:solidFill>
                      <a:srgbClr val="00B0F0"/>
                    </a:solidFill>
                  </a:rPr>
                  <a:t>)</a:t>
                </a:r>
              </a:p>
              <a:p>
                <a:endParaRPr lang="en-GB" dirty="0">
                  <a:solidFill>
                    <a:srgbClr val="00B0F0"/>
                  </a:solidFill>
                </a:endParaRPr>
              </a:p>
              <a:p>
                <a:r>
                  <a:rPr lang="en-GB" dirty="0"/>
                  <a:t>Some examples: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548879"/>
              </a:xfrm>
              <a:blipFill rotWithShape="1">
                <a:blip r:embed="rId4"/>
                <a:stretch>
                  <a:fillRect l="-815" t="-38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44995"/>
            <a:ext cx="7028702" cy="242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79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Robot kinematics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GB" dirty="0" smtClean="0"/>
                  <a:t>We need to go from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single-wheel</a:t>
                </a:r>
                <a:r>
                  <a:rPr lang="en-GB" dirty="0" smtClean="0"/>
                  <a:t> models to a model for </a:t>
                </a:r>
                <a:r>
                  <a:rPr lang="en-GB" smtClean="0"/>
                  <a:t>a </a:t>
                </a:r>
                <a:r>
                  <a:rPr lang="en-GB" smtClean="0">
                    <a:solidFill>
                      <a:srgbClr val="00B0F0"/>
                    </a:solidFill>
                  </a:rPr>
                  <a:t>N-wheel </a:t>
                </a:r>
                <a:r>
                  <a:rPr lang="en-GB" dirty="0" smtClean="0">
                    <a:solidFill>
                      <a:srgbClr val="00B0F0"/>
                    </a:solidFill>
                  </a:rPr>
                  <a:t>robot</a:t>
                </a:r>
                <a:r>
                  <a:rPr lang="en-GB" dirty="0" smtClean="0"/>
                  <a:t>:</a:t>
                </a:r>
              </a:p>
              <a:p>
                <a:pPr lvl="1"/>
                <a:r>
                  <a:rPr lang="en-GB" dirty="0" smtClean="0"/>
                  <a:t>Let’s assume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GB" dirty="0" smtClean="0"/>
                  <a:t> standard wheels: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GB" dirty="0" smtClean="0"/>
                  <a:t> fixed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dirty="0" smtClean="0"/>
                  <a:t> steerable</a:t>
                </a:r>
              </a:p>
              <a:p>
                <a:endParaRPr lang="en-GB" dirty="0" smtClean="0"/>
              </a:p>
              <a:p>
                <a:r>
                  <a:rPr lang="en-GB" dirty="0" smtClean="0"/>
                  <a:t>We need to </a:t>
                </a:r>
                <a:r>
                  <a:rPr lang="en-GB" u="sng" dirty="0" smtClean="0"/>
                  <a:t>combine</a:t>
                </a:r>
                <a:r>
                  <a:rPr lang="en-GB" dirty="0" smtClean="0"/>
                  <a:t> the </a:t>
                </a:r>
                <a:r>
                  <a:rPr lang="en-GB" dirty="0" smtClean="0">
                    <a:solidFill>
                      <a:srgbClr val="00B0F0"/>
                    </a:solidFill>
                  </a:rPr>
                  <a:t>rolling</a:t>
                </a:r>
                <a:r>
                  <a:rPr lang="en-GB" dirty="0" smtClean="0"/>
                  <a:t> and </a:t>
                </a:r>
                <a:r>
                  <a:rPr lang="en-GB" dirty="0" smtClean="0">
                    <a:solidFill>
                      <a:srgbClr val="00B0F0"/>
                    </a:solidFill>
                  </a:rPr>
                  <a:t>sliding</a:t>
                </a:r>
                <a:r>
                  <a:rPr lang="en-GB" dirty="0" smtClean="0"/>
                  <a:t> </a:t>
                </a:r>
                <a:r>
                  <a:rPr lang="en-GB" smtClean="0"/>
                  <a:t>constraints equations for each wheel.</a:t>
                </a:r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Let’s consider: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𝜑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  <m:eqArr>
                            <m:eqArr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eqAr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037" t="-24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220072" y="4628753"/>
            <a:ext cx="2290544" cy="1493118"/>
            <a:chOff x="5362832" y="4681478"/>
            <a:chExt cx="2290544" cy="1493118"/>
          </a:xfrm>
        </p:grpSpPr>
        <p:sp>
          <p:nvSpPr>
            <p:cNvPr id="4" name="TextBox 3"/>
            <p:cNvSpPr txBox="1"/>
            <p:nvPr/>
          </p:nvSpPr>
          <p:spPr>
            <a:xfrm>
              <a:off x="5820519" y="4681478"/>
              <a:ext cx="1387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Fixed wheels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868144" y="5805264"/>
              <a:ext cx="1785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Steerable wheels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5362832" y="4876714"/>
              <a:ext cx="502508" cy="280172"/>
            </a:xfrm>
            <a:custGeom>
              <a:avLst/>
              <a:gdLst>
                <a:gd name="connsiteX0" fmla="*/ 527222 w 527222"/>
                <a:gd name="connsiteY0" fmla="*/ 0 h 247135"/>
                <a:gd name="connsiteX1" fmla="*/ 0 w 527222"/>
                <a:gd name="connsiteY1" fmla="*/ 247135 h 247135"/>
                <a:gd name="connsiteX0" fmla="*/ 527222 w 527222"/>
                <a:gd name="connsiteY0" fmla="*/ 0 h 247135"/>
                <a:gd name="connsiteX1" fmla="*/ 0 w 527222"/>
                <a:gd name="connsiteY1" fmla="*/ 247135 h 247135"/>
                <a:gd name="connsiteX0" fmla="*/ 527222 w 527222"/>
                <a:gd name="connsiteY0" fmla="*/ 13600 h 260735"/>
                <a:gd name="connsiteX1" fmla="*/ 0 w 527222"/>
                <a:gd name="connsiteY1" fmla="*/ 260735 h 260735"/>
                <a:gd name="connsiteX0" fmla="*/ 502508 w 502508"/>
                <a:gd name="connsiteY0" fmla="*/ 5756 h 285842"/>
                <a:gd name="connsiteX1" fmla="*/ 0 w 502508"/>
                <a:gd name="connsiteY1" fmla="*/ 285842 h 285842"/>
                <a:gd name="connsiteX0" fmla="*/ 502508 w 502508"/>
                <a:gd name="connsiteY0" fmla="*/ 86 h 280172"/>
                <a:gd name="connsiteX1" fmla="*/ 0 w 502508"/>
                <a:gd name="connsiteY1" fmla="*/ 280172 h 280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2508" h="280172">
                  <a:moveTo>
                    <a:pt x="502508" y="86"/>
                  </a:moveTo>
                  <a:cubicBezTo>
                    <a:pt x="316469" y="-2660"/>
                    <a:pt x="48054" y="60497"/>
                    <a:pt x="0" y="280172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>
              <a:off x="5428735" y="5964195"/>
              <a:ext cx="477795" cy="77482"/>
            </a:xfrm>
            <a:custGeom>
              <a:avLst/>
              <a:gdLst>
                <a:gd name="connsiteX0" fmla="*/ 477795 w 477795"/>
                <a:gd name="connsiteY0" fmla="*/ 49427 h 77482"/>
                <a:gd name="connsiteX1" fmla="*/ 0 w 477795"/>
                <a:gd name="connsiteY1" fmla="*/ 0 h 7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7795" h="77482">
                  <a:moveTo>
                    <a:pt x="477795" y="49427"/>
                  </a:moveTo>
                  <a:cubicBezTo>
                    <a:pt x="314411" y="79632"/>
                    <a:pt x="151027" y="109838"/>
                    <a:pt x="0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2742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Mobile robot workspace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GB" dirty="0" smtClean="0"/>
                  <a:t>Workspace:</a:t>
                </a:r>
              </a:p>
              <a:p>
                <a:pPr marL="457200" lvl="1" indent="0">
                  <a:buNone/>
                </a:pPr>
                <a:r>
                  <a:rPr lang="en-GB" dirty="0" smtClean="0">
                    <a:solidFill>
                      <a:srgbClr val="00B0F0"/>
                    </a:solidFill>
                  </a:rPr>
                  <a:t>Possible configurations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B0F0"/>
                        </a:solidFill>
                        <a:latin typeface="Cambria Math"/>
                      </a:rPr>
                      <m:t>𝑊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dirty="0"/>
                  <a:t>in the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configuration space </a:t>
                </a:r>
                <a14:m>
                  <m:oMath xmlns:m="http://schemas.openxmlformats.org/officeDocument/2006/math">
                    <m:r>
                      <a:rPr lang="en-GB" i="1" dirty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GB" dirty="0"/>
                  <a:t>:</a:t>
                </a:r>
                <a:endParaRPr lang="en-GB" dirty="0" smtClean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𝑊</m:t>
                      </m:r>
                      <m:r>
                        <a:rPr lang="en-GB" i="1">
                          <a:latin typeface="Cambria Math"/>
                        </a:rPr>
                        <m:t>∈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dirty="0" smtClean="0">
                  <a:solidFill>
                    <a:srgbClr val="00B0F0"/>
                  </a:solidFill>
                </a:endParaRPr>
              </a:p>
              <a:p>
                <a:endParaRPr lang="en-GB" dirty="0" smtClean="0"/>
              </a:p>
              <a:p>
                <a:r>
                  <a:rPr lang="en-GB" dirty="0" smtClean="0"/>
                  <a:t>However, the following is possible: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&lt;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  <a:ea typeface="Cambria Math"/>
                            </a:rPr>
                            <m:t>dim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𝑊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 smtClean="0"/>
              </a:p>
              <a:p>
                <a:pPr marL="457200" lvl="1" indent="0">
                  <a:buNone/>
                </a:pPr>
                <a:endParaRPr lang="en-GB" dirty="0" smtClean="0"/>
              </a:p>
              <a:p>
                <a:pPr lvl="1"/>
                <a:r>
                  <a:rPr lang="en-GB" dirty="0" smtClean="0"/>
                  <a:t>Which means that the robot can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n-GB" b="0" i="1" smtClean="0">
                        <a:solidFill>
                          <a:srgbClr val="00B050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n-GB" dirty="0" smtClean="0"/>
                  <a:t> and a workspace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dim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𝑊</m:t>
                            </m:r>
                          </m:e>
                        </m:d>
                      </m:fName>
                      <m:e>
                        <m:r>
                          <a:rPr lang="en-GB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=3</m:t>
                        </m:r>
                      </m:e>
                    </m:func>
                  </m:oMath>
                </a14:m>
                <a:r>
                  <a:rPr lang="en-GB" dirty="0" smtClean="0"/>
                  <a:t>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481" t="-16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114639" y="0"/>
            <a:ext cx="16918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part not clear: C-space is the </a:t>
            </a:r>
            <a:r>
              <a:rPr lang="en-GB" dirty="0" err="1" smtClean="0"/>
              <a:t>equiv</a:t>
            </a:r>
            <a:r>
              <a:rPr lang="en-GB" dirty="0" smtClean="0"/>
              <a:t> of joint-space. WS is the space of poses so they are made of different stuff.</a:t>
            </a:r>
          </a:p>
          <a:p>
            <a:endParaRPr lang="en-GB" dirty="0"/>
          </a:p>
          <a:p>
            <a:r>
              <a:rPr lang="en-GB" dirty="0" smtClean="0"/>
              <a:t>The point is that for a n-</a:t>
            </a:r>
            <a:r>
              <a:rPr lang="en-GB" dirty="0" err="1" smtClean="0"/>
              <a:t>hol</a:t>
            </a:r>
            <a:r>
              <a:rPr lang="en-GB" dirty="0" smtClean="0"/>
              <a:t> system we can have that every point in WS can be connected to a point in the C-space.</a:t>
            </a:r>
          </a:p>
          <a:p>
            <a:endParaRPr lang="en-GB" dirty="0"/>
          </a:p>
          <a:p>
            <a:r>
              <a:rPr lang="en-GB" dirty="0" smtClean="0"/>
              <a:t>Thus, even if dim(C-space) = 2, dim(W) can be = 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201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268760"/>
            <a:ext cx="6919703" cy="548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1547664" y="5301208"/>
                <a:ext cx="1812965" cy="408623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00B0F0"/>
                </a:solidFill>
                <a:prstDash val="sysDash"/>
              </a:ln>
              <a:effectLst>
                <a:outerShdw blurRad="1651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1+1</m:t>
                      </m:r>
                      <m:r>
                        <a:rPr lang="en-GB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301208"/>
                <a:ext cx="1812965" cy="408623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9050">
                <a:solidFill>
                  <a:srgbClr val="00B0F0"/>
                </a:solidFill>
                <a:prstDash val="sysDash"/>
              </a:ln>
              <a:effectLst>
                <a:outerShdw blurRad="1651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6084168" y="4221088"/>
                <a:ext cx="2664297" cy="173664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00B050"/>
                </a:solidFill>
                <a:prstDash val="sysDash"/>
              </a:ln>
              <a:effectLst>
                <a:outerShdw blurRad="1651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i="0" smtClean="0">
                            <a:latin typeface="Cambria Math"/>
                          </a:rPr>
                          <m:t>dim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𝑊</m:t>
                        </m:r>
                      </m:e>
                    </m:func>
                    <m:r>
                      <a:rPr lang="en-GB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en-GB" dirty="0" smtClean="0"/>
                  <a:t>   </a:t>
                </a:r>
                <a:r>
                  <a:rPr lang="en-GB" sz="2400" b="1" dirty="0" smtClean="0">
                    <a:solidFill>
                      <a:srgbClr val="FF0000"/>
                    </a:solidFill>
                  </a:rPr>
                  <a:t>!</a:t>
                </a:r>
              </a:p>
              <a:p>
                <a:endParaRPr lang="en-GB" dirty="0"/>
              </a:p>
              <a:p>
                <a:r>
                  <a:rPr lang="en-GB" dirty="0"/>
                  <a:t>Indeed, the robot can reach every possible </a:t>
                </a:r>
                <a:r>
                  <a:rPr lang="en-GB" dirty="0" smtClean="0"/>
                  <a:t>triplet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𝑥</m:t>
                            </m:r>
                            <m:r>
                              <a:rPr lang="en-GB" i="1">
                                <a:latin typeface="Cambria Math"/>
                              </a:rPr>
                              <m:t>,</m:t>
                            </m:r>
                            <m:r>
                              <a:rPr lang="en-GB" i="1">
                                <a:latin typeface="Cambria Math"/>
                              </a:rPr>
                              <m:t>𝑦</m:t>
                            </m:r>
                            <m:r>
                              <a:rPr lang="en-GB" i="1">
                                <a:latin typeface="Cambria Math"/>
                              </a:rPr>
                              <m:t>,</m:t>
                            </m:r>
                            <m:r>
                              <a:rPr lang="en-GB" i="1">
                                <a:latin typeface="Cambria Math"/>
                              </a:rPr>
                              <m:t>𝜗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∈</m:t>
                    </m:r>
                    <m:r>
                      <a:rPr lang="en-GB" b="0" i="1" smtClean="0">
                        <a:latin typeface="Cambria Math"/>
                      </a:rPr>
                      <m:t>𝐶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221088"/>
                <a:ext cx="2664297" cy="1736646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19050">
                <a:solidFill>
                  <a:srgbClr val="00B050"/>
                </a:solidFill>
                <a:prstDash val="sysDash"/>
              </a:ln>
              <a:effectLst>
                <a:outerShdw blurRad="1651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602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DDOF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GB" b="1" dirty="0" smtClean="0"/>
                  <a:t>Differentiable </a:t>
                </a:r>
                <a:r>
                  <a:rPr lang="en-GB" b="1" dirty="0"/>
                  <a:t>Degrees of </a:t>
                </a:r>
                <a:r>
                  <a:rPr lang="en-GB" b="1" dirty="0" smtClean="0"/>
                  <a:t>Freedom</a:t>
                </a:r>
              </a:p>
              <a:p>
                <a:pPr lvl="1"/>
                <a:r>
                  <a:rPr lang="en-GB" dirty="0" smtClean="0"/>
                  <a:t>Given by the kinematic constraints</a:t>
                </a:r>
                <a:br>
                  <a:rPr lang="en-GB" dirty="0" smtClean="0"/>
                </a:br>
                <a:r>
                  <a:rPr lang="en-GB" i="1" dirty="0" smtClean="0">
                    <a:solidFill>
                      <a:srgbClr val="00B0F0"/>
                    </a:solidFill>
                  </a:rPr>
                  <a:t>(admissible velocity space)</a:t>
                </a:r>
              </a:p>
              <a:p>
                <a:pPr lvl="1"/>
                <a:r>
                  <a:rPr lang="en-GB" dirty="0" smtClean="0"/>
                  <a:t>Example:</a:t>
                </a:r>
              </a:p>
              <a:p>
                <a:pPr lvl="1"/>
                <a:endParaRPr lang="en-GB" dirty="0"/>
              </a:p>
              <a:p>
                <a:pPr lvl="1"/>
                <a:endParaRPr lang="en-GB" dirty="0" smtClean="0"/>
              </a:p>
              <a:p>
                <a:pPr lvl="1"/>
                <a:endParaRPr lang="en-GB" dirty="0"/>
              </a:p>
              <a:p>
                <a:pPr lvl="1"/>
                <a:endParaRPr lang="en-GB" dirty="0" smtClean="0"/>
              </a:p>
              <a:p>
                <a:pPr lvl="1"/>
                <a:endParaRPr lang="en-GB" dirty="0" smtClean="0"/>
              </a:p>
              <a:p>
                <a:pPr lvl="1"/>
                <a:r>
                  <a:rPr lang="en-GB" dirty="0" smtClean="0"/>
                  <a:t>Always: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𝐷𝐷𝑂𝐹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1">
                          <a:latin typeface="Cambria Math"/>
                        </a:rPr>
                        <m:t>n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𝐷𝐷𝑂𝐹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≤</m:t>
                      </m:r>
                      <m:r>
                        <a:rPr lang="en-GB" b="0" i="1" smtClean="0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𝐷𝑂𝐹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1">
                <a:blip r:embed="rId4"/>
                <a:stretch>
                  <a:fillRect l="-1481" t="-3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3347864" y="2852936"/>
            <a:ext cx="3590876" cy="2318395"/>
            <a:chOff x="3059832" y="3501008"/>
            <a:chExt cx="3590876" cy="2318395"/>
          </a:xfrm>
        </p:grpSpPr>
        <p:grpSp>
          <p:nvGrpSpPr>
            <p:cNvPr id="6" name="Group 5"/>
            <p:cNvGrpSpPr/>
            <p:nvPr/>
          </p:nvGrpSpPr>
          <p:grpSpPr>
            <a:xfrm>
              <a:off x="3059832" y="3501008"/>
              <a:ext cx="2994823" cy="2318395"/>
              <a:chOff x="3059832" y="3501008"/>
              <a:chExt cx="2994823" cy="2318395"/>
            </a:xfrm>
          </p:grpSpPr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059832" y="3501008"/>
                <a:ext cx="2994823" cy="23183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ounded Rectangle 4"/>
              <p:cNvSpPr/>
              <p:nvPr/>
            </p:nvSpPr>
            <p:spPr>
              <a:xfrm>
                <a:off x="4899180" y="4637062"/>
                <a:ext cx="858396" cy="714129"/>
              </a:xfrm>
              <a:prstGeom prst="roundRect">
                <a:avLst/>
              </a:prstGeom>
              <a:noFill/>
              <a:ln w="1905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Down Arrow 7"/>
            <p:cNvSpPr/>
            <p:nvPr/>
          </p:nvSpPr>
          <p:spPr>
            <a:xfrm rot="3354197">
              <a:off x="5940153" y="4031548"/>
              <a:ext cx="648072" cy="773038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9541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15159"/>
            <a:ext cx="7772400" cy="1470025"/>
          </a:xfrm>
        </p:spPr>
        <p:txBody>
          <a:bodyPr>
            <a:normAutofit/>
          </a:bodyPr>
          <a:lstStyle/>
          <a:p>
            <a:r>
              <a:rPr lang="it-IT" dirty="0" smtClean="0"/>
              <a:t>Mobile Robots</a:t>
            </a:r>
            <a:br>
              <a:rPr lang="it-IT" dirty="0" smtClean="0"/>
            </a:br>
            <a:r>
              <a:rPr lang="it-IT" dirty="0" smtClean="0"/>
              <a:t>Part I.07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00536"/>
            <a:ext cx="6400800" cy="1752600"/>
          </a:xfrm>
        </p:spPr>
        <p:txBody>
          <a:bodyPr/>
          <a:lstStyle/>
          <a:p>
            <a:r>
              <a:rPr lang="it-IT" dirty="0" smtClean="0"/>
              <a:t>Robotics</a:t>
            </a:r>
            <a:endParaRPr lang="it-IT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7164288" y="409009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a.a. 2020-2021</a:t>
            </a:r>
            <a:endParaRPr lang="it-IT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2441"/>
            <a:ext cx="4114800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469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Non-Holonomic</a:t>
            </a:r>
            <a:br>
              <a:rPr lang="en-US" dirty="0" smtClean="0"/>
            </a:br>
            <a:r>
              <a:rPr lang="en-US" dirty="0" smtClean="0"/>
              <a:t>constraints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Mobile Robotics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33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Non-holonomic Constraints</a:t>
            </a:r>
            <a:endParaRPr lang="it-I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it-IT" dirty="0" smtClean="0">
                    <a:solidFill>
                      <a:srgbClr val="0070C0"/>
                    </a:solidFill>
                  </a:rPr>
                  <a:t>Holonomic</a:t>
                </a:r>
                <a:r>
                  <a:rPr lang="it-IT" dirty="0" smtClean="0"/>
                  <a:t> constraints</a:t>
                </a:r>
              </a:p>
              <a:p>
                <a:pPr lvl="1"/>
                <a:r>
                  <a:rPr lang="it-IT" b="0" dirty="0" smtClean="0"/>
                  <a:t>Must have the following form: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r>
                  <a:rPr lang="it-IT" b="0" dirty="0" smtClean="0"/>
                  <a:t/>
                </a:r>
                <a:br>
                  <a:rPr lang="it-IT" b="0" dirty="0" smtClean="0"/>
                </a:br>
                <a:r>
                  <a:rPr lang="it-IT" b="0" dirty="0" smtClean="0"/>
                  <a:t>	</a:t>
                </a:r>
                <a:r>
                  <a:rPr lang="it-IT" u="sng" dirty="0" smtClean="0"/>
                  <a:t>OR</a:t>
                </a:r>
                <a:r>
                  <a:rPr lang="it-IT" dirty="0" smtClean="0"/>
                  <a:t> integrated in the same form.</a:t>
                </a:r>
              </a:p>
              <a:p>
                <a:pPr lvl="1"/>
                <a:r>
                  <a:rPr lang="it-IT" dirty="0" smtClean="0"/>
                  <a:t>Constraint on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positional</a:t>
                </a:r>
                <a:r>
                  <a:rPr lang="it-IT" dirty="0" smtClean="0"/>
                  <a:t>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coordinates</a:t>
                </a:r>
                <a:endParaRPr lang="it-IT" dirty="0" smtClean="0"/>
              </a:p>
              <a:p>
                <a:pPr marL="457200" lvl="1" indent="0">
                  <a:buNone/>
                </a:pPr>
                <a:endParaRPr lang="it-IT" dirty="0"/>
              </a:p>
              <a:p>
                <a:r>
                  <a:rPr lang="it-IT" dirty="0" smtClean="0">
                    <a:solidFill>
                      <a:srgbClr val="0070C0"/>
                    </a:solidFill>
                  </a:rPr>
                  <a:t>Non-holonomic</a:t>
                </a:r>
                <a:r>
                  <a:rPr lang="it-IT" dirty="0" smtClean="0"/>
                  <a:t> constraints</a:t>
                </a:r>
                <a:endParaRPr lang="it-IT" dirty="0"/>
              </a:p>
              <a:p>
                <a:pPr lvl="1"/>
                <a:r>
                  <a:rPr lang="it-IT" dirty="0"/>
                  <a:t>Constraints acting on </a:t>
                </a:r>
                <a:r>
                  <a:rPr lang="it-IT" dirty="0">
                    <a:solidFill>
                      <a:srgbClr val="FF0000"/>
                    </a:solidFill>
                  </a:rPr>
                  <a:t>velocities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it-IT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it-IT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it-IT" i="1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it-IT" dirty="0" smtClean="0"/>
              </a:p>
              <a:p>
                <a:pPr lvl="1"/>
                <a:r>
                  <a:rPr lang="it-IT" dirty="0" smtClean="0">
                    <a:solidFill>
                      <a:srgbClr val="0070C0"/>
                    </a:solidFill>
                  </a:rPr>
                  <a:t>Only if not integrable</a:t>
                </a:r>
                <a:r>
                  <a:rPr lang="it-IT" dirty="0" smtClean="0"/>
                  <a:t>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it-IT" dirty="0" smtClean="0"/>
                  <a:t> Not expressible in the previous form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481" t="-2695" b="-9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82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Non-holonomic </a:t>
            </a:r>
            <a:r>
              <a:rPr lang="it-IT" dirty="0" smtClean="0"/>
              <a:t>Constraints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47048" cy="506916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Any wheeled vehicle is subject to </a:t>
            </a:r>
            <a:r>
              <a:rPr lang="en-US" dirty="0">
                <a:solidFill>
                  <a:srgbClr val="00B0F0"/>
                </a:solidFill>
              </a:rPr>
              <a:t>kinematic constraints</a:t>
            </a:r>
            <a:r>
              <a:rPr lang="en-US" dirty="0"/>
              <a:t> that reduce in general its </a:t>
            </a:r>
            <a:r>
              <a:rPr lang="en-US" dirty="0">
                <a:solidFill>
                  <a:srgbClr val="FF0000"/>
                </a:solidFill>
              </a:rPr>
              <a:t>local mobility</a:t>
            </a:r>
            <a:r>
              <a:rPr lang="en-US" dirty="0"/>
              <a:t>, while leaving intact the possibility of reaching </a:t>
            </a:r>
            <a:r>
              <a:rPr lang="en-US" dirty="0">
                <a:solidFill>
                  <a:srgbClr val="FF0000"/>
                </a:solidFill>
              </a:rPr>
              <a:t>arbitrary configurations </a:t>
            </a:r>
            <a:r>
              <a:rPr lang="en-US" dirty="0"/>
              <a:t>by appropriate </a:t>
            </a:r>
            <a:r>
              <a:rPr lang="en-US" dirty="0" smtClean="0">
                <a:solidFill>
                  <a:srgbClr val="FF0000"/>
                </a:solidFill>
              </a:rPr>
              <a:t>maneuvers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is impossible to move </a:t>
            </a:r>
            <a:r>
              <a:rPr lang="en-US" dirty="0" smtClean="0"/>
              <a:t>a </a:t>
            </a:r>
            <a:r>
              <a:rPr lang="en-US" dirty="0"/>
              <a:t>car instantaneously in the direction orthogonal to </a:t>
            </a:r>
            <a:r>
              <a:rPr lang="en-US" dirty="0" smtClean="0"/>
              <a:t>the forward </a:t>
            </a:r>
            <a:r>
              <a:rPr lang="en-US" dirty="0"/>
              <a:t>direction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same car can perform a S-manoeuver: the result is a displacement in the orthogonal direction!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968728" y="2027818"/>
            <a:ext cx="3576094" cy="3302952"/>
            <a:chOff x="535469" y="2636912"/>
            <a:chExt cx="3508328" cy="3240360"/>
          </a:xfrm>
        </p:grpSpPr>
        <p:pic>
          <p:nvPicPr>
            <p:cNvPr id="5" name="Picture 2" descr="D:\Google Drive\Didattica\Seminario rover 2017\immagini\omni_and_tricyle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83" t="-150"/>
            <a:stretch/>
          </p:blipFill>
          <p:spPr bwMode="auto">
            <a:xfrm>
              <a:off x="1682513" y="3623502"/>
              <a:ext cx="1214241" cy="1320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535469" y="2636912"/>
              <a:ext cx="3508328" cy="1697914"/>
              <a:chOff x="404494" y="3309833"/>
              <a:chExt cx="3508328" cy="1697914"/>
            </a:xfrm>
          </p:grpSpPr>
          <p:sp>
            <p:nvSpPr>
              <p:cNvPr id="11" name="Up Arrow 10"/>
              <p:cNvSpPr/>
              <p:nvPr/>
            </p:nvSpPr>
            <p:spPr>
              <a:xfrm>
                <a:off x="1974764" y="3366703"/>
                <a:ext cx="360040" cy="792088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Circular Arrow 11"/>
              <p:cNvSpPr/>
              <p:nvPr/>
            </p:nvSpPr>
            <p:spPr>
              <a:xfrm rot="14993313">
                <a:off x="2214909" y="3309833"/>
                <a:ext cx="1697913" cy="1697913"/>
              </a:xfrm>
              <a:prstGeom prst="circularArrow">
                <a:avLst>
                  <a:gd name="adj1" fmla="val 8670"/>
                  <a:gd name="adj2" fmla="val 1003538"/>
                  <a:gd name="adj3" fmla="val 20520757"/>
                  <a:gd name="adj4" fmla="val 17397562"/>
                  <a:gd name="adj5" fmla="val 9041"/>
                </a:avLst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" name="Circular Arrow 12"/>
              <p:cNvSpPr/>
              <p:nvPr/>
            </p:nvSpPr>
            <p:spPr>
              <a:xfrm rot="6606687" flipH="1">
                <a:off x="404494" y="3309834"/>
                <a:ext cx="1697913" cy="1697913"/>
              </a:xfrm>
              <a:prstGeom prst="circularArrow">
                <a:avLst>
                  <a:gd name="adj1" fmla="val 8670"/>
                  <a:gd name="adj2" fmla="val 1003538"/>
                  <a:gd name="adj3" fmla="val 20520757"/>
                  <a:gd name="adj4" fmla="val 17397562"/>
                  <a:gd name="adj5" fmla="val 9041"/>
                </a:avLst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 flipV="1">
              <a:off x="535469" y="4179358"/>
              <a:ext cx="3508328" cy="1697914"/>
              <a:chOff x="404494" y="3309833"/>
              <a:chExt cx="3508328" cy="1697914"/>
            </a:xfrm>
          </p:grpSpPr>
          <p:sp>
            <p:nvSpPr>
              <p:cNvPr id="8" name="Up Arrow 7"/>
              <p:cNvSpPr/>
              <p:nvPr/>
            </p:nvSpPr>
            <p:spPr>
              <a:xfrm>
                <a:off x="1974764" y="3366703"/>
                <a:ext cx="360040" cy="792088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Circular Arrow 8"/>
              <p:cNvSpPr/>
              <p:nvPr/>
            </p:nvSpPr>
            <p:spPr>
              <a:xfrm rot="14993313">
                <a:off x="2214909" y="3309833"/>
                <a:ext cx="1697913" cy="1697913"/>
              </a:xfrm>
              <a:prstGeom prst="circularArrow">
                <a:avLst>
                  <a:gd name="adj1" fmla="val 8670"/>
                  <a:gd name="adj2" fmla="val 1003538"/>
                  <a:gd name="adj3" fmla="val 20520757"/>
                  <a:gd name="adj4" fmla="val 17397562"/>
                  <a:gd name="adj5" fmla="val 9041"/>
                </a:avLst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Circular Arrow 9"/>
              <p:cNvSpPr/>
              <p:nvPr/>
            </p:nvSpPr>
            <p:spPr>
              <a:xfrm rot="6606687" flipH="1">
                <a:off x="404494" y="3309834"/>
                <a:ext cx="1697913" cy="1697913"/>
              </a:xfrm>
              <a:prstGeom prst="circularArrow">
                <a:avLst>
                  <a:gd name="adj1" fmla="val 8670"/>
                  <a:gd name="adj2" fmla="val 1003538"/>
                  <a:gd name="adj3" fmla="val 20520757"/>
                  <a:gd name="adj4" fmla="val 17397562"/>
                  <a:gd name="adj5" fmla="val 9041"/>
                </a:avLst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902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Holonomic/Non-holonomic</a:t>
            </a:r>
            <a:br>
              <a:rPr lang="it-IT" dirty="0" smtClean="0"/>
            </a:br>
            <a:r>
              <a:rPr lang="it-IT" dirty="0" smtClean="0"/>
              <a:t>constraints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91264" cy="500475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it-IT" u="sng" dirty="0" smtClean="0"/>
                  <a:t>Pure rolling, no slip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it-IT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it-IT" dirty="0" smtClean="0">
                    <a:solidFill>
                      <a:srgbClr val="0070C0"/>
                    </a:solidFill>
                  </a:rPr>
                  <a:t> is holonomic</a:t>
                </a:r>
              </a:p>
              <a:p>
                <a:pPr lvl="2"/>
                <a:r>
                  <a:rPr lang="it-IT" dirty="0" smtClean="0"/>
                  <a:t>Constraint on a coordinate (</a:t>
                </a:r>
                <a14:m>
                  <m:oMath xmlns:m="http://schemas.openxmlformats.org/officeDocument/2006/math">
                    <m:r>
                      <a:rPr lang="it-IT" b="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it-IT" dirty="0" smtClean="0"/>
                  <a:t>)</a:t>
                </a:r>
              </a:p>
              <a:p>
                <a:pPr lvl="2"/>
                <a:r>
                  <a:rPr lang="it-IT" dirty="0" smtClean="0"/>
                  <a:t>In form: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it-IT" b="0" i="1" smtClean="0">
                        <a:solidFill>
                          <a:srgbClr val="0070C0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it-IT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it-IT" b="0" i="1" smtClean="0">
                        <a:solidFill>
                          <a:srgbClr val="0070C0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it-IT" dirty="0" smtClean="0"/>
              </a:p>
              <a:p>
                <a:pPr lvl="2"/>
                <a:endParaRPr lang="it-IT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is non-holonomic</a:t>
                </a:r>
                <a:endParaRPr lang="it-IT" dirty="0" smtClean="0"/>
              </a:p>
              <a:p>
                <a:pPr lvl="2"/>
                <a:r>
                  <a:rPr lang="it-IT" dirty="0" smtClean="0"/>
                  <a:t>Constraint on velocity</a:t>
                </a:r>
              </a:p>
              <a:p>
                <a:pPr lvl="2"/>
                <a:r>
                  <a:rPr lang="it-IT" dirty="0" smtClean="0"/>
                  <a:t>Not ascribable to the</a:t>
                </a:r>
                <a:br>
                  <a:rPr lang="it-IT" dirty="0" smtClean="0"/>
                </a:br>
                <a:r>
                  <a:rPr lang="it-IT" dirty="0" smtClean="0"/>
                  <a:t>form: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accent1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it-IT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it-IT" b="0" i="1" smtClean="0">
                        <a:solidFill>
                          <a:schemeClr val="accent1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it-IT" dirty="0" smtClean="0">
                  <a:solidFill>
                    <a:schemeClr val="accent1"/>
                  </a:solidFill>
                </a:endParaRPr>
              </a:p>
              <a:p>
                <a:pPr lvl="2"/>
                <a:endParaRPr lang="it-IT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⇒</m:t>
                    </m:r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</a:t>
                </a:r>
                <a:r>
                  <a:rPr lang="it-IT" u="sng" dirty="0" smtClean="0">
                    <a:solidFill>
                      <a:srgbClr val="FF0000"/>
                    </a:solidFill>
                  </a:rPr>
                  <a:t>The system is non-holonomic</a:t>
                </a:r>
                <a:endParaRPr lang="it-IT" u="sng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91264" cy="5004758"/>
              </a:xfrm>
              <a:blipFill>
                <a:blip r:embed="rId4"/>
                <a:stretch>
                  <a:fillRect l="-1691" t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4654862" y="3645024"/>
            <a:ext cx="4486313" cy="2802648"/>
            <a:chOff x="381123" y="2213852"/>
            <a:chExt cx="4486313" cy="2802648"/>
          </a:xfrm>
        </p:grpSpPr>
        <p:sp>
          <p:nvSpPr>
            <p:cNvPr id="14" name="Freeform 13"/>
            <p:cNvSpPr/>
            <p:nvPr/>
          </p:nvSpPr>
          <p:spPr>
            <a:xfrm>
              <a:off x="762000" y="3784600"/>
              <a:ext cx="4105436" cy="1231900"/>
            </a:xfrm>
            <a:custGeom>
              <a:avLst/>
              <a:gdLst>
                <a:gd name="connsiteX0" fmla="*/ 0 w 6578600"/>
                <a:gd name="connsiteY0" fmla="*/ 241300 h 1282700"/>
                <a:gd name="connsiteX1" fmla="*/ 0 w 6578600"/>
                <a:gd name="connsiteY1" fmla="*/ 241300 h 1282700"/>
                <a:gd name="connsiteX2" fmla="*/ 2616200 w 6578600"/>
                <a:gd name="connsiteY2" fmla="*/ 0 h 1282700"/>
                <a:gd name="connsiteX3" fmla="*/ 6578600 w 6578600"/>
                <a:gd name="connsiteY3" fmla="*/ 787400 h 1282700"/>
                <a:gd name="connsiteX4" fmla="*/ 1765300 w 6578600"/>
                <a:gd name="connsiteY4" fmla="*/ 1282700 h 1282700"/>
                <a:gd name="connsiteX5" fmla="*/ 0 w 6578600"/>
                <a:gd name="connsiteY5" fmla="*/ 241300 h 1282700"/>
                <a:gd name="connsiteX0" fmla="*/ 0 w 6578600"/>
                <a:gd name="connsiteY0" fmla="*/ 241300 h 1231900"/>
                <a:gd name="connsiteX1" fmla="*/ 0 w 6578600"/>
                <a:gd name="connsiteY1" fmla="*/ 241300 h 1231900"/>
                <a:gd name="connsiteX2" fmla="*/ 2616200 w 6578600"/>
                <a:gd name="connsiteY2" fmla="*/ 0 h 1231900"/>
                <a:gd name="connsiteX3" fmla="*/ 6578600 w 6578600"/>
                <a:gd name="connsiteY3" fmla="*/ 787400 h 1231900"/>
                <a:gd name="connsiteX4" fmla="*/ 2120900 w 6578600"/>
                <a:gd name="connsiteY4" fmla="*/ 1231900 h 1231900"/>
                <a:gd name="connsiteX5" fmla="*/ 0 w 6578600"/>
                <a:gd name="connsiteY5" fmla="*/ 241300 h 1231900"/>
                <a:gd name="connsiteX0" fmla="*/ 0 w 6578600"/>
                <a:gd name="connsiteY0" fmla="*/ 241300 h 1231900"/>
                <a:gd name="connsiteX1" fmla="*/ 0 w 6578600"/>
                <a:gd name="connsiteY1" fmla="*/ 241300 h 1231900"/>
                <a:gd name="connsiteX2" fmla="*/ 2616200 w 6578600"/>
                <a:gd name="connsiteY2" fmla="*/ 0 h 1231900"/>
                <a:gd name="connsiteX3" fmla="*/ 5184936 w 6578600"/>
                <a:gd name="connsiteY3" fmla="*/ 502943 h 1231900"/>
                <a:gd name="connsiteX4" fmla="*/ 6578600 w 6578600"/>
                <a:gd name="connsiteY4" fmla="*/ 787400 h 1231900"/>
                <a:gd name="connsiteX5" fmla="*/ 2120900 w 6578600"/>
                <a:gd name="connsiteY5" fmla="*/ 1231900 h 1231900"/>
                <a:gd name="connsiteX6" fmla="*/ 0 w 6578600"/>
                <a:gd name="connsiteY6" fmla="*/ 241300 h 1231900"/>
                <a:gd name="connsiteX0" fmla="*/ 0 w 6578600"/>
                <a:gd name="connsiteY0" fmla="*/ 241300 h 1231900"/>
                <a:gd name="connsiteX1" fmla="*/ 0 w 6578600"/>
                <a:gd name="connsiteY1" fmla="*/ 241300 h 1231900"/>
                <a:gd name="connsiteX2" fmla="*/ 2616200 w 6578600"/>
                <a:gd name="connsiteY2" fmla="*/ 0 h 1231900"/>
                <a:gd name="connsiteX3" fmla="*/ 3927636 w 6578600"/>
                <a:gd name="connsiteY3" fmla="*/ 261643 h 1231900"/>
                <a:gd name="connsiteX4" fmla="*/ 6578600 w 6578600"/>
                <a:gd name="connsiteY4" fmla="*/ 787400 h 1231900"/>
                <a:gd name="connsiteX5" fmla="*/ 2120900 w 6578600"/>
                <a:gd name="connsiteY5" fmla="*/ 1231900 h 1231900"/>
                <a:gd name="connsiteX6" fmla="*/ 0 w 6578600"/>
                <a:gd name="connsiteY6" fmla="*/ 241300 h 1231900"/>
                <a:gd name="connsiteX0" fmla="*/ 0 w 3927636"/>
                <a:gd name="connsiteY0" fmla="*/ 241300 h 1231900"/>
                <a:gd name="connsiteX1" fmla="*/ 0 w 3927636"/>
                <a:gd name="connsiteY1" fmla="*/ 241300 h 1231900"/>
                <a:gd name="connsiteX2" fmla="*/ 2616200 w 3927636"/>
                <a:gd name="connsiteY2" fmla="*/ 0 h 1231900"/>
                <a:gd name="connsiteX3" fmla="*/ 3927636 w 3927636"/>
                <a:gd name="connsiteY3" fmla="*/ 261643 h 1231900"/>
                <a:gd name="connsiteX4" fmla="*/ 3924300 w 3927636"/>
                <a:gd name="connsiteY4" fmla="*/ 1054100 h 1231900"/>
                <a:gd name="connsiteX5" fmla="*/ 2120900 w 3927636"/>
                <a:gd name="connsiteY5" fmla="*/ 1231900 h 1231900"/>
                <a:gd name="connsiteX6" fmla="*/ 0 w 3927636"/>
                <a:gd name="connsiteY6" fmla="*/ 241300 h 1231900"/>
                <a:gd name="connsiteX0" fmla="*/ 0 w 4105436"/>
                <a:gd name="connsiteY0" fmla="*/ 241300 h 1231900"/>
                <a:gd name="connsiteX1" fmla="*/ 0 w 4105436"/>
                <a:gd name="connsiteY1" fmla="*/ 241300 h 1231900"/>
                <a:gd name="connsiteX2" fmla="*/ 2616200 w 4105436"/>
                <a:gd name="connsiteY2" fmla="*/ 0 h 1231900"/>
                <a:gd name="connsiteX3" fmla="*/ 4105436 w 4105436"/>
                <a:gd name="connsiteY3" fmla="*/ 287043 h 1231900"/>
                <a:gd name="connsiteX4" fmla="*/ 3924300 w 4105436"/>
                <a:gd name="connsiteY4" fmla="*/ 1054100 h 1231900"/>
                <a:gd name="connsiteX5" fmla="*/ 2120900 w 4105436"/>
                <a:gd name="connsiteY5" fmla="*/ 1231900 h 1231900"/>
                <a:gd name="connsiteX6" fmla="*/ 0 w 4105436"/>
                <a:gd name="connsiteY6" fmla="*/ 241300 h 1231900"/>
                <a:gd name="connsiteX0" fmla="*/ 0 w 4105436"/>
                <a:gd name="connsiteY0" fmla="*/ 241300 h 1231900"/>
                <a:gd name="connsiteX1" fmla="*/ 0 w 4105436"/>
                <a:gd name="connsiteY1" fmla="*/ 241300 h 1231900"/>
                <a:gd name="connsiteX2" fmla="*/ 2616200 w 4105436"/>
                <a:gd name="connsiteY2" fmla="*/ 0 h 1231900"/>
                <a:gd name="connsiteX3" fmla="*/ 4105436 w 4105436"/>
                <a:gd name="connsiteY3" fmla="*/ 287043 h 1231900"/>
                <a:gd name="connsiteX4" fmla="*/ 4102100 w 4105436"/>
                <a:gd name="connsiteY4" fmla="*/ 1028700 h 1231900"/>
                <a:gd name="connsiteX5" fmla="*/ 2120900 w 4105436"/>
                <a:gd name="connsiteY5" fmla="*/ 1231900 h 1231900"/>
                <a:gd name="connsiteX6" fmla="*/ 0 w 4105436"/>
                <a:gd name="connsiteY6" fmla="*/ 24130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05436" h="1231900">
                  <a:moveTo>
                    <a:pt x="0" y="241300"/>
                  </a:moveTo>
                  <a:lnTo>
                    <a:pt x="0" y="241300"/>
                  </a:lnTo>
                  <a:lnTo>
                    <a:pt x="2616200" y="0"/>
                  </a:lnTo>
                  <a:lnTo>
                    <a:pt x="4105436" y="287043"/>
                  </a:lnTo>
                  <a:lnTo>
                    <a:pt x="4102100" y="1028700"/>
                  </a:lnTo>
                  <a:lnTo>
                    <a:pt x="2120900" y="1231900"/>
                  </a:lnTo>
                  <a:lnTo>
                    <a:pt x="0" y="24130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Oval 11"/>
            <p:cNvSpPr/>
            <p:nvPr/>
          </p:nvSpPr>
          <p:spPr>
            <a:xfrm>
              <a:off x="2047161" y="2267342"/>
              <a:ext cx="1207205" cy="192496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712846" y="2308517"/>
              <a:ext cx="1207205" cy="194421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 7"/>
            <p:cNvSpPr/>
            <p:nvPr/>
          </p:nvSpPr>
          <p:spPr>
            <a:xfrm>
              <a:off x="2241494" y="3193570"/>
              <a:ext cx="122536" cy="1721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550294" y="4224869"/>
              <a:ext cx="1589658" cy="2597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  <a:effectLst>
              <a:glow rad="50800">
                <a:schemeClr val="bg1">
                  <a:alpha val="8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054100" y="3281659"/>
              <a:ext cx="1248662" cy="58441"/>
            </a:xfrm>
            <a:prstGeom prst="line">
              <a:avLst/>
            </a:prstGeom>
            <a:ln w="38100">
              <a:solidFill>
                <a:srgbClr val="0000CC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3254044" y="3219450"/>
              <a:ext cx="362802" cy="16725"/>
            </a:xfrm>
            <a:prstGeom prst="line">
              <a:avLst/>
            </a:prstGeom>
            <a:ln w="38100">
              <a:solidFill>
                <a:srgbClr val="0000CC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rc 28"/>
            <p:cNvSpPr/>
            <p:nvPr/>
          </p:nvSpPr>
          <p:spPr>
            <a:xfrm>
              <a:off x="2384932" y="2213852"/>
              <a:ext cx="980049" cy="1619915"/>
            </a:xfrm>
            <a:prstGeom prst="arc">
              <a:avLst>
                <a:gd name="adj1" fmla="val 17019162"/>
                <a:gd name="adj2" fmla="val 0"/>
              </a:avLst>
            </a:prstGeom>
            <a:ln w="28575">
              <a:solidFill>
                <a:srgbClr val="00B05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275856" y="2328341"/>
                  <a:ext cx="339871" cy="3821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it-IT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𝜓</m:t>
                            </m:r>
                            <m:r>
                              <m:rPr>
                                <m:nor/>
                              </m:rPr>
                              <a:rPr lang="it-IT" dirty="0">
                                <a:solidFill>
                                  <a:srgbClr val="00B050"/>
                                </a:solidFill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it-IT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5856" y="2328341"/>
                  <a:ext cx="339871" cy="38215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724" r="-10345" b="-12500"/>
                  </a:stretch>
                </a:blipFill>
                <a:ln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/>
            <p:cNvCxnSpPr/>
            <p:nvPr/>
          </p:nvCxnSpPr>
          <p:spPr>
            <a:xfrm flipH="1">
              <a:off x="467544" y="4203204"/>
              <a:ext cx="1596914" cy="17023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  <a:effectLst>
              <a:glow rad="50800">
                <a:schemeClr val="bg1">
                  <a:alpha val="8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779912" y="4023311"/>
                  <a:ext cx="369332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oMath>
                    </m:oMathPara>
                  </a14:m>
                  <a:endParaRPr lang="it-IT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9912" y="4023311"/>
                  <a:ext cx="36933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381123" y="3838645"/>
                  <a:ext cx="900118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it-IT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it-IT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it-IT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123" y="3838645"/>
                  <a:ext cx="900118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5952170" y="1329158"/>
            <a:ext cx="3194783" cy="2139350"/>
            <a:chOff x="762000" y="2267342"/>
            <a:chExt cx="4105436" cy="2749158"/>
          </a:xfrm>
        </p:grpSpPr>
        <p:sp>
          <p:nvSpPr>
            <p:cNvPr id="37" name="Freeform 36"/>
            <p:cNvSpPr/>
            <p:nvPr/>
          </p:nvSpPr>
          <p:spPr>
            <a:xfrm>
              <a:off x="762000" y="3784600"/>
              <a:ext cx="4105436" cy="1231900"/>
            </a:xfrm>
            <a:custGeom>
              <a:avLst/>
              <a:gdLst>
                <a:gd name="connsiteX0" fmla="*/ 0 w 6578600"/>
                <a:gd name="connsiteY0" fmla="*/ 241300 h 1282700"/>
                <a:gd name="connsiteX1" fmla="*/ 0 w 6578600"/>
                <a:gd name="connsiteY1" fmla="*/ 241300 h 1282700"/>
                <a:gd name="connsiteX2" fmla="*/ 2616200 w 6578600"/>
                <a:gd name="connsiteY2" fmla="*/ 0 h 1282700"/>
                <a:gd name="connsiteX3" fmla="*/ 6578600 w 6578600"/>
                <a:gd name="connsiteY3" fmla="*/ 787400 h 1282700"/>
                <a:gd name="connsiteX4" fmla="*/ 1765300 w 6578600"/>
                <a:gd name="connsiteY4" fmla="*/ 1282700 h 1282700"/>
                <a:gd name="connsiteX5" fmla="*/ 0 w 6578600"/>
                <a:gd name="connsiteY5" fmla="*/ 241300 h 1282700"/>
                <a:gd name="connsiteX0" fmla="*/ 0 w 6578600"/>
                <a:gd name="connsiteY0" fmla="*/ 241300 h 1231900"/>
                <a:gd name="connsiteX1" fmla="*/ 0 w 6578600"/>
                <a:gd name="connsiteY1" fmla="*/ 241300 h 1231900"/>
                <a:gd name="connsiteX2" fmla="*/ 2616200 w 6578600"/>
                <a:gd name="connsiteY2" fmla="*/ 0 h 1231900"/>
                <a:gd name="connsiteX3" fmla="*/ 6578600 w 6578600"/>
                <a:gd name="connsiteY3" fmla="*/ 787400 h 1231900"/>
                <a:gd name="connsiteX4" fmla="*/ 2120900 w 6578600"/>
                <a:gd name="connsiteY4" fmla="*/ 1231900 h 1231900"/>
                <a:gd name="connsiteX5" fmla="*/ 0 w 6578600"/>
                <a:gd name="connsiteY5" fmla="*/ 241300 h 1231900"/>
                <a:gd name="connsiteX0" fmla="*/ 0 w 6578600"/>
                <a:gd name="connsiteY0" fmla="*/ 241300 h 1231900"/>
                <a:gd name="connsiteX1" fmla="*/ 0 w 6578600"/>
                <a:gd name="connsiteY1" fmla="*/ 241300 h 1231900"/>
                <a:gd name="connsiteX2" fmla="*/ 2616200 w 6578600"/>
                <a:gd name="connsiteY2" fmla="*/ 0 h 1231900"/>
                <a:gd name="connsiteX3" fmla="*/ 5184936 w 6578600"/>
                <a:gd name="connsiteY3" fmla="*/ 502943 h 1231900"/>
                <a:gd name="connsiteX4" fmla="*/ 6578600 w 6578600"/>
                <a:gd name="connsiteY4" fmla="*/ 787400 h 1231900"/>
                <a:gd name="connsiteX5" fmla="*/ 2120900 w 6578600"/>
                <a:gd name="connsiteY5" fmla="*/ 1231900 h 1231900"/>
                <a:gd name="connsiteX6" fmla="*/ 0 w 6578600"/>
                <a:gd name="connsiteY6" fmla="*/ 241300 h 1231900"/>
                <a:gd name="connsiteX0" fmla="*/ 0 w 6578600"/>
                <a:gd name="connsiteY0" fmla="*/ 241300 h 1231900"/>
                <a:gd name="connsiteX1" fmla="*/ 0 w 6578600"/>
                <a:gd name="connsiteY1" fmla="*/ 241300 h 1231900"/>
                <a:gd name="connsiteX2" fmla="*/ 2616200 w 6578600"/>
                <a:gd name="connsiteY2" fmla="*/ 0 h 1231900"/>
                <a:gd name="connsiteX3" fmla="*/ 3927636 w 6578600"/>
                <a:gd name="connsiteY3" fmla="*/ 261643 h 1231900"/>
                <a:gd name="connsiteX4" fmla="*/ 6578600 w 6578600"/>
                <a:gd name="connsiteY4" fmla="*/ 787400 h 1231900"/>
                <a:gd name="connsiteX5" fmla="*/ 2120900 w 6578600"/>
                <a:gd name="connsiteY5" fmla="*/ 1231900 h 1231900"/>
                <a:gd name="connsiteX6" fmla="*/ 0 w 6578600"/>
                <a:gd name="connsiteY6" fmla="*/ 241300 h 1231900"/>
                <a:gd name="connsiteX0" fmla="*/ 0 w 3927636"/>
                <a:gd name="connsiteY0" fmla="*/ 241300 h 1231900"/>
                <a:gd name="connsiteX1" fmla="*/ 0 w 3927636"/>
                <a:gd name="connsiteY1" fmla="*/ 241300 h 1231900"/>
                <a:gd name="connsiteX2" fmla="*/ 2616200 w 3927636"/>
                <a:gd name="connsiteY2" fmla="*/ 0 h 1231900"/>
                <a:gd name="connsiteX3" fmla="*/ 3927636 w 3927636"/>
                <a:gd name="connsiteY3" fmla="*/ 261643 h 1231900"/>
                <a:gd name="connsiteX4" fmla="*/ 3924300 w 3927636"/>
                <a:gd name="connsiteY4" fmla="*/ 1054100 h 1231900"/>
                <a:gd name="connsiteX5" fmla="*/ 2120900 w 3927636"/>
                <a:gd name="connsiteY5" fmla="*/ 1231900 h 1231900"/>
                <a:gd name="connsiteX6" fmla="*/ 0 w 3927636"/>
                <a:gd name="connsiteY6" fmla="*/ 241300 h 1231900"/>
                <a:gd name="connsiteX0" fmla="*/ 0 w 4105436"/>
                <a:gd name="connsiteY0" fmla="*/ 241300 h 1231900"/>
                <a:gd name="connsiteX1" fmla="*/ 0 w 4105436"/>
                <a:gd name="connsiteY1" fmla="*/ 241300 h 1231900"/>
                <a:gd name="connsiteX2" fmla="*/ 2616200 w 4105436"/>
                <a:gd name="connsiteY2" fmla="*/ 0 h 1231900"/>
                <a:gd name="connsiteX3" fmla="*/ 4105436 w 4105436"/>
                <a:gd name="connsiteY3" fmla="*/ 287043 h 1231900"/>
                <a:gd name="connsiteX4" fmla="*/ 3924300 w 4105436"/>
                <a:gd name="connsiteY4" fmla="*/ 1054100 h 1231900"/>
                <a:gd name="connsiteX5" fmla="*/ 2120900 w 4105436"/>
                <a:gd name="connsiteY5" fmla="*/ 1231900 h 1231900"/>
                <a:gd name="connsiteX6" fmla="*/ 0 w 4105436"/>
                <a:gd name="connsiteY6" fmla="*/ 241300 h 1231900"/>
                <a:gd name="connsiteX0" fmla="*/ 0 w 4105436"/>
                <a:gd name="connsiteY0" fmla="*/ 241300 h 1231900"/>
                <a:gd name="connsiteX1" fmla="*/ 0 w 4105436"/>
                <a:gd name="connsiteY1" fmla="*/ 241300 h 1231900"/>
                <a:gd name="connsiteX2" fmla="*/ 2616200 w 4105436"/>
                <a:gd name="connsiteY2" fmla="*/ 0 h 1231900"/>
                <a:gd name="connsiteX3" fmla="*/ 4105436 w 4105436"/>
                <a:gd name="connsiteY3" fmla="*/ 287043 h 1231900"/>
                <a:gd name="connsiteX4" fmla="*/ 4102100 w 4105436"/>
                <a:gd name="connsiteY4" fmla="*/ 1028700 h 1231900"/>
                <a:gd name="connsiteX5" fmla="*/ 2120900 w 4105436"/>
                <a:gd name="connsiteY5" fmla="*/ 1231900 h 1231900"/>
                <a:gd name="connsiteX6" fmla="*/ 0 w 4105436"/>
                <a:gd name="connsiteY6" fmla="*/ 24130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05436" h="1231900">
                  <a:moveTo>
                    <a:pt x="0" y="241300"/>
                  </a:moveTo>
                  <a:lnTo>
                    <a:pt x="0" y="241300"/>
                  </a:lnTo>
                  <a:lnTo>
                    <a:pt x="2616200" y="0"/>
                  </a:lnTo>
                  <a:lnTo>
                    <a:pt x="4105436" y="287043"/>
                  </a:lnTo>
                  <a:lnTo>
                    <a:pt x="4102100" y="1028700"/>
                  </a:lnTo>
                  <a:lnTo>
                    <a:pt x="2120900" y="1231900"/>
                  </a:lnTo>
                  <a:lnTo>
                    <a:pt x="0" y="24130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Oval 37"/>
            <p:cNvSpPr/>
            <p:nvPr/>
          </p:nvSpPr>
          <p:spPr>
            <a:xfrm>
              <a:off x="2047161" y="2267342"/>
              <a:ext cx="1207205" cy="192496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1712846" y="2308517"/>
              <a:ext cx="1207205" cy="194421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P</a:t>
              </a:r>
              <a:endParaRPr lang="it-IT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2241494" y="3193570"/>
              <a:ext cx="122536" cy="1721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1054100" y="3281659"/>
              <a:ext cx="1248662" cy="58441"/>
            </a:xfrm>
            <a:prstGeom prst="line">
              <a:avLst/>
            </a:prstGeom>
            <a:ln w="38100">
              <a:solidFill>
                <a:srgbClr val="0000CC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3254044" y="3219450"/>
              <a:ext cx="362802" cy="16725"/>
            </a:xfrm>
            <a:prstGeom prst="line">
              <a:avLst/>
            </a:prstGeom>
            <a:ln w="38100">
              <a:solidFill>
                <a:srgbClr val="0000CC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Arrow Connector 49"/>
          <p:cNvCxnSpPr/>
          <p:nvPr/>
        </p:nvCxnSpPr>
        <p:spPr>
          <a:xfrm flipH="1">
            <a:off x="7853186" y="2915652"/>
            <a:ext cx="850589" cy="91159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7891688" y="2183889"/>
            <a:ext cx="985612" cy="749811"/>
            <a:chOff x="7891688" y="2183889"/>
            <a:chExt cx="985612" cy="749811"/>
          </a:xfrm>
        </p:grpSpPr>
        <p:cxnSp>
          <p:nvCxnSpPr>
            <p:cNvPr id="52" name="Straight Arrow Connector 51"/>
            <p:cNvCxnSpPr/>
            <p:nvPr/>
          </p:nvCxnSpPr>
          <p:spPr>
            <a:xfrm>
              <a:off x="8413691" y="2183889"/>
              <a:ext cx="0" cy="64324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7891688" y="2827135"/>
              <a:ext cx="522003" cy="4702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 flipV="1">
              <a:off x="8413692" y="2827136"/>
              <a:ext cx="463608" cy="10656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417498" y="2081541"/>
                <a:ext cx="353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it-IT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dirty="0" smtClean="0"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7498" y="2081541"/>
                <a:ext cx="35375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6557" r="-3448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8665112" y="2915652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it-IT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i="1" dirty="0"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112" y="2915652"/>
                <a:ext cx="371384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6557" r="-16393" b="-49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852337" y="2511440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it-IT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dirty="0" smtClean="0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337" y="2511440"/>
                <a:ext cx="367986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6557" r="-1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855002" y="1670412"/>
                <a:ext cx="4073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dirty="0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002" y="1670412"/>
                <a:ext cx="407356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7308304" y="2850646"/>
            <a:ext cx="1356808" cy="4343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065166" y="2421720"/>
            <a:ext cx="758867" cy="24967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7286890" y="3067815"/>
                <a:ext cx="481221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it-IT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890" y="3067815"/>
                <a:ext cx="481221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21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Holonomic Constraints</a:t>
            </a:r>
            <a:endParaRPr lang="it-I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Wingdings" pitchFamily="2" charset="2"/>
                  <a:buChar char="v"/>
                </a:pPr>
                <a:r>
                  <a:rPr lang="it-IT" dirty="0" smtClean="0"/>
                  <a:t>Given configuration </a:t>
                </a:r>
                <a14:m>
                  <m:oMath xmlns:m="http://schemas.openxmlformats.org/officeDocument/2006/math">
                    <m:r>
                      <a:rPr lang="it-IT" b="1" i="1" dirty="0" smtClean="0">
                        <a:latin typeface="Cambria Math"/>
                      </a:rPr>
                      <m:t>𝒒</m:t>
                    </m:r>
                  </m:oMath>
                </a14:m>
                <a:endParaRPr lang="it-IT" b="1" dirty="0" smtClean="0"/>
              </a:p>
              <a:p>
                <a:pPr>
                  <a:buFont typeface="Wingdings" pitchFamily="2" charset="2"/>
                  <a:buChar char="v"/>
                </a:pPr>
                <a:endParaRPr lang="it-IT" b="1" dirty="0" smtClean="0"/>
              </a:p>
              <a:p>
                <a:pPr>
                  <a:buFont typeface="Wingdings" pitchFamily="2" charset="2"/>
                  <a:buChar char="v"/>
                </a:pPr>
                <a:r>
                  <a:rPr lang="it-IT" u="sng" dirty="0" smtClean="0"/>
                  <a:t>Holonomic</a:t>
                </a:r>
                <a:r>
                  <a:rPr lang="it-IT" dirty="0" smtClean="0"/>
                  <a:t> constraints</a:t>
                </a:r>
              </a:p>
              <a:p>
                <a:pPr marL="457200" lvl="1" indent="0">
                  <a:buNone/>
                </a:pPr>
                <a:r>
                  <a:rPr lang="it-IT" dirty="0" smtClean="0">
                    <a:solidFill>
                      <a:srgbClr val="FF0000"/>
                    </a:solidFill>
                  </a:rPr>
                  <a:t>(Positional constraints)</a:t>
                </a:r>
              </a:p>
              <a:p>
                <a:pPr marL="457200" lvl="1" indent="0">
                  <a:buNone/>
                </a:pPr>
                <a:endParaRPr lang="it-IT" dirty="0" smtClean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it-IT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=0</m:t>
                      </m:r>
                      <m:r>
                        <a:rPr lang="it-IT" b="0" i="1" smtClean="0">
                          <a:latin typeface="Cambria Math"/>
                        </a:rPr>
                        <m:t>, </m:t>
                      </m:r>
                      <m:r>
                        <a:rPr lang="it-IT" b="0" i="1" smtClean="0">
                          <a:latin typeface="Cambria Math"/>
                        </a:rPr>
                        <m:t>𝑖</m:t>
                      </m:r>
                      <m:r>
                        <a:rPr lang="it-IT" b="0" i="1" smtClean="0">
                          <a:latin typeface="Cambria Math"/>
                        </a:rPr>
                        <m:t>=1,…,</m:t>
                      </m:r>
                      <m:r>
                        <a:rPr lang="it-IT" b="0" i="1" smtClean="0">
                          <a:latin typeface="Cambria Math"/>
                        </a:rPr>
                        <m:t>𝑘</m:t>
                      </m:r>
                      <m:r>
                        <a:rPr lang="it-IT" b="0" i="1" smtClean="0">
                          <a:latin typeface="Cambria Math"/>
                        </a:rPr>
                        <m:t>&lt;</m:t>
                      </m:r>
                      <m:r>
                        <a:rPr lang="it-IT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it-IT" b="0" dirty="0" smtClean="0"/>
              </a:p>
              <a:p>
                <a:pPr marL="457200" lvl="1" indent="0">
                  <a:buNone/>
                </a:pPr>
                <a:endParaRPr lang="it-IT" b="0" dirty="0" smtClean="0"/>
              </a:p>
              <a:p>
                <a:pPr marL="457200" lvl="1" indent="0">
                  <a:buNone/>
                </a:pPr>
                <a:r>
                  <a:rPr lang="it-IT" dirty="0"/>
                  <a:t>r</a:t>
                </a:r>
                <a:r>
                  <a:rPr lang="it-IT" dirty="0" smtClean="0"/>
                  <a:t>educe the configuration space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it-IT" dirty="0" smtClean="0"/>
                  <a:t> to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/>
                      </a:rPr>
                      <m:t>𝑛</m:t>
                    </m:r>
                    <m:r>
                      <a:rPr lang="it-IT" i="1" dirty="0" smtClean="0">
                        <a:latin typeface="Cambria Math"/>
                      </a:rPr>
                      <m:t>−</m:t>
                    </m:r>
                    <m:r>
                      <a:rPr lang="it-IT" i="1" dirty="0" smtClean="0">
                        <a:latin typeface="Cambria Math"/>
                      </a:rPr>
                      <m:t>𝑘</m:t>
                    </m:r>
                  </m:oMath>
                </a14:m>
                <a:endParaRPr lang="it-IT" dirty="0" smtClean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it-IT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it-IT" dirty="0" smtClean="0"/>
                  <a:t> is the number of </a:t>
                </a:r>
                <a:r>
                  <a:rPr lang="it-IT" b="1" dirty="0" smtClean="0"/>
                  <a:t>constraints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it-IT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it-IT" dirty="0" smtClean="0"/>
                  <a:t> is the number of </a:t>
                </a:r>
                <a:r>
                  <a:rPr lang="it-IT" b="1" dirty="0" smtClean="0"/>
                  <a:t>coordinates</a:t>
                </a:r>
              </a:p>
              <a:p>
                <a:pPr marL="457200" lvl="1" indent="0">
                  <a:buNone/>
                </a:pPr>
                <a:endParaRPr lang="it-IT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  <a:blipFill rotWithShape="1">
                <a:blip r:embed="rId4"/>
                <a:stretch>
                  <a:fillRect l="-1630" t="-2442" b="-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444208" y="6023029"/>
            <a:ext cx="2520280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Example: Point in space vs. point in plane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34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Non-holonomic Constraints</a:t>
            </a:r>
            <a:endParaRPr lang="it-I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buFont typeface="Wingdings" pitchFamily="2" charset="2"/>
                  <a:buChar char="v"/>
                </a:pPr>
                <a:r>
                  <a:rPr lang="it-IT" u="sng" dirty="0" smtClean="0"/>
                  <a:t>Kinematic</a:t>
                </a:r>
                <a:r>
                  <a:rPr lang="it-IT" dirty="0" smtClean="0"/>
                  <a:t> constraints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𝒒</m:t>
                        </m:r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̇"/>
                            <m:ctrlP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𝒒</m:t>
                            </m:r>
                          </m:e>
                        </m:acc>
                      </m:e>
                    </m:d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it-IT" dirty="0" smtClean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r>
                  <a:rPr lang="it-IT" dirty="0" smtClean="0"/>
                  <a:t>In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Pfaffian</a:t>
                </a:r>
                <a:r>
                  <a:rPr lang="it-IT" dirty="0" smtClean="0"/>
                  <a:t> form (linear on velocity):</a:t>
                </a:r>
              </a:p>
              <a:p>
                <a:pPr marL="457200" lvl="1" indent="0">
                  <a:buNone/>
                </a:pPr>
                <a:endParaRPr lang="it-IT" dirty="0" smtClean="0"/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it-IT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sup>
                    </m:sSubSup>
                    <m:d>
                      <m:dPr>
                        <m:ctrlPr>
                          <a:rPr lang="it-IT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𝒒</m:t>
                        </m:r>
                      </m:e>
                    </m:d>
                    <m:acc>
                      <m:accPr>
                        <m:chr m:val="̇"/>
                        <m:ctrlPr>
                          <a:rPr lang="it-IT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𝒒</m:t>
                        </m:r>
                      </m:e>
                    </m:acc>
                    <m:r>
                      <a:rPr lang="it-IT" b="0" i="1" smtClean="0">
                        <a:solidFill>
                          <a:srgbClr val="0070C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it-IT" dirty="0" smtClean="0"/>
                  <a:t>        or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it-IT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it-IT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𝒒</m:t>
                        </m:r>
                      </m:e>
                    </m:d>
                    <m:acc>
                      <m:accPr>
                        <m:chr m:val="̇"/>
                        <m:ctrlPr>
                          <a:rPr lang="it-IT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𝒒</m:t>
                        </m:r>
                      </m:e>
                    </m:acc>
                    <m:r>
                      <a:rPr lang="it-IT" i="1">
                        <a:solidFill>
                          <a:srgbClr val="0070C0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it-IT" dirty="0">
                  <a:solidFill>
                    <a:srgbClr val="0070C0"/>
                  </a:solidFill>
                </a:endParaRPr>
              </a:p>
              <a:p>
                <a:pPr marL="457200" lvl="1" indent="0" algn="ctr">
                  <a:buNone/>
                </a:pPr>
                <a:endParaRPr lang="en-GB" b="0" dirty="0" smtClean="0">
                  <a:solidFill>
                    <a:srgbClr val="0070C0"/>
                  </a:solidFill>
                </a:endParaRPr>
              </a:p>
              <a:p>
                <a:pPr marL="457200" lvl="1" indent="0" algn="ctr">
                  <a:buNone/>
                </a:pPr>
                <a:endParaRPr lang="it-IT" dirty="0" smtClean="0">
                  <a:solidFill>
                    <a:srgbClr val="0070C0"/>
                  </a:solidFill>
                </a:endParaRPr>
              </a:p>
              <a:p>
                <a:pP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∃ </m:t>
                    </m:r>
                    <m:r>
                      <a:rPr lang="it-IT" i="1">
                        <a:latin typeface="Cambria Math"/>
                      </a:rPr>
                      <m:t>𝑘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smtClean="0">
                    <a:solidFill>
                      <a:srgbClr val="0070C0"/>
                    </a:solidFill>
                  </a:rPr>
                  <a:t>holonomous </a:t>
                </a:r>
                <a:r>
                  <a:rPr lang="it-IT" dirty="0" smtClean="0"/>
                  <a:t>constr.   </a:t>
                </a: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rgbClr val="00B050"/>
                        </a:solidFill>
                        <a:latin typeface="Cambria Math"/>
                      </a:rPr>
                      <m:t>⇒</m:t>
                    </m:r>
                    <m:r>
                      <a:rPr lang="it-IT" b="0" i="1" smtClean="0">
                        <a:solidFill>
                          <a:srgbClr val="00B050"/>
                        </a:solidFill>
                        <a:latin typeface="Cambria Math"/>
                      </a:rPr>
                      <m:t>  </m:t>
                    </m:r>
                    <m:r>
                      <a:rPr lang="it-IT" i="1">
                        <a:latin typeface="Cambria Math"/>
                      </a:rPr>
                      <m:t>∃ </m:t>
                    </m:r>
                    <m:r>
                      <a:rPr lang="it-IT" i="1">
                        <a:latin typeface="Cambria Math"/>
                      </a:rPr>
                      <m:t>𝑘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>
                    <a:solidFill>
                      <a:srgbClr val="0070C0"/>
                    </a:solidFill>
                  </a:rPr>
                  <a:t>kinematic</a:t>
                </a:r>
                <a:r>
                  <a:rPr lang="it-IT" dirty="0"/>
                  <a:t> constr</a:t>
                </a:r>
                <a:r>
                  <a:rPr lang="it-IT" dirty="0" smtClean="0"/>
                  <a:t>.</a:t>
                </a:r>
              </a:p>
              <a:p>
                <a:pPr>
                  <a:buFont typeface="Wingdings" pitchFamily="2" charset="2"/>
                  <a:buChar char="§"/>
                </a:pPr>
                <a:endParaRPr lang="it-IT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</m:d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</m:d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it-IT" b="1" i="1" smtClean="0">
                              <a:latin typeface="Cambria Math"/>
                            </a:rPr>
                            <m:t>𝒒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1" i="1" smtClean="0">
                              <a:latin typeface="Cambria Math"/>
                            </a:rPr>
                            <m:t>𝒒</m:t>
                          </m:r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it-IT" b="0" dirty="0" smtClean="0"/>
              </a:p>
              <a:p>
                <a:pPr marL="457200" lvl="1" indent="0">
                  <a:buNone/>
                </a:pPr>
                <a:endParaRPr lang="it-IT" dirty="0"/>
              </a:p>
              <a:p>
                <a:pP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∃ </m:t>
                    </m:r>
                    <m:r>
                      <a:rPr lang="it-IT" i="1">
                        <a:latin typeface="Cambria Math"/>
                      </a:rPr>
                      <m:t>𝑘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>
                    <a:solidFill>
                      <a:srgbClr val="0070C0"/>
                    </a:solidFill>
                  </a:rPr>
                  <a:t>kinematic </a:t>
                </a:r>
                <a:r>
                  <a:rPr lang="it-IT" dirty="0"/>
                  <a:t>constr</a:t>
                </a:r>
                <a:r>
                  <a:rPr lang="en-GB" dirty="0">
                    <a:latin typeface="Cambria Math"/>
                  </a:rPr>
                  <a:t/>
                </a:r>
                <a:br>
                  <a:rPr lang="en-GB" dirty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rgbClr val="FF0000"/>
                        </a:solidFill>
                        <a:latin typeface="Cambria Math"/>
                      </a:rPr>
                      <m:t>⇏</m:t>
                    </m:r>
                  </m:oMath>
                </a14:m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b="0" i="0" smtClean="0">
                        <a:latin typeface="Cambria Math"/>
                      </a:rPr>
                      <m:t>  </m:t>
                    </m:r>
                    <m:r>
                      <a:rPr lang="it-IT" b="0" i="1" smtClean="0">
                        <a:latin typeface="Cambria Math"/>
                      </a:rPr>
                      <m:t> </m:t>
                    </m:r>
                    <m:r>
                      <a:rPr lang="it-IT" i="1">
                        <a:latin typeface="Cambria Math"/>
                      </a:rPr>
                      <m:t>∃ </m:t>
                    </m:r>
                    <m:r>
                      <a:rPr lang="it-IT" i="1">
                        <a:latin typeface="Cambria Math"/>
                      </a:rPr>
                      <m:t>𝑘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smtClean="0">
                    <a:solidFill>
                      <a:srgbClr val="0070C0"/>
                    </a:solidFill>
                  </a:rPr>
                  <a:t>holonomous</a:t>
                </a:r>
                <a:r>
                  <a:rPr lang="it-IT" dirty="0" smtClean="0"/>
                  <a:t> </a:t>
                </a:r>
                <a:r>
                  <a:rPr lang="it-IT" dirty="0"/>
                  <a:t>constr</a:t>
                </a:r>
                <a:r>
                  <a:rPr lang="it-IT" dirty="0" smtClean="0"/>
                  <a:t>.</a:t>
                </a:r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  <a:blipFill rotWithShape="1">
                <a:blip r:embed="rId4"/>
                <a:stretch>
                  <a:fillRect l="-1185" t="-2442" b="-28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580112" y="5772054"/>
            <a:ext cx="2794830" cy="783193"/>
            <a:chOff x="6732240" y="6035645"/>
            <a:chExt cx="2178439" cy="6104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022064" y="6035645"/>
                  <a:ext cx="1888615" cy="610462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it-IT" sz="2000" i="1" dirty="0" smtClean="0">
                          <a:latin typeface="Cambria Math"/>
                        </a:rPr>
                        <m:t>𝑘</m:t>
                      </m:r>
                    </m:oMath>
                  </a14:m>
                  <a:r>
                    <a:rPr lang="it-IT" sz="2000" dirty="0" smtClean="0"/>
                    <a:t> </a:t>
                  </a:r>
                  <a:r>
                    <a:rPr lang="it-IT" sz="2000" b="1" dirty="0" smtClean="0"/>
                    <a:t>non-holonomic </a:t>
                  </a:r>
                  <a:r>
                    <a:rPr lang="it-IT" sz="2000" dirty="0" smtClean="0"/>
                    <a:t>constraints!</a:t>
                  </a:r>
                  <a:endParaRPr lang="it-IT" sz="20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2064" y="6035645"/>
                  <a:ext cx="1888615" cy="610462"/>
                </a:xfrm>
                <a:prstGeom prst="roundRect">
                  <a:avLst/>
                </a:prstGeom>
                <a:blipFill rotWithShape="1">
                  <a:blip r:embed="rId5"/>
                  <a:stretch>
                    <a:fillRect b="-7634"/>
                  </a:stretch>
                </a:blipFill>
                <a:ln w="190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ight Arrow 4"/>
            <p:cNvSpPr/>
            <p:nvPr/>
          </p:nvSpPr>
          <p:spPr>
            <a:xfrm>
              <a:off x="6732240" y="6202442"/>
              <a:ext cx="234223" cy="27356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56176" y="4509120"/>
            <a:ext cx="2794830" cy="783193"/>
            <a:chOff x="6732240" y="6035645"/>
            <a:chExt cx="2178439" cy="6104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022064" y="6035645"/>
                  <a:ext cx="1888615" cy="610462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00B050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it-IT" sz="2000" i="1" dirty="0" smtClean="0">
                          <a:latin typeface="Cambria Math"/>
                        </a:rPr>
                        <m:t>𝑘</m:t>
                      </m:r>
                    </m:oMath>
                  </a14:m>
                  <a:r>
                    <a:rPr lang="it-IT" sz="2000" dirty="0" smtClean="0"/>
                    <a:t> </a:t>
                  </a:r>
                  <a:r>
                    <a:rPr lang="it-IT" sz="2000" b="1" dirty="0" smtClean="0"/>
                    <a:t>holonomic</a:t>
                  </a:r>
                  <a:r>
                    <a:rPr lang="it-IT" sz="2000" dirty="0" smtClean="0"/>
                    <a:t> constraints!</a:t>
                  </a:r>
                  <a:endParaRPr lang="it-IT" sz="20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2064" y="6035645"/>
                  <a:ext cx="1888615" cy="610462"/>
                </a:xfrm>
                <a:prstGeom prst="roundRect">
                  <a:avLst/>
                </a:prstGeom>
                <a:blipFill rotWithShape="1">
                  <a:blip r:embed="rId6"/>
                  <a:stretch>
                    <a:fillRect b="-6870"/>
                  </a:stretch>
                </a:blipFill>
                <a:ln w="19050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ight Arrow 8"/>
            <p:cNvSpPr/>
            <p:nvPr/>
          </p:nvSpPr>
          <p:spPr>
            <a:xfrm>
              <a:off x="6732240" y="6202442"/>
              <a:ext cx="234223" cy="27356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029014" y="4631784"/>
            <a:ext cx="720080" cy="38139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088344" y="1340768"/>
            <a:ext cx="2520280" cy="646331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Dependent both on position and velocity!</a:t>
            </a:r>
            <a:endParaRPr lang="en-GB" dirty="0"/>
          </a:p>
        </p:txBody>
      </p:sp>
      <p:sp>
        <p:nvSpPr>
          <p:cNvPr id="12" name="Freeform 11"/>
          <p:cNvSpPr/>
          <p:nvPr/>
        </p:nvSpPr>
        <p:spPr>
          <a:xfrm>
            <a:off x="4800956" y="1197752"/>
            <a:ext cx="1281413" cy="348093"/>
          </a:xfrm>
          <a:custGeom>
            <a:avLst/>
            <a:gdLst>
              <a:gd name="connsiteX0" fmla="*/ 0 w 2261442"/>
              <a:gd name="connsiteY0" fmla="*/ 0 h 3848100"/>
              <a:gd name="connsiteX1" fmla="*/ 2260600 w 2261442"/>
              <a:gd name="connsiteY1" fmla="*/ 1955800 h 3848100"/>
              <a:gd name="connsiteX2" fmla="*/ 279400 w 2261442"/>
              <a:gd name="connsiteY2" fmla="*/ 3848100 h 3848100"/>
              <a:gd name="connsiteX0" fmla="*/ 0 w 2260600"/>
              <a:gd name="connsiteY0" fmla="*/ 0 h 1955800"/>
              <a:gd name="connsiteX1" fmla="*/ 2260600 w 2260600"/>
              <a:gd name="connsiteY1" fmla="*/ 1955800 h 1955800"/>
              <a:gd name="connsiteX0" fmla="*/ 0 w 2260600"/>
              <a:gd name="connsiteY0" fmla="*/ 479933 h 2435733"/>
              <a:gd name="connsiteX1" fmla="*/ 2260600 w 2260600"/>
              <a:gd name="connsiteY1" fmla="*/ 2435733 h 2435733"/>
              <a:gd name="connsiteX0" fmla="*/ 0 w 2260600"/>
              <a:gd name="connsiteY0" fmla="*/ 485351 h 2441151"/>
              <a:gd name="connsiteX1" fmla="*/ 2260600 w 2260600"/>
              <a:gd name="connsiteY1" fmla="*/ 2441151 h 2441151"/>
              <a:gd name="connsiteX0" fmla="*/ 0 w 2057400"/>
              <a:gd name="connsiteY0" fmla="*/ 485351 h 2441151"/>
              <a:gd name="connsiteX1" fmla="*/ 2057400 w 2057400"/>
              <a:gd name="connsiteY1" fmla="*/ 2441151 h 2441151"/>
              <a:gd name="connsiteX0" fmla="*/ 0 w 2015417"/>
              <a:gd name="connsiteY0" fmla="*/ 474124 h 2527714"/>
              <a:gd name="connsiteX1" fmla="*/ 2015417 w 2015417"/>
              <a:gd name="connsiteY1" fmla="*/ 2527714 h 2527714"/>
              <a:gd name="connsiteX0" fmla="*/ 0 w 2120376"/>
              <a:gd name="connsiteY0" fmla="*/ 456013 h 2677242"/>
              <a:gd name="connsiteX1" fmla="*/ 2120376 w 2120376"/>
              <a:gd name="connsiteY1" fmla="*/ 2677243 h 2677242"/>
              <a:gd name="connsiteX0" fmla="*/ 0 w 3728507"/>
              <a:gd name="connsiteY0" fmla="*/ 650560 h 2871790"/>
              <a:gd name="connsiteX1" fmla="*/ 3728507 w 3728507"/>
              <a:gd name="connsiteY1" fmla="*/ 790772 h 2871790"/>
              <a:gd name="connsiteX2" fmla="*/ 2120376 w 3728507"/>
              <a:gd name="connsiteY2" fmla="*/ 2871790 h 2871790"/>
              <a:gd name="connsiteX0" fmla="*/ 0 w 3754751"/>
              <a:gd name="connsiteY0" fmla="*/ 650560 h 2871790"/>
              <a:gd name="connsiteX1" fmla="*/ 3728507 w 3754751"/>
              <a:gd name="connsiteY1" fmla="*/ 790772 h 2871790"/>
              <a:gd name="connsiteX2" fmla="*/ 2120376 w 3754751"/>
              <a:gd name="connsiteY2" fmla="*/ 2871790 h 2871790"/>
              <a:gd name="connsiteX0" fmla="*/ 0 w 3754751"/>
              <a:gd name="connsiteY0" fmla="*/ 620398 h 2841628"/>
              <a:gd name="connsiteX1" fmla="*/ 3728507 w 3754751"/>
              <a:gd name="connsiteY1" fmla="*/ 760610 h 2841628"/>
              <a:gd name="connsiteX2" fmla="*/ 2120376 w 3754751"/>
              <a:gd name="connsiteY2" fmla="*/ 2841628 h 2841628"/>
              <a:gd name="connsiteX0" fmla="*/ 0 w 3763119"/>
              <a:gd name="connsiteY0" fmla="*/ 552348 h 2773578"/>
              <a:gd name="connsiteX1" fmla="*/ 3728507 w 3763119"/>
              <a:gd name="connsiteY1" fmla="*/ 692560 h 2773578"/>
              <a:gd name="connsiteX2" fmla="*/ 2120376 w 3763119"/>
              <a:gd name="connsiteY2" fmla="*/ 2773578 h 2773578"/>
              <a:gd name="connsiteX0" fmla="*/ 0 w 3924902"/>
              <a:gd name="connsiteY0" fmla="*/ 296782 h 2518012"/>
              <a:gd name="connsiteX1" fmla="*/ 3891902 w 3924902"/>
              <a:gd name="connsiteY1" fmla="*/ 808521 h 2518012"/>
              <a:gd name="connsiteX2" fmla="*/ 2120376 w 3924902"/>
              <a:gd name="connsiteY2" fmla="*/ 2518012 h 2518012"/>
              <a:gd name="connsiteX0" fmla="*/ 0 w 3924902"/>
              <a:gd name="connsiteY0" fmla="*/ 477323 h 2698553"/>
              <a:gd name="connsiteX1" fmla="*/ 3891902 w 3924902"/>
              <a:gd name="connsiteY1" fmla="*/ 989062 h 2698553"/>
              <a:gd name="connsiteX2" fmla="*/ 2120376 w 3924902"/>
              <a:gd name="connsiteY2" fmla="*/ 2698553 h 2698553"/>
              <a:gd name="connsiteX0" fmla="*/ 0 w 3899722"/>
              <a:gd name="connsiteY0" fmla="*/ 143632 h 2274247"/>
              <a:gd name="connsiteX1" fmla="*/ 3891902 w 3899722"/>
              <a:gd name="connsiteY1" fmla="*/ 655371 h 2274247"/>
              <a:gd name="connsiteX2" fmla="*/ 1242127 w 3899722"/>
              <a:gd name="connsiteY2" fmla="*/ 2274246 h 2274247"/>
              <a:gd name="connsiteX0" fmla="*/ 0 w 3903053"/>
              <a:gd name="connsiteY0" fmla="*/ 143632 h 2274246"/>
              <a:gd name="connsiteX1" fmla="*/ 3891902 w 3903053"/>
              <a:gd name="connsiteY1" fmla="*/ 655371 h 2274246"/>
              <a:gd name="connsiteX2" fmla="*/ 1242127 w 3903053"/>
              <a:gd name="connsiteY2" fmla="*/ 2274246 h 2274246"/>
              <a:gd name="connsiteX0" fmla="*/ 0 w 3904220"/>
              <a:gd name="connsiteY0" fmla="*/ 141571 h 2181569"/>
              <a:gd name="connsiteX1" fmla="*/ 3891902 w 3904220"/>
              <a:gd name="connsiteY1" fmla="*/ 653310 h 2181569"/>
              <a:gd name="connsiteX2" fmla="*/ 1296592 w 3904220"/>
              <a:gd name="connsiteY2" fmla="*/ 2181569 h 2181569"/>
              <a:gd name="connsiteX0" fmla="*/ 0 w 3905829"/>
              <a:gd name="connsiteY0" fmla="*/ 141571 h 2181569"/>
              <a:gd name="connsiteX1" fmla="*/ 3891902 w 3905829"/>
              <a:gd name="connsiteY1" fmla="*/ 653310 h 2181569"/>
              <a:gd name="connsiteX2" fmla="*/ 1296592 w 3905829"/>
              <a:gd name="connsiteY2" fmla="*/ 2181569 h 2181569"/>
              <a:gd name="connsiteX0" fmla="*/ 0 w 3892021"/>
              <a:gd name="connsiteY0" fmla="*/ 571212 h 2611210"/>
              <a:gd name="connsiteX1" fmla="*/ 3891902 w 3892021"/>
              <a:gd name="connsiteY1" fmla="*/ 1082951 h 2611210"/>
              <a:gd name="connsiteX2" fmla="*/ 1296592 w 3892021"/>
              <a:gd name="connsiteY2" fmla="*/ 2611210 h 2611210"/>
              <a:gd name="connsiteX0" fmla="*/ 0 w 3844368"/>
              <a:gd name="connsiteY0" fmla="*/ 379792 h 2419790"/>
              <a:gd name="connsiteX1" fmla="*/ 3844246 w 3844368"/>
              <a:gd name="connsiteY1" fmla="*/ 1281181 h 2419790"/>
              <a:gd name="connsiteX2" fmla="*/ 1296592 w 3844368"/>
              <a:gd name="connsiteY2" fmla="*/ 2419790 h 2419790"/>
              <a:gd name="connsiteX0" fmla="*/ 0 w 3853223"/>
              <a:gd name="connsiteY0" fmla="*/ 100544 h 2203973"/>
              <a:gd name="connsiteX1" fmla="*/ 3844246 w 3853223"/>
              <a:gd name="connsiteY1" fmla="*/ 1001933 h 2203973"/>
              <a:gd name="connsiteX2" fmla="*/ 1065116 w 3853223"/>
              <a:gd name="connsiteY2" fmla="*/ 2203974 h 2203973"/>
              <a:gd name="connsiteX0" fmla="*/ 0 w 3844283"/>
              <a:gd name="connsiteY0" fmla="*/ 333610 h 2437040"/>
              <a:gd name="connsiteX1" fmla="*/ 3844246 w 3844283"/>
              <a:gd name="connsiteY1" fmla="*/ 1234999 h 2437040"/>
              <a:gd name="connsiteX2" fmla="*/ 1065116 w 3844283"/>
              <a:gd name="connsiteY2" fmla="*/ 2437040 h 2437040"/>
              <a:gd name="connsiteX0" fmla="*/ 0 w 3848789"/>
              <a:gd name="connsiteY0" fmla="*/ 97244 h 1919764"/>
              <a:gd name="connsiteX1" fmla="*/ 3844246 w 3848789"/>
              <a:gd name="connsiteY1" fmla="*/ 998633 h 1919764"/>
              <a:gd name="connsiteX2" fmla="*/ 785983 w 3848789"/>
              <a:gd name="connsiteY2" fmla="*/ 1919764 h 1919764"/>
              <a:gd name="connsiteX0" fmla="*/ 0 w 3844386"/>
              <a:gd name="connsiteY0" fmla="*/ 350269 h 2172789"/>
              <a:gd name="connsiteX1" fmla="*/ 3844246 w 3844386"/>
              <a:gd name="connsiteY1" fmla="*/ 1251658 h 2172789"/>
              <a:gd name="connsiteX2" fmla="*/ 785983 w 3844386"/>
              <a:gd name="connsiteY2" fmla="*/ 2172789 h 2172789"/>
              <a:gd name="connsiteX0" fmla="*/ 0 w 3844386"/>
              <a:gd name="connsiteY0" fmla="*/ 350269 h 2109358"/>
              <a:gd name="connsiteX1" fmla="*/ 3844246 w 3844386"/>
              <a:gd name="connsiteY1" fmla="*/ 1251658 h 2109358"/>
              <a:gd name="connsiteX2" fmla="*/ 820024 w 3844386"/>
              <a:gd name="connsiteY2" fmla="*/ 2109358 h 2109358"/>
              <a:gd name="connsiteX0" fmla="*/ 0 w 820024"/>
              <a:gd name="connsiteY0" fmla="*/ 0 h 1759089"/>
              <a:gd name="connsiteX1" fmla="*/ 820024 w 820024"/>
              <a:gd name="connsiteY1" fmla="*/ 1759089 h 1759089"/>
              <a:gd name="connsiteX0" fmla="*/ 425864 w 425864"/>
              <a:gd name="connsiteY0" fmla="*/ 0 h 1885952"/>
              <a:gd name="connsiteX1" fmla="*/ 0 w 425864"/>
              <a:gd name="connsiteY1" fmla="*/ 1885952 h 1885952"/>
              <a:gd name="connsiteX0" fmla="*/ 1596863 w 1596863"/>
              <a:gd name="connsiteY0" fmla="*/ 0 h 2058123"/>
              <a:gd name="connsiteX1" fmla="*/ 0 w 1596863"/>
              <a:gd name="connsiteY1" fmla="*/ 2058123 h 2058123"/>
              <a:gd name="connsiteX0" fmla="*/ 1242840 w 1242840"/>
              <a:gd name="connsiteY0" fmla="*/ 0 h 173306"/>
              <a:gd name="connsiteX1" fmla="*/ 0 w 1242840"/>
              <a:gd name="connsiteY1" fmla="*/ 173306 h 173306"/>
              <a:gd name="connsiteX0" fmla="*/ 1242840 w 1242840"/>
              <a:gd name="connsiteY0" fmla="*/ 207169 h 380475"/>
              <a:gd name="connsiteX1" fmla="*/ 35449 w 1242840"/>
              <a:gd name="connsiteY1" fmla="*/ 3042 h 380475"/>
              <a:gd name="connsiteX2" fmla="*/ 0 w 1242840"/>
              <a:gd name="connsiteY2" fmla="*/ 380475 h 380475"/>
              <a:gd name="connsiteX0" fmla="*/ 1242840 w 1242840"/>
              <a:gd name="connsiteY0" fmla="*/ 0 h 173306"/>
              <a:gd name="connsiteX1" fmla="*/ 0 w 1242840"/>
              <a:gd name="connsiteY1" fmla="*/ 173306 h 173306"/>
              <a:gd name="connsiteX0" fmla="*/ 1242840 w 1242840"/>
              <a:gd name="connsiteY0" fmla="*/ 198322 h 371628"/>
              <a:gd name="connsiteX1" fmla="*/ 0 w 1242840"/>
              <a:gd name="connsiteY1" fmla="*/ 371628 h 371628"/>
              <a:gd name="connsiteX0" fmla="*/ 1059020 w 1059020"/>
              <a:gd name="connsiteY0" fmla="*/ 210730 h 365914"/>
              <a:gd name="connsiteX1" fmla="*/ 0 w 1059020"/>
              <a:gd name="connsiteY1" fmla="*/ 365914 h 365914"/>
              <a:gd name="connsiteX0" fmla="*/ 1059020 w 1059020"/>
              <a:gd name="connsiteY0" fmla="*/ 227718 h 382902"/>
              <a:gd name="connsiteX1" fmla="*/ 0 w 1059020"/>
              <a:gd name="connsiteY1" fmla="*/ 382902 h 38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9020" h="382902">
                <a:moveTo>
                  <a:pt x="1059020" y="227718"/>
                </a:moveTo>
                <a:cubicBezTo>
                  <a:pt x="481345" y="222056"/>
                  <a:pt x="237268" y="-372611"/>
                  <a:pt x="0" y="382902"/>
                </a:cubicBezTo>
              </a:path>
            </a:pathLst>
          </a:custGeom>
          <a:noFill/>
          <a:ln>
            <a:solidFill>
              <a:srgbClr val="00B0F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670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 smtClean="0"/>
                  <a:t>Combine the rolling constraints: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GB" i="1" dirty="0" smtClean="0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GB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dirty="0" smtClean="0">
                              <a:latin typeface="Cambria Math"/>
                            </a:rPr>
                            <m:t>𝜗</m:t>
                          </m:r>
                        </m:e>
                      </m:d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dirty="0" smtClean="0"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b="0" i="1" dirty="0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b="0" i="1" dirty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dirty="0" smtClean="0">
                              <a:latin typeface="Cambria Math"/>
                            </a:rPr>
                            <m:t>𝜑</m:t>
                          </m:r>
                        </m:e>
                      </m:acc>
                      <m:r>
                        <a:rPr lang="en-GB" b="0" i="1" dirty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94535" y="4854295"/>
                <a:ext cx="1085490" cy="654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35" y="4854295"/>
                <a:ext cx="1085490" cy="65485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Rolling constraints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660232" y="1628800"/>
                <a:ext cx="1948354" cy="11524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𝑀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628800"/>
                <a:ext cx="1948354" cy="11524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2446638" y="2609492"/>
            <a:ext cx="1112108" cy="8358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5171765" y="2609492"/>
            <a:ext cx="389786" cy="8358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Curved Connector 9"/>
          <p:cNvCxnSpPr>
            <a:stCxn id="6" idx="1"/>
            <a:endCxn id="4" idx="1"/>
          </p:cNvCxnSpPr>
          <p:nvPr/>
        </p:nvCxnSpPr>
        <p:spPr>
          <a:xfrm rot="10800000" flipV="1">
            <a:off x="694536" y="3027405"/>
            <a:ext cx="1752103" cy="2154320"/>
          </a:xfrm>
          <a:prstGeom prst="curvedConnector3">
            <a:avLst>
              <a:gd name="adj1" fmla="val 121510"/>
            </a:avLst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7" idx="0"/>
            <a:endCxn id="5" idx="1"/>
          </p:cNvCxnSpPr>
          <p:nvPr/>
        </p:nvCxnSpPr>
        <p:spPr>
          <a:xfrm rot="5400000" flipH="1" flipV="1">
            <a:off x="5811207" y="1760467"/>
            <a:ext cx="404476" cy="1293574"/>
          </a:xfrm>
          <a:prstGeom prst="curvedConnector2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985165" y="4909624"/>
            <a:ext cx="444844" cy="2710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858668" y="3915438"/>
                <a:ext cx="7174528" cy="1025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/>
                            </a:rPr>
                            <m:t>×3</m:t>
                          </m:r>
                        </m:e>
                      </m:d>
                      <m:r>
                        <a:rPr lang="en-GB" b="0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en-GB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GB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𝑙</m:t>
                                </m:r>
                                <m:func>
                                  <m:func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GB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b="0" i="1" smtClean="0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b="0" i="1" smtClean="0">
                                                    <a:latin typeface="Cambria Math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b="0" i="1" smtClean="0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b="0" i="1" smtClean="0">
                                                    <a:latin typeface="Cambria Math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b="0" i="1" smtClean="0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b="0" i="1" smtClean="0">
                                                    <a:latin typeface="Cambria Math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b="0" i="1" smtClean="0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b="0" i="1" smtClean="0">
                                                    <a:latin typeface="Cambria Math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𝑙</m:t>
                                </m:r>
                                <m:func>
                                  <m:func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b="0" i="1" smtClean="0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b="0" i="1" smtClean="0">
                                                    <a:latin typeface="Cambria Math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668" y="3915438"/>
                <a:ext cx="7174528" cy="102573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urved Connector 19"/>
          <p:cNvCxnSpPr>
            <a:stCxn id="18" idx="0"/>
            <a:endCxn id="19" idx="1"/>
          </p:cNvCxnSpPr>
          <p:nvPr/>
        </p:nvCxnSpPr>
        <p:spPr>
          <a:xfrm rot="5400000" flipH="1" flipV="1">
            <a:off x="1292467" y="4343424"/>
            <a:ext cx="481321" cy="651081"/>
          </a:xfrm>
          <a:prstGeom prst="curvedConnector2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763688" y="5589240"/>
                <a:ext cx="7456977" cy="1062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GB" sz="1600" b="0" i="1" smtClean="0">
                              <a:latin typeface="Cambria Math"/>
                            </a:rPr>
                            <m:t>×3</m:t>
                          </m:r>
                        </m:e>
                      </m:d>
                      <m:r>
                        <a:rPr lang="en-GB" sz="1600" b="0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600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it-IT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600" b="0" i="1" smtClean="0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600" b="0" i="1" smtClean="0">
                                                    <a:latin typeface="Cambria Math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it-IT" sz="1600" b="0" i="1" smtClean="0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sz="16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GB" sz="16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GB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6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it-IT" sz="1600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sz="16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600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it-IT" sz="1600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sz="16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GB" sz="16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GB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6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it-IT" sz="1600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sz="16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GB" sz="1600" i="1">
                                    <a:latin typeface="Cambria Math"/>
                                  </a:rPr>
                                  <m:t>𝑙</m:t>
                                </m:r>
                                <m:func>
                                  <m:func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6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it-IT" sz="1600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sz="16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1600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1600" i="1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600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it-IT" sz="1600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GB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1600" b="0" i="1" smtClean="0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1600" b="0" i="1" smtClean="0">
                                                    <a:latin typeface="Cambria Math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r>
                                          <a:rPr lang="en-GB" sz="16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GB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6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GB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it-IT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it-IT" sz="1600" i="1">
                                                        <a:latin typeface="Cambria Math"/>
                                                      </a:rPr>
                                                      <m:t>𝑁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it-IT" sz="1600" i="1">
                                                        <a:latin typeface="Cambria Math"/>
                                                      </a:rPr>
                                                      <m:t>𝑓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en-GB" sz="1600" b="0" i="1" smtClean="0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1600" b="0" i="1" smtClean="0">
                                                    <a:latin typeface="Cambria Math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600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GB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it-IT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it-IT" sz="1600" i="1">
                                                        <a:latin typeface="Cambria Math"/>
                                                      </a:rPr>
                                                      <m:t>𝑁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it-IT" sz="1600" i="1">
                                                        <a:latin typeface="Cambria Math"/>
                                                      </a:rPr>
                                                      <m:t>𝑓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en-GB" sz="1600" b="0" i="1" smtClean="0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1600" b="0" i="1" smtClean="0">
                                                    <a:latin typeface="Cambria Math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r>
                                          <a:rPr lang="en-GB" sz="16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GB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6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it-IT" sz="1600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GB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1600" b="0" i="1" smtClean="0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1600" b="0" i="1" smtClean="0">
                                                    <a:latin typeface="Cambria Math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GB" sz="1600" i="1">
                                    <a:latin typeface="Cambria Math"/>
                                  </a:rPr>
                                  <m:t>𝑙</m:t>
                                </m:r>
                                <m:func>
                                  <m:func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6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GB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it-IT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it-IT" sz="1600" i="1">
                                                        <a:latin typeface="Cambria Math"/>
                                                      </a:rPr>
                                                      <m:t>𝑁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it-IT" sz="1600" i="1">
                                                        <a:latin typeface="Cambria Math"/>
                                                      </a:rPr>
                                                      <m:t>𝑓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en-GB" sz="1600" b="0" i="1" smtClean="0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1600" b="0" i="1" smtClean="0">
                                                    <a:latin typeface="Cambria Math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589240"/>
                <a:ext cx="7456977" cy="106266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ounded Rectangle 32"/>
          <p:cNvSpPr/>
          <p:nvPr/>
        </p:nvSpPr>
        <p:spPr>
          <a:xfrm>
            <a:off x="809618" y="5228478"/>
            <a:ext cx="788069" cy="27109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Curved Connector 33"/>
          <p:cNvCxnSpPr>
            <a:stCxn id="4" idx="2"/>
            <a:endCxn id="32" idx="1"/>
          </p:cNvCxnSpPr>
          <p:nvPr/>
        </p:nvCxnSpPr>
        <p:spPr>
          <a:xfrm rot="16200000" flipH="1">
            <a:off x="1194775" y="5551659"/>
            <a:ext cx="611418" cy="526408"/>
          </a:xfrm>
          <a:prstGeom prst="curvedConnector2">
            <a:avLst/>
          </a:prstGeom>
          <a:ln w="190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76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Non-holonomic Constraints</a:t>
            </a:r>
            <a:endParaRPr lang="it-I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</p:spPr>
            <p:txBody>
              <a:bodyPr>
                <a:normAutofit/>
              </a:bodyPr>
              <a:lstStyle/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it-IT" dirty="0" smtClean="0"/>
                  <a:t>Consider a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Pfaffian</a:t>
                </a:r>
                <a:r>
                  <a:rPr lang="it-IT" dirty="0" smtClean="0"/>
                  <a:t> constraint: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it-IT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it-IT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sup>
                    </m:sSubSup>
                    <m:d>
                      <m:dPr>
                        <m:ctrlPr>
                          <a:rPr lang="it-IT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𝒒</m:t>
                        </m:r>
                      </m:e>
                    </m:d>
                    <m:acc>
                      <m:accPr>
                        <m:chr m:val="̇"/>
                        <m:ctrlPr>
                          <a:rPr lang="it-IT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𝒒</m:t>
                        </m:r>
                      </m:e>
                    </m:acc>
                    <m:r>
                      <a:rPr lang="it-IT" i="1">
                        <a:solidFill>
                          <a:srgbClr val="0070C0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it-IT" dirty="0" smtClean="0"/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it-IT" dirty="0" smtClean="0"/>
                  <a:t>If </a:t>
                </a:r>
                <a:r>
                  <a:rPr lang="it-IT" u="sng" dirty="0" smtClean="0"/>
                  <a:t>holonomous</a:t>
                </a:r>
                <a:r>
                  <a:rPr lang="it-IT" dirty="0" smtClean="0"/>
                  <a:t>, integration is possible:</a:t>
                </a:r>
              </a:p>
              <a:p>
                <a:pPr marL="342900" lvl="1" indent="-342900">
                  <a:buFont typeface="Arial" pitchFamily="34" charset="0"/>
                  <a:buChar char="•"/>
                </a:pPr>
                <a:endParaRPr lang="it-IT" dirty="0" smtClean="0"/>
              </a:p>
              <a:p>
                <a:pPr marL="40005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i="1" smtClean="0">
                              <a:latin typeface="Cambria Math"/>
                            </a:rPr>
                            <m:t>𝜕</m:t>
                          </m:r>
                          <m:r>
                            <a:rPr lang="it-IT" sz="1800" b="0" i="1" smtClean="0"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800" b="1" i="1">
                                  <a:latin typeface="Cambria Math"/>
                                </a:rPr>
                                <m:t>𝒒</m:t>
                              </m:r>
                            </m:e>
                          </m:d>
                        </m:num>
                        <m:den>
                          <m:r>
                            <a:rPr lang="it-IT" sz="1800" i="1" smtClean="0">
                              <a:latin typeface="Cambria Math"/>
                            </a:rPr>
                            <m:t>𝜕</m:t>
                          </m:r>
                          <m:r>
                            <a:rPr lang="it-IT" sz="1800" b="1" i="1" smtClean="0">
                              <a:latin typeface="Cambria Math"/>
                            </a:rPr>
                            <m:t>𝒒</m:t>
                          </m:r>
                        </m:den>
                      </m:f>
                      <m:r>
                        <a:rPr lang="it-IT" sz="1800" b="0" i="1" smtClean="0">
                          <a:latin typeface="Cambria Math"/>
                        </a:rPr>
                        <m:t>=</m:t>
                      </m:r>
                      <m:r>
                        <a:rPr lang="it-IT" sz="1800" b="0" i="1" smtClean="0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b="1" i="1" smtClean="0">
                              <a:latin typeface="Cambria Math"/>
                            </a:rPr>
                            <m:t>𝒒</m:t>
                          </m:r>
                        </m:e>
                      </m:d>
                      <m:sSup>
                        <m:sSup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it-IT" sz="18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b="1" i="1" smtClean="0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it-IT" sz="1800" b="0" i="0" smtClean="0">
                          <a:latin typeface="Cambria Math"/>
                        </a:rPr>
                        <m:t>,    </m:t>
                      </m:r>
                      <m:r>
                        <a:rPr lang="it-IT" sz="1800" b="0" i="1" smtClean="0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b="1" i="1" smtClean="0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it-IT" sz="1800" b="0" i="1" smtClean="0">
                          <a:latin typeface="Cambria Math"/>
                          <a:ea typeface="Cambria Math"/>
                        </a:rPr>
                        <m:t>≠0</m:t>
                      </m:r>
                    </m:oMath>
                  </m:oMathPara>
                </a14:m>
                <a:endParaRPr lang="it-IT" sz="1800" dirty="0" smtClean="0"/>
              </a:p>
              <a:p>
                <a:pPr marL="40005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800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it-IT" sz="1800" i="1">
                                  <a:latin typeface="Cambria Math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800" b="1" i="1">
                                      <a:latin typeface="Cambria Math"/>
                                    </a:rPr>
                                    <m:t>𝒒</m:t>
                                  </m:r>
                                </m:e>
                              </m:d>
                            </m:num>
                            <m:den>
                              <m:r>
                                <a:rPr lang="it-IT" sz="1800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it-IT" sz="1800" b="1" i="1">
                                  <a:latin typeface="Cambria Math"/>
                                </a:rPr>
                                <m:t>𝒒</m:t>
                              </m:r>
                            </m:den>
                          </m:f>
                          <m:r>
                            <a:rPr lang="it-IT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it-IT" sz="1800" b="1" i="1" smtClean="0">
                              <a:latin typeface="Cambria Math"/>
                            </a:rPr>
                            <m:t>𝒒</m:t>
                          </m:r>
                        </m:e>
                      </m:nary>
                      <m:r>
                        <a:rPr lang="it-IT" sz="18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it-IT" sz="1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it-IT" sz="1800" i="1">
                              <a:latin typeface="Cambria Math"/>
                            </a:rPr>
                            <m:t>𝛾</m:t>
                          </m:r>
                          <m:d>
                            <m:d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800" b="1" i="1">
                                  <a:latin typeface="Cambria Math"/>
                                </a:rPr>
                                <m:t>𝒒</m:t>
                              </m:r>
                            </m:e>
                          </m:d>
                          <m:sSup>
                            <m:sSup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it-IT" sz="18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800" b="1" i="1">
                                  <a:latin typeface="Cambria Math"/>
                                </a:rPr>
                                <m:t>𝒒</m:t>
                              </m:r>
                            </m:e>
                          </m:d>
                          <m:r>
                            <a:rPr lang="it-IT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it-IT" sz="1800" b="1" i="1" smtClean="0">
                              <a:latin typeface="Cambria Math"/>
                            </a:rPr>
                            <m:t>𝒒</m:t>
                          </m:r>
                        </m:e>
                      </m:nary>
                      <m:r>
                        <a:rPr lang="it-IT" sz="1800" b="0" i="1" smtClean="0">
                          <a:latin typeface="Cambria Math"/>
                        </a:rPr>
                        <m:t>=</m:t>
                      </m:r>
                      <m:r>
                        <a:rPr lang="it-IT" sz="1800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b="1" i="1" smtClean="0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it-IT" sz="1800" b="0" i="1" smtClean="0">
                          <a:latin typeface="Cambria Math"/>
                        </a:rPr>
                        <m:t>−</m:t>
                      </m:r>
                      <m:r>
                        <a:rPr lang="it-IT" sz="1800" b="0" i="1" smtClean="0">
                          <a:latin typeface="Cambria Math"/>
                        </a:rPr>
                        <m:t>𝑐</m:t>
                      </m:r>
                      <m:r>
                        <a:rPr lang="it-IT" sz="1800" b="0" i="1" smtClean="0">
                          <a:latin typeface="Cambria Math"/>
                        </a:rPr>
                        <m:t>=0 ⇒   </m:t>
                      </m:r>
                      <m:sSup>
                        <m:sSupPr>
                          <m:ctrlPr>
                            <a:rPr lang="en-GB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t-IT" sz="18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p>
                          <m:r>
                            <a:rPr lang="en-GB" sz="18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b="1" i="1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it-IT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800" b="0" i="1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it-IT" sz="1800" dirty="0" smtClean="0"/>
              </a:p>
              <a:p>
                <a:pPr marL="400050" lvl="2" indent="0">
                  <a:buNone/>
                </a:pPr>
                <a:endParaRPr lang="it-IT" sz="1800" dirty="0" smtClean="0"/>
              </a:p>
              <a:p>
                <a:pPr marL="400050" lvl="2" indent="0">
                  <a:buNone/>
                </a:pPr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it-IT" dirty="0" smtClean="0"/>
                  <a:t> There is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loss of accessibility </a:t>
                </a:r>
                <a:r>
                  <a:rPr lang="it-IT" dirty="0" smtClean="0"/>
                  <a:t>of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it-IT" dirty="0" smtClean="0"/>
                  <a:t>. Motion is confined in a </a:t>
                </a:r>
                <a:r>
                  <a:rPr lang="it-IT" dirty="0" smtClean="0">
                    <a:solidFill>
                      <a:srgbClr val="0070C0"/>
                    </a:solidFill>
                  </a:rPr>
                  <a:t>tangent surface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it-IT" dirty="0" smtClean="0"/>
                  <a:t> of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it-IT" dirty="0" smtClean="0"/>
                  <a:t> of value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/>
                      </a:rPr>
                      <m:t>𝑐</m:t>
                    </m:r>
                    <m:r>
                      <a:rPr lang="en-GB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it-IT" dirty="0" smtClean="0"/>
              </a:p>
              <a:p>
                <a:pPr marL="400050" lvl="2" indent="0">
                  <a:buNone/>
                </a:pPr>
                <a:endParaRPr lang="it-IT" dirty="0" smtClean="0"/>
              </a:p>
              <a:p>
                <a:pPr marL="40005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/>
                            </a:rPr>
                            <m:t>dim</m:t>
                          </m:r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r>
                        <a:rPr lang="it-IT" b="0" i="1" smtClean="0">
                          <a:latin typeface="Cambria Math"/>
                        </a:rPr>
                        <m:t>𝑛</m:t>
                      </m:r>
                      <m:r>
                        <a:rPr lang="it-IT" b="0" i="1" smtClean="0">
                          <a:latin typeface="Cambria Math"/>
                        </a:rPr>
                        <m:t>−</m:t>
                      </m:r>
                      <m:r>
                        <a:rPr lang="it-IT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it-IT" dirty="0" smtClean="0"/>
              </a:p>
              <a:p>
                <a:endParaRPr lang="it-IT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  <a:blipFill>
                <a:blip r:embed="rId4"/>
                <a:stretch>
                  <a:fillRect l="-1333" t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>
          <a:xfrm>
            <a:off x="3141460" y="1262724"/>
            <a:ext cx="4668181" cy="2029544"/>
          </a:xfrm>
          <a:custGeom>
            <a:avLst/>
            <a:gdLst>
              <a:gd name="connsiteX0" fmla="*/ 0 w 2261442"/>
              <a:gd name="connsiteY0" fmla="*/ 0 h 3848100"/>
              <a:gd name="connsiteX1" fmla="*/ 2260600 w 2261442"/>
              <a:gd name="connsiteY1" fmla="*/ 1955800 h 3848100"/>
              <a:gd name="connsiteX2" fmla="*/ 279400 w 2261442"/>
              <a:gd name="connsiteY2" fmla="*/ 3848100 h 3848100"/>
              <a:gd name="connsiteX0" fmla="*/ 0 w 2260600"/>
              <a:gd name="connsiteY0" fmla="*/ 0 h 1955800"/>
              <a:gd name="connsiteX1" fmla="*/ 2260600 w 2260600"/>
              <a:gd name="connsiteY1" fmla="*/ 1955800 h 1955800"/>
              <a:gd name="connsiteX0" fmla="*/ 0 w 2260600"/>
              <a:gd name="connsiteY0" fmla="*/ 479933 h 2435733"/>
              <a:gd name="connsiteX1" fmla="*/ 2260600 w 2260600"/>
              <a:gd name="connsiteY1" fmla="*/ 2435733 h 2435733"/>
              <a:gd name="connsiteX0" fmla="*/ 0 w 2260600"/>
              <a:gd name="connsiteY0" fmla="*/ 485351 h 2441151"/>
              <a:gd name="connsiteX1" fmla="*/ 2260600 w 2260600"/>
              <a:gd name="connsiteY1" fmla="*/ 2441151 h 2441151"/>
              <a:gd name="connsiteX0" fmla="*/ 0 w 2057400"/>
              <a:gd name="connsiteY0" fmla="*/ 485351 h 2441151"/>
              <a:gd name="connsiteX1" fmla="*/ 2057400 w 2057400"/>
              <a:gd name="connsiteY1" fmla="*/ 2441151 h 2441151"/>
              <a:gd name="connsiteX0" fmla="*/ 0 w 2015417"/>
              <a:gd name="connsiteY0" fmla="*/ 474124 h 2527714"/>
              <a:gd name="connsiteX1" fmla="*/ 2015417 w 2015417"/>
              <a:gd name="connsiteY1" fmla="*/ 2527714 h 2527714"/>
              <a:gd name="connsiteX0" fmla="*/ 0 w 2120376"/>
              <a:gd name="connsiteY0" fmla="*/ 456013 h 2677242"/>
              <a:gd name="connsiteX1" fmla="*/ 2120376 w 2120376"/>
              <a:gd name="connsiteY1" fmla="*/ 2677243 h 2677242"/>
              <a:gd name="connsiteX0" fmla="*/ 0 w 3728507"/>
              <a:gd name="connsiteY0" fmla="*/ 650560 h 2871790"/>
              <a:gd name="connsiteX1" fmla="*/ 3728507 w 3728507"/>
              <a:gd name="connsiteY1" fmla="*/ 790772 h 2871790"/>
              <a:gd name="connsiteX2" fmla="*/ 2120376 w 3728507"/>
              <a:gd name="connsiteY2" fmla="*/ 2871790 h 2871790"/>
              <a:gd name="connsiteX0" fmla="*/ 0 w 3754751"/>
              <a:gd name="connsiteY0" fmla="*/ 650560 h 2871790"/>
              <a:gd name="connsiteX1" fmla="*/ 3728507 w 3754751"/>
              <a:gd name="connsiteY1" fmla="*/ 790772 h 2871790"/>
              <a:gd name="connsiteX2" fmla="*/ 2120376 w 3754751"/>
              <a:gd name="connsiteY2" fmla="*/ 2871790 h 2871790"/>
              <a:gd name="connsiteX0" fmla="*/ 0 w 3754751"/>
              <a:gd name="connsiteY0" fmla="*/ 620398 h 2841628"/>
              <a:gd name="connsiteX1" fmla="*/ 3728507 w 3754751"/>
              <a:gd name="connsiteY1" fmla="*/ 760610 h 2841628"/>
              <a:gd name="connsiteX2" fmla="*/ 2120376 w 3754751"/>
              <a:gd name="connsiteY2" fmla="*/ 2841628 h 2841628"/>
              <a:gd name="connsiteX0" fmla="*/ 0 w 3763119"/>
              <a:gd name="connsiteY0" fmla="*/ 552348 h 2773578"/>
              <a:gd name="connsiteX1" fmla="*/ 3728507 w 3763119"/>
              <a:gd name="connsiteY1" fmla="*/ 692560 h 2773578"/>
              <a:gd name="connsiteX2" fmla="*/ 2120376 w 3763119"/>
              <a:gd name="connsiteY2" fmla="*/ 2773578 h 2773578"/>
              <a:gd name="connsiteX0" fmla="*/ 0 w 3924902"/>
              <a:gd name="connsiteY0" fmla="*/ 296782 h 2518012"/>
              <a:gd name="connsiteX1" fmla="*/ 3891902 w 3924902"/>
              <a:gd name="connsiteY1" fmla="*/ 808521 h 2518012"/>
              <a:gd name="connsiteX2" fmla="*/ 2120376 w 3924902"/>
              <a:gd name="connsiteY2" fmla="*/ 2518012 h 2518012"/>
              <a:gd name="connsiteX0" fmla="*/ 0 w 3924902"/>
              <a:gd name="connsiteY0" fmla="*/ 477323 h 2698553"/>
              <a:gd name="connsiteX1" fmla="*/ 3891902 w 3924902"/>
              <a:gd name="connsiteY1" fmla="*/ 989062 h 2698553"/>
              <a:gd name="connsiteX2" fmla="*/ 2120376 w 3924902"/>
              <a:gd name="connsiteY2" fmla="*/ 2698553 h 2698553"/>
              <a:gd name="connsiteX0" fmla="*/ 0 w 3899722"/>
              <a:gd name="connsiteY0" fmla="*/ 143632 h 2274247"/>
              <a:gd name="connsiteX1" fmla="*/ 3891902 w 3899722"/>
              <a:gd name="connsiteY1" fmla="*/ 655371 h 2274247"/>
              <a:gd name="connsiteX2" fmla="*/ 1242127 w 3899722"/>
              <a:gd name="connsiteY2" fmla="*/ 2274246 h 2274247"/>
              <a:gd name="connsiteX0" fmla="*/ 0 w 3903053"/>
              <a:gd name="connsiteY0" fmla="*/ 143632 h 2274246"/>
              <a:gd name="connsiteX1" fmla="*/ 3891902 w 3903053"/>
              <a:gd name="connsiteY1" fmla="*/ 655371 h 2274246"/>
              <a:gd name="connsiteX2" fmla="*/ 1242127 w 3903053"/>
              <a:gd name="connsiteY2" fmla="*/ 2274246 h 2274246"/>
              <a:gd name="connsiteX0" fmla="*/ 0 w 3904220"/>
              <a:gd name="connsiteY0" fmla="*/ 141571 h 2181569"/>
              <a:gd name="connsiteX1" fmla="*/ 3891902 w 3904220"/>
              <a:gd name="connsiteY1" fmla="*/ 653310 h 2181569"/>
              <a:gd name="connsiteX2" fmla="*/ 1296592 w 3904220"/>
              <a:gd name="connsiteY2" fmla="*/ 2181569 h 2181569"/>
              <a:gd name="connsiteX0" fmla="*/ 0 w 3905829"/>
              <a:gd name="connsiteY0" fmla="*/ 141571 h 2181569"/>
              <a:gd name="connsiteX1" fmla="*/ 3891902 w 3905829"/>
              <a:gd name="connsiteY1" fmla="*/ 653310 h 2181569"/>
              <a:gd name="connsiteX2" fmla="*/ 1296592 w 3905829"/>
              <a:gd name="connsiteY2" fmla="*/ 2181569 h 2181569"/>
              <a:gd name="connsiteX0" fmla="*/ 0 w 3892021"/>
              <a:gd name="connsiteY0" fmla="*/ 571212 h 2611210"/>
              <a:gd name="connsiteX1" fmla="*/ 3891902 w 3892021"/>
              <a:gd name="connsiteY1" fmla="*/ 1082951 h 2611210"/>
              <a:gd name="connsiteX2" fmla="*/ 1296592 w 3892021"/>
              <a:gd name="connsiteY2" fmla="*/ 2611210 h 2611210"/>
              <a:gd name="connsiteX0" fmla="*/ 0 w 3844368"/>
              <a:gd name="connsiteY0" fmla="*/ 379792 h 2419790"/>
              <a:gd name="connsiteX1" fmla="*/ 3844246 w 3844368"/>
              <a:gd name="connsiteY1" fmla="*/ 1281181 h 2419790"/>
              <a:gd name="connsiteX2" fmla="*/ 1296592 w 3844368"/>
              <a:gd name="connsiteY2" fmla="*/ 2419790 h 2419790"/>
              <a:gd name="connsiteX0" fmla="*/ 0 w 3853223"/>
              <a:gd name="connsiteY0" fmla="*/ 100544 h 2203973"/>
              <a:gd name="connsiteX1" fmla="*/ 3844246 w 3853223"/>
              <a:gd name="connsiteY1" fmla="*/ 1001933 h 2203973"/>
              <a:gd name="connsiteX2" fmla="*/ 1065116 w 3853223"/>
              <a:gd name="connsiteY2" fmla="*/ 2203974 h 2203973"/>
              <a:gd name="connsiteX0" fmla="*/ 0 w 3844283"/>
              <a:gd name="connsiteY0" fmla="*/ 333610 h 2437040"/>
              <a:gd name="connsiteX1" fmla="*/ 3844246 w 3844283"/>
              <a:gd name="connsiteY1" fmla="*/ 1234999 h 2437040"/>
              <a:gd name="connsiteX2" fmla="*/ 1065116 w 3844283"/>
              <a:gd name="connsiteY2" fmla="*/ 2437040 h 2437040"/>
              <a:gd name="connsiteX0" fmla="*/ 0 w 3848789"/>
              <a:gd name="connsiteY0" fmla="*/ 97244 h 1919764"/>
              <a:gd name="connsiteX1" fmla="*/ 3844246 w 3848789"/>
              <a:gd name="connsiteY1" fmla="*/ 998633 h 1919764"/>
              <a:gd name="connsiteX2" fmla="*/ 785983 w 3848789"/>
              <a:gd name="connsiteY2" fmla="*/ 1919764 h 1919764"/>
              <a:gd name="connsiteX0" fmla="*/ 0 w 3844386"/>
              <a:gd name="connsiteY0" fmla="*/ 350269 h 2172789"/>
              <a:gd name="connsiteX1" fmla="*/ 3844246 w 3844386"/>
              <a:gd name="connsiteY1" fmla="*/ 1251658 h 2172789"/>
              <a:gd name="connsiteX2" fmla="*/ 785983 w 3844386"/>
              <a:gd name="connsiteY2" fmla="*/ 2172789 h 2172789"/>
              <a:gd name="connsiteX0" fmla="*/ 0 w 3844386"/>
              <a:gd name="connsiteY0" fmla="*/ 350269 h 2109358"/>
              <a:gd name="connsiteX1" fmla="*/ 3844246 w 3844386"/>
              <a:gd name="connsiteY1" fmla="*/ 1251658 h 2109358"/>
              <a:gd name="connsiteX2" fmla="*/ 820024 w 3844386"/>
              <a:gd name="connsiteY2" fmla="*/ 2109358 h 2109358"/>
              <a:gd name="connsiteX0" fmla="*/ 0 w 3858001"/>
              <a:gd name="connsiteY0" fmla="*/ 473410 h 2232499"/>
              <a:gd name="connsiteX1" fmla="*/ 3857862 w 3858001"/>
              <a:gd name="connsiteY1" fmla="*/ 1102951 h 2232499"/>
              <a:gd name="connsiteX2" fmla="*/ 820024 w 3858001"/>
              <a:gd name="connsiteY2" fmla="*/ 2232499 h 2232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8001" h="2232499">
                <a:moveTo>
                  <a:pt x="0" y="473410"/>
                </a:moveTo>
                <a:cubicBezTo>
                  <a:pt x="385403" y="61821"/>
                  <a:pt x="3883452" y="-587230"/>
                  <a:pt x="3857862" y="1102951"/>
                </a:cubicBezTo>
                <a:cubicBezTo>
                  <a:pt x="3832272" y="2793132"/>
                  <a:pt x="1267946" y="1422548"/>
                  <a:pt x="820024" y="2232499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7471244" y="2116451"/>
            <a:ext cx="83869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Linear!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475625" y="3218235"/>
            <a:ext cx="720080" cy="4471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6388555" y="5886959"/>
            <a:ext cx="2736304" cy="95410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Note</a:t>
            </a:r>
            <a:r>
              <a:rPr lang="en-GB" sz="1400" dirty="0" smtClean="0"/>
              <a:t>: the proof of this is a little too involved for us: it revolves around the </a:t>
            </a:r>
            <a:r>
              <a:rPr lang="en-GB" sz="1400" i="1" dirty="0" smtClean="0"/>
              <a:t>Frobenius Theorem</a:t>
            </a:r>
            <a:r>
              <a:rPr lang="en-GB" sz="1400" dirty="0" smtClean="0"/>
              <a:t> and </a:t>
            </a:r>
            <a:r>
              <a:rPr lang="en-GB" sz="1400" i="1" dirty="0" smtClean="0"/>
              <a:t>Lie brackets theory</a:t>
            </a:r>
            <a:r>
              <a:rPr lang="en-GB" sz="1400" dirty="0" smtClean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71244" y="3665348"/>
            <a:ext cx="756938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4400" dirty="0" smtClean="0">
                <a:solidFill>
                  <a:srgbClr val="00B050"/>
                </a:solidFill>
              </a:rPr>
              <a:t> </a:t>
            </a:r>
            <a:endParaRPr lang="it-IT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96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Non-holonomic Constraints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72008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dirty="0" smtClean="0"/>
              <a:t>To summarize: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dirty="0" smtClean="0"/>
              <a:t>Non-holonomic constraints </a:t>
            </a:r>
            <a:r>
              <a:rPr lang="en-GB" dirty="0" smtClean="0"/>
              <a:t>are representable only as </a:t>
            </a:r>
            <a:r>
              <a:rPr lang="en-GB" dirty="0" smtClean="0">
                <a:solidFill>
                  <a:srgbClr val="FF0000"/>
                </a:solidFill>
              </a:rPr>
              <a:t>constraints on velocities </a:t>
            </a:r>
            <a:r>
              <a:rPr lang="en-GB" dirty="0" smtClean="0"/>
              <a:t>and </a:t>
            </a:r>
            <a:r>
              <a:rPr lang="en-GB" b="1" u="sng" dirty="0" smtClean="0"/>
              <a:t>not</a:t>
            </a:r>
            <a:r>
              <a:rPr lang="en-GB" u="sng" dirty="0" smtClean="0"/>
              <a:t> on positions</a:t>
            </a:r>
            <a:r>
              <a:rPr lang="en-GB" dirty="0" smtClean="0"/>
              <a:t>.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Whatever </a:t>
            </a:r>
            <a:r>
              <a:rPr lang="en-GB" dirty="0" smtClean="0">
                <a:solidFill>
                  <a:srgbClr val="FF0000"/>
                </a:solidFill>
              </a:rPr>
              <a:t>kinematic constraint </a:t>
            </a:r>
            <a:r>
              <a:rPr lang="en-GB" dirty="0" smtClean="0"/>
              <a:t>that is representable as a </a:t>
            </a:r>
            <a:r>
              <a:rPr lang="en-GB" dirty="0" smtClean="0">
                <a:solidFill>
                  <a:srgbClr val="00B0F0"/>
                </a:solidFill>
              </a:rPr>
              <a:t>positional constraint </a:t>
            </a:r>
            <a:r>
              <a:rPr lang="en-GB" dirty="0" smtClean="0"/>
              <a:t>is </a:t>
            </a:r>
            <a:r>
              <a:rPr lang="en-GB" b="1" dirty="0" smtClean="0"/>
              <a:t>holonomic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902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Non-holonomic </a:t>
            </a:r>
            <a:r>
              <a:rPr lang="it-IT" dirty="0" smtClean="0"/>
              <a:t>Constraints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sz="2800" dirty="0"/>
                  <a:t>If </a:t>
                </a:r>
                <a:r>
                  <a:rPr lang="it-IT" sz="2800" u="sng" dirty="0"/>
                  <a:t>non-holonomous</a:t>
                </a:r>
              </a:p>
              <a:p>
                <a:pPr lvl="1"/>
                <a:r>
                  <a:rPr lang="it-IT" sz="2400" dirty="0"/>
                  <a:t>Velocities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400" b="1" i="1">
                            <a:latin typeface="Cambria Math"/>
                          </a:rPr>
                          <m:t>𝒒</m:t>
                        </m:r>
                      </m:e>
                    </m:acc>
                  </m:oMath>
                </a14:m>
                <a:r>
                  <a:rPr lang="it-IT" sz="2400" dirty="0"/>
                  <a:t> are constrained in </a:t>
                </a:r>
                <a:r>
                  <a:rPr lang="it-IT" sz="2400"/>
                  <a:t>a </a:t>
                </a:r>
                <a:r>
                  <a:rPr lang="it-IT" sz="2400" b="1" smtClean="0"/>
                  <a:t>vector subspace </a:t>
                </a:r>
                <a:r>
                  <a:rPr lang="it-IT" sz="2400" dirty="0"/>
                  <a:t>of </a:t>
                </a:r>
                <a14:m>
                  <m:oMath xmlns:m="http://schemas.openxmlformats.org/officeDocument/2006/math">
                    <m:r>
                      <a:rPr lang="it-IT" sz="2400" i="1" dirty="0" smtClean="0">
                        <a:latin typeface="Cambria Math"/>
                      </a:rPr>
                      <m:t>𝐶</m:t>
                    </m:r>
                  </m:oMath>
                </a14:m>
                <a:endParaRPr lang="it-IT" sz="2400" dirty="0"/>
              </a:p>
              <a:p>
                <a:pPr lvl="1"/>
                <a:r>
                  <a:rPr lang="it-IT" sz="2400" dirty="0"/>
                  <a:t>Since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it-IT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it-IT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sup>
                    </m:sSubSup>
                    <m:d>
                      <m:dPr>
                        <m:ctrlPr>
                          <a:rPr lang="it-IT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𝒒</m:t>
                        </m:r>
                      </m:e>
                    </m:d>
                    <m:acc>
                      <m:accPr>
                        <m:chr m:val="̇"/>
                        <m:ctrlPr>
                          <a:rPr lang="it-IT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𝒒</m:t>
                        </m:r>
                      </m:e>
                    </m:acc>
                    <m:r>
                      <a:rPr lang="it-IT" sz="2400" i="1">
                        <a:solidFill>
                          <a:srgbClr val="0070C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it-IT" sz="2400" dirty="0"/>
                  <a:t> is non-integrable, there is no limitation for </a:t>
                </a:r>
                <a14:m>
                  <m:oMath xmlns:m="http://schemas.openxmlformats.org/officeDocument/2006/math">
                    <m:r>
                      <a:rPr lang="it-IT" sz="2400" b="1" i="1" dirty="0">
                        <a:latin typeface="Cambria Math"/>
                      </a:rPr>
                      <m:t>𝒒</m:t>
                    </m:r>
                  </m:oMath>
                </a14:m>
                <a:r>
                  <a:rPr lang="it-IT" sz="2400" dirty="0" smtClean="0"/>
                  <a:t> (position) </a:t>
                </a:r>
                <a:r>
                  <a:rPr lang="it-IT" sz="2400" dirty="0"/>
                  <a:t>in </a:t>
                </a:r>
                <a14:m>
                  <m:oMath xmlns:m="http://schemas.openxmlformats.org/officeDocument/2006/math">
                    <m:r>
                      <a:rPr lang="it-IT" sz="2400" i="1" dirty="0">
                        <a:latin typeface="Cambria Math"/>
                      </a:rPr>
                      <m:t>𝐶</m:t>
                    </m:r>
                  </m:oMath>
                </a14:m>
                <a:r>
                  <a:rPr lang="it-IT" sz="2400" dirty="0" smtClean="0"/>
                  <a:t>.</a:t>
                </a:r>
              </a:p>
              <a:p>
                <a:endParaRPr lang="it-IT" dirty="0"/>
              </a:p>
              <a:p>
                <a:r>
                  <a:rPr lang="it-IT" sz="2400" u="sng" dirty="0" smtClean="0"/>
                  <a:t>Non-holonomic systems</a:t>
                </a:r>
                <a:r>
                  <a:rPr lang="it-IT" sz="2400" dirty="0" smtClean="0"/>
                  <a:t> always</a:t>
                </a:r>
                <a:br>
                  <a:rPr lang="it-IT" sz="2400" dirty="0" smtClean="0"/>
                </a:br>
                <a:r>
                  <a:rPr lang="it-IT" sz="2400" dirty="0" smtClean="0"/>
                  <a:t>have </a:t>
                </a:r>
                <a:r>
                  <a:rPr lang="it-IT" sz="2400" dirty="0" smtClean="0">
                    <a:solidFill>
                      <a:srgbClr val="0070C0"/>
                    </a:solidFill>
                  </a:rPr>
                  <a:t>complete accessibility </a:t>
                </a:r>
                <a:r>
                  <a:rPr lang="it-IT" sz="2400" dirty="0"/>
                  <a:t>of </a:t>
                </a:r>
                <a:r>
                  <a:rPr lang="it-IT" sz="2400" dirty="0" smtClean="0"/>
                  <a:t>the</a:t>
                </a:r>
                <a:br>
                  <a:rPr lang="it-IT" sz="2400" dirty="0" smtClean="0"/>
                </a:br>
                <a:r>
                  <a:rPr lang="it-IT" sz="2400" dirty="0" smtClean="0">
                    <a:solidFill>
                      <a:srgbClr val="FF0000"/>
                    </a:solidFill>
                  </a:rPr>
                  <a:t>entire configuration space </a:t>
                </a:r>
                <a14:m>
                  <m:oMath xmlns:m="http://schemas.openxmlformats.org/officeDocument/2006/math">
                    <m:r>
                      <a:rPr lang="it-IT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it-IT" sz="2400" dirty="0" smtClean="0"/>
                  <a:t>.</a:t>
                </a:r>
                <a:endParaRPr lang="it-IT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D:\Google Drive\Didattica\Seminario rover 2017\immagini\nonHolo_const_examp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073" y="3814671"/>
            <a:ext cx="3461399" cy="287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10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Model derivation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it-IT" dirty="0" smtClean="0"/>
                  <a:t>The Pfaffian constraint</a:t>
                </a:r>
                <a:r>
                  <a:rPr lang="it-IT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sup>
                    </m:sSubSup>
                    <m:d>
                      <m:d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𝒒</m:t>
                        </m:r>
                      </m:e>
                    </m:d>
                    <m:acc>
                      <m:accPr>
                        <m:chr m:val="̇"/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𝒒</m:t>
                        </m:r>
                      </m:e>
                    </m:acc>
                    <m:r>
                      <a:rPr lang="it-IT" i="1">
                        <a:solidFill>
                          <a:schemeClr val="tx1"/>
                        </a:solidFill>
                        <a:latin typeface="Cambria Math"/>
                      </a:rPr>
                      <m:t>=0 </m:t>
                    </m:r>
                  </m:oMath>
                </a14:m>
                <a:r>
                  <a:rPr lang="it-IT" dirty="0" smtClean="0"/>
                  <a:t>defines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it-IT" b="1" i="1" smtClean="0">
                        <a:latin typeface="Cambria Math"/>
                        <a:ea typeface="Cambria Math"/>
                      </a:rPr>
                      <m:t>𝒒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endParaRPr lang="it-IT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</m:acc>
                      <m:r>
                        <a:rPr lang="it-IT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func>
                        <m:func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ker</m:t>
                          </m:r>
                        </m:fName>
                        <m:e>
                          <m:sSup>
                            <m:sSup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it-IT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it-IT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𝒒</m:t>
                              </m:r>
                            </m:e>
                          </m:d>
                        </m:e>
                      </m:func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≡</m:t>
                      </m:r>
                      <m:d>
                        <m:dPr>
                          <m:begChr m:val="{"/>
                          <m:endChr m:val="}"/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𝒒</m:t>
                                  </m:r>
                                </m:e>
                              </m:acc>
                            </m:e>
                            <m:sup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: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it-IT" b="1" i="1" smtClean="0">
                                  <a:latin typeface="Cambria Math"/>
                                  <a:ea typeface="Cambria Math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it-IT" b="1" i="1" smtClean="0">
                                      <a:latin typeface="Cambria Math"/>
                                      <a:ea typeface="Cambria Math"/>
                                    </a:rPr>
                                    <m:t>𝒒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acc>
                            <m:accPr>
                              <m:chr m:val="̇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1" i="1">
                                  <a:latin typeface="Cambria Math"/>
                                </a:rPr>
                                <m:t>𝒒</m:t>
                              </m:r>
                            </m:e>
                          </m:acc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it-IT" dirty="0" smtClean="0"/>
              </a:p>
              <a:p>
                <a:pPr marL="457200" lvl="1" indent="0">
                  <a:buNone/>
                </a:pPr>
                <a:endParaRPr lang="it-IT" dirty="0" smtClean="0"/>
              </a:p>
              <a:p>
                <a:r>
                  <a:rPr lang="it-IT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it-IT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𝒈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it-IT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𝒒</m:t>
                            </m:r>
                          </m:e>
                        </m:d>
                        <m: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it-IT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𝒈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ctrlPr>
                              <a:rPr lang="it-IT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𝒒</m:t>
                            </m:r>
                          </m:e>
                        </m:d>
                      </m:e>
                    </m:d>
                  </m:oMath>
                </a14:m>
                <a:r>
                  <a:rPr lang="it-IT" dirty="0" smtClean="0"/>
                  <a:t> is a base of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1" i="1"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it-IT" i="1"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>
                            <a:latin typeface="Cambria Math"/>
                          </a:rPr>
                          <m:t>𝒒</m:t>
                        </m:r>
                      </m:e>
                    </m:d>
                  </m:oMath>
                </a14:m>
                <a:r>
                  <a:rPr lang="it-IT" dirty="0" smtClean="0"/>
                  <a:t>, then the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possible instantaneous trajectories (admissible velocities) </a:t>
                </a:r>
                <a:r>
                  <a:rPr lang="it-IT" dirty="0" smtClean="0"/>
                  <a:t>are solutions of: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=1 </m:t>
                          </m:r>
                        </m:sub>
                        <m:sup>
                          <m:r>
                            <a:rPr lang="it-IT" b="0" i="1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𝒒</m:t>
                              </m:r>
                            </m:e>
                          </m:d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it-IT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G</m:t>
                      </m:r>
                      <m:d>
                        <m:dPr>
                          <m:ctrlP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it-IT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𝒖</m:t>
                      </m:r>
                      <m:r>
                        <a:rPr lang="it-IT" b="1" i="1" smtClean="0">
                          <a:latin typeface="Cambria Math"/>
                        </a:rPr>
                        <m:t>,  </m:t>
                      </m:r>
                      <m:r>
                        <a:rPr lang="it-IT" b="0" i="1" smtClean="0">
                          <a:latin typeface="Cambria Math"/>
                        </a:rPr>
                        <m:t> </m:t>
                      </m:r>
                      <m:r>
                        <a:rPr lang="it-IT" b="0" i="1" smtClean="0">
                          <a:latin typeface="Cambria Math"/>
                        </a:rPr>
                        <m:t>𝑚</m:t>
                      </m:r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r>
                        <a:rPr lang="it-IT" b="0" i="1" smtClean="0">
                          <a:latin typeface="Cambria Math"/>
                        </a:rPr>
                        <m:t>𝑛</m:t>
                      </m:r>
                      <m:r>
                        <a:rPr lang="it-IT" b="0" i="1" smtClean="0">
                          <a:latin typeface="Cambria Math"/>
                        </a:rPr>
                        <m:t>−</m:t>
                      </m:r>
                      <m:r>
                        <a:rPr lang="it-IT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it-IT" dirty="0" smtClean="0"/>
              </a:p>
              <a:p>
                <a:pPr marL="457200" lvl="1" indent="0">
                  <a:buNone/>
                </a:pPr>
                <a:r>
                  <a:rPr lang="it-IT" dirty="0"/>
                  <a:t>w</a:t>
                </a:r>
                <a:r>
                  <a:rPr lang="it-IT" dirty="0" smtClean="0"/>
                  <a:t>here </a:t>
                </a:r>
                <a14:m>
                  <m:oMath xmlns:m="http://schemas.openxmlformats.org/officeDocument/2006/math">
                    <m:r>
                      <a:rPr lang="it-IT" b="1" i="1" smtClean="0">
                        <a:solidFill>
                          <a:schemeClr val="tx1"/>
                        </a:solidFill>
                        <a:latin typeface="Cambria Math"/>
                      </a:rPr>
                      <m:t>𝒒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it-IT" dirty="0" smtClean="0">
                    <a:solidFill>
                      <a:schemeClr val="tx1"/>
                    </a:solidFill>
                  </a:rPr>
                  <a:t> configuration or state vector</a:t>
                </a:r>
                <a:r>
                  <a:rPr lang="it-IT" dirty="0" smtClean="0"/>
                  <a:t>, </a:t>
                </a:r>
                <a14:m>
                  <m:oMath xmlns:m="http://schemas.openxmlformats.org/officeDocument/2006/math">
                    <m:r>
                      <a:rPr lang="it-IT" b="1" i="1" smtClean="0">
                        <a:solidFill>
                          <a:srgbClr val="00B050"/>
                        </a:solidFill>
                        <a:latin typeface="Cambria Math"/>
                      </a:rPr>
                      <m:t>𝒖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it-IT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it-IT" dirty="0" smtClean="0"/>
                  <a:t> </a:t>
                </a:r>
                <a:r>
                  <a:rPr lang="it-IT" dirty="0" smtClean="0">
                    <a:solidFill>
                      <a:srgbClr val="00B050"/>
                    </a:solidFill>
                  </a:rPr>
                  <a:t>input vector</a:t>
                </a:r>
              </a:p>
              <a:p>
                <a:pPr marL="457200" lvl="1" indent="0">
                  <a:buNone/>
                </a:pPr>
                <a:endParaRPr lang="it-IT" dirty="0" smtClean="0">
                  <a:solidFill>
                    <a:srgbClr val="00B050"/>
                  </a:solidFill>
                </a:endParaRPr>
              </a:p>
              <a:p>
                <a:r>
                  <a:rPr lang="it-IT" dirty="0"/>
                  <a:t>The base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it-IT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it-IT" i="1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it-IT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it-IT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it-IT" dirty="0"/>
                  <a:t> is </a:t>
                </a:r>
                <a:r>
                  <a:rPr lang="it-IT" dirty="0" smtClean="0"/>
                  <a:t>arbit</a:t>
                </a:r>
                <a:r>
                  <a:rPr lang="it-IT" dirty="0"/>
                  <a:t>rary, usually </a:t>
                </a:r>
                <a:r>
                  <a:rPr lang="it-IT"/>
                  <a:t>such </a:t>
                </a:r>
                <a:r>
                  <a:rPr lang="it-IT" smtClean="0"/>
                  <a:t>as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it-IT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rgbClr val="00B050"/>
                    </a:solidFill>
                  </a:rPr>
                  <a:t> </a:t>
                </a:r>
                <a:r>
                  <a:rPr lang="it-IT" dirty="0"/>
                  <a:t>are </a:t>
                </a:r>
                <a:r>
                  <a:rPr lang="it-IT"/>
                  <a:t>physical </a:t>
                </a:r>
                <a:r>
                  <a:rPr lang="it-IT" smtClean="0"/>
                  <a:t>quantities (which are controllable!!)</a:t>
                </a:r>
                <a:endParaRPr lang="it-IT" dirty="0" smtClean="0"/>
              </a:p>
              <a:p>
                <a:pPr lvl="1"/>
                <a:r>
                  <a:rPr lang="it-IT" dirty="0" smtClean="0"/>
                  <a:t>Since </a:t>
                </a:r>
                <a14:m>
                  <m:oMath xmlns:m="http://schemas.openxmlformats.org/officeDocument/2006/math">
                    <m:r>
                      <a:rPr lang="it-IT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𝒈</m:t>
                    </m:r>
                  </m:oMath>
                </a14:m>
                <a:r>
                  <a:rPr lang="it-IT" dirty="0" smtClean="0"/>
                  <a:t> is a base,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𝒒</m:t>
                        </m:r>
                      </m:e>
                    </m:acc>
                  </m:oMath>
                </a14:m>
                <a:r>
                  <a:rPr lang="it-IT" dirty="0" smtClean="0"/>
                  <a:t> can be whatever </a:t>
                </a:r>
                <a:r>
                  <a:rPr lang="it-IT" u="sng" dirty="0" smtClean="0"/>
                  <a:t>linear combination</a:t>
                </a:r>
                <a:r>
                  <a:rPr lang="it-IT" dirty="0" smtClean="0"/>
                  <a:t> using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it-IT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it-IT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dirty="0" smtClean="0"/>
                  <a:t> as coefficients</a:t>
                </a:r>
                <a:br>
                  <a:rPr lang="it-IT" dirty="0" smtClean="0"/>
                </a:br>
                <a:r>
                  <a:rPr lang="it-IT" dirty="0" smtClean="0"/>
                  <a:t>That </a:t>
                </a:r>
                <a:r>
                  <a:rPr lang="it-IT" dirty="0"/>
                  <a:t>is: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</m:acc>
                      <m:r>
                        <a:rPr lang="it-IT" i="1">
                          <a:latin typeface="Cambria Math"/>
                        </a:rPr>
                        <m:t>=</m:t>
                      </m:r>
                      <m:r>
                        <a:rPr lang="it-IT" i="1">
                          <a:solidFill>
                            <a:srgbClr val="0070C0"/>
                          </a:solidFill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it-IT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it-IT" b="1" i="1">
                          <a:solidFill>
                            <a:srgbClr val="00B050"/>
                          </a:solidFill>
                          <a:latin typeface="Cambria Math"/>
                        </a:rPr>
                        <m:t>𝒖</m:t>
                      </m:r>
                      <m:r>
                        <a:rPr lang="it-IT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𝒈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it-IT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</m:d>
                      <m:sSub>
                        <m:sSubPr>
                          <m:ctrlPr>
                            <a:rPr lang="it-IT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t-IT" i="1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it-IT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𝒈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it-IT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</m:d>
                      <m:sSub>
                        <m:sSubPr>
                          <m:ctrlPr>
                            <a:rPr lang="it-IT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1">
                <a:blip r:embed="rId4"/>
                <a:stretch>
                  <a:fillRect l="-815" t="-16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857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60032" y="1357244"/>
            <a:ext cx="4149071" cy="4650096"/>
            <a:chOff x="4860032" y="1357244"/>
            <a:chExt cx="4149071" cy="465009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1700808"/>
              <a:ext cx="4149071" cy="430653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8028384" y="1357244"/>
                  <a:ext cx="5017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GB" i="1" dirty="0" smtClean="0"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8384" y="1357244"/>
                  <a:ext cx="501739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/>
            <p:cNvCxnSpPr/>
            <p:nvPr/>
          </p:nvCxnSpPr>
          <p:spPr>
            <a:xfrm flipV="1">
              <a:off x="8250752" y="1685926"/>
              <a:ext cx="322878" cy="18466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6075930" y="2051016"/>
              <a:ext cx="216024" cy="4006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933072" y="1681684"/>
                  <a:ext cx="4643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dirty="0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GB" i="1" dirty="0" smtClean="0"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3072" y="1681684"/>
                  <a:ext cx="464358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Kinematics: unicycle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96752"/>
                <a:ext cx="7920880" cy="5544616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it-IT" sz="3400" dirty="0" smtClean="0"/>
                  <a:t>The wheel can roll and rotate along the vertical axis</a:t>
                </a:r>
              </a:p>
              <a:p>
                <a:r>
                  <a:rPr lang="it-IT" dirty="0" smtClean="0"/>
                  <a:t>Configuration:</a:t>
                </a:r>
              </a:p>
              <a:p>
                <a:pPr marL="5143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latin typeface="Cambria Math"/>
                        </a:rPr>
                        <m:t>𝒒</m:t>
                      </m:r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𝜗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it-IT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it-IT" dirty="0" smtClean="0"/>
              </a:p>
              <a:p>
                <a:pPr marL="514350" lvl="1" indent="0">
                  <a:buNone/>
                </a:pPr>
                <a:endParaRPr lang="it-IT" dirty="0" smtClean="0"/>
              </a:p>
              <a:p>
                <a:r>
                  <a:rPr lang="it-IT" dirty="0" smtClean="0"/>
                  <a:t>Pure roll constraint:</a:t>
                </a:r>
              </a:p>
              <a:p>
                <a:pPr marL="51435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it-IT" b="0" i="1" dirty="0" smtClean="0">
                    <a:latin typeface="Cambria Math"/>
                  </a:rPr>
                  <a:t> </a:t>
                </a:r>
                <a:br>
                  <a:rPr lang="it-IT" b="0" i="1" dirty="0" smtClean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      </m:t>
                      </m:r>
                      <m:r>
                        <a:rPr lang="it-IT" i="1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acc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</m:func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acc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</m:func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</m:acc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𝑙</m:t>
                      </m:r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it-IT" i="1" dirty="0" smtClean="0">
                  <a:latin typeface="Cambria Math"/>
                  <a:ea typeface="Cambria Math"/>
                </a:endParaRPr>
              </a:p>
              <a:p>
                <a:pPr marL="5143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     =</m:t>
                      </m:r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it-IT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it-IT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</m:e>
                          </m:func>
                          <m:r>
                            <a:rPr lang="it-IT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,−</m:t>
                          </m:r>
                          <m:func>
                            <m:funcPr>
                              <m:ctrlPr>
                                <a:rPr lang="it-IT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it-IT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  <m:r>
                                <a:rPr lang="it-IT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, 0</m:t>
                              </m:r>
                            </m:e>
                          </m:func>
                        </m:e>
                      </m:d>
                      <m:acc>
                        <m:accPr>
                          <m:chr m:val="̇"/>
                          <m:ctrlP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it-IT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𝒒</m:t>
                          </m:r>
                        </m:e>
                      </m:acc>
                      <m:r>
                        <a:rPr lang="it-IT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it-IT" b="0" i="1" dirty="0" smtClean="0">
                  <a:solidFill>
                    <a:srgbClr val="0070C0"/>
                  </a:solidFill>
                  <a:latin typeface="Cambria Math"/>
                  <a:ea typeface="Cambria Math"/>
                </a:endParaRPr>
              </a:p>
              <a:p>
                <a:pPr marL="514350" lvl="1" indent="0">
                  <a:buNone/>
                </a:pPr>
                <a:endParaRPr lang="it-IT" b="0" i="1" dirty="0" smtClean="0">
                  <a:solidFill>
                    <a:srgbClr val="0070C0"/>
                  </a:solidFill>
                  <a:latin typeface="Cambria Math"/>
                  <a:ea typeface="Cambria Math"/>
                </a:endParaRPr>
              </a:p>
              <a:p>
                <a:r>
                  <a:rPr lang="it-IT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it-IT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it-IT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dirty="0"/>
                  <a:t> are bases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>
                            <a:latin typeface="Cambria Math"/>
                          </a:rPr>
                          <m:t>ker</m:t>
                        </m:r>
                      </m:fName>
                      <m:e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it-IT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1" i="1">
                                <a:latin typeface="Cambria Math"/>
                              </a:rPr>
                              <m:t>𝒒</m:t>
                            </m:r>
                          </m:e>
                        </m:d>
                      </m:e>
                    </m:func>
                  </m:oMath>
                </a14:m>
                <a:endParaRPr lang="it-IT" dirty="0" smtClean="0"/>
              </a:p>
              <a:p>
                <a:pPr marL="514350" lvl="1" indent="0">
                  <a:buNone/>
                </a:pPr>
                <a14:m>
                  <m:oMath xmlns:m="http://schemas.openxmlformats.org/officeDocument/2006/math">
                    <m:r>
                      <a:rPr lang="it-IT" b="1" i="1" smtClean="0">
                        <a:solidFill>
                          <a:srgbClr val="0070C0"/>
                        </a:solidFill>
                        <a:latin typeface="Cambria Math"/>
                      </a:rPr>
                      <m:t>𝑮</m:t>
                    </m:r>
                    <m:d>
                      <m:dPr>
                        <m:ctrlPr>
                          <a:rPr lang="it-IT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𝒒</m:t>
                        </m:r>
                      </m:e>
                    </m:d>
                    <m:r>
                      <a:rPr lang="it-IT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it-IT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𝒈</m:t>
                            </m:r>
                          </m:e>
                          <m:sub>
                            <m:r>
                              <a:rPr lang="it-IT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it-IT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𝒒</m:t>
                            </m:r>
                          </m:e>
                        </m:d>
                        <m:sSub>
                          <m:sSubPr>
                            <m:ctrlPr>
                              <a:rPr lang="it-IT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it-IT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𝒈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it-IT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𝒒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it-IT">
                                      <a:latin typeface="Cambria Math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latin typeface="Cambria Math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m:rPr>
                                      <m:brk m:alnAt="7"/>
                                    </m:rPr>
                                    <a:rPr lang="it-IT" i="1">
                                      <a:latin typeface="Cambria Math"/>
                                    </a:rPr>
                                    <m:t>𝜗</m:t>
                                  </m:r>
                                </m:e>
                              </m:func>
                            </m:e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𝜗</m:t>
                                  </m:r>
                                </m:e>
                              </m:func>
                            </m:e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t-IT" dirty="0" smtClean="0"/>
                  <a:t> </a:t>
                </a:r>
              </a:p>
              <a:p>
                <a:pPr marL="514350" lvl="1" indent="0">
                  <a:buNone/>
                </a:pPr>
                <a:endParaRPr lang="it-IT" dirty="0" smtClean="0"/>
              </a:p>
              <a:p>
                <a:r>
                  <a:rPr lang="it-IT" dirty="0" smtClean="0"/>
                  <a:t>Model: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 </m:t>
                      </m:r>
                      <m:acc>
                        <m:accPr>
                          <m:chr m:val="̇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1" i="1" smtClean="0">
                              <a:latin typeface="Cambria Math"/>
                            </a:rPr>
                            <m:t>𝒒</m:t>
                          </m:r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𝜗</m:t>
                                  </m:r>
                                </m:e>
                              </m:acc>
                            </m:e>
                          </m:eqArr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r>
                        <a:rPr lang="it-IT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𝑮</m:t>
                      </m:r>
                      <m:d>
                        <m:dPr>
                          <m:ctrlP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it-IT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𝒖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it-IT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it-IT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i="1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it-IT" i="1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it-IT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it-IT" i="1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it-IT" i="1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i="1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it-IT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b="1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it-IT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it-IT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i="1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it-IT" i="1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it-IT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it-IT" i="1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it-IT" i="1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i="1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it-IT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e>
                              <m:r>
                                <a:rPr lang="it-IT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b="1" dirty="0" smtClean="0"/>
              </a:p>
              <a:p>
                <a:pPr marL="914400" lvl="2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96752"/>
                <a:ext cx="7920880" cy="5544616"/>
              </a:xfrm>
              <a:blipFill>
                <a:blip r:embed="rId7"/>
                <a:stretch>
                  <a:fillRect l="-1078" t="-20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3163577" y="2266246"/>
                <a:ext cx="1552439" cy="44267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  <a:effectLst>
                <a:outerShdw blurRad="177800" dist="762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𝜉</m:t>
                            </m:r>
                          </m:e>
                        </m:acc>
                      </m:e>
                      <m:sub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GB" sz="16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GB" sz="1600" i="1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𝜗</m:t>
                        </m:r>
                      </m:e>
                    </m:d>
                    <m:sSub>
                      <m:sSubPr>
                        <m:ctrlPr>
                          <a:rPr lang="en-GB" sz="16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60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𝜉</m:t>
                            </m:r>
                          </m:e>
                        </m:acc>
                      </m:e>
                      <m:sub>
                        <m:r>
                          <a:rPr lang="en-GB" sz="1600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GB" sz="1600" dirty="0" smtClean="0">
                    <a:solidFill>
                      <a:schemeClr val="tx1"/>
                    </a:solidFill>
                  </a:rPr>
                  <a:t>    </a:t>
                </a:r>
                <a:r>
                  <a:rPr lang="en-GB" sz="2000" b="1" dirty="0" smtClean="0">
                    <a:solidFill>
                      <a:srgbClr val="FF0000"/>
                    </a:solidFill>
                  </a:rPr>
                  <a:t>!</a:t>
                </a:r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77" y="2266246"/>
                <a:ext cx="1552439" cy="44267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  <a:prstDash val="dash"/>
              </a:ln>
              <a:effectLst>
                <a:outerShdw blurRad="177800" dist="762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V="1">
            <a:off x="3059832" y="2852936"/>
            <a:ext cx="936104" cy="3484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39952" y="2996952"/>
                <a:ext cx="607322" cy="272415"/>
              </a:xfrm>
              <a:prstGeom prst="round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prstDash val="dash"/>
              </a:ln>
              <a:effectLst>
                <a:outerShdw blurRad="1905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36000" tIns="0" rIns="3600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/>
                      </a:rPr>
                      <m:t>𝑙</m:t>
                    </m:r>
                    <m:r>
                      <a:rPr lang="it-IT" sz="120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it-IT" sz="1200" smtClean="0"/>
                  <a:t>   </a:t>
                </a:r>
                <a:r>
                  <a:rPr lang="it-IT" sz="1600" b="1" smtClean="0">
                    <a:solidFill>
                      <a:srgbClr val="FF0000"/>
                    </a:solidFill>
                  </a:rPr>
                  <a:t>!</a:t>
                </a:r>
                <a:endParaRPr lang="it-IT" sz="12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996952"/>
                <a:ext cx="607322" cy="27241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solidFill>
                  <a:srgbClr val="000000"/>
                </a:solidFill>
                <a:prstDash val="dash"/>
              </a:ln>
              <a:effectLst>
                <a:outerShdw blurRad="1905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45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460184" y="1331476"/>
            <a:ext cx="3288280" cy="2795134"/>
            <a:chOff x="5460184" y="1331476"/>
            <a:chExt cx="3288280" cy="279513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244"/>
            <a:stretch/>
          </p:blipFill>
          <p:spPr bwMode="auto">
            <a:xfrm>
              <a:off x="5460184" y="1556792"/>
              <a:ext cx="3288280" cy="2569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8125106" y="1331476"/>
                  <a:ext cx="5017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GB" i="1" dirty="0" smtClean="0"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5106" y="1331476"/>
                  <a:ext cx="501739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/>
            <p:nvPr/>
          </p:nvCxnSpPr>
          <p:spPr>
            <a:xfrm flipV="1">
              <a:off x="8347474" y="1596388"/>
              <a:ext cx="322878" cy="18466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 flipV="1">
              <a:off x="6394780" y="1563436"/>
              <a:ext cx="216024" cy="4006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051858" y="1475492"/>
                  <a:ext cx="4643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dirty="0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GB" i="1" dirty="0" smtClean="0"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1858" y="1475492"/>
                  <a:ext cx="464358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Kinematics: differential steering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003232" cy="4925144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it-IT" dirty="0" smtClean="0"/>
                  <a:t>Similar model to the </a:t>
                </a:r>
                <a:r>
                  <a:rPr lang="it-IT" dirty="0" smtClean="0">
                    <a:solidFill>
                      <a:srgbClr val="0070C0"/>
                    </a:solidFill>
                  </a:rPr>
                  <a:t>unicycle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𝐿𝑡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/>
                                </a:rPr>
                                <m:t>=0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𝑅𝑡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  <m:r>
                        <a:rPr lang="it-IT" i="1">
                          <a:latin typeface="Cambria Math"/>
                        </a:rPr>
                        <m:t>⟹</m:t>
                      </m:r>
                      <m:acc>
                        <m:accPr>
                          <m:chr m:val="̇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1" i="1">
                              <a:latin typeface="Cambria Math"/>
                            </a:rPr>
                            <m:t>𝒒</m:t>
                          </m:r>
                        </m:e>
                      </m:acc>
                      <m:r>
                        <a:rPr lang="it-IT" b="1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it-IT"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i="1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it-IT" i="1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e>
                              <m:r>
                                <a:rPr lang="it-IT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it-IT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dirty="0" smtClean="0"/>
              </a:p>
              <a:p>
                <a:endParaRPr lang="it-IT" u="sng" dirty="0" smtClean="0"/>
              </a:p>
              <a:p>
                <a:r>
                  <a:rPr lang="it-IT" u="sng" dirty="0" smtClean="0"/>
                  <a:t>Special case</a:t>
                </a:r>
                <a:r>
                  <a:rPr lang="it-IT" dirty="0" smtClean="0"/>
                  <a:t>:</a:t>
                </a:r>
              </a:p>
              <a:p>
                <a:pPr lvl="1"/>
                <a:r>
                  <a:rPr lang="it-IT" dirty="0" smtClean="0"/>
                  <a:t>Input vector: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it-IT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it-IT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lang="it-IT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  </m:t>
                            </m:r>
                            <m:sSub>
                              <m:sSubPr>
                                <m:ctrlPr>
                                  <a:rPr lang="it-IT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it-IT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it-IT" dirty="0"/>
              </a:p>
              <a:p>
                <a:pPr lvl="1"/>
                <a:r>
                  <a:rPr lang="it-IT" dirty="0" smtClean="0"/>
                  <a:t>Relation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it-IT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it-IT" b="0" i="1" smtClean="0">
                                <a:latin typeface="Cambria Math"/>
                              </a:rPr>
                              <m:t>𝜔</m:t>
                            </m:r>
                          </m:e>
                        </m:d>
                      </m:e>
                      <m:sup>
                        <m:r>
                          <a:rPr lang="it-IT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it-IT" dirty="0" smtClean="0"/>
                  <a:t>:	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it-IT" i="1">
                              <a:latin typeface="Cambria Math"/>
                            </a:rPr>
                            <m:t>𝑣</m:t>
                          </m:r>
                          <m:r>
                            <a:rPr lang="it-IT" i="1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𝑅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  <m:e>
                          <m:r>
                            <a:rPr lang="it-IT" b="0" i="1" smtClean="0">
                              <a:latin typeface="Cambria Math"/>
                            </a:rPr>
                            <m:t>,</m:t>
                          </m:r>
                        </m:e>
                        <m:e>
                          <m:r>
                            <a:rPr lang="it-IT" i="1">
                              <a:latin typeface="Cambria Math"/>
                            </a:rPr>
                            <m:t>𝜔</m:t>
                          </m:r>
                          <m:r>
                            <a:rPr lang="it-IT" i="1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i="1">
                                  <a:latin typeface="Cambria Math"/>
                                </a:rPr>
                                <m:t>𝑑</m:t>
                              </m:r>
                            </m:den>
                          </m:f>
                        </m:e>
                      </m:mr>
                    </m:m>
                  </m:oMath>
                </a14:m>
                <a:endParaRPr lang="it-IT" dirty="0" smtClean="0"/>
              </a:p>
              <a:p>
                <a:pPr lvl="1"/>
                <a:endParaRPr lang="it-IT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it-IT" dirty="0" smtClean="0">
                    <a:solidFill>
                      <a:srgbClr val="FF0000"/>
                    </a:solidFill>
                  </a:rPr>
                  <a:t>Model</a:t>
                </a:r>
                <a:r>
                  <a:rPr lang="it-IT" dirty="0" smtClean="0"/>
                  <a:t>: 		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1" i="1">
                            <a:latin typeface="Cambria Math"/>
                          </a:rPr>
                          <m:t>𝒒</m:t>
                        </m:r>
                      </m:e>
                    </m:acc>
                    <m:r>
                      <a:rPr lang="it-IT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acc>
                              <m:accPr>
                                <m:chr m:val="̇"/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e>
                            <m:acc>
                              <m:accPr>
                                <m:chr m:val="̇"/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  <m:e>
                            <m:acc>
                              <m:accPr>
                                <m:chr m:val="̇"/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𝜗</m:t>
                                </m:r>
                              </m:e>
                            </m:acc>
                          </m:e>
                        </m:eqArr>
                      </m:e>
                    </m:d>
                    <m:r>
                      <a:rPr lang="it-IT" b="1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f>
                                    <m:fPr>
                                      <m:type m:val="skw"/>
                                      <m:ctrlPr>
                                        <a:rPr lang="it-IT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it-IT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it-IT">
                                      <a:latin typeface="Cambria Math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latin typeface="Cambria Math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m:rPr>
                                      <m:brk m:alnAt="7"/>
                                    </m:rPr>
                                    <a:rPr lang="it-IT" i="1">
                                      <a:latin typeface="Cambria Math"/>
                                    </a:rPr>
                                    <m:t>𝜗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f>
                                    <m:fPr>
                                      <m:type m:val="skw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it-IT">
                                      <a:latin typeface="Cambria Math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latin typeface="Cambria Math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m:rPr>
                                      <m:brk m:alnAt="7"/>
                                    </m:rPr>
                                    <a:rPr lang="it-IT" i="1">
                                      <a:latin typeface="Cambria Math"/>
                                    </a:rPr>
                                    <m:t>𝜗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f>
                                    <m:fPr>
                                      <m:type m:val="skw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fName>
                                <m:e>
                                  <m:func>
                                    <m:func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it-IT" b="0" i="0" smtClean="0"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it-IT" b="0" i="1" smtClean="0">
                                          <a:latin typeface="Cambria Math"/>
                                        </a:rPr>
                                        <m:t>𝜗</m:t>
                                      </m:r>
                                    </m:e>
                                  </m:func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f>
                                    <m:fPr>
                                      <m:type m:val="skw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m:rPr>
                                      <m:sty m:val="p"/>
                                    </m:rPr>
                                    <a:rPr lang="it-IT" b="0" i="0" smtClean="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m:rPr>
                                      <m:brk m:alnAt="7"/>
                                    </m:rPr>
                                    <a:rPr lang="it-IT" i="1">
                                      <a:latin typeface="Cambria Math"/>
                                    </a:rPr>
                                    <m:t>𝜗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>
                                <m:fPr>
                                  <m:type m:val="skw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type m:val="skw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it-IT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it-IT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it-IT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</m:sub>
                            </m:sSub>
                          </m:e>
                          <m:e>
                            <m:r>
                              <a:rPr lang="it-IT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sSub>
                              <m:sSubPr>
                                <m:ctrlPr>
                                  <a:rPr lang="it-IT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it-IT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𝐿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it-IT" dirty="0"/>
              </a:p>
              <a:p>
                <a:pPr lvl="1"/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003232" cy="4925144"/>
              </a:xfrm>
              <a:blipFill rotWithShape="1">
                <a:blip r:embed="rId7"/>
                <a:stretch>
                  <a:fillRect l="-1219" t="-2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629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4231" y="1770046"/>
            <a:ext cx="3879764" cy="331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Kinematics: bicycle</a:t>
            </a:r>
            <a:r>
              <a:rPr lang="it-IT" sz="2000" dirty="0" smtClean="0"/>
              <a:t> Part 1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5400600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𝑞</m:t>
                    </m:r>
                    <m:r>
                      <a:rPr lang="it-IT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it-IT" b="0" i="1" smtClean="0">
                                <a:latin typeface="Cambria Math"/>
                              </a:rPr>
                              <m:t>   </m:t>
                            </m:r>
                            <m:r>
                              <a:rPr lang="it-IT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it-IT" b="0" i="1" smtClean="0">
                                <a:latin typeface="Cambria Math"/>
                              </a:rPr>
                              <m:t>   </m:t>
                            </m:r>
                            <m:r>
                              <a:rPr lang="it-IT" b="0" i="1" smtClean="0">
                                <a:latin typeface="Cambria Math"/>
                              </a:rPr>
                              <m:t>𝜗</m:t>
                            </m:r>
                            <m:r>
                              <a:rPr lang="it-IT" b="0" i="1" smtClean="0">
                                <a:latin typeface="Cambria Math"/>
                              </a:rPr>
                              <m:t>   </m:t>
                            </m:r>
                            <m:r>
                              <a:rPr lang="it-IT" b="0" i="1" smtClean="0">
                                <a:latin typeface="Cambria Math"/>
                              </a:rPr>
                              <m:t>𝜙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/>
                          </a:rPr>
                          <m:t>T</m:t>
                        </m:r>
                      </m:sup>
                    </m:sSup>
                  </m:oMath>
                </a14:m>
                <a:endParaRPr lang="it-IT" b="0" dirty="0" smtClean="0"/>
              </a:p>
              <a:p>
                <a:r>
                  <a:rPr lang="it-IT" dirty="0" smtClean="0"/>
                  <a:t>Two constraints:</a:t>
                </a:r>
                <a:endParaRPr lang="it-IT" b="0" dirty="0" smtClean="0"/>
              </a:p>
              <a:p>
                <a:pPr marL="457200" lvl="1" indent="0">
                  <a:buNone/>
                </a:pPr>
                <a:r>
                  <a:rPr lang="it-IT" sz="2400" dirty="0" smtClean="0">
                    <a:solidFill>
                      <a:srgbClr val="FF0000"/>
                    </a:solidFill>
                  </a:rPr>
                  <a:t>Rear</a:t>
                </a:r>
                <a:r>
                  <a:rPr lang="it-IT" sz="2400" dirty="0" smtClean="0"/>
                  <a:t>:    	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400" i="1">
                            <a:latin typeface="Cambria Math"/>
                          </a:rPr>
                          <m:t>𝑥</m:t>
                        </m:r>
                      </m:e>
                    </m:acc>
                    <m:func>
                      <m:func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24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it-IT" sz="2400" i="1">
                            <a:latin typeface="Cambria Math"/>
                          </a:rPr>
                          <m:t>𝜗</m:t>
                        </m:r>
                      </m:e>
                    </m:func>
                    <m:r>
                      <a:rPr lang="it-IT" sz="2400" i="1">
                        <a:latin typeface="Cambria Math"/>
                      </a:rPr>
                      <m:t>−</m:t>
                    </m:r>
                    <m:acc>
                      <m:accPr>
                        <m:chr m:val="̇"/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400" i="1">
                            <a:latin typeface="Cambria Math"/>
                          </a:rPr>
                          <m:t>𝑦</m:t>
                        </m:r>
                      </m:e>
                    </m:acc>
                    <m:func>
                      <m:func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24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it-IT" sz="2400" i="1">
                            <a:latin typeface="Cambria Math"/>
                          </a:rPr>
                          <m:t>𝜗</m:t>
                        </m:r>
                      </m:e>
                    </m:func>
                    <m:r>
                      <a:rPr lang="it-IT" sz="2400" b="0" i="1" smtClean="0">
                        <a:latin typeface="Cambria Math"/>
                      </a:rPr>
                      <m:t>=0</m:t>
                    </m:r>
                  </m:oMath>
                </a14:m>
                <a:endParaRPr lang="it-IT" sz="2400" b="0" dirty="0" smtClean="0"/>
              </a:p>
              <a:p>
                <a:pPr marL="457200" lvl="1" indent="0">
                  <a:buNone/>
                </a:pPr>
                <a:r>
                  <a:rPr lang="it-IT" sz="2400" dirty="0" smtClean="0">
                    <a:solidFill>
                      <a:srgbClr val="FF0000"/>
                    </a:solidFill>
                  </a:rPr>
                  <a:t>Front</a:t>
                </a:r>
                <a:r>
                  <a:rPr lang="it-IT" sz="2400" dirty="0" smtClean="0"/>
                  <a:t>:   	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it-IT" sz="24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  <m:brk m:alnAt="7"/>
                          </m:rPr>
                          <a:rPr lang="it-IT" sz="2400">
                            <a:latin typeface="Cambria Math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it-IT" sz="2400">
                            <a:latin typeface="Cambria Math"/>
                          </a:rPr>
                          <m:t>in</m:t>
                        </m:r>
                      </m:fName>
                      <m:e>
                        <m:d>
                          <m:d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400" i="1">
                                <a:latin typeface="Cambria Math"/>
                              </a:rPr>
                              <m:t>𝜗</m:t>
                            </m:r>
                            <m:r>
                              <a:rPr lang="it-IT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it-IT" sz="2400" i="1">
                                <a:latin typeface="Cambria Math"/>
                              </a:rPr>
                              <m:t>𝜙</m:t>
                            </m:r>
                          </m:e>
                        </m:d>
                      </m:e>
                    </m:func>
                  </m:oMath>
                </a14:m>
                <a:endParaRPr lang="it-IT" sz="2400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:r>
                  <a:rPr lang="it-IT" sz="2400" b="0" dirty="0" smtClean="0"/>
                  <a:t>		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̇"/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it-IT" sz="24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240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400" i="1">
                                <a:latin typeface="Cambria Math"/>
                              </a:rPr>
                              <m:t>𝜗</m:t>
                            </m:r>
                            <m:r>
                              <a:rPr lang="it-IT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it-IT" sz="2400" i="1">
                                <a:latin typeface="Cambria Math"/>
                              </a:rPr>
                              <m:t>𝜙</m:t>
                            </m:r>
                          </m:e>
                        </m:d>
                      </m:e>
                    </m:func>
                    <m:r>
                      <a:rPr lang="it-IT" sz="2400" b="0" i="1" smtClean="0">
                        <a:latin typeface="Cambria Math"/>
                      </a:rPr>
                      <m:t>=0</m:t>
                    </m:r>
                  </m:oMath>
                </a14:m>
                <a:endParaRPr lang="it-IT" sz="2400" b="0" dirty="0" smtClean="0"/>
              </a:p>
              <a:p>
                <a:r>
                  <a:rPr lang="it-IT" dirty="0"/>
                  <a:t>Rigid </a:t>
                </a:r>
                <a:r>
                  <a:rPr lang="it-IT" dirty="0" smtClean="0"/>
                  <a:t>body constraint: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it-IT" i="1">
                                <a:latin typeface="Cambria Math"/>
                              </a:rPr>
                              <m:t>=</m:t>
                            </m:r>
                            <m:r>
                              <a:rPr lang="it-IT" i="1">
                                <a:latin typeface="Cambria Math"/>
                              </a:rPr>
                              <m:t>𝑥</m:t>
                            </m:r>
                            <m:r>
                              <a:rPr lang="it-IT" i="1">
                                <a:latin typeface="Cambria Math"/>
                              </a:rPr>
                              <m:t>+</m:t>
                            </m:r>
                            <m:r>
                              <a:rPr lang="it-IT" i="1">
                                <a:latin typeface="Cambria Math"/>
                              </a:rPr>
                              <m:t>𝑙</m:t>
                            </m:r>
                            <m:func>
                              <m:func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it-IT"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𝜗</m:t>
                                </m:r>
                              </m:e>
                            </m:func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it-IT" i="1">
                                <a:latin typeface="Cambria Math"/>
                              </a:rPr>
                              <m:t>=</m:t>
                            </m:r>
                            <m:r>
                              <a:rPr lang="it-IT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it-IT" i="1">
                                <a:latin typeface="Cambria Math"/>
                              </a:rPr>
                              <m:t>+</m:t>
                            </m:r>
                            <m:r>
                              <a:rPr lang="it-IT" i="1">
                                <a:latin typeface="Cambria Math"/>
                              </a:rPr>
                              <m:t>𝑙</m:t>
                            </m:r>
                            <m:func>
                              <m:func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it-IT" b="0" i="0" smtClean="0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𝜗</m:t>
                                </m:r>
                              </m:e>
                            </m:func>
                          </m:e>
                        </m:mr>
                      </m:m>
                    </m:oMath>
                  </m:oMathPara>
                </a14:m>
                <a:endParaRPr lang="it-IT" dirty="0" smtClean="0"/>
              </a:p>
              <a:p>
                <a:pPr marL="457200" lvl="1" indent="0">
                  <a:buNone/>
                </a:pPr>
                <a:endParaRPr lang="it-IT" dirty="0" smtClean="0"/>
              </a:p>
              <a:p>
                <a:r>
                  <a:rPr lang="it-IT" dirty="0" smtClean="0"/>
                  <a:t>Pfaffian constraint matrix: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it-IT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 smtClean="0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in</m:t>
                                    </m:r>
                                  </m:fNam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b="0" i="1" smtClean="0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b="0" i="1" smtClean="0">
                                            <a:latin typeface="Cambria Math"/>
                                          </a:rPr>
                                          <m:t>𝜗</m:t>
                                        </m:r>
                                        <m:r>
                                          <a:rPr lang="it-IT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it-IT" b="0" i="1" smtClean="0">
                                            <a:latin typeface="Cambria Math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i="1">
                                            <a:latin typeface="Cambria Math"/>
                                          </a:rPr>
                                          <m:t>𝜗</m:t>
                                        </m:r>
                                        <m:r>
                                          <a:rPr lang="it-IT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it-IT" i="1">
                                            <a:latin typeface="Cambria Math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it-IT" b="0" i="1" smtClean="0">
                                    <a:latin typeface="Cambria Math"/>
                                  </a:rPr>
                                  <m:t>𝑙</m:t>
                                </m:r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i="1">
                                            <a:latin typeface="Cambria Math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5400600"/>
              </a:xfrm>
              <a:blipFill rotWithShape="1">
                <a:blip r:embed="rId5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385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8740" y="3423460"/>
            <a:ext cx="3879764" cy="331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Kinematics: bicycle</a:t>
            </a:r>
            <a:r>
              <a:rPr lang="it-IT" sz="2000" dirty="0" smtClean="0"/>
              <a:t> Part 2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268760"/>
                <a:ext cx="8774752" cy="5589240"/>
              </a:xfrm>
            </p:spPr>
            <p:txBody>
              <a:bodyPr>
                <a:normAutofit fontScale="70000" lnSpcReduction="20000"/>
              </a:bodyPr>
              <a:lstStyle/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it-IT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 smtClean="0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in</m:t>
                                    </m:r>
                                  </m:fNam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b="0" i="1" smtClean="0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b="0" i="1" smtClean="0">
                                            <a:latin typeface="Cambria Math"/>
                                          </a:rPr>
                                          <m:t>𝜗</m:t>
                                        </m:r>
                                        <m:r>
                                          <a:rPr lang="it-IT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it-IT" b="0" i="1" smtClean="0">
                                            <a:latin typeface="Cambria Math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i="1">
                                            <a:latin typeface="Cambria Math"/>
                                          </a:rPr>
                                          <m:t>𝜗</m:t>
                                        </m:r>
                                        <m:r>
                                          <a:rPr lang="it-IT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it-IT" i="1">
                                            <a:latin typeface="Cambria Math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it-IT" b="0" i="1" smtClean="0">
                                    <a:latin typeface="Cambria Math"/>
                                  </a:rPr>
                                  <m:t>𝑙</m:t>
                                </m:r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i="1">
                                            <a:latin typeface="Cambria Math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b="0" dirty="0" smtClean="0"/>
              </a:p>
              <a:p>
                <a:pPr marL="457200" lvl="1" indent="0">
                  <a:buNone/>
                </a:pPr>
                <a:endParaRPr lang="it-IT" b="0" dirty="0" smtClean="0"/>
              </a:p>
              <a:p>
                <a:r>
                  <a:rPr lang="it-IT" dirty="0" smtClean="0"/>
                  <a:t>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/>
                        <a:ea typeface="Cambria Math"/>
                      </a:rPr>
                      <m:t>dim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/>
                                <a:ea typeface="Cambria Math"/>
                              </a:rPr>
                              <m:t>ker</m:t>
                            </m:r>
                          </m:fName>
                          <m:e>
                            <m:d>
                              <m:d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1" i="1">
                                        <a:latin typeface="Cambria Math"/>
                                      </a:rPr>
                                      <m:t>𝑨</m:t>
                                    </m:r>
                                  </m:e>
                                  <m:sup>
                                    <m:r>
                                      <a:rPr lang="it-IT" i="1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b="1" i="1">
                                        <a:latin typeface="Cambria Math"/>
                                      </a:rPr>
                                      <m:t>𝒒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  <m:r>
                      <a:rPr lang="it-IT" b="0" i="1" smtClean="0">
                        <a:latin typeface="Cambria Math"/>
                      </a:rPr>
                      <m:t>=</m:t>
                    </m:r>
                    <m:r>
                      <a:rPr lang="it-IT" b="0" i="1" smtClean="0">
                        <a:latin typeface="Cambria Math"/>
                      </a:rPr>
                      <m:t>𝑛</m:t>
                    </m:r>
                    <m:r>
                      <a:rPr lang="it-IT" b="0" i="1" smtClean="0">
                        <a:latin typeface="Cambria Math"/>
                      </a:rPr>
                      <m:t>−</m:t>
                    </m:r>
                    <m:r>
                      <a:rPr lang="it-IT" b="0" i="1" smtClean="0">
                        <a:latin typeface="Cambria Math"/>
                      </a:rPr>
                      <m:t>𝑘</m:t>
                    </m:r>
                    <m:r>
                      <a:rPr lang="it-IT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it-IT" dirty="0" smtClean="0"/>
                  <a:t> we can define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2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it-IT" b="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1" i="1" smtClean="0">
                              <a:latin typeface="Cambria Math"/>
                            </a:rPr>
                            <m:t>𝒒</m:t>
                          </m:r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𝜗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</m:eqArr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it-IT" b="0" i="0" smtClean="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𝜗</m:t>
                                  </m:r>
                                </m:e>
                              </m:func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/>
                                </a:rPr>
                                <m:t>cos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⁡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it-IT" b="0" i="0" smtClean="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𝜗</m:t>
                                  </m:r>
                                </m:e>
                              </m:func>
                              <m:r>
                                <a:rPr lang="it-IT" b="0" i="1" smtClean="0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it-IT"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𝜙</m:t>
                                      </m:r>
                                    </m:e>
                                  </m:func>
                                </m:e>
                              </m:d>
                              <m:r>
                                <a:rPr lang="it-IT" b="0" i="1" smtClean="0">
                                  <a:latin typeface="Cambria Math"/>
                                </a:rPr>
                                <m:t>/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sSub>
                        <m:sSubPr>
                          <m:ctrlPr>
                            <a:rPr lang="it-IT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sSub>
                        <m:sSubPr>
                          <m:ctrlPr>
                            <a:rPr lang="it-IT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dirty="0" smtClean="0"/>
              </a:p>
              <a:p>
                <a:r>
                  <a:rPr lang="it-IT" dirty="0" smtClean="0"/>
                  <a:t>We can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it-IT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it-IT" b="0" i="1" smtClean="0">
                        <a:solidFill>
                          <a:srgbClr val="00B050"/>
                        </a:solidFill>
                        <a:latin typeface="Cambria Math"/>
                      </a:rPr>
                      <m:t>𝜔</m:t>
                    </m:r>
                  </m:oMath>
                </a14:m>
                <a:r>
                  <a:rPr lang="it-IT" dirty="0" smtClean="0">
                    <a:solidFill>
                      <a:srgbClr val="00B050"/>
                    </a:solidFill>
                  </a:rPr>
                  <a:t> steering speed</a:t>
                </a:r>
              </a:p>
              <a:p>
                <a:r>
                  <a:rPr lang="it-IT" dirty="0" smtClean="0"/>
                  <a:t>What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dirty="0" smtClean="0"/>
                  <a:t>?</a:t>
                </a:r>
              </a:p>
              <a:p>
                <a:pPr lvl="1"/>
                <a:r>
                  <a:rPr lang="it-IT" dirty="0" smtClean="0">
                    <a:solidFill>
                      <a:srgbClr val="FF0000"/>
                    </a:solidFill>
                  </a:rPr>
                  <a:t>Front wheel drive</a:t>
                </a:r>
                <a:r>
                  <a:rPr lang="it-IT" dirty="0" smtClean="0"/>
                  <a:t>:</a:t>
                </a:r>
                <a14:m>
                  <m:oMath xmlns:m="http://schemas.openxmlformats.org/officeDocument/2006/math">
                    <m:r>
                      <a:rPr lang="it-IT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it-IT" b="0" i="1" smtClean="0">
                        <a:latin typeface="Cambria Math"/>
                      </a:rPr>
                      <m:t>=</m:t>
                    </m:r>
                    <m:r>
                      <a:rPr lang="it-IT" b="0" i="1" smtClean="0">
                        <a:latin typeface="Cambria Math"/>
                      </a:rPr>
                      <m:t>𝑣</m:t>
                    </m:r>
                  </m:oMath>
                </a14:m>
                <a:endParaRPr lang="it-IT" dirty="0" smtClean="0"/>
              </a:p>
              <a:p>
                <a:pPr lvl="1"/>
                <a:r>
                  <a:rPr lang="it-IT" dirty="0" smtClean="0">
                    <a:solidFill>
                      <a:srgbClr val="FF0000"/>
                    </a:solidFill>
                  </a:rPr>
                  <a:t>Rear wheel drive</a:t>
                </a:r>
                <a:r>
                  <a:rPr lang="it-IT" dirty="0" smtClean="0"/>
                  <a:t>:</a:t>
                </a:r>
                <a14:m>
                  <m:oMath xmlns:m="http://schemas.openxmlformats.org/officeDocument/2006/math">
                    <m:r>
                      <a:rPr lang="it-IT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it-IT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/>
                          </a:rPr>
                          <m:t>𝑣</m:t>
                        </m:r>
                      </m:num>
                      <m:den>
                        <m:func>
                          <m:func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𝜙</m:t>
                            </m:r>
                          </m:e>
                        </m:func>
                      </m:den>
                    </m:f>
                  </m:oMath>
                </a14:m>
                <a:r>
                  <a:rPr lang="it-IT" dirty="0" smtClean="0"/>
                  <a:t>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it-IT" i="1" dirty="0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it-IT" dirty="0" smtClean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1" i="1">
                            <a:latin typeface="Cambria Math"/>
                          </a:rPr>
                          <m:t>𝒒</m:t>
                        </m:r>
                      </m:e>
                    </m:acc>
                    <m:r>
                      <a:rPr lang="it-IT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acc>
                              <m:accPr>
                                <m:chr m:val="̇"/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e>
                            <m:acc>
                              <m:accPr>
                                <m:chr m:val="̇"/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  <m:e>
                            <m:acc>
                              <m:accPr>
                                <m:chr m:val="̇"/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𝜗</m:t>
                                </m:r>
                              </m:e>
                            </m:acc>
                          </m:e>
                          <m:e>
                            <m:acc>
                              <m:accPr>
                                <m:chr m:val="̇"/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𝜙</m:t>
                                </m:r>
                              </m:e>
                            </m:acc>
                          </m:e>
                        </m:eqArr>
                      </m:e>
                    </m:d>
                    <m:r>
                      <a:rPr lang="it-IT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it-IT"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𝜗</m:t>
                                </m:r>
                              </m:e>
                            </m:func>
                          </m:e>
                          <m:e>
                            <m:func>
                              <m:func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it-IT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𝜗</m:t>
                                </m:r>
                              </m:e>
                            </m:func>
                          </m:e>
                          <m:e>
                            <m:d>
                              <m:d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it-IT" i="1">
                                        <a:latin typeface="Cambria Math"/>
                                      </a:rPr>
                                      <m:t>𝜙</m:t>
                                    </m:r>
                                  </m:e>
                                </m:func>
                              </m:e>
                            </m:d>
                            <m:r>
                              <a:rPr lang="it-IT" i="1">
                                <a:latin typeface="Cambria Math"/>
                              </a:rPr>
                              <m:t>/</m:t>
                            </m:r>
                            <m:r>
                              <a:rPr lang="it-IT" i="1">
                                <a:latin typeface="Cambria Math"/>
                              </a:rPr>
                              <m:t>𝑙</m:t>
                            </m:r>
                          </m:e>
                          <m:e>
                            <m:r>
                              <a:rPr lang="it-IT" i="1">
                                <a:latin typeface="Cambria Math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it-IT" b="0" i="1" smtClean="0">
                        <a:latin typeface="Cambria Math"/>
                      </a:rPr>
                      <m:t>𝑣</m:t>
                    </m:r>
                    <m:r>
                      <a:rPr lang="it-IT" i="1">
                        <a:latin typeface="Cambria Math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it-IT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it-IT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it-IT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it-IT" i="1">
                                <a:latin typeface="Cambria Math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m:rPr>
                        <m:sty m:val="p"/>
                      </m:rPr>
                      <a:rPr lang="it-IT" b="0" i="1" smtClean="0">
                        <a:latin typeface="Cambria Math"/>
                      </a:rPr>
                      <m:t>ω</m:t>
                    </m:r>
                  </m:oMath>
                </a14:m>
                <a:endParaRPr lang="it-IT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268760"/>
                <a:ext cx="8774752" cy="5589240"/>
              </a:xfrm>
              <a:blipFill rotWithShape="1">
                <a:blip r:embed="rId5"/>
                <a:stretch>
                  <a:fillRect l="-7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2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Mobile Robotics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645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Control problem</a:t>
            </a:r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smtClean="0"/>
                  <a:t>Our kinematics model gives us:</a:t>
                </a:r>
              </a:p>
              <a:p>
                <a:pPr marL="0" indent="0">
                  <a:buNone/>
                </a:pPr>
                <a:endParaRPr lang="en-GB" i="1" smtClean="0">
                  <a:solidFill>
                    <a:srgbClr val="00B0F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 dirty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i="1" dirty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dirty="0">
                              <a:latin typeface="Cambria Math"/>
                            </a:rPr>
                            <m:t>𝜗</m:t>
                          </m:r>
                        </m:e>
                      </m:d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</m:m>
                              <m:eqArr>
                                <m:eqArr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eqAr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GB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  <m:eqArr>
                            <m:eqArr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acc>
                                <m:accPr>
                                  <m:chr m:val="̇"/>
                                  <m:ctrlP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mtClean="0"/>
              </a:p>
              <a:p>
                <a:endParaRPr lang="it-IT" smtClean="0"/>
              </a:p>
              <a:p>
                <a:r>
                  <a:rPr lang="it-IT" smtClean="0"/>
                  <a:t>We need to control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𝜑</m:t>
                        </m:r>
                      </m:e>
                    </m:acc>
                  </m:oMath>
                </a14:m>
                <a:r>
                  <a:rPr lang="it-IT" smtClean="0"/>
                  <a:t> in order to produce a motion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𝜉</m:t>
                            </m:r>
                          </m:e>
                        </m:acc>
                      </m:e>
                      <m:sub>
                        <m:r>
                          <a:rPr lang="en-GB" i="1" dirty="0">
                            <a:solidFill>
                              <a:srgbClr val="00B0F0"/>
                            </a:solidFill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it-IT" smtClean="0"/>
                  <a:t> in the global frame.</a:t>
                </a:r>
                <a:endParaRPr lang="it-IT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25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Sliding constraints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 smtClean="0"/>
                  <a:t>Combine the sliding constraints: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𝜗</m:t>
                          </m:r>
                        </m:e>
                      </m:d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b="0" i="1" dirty="0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b="0" i="1" dirty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where,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eqArr>
                        </m:e>
                      </m:d>
                      <m:r>
                        <a:rPr lang="en-GB" b="0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×3</m:t>
                                  </m:r>
                                </m:e>
                              </m:d>
                            </m: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×3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2971801" y="2680120"/>
            <a:ext cx="1223319" cy="6907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Curved Connector 4"/>
          <p:cNvCxnSpPr>
            <a:stCxn id="4" idx="1"/>
          </p:cNvCxnSpPr>
          <p:nvPr/>
        </p:nvCxnSpPr>
        <p:spPr>
          <a:xfrm rot="10800000" flipV="1">
            <a:off x="2267747" y="3025503"/>
            <a:ext cx="704055" cy="2203696"/>
          </a:xfrm>
          <a:prstGeom prst="curvedConnector2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43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Control problem</a:t>
            </a:r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dirty="0" smtClean="0"/>
                  <a:t>Controlling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𝜑</m:t>
                        </m:r>
                      </m:e>
                    </m:acc>
                  </m:oMath>
                </a14:m>
                <a:r>
                  <a:rPr lang="it-IT" dirty="0" smtClean="0"/>
                  <a:t> means controlling for example:</a:t>
                </a:r>
              </a:p>
              <a:p>
                <a:pPr lvl="1"/>
                <a:r>
                  <a:rPr lang="it-IT" b="0" dirty="0" smtClean="0"/>
                  <a:t>The </a:t>
                </a:r>
                <a:r>
                  <a:rPr lang="it-IT" b="0" u="sng" dirty="0" smtClean="0"/>
                  <a:t>rotational speed</a:t>
                </a:r>
                <a:r>
                  <a:rPr lang="it-IT" b="0" dirty="0" smtClean="0"/>
                  <a:t> of the wheels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it-IT" dirty="0" smtClean="0"/>
                  <a:t>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995757" y="2996952"/>
            <a:ext cx="3288280" cy="2795134"/>
            <a:chOff x="5460184" y="1331476"/>
            <a:chExt cx="3288280" cy="279513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244"/>
            <a:stretch/>
          </p:blipFill>
          <p:spPr bwMode="auto">
            <a:xfrm>
              <a:off x="5460184" y="1556792"/>
              <a:ext cx="3288280" cy="2569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8125106" y="1331476"/>
                  <a:ext cx="5017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GB" i="1" dirty="0" smtClean="0"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5106" y="1331476"/>
                  <a:ext cx="501739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/>
            <p:nvPr/>
          </p:nvCxnSpPr>
          <p:spPr>
            <a:xfrm flipV="1">
              <a:off x="8347474" y="1596388"/>
              <a:ext cx="322878" cy="18466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6394780" y="1563436"/>
              <a:ext cx="216024" cy="4006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051858" y="1475492"/>
                  <a:ext cx="4643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dirty="0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GB" i="1" dirty="0" smtClean="0"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1858" y="1475492"/>
                  <a:ext cx="464358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179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mtClean="0"/>
              <a:t>Precomputed</a:t>
            </a:r>
            <a:br>
              <a:rPr lang="it-IT" smtClean="0"/>
            </a:br>
            <a:r>
              <a:rPr lang="it-IT" smtClean="0"/>
              <a:t>trajectory tracking</a:t>
            </a:r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724400" cy="506916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it-IT" sz="2400" smtClean="0"/>
                  <a:t>Division of the trajectory in segments of precise nature:</a:t>
                </a:r>
              </a:p>
              <a:p>
                <a:pPr lvl="1"/>
                <a:r>
                  <a:rPr lang="it-IT" sz="2000" smtClean="0">
                    <a:solidFill>
                      <a:srgbClr val="00B0F0"/>
                    </a:solidFill>
                  </a:rPr>
                  <a:t>Lines</a:t>
                </a:r>
                <a:r>
                  <a:rPr lang="it-IT" sz="2000" smtClean="0"/>
                  <a:t>,</a:t>
                </a:r>
              </a:p>
              <a:p>
                <a:pPr lvl="1"/>
                <a:r>
                  <a:rPr lang="it-IT" sz="2000" smtClean="0">
                    <a:solidFill>
                      <a:srgbClr val="00B0F0"/>
                    </a:solidFill>
                  </a:rPr>
                  <a:t>Arcs</a:t>
                </a:r>
                <a:r>
                  <a:rPr lang="it-IT" sz="2000" smtClean="0"/>
                  <a:t>, etc.</a:t>
                </a:r>
              </a:p>
              <a:p>
                <a:pPr lvl="1"/>
                <a:endParaRPr lang="it-IT" sz="2000" smtClean="0"/>
              </a:p>
              <a:p>
                <a:pPr marL="0" indent="0">
                  <a:buNone/>
                </a:pPr>
                <a:r>
                  <a:rPr lang="it-IT" sz="2400" smtClean="0">
                    <a:solidFill>
                      <a:srgbClr val="FF0000"/>
                    </a:solidFill>
                  </a:rPr>
                  <a:t>Advantages</a:t>
                </a:r>
              </a:p>
              <a:p>
                <a:pPr lvl="1"/>
                <a:r>
                  <a:rPr lang="it-IT" sz="2000" smtClean="0"/>
                  <a:t>Easy to control, because we know the type of trajectory and how to apply the vector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𝜑</m:t>
                        </m:r>
                      </m:e>
                    </m:acc>
                  </m:oMath>
                </a14:m>
                <a:endParaRPr lang="it-IT" sz="2000"/>
              </a:p>
              <a:p>
                <a:pPr marL="0" indent="0">
                  <a:buNone/>
                </a:pPr>
                <a:endParaRPr lang="it-IT" sz="240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it-IT" sz="2400" smtClean="0">
                    <a:solidFill>
                      <a:srgbClr val="FF0000"/>
                    </a:solidFill>
                  </a:rPr>
                  <a:t>Disadvantages</a:t>
                </a:r>
              </a:p>
              <a:p>
                <a:pPr lvl="1"/>
                <a:r>
                  <a:rPr lang="it-IT" sz="2000" u="sng" smtClean="0"/>
                  <a:t>Unknown</a:t>
                </a:r>
                <a:r>
                  <a:rPr lang="it-IT" sz="2000" smtClean="0"/>
                  <a:t> environment,</a:t>
                </a:r>
              </a:p>
              <a:p>
                <a:pPr lvl="1"/>
                <a:r>
                  <a:rPr lang="it-IT" sz="2000" u="sng" smtClean="0"/>
                  <a:t>Transitions</a:t>
                </a:r>
                <a:r>
                  <a:rPr lang="it-IT" sz="2000" smtClean="0"/>
                  <a:t> between segments not smooth</a:t>
                </a:r>
              </a:p>
              <a:p>
                <a:pPr lvl="1"/>
                <a:r>
                  <a:rPr lang="it-IT" sz="2000" u="sng" smtClean="0"/>
                  <a:t>No adaptability </a:t>
                </a:r>
                <a:r>
                  <a:rPr lang="it-IT" sz="2000" smtClean="0"/>
                  <a:t>to dynamic change</a:t>
                </a:r>
              </a:p>
              <a:p>
                <a:pPr lvl="1"/>
                <a:endParaRPr lang="it-IT" sz="200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724400" cy="5069160"/>
              </a:xfrm>
              <a:blipFill rotWithShape="1">
                <a:blip r:embed="rId4"/>
                <a:stretch>
                  <a:fillRect l="-1548" t="-1444" r="-271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364088" y="2100826"/>
            <a:ext cx="3516378" cy="3416405"/>
            <a:chOff x="4281868" y="2100827"/>
            <a:chExt cx="3516378" cy="341640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803"/>
            <a:stretch/>
          </p:blipFill>
          <p:spPr bwMode="auto">
            <a:xfrm>
              <a:off x="4281868" y="2100827"/>
              <a:ext cx="3004757" cy="3416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240"/>
            <a:stretch/>
          </p:blipFill>
          <p:spPr bwMode="auto">
            <a:xfrm>
              <a:off x="7286625" y="2100827"/>
              <a:ext cx="511621" cy="3416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699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Heading control</a:t>
            </a:r>
            <a:endParaRPr lang="it-I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r>
              <a:rPr lang="it-IT" dirty="0" smtClean="0"/>
              <a:t>Strictly bound to the </a:t>
            </a:r>
            <a:r>
              <a:rPr lang="it-IT" dirty="0" smtClean="0">
                <a:solidFill>
                  <a:srgbClr val="0070C0"/>
                </a:solidFill>
              </a:rPr>
              <a:t>kinematics</a:t>
            </a: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Google Drive\Didattica\Seminario rover 2017\immagini\omni_and_tricyl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7" r="54839"/>
          <a:stretch/>
        </p:blipFill>
        <p:spPr bwMode="auto">
          <a:xfrm>
            <a:off x="5868144" y="3770551"/>
            <a:ext cx="1333657" cy="125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35469" y="2636912"/>
            <a:ext cx="3508328" cy="3240360"/>
            <a:chOff x="535469" y="2636912"/>
            <a:chExt cx="3508328" cy="3240360"/>
          </a:xfrm>
        </p:grpSpPr>
        <p:pic>
          <p:nvPicPr>
            <p:cNvPr id="6" name="Picture 2" descr="D:\Google Drive\Didattica\Seminario rover 2017\immagini\omni_and_tricyle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83" t="-150"/>
            <a:stretch/>
          </p:blipFill>
          <p:spPr bwMode="auto">
            <a:xfrm>
              <a:off x="1682513" y="3623502"/>
              <a:ext cx="1214241" cy="1320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535469" y="2636912"/>
              <a:ext cx="3508328" cy="1697914"/>
              <a:chOff x="404494" y="3309833"/>
              <a:chExt cx="3508328" cy="1697914"/>
            </a:xfrm>
          </p:grpSpPr>
          <p:sp>
            <p:nvSpPr>
              <p:cNvPr id="2" name="Up Arrow 1"/>
              <p:cNvSpPr/>
              <p:nvPr/>
            </p:nvSpPr>
            <p:spPr>
              <a:xfrm>
                <a:off x="1974764" y="3366703"/>
                <a:ext cx="360040" cy="792088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" name="Circular Arrow 6"/>
              <p:cNvSpPr/>
              <p:nvPr/>
            </p:nvSpPr>
            <p:spPr>
              <a:xfrm rot="14993313">
                <a:off x="2214909" y="3309833"/>
                <a:ext cx="1697913" cy="1697913"/>
              </a:xfrm>
              <a:prstGeom prst="circularArrow">
                <a:avLst>
                  <a:gd name="adj1" fmla="val 8670"/>
                  <a:gd name="adj2" fmla="val 1003538"/>
                  <a:gd name="adj3" fmla="val 20520757"/>
                  <a:gd name="adj4" fmla="val 17397562"/>
                  <a:gd name="adj5" fmla="val 9041"/>
                </a:avLst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Circular Arrow 7"/>
              <p:cNvSpPr/>
              <p:nvPr/>
            </p:nvSpPr>
            <p:spPr>
              <a:xfrm rot="6606687" flipH="1">
                <a:off x="404494" y="3309834"/>
                <a:ext cx="1697913" cy="1697913"/>
              </a:xfrm>
              <a:prstGeom prst="circularArrow">
                <a:avLst>
                  <a:gd name="adj1" fmla="val 8670"/>
                  <a:gd name="adj2" fmla="val 1003538"/>
                  <a:gd name="adj3" fmla="val 20520757"/>
                  <a:gd name="adj4" fmla="val 17397562"/>
                  <a:gd name="adj5" fmla="val 9041"/>
                </a:avLst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 flipV="1">
              <a:off x="535469" y="4179358"/>
              <a:ext cx="3508328" cy="1697914"/>
              <a:chOff x="404494" y="3309833"/>
              <a:chExt cx="3508328" cy="1697914"/>
            </a:xfrm>
          </p:grpSpPr>
          <p:sp>
            <p:nvSpPr>
              <p:cNvPr id="11" name="Up Arrow 10"/>
              <p:cNvSpPr/>
              <p:nvPr/>
            </p:nvSpPr>
            <p:spPr>
              <a:xfrm>
                <a:off x="1974764" y="3366703"/>
                <a:ext cx="360040" cy="792088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Circular Arrow 11"/>
              <p:cNvSpPr/>
              <p:nvPr/>
            </p:nvSpPr>
            <p:spPr>
              <a:xfrm rot="14993313">
                <a:off x="2214909" y="3309833"/>
                <a:ext cx="1697913" cy="1697913"/>
              </a:xfrm>
              <a:prstGeom prst="circularArrow">
                <a:avLst>
                  <a:gd name="adj1" fmla="val 8670"/>
                  <a:gd name="adj2" fmla="val 1003538"/>
                  <a:gd name="adj3" fmla="val 20520757"/>
                  <a:gd name="adj4" fmla="val 17397562"/>
                  <a:gd name="adj5" fmla="val 9041"/>
                </a:avLst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" name="Circular Arrow 12"/>
              <p:cNvSpPr/>
              <p:nvPr/>
            </p:nvSpPr>
            <p:spPr>
              <a:xfrm rot="6606687" flipH="1">
                <a:off x="404494" y="3309834"/>
                <a:ext cx="1697913" cy="1697913"/>
              </a:xfrm>
              <a:prstGeom prst="circularArrow">
                <a:avLst>
                  <a:gd name="adj1" fmla="val 8670"/>
                  <a:gd name="adj2" fmla="val 1003538"/>
                  <a:gd name="adj3" fmla="val 20520757"/>
                  <a:gd name="adj4" fmla="val 17397562"/>
                  <a:gd name="adj5" fmla="val 9041"/>
                </a:avLst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5" name="Up Arrow 14"/>
          <p:cNvSpPr/>
          <p:nvPr/>
        </p:nvSpPr>
        <p:spPr>
          <a:xfrm>
            <a:off x="6354952" y="3006606"/>
            <a:ext cx="360040" cy="494402"/>
          </a:xfrm>
          <a:prstGeom prst="up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Up Arrow 15"/>
          <p:cNvSpPr/>
          <p:nvPr/>
        </p:nvSpPr>
        <p:spPr>
          <a:xfrm flipV="1">
            <a:off x="6354952" y="5285168"/>
            <a:ext cx="360040" cy="494402"/>
          </a:xfrm>
          <a:prstGeom prst="up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Up Arrow 16"/>
          <p:cNvSpPr/>
          <p:nvPr/>
        </p:nvSpPr>
        <p:spPr>
          <a:xfrm rot="5400000">
            <a:off x="7447493" y="4147751"/>
            <a:ext cx="360040" cy="494402"/>
          </a:xfrm>
          <a:prstGeom prst="up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Up Arrow 17"/>
          <p:cNvSpPr/>
          <p:nvPr/>
        </p:nvSpPr>
        <p:spPr>
          <a:xfrm rot="5400000" flipV="1">
            <a:off x="5175728" y="4147751"/>
            <a:ext cx="360040" cy="494402"/>
          </a:xfrm>
          <a:prstGeom prst="up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ircular Arrow 18"/>
          <p:cNvSpPr/>
          <p:nvPr/>
        </p:nvSpPr>
        <p:spPr>
          <a:xfrm rot="14993313" flipH="1" flipV="1">
            <a:off x="6142366" y="3998907"/>
            <a:ext cx="792088" cy="792088"/>
          </a:xfrm>
          <a:prstGeom prst="circularArrow">
            <a:avLst>
              <a:gd name="adj1" fmla="val 16955"/>
              <a:gd name="adj2" fmla="val 1898277"/>
              <a:gd name="adj3" fmla="val 18920924"/>
              <a:gd name="adj4" fmla="val 7164593"/>
              <a:gd name="adj5" fmla="val 18495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52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Control basics</a:t>
            </a:r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it-IT" smtClean="0"/>
                  <a:t>In general, to define a </a:t>
                </a:r>
                <a:r>
                  <a:rPr lang="it-IT" smtClean="0">
                    <a:solidFill>
                      <a:srgbClr val="FF0000"/>
                    </a:solidFill>
                  </a:rPr>
                  <a:t>control system </a:t>
                </a:r>
                <a:r>
                  <a:rPr lang="it-IT" smtClean="0"/>
                  <a:t>for a </a:t>
                </a:r>
                <a:r>
                  <a:rPr lang="it-IT" smtClean="0">
                    <a:solidFill>
                      <a:srgbClr val="00B0F0"/>
                    </a:solidFill>
                  </a:rPr>
                  <a:t>mobile robot </a:t>
                </a:r>
                <a:r>
                  <a:rPr lang="it-IT" smtClean="0"/>
                  <a:t>we need:</a:t>
                </a:r>
              </a:p>
              <a:p>
                <a:pPr lvl="1"/>
                <a:endParaRPr lang="it-IT" smtClean="0"/>
              </a:p>
              <a:p>
                <a:pPr lvl="1"/>
                <a:r>
                  <a:rPr lang="it-IT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it-IT" b="0" i="1" smtClean="0">
                        <a:solidFill>
                          <a:srgbClr val="00B050"/>
                        </a:solidFill>
                        <a:latin typeface="Cambria Math"/>
                      </a:rPr>
                      <m:t>=1,2</m:t>
                    </m:r>
                  </m:oMath>
                </a14:m>
                <a:endParaRPr lang="it-IT" smtClean="0">
                  <a:solidFill>
                    <a:srgbClr val="00B050"/>
                  </a:solidFill>
                </a:endParaRPr>
              </a:p>
              <a:p>
                <a:pPr lvl="2"/>
                <a:r>
                  <a:rPr lang="it-IT" smtClean="0"/>
                  <a:t>Control of </a:t>
                </a:r>
                <a:r>
                  <a:rPr lang="it-IT" u="sng" smtClean="0"/>
                  <a:t>heading</a:t>
                </a:r>
              </a:p>
              <a:p>
                <a:pPr lvl="2"/>
                <a:r>
                  <a:rPr lang="it-IT" smtClean="0"/>
                  <a:t>Control of linear </a:t>
                </a:r>
                <a:r>
                  <a:rPr lang="it-IT" u="sng" smtClean="0"/>
                  <a:t>forward speed</a:t>
                </a:r>
              </a:p>
              <a:p>
                <a:pPr lvl="1"/>
                <a:endParaRPr lang="it-IT" smtClean="0"/>
              </a:p>
              <a:p>
                <a:pPr lvl="1"/>
                <a:r>
                  <a:rPr lang="it-IT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it-IT" b="0" i="1" smtClean="0">
                        <a:solidFill>
                          <a:srgbClr val="00B050"/>
                        </a:solidFill>
                        <a:latin typeface="Cambria Math"/>
                      </a:rPr>
                      <m:t>=3</m:t>
                    </m:r>
                  </m:oMath>
                </a14:m>
                <a:endParaRPr lang="it-IT" b="0" smtClean="0">
                  <a:solidFill>
                    <a:srgbClr val="00B050"/>
                  </a:solidFill>
                </a:endParaRPr>
              </a:p>
              <a:p>
                <a:pPr lvl="2"/>
                <a:r>
                  <a:rPr lang="it-IT" smtClean="0"/>
                  <a:t>Control of </a:t>
                </a:r>
                <a:r>
                  <a:rPr lang="it-IT" u="sng" smtClean="0"/>
                  <a:t>rate of rotation</a:t>
                </a:r>
              </a:p>
              <a:p>
                <a:pPr lvl="2"/>
                <a:r>
                  <a:rPr lang="it-IT" smtClean="0"/>
                  <a:t>Control of </a:t>
                </a:r>
                <a:r>
                  <a:rPr lang="it-IT" u="sng" smtClean="0"/>
                  <a:t>linear motion</a:t>
                </a:r>
                <a:endParaRPr lang="it-IT" u="sng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630" t="-2830" b="-14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D:\Google Drive\Didattica\Seminario rover 2017\immagini\omni_and_tricyl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7" r="54839"/>
          <a:stretch/>
        </p:blipFill>
        <p:spPr bwMode="auto">
          <a:xfrm rot="20460700">
            <a:off x="5436096" y="4725144"/>
            <a:ext cx="1333657" cy="125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Google Drive\Didattica\Seminario rover 2017\immagini\omni_and_tricyl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3" t="-150"/>
          <a:stretch/>
        </p:blipFill>
        <p:spPr bwMode="auto">
          <a:xfrm rot="2884925">
            <a:off x="5517635" y="2409468"/>
            <a:ext cx="1214241" cy="132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072732" y="3038014"/>
            <a:ext cx="1516377" cy="1185062"/>
            <a:chOff x="5460184" y="1556792"/>
            <a:chExt cx="3288280" cy="256981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244"/>
            <a:stretch/>
          </p:blipFill>
          <p:spPr bwMode="auto">
            <a:xfrm>
              <a:off x="5460184" y="1556792"/>
              <a:ext cx="3288280" cy="2569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>
            <a:xfrm flipV="1">
              <a:off x="8347474" y="1596388"/>
              <a:ext cx="322878" cy="18466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6394780" y="1563436"/>
              <a:ext cx="216024" cy="4006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711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Control basics</a:t>
            </a:r>
            <a:endParaRPr lang="it-IT"/>
          </a:p>
        </p:txBody>
      </p:sp>
      <p:pic>
        <p:nvPicPr>
          <p:cNvPr id="2050" name="Picture 2" descr="D:\Google Drive\Didattica\Master robotics 2019\steer_control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62" y="2420888"/>
            <a:ext cx="7722270" cy="320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915816" y="2780928"/>
            <a:ext cx="720080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ounded Rectangle 5"/>
          <p:cNvSpPr/>
          <p:nvPr/>
        </p:nvSpPr>
        <p:spPr>
          <a:xfrm>
            <a:off x="7020272" y="3057261"/>
            <a:ext cx="720080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01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Heading control: bicycle </a:t>
            </a:r>
            <a:r>
              <a:rPr lang="it-IT" sz="2000" dirty="0" smtClean="0"/>
              <a:t>Part 1</a:t>
            </a:r>
            <a:endParaRPr lang="it-IT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0160" y="1395651"/>
            <a:ext cx="2956336" cy="289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600200"/>
                <a:ext cx="5900648" cy="514116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it-IT" dirty="0" smtClean="0"/>
                  <a:t>Variables</a:t>
                </a:r>
              </a:p>
              <a:p>
                <a:pPr lvl="1"/>
                <a:r>
                  <a:rPr lang="it-IT" dirty="0" smtClean="0"/>
                  <a:t>Current </a:t>
                </a:r>
                <a:r>
                  <a:rPr lang="it-IT" dirty="0"/>
                  <a:t>heading: </a:t>
                </a:r>
                <a:r>
                  <a:rPr lang="it-IT" dirty="0" smtClean="0"/>
                  <a:t>	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rgbClr val="0070C0"/>
                        </a:solidFill>
                        <a:latin typeface="Cambria Math"/>
                      </a:rPr>
                      <m:t>𝜗</m:t>
                    </m:r>
                  </m:oMath>
                </a14:m>
                <a:endParaRPr lang="it-IT" dirty="0" smtClean="0"/>
              </a:p>
              <a:p>
                <a:pPr lvl="1"/>
                <a:r>
                  <a:rPr lang="it-IT" dirty="0" smtClean="0"/>
                  <a:t>Desired heading: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Ψ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it-IT" dirty="0" smtClean="0"/>
              </a:p>
              <a:p>
                <a:pPr lvl="1"/>
                <a:r>
                  <a:rPr lang="it-IT" dirty="0" smtClean="0"/>
                  <a:t>Error: 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1" smtClean="0">
                        <a:solidFill>
                          <a:srgbClr val="FF0000"/>
                        </a:solidFill>
                        <a:latin typeface="Cambria Math"/>
                      </a:rPr>
                      <m:t>ε</m:t>
                    </m:r>
                    <m:r>
                      <a:rPr lang="en-GB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it-IT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>
                            <a:solidFill>
                              <a:srgbClr val="0070C0"/>
                            </a:solidFill>
                            <a:latin typeface="Cambria Math"/>
                          </a:rPr>
                          <m:t>Ψ</m:t>
                        </m:r>
                      </m:e>
                      <m:sup>
                        <m:r>
                          <a:rPr lang="it-IT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it-IT" i="1">
                        <a:latin typeface="Cambria Math"/>
                      </a:rPr>
                      <m:t>−</m:t>
                    </m:r>
                    <m:r>
                      <a:rPr lang="it-IT" i="1">
                        <a:solidFill>
                          <a:srgbClr val="0070C0"/>
                        </a:solidFill>
                        <a:latin typeface="Cambria Math"/>
                      </a:rPr>
                      <m:t>𝜗</m:t>
                    </m:r>
                  </m:oMath>
                </a14:m>
                <a:endParaRPr lang="it-IT" dirty="0" smtClean="0"/>
              </a:p>
              <a:p>
                <a:pPr lvl="1"/>
                <a:r>
                  <a:rPr lang="it-IT" dirty="0" smtClean="0"/>
                  <a:t>Controlled variable: 	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𝜌</m:t>
                        </m:r>
                      </m:e>
                    </m:acc>
                  </m:oMath>
                </a14:m>
                <a:endParaRPr lang="it-IT" dirty="0" smtClean="0">
                  <a:solidFill>
                    <a:srgbClr val="00B050"/>
                  </a:solidFill>
                </a:endParaRPr>
              </a:p>
              <a:p>
                <a:r>
                  <a:rPr lang="it-IT" u="sng" dirty="0" smtClean="0"/>
                  <a:t>Linear Proportional-Derivative controller</a:t>
                </a:r>
                <a:endParaRPr lang="it-IT" u="sng" dirty="0"/>
              </a:p>
              <a:p>
                <a:pPr marL="457200" lvl="1" indent="0">
                  <a:buNone/>
                </a:pPr>
                <a:r>
                  <a:rPr lang="it-IT" dirty="0" smtClean="0">
                    <a:solidFill>
                      <a:srgbClr val="00B050"/>
                    </a:solidFill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𝜌</m:t>
                        </m:r>
                      </m:e>
                    </m:acc>
                    <m:r>
                      <a:rPr lang="it-IT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𝜀</m:t>
                        </m:r>
                      </m:e>
                    </m:d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/>
                              </a:rPr>
                              <m:t>𝑑</m:t>
                            </m:r>
                            <m:r>
                              <a:rPr lang="it-IT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𝜀</m:t>
                            </m:r>
                          </m:num>
                          <m:den>
                            <m:r>
                              <a:rPr lang="en-GB" i="1"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</m:e>
                    </m:d>
                  </m:oMath>
                </a14:m>
                <a:endParaRPr lang="it-IT" dirty="0" smtClean="0"/>
              </a:p>
              <a:p>
                <a:pPr marL="457200" lvl="1" indent="0">
                  <a:buNone/>
                </a:pPr>
                <a:endParaRPr lang="it-IT" dirty="0"/>
              </a:p>
              <a:p>
                <a:pPr marL="457200" lvl="1" indent="0">
                  <a:buNone/>
                </a:pPr>
                <a:r>
                  <a:rPr lang="en-GB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GB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it-IT" dirty="0" smtClean="0"/>
                  <a:t> is the </a:t>
                </a:r>
                <a:r>
                  <a:rPr lang="it-IT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proportional gain </a:t>
                </a:r>
                <a:r>
                  <a:rPr lang="it-IT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it-IT" dirty="0" smtClean="0"/>
                  <a:t> is the </a:t>
                </a:r>
                <a:r>
                  <a:rPr lang="it-IT" dirty="0" smtClean="0">
                    <a:solidFill>
                      <a:srgbClr val="7030A0"/>
                    </a:solidFill>
                  </a:rPr>
                  <a:t>derivative gain</a:t>
                </a:r>
                <a:r>
                  <a:rPr lang="it-IT" dirty="0" smtClean="0"/>
                  <a:t>.</a:t>
                </a:r>
                <a:endParaRPr lang="it-IT" dirty="0"/>
              </a:p>
              <a:p>
                <a:pPr marL="457200" lvl="1" indent="0">
                  <a:buNone/>
                </a:pPr>
                <a:endParaRPr lang="it-IT" dirty="0"/>
              </a:p>
              <a:p>
                <a:endParaRPr lang="it-IT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600200"/>
                <a:ext cx="5900648" cy="5141168"/>
              </a:xfrm>
              <a:blipFill rotWithShape="1">
                <a:blip r:embed="rId5"/>
                <a:stretch>
                  <a:fillRect l="-2066" t="-2372" r="-723" b="-16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612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Heading control: bicycle </a:t>
            </a:r>
            <a:r>
              <a:rPr lang="it-IT" sz="2000" dirty="0"/>
              <a:t>Part </a:t>
            </a:r>
            <a:r>
              <a:rPr lang="it-IT" sz="2000" dirty="0" smtClean="0"/>
              <a:t>2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200"/>
                <a:ext cx="5475033" cy="514116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it-IT" dirty="0" smtClean="0"/>
                  <a:t>Basic geometry</a:t>
                </a:r>
              </a:p>
              <a:p>
                <a:pPr lvl="1"/>
                <a:r>
                  <a:rPr lang="it-IT" dirty="0" smtClean="0"/>
                  <a:t>Note that: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it-IT" b="0" i="1" smtClean="0"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it-IT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it-IT" b="0" i="1" smtClean="0">
                            <a:latin typeface="Cambria Math"/>
                          </a:rPr>
                          <m:t>𝜌</m:t>
                        </m:r>
                      </m:e>
                    </m:func>
                  </m:oMath>
                </a14:m>
                <a:endParaRPr lang="it-IT" dirty="0" smtClean="0"/>
              </a:p>
              <a:p>
                <a:pPr lvl="1"/>
                <a:r>
                  <a:rPr lang="it-IT" dirty="0"/>
                  <a:t>a</a:t>
                </a:r>
                <a:r>
                  <a:rPr lang="it-IT" dirty="0" smtClean="0"/>
                  <a:t>nd:            	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𝑉</m:t>
                    </m:r>
                    <m:r>
                      <a:rPr lang="it-IT" b="0" i="1" smtClean="0">
                        <a:latin typeface="Cambria Math"/>
                      </a:rPr>
                      <m:t>=</m:t>
                    </m:r>
                    <m:r>
                      <a:rPr lang="it-IT" b="0" i="1" smtClean="0">
                        <a:latin typeface="Cambria Math"/>
                      </a:rPr>
                      <m:t>𝑅</m:t>
                    </m:r>
                    <m:acc>
                      <m:accPr>
                        <m:chr m:val="̇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i="1">
                            <a:latin typeface="Cambria Math"/>
                          </a:rPr>
                          <m:t>𝜗</m:t>
                        </m:r>
                      </m:e>
                    </m:acc>
                  </m:oMath>
                </a14:m>
                <a:endParaRPr lang="it-IT" dirty="0" smtClean="0"/>
              </a:p>
              <a:p>
                <a:pPr lvl="1"/>
                <a:r>
                  <a:rPr lang="it-IT" dirty="0" smtClean="0"/>
                  <a:t>Thus:		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i="1">
                            <a:latin typeface="Cambria Math"/>
                          </a:rPr>
                          <m:t>𝜗</m:t>
                        </m:r>
                      </m:e>
                    </m:acc>
                    <m:r>
                      <a:rPr lang="it-IT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/>
                          </a:rPr>
                          <m:t>𝑉</m:t>
                        </m:r>
                      </m:num>
                      <m:den>
                        <m:r>
                          <a:rPr lang="it-IT" b="0" i="1" smtClean="0">
                            <a:latin typeface="Cambria Math"/>
                          </a:rPr>
                          <m:t>𝐿</m:t>
                        </m:r>
                      </m:den>
                    </m:f>
                    <m:func>
                      <m:func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it-IT" b="0" i="1" smtClean="0">
                            <a:latin typeface="Cambria Math"/>
                          </a:rPr>
                          <m:t>𝜌</m:t>
                        </m:r>
                      </m:e>
                    </m:func>
                  </m:oMath>
                </a14:m>
                <a:endParaRPr lang="it-IT" b="0" dirty="0" smtClean="0"/>
              </a:p>
              <a:p>
                <a:endParaRPr lang="it-IT" dirty="0" smtClean="0"/>
              </a:p>
              <a:p>
                <a:r>
                  <a:rPr lang="it-IT" dirty="0" smtClean="0"/>
                  <a:t>If we assume that: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it-IT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>
                            <a:latin typeface="Cambria Math"/>
                            <a:ea typeface="Cambria Math"/>
                          </a:rPr>
                          <m:t>tan</m:t>
                        </m:r>
                      </m:fName>
                      <m:e>
                        <m:r>
                          <a:rPr lang="it-IT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</m:func>
                    <m:r>
                      <a:rPr lang="it-IT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it-IT" i="1">
                        <a:latin typeface="Cambria Math"/>
                      </a:rPr>
                      <m:t>𝜌</m:t>
                    </m:r>
                  </m:oMath>
                </a14:m>
                <a:endParaRPr lang="it-IT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/>
                            </a:rPr>
                            <m:t>𝜗</m:t>
                          </m:r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it-IT" b="0" i="1" smtClean="0">
                          <a:latin typeface="Cambria Math"/>
                        </a:rPr>
                        <m:t>𝜌</m:t>
                      </m:r>
                      <m:r>
                        <a:rPr lang="it-IT" b="0" i="1" smtClean="0">
                          <a:latin typeface="Cambria Math"/>
                        </a:rPr>
                        <m:t>      ⇒      </m:t>
                      </m:r>
                      <m:acc>
                        <m:accPr>
                          <m:chr m:val="̇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/>
                            </a:rPr>
                            <m:t>𝜗</m:t>
                          </m:r>
                        </m:e>
                      </m:acc>
                      <m:r>
                        <a:rPr lang="it-IT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it-IT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𝑘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𝜀</m:t>
                          </m:r>
                        </m:e>
                      </m:d>
                    </m:oMath>
                  </m:oMathPara>
                </a14:m>
                <a:endParaRPr lang="it-IT" dirty="0" smtClean="0"/>
              </a:p>
              <a:p>
                <a:pPr marL="457200" lvl="1" indent="0">
                  <a:buNone/>
                </a:pPr>
                <a:endParaRPr lang="it-IT" dirty="0" smtClean="0"/>
              </a:p>
              <a:p>
                <a:r>
                  <a:rPr lang="it-IT" dirty="0" smtClean="0">
                    <a:solidFill>
                      <a:srgbClr val="0070C0"/>
                    </a:solidFill>
                  </a:rPr>
                  <a:t>Exponential</a:t>
                </a:r>
                <a:r>
                  <a:rPr lang="it-IT" dirty="0" smtClean="0"/>
                  <a:t> heading correction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endParaRPr lang="it-IT" dirty="0" smtClean="0"/>
              </a:p>
              <a:p>
                <a:r>
                  <a:rPr lang="it-IT" dirty="0" smtClean="0">
                    <a:solidFill>
                      <a:srgbClr val="00B050"/>
                    </a:solidFill>
                  </a:rPr>
                  <a:t>Speed of convergence </a:t>
                </a:r>
                <a:r>
                  <a:rPr lang="it-IT" dirty="0" smtClean="0"/>
                  <a:t>is determined by a time constant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𝑘𝑉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200"/>
                <a:ext cx="5475033" cy="5141168"/>
              </a:xfrm>
              <a:blipFill rotWithShape="1">
                <a:blip r:embed="rId4"/>
                <a:stretch>
                  <a:fillRect l="-1559" t="-213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 descr="D:\Google Drive\Didattica\Seminario rover 2017\immagini\coordinates_steering_bicycl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2" t="62121" r="12116"/>
          <a:stretch/>
        </p:blipFill>
        <p:spPr bwMode="auto">
          <a:xfrm>
            <a:off x="5932232" y="4365104"/>
            <a:ext cx="2744224" cy="221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33589" y="4226604"/>
            <a:ext cx="1046697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200" dirty="0" smtClean="0"/>
              <a:t>Linear control</a:t>
            </a:r>
            <a:endParaRPr lang="it-IT" sz="1200" dirty="0"/>
          </a:p>
        </p:txBody>
      </p:sp>
      <p:pic>
        <p:nvPicPr>
          <p:cNvPr id="1026" name="Picture 2" descr="C:\Users\almo\Google Drive\Didattica\Master robotics 2019\coordinates_steering_bicycl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4" t="9846" r="537" b="50930"/>
          <a:stretch/>
        </p:blipFill>
        <p:spPr bwMode="auto">
          <a:xfrm>
            <a:off x="4864449" y="1406781"/>
            <a:ext cx="4100039" cy="252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32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Forward speed controller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363272" cy="3196952"/>
              </a:xfrm>
            </p:spPr>
            <p:txBody>
              <a:bodyPr>
                <a:normAutofit fontScale="92500"/>
              </a:bodyPr>
              <a:lstStyle/>
              <a:p>
                <a:r>
                  <a:rPr lang="it-IT" dirty="0" smtClean="0"/>
                  <a:t>We can define the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PID forward speed controller</a:t>
                </a:r>
                <a:r>
                  <a:rPr lang="it-IT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𝑑𝑖𝑠𝑡</m:t>
                              </m:r>
                            </m:sub>
                          </m:sSub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𝑑𝑖𝑠𝑡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b="0" i="1" smtClean="0">
                                  <a:latin typeface="Cambria Math"/>
                                </a:rPr>
                                <m:t>𝛿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nary>
                        <m:naryPr>
                          <m:limLoc m:val="undOvr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it-IT" b="0" i="1" smtClean="0">
                              <a:latin typeface="Cambria Math"/>
                            </a:rPr>
                            <m:t>𝑜</m:t>
                          </m:r>
                        </m:sub>
                        <m:sup>
                          <m:r>
                            <a:rPr lang="it-IT" b="0" i="1" smtClean="0">
                              <a:latin typeface="Cambria Math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𝑑𝑖𝑠𝑡</m:t>
                              </m:r>
                            </m:sub>
                          </m:sSub>
                        </m:e>
                      </m:nary>
                      <m:r>
                        <a:rPr lang="it-IT" b="0" i="1" smtClean="0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it-IT" b="0" dirty="0" smtClean="0"/>
              </a:p>
              <a:p>
                <a:pPr marL="0" indent="0">
                  <a:buNone/>
                </a:pPr>
                <a:r>
                  <a:rPr lang="it-IT" dirty="0" smtClean="0"/>
                  <a:t>With the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it-IT" b="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it-IT" b="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b="0" dirty="0" smtClean="0"/>
                  <a:t> for proportional, derivative and integral gains.</a:t>
                </a:r>
              </a:p>
              <a:p>
                <a:pPr marL="0" indent="0">
                  <a:buNone/>
                </a:pPr>
                <a:endParaRPr lang="it-IT" b="0" dirty="0" smtClean="0"/>
              </a:p>
              <a:p>
                <a:endParaRPr lang="it-IT" dirty="0" smtClean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363272" cy="3196952"/>
              </a:xfrm>
              <a:blipFill rotWithShape="1">
                <a:blip r:embed="rId4"/>
                <a:stretch>
                  <a:fillRect l="-1676" t="-2290" r="-196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114800" y="29761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90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it-IT" smtClean="0"/>
              <a:t>Heading controller</a:t>
            </a:r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42242"/>
                <a:ext cx="8363272" cy="4525963"/>
              </a:xfrm>
            </p:spPr>
            <p:txBody>
              <a:bodyPr>
                <a:normAutofit/>
              </a:bodyPr>
              <a:lstStyle/>
              <a:p>
                <a:r>
                  <a:rPr lang="it-IT" sz="3000" dirty="0" smtClean="0"/>
                  <a:t>We can define the </a:t>
                </a:r>
                <a:r>
                  <a:rPr lang="it-IT" sz="3000" dirty="0" smtClean="0">
                    <a:solidFill>
                      <a:srgbClr val="FF0000"/>
                    </a:solidFill>
                  </a:rPr>
                  <a:t>PID heading controller</a:t>
                </a:r>
                <a:r>
                  <a:rPr lang="it-IT" sz="3000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3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it-IT" sz="3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0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it-IT" sz="30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it-IT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000" b="0" i="1" smtClean="0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it-IT" sz="3000" b="0" i="1" smtClean="0">
                                  <a:latin typeface="Cambria Math"/>
                                </a:rPr>
                                <m:t>h𝑒𝑎𝑑</m:t>
                              </m:r>
                            </m:sub>
                          </m:sSub>
                        </m:e>
                      </m:d>
                      <m:r>
                        <a:rPr lang="it-IT" sz="3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0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it-IT" sz="30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it-IT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3000" b="0" i="1" smtClean="0">
                                  <a:latin typeface="Cambria Math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it-IT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3000" b="0" i="1" smtClean="0">
                                      <a:latin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it-IT" sz="3000" b="0" i="1" smtClean="0">
                                      <a:latin typeface="Cambria Math"/>
                                    </a:rPr>
                                    <m:t>h𝑒𝑎𝑑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sz="3000" b="0" i="1" smtClean="0">
                                  <a:latin typeface="Cambria Math"/>
                                </a:rPr>
                                <m:t>𝛿</m:t>
                              </m:r>
                              <m:r>
                                <a:rPr lang="it-IT" sz="3000" b="0" i="1" smtClean="0">
                                  <a:latin typeface="Cambria Math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it-IT" sz="3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0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it-IT" sz="3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nary>
                        <m:naryPr>
                          <m:limLoc m:val="undOvr"/>
                          <m:ctrlPr>
                            <a:rPr lang="it-IT" sz="3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it-IT" sz="3000" b="0" i="1" smtClean="0">
                              <a:latin typeface="Cambria Math"/>
                            </a:rPr>
                            <m:t>𝑜</m:t>
                          </m:r>
                        </m:sub>
                        <m:sup>
                          <m:r>
                            <a:rPr lang="it-IT" sz="3000" b="0" i="1" smtClean="0">
                              <a:latin typeface="Cambria Math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it-IT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000" b="0" i="1" smtClean="0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it-IT" sz="3000" b="0" i="1" smtClean="0">
                                  <a:latin typeface="Cambria Math"/>
                                </a:rPr>
                                <m:t>h𝑒𝑎𝑑</m:t>
                              </m:r>
                            </m:sub>
                          </m:sSub>
                        </m:e>
                      </m:nary>
                      <m:r>
                        <a:rPr lang="it-IT" sz="3000" b="0" i="1" smtClean="0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it-IT" sz="3000" b="0" dirty="0" smtClean="0"/>
              </a:p>
              <a:p>
                <a:pPr marL="0" indent="0">
                  <a:buNone/>
                </a:pPr>
                <a:r>
                  <a:rPr lang="it-IT" sz="3000" dirty="0" smtClean="0"/>
                  <a:t>With the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0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it-IT" sz="30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it-IT" sz="3000" b="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0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it-IT" sz="30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it-IT" sz="3000" b="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0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it-IT" sz="3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3000" b="0" dirty="0" smtClean="0"/>
                  <a:t> for proportional, derivative and integral gains.</a:t>
                </a:r>
              </a:p>
              <a:p>
                <a:pPr marL="0" indent="0">
                  <a:buNone/>
                </a:pPr>
                <a:endParaRPr lang="it-IT" sz="3000" b="0" dirty="0" smtClean="0"/>
              </a:p>
              <a:p>
                <a:endParaRPr lang="it-IT" sz="3000" dirty="0" smtClean="0"/>
              </a:p>
              <a:p>
                <a:endParaRPr lang="it-IT" sz="3000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42242"/>
                <a:ext cx="8363272" cy="4525963"/>
              </a:xfrm>
              <a:blipFill>
                <a:blip r:embed="rId4"/>
                <a:stretch>
                  <a:fillRect l="-1676" t="-1615" r="-1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477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7" b="-2"/>
          <a:stretch/>
        </p:blipFill>
        <p:spPr>
          <a:xfrm>
            <a:off x="4953629" y="1772816"/>
            <a:ext cx="4082867" cy="33181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Heading </a:t>
            </a:r>
            <a:r>
              <a:rPr lang="it-IT" dirty="0" smtClean="0"/>
              <a:t>control:</a:t>
            </a:r>
            <a:br>
              <a:rPr lang="it-IT" dirty="0" smtClean="0"/>
            </a:br>
            <a:r>
              <a:rPr lang="it-IT" dirty="0" smtClean="0"/>
              <a:t>differential steering </a:t>
            </a:r>
            <a:r>
              <a:rPr lang="it-IT" sz="2000" dirty="0" smtClean="0"/>
              <a:t>Part 1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200"/>
                <a:ext cx="4496429" cy="4525963"/>
              </a:xfrm>
            </p:spPr>
            <p:txBody>
              <a:bodyPr>
                <a:normAutofit/>
              </a:bodyPr>
              <a:lstStyle/>
              <a:p>
                <a:r>
                  <a:rPr lang="it-IT" u="sng" dirty="0" smtClean="0">
                    <a:solidFill>
                      <a:srgbClr val="0070C0"/>
                    </a:solidFill>
                  </a:rPr>
                  <a:t>Turn-then-travel</a:t>
                </a:r>
              </a:p>
              <a:p>
                <a:pPr lvl="1"/>
                <a:r>
                  <a:rPr lang="it-IT" dirty="0" smtClean="0"/>
                  <a:t>Step 1: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rotation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𝜗</m:t>
                          </m:r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it-IT" dirty="0" smtClean="0"/>
              </a:p>
              <a:p>
                <a:pPr lvl="1"/>
                <a:r>
                  <a:rPr lang="it-IT" dirty="0" smtClean="0"/>
                  <a:t>Step 2: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forward motion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e>
                              <m:r>
                                <a:rPr lang="it-IT" sz="20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0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eqArr>
                        </m:e>
                      </m:d>
                      <m:r>
                        <a:rPr lang="it-IT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f>
                                      <m:fPr>
                                        <m:ctrlPr>
                                          <a:rPr lang="it-IT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brk m:alnAt="7"/>
                                          </m:rPr>
                                          <a:rPr lang="it-IT" sz="20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brk m:alnAt="7"/>
                                          </m:rPr>
                                          <a:rPr lang="it-IT" sz="20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it-IT" sz="2000"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t-IT" sz="2000"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sSup>
                                      <m:sSupPr>
                                        <m:ctrlPr>
                                          <a:rPr lang="it-IT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it-IT" sz="2000" i="1">
                                            <a:latin typeface="Cambria Math"/>
                                          </a:rPr>
                                          <m:t>𝜗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it-IT" sz="2000" b="0" i="1" smtClean="0"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f>
                                      <m:fPr>
                                        <m:ctrlP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brk m:alnAt="7"/>
                                          </m:rPr>
                                          <a:rPr lang="it-IT" sz="20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brk m:alnAt="7"/>
                                          </m:rPr>
                                          <a:rPr lang="it-IT" sz="20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it-IT" sz="2000"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t-IT" sz="2000"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sSup>
                                      <m:sSupPr>
                                        <m:ctrlPr>
                                          <a:rPr lang="it-IT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it-IT" sz="2000" i="1">
                                            <a:latin typeface="Cambria Math"/>
                                          </a:rPr>
                                          <m:t>𝜗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it-IT" sz="2000" b="0" i="1" smtClean="0"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f>
                                      <m:fPr>
                                        <m:ctrlP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brk m:alnAt="7"/>
                                          </m:rPr>
                                          <a:rPr lang="it-IT" sz="20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brk m:alnAt="7"/>
                                          </m:rPr>
                                          <a:rPr lang="it-IT" sz="20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it-IT" sz="2000"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sSup>
                                          <m:sSupPr>
                                            <m:ctrlPr>
                                              <a:rPr lang="it-IT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it-IT" sz="2000" i="1">
                                                <a:latin typeface="Cambria Math"/>
                                              </a:rPr>
                                              <m:t>𝜗</m:t>
                                            </m:r>
                                          </m:e>
                                          <m:sup>
                                            <m:r>
                                              <a:rPr lang="it-IT" sz="2000" b="0" i="1" smtClean="0">
                                                <a:latin typeface="Cambria Math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e>
                                    </m:func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f>
                                      <m:fPr>
                                        <m:ctrlP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brk m:alnAt="7"/>
                                          </m:rPr>
                                          <a:rPr lang="it-IT" sz="20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brk m:alnAt="7"/>
                                          </m:rPr>
                                          <a:rPr lang="it-IT" sz="20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m:rPr>
                                        <m:sty m:val="p"/>
                                      </m:rPr>
                                      <a:rPr lang="it-IT" sz="200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sSup>
                                      <m:sSupPr>
                                        <m:ctrlPr>
                                          <a:rPr lang="it-IT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it-IT" sz="2000" i="1">
                                            <a:latin typeface="Cambria Math"/>
                                          </a:rPr>
                                          <m:t>𝜗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it-IT" sz="2000" b="0" i="1" smtClean="0"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latin typeface="Cambria Math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  <m:e>
                              <m:r>
                                <a:rPr lang="it-IT" sz="2000" i="1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it-IT" dirty="0" smtClean="0"/>
              </a:p>
              <a:p>
                <a:r>
                  <a:rPr lang="it-IT" u="sng" dirty="0" smtClean="0">
                    <a:solidFill>
                      <a:srgbClr val="0070C0"/>
                    </a:solidFill>
                  </a:rPr>
                  <a:t>Turn-while-traveling</a:t>
                </a:r>
              </a:p>
              <a:p>
                <a:pPr lvl="1"/>
                <a:r>
                  <a:rPr lang="it-IT" dirty="0" smtClean="0"/>
                  <a:t>continues...</a:t>
                </a:r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200"/>
                <a:ext cx="4496429" cy="4525963"/>
              </a:xfrm>
              <a:blipFill rotWithShape="1">
                <a:blip r:embed="rId5"/>
                <a:stretch>
                  <a:fillRect l="-2981" t="-1752" b="-3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518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 smtClean="0"/>
                  <a:t>We can finally join the equations:</a:t>
                </a:r>
              </a:p>
              <a:p>
                <a:pPr marL="0" indent="0">
                  <a:buNone/>
                </a:pPr>
                <a:endParaRPr lang="en-GB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GB" b="0" i="1" dirty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  <m:eqArr>
                          <m:eqArr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</m:e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</m:e>
                        </m:eqAr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𝜗</m:t>
                        </m:r>
                      </m:e>
                    </m:d>
                    <m:sSub>
                      <m:sSubPr>
                        <m:ctrlPr>
                          <a:rPr lang="en-GB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𝜉</m:t>
                            </m:r>
                          </m:e>
                        </m:acc>
                      </m:e>
                      <m:sub>
                        <m:r>
                          <a:rPr lang="en-GB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GB" b="0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dirty="0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dirty="0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dirty="0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  <m:eqArr>
                          <m:eqArrPr>
                            <m:ctrlP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dirty="0" smtClean="0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GB" b="0" i="1" dirty="0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acc>
                              <m:accPr>
                                <m:chr m:val="̇"/>
                                <m:ctrlP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</m:e>
                            </m:acc>
                          </m:e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0</m:t>
                            </m:r>
                          </m:e>
                        </m:eqAr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b="0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thus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 dirty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i="1" dirty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dirty="0">
                              <a:latin typeface="Cambria Math"/>
                            </a:rPr>
                            <m:t>𝜗</m:t>
                          </m:r>
                        </m:e>
                      </m:d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</m:m>
                              <m:eqArr>
                                <m:eqArr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eqAr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GB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  <m:eqArr>
                            <m:eqArr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acc>
                                <m:accPr>
                                  <m:chr m:val="̇"/>
                                  <m:ctrlPr>
                                    <a:rPr lang="en-GB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852" t="-28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228184" y="2862461"/>
            <a:ext cx="1437265" cy="31880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rtlCol="0" anchor="ctr">
            <a:spAutoFit/>
          </a:bodyPr>
          <a:lstStyle/>
          <a:p>
            <a:r>
              <a:rPr lang="en-GB" sz="1400" dirty="0"/>
              <a:t>Rolling constraints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8183" y="3469294"/>
            <a:ext cx="1424651" cy="31880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rtlCol="0" anchor="ctr">
            <a:spAutoFit/>
          </a:bodyPr>
          <a:lstStyle/>
          <a:p>
            <a:r>
              <a:rPr lang="en-GB" sz="1400" dirty="0"/>
              <a:t>Sliding constraints</a:t>
            </a:r>
          </a:p>
        </p:txBody>
      </p:sp>
    </p:spTree>
    <p:extLst>
      <p:ext uri="{BB962C8B-B14F-4D97-AF65-F5344CB8AC3E}">
        <p14:creationId xmlns:p14="http://schemas.microsoft.com/office/powerpoint/2010/main" val="306992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Heading </a:t>
            </a:r>
            <a:r>
              <a:rPr lang="it-IT" dirty="0" smtClean="0"/>
              <a:t>control:</a:t>
            </a:r>
            <a:br>
              <a:rPr lang="it-IT" dirty="0" smtClean="0"/>
            </a:br>
            <a:r>
              <a:rPr lang="it-IT" dirty="0" smtClean="0"/>
              <a:t>differential steering </a:t>
            </a:r>
            <a:r>
              <a:rPr lang="it-IT" sz="2000" dirty="0" smtClean="0"/>
              <a:t>Part 2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200"/>
                <a:ext cx="4496429" cy="470912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it-IT" u="sng" dirty="0" smtClean="0">
                    <a:solidFill>
                      <a:srgbClr val="0070C0"/>
                    </a:solidFill>
                  </a:rPr>
                  <a:t>Turn-while-traveling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𝜔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it-IT" dirty="0" smtClean="0"/>
              </a:p>
              <a:p>
                <a:pPr lvl="1"/>
                <a:r>
                  <a:rPr lang="it-IT" dirty="0" smtClean="0"/>
                  <a:t>Since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𝑣</m:t>
                    </m:r>
                    <m:r>
                      <a:rPr lang="it-IT" b="0" i="1" smtClean="0">
                        <a:latin typeface="Cambria Math"/>
                      </a:rPr>
                      <m:t>=</m:t>
                    </m:r>
                    <m:r>
                      <a:rPr lang="it-IT" b="0" i="1" smtClean="0">
                        <a:latin typeface="Cambria Math"/>
                      </a:rPr>
                      <m:t>𝑅</m:t>
                    </m:r>
                    <m:r>
                      <a:rPr lang="it-IT" b="0" i="1" smtClean="0">
                        <a:latin typeface="Cambria Math"/>
                      </a:rPr>
                      <m:t>𝜔</m:t>
                    </m:r>
                  </m:oMath>
                </a14:m>
                <a:r>
                  <a:rPr lang="it-IT" dirty="0" smtClean="0"/>
                  <a:t> and assuming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it-IT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it-IT" dirty="0" smtClean="0"/>
                  <a:t> (Right turn)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2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−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2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+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it-IT" dirty="0" smtClean="0"/>
              </a:p>
              <a:p>
                <a:pPr marL="914400" lvl="2" indent="0">
                  <a:buNone/>
                </a:pPr>
                <a:endParaRPr lang="it-IT" dirty="0" smtClean="0"/>
              </a:p>
              <a:p>
                <a:pPr lvl="1"/>
                <a:r>
                  <a:rPr lang="it-IT" dirty="0" smtClean="0"/>
                  <a:t>Maximize overall speed by imposing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it-IT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it-IT" dirty="0" smtClean="0"/>
                  <a:t> (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saturation</a:t>
                </a:r>
                <a:r>
                  <a:rPr lang="it-IT" dirty="0" smtClean="0"/>
                  <a:t>)</a:t>
                </a:r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200"/>
                <a:ext cx="4496429" cy="4709120"/>
              </a:xfrm>
              <a:blipFill rotWithShape="1">
                <a:blip r:embed="rId4"/>
                <a:stretch>
                  <a:fillRect l="-2168" t="-1943" r="-13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321300" y="2146299"/>
            <a:ext cx="3735909" cy="3609249"/>
            <a:chOff x="5321300" y="2146299"/>
            <a:chExt cx="3735909" cy="36092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91" t="27951" b="14376"/>
            <a:stretch/>
          </p:blipFill>
          <p:spPr>
            <a:xfrm>
              <a:off x="5321300" y="2146299"/>
              <a:ext cx="3735909" cy="360924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6754945" y="4149080"/>
                  <a:ext cx="409343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4945" y="4149080"/>
                  <a:ext cx="40934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" name="Straight Arrow Connector 7"/>
          <p:cNvCxnSpPr/>
          <p:nvPr/>
        </p:nvCxnSpPr>
        <p:spPr>
          <a:xfrm>
            <a:off x="8532440" y="3573016"/>
            <a:ext cx="432048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55418" y="3933056"/>
            <a:ext cx="743568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Desired direction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98286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Exercises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Mobile robot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6" y="0"/>
            <a:ext cx="6939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Bicycle robot model: heading control (Proportional-Derivative controller)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91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6" y="0"/>
            <a:ext cx="7352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Differential drive model: heading control (Proportional-Derivative controller)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77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6" y="0"/>
            <a:ext cx="6420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Bicycle model: heading control (Proportional-Derivative controller)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31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9552" y="620688"/>
                <a:ext cx="3284361" cy="7628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 dirty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i="1" dirty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dirty="0">
                              <a:latin typeface="Cambria Math"/>
                            </a:rPr>
                            <m:t>𝜗</m:t>
                          </m:r>
                        </m:e>
                      </m:d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</m:m>
                              <m:eqArr>
                                <m:eqArr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eqAr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GB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  <m:eqArr>
                            <m:eqArr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acc>
                                <m:accPr>
                                  <m:chr m:val="̇"/>
                                  <m:ctrlP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20688"/>
                <a:ext cx="3284361" cy="7628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24744"/>
            <a:ext cx="3166991" cy="313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11801" y="2222331"/>
                <a:ext cx="2539861" cy="1315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𝑑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801" y="2222331"/>
                <a:ext cx="2539861" cy="131568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/>
          <p:cNvSpPr/>
          <p:nvPr/>
        </p:nvSpPr>
        <p:spPr>
          <a:xfrm>
            <a:off x="2267744" y="1556792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726591" y="3789669"/>
                <a:ext cx="2833437" cy="732825"/>
              </a:xfrm>
              <a:prstGeom prst="roundRect">
                <a:avLst/>
              </a:prstGeom>
              <a:noFill/>
              <a:ln>
                <a:noFill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GB" dirty="0" smtClean="0"/>
                  <a:t>Time integration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+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𝛿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b="0" i="1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𝛿</m:t>
                      </m:r>
                      <m:r>
                        <a:rPr lang="it-IT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91" y="3789669"/>
                <a:ext cx="2833437" cy="732825"/>
              </a:xfrm>
              <a:prstGeom prst="roundRect">
                <a:avLst/>
              </a:prstGeom>
              <a:blipFill rotWithShape="1">
                <a:blip r:embed="rId7"/>
                <a:stretch>
                  <a:fillRect l="-430" b="-16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75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413" y="1300906"/>
            <a:ext cx="2879083" cy="284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differential drive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7787208" cy="5141168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:r>
                  <a:rPr lang="en-GB" b="0" dirty="0" smtClean="0"/>
                  <a:t>Right wheel: 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𝛼</m:t>
                    </m:r>
                    <m:r>
                      <a:rPr lang="en-GB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b="0" dirty="0" smtClean="0"/>
                  <a:t>, 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𝛽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𝜋</m:t>
                    </m:r>
                  </m:oMath>
                </a14:m>
                <a:endParaRPr lang="en-GB" b="0" dirty="0" smtClean="0"/>
              </a:p>
              <a:p>
                <a:pPr marL="0" indent="0">
                  <a:buNone/>
                </a:pPr>
                <a:r>
                  <a:rPr lang="en-GB" b="0" dirty="0" smtClean="0"/>
                  <a:t>Left wheel: 	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𝛼</m:t>
                    </m:r>
                    <m:r>
                      <a:rPr lang="en-GB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, </a:t>
                </a:r>
                <a:r>
                  <a:rPr lang="en-GB" dirty="0" smtClean="0"/>
                  <a:t>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𝛽</m:t>
                    </m:r>
                    <m:r>
                      <a:rPr lang="en-GB" i="1">
                        <a:latin typeface="Cambria Math"/>
                      </a:rPr>
                      <m:t>=0</m:t>
                    </m:r>
                  </m:oMath>
                </a14:m>
                <a:endParaRPr lang="en-GB" b="0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  <m:eqArr>
                            <m:eqArr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eqAr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b="0" i="1" dirty="0" smtClean="0">
                                        <a:latin typeface="Cambria Math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b="0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GB" b="0" i="1" dirty="0" smtClean="0">
                                        <a:latin typeface="Cambria Math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dirty="0" smtClean="0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GB" b="0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GB" b="0" i="1" dirty="0" smtClean="0">
                                        <a:latin typeface="Cambria Math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b="0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b="0" i="1" dirty="0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GB" b="0" i="1" dirty="0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GB" b="0" i="1" dirty="0" smtClean="0">
                                            <a:latin typeface="Cambria Math"/>
                                          </a:rPr>
                                          <m:t>𝑙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b="0" i="1" dirty="0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GB" b="0" i="1" dirty="0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GB" b="0" i="1" dirty="0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GB" b="0" i="1" dirty="0" smtClean="0">
                                            <a:latin typeface="Cambria Math"/>
                                          </a:rPr>
                                          <m:t>𝑙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GB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GB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GB" b="0" dirty="0" smtClean="0"/>
              </a:p>
              <a:p>
                <a:pPr marL="0" indent="0">
                  <a:buNone/>
                </a:pPr>
                <a:endParaRPr lang="en-GB" b="0" dirty="0" smtClean="0"/>
              </a:p>
              <a:p>
                <a:pPr marL="0" indent="0">
                  <a:buNone/>
                </a:pPr>
                <a:r>
                  <a:rPr lang="en-GB" b="0" dirty="0" smtClean="0"/>
                  <a:t>And,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b="0" i="1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b="0" i="1" dirty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dirty="0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b="0" i="1" dirty="0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dirty="0" smtClean="0">
                              <a:latin typeface="Cambria Math"/>
                            </a:rPr>
                            <m:t>𝜗</m:t>
                          </m:r>
                        </m:e>
                      </m:d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</m:m>
                              <m:eqArr>
                                <m:eqArr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eqAr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GB" b="0" i="0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acc>
                                <m:accPr>
                                  <m:chr m:val="̇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𝑙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𝑙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acc>
                                <m:accPr>
                                  <m:chr m:val="̇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b="0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Remember that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𝜑</m:t>
                        </m:r>
                      </m:e>
                    </m:acc>
                    <m:r>
                      <a:rPr lang="en-GB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GB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GB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b="0" i="1" dirty="0" smtClean="0">
                                              <a:latin typeface="Cambria Math"/>
                                            </a:rPr>
                                            <m:t>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i="1" dirty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GB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GB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b="0" i="1" dirty="0" smtClean="0">
                                              <a:latin typeface="Cambria Math"/>
                                            </a:rPr>
                                            <m:t>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b="0" i="1" dirty="0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GB" b="0" i="1" dirty="0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dirty="0" smtClean="0"/>
                  <a:t> and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 smtClean="0"/>
                  <a:t> is the matrix or the radii of the wheels, thus,</a:t>
                </a:r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acc>
                                <m:accPr>
                                  <m:chr m:val="̇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n-GB" b="0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GB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GB" b="0" i="1" dirty="0" smtClean="0">
                                                <a:latin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GB" b="0" i="1" dirty="0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GB" b="0" i="1" dirty="0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b="0" i="1" dirty="0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GB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 dirty="0">
                                                <a:latin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GB" i="1" dirty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sSub>
                                        <m:sSubPr>
                                          <m:ctrlPr>
                                            <a:rPr lang="en-GB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en-GB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i="1" dirty="0">
                                                  <a:latin typeface="Cambria Math"/>
                                                </a:rPr>
                                                <m:t>𝜑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GB" i="1" dirty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GB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en-GB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i="1" dirty="0">
                                                  <a:latin typeface="Cambria Math"/>
                                                </a:rPr>
                                                <m:t>𝜑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GB" b="0" i="1" dirty="0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</m:d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n-GB" b="0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GB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acc>
                                    <m:accPr>
                                      <m:chr m:val="̇"/>
                                      <m:ctrlPr>
                                        <a:rPr lang="en-GB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 dirty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GB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 dirty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GB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7787208" cy="5141168"/>
              </a:xfrm>
              <a:blipFill rotWithShape="1">
                <a:blip r:embed="rId5"/>
                <a:stretch>
                  <a:fillRect l="-235" t="-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572307" y="5366093"/>
                <a:ext cx="5392181" cy="1177445"/>
              </a:xfrm>
              <a:prstGeom prst="roundRect">
                <a:avLst>
                  <a:gd name="adj" fmla="val 9976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1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400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sz="1400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sz="1400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GB" sz="14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GB" sz="14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𝑙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𝑙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1400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GB" sz="1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i="1" dirty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sz="1400" i="1" dirty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acc>
                                    <m:accPr>
                                      <m:chr m:val="̇"/>
                                      <m:ctrlPr>
                                        <a:rPr lang="en-GB" sz="1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1400" i="1" dirty="0">
                                          <a:latin typeface="Cambria Math"/>
                                        </a:rPr>
                                        <m:t>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sz="1400" i="1" dirty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i="1" dirty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sz="1400" i="1" dirty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1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GB" sz="1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1400" i="1" dirty="0">
                                          <a:latin typeface="Cambria Math"/>
                                        </a:rPr>
                                        <m:t>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sz="1400" i="1" dirty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GB" sz="1400" i="1" dirty="0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n-GB" sz="1400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GB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1400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1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GB" sz="1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1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14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sz="14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1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GB" sz="1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1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sz="14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14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𝑙</m:t>
                                  </m:r>
                                </m:den>
                              </m:f>
                              <m:r>
                                <a:rPr lang="en-GB" sz="14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1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GB" sz="1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1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14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GB" sz="1400" i="1">
                                      <a:latin typeface="Cambria Math"/>
                                    </a:rPr>
                                    <m:t>𝑙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307" y="5366093"/>
                <a:ext cx="5392181" cy="1177445"/>
              </a:xfrm>
              <a:prstGeom prst="roundRect">
                <a:avLst>
                  <a:gd name="adj" fmla="val 9976"/>
                </a:avLst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>
            <a:off x="3347864" y="5733256"/>
            <a:ext cx="432048" cy="432048"/>
          </a:xfrm>
          <a:prstGeom prst="rightArrow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66223" y="1916832"/>
                <a:ext cx="2412071" cy="715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GB" sz="12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en-GB" sz="120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s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120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GB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r>
                                      <a:rPr lang="en-GB" sz="12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unc>
                                      <m:funcPr>
                                        <m:ctrlPr>
                                          <a:rPr lang="en-GB" sz="12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20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GB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r>
                                      <a:rPr lang="en-GB" sz="12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GB" sz="12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  <m:func>
                                      <m:funcPr>
                                        <m:ctrlPr>
                                          <a:rPr lang="en-GB" sz="12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20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𝜗</m:t>
                          </m:r>
                        </m:e>
                      </m:d>
                      <m:sSub>
                        <m:sSubPr>
                          <m:ctrlPr>
                            <a:rPr lang="en-GB" sz="1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sz="12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sz="1200" i="1" dirty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GB" sz="12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𝑟</m:t>
                      </m:r>
                      <m:acc>
                        <m:accPr>
                          <m:chr m:val="̇"/>
                          <m:ctrlPr>
                            <a:rPr lang="en-GB" sz="1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𝜑</m:t>
                          </m:r>
                        </m:e>
                      </m:acc>
                      <m:r>
                        <a:rPr lang="en-GB" sz="12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223" y="1916832"/>
                <a:ext cx="2412071" cy="71590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866223" y="2564904"/>
                <a:ext cx="1902572" cy="715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GB" sz="12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20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GB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GB" sz="12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20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GB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r>
                                      <a:rPr lang="en-GB" sz="12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  <m:func>
                                      <m:funcPr>
                                        <m:ctrlPr>
                                          <a:rPr lang="en-GB" sz="12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20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𝜗</m:t>
                          </m:r>
                        </m:e>
                      </m:d>
                      <m:sSub>
                        <m:sSubPr>
                          <m:ctrlPr>
                            <a:rPr lang="en-GB" sz="1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sz="12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sz="12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223" y="2564904"/>
                <a:ext cx="1902572" cy="71590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051720" y="3099935"/>
            <a:ext cx="1452373" cy="2677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rtlCol="0" anchor="ctr">
            <a:spAutoFit/>
          </a:bodyPr>
          <a:lstStyle/>
          <a:p>
            <a:r>
              <a:rPr lang="en-GB" sz="1050" smtClean="0">
                <a:solidFill>
                  <a:srgbClr val="FF0000"/>
                </a:solidFill>
              </a:rPr>
              <a:t>Same sliding constraint!</a:t>
            </a:r>
            <a:endParaRPr lang="en-GB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1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differential drive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24026" y="1951828"/>
                <a:ext cx="2539862" cy="1315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𝑑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026" y="1951828"/>
                <a:ext cx="2539862" cy="131568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4134941"/>
            <a:ext cx="2994823" cy="231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41301"/>
            <a:ext cx="3166991" cy="313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11960" y="1907457"/>
                <a:ext cx="4572000" cy="140442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GB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GB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GB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𝑙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GB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𝑙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907457"/>
                <a:ext cx="4572000" cy="140442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35896" y="1706918"/>
                <a:ext cx="998200" cy="386904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36000" tIns="36000" rIns="36000" bIns="36000" rtlCol="0" anchor="ctr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400" b="0" i="1" smtClean="0">
                                <a:latin typeface="Cambria Math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400" dirty="0" smtClean="0"/>
                  <a:t>   </a:t>
                </a:r>
                <a:r>
                  <a:rPr lang="en-GB" b="1" dirty="0" smtClean="0">
                    <a:solidFill>
                      <a:srgbClr val="FF0000"/>
                    </a:solidFill>
                  </a:rPr>
                  <a:t>!</a:t>
                </a:r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706918"/>
                <a:ext cx="998200" cy="386904"/>
              </a:xfrm>
              <a:prstGeom prst="round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12700">
                <a:solidFill>
                  <a:srgbClr val="FF0000"/>
                </a:solidFill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35896" y="3186112"/>
                <a:ext cx="811210" cy="386904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36000" tIns="36000" rIns="36000" bIns="36000" rtlCol="0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𝑑</m:t>
                    </m:r>
                    <m:r>
                      <a:rPr lang="en-GB" sz="1400" b="0" i="1" smtClean="0">
                        <a:latin typeface="Cambria Math"/>
                      </a:rPr>
                      <m:t>=2</m:t>
                    </m:r>
                    <m:r>
                      <a:rPr lang="en-GB" sz="1400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GB" sz="1400" dirty="0" smtClean="0"/>
                  <a:t>   </a:t>
                </a:r>
                <a:r>
                  <a:rPr lang="en-GB" b="1" dirty="0" smtClean="0">
                    <a:solidFill>
                      <a:srgbClr val="FF0000"/>
                    </a:solidFill>
                  </a:rPr>
                  <a:t>!</a:t>
                </a:r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186112"/>
                <a:ext cx="811210" cy="386904"/>
              </a:xfrm>
              <a:prstGeom prst="round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12700">
                <a:solidFill>
                  <a:srgbClr val="FF0000"/>
                </a:solidFill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41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3847</TotalTime>
  <Words>879</Words>
  <Application>Microsoft Office PowerPoint</Application>
  <PresentationFormat>On-screen Show (4:3)</PresentationFormat>
  <Paragraphs>488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Calibri</vt:lpstr>
      <vt:lpstr>Cambria Math</vt:lpstr>
      <vt:lpstr>Wingdings</vt:lpstr>
      <vt:lpstr>Office Theme</vt:lpstr>
      <vt:lpstr>Mobile Robots Part I.2</vt:lpstr>
      <vt:lpstr>Mobile robot kinematics</vt:lpstr>
      <vt:lpstr>Robot kinematics</vt:lpstr>
      <vt:lpstr>Rolling constraints</vt:lpstr>
      <vt:lpstr>Sliding constraints</vt:lpstr>
      <vt:lpstr>Model</vt:lpstr>
      <vt:lpstr>PowerPoint Presentation</vt:lpstr>
      <vt:lpstr>Example: differential drive</vt:lpstr>
      <vt:lpstr>Example: differential drive</vt:lpstr>
      <vt:lpstr>Example: bicycle</vt:lpstr>
      <vt:lpstr>Example: bicycle</vt:lpstr>
      <vt:lpstr>Exercise</vt:lpstr>
      <vt:lpstr>PowerPoint Presentation</vt:lpstr>
      <vt:lpstr>PowerPoint Presentation</vt:lpstr>
      <vt:lpstr>PowerPoint Presentation</vt:lpstr>
      <vt:lpstr>Results!</vt:lpstr>
      <vt:lpstr>Exercises</vt:lpstr>
      <vt:lpstr>PowerPoint Presentation</vt:lpstr>
      <vt:lpstr>PowerPoint Presentation</vt:lpstr>
      <vt:lpstr>Mobility</vt:lpstr>
      <vt:lpstr>Kinematics: recap</vt:lpstr>
      <vt:lpstr>Mobility</vt:lpstr>
      <vt:lpstr>Mobility Geometrical proof</vt:lpstr>
      <vt:lpstr>Mobility Examples</vt:lpstr>
      <vt:lpstr>Kinematics: Omnidirectional robot</vt:lpstr>
      <vt:lpstr>Mobility</vt:lpstr>
      <vt:lpstr>Steerability</vt:lpstr>
      <vt:lpstr>Example</vt:lpstr>
      <vt:lpstr>Maneuverability</vt:lpstr>
      <vt:lpstr>Mobile robot workspace</vt:lpstr>
      <vt:lpstr>Example</vt:lpstr>
      <vt:lpstr>DDOF</vt:lpstr>
      <vt:lpstr>Mobile Robots Part I.07</vt:lpstr>
      <vt:lpstr>Non-Holonomic constraints</vt:lpstr>
      <vt:lpstr>Non-holonomic Constraints</vt:lpstr>
      <vt:lpstr>Non-holonomic Constraints</vt:lpstr>
      <vt:lpstr>Holonomic/Non-holonomic constraints</vt:lpstr>
      <vt:lpstr>Holonomic Constraints</vt:lpstr>
      <vt:lpstr>Non-holonomic Constraints</vt:lpstr>
      <vt:lpstr>Non-holonomic Constraints</vt:lpstr>
      <vt:lpstr>Non-holonomic Constraints</vt:lpstr>
      <vt:lpstr>Non-holonomic Constraints</vt:lpstr>
      <vt:lpstr>Model derivation</vt:lpstr>
      <vt:lpstr>Kinematics: unicycle</vt:lpstr>
      <vt:lpstr>Kinematics: differential steering</vt:lpstr>
      <vt:lpstr>Kinematics: bicycle Part 1</vt:lpstr>
      <vt:lpstr>Kinematics: bicycle Part 2</vt:lpstr>
      <vt:lpstr>Control</vt:lpstr>
      <vt:lpstr>Control problem</vt:lpstr>
      <vt:lpstr>Control problem</vt:lpstr>
      <vt:lpstr>Precomputed trajectory tracking</vt:lpstr>
      <vt:lpstr>Heading control</vt:lpstr>
      <vt:lpstr>Control basics</vt:lpstr>
      <vt:lpstr>Control basics</vt:lpstr>
      <vt:lpstr>Heading control: bicycle Part 1</vt:lpstr>
      <vt:lpstr>Heading control: bicycle Part 2</vt:lpstr>
      <vt:lpstr>Forward speed controller</vt:lpstr>
      <vt:lpstr>Heading controller</vt:lpstr>
      <vt:lpstr>Heading control: differential steering Part 1</vt:lpstr>
      <vt:lpstr>Heading control: differential steering Part 2</vt:lpstr>
      <vt:lpstr>Exercises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Robotics Part III</dc:title>
  <dc:creator>almo</dc:creator>
  <cp:lastModifiedBy>stefano seriani</cp:lastModifiedBy>
  <cp:revision>277</cp:revision>
  <dcterms:created xsi:type="dcterms:W3CDTF">2018-03-20T12:39:03Z</dcterms:created>
  <dcterms:modified xsi:type="dcterms:W3CDTF">2021-03-01T18:51:56Z</dcterms:modified>
</cp:coreProperties>
</file>