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7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Mobile Robots</a:t>
            </a:r>
            <a:br>
              <a:rPr lang="it-IT" dirty="0" smtClean="0"/>
            </a:br>
            <a:r>
              <a:rPr lang="it-IT" dirty="0" smtClean="0"/>
              <a:t>Part </a:t>
            </a:r>
            <a:r>
              <a:rPr lang="it-IT" dirty="0" smtClean="0"/>
              <a:t>II.1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Robotics and Mechatronics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3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sensors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Contact/collision sensor</a:t>
            </a:r>
          </a:p>
          <a:p>
            <a:pPr lvl="1"/>
            <a:r>
              <a:rPr lang="en-US" sz="2000" dirty="0" smtClean="0"/>
              <a:t>Bumper </a:t>
            </a:r>
            <a:r>
              <a:rPr lang="en-US" sz="2000" dirty="0"/>
              <a:t>in </a:t>
            </a:r>
            <a:r>
              <a:rPr lang="en-US" sz="2000" dirty="0" smtClean="0"/>
              <a:t>simple mobile </a:t>
            </a:r>
            <a:r>
              <a:rPr lang="en-US" sz="2000" dirty="0"/>
              <a:t>robots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http://i.amz.mshcdn.com/FlRx9JhbnPMO6LQg65xYKx53lB8=/fit-in/1200x9600/https%3A%2F%2Fblueprint-api-production.s3.amazonaws.com%2Fuploads%2Fcard%2Fimage%2F196045%2F2016.08.31_Mi_Robot_Vacuum_1920x1080.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7476" b="14784"/>
          <a:stretch/>
        </p:blipFill>
        <p:spPr bwMode="auto">
          <a:xfrm>
            <a:off x="-32490" y="3336974"/>
            <a:ext cx="9225832" cy="309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3548271" y="2276873"/>
            <a:ext cx="1743809" cy="1293710"/>
          </a:xfrm>
          <a:custGeom>
            <a:avLst/>
            <a:gdLst>
              <a:gd name="connsiteX0" fmla="*/ 0 w 771525"/>
              <a:gd name="connsiteY0" fmla="*/ 0 h 1466850"/>
              <a:gd name="connsiteX1" fmla="*/ 771525 w 771525"/>
              <a:gd name="connsiteY1" fmla="*/ 1466850 h 1466850"/>
              <a:gd name="connsiteX0" fmla="*/ 0 w 771525"/>
              <a:gd name="connsiteY0" fmla="*/ 0 h 1466850"/>
              <a:gd name="connsiteX1" fmla="*/ 771525 w 771525"/>
              <a:gd name="connsiteY1" fmla="*/ 1466850 h 1466850"/>
              <a:gd name="connsiteX0" fmla="*/ 0 w 685800"/>
              <a:gd name="connsiteY0" fmla="*/ 0 h 1504950"/>
              <a:gd name="connsiteX1" fmla="*/ 685800 w 685800"/>
              <a:gd name="connsiteY1" fmla="*/ 1504950 h 1504950"/>
              <a:gd name="connsiteX0" fmla="*/ 0 w 685800"/>
              <a:gd name="connsiteY0" fmla="*/ 0 h 1504950"/>
              <a:gd name="connsiteX1" fmla="*/ 685800 w 685800"/>
              <a:gd name="connsiteY1" fmla="*/ 1504950 h 1504950"/>
              <a:gd name="connsiteX0" fmla="*/ 3410118 w 3410136"/>
              <a:gd name="connsiteY0" fmla="*/ 0 h 1351484"/>
              <a:gd name="connsiteX1" fmla="*/ 40754 w 3410136"/>
              <a:gd name="connsiteY1" fmla="*/ 1351484 h 1351484"/>
              <a:gd name="connsiteX0" fmla="*/ 3390040 w 4570996"/>
              <a:gd name="connsiteY0" fmla="*/ 0 h 1351484"/>
              <a:gd name="connsiteX1" fmla="*/ 20676 w 4570996"/>
              <a:gd name="connsiteY1" fmla="*/ 1351484 h 1351484"/>
              <a:gd name="connsiteX0" fmla="*/ 598016 w 2197494"/>
              <a:gd name="connsiteY0" fmla="*/ 0 h 1881642"/>
              <a:gd name="connsiteX1" fmla="*/ 31486 w 2197494"/>
              <a:gd name="connsiteY1" fmla="*/ 1881642 h 1881642"/>
              <a:gd name="connsiteX0" fmla="*/ 566530 w 2748892"/>
              <a:gd name="connsiteY0" fmla="*/ 0 h 1881642"/>
              <a:gd name="connsiteX1" fmla="*/ 0 w 2748892"/>
              <a:gd name="connsiteY1" fmla="*/ 1881642 h 1881642"/>
              <a:gd name="connsiteX0" fmla="*/ 2236304 w 3961996"/>
              <a:gd name="connsiteY0" fmla="*/ 0 h 1853739"/>
              <a:gd name="connsiteX1" fmla="*/ 0 w 3961996"/>
              <a:gd name="connsiteY1" fmla="*/ 1853739 h 1853739"/>
              <a:gd name="connsiteX0" fmla="*/ 2971800 w 4547794"/>
              <a:gd name="connsiteY0" fmla="*/ 0 h 1421242"/>
              <a:gd name="connsiteX1" fmla="*/ 0 w 4547794"/>
              <a:gd name="connsiteY1" fmla="*/ 1421242 h 1421242"/>
              <a:gd name="connsiteX0" fmla="*/ 2971800 w 4328448"/>
              <a:gd name="connsiteY0" fmla="*/ 0 h 1421242"/>
              <a:gd name="connsiteX1" fmla="*/ 0 w 4328448"/>
              <a:gd name="connsiteY1" fmla="*/ 1421242 h 142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28448" h="1421242">
                <a:moveTo>
                  <a:pt x="2971800" y="0"/>
                </a:moveTo>
                <a:cubicBezTo>
                  <a:pt x="7076246" y="8836"/>
                  <a:pt x="617054" y="386376"/>
                  <a:pt x="0" y="1421242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5"/>
          <p:cNvSpPr/>
          <p:nvPr/>
        </p:nvSpPr>
        <p:spPr>
          <a:xfrm>
            <a:off x="1292548" y="3438659"/>
            <a:ext cx="3012314" cy="1408806"/>
          </a:xfrm>
          <a:custGeom>
            <a:avLst/>
            <a:gdLst>
              <a:gd name="connsiteX0" fmla="*/ 3001156 w 3012314"/>
              <a:gd name="connsiteY0" fmla="*/ 1202915 h 1408806"/>
              <a:gd name="connsiteX1" fmla="*/ 2852069 w 3012314"/>
              <a:gd name="connsiteY1" fmla="*/ 696019 h 1408806"/>
              <a:gd name="connsiteX2" fmla="*/ 2325295 w 3012314"/>
              <a:gd name="connsiteY2" fmla="*/ 199063 h 1408806"/>
              <a:gd name="connsiteX3" fmla="*/ 1480469 w 3012314"/>
              <a:gd name="connsiteY3" fmla="*/ 280 h 1408806"/>
              <a:gd name="connsiteX4" fmla="*/ 774791 w 3012314"/>
              <a:gd name="connsiteY4" fmla="*/ 169245 h 1408806"/>
              <a:gd name="connsiteX5" fmla="*/ 158565 w 3012314"/>
              <a:gd name="connsiteY5" fmla="*/ 676141 h 1408806"/>
              <a:gd name="connsiteX6" fmla="*/ 9478 w 3012314"/>
              <a:gd name="connsiteY6" fmla="*/ 1252611 h 1408806"/>
              <a:gd name="connsiteX7" fmla="*/ 357348 w 3012314"/>
              <a:gd name="connsiteY7" fmla="*/ 1342063 h 1408806"/>
              <a:gd name="connsiteX8" fmla="*/ 476617 w 3012314"/>
              <a:gd name="connsiteY8" fmla="*/ 825228 h 1408806"/>
              <a:gd name="connsiteX9" fmla="*/ 943756 w 3012314"/>
              <a:gd name="connsiteY9" fmla="*/ 397845 h 1408806"/>
              <a:gd name="connsiteX10" fmla="*/ 1480469 w 3012314"/>
              <a:gd name="connsiteY10" fmla="*/ 298454 h 1408806"/>
              <a:gd name="connsiteX11" fmla="*/ 1977426 w 3012314"/>
              <a:gd name="connsiteY11" fmla="*/ 387906 h 1408806"/>
              <a:gd name="connsiteX12" fmla="*/ 2484322 w 3012314"/>
              <a:gd name="connsiteY12" fmla="*/ 825228 h 1408806"/>
              <a:gd name="connsiteX13" fmla="*/ 2653287 w 3012314"/>
              <a:gd name="connsiteY13" fmla="*/ 1371880 h 1408806"/>
              <a:gd name="connsiteX14" fmla="*/ 2961400 w 3012314"/>
              <a:gd name="connsiteY14" fmla="*/ 1342063 h 1408806"/>
              <a:gd name="connsiteX15" fmla="*/ 3001156 w 3012314"/>
              <a:gd name="connsiteY15" fmla="*/ 1202915 h 140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2314" h="1408806">
                <a:moveTo>
                  <a:pt x="3001156" y="1202915"/>
                </a:moveTo>
                <a:cubicBezTo>
                  <a:pt x="2982934" y="1095241"/>
                  <a:pt x="2964712" y="863328"/>
                  <a:pt x="2852069" y="696019"/>
                </a:cubicBezTo>
                <a:cubicBezTo>
                  <a:pt x="2739425" y="528710"/>
                  <a:pt x="2553895" y="315019"/>
                  <a:pt x="2325295" y="199063"/>
                </a:cubicBezTo>
                <a:cubicBezTo>
                  <a:pt x="2096695" y="83107"/>
                  <a:pt x="1738886" y="5250"/>
                  <a:pt x="1480469" y="280"/>
                </a:cubicBezTo>
                <a:cubicBezTo>
                  <a:pt x="1222052" y="-4690"/>
                  <a:pt x="995108" y="56601"/>
                  <a:pt x="774791" y="169245"/>
                </a:cubicBezTo>
                <a:cubicBezTo>
                  <a:pt x="554474" y="281888"/>
                  <a:pt x="286117" y="495580"/>
                  <a:pt x="158565" y="676141"/>
                </a:cubicBezTo>
                <a:cubicBezTo>
                  <a:pt x="31013" y="856702"/>
                  <a:pt x="-23652" y="1141624"/>
                  <a:pt x="9478" y="1252611"/>
                </a:cubicBezTo>
                <a:cubicBezTo>
                  <a:pt x="42608" y="1363598"/>
                  <a:pt x="279491" y="1413294"/>
                  <a:pt x="357348" y="1342063"/>
                </a:cubicBezTo>
                <a:cubicBezTo>
                  <a:pt x="435204" y="1270833"/>
                  <a:pt x="378882" y="982598"/>
                  <a:pt x="476617" y="825228"/>
                </a:cubicBezTo>
                <a:cubicBezTo>
                  <a:pt x="574352" y="667858"/>
                  <a:pt x="776447" y="485641"/>
                  <a:pt x="943756" y="397845"/>
                </a:cubicBezTo>
                <a:cubicBezTo>
                  <a:pt x="1111065" y="310049"/>
                  <a:pt x="1308191" y="300111"/>
                  <a:pt x="1480469" y="298454"/>
                </a:cubicBezTo>
                <a:cubicBezTo>
                  <a:pt x="1652747" y="296797"/>
                  <a:pt x="1810117" y="300110"/>
                  <a:pt x="1977426" y="387906"/>
                </a:cubicBezTo>
                <a:cubicBezTo>
                  <a:pt x="2144735" y="475702"/>
                  <a:pt x="2371679" y="661232"/>
                  <a:pt x="2484322" y="825228"/>
                </a:cubicBezTo>
                <a:cubicBezTo>
                  <a:pt x="2596965" y="989224"/>
                  <a:pt x="2573774" y="1285741"/>
                  <a:pt x="2653287" y="1371880"/>
                </a:cubicBezTo>
                <a:cubicBezTo>
                  <a:pt x="2732800" y="1458019"/>
                  <a:pt x="2901765" y="1370224"/>
                  <a:pt x="2961400" y="1342063"/>
                </a:cubicBezTo>
                <a:cubicBezTo>
                  <a:pt x="3021035" y="1313902"/>
                  <a:pt x="3019378" y="1310589"/>
                  <a:pt x="3001156" y="120291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4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sensors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38126" cy="1972816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Infrared reflection </a:t>
            </a:r>
            <a:r>
              <a:rPr lang="en-US" u="sng" dirty="0" smtClean="0">
                <a:solidFill>
                  <a:srgbClr val="FF0000"/>
                </a:solidFill>
              </a:rPr>
              <a:t>sensor</a:t>
            </a:r>
          </a:p>
          <a:p>
            <a:pPr lvl="1"/>
            <a:r>
              <a:rPr lang="en-US" dirty="0" smtClean="0"/>
              <a:t>Contact-less</a:t>
            </a:r>
          </a:p>
          <a:p>
            <a:pPr lvl="1"/>
            <a:r>
              <a:rPr lang="en-US" dirty="0" smtClean="0"/>
              <a:t>Fail-safe</a:t>
            </a:r>
            <a:endParaRPr lang="en-US" dirty="0"/>
          </a:p>
          <a:p>
            <a:pPr lvl="1"/>
            <a:r>
              <a:rPr lang="en-US" dirty="0"/>
              <a:t>Very limited </a:t>
            </a:r>
            <a:r>
              <a:rPr lang="en-US" dirty="0" smtClean="0"/>
              <a:t>range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(4-40 cm or 20-150 cm)</a:t>
            </a:r>
          </a:p>
          <a:p>
            <a:pPr lvl="1"/>
            <a:r>
              <a:rPr lang="en-US" dirty="0" smtClean="0"/>
              <a:t>Reflection is impaired for some materials</a:t>
            </a:r>
            <a:endParaRPr lang="en-US" dirty="0"/>
          </a:p>
          <a:p>
            <a:endParaRPr lang="en-US" dirty="0"/>
          </a:p>
          <a:p>
            <a:endParaRPr lang="en-US" u="sng" dirty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3947522"/>
            <a:ext cx="4116684" cy="2754592"/>
            <a:chOff x="721602" y="2276872"/>
            <a:chExt cx="3363382" cy="2250536"/>
          </a:xfrm>
        </p:grpSpPr>
        <p:pic>
          <p:nvPicPr>
            <p:cNvPr id="5" name="Picture 2" descr="http://i.amz.mshcdn.com/FlRx9JhbnPMO6LQg65xYKx53lB8=/fit-in/1200x9600/https%3A%2F%2Fblueprint-api-production.s3.amazonaws.com%2Fuploads%2Fcard%2Fimage%2F196045%2F2016.08.31_Mi_Robot_Vacuum_1920x1080.08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55" t="27954" r="14415" b="33468"/>
            <a:stretch/>
          </p:blipFill>
          <p:spPr bwMode="auto">
            <a:xfrm>
              <a:off x="721602" y="2276872"/>
              <a:ext cx="3363382" cy="2250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1259632" y="2420888"/>
              <a:ext cx="2825352" cy="3600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21002" y="4123793"/>
            <a:ext cx="4478982" cy="2497108"/>
            <a:chOff x="4572000" y="2258364"/>
            <a:chExt cx="4199462" cy="2341272"/>
          </a:xfrm>
        </p:grpSpPr>
        <p:pic>
          <p:nvPicPr>
            <p:cNvPr id="4098" name="Picture 2" descr="D:\Google Drive\Didattica\Seminario rover 2017\immagini\cliff_senso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58364"/>
              <a:ext cx="4199462" cy="2341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36096" y="3327079"/>
              <a:ext cx="11079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2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ym typeface="Webdings"/>
                </a:rPr>
                <a:t></a:t>
              </a:r>
              <a:endParaRPr lang="it-IT" sz="720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21895" y="3595663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ym typeface="Webdings"/>
                </a:rPr>
                <a:t></a:t>
              </a:r>
              <a:endParaRPr lang="it-IT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6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sensors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Most widely used</a:t>
            </a:r>
            <a:r>
              <a:rPr lang="en-US" dirty="0" smtClean="0"/>
              <a:t> in modern mobile robotics</a:t>
            </a:r>
          </a:p>
          <a:p>
            <a:endParaRPr lang="en-US" dirty="0" smtClean="0"/>
          </a:p>
          <a:p>
            <a:r>
              <a:rPr lang="en-US" dirty="0" smtClean="0"/>
              <a:t>Crucial for </a:t>
            </a:r>
            <a:r>
              <a:rPr lang="en-US" dirty="0" smtClean="0">
                <a:solidFill>
                  <a:srgbClr val="FF0000"/>
                </a:solidFill>
              </a:rPr>
              <a:t>mapping and navigation</a:t>
            </a:r>
          </a:p>
          <a:p>
            <a:pPr lvl="1"/>
            <a:r>
              <a:rPr lang="en-US" sz="2400" dirty="0" smtClean="0"/>
              <a:t>Much </a:t>
            </a:r>
            <a:r>
              <a:rPr lang="en-US" sz="2400" dirty="0" smtClean="0">
                <a:solidFill>
                  <a:srgbClr val="0070C0"/>
                </a:solidFill>
              </a:rPr>
              <a:t>larger range </a:t>
            </a:r>
            <a:r>
              <a:rPr lang="en-US" sz="2400" dirty="0" smtClean="0"/>
              <a:t>(100s of meters or more)</a:t>
            </a:r>
          </a:p>
          <a:p>
            <a:pPr lvl="1"/>
            <a:r>
              <a:rPr lang="en-US" sz="2400" dirty="0" smtClean="0"/>
              <a:t>Enables </a:t>
            </a:r>
            <a:r>
              <a:rPr lang="en-US" sz="2400" dirty="0" smtClean="0">
                <a:solidFill>
                  <a:srgbClr val="0070C0"/>
                </a:solidFill>
              </a:rPr>
              <a:t>position determination </a:t>
            </a:r>
            <a:r>
              <a:rPr lang="en-US" sz="2400" dirty="0" smtClean="0"/>
              <a:t>techniques</a:t>
            </a:r>
          </a:p>
          <a:p>
            <a:pPr lvl="1"/>
            <a:r>
              <a:rPr lang="en-US" sz="2400" dirty="0" smtClean="0"/>
              <a:t>Motion and path planning can be done </a:t>
            </a:r>
            <a:r>
              <a:rPr lang="en-US" sz="2400" dirty="0" smtClean="0">
                <a:solidFill>
                  <a:srgbClr val="0070C0"/>
                </a:solidFill>
              </a:rPr>
              <a:t>earlier</a:t>
            </a:r>
          </a:p>
          <a:p>
            <a:pPr lvl="1"/>
            <a:r>
              <a:rPr lang="en-US" sz="2400" dirty="0" smtClean="0"/>
              <a:t>Better hazard and </a:t>
            </a:r>
            <a:r>
              <a:rPr lang="en-US" sz="2400" dirty="0" smtClean="0">
                <a:solidFill>
                  <a:srgbClr val="0070C0"/>
                </a:solidFill>
              </a:rPr>
              <a:t>obstacle avoidance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3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Distance </a:t>
            </a:r>
            <a:r>
              <a:rPr lang="en-US" dirty="0"/>
              <a:t>sensors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it-IT" u="sng" dirty="0" smtClean="0">
                <a:solidFill>
                  <a:srgbClr val="FF0000"/>
                </a:solidFill>
              </a:rPr>
              <a:t>Operating principles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Range-finding</a:t>
            </a:r>
          </a:p>
          <a:p>
            <a:pPr lvl="2"/>
            <a:r>
              <a:rPr lang="it-IT" dirty="0"/>
              <a:t>Evaluation of distance through emission-reflection and collection of a signal (sound, light, radar, ...)</a:t>
            </a:r>
          </a:p>
          <a:p>
            <a:pPr lvl="2"/>
            <a:r>
              <a:rPr lang="it-IT" dirty="0"/>
              <a:t>Time of flight (TOF)</a:t>
            </a:r>
          </a:p>
          <a:p>
            <a:pPr lvl="2"/>
            <a:r>
              <a:rPr lang="it-IT" dirty="0"/>
              <a:t>Interferometry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Scanning</a:t>
            </a:r>
          </a:p>
          <a:p>
            <a:pPr lvl="2"/>
            <a:r>
              <a:rPr lang="it-IT" dirty="0"/>
              <a:t>Multidirectional </a:t>
            </a:r>
            <a:r>
              <a:rPr lang="it-IT" dirty="0" smtClean="0"/>
              <a:t>range-finding</a:t>
            </a:r>
          </a:p>
          <a:p>
            <a:pPr lvl="2"/>
            <a:r>
              <a:rPr lang="it-IT" dirty="0" smtClean="0"/>
              <a:t>2D or 3D mapping of objects/environment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Vision systems</a:t>
            </a:r>
          </a:p>
          <a:p>
            <a:pPr lvl="2"/>
            <a:r>
              <a:rPr lang="it-IT" dirty="0"/>
              <a:t>Image processing/analysis</a:t>
            </a:r>
          </a:p>
          <a:p>
            <a:pPr lvl="2"/>
            <a:r>
              <a:rPr lang="it-IT" dirty="0" smtClean="0"/>
              <a:t>Stereoscopy</a:t>
            </a:r>
            <a:endParaRPr lang="it-IT" dirty="0"/>
          </a:p>
          <a:p>
            <a:pPr lvl="2"/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Distance </a:t>
            </a:r>
            <a:r>
              <a:rPr lang="it-IT" dirty="0"/>
              <a:t>sensing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898776" cy="2523959"/>
              </a:xfrm>
            </p:spPr>
            <p:txBody>
              <a:bodyPr/>
              <a:lstStyle/>
              <a:p>
                <a:r>
                  <a:rPr lang="it-IT" dirty="0" smtClean="0"/>
                  <a:t>Range finding</a:t>
                </a:r>
              </a:p>
              <a:p>
                <a:pPr lvl="1"/>
                <a:r>
                  <a:rPr lang="it-IT" dirty="0" smtClean="0"/>
                  <a:t>Using the Time-Of-Flight: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𝑇𝑂𝐹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𝑠𝑖𝑔𝑛𝑎𝑙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898776" cy="2523959"/>
              </a:xfrm>
              <a:blipFill rotWithShape="1">
                <a:blip r:embed="rId4"/>
                <a:stretch>
                  <a:fillRect l="-3438" t="-3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almo\Google Drive\Didattica\Seminario rover 2017\immagini\range_finding_obstac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54" y="1412776"/>
            <a:ext cx="4552550" cy="46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lmo\Google Drive\Didattica\Seminario rover 2017\immagini\range_finding_princi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63394"/>
            <a:ext cx="4227190" cy="233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08104" y="2900727"/>
            <a:ext cx="3413627" cy="1982288"/>
            <a:chOff x="4716016" y="3429000"/>
            <a:chExt cx="4543537" cy="2638426"/>
          </a:xfrm>
        </p:grpSpPr>
        <p:pic>
          <p:nvPicPr>
            <p:cNvPr id="5122" name="Picture 2" descr="http://www.generationrobots.com/img/cms/articles%20et%20tutoriels/ultrasons/ultrasound-beam-patter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429000"/>
              <a:ext cx="4400550" cy="2638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078573" y="5229201"/>
              <a:ext cx="1187901" cy="4915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Emitter</a:t>
              </a:r>
              <a:endParaRPr lang="it-IT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0101" y="3894276"/>
              <a:ext cx="1989452" cy="4915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Beam pattern</a:t>
              </a:r>
              <a:endParaRPr lang="it-IT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804248" y="544522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</a:t>
            </a:r>
            <a:r>
              <a:rPr lang="it-IT" dirty="0"/>
              <a:t>sensing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u="sng" dirty="0" smtClean="0">
                    <a:solidFill>
                      <a:srgbClr val="FF0000"/>
                    </a:solidFill>
                  </a:rPr>
                  <a:t>Ultrasound</a:t>
                </a:r>
              </a:p>
              <a:p>
                <a:pPr lvl="1"/>
                <a:r>
                  <a:rPr lang="en-US" dirty="0" smtClean="0"/>
                  <a:t>Use of wave propagation and reflection (20-50Hz)</a:t>
                </a:r>
              </a:p>
              <a:p>
                <a:pPr lvl="1"/>
                <a:r>
                  <a:rPr lang="en-US" dirty="0" smtClean="0"/>
                  <a:t>Distance is proportional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Time-of-flight </a:t>
                </a:r>
                <a:r>
                  <a:rPr lang="en-US" dirty="0" smtClean="0"/>
                  <a:t>(</a:t>
                </a:r>
                <a:r>
                  <a:rPr lang="en-US" dirty="0"/>
                  <a:t>TOF</a:t>
                </a:r>
                <a:r>
                  <a:rPr lang="en-US" dirty="0" smtClean="0"/>
                  <a:t>) along the measurement path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𝑇𝑂𝐹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𝑠𝑜𝑢𝑛𝑑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914400" lvl="2" indent="0">
                  <a:buNone/>
                </a:pPr>
                <a:r>
                  <a:rPr lang="en-US" dirty="0" smtClean="0"/>
                  <a:t>Example: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it-IT" dirty="0" smtClean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𝑠𝑜𝑢𝑛𝑑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=344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it-IT" dirty="0" smtClean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𝑇𝑂𝐹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5.82 </m:t>
                      </m:r>
                      <m:r>
                        <a:rPr lang="en-US" b="0" i="1" smtClean="0">
                          <a:latin typeface="Cambria Math"/>
                        </a:rPr>
                        <m:t>𝑚𝑠</m:t>
                      </m:r>
                    </m:oMath>
                  </m:oMathPara>
                </a14:m>
                <a:endParaRPr lang="it-IT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Range is limited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&gt;0.5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b="0" dirty="0" smtClean="0"/>
                  <a:t> (echo)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&lt;6.5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b="0" dirty="0" smtClean="0"/>
                  <a:t> (angular dispersion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Low accuracy because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beam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pattern spread</a:t>
                </a:r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914400" lvl="2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5"/>
                <a:stretch>
                  <a:fillRect l="-815" t="-19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http://www.senscomp.com/images/sonaswitch-mini-series-ultrasonic-sensor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r="9686" b="4554"/>
          <a:stretch/>
        </p:blipFill>
        <p:spPr bwMode="auto">
          <a:xfrm>
            <a:off x="5580112" y="4941168"/>
            <a:ext cx="3194795" cy="18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</a:t>
            </a:r>
            <a:r>
              <a:rPr lang="it-IT" dirty="0"/>
              <a:t>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with ultrasound sensor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146" name="Picture 2" descr="https://www.tomyumcorp.com/whoosh/sonar_occgri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8953" r="10861" b="12439"/>
          <a:stretch/>
        </p:blipFill>
        <p:spPr bwMode="auto">
          <a:xfrm>
            <a:off x="1803803" y="2291119"/>
            <a:ext cx="5327673" cy="429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911355" y="2360045"/>
            <a:ext cx="5112568" cy="4100390"/>
            <a:chOff x="1907704" y="2420888"/>
            <a:chExt cx="5112568" cy="4032448"/>
          </a:xfrm>
        </p:grpSpPr>
        <p:sp>
          <p:nvSpPr>
            <p:cNvPr id="4" name="Rectangle 3"/>
            <p:cNvSpPr/>
            <p:nvPr/>
          </p:nvSpPr>
          <p:spPr>
            <a:xfrm>
              <a:off x="1907704" y="2420888"/>
              <a:ext cx="5112568" cy="4032448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72409" y="2435087"/>
              <a:ext cx="596348" cy="2484783"/>
            </a:xfrm>
            <a:custGeom>
              <a:avLst/>
              <a:gdLst>
                <a:gd name="connsiteX0" fmla="*/ 0 w 596348"/>
                <a:gd name="connsiteY0" fmla="*/ 0 h 2484783"/>
                <a:gd name="connsiteX1" fmla="*/ 0 w 596348"/>
                <a:gd name="connsiteY1" fmla="*/ 954156 h 2484783"/>
                <a:gd name="connsiteX2" fmla="*/ 596348 w 596348"/>
                <a:gd name="connsiteY2" fmla="*/ 1590261 h 2484783"/>
                <a:gd name="connsiteX3" fmla="*/ 596348 w 596348"/>
                <a:gd name="connsiteY3" fmla="*/ 2484783 h 248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8" h="2484783">
                  <a:moveTo>
                    <a:pt x="0" y="0"/>
                  </a:moveTo>
                  <a:lnTo>
                    <a:pt x="0" y="954156"/>
                  </a:lnTo>
                  <a:lnTo>
                    <a:pt x="596348" y="1590261"/>
                  </a:lnTo>
                  <a:lnTo>
                    <a:pt x="596348" y="2484783"/>
                  </a:ln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68757" y="3429000"/>
              <a:ext cx="556591" cy="606287"/>
            </a:xfrm>
            <a:custGeom>
              <a:avLst/>
              <a:gdLst>
                <a:gd name="connsiteX0" fmla="*/ 556591 w 556591"/>
                <a:gd name="connsiteY0" fmla="*/ 0 h 606287"/>
                <a:gd name="connsiteX1" fmla="*/ 0 w 556591"/>
                <a:gd name="connsiteY1" fmla="*/ 606287 h 60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6591" h="606287">
                  <a:moveTo>
                    <a:pt x="556591" y="0"/>
                  </a:moveTo>
                  <a:lnTo>
                    <a:pt x="0" y="606287"/>
                  </a:ln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36096" y="2435087"/>
              <a:ext cx="0" cy="308214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27984" y="4919870"/>
              <a:ext cx="0" cy="15334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6370983" y="3170583"/>
              <a:ext cx="646043" cy="2415208"/>
            </a:xfrm>
            <a:custGeom>
              <a:avLst/>
              <a:gdLst>
                <a:gd name="connsiteX0" fmla="*/ 626165 w 646043"/>
                <a:gd name="connsiteY0" fmla="*/ 0 h 2415208"/>
                <a:gd name="connsiteX1" fmla="*/ 0 w 646043"/>
                <a:gd name="connsiteY1" fmla="*/ 993913 h 2415208"/>
                <a:gd name="connsiteX2" fmla="*/ 0 w 646043"/>
                <a:gd name="connsiteY2" fmla="*/ 2415208 h 2415208"/>
                <a:gd name="connsiteX3" fmla="*/ 646043 w 646043"/>
                <a:gd name="connsiteY3" fmla="*/ 2415208 h 241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043" h="2415208">
                  <a:moveTo>
                    <a:pt x="626165" y="0"/>
                  </a:moveTo>
                  <a:lnTo>
                    <a:pt x="0" y="993913"/>
                  </a:lnTo>
                  <a:lnTo>
                    <a:pt x="0" y="2415208"/>
                  </a:lnTo>
                  <a:lnTo>
                    <a:pt x="646043" y="2415208"/>
                  </a:ln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08313" y="4591878"/>
              <a:ext cx="606287" cy="516835"/>
            </a:xfrm>
            <a:custGeom>
              <a:avLst/>
              <a:gdLst>
                <a:gd name="connsiteX0" fmla="*/ 0 w 606287"/>
                <a:gd name="connsiteY0" fmla="*/ 248479 h 516835"/>
                <a:gd name="connsiteX1" fmla="*/ 327991 w 606287"/>
                <a:gd name="connsiteY1" fmla="*/ 516835 h 516835"/>
                <a:gd name="connsiteX2" fmla="*/ 606287 w 606287"/>
                <a:gd name="connsiteY2" fmla="*/ 238539 h 516835"/>
                <a:gd name="connsiteX3" fmla="*/ 327991 w 606287"/>
                <a:gd name="connsiteY3" fmla="*/ 0 h 516835"/>
                <a:gd name="connsiteX4" fmla="*/ 0 w 606287"/>
                <a:gd name="connsiteY4" fmla="*/ 248479 h 51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287" h="516835">
                  <a:moveTo>
                    <a:pt x="0" y="248479"/>
                  </a:moveTo>
                  <a:lnTo>
                    <a:pt x="327991" y="516835"/>
                  </a:lnTo>
                  <a:lnTo>
                    <a:pt x="606287" y="238539"/>
                  </a:lnTo>
                  <a:lnTo>
                    <a:pt x="327991" y="0"/>
                  </a:lnTo>
                  <a:lnTo>
                    <a:pt x="0" y="248479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100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it-IT" dirty="0"/>
              <a:t>sensing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072955" cy="50691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u="sng" dirty="0" smtClean="0">
                    <a:solidFill>
                      <a:srgbClr val="FF0000"/>
                    </a:solidFill>
                  </a:rPr>
                  <a:t>Laser scanner</a:t>
                </a:r>
              </a:p>
              <a:p>
                <a:pPr lvl="1"/>
                <a:r>
                  <a:rPr lang="en-US" dirty="0"/>
                  <a:t>Fixed or </a:t>
                </a:r>
                <a:r>
                  <a:rPr lang="en-US" dirty="0" smtClean="0"/>
                  <a:t>rotating (</a:t>
                </a:r>
                <a:r>
                  <a:rPr lang="en-US" u="sng" dirty="0" err="1" smtClean="0">
                    <a:solidFill>
                      <a:srgbClr val="0070C0"/>
                    </a:solidFill>
                  </a:rPr>
                  <a:t>LiDAR</a:t>
                </a:r>
                <a:r>
                  <a:rPr lang="en-US" dirty="0" smtClean="0"/>
                  <a:t> </a:t>
                </a:r>
                <a:r>
                  <a:rPr lang="en-US" dirty="0"/>
                  <a:t>- </a:t>
                </a:r>
                <a:r>
                  <a:rPr lang="en-US" dirty="0" smtClean="0"/>
                  <a:t>Light radar)</a:t>
                </a:r>
                <a:endParaRPr lang="en-US" dirty="0"/>
              </a:p>
              <a:p>
                <a:pPr lvl="1"/>
                <a:r>
                  <a:rPr lang="en-US" dirty="0" smtClean="0"/>
                  <a:t>Scanning:</a:t>
                </a:r>
              </a:p>
              <a:p>
                <a:pPr lvl="2"/>
                <a:r>
                  <a:rPr lang="en-US" dirty="0" smtClean="0"/>
                  <a:t>Set of successive </a:t>
                </a:r>
                <a:r>
                  <a:rPr lang="en-US" u="sng" dirty="0" smtClean="0">
                    <a:solidFill>
                      <a:srgbClr val="0070C0"/>
                    </a:solidFill>
                  </a:rPr>
                  <a:t>range measurements</a:t>
                </a:r>
                <a:r>
                  <a:rPr lang="en-US" dirty="0" smtClean="0"/>
                  <a:t> of the environment</a:t>
                </a:r>
              </a:p>
              <a:p>
                <a:pPr lvl="2"/>
                <a:r>
                  <a:rPr lang="en-US" dirty="0" smtClean="0"/>
                  <a:t>Range-finding with a narrow beam of light</a:t>
                </a:r>
              </a:p>
              <a:p>
                <a:pPr lvl="2"/>
                <a:r>
                  <a:rPr lang="en-US" dirty="0" smtClean="0"/>
                  <a:t>The result is a </a:t>
                </a:r>
                <a:r>
                  <a:rPr lang="en-US" u="sng" dirty="0" smtClean="0">
                    <a:solidFill>
                      <a:srgbClr val="0070C0"/>
                    </a:solidFill>
                  </a:rPr>
                  <a:t>map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the environment</a:t>
                </a:r>
                <a:endParaRPr lang="en-US" dirty="0"/>
              </a:p>
              <a:p>
                <a:pPr lvl="1"/>
                <a:r>
                  <a:rPr lang="en-US" dirty="0" smtClean="0"/>
                  <a:t>2D or 3D</a:t>
                </a:r>
              </a:p>
              <a:p>
                <a:pPr lvl="1"/>
                <a:r>
                  <a:rPr lang="en-US" dirty="0" smtClean="0"/>
                  <a:t>Resolution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10</m:t>
                    </m:r>
                    <m:r>
                      <a:rPr lang="it-IT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𝑚𝑚</m:t>
                    </m:r>
                  </m:oMath>
                </a14:m>
                <a:r>
                  <a:rPr lang="en-US" dirty="0" smtClean="0"/>
                  <a:t>, range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100</m:t>
                    </m:r>
                    <m:r>
                      <a:rPr lang="it-IT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approximately</a:t>
                </a:r>
              </a:p>
              <a:p>
                <a:pPr lvl="1"/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072955" cy="5069160"/>
              </a:xfrm>
              <a:blipFill rotWithShape="1">
                <a:blip r:embed="rId4"/>
                <a:stretch>
                  <a:fillRect l="-2404" t="-3129" r="-2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LD-OEM Internal 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55" y="3287985"/>
            <a:ext cx="3362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achinedesign.com/site-files/machinedesign.com/files/gallery_images/IM0049260_NAV350.gif?14449317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67" y="479620"/>
            <a:ext cx="1401716" cy="25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9519" y="2167166"/>
            <a:ext cx="1390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 smtClean="0"/>
              <a:t>Sick S300</a:t>
            </a:r>
          </a:p>
          <a:p>
            <a:pPr algn="r"/>
            <a:r>
              <a:rPr lang="it-IT" sz="1400" dirty="0" smtClean="0"/>
              <a:t>2D laser scanner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609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9374"/>
            <a:ext cx="7886700" cy="1325563"/>
          </a:xfrm>
        </p:spPr>
        <p:txBody>
          <a:bodyPr/>
          <a:lstStyle/>
          <a:p>
            <a:r>
              <a:rPr lang="en-GB" dirty="0" smtClean="0"/>
              <a:t>Scanning: mapping principle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t="12443" r="1064" b="53915"/>
          <a:stretch/>
        </p:blipFill>
        <p:spPr>
          <a:xfrm>
            <a:off x="1263614" y="1359948"/>
            <a:ext cx="6904804" cy="5362242"/>
          </a:xfr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3" t="63699" r="16987" b="5128"/>
          <a:stretch/>
        </p:blipFill>
        <p:spPr>
          <a:xfrm>
            <a:off x="3816826" y="1585638"/>
            <a:ext cx="4896544" cy="4968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50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9132 -0.215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</a:t>
            </a:r>
            <a:r>
              <a:rPr lang="it-IT" dirty="0"/>
              <a:t>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with </a:t>
            </a:r>
            <a:r>
              <a:rPr lang="en-US" dirty="0" err="1" smtClean="0"/>
              <a:t>LiDAR</a:t>
            </a:r>
            <a:endParaRPr lang="it-IT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11355" y="2360045"/>
            <a:ext cx="5112568" cy="4100390"/>
            <a:chOff x="1907704" y="2420888"/>
            <a:chExt cx="5112568" cy="4032448"/>
          </a:xfrm>
        </p:grpSpPr>
        <p:sp>
          <p:nvSpPr>
            <p:cNvPr id="4" name="Rectangle 3"/>
            <p:cNvSpPr/>
            <p:nvPr/>
          </p:nvSpPr>
          <p:spPr>
            <a:xfrm>
              <a:off x="1907704" y="2420888"/>
              <a:ext cx="5112568" cy="4032448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72409" y="2435087"/>
              <a:ext cx="596348" cy="2484783"/>
            </a:xfrm>
            <a:custGeom>
              <a:avLst/>
              <a:gdLst>
                <a:gd name="connsiteX0" fmla="*/ 0 w 596348"/>
                <a:gd name="connsiteY0" fmla="*/ 0 h 2484783"/>
                <a:gd name="connsiteX1" fmla="*/ 0 w 596348"/>
                <a:gd name="connsiteY1" fmla="*/ 954156 h 2484783"/>
                <a:gd name="connsiteX2" fmla="*/ 596348 w 596348"/>
                <a:gd name="connsiteY2" fmla="*/ 1590261 h 2484783"/>
                <a:gd name="connsiteX3" fmla="*/ 596348 w 596348"/>
                <a:gd name="connsiteY3" fmla="*/ 2484783 h 248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8" h="2484783">
                  <a:moveTo>
                    <a:pt x="0" y="0"/>
                  </a:moveTo>
                  <a:lnTo>
                    <a:pt x="0" y="954156"/>
                  </a:lnTo>
                  <a:lnTo>
                    <a:pt x="596348" y="1590261"/>
                  </a:lnTo>
                  <a:lnTo>
                    <a:pt x="596348" y="2484783"/>
                  </a:ln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68757" y="3429000"/>
              <a:ext cx="556591" cy="606287"/>
            </a:xfrm>
            <a:custGeom>
              <a:avLst/>
              <a:gdLst>
                <a:gd name="connsiteX0" fmla="*/ 556591 w 556591"/>
                <a:gd name="connsiteY0" fmla="*/ 0 h 606287"/>
                <a:gd name="connsiteX1" fmla="*/ 0 w 556591"/>
                <a:gd name="connsiteY1" fmla="*/ 606287 h 60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6591" h="606287">
                  <a:moveTo>
                    <a:pt x="556591" y="0"/>
                  </a:moveTo>
                  <a:lnTo>
                    <a:pt x="0" y="606287"/>
                  </a:ln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36096" y="2435087"/>
              <a:ext cx="0" cy="308214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27984" y="4919870"/>
              <a:ext cx="0" cy="15334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6370983" y="3170583"/>
              <a:ext cx="646043" cy="2415208"/>
            </a:xfrm>
            <a:custGeom>
              <a:avLst/>
              <a:gdLst>
                <a:gd name="connsiteX0" fmla="*/ 626165 w 646043"/>
                <a:gd name="connsiteY0" fmla="*/ 0 h 2415208"/>
                <a:gd name="connsiteX1" fmla="*/ 0 w 646043"/>
                <a:gd name="connsiteY1" fmla="*/ 993913 h 2415208"/>
                <a:gd name="connsiteX2" fmla="*/ 0 w 646043"/>
                <a:gd name="connsiteY2" fmla="*/ 2415208 h 2415208"/>
                <a:gd name="connsiteX3" fmla="*/ 646043 w 646043"/>
                <a:gd name="connsiteY3" fmla="*/ 2415208 h 241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043" h="2415208">
                  <a:moveTo>
                    <a:pt x="626165" y="0"/>
                  </a:moveTo>
                  <a:lnTo>
                    <a:pt x="0" y="993913"/>
                  </a:lnTo>
                  <a:lnTo>
                    <a:pt x="0" y="2415208"/>
                  </a:lnTo>
                  <a:lnTo>
                    <a:pt x="646043" y="2415208"/>
                  </a:ln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08313" y="4591878"/>
              <a:ext cx="606287" cy="516835"/>
            </a:xfrm>
            <a:custGeom>
              <a:avLst/>
              <a:gdLst>
                <a:gd name="connsiteX0" fmla="*/ 0 w 606287"/>
                <a:gd name="connsiteY0" fmla="*/ 248479 h 516835"/>
                <a:gd name="connsiteX1" fmla="*/ 327991 w 606287"/>
                <a:gd name="connsiteY1" fmla="*/ 516835 h 516835"/>
                <a:gd name="connsiteX2" fmla="*/ 606287 w 606287"/>
                <a:gd name="connsiteY2" fmla="*/ 238539 h 516835"/>
                <a:gd name="connsiteX3" fmla="*/ 327991 w 606287"/>
                <a:gd name="connsiteY3" fmla="*/ 0 h 516835"/>
                <a:gd name="connsiteX4" fmla="*/ 0 w 606287"/>
                <a:gd name="connsiteY4" fmla="*/ 248479 h 51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287" h="516835">
                  <a:moveTo>
                    <a:pt x="0" y="248479"/>
                  </a:moveTo>
                  <a:lnTo>
                    <a:pt x="327991" y="516835"/>
                  </a:lnTo>
                  <a:lnTo>
                    <a:pt x="606287" y="238539"/>
                  </a:lnTo>
                  <a:lnTo>
                    <a:pt x="327991" y="0"/>
                  </a:lnTo>
                  <a:lnTo>
                    <a:pt x="0" y="248479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076" name="Picture 4" descr="http://octomap.github.io/freiburg_outdoor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68100"/>
            <a:ext cx="6414301" cy="29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rrt.fh-wels.at/images/sites/fancybox/3d_map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38" b="100000" l="2975" r="99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9"/>
          <a:stretch/>
        </p:blipFill>
        <p:spPr bwMode="auto">
          <a:xfrm>
            <a:off x="3635896" y="1412776"/>
            <a:ext cx="5685986" cy="37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212" y="5157865"/>
            <a:ext cx="1099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Credits: http</a:t>
            </a:r>
            <a:r>
              <a:rPr lang="it-IT" sz="1000" dirty="0"/>
              <a:t>://octomap.github.io/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0312" y="3796323"/>
            <a:ext cx="1599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/>
              <a:t>Credits: http://rrt.fh-wels.at/sites/robocup/mapping.html</a:t>
            </a:r>
          </a:p>
        </p:txBody>
      </p:sp>
    </p:spTree>
    <p:extLst>
      <p:ext uri="{BB962C8B-B14F-4D97-AF65-F5344CB8AC3E}">
        <p14:creationId xmlns:p14="http://schemas.microsoft.com/office/powerpoint/2010/main" val="20690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Sensing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9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Distance sensing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it-IT" u="sng" dirty="0" smtClean="0">
                <a:solidFill>
                  <a:srgbClr val="FF0000"/>
                </a:solidFill>
              </a:rPr>
              <a:t>Vision systems</a:t>
            </a:r>
          </a:p>
          <a:p>
            <a:pPr lvl="1"/>
            <a:r>
              <a:rPr lang="it-IT" dirty="0" smtClean="0"/>
              <a:t>Stereo vision</a:t>
            </a:r>
          </a:p>
          <a:p>
            <a:pPr lvl="2"/>
            <a:r>
              <a:rPr lang="it-IT" dirty="0" smtClean="0">
                <a:solidFill>
                  <a:srgbClr val="0070C0"/>
                </a:solidFill>
              </a:rPr>
              <a:t>Depth perception </a:t>
            </a:r>
            <a:r>
              <a:rPr lang="it-IT" dirty="0" smtClean="0"/>
              <a:t>using 2 or more cameras</a:t>
            </a:r>
          </a:p>
          <a:p>
            <a:pPr lvl="2"/>
            <a:r>
              <a:rPr lang="it-IT" dirty="0" smtClean="0"/>
              <a:t>Allows </a:t>
            </a:r>
            <a:r>
              <a:rPr lang="it-IT" dirty="0" smtClean="0">
                <a:solidFill>
                  <a:srgbClr val="0070C0"/>
                </a:solidFill>
              </a:rPr>
              <a:t>3D mapping </a:t>
            </a:r>
            <a:r>
              <a:rPr lang="it-IT" dirty="0" smtClean="0"/>
              <a:t>of the environment</a:t>
            </a:r>
          </a:p>
          <a:p>
            <a:pPr lvl="2"/>
            <a:r>
              <a:rPr lang="it-IT" dirty="0" smtClean="0">
                <a:solidFill>
                  <a:srgbClr val="0070C0"/>
                </a:solidFill>
              </a:rPr>
              <a:t>Sturdy</a:t>
            </a:r>
            <a:r>
              <a:rPr lang="it-IT" dirty="0" smtClean="0"/>
              <a:t> compared to LiDAR</a:t>
            </a:r>
          </a:p>
          <a:p>
            <a:pPr lvl="2"/>
            <a:r>
              <a:rPr lang="it-IT" dirty="0" smtClean="0"/>
              <a:t>Drawbacks:</a:t>
            </a:r>
          </a:p>
          <a:p>
            <a:pPr lvl="3"/>
            <a:r>
              <a:rPr lang="it-IT" dirty="0" smtClean="0"/>
              <a:t>Computationally intensive</a:t>
            </a:r>
          </a:p>
          <a:p>
            <a:pPr lvl="3"/>
            <a:r>
              <a:rPr lang="it-IT" dirty="0" smtClean="0"/>
              <a:t>Less accurate than LiDAR</a:t>
            </a:r>
          </a:p>
          <a:p>
            <a:pPr lvl="3"/>
            <a:endParaRPr lang="it-IT" dirty="0" smtClean="0"/>
          </a:p>
          <a:p>
            <a:pPr lvl="2"/>
            <a:endParaRPr lang="it-IT" dirty="0" smtClean="0"/>
          </a:p>
          <a:p>
            <a:pPr lvl="1"/>
            <a:endParaRPr lang="it-IT" dirty="0"/>
          </a:p>
        </p:txBody>
      </p:sp>
      <p:pic>
        <p:nvPicPr>
          <p:cNvPr id="4098" name="Picture 2" descr="http://digital.joanneum.at/provisg/wp-content/uploads/2012/08/bridge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88" y="1334890"/>
            <a:ext cx="39528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ti.uni-bielefeld.de/downloads/equipment/PioneerGripperFront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9094" r="6709" b="8731"/>
          <a:stretch/>
        </p:blipFill>
        <p:spPr bwMode="auto">
          <a:xfrm>
            <a:off x="6680200" y="3909268"/>
            <a:ext cx="2290663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Distance sensing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Mapping with vision systems</a:t>
            </a:r>
            <a:endParaRPr lang="it-IT" dirty="0"/>
          </a:p>
        </p:txBody>
      </p:sp>
      <p:pic>
        <p:nvPicPr>
          <p:cNvPr id="5122" name="Picture 2" descr="https://www-robotics.jpl.nasa.gov/images/RSVP-cropp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82" b="100000" l="0" r="85007">
                        <a14:foregroundMark x1="27286" y1="73785" x2="27286" y2="73785"/>
                        <a14:foregroundMark x1="23838" y1="84549" x2="23838" y2="84549"/>
                        <a14:foregroundMark x1="20990" y1="86979" x2="20990" y2="86979"/>
                        <a14:foregroundMark x1="14243" y1="93403" x2="14243" y2="93403"/>
                        <a14:foregroundMark x1="14993" y1="95486" x2="14993" y2="95486"/>
                        <a14:foregroundMark x1="12894" y1="98264" x2="12894" y2="98264"/>
                        <a14:foregroundMark x1="13793" y1="96007" x2="13793" y2="96007"/>
                        <a14:foregroundMark x1="35682" y1="84896" x2="35682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51" r="14607"/>
          <a:stretch/>
        </p:blipFill>
        <p:spPr bwMode="auto">
          <a:xfrm>
            <a:off x="4572000" y="3016564"/>
            <a:ext cx="4483580" cy="372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 t="38750" r="40816" b="16071"/>
          <a:stretch/>
        </p:blipFill>
        <p:spPr bwMode="auto">
          <a:xfrm>
            <a:off x="251521" y="2780928"/>
            <a:ext cx="4104580" cy="330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509" y="607694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C. </a:t>
            </a:r>
            <a:r>
              <a:rPr lang="en-US" sz="1000" dirty="0" err="1" smtClean="0"/>
              <a:t>Laeger</a:t>
            </a:r>
            <a:r>
              <a:rPr lang="en-US" sz="1000" dirty="0" smtClean="0"/>
              <a:t> et al., Remote </a:t>
            </a:r>
            <a:r>
              <a:rPr lang="en-US" sz="1000" dirty="0"/>
              <a:t>image analysis for Mars Exploration</a:t>
            </a:r>
            <a:br>
              <a:rPr lang="en-US" sz="1000" dirty="0"/>
            </a:br>
            <a:r>
              <a:rPr lang="en-US" sz="1000" dirty="0"/>
              <a:t>Rover mobility and manipulation operations </a:t>
            </a:r>
            <a:br>
              <a:rPr lang="en-US" sz="1000" dirty="0"/>
            </a:b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5549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Sensors allow </a:t>
            </a:r>
            <a:r>
              <a:rPr lang="en-US" dirty="0" smtClean="0">
                <a:solidFill>
                  <a:srgbClr val="FF0000"/>
                </a:solidFill>
              </a:rPr>
              <a:t>measurements of physical quantities</a:t>
            </a:r>
          </a:p>
          <a:p>
            <a:r>
              <a:rPr lang="en-US" dirty="0" smtClean="0"/>
              <a:t>Two kinds: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Proprioceptive</a:t>
            </a:r>
          </a:p>
          <a:p>
            <a:pPr marL="914400" lvl="2" indent="0">
              <a:buNone/>
            </a:pPr>
            <a:r>
              <a:rPr lang="en-US" dirty="0" smtClean="0"/>
              <a:t>Measurement of quantities pertaining to the “self”, i.e. the robot,</a:t>
            </a:r>
          </a:p>
          <a:p>
            <a:pPr marL="914400" lvl="2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joint positions, wheel speed/angular position, …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Exteroceptive</a:t>
            </a:r>
          </a:p>
          <a:p>
            <a:pPr marL="914400" lvl="2" indent="0">
              <a:buNone/>
            </a:pPr>
            <a:r>
              <a:rPr lang="en-US" dirty="0" smtClean="0"/>
              <a:t>Measurement of quantities related to the environment where the robot lives.</a:t>
            </a:r>
          </a:p>
          <a:p>
            <a:pPr marL="914400" lvl="2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position of the rover, position of obstacles, temperature, illumination, 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13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Proprioceptive sensors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Perception of the </a:t>
            </a:r>
            <a:r>
              <a:rPr lang="en-US" dirty="0" smtClean="0">
                <a:solidFill>
                  <a:srgbClr val="0070C0"/>
                </a:solidFill>
              </a:rPr>
              <a:t>internal state </a:t>
            </a:r>
            <a:r>
              <a:rPr lang="en-US" dirty="0" smtClean="0"/>
              <a:t>of the robot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Position</a:t>
            </a:r>
            <a:r>
              <a:rPr lang="en-US" dirty="0" smtClean="0"/>
              <a:t> of components</a:t>
            </a:r>
          </a:p>
          <a:p>
            <a:pPr lvl="2"/>
            <a:r>
              <a:rPr lang="en-US" dirty="0" smtClean="0"/>
              <a:t>Pose of the links</a:t>
            </a:r>
          </a:p>
          <a:p>
            <a:pPr lvl="2"/>
            <a:r>
              <a:rPr lang="en-US" dirty="0" smtClean="0"/>
              <a:t>Angular position of the wheels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Acceleration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9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Proprioceptive sensors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987008" cy="506916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u="sng" dirty="0" smtClean="0">
                    <a:solidFill>
                      <a:srgbClr val="FF0000"/>
                    </a:solidFill>
                  </a:rPr>
                  <a:t>Position sensors</a:t>
                </a:r>
              </a:p>
              <a:p>
                <a:pPr marL="457200" lvl="1" indent="0">
                  <a:buNone/>
                </a:pPr>
                <a:r>
                  <a:rPr lang="en-US" i="1" dirty="0" smtClean="0"/>
                  <a:t>They provide a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signal proportional to the displacement</a:t>
                </a:r>
                <a:r>
                  <a:rPr lang="en-US" i="1" dirty="0" smtClean="0"/>
                  <a:t> measured between a part and a reference position</a:t>
                </a:r>
              </a:p>
              <a:p>
                <a:pPr lvl="1"/>
                <a:r>
                  <a:rPr lang="en-US" b="1" dirty="0" smtClean="0"/>
                  <a:t>Linear</a:t>
                </a:r>
              </a:p>
              <a:p>
                <a:pPr lvl="2"/>
                <a:r>
                  <a:rPr lang="en-US" dirty="0" smtClean="0"/>
                  <a:t>Linear potentiometers, linear encoders</a:t>
                </a:r>
              </a:p>
              <a:p>
                <a:pPr lvl="1"/>
                <a:r>
                  <a:rPr lang="en-US" b="1" dirty="0" smtClean="0"/>
                  <a:t>Angular</a:t>
                </a:r>
              </a:p>
              <a:p>
                <a:pPr lvl="2"/>
                <a:r>
                  <a:rPr lang="en-US" dirty="0" smtClean="0"/>
                  <a:t>Potentiometers, rotary encoders, resolvers</a:t>
                </a:r>
              </a:p>
              <a:p>
                <a:endParaRPr lang="en-US" u="sng" dirty="0" smtClean="0"/>
              </a:p>
              <a:p>
                <a:endParaRPr lang="en-US" u="sng" dirty="0"/>
              </a:p>
              <a:p>
                <a:r>
                  <a:rPr lang="en-US" u="sng" dirty="0" smtClean="0"/>
                  <a:t>Example of measurements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Steering angle </a:t>
                </a: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 in the figure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dirty="0" smtClean="0"/>
                  <a:t>Wheel rotation speed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987008" cy="5069160"/>
              </a:xfrm>
              <a:blipFill rotWithShape="1">
                <a:blip r:embed="rId4"/>
                <a:stretch>
                  <a:fillRect l="-1629" t="-2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images.digopaul.com/wp-content/uploads/related_images/2015/09/10/encoder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2" y="2708920"/>
            <a:ext cx="2080045" cy="16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76" y="1218735"/>
            <a:ext cx="2207244" cy="158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4" y="4509120"/>
            <a:ext cx="2409028" cy="2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Proprioceptive sensors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Speed sensors</a:t>
            </a:r>
          </a:p>
          <a:p>
            <a:pPr lvl="1"/>
            <a:r>
              <a:rPr lang="en-US" dirty="0" smtClean="0"/>
              <a:t>Generally derived from position sensors’ readings</a:t>
            </a:r>
          </a:p>
          <a:p>
            <a:pPr lvl="1"/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Acceleration sensors</a:t>
            </a:r>
          </a:p>
          <a:p>
            <a:pPr lvl="1"/>
            <a:r>
              <a:rPr lang="en-US" dirty="0" smtClean="0"/>
              <a:t>Measure of </a:t>
            </a:r>
            <a:r>
              <a:rPr lang="en-US" dirty="0" smtClean="0">
                <a:solidFill>
                  <a:srgbClr val="0070C0"/>
                </a:solidFill>
              </a:rPr>
              <a:t>linear acceleration </a:t>
            </a:r>
            <a:r>
              <a:rPr lang="en-US" dirty="0" smtClean="0"/>
              <a:t>using </a:t>
            </a:r>
            <a:r>
              <a:rPr lang="en-US" dirty="0" smtClean="0">
                <a:solidFill>
                  <a:srgbClr val="0070C0"/>
                </a:solidFill>
              </a:rPr>
              <a:t>inertial forces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Micro Electro-Mechanical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ystems (MEMS)</a:t>
            </a:r>
          </a:p>
          <a:p>
            <a:pPr marL="914400" lvl="2" indent="0">
              <a:buNone/>
            </a:pPr>
            <a:r>
              <a:rPr lang="en-US" dirty="0" smtClean="0"/>
              <a:t>Principle: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339752" y="5085184"/>
            <a:ext cx="5996076" cy="1412866"/>
            <a:chOff x="2339752" y="3816334"/>
            <a:chExt cx="5996076" cy="1412866"/>
          </a:xfrm>
        </p:grpSpPr>
        <p:sp>
          <p:nvSpPr>
            <p:cNvPr id="4" name="Rectangle 3"/>
            <p:cNvSpPr/>
            <p:nvPr/>
          </p:nvSpPr>
          <p:spPr>
            <a:xfrm>
              <a:off x="2771800" y="4509120"/>
              <a:ext cx="309634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1800" y="4653136"/>
              <a:ext cx="57606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9752" y="5013176"/>
              <a:ext cx="4320480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0032" y="4293096"/>
              <a:ext cx="1008112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79390" y="4361573"/>
              <a:ext cx="688554" cy="14754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83357" y="3816334"/>
              <a:ext cx="353750" cy="1304854"/>
              <a:chOff x="4427984" y="3851756"/>
              <a:chExt cx="353750" cy="1304854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4427984" y="3861048"/>
                <a:ext cx="0" cy="12955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427984" y="3851756"/>
                    <a:ext cx="35375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̈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984" y="3851756"/>
                    <a:ext cx="353750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2413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 rot="10800000">
              <a:off x="4828770" y="4401108"/>
              <a:ext cx="607326" cy="621360"/>
              <a:chOff x="4364151" y="4535250"/>
              <a:chExt cx="607326" cy="62136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4364151" y="4616550"/>
                <a:ext cx="0" cy="5400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 rot="10800000">
                    <a:off x="4419788" y="4535250"/>
                    <a:ext cx="5516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̈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419788" y="4535250"/>
                    <a:ext cx="551689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38462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/>
            <p:cNvCxnSpPr/>
            <p:nvPr/>
          </p:nvCxnSpPr>
          <p:spPr>
            <a:xfrm flipH="1">
              <a:off x="3059832" y="4221088"/>
              <a:ext cx="6099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736058" y="4221088"/>
              <a:ext cx="6199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918412" y="3847111"/>
              <a:ext cx="1502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Measurable strain</a:t>
              </a:r>
              <a:endParaRPr lang="it-IT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38146" y="4391236"/>
              <a:ext cx="89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Test Mass</a:t>
              </a:r>
              <a:endParaRPr lang="it-IT" sz="1400" dirty="0">
                <a:solidFill>
                  <a:srgbClr val="FFC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36296" y="4129335"/>
              <a:ext cx="1099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Strain-gauge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10062" y="4653136"/>
              <a:ext cx="9257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Cantilever</a:t>
              </a:r>
              <a:endParaRPr lang="it-IT" sz="1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45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Proprioceptive sensors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Speed sensors</a:t>
            </a:r>
          </a:p>
          <a:p>
            <a:pPr lvl="1"/>
            <a:r>
              <a:rPr lang="en-US" dirty="0" smtClean="0"/>
              <a:t>Generally derived from position sensors’ readings</a:t>
            </a:r>
          </a:p>
          <a:p>
            <a:pPr lvl="1"/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Acceleration sensors</a:t>
            </a:r>
          </a:p>
          <a:p>
            <a:pPr lvl="1"/>
            <a:r>
              <a:rPr lang="en-US" dirty="0" smtClean="0"/>
              <a:t>Measure of </a:t>
            </a:r>
            <a:r>
              <a:rPr lang="en-US" dirty="0" smtClean="0">
                <a:solidFill>
                  <a:srgbClr val="0070C0"/>
                </a:solidFill>
              </a:rPr>
              <a:t>linear acceleration </a:t>
            </a:r>
            <a:r>
              <a:rPr lang="en-US" dirty="0" smtClean="0"/>
              <a:t>using </a:t>
            </a:r>
            <a:r>
              <a:rPr lang="en-US" dirty="0" smtClean="0">
                <a:solidFill>
                  <a:srgbClr val="0070C0"/>
                </a:solidFill>
              </a:rPr>
              <a:t>inertial forces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Micro Electro-Mechanical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ystems (MEMS)</a:t>
            </a:r>
          </a:p>
          <a:p>
            <a:pPr marL="914400" lvl="2" indent="0">
              <a:buNone/>
            </a:pPr>
            <a:r>
              <a:rPr lang="en-US" dirty="0" smtClean="0"/>
              <a:t>Principle: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339752" y="5085184"/>
            <a:ext cx="5996076" cy="1412866"/>
            <a:chOff x="2339752" y="3816334"/>
            <a:chExt cx="5996076" cy="1412866"/>
          </a:xfrm>
        </p:grpSpPr>
        <p:sp>
          <p:nvSpPr>
            <p:cNvPr id="4" name="Rectangle 3"/>
            <p:cNvSpPr/>
            <p:nvPr/>
          </p:nvSpPr>
          <p:spPr>
            <a:xfrm>
              <a:off x="2771800" y="4509120"/>
              <a:ext cx="309634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1800" y="4653136"/>
              <a:ext cx="57606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9752" y="5013176"/>
              <a:ext cx="4320480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0032" y="4293096"/>
              <a:ext cx="1008112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79390" y="4361573"/>
              <a:ext cx="688554" cy="14754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83357" y="3816334"/>
              <a:ext cx="353750" cy="1304854"/>
              <a:chOff x="4427984" y="3851756"/>
              <a:chExt cx="353750" cy="1304854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4427984" y="3861048"/>
                <a:ext cx="0" cy="12955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427984" y="3851756"/>
                    <a:ext cx="35375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̈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984" y="3851756"/>
                    <a:ext cx="353750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2413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 rot="10800000">
              <a:off x="4828770" y="4401108"/>
              <a:ext cx="607326" cy="621360"/>
              <a:chOff x="4364151" y="4535250"/>
              <a:chExt cx="607326" cy="62136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4364151" y="4616550"/>
                <a:ext cx="0" cy="5400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 rot="10800000">
                    <a:off x="4419788" y="4535250"/>
                    <a:ext cx="5516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̈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419788" y="4535250"/>
                    <a:ext cx="551689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38462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/>
            <p:cNvCxnSpPr/>
            <p:nvPr/>
          </p:nvCxnSpPr>
          <p:spPr>
            <a:xfrm flipH="1">
              <a:off x="3059832" y="4221088"/>
              <a:ext cx="6099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736058" y="4221088"/>
              <a:ext cx="6199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918412" y="3847111"/>
              <a:ext cx="1502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Measurable strain</a:t>
              </a:r>
              <a:endParaRPr lang="it-IT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38146" y="4391236"/>
              <a:ext cx="89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Test Mass</a:t>
              </a:r>
              <a:endParaRPr lang="it-IT" sz="1400" dirty="0">
                <a:solidFill>
                  <a:srgbClr val="FFC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36296" y="4129335"/>
              <a:ext cx="1099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Strain-gauge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10062" y="4653136"/>
              <a:ext cx="9257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Cantilever</a:t>
              </a:r>
              <a:endParaRPr lang="it-IT" sz="1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87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mannedsystemstechnology.com/wp-content/uploads/2016/07/MTi-100-High-Performance-MEMS-I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23" y="2276872"/>
            <a:ext cx="2852541" cy="22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Proprioceptive sensors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347048" cy="3556991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 smtClean="0">
                    <a:solidFill>
                      <a:srgbClr val="FF0000"/>
                    </a:solidFill>
                  </a:rPr>
                  <a:t>Inertial Measurement Unit (IMU)</a:t>
                </a:r>
              </a:p>
              <a:p>
                <a:pPr lvl="1"/>
                <a:r>
                  <a:rPr lang="en-US" dirty="0"/>
                  <a:t>Array of </a:t>
                </a:r>
                <a:r>
                  <a:rPr lang="en-US" dirty="0" smtClean="0"/>
                  <a:t>accelerometers </a:t>
                </a:r>
                <a:r>
                  <a:rPr lang="en-US" dirty="0"/>
                  <a:t>used to measure the complete </a:t>
                </a:r>
                <a:r>
                  <a:rPr lang="en-US" b="1" dirty="0"/>
                  <a:t>inertial configuration</a:t>
                </a:r>
                <a:r>
                  <a:rPr lang="en-US" dirty="0"/>
                  <a:t> of a </a:t>
                </a:r>
                <a:r>
                  <a:rPr lang="en-US" dirty="0" smtClean="0"/>
                  <a:t>system</a:t>
                </a:r>
              </a:p>
              <a:p>
                <a:pPr lvl="2"/>
                <a:r>
                  <a:rPr lang="en-US" dirty="0" smtClean="0"/>
                  <a:t>3 accelerometers for accelerations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b="0" i="1" dirty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̈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b="0" i="1" dirty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̈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dirty="0" smtClean="0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3 gyroscopes for rotation speed around the axes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𝑥</m:t>
                        </m:r>
                        <m:r>
                          <a:rPr lang="it-IT" b="0" i="1" smtClean="0">
                            <a:latin typeface="Cambria Math"/>
                          </a:rPr>
                          <m:t>,</m:t>
                        </m:r>
                        <m:r>
                          <a:rPr lang="it-IT" b="0" i="1" smtClean="0">
                            <a:latin typeface="Cambria Math"/>
                          </a:rPr>
                          <m:t>𝑦</m:t>
                        </m:r>
                        <m:r>
                          <a:rPr lang="it-IT" b="0" i="1" smtClean="0">
                            <a:latin typeface="Cambria Math"/>
                          </a:rPr>
                          <m:t>,</m:t>
                        </m:r>
                        <m:r>
                          <a:rPr lang="it-IT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347048" cy="3556991"/>
              </a:xfrm>
              <a:blipFill rotWithShape="1">
                <a:blip r:embed="rId5"/>
                <a:stretch>
                  <a:fillRect l="-2113" t="-2230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5383757"/>
            <a:ext cx="8229600" cy="1645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/>
              <a:t>NOTE</a:t>
            </a:r>
            <a:r>
              <a:rPr lang="en-US" dirty="0"/>
              <a:t>: If used for measuring the gravity vector, it’s considered an </a:t>
            </a:r>
            <a:r>
              <a:rPr lang="en-US" u="sng" dirty="0" err="1"/>
              <a:t>exteroceptive</a:t>
            </a:r>
            <a:r>
              <a:rPr lang="en-US" u="sng" dirty="0"/>
              <a:t> sensor</a:t>
            </a:r>
            <a:r>
              <a:rPr lang="en-US" dirty="0"/>
              <a:t>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12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Exteroceptive sensors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60082"/>
            <a:ext cx="4114800" cy="52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Proximity sensors</a:t>
            </a:r>
          </a:p>
          <a:p>
            <a:pPr lvl="1"/>
            <a:r>
              <a:rPr lang="en-US" dirty="0" smtClean="0"/>
              <a:t>Detection of obstacles/hazards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Contact/collision sensors</a:t>
            </a:r>
          </a:p>
          <a:p>
            <a:pPr lvl="2"/>
            <a:r>
              <a:rPr lang="en-US" dirty="0" smtClean="0"/>
              <a:t>Infrared reflection sensor</a:t>
            </a:r>
          </a:p>
          <a:p>
            <a:pPr lvl="2"/>
            <a:r>
              <a:rPr lang="en-US" dirty="0" smtClean="0"/>
              <a:t>Magnetic sensor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Distance sensors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Ultrasound</a:t>
            </a:r>
          </a:p>
          <a:p>
            <a:pPr lvl="2"/>
            <a:r>
              <a:rPr lang="en-US" dirty="0" smtClean="0"/>
              <a:t>Laser scanner (2D or 3D)</a:t>
            </a:r>
          </a:p>
          <a:p>
            <a:pPr lvl="2"/>
            <a:r>
              <a:rPr lang="en-US" dirty="0" smtClean="0"/>
              <a:t>Rotating laser scanner (</a:t>
            </a:r>
            <a:r>
              <a:rPr lang="en-US" dirty="0" err="1" smtClean="0"/>
              <a:t>LiDAR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Vision systems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3664" y="1460082"/>
            <a:ext cx="4114800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Force sensors</a:t>
            </a:r>
          </a:p>
          <a:p>
            <a:pPr lvl="1"/>
            <a:r>
              <a:rPr lang="en-US" sz="2000" dirty="0"/>
              <a:t>Load sensing, overload detection</a:t>
            </a:r>
          </a:p>
          <a:p>
            <a:pPr lvl="1"/>
            <a:r>
              <a:rPr lang="en-US" sz="2000" dirty="0"/>
              <a:t>Examples: load cell, strain gauge</a:t>
            </a:r>
          </a:p>
          <a:p>
            <a:pPr lvl="2"/>
            <a:endParaRPr lang="en-US" sz="1800" dirty="0"/>
          </a:p>
          <a:p>
            <a:r>
              <a:rPr lang="en-US" sz="2400" dirty="0"/>
              <a:t>Environmental sensors</a:t>
            </a:r>
          </a:p>
          <a:p>
            <a:pPr lvl="1"/>
            <a:r>
              <a:rPr lang="en-US" sz="2000" dirty="0"/>
              <a:t>Temperature, humidity, illumination, radiation, …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30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612</Words>
  <Application>Microsoft Office PowerPoint</Application>
  <PresentationFormat>On-screen Show (4:3)</PresentationFormat>
  <Paragraphs>177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Webdings</vt:lpstr>
      <vt:lpstr>Office Theme</vt:lpstr>
      <vt:lpstr>Mobile Robots Part II.1</vt:lpstr>
      <vt:lpstr>Sensing</vt:lpstr>
      <vt:lpstr>Sensors</vt:lpstr>
      <vt:lpstr>Proprioceptive sensors</vt:lpstr>
      <vt:lpstr>Proprioceptive sensors</vt:lpstr>
      <vt:lpstr>Proprioceptive sensors</vt:lpstr>
      <vt:lpstr>Proprioceptive sensors</vt:lpstr>
      <vt:lpstr>Proprioceptive sensors</vt:lpstr>
      <vt:lpstr>Exteroceptive sensors</vt:lpstr>
      <vt:lpstr>Proximity sensors</vt:lpstr>
      <vt:lpstr>Proximity sensors</vt:lpstr>
      <vt:lpstr>Distance sensors</vt:lpstr>
      <vt:lpstr>Distance sensors</vt:lpstr>
      <vt:lpstr>Distance sensing</vt:lpstr>
      <vt:lpstr>Distance sensing</vt:lpstr>
      <vt:lpstr>Distance sensing</vt:lpstr>
      <vt:lpstr>Distance sensing</vt:lpstr>
      <vt:lpstr>Scanning: mapping principle</vt:lpstr>
      <vt:lpstr>Distance sensing</vt:lpstr>
      <vt:lpstr>Distance sensing</vt:lpstr>
      <vt:lpstr>Distance sensing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stefano seriani</cp:lastModifiedBy>
  <cp:revision>105</cp:revision>
  <dcterms:created xsi:type="dcterms:W3CDTF">2018-03-20T12:39:03Z</dcterms:created>
  <dcterms:modified xsi:type="dcterms:W3CDTF">2021-03-01T18:52:17Z</dcterms:modified>
</cp:coreProperties>
</file>