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8580-4134-4E3A-A544-5C58B41482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Robotics</a:t>
            </a:r>
            <a:br>
              <a:rPr lang="it-IT" dirty="0" smtClean="0"/>
            </a:br>
            <a:r>
              <a:rPr lang="it-IT" dirty="0" smtClean="0"/>
              <a:t>Part II.2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947721" y="2766819"/>
            <a:ext cx="6108048" cy="837610"/>
            <a:chOff x="4058730" y="3904072"/>
            <a:chExt cx="5085270" cy="697354"/>
          </a:xfrm>
        </p:grpSpPr>
        <p:grpSp>
          <p:nvGrpSpPr>
            <p:cNvPr id="58" name="Group 57"/>
            <p:cNvGrpSpPr/>
            <p:nvPr/>
          </p:nvGrpSpPr>
          <p:grpSpPr>
            <a:xfrm>
              <a:off x="4139952" y="3947421"/>
              <a:ext cx="4896545" cy="603579"/>
              <a:chOff x="4139952" y="4264437"/>
              <a:chExt cx="4896545" cy="60357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139952" y="4264437"/>
                <a:ext cx="4896544" cy="300485"/>
                <a:chOff x="539206" y="1916832"/>
                <a:chExt cx="8213824" cy="50405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39206" y="1916832"/>
                  <a:ext cx="8213824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788436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139953" y="4567531"/>
                <a:ext cx="4896544" cy="300485"/>
                <a:chOff x="295393" y="1916832"/>
                <a:chExt cx="8213823" cy="50405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95393" y="1916832"/>
                  <a:ext cx="8213823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884370" y="1916832"/>
                  <a:ext cx="260240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8460441" y="3904072"/>
              <a:ext cx="683559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58730" y="3918895"/>
              <a:ext cx="177273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Isosceles Triangle 81"/>
          <p:cNvSpPr/>
          <p:nvPr/>
        </p:nvSpPr>
        <p:spPr>
          <a:xfrm rot="10800000">
            <a:off x="1197856" y="3746434"/>
            <a:ext cx="257800" cy="309361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Delay 82"/>
          <p:cNvSpPr/>
          <p:nvPr/>
        </p:nvSpPr>
        <p:spPr>
          <a:xfrm rot="5400000">
            <a:off x="1163242" y="2397575"/>
            <a:ext cx="327026" cy="309361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1512220" y="3718216"/>
            <a:ext cx="1157401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Emitters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1507207" y="2023217"/>
            <a:ext cx="1757512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A</a:t>
            </a:r>
            <a:endParaRPr lang="en-GB" dirty="0"/>
          </a:p>
        </p:txBody>
      </p:sp>
      <p:sp>
        <p:nvSpPr>
          <p:cNvPr id="86" name="Right Arrow 85"/>
          <p:cNvSpPr/>
          <p:nvPr/>
        </p:nvSpPr>
        <p:spPr>
          <a:xfrm rot="10800000">
            <a:off x="3422621" y="2950920"/>
            <a:ext cx="1088769" cy="4124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1242784" y="4271973"/>
            <a:ext cx="2971488" cy="482807"/>
            <a:chOff x="2120597" y="4221088"/>
            <a:chExt cx="5112568" cy="172819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5" name="Isosceles Triangle 94"/>
          <p:cNvSpPr/>
          <p:nvPr/>
        </p:nvSpPr>
        <p:spPr>
          <a:xfrm rot="10800000">
            <a:off x="1197856" y="3909923"/>
            <a:ext cx="257800" cy="309361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85807" y="2766819"/>
            <a:ext cx="389318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5807" y="3143010"/>
            <a:ext cx="37776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8" name="Flowchart: Delay 97"/>
          <p:cNvSpPr/>
          <p:nvPr/>
        </p:nvSpPr>
        <p:spPr>
          <a:xfrm rot="5400000">
            <a:off x="1163242" y="2148637"/>
            <a:ext cx="327026" cy="309361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1507207" y="2326411"/>
            <a:ext cx="174788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B</a:t>
            </a:r>
            <a:endParaRPr lang="en-GB" dirty="0"/>
          </a:p>
        </p:txBody>
      </p:sp>
      <p:sp>
        <p:nvSpPr>
          <p:cNvPr id="100" name="Oval 99"/>
          <p:cNvSpPr/>
          <p:nvPr/>
        </p:nvSpPr>
        <p:spPr>
          <a:xfrm flipV="1">
            <a:off x="1242786" y="2923560"/>
            <a:ext cx="167939" cy="1693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 flipV="1">
            <a:off x="1238717" y="3275498"/>
            <a:ext cx="176075" cy="1775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782698" y="4298694"/>
            <a:ext cx="427186" cy="44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409" y="4790917"/>
            <a:ext cx="37776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17289" y="3234086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1320711" y="4839598"/>
            <a:ext cx="0" cy="48280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237007" y="4993217"/>
            <a:ext cx="3031777" cy="310024"/>
            <a:chOff x="4299576" y="6261623"/>
            <a:chExt cx="2524113" cy="258111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4299576" y="6518941"/>
              <a:ext cx="24739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4367745" y="6269980"/>
              <a:ext cx="1297642" cy="249754"/>
              <a:chOff x="2972489" y="4806892"/>
              <a:chExt cx="2681689" cy="107379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2972489" y="4806892"/>
                <a:ext cx="282440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1 w 629175"/>
                  <a:gd name="connsiteY0" fmla="*/ 1065402 h 1073791"/>
                  <a:gd name="connsiteX1" fmla="*/ 1 w 629175"/>
                  <a:gd name="connsiteY1" fmla="*/ 0 h 1073791"/>
                  <a:gd name="connsiteX2" fmla="*/ 629175 w 629175"/>
                  <a:gd name="connsiteY2" fmla="*/ 0 h 1073791"/>
                  <a:gd name="connsiteX3" fmla="*/ 629175 w 629175"/>
                  <a:gd name="connsiteY3" fmla="*/ 1073791 h 1073791"/>
                  <a:gd name="connsiteX0" fmla="*/ 0 w 681185"/>
                  <a:gd name="connsiteY0" fmla="*/ 1065403 h 1073791"/>
                  <a:gd name="connsiteX1" fmla="*/ 52011 w 681185"/>
                  <a:gd name="connsiteY1" fmla="*/ 0 h 1073791"/>
                  <a:gd name="connsiteX2" fmla="*/ 681185 w 681185"/>
                  <a:gd name="connsiteY2" fmla="*/ 0 h 1073791"/>
                  <a:gd name="connsiteX3" fmla="*/ 681185 w 681185"/>
                  <a:gd name="connsiteY3" fmla="*/ 1073791 h 1073791"/>
                  <a:gd name="connsiteX0" fmla="*/ -1 w 629173"/>
                  <a:gd name="connsiteY0" fmla="*/ 0 h 1073791"/>
                  <a:gd name="connsiteX1" fmla="*/ 629173 w 629173"/>
                  <a:gd name="connsiteY1" fmla="*/ 0 h 1073791"/>
                  <a:gd name="connsiteX2" fmla="*/ 629173 w 629173"/>
                  <a:gd name="connsiteY2" fmla="*/ 1073791 h 1073791"/>
                  <a:gd name="connsiteX0" fmla="*/ 0 w 334451"/>
                  <a:gd name="connsiteY0" fmla="*/ 0 h 1109859"/>
                  <a:gd name="connsiteX1" fmla="*/ 334451 w 334451"/>
                  <a:gd name="connsiteY1" fmla="*/ 36068 h 1109859"/>
                  <a:gd name="connsiteX2" fmla="*/ 334451 w 334451"/>
                  <a:gd name="connsiteY2" fmla="*/ 1109859 h 1109859"/>
                  <a:gd name="connsiteX0" fmla="*/ 0 w 247768"/>
                  <a:gd name="connsiteY0" fmla="*/ 36067 h 1073791"/>
                  <a:gd name="connsiteX1" fmla="*/ 247768 w 247768"/>
                  <a:gd name="connsiteY1" fmla="*/ 0 h 1073791"/>
                  <a:gd name="connsiteX2" fmla="*/ 247768 w 247768"/>
                  <a:gd name="connsiteY2" fmla="*/ 1073791 h 1073791"/>
                  <a:gd name="connsiteX0" fmla="*/ 0 w 282441"/>
                  <a:gd name="connsiteY0" fmla="*/ 36068 h 1073791"/>
                  <a:gd name="connsiteX1" fmla="*/ 282441 w 282441"/>
                  <a:gd name="connsiteY1" fmla="*/ 0 h 1073791"/>
                  <a:gd name="connsiteX2" fmla="*/ 282441 w 282441"/>
                  <a:gd name="connsiteY2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441" h="1073791">
                    <a:moveTo>
                      <a:pt x="0" y="36068"/>
                    </a:moveTo>
                    <a:lnTo>
                      <a:pt x="282441" y="0"/>
                    </a:lnTo>
                    <a:lnTo>
                      <a:pt x="282441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09" name="Freeform 108"/>
            <p:cNvSpPr/>
            <p:nvPr/>
          </p:nvSpPr>
          <p:spPr>
            <a:xfrm>
              <a:off x="6243203" y="6270511"/>
              <a:ext cx="580486" cy="247803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3"/>
                <a:gd name="connsiteX1" fmla="*/ 570451 w 1199625"/>
                <a:gd name="connsiteY1" fmla="*/ 1065402 h 1065403"/>
                <a:gd name="connsiteX2" fmla="*/ 570451 w 1199625"/>
                <a:gd name="connsiteY2" fmla="*/ 0 h 1065403"/>
                <a:gd name="connsiteX3" fmla="*/ 1199625 w 1199625"/>
                <a:gd name="connsiteY3" fmla="*/ 0 h 106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3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59151" y="6261623"/>
              <a:ext cx="580486" cy="249754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3066504" y="3238887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703269" y="3238887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513543" y="3587441"/>
            <a:ext cx="714021" cy="1357776"/>
            <a:chOff x="5362359" y="4587283"/>
            <a:chExt cx="594460" cy="95282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956818" y="4587283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664771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362359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1318887" y="545187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318887" y="576498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81436" y="545362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81436" y="576673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644794" y="545187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644794" y="576498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07343" y="545362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807343" y="576673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974595" y="545230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974595" y="576541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137145" y="545405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137145" y="576716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00503" y="545230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00503" y="576541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15620" y="5482842"/>
            <a:ext cx="412423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graphicFrame>
        <p:nvGraphicFramePr>
          <p:cNvPr id="151" name="Table 150"/>
          <p:cNvGraphicFramePr>
            <a:graphicFrameLocks noGrp="1"/>
          </p:cNvGraphicFramePr>
          <p:nvPr>
            <p:extLst/>
          </p:nvPr>
        </p:nvGraphicFramePr>
        <p:xfrm>
          <a:off x="6074456" y="4511598"/>
          <a:ext cx="1704375" cy="118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875">
                  <a:extLst>
                    <a:ext uri="{9D8B030D-6E8A-4147-A177-3AD203B41FA5}">
                      <a16:colId xmlns:a16="http://schemas.microsoft.com/office/drawing/2014/main" val="358543355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233021459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1738809486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4284067319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4260703426"/>
                    </a:ext>
                  </a:extLst>
                </a:gridCol>
              </a:tblGrid>
              <a:tr h="5920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251130"/>
                  </a:ext>
                </a:extLst>
              </a:tr>
              <a:tr h="5920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671627"/>
                  </a:ext>
                </a:extLst>
              </a:tr>
            </a:tbl>
          </a:graphicData>
        </a:graphic>
      </p:graphicFrame>
      <p:sp>
        <p:nvSpPr>
          <p:cNvPr id="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Direction determination (2)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51" y="692696"/>
            <a:ext cx="3046425" cy="17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Operation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92391" y="1844825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92391" y="2420889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B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615030" y="1844825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Comparison table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703262" y="1844825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Step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703262" y="2420889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Direction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444208" y="1844824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Integrator</a:t>
            </a:r>
            <a:endParaRPr lang="en-GB" dirty="0"/>
          </a:p>
        </p:txBody>
      </p:sp>
      <p:cxnSp>
        <p:nvCxnSpPr>
          <p:cNvPr id="17" name="Elbow Connector 16"/>
          <p:cNvCxnSpPr>
            <a:stCxn id="5" idx="3"/>
            <a:endCxn id="7" idx="1"/>
          </p:cNvCxnSpPr>
          <p:nvPr/>
        </p:nvCxnSpPr>
        <p:spPr>
          <a:xfrm>
            <a:off x="2044519" y="2058113"/>
            <a:ext cx="570511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7" idx="1"/>
          </p:cNvCxnSpPr>
          <p:nvPr/>
        </p:nvCxnSpPr>
        <p:spPr>
          <a:xfrm flipV="1">
            <a:off x="2044519" y="2346145"/>
            <a:ext cx="570511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2" idx="1"/>
          </p:cNvCxnSpPr>
          <p:nvPr/>
        </p:nvCxnSpPr>
        <p:spPr>
          <a:xfrm flipV="1">
            <a:off x="4119997" y="2058113"/>
            <a:ext cx="583265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  <a:endCxn id="13" idx="1"/>
          </p:cNvCxnSpPr>
          <p:nvPr/>
        </p:nvCxnSpPr>
        <p:spPr>
          <a:xfrm>
            <a:off x="4119997" y="2346145"/>
            <a:ext cx="583265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3"/>
            <a:endCxn id="14" idx="1"/>
          </p:cNvCxnSpPr>
          <p:nvPr/>
        </p:nvCxnSpPr>
        <p:spPr>
          <a:xfrm>
            <a:off x="5855390" y="2058113"/>
            <a:ext cx="588818" cy="2880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3"/>
            <a:endCxn id="14" idx="1"/>
          </p:cNvCxnSpPr>
          <p:nvPr/>
        </p:nvCxnSpPr>
        <p:spPr>
          <a:xfrm flipV="1">
            <a:off x="5855390" y="2346144"/>
            <a:ext cx="588818" cy="2880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1560" y="3288125"/>
            <a:ext cx="1504192" cy="500915"/>
            <a:chOff x="782698" y="4271973"/>
            <a:chExt cx="3486086" cy="1160910"/>
          </a:xfrm>
        </p:grpSpPr>
        <p:grpSp>
          <p:nvGrpSpPr>
            <p:cNvPr id="35" name="Group 34"/>
            <p:cNvGrpSpPr/>
            <p:nvPr/>
          </p:nvGrpSpPr>
          <p:grpSpPr>
            <a:xfrm>
              <a:off x="1242784" y="4271973"/>
              <a:ext cx="2971488" cy="482807"/>
              <a:chOff x="2120597" y="4221088"/>
              <a:chExt cx="5112568" cy="172819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264613" y="4221088"/>
                <a:ext cx="0" cy="17281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120597" y="5877272"/>
                <a:ext cx="511256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268196" y="4806892"/>
                <a:ext cx="4798500" cy="1073791"/>
                <a:chOff x="2055303" y="4806892"/>
                <a:chExt cx="4798500" cy="1073791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05530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5654178" y="4806892"/>
                  <a:ext cx="1199625" cy="1065402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0 w 1199625"/>
                    <a:gd name="connsiteY0" fmla="*/ 1065402 h 1065402"/>
                    <a:gd name="connsiteX1" fmla="*/ 570451 w 1199625"/>
                    <a:gd name="connsiteY1" fmla="*/ 1065402 h 1065402"/>
                    <a:gd name="connsiteX2" fmla="*/ 570451 w 1199625"/>
                    <a:gd name="connsiteY2" fmla="*/ 0 h 1065402"/>
                    <a:gd name="connsiteX3" fmla="*/ 1199625 w 1199625"/>
                    <a:gd name="connsiteY3" fmla="*/ 0 h 106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9625" h="1065402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782698" y="4298695"/>
              <a:ext cx="427186" cy="6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A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7408" y="4790916"/>
              <a:ext cx="628593" cy="641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F0"/>
                  </a:solidFill>
                </a:rPr>
                <a:t>B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320711" y="4839598"/>
              <a:ext cx="0" cy="4828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1237007" y="4993217"/>
              <a:ext cx="3031777" cy="310024"/>
              <a:chOff x="4299576" y="6261623"/>
              <a:chExt cx="2524113" cy="25811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4299576" y="6518941"/>
                <a:ext cx="24739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367745" y="6269980"/>
                <a:ext cx="1297642" cy="249754"/>
                <a:chOff x="2972489" y="4806892"/>
                <a:chExt cx="2681689" cy="1073791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2972489" y="4806892"/>
                  <a:ext cx="282440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1 w 629175"/>
                    <a:gd name="connsiteY0" fmla="*/ 1065402 h 1073791"/>
                    <a:gd name="connsiteX1" fmla="*/ 1 w 629175"/>
                    <a:gd name="connsiteY1" fmla="*/ 0 h 1073791"/>
                    <a:gd name="connsiteX2" fmla="*/ 629175 w 629175"/>
                    <a:gd name="connsiteY2" fmla="*/ 0 h 1073791"/>
                    <a:gd name="connsiteX3" fmla="*/ 629175 w 629175"/>
                    <a:gd name="connsiteY3" fmla="*/ 1073791 h 1073791"/>
                    <a:gd name="connsiteX0" fmla="*/ 0 w 681185"/>
                    <a:gd name="connsiteY0" fmla="*/ 1065403 h 1073791"/>
                    <a:gd name="connsiteX1" fmla="*/ 52011 w 681185"/>
                    <a:gd name="connsiteY1" fmla="*/ 0 h 1073791"/>
                    <a:gd name="connsiteX2" fmla="*/ 681185 w 681185"/>
                    <a:gd name="connsiteY2" fmla="*/ 0 h 1073791"/>
                    <a:gd name="connsiteX3" fmla="*/ 681185 w 681185"/>
                    <a:gd name="connsiteY3" fmla="*/ 1073791 h 1073791"/>
                    <a:gd name="connsiteX0" fmla="*/ -1 w 629173"/>
                    <a:gd name="connsiteY0" fmla="*/ 0 h 1073791"/>
                    <a:gd name="connsiteX1" fmla="*/ 629173 w 629173"/>
                    <a:gd name="connsiteY1" fmla="*/ 0 h 1073791"/>
                    <a:gd name="connsiteX2" fmla="*/ 629173 w 629173"/>
                    <a:gd name="connsiteY2" fmla="*/ 1073791 h 1073791"/>
                    <a:gd name="connsiteX0" fmla="*/ 0 w 334451"/>
                    <a:gd name="connsiteY0" fmla="*/ 0 h 1109859"/>
                    <a:gd name="connsiteX1" fmla="*/ 334451 w 334451"/>
                    <a:gd name="connsiteY1" fmla="*/ 36068 h 1109859"/>
                    <a:gd name="connsiteX2" fmla="*/ 334451 w 334451"/>
                    <a:gd name="connsiteY2" fmla="*/ 1109859 h 1109859"/>
                    <a:gd name="connsiteX0" fmla="*/ 0 w 247768"/>
                    <a:gd name="connsiteY0" fmla="*/ 36067 h 1073791"/>
                    <a:gd name="connsiteX1" fmla="*/ 247768 w 247768"/>
                    <a:gd name="connsiteY1" fmla="*/ 0 h 1073791"/>
                    <a:gd name="connsiteX2" fmla="*/ 247768 w 247768"/>
                    <a:gd name="connsiteY2" fmla="*/ 1073791 h 1073791"/>
                    <a:gd name="connsiteX0" fmla="*/ 0 w 282441"/>
                    <a:gd name="connsiteY0" fmla="*/ 36068 h 1073791"/>
                    <a:gd name="connsiteX1" fmla="*/ 282441 w 282441"/>
                    <a:gd name="connsiteY1" fmla="*/ 0 h 1073791"/>
                    <a:gd name="connsiteX2" fmla="*/ 282441 w 282441"/>
                    <a:gd name="connsiteY2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441" h="1073791">
                      <a:moveTo>
                        <a:pt x="0" y="36068"/>
                      </a:moveTo>
                      <a:lnTo>
                        <a:pt x="282441" y="0"/>
                      </a:lnTo>
                      <a:lnTo>
                        <a:pt x="282441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49" name="Freeform 48"/>
              <p:cNvSpPr/>
              <p:nvPr/>
            </p:nvSpPr>
            <p:spPr>
              <a:xfrm>
                <a:off x="6243203" y="6270511"/>
                <a:ext cx="580486" cy="247803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3"/>
                  <a:gd name="connsiteX1" fmla="*/ 570451 w 1199625"/>
                  <a:gd name="connsiteY1" fmla="*/ 1065402 h 1065403"/>
                  <a:gd name="connsiteX2" fmla="*/ 570451 w 1199625"/>
                  <a:gd name="connsiteY2" fmla="*/ 0 h 1065403"/>
                  <a:gd name="connsiteX3" fmla="*/ 1199625 w 1199625"/>
                  <a:gd name="connsiteY3" fmla="*/ 0 h 106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3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659151" y="6261623"/>
                <a:ext cx="580486" cy="249754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95" y="2930649"/>
            <a:ext cx="3269679" cy="3814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3288125"/>
                <a:ext cx="2520280" cy="209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Current position: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if clockwise,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𝑠𝑖𝑔𝑛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if </a:t>
                </a:r>
                <a:r>
                  <a:rPr lang="en-GB" dirty="0" smtClean="0"/>
                  <a:t>anti-</a:t>
                </a:r>
                <a:r>
                  <a:rPr lang="en-GB" dirty="0" err="1" smtClean="0"/>
                  <a:t>cw</a:t>
                </a:r>
                <a:r>
                  <a:rPr lang="en-GB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step</a:t>
                </a:r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288125"/>
                <a:ext cx="2520280" cy="2099036"/>
              </a:xfrm>
              <a:prstGeom prst="rect">
                <a:avLst/>
              </a:prstGeom>
              <a:blipFill>
                <a:blip r:embed="rId5"/>
                <a:stretch>
                  <a:fillRect l="-1932" t="-1449"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6228184" y="1700808"/>
            <a:ext cx="2664296" cy="4320480"/>
          </a:xfrm>
          <a:prstGeom prst="roundRect">
            <a:avLst>
              <a:gd name="adj" fmla="val 4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Elbow Connector 60"/>
          <p:cNvCxnSpPr>
            <a:stCxn id="14" idx="3"/>
            <a:endCxn id="57" idx="0"/>
          </p:cNvCxnSpPr>
          <p:nvPr/>
        </p:nvCxnSpPr>
        <p:spPr>
          <a:xfrm flipH="1">
            <a:off x="7632340" y="2346144"/>
            <a:ext cx="316835" cy="941981"/>
          </a:xfrm>
          <a:prstGeom prst="bentConnector4">
            <a:avLst>
              <a:gd name="adj1" fmla="val -72151"/>
              <a:gd name="adj2" fmla="val 766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</a:t>
            </a:r>
            <a:r>
              <a:rPr lang="en-GB" dirty="0"/>
              <a:t>encoders</a:t>
            </a:r>
            <a:br>
              <a:rPr lang="en-GB" dirty="0"/>
            </a:br>
            <a:r>
              <a:rPr lang="en-GB" sz="3100" dirty="0">
                <a:solidFill>
                  <a:schemeClr val="bg1">
                    <a:lumMod val="65000"/>
                  </a:schemeClr>
                </a:solidFill>
              </a:rPr>
              <a:t>Structure and function</a:t>
            </a:r>
            <a:endParaRPr lang="en-GB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382">
            <a:off x="5543550" y="2420888"/>
            <a:ext cx="3143250" cy="3143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699000" cy="33909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32717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924820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324805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ircular Arrow 14"/>
          <p:cNvSpPr/>
          <p:nvPr/>
        </p:nvSpPr>
        <p:spPr>
          <a:xfrm rot="12423441" flipH="1">
            <a:off x="2535785" y="3212982"/>
            <a:ext cx="3454062" cy="34991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42710"/>
              <a:gd name="adj5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726522"/>
            <a:ext cx="2119595" cy="2119595"/>
            <a:chOff x="2972280" y="2261329"/>
            <a:chExt cx="3143250" cy="31432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7382">
              <a:off x="2972280" y="2261329"/>
              <a:ext cx="3143250" cy="314325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961447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53550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53535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6420">
            <a:off x="2411760" y="1726522"/>
            <a:ext cx="2119595" cy="211959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753120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017527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287250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1391">
            <a:off x="4644008" y="1726522"/>
            <a:ext cx="2119595" cy="21195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85368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249775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519498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3269">
            <a:off x="6876256" y="1726522"/>
            <a:ext cx="2119595" cy="211959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217616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8482023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751746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39552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34162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487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2085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1659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34" name="Rounded Rectangle 33"/>
          <p:cNvSpPr/>
          <p:nvPr/>
        </p:nvSpPr>
        <p:spPr>
          <a:xfrm>
            <a:off x="2603731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36980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82961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9252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38" name="Rounded Rectangle 37"/>
          <p:cNvSpPr/>
          <p:nvPr/>
        </p:nvSpPr>
        <p:spPr>
          <a:xfrm>
            <a:off x="480132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3457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8055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1652" y="37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704315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76402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32238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0570" y="5160024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0°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2975" y="5160024"/>
            <a:ext cx="87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45°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401" y="5157192"/>
            <a:ext cx="87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90°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66047" y="5157192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135°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05032" y="6228020"/>
            <a:ext cx="313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Position is ENCODED in the disk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491880" y="1772816"/>
            <a:ext cx="945105" cy="10081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2162803" y="1474996"/>
            <a:ext cx="2597510" cy="2623058"/>
          </a:xfrm>
          <a:prstGeom prst="arc">
            <a:avLst>
              <a:gd name="adj1" fmla="val 18847577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4555693" y="2789317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695196" y="1417638"/>
            <a:ext cx="12154" cy="136782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4378273" y="1479529"/>
            <a:ext cx="2597510" cy="2623058"/>
          </a:xfrm>
          <a:prstGeom prst="arc">
            <a:avLst>
              <a:gd name="adj1" fmla="val 16266979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>
            <a:off x="6771163" y="2793850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915321" y="1791187"/>
            <a:ext cx="1024278" cy="98553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6610521" y="1470792"/>
            <a:ext cx="2597510" cy="2623058"/>
          </a:xfrm>
          <a:prstGeom prst="arc">
            <a:avLst>
              <a:gd name="adj1" fmla="val 13509773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9003411" y="2785113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63400" y="1846895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6078" y="1708292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45°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58171" y="1293998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90°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77537" y="120033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135°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1082483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Down Arrow 73"/>
          <p:cNvSpPr/>
          <p:nvPr/>
        </p:nvSpPr>
        <p:spPr>
          <a:xfrm>
            <a:off x="3341420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Down Arrow 74"/>
          <p:cNvSpPr/>
          <p:nvPr/>
        </p:nvSpPr>
        <p:spPr>
          <a:xfrm>
            <a:off x="5556890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Down Arrow 75"/>
          <p:cNvSpPr/>
          <p:nvPr/>
        </p:nvSpPr>
        <p:spPr>
          <a:xfrm>
            <a:off x="7784012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2848432" y="2029960"/>
            <a:ext cx="6035510" cy="3448050"/>
          </a:xfrm>
          <a:custGeom>
            <a:avLst/>
            <a:gdLst>
              <a:gd name="connsiteX0" fmla="*/ 8389 w 6040073"/>
              <a:gd name="connsiteY0" fmla="*/ 8389 h 3439486"/>
              <a:gd name="connsiteX1" fmla="*/ 8389 w 6040073"/>
              <a:gd name="connsiteY1" fmla="*/ 1249959 h 3439486"/>
              <a:gd name="connsiteX2" fmla="*/ 1862356 w 6040073"/>
              <a:gd name="connsiteY2" fmla="*/ 3439486 h 3439486"/>
              <a:gd name="connsiteX3" fmla="*/ 6040073 w 6040073"/>
              <a:gd name="connsiteY3" fmla="*/ 3439486 h 3439486"/>
              <a:gd name="connsiteX4" fmla="*/ 6040073 w 6040073"/>
              <a:gd name="connsiteY4" fmla="*/ 855677 h 3439486"/>
              <a:gd name="connsiteX5" fmla="*/ 1677798 w 6040073"/>
              <a:gd name="connsiteY5" fmla="*/ 0 h 3439486"/>
              <a:gd name="connsiteX6" fmla="*/ 0 w 6040073"/>
              <a:gd name="connsiteY6" fmla="*/ 0 h 3439486"/>
              <a:gd name="connsiteX0" fmla="*/ 130288 w 6161972"/>
              <a:gd name="connsiteY0" fmla="*/ 8389 h 3439486"/>
              <a:gd name="connsiteX1" fmla="*/ 130288 w 6161972"/>
              <a:gd name="connsiteY1" fmla="*/ 1249959 h 3439486"/>
              <a:gd name="connsiteX2" fmla="*/ 1984255 w 6161972"/>
              <a:gd name="connsiteY2" fmla="*/ 3439486 h 3439486"/>
              <a:gd name="connsiteX3" fmla="*/ 6161972 w 6161972"/>
              <a:gd name="connsiteY3" fmla="*/ 3439486 h 3439486"/>
              <a:gd name="connsiteX4" fmla="*/ 6161972 w 6161972"/>
              <a:gd name="connsiteY4" fmla="*/ 855677 h 3439486"/>
              <a:gd name="connsiteX5" fmla="*/ 1799697 w 6161972"/>
              <a:gd name="connsiteY5" fmla="*/ 0 h 3439486"/>
              <a:gd name="connsiteX6" fmla="*/ 121899 w 6161972"/>
              <a:gd name="connsiteY6" fmla="*/ 0 h 3439486"/>
              <a:gd name="connsiteX7" fmla="*/ 130288 w 6161972"/>
              <a:gd name="connsiteY7" fmla="*/ 8389 h 3439486"/>
              <a:gd name="connsiteX0" fmla="*/ 105053 w 6136737"/>
              <a:gd name="connsiteY0" fmla="*/ 8389 h 3439486"/>
              <a:gd name="connsiteX1" fmla="*/ 105053 w 6136737"/>
              <a:gd name="connsiteY1" fmla="*/ 1249959 h 3439486"/>
              <a:gd name="connsiteX2" fmla="*/ 1959020 w 6136737"/>
              <a:gd name="connsiteY2" fmla="*/ 3439486 h 3439486"/>
              <a:gd name="connsiteX3" fmla="*/ 6136737 w 6136737"/>
              <a:gd name="connsiteY3" fmla="*/ 3439486 h 3439486"/>
              <a:gd name="connsiteX4" fmla="*/ 6136737 w 6136737"/>
              <a:gd name="connsiteY4" fmla="*/ 855677 h 3439486"/>
              <a:gd name="connsiteX5" fmla="*/ 1774462 w 6136737"/>
              <a:gd name="connsiteY5" fmla="*/ 0 h 3439486"/>
              <a:gd name="connsiteX6" fmla="*/ 96664 w 6136737"/>
              <a:gd name="connsiteY6" fmla="*/ 0 h 3439486"/>
              <a:gd name="connsiteX7" fmla="*/ 230888 w 6136737"/>
              <a:gd name="connsiteY7" fmla="*/ 16778 h 3439486"/>
              <a:gd name="connsiteX0" fmla="*/ 105053 w 6136737"/>
              <a:gd name="connsiteY0" fmla="*/ 8389 h 3439486"/>
              <a:gd name="connsiteX1" fmla="*/ 105053 w 6136737"/>
              <a:gd name="connsiteY1" fmla="*/ 1249959 h 3439486"/>
              <a:gd name="connsiteX2" fmla="*/ 1959020 w 6136737"/>
              <a:gd name="connsiteY2" fmla="*/ 3439486 h 3439486"/>
              <a:gd name="connsiteX3" fmla="*/ 6136737 w 6136737"/>
              <a:gd name="connsiteY3" fmla="*/ 3439486 h 3439486"/>
              <a:gd name="connsiteX4" fmla="*/ 6136737 w 6136737"/>
              <a:gd name="connsiteY4" fmla="*/ 855677 h 3439486"/>
              <a:gd name="connsiteX5" fmla="*/ 1774462 w 6136737"/>
              <a:gd name="connsiteY5" fmla="*/ 0 h 3439486"/>
              <a:gd name="connsiteX6" fmla="*/ 96664 w 6136737"/>
              <a:gd name="connsiteY6" fmla="*/ 125835 h 3439486"/>
              <a:gd name="connsiteX7" fmla="*/ 230888 w 6136737"/>
              <a:gd name="connsiteY7" fmla="*/ 16778 h 3439486"/>
              <a:gd name="connsiteX0" fmla="*/ 0 w 6031684"/>
              <a:gd name="connsiteY0" fmla="*/ 117446 h 3548543"/>
              <a:gd name="connsiteX1" fmla="*/ 0 w 6031684"/>
              <a:gd name="connsiteY1" fmla="*/ 1359016 h 3548543"/>
              <a:gd name="connsiteX2" fmla="*/ 1853967 w 6031684"/>
              <a:gd name="connsiteY2" fmla="*/ 3548543 h 3548543"/>
              <a:gd name="connsiteX3" fmla="*/ 6031684 w 6031684"/>
              <a:gd name="connsiteY3" fmla="*/ 3548543 h 3548543"/>
              <a:gd name="connsiteX4" fmla="*/ 6031684 w 6031684"/>
              <a:gd name="connsiteY4" fmla="*/ 964734 h 3548543"/>
              <a:gd name="connsiteX5" fmla="*/ 1669409 w 6031684"/>
              <a:gd name="connsiteY5" fmla="*/ 109057 h 3548543"/>
              <a:gd name="connsiteX6" fmla="*/ 478172 w 6031684"/>
              <a:gd name="connsiteY6" fmla="*/ 0 h 3548543"/>
              <a:gd name="connsiteX7" fmla="*/ 125835 w 6031684"/>
              <a:gd name="connsiteY7" fmla="*/ 125835 h 354854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8" fmla="*/ 11 w 6031695"/>
              <a:gd name="connsiteY8" fmla="*/ 117446 h 3548543"/>
              <a:gd name="connsiteX0" fmla="*/ 184569 w 6031695"/>
              <a:gd name="connsiteY0" fmla="*/ 0 h 3632433"/>
              <a:gd name="connsiteX1" fmla="*/ 11 w 6031695"/>
              <a:gd name="connsiteY1" fmla="*/ 1442906 h 3632433"/>
              <a:gd name="connsiteX2" fmla="*/ 1853978 w 6031695"/>
              <a:gd name="connsiteY2" fmla="*/ 3632433 h 3632433"/>
              <a:gd name="connsiteX3" fmla="*/ 6031695 w 6031695"/>
              <a:gd name="connsiteY3" fmla="*/ 3632433 h 3632433"/>
              <a:gd name="connsiteX4" fmla="*/ 6031695 w 6031695"/>
              <a:gd name="connsiteY4" fmla="*/ 1048624 h 3632433"/>
              <a:gd name="connsiteX5" fmla="*/ 1669420 w 6031695"/>
              <a:gd name="connsiteY5" fmla="*/ 192947 h 3632433"/>
              <a:gd name="connsiteX6" fmla="*/ 478183 w 6031695"/>
              <a:gd name="connsiteY6" fmla="*/ 83890 h 3632433"/>
              <a:gd name="connsiteX7" fmla="*/ 11 w 6031695"/>
              <a:gd name="connsiteY7" fmla="*/ 201336 h 3632433"/>
              <a:gd name="connsiteX8" fmla="*/ 184569 w 6031695"/>
              <a:gd name="connsiteY8" fmla="*/ 0 h 363243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0" fmla="*/ 11 w 6031695"/>
              <a:gd name="connsiteY0" fmla="*/ 28522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285226 h 3548543"/>
              <a:gd name="connsiteX0" fmla="*/ 6245 w 6037929"/>
              <a:gd name="connsiteY0" fmla="*/ 184558 h 3447875"/>
              <a:gd name="connsiteX1" fmla="*/ 6245 w 6037929"/>
              <a:gd name="connsiteY1" fmla="*/ 1258348 h 3447875"/>
              <a:gd name="connsiteX2" fmla="*/ 1860212 w 6037929"/>
              <a:gd name="connsiteY2" fmla="*/ 3447875 h 3447875"/>
              <a:gd name="connsiteX3" fmla="*/ 6037929 w 6037929"/>
              <a:gd name="connsiteY3" fmla="*/ 3447875 h 3447875"/>
              <a:gd name="connsiteX4" fmla="*/ 6037929 w 6037929"/>
              <a:gd name="connsiteY4" fmla="*/ 864066 h 3447875"/>
              <a:gd name="connsiteX5" fmla="*/ 1675654 w 6037929"/>
              <a:gd name="connsiteY5" fmla="*/ 8389 h 3447875"/>
              <a:gd name="connsiteX6" fmla="*/ 224359 w 6037929"/>
              <a:gd name="connsiteY6" fmla="*/ 0 h 3447875"/>
              <a:gd name="connsiteX7" fmla="*/ 6245 w 6037929"/>
              <a:gd name="connsiteY7" fmla="*/ 184558 h 3447875"/>
              <a:gd name="connsiteX0" fmla="*/ 145771 w 6177455"/>
              <a:gd name="connsiteY0" fmla="*/ 184558 h 3447875"/>
              <a:gd name="connsiteX1" fmla="*/ 145771 w 6177455"/>
              <a:gd name="connsiteY1" fmla="*/ 1258348 h 3447875"/>
              <a:gd name="connsiteX2" fmla="*/ 1999738 w 6177455"/>
              <a:gd name="connsiteY2" fmla="*/ 3447875 h 3447875"/>
              <a:gd name="connsiteX3" fmla="*/ 6177455 w 6177455"/>
              <a:gd name="connsiteY3" fmla="*/ 3447875 h 3447875"/>
              <a:gd name="connsiteX4" fmla="*/ 6177455 w 6177455"/>
              <a:gd name="connsiteY4" fmla="*/ 864066 h 3447875"/>
              <a:gd name="connsiteX5" fmla="*/ 1815180 w 6177455"/>
              <a:gd name="connsiteY5" fmla="*/ 8389 h 3447875"/>
              <a:gd name="connsiteX6" fmla="*/ 363885 w 6177455"/>
              <a:gd name="connsiteY6" fmla="*/ 0 h 3447875"/>
              <a:gd name="connsiteX7" fmla="*/ 145771 w 6177455"/>
              <a:gd name="connsiteY7" fmla="*/ 184558 h 3447875"/>
              <a:gd name="connsiteX0" fmla="*/ 137955 w 6169639"/>
              <a:gd name="connsiteY0" fmla="*/ 441486 h 3704803"/>
              <a:gd name="connsiteX1" fmla="*/ 137955 w 6169639"/>
              <a:gd name="connsiteY1" fmla="*/ 1515276 h 3704803"/>
              <a:gd name="connsiteX2" fmla="*/ 1991922 w 6169639"/>
              <a:gd name="connsiteY2" fmla="*/ 3704803 h 3704803"/>
              <a:gd name="connsiteX3" fmla="*/ 6169639 w 6169639"/>
              <a:gd name="connsiteY3" fmla="*/ 3704803 h 3704803"/>
              <a:gd name="connsiteX4" fmla="*/ 6169639 w 6169639"/>
              <a:gd name="connsiteY4" fmla="*/ 1120994 h 3704803"/>
              <a:gd name="connsiteX5" fmla="*/ 1807364 w 6169639"/>
              <a:gd name="connsiteY5" fmla="*/ 265317 h 3704803"/>
              <a:gd name="connsiteX6" fmla="*/ 356069 w 6169639"/>
              <a:gd name="connsiteY6" fmla="*/ 256928 h 3704803"/>
              <a:gd name="connsiteX7" fmla="*/ 137955 w 6169639"/>
              <a:gd name="connsiteY7" fmla="*/ 441486 h 3704803"/>
              <a:gd name="connsiteX0" fmla="*/ 137955 w 6169639"/>
              <a:gd name="connsiteY0" fmla="*/ 441486 h 3704803"/>
              <a:gd name="connsiteX1" fmla="*/ 137955 w 6169639"/>
              <a:gd name="connsiteY1" fmla="*/ 1515276 h 3704803"/>
              <a:gd name="connsiteX2" fmla="*/ 1991922 w 6169639"/>
              <a:gd name="connsiteY2" fmla="*/ 3704803 h 3704803"/>
              <a:gd name="connsiteX3" fmla="*/ 6169639 w 6169639"/>
              <a:gd name="connsiteY3" fmla="*/ 3704803 h 3704803"/>
              <a:gd name="connsiteX4" fmla="*/ 6169639 w 6169639"/>
              <a:gd name="connsiteY4" fmla="*/ 1120994 h 3704803"/>
              <a:gd name="connsiteX5" fmla="*/ 1807364 w 6169639"/>
              <a:gd name="connsiteY5" fmla="*/ 265317 h 3704803"/>
              <a:gd name="connsiteX6" fmla="*/ 356069 w 6169639"/>
              <a:gd name="connsiteY6" fmla="*/ 256928 h 3704803"/>
              <a:gd name="connsiteX7" fmla="*/ 137955 w 6169639"/>
              <a:gd name="connsiteY7" fmla="*/ 441486 h 3704803"/>
              <a:gd name="connsiteX0" fmla="*/ 4241 w 6035925"/>
              <a:gd name="connsiteY0" fmla="*/ 441486 h 3704803"/>
              <a:gd name="connsiteX1" fmla="*/ 4241 w 6035925"/>
              <a:gd name="connsiteY1" fmla="*/ 1515276 h 3704803"/>
              <a:gd name="connsiteX2" fmla="*/ 1858208 w 6035925"/>
              <a:gd name="connsiteY2" fmla="*/ 3704803 h 3704803"/>
              <a:gd name="connsiteX3" fmla="*/ 6035925 w 6035925"/>
              <a:gd name="connsiteY3" fmla="*/ 3704803 h 3704803"/>
              <a:gd name="connsiteX4" fmla="*/ 6035925 w 6035925"/>
              <a:gd name="connsiteY4" fmla="*/ 1120994 h 3704803"/>
              <a:gd name="connsiteX5" fmla="*/ 1673650 w 6035925"/>
              <a:gd name="connsiteY5" fmla="*/ 265317 h 3704803"/>
              <a:gd name="connsiteX6" fmla="*/ 222355 w 6035925"/>
              <a:gd name="connsiteY6" fmla="*/ 256928 h 3704803"/>
              <a:gd name="connsiteX7" fmla="*/ 4241 w 6035925"/>
              <a:gd name="connsiteY7" fmla="*/ 441486 h 3704803"/>
              <a:gd name="connsiteX0" fmla="*/ 4241 w 6035925"/>
              <a:gd name="connsiteY0" fmla="*/ 184558 h 3447875"/>
              <a:gd name="connsiteX1" fmla="*/ 4241 w 6035925"/>
              <a:gd name="connsiteY1" fmla="*/ 1258348 h 3447875"/>
              <a:gd name="connsiteX2" fmla="*/ 1858208 w 6035925"/>
              <a:gd name="connsiteY2" fmla="*/ 3447875 h 3447875"/>
              <a:gd name="connsiteX3" fmla="*/ 6035925 w 6035925"/>
              <a:gd name="connsiteY3" fmla="*/ 3447875 h 3447875"/>
              <a:gd name="connsiteX4" fmla="*/ 6035925 w 6035925"/>
              <a:gd name="connsiteY4" fmla="*/ 864066 h 3447875"/>
              <a:gd name="connsiteX5" fmla="*/ 1673650 w 6035925"/>
              <a:gd name="connsiteY5" fmla="*/ 8389 h 3447875"/>
              <a:gd name="connsiteX6" fmla="*/ 222355 w 6035925"/>
              <a:gd name="connsiteY6" fmla="*/ 0 h 3447875"/>
              <a:gd name="connsiteX7" fmla="*/ 4241 w 6035925"/>
              <a:gd name="connsiteY7" fmla="*/ 184558 h 3447875"/>
              <a:gd name="connsiteX0" fmla="*/ 3826 w 6035510"/>
              <a:gd name="connsiteY0" fmla="*/ 184733 h 3448050"/>
              <a:gd name="connsiteX1" fmla="*/ 3826 w 6035510"/>
              <a:gd name="connsiteY1" fmla="*/ 1258523 h 3448050"/>
              <a:gd name="connsiteX2" fmla="*/ 1857793 w 6035510"/>
              <a:gd name="connsiteY2" fmla="*/ 3448050 h 3448050"/>
              <a:gd name="connsiteX3" fmla="*/ 6035510 w 6035510"/>
              <a:gd name="connsiteY3" fmla="*/ 3448050 h 3448050"/>
              <a:gd name="connsiteX4" fmla="*/ 6035510 w 6035510"/>
              <a:gd name="connsiteY4" fmla="*/ 864241 h 3448050"/>
              <a:gd name="connsiteX5" fmla="*/ 1673235 w 6035510"/>
              <a:gd name="connsiteY5" fmla="*/ 8564 h 3448050"/>
              <a:gd name="connsiteX6" fmla="*/ 221940 w 6035510"/>
              <a:gd name="connsiteY6" fmla="*/ 175 h 3448050"/>
              <a:gd name="connsiteX7" fmla="*/ 3826 w 6035510"/>
              <a:gd name="connsiteY7" fmla="*/ 184733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5510" h="3448050">
                <a:moveTo>
                  <a:pt x="3826" y="184733"/>
                </a:moveTo>
                <a:cubicBezTo>
                  <a:pt x="1030" y="302179"/>
                  <a:pt x="-3164" y="874028"/>
                  <a:pt x="3826" y="1258523"/>
                </a:cubicBezTo>
                <a:lnTo>
                  <a:pt x="1857793" y="3448050"/>
                </a:lnTo>
                <a:lnTo>
                  <a:pt x="6035510" y="3448050"/>
                </a:lnTo>
                <a:lnTo>
                  <a:pt x="6035510" y="864241"/>
                </a:lnTo>
                <a:lnTo>
                  <a:pt x="1673235" y="8564"/>
                </a:lnTo>
                <a:lnTo>
                  <a:pt x="221940" y="175"/>
                </a:lnTo>
                <a:cubicBezTo>
                  <a:pt x="10817" y="-4020"/>
                  <a:pt x="6622" y="67287"/>
                  <a:pt x="3826" y="1847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Operation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040" y="1844825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1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25040" y="2420889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2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973961" y="2132856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Decoder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25040" y="2996953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3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25040" y="4005064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76308" y="35010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469370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Current position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Elbow Connector 12"/>
          <p:cNvCxnSpPr>
            <a:stCxn id="7" idx="3"/>
            <a:endCxn id="11" idx="1"/>
          </p:cNvCxnSpPr>
          <p:nvPr/>
        </p:nvCxnSpPr>
        <p:spPr>
          <a:xfrm flipV="1">
            <a:off x="4478928" y="1654036"/>
            <a:ext cx="1317208" cy="9801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>
            <a:off x="2311871" y="2058113"/>
            <a:ext cx="662090" cy="5760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7" idx="1"/>
          </p:cNvCxnSpPr>
          <p:nvPr/>
        </p:nvCxnSpPr>
        <p:spPr>
          <a:xfrm flipV="1">
            <a:off x="2311871" y="2634176"/>
            <a:ext cx="66209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7" idx="1"/>
          </p:cNvCxnSpPr>
          <p:nvPr/>
        </p:nvCxnSpPr>
        <p:spPr>
          <a:xfrm flipV="1">
            <a:off x="2311871" y="2634176"/>
            <a:ext cx="662090" cy="5760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7" idx="1"/>
          </p:cNvCxnSpPr>
          <p:nvPr/>
        </p:nvCxnSpPr>
        <p:spPr>
          <a:xfrm flipV="1">
            <a:off x="2311871" y="2634176"/>
            <a:ext cx="662090" cy="15841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4821563" y="3038878"/>
          <a:ext cx="3926900" cy="22654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81725">
                  <a:extLst>
                    <a:ext uri="{9D8B030D-6E8A-4147-A177-3AD203B41FA5}">
                      <a16:colId xmlns:a16="http://schemas.microsoft.com/office/drawing/2014/main" val="3674859567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31153546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957382323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1712305343"/>
                    </a:ext>
                  </a:extLst>
                </a:gridCol>
              </a:tblGrid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 2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 3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Position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15626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92729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0125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04907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135°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85424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051720" y="4376269"/>
            <a:ext cx="3744416" cy="2509115"/>
            <a:chOff x="2771800" y="4869160"/>
            <a:chExt cx="2515356" cy="1685528"/>
          </a:xfrm>
        </p:grpSpPr>
        <p:grpSp>
          <p:nvGrpSpPr>
            <p:cNvPr id="32" name="Group 31"/>
            <p:cNvGrpSpPr/>
            <p:nvPr/>
          </p:nvGrpSpPr>
          <p:grpSpPr>
            <a:xfrm>
              <a:off x="2771800" y="4869160"/>
              <a:ext cx="1415058" cy="1415058"/>
              <a:chOff x="5543550" y="2420888"/>
              <a:chExt cx="3143250" cy="314325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7382">
                <a:off x="5543550" y="2420888"/>
                <a:ext cx="3143250" cy="3143250"/>
              </a:xfrm>
              <a:prstGeom prst="rect">
                <a:avLst/>
              </a:prstGeom>
            </p:spPr>
          </p:pic>
          <p:sp>
            <p:nvSpPr>
              <p:cNvPr id="29" name="Rounded Rectangle 28"/>
              <p:cNvSpPr/>
              <p:nvPr/>
            </p:nvSpPr>
            <p:spPr>
              <a:xfrm>
                <a:off x="7532717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24820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324805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3749879" y="5696125"/>
              <a:ext cx="838899" cy="704675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899" h="704675">
                  <a:moveTo>
                    <a:pt x="0" y="0"/>
                  </a:moveTo>
                  <a:cubicBezTo>
                    <a:pt x="163585" y="376106"/>
                    <a:pt x="478173" y="701879"/>
                    <a:pt x="838899" y="70467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15760" y="5696124"/>
              <a:ext cx="662730" cy="503339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662730"/>
                <a:gd name="connsiteY0" fmla="*/ 0 h 503339"/>
                <a:gd name="connsiteX1" fmla="*/ 662730 w 662730"/>
                <a:gd name="connsiteY1" fmla="*/ 503339 h 50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730" h="503339">
                  <a:moveTo>
                    <a:pt x="0" y="0"/>
                  </a:moveTo>
                  <a:cubicBezTo>
                    <a:pt x="163585" y="376106"/>
                    <a:pt x="302004" y="500543"/>
                    <a:pt x="662730" y="5033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07140" y="5697507"/>
              <a:ext cx="478172" cy="313608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478172"/>
                <a:gd name="connsiteY0" fmla="*/ 0 h 313608"/>
                <a:gd name="connsiteX1" fmla="*/ 478172 w 478172"/>
                <a:gd name="connsiteY1" fmla="*/ 310392 h 3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172" h="313608">
                  <a:moveTo>
                    <a:pt x="0" y="0"/>
                  </a:moveTo>
                  <a:cubicBezTo>
                    <a:pt x="163585" y="376106"/>
                    <a:pt x="117446" y="307596"/>
                    <a:pt x="478172" y="31039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91516" y="5838820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3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91516" y="6042866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2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91516" y="6246911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1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1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Encoder technologies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</a:t>
            </a:r>
            <a:r>
              <a:rPr lang="en-GB" dirty="0"/>
              <a:t>R</a:t>
            </a:r>
            <a:r>
              <a:rPr lang="en-GB" dirty="0" smtClean="0"/>
              <a:t>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6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Electro-mechanical</a:t>
            </a:r>
          </a:p>
          <a:p>
            <a:r>
              <a:rPr lang="en-GB" dirty="0" smtClean="0"/>
              <a:t>Optical</a:t>
            </a:r>
          </a:p>
          <a:p>
            <a:r>
              <a:rPr lang="en-GB" dirty="0" smtClean="0"/>
              <a:t>Magnetic (Hall-effect)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Electro-mechanical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5" y="3399735"/>
            <a:ext cx="5614866" cy="31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2201" r="30050" b="12201"/>
          <a:stretch/>
        </p:blipFill>
        <p:spPr>
          <a:xfrm>
            <a:off x="6228184" y="872418"/>
            <a:ext cx="2380430" cy="42847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752601"/>
            <a:ext cx="5906616" cy="1647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in electronics for </a:t>
            </a:r>
            <a:r>
              <a:rPr lang="en-GB" b="1" dirty="0" smtClean="0"/>
              <a:t>hand-operated controls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Cheap</a:t>
            </a:r>
            <a:r>
              <a:rPr lang="en-GB" dirty="0" smtClean="0"/>
              <a:t> component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Low accuracy </a:t>
            </a:r>
            <a:r>
              <a:rPr lang="en-GB" dirty="0" smtClean="0"/>
              <a:t>due to limited number of contacts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Low durability </a:t>
            </a:r>
            <a:r>
              <a:rPr lang="en-GB" dirty="0" smtClean="0"/>
              <a:t>due to wear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Optical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10119" r="21825" b="8935"/>
          <a:stretch/>
        </p:blipFill>
        <p:spPr>
          <a:xfrm>
            <a:off x="323528" y="3645024"/>
            <a:ext cx="2304257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6821" r="21789" b="4502"/>
          <a:stretch/>
        </p:blipFill>
        <p:spPr>
          <a:xfrm>
            <a:off x="1747549" y="4415293"/>
            <a:ext cx="2971123" cy="2491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22509" r="16036" b="17928"/>
          <a:stretch/>
        </p:blipFill>
        <p:spPr>
          <a:xfrm>
            <a:off x="4735331" y="4725144"/>
            <a:ext cx="4248472" cy="18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DF1F0"/>
              </a:clrFrom>
              <a:clrTo>
                <a:srgbClr val="EDF1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0665"/>
          <a:stretch/>
        </p:blipFill>
        <p:spPr>
          <a:xfrm>
            <a:off x="6092609" y="846138"/>
            <a:ext cx="2799871" cy="30158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5906616" cy="2036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for high-fidelity measurements, high performance CNC machining, measurement systems, etc.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High accuracy</a:t>
            </a:r>
            <a:r>
              <a:rPr lang="en-GB" dirty="0"/>
              <a:t> with </a:t>
            </a:r>
            <a:r>
              <a:rPr lang="en-GB" dirty="0" smtClean="0"/>
              <a:t>glass scales, etching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High durability </a:t>
            </a:r>
            <a:r>
              <a:rPr lang="en-GB" dirty="0" smtClean="0"/>
              <a:t>due to </a:t>
            </a:r>
            <a:r>
              <a:rPr lang="en-GB" u="sng" dirty="0" smtClean="0"/>
              <a:t>contactless</a:t>
            </a:r>
            <a:r>
              <a:rPr lang="en-GB" dirty="0" smtClean="0"/>
              <a:t> operation</a:t>
            </a:r>
          </a:p>
          <a:p>
            <a:r>
              <a:rPr lang="en-GB" b="1" dirty="0">
                <a:solidFill>
                  <a:srgbClr val="00B0F0"/>
                </a:solidFill>
              </a:rPr>
              <a:t>Expensive</a:t>
            </a:r>
            <a:r>
              <a:rPr lang="en-GB" dirty="0"/>
              <a:t> component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84" y="2838267"/>
            <a:ext cx="2961764" cy="2961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Magnetic (Hall-effect)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75657" y="4091628"/>
            <a:ext cx="2081776" cy="20817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38857" y="4858149"/>
            <a:ext cx="555377" cy="5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8900000">
            <a:off x="3257561" y="3931472"/>
            <a:ext cx="325278" cy="5462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700000">
            <a:off x="3257562" y="5787336"/>
            <a:ext cx="325278" cy="5462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420200" y="3680042"/>
            <a:ext cx="908330" cy="3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 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420199" y="6335688"/>
            <a:ext cx="901089" cy="3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 B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3798710" y="4443992"/>
            <a:ext cx="3100250" cy="436191"/>
            <a:chOff x="782698" y="4271973"/>
            <a:chExt cx="3431574" cy="482807"/>
          </a:xfrm>
        </p:grpSpPr>
        <p:grpSp>
          <p:nvGrpSpPr>
            <p:cNvPr id="19" name="Group 18"/>
            <p:cNvGrpSpPr/>
            <p:nvPr/>
          </p:nvGrpSpPr>
          <p:grpSpPr>
            <a:xfrm>
              <a:off x="1242784" y="4271973"/>
              <a:ext cx="2971488" cy="482807"/>
              <a:chOff x="2120597" y="4221088"/>
              <a:chExt cx="5112568" cy="172819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264613" y="4221088"/>
                <a:ext cx="0" cy="17281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120597" y="5877272"/>
                <a:ext cx="511256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2268196" y="4806892"/>
                <a:ext cx="4798500" cy="1073791"/>
                <a:chOff x="2055303" y="4806892"/>
                <a:chExt cx="4798500" cy="1073791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205530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654178" y="4806892"/>
                  <a:ext cx="1199625" cy="1065402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0 w 1199625"/>
                    <a:gd name="connsiteY0" fmla="*/ 1065402 h 1065402"/>
                    <a:gd name="connsiteX1" fmla="*/ 570451 w 1199625"/>
                    <a:gd name="connsiteY1" fmla="*/ 1065402 h 1065402"/>
                    <a:gd name="connsiteX2" fmla="*/ 570451 w 1199625"/>
                    <a:gd name="connsiteY2" fmla="*/ 0 h 1065402"/>
                    <a:gd name="connsiteX3" fmla="*/ 1199625 w 1199625"/>
                    <a:gd name="connsiteY3" fmla="*/ 0 h 106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9625" h="1065402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782698" y="4298694"/>
              <a:ext cx="427186" cy="4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A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1092" y="5302899"/>
            <a:ext cx="3127173" cy="480172"/>
            <a:chOff x="807409" y="4790917"/>
            <a:chExt cx="3461375" cy="531488"/>
          </a:xfrm>
        </p:grpSpPr>
        <p:sp>
          <p:nvSpPr>
            <p:cNvPr id="28" name="TextBox 27"/>
            <p:cNvSpPr txBox="1"/>
            <p:nvPr/>
          </p:nvSpPr>
          <p:spPr>
            <a:xfrm>
              <a:off x="807409" y="4790917"/>
              <a:ext cx="377766" cy="443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F0"/>
                  </a:solidFill>
                </a:rPr>
                <a:t>B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320711" y="4839598"/>
              <a:ext cx="0" cy="4828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1237007" y="4993217"/>
              <a:ext cx="3031777" cy="310024"/>
              <a:chOff x="4299576" y="6261623"/>
              <a:chExt cx="2524113" cy="25811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4299576" y="6518941"/>
                <a:ext cx="24739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4367745" y="6269980"/>
                <a:ext cx="1297642" cy="249754"/>
                <a:chOff x="2972489" y="4806892"/>
                <a:chExt cx="2681689" cy="107379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2972489" y="4806892"/>
                  <a:ext cx="282440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1 w 629175"/>
                    <a:gd name="connsiteY0" fmla="*/ 1065402 h 1073791"/>
                    <a:gd name="connsiteX1" fmla="*/ 1 w 629175"/>
                    <a:gd name="connsiteY1" fmla="*/ 0 h 1073791"/>
                    <a:gd name="connsiteX2" fmla="*/ 629175 w 629175"/>
                    <a:gd name="connsiteY2" fmla="*/ 0 h 1073791"/>
                    <a:gd name="connsiteX3" fmla="*/ 629175 w 629175"/>
                    <a:gd name="connsiteY3" fmla="*/ 1073791 h 1073791"/>
                    <a:gd name="connsiteX0" fmla="*/ 0 w 681185"/>
                    <a:gd name="connsiteY0" fmla="*/ 1065403 h 1073791"/>
                    <a:gd name="connsiteX1" fmla="*/ 52011 w 681185"/>
                    <a:gd name="connsiteY1" fmla="*/ 0 h 1073791"/>
                    <a:gd name="connsiteX2" fmla="*/ 681185 w 681185"/>
                    <a:gd name="connsiteY2" fmla="*/ 0 h 1073791"/>
                    <a:gd name="connsiteX3" fmla="*/ 681185 w 681185"/>
                    <a:gd name="connsiteY3" fmla="*/ 1073791 h 1073791"/>
                    <a:gd name="connsiteX0" fmla="*/ -1 w 629173"/>
                    <a:gd name="connsiteY0" fmla="*/ 0 h 1073791"/>
                    <a:gd name="connsiteX1" fmla="*/ 629173 w 629173"/>
                    <a:gd name="connsiteY1" fmla="*/ 0 h 1073791"/>
                    <a:gd name="connsiteX2" fmla="*/ 629173 w 629173"/>
                    <a:gd name="connsiteY2" fmla="*/ 1073791 h 1073791"/>
                    <a:gd name="connsiteX0" fmla="*/ 0 w 334451"/>
                    <a:gd name="connsiteY0" fmla="*/ 0 h 1109859"/>
                    <a:gd name="connsiteX1" fmla="*/ 334451 w 334451"/>
                    <a:gd name="connsiteY1" fmla="*/ 36068 h 1109859"/>
                    <a:gd name="connsiteX2" fmla="*/ 334451 w 334451"/>
                    <a:gd name="connsiteY2" fmla="*/ 1109859 h 1109859"/>
                    <a:gd name="connsiteX0" fmla="*/ 0 w 247768"/>
                    <a:gd name="connsiteY0" fmla="*/ 36067 h 1073791"/>
                    <a:gd name="connsiteX1" fmla="*/ 247768 w 247768"/>
                    <a:gd name="connsiteY1" fmla="*/ 0 h 1073791"/>
                    <a:gd name="connsiteX2" fmla="*/ 247768 w 247768"/>
                    <a:gd name="connsiteY2" fmla="*/ 1073791 h 1073791"/>
                    <a:gd name="connsiteX0" fmla="*/ 0 w 282441"/>
                    <a:gd name="connsiteY0" fmla="*/ 36068 h 1073791"/>
                    <a:gd name="connsiteX1" fmla="*/ 282441 w 282441"/>
                    <a:gd name="connsiteY1" fmla="*/ 0 h 1073791"/>
                    <a:gd name="connsiteX2" fmla="*/ 282441 w 282441"/>
                    <a:gd name="connsiteY2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441" h="1073791">
                      <a:moveTo>
                        <a:pt x="0" y="36068"/>
                      </a:moveTo>
                      <a:lnTo>
                        <a:pt x="282441" y="0"/>
                      </a:lnTo>
                      <a:lnTo>
                        <a:pt x="282441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33" name="Freeform 32"/>
              <p:cNvSpPr/>
              <p:nvPr/>
            </p:nvSpPr>
            <p:spPr>
              <a:xfrm>
                <a:off x="6243203" y="6270511"/>
                <a:ext cx="580486" cy="247803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3"/>
                  <a:gd name="connsiteX1" fmla="*/ 570451 w 1199625"/>
                  <a:gd name="connsiteY1" fmla="*/ 1065402 h 1065403"/>
                  <a:gd name="connsiteX2" fmla="*/ 570451 w 1199625"/>
                  <a:gd name="connsiteY2" fmla="*/ 0 h 1065403"/>
                  <a:gd name="connsiteX3" fmla="*/ 1199625 w 1199625"/>
                  <a:gd name="connsiteY3" fmla="*/ 0 h 106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3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659151" y="6261623"/>
                <a:ext cx="580486" cy="249754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21651" b="24511"/>
          <a:stretch/>
        </p:blipFill>
        <p:spPr>
          <a:xfrm>
            <a:off x="5987090" y="619535"/>
            <a:ext cx="2699710" cy="1616322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609600" y="1752600"/>
            <a:ext cx="5906616" cy="18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for medium-fidelity measurements: motor control, robot axis control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Good accuracy</a:t>
            </a:r>
            <a:r>
              <a:rPr lang="en-GB" dirty="0"/>
              <a:t> with </a:t>
            </a:r>
            <a:r>
              <a:rPr lang="en-GB" dirty="0" smtClean="0"/>
              <a:t>proper installation and high-quality </a:t>
            </a:r>
            <a:r>
              <a:rPr lang="en-GB" dirty="0"/>
              <a:t>m</a:t>
            </a:r>
            <a:r>
              <a:rPr lang="en-GB" dirty="0" smtClean="0"/>
              <a:t>agnetized materials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High durability </a:t>
            </a:r>
            <a:r>
              <a:rPr lang="en-GB" dirty="0" smtClean="0"/>
              <a:t>due to </a:t>
            </a:r>
            <a:r>
              <a:rPr lang="en-GB" u="sng" dirty="0" smtClean="0"/>
              <a:t>contactless</a:t>
            </a:r>
            <a:r>
              <a:rPr lang="en-GB" dirty="0" smtClean="0"/>
              <a:t> operation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Medium-price</a:t>
            </a:r>
            <a:r>
              <a:rPr lang="en-GB" dirty="0" smtClean="0"/>
              <a:t> </a:t>
            </a:r>
            <a:r>
              <a:rPr lang="en-GB" dirty="0"/>
              <a:t>component</a:t>
            </a:r>
          </a:p>
          <a:p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 rot="10800000">
            <a:off x="1605767" y="5008227"/>
            <a:ext cx="1821555" cy="254276"/>
            <a:chOff x="6516217" y="2244159"/>
            <a:chExt cx="2016225" cy="281450"/>
          </a:xfrm>
        </p:grpSpPr>
        <p:sp>
          <p:nvSpPr>
            <p:cNvPr id="55" name="Rectangle 54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 rot="13852988">
            <a:off x="1598644" y="5009829"/>
            <a:ext cx="1821555" cy="254276"/>
            <a:chOff x="6516217" y="2244159"/>
            <a:chExt cx="2016225" cy="281450"/>
          </a:xfrm>
        </p:grpSpPr>
        <p:sp>
          <p:nvSpPr>
            <p:cNvPr id="70" name="Rectangle 69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 rot="1528062">
            <a:off x="1607054" y="5008227"/>
            <a:ext cx="1821555" cy="254276"/>
            <a:chOff x="6516217" y="2244159"/>
            <a:chExt cx="2016225" cy="281450"/>
          </a:xfrm>
        </p:grpSpPr>
        <p:sp>
          <p:nvSpPr>
            <p:cNvPr id="73" name="Rectangle 72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rot="4616280">
            <a:off x="1599931" y="5009829"/>
            <a:ext cx="1821555" cy="254276"/>
            <a:chOff x="6516217" y="2244159"/>
            <a:chExt cx="2016225" cy="281450"/>
          </a:xfrm>
        </p:grpSpPr>
        <p:sp>
          <p:nvSpPr>
            <p:cNvPr id="76" name="Rectangle 75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 rot="16956491">
            <a:off x="1608335" y="5001604"/>
            <a:ext cx="1821555" cy="254276"/>
            <a:chOff x="6516217" y="2244159"/>
            <a:chExt cx="2016225" cy="281450"/>
          </a:xfrm>
        </p:grpSpPr>
        <p:sp>
          <p:nvSpPr>
            <p:cNvPr id="79" name="Rectangle 78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 rot="20107689">
            <a:off x="1601212" y="5003206"/>
            <a:ext cx="1821555" cy="254276"/>
            <a:chOff x="6516217" y="2244159"/>
            <a:chExt cx="2016225" cy="281450"/>
          </a:xfrm>
        </p:grpSpPr>
        <p:sp>
          <p:nvSpPr>
            <p:cNvPr id="82" name="Rectangle 81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rot="7711735">
            <a:off x="1609622" y="5001604"/>
            <a:ext cx="1821555" cy="254276"/>
            <a:chOff x="6516217" y="2244159"/>
            <a:chExt cx="2016225" cy="281450"/>
          </a:xfrm>
        </p:grpSpPr>
        <p:sp>
          <p:nvSpPr>
            <p:cNvPr id="85" name="Rectangle 84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8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Relative Position sensing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Mobile </a:t>
            </a:r>
            <a:r>
              <a:rPr lang="en-GB" dirty="0" smtClean="0"/>
              <a:t>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4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Rating</a:t>
            </a:r>
            <a:endParaRPr lang="en-GB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Angular resolution is usually measured in </a:t>
            </a:r>
            <a:r>
              <a:rPr lang="en-GB" b="1" dirty="0" smtClean="0">
                <a:solidFill>
                  <a:srgbClr val="00B0F0"/>
                </a:solidFill>
              </a:rPr>
              <a:t>pulses per revolution</a:t>
            </a:r>
            <a:r>
              <a:rPr lang="en-GB" dirty="0" smtClean="0"/>
              <a:t>, P/R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648" y="3292830"/>
            <a:ext cx="6118250" cy="3015895"/>
            <a:chOff x="457200" y="3292830"/>
            <a:chExt cx="6118250" cy="3015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F1F0"/>
                </a:clrFrom>
                <a:clrTo>
                  <a:srgbClr val="EDF1F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4" t="10665"/>
            <a:stretch/>
          </p:blipFill>
          <p:spPr>
            <a:xfrm>
              <a:off x="457200" y="3292830"/>
              <a:ext cx="2799871" cy="301589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13545" y="5237589"/>
              <a:ext cx="576064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408" y="3328912"/>
              <a:ext cx="2329042" cy="288853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652120" y="5301208"/>
              <a:ext cx="576064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48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Electro-mechanical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(impractical in most cases)</a:t>
            </a:r>
          </a:p>
          <a:p>
            <a:r>
              <a:rPr lang="en-GB" dirty="0" smtClean="0"/>
              <a:t>Optical</a:t>
            </a:r>
          </a:p>
          <a:p>
            <a:r>
              <a:rPr lang="en-GB" dirty="0" smtClean="0"/>
              <a:t>Magnetic (Hall-effect)</a:t>
            </a:r>
          </a:p>
          <a:p>
            <a:r>
              <a:rPr lang="en-GB" dirty="0" smtClean="0"/>
              <a:t>Capacitive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4653136"/>
            <a:ext cx="3456384" cy="132802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Pros</a:t>
            </a:r>
            <a:r>
              <a:rPr lang="en-GB" sz="2400" dirty="0" smtClean="0">
                <a:solidFill>
                  <a:srgbClr val="00B0F0"/>
                </a:solidFill>
              </a:rPr>
              <a:t> and </a:t>
            </a:r>
            <a:r>
              <a:rPr lang="en-GB" sz="2400" b="1" dirty="0" smtClean="0">
                <a:solidFill>
                  <a:srgbClr val="00B0F0"/>
                </a:solidFill>
              </a:rPr>
              <a:t>cons</a:t>
            </a:r>
            <a:r>
              <a:rPr lang="en-GB" sz="2400" dirty="0" smtClean="0">
                <a:solidFill>
                  <a:srgbClr val="00B0F0"/>
                </a:solidFill>
              </a:rPr>
              <a:t> are the same as for incremental encoders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6203" cy="19860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Rotor often made of etched/printed </a:t>
            </a:r>
            <a:r>
              <a:rPr lang="en-GB" b="1" dirty="0" smtClean="0">
                <a:solidFill>
                  <a:srgbClr val="00B0F0"/>
                </a:solidFill>
              </a:rPr>
              <a:t>glass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Expensive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Optical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9" y="620688"/>
            <a:ext cx="2921642" cy="55976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00263"/>
            <a:ext cx="5209605" cy="28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758" y="2196646"/>
                <a:ext cx="4887804" cy="198603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Can have 2 or more </a:t>
                </a:r>
                <a:r>
                  <a:rPr lang="en-GB" b="1" dirty="0" smtClean="0"/>
                  <a:t>polar expansions</a:t>
                </a:r>
              </a:p>
              <a:p>
                <a:r>
                  <a:rPr lang="en-GB" b="1" dirty="0" smtClean="0">
                    <a:solidFill>
                      <a:srgbClr val="00B0F0"/>
                    </a:solidFill>
                  </a:rPr>
                  <a:t>More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B0F0"/>
                    </a:solidFill>
                  </a:rPr>
                  <a:t>poles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higher </a:t>
                </a:r>
                <a:r>
                  <a:rPr lang="en-GB" b="1" dirty="0" smtClean="0">
                    <a:solidFill>
                      <a:srgbClr val="00B0F0"/>
                    </a:solidFill>
                  </a:rPr>
                  <a:t>accuracy</a:t>
                </a:r>
              </a:p>
              <a:p>
                <a:r>
                  <a:rPr lang="en-GB" b="1" dirty="0" smtClean="0"/>
                  <a:t>Analog to digital </a:t>
                </a:r>
                <a:r>
                  <a:rPr lang="en-GB" dirty="0" smtClean="0"/>
                  <a:t>signal</a:t>
                </a:r>
              </a:p>
              <a:p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758" y="2196646"/>
                <a:ext cx="4887804" cy="1986039"/>
              </a:xfrm>
              <a:blipFill>
                <a:blip r:embed="rId4"/>
                <a:stretch>
                  <a:fillRect l="-2120" t="-4601" r="-2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Magnetic (Hall-effect)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15142" y="3868682"/>
            <a:ext cx="5423302" cy="2989318"/>
            <a:chOff x="1835696" y="2708920"/>
            <a:chExt cx="5423302" cy="2989318"/>
          </a:xfrm>
        </p:grpSpPr>
        <p:grpSp>
          <p:nvGrpSpPr>
            <p:cNvPr id="6" name="Group 5"/>
            <p:cNvGrpSpPr/>
            <p:nvPr/>
          </p:nvGrpSpPr>
          <p:grpSpPr>
            <a:xfrm>
              <a:off x="1835696" y="3120506"/>
              <a:ext cx="2081776" cy="2081776"/>
              <a:chOff x="4560895" y="2564904"/>
              <a:chExt cx="2304256" cy="230425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560895" y="2564904"/>
                <a:ext cx="2304256" cy="23042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9175920">
                <a:off x="4704911" y="3537012"/>
                <a:ext cx="2016224" cy="360040"/>
                <a:chOff x="6516216" y="2204864"/>
                <a:chExt cx="2016224" cy="36004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6516216" y="2204864"/>
                  <a:ext cx="1008112" cy="360040"/>
                </a:xfrm>
                <a:prstGeom prst="rect">
                  <a:avLst/>
                </a:prstGeom>
                <a:solidFill>
                  <a:srgbClr val="E4626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/>
                    <a:t>N</a:t>
                  </a:r>
                  <a:endParaRPr lang="en-GB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24328" y="2204864"/>
                  <a:ext cx="1008112" cy="360040"/>
                </a:xfrm>
                <a:prstGeom prst="rect">
                  <a:avLst/>
                </a:prstGeom>
                <a:solidFill>
                  <a:srgbClr val="71C25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S</a:t>
                  </a:r>
                </a:p>
              </p:txBody>
            </p:sp>
          </p:grpSp>
        </p:grpSp>
        <p:sp>
          <p:nvSpPr>
            <p:cNvPr id="7" name="Oval 6"/>
            <p:cNvSpPr/>
            <p:nvPr/>
          </p:nvSpPr>
          <p:spPr>
            <a:xfrm>
              <a:off x="2598896" y="3887027"/>
              <a:ext cx="555377" cy="5553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18900000">
              <a:off x="3617600" y="2960350"/>
              <a:ext cx="325277" cy="5462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3617601" y="4816214"/>
              <a:ext cx="325278" cy="5462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0239" y="2708920"/>
              <a:ext cx="908330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A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0238" y="5364566"/>
              <a:ext cx="901089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B</a:t>
              </a:r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58749" y="3472870"/>
              <a:ext cx="3100249" cy="436191"/>
              <a:chOff x="782698" y="4271973"/>
              <a:chExt cx="3431574" cy="48280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242784" y="4271973"/>
                <a:ext cx="2971488" cy="482807"/>
                <a:chOff x="2120597" y="4221088"/>
                <a:chExt cx="5112568" cy="1728192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2264613" y="4221088"/>
                  <a:ext cx="0" cy="172819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120597" y="5877272"/>
                  <a:ext cx="511256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782698" y="4298694"/>
                <a:ext cx="427186" cy="44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50"/>
                    </a:solidFill>
                  </a:rPr>
                  <a:t>A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81131" y="4331777"/>
              <a:ext cx="3075455" cy="480172"/>
              <a:chOff x="807409" y="4790917"/>
              <a:chExt cx="3404130" cy="53148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07409" y="4790917"/>
                <a:ext cx="377766" cy="44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B0F0"/>
                    </a:solidFill>
                  </a:rPr>
                  <a:t>B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20711" y="4839598"/>
                <a:ext cx="0" cy="4828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240050" y="5288373"/>
                <a:ext cx="297148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639112" y="3479695"/>
              <a:ext cx="1890450" cy="832592"/>
              <a:chOff x="4639112" y="3479695"/>
              <a:chExt cx="1890450" cy="83259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883054" y="4375758"/>
              <a:ext cx="1890450" cy="832592"/>
              <a:chOff x="4639112" y="3479695"/>
              <a:chExt cx="1890450" cy="83259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4622333" y="4781725"/>
              <a:ext cx="260059" cy="420666"/>
            </a:xfrm>
            <a:custGeom>
              <a:avLst/>
              <a:gdLst>
                <a:gd name="connsiteX0" fmla="*/ 234892 w 234892"/>
                <a:gd name="connsiteY0" fmla="*/ 0 h 260069"/>
                <a:gd name="connsiteX1" fmla="*/ 109057 w 234892"/>
                <a:gd name="connsiteY1" fmla="*/ 260058 h 260069"/>
                <a:gd name="connsiteX2" fmla="*/ 0 w 234892"/>
                <a:gd name="connsiteY2" fmla="*/ 8389 h 260069"/>
                <a:gd name="connsiteX0" fmla="*/ 125835 w 125835"/>
                <a:gd name="connsiteY0" fmla="*/ 0 h 260058"/>
                <a:gd name="connsiteX1" fmla="*/ 0 w 125835"/>
                <a:gd name="connsiteY1" fmla="*/ 260058 h 260058"/>
                <a:gd name="connsiteX0" fmla="*/ 218114 w 218114"/>
                <a:gd name="connsiteY0" fmla="*/ 0 h 254870"/>
                <a:gd name="connsiteX1" fmla="*/ 0 w 218114"/>
                <a:gd name="connsiteY1" fmla="*/ 254870 h 254870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260059 w 260059"/>
                <a:gd name="connsiteY0" fmla="*/ 0 h 260058"/>
                <a:gd name="connsiteX1" fmla="*/ 0 w 260059"/>
                <a:gd name="connsiteY1" fmla="*/ 260058 h 260058"/>
                <a:gd name="connsiteX0" fmla="*/ 260059 w 260059"/>
                <a:gd name="connsiteY0" fmla="*/ 0 h 260136"/>
                <a:gd name="connsiteX1" fmla="*/ 0 w 260059"/>
                <a:gd name="connsiteY1" fmla="*/ 260058 h 26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59" h="260136">
                  <a:moveTo>
                    <a:pt x="260059" y="0"/>
                  </a:moveTo>
                  <a:cubicBezTo>
                    <a:pt x="216716" y="129330"/>
                    <a:pt x="139816" y="263847"/>
                    <a:pt x="0" y="26005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44150" r="18525" b="3423"/>
          <a:stretch/>
        </p:blipFill>
        <p:spPr>
          <a:xfrm>
            <a:off x="6228489" y="2661426"/>
            <a:ext cx="2736304" cy="1532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3" y="66004"/>
            <a:ext cx="3684050" cy="26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58" y="1700808"/>
            <a:ext cx="4887804" cy="1986039"/>
          </a:xfrm>
        </p:spPr>
        <p:txBody>
          <a:bodyPr>
            <a:normAutofit/>
          </a:bodyPr>
          <a:lstStyle/>
          <a:p>
            <a:r>
              <a:rPr lang="en-GB" u="sng" dirty="0" smtClean="0"/>
              <a:t>Innovative</a:t>
            </a:r>
            <a:r>
              <a:rPr lang="en-GB" b="1" dirty="0" smtClean="0"/>
              <a:t> </a:t>
            </a:r>
            <a:r>
              <a:rPr lang="en-GB" dirty="0"/>
              <a:t>approach</a:t>
            </a:r>
            <a:endParaRPr lang="en-GB" b="1" dirty="0" smtClean="0"/>
          </a:p>
          <a:p>
            <a:r>
              <a:rPr lang="en-GB" b="1" dirty="0" smtClean="0"/>
              <a:t>Similar principle</a:t>
            </a:r>
            <a:r>
              <a:rPr lang="en-GB" dirty="0" smtClean="0"/>
              <a:t> to that of Hall-effect encoders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Capacitive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35940" y="3861048"/>
            <a:ext cx="5450860" cy="2493912"/>
            <a:chOff x="3487584" y="4149080"/>
            <a:chExt cx="5450860" cy="2493912"/>
          </a:xfrm>
        </p:grpSpPr>
        <p:sp>
          <p:nvSpPr>
            <p:cNvPr id="73" name="Rectangle 72"/>
            <p:cNvSpPr/>
            <p:nvPr/>
          </p:nvSpPr>
          <p:spPr>
            <a:xfrm rot="2049713">
              <a:off x="5140450" y="5515508"/>
              <a:ext cx="284858" cy="5261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 rot="19654280">
              <a:off x="5174605" y="4676015"/>
              <a:ext cx="284856" cy="4783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59685" y="4149080"/>
              <a:ext cx="908330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A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8064" y="6309320"/>
              <a:ext cx="901089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B</a:t>
              </a:r>
              <a:endParaRPr lang="en-GB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838195" y="4632632"/>
              <a:ext cx="3100249" cy="436191"/>
              <a:chOff x="782698" y="4271973"/>
              <a:chExt cx="3431574" cy="48280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242784" y="4271973"/>
                <a:ext cx="2971488" cy="482807"/>
                <a:chOff x="2120597" y="4221088"/>
                <a:chExt cx="5112568" cy="1728192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2264613" y="4221088"/>
                  <a:ext cx="0" cy="172819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2120597" y="5877272"/>
                  <a:ext cx="511256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782698" y="4298694"/>
                <a:ext cx="427186" cy="44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50"/>
                    </a:solidFill>
                  </a:rPr>
                  <a:t>A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860577" y="5491539"/>
              <a:ext cx="3075455" cy="480172"/>
              <a:chOff x="807409" y="4790917"/>
              <a:chExt cx="3404130" cy="53148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807409" y="4790917"/>
                <a:ext cx="377766" cy="44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B0F0"/>
                    </a:solidFill>
                  </a:rPr>
                  <a:t>B</a:t>
                </a: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V="1">
                <a:off x="1320711" y="4839598"/>
                <a:ext cx="0" cy="4828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240050" y="5288373"/>
                <a:ext cx="297148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318558" y="4639457"/>
              <a:ext cx="1890450" cy="832592"/>
              <a:chOff x="4639112" y="3479695"/>
              <a:chExt cx="1890450" cy="832592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562500" y="5535520"/>
              <a:ext cx="1890450" cy="832592"/>
              <a:chOff x="4639112" y="3479695"/>
              <a:chExt cx="1890450" cy="832592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6301779" y="5941487"/>
              <a:ext cx="260059" cy="420666"/>
            </a:xfrm>
            <a:custGeom>
              <a:avLst/>
              <a:gdLst>
                <a:gd name="connsiteX0" fmla="*/ 234892 w 234892"/>
                <a:gd name="connsiteY0" fmla="*/ 0 h 260069"/>
                <a:gd name="connsiteX1" fmla="*/ 109057 w 234892"/>
                <a:gd name="connsiteY1" fmla="*/ 260058 h 260069"/>
                <a:gd name="connsiteX2" fmla="*/ 0 w 234892"/>
                <a:gd name="connsiteY2" fmla="*/ 8389 h 260069"/>
                <a:gd name="connsiteX0" fmla="*/ 125835 w 125835"/>
                <a:gd name="connsiteY0" fmla="*/ 0 h 260058"/>
                <a:gd name="connsiteX1" fmla="*/ 0 w 125835"/>
                <a:gd name="connsiteY1" fmla="*/ 260058 h 260058"/>
                <a:gd name="connsiteX0" fmla="*/ 218114 w 218114"/>
                <a:gd name="connsiteY0" fmla="*/ 0 h 254870"/>
                <a:gd name="connsiteX1" fmla="*/ 0 w 218114"/>
                <a:gd name="connsiteY1" fmla="*/ 254870 h 254870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260059 w 260059"/>
                <a:gd name="connsiteY0" fmla="*/ 0 h 260058"/>
                <a:gd name="connsiteX1" fmla="*/ 0 w 260059"/>
                <a:gd name="connsiteY1" fmla="*/ 260058 h 260058"/>
                <a:gd name="connsiteX0" fmla="*/ 260059 w 260059"/>
                <a:gd name="connsiteY0" fmla="*/ 0 h 260136"/>
                <a:gd name="connsiteX1" fmla="*/ 0 w 260059"/>
                <a:gd name="connsiteY1" fmla="*/ 260058 h 26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59" h="260136">
                  <a:moveTo>
                    <a:pt x="260059" y="0"/>
                  </a:moveTo>
                  <a:cubicBezTo>
                    <a:pt x="216716" y="129330"/>
                    <a:pt x="139816" y="263847"/>
                    <a:pt x="0" y="26005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rot="18900000">
              <a:off x="3487584" y="4236248"/>
              <a:ext cx="2168832" cy="2168834"/>
            </a:xfrm>
            <a:custGeom>
              <a:avLst/>
              <a:gdLst>
                <a:gd name="connsiteX0" fmla="*/ 468151 w 1963038"/>
                <a:gd name="connsiteY0" fmla="*/ 770544 h 1963039"/>
                <a:gd name="connsiteX1" fmla="*/ 468029 w 1963038"/>
                <a:gd name="connsiteY1" fmla="*/ 770666 h 1963039"/>
                <a:gd name="connsiteX2" fmla="*/ 468030 w 1963038"/>
                <a:gd name="connsiteY2" fmla="*/ 770822 h 1963039"/>
                <a:gd name="connsiteX3" fmla="*/ 1671372 w 1963038"/>
                <a:gd name="connsiteY3" fmla="*/ 292455 h 1963039"/>
                <a:gd name="connsiteX4" fmla="*/ 1491016 w 1963038"/>
                <a:gd name="connsiteY4" fmla="*/ 722985 h 1963039"/>
                <a:gd name="connsiteX5" fmla="*/ 1492324 w 1963038"/>
                <a:gd name="connsiteY5" fmla="*/ 771847 h 1963039"/>
                <a:gd name="connsiteX6" fmla="*/ 1493713 w 1963038"/>
                <a:gd name="connsiteY6" fmla="*/ 774485 h 1963039"/>
                <a:gd name="connsiteX7" fmla="*/ 1493686 w 1963038"/>
                <a:gd name="connsiteY7" fmla="*/ 766024 h 1963039"/>
                <a:gd name="connsiteX8" fmla="*/ 1963038 w 1963038"/>
                <a:gd name="connsiteY8" fmla="*/ 982077 h 1963039"/>
                <a:gd name="connsiteX9" fmla="*/ 1495023 w 1963038"/>
                <a:gd name="connsiteY9" fmla="*/ 1197014 h 1963039"/>
                <a:gd name="connsiteX10" fmla="*/ 1495016 w 1963038"/>
                <a:gd name="connsiteY10" fmla="*/ 1194794 h 1963039"/>
                <a:gd name="connsiteX11" fmla="*/ 1490838 w 1963038"/>
                <a:gd name="connsiteY11" fmla="*/ 1204405 h 1963039"/>
                <a:gd name="connsiteX12" fmla="*/ 1488049 w 1963038"/>
                <a:gd name="connsiteY12" fmla="*/ 1220532 h 1963039"/>
                <a:gd name="connsiteX13" fmla="*/ 1671597 w 1963038"/>
                <a:gd name="connsiteY13" fmla="*/ 1679518 h 1963039"/>
                <a:gd name="connsiteX14" fmla="*/ 1213601 w 1963038"/>
                <a:gd name="connsiteY14" fmla="*/ 1496180 h 1963039"/>
                <a:gd name="connsiteX15" fmla="*/ 1194852 w 1963038"/>
                <a:gd name="connsiteY15" fmla="*/ 1499479 h 1963039"/>
                <a:gd name="connsiteX16" fmla="*/ 1182808 w 1963038"/>
                <a:gd name="connsiteY16" fmla="*/ 1504715 h 1963039"/>
                <a:gd name="connsiteX17" fmla="*/ 1177159 w 1963038"/>
                <a:gd name="connsiteY17" fmla="*/ 1508698 h 1963039"/>
                <a:gd name="connsiteX18" fmla="*/ 982395 w 1963038"/>
                <a:gd name="connsiteY18" fmla="*/ 1963039 h 1963039"/>
                <a:gd name="connsiteX19" fmla="*/ 788183 w 1963038"/>
                <a:gd name="connsiteY19" fmla="*/ 1509546 h 1963039"/>
                <a:gd name="connsiteX20" fmla="*/ 786748 w 1963038"/>
                <a:gd name="connsiteY20" fmla="*/ 1508541 h 1963039"/>
                <a:gd name="connsiteX21" fmla="*/ 769987 w 1963038"/>
                <a:gd name="connsiteY21" fmla="*/ 1503464 h 1963039"/>
                <a:gd name="connsiteX22" fmla="*/ 764469 w 1963038"/>
                <a:gd name="connsiteY22" fmla="*/ 1500560 h 1963039"/>
                <a:gd name="connsiteX23" fmla="*/ 713398 w 1963038"/>
                <a:gd name="connsiteY23" fmla="*/ 1499160 h 1963039"/>
                <a:gd name="connsiteX24" fmla="*/ 282506 w 1963038"/>
                <a:gd name="connsiteY24" fmla="*/ 1679743 h 1963039"/>
                <a:gd name="connsiteX25" fmla="*/ 461459 w 1963038"/>
                <a:gd name="connsiteY25" fmla="*/ 1196823 h 1963039"/>
                <a:gd name="connsiteX26" fmla="*/ 465557 w 1963038"/>
                <a:gd name="connsiteY26" fmla="*/ 1200896 h 1963039"/>
                <a:gd name="connsiteX27" fmla="*/ 463489 w 1963038"/>
                <a:gd name="connsiteY27" fmla="*/ 1196966 h 1963039"/>
                <a:gd name="connsiteX28" fmla="*/ 459099 w 1963038"/>
                <a:gd name="connsiteY28" fmla="*/ 1182474 h 1963039"/>
                <a:gd name="connsiteX29" fmla="*/ 454341 w 1963038"/>
                <a:gd name="connsiteY29" fmla="*/ 1175726 h 1963039"/>
                <a:gd name="connsiteX30" fmla="*/ 0 w 1963038"/>
                <a:gd name="connsiteY30" fmla="*/ 980961 h 1963039"/>
                <a:gd name="connsiteX31" fmla="*/ 453492 w 1963038"/>
                <a:gd name="connsiteY31" fmla="*/ 786749 h 1963039"/>
                <a:gd name="connsiteX32" fmla="*/ 464043 w 1963038"/>
                <a:gd name="connsiteY32" fmla="*/ 771692 h 1963039"/>
                <a:gd name="connsiteX33" fmla="*/ 467857 w 1963038"/>
                <a:gd name="connsiteY33" fmla="*/ 749639 h 1963039"/>
                <a:gd name="connsiteX34" fmla="*/ 284309 w 1963038"/>
                <a:gd name="connsiteY34" fmla="*/ 290652 h 1963039"/>
                <a:gd name="connsiteX35" fmla="*/ 767229 w 1963038"/>
                <a:gd name="connsiteY35" fmla="*/ 469606 h 1963039"/>
                <a:gd name="connsiteX36" fmla="*/ 760409 w 1963038"/>
                <a:gd name="connsiteY36" fmla="*/ 476468 h 1963039"/>
                <a:gd name="connsiteX37" fmla="*/ 769986 w 1963038"/>
                <a:gd name="connsiteY37" fmla="*/ 471428 h 1963039"/>
                <a:gd name="connsiteX38" fmla="*/ 777094 w 1963038"/>
                <a:gd name="connsiteY38" fmla="*/ 469322 h 1963039"/>
                <a:gd name="connsiteX39" fmla="*/ 767458 w 1963038"/>
                <a:gd name="connsiteY39" fmla="*/ 469352 h 1963039"/>
                <a:gd name="connsiteX40" fmla="*/ 983511 w 1963038"/>
                <a:gd name="connsiteY40" fmla="*/ 0 h 1963039"/>
                <a:gd name="connsiteX41" fmla="*/ 1028489 w 1963038"/>
                <a:gd name="connsiteY41" fmla="*/ 20437 h 1963039"/>
                <a:gd name="connsiteX42" fmla="*/ 1198448 w 1963038"/>
                <a:gd name="connsiteY42" fmla="*/ 468015 h 1963039"/>
                <a:gd name="connsiteX43" fmla="*/ 1177726 w 1963038"/>
                <a:gd name="connsiteY43" fmla="*/ 468080 h 1963039"/>
                <a:gd name="connsiteX44" fmla="*/ 1189026 w 1963038"/>
                <a:gd name="connsiteY44" fmla="*/ 471429 h 1963039"/>
                <a:gd name="connsiteX45" fmla="*/ 1189425 w 1963038"/>
                <a:gd name="connsiteY45" fmla="*/ 471639 h 1963039"/>
                <a:gd name="connsiteX46" fmla="*/ 1240480 w 1963038"/>
                <a:gd name="connsiteY46" fmla="*/ 473039 h 1963039"/>
                <a:gd name="connsiteX47" fmla="*/ 1671372 w 1963038"/>
                <a:gd name="connsiteY47" fmla="*/ 292455 h 19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63038" h="1963039">
                  <a:moveTo>
                    <a:pt x="468151" y="770544"/>
                  </a:moveTo>
                  <a:lnTo>
                    <a:pt x="468029" y="770666"/>
                  </a:lnTo>
                  <a:lnTo>
                    <a:pt x="468030" y="770822"/>
                  </a:lnTo>
                  <a:close/>
                  <a:moveTo>
                    <a:pt x="1671372" y="292455"/>
                  </a:moveTo>
                  <a:cubicBezTo>
                    <a:pt x="1753324" y="385865"/>
                    <a:pt x="1520359" y="589495"/>
                    <a:pt x="1491016" y="722985"/>
                  </a:cubicBezTo>
                  <a:lnTo>
                    <a:pt x="1492324" y="771847"/>
                  </a:lnTo>
                  <a:lnTo>
                    <a:pt x="1493713" y="774485"/>
                  </a:lnTo>
                  <a:lnTo>
                    <a:pt x="1493686" y="766024"/>
                  </a:lnTo>
                  <a:cubicBezTo>
                    <a:pt x="1553286" y="889894"/>
                    <a:pt x="1955588" y="840923"/>
                    <a:pt x="1963038" y="982077"/>
                  </a:cubicBezTo>
                  <a:cubicBezTo>
                    <a:pt x="1953779" y="1123791"/>
                    <a:pt x="1551876" y="1076453"/>
                    <a:pt x="1495023" y="1197014"/>
                  </a:cubicBezTo>
                  <a:lnTo>
                    <a:pt x="1495016" y="1194794"/>
                  </a:lnTo>
                  <a:lnTo>
                    <a:pt x="1490838" y="1204405"/>
                  </a:lnTo>
                  <a:lnTo>
                    <a:pt x="1488049" y="1220532"/>
                  </a:lnTo>
                  <a:cubicBezTo>
                    <a:pt x="1485313" y="1355262"/>
                    <a:pt x="1760231" y="1581007"/>
                    <a:pt x="1671597" y="1679518"/>
                  </a:cubicBezTo>
                  <a:cubicBezTo>
                    <a:pt x="1571515" y="1767324"/>
                    <a:pt x="1344905" y="1493618"/>
                    <a:pt x="1213601" y="1496180"/>
                  </a:cubicBezTo>
                  <a:lnTo>
                    <a:pt x="1194852" y="1499479"/>
                  </a:lnTo>
                  <a:lnTo>
                    <a:pt x="1182808" y="1504715"/>
                  </a:lnTo>
                  <a:lnTo>
                    <a:pt x="1177159" y="1508698"/>
                  </a:lnTo>
                  <a:cubicBezTo>
                    <a:pt x="1079957" y="1602032"/>
                    <a:pt x="1114727" y="1956054"/>
                    <a:pt x="982395" y="1963039"/>
                  </a:cubicBezTo>
                  <a:cubicBezTo>
                    <a:pt x="849539" y="1954358"/>
                    <a:pt x="882840" y="1600580"/>
                    <a:pt x="788183" y="1509546"/>
                  </a:cubicBezTo>
                  <a:lnTo>
                    <a:pt x="786748" y="1508541"/>
                  </a:lnTo>
                  <a:lnTo>
                    <a:pt x="769987" y="1503464"/>
                  </a:lnTo>
                  <a:lnTo>
                    <a:pt x="764469" y="1500560"/>
                  </a:lnTo>
                  <a:lnTo>
                    <a:pt x="713398" y="1499160"/>
                  </a:lnTo>
                  <a:cubicBezTo>
                    <a:pt x="577229" y="1528499"/>
                    <a:pt x="374450" y="1762469"/>
                    <a:pt x="282506" y="1679743"/>
                  </a:cubicBezTo>
                  <a:cubicBezTo>
                    <a:pt x="188846" y="1572990"/>
                    <a:pt x="506508" y="1322274"/>
                    <a:pt x="461459" y="1196823"/>
                  </a:cubicBezTo>
                  <a:lnTo>
                    <a:pt x="465557" y="1200896"/>
                  </a:lnTo>
                  <a:lnTo>
                    <a:pt x="463489" y="1196966"/>
                  </a:lnTo>
                  <a:lnTo>
                    <a:pt x="459099" y="1182474"/>
                  </a:lnTo>
                  <a:lnTo>
                    <a:pt x="454341" y="1175726"/>
                  </a:lnTo>
                  <a:cubicBezTo>
                    <a:pt x="361007" y="1078523"/>
                    <a:pt x="6984" y="1113293"/>
                    <a:pt x="0" y="980961"/>
                  </a:cubicBezTo>
                  <a:cubicBezTo>
                    <a:pt x="8680" y="848105"/>
                    <a:pt x="362458" y="881407"/>
                    <a:pt x="453492" y="786749"/>
                  </a:cubicBezTo>
                  <a:lnTo>
                    <a:pt x="464043" y="771692"/>
                  </a:lnTo>
                  <a:lnTo>
                    <a:pt x="467857" y="749639"/>
                  </a:lnTo>
                  <a:cubicBezTo>
                    <a:pt x="470593" y="614909"/>
                    <a:pt x="195675" y="389164"/>
                    <a:pt x="284309" y="290652"/>
                  </a:cubicBezTo>
                  <a:cubicBezTo>
                    <a:pt x="391063" y="196993"/>
                    <a:pt x="641779" y="514654"/>
                    <a:pt x="767229" y="469606"/>
                  </a:cubicBezTo>
                  <a:lnTo>
                    <a:pt x="760409" y="476468"/>
                  </a:lnTo>
                  <a:lnTo>
                    <a:pt x="769986" y="471428"/>
                  </a:lnTo>
                  <a:lnTo>
                    <a:pt x="777094" y="469322"/>
                  </a:lnTo>
                  <a:lnTo>
                    <a:pt x="767458" y="469352"/>
                  </a:lnTo>
                  <a:cubicBezTo>
                    <a:pt x="891328" y="409752"/>
                    <a:pt x="842357" y="7450"/>
                    <a:pt x="983511" y="0"/>
                  </a:cubicBezTo>
                  <a:cubicBezTo>
                    <a:pt x="1001225" y="1157"/>
                    <a:pt x="1015985" y="8450"/>
                    <a:pt x="1028489" y="20437"/>
                  </a:cubicBezTo>
                  <a:cubicBezTo>
                    <a:pt x="1116013" y="104344"/>
                    <a:pt x="1092957" y="418270"/>
                    <a:pt x="1198448" y="468015"/>
                  </a:cubicBezTo>
                  <a:lnTo>
                    <a:pt x="1177726" y="468080"/>
                  </a:lnTo>
                  <a:lnTo>
                    <a:pt x="1189026" y="471429"/>
                  </a:lnTo>
                  <a:lnTo>
                    <a:pt x="1189425" y="471639"/>
                  </a:lnTo>
                  <a:lnTo>
                    <a:pt x="1240480" y="473039"/>
                  </a:lnTo>
                  <a:cubicBezTo>
                    <a:pt x="1376649" y="443699"/>
                    <a:pt x="1579428" y="209730"/>
                    <a:pt x="1671372" y="2924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164383" y="4926268"/>
              <a:ext cx="783294" cy="7832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2049713">
              <a:off x="4998829" y="5607883"/>
              <a:ext cx="284858" cy="5261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rot="19654280">
              <a:off x="5011502" y="4691679"/>
              <a:ext cx="284856" cy="4783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3639" r="13090" b="6508"/>
          <a:stretch/>
        </p:blipFill>
        <p:spPr>
          <a:xfrm>
            <a:off x="4976860" y="1105226"/>
            <a:ext cx="3699596" cy="21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9094"/>
            <a:ext cx="7620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506916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Relative position sensors</a:t>
            </a:r>
          </a:p>
          <a:p>
            <a:pPr marL="457200" lvl="1" indent="0">
              <a:buNone/>
            </a:pPr>
            <a:r>
              <a:rPr lang="en-US" i="1" dirty="0" smtClean="0"/>
              <a:t>They provide a </a:t>
            </a:r>
            <a:r>
              <a:rPr lang="en-US" i="1" dirty="0" smtClean="0">
                <a:solidFill>
                  <a:srgbClr val="0070C0"/>
                </a:solidFill>
              </a:rPr>
              <a:t>signal proportional to the displacement</a:t>
            </a:r>
            <a:r>
              <a:rPr lang="en-US" i="1" dirty="0" smtClean="0"/>
              <a:t> measured between a part and a reference position</a:t>
            </a:r>
          </a:p>
          <a:p>
            <a:pPr lvl="1"/>
            <a:r>
              <a:rPr lang="en-US" b="1" dirty="0" smtClean="0"/>
              <a:t>Linear</a:t>
            </a:r>
          </a:p>
          <a:p>
            <a:pPr lvl="2"/>
            <a:r>
              <a:rPr lang="en-US" dirty="0" smtClean="0"/>
              <a:t>Linear potentiometers, linear encoders</a:t>
            </a:r>
          </a:p>
          <a:p>
            <a:pPr lvl="1"/>
            <a:r>
              <a:rPr lang="en-US" b="1" dirty="0" smtClean="0"/>
              <a:t>Angular</a:t>
            </a:r>
          </a:p>
          <a:p>
            <a:pPr lvl="2"/>
            <a:r>
              <a:rPr lang="en-US" dirty="0" smtClean="0"/>
              <a:t>Potentiometers, rotary encoders, resolvers</a:t>
            </a:r>
          </a:p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1026" name="Picture 2" descr="http://images.digopaul.com/wp-content/uploads/related_images/2015/09/10/encod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2" y="2708920"/>
            <a:ext cx="2080045" cy="16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6" y="1218735"/>
            <a:ext cx="2207244" cy="158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99592" y="1700808"/>
            <a:ext cx="7560840" cy="2160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Transducer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2277782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quantity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444208" y="2277782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Digital signal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987824" y="1988840"/>
            <a:ext cx="3384376" cy="1008112"/>
          </a:xfrm>
          <a:prstGeom prst="roundRect">
            <a:avLst>
              <a:gd name="adj" fmla="val 100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15616" y="5085184"/>
            <a:ext cx="1781907" cy="1058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Angular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6444208" y="5302118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Digital signal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131840" y="5445224"/>
            <a:ext cx="309634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131840" y="2420888"/>
            <a:ext cx="309634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68962" y="2123564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Transduction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Incremental</a:t>
            </a:r>
          </a:p>
          <a:p>
            <a:pPr lvl="1"/>
            <a:r>
              <a:rPr lang="en-GB" dirty="0"/>
              <a:t>Measures </a:t>
            </a:r>
            <a:r>
              <a:rPr lang="en-GB" dirty="0">
                <a:solidFill>
                  <a:srgbClr val="FF0000"/>
                </a:solidFill>
              </a:rPr>
              <a:t>single </a:t>
            </a:r>
            <a:r>
              <a:rPr lang="en-GB" dirty="0" smtClean="0">
                <a:solidFill>
                  <a:srgbClr val="FF0000"/>
                </a:solidFill>
              </a:rPr>
              <a:t>increments</a:t>
            </a:r>
          </a:p>
          <a:p>
            <a:pPr lvl="1"/>
            <a:r>
              <a:rPr lang="en-GB" dirty="0" smtClean="0"/>
              <a:t>Requires </a:t>
            </a:r>
            <a:r>
              <a:rPr lang="en-GB" b="1" dirty="0" smtClean="0"/>
              <a:t>definition of a</a:t>
            </a:r>
            <a:r>
              <a:rPr lang="en-GB" dirty="0" smtClean="0"/>
              <a:t> </a:t>
            </a:r>
            <a:r>
              <a:rPr lang="en-GB" b="1" dirty="0" smtClean="0"/>
              <a:t>reference</a:t>
            </a:r>
          </a:p>
          <a:p>
            <a:endParaRPr lang="en-GB" b="1" dirty="0" smtClean="0"/>
          </a:p>
          <a:p>
            <a:r>
              <a:rPr lang="en-GB" b="1" u="sng" dirty="0" smtClean="0"/>
              <a:t>Absolute</a:t>
            </a:r>
          </a:p>
          <a:p>
            <a:pPr lvl="1"/>
            <a:r>
              <a:rPr lang="en-GB" dirty="0" smtClean="0"/>
              <a:t>Measures the </a:t>
            </a:r>
            <a:r>
              <a:rPr lang="en-GB" dirty="0" smtClean="0">
                <a:solidFill>
                  <a:srgbClr val="00B0F0"/>
                </a:solidFill>
              </a:rPr>
              <a:t>position relative to a </a:t>
            </a:r>
            <a:r>
              <a:rPr lang="en-GB" b="1" dirty="0" smtClean="0">
                <a:solidFill>
                  <a:srgbClr val="00B0F0"/>
                </a:solidFill>
              </a:rPr>
              <a:t>reference</a:t>
            </a:r>
          </a:p>
          <a:p>
            <a:pPr lvl="1"/>
            <a:r>
              <a:rPr lang="en-GB" b="1" dirty="0" smtClean="0"/>
              <a:t>Immediate</a:t>
            </a:r>
            <a:r>
              <a:rPr lang="en-GB" dirty="0" smtClean="0"/>
              <a:t> measure</a:t>
            </a:r>
          </a:p>
          <a:p>
            <a:pPr lvl="1"/>
            <a:r>
              <a:rPr lang="en-GB" dirty="0" smtClean="0"/>
              <a:t>Reference is </a:t>
            </a:r>
            <a:r>
              <a:rPr lang="en-GB" b="1" dirty="0" smtClean="0"/>
              <a:t>intrinsic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65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One or more </a:t>
            </a:r>
            <a:r>
              <a:rPr lang="en-GB" sz="2400" b="1" dirty="0" smtClean="0"/>
              <a:t>slits array</a:t>
            </a:r>
          </a:p>
          <a:p>
            <a:endParaRPr lang="en-GB" sz="2400" dirty="0" smtClean="0"/>
          </a:p>
          <a:p>
            <a:r>
              <a:rPr lang="en-GB" sz="2400" dirty="0" smtClean="0"/>
              <a:t>Measurement of </a:t>
            </a:r>
            <a:r>
              <a:rPr lang="en-GB" sz="2400" dirty="0" smtClean="0">
                <a:solidFill>
                  <a:srgbClr val="00B0F0"/>
                </a:solidFill>
              </a:rPr>
              <a:t>single increments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No</a:t>
            </a:r>
            <a:r>
              <a:rPr lang="en-GB" sz="2400" dirty="0" smtClean="0">
                <a:solidFill>
                  <a:srgbClr val="FF0000"/>
                </a:solidFill>
              </a:rPr>
              <a:t> intrinsic “</a:t>
            </a:r>
            <a:r>
              <a:rPr lang="en-GB" sz="2400" b="1" dirty="0" smtClean="0">
                <a:solidFill>
                  <a:srgbClr val="FF0000"/>
                </a:solidFill>
              </a:rPr>
              <a:t>memory</a:t>
            </a:r>
            <a:r>
              <a:rPr lang="en-GB" sz="2400" dirty="0" smtClean="0">
                <a:solidFill>
                  <a:srgbClr val="FF0000"/>
                </a:solidFill>
              </a:rPr>
              <a:t>”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699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999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20225" y="308573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228184" y="2276872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57145" y="2286626"/>
            <a:ext cx="887263" cy="57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80584" y="2429272"/>
            <a:ext cx="456444" cy="39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24328" y="3085730"/>
            <a:ext cx="384436" cy="19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99932" y="2894202"/>
            <a:ext cx="259885" cy="1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279919" y="2708920"/>
            <a:ext cx="783441" cy="56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21501" y="3783680"/>
            <a:ext cx="1150899" cy="57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3511827">
            <a:off x="6703698" y="4093943"/>
            <a:ext cx="1558172" cy="13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32040" y="5372331"/>
            <a:ext cx="2844945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Rotary</a:t>
            </a:r>
            <a:r>
              <a:rPr lang="en-GB" dirty="0" smtClean="0"/>
              <a:t> incremental encoder</a:t>
            </a:r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Structure and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8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4473" y="2420888"/>
            <a:ext cx="7560840" cy="504056"/>
            <a:chOff x="827584" y="1916832"/>
            <a:chExt cx="7560840" cy="504056"/>
          </a:xfrm>
        </p:grpSpPr>
        <p:sp>
          <p:nvSpPr>
            <p:cNvPr id="4" name="Rectangle 3"/>
            <p:cNvSpPr/>
            <p:nvPr/>
          </p:nvSpPr>
          <p:spPr>
            <a:xfrm>
              <a:off x="827584" y="1916832"/>
              <a:ext cx="7560840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7584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3808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60032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8144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6256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84368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Isosceles Triangle 13"/>
          <p:cNvSpPr/>
          <p:nvPr/>
        </p:nvSpPr>
        <p:spPr>
          <a:xfrm rot="10800000">
            <a:off x="1076481" y="3068960"/>
            <a:ext cx="36004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Delay 14"/>
          <p:cNvSpPr/>
          <p:nvPr/>
        </p:nvSpPr>
        <p:spPr>
          <a:xfrm rot="5400000">
            <a:off x="1028141" y="1832490"/>
            <a:ext cx="456720" cy="4320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08529" y="3212976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08529" y="1820151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3344733" y="2132856"/>
            <a:ext cx="1520557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16741" y="18201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Motion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64613" y="4221088"/>
            <a:ext cx="0" cy="172819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20597" y="5877272"/>
            <a:ext cx="5112568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268196" y="4806892"/>
            <a:ext cx="4798500" cy="1073791"/>
            <a:chOff x="2055303" y="4806892"/>
            <a:chExt cx="4798500" cy="1073791"/>
          </a:xfrm>
        </p:grpSpPr>
        <p:sp>
          <p:nvSpPr>
            <p:cNvPr id="26" name="Freeform 25"/>
            <p:cNvSpPr/>
            <p:nvPr/>
          </p:nvSpPr>
          <p:spPr>
            <a:xfrm>
              <a:off x="2055303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54928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54553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654178" y="4806892"/>
              <a:ext cx="1199625" cy="1065402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2"/>
                <a:gd name="connsiteX1" fmla="*/ 570451 w 1199625"/>
                <a:gd name="connsiteY1" fmla="*/ 1065402 h 1065402"/>
                <a:gd name="connsiteX2" fmla="*/ 570451 w 1199625"/>
                <a:gd name="connsiteY2" fmla="*/ 0 h 1065402"/>
                <a:gd name="connsiteX3" fmla="*/ 1199625 w 1199625"/>
                <a:gd name="connsiteY3" fmla="*/ 0 h 106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2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99012" y="58905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475656" y="407707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35" name="Freeform 34"/>
          <p:cNvSpPr/>
          <p:nvPr/>
        </p:nvSpPr>
        <p:spPr>
          <a:xfrm>
            <a:off x="323528" y="2004969"/>
            <a:ext cx="1374213" cy="2910980"/>
          </a:xfrm>
          <a:custGeom>
            <a:avLst/>
            <a:gdLst>
              <a:gd name="connsiteX0" fmla="*/ 550738 w 1364470"/>
              <a:gd name="connsiteY0" fmla="*/ 649 h 3180076"/>
              <a:gd name="connsiteX1" fmla="*/ 106122 w 1364470"/>
              <a:gd name="connsiteY1" fmla="*/ 394931 h 3180076"/>
              <a:gd name="connsiteX2" fmla="*/ 114511 w 1364470"/>
              <a:gd name="connsiteY2" fmla="*/ 2408289 h 3180076"/>
              <a:gd name="connsiteX3" fmla="*/ 1364470 w 1364470"/>
              <a:gd name="connsiteY3" fmla="*/ 3180076 h 3180076"/>
              <a:gd name="connsiteX0" fmla="*/ 550738 w 1364470"/>
              <a:gd name="connsiteY0" fmla="*/ 649 h 3180076"/>
              <a:gd name="connsiteX1" fmla="*/ 106122 w 1364470"/>
              <a:gd name="connsiteY1" fmla="*/ 394931 h 3180076"/>
              <a:gd name="connsiteX2" fmla="*/ 114511 w 1364470"/>
              <a:gd name="connsiteY2" fmla="*/ 2408289 h 3180076"/>
              <a:gd name="connsiteX3" fmla="*/ 1364470 w 1364470"/>
              <a:gd name="connsiteY3" fmla="*/ 3180076 h 3180076"/>
              <a:gd name="connsiteX0" fmla="*/ 460161 w 1273893"/>
              <a:gd name="connsiteY0" fmla="*/ 0 h 3179427"/>
              <a:gd name="connsiteX1" fmla="*/ 23934 w 1273893"/>
              <a:gd name="connsiteY1" fmla="*/ 2407640 h 3179427"/>
              <a:gd name="connsiteX2" fmla="*/ 1273893 w 1273893"/>
              <a:gd name="connsiteY2" fmla="*/ 3179427 h 3179427"/>
              <a:gd name="connsiteX0" fmla="*/ 548688 w 1362420"/>
              <a:gd name="connsiteY0" fmla="*/ 1 h 3179428"/>
              <a:gd name="connsiteX1" fmla="*/ 112461 w 1362420"/>
              <a:gd name="connsiteY1" fmla="*/ 2407641 h 3179428"/>
              <a:gd name="connsiteX2" fmla="*/ 1362420 w 1362420"/>
              <a:gd name="connsiteY2" fmla="*/ 3179428 h 3179428"/>
              <a:gd name="connsiteX0" fmla="*/ 0 w 813732"/>
              <a:gd name="connsiteY0" fmla="*/ 0 h 3179427"/>
              <a:gd name="connsiteX1" fmla="*/ 813732 w 813732"/>
              <a:gd name="connsiteY1" fmla="*/ 3179427 h 3179427"/>
              <a:gd name="connsiteX0" fmla="*/ 107515 w 921247"/>
              <a:gd name="connsiteY0" fmla="*/ 0 h 3179427"/>
              <a:gd name="connsiteX1" fmla="*/ 921247 w 921247"/>
              <a:gd name="connsiteY1" fmla="*/ 3179427 h 3179427"/>
              <a:gd name="connsiteX0" fmla="*/ 584378 w 1398110"/>
              <a:gd name="connsiteY0" fmla="*/ 0 h 3179427"/>
              <a:gd name="connsiteX1" fmla="*/ 1398110 w 1398110"/>
              <a:gd name="connsiteY1" fmla="*/ 3179427 h 3179427"/>
              <a:gd name="connsiteX0" fmla="*/ 599877 w 1371664"/>
              <a:gd name="connsiteY0" fmla="*/ 0 h 2910980"/>
              <a:gd name="connsiteX1" fmla="*/ 1371664 w 1371664"/>
              <a:gd name="connsiteY1" fmla="*/ 2910980 h 2910980"/>
              <a:gd name="connsiteX0" fmla="*/ 602426 w 1374213"/>
              <a:gd name="connsiteY0" fmla="*/ 0 h 2910980"/>
              <a:gd name="connsiteX1" fmla="*/ 1374213 w 1374213"/>
              <a:gd name="connsiteY1" fmla="*/ 2910980 h 29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4213" h="2910980">
                <a:moveTo>
                  <a:pt x="602426" y="0"/>
                </a:moveTo>
                <a:cubicBezTo>
                  <a:pt x="-325956" y="2796"/>
                  <a:pt x="-264437" y="2329344"/>
                  <a:pt x="1374213" y="2910980"/>
                </a:cubicBezTo>
              </a:path>
            </a:pathLst>
          </a:custGeom>
          <a:noFill/>
          <a:ln w="12700">
            <a:solidFill>
              <a:srgbClr val="00B050"/>
            </a:solidFill>
            <a:headEnd type="none" w="med" len="med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020697" y="4446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0134" y="4434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3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9717" y="4438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1255" y="44464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4</a:t>
            </a:r>
            <a:r>
              <a:rPr lang="en-GB" dirty="0" smtClean="0">
                <a:solidFill>
                  <a:srgbClr val="00B0F0"/>
                </a:solidFill>
              </a:rPr>
              <a:t>…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 rot="5400000">
            <a:off x="4863837" y="2407915"/>
            <a:ext cx="136406" cy="40324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7924" y="3933056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Counts/steps</a:t>
            </a:r>
            <a:endParaRPr lang="en-GB" dirty="0"/>
          </a:p>
        </p:txBody>
      </p:sp>
      <p:sp>
        <p:nvSpPr>
          <p:cNvPr id="43" name="Rounded Rectangle 42"/>
          <p:cNvSpPr/>
          <p:nvPr/>
        </p:nvSpPr>
        <p:spPr>
          <a:xfrm>
            <a:off x="4227924" y="3933056"/>
            <a:ext cx="1411027" cy="369332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420271" y="346035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Signal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725374" y="3674378"/>
            <a:ext cx="1702965" cy="419450"/>
          </a:xfrm>
          <a:custGeom>
            <a:avLst/>
            <a:gdLst>
              <a:gd name="connsiteX0" fmla="*/ 0 w 1702965"/>
              <a:gd name="connsiteY0" fmla="*/ 419450 h 419841"/>
              <a:gd name="connsiteX1" fmla="*/ 713064 w 1702965"/>
              <a:gd name="connsiteY1" fmla="*/ 352338 h 419841"/>
              <a:gd name="connsiteX2" fmla="*/ 1702965 w 1702965"/>
              <a:gd name="connsiteY2" fmla="*/ 0 h 419841"/>
              <a:gd name="connsiteX0" fmla="*/ 0 w 1702965"/>
              <a:gd name="connsiteY0" fmla="*/ 419450 h 419450"/>
              <a:gd name="connsiteX1" fmla="*/ 1702965 w 1702965"/>
              <a:gd name="connsiteY1" fmla="*/ 0 h 419450"/>
              <a:gd name="connsiteX0" fmla="*/ 0 w 1702965"/>
              <a:gd name="connsiteY0" fmla="*/ 419450 h 419450"/>
              <a:gd name="connsiteX1" fmla="*/ 1702965 w 1702965"/>
              <a:gd name="connsiteY1" fmla="*/ 0 h 419450"/>
              <a:gd name="connsiteX0" fmla="*/ 0 w 1702965"/>
              <a:gd name="connsiteY0" fmla="*/ 419450 h 419450"/>
              <a:gd name="connsiteX1" fmla="*/ 1702965 w 1702965"/>
              <a:gd name="connsiteY1" fmla="*/ 0 h 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965" h="419450">
                <a:moveTo>
                  <a:pt x="0" y="419450"/>
                </a:moveTo>
                <a:cubicBezTo>
                  <a:pt x="819325" y="405468"/>
                  <a:pt x="984308" y="5593"/>
                  <a:pt x="1702965" y="0"/>
                </a:cubicBezTo>
              </a:path>
            </a:pathLst>
          </a:cu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725374" y="1796241"/>
            <a:ext cx="2790369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Linear</a:t>
            </a:r>
            <a:r>
              <a:rPr lang="en-GB" dirty="0" smtClean="0"/>
              <a:t> incremental encoder</a:t>
            </a:r>
            <a:endParaRPr lang="en-GB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71" y="-196260"/>
            <a:ext cx="3692233" cy="20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Reference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4401120" y="1988840"/>
            <a:ext cx="4851400" cy="3657600"/>
            <a:chOff x="4211960" y="1988840"/>
            <a:chExt cx="4851400" cy="36576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4699000" cy="3657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99992" y="2852936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8184" y="2276872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7145" y="2286626"/>
              <a:ext cx="887263" cy="574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80584" y="2429272"/>
              <a:ext cx="456444" cy="39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99932" y="2894202"/>
              <a:ext cx="259885" cy="174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9919" y="2708920"/>
              <a:ext cx="783441" cy="563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21501" y="3783680"/>
              <a:ext cx="1150899" cy="574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3511827">
              <a:off x="6703698" y="4093943"/>
              <a:ext cx="1558172" cy="134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300469" y="2988563"/>
              <a:ext cx="72008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71446" y="2980174"/>
              <a:ext cx="43063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483800" y="2980174"/>
              <a:ext cx="43063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106119" y="3196206"/>
              <a:ext cx="959121" cy="8381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761527" y="3196198"/>
              <a:ext cx="305586" cy="8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415868" y="3196198"/>
              <a:ext cx="304213" cy="8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2827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Requirement: </a:t>
            </a:r>
            <a:r>
              <a:rPr lang="en-GB" b="1" u="sng" dirty="0" smtClean="0"/>
              <a:t>reference</a:t>
            </a:r>
          </a:p>
          <a:p>
            <a:endParaRPr lang="en-GB" b="1" dirty="0" smtClean="0"/>
          </a:p>
          <a:p>
            <a:r>
              <a:rPr lang="en-GB" dirty="0" smtClean="0"/>
              <a:t>Options:</a:t>
            </a:r>
          </a:p>
          <a:p>
            <a:pPr lvl="1"/>
            <a:r>
              <a:rPr lang="en-GB" dirty="0" smtClean="0"/>
              <a:t>Additional slit with the </a:t>
            </a:r>
            <a:r>
              <a:rPr lang="en-GB" b="1" dirty="0" smtClean="0">
                <a:solidFill>
                  <a:srgbClr val="00B0F0"/>
                </a:solidFill>
              </a:rPr>
              <a:t>zero-reference</a:t>
            </a:r>
          </a:p>
          <a:p>
            <a:pPr lvl="1"/>
            <a:endParaRPr lang="en-GB" b="1" dirty="0" smtClean="0">
              <a:solidFill>
                <a:srgbClr val="00B0F0"/>
              </a:solidFill>
            </a:endParaRP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Limits </a:t>
            </a:r>
            <a:r>
              <a:rPr lang="en-GB" b="1" dirty="0" smtClean="0">
                <a:solidFill>
                  <a:srgbClr val="FF0000"/>
                </a:solidFill>
              </a:rPr>
              <a:t>sensors</a:t>
            </a:r>
            <a:r>
              <a:rPr lang="en-GB" dirty="0"/>
              <a:t> directly on the joint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/>
          <p:nvPr/>
        </p:nvGrpSpPr>
        <p:grpSpPr>
          <a:xfrm>
            <a:off x="4058730" y="3904072"/>
            <a:ext cx="5085270" cy="697354"/>
            <a:chOff x="4058730" y="3904072"/>
            <a:chExt cx="5085270" cy="69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4139952" y="3947421"/>
              <a:ext cx="4896545" cy="603579"/>
              <a:chOff x="4139952" y="4264437"/>
              <a:chExt cx="4896545" cy="60357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139952" y="4264437"/>
                <a:ext cx="4896544" cy="300485"/>
                <a:chOff x="539206" y="1916832"/>
                <a:chExt cx="8213824" cy="50405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39206" y="1916832"/>
                  <a:ext cx="8213824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88436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139953" y="4567531"/>
                <a:ext cx="4896544" cy="300485"/>
                <a:chOff x="295393" y="1916832"/>
                <a:chExt cx="8213823" cy="504056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295393" y="1916832"/>
                  <a:ext cx="8213823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884370" y="1916832"/>
                  <a:ext cx="260240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3" name="Rectangle 152"/>
            <p:cNvSpPr/>
            <p:nvPr/>
          </p:nvSpPr>
          <p:spPr>
            <a:xfrm>
              <a:off x="8460441" y="3904072"/>
              <a:ext cx="683559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058730" y="3918895"/>
              <a:ext cx="177273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Single</a:t>
            </a:r>
            <a:r>
              <a:rPr lang="en-GB" dirty="0" smtClean="0"/>
              <a:t> slit array (</a:t>
            </a:r>
            <a:r>
              <a:rPr lang="en-GB" b="1" dirty="0" smtClean="0"/>
              <a:t>quadrature</a:t>
            </a:r>
            <a:r>
              <a:rPr lang="en-GB" dirty="0" smtClean="0"/>
              <a:t> enc.)</a:t>
            </a:r>
          </a:p>
          <a:p>
            <a:pPr lvl="1"/>
            <a:r>
              <a:rPr lang="en-GB" dirty="0" smtClean="0"/>
              <a:t>Detects </a:t>
            </a:r>
            <a:r>
              <a:rPr lang="en-GB" b="1" dirty="0" smtClean="0"/>
              <a:t>steps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Does not differentiate direction</a:t>
            </a:r>
          </a:p>
          <a:p>
            <a:endParaRPr lang="en-GB" dirty="0"/>
          </a:p>
          <a:p>
            <a:r>
              <a:rPr lang="en-GB" b="1" u="sng" dirty="0"/>
              <a:t>Double</a:t>
            </a:r>
            <a:r>
              <a:rPr lang="en-GB" dirty="0"/>
              <a:t> slit arrays</a:t>
            </a:r>
          </a:p>
          <a:p>
            <a:pPr lvl="1"/>
            <a:r>
              <a:rPr lang="en-GB" dirty="0" smtClean="0"/>
              <a:t>Detect steps</a:t>
            </a:r>
          </a:p>
          <a:p>
            <a:pPr lvl="1"/>
            <a:r>
              <a:rPr lang="en-GB" b="1" dirty="0" smtClean="0">
                <a:solidFill>
                  <a:srgbClr val="00B0F0"/>
                </a:solidFill>
              </a:rPr>
              <a:t>Detects direction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Direction determination (1)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28184" y="2509186"/>
            <a:ext cx="2307387" cy="779962"/>
            <a:chOff x="2120597" y="4221088"/>
            <a:chExt cx="5112568" cy="172819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 flipH="1">
            <a:off x="6477854" y="1556792"/>
            <a:ext cx="2307386" cy="779962"/>
            <a:chOff x="2120597" y="4221088"/>
            <a:chExt cx="5112568" cy="1728192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Right Arrow 32"/>
          <p:cNvSpPr/>
          <p:nvPr/>
        </p:nvSpPr>
        <p:spPr>
          <a:xfrm>
            <a:off x="6985219" y="2896661"/>
            <a:ext cx="858315" cy="24430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flipH="1">
            <a:off x="7245102" y="1931681"/>
            <a:ext cx="858314" cy="24430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404295" y="2342104"/>
            <a:ext cx="23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difference detected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0800000">
            <a:off x="4266981" y="4719653"/>
            <a:ext cx="214632" cy="257559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Delay 61"/>
          <p:cNvSpPr/>
          <p:nvPr/>
        </p:nvSpPr>
        <p:spPr>
          <a:xfrm rot="5400000">
            <a:off x="4238163" y="3596657"/>
            <a:ext cx="272266" cy="257559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4528705" y="4696160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Emitters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524532" y="3284984"/>
            <a:ext cx="14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A</a:t>
            </a:r>
            <a:endParaRPr lang="en-GB" dirty="0"/>
          </a:p>
        </p:txBody>
      </p:sp>
      <p:sp>
        <p:nvSpPr>
          <p:cNvPr id="65" name="Right Arrow 64"/>
          <p:cNvSpPr/>
          <p:nvPr/>
        </p:nvSpPr>
        <p:spPr>
          <a:xfrm rot="10800000">
            <a:off x="6119214" y="4057346"/>
            <a:ext cx="906457" cy="34341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4304386" y="5157192"/>
            <a:ext cx="2473919" cy="401962"/>
            <a:chOff x="2120597" y="4221088"/>
            <a:chExt cx="5112568" cy="172819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5" name="Isosceles Triangle 94"/>
          <p:cNvSpPr/>
          <p:nvPr/>
        </p:nvSpPr>
        <p:spPr>
          <a:xfrm rot="10800000">
            <a:off x="4266981" y="4855766"/>
            <a:ext cx="214632" cy="257559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3923928" y="39040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3928" y="42172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8" name="Flowchart: Delay 97"/>
          <p:cNvSpPr/>
          <p:nvPr/>
        </p:nvSpPr>
        <p:spPr>
          <a:xfrm rot="5400000">
            <a:off x="4238163" y="3389403"/>
            <a:ext cx="272266" cy="257559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4524532" y="353740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B</a:t>
            </a:r>
            <a:endParaRPr lang="en-GB" dirty="0"/>
          </a:p>
        </p:txBody>
      </p:sp>
      <p:sp>
        <p:nvSpPr>
          <p:cNvPr id="100" name="Oval 99"/>
          <p:cNvSpPr/>
          <p:nvPr/>
        </p:nvSpPr>
        <p:spPr>
          <a:xfrm flipV="1">
            <a:off x="4304387" y="4034567"/>
            <a:ext cx="139818" cy="1409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 flipV="1">
            <a:off x="4301000" y="4327574"/>
            <a:ext cx="146592" cy="1477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3898760" y="5179438"/>
            <a:ext cx="35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85066" y="558924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14775" y="4293096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4369264" y="5629769"/>
            <a:ext cx="0" cy="40196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4299576" y="5757665"/>
            <a:ext cx="2524113" cy="258111"/>
            <a:chOff x="4299576" y="6261623"/>
            <a:chExt cx="2524113" cy="258111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4299576" y="6518941"/>
              <a:ext cx="24739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4367745" y="6269980"/>
              <a:ext cx="1297642" cy="249754"/>
              <a:chOff x="2972489" y="4806892"/>
              <a:chExt cx="2681689" cy="1073791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2972489" y="4806892"/>
                <a:ext cx="282440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1 w 629175"/>
                  <a:gd name="connsiteY0" fmla="*/ 1065402 h 1073791"/>
                  <a:gd name="connsiteX1" fmla="*/ 1 w 629175"/>
                  <a:gd name="connsiteY1" fmla="*/ 0 h 1073791"/>
                  <a:gd name="connsiteX2" fmla="*/ 629175 w 629175"/>
                  <a:gd name="connsiteY2" fmla="*/ 0 h 1073791"/>
                  <a:gd name="connsiteX3" fmla="*/ 629175 w 629175"/>
                  <a:gd name="connsiteY3" fmla="*/ 1073791 h 1073791"/>
                  <a:gd name="connsiteX0" fmla="*/ 0 w 681185"/>
                  <a:gd name="connsiteY0" fmla="*/ 1065403 h 1073791"/>
                  <a:gd name="connsiteX1" fmla="*/ 52011 w 681185"/>
                  <a:gd name="connsiteY1" fmla="*/ 0 h 1073791"/>
                  <a:gd name="connsiteX2" fmla="*/ 681185 w 681185"/>
                  <a:gd name="connsiteY2" fmla="*/ 0 h 1073791"/>
                  <a:gd name="connsiteX3" fmla="*/ 681185 w 681185"/>
                  <a:gd name="connsiteY3" fmla="*/ 1073791 h 1073791"/>
                  <a:gd name="connsiteX0" fmla="*/ -1 w 629173"/>
                  <a:gd name="connsiteY0" fmla="*/ 0 h 1073791"/>
                  <a:gd name="connsiteX1" fmla="*/ 629173 w 629173"/>
                  <a:gd name="connsiteY1" fmla="*/ 0 h 1073791"/>
                  <a:gd name="connsiteX2" fmla="*/ 629173 w 629173"/>
                  <a:gd name="connsiteY2" fmla="*/ 1073791 h 1073791"/>
                  <a:gd name="connsiteX0" fmla="*/ 0 w 334451"/>
                  <a:gd name="connsiteY0" fmla="*/ 0 h 1109859"/>
                  <a:gd name="connsiteX1" fmla="*/ 334451 w 334451"/>
                  <a:gd name="connsiteY1" fmla="*/ 36068 h 1109859"/>
                  <a:gd name="connsiteX2" fmla="*/ 334451 w 334451"/>
                  <a:gd name="connsiteY2" fmla="*/ 1109859 h 1109859"/>
                  <a:gd name="connsiteX0" fmla="*/ 0 w 247768"/>
                  <a:gd name="connsiteY0" fmla="*/ 36067 h 1073791"/>
                  <a:gd name="connsiteX1" fmla="*/ 247768 w 247768"/>
                  <a:gd name="connsiteY1" fmla="*/ 0 h 1073791"/>
                  <a:gd name="connsiteX2" fmla="*/ 247768 w 247768"/>
                  <a:gd name="connsiteY2" fmla="*/ 1073791 h 1073791"/>
                  <a:gd name="connsiteX0" fmla="*/ 0 w 282441"/>
                  <a:gd name="connsiteY0" fmla="*/ 36068 h 1073791"/>
                  <a:gd name="connsiteX1" fmla="*/ 282441 w 282441"/>
                  <a:gd name="connsiteY1" fmla="*/ 0 h 1073791"/>
                  <a:gd name="connsiteX2" fmla="*/ 282441 w 282441"/>
                  <a:gd name="connsiteY2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441" h="1073791">
                    <a:moveTo>
                      <a:pt x="0" y="36068"/>
                    </a:moveTo>
                    <a:lnTo>
                      <a:pt x="282441" y="0"/>
                    </a:lnTo>
                    <a:lnTo>
                      <a:pt x="282441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23" name="Freeform 122"/>
            <p:cNvSpPr/>
            <p:nvPr/>
          </p:nvSpPr>
          <p:spPr>
            <a:xfrm>
              <a:off x="6243203" y="6270511"/>
              <a:ext cx="580486" cy="247803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3"/>
                <a:gd name="connsiteX1" fmla="*/ 570451 w 1199625"/>
                <a:gd name="connsiteY1" fmla="*/ 1065402 h 1065403"/>
                <a:gd name="connsiteX2" fmla="*/ 570451 w 1199625"/>
                <a:gd name="connsiteY2" fmla="*/ 0 h 1065403"/>
                <a:gd name="connsiteX3" fmla="*/ 1199625 w 1199625"/>
                <a:gd name="connsiteY3" fmla="*/ 0 h 106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3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659151" y="6261623"/>
              <a:ext cx="580486" cy="249754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5822728" y="4297093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520316" y="4297093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5362359" y="4587283"/>
            <a:ext cx="594460" cy="1130420"/>
            <a:chOff x="5362359" y="4587283"/>
            <a:chExt cx="594460" cy="952823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5956818" y="4587283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664771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362359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4367745" y="61395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367745" y="6400198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503076" y="6140982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03076" y="6401661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39080" y="61395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39080" y="6400198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74411" y="6140982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774411" y="6401661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913657" y="6139877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913657" y="6400556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048988" y="6141340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048988" y="64020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184992" y="6139877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184992" y="6400556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64088" y="61653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543</Words>
  <Application>Microsoft Office PowerPoint</Application>
  <PresentationFormat>On-screen Show (4:3)</PresentationFormat>
  <Paragraphs>259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Mobile Robotics Part II.2</vt:lpstr>
      <vt:lpstr>Relative Position sensing</vt:lpstr>
      <vt:lpstr>Relative position sensors</vt:lpstr>
      <vt:lpstr>Principle</vt:lpstr>
      <vt:lpstr>Encoders type</vt:lpstr>
      <vt:lpstr>Incremental encoders Structure and function</vt:lpstr>
      <vt:lpstr>Incremental encoders Principle</vt:lpstr>
      <vt:lpstr>Incremental encoders Reference</vt:lpstr>
      <vt:lpstr>Incremental encoders Direction determination (1)</vt:lpstr>
      <vt:lpstr>Incremental encoders Direction determination (2)</vt:lpstr>
      <vt:lpstr>Incremental encoders Operation</vt:lpstr>
      <vt:lpstr>Absolute encoders Structure and function</vt:lpstr>
      <vt:lpstr>Absolute encoders Principle</vt:lpstr>
      <vt:lpstr>Absolute encoders Operation</vt:lpstr>
      <vt:lpstr>Encoder technologies</vt:lpstr>
      <vt:lpstr>Incremental encoders Technologies</vt:lpstr>
      <vt:lpstr>Incremental encoders Electro-mechanical</vt:lpstr>
      <vt:lpstr>Incremental encoders Optical</vt:lpstr>
      <vt:lpstr>Incremental encoders Magnetic (Hall-effect)</vt:lpstr>
      <vt:lpstr>Incremental encoders Rating</vt:lpstr>
      <vt:lpstr>Absolute encoders Technologies</vt:lpstr>
      <vt:lpstr>Absolute encoders Optical</vt:lpstr>
      <vt:lpstr>Absolute encoders Magnetic (Hall-effect)</vt:lpstr>
      <vt:lpstr>Absolute encoders Capacitive</vt:lpstr>
      <vt:lpstr>Encoders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106</cp:revision>
  <dcterms:created xsi:type="dcterms:W3CDTF">2018-03-20T12:39:03Z</dcterms:created>
  <dcterms:modified xsi:type="dcterms:W3CDTF">2021-03-01T18:52:24Z</dcterms:modified>
</cp:coreProperties>
</file>