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34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3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7" Type="http://schemas.openxmlformats.org/officeDocument/2006/relationships/image" Target="../media/image2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60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lS3vNSuQ4" TargetMode="External"/><Relationship Id="rId2" Type="http://schemas.openxmlformats.org/officeDocument/2006/relationships/hyperlink" Target="https://www.youtube.com/watch?v=aP6k5VYvGH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7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18.emf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NUL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NUL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Mobile Robotics</a:t>
            </a:r>
            <a:br>
              <a:rPr lang="it-IT" dirty="0" smtClean="0"/>
            </a:br>
            <a:r>
              <a:rPr lang="it-IT" dirty="0" smtClean="0"/>
              <a:t>Part II.3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Robotics and Mechatronics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Environment mapping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218415" cy="514116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it-IT" dirty="0" smtClean="0"/>
                  <a:t>Map representation</a:t>
                </a:r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Metric framework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lvl="2"/>
                <a:r>
                  <a:rPr lang="it-IT" dirty="0" smtClean="0"/>
                  <a:t>2D or 3D space</a:t>
                </a:r>
              </a:p>
              <a:p>
                <a:pPr lvl="2"/>
                <a:r>
                  <a:rPr lang="it-IT" dirty="0" smtClean="0"/>
                  <a:t>Records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raw objects </a:t>
                </a:r>
                <a:r>
                  <a:rPr lang="it-IT" dirty="0" smtClean="0"/>
                  <a:t>at precise coordinates</a:t>
                </a:r>
              </a:p>
              <a:p>
                <a:pPr lvl="2"/>
                <a:r>
                  <a:rPr lang="it-IT" dirty="0" smtClean="0"/>
                  <a:t>Example:</a:t>
                </a:r>
              </a:p>
              <a:p>
                <a:pPr lvl="3"/>
                <a:r>
                  <a:rPr lang="it-IT" u="sng" dirty="0">
                    <a:solidFill>
                      <a:srgbClr val="0070C0"/>
                    </a:solidFill>
                  </a:rPr>
                  <a:t>2</a:t>
                </a:r>
                <a:r>
                  <a:rPr lang="it-IT" u="sng" dirty="0" smtClean="0">
                    <a:solidFill>
                      <a:srgbClr val="0070C0"/>
                    </a:solidFill>
                  </a:rPr>
                  <a:t>D matrix</a:t>
                </a:r>
              </a:p>
              <a:p>
                <a:pPr lvl="3"/>
                <a:r>
                  <a:rPr lang="it-IT" dirty="0" smtClean="0"/>
                  <a:t>Each pixel either contains an object (green/yellow) or doesn’t (gray)</a:t>
                </a:r>
              </a:p>
              <a:p>
                <a:pPr lvl="3"/>
                <a:endParaRPr lang="it-IT" dirty="0" smtClean="0"/>
              </a:p>
              <a:p>
                <a:pPr lvl="1"/>
                <a:r>
                  <a:rPr lang="it-IT" dirty="0" smtClean="0">
                    <a:solidFill>
                      <a:srgbClr val="FF0000"/>
                    </a:solidFill>
                  </a:rPr>
                  <a:t>Topological framework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endParaRPr lang="it-IT" dirty="0" smtClean="0">
                  <a:solidFill>
                    <a:srgbClr val="FF0000"/>
                  </a:solidFill>
                </a:endParaRPr>
              </a:p>
              <a:p>
                <a:pPr lvl="2"/>
                <a:r>
                  <a:rPr lang="it-IT" dirty="0"/>
                  <a:t>Records </a:t>
                </a:r>
                <a:r>
                  <a:rPr lang="it-IT" dirty="0">
                    <a:solidFill>
                      <a:srgbClr val="0070C0"/>
                    </a:solidFill>
                  </a:rPr>
                  <a:t>objects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and places identifiers</a:t>
                </a:r>
                <a:endParaRPr lang="it-IT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it-IT" dirty="0"/>
                  <a:t>Records </a:t>
                </a:r>
                <a:r>
                  <a:rPr lang="it-IT" dirty="0">
                    <a:solidFill>
                      <a:srgbClr val="0070C0"/>
                    </a:solidFill>
                  </a:rPr>
                  <a:t>relations</a:t>
                </a:r>
                <a:r>
                  <a:rPr lang="it-IT" dirty="0"/>
                  <a:t> between </a:t>
                </a:r>
                <a:r>
                  <a:rPr lang="it-IT" dirty="0" smtClean="0"/>
                  <a:t>objects/places</a:t>
                </a:r>
              </a:p>
              <a:p>
                <a:pPr lvl="2"/>
                <a:r>
                  <a:rPr lang="it-IT" dirty="0"/>
                  <a:t>Map is a </a:t>
                </a:r>
                <a:r>
                  <a:rPr lang="it-IT" u="sng" dirty="0">
                    <a:solidFill>
                      <a:srgbClr val="0070C0"/>
                    </a:solidFill>
                  </a:rPr>
                  <a:t>graph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218415" cy="5141168"/>
              </a:xfrm>
              <a:blipFill rotWithShape="1">
                <a:blip r:embed="rId4"/>
                <a:stretch>
                  <a:fillRect l="-2601" t="-2372" r="-101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http://robotics.jacobs-university.de/sites/default/files/images/environment_described_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6" t="51613" b="7426"/>
          <a:stretch/>
        </p:blipFill>
        <p:spPr bwMode="auto">
          <a:xfrm>
            <a:off x="4495800" y="1412776"/>
            <a:ext cx="4433322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ogrob.ensta-paristech.fr/assets/topologicalSLA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15" y="4021955"/>
            <a:ext cx="4216865" cy="27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determination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Belief</a:t>
            </a:r>
            <a:r>
              <a:rPr lang="en-GB" dirty="0" smtClean="0"/>
              <a:t> representation:</a:t>
            </a:r>
          </a:p>
          <a:p>
            <a:pPr lvl="1"/>
            <a:r>
              <a:rPr lang="en-GB" dirty="0" smtClean="0"/>
              <a:t>Single unique position?</a:t>
            </a:r>
          </a:p>
          <a:p>
            <a:pPr lvl="1"/>
            <a:r>
              <a:rPr lang="en-GB" dirty="0" smtClean="0"/>
              <a:t>Set of possible positions?</a:t>
            </a:r>
          </a:p>
          <a:p>
            <a:pPr lvl="1"/>
            <a:r>
              <a:rPr lang="en-GB" dirty="0" smtClean="0"/>
              <a:t>How are they ranked?</a:t>
            </a:r>
          </a:p>
          <a:p>
            <a:endParaRPr lang="en-GB" dirty="0"/>
          </a:p>
          <a:p>
            <a:r>
              <a:rPr lang="en-GB" b="1" dirty="0" smtClean="0"/>
              <a:t>Single-hypothesis</a:t>
            </a:r>
          </a:p>
          <a:p>
            <a:pPr lvl="1"/>
            <a:r>
              <a:rPr lang="en-GB" dirty="0" smtClean="0"/>
              <a:t>The robot identifies one </a:t>
            </a:r>
            <a:r>
              <a:rPr lang="en-GB" dirty="0" smtClean="0">
                <a:solidFill>
                  <a:srgbClr val="FF0000"/>
                </a:solidFill>
              </a:rPr>
              <a:t>single unique position</a:t>
            </a:r>
          </a:p>
          <a:p>
            <a:pPr lvl="1"/>
            <a:r>
              <a:rPr lang="en-GB" dirty="0"/>
              <a:t>a certain </a:t>
            </a:r>
            <a:r>
              <a:rPr lang="en-GB" dirty="0">
                <a:solidFill>
                  <a:srgbClr val="00B0F0"/>
                </a:solidFill>
              </a:rPr>
              <a:t>probability distribution</a:t>
            </a:r>
          </a:p>
          <a:p>
            <a:pPr lvl="1"/>
            <a:endParaRPr lang="en-GB" dirty="0" smtClean="0">
              <a:solidFill>
                <a:srgbClr val="FF0000"/>
              </a:solidFill>
            </a:endParaRPr>
          </a:p>
          <a:p>
            <a:r>
              <a:rPr lang="en-GB" b="1" dirty="0" smtClean="0"/>
              <a:t>Multiple-hypothesis</a:t>
            </a:r>
          </a:p>
          <a:p>
            <a:pPr lvl="1"/>
            <a:r>
              <a:rPr lang="en-GB" dirty="0" smtClean="0"/>
              <a:t>The position is described in a </a:t>
            </a:r>
            <a:r>
              <a:rPr lang="en-GB" dirty="0" smtClean="0">
                <a:solidFill>
                  <a:srgbClr val="FF0000"/>
                </a:solidFill>
              </a:rPr>
              <a:t>fuzzy</a:t>
            </a:r>
            <a:r>
              <a:rPr lang="en-GB" dirty="0" smtClean="0"/>
              <a:t> way</a:t>
            </a:r>
          </a:p>
          <a:p>
            <a:pPr lvl="1"/>
            <a:r>
              <a:rPr lang="en-GB" dirty="0" smtClean="0"/>
              <a:t>This allows </a:t>
            </a:r>
            <a:r>
              <a:rPr lang="en-GB" dirty="0"/>
              <a:t>a</a:t>
            </a:r>
            <a:r>
              <a:rPr lang="en-GB" dirty="0" smtClean="0"/>
              <a:t> better description of the</a:t>
            </a:r>
            <a:r>
              <a:rPr lang="en-GB" dirty="0" smtClean="0">
                <a:solidFill>
                  <a:srgbClr val="00B0F0"/>
                </a:solidFill>
              </a:rPr>
              <a:t> degree of uncertainty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64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 determination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00" y="1600200"/>
            <a:ext cx="388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2015941"/>
            <a:ext cx="1860352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Single-hypothesis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4376816"/>
            <a:ext cx="207900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Multiple-hypothesis</a:t>
            </a:r>
            <a:endParaRPr lang="en-GB" dirty="0"/>
          </a:p>
        </p:txBody>
      </p:sp>
      <p:sp>
        <p:nvSpPr>
          <p:cNvPr id="5" name="Right Brace 4"/>
          <p:cNvSpPr/>
          <p:nvPr/>
        </p:nvSpPr>
        <p:spPr>
          <a:xfrm>
            <a:off x="6228184" y="3068960"/>
            <a:ext cx="252028" cy="3024336"/>
          </a:xfrm>
          <a:prstGeom prst="rightBrac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51077" y="2424564"/>
            <a:ext cx="1512168" cy="71508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Continuous environment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3008" y="4867871"/>
            <a:ext cx="2230237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Discrete environment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>
          <a:xfrm flipH="1">
            <a:off x="2511905" y="4057326"/>
            <a:ext cx="253413" cy="2018586"/>
          </a:xfrm>
          <a:prstGeom prst="rightBrac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 flipH="1">
            <a:off x="2506170" y="1772816"/>
            <a:ext cx="253413" cy="2018586"/>
          </a:xfrm>
          <a:prstGeom prst="rightBrac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determination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70" y="1600200"/>
            <a:ext cx="47724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6736" y="2337167"/>
            <a:ext cx="1249725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Real map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6738" y="4653136"/>
            <a:ext cx="1829724" cy="71508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Occupancy grid-based map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2337167"/>
            <a:ext cx="182972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Line-based map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20272" y="4806367"/>
            <a:ext cx="182972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Topological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90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Example of occupancy grid mapping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7729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Navigation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401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Definition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Determination of position and orientation</a:t>
            </a:r>
            <a:r>
              <a:rPr lang="en-US" dirty="0" smtClean="0"/>
              <a:t> relative to the environment,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planning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execution</a:t>
            </a:r>
            <a:r>
              <a:rPr lang="en-US" dirty="0" smtClean="0"/>
              <a:t> of the maneuvers required to get from point A to point B.</a:t>
            </a:r>
          </a:p>
        </p:txBody>
      </p:sp>
    </p:spTree>
    <p:extLst>
      <p:ext uri="{BB962C8B-B14F-4D97-AF65-F5344CB8AC3E}">
        <p14:creationId xmlns:p14="http://schemas.microsoft.com/office/powerpoint/2010/main" val="10134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Position determination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5666" y="1387928"/>
            <a:ext cx="4022838" cy="53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2852936"/>
            <a:ext cx="206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Example</a:t>
            </a:r>
            <a:r>
              <a:rPr lang="it-IT" dirty="0" smtClean="0"/>
              <a:t>: Odometry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6237312"/>
            <a:ext cx="231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Example</a:t>
            </a:r>
            <a:r>
              <a:rPr lang="it-IT" dirty="0" smtClean="0"/>
              <a:t>: triangulation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it-IT" u="sng" dirty="0" smtClean="0">
                <a:solidFill>
                  <a:srgbClr val="FF0000"/>
                </a:solidFill>
              </a:rPr>
              <a:t>Idiothetic sources</a:t>
            </a:r>
          </a:p>
          <a:p>
            <a:pPr lvl="1"/>
            <a:r>
              <a:rPr lang="it-IT" dirty="0" smtClean="0"/>
              <a:t>Related to </a:t>
            </a:r>
            <a:r>
              <a:rPr lang="it-IT" dirty="0" smtClean="0">
                <a:solidFill>
                  <a:srgbClr val="0070C0"/>
                </a:solidFill>
              </a:rPr>
              <a:t>self-motion</a:t>
            </a:r>
          </a:p>
          <a:p>
            <a:pPr lvl="1"/>
            <a:r>
              <a:rPr lang="it-IT" dirty="0" smtClean="0"/>
              <a:t>Uses </a:t>
            </a:r>
            <a:r>
              <a:rPr lang="it-IT" dirty="0" smtClean="0">
                <a:solidFill>
                  <a:srgbClr val="0070C0"/>
                </a:solidFill>
              </a:rPr>
              <a:t>proprioceptive sensors</a:t>
            </a:r>
          </a:p>
          <a:p>
            <a:pPr lvl="2"/>
            <a:r>
              <a:rPr lang="it-IT" dirty="0" smtClean="0"/>
              <a:t>Number of wheel rotations,</a:t>
            </a:r>
          </a:p>
          <a:p>
            <a:pPr lvl="2"/>
            <a:r>
              <a:rPr lang="it-IT" dirty="0" smtClean="0"/>
              <a:t>IMU</a:t>
            </a:r>
          </a:p>
          <a:p>
            <a:pPr lvl="2"/>
            <a:r>
              <a:rPr lang="it-IT" dirty="0" smtClean="0"/>
              <a:t>Also called </a:t>
            </a:r>
            <a:r>
              <a:rPr lang="it-IT" dirty="0" smtClean="0">
                <a:solidFill>
                  <a:srgbClr val="FF0000"/>
                </a:solidFill>
              </a:rPr>
              <a:t>odometry </a:t>
            </a:r>
            <a:r>
              <a:rPr lang="it-IT" dirty="0"/>
              <a:t>or </a:t>
            </a:r>
            <a:r>
              <a:rPr lang="it-IT" dirty="0" smtClean="0">
                <a:solidFill>
                  <a:srgbClr val="FF0000"/>
                </a:solidFill>
              </a:rPr>
              <a:t>dead reckoning</a:t>
            </a:r>
          </a:p>
          <a:p>
            <a:pPr lvl="2"/>
            <a:endParaRPr lang="it-IT" dirty="0" smtClean="0">
              <a:solidFill>
                <a:srgbClr val="FF0000"/>
              </a:solidFill>
            </a:endParaRPr>
          </a:p>
          <a:p>
            <a:r>
              <a:rPr lang="it-IT" u="sng" dirty="0" smtClean="0">
                <a:solidFill>
                  <a:srgbClr val="FF0000"/>
                </a:solidFill>
              </a:rPr>
              <a:t>Allothetic sources</a:t>
            </a:r>
          </a:p>
          <a:p>
            <a:pPr lvl="1"/>
            <a:r>
              <a:rPr lang="it-IT" dirty="0"/>
              <a:t>Related to </a:t>
            </a:r>
            <a:r>
              <a:rPr lang="it-IT" dirty="0">
                <a:solidFill>
                  <a:srgbClr val="0070C0"/>
                </a:solidFill>
              </a:rPr>
              <a:t>external </a:t>
            </a:r>
            <a:r>
              <a:rPr lang="it-IT" dirty="0" smtClean="0">
                <a:solidFill>
                  <a:srgbClr val="0070C0"/>
                </a:solidFill>
              </a:rPr>
              <a:t>references</a:t>
            </a:r>
            <a:endParaRPr lang="it-IT" dirty="0">
              <a:solidFill>
                <a:srgbClr val="0070C0"/>
              </a:solidFill>
            </a:endParaRPr>
          </a:p>
          <a:p>
            <a:pPr lvl="1"/>
            <a:r>
              <a:rPr lang="it-IT" dirty="0"/>
              <a:t>Uses </a:t>
            </a:r>
            <a:r>
              <a:rPr lang="it-IT" dirty="0">
                <a:solidFill>
                  <a:srgbClr val="0070C0"/>
                </a:solidFill>
              </a:rPr>
              <a:t>exteroceptive </a:t>
            </a:r>
            <a:r>
              <a:rPr lang="it-IT" dirty="0" smtClean="0">
                <a:solidFill>
                  <a:srgbClr val="0070C0"/>
                </a:solidFill>
              </a:rPr>
              <a:t>sensors</a:t>
            </a:r>
          </a:p>
          <a:p>
            <a:pPr lvl="2"/>
            <a:r>
              <a:rPr lang="it-IT" dirty="0" smtClean="0"/>
              <a:t>Objects/obstacles</a:t>
            </a:r>
          </a:p>
          <a:p>
            <a:pPr lvl="2"/>
            <a:r>
              <a:rPr lang="it-IT" dirty="0" smtClean="0"/>
              <a:t>Landmarks</a:t>
            </a:r>
          </a:p>
          <a:p>
            <a:pPr lvl="2"/>
            <a:r>
              <a:rPr lang="it-IT" dirty="0" smtClean="0"/>
              <a:t>Terrain geometry</a:t>
            </a:r>
          </a:p>
          <a:p>
            <a:pPr lvl="2"/>
            <a:r>
              <a:rPr lang="it-IT" dirty="0" smtClean="0"/>
              <a:t>Points of interest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0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H="1">
            <a:off x="3509767" y="2249315"/>
            <a:ext cx="558176" cy="1539725"/>
          </a:xfrm>
          <a:custGeom>
            <a:avLst/>
            <a:gdLst>
              <a:gd name="connsiteX0" fmla="*/ 980302 w 980302"/>
              <a:gd name="connsiteY0" fmla="*/ 35671 h 496990"/>
              <a:gd name="connsiteX1" fmla="*/ 634313 w 980302"/>
              <a:gd name="connsiteY1" fmla="*/ 35671 h 496990"/>
              <a:gd name="connsiteX2" fmla="*/ 436605 w 980302"/>
              <a:gd name="connsiteY2" fmla="*/ 406373 h 496990"/>
              <a:gd name="connsiteX3" fmla="*/ 0 w 980302"/>
              <a:gd name="connsiteY3" fmla="*/ 496990 h 496990"/>
              <a:gd name="connsiteX0" fmla="*/ 980302 w 980302"/>
              <a:gd name="connsiteY0" fmla="*/ 0 h 461319"/>
              <a:gd name="connsiteX1" fmla="*/ 436605 w 980302"/>
              <a:gd name="connsiteY1" fmla="*/ 370702 h 461319"/>
              <a:gd name="connsiteX2" fmla="*/ 0 w 980302"/>
              <a:gd name="connsiteY2" fmla="*/ 461319 h 461319"/>
              <a:gd name="connsiteX0" fmla="*/ 980302 w 980302"/>
              <a:gd name="connsiteY0" fmla="*/ 0 h 461319"/>
              <a:gd name="connsiteX1" fmla="*/ 0 w 980302"/>
              <a:gd name="connsiteY1" fmla="*/ 461319 h 461319"/>
              <a:gd name="connsiteX0" fmla="*/ 980302 w 980302"/>
              <a:gd name="connsiteY0" fmla="*/ 0 h 461319"/>
              <a:gd name="connsiteX1" fmla="*/ 0 w 980302"/>
              <a:gd name="connsiteY1" fmla="*/ 461319 h 461319"/>
              <a:gd name="connsiteX0" fmla="*/ 980302 w 980302"/>
              <a:gd name="connsiteY0" fmla="*/ 17 h 461336"/>
              <a:gd name="connsiteX1" fmla="*/ 0 w 980302"/>
              <a:gd name="connsiteY1" fmla="*/ 461336 h 461336"/>
              <a:gd name="connsiteX0" fmla="*/ 980302 w 980302"/>
              <a:gd name="connsiteY0" fmla="*/ 0 h 461319"/>
              <a:gd name="connsiteX1" fmla="*/ 0 w 980302"/>
              <a:gd name="connsiteY1" fmla="*/ 461319 h 461319"/>
              <a:gd name="connsiteX0" fmla="*/ 169260 w 305047"/>
              <a:gd name="connsiteY0" fmla="*/ 0 h 668823"/>
              <a:gd name="connsiteX1" fmla="*/ 105930 w 305047"/>
              <a:gd name="connsiteY1" fmla="*/ 668823 h 668823"/>
              <a:gd name="connsiteX0" fmla="*/ 63330 w 303097"/>
              <a:gd name="connsiteY0" fmla="*/ 0 h 668823"/>
              <a:gd name="connsiteX1" fmla="*/ 0 w 303097"/>
              <a:gd name="connsiteY1" fmla="*/ 668823 h 668823"/>
              <a:gd name="connsiteX0" fmla="*/ 0 w 980802"/>
              <a:gd name="connsiteY0" fmla="*/ 0 h 962035"/>
              <a:gd name="connsiteX1" fmla="*/ 818029 w 980802"/>
              <a:gd name="connsiteY1" fmla="*/ 962035 h 962035"/>
              <a:gd name="connsiteX0" fmla="*/ 0 w 818029"/>
              <a:gd name="connsiteY0" fmla="*/ 0 h 962035"/>
              <a:gd name="connsiteX1" fmla="*/ 818029 w 818029"/>
              <a:gd name="connsiteY1" fmla="*/ 962035 h 96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8029" h="962035">
                <a:moveTo>
                  <a:pt x="0" y="0"/>
                </a:moveTo>
                <a:cubicBezTo>
                  <a:pt x="5434" y="370881"/>
                  <a:pt x="807943" y="406002"/>
                  <a:pt x="818029" y="962035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3"/>
          <a:stretch/>
        </p:blipFill>
        <p:spPr bwMode="auto">
          <a:xfrm rot="871804">
            <a:off x="4616833" y="1220344"/>
            <a:ext cx="4333913" cy="20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Example: odometry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56" y="1988840"/>
                <a:ext cx="8373616" cy="46805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u="sng" dirty="0" smtClean="0">
                    <a:solidFill>
                      <a:srgbClr val="FF0000"/>
                    </a:solidFill>
                  </a:rPr>
                  <a:t>Odometry</a:t>
                </a:r>
              </a:p>
              <a:p>
                <a:pPr lvl="1"/>
                <a:r>
                  <a:rPr lang="it-IT" dirty="0" smtClean="0"/>
                  <a:t>We know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1" i="1" smtClean="0">
                            <a:latin typeface="Cambria Math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dirty="0" smtClean="0"/>
                  <a:t> at every</a:t>
                </a:r>
                <a:br>
                  <a:rPr lang="it-IT" dirty="0" smtClean="0"/>
                </a:br>
                <a:r>
                  <a:rPr lang="it-IT" dirty="0" smtClean="0"/>
                  <a:t>instant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</a:rPr>
                      <m:t>𝑡</m:t>
                    </m:r>
                    <m:r>
                      <a:rPr lang="it-IT" i="1" dirty="0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it-IT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dirty="0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it-IT" b="0" i="1" dirty="0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endParaRPr lang="it-IT" dirty="0" smtClean="0"/>
              </a:p>
              <a:p>
                <a:pPr lvl="1"/>
                <a:endParaRPr lang="it-IT" dirty="0" smtClean="0"/>
              </a:p>
              <a:p>
                <a:pPr lvl="1"/>
                <a:r>
                  <a:rPr lang="it-IT" dirty="0" smtClean="0"/>
                  <a:t>We can calculate the </a:t>
                </a:r>
                <a:r>
                  <a:rPr lang="it-IT" dirty="0" smtClean="0">
                    <a:solidFill>
                      <a:srgbClr val="00B050"/>
                    </a:solidFill>
                  </a:rPr>
                  <a:t>configuration </a:t>
                </a:r>
                <a:r>
                  <a:rPr lang="it-IT" dirty="0" smtClean="0"/>
                  <a:t>at time</a:t>
                </a:r>
                <a:r>
                  <a:rPr lang="it-IT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it-IT" dirty="0" smtClean="0"/>
                  <a:t>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acc>
                            <m:accPr>
                              <m:chr m:val="̇"/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</m:acc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it-IT" i="1">
                          <a:latin typeface="Cambria Math"/>
                        </a:rPr>
                        <m:t>𝑑𝑡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it-IT" b="0" i="1" smtClean="0">
                          <a:latin typeface="Cambria Math"/>
                        </a:rPr>
                        <m:t>𝑑𝑡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  <m:e>
                              <m:r>
                                <a:rPr lang="it-IT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𝜗</m:t>
                              </m:r>
                              <m:d>
                                <m:dPr>
                                  <m:ctrlP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b="1" i="1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lvl="1"/>
                <a:endParaRPr lang="it-IT" dirty="0" smtClean="0"/>
              </a:p>
              <a:p>
                <a:pPr lvl="1"/>
                <a:r>
                  <a:rPr lang="it-IT" dirty="0" smtClean="0"/>
                  <a:t>Same thing can be done with an </a:t>
                </a:r>
                <a:r>
                  <a:rPr lang="it-IT" u="sng" dirty="0" smtClean="0">
                    <a:solidFill>
                      <a:srgbClr val="0070C0"/>
                    </a:solidFill>
                  </a:rPr>
                  <a:t>IMU</a:t>
                </a:r>
                <a:r>
                  <a:rPr lang="it-IT" dirty="0" smtClean="0"/>
                  <a:t>, by knowing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̈"/>
                            <m:ctrlPr>
                              <a:rPr lang="it-IT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𝒒</m:t>
                            </m:r>
                          </m:e>
                        </m:acc>
                      </m:e>
                      <m:sup>
                        <m:r>
                          <a:rPr lang="en-GB" b="1" i="1" smtClean="0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,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0,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it-IT" dirty="0" smtClean="0"/>
                  <a:t>, which are the accelerations in the local frame of reference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acc>
                            <m:accPr>
                              <m:chr m:val="̈"/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it-IT" b="1" i="1">
                                  <a:latin typeface="Cambria Math"/>
                                </a:rPr>
                                <m:t>𝒒</m:t>
                              </m:r>
                            </m:e>
                          </m:acc>
                          <m:r>
                            <a:rPr lang="en-GB" b="1" i="1" smtClean="0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it-IT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it-IT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𝜗</m:t>
                                      </m:r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 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it-I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e>
                      </m:nary>
                      <m:r>
                        <a:rPr lang="it-IT" i="1">
                          <a:latin typeface="Cambria Math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i="1">
                          <a:latin typeface="Cambria Math"/>
                        </a:rPr>
                        <m:t>=</m:t>
                      </m:r>
                      <m:r>
                        <a:rPr lang="it-IT" b="1" i="1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56" y="1988840"/>
                <a:ext cx="8373616" cy="4680520"/>
              </a:xfrm>
              <a:blipFill>
                <a:blip r:embed="rId5"/>
                <a:stretch>
                  <a:fillRect l="-1019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609244" y="3291309"/>
            <a:ext cx="2448272" cy="638141"/>
            <a:chOff x="6229832" y="3291309"/>
            <a:chExt cx="2448272" cy="638141"/>
          </a:xfrm>
        </p:grpSpPr>
        <p:sp>
          <p:nvSpPr>
            <p:cNvPr id="5" name="TextBox 4"/>
            <p:cNvSpPr txBox="1"/>
            <p:nvPr/>
          </p:nvSpPr>
          <p:spPr>
            <a:xfrm>
              <a:off x="7125468" y="3291309"/>
              <a:ext cx="1552636" cy="408623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dirty="0" smtClean="0"/>
                <a:t>Initial position</a:t>
              </a:r>
              <a:endParaRPr lang="en-GB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229832" y="3495620"/>
              <a:ext cx="895635" cy="433830"/>
            </a:xfrm>
            <a:custGeom>
              <a:avLst/>
              <a:gdLst>
                <a:gd name="connsiteX0" fmla="*/ 980302 w 980302"/>
                <a:gd name="connsiteY0" fmla="*/ 35671 h 496990"/>
                <a:gd name="connsiteX1" fmla="*/ 634313 w 980302"/>
                <a:gd name="connsiteY1" fmla="*/ 35671 h 496990"/>
                <a:gd name="connsiteX2" fmla="*/ 436605 w 980302"/>
                <a:gd name="connsiteY2" fmla="*/ 406373 h 496990"/>
                <a:gd name="connsiteX3" fmla="*/ 0 w 980302"/>
                <a:gd name="connsiteY3" fmla="*/ 496990 h 496990"/>
                <a:gd name="connsiteX0" fmla="*/ 980302 w 980302"/>
                <a:gd name="connsiteY0" fmla="*/ 0 h 461319"/>
                <a:gd name="connsiteX1" fmla="*/ 436605 w 980302"/>
                <a:gd name="connsiteY1" fmla="*/ 370702 h 461319"/>
                <a:gd name="connsiteX2" fmla="*/ 0 w 980302"/>
                <a:gd name="connsiteY2" fmla="*/ 461319 h 461319"/>
                <a:gd name="connsiteX0" fmla="*/ 980302 w 980302"/>
                <a:gd name="connsiteY0" fmla="*/ 0 h 461319"/>
                <a:gd name="connsiteX1" fmla="*/ 0 w 980302"/>
                <a:gd name="connsiteY1" fmla="*/ 461319 h 461319"/>
                <a:gd name="connsiteX0" fmla="*/ 980302 w 980302"/>
                <a:gd name="connsiteY0" fmla="*/ 0 h 461319"/>
                <a:gd name="connsiteX1" fmla="*/ 0 w 980302"/>
                <a:gd name="connsiteY1" fmla="*/ 461319 h 461319"/>
                <a:gd name="connsiteX0" fmla="*/ 980302 w 980302"/>
                <a:gd name="connsiteY0" fmla="*/ 17 h 461336"/>
                <a:gd name="connsiteX1" fmla="*/ 0 w 980302"/>
                <a:gd name="connsiteY1" fmla="*/ 461336 h 461336"/>
                <a:gd name="connsiteX0" fmla="*/ 980302 w 980302"/>
                <a:gd name="connsiteY0" fmla="*/ 0 h 461319"/>
                <a:gd name="connsiteX1" fmla="*/ 0 w 980302"/>
                <a:gd name="connsiteY1" fmla="*/ 461319 h 46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0302" h="461319">
                  <a:moveTo>
                    <a:pt x="980302" y="0"/>
                  </a:moveTo>
                  <a:cubicBezTo>
                    <a:pt x="398162" y="5493"/>
                    <a:pt x="639805" y="315784"/>
                    <a:pt x="0" y="461319"/>
                  </a:cubicBezTo>
                </a:path>
              </a:pathLst>
            </a:custGeom>
            <a:ln w="190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5148064" y="1523840"/>
            <a:ext cx="14401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92080" y="2132856"/>
            <a:ext cx="663877" cy="1649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9376" y="1196752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9376" y="1196752"/>
                <a:ext cx="426720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90746" y="766879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746" y="766879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7868598" y="548680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868598" y="1124744"/>
            <a:ext cx="63230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4328" y="332781"/>
                <a:ext cx="371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32781"/>
                <a:ext cx="37138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24018" y="2290294"/>
                <a:ext cx="46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018" y="2290294"/>
                <a:ext cx="4601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699792" y="1337768"/>
                <a:ext cx="1619952" cy="896838"/>
              </a:xfrm>
              <a:prstGeom prst="roundRect">
                <a:avLst>
                  <a:gd name="adj" fmla="val 11008"/>
                </a:avLst>
              </a:prstGeom>
              <a:solidFill>
                <a:schemeClr val="bg1"/>
              </a:solid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1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𝜉</m:t>
                              </m:r>
                            </m:e>
                          </m:acc>
                        </m:e>
                        <m:sub>
                          <m:r>
                            <a:rPr lang="en-GB" sz="1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GB" sz="11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100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</m:acc>
                            </m:e>
                          </m:eqArr>
                        </m:e>
                      </m:d>
                      <m:r>
                        <a:rPr lang="en-GB" sz="1100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sz="11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GB" sz="11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sz="1100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  <m:r>
                                <a:rPr lang="en-GB" sz="11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GB" sz="1100" i="1">
                                          <a:latin typeface="Cambria Math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1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1100" i="1">
                                      <a:latin typeface="Cambria Math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337768"/>
                <a:ext cx="1619952" cy="896838"/>
              </a:xfrm>
              <a:prstGeom prst="roundRect">
                <a:avLst>
                  <a:gd name="adj" fmla="val 11008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 w="12700">
                <a:solidFill>
                  <a:srgbClr val="FF00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6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S.L.A.M.</a:t>
            </a:r>
            <a:br>
              <a:rPr lang="it-IT" dirty="0" smtClean="0"/>
            </a:br>
            <a:r>
              <a:rPr lang="it-IT" sz="3600" dirty="0" smtClean="0"/>
              <a:t>Simultaneous Localization and Mapping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/>
          <a:lstStyle/>
          <a:p>
            <a:r>
              <a:rPr lang="it-IT" dirty="0" smtClean="0"/>
              <a:t>The computational problem of </a:t>
            </a:r>
            <a:r>
              <a:rPr lang="it-IT" dirty="0" smtClean="0">
                <a:solidFill>
                  <a:srgbClr val="0070C0"/>
                </a:solidFill>
              </a:rPr>
              <a:t>simultaneously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mapping</a:t>
            </a:r>
            <a:r>
              <a:rPr lang="it-IT" dirty="0" smtClean="0"/>
              <a:t> the environment and </a:t>
            </a:r>
            <a:r>
              <a:rPr lang="it-IT" dirty="0" smtClean="0">
                <a:solidFill>
                  <a:srgbClr val="FF0000"/>
                </a:solidFill>
              </a:rPr>
              <a:t>localizing</a:t>
            </a:r>
            <a:r>
              <a:rPr lang="it-IT" dirty="0" smtClean="0"/>
              <a:t> the robot within</a:t>
            </a:r>
          </a:p>
          <a:p>
            <a:r>
              <a:rPr lang="it-IT" dirty="0" smtClean="0"/>
              <a:t>Very </a:t>
            </a:r>
            <a:r>
              <a:rPr lang="it-IT" u="sng" dirty="0" smtClean="0"/>
              <a:t>computationally intensive</a:t>
            </a:r>
          </a:p>
          <a:p>
            <a:endParaRPr lang="it-IT" dirty="0"/>
          </a:p>
          <a:p>
            <a:r>
              <a:rPr lang="it-IT" dirty="0" smtClean="0"/>
              <a:t>Implemented in varying </a:t>
            </a:r>
            <a:r>
              <a:rPr lang="it-IT" dirty="0" smtClean="0">
                <a:solidFill>
                  <a:srgbClr val="0070C0"/>
                </a:solidFill>
              </a:rPr>
              <a:t>ad-hoc architectures </a:t>
            </a:r>
            <a:r>
              <a:rPr lang="it-IT" dirty="0" smtClean="0"/>
              <a:t>in the whole industry</a:t>
            </a:r>
          </a:p>
          <a:p>
            <a:pPr lvl="1"/>
            <a:r>
              <a:rPr lang="it-IT" dirty="0" smtClean="0"/>
              <a:t>E.g. Autonomous cars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49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MAPPING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7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Reactive navigation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9"/>
          </a:xfrm>
        </p:spPr>
        <p:txBody>
          <a:bodyPr>
            <a:normAutofit fontScale="92500" lnSpcReduction="10000"/>
          </a:bodyPr>
          <a:lstStyle/>
          <a:p>
            <a:r>
              <a:rPr lang="it-IT" u="sng" dirty="0">
                <a:solidFill>
                  <a:srgbClr val="FF0000"/>
                </a:solidFill>
              </a:rPr>
              <a:t>Line following</a:t>
            </a:r>
          </a:p>
          <a:p>
            <a:pPr lvl="1"/>
            <a:r>
              <a:rPr lang="it-IT" dirty="0" smtClean="0"/>
              <a:t>A somewhat «</a:t>
            </a:r>
            <a:r>
              <a:rPr lang="it-IT" dirty="0" smtClean="0">
                <a:solidFill>
                  <a:srgbClr val="0070C0"/>
                </a:solidFill>
              </a:rPr>
              <a:t>legacy</a:t>
            </a:r>
            <a:r>
              <a:rPr lang="it-IT" dirty="0" smtClean="0"/>
              <a:t>» technology</a:t>
            </a:r>
          </a:p>
          <a:p>
            <a:pPr lvl="2"/>
            <a:r>
              <a:rPr lang="it-IT" dirty="0" smtClean="0">
                <a:solidFill>
                  <a:srgbClr val="0070C0"/>
                </a:solidFill>
              </a:rPr>
              <a:t>No mapping</a:t>
            </a:r>
            <a:r>
              <a:rPr lang="it-IT" dirty="0" smtClean="0"/>
              <a:t> required,</a:t>
            </a:r>
          </a:p>
          <a:p>
            <a:pPr lvl="2"/>
            <a:r>
              <a:rPr lang="it-IT" dirty="0" smtClean="0">
                <a:solidFill>
                  <a:srgbClr val="0070C0"/>
                </a:solidFill>
              </a:rPr>
              <a:t>Limited position determination </a:t>
            </a:r>
            <a:r>
              <a:rPr lang="it-IT" dirty="0" smtClean="0"/>
              <a:t>required,</a:t>
            </a:r>
          </a:p>
          <a:p>
            <a:pPr lvl="2"/>
            <a:r>
              <a:rPr lang="it-IT" dirty="0" smtClean="0"/>
              <a:t>Simple sensors (IR or magnetic if the line is magnetized)</a:t>
            </a:r>
          </a:p>
          <a:p>
            <a:pPr lvl="2"/>
            <a:r>
              <a:rPr lang="it-IT" dirty="0" smtClean="0"/>
              <a:t>Virtually </a:t>
            </a:r>
            <a:r>
              <a:rPr lang="it-IT" dirty="0" smtClean="0">
                <a:solidFill>
                  <a:srgbClr val="FF0000"/>
                </a:solidFill>
              </a:rPr>
              <a:t>zero flexibility</a:t>
            </a:r>
          </a:p>
          <a:p>
            <a:pPr lvl="1"/>
            <a:r>
              <a:rPr lang="it-IT" dirty="0"/>
              <a:t>Can be </a:t>
            </a:r>
            <a:r>
              <a:rPr lang="it-IT" u="sng" dirty="0">
                <a:solidFill>
                  <a:srgbClr val="0070C0"/>
                </a:solidFill>
              </a:rPr>
              <a:t>coupled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to other more advanced form of navigation</a:t>
            </a:r>
            <a:endParaRPr lang="it-IT" dirty="0" smtClean="0">
              <a:solidFill>
                <a:srgbClr val="FF0000"/>
              </a:solidFill>
            </a:endParaRP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grpSp>
        <p:nvGrpSpPr>
          <p:cNvPr id="32" name="Group 31"/>
          <p:cNvGrpSpPr/>
          <p:nvPr/>
        </p:nvGrpSpPr>
        <p:grpSpPr>
          <a:xfrm>
            <a:off x="1539597" y="4941168"/>
            <a:ext cx="6235899" cy="1440160"/>
            <a:chOff x="1880163" y="4036621"/>
            <a:chExt cx="4852077" cy="1120571"/>
          </a:xfrm>
        </p:grpSpPr>
        <p:grpSp>
          <p:nvGrpSpPr>
            <p:cNvPr id="4" name="Group 3"/>
            <p:cNvGrpSpPr/>
            <p:nvPr/>
          </p:nvGrpSpPr>
          <p:grpSpPr>
            <a:xfrm>
              <a:off x="1880163" y="4036621"/>
              <a:ext cx="4852077" cy="1120571"/>
              <a:chOff x="1631348" y="4005064"/>
              <a:chExt cx="6141921" cy="1418456"/>
            </a:xfrm>
          </p:grpSpPr>
          <p:sp>
            <p:nvSpPr>
              <p:cNvPr id="5" name="Arc 4"/>
              <p:cNvSpPr/>
              <p:nvPr/>
            </p:nvSpPr>
            <p:spPr>
              <a:xfrm>
                <a:off x="3225551" y="4492724"/>
                <a:ext cx="914400" cy="91440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Arc 5"/>
              <p:cNvSpPr/>
              <p:nvPr/>
            </p:nvSpPr>
            <p:spPr>
              <a:xfrm rot="10800000">
                <a:off x="4139952" y="4509120"/>
                <a:ext cx="914400" cy="91440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Arc 6"/>
              <p:cNvSpPr/>
              <p:nvPr/>
            </p:nvSpPr>
            <p:spPr>
              <a:xfrm rot="5400000">
                <a:off x="5673824" y="4492724"/>
                <a:ext cx="914400" cy="91440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Arc 7"/>
              <p:cNvSpPr/>
              <p:nvPr/>
            </p:nvSpPr>
            <p:spPr>
              <a:xfrm rot="16200000">
                <a:off x="6588224" y="4005065"/>
                <a:ext cx="914400" cy="914400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" name="Straight Connector 8"/>
              <p:cNvCxnSpPr>
                <a:stCxn id="8" idx="0"/>
                <a:endCxn id="7" idx="0"/>
              </p:cNvCxnSpPr>
              <p:nvPr/>
            </p:nvCxnSpPr>
            <p:spPr>
              <a:xfrm>
                <a:off x="6588224" y="4462265"/>
                <a:ext cx="0" cy="48765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6" idx="0"/>
                <a:endCxn id="7" idx="2"/>
              </p:cNvCxnSpPr>
              <p:nvPr/>
            </p:nvCxnSpPr>
            <p:spPr>
              <a:xfrm flipV="1">
                <a:off x="4597152" y="5407124"/>
                <a:ext cx="1533872" cy="1639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5" idx="0"/>
              </p:cNvCxnSpPr>
              <p:nvPr/>
            </p:nvCxnSpPr>
            <p:spPr>
              <a:xfrm flipH="1">
                <a:off x="1631348" y="4492724"/>
                <a:ext cx="20514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8" idx="2"/>
              </p:cNvCxnSpPr>
              <p:nvPr/>
            </p:nvCxnSpPr>
            <p:spPr>
              <a:xfrm flipV="1">
                <a:off x="7045424" y="4005064"/>
                <a:ext cx="727845" cy="1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rot="5400000">
              <a:off x="2069827" y="4165883"/>
              <a:ext cx="570831" cy="511973"/>
              <a:chOff x="5058640" y="2204864"/>
              <a:chExt cx="3267656" cy="266429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 rot="8160524">
              <a:off x="3471329" y="4281107"/>
              <a:ext cx="570831" cy="511973"/>
              <a:chOff x="5058640" y="2204864"/>
              <a:chExt cx="3267656" cy="266429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509660" y="4321050"/>
              <a:ext cx="570831" cy="511973"/>
              <a:chOff x="5058640" y="2204864"/>
              <a:chExt cx="3267656" cy="266429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724128" y="2420888"/>
                <a:ext cx="1944216" cy="223224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750232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750232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058640" y="3933056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58640" y="2204864"/>
                <a:ext cx="576064" cy="9361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>
              <a:off x="2690460" y="4237087"/>
              <a:ext cx="88048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7586646" y="6195326"/>
            <a:ext cx="1516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Video logistics</a:t>
            </a:r>
            <a:endParaRPr lang="en-GB" dirty="0" smtClean="0"/>
          </a:p>
          <a:p>
            <a:r>
              <a:rPr lang="en-GB" dirty="0" smtClean="0">
                <a:hlinkClick r:id="rId3"/>
              </a:rPr>
              <a:t>Video carts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0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4555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 smtClean="0"/>
              <a:t>Aim</a:t>
            </a:r>
            <a:r>
              <a:rPr lang="it-IT" dirty="0" smtClean="0"/>
              <a:t>: producing a </a:t>
            </a:r>
            <a:r>
              <a:rPr lang="it-IT" u="sng" dirty="0" smtClean="0">
                <a:solidFill>
                  <a:srgbClr val="0070C0"/>
                </a:solidFill>
              </a:rPr>
              <a:t>continuous path </a:t>
            </a:r>
            <a:r>
              <a:rPr lang="it-IT" dirty="0" smtClean="0"/>
              <a:t>between two points, </a:t>
            </a:r>
            <a:r>
              <a:rPr lang="it-IT" dirty="0" smtClean="0">
                <a:solidFill>
                  <a:srgbClr val="FF0000"/>
                </a:solidFill>
              </a:rPr>
              <a:t>A</a:t>
            </a:r>
            <a:r>
              <a:rPr lang="it-IT" dirty="0" smtClean="0"/>
              <a:t> (start) and </a:t>
            </a:r>
            <a:r>
              <a:rPr lang="it-IT" dirty="0" smtClean="0">
                <a:solidFill>
                  <a:srgbClr val="FF0000"/>
                </a:solidFill>
              </a:rPr>
              <a:t>B</a:t>
            </a:r>
            <a:r>
              <a:rPr lang="it-IT" dirty="0" smtClean="0"/>
              <a:t> (goal).</a:t>
            </a:r>
          </a:p>
          <a:p>
            <a:endParaRPr lang="it-IT" dirty="0" smtClean="0"/>
          </a:p>
          <a:p>
            <a:r>
              <a:rPr lang="it-IT" dirty="0" smtClean="0"/>
              <a:t>Several possible paths: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u="sng" dirty="0" smtClean="0"/>
              <a:t>Approaches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Search algorithms</a:t>
            </a:r>
          </a:p>
          <a:p>
            <a:pPr lvl="1"/>
            <a:r>
              <a:rPr lang="it-IT" dirty="0" smtClean="0"/>
              <a:t>Fields</a:t>
            </a:r>
          </a:p>
          <a:p>
            <a:pPr lvl="1"/>
            <a:endParaRPr lang="it-IT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3273938" y="2996952"/>
            <a:ext cx="5618542" cy="2419606"/>
            <a:chOff x="2193818" y="3241642"/>
            <a:chExt cx="5618542" cy="2419606"/>
          </a:xfrm>
        </p:grpSpPr>
        <p:grpSp>
          <p:nvGrpSpPr>
            <p:cNvPr id="21" name="Group 20"/>
            <p:cNvGrpSpPr/>
            <p:nvPr/>
          </p:nvGrpSpPr>
          <p:grpSpPr>
            <a:xfrm>
              <a:off x="2193818" y="3241642"/>
              <a:ext cx="5618542" cy="2419606"/>
              <a:chOff x="755576" y="2993456"/>
              <a:chExt cx="6798436" cy="292772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05600" y="5396463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7020272" y="414908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55576" y="5157192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A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36296" y="4286769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B</a:t>
                </a:r>
                <a:endParaRPr lang="it-IT" dirty="0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038860" y="3487305"/>
                <a:ext cx="1065729" cy="1253738"/>
              </a:xfrm>
              <a:custGeom>
                <a:avLst/>
                <a:gdLst>
                  <a:gd name="connsiteX0" fmla="*/ 239391 w 1065729"/>
                  <a:gd name="connsiteY0" fmla="*/ 224539 h 1253738"/>
                  <a:gd name="connsiteX1" fmla="*/ 22415 w 1065729"/>
                  <a:gd name="connsiteY1" fmla="*/ 890966 h 1253738"/>
                  <a:gd name="connsiteX2" fmla="*/ 789581 w 1065729"/>
                  <a:gd name="connsiteY2" fmla="*/ 1247427 h 1253738"/>
                  <a:gd name="connsiteX3" fmla="*/ 1060801 w 1065729"/>
                  <a:gd name="connsiteY3" fmla="*/ 604248 h 1253738"/>
                  <a:gd name="connsiteX4" fmla="*/ 595852 w 1065729"/>
                  <a:gd name="connsiteY4" fmla="*/ 15312 h 1253738"/>
                  <a:gd name="connsiteX5" fmla="*/ 239391 w 1065729"/>
                  <a:gd name="connsiteY5" fmla="*/ 224539 h 12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729" h="1253738">
                    <a:moveTo>
                      <a:pt x="239391" y="224539"/>
                    </a:moveTo>
                    <a:cubicBezTo>
                      <a:pt x="143818" y="370481"/>
                      <a:pt x="-69283" y="720485"/>
                      <a:pt x="22415" y="890966"/>
                    </a:cubicBezTo>
                    <a:cubicBezTo>
                      <a:pt x="114113" y="1061447"/>
                      <a:pt x="616517" y="1295213"/>
                      <a:pt x="789581" y="1247427"/>
                    </a:cubicBezTo>
                    <a:cubicBezTo>
                      <a:pt x="962645" y="1199641"/>
                      <a:pt x="1093089" y="809601"/>
                      <a:pt x="1060801" y="604248"/>
                    </a:cubicBezTo>
                    <a:cubicBezTo>
                      <a:pt x="1028513" y="398896"/>
                      <a:pt x="732754" y="74722"/>
                      <a:pt x="595852" y="15312"/>
                    </a:cubicBezTo>
                    <a:cubicBezTo>
                      <a:pt x="458950" y="-44098"/>
                      <a:pt x="334964" y="78597"/>
                      <a:pt x="239391" y="22453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1147069">
                <a:off x="4139952" y="4310906"/>
                <a:ext cx="1065729" cy="1253738"/>
              </a:xfrm>
              <a:custGeom>
                <a:avLst/>
                <a:gdLst>
                  <a:gd name="connsiteX0" fmla="*/ 239391 w 1065729"/>
                  <a:gd name="connsiteY0" fmla="*/ 224539 h 1253738"/>
                  <a:gd name="connsiteX1" fmla="*/ 22415 w 1065729"/>
                  <a:gd name="connsiteY1" fmla="*/ 890966 h 1253738"/>
                  <a:gd name="connsiteX2" fmla="*/ 789581 w 1065729"/>
                  <a:gd name="connsiteY2" fmla="*/ 1247427 h 1253738"/>
                  <a:gd name="connsiteX3" fmla="*/ 1060801 w 1065729"/>
                  <a:gd name="connsiteY3" fmla="*/ 604248 h 1253738"/>
                  <a:gd name="connsiteX4" fmla="*/ 595852 w 1065729"/>
                  <a:gd name="connsiteY4" fmla="*/ 15312 h 1253738"/>
                  <a:gd name="connsiteX5" fmla="*/ 239391 w 1065729"/>
                  <a:gd name="connsiteY5" fmla="*/ 224539 h 12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729" h="1253738">
                    <a:moveTo>
                      <a:pt x="239391" y="224539"/>
                    </a:moveTo>
                    <a:cubicBezTo>
                      <a:pt x="143818" y="370481"/>
                      <a:pt x="-69283" y="720485"/>
                      <a:pt x="22415" y="890966"/>
                    </a:cubicBezTo>
                    <a:cubicBezTo>
                      <a:pt x="114113" y="1061447"/>
                      <a:pt x="616517" y="1295213"/>
                      <a:pt x="789581" y="1247427"/>
                    </a:cubicBezTo>
                    <a:cubicBezTo>
                      <a:pt x="962645" y="1199641"/>
                      <a:pt x="1093089" y="809601"/>
                      <a:pt x="1060801" y="604248"/>
                    </a:cubicBezTo>
                    <a:cubicBezTo>
                      <a:pt x="1028513" y="398896"/>
                      <a:pt x="732754" y="74722"/>
                      <a:pt x="595852" y="15312"/>
                    </a:cubicBezTo>
                    <a:cubicBezTo>
                      <a:pt x="458950" y="-44098"/>
                      <a:pt x="334964" y="78597"/>
                      <a:pt x="239391" y="22453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1147069">
                <a:off x="3919155" y="3138666"/>
                <a:ext cx="729628" cy="973170"/>
              </a:xfrm>
              <a:custGeom>
                <a:avLst/>
                <a:gdLst>
                  <a:gd name="connsiteX0" fmla="*/ 239391 w 1065729"/>
                  <a:gd name="connsiteY0" fmla="*/ 224539 h 1253738"/>
                  <a:gd name="connsiteX1" fmla="*/ 22415 w 1065729"/>
                  <a:gd name="connsiteY1" fmla="*/ 890966 h 1253738"/>
                  <a:gd name="connsiteX2" fmla="*/ 789581 w 1065729"/>
                  <a:gd name="connsiteY2" fmla="*/ 1247427 h 1253738"/>
                  <a:gd name="connsiteX3" fmla="*/ 1060801 w 1065729"/>
                  <a:gd name="connsiteY3" fmla="*/ 604248 h 1253738"/>
                  <a:gd name="connsiteX4" fmla="*/ 595852 w 1065729"/>
                  <a:gd name="connsiteY4" fmla="*/ 15312 h 1253738"/>
                  <a:gd name="connsiteX5" fmla="*/ 239391 w 1065729"/>
                  <a:gd name="connsiteY5" fmla="*/ 224539 h 12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729" h="1253738">
                    <a:moveTo>
                      <a:pt x="239391" y="224539"/>
                    </a:moveTo>
                    <a:cubicBezTo>
                      <a:pt x="143818" y="370481"/>
                      <a:pt x="-69283" y="720485"/>
                      <a:pt x="22415" y="890966"/>
                    </a:cubicBezTo>
                    <a:cubicBezTo>
                      <a:pt x="114113" y="1061447"/>
                      <a:pt x="616517" y="1295213"/>
                      <a:pt x="789581" y="1247427"/>
                    </a:cubicBezTo>
                    <a:cubicBezTo>
                      <a:pt x="962645" y="1199641"/>
                      <a:pt x="1093089" y="809601"/>
                      <a:pt x="1060801" y="604248"/>
                    </a:cubicBezTo>
                    <a:cubicBezTo>
                      <a:pt x="1028513" y="398896"/>
                      <a:pt x="732754" y="74722"/>
                      <a:pt x="595852" y="15312"/>
                    </a:cubicBezTo>
                    <a:cubicBezTo>
                      <a:pt x="458950" y="-44098"/>
                      <a:pt x="334964" y="78597"/>
                      <a:pt x="239391" y="22453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Freeform 10"/>
              <p:cNvSpPr/>
              <p:nvPr/>
            </p:nvSpPr>
            <p:spPr>
              <a:xfrm rot="13332244">
                <a:off x="5602788" y="4308252"/>
                <a:ext cx="861691" cy="614428"/>
              </a:xfrm>
              <a:custGeom>
                <a:avLst/>
                <a:gdLst>
                  <a:gd name="connsiteX0" fmla="*/ 239391 w 1065729"/>
                  <a:gd name="connsiteY0" fmla="*/ 224539 h 1253738"/>
                  <a:gd name="connsiteX1" fmla="*/ 22415 w 1065729"/>
                  <a:gd name="connsiteY1" fmla="*/ 890966 h 1253738"/>
                  <a:gd name="connsiteX2" fmla="*/ 789581 w 1065729"/>
                  <a:gd name="connsiteY2" fmla="*/ 1247427 h 1253738"/>
                  <a:gd name="connsiteX3" fmla="*/ 1060801 w 1065729"/>
                  <a:gd name="connsiteY3" fmla="*/ 604248 h 1253738"/>
                  <a:gd name="connsiteX4" fmla="*/ 595852 w 1065729"/>
                  <a:gd name="connsiteY4" fmla="*/ 15312 h 1253738"/>
                  <a:gd name="connsiteX5" fmla="*/ 239391 w 1065729"/>
                  <a:gd name="connsiteY5" fmla="*/ 224539 h 125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729" h="1253738">
                    <a:moveTo>
                      <a:pt x="239391" y="224539"/>
                    </a:moveTo>
                    <a:cubicBezTo>
                      <a:pt x="143818" y="370481"/>
                      <a:pt x="-69283" y="720485"/>
                      <a:pt x="22415" y="890966"/>
                    </a:cubicBezTo>
                    <a:cubicBezTo>
                      <a:pt x="114113" y="1061447"/>
                      <a:pt x="616517" y="1295213"/>
                      <a:pt x="789581" y="1247427"/>
                    </a:cubicBezTo>
                    <a:cubicBezTo>
                      <a:pt x="962645" y="1199641"/>
                      <a:pt x="1093089" y="809601"/>
                      <a:pt x="1060801" y="604248"/>
                    </a:cubicBezTo>
                    <a:cubicBezTo>
                      <a:pt x="1028513" y="398896"/>
                      <a:pt x="732754" y="74722"/>
                      <a:pt x="595852" y="15312"/>
                    </a:cubicBezTo>
                    <a:cubicBezTo>
                      <a:pt x="458950" y="-44098"/>
                      <a:pt x="334964" y="78597"/>
                      <a:pt x="239391" y="224539"/>
                    </a:cubicBez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309607" y="4029062"/>
                <a:ext cx="5664630" cy="1410843"/>
              </a:xfrm>
              <a:custGeom>
                <a:avLst/>
                <a:gdLst>
                  <a:gd name="connsiteX0" fmla="*/ 0 w 5664630"/>
                  <a:gd name="connsiteY0" fmla="*/ 1410843 h 1410843"/>
                  <a:gd name="connsiteX1" fmla="*/ 2038027 w 5664630"/>
                  <a:gd name="connsiteY1" fmla="*/ 860653 h 1410843"/>
                  <a:gd name="connsiteX2" fmla="*/ 3502617 w 5664630"/>
                  <a:gd name="connsiteY2" fmla="*/ 46992 h 1410843"/>
                  <a:gd name="connsiteX3" fmla="*/ 5664630 w 5664630"/>
                  <a:gd name="connsiteY3" fmla="*/ 163230 h 141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4630" h="1410843">
                    <a:moveTo>
                      <a:pt x="0" y="1410843"/>
                    </a:moveTo>
                    <a:cubicBezTo>
                      <a:pt x="727129" y="1249402"/>
                      <a:pt x="1454258" y="1087961"/>
                      <a:pt x="2038027" y="860653"/>
                    </a:cubicBezTo>
                    <a:cubicBezTo>
                      <a:pt x="2621796" y="633345"/>
                      <a:pt x="2898183" y="163229"/>
                      <a:pt x="3502617" y="46992"/>
                    </a:cubicBezTo>
                    <a:cubicBezTo>
                      <a:pt x="4107051" y="-69245"/>
                      <a:pt x="4850969" y="53450"/>
                      <a:pt x="5664630" y="163230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1348353" y="4347275"/>
                <a:ext cx="5695627" cy="1573905"/>
              </a:xfrm>
              <a:custGeom>
                <a:avLst/>
                <a:gdLst>
                  <a:gd name="connsiteX0" fmla="*/ 0 w 5695627"/>
                  <a:gd name="connsiteY0" fmla="*/ 1084881 h 1573905"/>
                  <a:gd name="connsiteX1" fmla="*/ 2084522 w 5695627"/>
                  <a:gd name="connsiteY1" fmla="*/ 836908 h 1573905"/>
                  <a:gd name="connsiteX2" fmla="*/ 3192650 w 5695627"/>
                  <a:gd name="connsiteY2" fmla="*/ 1573078 h 1573905"/>
                  <a:gd name="connsiteX3" fmla="*/ 4843220 w 5695627"/>
                  <a:gd name="connsiteY3" fmla="*/ 960894 h 1573905"/>
                  <a:gd name="connsiteX4" fmla="*/ 5695627 w 5695627"/>
                  <a:gd name="connsiteY4" fmla="*/ 0 h 157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5627" h="1573905">
                    <a:moveTo>
                      <a:pt x="0" y="1084881"/>
                    </a:moveTo>
                    <a:cubicBezTo>
                      <a:pt x="776207" y="920211"/>
                      <a:pt x="1552414" y="755542"/>
                      <a:pt x="2084522" y="836908"/>
                    </a:cubicBezTo>
                    <a:cubicBezTo>
                      <a:pt x="2616630" y="918274"/>
                      <a:pt x="2732867" y="1552414"/>
                      <a:pt x="3192650" y="1573078"/>
                    </a:cubicBezTo>
                    <a:cubicBezTo>
                      <a:pt x="3652433" y="1593742"/>
                      <a:pt x="4426057" y="1223074"/>
                      <a:pt x="4843220" y="960894"/>
                    </a:cubicBezTo>
                    <a:cubicBezTo>
                      <a:pt x="5260383" y="698714"/>
                      <a:pt x="5505773" y="331922"/>
                      <a:pt x="5695627" y="0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340603" y="2993456"/>
                <a:ext cx="5633634" cy="2430951"/>
              </a:xfrm>
              <a:custGeom>
                <a:avLst/>
                <a:gdLst>
                  <a:gd name="connsiteX0" fmla="*/ 0 w 5633634"/>
                  <a:gd name="connsiteY0" fmla="*/ 2292535 h 2292535"/>
                  <a:gd name="connsiteX1" fmla="*/ 1883044 w 5633634"/>
                  <a:gd name="connsiteY1" fmla="*/ 1750094 h 2292535"/>
                  <a:gd name="connsiteX2" fmla="*/ 2495228 w 5633634"/>
                  <a:gd name="connsiteY2" fmla="*/ 14284 h 2292535"/>
                  <a:gd name="connsiteX3" fmla="*/ 5633634 w 5633634"/>
                  <a:gd name="connsiteY3" fmla="*/ 990677 h 2292535"/>
                  <a:gd name="connsiteX0" fmla="*/ 0 w 5633634"/>
                  <a:gd name="connsiteY0" fmla="*/ 2437661 h 2437661"/>
                  <a:gd name="connsiteX1" fmla="*/ 1883044 w 5633634"/>
                  <a:gd name="connsiteY1" fmla="*/ 1895220 h 2437661"/>
                  <a:gd name="connsiteX2" fmla="*/ 2820692 w 5633634"/>
                  <a:gd name="connsiteY2" fmla="*/ 12176 h 2437661"/>
                  <a:gd name="connsiteX3" fmla="*/ 5633634 w 5633634"/>
                  <a:gd name="connsiteY3" fmla="*/ 1135803 h 2437661"/>
                  <a:gd name="connsiteX0" fmla="*/ 0 w 5633634"/>
                  <a:gd name="connsiteY0" fmla="*/ 2430951 h 2430951"/>
                  <a:gd name="connsiteX1" fmla="*/ 1914040 w 5633634"/>
                  <a:gd name="connsiteY1" fmla="*/ 1617289 h 2430951"/>
                  <a:gd name="connsiteX2" fmla="*/ 2820692 w 5633634"/>
                  <a:gd name="connsiteY2" fmla="*/ 5466 h 2430951"/>
                  <a:gd name="connsiteX3" fmla="*/ 5633634 w 5633634"/>
                  <a:gd name="connsiteY3" fmla="*/ 1129093 h 243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3634" h="2430951">
                    <a:moveTo>
                      <a:pt x="0" y="2430951"/>
                    </a:moveTo>
                    <a:cubicBezTo>
                      <a:pt x="733586" y="2349584"/>
                      <a:pt x="1443925" y="2021536"/>
                      <a:pt x="1914040" y="1617289"/>
                    </a:cubicBezTo>
                    <a:cubicBezTo>
                      <a:pt x="2384155" y="1213042"/>
                      <a:pt x="2200760" y="86832"/>
                      <a:pt x="2820692" y="5466"/>
                    </a:cubicBezTo>
                    <a:cubicBezTo>
                      <a:pt x="3440624" y="-75900"/>
                      <a:pt x="4932336" y="772632"/>
                      <a:pt x="5633634" y="1129093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8" name="Straight Arrow Connector 17"/>
              <p:cNvCxnSpPr>
                <a:stCxn id="16" idx="0"/>
              </p:cNvCxnSpPr>
              <p:nvPr/>
            </p:nvCxnSpPr>
            <p:spPr>
              <a:xfrm flipV="1">
                <a:off x="1340603" y="4254285"/>
                <a:ext cx="5602638" cy="117012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19"/>
              <p:cNvSpPr/>
              <p:nvPr/>
            </p:nvSpPr>
            <p:spPr>
              <a:xfrm>
                <a:off x="1325105" y="3364147"/>
                <a:ext cx="5664630" cy="2060260"/>
              </a:xfrm>
              <a:custGeom>
                <a:avLst/>
                <a:gdLst>
                  <a:gd name="connsiteX0" fmla="*/ 0 w 5664630"/>
                  <a:gd name="connsiteY0" fmla="*/ 1410843 h 1410843"/>
                  <a:gd name="connsiteX1" fmla="*/ 2038027 w 5664630"/>
                  <a:gd name="connsiteY1" fmla="*/ 860653 h 1410843"/>
                  <a:gd name="connsiteX2" fmla="*/ 3502617 w 5664630"/>
                  <a:gd name="connsiteY2" fmla="*/ 46992 h 1410843"/>
                  <a:gd name="connsiteX3" fmla="*/ 5664630 w 5664630"/>
                  <a:gd name="connsiteY3" fmla="*/ 163230 h 1410843"/>
                  <a:gd name="connsiteX0" fmla="*/ 0 w 5664630"/>
                  <a:gd name="connsiteY0" fmla="*/ 1410843 h 1410843"/>
                  <a:gd name="connsiteX1" fmla="*/ 837877 w 5664630"/>
                  <a:gd name="connsiteY1" fmla="*/ 955903 h 1410843"/>
                  <a:gd name="connsiteX2" fmla="*/ 3502617 w 5664630"/>
                  <a:gd name="connsiteY2" fmla="*/ 46992 h 1410843"/>
                  <a:gd name="connsiteX3" fmla="*/ 5664630 w 5664630"/>
                  <a:gd name="connsiteY3" fmla="*/ 163230 h 1410843"/>
                  <a:gd name="connsiteX0" fmla="*/ 0 w 5664630"/>
                  <a:gd name="connsiteY0" fmla="*/ 2070454 h 2070454"/>
                  <a:gd name="connsiteX1" fmla="*/ 837877 w 5664630"/>
                  <a:gd name="connsiteY1" fmla="*/ 1615514 h 2070454"/>
                  <a:gd name="connsiteX2" fmla="*/ 1016592 w 5664630"/>
                  <a:gd name="connsiteY2" fmla="*/ 11278 h 2070454"/>
                  <a:gd name="connsiteX3" fmla="*/ 5664630 w 5664630"/>
                  <a:gd name="connsiteY3" fmla="*/ 822841 h 2070454"/>
                  <a:gd name="connsiteX0" fmla="*/ 0 w 5664630"/>
                  <a:gd name="connsiteY0" fmla="*/ 2119390 h 2119390"/>
                  <a:gd name="connsiteX1" fmla="*/ 752152 w 5664630"/>
                  <a:gd name="connsiteY1" fmla="*/ 149975 h 2119390"/>
                  <a:gd name="connsiteX2" fmla="*/ 1016592 w 5664630"/>
                  <a:gd name="connsiteY2" fmla="*/ 60214 h 2119390"/>
                  <a:gd name="connsiteX3" fmla="*/ 5664630 w 5664630"/>
                  <a:gd name="connsiteY3" fmla="*/ 871777 h 2119390"/>
                  <a:gd name="connsiteX0" fmla="*/ 0 w 5664630"/>
                  <a:gd name="connsiteY0" fmla="*/ 2070455 h 2070455"/>
                  <a:gd name="connsiteX1" fmla="*/ 752152 w 5664630"/>
                  <a:gd name="connsiteY1" fmla="*/ 101040 h 2070455"/>
                  <a:gd name="connsiteX2" fmla="*/ 1016592 w 5664630"/>
                  <a:gd name="connsiteY2" fmla="*/ 11279 h 2070455"/>
                  <a:gd name="connsiteX3" fmla="*/ 5664630 w 5664630"/>
                  <a:gd name="connsiteY3" fmla="*/ 822842 h 2070455"/>
                  <a:gd name="connsiteX0" fmla="*/ 0 w 5664630"/>
                  <a:gd name="connsiteY0" fmla="*/ 1991629 h 1991629"/>
                  <a:gd name="connsiteX1" fmla="*/ 752152 w 5664630"/>
                  <a:gd name="connsiteY1" fmla="*/ 22214 h 1991629"/>
                  <a:gd name="connsiteX2" fmla="*/ 2959692 w 5664630"/>
                  <a:gd name="connsiteY2" fmla="*/ 837328 h 1991629"/>
                  <a:gd name="connsiteX3" fmla="*/ 5664630 w 5664630"/>
                  <a:gd name="connsiteY3" fmla="*/ 744016 h 1991629"/>
                  <a:gd name="connsiteX0" fmla="*/ 0 w 5664630"/>
                  <a:gd name="connsiteY0" fmla="*/ 2075925 h 2075925"/>
                  <a:gd name="connsiteX1" fmla="*/ 1095052 w 5664630"/>
                  <a:gd name="connsiteY1" fmla="*/ 20785 h 2075925"/>
                  <a:gd name="connsiteX2" fmla="*/ 2959692 w 5664630"/>
                  <a:gd name="connsiteY2" fmla="*/ 921624 h 2075925"/>
                  <a:gd name="connsiteX3" fmla="*/ 5664630 w 5664630"/>
                  <a:gd name="connsiteY3" fmla="*/ 828312 h 2075925"/>
                  <a:gd name="connsiteX0" fmla="*/ 0 w 5664630"/>
                  <a:gd name="connsiteY0" fmla="*/ 2060095 h 2060095"/>
                  <a:gd name="connsiteX1" fmla="*/ 1095052 w 5664630"/>
                  <a:gd name="connsiteY1" fmla="*/ 4955 h 2060095"/>
                  <a:gd name="connsiteX2" fmla="*/ 2959692 w 5664630"/>
                  <a:gd name="connsiteY2" fmla="*/ 905794 h 2060095"/>
                  <a:gd name="connsiteX3" fmla="*/ 5664630 w 5664630"/>
                  <a:gd name="connsiteY3" fmla="*/ 812482 h 2060095"/>
                  <a:gd name="connsiteX0" fmla="*/ 0 w 5664630"/>
                  <a:gd name="connsiteY0" fmla="*/ 2060095 h 2060095"/>
                  <a:gd name="connsiteX1" fmla="*/ 1095052 w 5664630"/>
                  <a:gd name="connsiteY1" fmla="*/ 4955 h 2060095"/>
                  <a:gd name="connsiteX2" fmla="*/ 2959692 w 5664630"/>
                  <a:gd name="connsiteY2" fmla="*/ 905794 h 2060095"/>
                  <a:gd name="connsiteX3" fmla="*/ 5664630 w 5664630"/>
                  <a:gd name="connsiteY3" fmla="*/ 812482 h 2060095"/>
                  <a:gd name="connsiteX0" fmla="*/ 0 w 5664630"/>
                  <a:gd name="connsiteY0" fmla="*/ 2058545 h 2058545"/>
                  <a:gd name="connsiteX1" fmla="*/ 1095052 w 5664630"/>
                  <a:gd name="connsiteY1" fmla="*/ 3405 h 2058545"/>
                  <a:gd name="connsiteX2" fmla="*/ 2959692 w 5664630"/>
                  <a:gd name="connsiteY2" fmla="*/ 904244 h 2058545"/>
                  <a:gd name="connsiteX3" fmla="*/ 5664630 w 5664630"/>
                  <a:gd name="connsiteY3" fmla="*/ 810932 h 2058545"/>
                  <a:gd name="connsiteX0" fmla="*/ 0 w 5664630"/>
                  <a:gd name="connsiteY0" fmla="*/ 2060260 h 2060260"/>
                  <a:gd name="connsiteX1" fmla="*/ 1095052 w 5664630"/>
                  <a:gd name="connsiteY1" fmla="*/ 5120 h 2060260"/>
                  <a:gd name="connsiteX2" fmla="*/ 2959692 w 5664630"/>
                  <a:gd name="connsiteY2" fmla="*/ 905959 h 2060260"/>
                  <a:gd name="connsiteX3" fmla="*/ 5664630 w 5664630"/>
                  <a:gd name="connsiteY3" fmla="*/ 812647 h 20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64630" h="2060260">
                    <a:moveTo>
                      <a:pt x="0" y="2060260"/>
                    </a:moveTo>
                    <a:cubicBezTo>
                      <a:pt x="727129" y="1898819"/>
                      <a:pt x="144570" y="92729"/>
                      <a:pt x="1095052" y="5120"/>
                    </a:cubicBezTo>
                    <a:cubicBezTo>
                      <a:pt x="2045534" y="-82489"/>
                      <a:pt x="2059983" y="984096"/>
                      <a:pt x="2959692" y="905959"/>
                    </a:cubicBezTo>
                    <a:cubicBezTo>
                      <a:pt x="3859401" y="827822"/>
                      <a:pt x="4850969" y="702867"/>
                      <a:pt x="5664630" y="812647"/>
                    </a:cubicBezTo>
                  </a:path>
                </a:pathLst>
              </a:custGeom>
              <a:noFill/>
              <a:ln>
                <a:solidFill>
                  <a:srgbClr val="00CC00"/>
                </a:solidFill>
                <a:tailEnd type="triangle" w="med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300845" y="4122346"/>
              <a:ext cx="787844" cy="27699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1200" dirty="0" smtClean="0"/>
                <a:t>Obstacles</a:t>
              </a:r>
              <a:endParaRPr lang="it-I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169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A path-planning or navigation problem can be represented as a </a:t>
            </a:r>
            <a:r>
              <a:rPr lang="it-IT" u="sng" dirty="0" smtClean="0">
                <a:solidFill>
                  <a:srgbClr val="FF0000"/>
                </a:solidFill>
              </a:rPr>
              <a:t>graph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Weights </a:t>
            </a:r>
            <a:r>
              <a:rPr lang="en-US" sz="2400" dirty="0"/>
              <a:t>can be</a:t>
            </a:r>
            <a:br>
              <a:rPr lang="en-US" sz="2400" dirty="0"/>
            </a:br>
            <a:r>
              <a:rPr lang="en-US" sz="2400" dirty="0"/>
              <a:t>assigned </a:t>
            </a:r>
            <a:r>
              <a:rPr lang="en-US" sz="2400" dirty="0" smtClean="0"/>
              <a:t>to the single</a:t>
            </a:r>
            <a:br>
              <a:rPr lang="en-US" sz="2400" dirty="0" smtClean="0"/>
            </a:br>
            <a:r>
              <a:rPr lang="en-US" sz="2400" dirty="0" smtClean="0"/>
              <a:t>branches to </a:t>
            </a:r>
            <a:r>
              <a:rPr lang="en-US" sz="2400" dirty="0"/>
              <a:t>account</a:t>
            </a:r>
            <a:br>
              <a:rPr lang="en-US" sz="2400" dirty="0"/>
            </a:br>
            <a:r>
              <a:rPr lang="en-US" sz="2400" dirty="0"/>
              <a:t>for </a:t>
            </a:r>
            <a:r>
              <a:rPr lang="en-US" sz="2400" dirty="0" smtClean="0"/>
              <a:t>distance, slope,</a:t>
            </a:r>
            <a:br>
              <a:rPr lang="en-US" sz="2400" dirty="0" smtClean="0"/>
            </a:br>
            <a:r>
              <a:rPr lang="en-US" sz="2400" dirty="0" smtClean="0"/>
              <a:t>terrain</a:t>
            </a:r>
            <a:r>
              <a:rPr lang="en-US" sz="2400" dirty="0"/>
              <a:t>, </a:t>
            </a:r>
            <a:r>
              <a:rPr lang="en-US" sz="2400" dirty="0" smtClean="0"/>
              <a:t>…</a:t>
            </a:r>
            <a:endParaRPr lang="it-IT" u="sng" dirty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endParaRPr lang="it-IT" u="sng" dirty="0">
              <a:solidFill>
                <a:srgbClr val="FF0000"/>
              </a:solidFill>
            </a:endParaRPr>
          </a:p>
          <a:p>
            <a:endParaRPr lang="it-IT" u="sng" dirty="0" smtClean="0">
              <a:solidFill>
                <a:srgbClr val="FF0000"/>
              </a:solidFill>
            </a:endParaRPr>
          </a:p>
          <a:p>
            <a:r>
              <a:rPr lang="it-IT" dirty="0"/>
              <a:t>The aim is to find the </a:t>
            </a:r>
            <a:r>
              <a:rPr lang="it-IT" u="sng" dirty="0" smtClean="0">
                <a:solidFill>
                  <a:srgbClr val="0070C0"/>
                </a:solidFill>
              </a:rPr>
              <a:t>shortest</a:t>
            </a:r>
            <a:r>
              <a:rPr lang="it-IT" dirty="0"/>
              <a:t> or </a:t>
            </a:r>
            <a:r>
              <a:rPr lang="it-IT" u="sng" dirty="0" smtClean="0">
                <a:solidFill>
                  <a:srgbClr val="0070C0"/>
                </a:solidFill>
              </a:rPr>
              <a:t>best path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through </a:t>
            </a:r>
            <a:r>
              <a:rPr lang="it-IT" dirty="0"/>
              <a:t>the nodes, from A to </a:t>
            </a:r>
            <a:r>
              <a:rPr lang="it-IT" dirty="0" smtClean="0"/>
              <a:t>B</a:t>
            </a:r>
          </a:p>
          <a:p>
            <a:pPr lvl="2"/>
            <a:endParaRPr lang="it-IT" u="sng" dirty="0" smtClean="0">
              <a:solidFill>
                <a:srgbClr val="FF000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056746" y="2564904"/>
            <a:ext cx="4619710" cy="2224978"/>
            <a:chOff x="976785" y="2737015"/>
            <a:chExt cx="8214728" cy="3956435"/>
          </a:xfrm>
        </p:grpSpPr>
        <p:sp>
          <p:nvSpPr>
            <p:cNvPr id="4" name="Freeform 3"/>
            <p:cNvSpPr/>
            <p:nvPr/>
          </p:nvSpPr>
          <p:spPr>
            <a:xfrm>
              <a:off x="1259632" y="4890992"/>
              <a:ext cx="1443870" cy="780888"/>
            </a:xfrm>
            <a:custGeom>
              <a:avLst/>
              <a:gdLst>
                <a:gd name="connsiteX0" fmla="*/ 872279 w 1443870"/>
                <a:gd name="connsiteY0" fmla="*/ 1635 h 780888"/>
                <a:gd name="connsiteX1" fmla="*/ 1422 w 1443870"/>
                <a:gd name="connsiteY1" fmla="*/ 640264 h 780888"/>
                <a:gd name="connsiteX2" fmla="*/ 1089994 w 1443870"/>
                <a:gd name="connsiteY2" fmla="*/ 770892 h 780888"/>
                <a:gd name="connsiteX3" fmla="*/ 1438337 w 1443870"/>
                <a:gd name="connsiteY3" fmla="*/ 466092 h 780888"/>
                <a:gd name="connsiteX4" fmla="*/ 872279 w 1443870"/>
                <a:gd name="connsiteY4" fmla="*/ 1635 h 78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870" h="780888">
                  <a:moveTo>
                    <a:pt x="872279" y="1635"/>
                  </a:moveTo>
                  <a:cubicBezTo>
                    <a:pt x="632793" y="30664"/>
                    <a:pt x="-34864" y="512055"/>
                    <a:pt x="1422" y="640264"/>
                  </a:cubicBezTo>
                  <a:cubicBezTo>
                    <a:pt x="37708" y="768473"/>
                    <a:pt x="850508" y="799921"/>
                    <a:pt x="1089994" y="770892"/>
                  </a:cubicBezTo>
                  <a:cubicBezTo>
                    <a:pt x="1329480" y="741863"/>
                    <a:pt x="1474623" y="594301"/>
                    <a:pt x="1438337" y="466092"/>
                  </a:cubicBezTo>
                  <a:cubicBezTo>
                    <a:pt x="1402051" y="337883"/>
                    <a:pt x="1111765" y="-27394"/>
                    <a:pt x="872279" y="163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Freeform 5"/>
            <p:cNvSpPr/>
            <p:nvPr/>
          </p:nvSpPr>
          <p:spPr>
            <a:xfrm>
              <a:off x="1835696" y="3732119"/>
              <a:ext cx="2016609" cy="1158873"/>
            </a:xfrm>
            <a:custGeom>
              <a:avLst/>
              <a:gdLst>
                <a:gd name="connsiteX0" fmla="*/ 872279 w 1443870"/>
                <a:gd name="connsiteY0" fmla="*/ 1635 h 780888"/>
                <a:gd name="connsiteX1" fmla="*/ 1422 w 1443870"/>
                <a:gd name="connsiteY1" fmla="*/ 640264 h 780888"/>
                <a:gd name="connsiteX2" fmla="*/ 1089994 w 1443870"/>
                <a:gd name="connsiteY2" fmla="*/ 770892 h 780888"/>
                <a:gd name="connsiteX3" fmla="*/ 1438337 w 1443870"/>
                <a:gd name="connsiteY3" fmla="*/ 466092 h 780888"/>
                <a:gd name="connsiteX4" fmla="*/ 872279 w 1443870"/>
                <a:gd name="connsiteY4" fmla="*/ 1635 h 780888"/>
                <a:gd name="connsiteX0" fmla="*/ 206118 w 1591510"/>
                <a:gd name="connsiteY0" fmla="*/ 1805 h 736711"/>
                <a:gd name="connsiteX1" fmla="*/ 104518 w 1591510"/>
                <a:gd name="connsiteY1" fmla="*/ 596891 h 736711"/>
                <a:gd name="connsiteX2" fmla="*/ 1193090 w 1591510"/>
                <a:gd name="connsiteY2" fmla="*/ 727519 h 736711"/>
                <a:gd name="connsiteX3" fmla="*/ 1541433 w 1591510"/>
                <a:gd name="connsiteY3" fmla="*/ 422719 h 736711"/>
                <a:gd name="connsiteX4" fmla="*/ 206118 w 1591510"/>
                <a:gd name="connsiteY4" fmla="*/ 1805 h 736711"/>
                <a:gd name="connsiteX0" fmla="*/ 158799 w 1496089"/>
                <a:gd name="connsiteY0" fmla="*/ 1552 h 606692"/>
                <a:gd name="connsiteX1" fmla="*/ 57199 w 1496089"/>
                <a:gd name="connsiteY1" fmla="*/ 596638 h 606692"/>
                <a:gd name="connsiteX2" fmla="*/ 449085 w 1496089"/>
                <a:gd name="connsiteY2" fmla="*/ 378923 h 606692"/>
                <a:gd name="connsiteX3" fmla="*/ 1494114 w 1496089"/>
                <a:gd name="connsiteY3" fmla="*/ 422466 h 606692"/>
                <a:gd name="connsiteX4" fmla="*/ 158799 w 1496089"/>
                <a:gd name="connsiteY4" fmla="*/ 1552 h 606692"/>
                <a:gd name="connsiteX0" fmla="*/ 135507 w 1053644"/>
                <a:gd name="connsiteY0" fmla="*/ 498 h 718047"/>
                <a:gd name="connsiteX1" fmla="*/ 33907 w 1053644"/>
                <a:gd name="connsiteY1" fmla="*/ 595584 h 718047"/>
                <a:gd name="connsiteX2" fmla="*/ 425793 w 1053644"/>
                <a:gd name="connsiteY2" fmla="*/ 377869 h 718047"/>
                <a:gd name="connsiteX3" fmla="*/ 1049907 w 1053644"/>
                <a:gd name="connsiteY3" fmla="*/ 711698 h 718047"/>
                <a:gd name="connsiteX4" fmla="*/ 135507 w 1053644"/>
                <a:gd name="connsiteY4" fmla="*/ 498 h 718047"/>
                <a:gd name="connsiteX0" fmla="*/ 135507 w 1210081"/>
                <a:gd name="connsiteY0" fmla="*/ 93837 h 1262965"/>
                <a:gd name="connsiteX1" fmla="*/ 33907 w 1210081"/>
                <a:gd name="connsiteY1" fmla="*/ 688923 h 1262965"/>
                <a:gd name="connsiteX2" fmla="*/ 425793 w 1210081"/>
                <a:gd name="connsiteY2" fmla="*/ 471208 h 1262965"/>
                <a:gd name="connsiteX3" fmla="*/ 1049907 w 1210081"/>
                <a:gd name="connsiteY3" fmla="*/ 805037 h 1262965"/>
                <a:gd name="connsiteX4" fmla="*/ 135507 w 1210081"/>
                <a:gd name="connsiteY4" fmla="*/ 93837 h 1262965"/>
                <a:gd name="connsiteX0" fmla="*/ 205638 w 1297132"/>
                <a:gd name="connsiteY0" fmla="*/ 328214 h 1497342"/>
                <a:gd name="connsiteX1" fmla="*/ 104038 w 1297132"/>
                <a:gd name="connsiteY1" fmla="*/ 923300 h 1497342"/>
                <a:gd name="connsiteX2" fmla="*/ 495924 w 1297132"/>
                <a:gd name="connsiteY2" fmla="*/ 705585 h 1497342"/>
                <a:gd name="connsiteX3" fmla="*/ 1120038 w 1297132"/>
                <a:gd name="connsiteY3" fmla="*/ 1039414 h 1497342"/>
                <a:gd name="connsiteX4" fmla="*/ 205638 w 1297132"/>
                <a:gd name="connsiteY4" fmla="*/ 328214 h 1497342"/>
                <a:gd name="connsiteX0" fmla="*/ 175353 w 1893551"/>
                <a:gd name="connsiteY0" fmla="*/ 46565 h 1298811"/>
                <a:gd name="connsiteX1" fmla="*/ 73753 w 1893551"/>
                <a:gd name="connsiteY1" fmla="*/ 641651 h 1298811"/>
                <a:gd name="connsiteX2" fmla="*/ 465639 w 1893551"/>
                <a:gd name="connsiteY2" fmla="*/ 423936 h 1298811"/>
                <a:gd name="connsiteX3" fmla="*/ 1771925 w 1893551"/>
                <a:gd name="connsiteY3" fmla="*/ 859365 h 1298811"/>
                <a:gd name="connsiteX4" fmla="*/ 175353 w 1893551"/>
                <a:gd name="connsiteY4" fmla="*/ 46565 h 1298811"/>
                <a:gd name="connsiteX0" fmla="*/ 197960 w 1804507"/>
                <a:gd name="connsiteY0" fmla="*/ 1742 h 827792"/>
                <a:gd name="connsiteX1" fmla="*/ 96360 w 1804507"/>
                <a:gd name="connsiteY1" fmla="*/ 596828 h 827792"/>
                <a:gd name="connsiteX2" fmla="*/ 851103 w 1804507"/>
                <a:gd name="connsiteY2" fmla="*/ 538770 h 827792"/>
                <a:gd name="connsiteX3" fmla="*/ 1794532 w 1804507"/>
                <a:gd name="connsiteY3" fmla="*/ 814542 h 827792"/>
                <a:gd name="connsiteX4" fmla="*/ 197960 w 1804507"/>
                <a:gd name="connsiteY4" fmla="*/ 1742 h 827792"/>
                <a:gd name="connsiteX0" fmla="*/ 197960 w 1919870"/>
                <a:gd name="connsiteY0" fmla="*/ 1742 h 1112357"/>
                <a:gd name="connsiteX1" fmla="*/ 96360 w 1919870"/>
                <a:gd name="connsiteY1" fmla="*/ 596828 h 1112357"/>
                <a:gd name="connsiteX2" fmla="*/ 851103 w 1919870"/>
                <a:gd name="connsiteY2" fmla="*/ 538770 h 1112357"/>
                <a:gd name="connsiteX3" fmla="*/ 1794532 w 1919870"/>
                <a:gd name="connsiteY3" fmla="*/ 814542 h 1112357"/>
                <a:gd name="connsiteX4" fmla="*/ 197960 w 1919870"/>
                <a:gd name="connsiteY4" fmla="*/ 1742 h 1112357"/>
                <a:gd name="connsiteX0" fmla="*/ 197960 w 1919870"/>
                <a:gd name="connsiteY0" fmla="*/ 1742 h 1158623"/>
                <a:gd name="connsiteX1" fmla="*/ 96360 w 1919870"/>
                <a:gd name="connsiteY1" fmla="*/ 596828 h 1158623"/>
                <a:gd name="connsiteX2" fmla="*/ 851103 w 1919870"/>
                <a:gd name="connsiteY2" fmla="*/ 538770 h 1158623"/>
                <a:gd name="connsiteX3" fmla="*/ 1794532 w 1919870"/>
                <a:gd name="connsiteY3" fmla="*/ 814542 h 1158623"/>
                <a:gd name="connsiteX4" fmla="*/ 197960 w 1919870"/>
                <a:gd name="connsiteY4" fmla="*/ 1742 h 1158623"/>
                <a:gd name="connsiteX0" fmla="*/ 197960 w 1919870"/>
                <a:gd name="connsiteY0" fmla="*/ 1742 h 1158623"/>
                <a:gd name="connsiteX1" fmla="*/ 96360 w 1919870"/>
                <a:gd name="connsiteY1" fmla="*/ 596828 h 1158623"/>
                <a:gd name="connsiteX2" fmla="*/ 851103 w 1919870"/>
                <a:gd name="connsiteY2" fmla="*/ 538770 h 1158623"/>
                <a:gd name="connsiteX3" fmla="*/ 1794532 w 1919870"/>
                <a:gd name="connsiteY3" fmla="*/ 814542 h 1158623"/>
                <a:gd name="connsiteX4" fmla="*/ 197960 w 1919870"/>
                <a:gd name="connsiteY4" fmla="*/ 1742 h 1158623"/>
                <a:gd name="connsiteX0" fmla="*/ 294699 w 2016609"/>
                <a:gd name="connsiteY0" fmla="*/ 1992 h 1158873"/>
                <a:gd name="connsiteX1" fmla="*/ 193099 w 2016609"/>
                <a:gd name="connsiteY1" fmla="*/ 597078 h 1158873"/>
                <a:gd name="connsiteX2" fmla="*/ 947842 w 2016609"/>
                <a:gd name="connsiteY2" fmla="*/ 539020 h 1158873"/>
                <a:gd name="connsiteX3" fmla="*/ 1891271 w 2016609"/>
                <a:gd name="connsiteY3" fmla="*/ 814792 h 1158873"/>
                <a:gd name="connsiteX4" fmla="*/ 294699 w 2016609"/>
                <a:gd name="connsiteY4" fmla="*/ 1992 h 115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609" h="1158873">
                  <a:moveTo>
                    <a:pt x="294699" y="1992"/>
                  </a:moveTo>
                  <a:cubicBezTo>
                    <a:pt x="11670" y="-34294"/>
                    <a:pt x="-147987" y="435002"/>
                    <a:pt x="193099" y="597078"/>
                  </a:cubicBezTo>
                  <a:cubicBezTo>
                    <a:pt x="534185" y="759154"/>
                    <a:pt x="432585" y="306792"/>
                    <a:pt x="947842" y="539020"/>
                  </a:cubicBezTo>
                  <a:cubicBezTo>
                    <a:pt x="1463099" y="771248"/>
                    <a:pt x="1259899" y="1630011"/>
                    <a:pt x="1891271" y="814792"/>
                  </a:cubicBezTo>
                  <a:cubicBezTo>
                    <a:pt x="2522643" y="-427"/>
                    <a:pt x="577728" y="38278"/>
                    <a:pt x="294699" y="199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37379" y="5281436"/>
              <a:ext cx="1065729" cy="1253738"/>
            </a:xfrm>
            <a:custGeom>
              <a:avLst/>
              <a:gdLst>
                <a:gd name="connsiteX0" fmla="*/ 239391 w 1065729"/>
                <a:gd name="connsiteY0" fmla="*/ 224539 h 1253738"/>
                <a:gd name="connsiteX1" fmla="*/ 22415 w 1065729"/>
                <a:gd name="connsiteY1" fmla="*/ 890966 h 1253738"/>
                <a:gd name="connsiteX2" fmla="*/ 789581 w 1065729"/>
                <a:gd name="connsiteY2" fmla="*/ 1247427 h 1253738"/>
                <a:gd name="connsiteX3" fmla="*/ 1060801 w 1065729"/>
                <a:gd name="connsiteY3" fmla="*/ 604248 h 1253738"/>
                <a:gd name="connsiteX4" fmla="*/ 595852 w 1065729"/>
                <a:gd name="connsiteY4" fmla="*/ 15312 h 1253738"/>
                <a:gd name="connsiteX5" fmla="*/ 239391 w 1065729"/>
                <a:gd name="connsiteY5" fmla="*/ 224539 h 125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5729" h="1253738">
                  <a:moveTo>
                    <a:pt x="239391" y="224539"/>
                  </a:moveTo>
                  <a:cubicBezTo>
                    <a:pt x="143818" y="370481"/>
                    <a:pt x="-69283" y="720485"/>
                    <a:pt x="22415" y="890966"/>
                  </a:cubicBezTo>
                  <a:cubicBezTo>
                    <a:pt x="114113" y="1061447"/>
                    <a:pt x="616517" y="1295213"/>
                    <a:pt x="789581" y="1247427"/>
                  </a:cubicBezTo>
                  <a:cubicBezTo>
                    <a:pt x="962645" y="1199641"/>
                    <a:pt x="1093089" y="809601"/>
                    <a:pt x="1060801" y="604248"/>
                  </a:cubicBezTo>
                  <a:cubicBezTo>
                    <a:pt x="1028513" y="398896"/>
                    <a:pt x="732754" y="74722"/>
                    <a:pt x="595852" y="15312"/>
                  </a:cubicBezTo>
                  <a:cubicBezTo>
                    <a:pt x="458950" y="-44098"/>
                    <a:pt x="334964" y="78597"/>
                    <a:pt x="239391" y="224539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 7"/>
            <p:cNvSpPr/>
            <p:nvPr/>
          </p:nvSpPr>
          <p:spPr>
            <a:xfrm>
              <a:off x="1686316" y="650332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96084" y="6264054"/>
              <a:ext cx="31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38917" y="3158472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48898" y="273701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976785" y="3251200"/>
              <a:ext cx="1882529" cy="3164114"/>
            </a:xfrm>
            <a:custGeom>
              <a:avLst/>
              <a:gdLst>
                <a:gd name="connsiteX0" fmla="*/ 900656 w 1887627"/>
                <a:gd name="connsiteY0" fmla="*/ 3164114 h 3164114"/>
                <a:gd name="connsiteX1" fmla="*/ 1031284 w 1887627"/>
                <a:gd name="connsiteY1" fmla="*/ 2873829 h 3164114"/>
                <a:gd name="connsiteX2" fmla="*/ 15284 w 1887627"/>
                <a:gd name="connsiteY2" fmla="*/ 2394857 h 3164114"/>
                <a:gd name="connsiteX3" fmla="*/ 523284 w 1887627"/>
                <a:gd name="connsiteY3" fmla="*/ 537029 h 3164114"/>
                <a:gd name="connsiteX4" fmla="*/ 1887627 w 1887627"/>
                <a:gd name="connsiteY4" fmla="*/ 0 h 3164114"/>
                <a:gd name="connsiteX0" fmla="*/ 886261 w 1873232"/>
                <a:gd name="connsiteY0" fmla="*/ 3164114 h 3164114"/>
                <a:gd name="connsiteX1" fmla="*/ 607314 w 1873232"/>
                <a:gd name="connsiteY1" fmla="*/ 2683329 h 3164114"/>
                <a:gd name="connsiteX2" fmla="*/ 889 w 1873232"/>
                <a:gd name="connsiteY2" fmla="*/ 2394857 h 3164114"/>
                <a:gd name="connsiteX3" fmla="*/ 508889 w 1873232"/>
                <a:gd name="connsiteY3" fmla="*/ 537029 h 3164114"/>
                <a:gd name="connsiteX4" fmla="*/ 1873232 w 1873232"/>
                <a:gd name="connsiteY4" fmla="*/ 0 h 3164114"/>
                <a:gd name="connsiteX0" fmla="*/ 886261 w 1873232"/>
                <a:gd name="connsiteY0" fmla="*/ 3164114 h 3164114"/>
                <a:gd name="connsiteX1" fmla="*/ 607314 w 1873232"/>
                <a:gd name="connsiteY1" fmla="*/ 2683329 h 3164114"/>
                <a:gd name="connsiteX2" fmla="*/ 889 w 1873232"/>
                <a:gd name="connsiteY2" fmla="*/ 2394857 h 3164114"/>
                <a:gd name="connsiteX3" fmla="*/ 508889 w 1873232"/>
                <a:gd name="connsiteY3" fmla="*/ 537029 h 3164114"/>
                <a:gd name="connsiteX4" fmla="*/ 1873232 w 1873232"/>
                <a:gd name="connsiteY4" fmla="*/ 0 h 3164114"/>
                <a:gd name="connsiteX0" fmla="*/ 886118 w 1873089"/>
                <a:gd name="connsiteY0" fmla="*/ 3164114 h 3164114"/>
                <a:gd name="connsiteX1" fmla="*/ 407146 w 1873089"/>
                <a:gd name="connsiteY1" fmla="*/ 2692854 h 3164114"/>
                <a:gd name="connsiteX2" fmla="*/ 746 w 1873089"/>
                <a:gd name="connsiteY2" fmla="*/ 2394857 h 3164114"/>
                <a:gd name="connsiteX3" fmla="*/ 508746 w 1873089"/>
                <a:gd name="connsiteY3" fmla="*/ 537029 h 3164114"/>
                <a:gd name="connsiteX4" fmla="*/ 1873089 w 1873089"/>
                <a:gd name="connsiteY4" fmla="*/ 0 h 3164114"/>
                <a:gd name="connsiteX0" fmla="*/ 885372 w 1872343"/>
                <a:gd name="connsiteY0" fmla="*/ 3164114 h 3164114"/>
                <a:gd name="connsiteX1" fmla="*/ 0 w 1872343"/>
                <a:gd name="connsiteY1" fmla="*/ 2394857 h 3164114"/>
                <a:gd name="connsiteX2" fmla="*/ 508000 w 1872343"/>
                <a:gd name="connsiteY2" fmla="*/ 537029 h 3164114"/>
                <a:gd name="connsiteX3" fmla="*/ 1872343 w 1872343"/>
                <a:gd name="connsiteY3" fmla="*/ 0 h 3164114"/>
                <a:gd name="connsiteX0" fmla="*/ 885372 w 1872343"/>
                <a:gd name="connsiteY0" fmla="*/ 3164114 h 3164114"/>
                <a:gd name="connsiteX1" fmla="*/ 0 w 1872343"/>
                <a:gd name="connsiteY1" fmla="*/ 2394857 h 3164114"/>
                <a:gd name="connsiteX2" fmla="*/ 508000 w 1872343"/>
                <a:gd name="connsiteY2" fmla="*/ 537029 h 3164114"/>
                <a:gd name="connsiteX3" fmla="*/ 1872343 w 1872343"/>
                <a:gd name="connsiteY3" fmla="*/ 0 h 3164114"/>
                <a:gd name="connsiteX0" fmla="*/ 894897 w 1881868"/>
                <a:gd name="connsiteY0" fmla="*/ 3164114 h 3164114"/>
                <a:gd name="connsiteX1" fmla="*/ 0 w 1881868"/>
                <a:gd name="connsiteY1" fmla="*/ 2166257 h 3164114"/>
                <a:gd name="connsiteX2" fmla="*/ 517525 w 1881868"/>
                <a:gd name="connsiteY2" fmla="*/ 537029 h 3164114"/>
                <a:gd name="connsiteX3" fmla="*/ 1881868 w 1881868"/>
                <a:gd name="connsiteY3" fmla="*/ 0 h 3164114"/>
                <a:gd name="connsiteX0" fmla="*/ 895558 w 1882529"/>
                <a:gd name="connsiteY0" fmla="*/ 3164114 h 3164114"/>
                <a:gd name="connsiteX1" fmla="*/ 661 w 1882529"/>
                <a:gd name="connsiteY1" fmla="*/ 2166257 h 3164114"/>
                <a:gd name="connsiteX2" fmla="*/ 518186 w 1882529"/>
                <a:gd name="connsiteY2" fmla="*/ 537029 h 3164114"/>
                <a:gd name="connsiteX3" fmla="*/ 1882529 w 1882529"/>
                <a:gd name="connsiteY3" fmla="*/ 0 h 316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529" h="3164114">
                  <a:moveTo>
                    <a:pt x="895558" y="3164114"/>
                  </a:moveTo>
                  <a:cubicBezTo>
                    <a:pt x="292006" y="2394252"/>
                    <a:pt x="-16272" y="2525561"/>
                    <a:pt x="661" y="2166257"/>
                  </a:cubicBezTo>
                  <a:cubicBezTo>
                    <a:pt x="17594" y="1806953"/>
                    <a:pt x="206129" y="936172"/>
                    <a:pt x="518186" y="537029"/>
                  </a:cubicBezTo>
                  <a:cubicBezTo>
                    <a:pt x="830243" y="137886"/>
                    <a:pt x="1534186" y="65314"/>
                    <a:pt x="1882529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59429" y="3338286"/>
              <a:ext cx="2473778" cy="3355164"/>
            </a:xfrm>
            <a:custGeom>
              <a:avLst/>
              <a:gdLst>
                <a:gd name="connsiteX0" fmla="*/ 0 w 2473778"/>
                <a:gd name="connsiteY0" fmla="*/ 3048000 h 3353158"/>
                <a:gd name="connsiteX1" fmla="*/ 377371 w 2473778"/>
                <a:gd name="connsiteY1" fmla="*/ 2743200 h 3353158"/>
                <a:gd name="connsiteX2" fmla="*/ 1640114 w 2473778"/>
                <a:gd name="connsiteY2" fmla="*/ 3352800 h 3353158"/>
                <a:gd name="connsiteX3" fmla="*/ 2438400 w 2473778"/>
                <a:gd name="connsiteY3" fmla="*/ 2801257 h 3353158"/>
                <a:gd name="connsiteX4" fmla="*/ 2220685 w 2473778"/>
                <a:gd name="connsiteY4" fmla="*/ 1103085 h 3353158"/>
                <a:gd name="connsiteX5" fmla="*/ 1219200 w 2473778"/>
                <a:gd name="connsiteY5" fmla="*/ 0 h 3353158"/>
                <a:gd name="connsiteX0" fmla="*/ 0 w 2473778"/>
                <a:gd name="connsiteY0" fmla="*/ 3048000 h 3355680"/>
                <a:gd name="connsiteX1" fmla="*/ 872671 w 2473778"/>
                <a:gd name="connsiteY1" fmla="*/ 3019425 h 3355680"/>
                <a:gd name="connsiteX2" fmla="*/ 1640114 w 2473778"/>
                <a:gd name="connsiteY2" fmla="*/ 3352800 h 3355680"/>
                <a:gd name="connsiteX3" fmla="*/ 2438400 w 2473778"/>
                <a:gd name="connsiteY3" fmla="*/ 2801257 h 3355680"/>
                <a:gd name="connsiteX4" fmla="*/ 2220685 w 2473778"/>
                <a:gd name="connsiteY4" fmla="*/ 1103085 h 3355680"/>
                <a:gd name="connsiteX5" fmla="*/ 1219200 w 2473778"/>
                <a:gd name="connsiteY5" fmla="*/ 0 h 3355680"/>
                <a:gd name="connsiteX0" fmla="*/ 0 w 2473778"/>
                <a:gd name="connsiteY0" fmla="*/ 3048000 h 3356871"/>
                <a:gd name="connsiteX1" fmla="*/ 1640114 w 2473778"/>
                <a:gd name="connsiteY1" fmla="*/ 3352800 h 3356871"/>
                <a:gd name="connsiteX2" fmla="*/ 2438400 w 2473778"/>
                <a:gd name="connsiteY2" fmla="*/ 2801257 h 3356871"/>
                <a:gd name="connsiteX3" fmla="*/ 2220685 w 2473778"/>
                <a:gd name="connsiteY3" fmla="*/ 1103085 h 3356871"/>
                <a:gd name="connsiteX4" fmla="*/ 1219200 w 2473778"/>
                <a:gd name="connsiteY4" fmla="*/ 0 h 3356871"/>
                <a:gd name="connsiteX0" fmla="*/ 0 w 2473778"/>
                <a:gd name="connsiteY0" fmla="*/ 3048000 h 3355164"/>
                <a:gd name="connsiteX1" fmla="*/ 1640114 w 2473778"/>
                <a:gd name="connsiteY1" fmla="*/ 3352800 h 3355164"/>
                <a:gd name="connsiteX2" fmla="*/ 2438400 w 2473778"/>
                <a:gd name="connsiteY2" fmla="*/ 2801257 h 3355164"/>
                <a:gd name="connsiteX3" fmla="*/ 2220685 w 2473778"/>
                <a:gd name="connsiteY3" fmla="*/ 1103085 h 3355164"/>
                <a:gd name="connsiteX4" fmla="*/ 1219200 w 2473778"/>
                <a:gd name="connsiteY4" fmla="*/ 0 h 335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778" h="3355164">
                  <a:moveTo>
                    <a:pt x="0" y="3048000"/>
                  </a:moveTo>
                  <a:cubicBezTo>
                    <a:pt x="732215" y="2882900"/>
                    <a:pt x="1233714" y="3393924"/>
                    <a:pt x="1640114" y="3352800"/>
                  </a:cubicBezTo>
                  <a:cubicBezTo>
                    <a:pt x="2046514" y="3311676"/>
                    <a:pt x="2341638" y="3176210"/>
                    <a:pt x="2438400" y="2801257"/>
                  </a:cubicBezTo>
                  <a:cubicBezTo>
                    <a:pt x="2535162" y="2426304"/>
                    <a:pt x="2423885" y="1569961"/>
                    <a:pt x="2220685" y="1103085"/>
                  </a:cubicBezTo>
                  <a:cubicBezTo>
                    <a:pt x="2017485" y="636209"/>
                    <a:pt x="1618342" y="318104"/>
                    <a:pt x="12192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Freeform 4"/>
            <p:cNvSpPr/>
            <p:nvPr/>
          </p:nvSpPr>
          <p:spPr>
            <a:xfrm>
              <a:off x="1924050" y="4162425"/>
              <a:ext cx="2228593" cy="2200275"/>
            </a:xfrm>
            <a:custGeom>
              <a:avLst/>
              <a:gdLst>
                <a:gd name="connsiteX0" fmla="*/ 0 w 2228593"/>
                <a:gd name="connsiteY0" fmla="*/ 2200275 h 2200275"/>
                <a:gd name="connsiteX1" fmla="*/ 1352550 w 2228593"/>
                <a:gd name="connsiteY1" fmla="*/ 971550 h 2200275"/>
                <a:gd name="connsiteX2" fmla="*/ 2152650 w 2228593"/>
                <a:gd name="connsiteY2" fmla="*/ 647700 h 2200275"/>
                <a:gd name="connsiteX3" fmla="*/ 2105025 w 2228593"/>
                <a:gd name="connsiteY3" fmla="*/ 0 h 220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8593" h="2200275">
                  <a:moveTo>
                    <a:pt x="0" y="2200275"/>
                  </a:moveTo>
                  <a:cubicBezTo>
                    <a:pt x="496887" y="1715293"/>
                    <a:pt x="993775" y="1230312"/>
                    <a:pt x="1352550" y="971550"/>
                  </a:cubicBezTo>
                  <a:cubicBezTo>
                    <a:pt x="1711325" y="712788"/>
                    <a:pt x="2027238" y="809625"/>
                    <a:pt x="2152650" y="647700"/>
                  </a:cubicBezTo>
                  <a:cubicBezTo>
                    <a:pt x="2278062" y="485775"/>
                    <a:pt x="2238375" y="203200"/>
                    <a:pt x="21050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484840" y="3705225"/>
              <a:ext cx="1582325" cy="1952625"/>
            </a:xfrm>
            <a:custGeom>
              <a:avLst/>
              <a:gdLst>
                <a:gd name="connsiteX0" fmla="*/ 1172635 w 1582325"/>
                <a:gd name="connsiteY0" fmla="*/ 1952625 h 1952625"/>
                <a:gd name="connsiteX1" fmla="*/ 1534585 w 1582325"/>
                <a:gd name="connsiteY1" fmla="*/ 1162050 h 1952625"/>
                <a:gd name="connsiteX2" fmla="*/ 229660 w 1582325"/>
                <a:gd name="connsiteY2" fmla="*/ 762000 h 1952625"/>
                <a:gd name="connsiteX3" fmla="*/ 86785 w 1582325"/>
                <a:gd name="connsiteY3" fmla="*/ 0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2325" h="1952625">
                  <a:moveTo>
                    <a:pt x="1172635" y="1952625"/>
                  </a:moveTo>
                  <a:cubicBezTo>
                    <a:pt x="1432191" y="1656556"/>
                    <a:pt x="1691748" y="1360487"/>
                    <a:pt x="1534585" y="1162050"/>
                  </a:cubicBezTo>
                  <a:cubicBezTo>
                    <a:pt x="1377423" y="963612"/>
                    <a:pt x="470960" y="955675"/>
                    <a:pt x="229660" y="762000"/>
                  </a:cubicBezTo>
                  <a:cubicBezTo>
                    <a:pt x="-11640" y="568325"/>
                    <a:pt x="-68790" y="185737"/>
                    <a:pt x="8678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 15"/>
            <p:cNvSpPr/>
            <p:nvPr/>
          </p:nvSpPr>
          <p:spPr>
            <a:xfrm>
              <a:off x="3986411" y="4150598"/>
              <a:ext cx="162303" cy="176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 16"/>
            <p:cNvSpPr/>
            <p:nvPr/>
          </p:nvSpPr>
          <p:spPr>
            <a:xfrm>
              <a:off x="2588893" y="5577772"/>
              <a:ext cx="162302" cy="1601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 17"/>
            <p:cNvSpPr/>
            <p:nvPr/>
          </p:nvSpPr>
          <p:spPr>
            <a:xfrm>
              <a:off x="1513800" y="3625147"/>
              <a:ext cx="162302" cy="16015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7" name="Straight Connector 26"/>
            <p:cNvCxnSpPr>
              <a:stCxn id="23" idx="0"/>
              <a:endCxn id="22" idx="4"/>
            </p:cNvCxnSpPr>
            <p:nvPr/>
          </p:nvCxnSpPr>
          <p:spPr>
            <a:xfrm flipV="1">
              <a:off x="6534617" y="4907667"/>
              <a:ext cx="173955" cy="97019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2" idx="1"/>
              <a:endCxn id="21" idx="5"/>
            </p:cNvCxnSpPr>
            <p:nvPr/>
          </p:nvCxnSpPr>
          <p:spPr>
            <a:xfrm flipH="1" flipV="1">
              <a:off x="5690074" y="4111130"/>
              <a:ext cx="895493" cy="50350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7"/>
              <a:endCxn id="20" idx="3"/>
            </p:cNvCxnSpPr>
            <p:nvPr/>
          </p:nvCxnSpPr>
          <p:spPr>
            <a:xfrm flipV="1">
              <a:off x="6831576" y="4188406"/>
              <a:ext cx="752846" cy="426229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1" idx="7"/>
              <a:endCxn id="19" idx="3"/>
            </p:cNvCxnSpPr>
            <p:nvPr/>
          </p:nvCxnSpPr>
          <p:spPr>
            <a:xfrm flipV="1">
              <a:off x="5690074" y="3339627"/>
              <a:ext cx="789003" cy="528747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0" idx="1"/>
              <a:endCxn id="19" idx="5"/>
            </p:cNvCxnSpPr>
            <p:nvPr/>
          </p:nvCxnSpPr>
          <p:spPr>
            <a:xfrm flipH="1" flipV="1">
              <a:off x="6697371" y="3339627"/>
              <a:ext cx="887051" cy="60602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1"/>
              <a:endCxn id="21" idx="4"/>
            </p:cNvCxnSpPr>
            <p:nvPr/>
          </p:nvCxnSpPr>
          <p:spPr>
            <a:xfrm flipH="1" flipV="1">
              <a:off x="5567070" y="4161406"/>
              <a:ext cx="858400" cy="176166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3" idx="7"/>
              <a:endCxn id="20" idx="4"/>
            </p:cNvCxnSpPr>
            <p:nvPr/>
          </p:nvCxnSpPr>
          <p:spPr>
            <a:xfrm flipV="1">
              <a:off x="6643764" y="4238682"/>
              <a:ext cx="1063663" cy="168439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433867" y="3076123"/>
              <a:ext cx="308714" cy="3087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 19"/>
            <p:cNvSpPr/>
            <p:nvPr/>
          </p:nvSpPr>
          <p:spPr>
            <a:xfrm>
              <a:off x="7533472" y="3895374"/>
              <a:ext cx="347909" cy="34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 20"/>
            <p:cNvSpPr/>
            <p:nvPr/>
          </p:nvSpPr>
          <p:spPr>
            <a:xfrm>
              <a:off x="5393115" y="3818098"/>
              <a:ext cx="347909" cy="34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 21"/>
            <p:cNvSpPr/>
            <p:nvPr/>
          </p:nvSpPr>
          <p:spPr>
            <a:xfrm>
              <a:off x="6534617" y="4564359"/>
              <a:ext cx="347909" cy="34330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 22"/>
            <p:cNvSpPr/>
            <p:nvPr/>
          </p:nvSpPr>
          <p:spPr>
            <a:xfrm>
              <a:off x="6380260" y="5877864"/>
              <a:ext cx="308714" cy="30871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799924" y="3333009"/>
              <a:ext cx="1391589" cy="656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Nodes</a:t>
              </a:r>
              <a:endParaRPr lang="it-IT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80444" y="5894722"/>
              <a:ext cx="317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A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42581" y="2881868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98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oogle Drive\Didattica\Seminario rover 2017\immagini\pathPlan_gridBas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 t="53056"/>
          <a:stretch/>
        </p:blipFill>
        <p:spPr bwMode="auto">
          <a:xfrm>
            <a:off x="6516216" y="3068960"/>
            <a:ext cx="2397252" cy="36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Determination of the </a:t>
            </a:r>
            <a:r>
              <a:rPr lang="it-IT" u="sng" dirty="0" smtClean="0">
                <a:solidFill>
                  <a:srgbClr val="FF0000"/>
                </a:solidFill>
              </a:rPr>
              <a:t>nodes</a:t>
            </a:r>
          </a:p>
          <a:p>
            <a:pPr lvl="1"/>
            <a:r>
              <a:rPr lang="it-IT" dirty="0" smtClean="0"/>
              <a:t>Grid-based search</a:t>
            </a:r>
          </a:p>
          <a:p>
            <a:pPr lvl="1"/>
            <a:r>
              <a:rPr lang="it-IT" dirty="0" smtClean="0"/>
              <a:t>Edge visibility graph</a:t>
            </a:r>
          </a:p>
          <a:p>
            <a:pPr lvl="1"/>
            <a:endParaRPr lang="it-IT" dirty="0" smtClean="0"/>
          </a:p>
          <a:p>
            <a:r>
              <a:rPr lang="it-IT" dirty="0" smtClean="0"/>
              <a:t>Search for </a:t>
            </a:r>
            <a:r>
              <a:rPr lang="it-IT" u="sng" dirty="0" smtClean="0">
                <a:solidFill>
                  <a:srgbClr val="0070C0"/>
                </a:solidFill>
              </a:rPr>
              <a:t>optimal path</a:t>
            </a:r>
            <a:br>
              <a:rPr lang="it-IT" u="sng" dirty="0" smtClean="0">
                <a:solidFill>
                  <a:srgbClr val="0070C0"/>
                </a:solidFill>
              </a:rPr>
            </a:br>
            <a:r>
              <a:rPr lang="en-US" sz="2400" dirty="0" smtClean="0"/>
              <a:t>This </a:t>
            </a:r>
            <a:r>
              <a:rPr lang="en-US" sz="2400" dirty="0"/>
              <a:t>is achieved by </a:t>
            </a:r>
            <a:r>
              <a:rPr lang="en-US" sz="2400" dirty="0" smtClean="0"/>
              <a:t>graph</a:t>
            </a:r>
            <a:br>
              <a:rPr lang="en-US" sz="2400" dirty="0" smtClean="0"/>
            </a:br>
            <a:r>
              <a:rPr lang="en-US" sz="2400" dirty="0" smtClean="0"/>
              <a:t>exploration </a:t>
            </a:r>
            <a:r>
              <a:rPr lang="en-US" sz="2400" dirty="0"/>
              <a:t>through </a:t>
            </a:r>
            <a:r>
              <a:rPr lang="en-US" sz="2400" dirty="0" smtClean="0"/>
              <a:t>efficient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search algorithms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dirty="0" err="1"/>
              <a:t>Dijkstra</a:t>
            </a:r>
            <a:r>
              <a:rPr lang="en-US" dirty="0"/>
              <a:t>, A*, ...</a:t>
            </a:r>
          </a:p>
        </p:txBody>
      </p:sp>
      <p:pic>
        <p:nvPicPr>
          <p:cNvPr id="1026" name="Picture 2" descr="D:\Google Drive\Didattica\Seminario rover 2017\immagini\pathPlan_gridBas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6" r="54099" b="15671"/>
          <a:stretch/>
        </p:blipFill>
        <p:spPr bwMode="auto">
          <a:xfrm>
            <a:off x="4346271" y="1489639"/>
            <a:ext cx="2385969" cy="24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Edge visibility graph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168065"/>
          </a:xfrm>
        </p:spPr>
        <p:txBody>
          <a:bodyPr/>
          <a:lstStyle/>
          <a:p>
            <a:r>
              <a:rPr lang="en-GB" dirty="0" smtClean="0"/>
              <a:t>The process is repeated for </a:t>
            </a:r>
            <a:r>
              <a:rPr lang="en-GB" b="1" dirty="0" smtClean="0"/>
              <a:t>every</a:t>
            </a:r>
            <a:r>
              <a:rPr lang="en-GB" dirty="0" smtClean="0"/>
              <a:t> visible edge</a:t>
            </a:r>
          </a:p>
          <a:p>
            <a:r>
              <a:rPr lang="en-GB" dirty="0" smtClean="0"/>
              <a:t>The result is a graph connecting point A to B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9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it-IT" dirty="0" smtClean="0"/>
              <a:t>Example of </a:t>
            </a:r>
            <a:r>
              <a:rPr lang="it-IT" u="sng" dirty="0" smtClean="0">
                <a:solidFill>
                  <a:srgbClr val="0070C0"/>
                </a:solidFill>
              </a:rPr>
              <a:t>graph navigation</a:t>
            </a:r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 smtClean="0"/>
              <a:t>in </a:t>
            </a:r>
            <a:r>
              <a:rPr lang="it-IT" u="sng" dirty="0" smtClean="0"/>
              <a:t>matrix form</a:t>
            </a:r>
            <a:endParaRPr lang="it-IT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3568" y="2492896"/>
          <a:ext cx="3840090" cy="3832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4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4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8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0056" y="5975702"/>
            <a:ext cx="39305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A</a:t>
            </a:r>
            <a:endParaRPr lang="it-IT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355084" y="2348880"/>
            <a:ext cx="38023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dirty="0" smtClean="0"/>
              <a:t>B</a:t>
            </a:r>
            <a:endParaRPr lang="it-I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45199" y="5975702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Distance matrix</a:t>
            </a:r>
            <a:endParaRPr lang="it-IT" dirty="0"/>
          </a:p>
        </p:txBody>
      </p:sp>
      <p:sp>
        <p:nvSpPr>
          <p:cNvPr id="9" name="Freeform 8"/>
          <p:cNvSpPr/>
          <p:nvPr/>
        </p:nvSpPr>
        <p:spPr>
          <a:xfrm>
            <a:off x="1206500" y="2679700"/>
            <a:ext cx="3060700" cy="3073400"/>
          </a:xfrm>
          <a:custGeom>
            <a:avLst/>
            <a:gdLst>
              <a:gd name="connsiteX0" fmla="*/ 0 w 3060700"/>
              <a:gd name="connsiteY0" fmla="*/ 3073400 h 3073400"/>
              <a:gd name="connsiteX1" fmla="*/ 2413000 w 3060700"/>
              <a:gd name="connsiteY1" fmla="*/ 3073400 h 3073400"/>
              <a:gd name="connsiteX2" fmla="*/ 2413000 w 3060700"/>
              <a:gd name="connsiteY2" fmla="*/ 0 h 3073400"/>
              <a:gd name="connsiteX3" fmla="*/ 3060700 w 3060700"/>
              <a:gd name="connsiteY3" fmla="*/ 0 h 307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700" h="3073400">
                <a:moveTo>
                  <a:pt x="0" y="3073400"/>
                </a:moveTo>
                <a:lnTo>
                  <a:pt x="2413000" y="3073400"/>
                </a:lnTo>
                <a:lnTo>
                  <a:pt x="2413000" y="0"/>
                </a:lnTo>
                <a:lnTo>
                  <a:pt x="3060700" y="0"/>
                </a:lnTo>
              </a:path>
            </a:pathLst>
          </a:custGeom>
          <a:noFill/>
          <a:ln w="57150">
            <a:solidFill>
              <a:srgbClr val="00B05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59972" y="2348880"/>
            <a:ext cx="3628452" cy="3626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Step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Define matrix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Step 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Find minimum distance path by selecting the lowest neighbor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Exact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Optimal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632544" y="2924432"/>
            <a:ext cx="748956" cy="2824548"/>
          </a:xfrm>
          <a:custGeom>
            <a:avLst/>
            <a:gdLst>
              <a:gd name="connsiteX0" fmla="*/ 0 w 3060700"/>
              <a:gd name="connsiteY0" fmla="*/ 3073400 h 3073400"/>
              <a:gd name="connsiteX1" fmla="*/ 2413000 w 3060700"/>
              <a:gd name="connsiteY1" fmla="*/ 3073400 h 3073400"/>
              <a:gd name="connsiteX2" fmla="*/ 2413000 w 3060700"/>
              <a:gd name="connsiteY2" fmla="*/ 0 h 3073400"/>
              <a:gd name="connsiteX3" fmla="*/ 3060700 w 3060700"/>
              <a:gd name="connsiteY3" fmla="*/ 0 h 3073400"/>
              <a:gd name="connsiteX0" fmla="*/ 0 w 3060700"/>
              <a:gd name="connsiteY0" fmla="*/ 3073400 h 3089875"/>
              <a:gd name="connsiteX1" fmla="*/ 2775465 w 3060700"/>
              <a:gd name="connsiteY1" fmla="*/ 3089875 h 3089875"/>
              <a:gd name="connsiteX2" fmla="*/ 2413000 w 3060700"/>
              <a:gd name="connsiteY2" fmla="*/ 0 h 3089875"/>
              <a:gd name="connsiteX3" fmla="*/ 3060700 w 3060700"/>
              <a:gd name="connsiteY3" fmla="*/ 0 h 3089875"/>
              <a:gd name="connsiteX0" fmla="*/ 0 w 787056"/>
              <a:gd name="connsiteY0" fmla="*/ 2933357 h 3089875"/>
              <a:gd name="connsiteX1" fmla="*/ 501821 w 787056"/>
              <a:gd name="connsiteY1" fmla="*/ 3089875 h 3089875"/>
              <a:gd name="connsiteX2" fmla="*/ 139356 w 787056"/>
              <a:gd name="connsiteY2" fmla="*/ 0 h 3089875"/>
              <a:gd name="connsiteX3" fmla="*/ 787056 w 787056"/>
              <a:gd name="connsiteY3" fmla="*/ 0 h 3089875"/>
              <a:gd name="connsiteX0" fmla="*/ 0 w 787056"/>
              <a:gd name="connsiteY0" fmla="*/ 2933357 h 2941594"/>
              <a:gd name="connsiteX1" fmla="*/ 501821 w 787056"/>
              <a:gd name="connsiteY1" fmla="*/ 2941594 h 2941594"/>
              <a:gd name="connsiteX2" fmla="*/ 139356 w 787056"/>
              <a:gd name="connsiteY2" fmla="*/ 0 h 2941594"/>
              <a:gd name="connsiteX3" fmla="*/ 787056 w 787056"/>
              <a:gd name="connsiteY3" fmla="*/ 0 h 2941594"/>
              <a:gd name="connsiteX0" fmla="*/ 0 w 787056"/>
              <a:gd name="connsiteY0" fmla="*/ 3073401 h 3081638"/>
              <a:gd name="connsiteX1" fmla="*/ 501821 w 787056"/>
              <a:gd name="connsiteY1" fmla="*/ 3081638 h 3081638"/>
              <a:gd name="connsiteX2" fmla="*/ 205259 w 787056"/>
              <a:gd name="connsiteY2" fmla="*/ 0 h 3081638"/>
              <a:gd name="connsiteX3" fmla="*/ 787056 w 787056"/>
              <a:gd name="connsiteY3" fmla="*/ 140044 h 3081638"/>
              <a:gd name="connsiteX0" fmla="*/ 0 w 501821"/>
              <a:gd name="connsiteY0" fmla="*/ 3073401 h 3081638"/>
              <a:gd name="connsiteX1" fmla="*/ 501821 w 501821"/>
              <a:gd name="connsiteY1" fmla="*/ 3081638 h 3081638"/>
              <a:gd name="connsiteX2" fmla="*/ 205259 w 501821"/>
              <a:gd name="connsiteY2" fmla="*/ 0 h 3081638"/>
              <a:gd name="connsiteX0" fmla="*/ 0 w 748956"/>
              <a:gd name="connsiteY0" fmla="*/ 3073401 h 3073401"/>
              <a:gd name="connsiteX1" fmla="*/ 748956 w 748956"/>
              <a:gd name="connsiteY1" fmla="*/ 3073400 h 3073401"/>
              <a:gd name="connsiteX2" fmla="*/ 205259 w 748956"/>
              <a:gd name="connsiteY2" fmla="*/ 0 h 3073401"/>
              <a:gd name="connsiteX0" fmla="*/ 0 w 748956"/>
              <a:gd name="connsiteY0" fmla="*/ 2760363 h 2760363"/>
              <a:gd name="connsiteX1" fmla="*/ 748956 w 748956"/>
              <a:gd name="connsiteY1" fmla="*/ 2760362 h 2760363"/>
              <a:gd name="connsiteX2" fmla="*/ 748956 w 748956"/>
              <a:gd name="connsiteY2" fmla="*/ 0 h 276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8956" h="2760363">
                <a:moveTo>
                  <a:pt x="0" y="2760363"/>
                </a:moveTo>
                <a:lnTo>
                  <a:pt x="748956" y="2760362"/>
                </a:lnTo>
                <a:lnTo>
                  <a:pt x="748956" y="0"/>
                </a:lnTo>
              </a:path>
            </a:pathLst>
          </a:custGeom>
          <a:noFill/>
          <a:ln w="57150">
            <a:solidFill>
              <a:srgbClr val="00B050"/>
            </a:solidFill>
            <a:prstDash val="sysDash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7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0840" cy="4525963"/>
          </a:xfrm>
        </p:spPr>
        <p:txBody>
          <a:bodyPr/>
          <a:lstStyle/>
          <a:p>
            <a:r>
              <a:rPr lang="en-US" dirty="0" smtClean="0"/>
              <a:t>A larger example</a:t>
            </a:r>
          </a:p>
          <a:p>
            <a:pPr lvl="1"/>
            <a:r>
              <a:rPr lang="en-US" sz="2400" dirty="0" smtClean="0"/>
              <a:t>1000x1000 grid</a:t>
            </a:r>
          </a:p>
          <a:p>
            <a:pPr lvl="1"/>
            <a:r>
              <a:rPr lang="en-US" sz="2400" dirty="0" smtClean="0"/>
              <a:t>Long computation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6898" r="27549" b="8107"/>
          <a:stretch/>
        </p:blipFill>
        <p:spPr bwMode="auto">
          <a:xfrm>
            <a:off x="3968040" y="1653161"/>
            <a:ext cx="5068456" cy="48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8595407" y="6026240"/>
            <a:ext cx="143480" cy="1434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8214724" y="5877272"/>
            <a:ext cx="3177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4211960" y="1682414"/>
            <a:ext cx="143480" cy="1434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3966252" y="1916832"/>
            <a:ext cx="3177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Path planning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Artificial potential fields</a:t>
            </a:r>
          </a:p>
          <a:p>
            <a:pPr lvl="1"/>
            <a:r>
              <a:rPr lang="en-US" dirty="0"/>
              <a:t>Point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is starting point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Obstacles</a:t>
            </a:r>
            <a:r>
              <a:rPr lang="en-US" dirty="0" smtClean="0"/>
              <a:t> are </a:t>
            </a:r>
            <a:r>
              <a:rPr lang="en-US" u="sng" dirty="0" err="1" smtClean="0"/>
              <a:t>repulsors</a:t>
            </a:r>
            <a:endParaRPr lang="en-US" u="sng" dirty="0" smtClean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Goal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is an </a:t>
            </a:r>
            <a:r>
              <a:rPr lang="en-US" u="sng" dirty="0" smtClean="0"/>
              <a:t>attractor</a:t>
            </a:r>
            <a:endParaRPr lang="it-IT" u="sng" dirty="0"/>
          </a:p>
        </p:txBody>
      </p:sp>
      <p:pic>
        <p:nvPicPr>
          <p:cNvPr id="2050" name="Picture 2" descr="https://taylorwang.files.wordpress.com/2012/04/potential-field1_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7" y="3952356"/>
            <a:ext cx="8436483" cy="25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72835" y="5306160"/>
            <a:ext cx="143480" cy="1434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293844" y="501317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8" name="Oval 7"/>
          <p:cNvSpPr/>
          <p:nvPr/>
        </p:nvSpPr>
        <p:spPr>
          <a:xfrm>
            <a:off x="2546735" y="4514072"/>
            <a:ext cx="143480" cy="14348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618475" y="402841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5" name="Freeform 4"/>
          <p:cNvSpPr/>
          <p:nvPr/>
        </p:nvSpPr>
        <p:spPr>
          <a:xfrm>
            <a:off x="6400800" y="3683000"/>
            <a:ext cx="2159000" cy="1524000"/>
          </a:xfrm>
          <a:custGeom>
            <a:avLst/>
            <a:gdLst>
              <a:gd name="connsiteX0" fmla="*/ 2133600 w 2133600"/>
              <a:gd name="connsiteY0" fmla="*/ 0 h 1244600"/>
              <a:gd name="connsiteX1" fmla="*/ 1295400 w 2133600"/>
              <a:gd name="connsiteY1" fmla="*/ 1054100 h 1244600"/>
              <a:gd name="connsiteX2" fmla="*/ 0 w 2133600"/>
              <a:gd name="connsiteY2" fmla="*/ 1244600 h 1244600"/>
              <a:gd name="connsiteX0" fmla="*/ 2133600 w 2133600"/>
              <a:gd name="connsiteY0" fmla="*/ 0 h 1244600"/>
              <a:gd name="connsiteX1" fmla="*/ 0 w 2133600"/>
              <a:gd name="connsiteY1" fmla="*/ 1244600 h 1244600"/>
              <a:gd name="connsiteX0" fmla="*/ 2133600 w 2133600"/>
              <a:gd name="connsiteY0" fmla="*/ 0 h 1244600"/>
              <a:gd name="connsiteX1" fmla="*/ 0 w 2133600"/>
              <a:gd name="connsiteY1" fmla="*/ 1244600 h 1244600"/>
              <a:gd name="connsiteX0" fmla="*/ 2133600 w 2133600"/>
              <a:gd name="connsiteY0" fmla="*/ 0 h 1244600"/>
              <a:gd name="connsiteX1" fmla="*/ 0 w 2133600"/>
              <a:gd name="connsiteY1" fmla="*/ 1244600 h 1244600"/>
              <a:gd name="connsiteX0" fmla="*/ 2159000 w 2159000"/>
              <a:gd name="connsiteY0" fmla="*/ 0 h 1524000"/>
              <a:gd name="connsiteX1" fmla="*/ 0 w 2159000"/>
              <a:gd name="connsiteY1" fmla="*/ 1524000 h 1524000"/>
              <a:gd name="connsiteX0" fmla="*/ 2159000 w 2159000"/>
              <a:gd name="connsiteY0" fmla="*/ 0 h 1524000"/>
              <a:gd name="connsiteX1" fmla="*/ 0 w 2159000"/>
              <a:gd name="connsiteY1" fmla="*/ 1524000 h 1524000"/>
              <a:gd name="connsiteX0" fmla="*/ 2159000 w 2159000"/>
              <a:gd name="connsiteY0" fmla="*/ 0 h 1524000"/>
              <a:gd name="connsiteX1" fmla="*/ 0 w 2159000"/>
              <a:gd name="connsiteY1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59000" h="1524000">
                <a:moveTo>
                  <a:pt x="2159000" y="0"/>
                </a:moveTo>
                <a:cubicBezTo>
                  <a:pt x="1498600" y="1341967"/>
                  <a:pt x="342900" y="1502833"/>
                  <a:pt x="0" y="152400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14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planning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5"/>
                <a:ext cx="8229601" cy="223224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u="sng" dirty="0" smtClean="0">
                    <a:solidFill>
                      <a:srgbClr val="0070C0"/>
                    </a:solidFill>
                  </a:rPr>
                  <a:t>Potential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0" i="1" smtClean="0">
                            <a:latin typeface="Cambria Math"/>
                          </a:rPr>
                          <m:t>𝑥</m:t>
                        </m:r>
                        <m:r>
                          <a:rPr lang="it-IT" sz="2800" b="0" i="1" smtClean="0">
                            <a:latin typeface="Cambria Math"/>
                          </a:rPr>
                          <m:t>,</m:t>
                        </m:r>
                        <m:r>
                          <a:rPr lang="it-IT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it-IT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𝑜𝑏𝑠</m:t>
                                </m:r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𝑜𝑏𝑠</m:t>
                                </m:r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it-IT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it-IT" sz="2800" b="0" i="1" smtClean="0">
                            <a:latin typeface="Cambria Math"/>
                          </a:rPr>
                          <m:t>+</m:t>
                        </m:r>
                      </m:e>
                    </m:nary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𝑔𝑜𝑎𝑙</m:t>
                        </m:r>
                      </m:sub>
                    </m:sSub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it-IT" sz="2800" b="0" i="1" smtClean="0">
                            <a:latin typeface="Cambria Math"/>
                          </a:rPr>
                          <m:t>𝑔𝑜𝑎𝑙</m:t>
                        </m:r>
                      </m:sub>
                    </m:sSub>
                  </m:oMath>
                </a14:m>
                <a:r>
                  <a:rPr lang="it-IT" sz="2800" dirty="0" smtClean="0"/>
                  <a:t/>
                </a:r>
                <a:br>
                  <a:rPr lang="it-IT" sz="2800" dirty="0" smtClean="0"/>
                </a:br>
                <a:r>
                  <a:rPr lang="it-IT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𝑜𝑏𝑠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&gt;0, </m:t>
                    </m:r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it-IT" sz="2000" b="0" i="1" smtClean="0">
                            <a:latin typeface="Cambria Math"/>
                          </a:rPr>
                          <m:t>𝑔𝑜𝑎𝑙</m:t>
                        </m:r>
                      </m:sub>
                    </m:sSub>
                    <m:r>
                      <a:rPr lang="it-IT" sz="2000" b="0" i="1" smtClean="0">
                        <a:latin typeface="Cambria Math"/>
                      </a:rPr>
                      <m:t>&lt;0</m:t>
                    </m:r>
                  </m:oMath>
                </a14:m>
                <a:endParaRPr lang="it-IT" sz="2800" dirty="0" smtClean="0"/>
              </a:p>
              <a:p>
                <a:r>
                  <a:rPr lang="it-IT" sz="2800" u="sng" dirty="0" smtClean="0">
                    <a:solidFill>
                      <a:srgbClr val="0070C0"/>
                    </a:solidFill>
                  </a:rPr>
                  <a:t>Gradient</a:t>
                </a:r>
                <a:r>
                  <a:rPr lang="it-IT" sz="2800" dirty="0" smtClean="0"/>
                  <a:t>  </a:t>
                </a:r>
                <a14:m>
                  <m:oMath xmlns:m="http://schemas.openxmlformats.org/officeDocument/2006/math">
                    <m:r>
                      <a:rPr lang="it-IT" sz="28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it-IT" sz="2800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it-IT" sz="28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it-IT" sz="28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it-IT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it-IT" sz="2800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it-IT" sz="2800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it-IT" sz="2800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it-IT" sz="2800" dirty="0" smtClean="0"/>
              </a:p>
              <a:p>
                <a:r>
                  <a:rPr lang="it-IT" sz="2800" dirty="0" smtClean="0">
                    <a:solidFill>
                      <a:srgbClr val="FF0000"/>
                    </a:solidFill>
                  </a:rPr>
                  <a:t>Path</a:t>
                </a:r>
                <a:r>
                  <a:rPr lang="it-IT" sz="2800" dirty="0" smtClean="0"/>
                  <a:t> follows easily</a:t>
                </a:r>
                <a:endParaRPr lang="it-IT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5"/>
                <a:ext cx="8229601" cy="2232248"/>
              </a:xfrm>
              <a:blipFill rotWithShape="1">
                <a:blip r:embed="rId4"/>
                <a:stretch>
                  <a:fillRect l="-1111" b="-5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95536" y="3971596"/>
            <a:ext cx="3964204" cy="2769772"/>
            <a:chOff x="395536" y="3971596"/>
            <a:chExt cx="3964204" cy="276977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87" t="6697" r="27355" b="7704"/>
            <a:stretch/>
          </p:blipFill>
          <p:spPr bwMode="auto">
            <a:xfrm>
              <a:off x="395536" y="3971596"/>
              <a:ext cx="2841459" cy="2769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131840" y="3987525"/>
                  <a:ext cx="122790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←</m:t>
                        </m:r>
                      </m:oMath>
                    </m:oMathPara>
                  </a14:m>
                  <a:endParaRPr lang="it-IT" dirty="0" smtClean="0"/>
                </a:p>
                <a:p>
                  <a:r>
                    <a:rPr lang="it-IT" dirty="0" smtClean="0"/>
                    <a:t>Potential </a:t>
                  </a:r>
                  <a14:m>
                    <m:oMath xmlns:m="http://schemas.openxmlformats.org/officeDocument/2006/math">
                      <m:r>
                        <a:rPr lang="it-IT" i="1" dirty="0" smtClean="0">
                          <a:latin typeface="Cambria Math"/>
                        </a:rPr>
                        <m:t>𝑉</m:t>
                      </m:r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87525"/>
                  <a:ext cx="1227900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478" b="-141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3432448" y="2343660"/>
            <a:ext cx="5748064" cy="4325700"/>
            <a:chOff x="3432448" y="2343660"/>
            <a:chExt cx="5748064" cy="43257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75" t="6495" r="27453" b="10651"/>
            <a:stretch/>
          </p:blipFill>
          <p:spPr bwMode="auto">
            <a:xfrm flipV="1">
              <a:off x="4788024" y="2343660"/>
              <a:ext cx="4392488" cy="432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432448" y="6023029"/>
                  <a:ext cx="135557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/>
                            <a:ea typeface="Cambria Math"/>
                          </a:rPr>
                          <m:t>→</m:t>
                        </m:r>
                      </m:oMath>
                    </m:oMathPara>
                  </a14:m>
                  <a:endParaRPr lang="it-IT" dirty="0" smtClean="0"/>
                </a:p>
                <a:p>
                  <a:r>
                    <a:rPr lang="it-IT" dirty="0" smtClean="0"/>
                    <a:t>Gradient </a:t>
                  </a:r>
                  <a14:m>
                    <m:oMath xmlns:m="http://schemas.openxmlformats.org/officeDocument/2006/math">
                      <m:r>
                        <a:rPr lang="it-IT" i="1" dirty="0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it-IT" i="1" dirty="0" smtClean="0">
                          <a:latin typeface="Cambria Math"/>
                        </a:rPr>
                        <m:t>𝑉</m:t>
                      </m:r>
                    </m:oMath>
                  </a14:m>
                  <a:endParaRPr lang="it-IT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2448" y="6023029"/>
                  <a:ext cx="1355576" cy="64633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604" b="-141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47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Example of artificial potential fields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7366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Environment mapping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it-IT" sz="2400" dirty="0" smtClean="0"/>
              <a:t>Creation of a </a:t>
            </a:r>
            <a:r>
              <a:rPr lang="it-IT" sz="2400" u="sng" dirty="0" smtClean="0">
                <a:solidFill>
                  <a:srgbClr val="FF0000"/>
                </a:solidFill>
              </a:rPr>
              <a:t>virtual map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of the </a:t>
            </a:r>
            <a:r>
              <a:rPr lang="it-IT" sz="2400" dirty="0" smtClean="0">
                <a:solidFill>
                  <a:srgbClr val="0070C0"/>
                </a:solidFill>
              </a:rPr>
              <a:t>environment</a:t>
            </a:r>
            <a:r>
              <a:rPr lang="it-IT" sz="2400" dirty="0" smtClean="0"/>
              <a:t> surrounding the robot</a:t>
            </a:r>
          </a:p>
          <a:p>
            <a:endParaRPr lang="it-IT" sz="2400" dirty="0" smtClean="0"/>
          </a:p>
          <a:p>
            <a:r>
              <a:rPr lang="it-IT" sz="2400" dirty="0" smtClean="0"/>
              <a:t>Contains information on:</a:t>
            </a:r>
          </a:p>
          <a:p>
            <a:pPr lvl="1"/>
            <a:r>
              <a:rPr lang="it-IT" sz="2000" dirty="0" smtClean="0">
                <a:solidFill>
                  <a:srgbClr val="0070C0"/>
                </a:solidFill>
              </a:rPr>
              <a:t>Obstacles</a:t>
            </a:r>
          </a:p>
          <a:p>
            <a:pPr lvl="1"/>
            <a:r>
              <a:rPr lang="it-IT" sz="2000" dirty="0" smtClean="0">
                <a:solidFill>
                  <a:srgbClr val="0070C0"/>
                </a:solidFill>
              </a:rPr>
              <a:t>Terrain</a:t>
            </a:r>
            <a:r>
              <a:rPr lang="it-IT" sz="2000" dirty="0" smtClean="0"/>
              <a:t> geometry</a:t>
            </a:r>
          </a:p>
          <a:p>
            <a:pPr lvl="1"/>
            <a:r>
              <a:rPr lang="it-IT" sz="2000" dirty="0" smtClean="0"/>
              <a:t>Locations and </a:t>
            </a:r>
            <a:r>
              <a:rPr lang="it-IT" sz="2000" dirty="0" smtClean="0">
                <a:solidFill>
                  <a:srgbClr val="0070C0"/>
                </a:solidFill>
              </a:rPr>
              <a:t>Points of</a:t>
            </a:r>
            <a:br>
              <a:rPr lang="it-IT" sz="2000" dirty="0" smtClean="0">
                <a:solidFill>
                  <a:srgbClr val="0070C0"/>
                </a:solidFill>
              </a:rPr>
            </a:br>
            <a:r>
              <a:rPr lang="it-IT" sz="2000" dirty="0" smtClean="0">
                <a:solidFill>
                  <a:srgbClr val="0070C0"/>
                </a:solidFill>
              </a:rPr>
              <a:t>Interest</a:t>
            </a:r>
            <a:r>
              <a:rPr lang="it-IT" sz="2000" dirty="0" smtClean="0"/>
              <a:t> (POI) (e.g. goal)</a:t>
            </a:r>
          </a:p>
          <a:p>
            <a:pPr lvl="1"/>
            <a:r>
              <a:rPr lang="it-IT" sz="2000" dirty="0" smtClean="0"/>
              <a:t>Position of the </a:t>
            </a:r>
            <a:r>
              <a:rPr lang="it-IT" sz="2000" dirty="0" smtClean="0">
                <a:solidFill>
                  <a:srgbClr val="0070C0"/>
                </a:solidFill>
              </a:rPr>
              <a:t>robot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itself</a:t>
            </a:r>
          </a:p>
          <a:p>
            <a:pPr lvl="1"/>
            <a:endParaRPr lang="it-IT" sz="2000" dirty="0" smtClean="0"/>
          </a:p>
          <a:p>
            <a:r>
              <a:rPr lang="it-IT" sz="2400" dirty="0" smtClean="0"/>
              <a:t>Crucial for definition of </a:t>
            </a:r>
            <a:r>
              <a:rPr lang="it-IT" sz="2400" u="sng" dirty="0" smtClean="0">
                <a:solidFill>
                  <a:srgbClr val="FF0000"/>
                </a:solidFill>
              </a:rPr>
              <a:t>traversability paths</a:t>
            </a:r>
          </a:p>
          <a:p>
            <a:pPr lvl="1"/>
            <a:endParaRPr lang="it-IT" sz="2000" dirty="0"/>
          </a:p>
        </p:txBody>
      </p:sp>
      <p:pic>
        <p:nvPicPr>
          <p:cNvPr id="6146" name="Picture 2" descr="https://i.ytimg.com/vi/ctudl1WcsLc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7775" r="21949" b="10686"/>
          <a:stretch/>
        </p:blipFill>
        <p:spPr bwMode="auto">
          <a:xfrm>
            <a:off x="4632580" y="2132856"/>
            <a:ext cx="4475924" cy="340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0542" y="2564904"/>
            <a:ext cx="10854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Obstacles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7955967" y="4221088"/>
            <a:ext cx="10899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Terrain</a:t>
            </a:r>
          </a:p>
          <a:p>
            <a:pPr algn="ctr"/>
            <a:r>
              <a:rPr lang="it-IT" dirty="0" smtClean="0"/>
              <a:t>geometry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5311303" y="4725144"/>
            <a:ext cx="15601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Robot position</a:t>
            </a:r>
            <a:endParaRPr lang="it-IT" dirty="0"/>
          </a:p>
        </p:txBody>
      </p:sp>
      <p:sp>
        <p:nvSpPr>
          <p:cNvPr id="5" name="Down Arrow 4"/>
          <p:cNvSpPr/>
          <p:nvPr/>
        </p:nvSpPr>
        <p:spPr>
          <a:xfrm>
            <a:off x="5076056" y="3437700"/>
            <a:ext cx="504056" cy="639372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outerShdw blurRad="38100" dir="18900000" sy="23000" kx="-1200000" algn="bl" rotWithShape="0">
              <a:prstClr val="black">
                <a:alpha val="5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5305387" y="3068368"/>
            <a:ext cx="5132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POI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10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“real world” issue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Robotics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26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«The Real World»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u="sng" dirty="0" smtClean="0">
                <a:solidFill>
                  <a:srgbClr val="0070C0"/>
                </a:solidFill>
              </a:rPr>
              <a:t>Issues</a:t>
            </a:r>
            <a:r>
              <a:rPr lang="it-IT" dirty="0" smtClean="0"/>
              <a:t> in the </a:t>
            </a:r>
            <a:r>
              <a:rPr lang="it-IT" dirty="0" smtClean="0">
                <a:solidFill>
                  <a:srgbClr val="0070C0"/>
                </a:solidFill>
              </a:rPr>
              <a:t>real world</a:t>
            </a:r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Geometry</a:t>
            </a:r>
            <a:r>
              <a:rPr lang="it-IT" dirty="0"/>
              <a:t> of the terrain</a:t>
            </a:r>
            <a:endParaRPr lang="it-IT" u="sng" dirty="0" smtClean="0">
              <a:solidFill>
                <a:srgbClr val="FF0000"/>
              </a:solidFill>
            </a:endParaRPr>
          </a:p>
          <a:p>
            <a:pPr lvl="2"/>
            <a:r>
              <a:rPr lang="en-US" dirty="0"/>
              <a:t>Loss of contact with the </a:t>
            </a:r>
            <a:r>
              <a:rPr lang="en-US" dirty="0" smtClean="0"/>
              <a:t>ground</a:t>
            </a:r>
          </a:p>
          <a:p>
            <a:pPr lvl="2"/>
            <a:r>
              <a:rPr lang="en-US" dirty="0" smtClean="0"/>
              <a:t>Slopes</a:t>
            </a:r>
          </a:p>
          <a:p>
            <a:pPr lvl="2"/>
            <a:endParaRPr lang="it-IT" dirty="0" smtClean="0"/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Terrain yield</a:t>
            </a:r>
            <a:endParaRPr lang="en-US" u="sng" dirty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Traction loss</a:t>
            </a:r>
          </a:p>
          <a:p>
            <a:pPr lvl="2"/>
            <a:r>
              <a:rPr lang="en-US" dirty="0" smtClean="0"/>
              <a:t>Sinking</a:t>
            </a:r>
          </a:p>
          <a:p>
            <a:pPr lvl="2"/>
            <a:endParaRPr lang="en-US" dirty="0" smtClean="0"/>
          </a:p>
          <a:p>
            <a:pPr lvl="1"/>
            <a:r>
              <a:rPr lang="it-IT" u="sng" dirty="0" smtClean="0">
                <a:solidFill>
                  <a:srgbClr val="FF0000"/>
                </a:solidFill>
              </a:rPr>
              <a:t>Position determination accuracy</a:t>
            </a:r>
            <a:endParaRPr lang="it-IT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Terrain geometry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u="sng" dirty="0" smtClean="0">
                    <a:solidFill>
                      <a:srgbClr val="FF0000"/>
                    </a:solidFill>
                  </a:rPr>
                  <a:t>Loss of contact</a:t>
                </a:r>
              </a:p>
              <a:p>
                <a:pPr lvl="1"/>
                <a:r>
                  <a:rPr lang="it-IT" dirty="0" smtClean="0"/>
                  <a:t>Up to this moment we have dealt with flat ground</a:t>
                </a:r>
              </a:p>
              <a:p>
                <a:pPr lvl="2"/>
                <a:r>
                  <a:rPr lang="it-IT" dirty="0" smtClean="0"/>
                  <a:t>Simultaneous contact with all wheels</a:t>
                </a:r>
              </a:p>
              <a:p>
                <a:pPr lvl="1"/>
                <a:r>
                  <a:rPr lang="it-IT" dirty="0" smtClean="0">
                    <a:solidFill>
                      <a:srgbClr val="0070C0"/>
                    </a:solidFill>
                  </a:rPr>
                  <a:t>Discontinuities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r>
                  <a:rPr lang="it-IT" dirty="0" smtClean="0"/>
                  <a:t>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loss of contact</a:t>
                </a:r>
              </a:p>
              <a:p>
                <a:pPr lvl="1"/>
                <a:r>
                  <a:rPr lang="it-IT" dirty="0" smtClean="0"/>
                  <a:t>Possible solutions</a:t>
                </a:r>
              </a:p>
              <a:p>
                <a:pPr lvl="2"/>
                <a:r>
                  <a:rPr lang="it-IT" dirty="0" smtClean="0"/>
                  <a:t>Three wheeled systems</a:t>
                </a:r>
              </a:p>
              <a:p>
                <a:pPr lvl="2"/>
                <a:r>
                  <a:rPr lang="it-IT" dirty="0" smtClean="0"/>
                  <a:t>Suspension systems</a:t>
                </a:r>
              </a:p>
              <a:p>
                <a:pPr lvl="2"/>
                <a:r>
                  <a:rPr lang="it-IT" dirty="0" smtClean="0"/>
                  <a:t>Rocker-bogie</a:t>
                </a:r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 r="-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372200" y="2924945"/>
            <a:ext cx="2657474" cy="1418206"/>
            <a:chOff x="3635896" y="3356992"/>
            <a:chExt cx="5484184" cy="2926729"/>
          </a:xfrm>
        </p:grpSpPr>
        <p:pic>
          <p:nvPicPr>
            <p:cNvPr id="4" name="Picture 2" descr="C:\Users\almo\Google Drive\Didattica\Seminario rover 2017\immagini\lossOfContact_alpha_v2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11673" r="10557" b="23720"/>
            <a:stretch/>
          </p:blipFill>
          <p:spPr bwMode="auto">
            <a:xfrm>
              <a:off x="3635896" y="3453580"/>
              <a:ext cx="5484184" cy="283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860032" y="3356992"/>
              <a:ext cx="1008112" cy="100811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012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233911" y="2150893"/>
            <a:ext cx="2658569" cy="4302443"/>
            <a:chOff x="6161902" y="1628800"/>
            <a:chExt cx="2658569" cy="4302443"/>
          </a:xfrm>
        </p:grpSpPr>
        <p:pic>
          <p:nvPicPr>
            <p:cNvPr id="3074" name="Picture 2" descr="http://www.wireless-earth.de/private/common_images/RockerBogieSuspens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51" t="21468" b="17831"/>
            <a:stretch/>
          </p:blipFill>
          <p:spPr bwMode="auto">
            <a:xfrm>
              <a:off x="6161902" y="4399005"/>
              <a:ext cx="2658569" cy="153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wireless-earth.de/private/common_images/RockerBogieSuspens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815"/>
            <a:stretch/>
          </p:blipFill>
          <p:spPr bwMode="auto">
            <a:xfrm>
              <a:off x="6372200" y="1628800"/>
              <a:ext cx="2301547" cy="252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Terrain geometry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987009" cy="3074907"/>
          </a:xfrm>
        </p:spPr>
        <p:txBody>
          <a:bodyPr>
            <a:normAutofit fontScale="92500"/>
          </a:bodyPr>
          <a:lstStyle/>
          <a:p>
            <a:r>
              <a:rPr lang="it-IT" u="sng" dirty="0" smtClean="0">
                <a:solidFill>
                  <a:srgbClr val="FF0000"/>
                </a:solidFill>
              </a:rPr>
              <a:t>Rocker-bogie</a:t>
            </a:r>
          </a:p>
          <a:p>
            <a:pPr lvl="1"/>
            <a:r>
              <a:rPr lang="it-IT" dirty="0" smtClean="0"/>
              <a:t>Based on the </a:t>
            </a:r>
            <a:r>
              <a:rPr lang="it-IT" dirty="0" smtClean="0">
                <a:solidFill>
                  <a:srgbClr val="0070C0"/>
                </a:solidFill>
              </a:rPr>
              <a:t>Whippletree mechanism</a:t>
            </a:r>
          </a:p>
          <a:p>
            <a:pPr lvl="1"/>
            <a:r>
              <a:rPr lang="it-IT" dirty="0"/>
              <a:t>Advantages:</a:t>
            </a:r>
          </a:p>
          <a:p>
            <a:pPr lvl="2"/>
            <a:r>
              <a:rPr lang="it-IT" u="sng" dirty="0"/>
              <a:t>Distributes loads</a:t>
            </a:r>
            <a:r>
              <a:rPr lang="it-IT" dirty="0"/>
              <a:t> equally on the wheels</a:t>
            </a:r>
          </a:p>
          <a:p>
            <a:pPr lvl="2"/>
            <a:r>
              <a:rPr lang="it-IT" dirty="0" smtClean="0"/>
              <a:t>Allows contact even </a:t>
            </a:r>
            <a:r>
              <a:rPr lang="it-IT" dirty="0"/>
              <a:t>on </a:t>
            </a:r>
            <a:r>
              <a:rPr lang="it-IT" u="sng" dirty="0"/>
              <a:t>complex geometries</a:t>
            </a:r>
          </a:p>
        </p:txBody>
      </p:sp>
      <p:pic>
        <p:nvPicPr>
          <p:cNvPr id="3075" name="Picture 3" descr="D:\Google Drive\Didattica\Seminario rover 2017\immagini\whippletree_mechani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14" y="4509120"/>
            <a:ext cx="2849630" cy="214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Bogie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31368"/>
            <a:ext cx="5715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t="24589"/>
          <a:stretch/>
        </p:blipFill>
        <p:spPr>
          <a:xfrm>
            <a:off x="-108520" y="1193170"/>
            <a:ext cx="4032448" cy="28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Terrain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55599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it-IT" u="sng" dirty="0" smtClean="0">
                    <a:solidFill>
                      <a:srgbClr val="FF0000"/>
                    </a:solidFill>
                  </a:rPr>
                  <a:t>Slopes</a:t>
                </a:r>
              </a:p>
              <a:p>
                <a:pPr lvl="1"/>
                <a:r>
                  <a:rPr lang="it-IT" dirty="0" smtClean="0"/>
                  <a:t>The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actuation motors</a:t>
                </a:r>
                <a:r>
                  <a:rPr lang="it-IT" dirty="0" smtClean="0"/>
                  <a:t> limit the maximum slope angle</a:t>
                </a:r>
              </a:p>
              <a:p>
                <a:pPr marL="914400" lvl="2" indent="0">
                  <a:buNone/>
                </a:pPr>
                <a:r>
                  <a:rPr lang="it-IT" b="0" dirty="0" smtClean="0"/>
                  <a:t>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𝐹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𝑚𝑔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it-IT" b="0" dirty="0" smtClean="0"/>
              </a:p>
              <a:p>
                <a:pPr marL="914400" lvl="2" indent="0">
                  <a:buNone/>
                </a:pPr>
                <a:endParaRPr lang="it-IT" b="0" dirty="0" smtClean="0"/>
              </a:p>
              <a:p>
                <a:pPr marL="914400" lvl="2" indent="0">
                  <a:buNone/>
                </a:pPr>
                <a:r>
                  <a:rPr lang="it-IT" dirty="0" smtClean="0"/>
                  <a:t>Thus:</a:t>
                </a:r>
              </a:p>
              <a:p>
                <a:pPr marL="914400" lvl="2" indent="0">
                  <a:buNone/>
                </a:pPr>
                <a:r>
                  <a:rPr lang="it-IT" b="0" dirty="0" smtClean="0"/>
                  <a:t>	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𝜏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𝐹𝑅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𝑚𝑔𝑅</m:t>
                    </m:r>
                    <m:func>
                      <m:func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it-IT" b="0" i="1" smtClean="0">
                            <a:latin typeface="Cambria Math"/>
                          </a:rPr>
                          <m:t>𝛼</m:t>
                        </m:r>
                      </m:e>
                    </m:func>
                  </m:oMath>
                </a14:m>
                <a:endParaRPr lang="it-IT" dirty="0" smtClean="0"/>
              </a:p>
              <a:p>
                <a:pPr marL="914400" lvl="2" indent="0">
                  <a:buNone/>
                </a:pPr>
                <a:endParaRPr lang="it-IT" dirty="0" smtClean="0"/>
              </a:p>
              <a:p>
                <a:pPr lvl="1"/>
                <a:r>
                  <a:rPr lang="it-IT" dirty="0" smtClean="0"/>
                  <a:t>The </a:t>
                </a:r>
                <a:r>
                  <a:rPr lang="it-IT" dirty="0" smtClean="0">
                    <a:solidFill>
                      <a:srgbClr val="0070C0"/>
                    </a:solidFill>
                  </a:rPr>
                  <a:t>maximum slope angle</a:t>
                </a:r>
                <a:r>
                  <a:rPr lang="it-IT" dirty="0" smtClean="0"/>
                  <a:t> is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𝛼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/>
                            </a:rPr>
                            <m:t>asin</m:t>
                          </m:r>
                        </m:fName>
                        <m:e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𝜏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𝑚𝑔𝑅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55599" cy="4525963"/>
              </a:xfrm>
              <a:blipFill rotWithShape="1">
                <a:blip r:embed="rId4"/>
                <a:stretch>
                  <a:fillRect l="-2235" t="-2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259323"/>
            <a:ext cx="2356539" cy="28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18992" r="53843" b="32698"/>
          <a:stretch/>
        </p:blipFill>
        <p:spPr bwMode="auto">
          <a:xfrm>
            <a:off x="5226689" y="4422956"/>
            <a:ext cx="3881815" cy="231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Terrain Yield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266928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it-IT" u="sng" dirty="0" smtClean="0">
                    <a:solidFill>
                      <a:srgbClr val="FF0000"/>
                    </a:solidFill>
                  </a:rPr>
                  <a:t>Traction loss</a:t>
                </a:r>
              </a:p>
              <a:p>
                <a:pPr lvl="1"/>
                <a:r>
                  <a:rPr lang="it-IT" dirty="0" smtClean="0"/>
                  <a:t>Bad for odometry: introduces errors (drift)</a:t>
                </a:r>
              </a:p>
              <a:p>
                <a:pPr marL="914400" lvl="2" indent="0">
                  <a:buNone/>
                </a:pPr>
                <a:r>
                  <a:rPr lang="it-IT" sz="2000" dirty="0" smtClean="0"/>
                  <a:t>Consider using exteroceptive sensors</a:t>
                </a:r>
              </a:p>
              <a:p>
                <a:pPr lvl="2"/>
                <a:endParaRPr lang="it-IT" dirty="0" smtClean="0"/>
              </a:p>
              <a:p>
                <a:pPr lvl="1"/>
                <a:r>
                  <a:rPr lang="it-IT" dirty="0" smtClean="0"/>
                  <a:t>Can prevent overcoming slopes</a:t>
                </a:r>
              </a:p>
              <a:p>
                <a:pPr marL="914400" lvl="2" indent="0">
                  <a:buNone/>
                </a:pPr>
                <a:r>
                  <a:rPr lang="it-IT" sz="2000" dirty="0" smtClean="0"/>
                  <a:t>Lower friction coefficient </a:t>
                </a:r>
                <a:r>
                  <a:rPr lang="it-IT" sz="2000" dirty="0">
                    <a:solidFill>
                      <a:srgbClr val="0070C0"/>
                    </a:solidFill>
                  </a:rPr>
                  <a:t>l</a:t>
                </a:r>
                <a:r>
                  <a:rPr lang="it-IT" sz="2000" dirty="0" smtClean="0">
                    <a:solidFill>
                      <a:srgbClr val="0070C0"/>
                    </a:solidFill>
                  </a:rPr>
                  <a:t>imits </a:t>
                </a:r>
                <a14:m>
                  <m:oMath xmlns:m="http://schemas.openxmlformats.org/officeDocument/2006/math">
                    <m:r>
                      <a:rPr lang="it-IT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</m:oMath>
                </a14:m>
                <a:r>
                  <a:rPr lang="it-IT" sz="2000" dirty="0" smtClean="0"/>
                  <a:t> acting between wheels and ground</a:t>
                </a:r>
              </a:p>
              <a:p>
                <a:pPr marL="914400" lvl="2" indent="0">
                  <a:buNone/>
                </a:pPr>
                <a:endParaRPr lang="it-IT" sz="2000" dirty="0"/>
              </a:p>
              <a:p>
                <a:pPr lvl="1"/>
                <a:r>
                  <a:rPr lang="it-IT" dirty="0" smtClean="0"/>
                  <a:t>Solutions:</a:t>
                </a:r>
              </a:p>
              <a:p>
                <a:pPr lvl="2"/>
                <a:r>
                  <a:rPr lang="it-IT" dirty="0" smtClean="0"/>
                  <a:t>Keep ground pressure under control</a:t>
                </a: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𝑔𝑟𝑜𝑢𝑛𝑑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/>
                          </a:rPr>
                          <m:t>𝑚𝑔</m:t>
                        </m:r>
                      </m:num>
                      <m:den>
                        <m:r>
                          <a:rPr lang="it-IT" b="0" i="1" smtClean="0">
                            <a:latin typeface="Cambria Math"/>
                          </a:rPr>
                          <m:t>𝐶𝑆</m:t>
                        </m:r>
                      </m:den>
                    </m:f>
                    <m:r>
                      <a:rPr lang="it-IT" b="0" i="1" smtClean="0">
                        <a:latin typeface="Cambria Math"/>
                      </a:rPr>
                      <m:t>,      </m:t>
                    </m:r>
                    <m:r>
                      <a:rPr lang="it-IT" b="0" i="1" smtClean="0">
                        <a:latin typeface="Cambria Math"/>
                      </a:rPr>
                      <m:t>𝐶𝑆</m:t>
                    </m:r>
                  </m:oMath>
                </a14:m>
                <a:r>
                  <a:rPr lang="it-IT" dirty="0" smtClean="0"/>
                  <a:t> contact surface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266928" cy="4525963"/>
              </a:xfrm>
              <a:blipFill rotWithShape="1">
                <a:blip r:embed="rId4"/>
                <a:stretch>
                  <a:fillRect l="-2315" t="-35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t="34630" r="55416" b="17963"/>
          <a:stretch/>
        </p:blipFill>
        <p:spPr bwMode="auto">
          <a:xfrm>
            <a:off x="5615013" y="1516632"/>
            <a:ext cx="3421483" cy="22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25274" r="28492" b="6437"/>
          <a:stretch/>
        </p:blipFill>
        <p:spPr bwMode="auto">
          <a:xfrm>
            <a:off x="5869225" y="4032959"/>
            <a:ext cx="3167271" cy="270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57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Terrain Yield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1"/>
            <a:ext cx="4042792" cy="2764904"/>
          </a:xfrm>
        </p:spPr>
        <p:txBody>
          <a:bodyPr>
            <a:normAutofit fontScale="85000" lnSpcReduction="10000"/>
          </a:bodyPr>
          <a:lstStyle/>
          <a:p>
            <a:r>
              <a:rPr lang="it-IT" u="sng" dirty="0" smtClean="0">
                <a:solidFill>
                  <a:srgbClr val="FF0000"/>
                </a:solidFill>
              </a:rPr>
              <a:t>Sinking</a:t>
            </a:r>
          </a:p>
          <a:p>
            <a:pPr marL="457200" lvl="1" indent="0">
              <a:buNone/>
            </a:pPr>
            <a:r>
              <a:rPr lang="it-IT" dirty="0"/>
              <a:t>Can happen in 2 occasions</a:t>
            </a:r>
          </a:p>
          <a:p>
            <a:pPr lvl="1"/>
            <a:r>
              <a:rPr lang="it-IT" dirty="0" smtClean="0"/>
              <a:t>Very </a:t>
            </a:r>
            <a:r>
              <a:rPr lang="it-IT" dirty="0" smtClean="0">
                <a:solidFill>
                  <a:srgbClr val="0070C0"/>
                </a:solidFill>
              </a:rPr>
              <a:t>high wheel pressure </a:t>
            </a:r>
            <a:r>
              <a:rPr lang="it-IT" dirty="0" smtClean="0"/>
              <a:t>and/or very </a:t>
            </a:r>
            <a:r>
              <a:rPr lang="it-IT" dirty="0" smtClean="0">
                <a:solidFill>
                  <a:srgbClr val="0070C0"/>
                </a:solidFill>
              </a:rPr>
              <a:t>loose soil</a:t>
            </a:r>
          </a:p>
          <a:p>
            <a:pPr lvl="1"/>
            <a:r>
              <a:rPr lang="it-IT" dirty="0" smtClean="0"/>
              <a:t>Due to </a:t>
            </a:r>
            <a:r>
              <a:rPr lang="it-IT" dirty="0" smtClean="0">
                <a:solidFill>
                  <a:srgbClr val="0070C0"/>
                </a:solidFill>
              </a:rPr>
              <a:t>digging</a:t>
            </a:r>
            <a:r>
              <a:rPr lang="it-IT" dirty="0" smtClean="0"/>
              <a:t> by slipping wheels</a:t>
            </a:r>
            <a:endParaRPr lang="it-IT" dirty="0"/>
          </a:p>
        </p:txBody>
      </p:sp>
      <p:pic>
        <p:nvPicPr>
          <p:cNvPr id="6146" name="Picture 2" descr="http://www.labpinions.com/files/science-news/images/LabGrab/mars-rover-stuck.gif?12625832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465" y="2154228"/>
            <a:ext cx="4580015" cy="343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ytimg.com/vi/FNPDlSgUo5A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6" y="4437112"/>
            <a:ext cx="3884748" cy="21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2465" y="5589240"/>
            <a:ext cx="2627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The demise of JPL’s Spirit rover, in 2010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2629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Type of map:</a:t>
            </a:r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Continuous</a:t>
            </a:r>
          </a:p>
          <a:p>
            <a:pPr lvl="2"/>
            <a:r>
              <a:rPr lang="en-GB" dirty="0" smtClean="0"/>
              <a:t>Features are determined by </a:t>
            </a:r>
            <a:r>
              <a:rPr lang="en-GB" dirty="0" smtClean="0">
                <a:solidFill>
                  <a:srgbClr val="FF0000"/>
                </a:solidFill>
              </a:rPr>
              <a:t>mathematically defined </a:t>
            </a:r>
            <a:r>
              <a:rPr lang="en-GB" dirty="0" smtClean="0"/>
              <a:t>objects</a:t>
            </a:r>
          </a:p>
          <a:p>
            <a:pPr lvl="3"/>
            <a:r>
              <a:rPr lang="en-GB" dirty="0" smtClean="0"/>
              <a:t>Polygons, lines, points etc.</a:t>
            </a:r>
          </a:p>
          <a:p>
            <a:pPr lvl="3"/>
            <a:r>
              <a:rPr lang="en-GB" dirty="0" smtClean="0"/>
              <a:t>High accuracy</a:t>
            </a:r>
          </a:p>
          <a:p>
            <a:pPr lvl="3"/>
            <a:r>
              <a:rPr lang="en-GB" dirty="0" smtClean="0"/>
              <a:t>High computational cost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Discrete</a:t>
            </a:r>
          </a:p>
          <a:p>
            <a:pPr lvl="2"/>
            <a:r>
              <a:rPr lang="en-GB" dirty="0" smtClean="0"/>
              <a:t>Based on the decomposition of the environment in discrete elements</a:t>
            </a:r>
          </a:p>
          <a:p>
            <a:pPr lvl="3"/>
            <a:r>
              <a:rPr lang="en-GB" dirty="0" smtClean="0"/>
              <a:t>Grids: occupancy grid</a:t>
            </a:r>
          </a:p>
          <a:p>
            <a:pPr lvl="3"/>
            <a:r>
              <a:rPr lang="en-GB" dirty="0" smtClean="0"/>
              <a:t>Lower accuracy</a:t>
            </a:r>
          </a:p>
          <a:p>
            <a:pPr lvl="3"/>
            <a:r>
              <a:rPr lang="en-GB" dirty="0" smtClean="0"/>
              <a:t>Large datasets</a:t>
            </a:r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Continuous maps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187" y="1600200"/>
            <a:ext cx="484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4248" y="5229200"/>
            <a:ext cx="182972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Topological 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4840" y="1518836"/>
            <a:ext cx="773640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 smtClean="0"/>
              <a:t>Nodes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485" y="3247028"/>
            <a:ext cx="1190215" cy="34051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B0F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dirty="0" smtClean="0"/>
              <a:t>Connections</a:t>
            </a:r>
          </a:p>
        </p:txBody>
      </p:sp>
      <p:sp>
        <p:nvSpPr>
          <p:cNvPr id="4" name="Freeform 3"/>
          <p:cNvSpPr/>
          <p:nvPr/>
        </p:nvSpPr>
        <p:spPr>
          <a:xfrm>
            <a:off x="1952368" y="1680519"/>
            <a:ext cx="4020064" cy="741405"/>
          </a:xfrm>
          <a:custGeom>
            <a:avLst/>
            <a:gdLst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4020064"/>
              <a:gd name="connsiteY0" fmla="*/ 0 h 741405"/>
              <a:gd name="connsiteX1" fmla="*/ 4020064 w 4020064"/>
              <a:gd name="connsiteY1" fmla="*/ 741405 h 7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0064" h="741405">
                <a:moveTo>
                  <a:pt x="0" y="0"/>
                </a:moveTo>
                <a:cubicBezTo>
                  <a:pt x="1135448" y="8924"/>
                  <a:pt x="2410940" y="726303"/>
                  <a:pt x="4020064" y="741405"/>
                </a:cubicBezTo>
              </a:path>
            </a:pathLst>
          </a:custGeom>
          <a:noFill/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952368" y="1680518"/>
            <a:ext cx="3123688" cy="1907029"/>
          </a:xfrm>
          <a:custGeom>
            <a:avLst/>
            <a:gdLst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4020064"/>
              <a:gd name="connsiteY0" fmla="*/ 0 h 741405"/>
              <a:gd name="connsiteX1" fmla="*/ 4020064 w 4020064"/>
              <a:gd name="connsiteY1" fmla="*/ 741405 h 7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0064" h="741405">
                <a:moveTo>
                  <a:pt x="0" y="0"/>
                </a:moveTo>
                <a:cubicBezTo>
                  <a:pt x="1135448" y="8924"/>
                  <a:pt x="2410940" y="726303"/>
                  <a:pt x="4020064" y="741405"/>
                </a:cubicBezTo>
              </a:path>
            </a:pathLst>
          </a:custGeom>
          <a:noFill/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494700" y="3406465"/>
            <a:ext cx="1205092" cy="598599"/>
          </a:xfrm>
          <a:custGeom>
            <a:avLst/>
            <a:gdLst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4020064"/>
              <a:gd name="connsiteY0" fmla="*/ 0 h 741405"/>
              <a:gd name="connsiteX1" fmla="*/ 4020064 w 4020064"/>
              <a:gd name="connsiteY1" fmla="*/ 741405 h 74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20064" h="741405">
                <a:moveTo>
                  <a:pt x="0" y="0"/>
                </a:moveTo>
                <a:cubicBezTo>
                  <a:pt x="1135448" y="8924"/>
                  <a:pt x="2410940" y="726303"/>
                  <a:pt x="4020064" y="741405"/>
                </a:cubicBezTo>
              </a:path>
            </a:pathLst>
          </a:custGeom>
          <a:noFill/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1511661" y="3406465"/>
            <a:ext cx="1864188" cy="1018729"/>
          </a:xfrm>
          <a:custGeom>
            <a:avLst/>
            <a:gdLst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4020064"/>
              <a:gd name="connsiteY0" fmla="*/ 0 h 741405"/>
              <a:gd name="connsiteX1" fmla="*/ 4020064 w 4020064"/>
              <a:gd name="connsiteY1" fmla="*/ 741405 h 741405"/>
              <a:gd name="connsiteX0" fmla="*/ 0 w 6218511"/>
              <a:gd name="connsiteY0" fmla="*/ 0 h 1261764"/>
              <a:gd name="connsiteX1" fmla="*/ 6218511 w 6218511"/>
              <a:gd name="connsiteY1" fmla="*/ 1261764 h 1261764"/>
              <a:gd name="connsiteX0" fmla="*/ 0 w 6218741"/>
              <a:gd name="connsiteY0" fmla="*/ 0 h 1261764"/>
              <a:gd name="connsiteX1" fmla="*/ 6218511 w 6218741"/>
              <a:gd name="connsiteY1" fmla="*/ 1261764 h 126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18741" h="1261764">
                <a:moveTo>
                  <a:pt x="0" y="0"/>
                </a:moveTo>
                <a:cubicBezTo>
                  <a:pt x="1135448" y="8924"/>
                  <a:pt x="6258225" y="389601"/>
                  <a:pt x="6218511" y="1261764"/>
                </a:cubicBezTo>
              </a:path>
            </a:pathLst>
          </a:custGeom>
          <a:noFill/>
          <a:ln w="127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Discrete maps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538377" cy="30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505691" cy="307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ircular Arrow 3"/>
          <p:cNvSpPr/>
          <p:nvPr/>
        </p:nvSpPr>
        <p:spPr>
          <a:xfrm rot="16200000" flipH="1">
            <a:off x="3202758" y="3744314"/>
            <a:ext cx="1954135" cy="2187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193563"/>
              <a:gd name="adj5" fmla="val 1250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68144" y="2060848"/>
            <a:ext cx="1829724" cy="71508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Occupancy grid-based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0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Discrete maps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70" y="1600200"/>
            <a:ext cx="665926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0232" y="1043520"/>
            <a:ext cx="1829724" cy="102155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/>
              <a:t>Variable-cell </a:t>
            </a:r>
            <a:r>
              <a:rPr lang="en-GB" dirty="0" smtClean="0"/>
              <a:t>occupancy grid-based map</a:t>
            </a:r>
          </a:p>
        </p:txBody>
      </p:sp>
    </p:spTree>
    <p:extLst>
      <p:ext uri="{BB962C8B-B14F-4D97-AF65-F5344CB8AC3E}">
        <p14:creationId xmlns:p14="http://schemas.microsoft.com/office/powerpoint/2010/main" val="10159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Discrete maps</a:t>
            </a:r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16" y="1373902"/>
            <a:ext cx="8809367" cy="497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1829724" cy="40862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Occupancy-grid</a:t>
            </a:r>
          </a:p>
        </p:txBody>
      </p:sp>
    </p:spTree>
    <p:extLst>
      <p:ext uri="{BB962C8B-B14F-4D97-AF65-F5344CB8AC3E}">
        <p14:creationId xmlns:p14="http://schemas.microsoft.com/office/powerpoint/2010/main" val="22064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Environment mapping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Rules:</a:t>
                </a:r>
              </a:p>
              <a:p>
                <a:pPr lvl="1"/>
                <a:r>
                  <a:rPr lang="en-GB" dirty="0" smtClean="0"/>
                  <a:t>Precision of map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GB" dirty="0" smtClean="0"/>
                  <a:t> precision of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goals</a:t>
                </a:r>
              </a:p>
              <a:p>
                <a:pPr lvl="1"/>
                <a:r>
                  <a:rPr lang="en-GB" dirty="0" smtClean="0"/>
                  <a:t>Precision of map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r>
                  <a:rPr lang="en-GB" dirty="0" smtClean="0"/>
                  <a:t> accuracy of the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sensors</a:t>
                </a:r>
              </a:p>
              <a:p>
                <a:pPr lvl="1"/>
                <a:r>
                  <a:rPr lang="en-GB" dirty="0" smtClean="0"/>
                  <a:t>Complexity of map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computational</a:t>
                </a:r>
                <a:r>
                  <a:rPr lang="en-GB" dirty="0" smtClean="0"/>
                  <a:t> cost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4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770</Words>
  <Application>Microsoft Office PowerPoint</Application>
  <PresentationFormat>On-screen Show (4:3)</PresentationFormat>
  <Paragraphs>289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Mobile Robotics Part II.3</vt:lpstr>
      <vt:lpstr>MAPPING</vt:lpstr>
      <vt:lpstr>Environment mapping</vt:lpstr>
      <vt:lpstr>Environment mapping</vt:lpstr>
      <vt:lpstr>Continuous maps</vt:lpstr>
      <vt:lpstr>Discrete maps</vt:lpstr>
      <vt:lpstr>Discrete maps</vt:lpstr>
      <vt:lpstr>Discrete maps</vt:lpstr>
      <vt:lpstr>Environment mapping</vt:lpstr>
      <vt:lpstr>Environment mapping</vt:lpstr>
      <vt:lpstr>Position determination</vt:lpstr>
      <vt:lpstr>Position determination</vt:lpstr>
      <vt:lpstr>Position determination</vt:lpstr>
      <vt:lpstr>Example of occupancy grid mapping</vt:lpstr>
      <vt:lpstr>Navigation</vt:lpstr>
      <vt:lpstr>Navigation</vt:lpstr>
      <vt:lpstr>Position determination</vt:lpstr>
      <vt:lpstr>Example: odometry</vt:lpstr>
      <vt:lpstr>S.L.A.M. Simultaneous Localization and Mapping</vt:lpstr>
      <vt:lpstr>Reactive navigation</vt:lpstr>
      <vt:lpstr>Path planning</vt:lpstr>
      <vt:lpstr>Path planning</vt:lpstr>
      <vt:lpstr>Path planning</vt:lpstr>
      <vt:lpstr>Edge visibility graph</vt:lpstr>
      <vt:lpstr>Path planning</vt:lpstr>
      <vt:lpstr>Path planning</vt:lpstr>
      <vt:lpstr>Path planning</vt:lpstr>
      <vt:lpstr>Path planning</vt:lpstr>
      <vt:lpstr>Example of artificial potential fields</vt:lpstr>
      <vt:lpstr>The “real world” issue</vt:lpstr>
      <vt:lpstr>«The Real World»</vt:lpstr>
      <vt:lpstr>Terrain geometry</vt:lpstr>
      <vt:lpstr>Terrain geometry</vt:lpstr>
      <vt:lpstr>Bogie example</vt:lpstr>
      <vt:lpstr>Terrain geometry</vt:lpstr>
      <vt:lpstr>Terrain Yield</vt:lpstr>
      <vt:lpstr>Terrain Yield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111</cp:revision>
  <dcterms:created xsi:type="dcterms:W3CDTF">2018-03-20T12:39:03Z</dcterms:created>
  <dcterms:modified xsi:type="dcterms:W3CDTF">2021-03-01T18:49:51Z</dcterms:modified>
</cp:coreProperties>
</file>