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257" r:id="rId3"/>
    <p:sldId id="258" r:id="rId4"/>
    <p:sldId id="259" r:id="rId5"/>
    <p:sldId id="265" r:id="rId6"/>
    <p:sldId id="264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I. Un viaggio intorno al mondo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A3656A7-D95B-443A-A6FC-380873573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700240F1-88B2-40DB-8FF1-925F7BA57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800800" cy="1752600"/>
          </a:xfrm>
        </p:spPr>
        <p:txBody>
          <a:bodyPr>
            <a:normAutofit/>
          </a:bodyPr>
          <a:lstStyle/>
          <a:p>
            <a:r>
              <a:rPr lang="it-IT" sz="4400" dirty="0"/>
              <a:t>Un viaggio intorno al mondo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175B9E0-779E-4FED-9BD9-036D98E9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2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E930DB1-281F-4A29-817D-A791BDD4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</a:rPr>
              <a:t>Quando i macroeconomisti analizzano un’economia per la prima volta, si pongono inizialmente due domande:</a:t>
            </a:r>
            <a:endParaRPr lang="it-IT" sz="24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cs typeface="Arial" panose="020B0604020202020204" pitchFamily="34" charset="0"/>
            </a:endParaRPr>
          </a:p>
          <a:p>
            <a:pPr>
              <a:defRPr/>
            </a:pPr>
            <a:endParaRPr lang="it-IT" sz="2400" dirty="0"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it-IT" sz="2400" dirty="0">
                <a:cs typeface="Arial" panose="020B0604020202020204" pitchFamily="34" charset="0"/>
              </a:rPr>
              <a:t>“Quanto è grande questo paese da un punto di vista economico?”</a:t>
            </a:r>
          </a:p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sz="2400" dirty="0">
                <a:cs typeface="Arial" panose="020B0604020202020204" pitchFamily="34" charset="0"/>
              </a:rPr>
              <a:t>livello della produzione aggregata</a:t>
            </a:r>
          </a:p>
          <a:p>
            <a:pPr>
              <a:buFontTx/>
              <a:buChar char="•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dirty="0">
                <a:cs typeface="Arial" panose="020B0604020202020204" pitchFamily="34" charset="0"/>
              </a:rPr>
              <a:t>“Qual è il tenore di vita in questo paese?”</a:t>
            </a:r>
          </a:p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  <a:sym typeface="Wingdings" pitchFamily="2" charset="2"/>
              </a:rPr>
              <a:t> livello del reddito pro capite (= produzione pro capite)</a:t>
            </a:r>
            <a:endParaRPr lang="it-IT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83BB3E1-28AE-46B6-A588-BFD9110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66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E930DB1-281F-4A29-817D-A791BDD4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>
                <a:cs typeface="Arial" panose="020B0604020202020204" pitchFamily="34" charset="0"/>
              </a:rPr>
              <a:t>Successivamente, quando vogliono scavare più a fondo, i macroeconomisti, guardano a tre variabili:</a:t>
            </a:r>
            <a:endParaRPr lang="it-IT" sz="24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cs typeface="Arial" panose="020B0604020202020204" pitchFamily="34" charset="0"/>
            </a:endParaRPr>
          </a:p>
          <a:p>
            <a:pPr>
              <a:defRPr/>
            </a:pPr>
            <a:endParaRPr lang="it-IT" sz="24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i="1" dirty="0">
                <a:cs typeface="Arial" panose="020B0604020202020204" pitchFamily="34" charset="0"/>
              </a:rPr>
              <a:t>Tasso di crescita della produzione</a:t>
            </a:r>
            <a:r>
              <a:rPr lang="it-IT" sz="2400" dirty="0">
                <a:cs typeface="Arial" panose="020B0604020202020204" pitchFamily="34" charset="0"/>
              </a:rPr>
              <a:t>: tasso a cui la produzione varia nel tempo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i="1" dirty="0">
                <a:cs typeface="Arial" panose="020B0604020202020204" pitchFamily="34" charset="0"/>
              </a:rPr>
              <a:t>Tasso di disoccupazione</a:t>
            </a:r>
            <a:r>
              <a:rPr lang="it-IT" sz="2400" dirty="0">
                <a:cs typeface="Arial" panose="020B0604020202020204" pitchFamily="34" charset="0"/>
              </a:rPr>
              <a:t>: proporzione di lavoratori non occupati e in cerca di occupazione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b="1" dirty="0">
                <a:cs typeface="Arial" panose="020B0604020202020204" pitchFamily="34" charset="0"/>
              </a:rPr>
              <a:t> </a:t>
            </a:r>
            <a:r>
              <a:rPr lang="it-IT" sz="2400" i="1" dirty="0">
                <a:cs typeface="Arial" panose="020B0604020202020204" pitchFamily="34" charset="0"/>
              </a:rPr>
              <a:t>Tasso di inflazione</a:t>
            </a:r>
            <a:r>
              <a:rPr lang="it-IT" sz="2400" dirty="0">
                <a:cs typeface="Arial" panose="020B0604020202020204" pitchFamily="34" charset="0"/>
              </a:rPr>
              <a:t>: tasso di crescita del prezzo medio dei beni nell’economia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83BB3E1-28AE-46B6-A588-BFD9110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32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E87EF36-98DA-4DEF-86C0-D685CDFF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2FC7CEA-86AD-42E6-8D6F-2E57B4A9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7C904150-B219-4010-AB6B-923134447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1" y="989963"/>
            <a:ext cx="705287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E87EF36-98DA-4DEF-86C0-D685CDFF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1916"/>
            <a:ext cx="8229600" cy="738852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2FC7CEA-86AD-42E6-8D6F-2E57B4A9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C0F03832-9627-40A4-805A-9EEF0C72E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556792"/>
            <a:ext cx="8892480" cy="3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E841BDD-5DE5-4610-AB61-B5922E43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622"/>
            <a:ext cx="8229600" cy="499492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E053C3F-E26C-483C-B053-3D552F6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478" y="1066694"/>
            <a:ext cx="7102922" cy="733948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Il tasso di interesse statunitense e </a:t>
            </a:r>
            <a:r>
              <a:rPr lang="it-IT" altLang="it-IT" sz="2000" dirty="0"/>
              <a:t>lo “zero </a:t>
            </a:r>
            <a:r>
              <a:rPr lang="it-IT" altLang="it-IT" sz="2000" dirty="0" err="1"/>
              <a:t>lower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bound</a:t>
            </a:r>
            <a:r>
              <a:rPr lang="it-IT" altLang="it-IT" sz="2000" dirty="0"/>
              <a:t>”:</a:t>
            </a:r>
          </a:p>
          <a:p>
            <a:pPr marL="0" indent="0">
              <a:buNone/>
            </a:pPr>
            <a:r>
              <a:rPr lang="it-IT" altLang="it-IT" sz="1600" dirty="0"/>
              <a:t>Fonte: FRED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2C24A74-9F67-4EC9-9777-ED4A0D85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Immagine che contiene sedendo&#10;&#10;Descrizione generata automaticamente">
            <a:extLst>
              <a:ext uri="{FF2B5EF4-FFF2-40B4-BE49-F238E27FC236}">
                <a16:creationId xmlns="" xmlns:a16="http://schemas.microsoft.com/office/drawing/2014/main" id="{3ED001D3-CD8D-4439-844A-8EF31430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02966"/>
            <a:ext cx="6984776" cy="40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9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E841BDD-5DE5-4610-AB61-B5922E43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Gli Stati Uniti d’America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E053C3F-E26C-483C-B053-3D552F6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1073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/>
              <a:t>La crescita della produttività americana è rallentata negli ultimi decenni: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2C24A74-9F67-4EC9-9777-ED4A0D85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458C91FD-6CF2-41CF-8F0B-05B13D4DA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2148852"/>
            <a:ext cx="9036496" cy="24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F6B507F-7AAC-402A-A267-69EAD80A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EA891E64-E8DA-4FF5-95B5-8FE2FC9E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5370B000-0BC6-4E59-8C64-20FA0B384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5886"/>
            <a:ext cx="4320480" cy="51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6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48DDCAF-5D3F-4707-AC63-27DD27AB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C6F8055-9CFA-4CDF-81FA-CF8A7D9A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3F2D24C9-70FA-45C8-83A4-E4C14FA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" y="1544624"/>
            <a:ext cx="9063937" cy="41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5343B3F-06B0-432E-85F7-F6A5A0C2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3508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C0126B0-92AC-4F73-A14D-92940344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Quali benefici ha apportato l’euro agli stati membri?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L’adozione dell’euro è stato uno dei principali eventi economici dall’inizio del secolo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Tuttavia, l’imposizione di un’unica politica monetaria a stati con differenti necessità economica può risultare problematica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Alcuni sono a favore dell’abbandono della moneta unica, preoccupati per i costi economici derivanti da essa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Altri economisti suggeriscono che l’abbandono della moneta unica comporterebbe l’abbandono dei vantaggi offerti dall’euro e che avrebbe conseguenze potenzialmente distruttive per il paese che decidesse di abbandonare l’unione monetaria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Il tema rimarrà scottante per molto tempo a venire…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2EC0237-8464-49E8-AEF1-35AEEE2B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0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918D82-BA65-4B8A-9773-150F834D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1" y="710974"/>
            <a:ext cx="8229600" cy="659219"/>
          </a:xfrm>
        </p:spPr>
        <p:txBody>
          <a:bodyPr/>
          <a:lstStyle/>
          <a:p>
            <a:r>
              <a:rPr lang="it-IT" sz="3200" dirty="0"/>
              <a:t>4. L’Europa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E8A5087-B592-42C1-B567-A514EC8A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83453"/>
            <a:ext cx="8964488" cy="3689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La Brexit</a:t>
            </a:r>
          </a:p>
          <a:p>
            <a:pPr marL="0" indent="0">
              <a:buNone/>
            </a:pPr>
            <a:r>
              <a:rPr lang="it-IT" sz="2400" dirty="0"/>
              <a:t>Con il termine </a:t>
            </a:r>
            <a:r>
              <a:rPr lang="it-IT" sz="2400" b="1" dirty="0"/>
              <a:t>Brexit </a:t>
            </a:r>
            <a:r>
              <a:rPr lang="it-IT" sz="2400" dirty="0"/>
              <a:t>si indica l’uscita della Gran Bretagna dall’Unione Europea, così come sancito dal referendum che si è svolto il 23 giugno 2016. </a:t>
            </a:r>
            <a:r>
              <a:rPr lang="it-IT" sz="2400" dirty="0" smtClean="0"/>
              <a:t>Tra il </a:t>
            </a:r>
            <a:r>
              <a:rPr lang="it-IT" sz="2400" dirty="0"/>
              <a:t>31 gennaio 2020 </a:t>
            </a:r>
            <a:r>
              <a:rPr lang="it-IT" sz="2400" dirty="0" smtClean="0"/>
              <a:t>e il 31 dicembre 2020 </a:t>
            </a:r>
            <a:r>
              <a:rPr lang="it-IT" sz="2400" dirty="0" smtClean="0"/>
              <a:t>vi </a:t>
            </a:r>
            <a:r>
              <a:rPr lang="it-IT" sz="2400" dirty="0" smtClean="0"/>
              <a:t>è stato un </a:t>
            </a:r>
            <a:r>
              <a:rPr lang="it-IT" sz="2400" dirty="0"/>
              <a:t>«periodo di transizione</a:t>
            </a:r>
            <a:r>
              <a:rPr lang="it-IT" sz="2400" dirty="0" smtClean="0"/>
              <a:t>» </a:t>
            </a:r>
            <a:r>
              <a:rPr lang="it-IT" sz="2400" dirty="0"/>
              <a:t>durante il quale Londra </a:t>
            </a:r>
            <a:r>
              <a:rPr lang="it-IT" sz="2400" dirty="0" smtClean="0"/>
              <a:t>ha continuato </a:t>
            </a:r>
            <a:r>
              <a:rPr lang="it-IT" sz="2400" dirty="0"/>
              <a:t>ad applicare le normative europee e a pagare la propria quota di contributi al bilancio dell’UE. Nello stesso periodo Regno Unito e UE </a:t>
            </a:r>
            <a:r>
              <a:rPr lang="it-IT" sz="2400" dirty="0" smtClean="0"/>
              <a:t>hanno negoziato un </a:t>
            </a:r>
            <a:r>
              <a:rPr lang="it-IT" sz="2400" dirty="0"/>
              <a:t>trattato che </a:t>
            </a:r>
            <a:r>
              <a:rPr lang="it-IT" sz="2400" dirty="0" smtClean="0"/>
              <a:t>definisce</a:t>
            </a:r>
            <a:r>
              <a:rPr lang="it-IT" sz="2400" dirty="0" smtClean="0"/>
              <a:t> </a:t>
            </a:r>
            <a:r>
              <a:rPr lang="it-IT" sz="2400" dirty="0"/>
              <a:t>i loro rapporti dopo dicembre 2020.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345A1F0-FC7B-482B-9C61-A018A905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26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24507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Che cos’è la macroeconomia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modo migliore per rispondere a questa domanda non è darvi una definizione formale, ma accompagnarvi in un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viaggio economico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intorno al mondo.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55BE987-7394-4FFA-844B-82FEAE70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 La Cina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9935257-0D6A-4A04-A2B9-7722CAE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CE13AC2B-5EA8-4AA0-8196-0F0732AD5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001082"/>
            <a:ext cx="7740352" cy="48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88E6ED6-907F-4321-A1DD-249E094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94" y="409228"/>
            <a:ext cx="8229600" cy="1143000"/>
          </a:xfrm>
        </p:spPr>
        <p:txBody>
          <a:bodyPr/>
          <a:lstStyle/>
          <a:p>
            <a:r>
              <a:rPr lang="it-IT" sz="3200" dirty="0"/>
              <a:t>5. La Cina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65D0E3F-4E5A-4B35-AA4E-ED4E0D3D5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Durante gli ultimi decenni l’economia cinese è cresciuta molto rapidamente, a un ritmo di circa il 10% l’anno. </a:t>
            </a:r>
          </a:p>
          <a:p>
            <a:pPr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dove proviene questa crescita?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una rapidissima accumulazione di capitale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Dal rapido progresso tecnologico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02018E4-27C6-4CF3-9F3A-35075B1B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2C64E716-6247-4423-97AE-C774C58FF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1716"/>
            <a:ext cx="8686800" cy="30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204990E-F2C2-4551-8591-B96324D9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5051"/>
          </a:xfrm>
        </p:spPr>
        <p:txBody>
          <a:bodyPr/>
          <a:lstStyle/>
          <a:p>
            <a:r>
              <a:rPr lang="it-IT" sz="3200" dirty="0"/>
              <a:t>6. 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C12861C-6DFE-4CE1-80E1-10552887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370314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Nella storia macroeconomica italiana si possono riconoscere tre step: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anni Cinquanta e Sessanta: forte sviluppo economico e sostenuta crescita della produzione</a:t>
            </a:r>
          </a:p>
          <a:p>
            <a:pPr>
              <a:lnSpc>
                <a:spcPct val="80000"/>
              </a:lnSpc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anni Settanta e Ottanta: lo sviluppo economico prosegue, seppur più moderatamente</a:t>
            </a:r>
          </a:p>
          <a:p>
            <a:pPr>
              <a:lnSpc>
                <a:spcPct val="80000"/>
              </a:lnSpc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dagli anni Novanta a oggi: ridotta crescita economica e stagnazione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EDB026F-E3DA-4E09-8A68-2877214D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10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B7D9B3C-C5BE-4DEC-9BFC-0FE2BF8B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6. 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7908410-FDEC-47D8-A7CB-5B606536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1477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000" dirty="0">
                <a:cs typeface="Arial" panose="020B0604020202020204" pitchFamily="34" charset="0"/>
              </a:rPr>
              <a:t>Il divario tra l’economia Italiana e le altre principali economie europee (in questo caso la Francia) è diminuito dagli anni Sessanta fino agli anni Novanta, per poi aumentare nuovamente:</a:t>
            </a:r>
          </a:p>
          <a:p>
            <a:pPr marL="0" indent="0"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Fonte: Banca Mondiale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A9F453E-6F00-4A74-8960-60C6084C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6" name="Immagine 5" descr="Immagine che contiene mappa, testo&#10;&#10;Descrizione generata automaticamente">
            <a:extLst>
              <a:ext uri="{FF2B5EF4-FFF2-40B4-BE49-F238E27FC236}">
                <a16:creationId xmlns="" xmlns:a16="http://schemas.microsoft.com/office/drawing/2014/main" id="{5F563A0C-3161-46CA-A05C-08D3074D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6" y="2072693"/>
            <a:ext cx="8007228" cy="40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7ACD87A-D819-4CD9-8C99-3E8A74F8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6. 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7FE2E22-6255-4FAE-97DA-CC20A75B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000" dirty="0">
                <a:cs typeface="Arial" panose="020B0604020202020204" pitchFamily="34" charset="0"/>
              </a:rPr>
              <a:t>La crisi economica del 2008/2009 ha inoltre aggravato la sostenibilità del debito pubblico italiano:</a:t>
            </a:r>
          </a:p>
          <a:p>
            <a:pPr marL="0" indent="0"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Fonte: Eurostat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FD5FC9B-920B-4743-9BE7-30F2FBC1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Immagine 5" descr="Immagine che contiene sedendo, colorato&#10;&#10;Descrizione generata automaticamente">
            <a:extLst>
              <a:ext uri="{FF2B5EF4-FFF2-40B4-BE49-F238E27FC236}">
                <a16:creationId xmlns="" xmlns:a16="http://schemas.microsoft.com/office/drawing/2014/main" id="{5637795F-C811-4D8A-87AE-B8DE6D729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5" y="1933975"/>
            <a:ext cx="7835770" cy="39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2C70235-A1C0-4E85-A788-945908EF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/>
          <a:lstStyle/>
          <a:p>
            <a:r>
              <a:rPr lang="it-IT" sz="3200" dirty="0"/>
              <a:t>7. Guardando avanti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CAA3657-CF08-4C89-8476-CA9234E4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686800" cy="4525963"/>
          </a:xfrm>
        </p:spPr>
        <p:txBody>
          <a:bodyPr>
            <a:normAutofit/>
          </a:bodyPr>
          <a:lstStyle/>
          <a:p>
            <a:pPr marL="176213" indent="-176213">
              <a:buFontTx/>
              <a:buNone/>
            </a:pPr>
            <a:r>
              <a:rPr lang="it-IT" altLang="it-IT" sz="2400" dirty="0"/>
              <a:t>Sono molte le aree geografiche che non abbiamo considerato in questa introduzione:  India, Giappone, America Latina, Europa Centrale e dell’Est, Africa.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Pensate però a quanti temi siete già stati esposti:</a:t>
            </a:r>
          </a:p>
          <a:p>
            <a:r>
              <a:rPr lang="it-IT" altLang="it-IT" sz="2400" dirty="0"/>
              <a:t>la crisi recente: le cause, le conseguenze, la trasmissione al resto del mondo</a:t>
            </a:r>
          </a:p>
          <a:p>
            <a:r>
              <a:rPr lang="it-IT" altLang="it-IT" sz="2400" dirty="0"/>
              <a:t>l’utilizzo della politica economica per stabilizzare l’economia</a:t>
            </a:r>
          </a:p>
          <a:p>
            <a:r>
              <a:rPr lang="it-IT" altLang="it-IT" sz="2400" dirty="0"/>
              <a:t>le differenze nei tassi di crescita tra i vari paesi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BAA8D5-EE7F-4039-84BC-5C7720D5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05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CAA3657-CF08-4C89-8476-CA9234E4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340768"/>
            <a:ext cx="8579296" cy="3060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Il </a:t>
            </a:r>
            <a:r>
              <a:rPr lang="it-IT" sz="2800" b="1" dirty="0"/>
              <a:t>messaggio centrale </a:t>
            </a:r>
            <a:r>
              <a:rPr lang="it-IT" sz="2800" dirty="0"/>
              <a:t>di questo capitolo è:</a:t>
            </a:r>
          </a:p>
          <a:p>
            <a:pPr marL="0" indent="0">
              <a:buNone/>
            </a:pPr>
            <a:r>
              <a:rPr lang="it-IT" sz="2800" dirty="0"/>
              <a:t>le economie, come le persone, si possono ammalare – di elevata disoccupazione, recessioni, crisi finanziarie, bassa crescita; la macroeconomia si occupa di capire quello che  succede e cosa si può fare a riguardo.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BAA8D5-EE7F-4039-84BC-5C7720D5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F064549-0F30-470A-AFA1-6B2CC7FAD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3635"/>
            <a:ext cx="9144000" cy="4680520"/>
          </a:xfrm>
        </p:spPr>
        <p:txBody>
          <a:bodyPr/>
          <a:lstStyle/>
          <a:p>
            <a:r>
              <a:rPr lang="it-IT" sz="2400" dirty="0">
                <a:latin typeface="Calibri "/>
              </a:rPr>
              <a:t>A oggi i policy-maker non dormono sonni migliori rispetto</a:t>
            </a:r>
            <a:br>
              <a:rPr lang="it-IT" sz="2400" dirty="0">
                <a:latin typeface="Calibri "/>
              </a:rPr>
            </a:br>
            <a:r>
              <a:rPr lang="it-IT" sz="2400" dirty="0">
                <a:latin typeface="Calibri "/>
              </a:rPr>
              <a:t>a qualche anno fa. Infatti, all’inizio del </a:t>
            </a:r>
            <a:r>
              <a:rPr lang="it-IT" sz="2400" b="1" dirty="0">
                <a:latin typeface="Calibri "/>
              </a:rPr>
              <a:t>2020</a:t>
            </a:r>
            <a:r>
              <a:rPr lang="it-IT" sz="2400" dirty="0">
                <a:latin typeface="Calibri "/>
              </a:rPr>
              <a:t> la popolazione</a:t>
            </a:r>
            <a:br>
              <a:rPr lang="it-IT" sz="2400" dirty="0">
                <a:latin typeface="Calibri "/>
              </a:rPr>
            </a:br>
            <a:r>
              <a:rPr lang="it-IT" sz="2400" dirty="0">
                <a:latin typeface="Calibri "/>
              </a:rPr>
              <a:t>mondiale è stata colpita da una grave </a:t>
            </a:r>
            <a:r>
              <a:rPr lang="it-IT" sz="2400" b="1" dirty="0">
                <a:latin typeface="Calibri "/>
              </a:rPr>
              <a:t>pandemia</a:t>
            </a:r>
            <a:r>
              <a:rPr lang="it-IT" sz="2400" dirty="0">
                <a:latin typeface="Calibri "/>
              </a:rPr>
              <a:t> causata da un nuovo coronavirus che ha costretto in quarantena interi paesi e fermato la produzione in molti settori.</a:t>
            </a:r>
            <a:br>
              <a:rPr lang="it-IT" sz="2400" dirty="0">
                <a:latin typeface="Calibri "/>
              </a:rPr>
            </a:br>
            <a:r>
              <a:rPr lang="it-IT" sz="2400" dirty="0">
                <a:latin typeface="Calibri "/>
              </a:rPr>
              <a:t>Anche nel 2008 l’economia mondiale è stata colpita da una disastrosa crisi economica, la peggiore dalla </a:t>
            </a:r>
            <a:r>
              <a:rPr lang="it-IT" sz="2400" b="1" dirty="0">
                <a:latin typeface="Calibri "/>
              </a:rPr>
              <a:t>Grande Depressione </a:t>
            </a:r>
            <a:r>
              <a:rPr lang="it-IT" sz="2400" dirty="0">
                <a:latin typeface="Calibri "/>
              </a:rPr>
              <a:t>del 1929. Il tasso di crescita della produzione mondiale, che di solito è del 4-5% annuo, nel 2009 è stato addirittura negativo. Oggi la pandemia causerà una recessione ancora più profonda.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3A6FFE-3CF6-472A-BD47-A6A42E61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44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17989C1-DD9C-4F5F-99F1-79482FE8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La pandemia del 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B9FBF38-17F2-4B2B-A56D-C4ACE73D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Le recessioni causate da una pandemia sono diverse, non sono provocate da alcuno squilibrio nell’economia, ma da uno shock esogeno e inatteso. Questo shock colpisce l’economia in tre modi:</a:t>
            </a:r>
          </a:p>
          <a:p>
            <a:r>
              <a:rPr lang="it-IT" sz="2400" dirty="0"/>
              <a:t>spezzando le catene produttive: chi usava prodotti intermedi importati ha fermato le produzioni;</a:t>
            </a:r>
          </a:p>
          <a:p>
            <a:r>
              <a:rPr lang="it-IT" sz="2400" dirty="0"/>
              <a:t>per rallentare il diffondersi del virus, gran parte dei paesi ha scelto di limitare la mobilità delle persone e molti hanno smesso di lavorare e questo ha comportato uno shock che ha limitato la produzione;</a:t>
            </a:r>
          </a:p>
          <a:p>
            <a:r>
              <a:rPr lang="it-IT" sz="2400" dirty="0"/>
              <a:t>la caduta dei redditi familiari ha provocato un improvviso rallentamento dei consumi.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6197859-F391-4581-A989-6DA68039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56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C319A2-8CE8-4B00-81F0-AB10B70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469"/>
            <a:ext cx="8229600" cy="787524"/>
          </a:xfrm>
        </p:spPr>
        <p:txBody>
          <a:bodyPr/>
          <a:lstStyle/>
          <a:p>
            <a:r>
              <a:rPr lang="it-IT" sz="3200" dirty="0"/>
              <a:t>1. La pandemia del 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9A072F-B3CA-47DD-AE7C-BCBEA2D69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89992"/>
            <a:ext cx="8964488" cy="3723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L’effetto sull’economia è stato violento: le domande di sussidi di disoccupazione negli Stati Uniti sono passate in solo due settimane da 345.000 a 5,6 milioni.</a:t>
            </a:r>
          </a:p>
          <a:p>
            <a:pPr marL="0" indent="0">
              <a:buNone/>
            </a:pPr>
            <a:r>
              <a:rPr lang="it-IT" sz="2400" dirty="0"/>
              <a:t>Quanto durerà questa recessione? Nell’aprile 2020, il Fondo monetario internazionale ha prodotto le prime previsioni sull’andamento dell’economia mondiale durante e dopo la pandemia. Rispetto alle previsioni </a:t>
            </a:r>
            <a:r>
              <a:rPr lang="it-IT" sz="2400" dirty="0" err="1"/>
              <a:t>pre</a:t>
            </a:r>
            <a:r>
              <a:rPr lang="it-IT" sz="2400" dirty="0"/>
              <a:t>-pandemia (indicate dalle linee tratteggiate), nel secondo trimestre del 2020 il Pil nei paesi avanzati cadrà di quasi il 15%.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BC582F4-F718-4578-887B-FAED4DA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33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5A9ED8E-FDC8-4EB6-9125-C0A53946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3254"/>
          </a:xfrm>
        </p:spPr>
        <p:txBody>
          <a:bodyPr/>
          <a:lstStyle/>
          <a:p>
            <a:r>
              <a:rPr lang="it-IT" sz="3200" dirty="0">
                <a:solidFill>
                  <a:prstClr val="black"/>
                </a:solidFill>
              </a:rPr>
              <a:t>1. La pandemia del 2020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586DD12-F246-42CB-969D-417FC6FFE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7918"/>
            <a:ext cx="8229600" cy="5181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La ripresa, però, almeno secondo il Fmi, dovrebbe essere abbastanza rapida.</a:t>
            </a:r>
          </a:p>
          <a:p>
            <a:pPr marL="0" indent="0">
              <a:buNone/>
            </a:pPr>
            <a:r>
              <a:rPr lang="it-IT" sz="2000" dirty="0"/>
              <a:t>Fonte: World </a:t>
            </a:r>
            <a:r>
              <a:rPr lang="it-IT" sz="2000" dirty="0" err="1"/>
              <a:t>Economic</a:t>
            </a:r>
            <a:r>
              <a:rPr lang="it-IT" sz="2000" dirty="0"/>
              <a:t> Outlook Database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0AE4518-EAFE-4989-B8C2-BFBF728E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FE6239E2-5ACF-4EDC-87D4-0B47AE04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68" y="2204864"/>
            <a:ext cx="6553200" cy="34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4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AF349D5-DAB7-4AF0-984B-90AB1D6E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>
                <a:cs typeface="Arial" panose="020B0604020202020204" pitchFamily="34" charset="0"/>
              </a:rPr>
              <a:t>2. La crisi 2008-2009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45133C-9A55-48DA-BAD6-7B6DAD28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191FFE7A-E935-4716-9BEE-720495DFD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3247"/>
            <a:ext cx="8686800" cy="40297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F44B54AB-3046-4EF5-9264-7EBC3EBDC70F}"/>
              </a:ext>
            </a:extLst>
          </p:cNvPr>
          <p:cNvSpPr txBox="1"/>
          <p:nvPr/>
        </p:nvSpPr>
        <p:spPr>
          <a:xfrm>
            <a:off x="457200" y="1141919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Fonte: Fondo Monetario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90532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11169151-A68B-46A4-8A7D-6EC0C1D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F8E549E-4BC7-44B0-AB77-CF4ED0EDC9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756142"/>
            <a:ext cx="8964488" cy="34563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Tutto ebbe inizio negli Stati Uniti: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i prezzi immobiliari, che erano aumentati dall’inizio del 2000, cominciarono a diminuire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la crisi del settore immobiliare divenne presto una crisi finanziaria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la crisi finanziaria divenne presto una crisi economica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la crisi economica si propagò al resto del mondo attraverso il commercio internazionale e il sistema finanziario globale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FB3E6249-3CCF-436D-8A11-3E9CFB4A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4078"/>
          </a:xfrm>
        </p:spPr>
        <p:txBody>
          <a:bodyPr/>
          <a:lstStyle/>
          <a:p>
            <a:r>
              <a:rPr lang="it-IT" sz="3200" dirty="0"/>
              <a:t>2. La crisi 2008-2009</a:t>
            </a:r>
          </a:p>
        </p:txBody>
      </p:sp>
    </p:spTree>
    <p:extLst>
      <p:ext uri="{BB962C8B-B14F-4D97-AF65-F5344CB8AC3E}">
        <p14:creationId xmlns:p14="http://schemas.microsoft.com/office/powerpoint/2010/main" val="14960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11169151-A68B-46A4-8A7D-6EC0C1D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AEEB7-370C-4CD1-84ED-44A96922B98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F8E549E-4BC7-44B0-AB77-CF4ED0EDC9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484784"/>
            <a:ext cx="896448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La situazione oggi: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grazie alle forti risposte delle politiche monetarie e fiscali e al risanamento del sistema finanziario molte economie si sono oggi riprese;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in molte economie avanzate, il tasso di crescita è tornato positivo e la disoccupazione al livello pre-crisi, sino alla pandemia del 2020;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tuttavia, sia nelle economie avanzate sia nelle economie emergenti il tasso di crescita della produzione rimane particolarmente basso.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FB3E6249-3CCF-436D-8A11-3E9CFB4A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5252"/>
            <a:ext cx="8229600" cy="643508"/>
          </a:xfrm>
        </p:spPr>
        <p:txBody>
          <a:bodyPr/>
          <a:lstStyle/>
          <a:p>
            <a:r>
              <a:rPr lang="it-IT" sz="3200" dirty="0"/>
              <a:t>2. La crisi 2008-2009</a:t>
            </a:r>
          </a:p>
        </p:txBody>
      </p:sp>
    </p:spTree>
    <p:extLst>
      <p:ext uri="{BB962C8B-B14F-4D97-AF65-F5344CB8AC3E}">
        <p14:creationId xmlns:p14="http://schemas.microsoft.com/office/powerpoint/2010/main" val="23627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1053</Words>
  <Application>Microsoft Office PowerPoint</Application>
  <PresentationFormat>Presentazione su schermo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Capitolo I</vt:lpstr>
      <vt:lpstr>Che cos’è la macroeconomia? Il modo migliore per rispondere a questa domanda non è darvi una definizione formale, ma accompagnarvi in un viaggio economico intorno al mondo.</vt:lpstr>
      <vt:lpstr>A oggi i policy-maker non dormono sonni migliori rispetto a qualche anno fa. Infatti, all’inizio del 2020 la popolazione mondiale è stata colpita da una grave pandemia causata da un nuovo coronavirus che ha costretto in quarantena interi paesi e fermato la produzione in molti settori. Anche nel 2008 l’economia mondiale è stata colpita da una disastrosa crisi economica, la peggiore dalla Grande Depressione del 1929. Il tasso di crescita della produzione mondiale, che di solito è del 4-5% annuo, nel 2009 è stato addirittura negativo. Oggi la pandemia causerà una recessione ancora più profonda.</vt:lpstr>
      <vt:lpstr>1. La pandemia del 2020</vt:lpstr>
      <vt:lpstr>1. La pandemia del 2020</vt:lpstr>
      <vt:lpstr>1. La pandemia del 2020</vt:lpstr>
      <vt:lpstr>2. La crisi 2008-2009</vt:lpstr>
      <vt:lpstr>2. La crisi 2008-2009</vt:lpstr>
      <vt:lpstr>2. La crisi 2008-2009</vt:lpstr>
      <vt:lpstr>Presentazione standard di PowerPoint</vt:lpstr>
      <vt:lpstr>Presentazione standard di PowerPoint</vt:lpstr>
      <vt:lpstr>3. Gli Stati Uniti d’America</vt:lpstr>
      <vt:lpstr>3. Gli Stati Uniti d’America</vt:lpstr>
      <vt:lpstr>3. Gli Stati Uniti d’America</vt:lpstr>
      <vt:lpstr>3. Gli Stati Uniti d’America</vt:lpstr>
      <vt:lpstr>4. L’Europa</vt:lpstr>
      <vt:lpstr>4. L’Europa</vt:lpstr>
      <vt:lpstr>4. L’Europa</vt:lpstr>
      <vt:lpstr>4. L’Europa</vt:lpstr>
      <vt:lpstr>5. La Cina</vt:lpstr>
      <vt:lpstr>5. La Cina</vt:lpstr>
      <vt:lpstr>6. L’Italia</vt:lpstr>
      <vt:lpstr>6. L’Italia</vt:lpstr>
      <vt:lpstr>6. L’Italia</vt:lpstr>
      <vt:lpstr>7. Guardando avanti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59</cp:revision>
  <dcterms:created xsi:type="dcterms:W3CDTF">2014-07-28T14:21:47Z</dcterms:created>
  <dcterms:modified xsi:type="dcterms:W3CDTF">2021-02-25T14:27:37Z</dcterms:modified>
</cp:coreProperties>
</file>