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8" r:id="rId2"/>
    <p:sldId id="259" r:id="rId3"/>
    <p:sldId id="260" r:id="rId4"/>
    <p:sldId id="280" r:id="rId5"/>
    <p:sldId id="263" r:id="rId6"/>
    <p:sldId id="261" r:id="rId7"/>
    <p:sldId id="262"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F8AD7D-F295-43C6-BA87-67A0200D3C36}" type="datetimeFigureOut">
              <a:rPr lang="it-IT" smtClean="0"/>
              <a:pPr/>
              <a:t>01/03/2021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B7E38F-3BA1-4C01-877B-84BC49B91593}" type="slidenum">
              <a:rPr lang="it-IT" smtClean="0"/>
              <a:pPr/>
              <a:t>‹N›</a:t>
            </a:fld>
            <a:endParaRPr lang="it-IT"/>
          </a:p>
        </p:txBody>
      </p:sp>
    </p:spTree>
    <p:extLst>
      <p:ext uri="{BB962C8B-B14F-4D97-AF65-F5344CB8AC3E}">
        <p14:creationId xmlns:p14="http://schemas.microsoft.com/office/powerpoint/2010/main" val="30102297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FC748-6110-495D-82E4-A352E0A24456}" type="datetimeFigureOut">
              <a:rPr lang="it-IT" smtClean="0"/>
              <a:pPr/>
              <a:t>01/03/2021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9A9F0-15F3-43FD-A34E-DB71226D0F5D}" type="slidenum">
              <a:rPr lang="it-IT" smtClean="0"/>
              <a:pPr/>
              <a:t>‹N›</a:t>
            </a:fld>
            <a:endParaRPr lang="it-IT"/>
          </a:p>
        </p:txBody>
      </p:sp>
    </p:spTree>
    <p:extLst>
      <p:ext uri="{BB962C8B-B14F-4D97-AF65-F5344CB8AC3E}">
        <p14:creationId xmlns:p14="http://schemas.microsoft.com/office/powerpoint/2010/main" val="2812006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980728"/>
            <a:ext cx="82296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AEEB7-370C-4CD1-84ED-44A96922B98A}" type="slidenum">
              <a:rPr lang="it-IT" smtClean="0"/>
              <a:pPr/>
              <a:t>‹N›</a:t>
            </a:fld>
            <a:endParaRPr lang="it-IT"/>
          </a:p>
        </p:txBody>
      </p:sp>
      <p:sp>
        <p:nvSpPr>
          <p:cNvPr id="8" name="Rectangle 8"/>
          <p:cNvSpPr>
            <a:spLocks noChangeArrowheads="1"/>
          </p:cNvSpPr>
          <p:nvPr userDrawn="1"/>
        </p:nvSpPr>
        <p:spPr bwMode="auto">
          <a:xfrm>
            <a:off x="0" y="-99392"/>
            <a:ext cx="9144000" cy="792163"/>
          </a:xfrm>
          <a:prstGeom prst="rect">
            <a:avLst/>
          </a:prstGeom>
          <a:noFill/>
          <a:ln w="9525">
            <a:noFill/>
            <a:miter lim="800000"/>
            <a:headEnd/>
            <a:tailEnd/>
          </a:ln>
          <a:effectLst/>
        </p:spPr>
        <p:txBody>
          <a:bodyPr anchor="ctr"/>
          <a:lstStyle/>
          <a:p>
            <a:pPr algn="ctr"/>
            <a:r>
              <a:rPr lang="it-IT" sz="1200" b="0" i="0" kern="1200" dirty="0">
                <a:solidFill>
                  <a:schemeClr val="tx1"/>
                </a:solidFill>
                <a:effectLst/>
                <a:latin typeface="+mn-lt"/>
                <a:ea typeface="+mn-ea"/>
                <a:cs typeface="+mn-cs"/>
              </a:rPr>
              <a:t>Blanchard O., </a:t>
            </a:r>
            <a:r>
              <a:rPr lang="it-IT" sz="1200" b="0" i="0" kern="1200" dirty="0" err="1">
                <a:solidFill>
                  <a:schemeClr val="tx1"/>
                </a:solidFill>
                <a:effectLst/>
                <a:latin typeface="+mn-lt"/>
                <a:ea typeface="+mn-ea"/>
                <a:cs typeface="+mn-cs"/>
              </a:rPr>
              <a:t>Amighini</a:t>
            </a:r>
            <a:r>
              <a:rPr lang="it-IT" sz="1200" b="0" i="0" kern="1200" dirty="0">
                <a:solidFill>
                  <a:schemeClr val="tx1"/>
                </a:solidFill>
                <a:effectLst/>
                <a:latin typeface="+mn-lt"/>
                <a:ea typeface="+mn-ea"/>
                <a:cs typeface="+mn-cs"/>
              </a:rPr>
              <a:t> A., Giavazzi F.</a:t>
            </a:r>
            <a:r>
              <a:rPr kumimoji="0" lang="it-IT" sz="1200" b="0" i="0" u="none" strike="noStrike" kern="0" cap="none" spc="0" normalizeH="0" baseline="0" noProof="0" dirty="0">
                <a:ln>
                  <a:noFill/>
                </a:ln>
                <a:solidFill>
                  <a:sysClr val="windowText" lastClr="000000"/>
                </a:solidFill>
                <a:effectLst/>
                <a:uLnTx/>
                <a:uFillTx/>
                <a:latin typeface="+mn-lt"/>
              </a:rPr>
              <a:t>, «</a:t>
            </a:r>
            <a:r>
              <a:rPr lang="it-IT" sz="1200" dirty="0">
                <a:latin typeface="+mn-lt"/>
              </a:rPr>
              <a:t>Macroeconomia</a:t>
            </a:r>
            <a:r>
              <a:rPr kumimoji="0" lang="it-IT" sz="1200" b="0" i="0" u="none" strike="noStrike" kern="0" cap="none" spc="0" normalizeH="0" baseline="0" noProof="0" dirty="0">
                <a:ln>
                  <a:noFill/>
                </a:ln>
                <a:solidFill>
                  <a:sysClr val="windowText" lastClr="000000"/>
                </a:solidFill>
                <a:effectLst/>
                <a:uLnTx/>
                <a:uFillTx/>
                <a:latin typeface="+mn-lt"/>
              </a:rPr>
              <a:t>» Il Mulino, 2020</a:t>
            </a:r>
            <a:br>
              <a:rPr kumimoji="0" lang="it-IT" sz="1200" b="0" i="0" u="none" strike="noStrike" kern="0" cap="none" spc="0" normalizeH="0" baseline="0" noProof="0" dirty="0">
                <a:ln>
                  <a:noFill/>
                </a:ln>
                <a:solidFill>
                  <a:sysClr val="windowText" lastClr="000000"/>
                </a:solidFill>
                <a:effectLst/>
                <a:uLnTx/>
                <a:uFillTx/>
                <a:latin typeface="+mn-lt"/>
              </a:rPr>
            </a:br>
            <a:r>
              <a:rPr kumimoji="0" lang="it-IT" sz="1200" b="0" i="0" u="none" strike="noStrike" kern="0" cap="none" spc="0" normalizeH="0" baseline="0" noProof="0" dirty="0">
                <a:ln>
                  <a:noFill/>
                </a:ln>
                <a:solidFill>
                  <a:sysClr val="windowText" lastClr="000000"/>
                </a:solidFill>
                <a:effectLst/>
                <a:uLnTx/>
                <a:uFillTx/>
                <a:latin typeface="+mn-lt"/>
              </a:rPr>
              <a:t>Capitolo II. Un viaggio attraverso il libro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5EC3529-A994-48C8-9589-6DD28F171CA5}"/>
              </a:ext>
            </a:extLst>
          </p:cNvPr>
          <p:cNvSpPr>
            <a:spLocks noGrp="1"/>
          </p:cNvSpPr>
          <p:nvPr>
            <p:ph type="ctrTitle"/>
          </p:nvPr>
        </p:nvSpPr>
        <p:spPr/>
        <p:txBody>
          <a:bodyPr/>
          <a:lstStyle/>
          <a:p>
            <a:r>
              <a:rPr lang="it-IT" dirty="0"/>
              <a:t>Capitolo II</a:t>
            </a:r>
          </a:p>
        </p:txBody>
      </p:sp>
      <p:sp>
        <p:nvSpPr>
          <p:cNvPr id="3" name="Sottotitolo 2">
            <a:extLst>
              <a:ext uri="{FF2B5EF4-FFF2-40B4-BE49-F238E27FC236}">
                <a16:creationId xmlns="" xmlns:a16="http://schemas.microsoft.com/office/drawing/2014/main" id="{4456731E-5046-47B8-A5B2-54DEF171BB73}"/>
              </a:ext>
            </a:extLst>
          </p:cNvPr>
          <p:cNvSpPr>
            <a:spLocks noGrp="1"/>
          </p:cNvSpPr>
          <p:nvPr>
            <p:ph type="subTitle" idx="1"/>
          </p:nvPr>
        </p:nvSpPr>
        <p:spPr/>
        <p:txBody>
          <a:bodyPr/>
          <a:lstStyle/>
          <a:p>
            <a:r>
              <a:rPr lang="it-IT" dirty="0"/>
              <a:t>Un viaggio attraverso il libro</a:t>
            </a:r>
          </a:p>
        </p:txBody>
      </p:sp>
      <p:sp>
        <p:nvSpPr>
          <p:cNvPr id="4" name="Segnaposto numero diapositiva 3">
            <a:extLst>
              <a:ext uri="{FF2B5EF4-FFF2-40B4-BE49-F238E27FC236}">
                <a16:creationId xmlns="" xmlns:a16="http://schemas.microsoft.com/office/drawing/2014/main" id="{1B5DE5F3-2D19-43CB-B686-BC7747853E99}"/>
              </a:ext>
            </a:extLst>
          </p:cNvPr>
          <p:cNvSpPr>
            <a:spLocks noGrp="1"/>
          </p:cNvSpPr>
          <p:nvPr>
            <p:ph type="sldNum" sz="quarter" idx="12"/>
          </p:nvPr>
        </p:nvSpPr>
        <p:spPr/>
        <p:txBody>
          <a:bodyPr/>
          <a:lstStyle/>
          <a:p>
            <a:fld id="{E3AAEEB7-370C-4CD1-84ED-44A96922B98A}" type="slidenum">
              <a:rPr lang="it-IT" smtClean="0"/>
              <a:pPr/>
              <a:t>1</a:t>
            </a:fld>
            <a:endParaRPr lang="it-IT"/>
          </a:p>
        </p:txBody>
      </p:sp>
    </p:spTree>
    <p:extLst>
      <p:ext uri="{BB962C8B-B14F-4D97-AF65-F5344CB8AC3E}">
        <p14:creationId xmlns:p14="http://schemas.microsoft.com/office/powerpoint/2010/main" val="3006215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3E73C4-7A5D-4D11-97FC-E68D78F8092B}"/>
              </a:ext>
            </a:extLst>
          </p:cNvPr>
          <p:cNvSpPr>
            <a:spLocks noGrp="1"/>
          </p:cNvSpPr>
          <p:nvPr>
            <p:ph type="title"/>
          </p:nvPr>
        </p:nvSpPr>
        <p:spPr>
          <a:xfrm>
            <a:off x="454325" y="532308"/>
            <a:ext cx="8229600" cy="1143000"/>
          </a:xfrm>
        </p:spPr>
        <p:txBody>
          <a:bodyPr/>
          <a:lstStyle/>
          <a:p>
            <a:r>
              <a:rPr lang="it-IT" sz="3200" dirty="0"/>
              <a:t>1.3 Pil: livello o tasso di crescita?</a:t>
            </a:r>
          </a:p>
        </p:txBody>
      </p:sp>
      <p:sp>
        <p:nvSpPr>
          <p:cNvPr id="3" name="Segnaposto contenuto 2">
            <a:extLst>
              <a:ext uri="{FF2B5EF4-FFF2-40B4-BE49-F238E27FC236}">
                <a16:creationId xmlns="" xmlns:a16="http://schemas.microsoft.com/office/drawing/2014/main" id="{0D9D8500-2DC8-4E72-916A-2ADC97BF3090}"/>
              </a:ext>
            </a:extLst>
          </p:cNvPr>
          <p:cNvSpPr>
            <a:spLocks noGrp="1"/>
          </p:cNvSpPr>
          <p:nvPr>
            <p:ph idx="1"/>
          </p:nvPr>
        </p:nvSpPr>
        <p:spPr>
          <a:xfrm>
            <a:off x="323528" y="1166018"/>
            <a:ext cx="8532439" cy="4525963"/>
          </a:xfrm>
        </p:spPr>
        <p:txBody>
          <a:bodyPr>
            <a:normAutofit/>
          </a:bodyPr>
          <a:lstStyle/>
          <a:p>
            <a:pPr marL="0" indent="0">
              <a:buNone/>
            </a:pPr>
            <a:r>
              <a:rPr lang="it-IT" sz="2400" dirty="0"/>
              <a:t>Per valutare l’andamento di un’economia da un anno all’altro, gli economisti considerano il tasso di crescita del Pil reale, chiamato semplicemente crescita del Pil.</a:t>
            </a:r>
          </a:p>
          <a:p>
            <a:pPr marL="0" indent="0">
              <a:lnSpc>
                <a:spcPct val="90000"/>
              </a:lnSpc>
              <a:buNone/>
            </a:pPr>
            <a:r>
              <a:rPr lang="it-IT" altLang="it-IT" sz="2400" dirty="0"/>
              <a:t>Crescita del Pil al tempo </a:t>
            </a:r>
            <a:r>
              <a:rPr lang="it-IT" altLang="it-IT" sz="2400" i="1" dirty="0"/>
              <a:t>t</a:t>
            </a:r>
            <a:r>
              <a:rPr lang="it-IT" altLang="it-IT" sz="2400" dirty="0"/>
              <a:t>: tasso di crescita del Pil reale al tempo </a:t>
            </a:r>
            <a:r>
              <a:rPr lang="it-IT" altLang="it-IT" sz="2400" i="1" dirty="0"/>
              <a:t>t</a:t>
            </a:r>
            <a:r>
              <a:rPr lang="it-IT" altLang="it-IT" sz="2400" dirty="0"/>
              <a:t>:</a:t>
            </a:r>
          </a:p>
          <a:p>
            <a:pPr marL="0" indent="0">
              <a:lnSpc>
                <a:spcPct val="90000"/>
              </a:lnSpc>
              <a:buNone/>
            </a:pPr>
            <a:endParaRPr lang="it-IT" altLang="it-IT" sz="2400" baseline="-25000" dirty="0"/>
          </a:p>
          <a:p>
            <a:pPr marL="0" indent="0">
              <a:lnSpc>
                <a:spcPct val="90000"/>
              </a:lnSpc>
              <a:buNone/>
            </a:pPr>
            <a:endParaRPr lang="it-IT" altLang="it-IT" sz="2400" b="1" dirty="0"/>
          </a:p>
          <a:p>
            <a:pPr marL="0" indent="0">
              <a:lnSpc>
                <a:spcPct val="90000"/>
              </a:lnSpc>
              <a:buNone/>
            </a:pPr>
            <a:endParaRPr lang="it-IT" altLang="it-IT" sz="2400" b="1" dirty="0"/>
          </a:p>
          <a:p>
            <a:pPr marL="0" indent="0" algn="ctr">
              <a:lnSpc>
                <a:spcPct val="90000"/>
              </a:lnSpc>
              <a:buNone/>
            </a:pPr>
            <a:r>
              <a:rPr lang="it-IT" altLang="it-IT" sz="2400" b="1" dirty="0">
                <a:solidFill>
                  <a:srgbClr val="FF0000"/>
                </a:solidFill>
              </a:rPr>
              <a:t>Espansione: periodo di crescita positiva</a:t>
            </a:r>
          </a:p>
          <a:p>
            <a:pPr marL="0" indent="0" algn="ctr">
              <a:lnSpc>
                <a:spcPct val="90000"/>
              </a:lnSpc>
              <a:buNone/>
            </a:pPr>
            <a:r>
              <a:rPr lang="it-IT" altLang="it-IT" sz="2400" b="1" dirty="0">
                <a:solidFill>
                  <a:srgbClr val="FF0000"/>
                </a:solidFill>
              </a:rPr>
              <a:t>Recessione: periodo di crescita negativa</a:t>
            </a:r>
          </a:p>
        </p:txBody>
      </p:sp>
      <p:sp>
        <p:nvSpPr>
          <p:cNvPr id="4" name="Segnaposto numero diapositiva 3">
            <a:extLst>
              <a:ext uri="{FF2B5EF4-FFF2-40B4-BE49-F238E27FC236}">
                <a16:creationId xmlns="" xmlns:a16="http://schemas.microsoft.com/office/drawing/2014/main" id="{5147CB05-8CBA-4E2F-BD76-C2B064A5DCAB}"/>
              </a:ext>
            </a:extLst>
          </p:cNvPr>
          <p:cNvSpPr>
            <a:spLocks noGrp="1"/>
          </p:cNvSpPr>
          <p:nvPr>
            <p:ph type="sldNum" sz="quarter" idx="12"/>
          </p:nvPr>
        </p:nvSpPr>
        <p:spPr/>
        <p:txBody>
          <a:bodyPr/>
          <a:lstStyle/>
          <a:p>
            <a:fld id="{E3AAEEB7-370C-4CD1-84ED-44A96922B98A}" type="slidenum">
              <a:rPr lang="it-IT" smtClean="0"/>
              <a:pPr/>
              <a:t>10</a:t>
            </a:fld>
            <a:endParaRPr lang="it-IT"/>
          </a:p>
        </p:txBody>
      </p:sp>
      <p:graphicFrame>
        <p:nvGraphicFramePr>
          <p:cNvPr id="5" name="Object 1024">
            <a:extLst>
              <a:ext uri="{FF2B5EF4-FFF2-40B4-BE49-F238E27FC236}">
                <a16:creationId xmlns="" xmlns:a16="http://schemas.microsoft.com/office/drawing/2014/main" id="{02AEA3B3-5FF2-4CF2-B42B-BF664EB4F5DC}"/>
              </a:ext>
            </a:extLst>
          </p:cNvPr>
          <p:cNvGraphicFramePr>
            <a:graphicFrameLocks noChangeAspect="1"/>
          </p:cNvGraphicFramePr>
          <p:nvPr>
            <p:extLst>
              <p:ext uri="{D42A27DB-BD31-4B8C-83A1-F6EECF244321}">
                <p14:modId xmlns:p14="http://schemas.microsoft.com/office/powerpoint/2010/main" val="363742208"/>
              </p:ext>
            </p:extLst>
          </p:nvPr>
        </p:nvGraphicFramePr>
        <p:xfrm>
          <a:off x="3997625" y="2924944"/>
          <a:ext cx="1143000" cy="806450"/>
        </p:xfrm>
        <a:graphic>
          <a:graphicData uri="http://schemas.openxmlformats.org/presentationml/2006/ole">
            <mc:AlternateContent xmlns:mc="http://schemas.openxmlformats.org/markup-compatibility/2006">
              <mc:Choice xmlns:v="urn:schemas-microsoft-com:vml" Requires="v">
                <p:oleObj spid="_x0000_s1054" name="Equation" r:id="rId3" imgW="609336" imgH="431613" progId="Equation.DSMT4">
                  <p:embed/>
                </p:oleObj>
              </mc:Choice>
              <mc:Fallback>
                <p:oleObj name="Equation" r:id="rId3" imgW="609336" imgH="431613" progId="Equation.DSMT4">
                  <p:embed/>
                  <p:pic>
                    <p:nvPicPr>
                      <p:cNvPr id="38912" name="Object 1024">
                        <a:extLst>
                          <a:ext uri="{FF2B5EF4-FFF2-40B4-BE49-F238E27FC236}">
                            <a16:creationId xmlns="" xmlns:a16="http://schemas.microsoft.com/office/drawing/2014/main" id="{8D15BF1B-6283-414E-B9B8-C804DF5D6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625" y="2924944"/>
                        <a:ext cx="1143000"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1520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3E73C4-7A5D-4D11-97FC-E68D78F8092B}"/>
              </a:ext>
            </a:extLst>
          </p:cNvPr>
          <p:cNvSpPr>
            <a:spLocks noGrp="1"/>
          </p:cNvSpPr>
          <p:nvPr>
            <p:ph type="title"/>
          </p:nvPr>
        </p:nvSpPr>
        <p:spPr>
          <a:xfrm>
            <a:off x="454325" y="532308"/>
            <a:ext cx="8229600" cy="1143000"/>
          </a:xfrm>
        </p:spPr>
        <p:txBody>
          <a:bodyPr/>
          <a:lstStyle/>
          <a:p>
            <a:r>
              <a:rPr lang="it-IT" sz="3200" dirty="0"/>
              <a:t>1.3 Pil: livello o tasso di crescita?</a:t>
            </a:r>
          </a:p>
        </p:txBody>
      </p:sp>
      <p:sp>
        <p:nvSpPr>
          <p:cNvPr id="3" name="Segnaposto contenuto 2">
            <a:extLst>
              <a:ext uri="{FF2B5EF4-FFF2-40B4-BE49-F238E27FC236}">
                <a16:creationId xmlns="" xmlns:a16="http://schemas.microsoft.com/office/drawing/2014/main" id="{0D9D8500-2DC8-4E72-916A-2ADC97BF3090}"/>
              </a:ext>
            </a:extLst>
          </p:cNvPr>
          <p:cNvSpPr>
            <a:spLocks noGrp="1"/>
          </p:cNvSpPr>
          <p:nvPr>
            <p:ph idx="1"/>
          </p:nvPr>
        </p:nvSpPr>
        <p:spPr>
          <a:xfrm>
            <a:off x="539552" y="1166018"/>
            <a:ext cx="8064896" cy="4525963"/>
          </a:xfrm>
        </p:spPr>
        <p:txBody>
          <a:bodyPr>
            <a:normAutofit/>
          </a:bodyPr>
          <a:lstStyle/>
          <a:p>
            <a:pPr marL="0" indent="0">
              <a:buNone/>
            </a:pPr>
            <a:r>
              <a:rPr lang="it-IT" altLang="it-IT" sz="2000" dirty="0"/>
              <a:t>Con il grafico sottostante è possibile fare un’analisi delle differenze nei tassi di crescita del Pil tra Europa e Stati Uniti:</a:t>
            </a:r>
          </a:p>
          <a:p>
            <a:pPr marL="0" indent="0">
              <a:buNone/>
            </a:pPr>
            <a:r>
              <a:rPr lang="it-IT" altLang="it-IT" sz="1600" dirty="0"/>
              <a:t>Fonte: OCSE</a:t>
            </a:r>
          </a:p>
          <a:p>
            <a:pPr marL="0" indent="0">
              <a:buNone/>
            </a:pPr>
            <a:endParaRPr lang="it-IT" altLang="it-IT" sz="2400" dirty="0"/>
          </a:p>
          <a:p>
            <a:pPr marL="0" indent="0">
              <a:buNone/>
            </a:pPr>
            <a:endParaRPr lang="it-IT" altLang="it-IT" sz="2400" dirty="0"/>
          </a:p>
          <a:p>
            <a:pPr marL="0" indent="0">
              <a:buNone/>
            </a:pPr>
            <a:endParaRPr lang="it-IT" altLang="it-IT" sz="2400" dirty="0"/>
          </a:p>
        </p:txBody>
      </p:sp>
      <p:sp>
        <p:nvSpPr>
          <p:cNvPr id="4" name="Segnaposto numero diapositiva 3">
            <a:extLst>
              <a:ext uri="{FF2B5EF4-FFF2-40B4-BE49-F238E27FC236}">
                <a16:creationId xmlns="" xmlns:a16="http://schemas.microsoft.com/office/drawing/2014/main" id="{5147CB05-8CBA-4E2F-BD76-C2B064A5DCAB}"/>
              </a:ext>
            </a:extLst>
          </p:cNvPr>
          <p:cNvSpPr>
            <a:spLocks noGrp="1"/>
          </p:cNvSpPr>
          <p:nvPr>
            <p:ph type="sldNum" sz="quarter" idx="12"/>
          </p:nvPr>
        </p:nvSpPr>
        <p:spPr/>
        <p:txBody>
          <a:bodyPr/>
          <a:lstStyle/>
          <a:p>
            <a:fld id="{E3AAEEB7-370C-4CD1-84ED-44A96922B98A}" type="slidenum">
              <a:rPr lang="it-IT" smtClean="0"/>
              <a:pPr/>
              <a:t>11</a:t>
            </a:fld>
            <a:endParaRPr lang="it-IT"/>
          </a:p>
        </p:txBody>
      </p:sp>
      <p:pic>
        <p:nvPicPr>
          <p:cNvPr id="6" name="Immagine 5" descr="Immagine che contiene testo&#10;&#10;Descrizione generata automaticamente">
            <a:extLst>
              <a:ext uri="{FF2B5EF4-FFF2-40B4-BE49-F238E27FC236}">
                <a16:creationId xmlns="" xmlns:a16="http://schemas.microsoft.com/office/drawing/2014/main" id="{CFA494BA-761C-4F45-9ED6-A137AB6080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6732" y="2060848"/>
            <a:ext cx="6050535" cy="3888432"/>
          </a:xfrm>
          <a:prstGeom prst="rect">
            <a:avLst/>
          </a:prstGeom>
        </p:spPr>
      </p:pic>
    </p:spTree>
    <p:extLst>
      <p:ext uri="{BB962C8B-B14F-4D97-AF65-F5344CB8AC3E}">
        <p14:creationId xmlns:p14="http://schemas.microsoft.com/office/powerpoint/2010/main" val="3377544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 xmlns:a16="http://schemas.microsoft.com/office/drawing/2014/main" id="{67CFE17C-4548-4170-8C83-EC587FC37283}"/>
              </a:ext>
            </a:extLst>
          </p:cNvPr>
          <p:cNvSpPr>
            <a:spLocks noGrp="1"/>
          </p:cNvSpPr>
          <p:nvPr>
            <p:ph idx="1"/>
          </p:nvPr>
        </p:nvSpPr>
        <p:spPr>
          <a:xfrm>
            <a:off x="251520" y="1830387"/>
            <a:ext cx="8712968" cy="4525963"/>
          </a:xfrm>
        </p:spPr>
        <p:txBody>
          <a:bodyPr>
            <a:normAutofit/>
          </a:bodyPr>
          <a:lstStyle/>
          <a:p>
            <a:pPr marL="0" indent="0">
              <a:buNone/>
            </a:pPr>
            <a:r>
              <a:rPr lang="it-IT" sz="2800" dirty="0"/>
              <a:t>In quanto misura della produzione aggregata, il Pil è chiaramente la variabile macroeconomica più importante. Ma altre due variabili, la </a:t>
            </a:r>
            <a:r>
              <a:rPr lang="it-IT" sz="2800" i="1" dirty="0"/>
              <a:t>disoccupazione</a:t>
            </a:r>
            <a:r>
              <a:rPr lang="it-IT" sz="2800" dirty="0"/>
              <a:t> e l’</a:t>
            </a:r>
            <a:r>
              <a:rPr lang="it-IT" sz="2800" i="1" dirty="0"/>
              <a:t>inflazione</a:t>
            </a:r>
            <a:r>
              <a:rPr lang="it-IT" sz="2800" dirty="0"/>
              <a:t>, rilevano aspetti altrettanto importanti dell’andamento di un’economia.</a:t>
            </a:r>
          </a:p>
        </p:txBody>
      </p:sp>
      <p:sp>
        <p:nvSpPr>
          <p:cNvPr id="4" name="Segnaposto numero diapositiva 3">
            <a:extLst>
              <a:ext uri="{FF2B5EF4-FFF2-40B4-BE49-F238E27FC236}">
                <a16:creationId xmlns="" xmlns:a16="http://schemas.microsoft.com/office/drawing/2014/main" id="{364C0D7D-1F0A-404D-9F23-54C5179885EC}"/>
              </a:ext>
            </a:extLst>
          </p:cNvPr>
          <p:cNvSpPr>
            <a:spLocks noGrp="1"/>
          </p:cNvSpPr>
          <p:nvPr>
            <p:ph type="sldNum" sz="quarter" idx="12"/>
          </p:nvPr>
        </p:nvSpPr>
        <p:spPr/>
        <p:txBody>
          <a:bodyPr/>
          <a:lstStyle/>
          <a:p>
            <a:fld id="{E3AAEEB7-370C-4CD1-84ED-44A96922B98A}" type="slidenum">
              <a:rPr lang="it-IT" smtClean="0"/>
              <a:pPr/>
              <a:t>12</a:t>
            </a:fld>
            <a:endParaRPr lang="it-IT"/>
          </a:p>
        </p:txBody>
      </p:sp>
    </p:spTree>
    <p:extLst>
      <p:ext uri="{BB962C8B-B14F-4D97-AF65-F5344CB8AC3E}">
        <p14:creationId xmlns:p14="http://schemas.microsoft.com/office/powerpoint/2010/main" val="1609408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72B48C1-D4DB-4CB1-8264-D3AE37203865}"/>
              </a:ext>
            </a:extLst>
          </p:cNvPr>
          <p:cNvSpPr>
            <a:spLocks noGrp="1"/>
          </p:cNvSpPr>
          <p:nvPr>
            <p:ph type="title"/>
          </p:nvPr>
        </p:nvSpPr>
        <p:spPr>
          <a:xfrm>
            <a:off x="457200" y="409228"/>
            <a:ext cx="8229600" cy="1143000"/>
          </a:xfrm>
        </p:spPr>
        <p:txBody>
          <a:bodyPr/>
          <a:lstStyle/>
          <a:p>
            <a:r>
              <a:rPr lang="it-IT" sz="3200" dirty="0"/>
              <a:t>2. Il tasso di disoccupazione</a:t>
            </a:r>
          </a:p>
        </p:txBody>
      </p:sp>
      <p:sp>
        <p:nvSpPr>
          <p:cNvPr id="3" name="Segnaposto contenuto 2">
            <a:extLst>
              <a:ext uri="{FF2B5EF4-FFF2-40B4-BE49-F238E27FC236}">
                <a16:creationId xmlns="" xmlns:a16="http://schemas.microsoft.com/office/drawing/2014/main" id="{F348B181-20B6-46E4-BDD9-B8BD6EBA64B5}"/>
              </a:ext>
            </a:extLst>
          </p:cNvPr>
          <p:cNvSpPr>
            <a:spLocks noGrp="1"/>
          </p:cNvSpPr>
          <p:nvPr>
            <p:ph idx="1"/>
          </p:nvPr>
        </p:nvSpPr>
        <p:spPr>
          <a:xfrm>
            <a:off x="179512" y="1166018"/>
            <a:ext cx="8964488" cy="4525963"/>
          </a:xfrm>
        </p:spPr>
        <p:txBody>
          <a:bodyPr>
            <a:normAutofit lnSpcReduction="10000"/>
          </a:bodyPr>
          <a:lstStyle/>
          <a:p>
            <a:pPr marL="0" indent="0">
              <a:buNone/>
            </a:pPr>
            <a:r>
              <a:rPr lang="it-IT" sz="2600" dirty="0"/>
              <a:t>Iniziamo con qualche definizione:</a:t>
            </a:r>
          </a:p>
          <a:p>
            <a:pPr marL="0" indent="0">
              <a:buNone/>
            </a:pPr>
            <a:endParaRPr lang="it-IT" sz="2600" dirty="0"/>
          </a:p>
          <a:p>
            <a:pPr marL="93663" indent="-93663">
              <a:lnSpc>
                <a:spcPct val="80000"/>
              </a:lnSpc>
              <a:buNone/>
            </a:pPr>
            <a:r>
              <a:rPr lang="it-IT" altLang="it-IT" sz="2600" dirty="0"/>
              <a:t>- </a:t>
            </a:r>
            <a:r>
              <a:rPr lang="it-IT" altLang="it-IT" sz="2600" b="1" dirty="0"/>
              <a:t>occupato</a:t>
            </a:r>
            <a:r>
              <a:rPr lang="it-IT" altLang="it-IT" sz="2600" dirty="0"/>
              <a:t>: persona che ha un lavoro al momento dell’intervista</a:t>
            </a:r>
          </a:p>
          <a:p>
            <a:pPr marL="93663" indent="-93663">
              <a:lnSpc>
                <a:spcPct val="80000"/>
              </a:lnSpc>
              <a:buNone/>
            </a:pPr>
            <a:endParaRPr lang="it-IT" altLang="it-IT" sz="2600" dirty="0"/>
          </a:p>
          <a:p>
            <a:pPr marL="93663" indent="-93663">
              <a:lnSpc>
                <a:spcPct val="80000"/>
              </a:lnSpc>
              <a:buNone/>
            </a:pPr>
            <a:r>
              <a:rPr lang="it-IT" altLang="it-IT" sz="2600" dirty="0"/>
              <a:t>- </a:t>
            </a:r>
            <a:r>
              <a:rPr lang="it-IT" altLang="it-IT" sz="2600" b="1" dirty="0"/>
              <a:t>disoccupato</a:t>
            </a:r>
            <a:r>
              <a:rPr lang="it-IT" altLang="it-IT" sz="2600" dirty="0"/>
              <a:t>: persona che non ha lavoro, ma è in cerca di occupazione </a:t>
            </a:r>
          </a:p>
          <a:p>
            <a:pPr marL="93663" indent="-93663">
              <a:lnSpc>
                <a:spcPct val="80000"/>
              </a:lnSpc>
              <a:buNone/>
            </a:pPr>
            <a:endParaRPr lang="it-IT" altLang="it-IT" sz="2600" dirty="0"/>
          </a:p>
          <a:p>
            <a:pPr marL="93663" indent="-93663">
              <a:lnSpc>
                <a:spcPct val="80000"/>
              </a:lnSpc>
              <a:buFontTx/>
              <a:buChar char="-"/>
            </a:pPr>
            <a:r>
              <a:rPr lang="it-IT" altLang="it-IT" sz="2600" dirty="0"/>
              <a:t> </a:t>
            </a:r>
            <a:r>
              <a:rPr lang="it-IT" altLang="it-IT" sz="2600" b="1" dirty="0"/>
              <a:t>fuori dalle forze di lavoro</a:t>
            </a:r>
            <a:r>
              <a:rPr lang="it-IT" altLang="it-IT" sz="2600" dirty="0"/>
              <a:t>: persona che non ha un lavoro e NON è in cerca di occupazione</a:t>
            </a:r>
          </a:p>
          <a:p>
            <a:pPr marL="93663" indent="-93663">
              <a:lnSpc>
                <a:spcPct val="80000"/>
              </a:lnSpc>
              <a:buFontTx/>
              <a:buChar char="-"/>
            </a:pPr>
            <a:endParaRPr lang="it-IT" altLang="it-IT" sz="2600" dirty="0"/>
          </a:p>
          <a:p>
            <a:pPr marL="93663" indent="-93663">
              <a:lnSpc>
                <a:spcPct val="80000"/>
              </a:lnSpc>
              <a:buNone/>
            </a:pPr>
            <a:r>
              <a:rPr lang="it-IT" altLang="it-IT" sz="2600" dirty="0"/>
              <a:t>- </a:t>
            </a:r>
            <a:r>
              <a:rPr lang="it-IT" altLang="it-IT" sz="2600" b="1" dirty="0"/>
              <a:t>lavoratori scoraggiati</a:t>
            </a:r>
            <a:r>
              <a:rPr lang="it-IT" altLang="it-IT" sz="2600" dirty="0"/>
              <a:t>: in presenza di elevata disoccupazione, alcuni lavoratori senza occupazione smettono di cercare ed escono dalla forza lavoro</a:t>
            </a:r>
          </a:p>
          <a:p>
            <a:pPr marL="93663" indent="-93663">
              <a:lnSpc>
                <a:spcPct val="80000"/>
              </a:lnSpc>
              <a:buNone/>
            </a:pPr>
            <a:endParaRPr lang="it-IT" altLang="it-IT" sz="3100" dirty="0"/>
          </a:p>
          <a:p>
            <a:pPr marL="0" indent="0">
              <a:buNone/>
            </a:pPr>
            <a:endParaRPr lang="it-IT" dirty="0"/>
          </a:p>
        </p:txBody>
      </p:sp>
      <p:sp>
        <p:nvSpPr>
          <p:cNvPr id="4" name="Segnaposto numero diapositiva 3">
            <a:extLst>
              <a:ext uri="{FF2B5EF4-FFF2-40B4-BE49-F238E27FC236}">
                <a16:creationId xmlns="" xmlns:a16="http://schemas.microsoft.com/office/drawing/2014/main" id="{BD2F9F14-4D37-4C10-B63E-601CF80FE924}"/>
              </a:ext>
            </a:extLst>
          </p:cNvPr>
          <p:cNvSpPr>
            <a:spLocks noGrp="1"/>
          </p:cNvSpPr>
          <p:nvPr>
            <p:ph type="sldNum" sz="quarter" idx="12"/>
          </p:nvPr>
        </p:nvSpPr>
        <p:spPr/>
        <p:txBody>
          <a:bodyPr/>
          <a:lstStyle/>
          <a:p>
            <a:fld id="{E3AAEEB7-370C-4CD1-84ED-44A96922B98A}" type="slidenum">
              <a:rPr lang="it-IT" smtClean="0"/>
              <a:pPr/>
              <a:t>13</a:t>
            </a:fld>
            <a:endParaRPr lang="it-IT"/>
          </a:p>
        </p:txBody>
      </p:sp>
    </p:spTree>
    <p:extLst>
      <p:ext uri="{BB962C8B-B14F-4D97-AF65-F5344CB8AC3E}">
        <p14:creationId xmlns:p14="http://schemas.microsoft.com/office/powerpoint/2010/main" val="3034033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72B48C1-D4DB-4CB1-8264-D3AE37203865}"/>
              </a:ext>
            </a:extLst>
          </p:cNvPr>
          <p:cNvSpPr>
            <a:spLocks noGrp="1"/>
          </p:cNvSpPr>
          <p:nvPr>
            <p:ph type="title"/>
          </p:nvPr>
        </p:nvSpPr>
        <p:spPr>
          <a:xfrm>
            <a:off x="457200" y="409228"/>
            <a:ext cx="8229600" cy="1143000"/>
          </a:xfrm>
        </p:spPr>
        <p:txBody>
          <a:bodyPr/>
          <a:lstStyle/>
          <a:p>
            <a:r>
              <a:rPr lang="it-IT" sz="3200" dirty="0"/>
              <a:t>2. Il tasso di disoccupazione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 xmlns:a16="http://schemas.microsoft.com/office/drawing/2014/main" id="{F348B181-20B6-46E4-BDD9-B8BD6EBA64B5}"/>
                  </a:ext>
                </a:extLst>
              </p:cNvPr>
              <p:cNvSpPr>
                <a:spLocks noGrp="1"/>
              </p:cNvSpPr>
              <p:nvPr>
                <p:ph idx="1"/>
              </p:nvPr>
            </p:nvSpPr>
            <p:spPr>
              <a:xfrm>
                <a:off x="179512" y="980728"/>
                <a:ext cx="8964488" cy="4525963"/>
              </a:xfrm>
            </p:spPr>
            <p:txBody>
              <a:bodyPr>
                <a:normAutofit/>
              </a:bodyPr>
              <a:lstStyle/>
              <a:p>
                <a:pPr marL="0" indent="0">
                  <a:buNone/>
                </a:pPr>
                <a:endParaRPr lang="it-IT" sz="2400" dirty="0"/>
              </a:p>
              <a:p>
                <a:pPr marL="0" indent="0">
                  <a:buNone/>
                </a:pPr>
                <a:r>
                  <a:rPr lang="it-IT" sz="2400" dirty="0"/>
                  <a:t>- Forze di lavoro: somma dei lavoratori occupati e disoccupati.</a:t>
                </a:r>
              </a:p>
              <a:p>
                <a:pPr marL="0" indent="0">
                  <a:buNone/>
                </a:pPr>
                <a14:m>
                  <m:oMathPara xmlns:m="http://schemas.openxmlformats.org/officeDocument/2006/math">
                    <m:oMathParaPr>
                      <m:jc m:val="centerGroup"/>
                    </m:oMathParaPr>
                    <m:oMath xmlns:m="http://schemas.openxmlformats.org/officeDocument/2006/math">
                      <m:r>
                        <a:rPr lang="it-IT" altLang="it-IT" sz="2400" b="0" i="1" smtClean="0">
                          <a:latin typeface="Cambria Math" panose="02040503050406030204" pitchFamily="18" charset="0"/>
                        </a:rPr>
                        <m:t>𝐿</m:t>
                      </m:r>
                      <m:r>
                        <a:rPr lang="it-IT" altLang="it-IT" sz="2400" b="0" i="1" smtClean="0">
                          <a:latin typeface="Cambria Math" panose="02040503050406030204" pitchFamily="18" charset="0"/>
                        </a:rPr>
                        <m:t>=</m:t>
                      </m:r>
                      <m:r>
                        <a:rPr lang="it-IT" altLang="it-IT" sz="2400" b="0" i="1" smtClean="0">
                          <a:latin typeface="Cambria Math" panose="02040503050406030204" pitchFamily="18" charset="0"/>
                        </a:rPr>
                        <m:t>𝑁</m:t>
                      </m:r>
                      <m:r>
                        <a:rPr lang="it-IT" altLang="it-IT" sz="2400" b="0" i="1" smtClean="0">
                          <a:latin typeface="Cambria Math" panose="02040503050406030204" pitchFamily="18" charset="0"/>
                        </a:rPr>
                        <m:t>+</m:t>
                      </m:r>
                      <m:r>
                        <a:rPr lang="it-IT" altLang="it-IT" sz="2400" b="0" i="1" smtClean="0">
                          <a:latin typeface="Cambria Math" panose="02040503050406030204" pitchFamily="18" charset="0"/>
                        </a:rPr>
                        <m:t>𝑈</m:t>
                      </m:r>
                    </m:oMath>
                  </m:oMathPara>
                </a14:m>
                <a:endParaRPr lang="it-IT" altLang="it-IT" sz="2400" b="0" dirty="0"/>
              </a:p>
              <a:p>
                <a:pPr marL="0" indent="0">
                  <a:buNone/>
                </a:pPr>
                <a:endParaRPr lang="it-IT" altLang="it-IT" sz="2400" b="0" dirty="0"/>
              </a:p>
              <a:p>
                <a:pPr marL="0" indent="0">
                  <a:buNone/>
                </a:pPr>
                <a:r>
                  <a:rPr lang="it-IT" altLang="it-IT" sz="2400" dirty="0"/>
                  <a:t>- Tasso di disoccupazione: i</a:t>
                </a:r>
                <a:r>
                  <a:rPr lang="it-IT" sz="2400" dirty="0"/>
                  <a:t>l rapporto tra il numero dei disoccupati e la forza di lavoro.</a:t>
                </a:r>
                <a:endParaRPr lang="it-IT" altLang="it-IT" sz="2400" dirty="0"/>
              </a:p>
              <a:p>
                <a:pPr marL="0" indent="0">
                  <a:buNone/>
                </a:pPr>
                <a14:m>
                  <m:oMathPara xmlns:m="http://schemas.openxmlformats.org/officeDocument/2006/math">
                    <m:oMathParaPr>
                      <m:jc m:val="centerGroup"/>
                    </m:oMathParaPr>
                    <m:oMath xmlns:m="http://schemas.openxmlformats.org/officeDocument/2006/math">
                      <m:r>
                        <a:rPr lang="it-IT" sz="2400" b="0" i="1" smtClean="0">
                          <a:latin typeface="Cambria Math" panose="02040503050406030204" pitchFamily="18" charset="0"/>
                        </a:rPr>
                        <m:t>𝑢</m:t>
                      </m:r>
                      <m:r>
                        <a:rPr lang="it-IT" sz="2400" b="0" i="1" smtClean="0">
                          <a:latin typeface="Cambria Math" panose="02040503050406030204" pitchFamily="18" charset="0"/>
                        </a:rPr>
                        <m:t>=</m:t>
                      </m:r>
                      <m:f>
                        <m:fPr>
                          <m:ctrlPr>
                            <a:rPr lang="it-IT" sz="2400" b="0" i="1" smtClean="0">
                              <a:latin typeface="Cambria Math"/>
                            </a:rPr>
                          </m:ctrlPr>
                        </m:fPr>
                        <m:num>
                          <m:r>
                            <a:rPr lang="it-IT" sz="2400" b="0" i="1" smtClean="0">
                              <a:latin typeface="Cambria Math" panose="02040503050406030204" pitchFamily="18" charset="0"/>
                            </a:rPr>
                            <m:t>𝑈</m:t>
                          </m:r>
                        </m:num>
                        <m:den>
                          <m:r>
                            <a:rPr lang="it-IT" sz="2400" b="0" i="1" smtClean="0">
                              <a:latin typeface="Cambria Math" panose="02040503050406030204" pitchFamily="18" charset="0"/>
                            </a:rPr>
                            <m:t>𝐿</m:t>
                          </m:r>
                        </m:den>
                      </m:f>
                    </m:oMath>
                  </m:oMathPara>
                </a14:m>
                <a:endParaRPr lang="it-IT" sz="2400" dirty="0"/>
              </a:p>
              <a:p>
                <a:pPr marL="0" indent="0">
                  <a:buNone/>
                </a:pPr>
                <a:endParaRPr lang="it-IT" sz="2400" dirty="0"/>
              </a:p>
              <a:p>
                <a:pPr marL="0" indent="0">
                  <a:buNone/>
                </a:pPr>
                <a:r>
                  <a:rPr lang="it-IT" altLang="it-IT" sz="2400" dirty="0"/>
                  <a:t>- Tasso di partecipazione: rapporto tra la forza lavoro e il totale della popolazione in età lavorativa.</a:t>
                </a:r>
              </a:p>
              <a:p>
                <a:pPr marL="0" indent="0">
                  <a:buNone/>
                </a:pPr>
                <a:endParaRPr lang="it-IT" sz="2400" dirty="0"/>
              </a:p>
            </p:txBody>
          </p:sp>
        </mc:Choice>
        <mc:Fallback xmlns="">
          <p:sp>
            <p:nvSpPr>
              <p:cNvPr id="3" name="Segnaposto contenuto 2">
                <a:extLst>
                  <a:ext uri="{FF2B5EF4-FFF2-40B4-BE49-F238E27FC236}">
                    <a16:creationId xmlns:a16="http://schemas.microsoft.com/office/drawing/2014/main" id="{F348B181-20B6-46E4-BDD9-B8BD6EBA64B5}"/>
                  </a:ext>
                </a:extLst>
              </p:cNvPr>
              <p:cNvSpPr>
                <a:spLocks noGrp="1" noRot="1" noChangeAspect="1" noMove="1" noResize="1" noEditPoints="1" noAdjustHandles="1" noChangeArrowheads="1" noChangeShapeType="1" noTextEdit="1"/>
              </p:cNvSpPr>
              <p:nvPr>
                <p:ph idx="1"/>
              </p:nvPr>
            </p:nvSpPr>
            <p:spPr>
              <a:xfrm>
                <a:off x="179512" y="980728"/>
                <a:ext cx="8964488" cy="4525963"/>
              </a:xfrm>
              <a:blipFill>
                <a:blip r:embed="rId2"/>
                <a:stretch>
                  <a:fillRect l="-1020" r="-272" b="-1078"/>
                </a:stretch>
              </a:blipFill>
            </p:spPr>
            <p:txBody>
              <a:bodyPr/>
              <a:lstStyle/>
              <a:p>
                <a:r>
                  <a:rPr lang="it-IT">
                    <a:noFill/>
                  </a:rPr>
                  <a:t> </a:t>
                </a:r>
              </a:p>
            </p:txBody>
          </p:sp>
        </mc:Fallback>
      </mc:AlternateContent>
      <p:sp>
        <p:nvSpPr>
          <p:cNvPr id="4" name="Segnaposto numero diapositiva 3">
            <a:extLst>
              <a:ext uri="{FF2B5EF4-FFF2-40B4-BE49-F238E27FC236}">
                <a16:creationId xmlns="" xmlns:a16="http://schemas.microsoft.com/office/drawing/2014/main" id="{BD2F9F14-4D37-4C10-B63E-601CF80FE924}"/>
              </a:ext>
            </a:extLst>
          </p:cNvPr>
          <p:cNvSpPr>
            <a:spLocks noGrp="1"/>
          </p:cNvSpPr>
          <p:nvPr>
            <p:ph type="sldNum" sz="quarter" idx="12"/>
          </p:nvPr>
        </p:nvSpPr>
        <p:spPr/>
        <p:txBody>
          <a:bodyPr/>
          <a:lstStyle/>
          <a:p>
            <a:fld id="{E3AAEEB7-370C-4CD1-84ED-44A96922B98A}" type="slidenum">
              <a:rPr lang="it-IT" smtClean="0"/>
              <a:pPr/>
              <a:t>14</a:t>
            </a:fld>
            <a:endParaRPr lang="it-IT"/>
          </a:p>
        </p:txBody>
      </p:sp>
    </p:spTree>
    <p:extLst>
      <p:ext uri="{BB962C8B-B14F-4D97-AF65-F5344CB8AC3E}">
        <p14:creationId xmlns:p14="http://schemas.microsoft.com/office/powerpoint/2010/main" val="4281106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72B48C1-D4DB-4CB1-8264-D3AE37203865}"/>
              </a:ext>
            </a:extLst>
          </p:cNvPr>
          <p:cNvSpPr>
            <a:spLocks noGrp="1"/>
          </p:cNvSpPr>
          <p:nvPr>
            <p:ph type="title"/>
          </p:nvPr>
        </p:nvSpPr>
        <p:spPr>
          <a:xfrm>
            <a:off x="457200" y="409228"/>
            <a:ext cx="8229600" cy="1143000"/>
          </a:xfrm>
        </p:spPr>
        <p:txBody>
          <a:bodyPr/>
          <a:lstStyle/>
          <a:p>
            <a:r>
              <a:rPr lang="it-IT" sz="3200" dirty="0"/>
              <a:t>2. Il tasso di disoccupazione</a:t>
            </a:r>
          </a:p>
        </p:txBody>
      </p:sp>
      <p:sp>
        <p:nvSpPr>
          <p:cNvPr id="3" name="Segnaposto contenuto 2">
            <a:extLst>
              <a:ext uri="{FF2B5EF4-FFF2-40B4-BE49-F238E27FC236}">
                <a16:creationId xmlns="" xmlns:a16="http://schemas.microsoft.com/office/drawing/2014/main" id="{F348B181-20B6-46E4-BDD9-B8BD6EBA64B5}"/>
              </a:ext>
            </a:extLst>
          </p:cNvPr>
          <p:cNvSpPr>
            <a:spLocks noGrp="1"/>
          </p:cNvSpPr>
          <p:nvPr>
            <p:ph idx="1"/>
          </p:nvPr>
        </p:nvSpPr>
        <p:spPr>
          <a:xfrm>
            <a:off x="457200" y="980728"/>
            <a:ext cx="8229600" cy="4525963"/>
          </a:xfrm>
        </p:spPr>
        <p:txBody>
          <a:bodyPr>
            <a:normAutofit/>
          </a:bodyPr>
          <a:lstStyle/>
          <a:p>
            <a:pPr marL="0" indent="0">
              <a:buNone/>
            </a:pPr>
            <a:r>
              <a:rPr lang="it-IT" sz="2000" dirty="0"/>
              <a:t>Il tasso di disoccupazione varia considerevolmente nel tempo e nello spazio, sia in risposta a recessioni ed espansioni, sia come conseguenza di mercati del lavoro differenti tra loro.</a:t>
            </a:r>
          </a:p>
          <a:p>
            <a:pPr marL="0" indent="0">
              <a:buNone/>
            </a:pPr>
            <a:r>
              <a:rPr lang="it-IT" sz="1600" dirty="0"/>
              <a:t>Fonte: Commissione Europea</a:t>
            </a:r>
          </a:p>
          <a:p>
            <a:pPr marL="0" indent="0">
              <a:buNone/>
            </a:pPr>
            <a:endParaRPr lang="it-IT" sz="2400" dirty="0"/>
          </a:p>
        </p:txBody>
      </p:sp>
      <p:sp>
        <p:nvSpPr>
          <p:cNvPr id="4" name="Segnaposto numero diapositiva 3">
            <a:extLst>
              <a:ext uri="{FF2B5EF4-FFF2-40B4-BE49-F238E27FC236}">
                <a16:creationId xmlns="" xmlns:a16="http://schemas.microsoft.com/office/drawing/2014/main" id="{BD2F9F14-4D37-4C10-B63E-601CF80FE924}"/>
              </a:ext>
            </a:extLst>
          </p:cNvPr>
          <p:cNvSpPr>
            <a:spLocks noGrp="1"/>
          </p:cNvSpPr>
          <p:nvPr>
            <p:ph type="sldNum" sz="quarter" idx="12"/>
          </p:nvPr>
        </p:nvSpPr>
        <p:spPr/>
        <p:txBody>
          <a:bodyPr/>
          <a:lstStyle/>
          <a:p>
            <a:fld id="{E3AAEEB7-370C-4CD1-84ED-44A96922B98A}" type="slidenum">
              <a:rPr lang="it-IT" smtClean="0"/>
              <a:pPr/>
              <a:t>15</a:t>
            </a:fld>
            <a:endParaRPr lang="it-IT"/>
          </a:p>
        </p:txBody>
      </p:sp>
      <p:pic>
        <p:nvPicPr>
          <p:cNvPr id="6" name="Immagine 5" descr="Immagine che contiene mappa, testo&#10;&#10;Descrizione generata automaticamente">
            <a:extLst>
              <a:ext uri="{FF2B5EF4-FFF2-40B4-BE49-F238E27FC236}">
                <a16:creationId xmlns="" xmlns:a16="http://schemas.microsoft.com/office/drawing/2014/main" id="{72DDFB19-54A5-44A6-98F2-25D65D120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467" y="2355942"/>
            <a:ext cx="7273065" cy="3686900"/>
          </a:xfrm>
          <a:prstGeom prst="rect">
            <a:avLst/>
          </a:prstGeom>
        </p:spPr>
      </p:pic>
    </p:spTree>
    <p:extLst>
      <p:ext uri="{BB962C8B-B14F-4D97-AF65-F5344CB8AC3E}">
        <p14:creationId xmlns:p14="http://schemas.microsoft.com/office/powerpoint/2010/main" val="2488533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72B48C1-D4DB-4CB1-8264-D3AE37203865}"/>
              </a:ext>
            </a:extLst>
          </p:cNvPr>
          <p:cNvSpPr>
            <a:spLocks noGrp="1"/>
          </p:cNvSpPr>
          <p:nvPr>
            <p:ph type="title"/>
          </p:nvPr>
        </p:nvSpPr>
        <p:spPr>
          <a:xfrm>
            <a:off x="457200" y="409228"/>
            <a:ext cx="8229600" cy="1143000"/>
          </a:xfrm>
        </p:spPr>
        <p:txBody>
          <a:bodyPr/>
          <a:lstStyle/>
          <a:p>
            <a:r>
              <a:rPr lang="it-IT" sz="3200" dirty="0"/>
              <a:t>3. Il tasso di inflazione</a:t>
            </a:r>
          </a:p>
        </p:txBody>
      </p:sp>
      <p:sp>
        <p:nvSpPr>
          <p:cNvPr id="3" name="Segnaposto contenuto 2">
            <a:extLst>
              <a:ext uri="{FF2B5EF4-FFF2-40B4-BE49-F238E27FC236}">
                <a16:creationId xmlns="" xmlns:a16="http://schemas.microsoft.com/office/drawing/2014/main" id="{F348B181-20B6-46E4-BDD9-B8BD6EBA64B5}"/>
              </a:ext>
            </a:extLst>
          </p:cNvPr>
          <p:cNvSpPr>
            <a:spLocks noGrp="1"/>
          </p:cNvSpPr>
          <p:nvPr>
            <p:ph idx="1"/>
          </p:nvPr>
        </p:nvSpPr>
        <p:spPr>
          <a:xfrm>
            <a:off x="0" y="980728"/>
            <a:ext cx="9144000" cy="4824536"/>
          </a:xfrm>
        </p:spPr>
        <p:txBody>
          <a:bodyPr>
            <a:normAutofit/>
          </a:bodyPr>
          <a:lstStyle/>
          <a:p>
            <a:pPr marL="0" indent="0">
              <a:buNone/>
            </a:pPr>
            <a:r>
              <a:rPr lang="it-IT" sz="2400" dirty="0"/>
              <a:t>Iniziamo con qualche definizione:</a:t>
            </a:r>
          </a:p>
          <a:p>
            <a:pPr marL="0" indent="0">
              <a:buNone/>
            </a:pPr>
            <a:endParaRPr lang="it-IT" sz="2400" dirty="0"/>
          </a:p>
          <a:p>
            <a:pPr>
              <a:lnSpc>
                <a:spcPct val="80000"/>
              </a:lnSpc>
              <a:buFontTx/>
              <a:buChar char="-"/>
            </a:pPr>
            <a:r>
              <a:rPr lang="it-IT" altLang="it-IT" sz="2400" b="1" dirty="0">
                <a:solidFill>
                  <a:srgbClr val="FF0000"/>
                </a:solidFill>
              </a:rPr>
              <a:t>inflazione</a:t>
            </a:r>
            <a:r>
              <a:rPr lang="it-IT" altLang="it-IT" sz="2400" dirty="0"/>
              <a:t>: aumento sostenuto del livello generale dei prezzi.</a:t>
            </a:r>
          </a:p>
          <a:p>
            <a:pPr>
              <a:lnSpc>
                <a:spcPct val="80000"/>
              </a:lnSpc>
              <a:buFontTx/>
              <a:buChar char="-"/>
            </a:pPr>
            <a:r>
              <a:rPr lang="it-IT" altLang="it-IT" sz="2400" b="1" dirty="0">
                <a:solidFill>
                  <a:srgbClr val="FF0000"/>
                </a:solidFill>
              </a:rPr>
              <a:t>tasso di inflazione</a:t>
            </a:r>
            <a:r>
              <a:rPr lang="it-IT" altLang="it-IT" sz="2400" dirty="0"/>
              <a:t>: tasso a cui il livello dei prezzi aumenta nel tempo</a:t>
            </a:r>
          </a:p>
          <a:p>
            <a:pPr>
              <a:lnSpc>
                <a:spcPct val="80000"/>
              </a:lnSpc>
              <a:buFontTx/>
              <a:buChar char="-"/>
            </a:pPr>
            <a:r>
              <a:rPr lang="it-IT" altLang="it-IT" sz="2400" b="1" dirty="0">
                <a:solidFill>
                  <a:srgbClr val="FF0000"/>
                </a:solidFill>
              </a:rPr>
              <a:t>deflazione</a:t>
            </a:r>
            <a:r>
              <a:rPr lang="it-IT" altLang="it-IT" sz="2400" dirty="0"/>
              <a:t>: riduzione del livello dei prezzi, ossia quando il tasso di inflazione è negativo.</a:t>
            </a:r>
          </a:p>
          <a:p>
            <a:pPr>
              <a:lnSpc>
                <a:spcPct val="80000"/>
              </a:lnSpc>
              <a:buFontTx/>
              <a:buChar char="-"/>
            </a:pPr>
            <a:endParaRPr lang="it-IT" altLang="it-IT" sz="2400" dirty="0"/>
          </a:p>
          <a:p>
            <a:pPr marL="0" indent="0">
              <a:lnSpc>
                <a:spcPct val="80000"/>
              </a:lnSpc>
              <a:buNone/>
            </a:pPr>
            <a:r>
              <a:rPr lang="it-IT" altLang="it-IT" sz="2400" dirty="0"/>
              <a:t>Il problema pratico è come calcolare il livello generale dei prezzi affinché sia possibile misurare l’inflazione.</a:t>
            </a:r>
          </a:p>
          <a:p>
            <a:pPr marL="0" indent="0">
              <a:lnSpc>
                <a:spcPct val="80000"/>
              </a:lnSpc>
              <a:buNone/>
            </a:pPr>
            <a:endParaRPr lang="it-IT" altLang="it-IT" sz="2400" dirty="0"/>
          </a:p>
          <a:p>
            <a:pPr marL="0" indent="0">
              <a:lnSpc>
                <a:spcPct val="80000"/>
              </a:lnSpc>
              <a:buNone/>
            </a:pPr>
            <a:r>
              <a:rPr lang="it-IT" altLang="it-IT" sz="2400" dirty="0"/>
              <a:t>Ci sono due indicatori che discuteremo nelle slide seguenti.</a:t>
            </a:r>
          </a:p>
          <a:p>
            <a:pPr marL="0" indent="0">
              <a:buNone/>
            </a:pPr>
            <a:endParaRPr lang="it-IT" sz="2400" dirty="0"/>
          </a:p>
        </p:txBody>
      </p:sp>
      <p:sp>
        <p:nvSpPr>
          <p:cNvPr id="4" name="Segnaposto numero diapositiva 3">
            <a:extLst>
              <a:ext uri="{FF2B5EF4-FFF2-40B4-BE49-F238E27FC236}">
                <a16:creationId xmlns="" xmlns:a16="http://schemas.microsoft.com/office/drawing/2014/main" id="{BD2F9F14-4D37-4C10-B63E-601CF80FE924}"/>
              </a:ext>
            </a:extLst>
          </p:cNvPr>
          <p:cNvSpPr>
            <a:spLocks noGrp="1"/>
          </p:cNvSpPr>
          <p:nvPr>
            <p:ph type="sldNum" sz="quarter" idx="12"/>
          </p:nvPr>
        </p:nvSpPr>
        <p:spPr/>
        <p:txBody>
          <a:bodyPr/>
          <a:lstStyle/>
          <a:p>
            <a:fld id="{E3AAEEB7-370C-4CD1-84ED-44A96922B98A}" type="slidenum">
              <a:rPr lang="it-IT" smtClean="0"/>
              <a:pPr/>
              <a:t>16</a:t>
            </a:fld>
            <a:endParaRPr lang="it-IT"/>
          </a:p>
        </p:txBody>
      </p:sp>
    </p:spTree>
    <p:extLst>
      <p:ext uri="{BB962C8B-B14F-4D97-AF65-F5344CB8AC3E}">
        <p14:creationId xmlns:p14="http://schemas.microsoft.com/office/powerpoint/2010/main" val="2216271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72B48C1-D4DB-4CB1-8264-D3AE37203865}"/>
              </a:ext>
            </a:extLst>
          </p:cNvPr>
          <p:cNvSpPr>
            <a:spLocks noGrp="1"/>
          </p:cNvSpPr>
          <p:nvPr>
            <p:ph type="title"/>
          </p:nvPr>
        </p:nvSpPr>
        <p:spPr>
          <a:xfrm>
            <a:off x="457200" y="409228"/>
            <a:ext cx="8229600" cy="1143000"/>
          </a:xfrm>
        </p:spPr>
        <p:txBody>
          <a:bodyPr/>
          <a:lstStyle/>
          <a:p>
            <a:r>
              <a:rPr lang="it-IT" sz="3200" dirty="0"/>
              <a:t>3.1 Il deflatore del Pil</a:t>
            </a:r>
          </a:p>
        </p:txBody>
      </p:sp>
      <p:sp>
        <p:nvSpPr>
          <p:cNvPr id="3" name="Segnaposto contenuto 2">
            <a:extLst>
              <a:ext uri="{FF2B5EF4-FFF2-40B4-BE49-F238E27FC236}">
                <a16:creationId xmlns="" xmlns:a16="http://schemas.microsoft.com/office/drawing/2014/main" id="{F348B181-20B6-46E4-BDD9-B8BD6EBA64B5}"/>
              </a:ext>
            </a:extLst>
          </p:cNvPr>
          <p:cNvSpPr>
            <a:spLocks noGrp="1"/>
          </p:cNvSpPr>
          <p:nvPr>
            <p:ph idx="1"/>
          </p:nvPr>
        </p:nvSpPr>
        <p:spPr>
          <a:xfrm>
            <a:off x="179512" y="1016732"/>
            <a:ext cx="8964488" cy="4824536"/>
          </a:xfrm>
        </p:spPr>
        <p:txBody>
          <a:bodyPr>
            <a:normAutofit/>
          </a:bodyPr>
          <a:lstStyle/>
          <a:p>
            <a:pPr marL="0" indent="0">
              <a:buNone/>
            </a:pPr>
            <a:r>
              <a:rPr lang="it-IT" altLang="it-IT" sz="2400" dirty="0"/>
              <a:t>Il </a:t>
            </a:r>
            <a:r>
              <a:rPr lang="it-IT" altLang="it-IT" sz="2400" b="1" dirty="0"/>
              <a:t>deflatore del Pil </a:t>
            </a:r>
            <a:r>
              <a:rPr lang="it-IT" altLang="it-IT" sz="2400" dirty="0"/>
              <a:t>(</a:t>
            </a:r>
            <a:r>
              <a:rPr lang="it-IT" altLang="it-IT" sz="2400" dirty="0" err="1"/>
              <a:t>P</a:t>
            </a:r>
            <a:r>
              <a:rPr lang="it-IT" altLang="it-IT" sz="2400" i="1" baseline="-25000" dirty="0" err="1"/>
              <a:t>t</a:t>
            </a:r>
            <a:r>
              <a:rPr lang="it-IT" altLang="it-IT" sz="2400" dirty="0"/>
              <a:t>) permette di calcolare il </a:t>
            </a:r>
            <a:r>
              <a:rPr lang="it-IT" altLang="it-IT" sz="2400" b="1" dirty="0"/>
              <a:t>prezzo medio dei beni finali </a:t>
            </a:r>
            <a:r>
              <a:rPr lang="it-IT" altLang="it-IT" sz="2400" b="1" dirty="0">
                <a:solidFill>
                  <a:srgbClr val="FF0000"/>
                </a:solidFill>
              </a:rPr>
              <a:t>prodotti</a:t>
            </a:r>
            <a:r>
              <a:rPr lang="it-IT" altLang="it-IT" sz="2400" b="1" dirty="0"/>
              <a:t> in una economia</a:t>
            </a:r>
          </a:p>
          <a:p>
            <a:pPr marL="0" indent="0">
              <a:buNone/>
            </a:pPr>
            <a:r>
              <a:rPr lang="it-IT" altLang="it-IT" sz="2400" dirty="0"/>
              <a:t> </a:t>
            </a:r>
          </a:p>
          <a:p>
            <a:pPr marL="0" indent="0">
              <a:buNone/>
            </a:pPr>
            <a:endParaRPr lang="it-IT" altLang="it-IT" sz="2400" dirty="0"/>
          </a:p>
          <a:p>
            <a:pPr marL="0" indent="0">
              <a:buNone/>
            </a:pPr>
            <a:endParaRPr lang="it-IT" altLang="it-IT" sz="2400" dirty="0"/>
          </a:p>
          <a:p>
            <a:pPr marL="0" indent="0">
              <a:buNone/>
            </a:pPr>
            <a:r>
              <a:rPr lang="it-IT" altLang="it-IT" sz="2400" dirty="0"/>
              <a:t>Il deflatore del Pil è un numero indice: il suo livello viene scelto arbitrariamente – uguale a 1 per l’anno base</a:t>
            </a:r>
          </a:p>
          <a:p>
            <a:pPr marL="0" indent="0">
              <a:buNone/>
            </a:pPr>
            <a:r>
              <a:rPr lang="it-IT" altLang="it-IT" sz="2400" dirty="0"/>
              <a:t>Il tasso di variazione del deflatore del Pil rappresenta il tasso di inflazione  </a:t>
            </a:r>
          </a:p>
          <a:p>
            <a:pPr marL="0" indent="0">
              <a:buNone/>
            </a:pPr>
            <a:endParaRPr lang="it-IT" sz="2400" dirty="0"/>
          </a:p>
        </p:txBody>
      </p:sp>
      <p:sp>
        <p:nvSpPr>
          <p:cNvPr id="4" name="Segnaposto numero diapositiva 3">
            <a:extLst>
              <a:ext uri="{FF2B5EF4-FFF2-40B4-BE49-F238E27FC236}">
                <a16:creationId xmlns="" xmlns:a16="http://schemas.microsoft.com/office/drawing/2014/main" id="{BD2F9F14-4D37-4C10-B63E-601CF80FE924}"/>
              </a:ext>
            </a:extLst>
          </p:cNvPr>
          <p:cNvSpPr>
            <a:spLocks noGrp="1"/>
          </p:cNvSpPr>
          <p:nvPr>
            <p:ph type="sldNum" sz="quarter" idx="12"/>
          </p:nvPr>
        </p:nvSpPr>
        <p:spPr/>
        <p:txBody>
          <a:bodyPr/>
          <a:lstStyle/>
          <a:p>
            <a:fld id="{E3AAEEB7-370C-4CD1-84ED-44A96922B98A}" type="slidenum">
              <a:rPr lang="it-IT" smtClean="0"/>
              <a:pPr/>
              <a:t>17</a:t>
            </a:fld>
            <a:endParaRPr lang="it-IT"/>
          </a:p>
        </p:txBody>
      </p:sp>
      <p:graphicFrame>
        <p:nvGraphicFramePr>
          <p:cNvPr id="5" name="Object 5">
            <a:extLst>
              <a:ext uri="{FF2B5EF4-FFF2-40B4-BE49-F238E27FC236}">
                <a16:creationId xmlns="" xmlns:a16="http://schemas.microsoft.com/office/drawing/2014/main" id="{CE00A132-7CC3-41DC-8CA3-1D705E0C1DA8}"/>
              </a:ext>
            </a:extLst>
          </p:cNvPr>
          <p:cNvGraphicFramePr>
            <a:graphicFrameLocks noChangeAspect="1"/>
          </p:cNvGraphicFramePr>
          <p:nvPr>
            <p:extLst>
              <p:ext uri="{D42A27DB-BD31-4B8C-83A1-F6EECF244321}">
                <p14:modId xmlns:p14="http://schemas.microsoft.com/office/powerpoint/2010/main" val="3611531014"/>
              </p:ext>
            </p:extLst>
          </p:nvPr>
        </p:nvGraphicFramePr>
        <p:xfrm>
          <a:off x="3045072" y="2097374"/>
          <a:ext cx="3053854" cy="847208"/>
        </p:xfrm>
        <a:graphic>
          <a:graphicData uri="http://schemas.openxmlformats.org/presentationml/2006/ole">
            <mc:AlternateContent xmlns:mc="http://schemas.openxmlformats.org/markup-compatibility/2006">
              <mc:Choice xmlns:v="urn:schemas-microsoft-com:vml" Requires="v">
                <p:oleObj spid="_x0000_s2102" name="Equation" r:id="rId3" imgW="1548728" imgH="431613" progId="Equation.DSMT4">
                  <p:embed/>
                </p:oleObj>
              </mc:Choice>
              <mc:Fallback>
                <p:oleObj name="Equation" r:id="rId3" imgW="1548728" imgH="431613" progId="Equation.DSMT4">
                  <p:embed/>
                  <p:pic>
                    <p:nvPicPr>
                      <p:cNvPr id="16389" name="Object 5">
                        <a:extLst>
                          <a:ext uri="{FF2B5EF4-FFF2-40B4-BE49-F238E27FC236}">
                            <a16:creationId xmlns="" xmlns:a16="http://schemas.microsoft.com/office/drawing/2014/main" id="{BD788A85-6238-4D47-AE41-71630C650D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5072" y="2097374"/>
                        <a:ext cx="3053854" cy="847208"/>
                      </a:xfrm>
                      <a:prstGeom prst="rect">
                        <a:avLst/>
                      </a:prstGeom>
                      <a:noFill/>
                      <a:ln>
                        <a:noFill/>
                      </a:ln>
                      <a:effectLst/>
                    </p:spPr>
                  </p:pic>
                </p:oleObj>
              </mc:Fallback>
            </mc:AlternateContent>
          </a:graphicData>
        </a:graphic>
      </p:graphicFrame>
      <p:graphicFrame>
        <p:nvGraphicFramePr>
          <p:cNvPr id="6" name="Object 6">
            <a:extLst>
              <a:ext uri="{FF2B5EF4-FFF2-40B4-BE49-F238E27FC236}">
                <a16:creationId xmlns="" xmlns:a16="http://schemas.microsoft.com/office/drawing/2014/main" id="{4BE20F2A-D554-4946-811C-621E0E3F8C07}"/>
              </a:ext>
            </a:extLst>
          </p:cNvPr>
          <p:cNvGraphicFramePr>
            <a:graphicFrameLocks noChangeAspect="1"/>
          </p:cNvGraphicFramePr>
          <p:nvPr>
            <p:extLst>
              <p:ext uri="{D42A27DB-BD31-4B8C-83A1-F6EECF244321}">
                <p14:modId xmlns:p14="http://schemas.microsoft.com/office/powerpoint/2010/main" val="3500280544"/>
              </p:ext>
            </p:extLst>
          </p:nvPr>
        </p:nvGraphicFramePr>
        <p:xfrm>
          <a:off x="3913544" y="4725144"/>
          <a:ext cx="1316911" cy="895350"/>
        </p:xfrm>
        <a:graphic>
          <a:graphicData uri="http://schemas.openxmlformats.org/presentationml/2006/ole">
            <mc:AlternateContent xmlns:mc="http://schemas.openxmlformats.org/markup-compatibility/2006">
              <mc:Choice xmlns:v="urn:schemas-microsoft-com:vml" Requires="v">
                <p:oleObj spid="_x0000_s2103" name="Equazione" r:id="rId5" imgW="634725" imgH="431613" progId="Equation.3">
                  <p:embed/>
                </p:oleObj>
              </mc:Choice>
              <mc:Fallback>
                <p:oleObj name="Equazione" r:id="rId5" imgW="634725" imgH="431613" progId="Equation.3">
                  <p:embed/>
                  <p:pic>
                    <p:nvPicPr>
                      <p:cNvPr id="3075" name="Object 6">
                        <a:extLst>
                          <a:ext uri="{FF2B5EF4-FFF2-40B4-BE49-F238E27FC236}">
                            <a16:creationId xmlns="" xmlns:a16="http://schemas.microsoft.com/office/drawing/2014/main" id="{447E5E4A-36AD-4B70-B11A-C56B0438E5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3544" y="4725144"/>
                        <a:ext cx="1316911" cy="8953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4026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72B48C1-D4DB-4CB1-8264-D3AE37203865}"/>
              </a:ext>
            </a:extLst>
          </p:cNvPr>
          <p:cNvSpPr>
            <a:spLocks noGrp="1"/>
          </p:cNvSpPr>
          <p:nvPr>
            <p:ph type="title"/>
          </p:nvPr>
        </p:nvSpPr>
        <p:spPr>
          <a:xfrm>
            <a:off x="457200" y="409228"/>
            <a:ext cx="8229600" cy="1143000"/>
          </a:xfrm>
        </p:spPr>
        <p:txBody>
          <a:bodyPr/>
          <a:lstStyle/>
          <a:p>
            <a:r>
              <a:rPr lang="it-IT" sz="3200" dirty="0"/>
              <a:t>3.2 L’indice dei prezzi al consumo</a:t>
            </a:r>
          </a:p>
        </p:txBody>
      </p:sp>
      <p:sp>
        <p:nvSpPr>
          <p:cNvPr id="3" name="Segnaposto contenuto 2">
            <a:extLst>
              <a:ext uri="{FF2B5EF4-FFF2-40B4-BE49-F238E27FC236}">
                <a16:creationId xmlns="" xmlns:a16="http://schemas.microsoft.com/office/drawing/2014/main" id="{F348B181-20B6-46E4-BDD9-B8BD6EBA64B5}"/>
              </a:ext>
            </a:extLst>
          </p:cNvPr>
          <p:cNvSpPr>
            <a:spLocks noGrp="1"/>
          </p:cNvSpPr>
          <p:nvPr>
            <p:ph idx="1"/>
          </p:nvPr>
        </p:nvSpPr>
        <p:spPr>
          <a:xfrm>
            <a:off x="179512" y="1016732"/>
            <a:ext cx="8784976" cy="4824536"/>
          </a:xfrm>
        </p:spPr>
        <p:txBody>
          <a:bodyPr>
            <a:normAutofit/>
          </a:bodyPr>
          <a:lstStyle/>
          <a:p>
            <a:pPr marL="0" indent="0">
              <a:buNone/>
            </a:pPr>
            <a:r>
              <a:rPr lang="it-IT" altLang="it-IT" sz="2400" dirty="0"/>
              <a:t>L’</a:t>
            </a:r>
            <a:r>
              <a:rPr lang="it-IT" altLang="it-IT" sz="2400" b="1" dirty="0"/>
              <a:t>indice dei prezzi al consumo </a:t>
            </a:r>
            <a:r>
              <a:rPr lang="it-IT" altLang="it-IT" sz="2400" dirty="0"/>
              <a:t>misura il livello </a:t>
            </a:r>
            <a:r>
              <a:rPr lang="it-IT" altLang="it-IT" sz="2400" b="1" dirty="0"/>
              <a:t>dei prezzi medi </a:t>
            </a:r>
            <a:r>
              <a:rPr lang="it-IT" altLang="it-IT" sz="2400" b="1" dirty="0">
                <a:solidFill>
                  <a:srgbClr val="FF0000"/>
                </a:solidFill>
              </a:rPr>
              <a:t>al consumo</a:t>
            </a:r>
            <a:r>
              <a:rPr lang="it-IT" altLang="it-IT" sz="2400" dirty="0"/>
              <a:t> ed esprime il costo in valuta (euro, ad esempio) di un determinato paniere di consumo di un tipico consumatore urbano.</a:t>
            </a:r>
          </a:p>
          <a:p>
            <a:pPr marL="0" indent="0">
              <a:buNone/>
            </a:pPr>
            <a:endParaRPr lang="it-IT" altLang="it-IT" sz="2400" dirty="0"/>
          </a:p>
          <a:p>
            <a:pPr marL="0" indent="0">
              <a:buNone/>
            </a:pPr>
            <a:r>
              <a:rPr lang="it-IT" altLang="it-IT" sz="2400" dirty="0"/>
              <a:t>L’indice dei prezzi al consumo (IPC) è un numero </a:t>
            </a:r>
            <a:r>
              <a:rPr lang="it-IT" altLang="it-IT" sz="2400" dirty="0" smtClean="0"/>
              <a:t>indice.</a:t>
            </a:r>
            <a:endParaRPr lang="it-IT" altLang="it-IT" sz="2400" dirty="0"/>
          </a:p>
          <a:p>
            <a:pPr marL="0" indent="0">
              <a:buNone/>
            </a:pPr>
            <a:endParaRPr lang="it-IT" altLang="it-IT" sz="2400" dirty="0"/>
          </a:p>
          <a:p>
            <a:pPr marL="0" indent="0">
              <a:buNone/>
            </a:pPr>
            <a:r>
              <a:rPr lang="it-IT" altLang="it-IT" sz="2400" b="1" dirty="0">
                <a:solidFill>
                  <a:srgbClr val="FF0000"/>
                </a:solidFill>
              </a:rPr>
              <a:t>Il tasso di variazione dell’IPC rappresenta il tasso di inflazione.</a:t>
            </a:r>
          </a:p>
          <a:p>
            <a:pPr marL="0" indent="0">
              <a:buNone/>
            </a:pPr>
            <a:endParaRPr lang="it-IT" altLang="it-IT" sz="2400" dirty="0"/>
          </a:p>
          <a:p>
            <a:pPr marL="0" indent="0">
              <a:buNone/>
            </a:pPr>
            <a:r>
              <a:rPr lang="it-IT" altLang="it-IT" sz="2400" dirty="0"/>
              <a:t>A livello europeo viene utilizzato l’Indice armonizzato dei prezzi al consumo (</a:t>
            </a:r>
            <a:r>
              <a:rPr lang="it-IT" altLang="it-IT" sz="2400" dirty="0" err="1"/>
              <a:t>Iapc</a:t>
            </a:r>
            <a:r>
              <a:rPr lang="it-IT" altLang="it-IT" sz="2400" dirty="0"/>
              <a:t>), costruito da Eurostat.</a:t>
            </a:r>
          </a:p>
          <a:p>
            <a:pPr marL="0" indent="0">
              <a:buNone/>
            </a:pPr>
            <a:endParaRPr lang="it-IT" sz="2400" dirty="0"/>
          </a:p>
        </p:txBody>
      </p:sp>
      <p:sp>
        <p:nvSpPr>
          <p:cNvPr id="4" name="Segnaposto numero diapositiva 3">
            <a:extLst>
              <a:ext uri="{FF2B5EF4-FFF2-40B4-BE49-F238E27FC236}">
                <a16:creationId xmlns="" xmlns:a16="http://schemas.microsoft.com/office/drawing/2014/main" id="{BD2F9F14-4D37-4C10-B63E-601CF80FE924}"/>
              </a:ext>
            </a:extLst>
          </p:cNvPr>
          <p:cNvSpPr>
            <a:spLocks noGrp="1"/>
          </p:cNvSpPr>
          <p:nvPr>
            <p:ph type="sldNum" sz="quarter" idx="12"/>
          </p:nvPr>
        </p:nvSpPr>
        <p:spPr/>
        <p:txBody>
          <a:bodyPr/>
          <a:lstStyle/>
          <a:p>
            <a:fld id="{E3AAEEB7-370C-4CD1-84ED-44A96922B98A}" type="slidenum">
              <a:rPr lang="it-IT" smtClean="0"/>
              <a:pPr/>
              <a:t>18</a:t>
            </a:fld>
            <a:endParaRPr lang="it-IT"/>
          </a:p>
        </p:txBody>
      </p:sp>
    </p:spTree>
    <p:extLst>
      <p:ext uri="{BB962C8B-B14F-4D97-AF65-F5344CB8AC3E}">
        <p14:creationId xmlns:p14="http://schemas.microsoft.com/office/powerpoint/2010/main" val="816782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72B48C1-D4DB-4CB1-8264-D3AE37203865}"/>
              </a:ext>
            </a:extLst>
          </p:cNvPr>
          <p:cNvSpPr>
            <a:spLocks noGrp="1"/>
          </p:cNvSpPr>
          <p:nvPr>
            <p:ph type="title"/>
          </p:nvPr>
        </p:nvSpPr>
        <p:spPr>
          <a:xfrm>
            <a:off x="457200" y="409228"/>
            <a:ext cx="8229600" cy="1143000"/>
          </a:xfrm>
        </p:spPr>
        <p:txBody>
          <a:bodyPr/>
          <a:lstStyle/>
          <a:p>
            <a:r>
              <a:rPr lang="it-IT" sz="3200" dirty="0"/>
              <a:t>3. Il tasso di inflazione</a:t>
            </a:r>
          </a:p>
        </p:txBody>
      </p:sp>
      <p:sp>
        <p:nvSpPr>
          <p:cNvPr id="3" name="Segnaposto contenuto 2">
            <a:extLst>
              <a:ext uri="{FF2B5EF4-FFF2-40B4-BE49-F238E27FC236}">
                <a16:creationId xmlns="" xmlns:a16="http://schemas.microsoft.com/office/drawing/2014/main" id="{F348B181-20B6-46E4-BDD9-B8BD6EBA64B5}"/>
              </a:ext>
            </a:extLst>
          </p:cNvPr>
          <p:cNvSpPr>
            <a:spLocks noGrp="1"/>
          </p:cNvSpPr>
          <p:nvPr>
            <p:ph idx="1"/>
          </p:nvPr>
        </p:nvSpPr>
        <p:spPr>
          <a:xfrm>
            <a:off x="179512" y="1016732"/>
            <a:ext cx="8964488" cy="4824536"/>
          </a:xfrm>
        </p:spPr>
        <p:txBody>
          <a:bodyPr>
            <a:normAutofit/>
          </a:bodyPr>
          <a:lstStyle/>
          <a:p>
            <a:pPr marL="0" indent="0">
              <a:lnSpc>
                <a:spcPct val="80000"/>
              </a:lnSpc>
              <a:buNone/>
            </a:pPr>
            <a:r>
              <a:rPr lang="it-IT" altLang="it-IT" sz="2000" dirty="0"/>
              <a:t>L’indice dei prezzi al consumo e il deflatore del Pil mostrano andamenti simili nel tempo.</a:t>
            </a:r>
          </a:p>
          <a:p>
            <a:pPr marL="0" indent="0">
              <a:lnSpc>
                <a:spcPct val="80000"/>
              </a:lnSpc>
              <a:buNone/>
            </a:pPr>
            <a:r>
              <a:rPr lang="it-IT" altLang="it-IT" sz="2000" b="1" dirty="0">
                <a:solidFill>
                  <a:srgbClr val="FF0000"/>
                </a:solidFill>
              </a:rPr>
              <a:t>Ci sono però delle eccezioni, che sono generalmente dovute all’aumento del costo delle importazioni</a:t>
            </a:r>
            <a:r>
              <a:rPr lang="it-IT" altLang="it-IT" sz="2000" dirty="0"/>
              <a:t>.</a:t>
            </a:r>
          </a:p>
          <a:p>
            <a:pPr marL="0" indent="0">
              <a:lnSpc>
                <a:spcPct val="80000"/>
              </a:lnSpc>
              <a:buNone/>
            </a:pPr>
            <a:r>
              <a:rPr lang="it-IT" altLang="it-IT" sz="1600" dirty="0"/>
              <a:t>Fonte: Eurostat, Ocse, Calcoli degli autori</a:t>
            </a:r>
          </a:p>
          <a:p>
            <a:pPr marL="0" indent="0">
              <a:buNone/>
            </a:pPr>
            <a:endParaRPr lang="it-IT" sz="2400" dirty="0"/>
          </a:p>
          <a:p>
            <a:pPr marL="0" indent="0">
              <a:buNone/>
            </a:pPr>
            <a:endParaRPr lang="it-IT" sz="2400" dirty="0"/>
          </a:p>
        </p:txBody>
      </p:sp>
      <p:sp>
        <p:nvSpPr>
          <p:cNvPr id="4" name="Segnaposto numero diapositiva 3">
            <a:extLst>
              <a:ext uri="{FF2B5EF4-FFF2-40B4-BE49-F238E27FC236}">
                <a16:creationId xmlns="" xmlns:a16="http://schemas.microsoft.com/office/drawing/2014/main" id="{BD2F9F14-4D37-4C10-B63E-601CF80FE924}"/>
              </a:ext>
            </a:extLst>
          </p:cNvPr>
          <p:cNvSpPr>
            <a:spLocks noGrp="1"/>
          </p:cNvSpPr>
          <p:nvPr>
            <p:ph type="sldNum" sz="quarter" idx="12"/>
          </p:nvPr>
        </p:nvSpPr>
        <p:spPr/>
        <p:txBody>
          <a:bodyPr/>
          <a:lstStyle/>
          <a:p>
            <a:fld id="{E3AAEEB7-370C-4CD1-84ED-44A96922B98A}" type="slidenum">
              <a:rPr lang="it-IT" smtClean="0"/>
              <a:pPr/>
              <a:t>19</a:t>
            </a:fld>
            <a:endParaRPr lang="it-IT"/>
          </a:p>
        </p:txBody>
      </p:sp>
      <p:pic>
        <p:nvPicPr>
          <p:cNvPr id="6" name="Immagine 5" descr="Immagine che contiene sedendo&#10;&#10;Descrizione generata automaticamente">
            <a:extLst>
              <a:ext uri="{FF2B5EF4-FFF2-40B4-BE49-F238E27FC236}">
                <a16:creationId xmlns="" xmlns:a16="http://schemas.microsoft.com/office/drawing/2014/main" id="{CF35874C-9E24-4378-BE77-9C4DD9CD6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425203"/>
            <a:ext cx="7200800" cy="3673606"/>
          </a:xfrm>
          <a:prstGeom prst="rect">
            <a:avLst/>
          </a:prstGeom>
        </p:spPr>
      </p:pic>
    </p:spTree>
    <p:extLst>
      <p:ext uri="{BB962C8B-B14F-4D97-AF65-F5344CB8AC3E}">
        <p14:creationId xmlns:p14="http://schemas.microsoft.com/office/powerpoint/2010/main" val="3127567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33FC082-E7B4-482D-9CE9-33ACAB124DE5}"/>
              </a:ext>
            </a:extLst>
          </p:cNvPr>
          <p:cNvSpPr>
            <a:spLocks noGrp="1"/>
          </p:cNvSpPr>
          <p:nvPr>
            <p:ph type="title"/>
          </p:nvPr>
        </p:nvSpPr>
        <p:spPr>
          <a:xfrm>
            <a:off x="457200" y="590663"/>
            <a:ext cx="8229600" cy="790670"/>
          </a:xfrm>
        </p:spPr>
        <p:txBody>
          <a:bodyPr/>
          <a:lstStyle/>
          <a:p>
            <a:r>
              <a:rPr lang="it-IT" sz="3200" dirty="0"/>
              <a:t>1. La produzione aggregata</a:t>
            </a:r>
          </a:p>
        </p:txBody>
      </p:sp>
      <p:sp>
        <p:nvSpPr>
          <p:cNvPr id="3" name="Segnaposto contenuto 2">
            <a:extLst>
              <a:ext uri="{FF2B5EF4-FFF2-40B4-BE49-F238E27FC236}">
                <a16:creationId xmlns="" xmlns:a16="http://schemas.microsoft.com/office/drawing/2014/main" id="{70DDD8A0-F9EC-4927-A6C4-B573738AEABE}"/>
              </a:ext>
            </a:extLst>
          </p:cNvPr>
          <p:cNvSpPr>
            <a:spLocks noGrp="1"/>
          </p:cNvSpPr>
          <p:nvPr>
            <p:ph idx="1"/>
          </p:nvPr>
        </p:nvSpPr>
        <p:spPr>
          <a:xfrm>
            <a:off x="457200" y="1628801"/>
            <a:ext cx="8229600" cy="2376264"/>
          </a:xfrm>
        </p:spPr>
        <p:txBody>
          <a:bodyPr>
            <a:normAutofit/>
          </a:bodyPr>
          <a:lstStyle/>
          <a:p>
            <a:pPr marL="0" indent="0">
              <a:lnSpc>
                <a:spcPct val="90000"/>
              </a:lnSpc>
              <a:buNone/>
            </a:pPr>
            <a:r>
              <a:rPr lang="it-IT" altLang="it-IT" sz="2400" dirty="0"/>
              <a:t>La misura principale della </a:t>
            </a:r>
            <a:r>
              <a:rPr lang="it-IT" altLang="it-IT" sz="2400" i="1" dirty="0"/>
              <a:t>produzione aggregata </a:t>
            </a:r>
            <a:r>
              <a:rPr lang="it-IT" altLang="it-IT" sz="2400" dirty="0"/>
              <a:t>(ossia totale) nella contabilità nazionale è chiamata </a:t>
            </a:r>
            <a:r>
              <a:rPr lang="it-IT" altLang="it-IT" sz="2400" i="1" dirty="0"/>
              <a:t>prodotto interno lordo</a:t>
            </a:r>
            <a:r>
              <a:rPr lang="it-IT" altLang="it-IT" sz="2400" dirty="0"/>
              <a:t>(Pil).</a:t>
            </a:r>
          </a:p>
          <a:p>
            <a:pPr marL="0" indent="0" algn="just">
              <a:lnSpc>
                <a:spcPct val="90000"/>
              </a:lnSpc>
              <a:buNone/>
            </a:pPr>
            <a:endParaRPr lang="it-IT" altLang="it-IT" sz="2400" dirty="0"/>
          </a:p>
          <a:p>
            <a:pPr marL="0" indent="0" algn="just">
              <a:lnSpc>
                <a:spcPct val="90000"/>
              </a:lnSpc>
              <a:buNone/>
            </a:pPr>
            <a:r>
              <a:rPr lang="it-IT" altLang="it-IT" sz="2400" dirty="0"/>
              <a:t>Non è la sola, ma è la variabile più conosciuta e più utilizzata per misurare la dimensione economica di un paese.</a:t>
            </a:r>
            <a:endParaRPr lang="it-IT" sz="2400" dirty="0"/>
          </a:p>
        </p:txBody>
      </p:sp>
      <p:sp>
        <p:nvSpPr>
          <p:cNvPr id="4" name="Segnaposto numero diapositiva 3">
            <a:extLst>
              <a:ext uri="{FF2B5EF4-FFF2-40B4-BE49-F238E27FC236}">
                <a16:creationId xmlns="" xmlns:a16="http://schemas.microsoft.com/office/drawing/2014/main" id="{5971ACF1-7DC9-4EB5-80BE-A988916DB589}"/>
              </a:ext>
            </a:extLst>
          </p:cNvPr>
          <p:cNvSpPr>
            <a:spLocks noGrp="1"/>
          </p:cNvSpPr>
          <p:nvPr>
            <p:ph type="sldNum" sz="quarter" idx="12"/>
          </p:nvPr>
        </p:nvSpPr>
        <p:spPr/>
        <p:txBody>
          <a:bodyPr/>
          <a:lstStyle/>
          <a:p>
            <a:fld id="{E3AAEEB7-370C-4CD1-84ED-44A96922B98A}" type="slidenum">
              <a:rPr lang="it-IT" smtClean="0"/>
              <a:pPr/>
              <a:t>2</a:t>
            </a:fld>
            <a:endParaRPr lang="it-IT"/>
          </a:p>
        </p:txBody>
      </p:sp>
    </p:spTree>
    <p:extLst>
      <p:ext uri="{BB962C8B-B14F-4D97-AF65-F5344CB8AC3E}">
        <p14:creationId xmlns:p14="http://schemas.microsoft.com/office/powerpoint/2010/main" val="279179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72B48C1-D4DB-4CB1-8264-D3AE37203865}"/>
              </a:ext>
            </a:extLst>
          </p:cNvPr>
          <p:cNvSpPr>
            <a:spLocks noGrp="1"/>
          </p:cNvSpPr>
          <p:nvPr>
            <p:ph type="title"/>
          </p:nvPr>
        </p:nvSpPr>
        <p:spPr>
          <a:xfrm>
            <a:off x="0" y="409228"/>
            <a:ext cx="9144000" cy="1143000"/>
          </a:xfrm>
        </p:spPr>
        <p:txBody>
          <a:bodyPr/>
          <a:lstStyle/>
          <a:p>
            <a:r>
              <a:rPr lang="it-IT" sz="3200" dirty="0"/>
              <a:t>3.3 Perché gli economisti si preoccupano dell’inflazione?</a:t>
            </a:r>
          </a:p>
        </p:txBody>
      </p:sp>
      <p:sp>
        <p:nvSpPr>
          <p:cNvPr id="4" name="Segnaposto numero diapositiva 3">
            <a:extLst>
              <a:ext uri="{FF2B5EF4-FFF2-40B4-BE49-F238E27FC236}">
                <a16:creationId xmlns="" xmlns:a16="http://schemas.microsoft.com/office/drawing/2014/main" id="{BD2F9F14-4D37-4C10-B63E-601CF80FE924}"/>
              </a:ext>
            </a:extLst>
          </p:cNvPr>
          <p:cNvSpPr>
            <a:spLocks noGrp="1"/>
          </p:cNvSpPr>
          <p:nvPr>
            <p:ph type="sldNum" sz="quarter" idx="12"/>
          </p:nvPr>
        </p:nvSpPr>
        <p:spPr/>
        <p:txBody>
          <a:bodyPr/>
          <a:lstStyle/>
          <a:p>
            <a:fld id="{E3AAEEB7-370C-4CD1-84ED-44A96922B98A}" type="slidenum">
              <a:rPr lang="it-IT" smtClean="0"/>
              <a:pPr/>
              <a:t>20</a:t>
            </a:fld>
            <a:endParaRPr lang="it-IT"/>
          </a:p>
        </p:txBody>
      </p:sp>
      <p:sp>
        <p:nvSpPr>
          <p:cNvPr id="6" name="Segnaposto contenuto 5">
            <a:extLst>
              <a:ext uri="{FF2B5EF4-FFF2-40B4-BE49-F238E27FC236}">
                <a16:creationId xmlns="" xmlns:a16="http://schemas.microsoft.com/office/drawing/2014/main" id="{A9540027-FDD7-432B-8D58-AAE989528B57}"/>
              </a:ext>
            </a:extLst>
          </p:cNvPr>
          <p:cNvSpPr>
            <a:spLocks noGrp="1"/>
          </p:cNvSpPr>
          <p:nvPr>
            <p:ph idx="1"/>
          </p:nvPr>
        </p:nvSpPr>
        <p:spPr>
          <a:xfrm>
            <a:off x="179512" y="1922809"/>
            <a:ext cx="8964487" cy="4525963"/>
          </a:xfrm>
        </p:spPr>
        <p:txBody>
          <a:bodyPr/>
          <a:lstStyle/>
          <a:p>
            <a:pPr marL="0" indent="0">
              <a:lnSpc>
                <a:spcPct val="80000"/>
              </a:lnSpc>
              <a:buNone/>
            </a:pPr>
            <a:r>
              <a:rPr lang="it-IT" altLang="it-IT" sz="2400" dirty="0"/>
              <a:t>Durante le fasi inflattive, non tutti i prezzi e i salari aumentano proporzionalmente. </a:t>
            </a:r>
            <a:r>
              <a:rPr lang="it-IT" altLang="it-IT" sz="2400" b="1" dirty="0"/>
              <a:t>L’inflazione influenza la distribuzione del reddito</a:t>
            </a:r>
            <a:r>
              <a:rPr lang="it-IT" altLang="it-IT" sz="2400" dirty="0"/>
              <a:t>.</a:t>
            </a:r>
          </a:p>
          <a:p>
            <a:pPr>
              <a:lnSpc>
                <a:spcPct val="80000"/>
              </a:lnSpc>
              <a:buFont typeface="Wingdings" panose="05000000000000000000" pitchFamily="2" charset="2"/>
              <a:buChar char="ü"/>
            </a:pPr>
            <a:endParaRPr lang="it-IT" altLang="it-IT" sz="2400" dirty="0"/>
          </a:p>
          <a:p>
            <a:pPr marL="0" indent="0">
              <a:lnSpc>
                <a:spcPct val="80000"/>
              </a:lnSpc>
              <a:buNone/>
            </a:pPr>
            <a:r>
              <a:rPr lang="it-IT" altLang="it-IT" sz="2400" dirty="0"/>
              <a:t>L’inflazione crea altre distorsioni economiche.</a:t>
            </a:r>
          </a:p>
          <a:p>
            <a:pPr>
              <a:lnSpc>
                <a:spcPct val="80000"/>
              </a:lnSpc>
              <a:buFont typeface="Wingdings" panose="05000000000000000000" pitchFamily="2" charset="2"/>
              <a:buChar char="ü"/>
            </a:pPr>
            <a:endParaRPr lang="it-IT" altLang="it-IT" sz="2400" dirty="0"/>
          </a:p>
          <a:p>
            <a:pPr marL="0" indent="0">
              <a:lnSpc>
                <a:spcPct val="80000"/>
              </a:lnSpc>
              <a:buNone/>
            </a:pPr>
            <a:r>
              <a:rPr lang="it-IT" altLang="it-IT" sz="2400" dirty="0"/>
              <a:t>I pro e i contro dei diversi tassi di inflazione verranno discussi quando parleremo della politica monetaria.</a:t>
            </a:r>
          </a:p>
          <a:p>
            <a:endParaRPr lang="it-IT" dirty="0"/>
          </a:p>
        </p:txBody>
      </p:sp>
    </p:spTree>
    <p:extLst>
      <p:ext uri="{BB962C8B-B14F-4D97-AF65-F5344CB8AC3E}">
        <p14:creationId xmlns:p14="http://schemas.microsoft.com/office/powerpoint/2010/main" val="963274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72B48C1-D4DB-4CB1-8264-D3AE37203865}"/>
              </a:ext>
            </a:extLst>
          </p:cNvPr>
          <p:cNvSpPr>
            <a:spLocks noGrp="1"/>
          </p:cNvSpPr>
          <p:nvPr>
            <p:ph type="title"/>
          </p:nvPr>
        </p:nvSpPr>
        <p:spPr>
          <a:xfrm>
            <a:off x="0" y="409228"/>
            <a:ext cx="9144000" cy="1143000"/>
          </a:xfrm>
        </p:spPr>
        <p:txBody>
          <a:bodyPr/>
          <a:lstStyle/>
          <a:p>
            <a:r>
              <a:rPr lang="it-IT" sz="3200" dirty="0"/>
              <a:t>4. Produzione, disoccupazione e tasso di inflazione</a:t>
            </a:r>
          </a:p>
        </p:txBody>
      </p:sp>
      <p:sp>
        <p:nvSpPr>
          <p:cNvPr id="4" name="Segnaposto numero diapositiva 3">
            <a:extLst>
              <a:ext uri="{FF2B5EF4-FFF2-40B4-BE49-F238E27FC236}">
                <a16:creationId xmlns="" xmlns:a16="http://schemas.microsoft.com/office/drawing/2014/main" id="{BD2F9F14-4D37-4C10-B63E-601CF80FE924}"/>
              </a:ext>
            </a:extLst>
          </p:cNvPr>
          <p:cNvSpPr>
            <a:spLocks noGrp="1"/>
          </p:cNvSpPr>
          <p:nvPr>
            <p:ph type="sldNum" sz="quarter" idx="12"/>
          </p:nvPr>
        </p:nvSpPr>
        <p:spPr/>
        <p:txBody>
          <a:bodyPr/>
          <a:lstStyle/>
          <a:p>
            <a:fld id="{E3AAEEB7-370C-4CD1-84ED-44A96922B98A}" type="slidenum">
              <a:rPr lang="it-IT" smtClean="0"/>
              <a:pPr/>
              <a:t>21</a:t>
            </a:fld>
            <a:endParaRPr lang="it-IT"/>
          </a:p>
        </p:txBody>
      </p:sp>
      <p:sp>
        <p:nvSpPr>
          <p:cNvPr id="6" name="Segnaposto contenuto 5">
            <a:extLst>
              <a:ext uri="{FF2B5EF4-FFF2-40B4-BE49-F238E27FC236}">
                <a16:creationId xmlns="" xmlns:a16="http://schemas.microsoft.com/office/drawing/2014/main" id="{A9540027-FDD7-432B-8D58-AAE989528B57}"/>
              </a:ext>
            </a:extLst>
          </p:cNvPr>
          <p:cNvSpPr>
            <a:spLocks noGrp="1"/>
          </p:cNvSpPr>
          <p:nvPr>
            <p:ph idx="1"/>
          </p:nvPr>
        </p:nvSpPr>
        <p:spPr>
          <a:xfrm>
            <a:off x="251520" y="1922809"/>
            <a:ext cx="8712968" cy="4525963"/>
          </a:xfrm>
        </p:spPr>
        <p:txBody>
          <a:bodyPr/>
          <a:lstStyle/>
          <a:p>
            <a:pPr marL="0">
              <a:lnSpc>
                <a:spcPct val="80000"/>
              </a:lnSpc>
              <a:buNone/>
            </a:pPr>
            <a:r>
              <a:rPr lang="it-IT" altLang="it-IT" sz="2400" dirty="0"/>
              <a:t>Le tre variabili descritte finora (produzione, disoccupazione e inflazione) sono collegate tra loro. Gli economisti considerano due relazioni:</a:t>
            </a:r>
          </a:p>
          <a:p>
            <a:pPr>
              <a:lnSpc>
                <a:spcPct val="80000"/>
              </a:lnSpc>
              <a:buNone/>
            </a:pPr>
            <a:endParaRPr lang="it-IT" altLang="it-IT" sz="2400" dirty="0"/>
          </a:p>
          <a:p>
            <a:pPr>
              <a:lnSpc>
                <a:spcPct val="80000"/>
              </a:lnSpc>
              <a:buNone/>
            </a:pPr>
            <a:endParaRPr lang="it-IT" altLang="it-IT" sz="2400" dirty="0"/>
          </a:p>
          <a:p>
            <a:pPr>
              <a:lnSpc>
                <a:spcPct val="80000"/>
              </a:lnSpc>
            </a:pPr>
            <a:r>
              <a:rPr lang="it-IT" altLang="it-IT" sz="2400" b="1" dirty="0">
                <a:solidFill>
                  <a:srgbClr val="FF0000"/>
                </a:solidFill>
              </a:rPr>
              <a:t>la legge di </a:t>
            </a:r>
            <a:r>
              <a:rPr lang="it-IT" altLang="it-IT" sz="2400" b="1" dirty="0" err="1">
                <a:solidFill>
                  <a:srgbClr val="FF0000"/>
                </a:solidFill>
              </a:rPr>
              <a:t>Okun</a:t>
            </a:r>
            <a:r>
              <a:rPr lang="it-IT" altLang="it-IT" sz="2400" dirty="0"/>
              <a:t>: mette in relazione (negativa) la </a:t>
            </a:r>
            <a:r>
              <a:rPr lang="it-IT" altLang="it-IT" sz="2400" b="1" dirty="0"/>
              <a:t>crescita della produzione</a:t>
            </a:r>
            <a:r>
              <a:rPr lang="it-IT" altLang="it-IT" sz="2400" dirty="0"/>
              <a:t> e le </a:t>
            </a:r>
            <a:r>
              <a:rPr lang="it-IT" altLang="it-IT" sz="2400" b="1" dirty="0"/>
              <a:t>variazioni del tasso di disoccupazione</a:t>
            </a:r>
          </a:p>
          <a:p>
            <a:pPr>
              <a:lnSpc>
                <a:spcPct val="80000"/>
              </a:lnSpc>
            </a:pPr>
            <a:endParaRPr lang="it-IT" altLang="it-IT" sz="2400" dirty="0"/>
          </a:p>
          <a:p>
            <a:pPr>
              <a:lnSpc>
                <a:spcPct val="80000"/>
              </a:lnSpc>
            </a:pPr>
            <a:r>
              <a:rPr lang="it-IT" altLang="it-IT" sz="2400" b="1" dirty="0">
                <a:solidFill>
                  <a:srgbClr val="FF0000"/>
                </a:solidFill>
              </a:rPr>
              <a:t>la curva di Phillips</a:t>
            </a:r>
            <a:r>
              <a:rPr lang="it-IT" altLang="it-IT" sz="2400" dirty="0"/>
              <a:t>: mette in relazione (negativa) il </a:t>
            </a:r>
            <a:r>
              <a:rPr lang="it-IT" altLang="it-IT" sz="2400" b="1" dirty="0"/>
              <a:t>tasso di disoccupazione e l’inflazione</a:t>
            </a:r>
          </a:p>
          <a:p>
            <a:pPr marL="0" indent="0">
              <a:buNone/>
            </a:pPr>
            <a:endParaRPr lang="it-IT" dirty="0"/>
          </a:p>
        </p:txBody>
      </p:sp>
    </p:spTree>
    <p:extLst>
      <p:ext uri="{BB962C8B-B14F-4D97-AF65-F5344CB8AC3E}">
        <p14:creationId xmlns:p14="http://schemas.microsoft.com/office/powerpoint/2010/main" val="1743504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72B48C1-D4DB-4CB1-8264-D3AE37203865}"/>
              </a:ext>
            </a:extLst>
          </p:cNvPr>
          <p:cNvSpPr>
            <a:spLocks noGrp="1"/>
          </p:cNvSpPr>
          <p:nvPr>
            <p:ph type="title"/>
          </p:nvPr>
        </p:nvSpPr>
        <p:spPr>
          <a:xfrm>
            <a:off x="457200" y="409228"/>
            <a:ext cx="8229600" cy="1143000"/>
          </a:xfrm>
        </p:spPr>
        <p:txBody>
          <a:bodyPr/>
          <a:lstStyle/>
          <a:p>
            <a:r>
              <a:rPr lang="it-IT" sz="3200" dirty="0"/>
              <a:t>5. Breve, medio e lungo periodo</a:t>
            </a:r>
          </a:p>
        </p:txBody>
      </p:sp>
      <p:sp>
        <p:nvSpPr>
          <p:cNvPr id="4" name="Segnaposto numero diapositiva 3">
            <a:extLst>
              <a:ext uri="{FF2B5EF4-FFF2-40B4-BE49-F238E27FC236}">
                <a16:creationId xmlns="" xmlns:a16="http://schemas.microsoft.com/office/drawing/2014/main" id="{BD2F9F14-4D37-4C10-B63E-601CF80FE924}"/>
              </a:ext>
            </a:extLst>
          </p:cNvPr>
          <p:cNvSpPr>
            <a:spLocks noGrp="1"/>
          </p:cNvSpPr>
          <p:nvPr>
            <p:ph type="sldNum" sz="quarter" idx="12"/>
          </p:nvPr>
        </p:nvSpPr>
        <p:spPr/>
        <p:txBody>
          <a:bodyPr/>
          <a:lstStyle/>
          <a:p>
            <a:fld id="{E3AAEEB7-370C-4CD1-84ED-44A96922B98A}" type="slidenum">
              <a:rPr lang="it-IT" smtClean="0"/>
              <a:pPr/>
              <a:t>22</a:t>
            </a:fld>
            <a:endParaRPr lang="it-IT"/>
          </a:p>
        </p:txBody>
      </p:sp>
      <p:sp>
        <p:nvSpPr>
          <p:cNvPr id="6" name="Segnaposto contenuto 5">
            <a:extLst>
              <a:ext uri="{FF2B5EF4-FFF2-40B4-BE49-F238E27FC236}">
                <a16:creationId xmlns="" xmlns:a16="http://schemas.microsoft.com/office/drawing/2014/main" id="{A9540027-FDD7-432B-8D58-AAE989528B57}"/>
              </a:ext>
            </a:extLst>
          </p:cNvPr>
          <p:cNvSpPr>
            <a:spLocks noGrp="1"/>
          </p:cNvSpPr>
          <p:nvPr>
            <p:ph idx="1"/>
          </p:nvPr>
        </p:nvSpPr>
        <p:spPr>
          <a:xfrm>
            <a:off x="251520" y="1166018"/>
            <a:ext cx="8892480" cy="4525963"/>
          </a:xfrm>
        </p:spPr>
        <p:txBody>
          <a:bodyPr/>
          <a:lstStyle/>
          <a:p>
            <a:pPr>
              <a:lnSpc>
                <a:spcPct val="80000"/>
              </a:lnSpc>
              <a:buNone/>
            </a:pPr>
            <a:r>
              <a:rPr lang="it-IT" altLang="it-IT" sz="2400" dirty="0"/>
              <a:t>Il livello di produzione aggregata è determinato da:</a:t>
            </a:r>
          </a:p>
          <a:p>
            <a:pPr>
              <a:lnSpc>
                <a:spcPct val="80000"/>
              </a:lnSpc>
              <a:buNone/>
            </a:pPr>
            <a:endParaRPr lang="it-IT" altLang="it-IT" sz="2400" dirty="0"/>
          </a:p>
          <a:p>
            <a:pPr>
              <a:lnSpc>
                <a:spcPct val="80000"/>
              </a:lnSpc>
            </a:pPr>
            <a:r>
              <a:rPr lang="it-IT" altLang="it-IT" sz="2400" dirty="0"/>
              <a:t>la </a:t>
            </a:r>
            <a:r>
              <a:rPr lang="it-IT" altLang="it-IT" sz="2400" b="1" dirty="0"/>
              <a:t>domanda</a:t>
            </a:r>
            <a:r>
              <a:rPr lang="it-IT" altLang="it-IT" sz="2400" dirty="0"/>
              <a:t> di beni nel breve periodo, cioè nell’arco di qualche anno</a:t>
            </a:r>
          </a:p>
          <a:p>
            <a:pPr>
              <a:lnSpc>
                <a:spcPct val="80000"/>
              </a:lnSpc>
            </a:pPr>
            <a:endParaRPr lang="it-IT" altLang="it-IT" sz="2400" dirty="0"/>
          </a:p>
          <a:p>
            <a:pPr>
              <a:lnSpc>
                <a:spcPct val="80000"/>
              </a:lnSpc>
            </a:pPr>
            <a:r>
              <a:rPr lang="it-IT" altLang="it-IT" sz="2400" dirty="0"/>
              <a:t>il </a:t>
            </a:r>
            <a:r>
              <a:rPr lang="it-IT" altLang="it-IT" sz="2400" b="1" dirty="0"/>
              <a:t>livello di tecnologia</a:t>
            </a:r>
            <a:r>
              <a:rPr lang="it-IT" altLang="it-IT" sz="2400" dirty="0" smtClean="0"/>
              <a:t>, </a:t>
            </a:r>
            <a:r>
              <a:rPr lang="it-IT" altLang="it-IT" sz="2400" dirty="0"/>
              <a:t>lo </a:t>
            </a:r>
            <a:r>
              <a:rPr lang="it-IT" altLang="it-IT" sz="2400" b="1" dirty="0"/>
              <a:t>stock di capitale</a:t>
            </a:r>
            <a:r>
              <a:rPr lang="it-IT" altLang="it-IT" sz="2400" dirty="0"/>
              <a:t> e la dimensione della forza lavoro nel medio periodo, cioè nell’arco di un decennio</a:t>
            </a:r>
          </a:p>
          <a:p>
            <a:pPr>
              <a:lnSpc>
                <a:spcPct val="80000"/>
              </a:lnSpc>
            </a:pPr>
            <a:endParaRPr lang="it-IT" altLang="it-IT" sz="2400" dirty="0"/>
          </a:p>
          <a:p>
            <a:pPr>
              <a:lnSpc>
                <a:spcPct val="80000"/>
              </a:lnSpc>
            </a:pPr>
            <a:r>
              <a:rPr lang="it-IT" altLang="it-IT" sz="2400" dirty="0"/>
              <a:t>altri fattori come il </a:t>
            </a:r>
            <a:r>
              <a:rPr lang="it-IT" altLang="it-IT" sz="2400" b="1" dirty="0"/>
              <a:t>sistema educativo</a:t>
            </a:r>
            <a:r>
              <a:rPr lang="it-IT" altLang="it-IT" sz="2400" dirty="0"/>
              <a:t>, il </a:t>
            </a:r>
            <a:r>
              <a:rPr lang="it-IT" altLang="it-IT" sz="2400" b="1" dirty="0"/>
              <a:t>tasso di risparmio</a:t>
            </a:r>
            <a:r>
              <a:rPr lang="it-IT" altLang="it-IT" sz="2400" dirty="0"/>
              <a:t> e la </a:t>
            </a:r>
            <a:r>
              <a:rPr lang="it-IT" altLang="it-IT" sz="2400" b="1" dirty="0"/>
              <a:t>qualità del governo</a:t>
            </a:r>
            <a:r>
              <a:rPr lang="it-IT" altLang="it-IT" sz="2400" dirty="0"/>
              <a:t> nel lungo periodo, cioè nell’arco di qualche decennio o più</a:t>
            </a:r>
          </a:p>
          <a:p>
            <a:pPr marL="463550" lvl="1" indent="-349250">
              <a:buClr>
                <a:srgbClr val="C40075"/>
              </a:buClr>
              <a:buFontTx/>
              <a:buNone/>
            </a:pPr>
            <a:endParaRPr lang="en-US" altLang="it-IT" dirty="0">
              <a:solidFill>
                <a:schemeClr val="bg1"/>
              </a:solidFill>
              <a:latin typeface="Arial" panose="020B0604020202020204" pitchFamily="34" charset="0"/>
            </a:endParaRPr>
          </a:p>
          <a:p>
            <a:pPr marL="0" indent="0">
              <a:buNone/>
            </a:pPr>
            <a:endParaRPr lang="it-IT" dirty="0"/>
          </a:p>
        </p:txBody>
      </p:sp>
    </p:spTree>
    <p:extLst>
      <p:ext uri="{BB962C8B-B14F-4D97-AF65-F5344CB8AC3E}">
        <p14:creationId xmlns:p14="http://schemas.microsoft.com/office/powerpoint/2010/main" val="3241211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 xmlns:a16="http://schemas.microsoft.com/office/drawing/2014/main" id="{BD2F9F14-4D37-4C10-B63E-601CF80FE924}"/>
              </a:ext>
            </a:extLst>
          </p:cNvPr>
          <p:cNvSpPr>
            <a:spLocks noGrp="1"/>
          </p:cNvSpPr>
          <p:nvPr>
            <p:ph type="sldNum" sz="quarter" idx="12"/>
          </p:nvPr>
        </p:nvSpPr>
        <p:spPr/>
        <p:txBody>
          <a:bodyPr/>
          <a:lstStyle/>
          <a:p>
            <a:fld id="{E3AAEEB7-370C-4CD1-84ED-44A96922B98A}" type="slidenum">
              <a:rPr lang="it-IT" smtClean="0"/>
              <a:pPr/>
              <a:t>23</a:t>
            </a:fld>
            <a:endParaRPr lang="it-IT"/>
          </a:p>
        </p:txBody>
      </p:sp>
      <p:sp>
        <p:nvSpPr>
          <p:cNvPr id="6" name="Segnaposto contenuto 5">
            <a:extLst>
              <a:ext uri="{FF2B5EF4-FFF2-40B4-BE49-F238E27FC236}">
                <a16:creationId xmlns="" xmlns:a16="http://schemas.microsoft.com/office/drawing/2014/main" id="{A9540027-FDD7-432B-8D58-AAE989528B57}"/>
              </a:ext>
            </a:extLst>
          </p:cNvPr>
          <p:cNvSpPr>
            <a:spLocks noGrp="1"/>
          </p:cNvSpPr>
          <p:nvPr>
            <p:ph idx="1"/>
          </p:nvPr>
        </p:nvSpPr>
        <p:spPr>
          <a:xfrm>
            <a:off x="385192" y="2297509"/>
            <a:ext cx="8435280" cy="2262982"/>
          </a:xfrm>
        </p:spPr>
        <p:txBody>
          <a:bodyPr/>
          <a:lstStyle/>
          <a:p>
            <a:pPr marL="0" indent="0">
              <a:buNone/>
            </a:pPr>
            <a:r>
              <a:rPr lang="it-IT" dirty="0">
                <a:latin typeface="+mj-lt"/>
              </a:rPr>
              <a:t>Il messaggio principale di questo capitolo è: </a:t>
            </a:r>
            <a:br>
              <a:rPr lang="it-IT" dirty="0">
                <a:latin typeface="+mj-lt"/>
              </a:rPr>
            </a:br>
            <a:r>
              <a:rPr lang="it-IT" dirty="0">
                <a:latin typeface="+mj-lt"/>
              </a:rPr>
              <a:t>le tre variabili centrali della macroeconomia sono la produzione, la disoccupazione e l’inflazione.</a:t>
            </a:r>
            <a:endParaRPr lang="en-US" altLang="it-IT" dirty="0">
              <a:solidFill>
                <a:schemeClr val="bg1"/>
              </a:solidFill>
              <a:latin typeface="+mj-lt"/>
            </a:endParaRPr>
          </a:p>
          <a:p>
            <a:pPr marL="0" indent="0">
              <a:buNone/>
            </a:pPr>
            <a:endParaRPr lang="it-IT" dirty="0"/>
          </a:p>
        </p:txBody>
      </p:sp>
    </p:spTree>
    <p:extLst>
      <p:ext uri="{BB962C8B-B14F-4D97-AF65-F5344CB8AC3E}">
        <p14:creationId xmlns:p14="http://schemas.microsoft.com/office/powerpoint/2010/main" val="838850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A4445DB-5A58-4525-BE04-517B25D3E62C}"/>
              </a:ext>
            </a:extLst>
          </p:cNvPr>
          <p:cNvSpPr>
            <a:spLocks noGrp="1"/>
          </p:cNvSpPr>
          <p:nvPr>
            <p:ph type="title"/>
          </p:nvPr>
        </p:nvSpPr>
        <p:spPr>
          <a:xfrm>
            <a:off x="457200" y="409228"/>
            <a:ext cx="8229600" cy="1143000"/>
          </a:xfrm>
        </p:spPr>
        <p:txBody>
          <a:bodyPr/>
          <a:lstStyle/>
          <a:p>
            <a:r>
              <a:rPr lang="it-IT" sz="3200" dirty="0"/>
              <a:t>1.1 Pil: produzione e reddito</a:t>
            </a:r>
          </a:p>
        </p:txBody>
      </p:sp>
      <p:sp>
        <p:nvSpPr>
          <p:cNvPr id="3" name="Segnaposto contenuto 2">
            <a:extLst>
              <a:ext uri="{FF2B5EF4-FFF2-40B4-BE49-F238E27FC236}">
                <a16:creationId xmlns="" xmlns:a16="http://schemas.microsoft.com/office/drawing/2014/main" id="{D32876FA-F8F9-4975-B270-7C982BF55A33}"/>
              </a:ext>
            </a:extLst>
          </p:cNvPr>
          <p:cNvSpPr>
            <a:spLocks noGrp="1"/>
          </p:cNvSpPr>
          <p:nvPr>
            <p:ph idx="1"/>
          </p:nvPr>
        </p:nvSpPr>
        <p:spPr>
          <a:xfrm>
            <a:off x="454028" y="1340768"/>
            <a:ext cx="8229600" cy="4525963"/>
          </a:xfrm>
        </p:spPr>
        <p:txBody>
          <a:bodyPr>
            <a:normAutofit/>
          </a:bodyPr>
          <a:lstStyle/>
          <a:p>
            <a:pPr marL="0" indent="0">
              <a:lnSpc>
                <a:spcPct val="90000"/>
              </a:lnSpc>
              <a:buNone/>
              <a:defRPr/>
            </a:pPr>
            <a:r>
              <a:rPr lang="it-IT" altLang="it-IT" sz="2400" dirty="0"/>
              <a:t>Esistono tre modi equivalenti di definire il Pil di un’economia.</a:t>
            </a:r>
          </a:p>
          <a:p>
            <a:pPr>
              <a:buNone/>
              <a:defRPr/>
            </a:pPr>
            <a:endParaRPr lang="it-IT" altLang="it-IT" sz="2400" dirty="0"/>
          </a:p>
          <a:p>
            <a:pPr>
              <a:buNone/>
              <a:defRPr/>
            </a:pPr>
            <a:r>
              <a:rPr lang="it-IT" altLang="it-IT" sz="2400" dirty="0"/>
              <a:t>1. Valore dei beni e dei servizi </a:t>
            </a:r>
            <a:r>
              <a:rPr lang="it-IT" altLang="it-IT" sz="2400" i="1" dirty="0"/>
              <a:t>finali</a:t>
            </a:r>
            <a:r>
              <a:rPr lang="it-IT" altLang="it-IT" sz="2400" dirty="0"/>
              <a:t> prodotti in un’economia in un dato periodo di tempo;</a:t>
            </a:r>
          </a:p>
          <a:p>
            <a:pPr>
              <a:buNone/>
              <a:defRPr/>
            </a:pPr>
            <a:r>
              <a:rPr lang="it-IT" altLang="it-IT" sz="2400" dirty="0"/>
              <a:t>2. Somma del </a:t>
            </a:r>
            <a:r>
              <a:rPr lang="it-IT" altLang="it-IT" sz="2400" i="1" dirty="0"/>
              <a:t>valore aggiunto </a:t>
            </a:r>
            <a:r>
              <a:rPr lang="it-IT" altLang="it-IT" sz="2400" dirty="0"/>
              <a:t>in un’economia in un dato periodo di tempo;</a:t>
            </a:r>
          </a:p>
          <a:p>
            <a:pPr>
              <a:buNone/>
              <a:defRPr/>
            </a:pPr>
            <a:r>
              <a:rPr lang="it-IT" altLang="it-IT" sz="2400" dirty="0"/>
              <a:t>3. Somma dei </a:t>
            </a:r>
            <a:r>
              <a:rPr lang="it-IT" altLang="it-IT" sz="2400" i="1" dirty="0"/>
              <a:t>redditi</a:t>
            </a:r>
            <a:r>
              <a:rPr lang="it-IT" altLang="it-IT" sz="2400" dirty="0"/>
              <a:t> dell’economia in un dato periodo di tempo.</a:t>
            </a:r>
          </a:p>
          <a:p>
            <a:endParaRPr lang="it-IT" dirty="0"/>
          </a:p>
        </p:txBody>
      </p:sp>
      <p:sp>
        <p:nvSpPr>
          <p:cNvPr id="4" name="Segnaposto numero diapositiva 3">
            <a:extLst>
              <a:ext uri="{FF2B5EF4-FFF2-40B4-BE49-F238E27FC236}">
                <a16:creationId xmlns="" xmlns:a16="http://schemas.microsoft.com/office/drawing/2014/main" id="{56A2AE6F-650A-4D19-8759-C60E4149957D}"/>
              </a:ext>
            </a:extLst>
          </p:cNvPr>
          <p:cNvSpPr>
            <a:spLocks noGrp="1"/>
          </p:cNvSpPr>
          <p:nvPr>
            <p:ph type="sldNum" sz="quarter" idx="12"/>
          </p:nvPr>
        </p:nvSpPr>
        <p:spPr/>
        <p:txBody>
          <a:bodyPr/>
          <a:lstStyle/>
          <a:p>
            <a:fld id="{E3AAEEB7-370C-4CD1-84ED-44A96922B98A}" type="slidenum">
              <a:rPr lang="it-IT" smtClean="0"/>
              <a:pPr/>
              <a:t>3</a:t>
            </a:fld>
            <a:endParaRPr lang="it-IT"/>
          </a:p>
        </p:txBody>
      </p:sp>
    </p:spTree>
    <p:extLst>
      <p:ext uri="{BB962C8B-B14F-4D97-AF65-F5344CB8AC3E}">
        <p14:creationId xmlns:p14="http://schemas.microsoft.com/office/powerpoint/2010/main" val="399431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A4445DB-5A58-4525-BE04-517B25D3E62C}"/>
              </a:ext>
            </a:extLst>
          </p:cNvPr>
          <p:cNvSpPr>
            <a:spLocks noGrp="1"/>
          </p:cNvSpPr>
          <p:nvPr>
            <p:ph type="title"/>
          </p:nvPr>
        </p:nvSpPr>
        <p:spPr>
          <a:xfrm>
            <a:off x="457200" y="409228"/>
            <a:ext cx="8229600" cy="1143000"/>
          </a:xfrm>
        </p:spPr>
        <p:txBody>
          <a:bodyPr/>
          <a:lstStyle/>
          <a:p>
            <a:r>
              <a:rPr lang="it-IT" sz="3200" dirty="0"/>
              <a:t>1.1 Pil: produzione e reddito</a:t>
            </a:r>
          </a:p>
        </p:txBody>
      </p:sp>
      <p:sp>
        <p:nvSpPr>
          <p:cNvPr id="4" name="Segnaposto numero diapositiva 3">
            <a:extLst>
              <a:ext uri="{FF2B5EF4-FFF2-40B4-BE49-F238E27FC236}">
                <a16:creationId xmlns="" xmlns:a16="http://schemas.microsoft.com/office/drawing/2014/main" id="{56A2AE6F-650A-4D19-8759-C60E4149957D}"/>
              </a:ext>
            </a:extLst>
          </p:cNvPr>
          <p:cNvSpPr>
            <a:spLocks noGrp="1"/>
          </p:cNvSpPr>
          <p:nvPr>
            <p:ph type="sldNum" sz="quarter" idx="12"/>
          </p:nvPr>
        </p:nvSpPr>
        <p:spPr/>
        <p:txBody>
          <a:bodyPr/>
          <a:lstStyle/>
          <a:p>
            <a:fld id="{E3AAEEB7-370C-4CD1-84ED-44A96922B98A}" type="slidenum">
              <a:rPr lang="it-IT" smtClean="0"/>
              <a:pPr/>
              <a:t>4</a:t>
            </a:fld>
            <a:endParaRPr lang="it-IT"/>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790575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799" y="4077072"/>
            <a:ext cx="44481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8831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E136150-75EF-45BB-A30D-47AEEE8D4540}"/>
              </a:ext>
            </a:extLst>
          </p:cNvPr>
          <p:cNvSpPr>
            <a:spLocks noGrp="1"/>
          </p:cNvSpPr>
          <p:nvPr>
            <p:ph type="title"/>
          </p:nvPr>
        </p:nvSpPr>
        <p:spPr>
          <a:xfrm>
            <a:off x="441314" y="409228"/>
            <a:ext cx="8229600" cy="1143000"/>
          </a:xfrm>
        </p:spPr>
        <p:txBody>
          <a:bodyPr/>
          <a:lstStyle/>
          <a:p>
            <a:r>
              <a:rPr lang="it-IT" sz="3200" dirty="0">
                <a:solidFill>
                  <a:prstClr val="black"/>
                </a:solidFill>
              </a:rPr>
              <a:t>1.2 Pil nominale e Pil reale</a:t>
            </a:r>
            <a:endParaRPr lang="it-IT" dirty="0"/>
          </a:p>
        </p:txBody>
      </p:sp>
      <p:sp>
        <p:nvSpPr>
          <p:cNvPr id="3" name="Segnaposto contenuto 2">
            <a:extLst>
              <a:ext uri="{FF2B5EF4-FFF2-40B4-BE49-F238E27FC236}">
                <a16:creationId xmlns="" xmlns:a16="http://schemas.microsoft.com/office/drawing/2014/main" id="{BD0EDABE-17AE-4789-A157-528AF352C476}"/>
              </a:ext>
            </a:extLst>
          </p:cNvPr>
          <p:cNvSpPr>
            <a:spLocks noGrp="1"/>
          </p:cNvSpPr>
          <p:nvPr>
            <p:ph idx="1"/>
          </p:nvPr>
        </p:nvSpPr>
        <p:spPr>
          <a:xfrm>
            <a:off x="179512" y="1166018"/>
            <a:ext cx="8964488" cy="4525963"/>
          </a:xfrm>
        </p:spPr>
        <p:txBody>
          <a:bodyPr>
            <a:normAutofit/>
          </a:bodyPr>
          <a:lstStyle/>
          <a:p>
            <a:pPr marL="0" indent="0">
              <a:buNone/>
            </a:pPr>
            <a:r>
              <a:rPr lang="it-IT" sz="2400" dirty="0"/>
              <a:t>Nel 2018 il Pil dell’UE era di 13.700 miliardi di euro, rispetto ai 2.598 miliardi di euro del 1980.</a:t>
            </a:r>
          </a:p>
          <a:p>
            <a:pPr marL="0" indent="0">
              <a:buNone/>
            </a:pPr>
            <a:r>
              <a:rPr lang="it-IT" sz="2400" dirty="0"/>
              <a:t>Tuttavia, la produzione aggregata dell’UE non è stata cinque volte più alta nel 2018 che nel 1980. </a:t>
            </a:r>
          </a:p>
          <a:p>
            <a:pPr marL="0" indent="0">
              <a:buNone/>
            </a:pPr>
            <a:r>
              <a:rPr lang="it-IT" sz="2400" dirty="0"/>
              <a:t>Gran parte dell’aumento riflette variazioni dei prezzi dei beni e servizi e non delle quantità prodotte. </a:t>
            </a:r>
          </a:p>
          <a:p>
            <a:pPr marL="0" indent="0">
              <a:buNone/>
            </a:pPr>
            <a:r>
              <a:rPr lang="it-IT" sz="2400" dirty="0"/>
              <a:t>Questo ci porta a considerare la distinzione tra Pil nominale e Pil reale.</a:t>
            </a:r>
          </a:p>
        </p:txBody>
      </p:sp>
      <p:sp>
        <p:nvSpPr>
          <p:cNvPr id="4" name="Segnaposto numero diapositiva 3">
            <a:extLst>
              <a:ext uri="{FF2B5EF4-FFF2-40B4-BE49-F238E27FC236}">
                <a16:creationId xmlns="" xmlns:a16="http://schemas.microsoft.com/office/drawing/2014/main" id="{BC7BBE34-1EB9-4C77-81E7-B1D10CD721CC}"/>
              </a:ext>
            </a:extLst>
          </p:cNvPr>
          <p:cNvSpPr>
            <a:spLocks noGrp="1"/>
          </p:cNvSpPr>
          <p:nvPr>
            <p:ph type="sldNum" sz="quarter" idx="12"/>
          </p:nvPr>
        </p:nvSpPr>
        <p:spPr/>
        <p:txBody>
          <a:bodyPr/>
          <a:lstStyle/>
          <a:p>
            <a:fld id="{E3AAEEB7-370C-4CD1-84ED-44A96922B98A}" type="slidenum">
              <a:rPr lang="it-IT" smtClean="0"/>
              <a:pPr/>
              <a:t>5</a:t>
            </a:fld>
            <a:endParaRPr lang="it-IT"/>
          </a:p>
        </p:txBody>
      </p:sp>
    </p:spTree>
    <p:extLst>
      <p:ext uri="{BB962C8B-B14F-4D97-AF65-F5344CB8AC3E}">
        <p14:creationId xmlns:p14="http://schemas.microsoft.com/office/powerpoint/2010/main" val="4083550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3E73C4-7A5D-4D11-97FC-E68D78F8092B}"/>
              </a:ext>
            </a:extLst>
          </p:cNvPr>
          <p:cNvSpPr>
            <a:spLocks noGrp="1"/>
          </p:cNvSpPr>
          <p:nvPr>
            <p:ph type="title"/>
          </p:nvPr>
        </p:nvSpPr>
        <p:spPr>
          <a:xfrm>
            <a:off x="454325" y="532308"/>
            <a:ext cx="8229600" cy="1143000"/>
          </a:xfrm>
        </p:spPr>
        <p:txBody>
          <a:bodyPr/>
          <a:lstStyle/>
          <a:p>
            <a:r>
              <a:rPr lang="it-IT" sz="3200" dirty="0"/>
              <a:t>1.2 Pil nominale e Pil reale</a:t>
            </a:r>
          </a:p>
        </p:txBody>
      </p:sp>
      <p:sp>
        <p:nvSpPr>
          <p:cNvPr id="3" name="Segnaposto contenuto 2">
            <a:extLst>
              <a:ext uri="{FF2B5EF4-FFF2-40B4-BE49-F238E27FC236}">
                <a16:creationId xmlns="" xmlns:a16="http://schemas.microsoft.com/office/drawing/2014/main" id="{0D9D8500-2DC8-4E72-916A-2ADC97BF3090}"/>
              </a:ext>
            </a:extLst>
          </p:cNvPr>
          <p:cNvSpPr>
            <a:spLocks noGrp="1"/>
          </p:cNvSpPr>
          <p:nvPr>
            <p:ph idx="1"/>
          </p:nvPr>
        </p:nvSpPr>
        <p:spPr>
          <a:xfrm>
            <a:off x="454325" y="1340768"/>
            <a:ext cx="8229600" cy="4525963"/>
          </a:xfrm>
        </p:spPr>
        <p:txBody>
          <a:bodyPr>
            <a:normAutofit/>
          </a:bodyPr>
          <a:lstStyle/>
          <a:p>
            <a:pPr marL="0" indent="0">
              <a:lnSpc>
                <a:spcPct val="120000"/>
              </a:lnSpc>
              <a:buNone/>
              <a:defRPr/>
            </a:pPr>
            <a:r>
              <a:rPr lang="it-IT" sz="2400" i="1" dirty="0"/>
              <a:t>Pil nominale (€</a:t>
            </a:r>
            <a:r>
              <a:rPr lang="it-IT" sz="2400" i="1" dirty="0" err="1"/>
              <a:t>Y</a:t>
            </a:r>
            <a:r>
              <a:rPr lang="it-IT" sz="2400" i="1" baseline="-25000" dirty="0" err="1"/>
              <a:t>t</a:t>
            </a:r>
            <a:r>
              <a:rPr lang="it-IT" sz="2400" i="1" dirty="0"/>
              <a:t>): </a:t>
            </a:r>
            <a:r>
              <a:rPr lang="it-IT" sz="2400" dirty="0"/>
              <a:t>somma della quantità dei beni finali valutati al loro prezzo corrente (al tempo t)</a:t>
            </a:r>
          </a:p>
          <a:p>
            <a:pPr marL="0" indent="0">
              <a:lnSpc>
                <a:spcPct val="120000"/>
              </a:lnSpc>
              <a:buNone/>
              <a:defRPr/>
            </a:pPr>
            <a:endParaRPr lang="it-IT" sz="2400" dirty="0">
              <a:effectLst>
                <a:outerShdw blurRad="38100" dist="38100" dir="2700000" algn="tl">
                  <a:srgbClr val="C0C0C0"/>
                </a:outerShdw>
              </a:effectLst>
            </a:endParaRPr>
          </a:p>
          <a:p>
            <a:pPr marL="0" indent="0">
              <a:lnSpc>
                <a:spcPct val="120000"/>
              </a:lnSpc>
              <a:buNone/>
              <a:defRPr/>
            </a:pPr>
            <a:r>
              <a:rPr lang="it-IT" sz="2400" dirty="0"/>
              <a:t>La crescita del Pil nominale dipende da due fattori:</a:t>
            </a:r>
          </a:p>
          <a:p>
            <a:pPr marL="0" indent="0">
              <a:lnSpc>
                <a:spcPct val="120000"/>
              </a:lnSpc>
              <a:buNone/>
              <a:defRPr/>
            </a:pPr>
            <a:r>
              <a:rPr lang="it-IT" sz="2400" dirty="0"/>
              <a:t>- </a:t>
            </a:r>
            <a:r>
              <a:rPr lang="it-IT" sz="2400" b="1" dirty="0">
                <a:solidFill>
                  <a:srgbClr val="FF0000"/>
                </a:solidFill>
              </a:rPr>
              <a:t>crescita della produzione (in termini di quantità) nel tempo </a:t>
            </a:r>
          </a:p>
          <a:p>
            <a:pPr marL="0" indent="0">
              <a:lnSpc>
                <a:spcPct val="120000"/>
              </a:lnSpc>
              <a:buFontTx/>
              <a:buChar char="-"/>
              <a:defRPr/>
            </a:pPr>
            <a:r>
              <a:rPr lang="it-IT" sz="2400" dirty="0"/>
              <a:t> </a:t>
            </a:r>
            <a:r>
              <a:rPr lang="it-IT" sz="2400" b="1" dirty="0">
                <a:solidFill>
                  <a:srgbClr val="FF0000"/>
                </a:solidFill>
              </a:rPr>
              <a:t>aumento dei prezzi dei beni nel tempo </a:t>
            </a:r>
          </a:p>
          <a:p>
            <a:pPr marL="0" indent="0">
              <a:buNone/>
            </a:pPr>
            <a:endParaRPr lang="it-IT" dirty="0"/>
          </a:p>
        </p:txBody>
      </p:sp>
      <p:sp>
        <p:nvSpPr>
          <p:cNvPr id="4" name="Segnaposto numero diapositiva 3">
            <a:extLst>
              <a:ext uri="{FF2B5EF4-FFF2-40B4-BE49-F238E27FC236}">
                <a16:creationId xmlns="" xmlns:a16="http://schemas.microsoft.com/office/drawing/2014/main" id="{5147CB05-8CBA-4E2F-BD76-C2B064A5DCAB}"/>
              </a:ext>
            </a:extLst>
          </p:cNvPr>
          <p:cNvSpPr>
            <a:spLocks noGrp="1"/>
          </p:cNvSpPr>
          <p:nvPr>
            <p:ph type="sldNum" sz="quarter" idx="12"/>
          </p:nvPr>
        </p:nvSpPr>
        <p:spPr/>
        <p:txBody>
          <a:bodyPr/>
          <a:lstStyle/>
          <a:p>
            <a:fld id="{E3AAEEB7-370C-4CD1-84ED-44A96922B98A}" type="slidenum">
              <a:rPr lang="it-IT" smtClean="0"/>
              <a:pPr/>
              <a:t>6</a:t>
            </a:fld>
            <a:endParaRPr lang="it-IT"/>
          </a:p>
        </p:txBody>
      </p:sp>
    </p:spTree>
    <p:extLst>
      <p:ext uri="{BB962C8B-B14F-4D97-AF65-F5344CB8AC3E}">
        <p14:creationId xmlns:p14="http://schemas.microsoft.com/office/powerpoint/2010/main" val="2446182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3E73C4-7A5D-4D11-97FC-E68D78F8092B}"/>
              </a:ext>
            </a:extLst>
          </p:cNvPr>
          <p:cNvSpPr>
            <a:spLocks noGrp="1"/>
          </p:cNvSpPr>
          <p:nvPr>
            <p:ph type="title"/>
          </p:nvPr>
        </p:nvSpPr>
        <p:spPr>
          <a:xfrm>
            <a:off x="454325" y="532308"/>
            <a:ext cx="8229600" cy="1143000"/>
          </a:xfrm>
        </p:spPr>
        <p:txBody>
          <a:bodyPr/>
          <a:lstStyle/>
          <a:p>
            <a:r>
              <a:rPr lang="it-IT" sz="3200" dirty="0"/>
              <a:t>1.2 Pil nominale e Pil reale</a:t>
            </a:r>
          </a:p>
        </p:txBody>
      </p:sp>
      <p:sp>
        <p:nvSpPr>
          <p:cNvPr id="3" name="Segnaposto contenuto 2">
            <a:extLst>
              <a:ext uri="{FF2B5EF4-FFF2-40B4-BE49-F238E27FC236}">
                <a16:creationId xmlns="" xmlns:a16="http://schemas.microsoft.com/office/drawing/2014/main" id="{0D9D8500-2DC8-4E72-916A-2ADC97BF3090}"/>
              </a:ext>
            </a:extLst>
          </p:cNvPr>
          <p:cNvSpPr>
            <a:spLocks noGrp="1"/>
          </p:cNvSpPr>
          <p:nvPr>
            <p:ph idx="1"/>
          </p:nvPr>
        </p:nvSpPr>
        <p:spPr>
          <a:xfrm>
            <a:off x="323528" y="1799729"/>
            <a:ext cx="8532439" cy="4525963"/>
          </a:xfrm>
        </p:spPr>
        <p:txBody>
          <a:bodyPr>
            <a:normAutofit/>
          </a:bodyPr>
          <a:lstStyle/>
          <a:p>
            <a:pPr marL="0" indent="0">
              <a:lnSpc>
                <a:spcPct val="110000"/>
              </a:lnSpc>
              <a:buNone/>
            </a:pPr>
            <a:r>
              <a:rPr lang="it-IT" altLang="it-IT" sz="2400" i="1" dirty="0"/>
              <a:t>Pil reale (</a:t>
            </a:r>
            <a:r>
              <a:rPr lang="it-IT" sz="2400" i="1" dirty="0" err="1"/>
              <a:t>Y</a:t>
            </a:r>
            <a:r>
              <a:rPr lang="it-IT" sz="2400" i="1" baseline="-25000" dirty="0" err="1"/>
              <a:t>t</a:t>
            </a:r>
            <a:r>
              <a:rPr lang="it-IT" sz="2400" i="1" dirty="0"/>
              <a:t>):</a:t>
            </a:r>
            <a:r>
              <a:rPr lang="it-IT" altLang="it-IT" sz="2400" i="1" dirty="0"/>
              <a:t> </a:t>
            </a:r>
            <a:r>
              <a:rPr lang="it-IT" altLang="it-IT" sz="2400" dirty="0"/>
              <a:t>somma delle quantità di beni finali valutati a prezzi costanti</a:t>
            </a:r>
          </a:p>
          <a:p>
            <a:pPr marL="0" indent="0">
              <a:lnSpc>
                <a:spcPct val="110000"/>
              </a:lnSpc>
              <a:buNone/>
            </a:pPr>
            <a:endParaRPr lang="it-IT" altLang="it-IT" sz="2400" dirty="0"/>
          </a:p>
          <a:p>
            <a:pPr marL="0" indent="0">
              <a:lnSpc>
                <a:spcPct val="110000"/>
              </a:lnSpc>
              <a:buNone/>
            </a:pPr>
            <a:r>
              <a:rPr lang="it-IT" altLang="it-IT" sz="2400" dirty="0"/>
              <a:t>Il Pil reale permette di misurare la produzione e le sue variazioni nel tempo, escludendo l’effetto di prezzi crescenti</a:t>
            </a:r>
          </a:p>
          <a:p>
            <a:endParaRPr lang="it-IT" dirty="0"/>
          </a:p>
        </p:txBody>
      </p:sp>
      <p:sp>
        <p:nvSpPr>
          <p:cNvPr id="4" name="Segnaposto numero diapositiva 3">
            <a:extLst>
              <a:ext uri="{FF2B5EF4-FFF2-40B4-BE49-F238E27FC236}">
                <a16:creationId xmlns="" xmlns:a16="http://schemas.microsoft.com/office/drawing/2014/main" id="{5147CB05-8CBA-4E2F-BD76-C2B064A5DCAB}"/>
              </a:ext>
            </a:extLst>
          </p:cNvPr>
          <p:cNvSpPr>
            <a:spLocks noGrp="1"/>
          </p:cNvSpPr>
          <p:nvPr>
            <p:ph type="sldNum" sz="quarter" idx="12"/>
          </p:nvPr>
        </p:nvSpPr>
        <p:spPr/>
        <p:txBody>
          <a:bodyPr/>
          <a:lstStyle/>
          <a:p>
            <a:fld id="{E3AAEEB7-370C-4CD1-84ED-44A96922B98A}" type="slidenum">
              <a:rPr lang="it-IT" smtClean="0"/>
              <a:pPr/>
              <a:t>7</a:t>
            </a:fld>
            <a:endParaRPr lang="it-IT"/>
          </a:p>
        </p:txBody>
      </p:sp>
    </p:spTree>
    <p:extLst>
      <p:ext uri="{BB962C8B-B14F-4D97-AF65-F5344CB8AC3E}">
        <p14:creationId xmlns:p14="http://schemas.microsoft.com/office/powerpoint/2010/main" val="2833344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3E73C4-7A5D-4D11-97FC-E68D78F8092B}"/>
              </a:ext>
            </a:extLst>
          </p:cNvPr>
          <p:cNvSpPr>
            <a:spLocks noGrp="1"/>
          </p:cNvSpPr>
          <p:nvPr>
            <p:ph type="title"/>
          </p:nvPr>
        </p:nvSpPr>
        <p:spPr>
          <a:xfrm>
            <a:off x="454325" y="532308"/>
            <a:ext cx="8229600" cy="1143000"/>
          </a:xfrm>
        </p:spPr>
        <p:txBody>
          <a:bodyPr/>
          <a:lstStyle/>
          <a:p>
            <a:r>
              <a:rPr lang="it-IT" sz="3200" dirty="0"/>
              <a:t>1.2 Pil nominale e Pil reale</a:t>
            </a:r>
          </a:p>
        </p:txBody>
      </p:sp>
      <p:sp>
        <p:nvSpPr>
          <p:cNvPr id="3" name="Segnaposto contenuto 2">
            <a:extLst>
              <a:ext uri="{FF2B5EF4-FFF2-40B4-BE49-F238E27FC236}">
                <a16:creationId xmlns="" xmlns:a16="http://schemas.microsoft.com/office/drawing/2014/main" id="{0D9D8500-2DC8-4E72-916A-2ADC97BF3090}"/>
              </a:ext>
            </a:extLst>
          </p:cNvPr>
          <p:cNvSpPr>
            <a:spLocks noGrp="1"/>
          </p:cNvSpPr>
          <p:nvPr>
            <p:ph idx="1"/>
          </p:nvPr>
        </p:nvSpPr>
        <p:spPr>
          <a:xfrm>
            <a:off x="316059" y="1166018"/>
            <a:ext cx="8504413" cy="4525963"/>
          </a:xfrm>
        </p:spPr>
        <p:txBody>
          <a:bodyPr>
            <a:normAutofit/>
          </a:bodyPr>
          <a:lstStyle/>
          <a:p>
            <a:pPr marL="0" indent="0">
              <a:lnSpc>
                <a:spcPct val="120000"/>
              </a:lnSpc>
              <a:buNone/>
            </a:pPr>
            <a:r>
              <a:rPr lang="it-IT" altLang="it-IT" sz="2400" dirty="0"/>
              <a:t>Per costruire il Pil reale, dobbiamo moltiplicare il numero di auto in ogni anno per uno stesso prezzo. Per esempio, se si usa il prezzo di un’auto nel 2009 come riferimento, otterremo il Pil reale ai prezzi del 2009.</a:t>
            </a:r>
          </a:p>
          <a:p>
            <a:pPr marL="0" indent="0">
              <a:lnSpc>
                <a:spcPct val="120000"/>
              </a:lnSpc>
              <a:buNone/>
            </a:pPr>
            <a:endParaRPr lang="it-IT" altLang="it-IT" sz="2400" dirty="0"/>
          </a:p>
        </p:txBody>
      </p:sp>
      <p:sp>
        <p:nvSpPr>
          <p:cNvPr id="4" name="Segnaposto numero diapositiva 3">
            <a:extLst>
              <a:ext uri="{FF2B5EF4-FFF2-40B4-BE49-F238E27FC236}">
                <a16:creationId xmlns="" xmlns:a16="http://schemas.microsoft.com/office/drawing/2014/main" id="{5147CB05-8CBA-4E2F-BD76-C2B064A5DCAB}"/>
              </a:ext>
            </a:extLst>
          </p:cNvPr>
          <p:cNvSpPr>
            <a:spLocks noGrp="1"/>
          </p:cNvSpPr>
          <p:nvPr>
            <p:ph type="sldNum" sz="quarter" idx="12"/>
          </p:nvPr>
        </p:nvSpPr>
        <p:spPr/>
        <p:txBody>
          <a:bodyPr/>
          <a:lstStyle/>
          <a:p>
            <a:fld id="{E3AAEEB7-370C-4CD1-84ED-44A96922B98A}" type="slidenum">
              <a:rPr lang="it-IT" smtClean="0"/>
              <a:pPr/>
              <a:t>8</a:t>
            </a:fld>
            <a:endParaRPr lang="it-IT"/>
          </a:p>
        </p:txBody>
      </p:sp>
      <p:pic>
        <p:nvPicPr>
          <p:cNvPr id="6" name="Immagine 5" descr="Immagine che contiene screenshot&#10;&#10;Descrizione generata automaticamente">
            <a:extLst>
              <a:ext uri="{FF2B5EF4-FFF2-40B4-BE49-F238E27FC236}">
                <a16:creationId xmlns="" xmlns:a16="http://schemas.microsoft.com/office/drawing/2014/main" id="{2C38FE21-895F-4B91-84A3-389AA0C6C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25" y="3140968"/>
            <a:ext cx="8183117" cy="2314898"/>
          </a:xfrm>
          <a:prstGeom prst="rect">
            <a:avLst/>
          </a:prstGeom>
        </p:spPr>
      </p:pic>
    </p:spTree>
    <p:extLst>
      <p:ext uri="{BB962C8B-B14F-4D97-AF65-F5344CB8AC3E}">
        <p14:creationId xmlns:p14="http://schemas.microsoft.com/office/powerpoint/2010/main" val="3280360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3E73C4-7A5D-4D11-97FC-E68D78F8092B}"/>
              </a:ext>
            </a:extLst>
          </p:cNvPr>
          <p:cNvSpPr>
            <a:spLocks noGrp="1"/>
          </p:cNvSpPr>
          <p:nvPr>
            <p:ph type="title"/>
          </p:nvPr>
        </p:nvSpPr>
        <p:spPr>
          <a:xfrm>
            <a:off x="454325" y="532308"/>
            <a:ext cx="8229600" cy="1143000"/>
          </a:xfrm>
        </p:spPr>
        <p:txBody>
          <a:bodyPr/>
          <a:lstStyle/>
          <a:p>
            <a:r>
              <a:rPr lang="it-IT" sz="3200" dirty="0"/>
              <a:t>1.2 Pil nominale e Pil reale</a:t>
            </a:r>
          </a:p>
        </p:txBody>
      </p:sp>
      <p:sp>
        <p:nvSpPr>
          <p:cNvPr id="3" name="Segnaposto contenuto 2">
            <a:extLst>
              <a:ext uri="{FF2B5EF4-FFF2-40B4-BE49-F238E27FC236}">
                <a16:creationId xmlns="" xmlns:a16="http://schemas.microsoft.com/office/drawing/2014/main" id="{0D9D8500-2DC8-4E72-916A-2ADC97BF3090}"/>
              </a:ext>
            </a:extLst>
          </p:cNvPr>
          <p:cNvSpPr>
            <a:spLocks noGrp="1"/>
          </p:cNvSpPr>
          <p:nvPr>
            <p:ph idx="1"/>
          </p:nvPr>
        </p:nvSpPr>
        <p:spPr>
          <a:xfrm>
            <a:off x="454325" y="1052736"/>
            <a:ext cx="8229600" cy="4525963"/>
          </a:xfrm>
        </p:spPr>
        <p:txBody>
          <a:bodyPr>
            <a:normAutofit/>
          </a:bodyPr>
          <a:lstStyle/>
          <a:p>
            <a:pPr marL="0" indent="0">
              <a:lnSpc>
                <a:spcPct val="110000"/>
              </a:lnSpc>
              <a:buNone/>
            </a:pPr>
            <a:r>
              <a:rPr lang="it-IT" altLang="it-IT" sz="2000" dirty="0"/>
              <a:t>Il Pil nominale e il Pil reale possono differire enormemente, come si nota in questo grafico che riporta i dati per il Pil nominale e reale italiano 1970-2018:</a:t>
            </a:r>
          </a:p>
          <a:p>
            <a:pPr marL="0" indent="0">
              <a:lnSpc>
                <a:spcPct val="110000"/>
              </a:lnSpc>
              <a:buNone/>
            </a:pPr>
            <a:r>
              <a:rPr lang="it-IT" altLang="it-IT" sz="1600" dirty="0"/>
              <a:t>Fonte: OCSE</a:t>
            </a:r>
          </a:p>
          <a:p>
            <a:pPr marL="0" indent="0">
              <a:lnSpc>
                <a:spcPct val="110000"/>
              </a:lnSpc>
              <a:buNone/>
            </a:pPr>
            <a:endParaRPr lang="it-IT" altLang="it-IT" sz="2400" dirty="0"/>
          </a:p>
        </p:txBody>
      </p:sp>
      <p:sp>
        <p:nvSpPr>
          <p:cNvPr id="4" name="Segnaposto numero diapositiva 3">
            <a:extLst>
              <a:ext uri="{FF2B5EF4-FFF2-40B4-BE49-F238E27FC236}">
                <a16:creationId xmlns="" xmlns:a16="http://schemas.microsoft.com/office/drawing/2014/main" id="{5147CB05-8CBA-4E2F-BD76-C2B064A5DCAB}"/>
              </a:ext>
            </a:extLst>
          </p:cNvPr>
          <p:cNvSpPr>
            <a:spLocks noGrp="1"/>
          </p:cNvSpPr>
          <p:nvPr>
            <p:ph type="sldNum" sz="quarter" idx="12"/>
          </p:nvPr>
        </p:nvSpPr>
        <p:spPr/>
        <p:txBody>
          <a:bodyPr/>
          <a:lstStyle/>
          <a:p>
            <a:fld id="{E3AAEEB7-370C-4CD1-84ED-44A96922B98A}" type="slidenum">
              <a:rPr lang="it-IT" smtClean="0"/>
              <a:pPr/>
              <a:t>9</a:t>
            </a:fld>
            <a:endParaRPr lang="it-IT"/>
          </a:p>
        </p:txBody>
      </p:sp>
      <p:pic>
        <p:nvPicPr>
          <p:cNvPr id="6" name="Immagine 5" descr="Immagine che contiene sedendo&#10;&#10;Descrizione generata automaticamente">
            <a:extLst>
              <a:ext uri="{FF2B5EF4-FFF2-40B4-BE49-F238E27FC236}">
                <a16:creationId xmlns="" xmlns:a16="http://schemas.microsoft.com/office/drawing/2014/main" id="{1AEA5CB5-3667-4D21-A76F-5DA30169D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043" y="2132856"/>
            <a:ext cx="6547913" cy="3965126"/>
          </a:xfrm>
          <a:prstGeom prst="rect">
            <a:avLst/>
          </a:prstGeom>
        </p:spPr>
      </p:pic>
    </p:spTree>
    <p:extLst>
      <p:ext uri="{BB962C8B-B14F-4D97-AF65-F5344CB8AC3E}">
        <p14:creationId xmlns:p14="http://schemas.microsoft.com/office/powerpoint/2010/main" val="135635850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TotalTime>
  <Words>1218</Words>
  <Application>Microsoft Office PowerPoint</Application>
  <PresentationFormat>Presentazione su schermo (4:3)</PresentationFormat>
  <Paragraphs>142</Paragraphs>
  <Slides>23</Slides>
  <Notes>0</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23</vt:i4>
      </vt:variant>
    </vt:vector>
  </HeadingPairs>
  <TitlesOfParts>
    <vt:vector size="26" baseType="lpstr">
      <vt:lpstr>Tema di Office</vt:lpstr>
      <vt:lpstr>Equation</vt:lpstr>
      <vt:lpstr>Equazione</vt:lpstr>
      <vt:lpstr>Capitolo II</vt:lpstr>
      <vt:lpstr>1. La produzione aggregata</vt:lpstr>
      <vt:lpstr>1.1 Pil: produzione e reddito</vt:lpstr>
      <vt:lpstr>1.1 Pil: produzione e reddito</vt:lpstr>
      <vt:lpstr>1.2 Pil nominale e Pil reale</vt:lpstr>
      <vt:lpstr>1.2 Pil nominale e Pil reale</vt:lpstr>
      <vt:lpstr>1.2 Pil nominale e Pil reale</vt:lpstr>
      <vt:lpstr>1.2 Pil nominale e Pil reale</vt:lpstr>
      <vt:lpstr>1.2 Pil nominale e Pil reale</vt:lpstr>
      <vt:lpstr>1.3 Pil: livello o tasso di crescita?</vt:lpstr>
      <vt:lpstr>1.3 Pil: livello o tasso di crescita?</vt:lpstr>
      <vt:lpstr>Presentazione standard di PowerPoint</vt:lpstr>
      <vt:lpstr>2. Il tasso di disoccupazione</vt:lpstr>
      <vt:lpstr>2. Il tasso di disoccupazione</vt:lpstr>
      <vt:lpstr>2. Il tasso di disoccupazione</vt:lpstr>
      <vt:lpstr>3. Il tasso di inflazione</vt:lpstr>
      <vt:lpstr>3.1 Il deflatore del Pil</vt:lpstr>
      <vt:lpstr>3.2 L’indice dei prezzi al consumo</vt:lpstr>
      <vt:lpstr>3. Il tasso di inflazione</vt:lpstr>
      <vt:lpstr>3.3 Perché gli economisti si preoccupano dell’inflazione?</vt:lpstr>
      <vt:lpstr>4. Produzione, disoccupazione e tasso di inflazione</vt:lpstr>
      <vt:lpstr>5. Breve, medio e lungo periodo</vt:lpstr>
      <vt:lpstr>Presentazione standard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ILARIA MARTINI</dc:creator>
  <cp:lastModifiedBy>Utente</cp:lastModifiedBy>
  <cp:revision>56</cp:revision>
  <dcterms:created xsi:type="dcterms:W3CDTF">2014-07-28T14:21:47Z</dcterms:created>
  <dcterms:modified xsi:type="dcterms:W3CDTF">2021-03-01T12:38:12Z</dcterms:modified>
</cp:coreProperties>
</file>