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7" r:id="rId2"/>
    <p:sldId id="275" r:id="rId3"/>
    <p:sldId id="274" r:id="rId4"/>
    <p:sldId id="276" r:id="rId5"/>
    <p:sldId id="316" r:id="rId6"/>
    <p:sldId id="295" r:id="rId7"/>
    <p:sldId id="290" r:id="rId8"/>
    <p:sldId id="293" r:id="rId9"/>
    <p:sldId id="291" r:id="rId10"/>
    <p:sldId id="292" r:id="rId11"/>
    <p:sldId id="294" r:id="rId12"/>
    <p:sldId id="273" r:id="rId13"/>
    <p:sldId id="315" r:id="rId14"/>
    <p:sldId id="299" r:id="rId15"/>
    <p:sldId id="266" r:id="rId16"/>
    <p:sldId id="307" r:id="rId17"/>
    <p:sldId id="308" r:id="rId18"/>
    <p:sldId id="268" r:id="rId19"/>
    <p:sldId id="320" r:id="rId20"/>
    <p:sldId id="322" r:id="rId21"/>
    <p:sldId id="310" r:id="rId22"/>
    <p:sldId id="321" r:id="rId23"/>
    <p:sldId id="311" r:id="rId24"/>
    <p:sldId id="312" r:id="rId25"/>
    <p:sldId id="303" r:id="rId26"/>
    <p:sldId id="300" r:id="rId27"/>
    <p:sldId id="317" r:id="rId28"/>
    <p:sldId id="318" r:id="rId29"/>
    <p:sldId id="319" r:id="rId30"/>
    <p:sldId id="313" r:id="rId31"/>
    <p:sldId id="261" r:id="rId32"/>
    <p:sldId id="323" r:id="rId33"/>
    <p:sldId id="285" r:id="rId34"/>
    <p:sldId id="289" r:id="rId35"/>
    <p:sldId id="279" r:id="rId36"/>
    <p:sldId id="298" r:id="rId37"/>
    <p:sldId id="301" r:id="rId38"/>
    <p:sldId id="297" r:id="rId39"/>
    <p:sldId id="272" r:id="rId40"/>
    <p:sldId id="287" r:id="rId41"/>
    <p:sldId id="288" r:id="rId4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990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70" d="100"/>
          <a:sy n="70" d="100"/>
        </p:scale>
        <p:origin x="-1074" y="-858"/>
      </p:cViewPr>
      <p:guideLst>
        <p:guide orient="horz" pos="2931"/>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17C3B6-3108-47AE-8C9E-57CBC1FCB43A}" type="datetimeFigureOut">
              <a:rPr lang="it-IT" smtClean="0"/>
              <a:t>06/05/2020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89086F-B720-4DD3-9FF0-A067B2C60E60}" type="slidenum">
              <a:rPr lang="it-IT" smtClean="0"/>
              <a:t>‹N›</a:t>
            </a:fld>
            <a:endParaRPr lang="it-IT"/>
          </a:p>
        </p:txBody>
      </p:sp>
    </p:spTree>
    <p:extLst>
      <p:ext uri="{BB962C8B-B14F-4D97-AF65-F5344CB8AC3E}">
        <p14:creationId xmlns:p14="http://schemas.microsoft.com/office/powerpoint/2010/main" val="2181191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009900"/>
                </a:solidFill>
                <a:latin typeface="Arial"/>
                <a:cs typeface="Arial"/>
              </a:defRPr>
            </a:lvl1pPr>
          </a:lstStyle>
          <a:p>
            <a:pPr marL="12700">
              <a:lnSpc>
                <a:spcPts val="1650"/>
              </a:lnSpc>
            </a:pPr>
            <a:r>
              <a:rPr spc="-5" dirty="0"/>
              <a:t>Biologia vegetale </a:t>
            </a:r>
            <a:r>
              <a:rPr dirty="0"/>
              <a:t>x </a:t>
            </a:r>
            <a:r>
              <a:rPr spc="-5" dirty="0"/>
              <a:t>STB </a:t>
            </a:r>
            <a:r>
              <a:rPr dirty="0"/>
              <a:t>– AA</a:t>
            </a:r>
            <a:r>
              <a:rPr spc="-170" dirty="0"/>
              <a:t> </a:t>
            </a:r>
            <a:r>
              <a:rPr spc="-5" dirty="0"/>
              <a:t>2018-2019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5/6/2020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3428661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rgbClr val="009900"/>
                </a:solidFill>
                <a:latin typeface="Arial"/>
                <a:cs typeface="Arial"/>
              </a:defRPr>
            </a:lvl1pPr>
          </a:lstStyle>
          <a:p>
            <a:pPr marL="12700">
              <a:lnSpc>
                <a:spcPts val="1650"/>
              </a:lnSpc>
            </a:pPr>
            <a:r>
              <a:rPr spc="-5" dirty="0"/>
              <a:t>Biologia vegetale </a:t>
            </a:r>
            <a:r>
              <a:rPr dirty="0"/>
              <a:t>x </a:t>
            </a:r>
            <a:r>
              <a:rPr spc="-5" dirty="0"/>
              <a:t>STB </a:t>
            </a:r>
            <a:r>
              <a:rPr dirty="0"/>
              <a:t>– AA</a:t>
            </a:r>
            <a:r>
              <a:rPr spc="-170" dirty="0"/>
              <a:t> </a:t>
            </a:r>
            <a:r>
              <a:rPr spc="-5" dirty="0"/>
              <a:t>2018-2019</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5/6/2020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341574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F0000"/>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rgbClr val="009900"/>
                </a:solidFill>
                <a:latin typeface="Arial"/>
                <a:cs typeface="Arial"/>
              </a:defRPr>
            </a:lvl1pPr>
          </a:lstStyle>
          <a:p>
            <a:pPr marL="12700">
              <a:lnSpc>
                <a:spcPts val="1650"/>
              </a:lnSpc>
            </a:pPr>
            <a:r>
              <a:rPr spc="-5" dirty="0"/>
              <a:t>Biologia vegetale </a:t>
            </a:r>
            <a:r>
              <a:rPr dirty="0"/>
              <a:t>x </a:t>
            </a:r>
            <a:r>
              <a:rPr spc="-5" dirty="0"/>
              <a:t>STB </a:t>
            </a:r>
            <a:r>
              <a:rPr dirty="0"/>
              <a:t>– AA</a:t>
            </a:r>
            <a:r>
              <a:rPr spc="-170" dirty="0"/>
              <a:t> </a:t>
            </a:r>
            <a:r>
              <a:rPr spc="-5" dirty="0"/>
              <a:t>2018-2019</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5/6/2020</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4235870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FF0000"/>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defRPr sz="1400" b="0" i="0">
                <a:solidFill>
                  <a:srgbClr val="009900"/>
                </a:solidFill>
                <a:latin typeface="Arial"/>
                <a:cs typeface="Arial"/>
              </a:defRPr>
            </a:lvl1pPr>
          </a:lstStyle>
          <a:p>
            <a:pPr marL="12700">
              <a:lnSpc>
                <a:spcPts val="1650"/>
              </a:lnSpc>
            </a:pPr>
            <a:r>
              <a:rPr spc="-5" dirty="0"/>
              <a:t>Biologia vegetale </a:t>
            </a:r>
            <a:r>
              <a:rPr dirty="0"/>
              <a:t>x </a:t>
            </a:r>
            <a:r>
              <a:rPr spc="-5" dirty="0"/>
              <a:t>STB </a:t>
            </a:r>
            <a:r>
              <a:rPr dirty="0"/>
              <a:t>– AA</a:t>
            </a:r>
            <a:r>
              <a:rPr spc="-170" dirty="0"/>
              <a:t> </a:t>
            </a:r>
            <a:r>
              <a:rPr spc="-5" dirty="0"/>
              <a:t>2018-2019</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5/6/2020</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1905715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400" b="0" i="0">
                <a:solidFill>
                  <a:srgbClr val="009900"/>
                </a:solidFill>
                <a:latin typeface="Arial"/>
                <a:cs typeface="Arial"/>
              </a:defRPr>
            </a:lvl1pPr>
          </a:lstStyle>
          <a:p>
            <a:pPr marL="12700">
              <a:lnSpc>
                <a:spcPts val="1650"/>
              </a:lnSpc>
            </a:pPr>
            <a:r>
              <a:rPr spc="-5" dirty="0"/>
              <a:t>Biologia vegetale </a:t>
            </a:r>
            <a:r>
              <a:rPr dirty="0"/>
              <a:t>x </a:t>
            </a:r>
            <a:r>
              <a:rPr spc="-5" dirty="0"/>
              <a:t>STB </a:t>
            </a:r>
            <a:r>
              <a:rPr dirty="0"/>
              <a:t>– AA</a:t>
            </a:r>
            <a:r>
              <a:rPr spc="-170" dirty="0"/>
              <a:t> </a:t>
            </a:r>
            <a:r>
              <a:rPr spc="-5" dirty="0"/>
              <a:t>2018-2019</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5/6/2020</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394634031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3825" y="22352"/>
            <a:ext cx="8896349" cy="1488440"/>
          </a:xfrm>
          <a:prstGeom prst="rect">
            <a:avLst/>
          </a:prstGeom>
        </p:spPr>
        <p:txBody>
          <a:bodyPr wrap="square" lIns="0" tIns="0" rIns="0" bIns="0">
            <a:spAutoFit/>
          </a:bodyPr>
          <a:lstStyle>
            <a:lvl1pPr>
              <a:defRPr sz="2400" b="1" i="0">
                <a:solidFill>
                  <a:srgbClr val="FF0000"/>
                </a:solidFill>
                <a:latin typeface="Times New Roman"/>
                <a:cs typeface="Times New Roman"/>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837935" y="6597014"/>
            <a:ext cx="3226434" cy="224790"/>
          </a:xfrm>
          <a:prstGeom prst="rect">
            <a:avLst/>
          </a:prstGeom>
        </p:spPr>
        <p:txBody>
          <a:bodyPr wrap="square" lIns="0" tIns="0" rIns="0" bIns="0">
            <a:spAutoFit/>
          </a:bodyPr>
          <a:lstStyle>
            <a:lvl1pPr>
              <a:defRPr sz="1400" b="0" i="0">
                <a:solidFill>
                  <a:srgbClr val="009900"/>
                </a:solidFill>
                <a:latin typeface="Arial"/>
                <a:cs typeface="Arial"/>
              </a:defRPr>
            </a:lvl1pPr>
          </a:lstStyle>
          <a:p>
            <a:pPr marL="12700">
              <a:lnSpc>
                <a:spcPts val="1650"/>
              </a:lnSpc>
            </a:pPr>
            <a:r>
              <a:rPr spc="-5" dirty="0"/>
              <a:t>Biologia vegetale </a:t>
            </a:r>
            <a:r>
              <a:rPr dirty="0"/>
              <a:t>x </a:t>
            </a:r>
            <a:r>
              <a:rPr spc="-5" dirty="0"/>
              <a:t>STB </a:t>
            </a:r>
            <a:r>
              <a:rPr dirty="0"/>
              <a:t>– AA</a:t>
            </a:r>
            <a:r>
              <a:rPr spc="-170" dirty="0"/>
              <a:t> </a:t>
            </a:r>
            <a:r>
              <a:rPr spc="-5" dirty="0"/>
              <a:t>2018-2019</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5/6/2020</a:t>
            </a:fld>
            <a:endParaRPr lang="en-US">
              <a:solidFill>
                <a:prstClr val="black">
                  <a:tint val="75000"/>
                </a:prstClr>
              </a:solidFill>
            </a:endParaRPr>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solidFill>
                  <a:prstClr val="black">
                    <a:tint val="75000"/>
                  </a:prstClr>
                </a:solidFill>
              </a:rPr>
              <a:pPr/>
              <a:t>‹N›</a:t>
            </a:fld>
            <a:endParaRPr>
              <a:solidFill>
                <a:prstClr val="black">
                  <a:tint val="75000"/>
                </a:prstClr>
              </a:solidFill>
            </a:endParaRPr>
          </a:p>
        </p:txBody>
      </p:sp>
    </p:spTree>
    <p:extLst>
      <p:ext uri="{BB962C8B-B14F-4D97-AF65-F5344CB8AC3E}">
        <p14:creationId xmlns:p14="http://schemas.microsoft.com/office/powerpoint/2010/main" val="1278858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9.jpe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1.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0.png"/><Relationship Id="rId1" Type="http://schemas.openxmlformats.org/officeDocument/2006/relationships/slideLayout" Target="../slideLayouts/slideLayout5.xml"/><Relationship Id="rId6" Type="http://schemas.openxmlformats.org/officeDocument/2006/relationships/image" Target="../media/image19.jpeg"/><Relationship Id="rId5" Type="http://schemas.openxmlformats.org/officeDocument/2006/relationships/image" Target="../media/image1.pn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png"/><Relationship Id="rId1" Type="http://schemas.openxmlformats.org/officeDocument/2006/relationships/slideLayout" Target="../slideLayouts/slideLayout5.xml"/><Relationship Id="rId5" Type="http://schemas.microsoft.com/office/2007/relationships/hdphoto" Target="../media/hdphoto2.wdp"/><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51.jpe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hyperlink" Target="mailto:tretiach@units.it" TargetMode="External"/><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png"/><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9740" y="249427"/>
            <a:ext cx="6162675" cy="997709"/>
          </a:xfrm>
          <a:prstGeom prst="rect">
            <a:avLst/>
          </a:prstGeom>
        </p:spPr>
        <p:txBody>
          <a:bodyPr vert="horz" wrap="square" lIns="0" tIns="12700" rIns="0" bIns="0" rtlCol="0">
            <a:spAutoFit/>
          </a:bodyPr>
          <a:lstStyle/>
          <a:p>
            <a:pPr marL="12700">
              <a:lnSpc>
                <a:spcPct val="100000"/>
              </a:lnSpc>
              <a:spcBef>
                <a:spcPts val="100"/>
              </a:spcBef>
            </a:pPr>
            <a:r>
              <a:rPr lang="it-IT" sz="3200" spc="-25" dirty="0" smtClean="0">
                <a:solidFill>
                  <a:srgbClr val="3333CC"/>
                </a:solidFill>
                <a:latin typeface="Arial"/>
                <a:cs typeface="Arial"/>
              </a:rPr>
              <a:t>IL TRASPORTO DELL’ACQUA NELLE PIANTE VASCOLARI</a:t>
            </a:r>
            <a:endParaRPr sz="3200" dirty="0">
              <a:latin typeface="Arial"/>
              <a:cs typeface="Arial"/>
            </a:endParaRPr>
          </a:p>
        </p:txBody>
      </p:sp>
      <p:sp>
        <p:nvSpPr>
          <p:cNvPr id="7"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8"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9"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CasellaDiTesto 4"/>
          <p:cNvSpPr txBox="1"/>
          <p:nvPr/>
        </p:nvSpPr>
        <p:spPr>
          <a:xfrm>
            <a:off x="899592" y="1700808"/>
            <a:ext cx="6768752" cy="923330"/>
          </a:xfrm>
          <a:prstGeom prst="rect">
            <a:avLst/>
          </a:prstGeom>
          <a:noFill/>
        </p:spPr>
        <p:txBody>
          <a:bodyPr wrap="square" rtlCol="0">
            <a:spAutoFit/>
          </a:bodyPr>
          <a:lstStyle/>
          <a:p>
            <a:r>
              <a:rPr lang="it-IT" dirty="0" smtClean="0"/>
              <a:t>La conquista delle terre emerse è stata possibile grazie all’evoluzione di due strategie alternative, ancora adesso ben rappresentate all’interno del mondo vegetale.</a:t>
            </a:r>
            <a:endParaRPr lang="it-IT" dirty="0"/>
          </a:p>
        </p:txBody>
      </p:sp>
      <p:sp>
        <p:nvSpPr>
          <p:cNvPr id="10" name="CasellaDiTesto 9"/>
          <p:cNvSpPr txBox="1"/>
          <p:nvPr/>
        </p:nvSpPr>
        <p:spPr>
          <a:xfrm>
            <a:off x="899592" y="2948186"/>
            <a:ext cx="3528392" cy="369333"/>
          </a:xfrm>
          <a:prstGeom prst="rect">
            <a:avLst/>
          </a:prstGeom>
          <a:noFill/>
        </p:spPr>
        <p:txBody>
          <a:bodyPr wrap="square" rtlCol="0">
            <a:spAutoFit/>
          </a:bodyPr>
          <a:lstStyle/>
          <a:p>
            <a:pPr algn="ctr"/>
            <a:r>
              <a:rPr lang="it-IT" dirty="0" smtClean="0"/>
              <a:t>DESICCATION TOLERANT</a:t>
            </a:r>
            <a:endParaRPr lang="it-IT" dirty="0"/>
          </a:p>
        </p:txBody>
      </p:sp>
      <p:sp>
        <p:nvSpPr>
          <p:cNvPr id="11" name="CasellaDiTesto 10"/>
          <p:cNvSpPr txBox="1"/>
          <p:nvPr/>
        </p:nvSpPr>
        <p:spPr>
          <a:xfrm>
            <a:off x="4742688" y="2956640"/>
            <a:ext cx="3528392" cy="369332"/>
          </a:xfrm>
          <a:prstGeom prst="rect">
            <a:avLst/>
          </a:prstGeom>
          <a:noFill/>
        </p:spPr>
        <p:txBody>
          <a:bodyPr wrap="square" rtlCol="0">
            <a:spAutoFit/>
          </a:bodyPr>
          <a:lstStyle/>
          <a:p>
            <a:pPr algn="ctr"/>
            <a:r>
              <a:rPr lang="it-IT" dirty="0" smtClean="0"/>
              <a:t>DESICCATION SENSITIVE</a:t>
            </a:r>
            <a:endParaRPr lang="it-IT" dirty="0"/>
          </a:p>
        </p:txBody>
      </p:sp>
      <p:sp>
        <p:nvSpPr>
          <p:cNvPr id="12" name="CasellaDiTesto 11"/>
          <p:cNvSpPr txBox="1"/>
          <p:nvPr/>
        </p:nvSpPr>
        <p:spPr>
          <a:xfrm>
            <a:off x="899592" y="3540249"/>
            <a:ext cx="3600400" cy="369332"/>
          </a:xfrm>
          <a:prstGeom prst="rect">
            <a:avLst/>
          </a:prstGeom>
          <a:noFill/>
        </p:spPr>
        <p:txBody>
          <a:bodyPr wrap="square" rtlCol="0">
            <a:spAutoFit/>
          </a:bodyPr>
          <a:lstStyle/>
          <a:p>
            <a:pPr algn="ctr"/>
            <a:r>
              <a:rPr lang="it-IT" dirty="0" err="1" smtClean="0"/>
              <a:t>Poikilohydrous</a:t>
            </a:r>
            <a:r>
              <a:rPr lang="it-IT" dirty="0" smtClean="0"/>
              <a:t> (</a:t>
            </a:r>
            <a:r>
              <a:rPr lang="it-IT" dirty="0" err="1" smtClean="0"/>
              <a:t>peciloidria</a:t>
            </a:r>
            <a:r>
              <a:rPr lang="it-IT" dirty="0" smtClean="0"/>
              <a:t>)</a:t>
            </a:r>
            <a:endParaRPr lang="it-IT" dirty="0"/>
          </a:p>
        </p:txBody>
      </p:sp>
      <p:sp>
        <p:nvSpPr>
          <p:cNvPr id="14" name="CasellaDiTesto 13"/>
          <p:cNvSpPr txBox="1"/>
          <p:nvPr/>
        </p:nvSpPr>
        <p:spPr>
          <a:xfrm>
            <a:off x="4772683" y="3540889"/>
            <a:ext cx="3528392" cy="369332"/>
          </a:xfrm>
          <a:prstGeom prst="rect">
            <a:avLst/>
          </a:prstGeom>
          <a:noFill/>
        </p:spPr>
        <p:txBody>
          <a:bodyPr wrap="square" rtlCol="0">
            <a:spAutoFit/>
          </a:bodyPr>
          <a:lstStyle/>
          <a:p>
            <a:pPr algn="ctr"/>
            <a:r>
              <a:rPr lang="it-IT" dirty="0" err="1" smtClean="0"/>
              <a:t>Homoiohydrous</a:t>
            </a:r>
            <a:r>
              <a:rPr lang="it-IT" dirty="0" smtClean="0"/>
              <a:t> (</a:t>
            </a:r>
            <a:r>
              <a:rPr lang="it-IT" dirty="0" err="1" smtClean="0"/>
              <a:t>omeoidria</a:t>
            </a:r>
            <a:r>
              <a:rPr lang="it-IT" dirty="0" smtClean="0"/>
              <a:t>)</a:t>
            </a:r>
            <a:endParaRPr lang="it-IT" dirty="0"/>
          </a:p>
        </p:txBody>
      </p:sp>
      <p:pic>
        <p:nvPicPr>
          <p:cNvPr id="14340" name="Picture 4" descr="Arctic tundra on acidic soil, with lichens, crowberry, cowberry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713"/>
          <a:stretch/>
        </p:blipFill>
        <p:spPr bwMode="auto">
          <a:xfrm>
            <a:off x="1205921" y="4221088"/>
            <a:ext cx="3078047" cy="2043705"/>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Plant - Vascular plants | Britann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7557" y="4221088"/>
            <a:ext cx="3148193" cy="2041829"/>
          </a:xfrm>
          <a:prstGeom prst="rect">
            <a:avLst/>
          </a:prstGeom>
          <a:noFill/>
          <a:extLst>
            <a:ext uri="{909E8E84-426E-40DD-AFC4-6F175D3DCCD1}">
              <a14:hiddenFill xmlns:a14="http://schemas.microsoft.com/office/drawing/2010/main">
                <a:solidFill>
                  <a:srgbClr val="FFFFFF"/>
                </a:solidFill>
              </a14:hiddenFill>
            </a:ext>
          </a:extLst>
        </p:spPr>
      </p:pic>
      <p:cxnSp>
        <p:nvCxnSpPr>
          <p:cNvPr id="4" name="Connettore 1 3"/>
          <p:cNvCxnSpPr/>
          <p:nvPr/>
        </p:nvCxnSpPr>
        <p:spPr>
          <a:xfrm flipV="1">
            <a:off x="4140707" y="6522719"/>
            <a:ext cx="5003293" cy="762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65389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6" name="CasellaDiTesto 5"/>
          <p:cNvSpPr txBox="1"/>
          <p:nvPr/>
        </p:nvSpPr>
        <p:spPr>
          <a:xfrm>
            <a:off x="539552" y="404664"/>
            <a:ext cx="7920880" cy="646331"/>
          </a:xfrm>
          <a:prstGeom prst="rect">
            <a:avLst/>
          </a:prstGeom>
          <a:noFill/>
        </p:spPr>
        <p:txBody>
          <a:bodyPr wrap="square" rtlCol="0">
            <a:spAutoFit/>
          </a:bodyPr>
          <a:lstStyle/>
          <a:p>
            <a:r>
              <a:rPr lang="it-IT" dirty="0" smtClean="0"/>
              <a:t>Per comodità inizieremo a trattare prima la via xilematica, quindi quella floematica, per poi vederle nella loro unità funzionale.</a:t>
            </a:r>
            <a:endParaRPr lang="it-IT" dirty="0"/>
          </a:p>
        </p:txBody>
      </p:sp>
      <p:pic>
        <p:nvPicPr>
          <p:cNvPr id="14345" name="Picture 9" descr="Angiosperm Morphology: Phloem in Central Vascular Bundle o… | Flickr"/>
          <p:cNvPicPr>
            <a:picLocks noChangeAspect="1" noChangeArrowheads="1"/>
          </p:cNvPicPr>
          <p:nvPr/>
        </p:nvPicPr>
        <p:blipFill rotWithShape="1">
          <a:blip r:embed="rId3">
            <a:extLst>
              <a:ext uri="{28A0092B-C50C-407E-A947-70E740481C1C}">
                <a14:useLocalDpi xmlns:a14="http://schemas.microsoft.com/office/drawing/2010/main" val="0"/>
              </a:ext>
            </a:extLst>
          </a:blip>
          <a:srcRect l="5086" t="25171" r="18006"/>
          <a:stretch/>
        </p:blipFill>
        <p:spPr bwMode="auto">
          <a:xfrm>
            <a:off x="825040" y="2741983"/>
            <a:ext cx="7493920" cy="411256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Longitudinal section of xylem vessels from stem of Sunflow…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386" y="1277399"/>
            <a:ext cx="2736304" cy="3653106"/>
          </a:xfrm>
          <a:prstGeom prst="rect">
            <a:avLst/>
          </a:prstGeom>
          <a:noFill/>
          <a:extLst>
            <a:ext uri="{909E8E84-426E-40DD-AFC4-6F175D3DCCD1}">
              <a14:hiddenFill xmlns:a14="http://schemas.microsoft.com/office/drawing/2010/main">
                <a:solidFill>
                  <a:srgbClr val="FFFFFF"/>
                </a:solidFill>
              </a14:hiddenFill>
            </a:ext>
          </a:extLst>
        </p:spPr>
      </p:pic>
      <p:pic>
        <p:nvPicPr>
          <p:cNvPr id="14343"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r="10832"/>
          <a:stretch/>
        </p:blipFill>
        <p:spPr bwMode="auto">
          <a:xfrm>
            <a:off x="6156176" y="1268322"/>
            <a:ext cx="2699023" cy="367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4393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5" name="CasellaDiTesto 4"/>
          <p:cNvSpPr txBox="1"/>
          <p:nvPr/>
        </p:nvSpPr>
        <p:spPr>
          <a:xfrm>
            <a:off x="467544" y="476672"/>
            <a:ext cx="7200800" cy="2308324"/>
          </a:xfrm>
          <a:prstGeom prst="rect">
            <a:avLst/>
          </a:prstGeom>
          <a:noFill/>
        </p:spPr>
        <p:txBody>
          <a:bodyPr wrap="square" rtlCol="0">
            <a:spAutoFit/>
          </a:bodyPr>
          <a:lstStyle/>
          <a:p>
            <a:r>
              <a:rPr lang="it-IT" b="1" dirty="0" smtClean="0"/>
              <a:t>E. </a:t>
            </a:r>
            <a:r>
              <a:rPr lang="it-IT" b="1" dirty="0" err="1" smtClean="0"/>
              <a:t>Strasburger</a:t>
            </a:r>
            <a:r>
              <a:rPr lang="it-IT" dirty="0" smtClean="0"/>
              <a:t>, alla fine dell’800, provò i più diversi trattamenti di devitalizzazione del fusto (bollitura, uso di veleni potenti ecc.), dimostrando che il processo di perdita dell’acqua da parte della pianta, noto come </a:t>
            </a:r>
            <a:r>
              <a:rPr lang="it-IT" b="1" dirty="0" smtClean="0"/>
              <a:t>EVAPOTRASPIRAZIONE</a:t>
            </a:r>
            <a:r>
              <a:rPr lang="it-IT" dirty="0" smtClean="0"/>
              <a:t>, è concentrato in particolare nelle foglie (dove massima è la concentrazione stomatica) e può continuare fintanto che:</a:t>
            </a:r>
          </a:p>
          <a:p>
            <a:r>
              <a:rPr lang="it-IT" dirty="0" smtClean="0"/>
              <a:t>(a) queste rimangono vive;</a:t>
            </a:r>
          </a:p>
          <a:p>
            <a:r>
              <a:rPr lang="it-IT" dirty="0" smtClean="0"/>
              <a:t>(b) c’è continuità nella colonna di acqua in risalita;</a:t>
            </a:r>
          </a:p>
          <a:p>
            <a:r>
              <a:rPr lang="it-IT" dirty="0" smtClean="0"/>
              <a:t>(c) la risalita non dipende dall’attività di un tessuto di trasporto vivo.</a:t>
            </a:r>
          </a:p>
        </p:txBody>
      </p:sp>
      <p:sp>
        <p:nvSpPr>
          <p:cNvPr id="6" name="CasellaDiTesto 5"/>
          <p:cNvSpPr txBox="1"/>
          <p:nvPr/>
        </p:nvSpPr>
        <p:spPr>
          <a:xfrm>
            <a:off x="467544" y="2910051"/>
            <a:ext cx="8352928" cy="646331"/>
          </a:xfrm>
          <a:prstGeom prst="rect">
            <a:avLst/>
          </a:prstGeom>
          <a:noFill/>
        </p:spPr>
        <p:txBody>
          <a:bodyPr wrap="square" rtlCol="0">
            <a:spAutoFit/>
          </a:bodyPr>
          <a:lstStyle/>
          <a:p>
            <a:r>
              <a:rPr lang="it-IT" dirty="0" smtClean="0"/>
              <a:t>Mediante l’uso di sostanze colorate idrofile si può facilmente dimostrare che il flusso in risalita segue la via xilematica.</a:t>
            </a:r>
            <a:endParaRPr lang="it-IT" dirty="0"/>
          </a:p>
        </p:txBody>
      </p:sp>
      <p:pic>
        <p:nvPicPr>
          <p:cNvPr id="7" name="Picture 8" descr="Staycation: Color Changing Flow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4" y="3654077"/>
            <a:ext cx="2735947" cy="31831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Food Color Flowers Experiment... Science in Full Bloom! | Th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1" y="3492639"/>
            <a:ext cx="5740127" cy="3002784"/>
          </a:xfrm>
          <a:prstGeom prst="rect">
            <a:avLst/>
          </a:prstGeom>
          <a:noFill/>
          <a:extLst>
            <a:ext uri="{909E8E84-426E-40DD-AFC4-6F175D3DCCD1}">
              <a14:hiddenFill xmlns:a14="http://schemas.microsoft.com/office/drawing/2010/main">
                <a:solidFill>
                  <a:srgbClr val="FFFFFF"/>
                </a:solidFill>
              </a14:hiddenFill>
            </a:ext>
          </a:extLst>
        </p:spPr>
      </p:pic>
      <p:sp>
        <p:nvSpPr>
          <p:cNvPr id="9" name="Freccia in giù 8"/>
          <p:cNvSpPr/>
          <p:nvPr/>
        </p:nvSpPr>
        <p:spPr>
          <a:xfrm rot="16200000">
            <a:off x="2788732" y="5284277"/>
            <a:ext cx="686220" cy="10081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object 5"/>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endParaRPr>
              <a:solidFill>
                <a:prstClr val="black"/>
              </a:solidFill>
            </a:endParaRPr>
          </a:p>
        </p:txBody>
      </p:sp>
      <p:pic>
        <p:nvPicPr>
          <p:cNvPr id="10" name="Picture 2" descr="Longitudinal section of xylem vessels from stem of Sunflow… | Flick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ttore 1 10"/>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0689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ow to Make Multi Colored Carnations: 14 Steps (with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3" name="AutoShape 4" descr="How to Make Multi Colored Carnations: 14 Steps (with Pictur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Picture 4" descr="Water Transport in Plants | Lesson Pl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008722">
            <a:off x="4944359" y="2464017"/>
            <a:ext cx="4433948" cy="3724518"/>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o 10"/>
          <p:cNvGrpSpPr/>
          <p:nvPr/>
        </p:nvGrpSpPr>
        <p:grpSpPr>
          <a:xfrm>
            <a:off x="349202" y="313164"/>
            <a:ext cx="4846587" cy="3626916"/>
            <a:chOff x="349202" y="313164"/>
            <a:chExt cx="4846587" cy="3626916"/>
          </a:xfrm>
        </p:grpSpPr>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02" y="313164"/>
              <a:ext cx="4846587" cy="3626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igura a mano libera 9"/>
            <p:cNvSpPr/>
            <p:nvPr/>
          </p:nvSpPr>
          <p:spPr>
            <a:xfrm>
              <a:off x="3933825" y="3290888"/>
              <a:ext cx="314325" cy="414337"/>
            </a:xfrm>
            <a:custGeom>
              <a:avLst/>
              <a:gdLst>
                <a:gd name="connsiteX0" fmla="*/ 23813 w 314325"/>
                <a:gd name="connsiteY0" fmla="*/ 0 h 414337"/>
                <a:gd name="connsiteX1" fmla="*/ 285750 w 314325"/>
                <a:gd name="connsiteY1" fmla="*/ 4762 h 414337"/>
                <a:gd name="connsiteX2" fmla="*/ 314325 w 314325"/>
                <a:gd name="connsiteY2" fmla="*/ 414337 h 414337"/>
                <a:gd name="connsiteX3" fmla="*/ 0 w 314325"/>
                <a:gd name="connsiteY3" fmla="*/ 414337 h 414337"/>
                <a:gd name="connsiteX4" fmla="*/ 23813 w 314325"/>
                <a:gd name="connsiteY4" fmla="*/ 0 h 414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414337">
                  <a:moveTo>
                    <a:pt x="23813" y="0"/>
                  </a:moveTo>
                  <a:lnTo>
                    <a:pt x="285750" y="4762"/>
                  </a:lnTo>
                  <a:lnTo>
                    <a:pt x="314325" y="414337"/>
                  </a:lnTo>
                  <a:lnTo>
                    <a:pt x="0" y="414337"/>
                  </a:lnTo>
                  <a:lnTo>
                    <a:pt x="23813"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9"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12" name="object 5"/>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endParaRPr>
              <a:solidFill>
                <a:prstClr val="black"/>
              </a:solidFill>
            </a:endParaRPr>
          </a:p>
        </p:txBody>
      </p:sp>
      <p:pic>
        <p:nvPicPr>
          <p:cNvPr id="13" name="Picture 2" descr="Longitudinal section of xylem vessels from stem of Sunflow… | Flick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460375" y="4149080"/>
            <a:ext cx="4718290" cy="369332"/>
          </a:xfrm>
          <a:prstGeom prst="rect">
            <a:avLst/>
          </a:prstGeom>
          <a:noFill/>
        </p:spPr>
        <p:txBody>
          <a:bodyPr wrap="square" rtlCol="0">
            <a:spAutoFit/>
          </a:bodyPr>
          <a:lstStyle/>
          <a:p>
            <a:r>
              <a:rPr lang="it-IT" dirty="0" smtClean="0"/>
              <a:t>…</a:t>
            </a:r>
            <a:r>
              <a:rPr lang="it-IT" dirty="0"/>
              <a:t> </a:t>
            </a:r>
            <a:r>
              <a:rPr lang="it-IT" dirty="0" smtClean="0"/>
              <a:t>e minimo è il trasporto laterale.</a:t>
            </a:r>
            <a:endParaRPr lang="it-IT" dirty="0"/>
          </a:p>
        </p:txBody>
      </p:sp>
      <p:cxnSp>
        <p:nvCxnSpPr>
          <p:cNvPr id="14" name="Connettore 1 13"/>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771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042" y="855737"/>
            <a:ext cx="7875915"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1 5"/>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2150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32631"/>
            <a:ext cx="3819203" cy="6376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467543" y="332656"/>
            <a:ext cx="3307403" cy="4801314"/>
          </a:xfrm>
          <a:prstGeom prst="rect">
            <a:avLst/>
          </a:prstGeom>
          <a:noFill/>
        </p:spPr>
        <p:txBody>
          <a:bodyPr wrap="square" rtlCol="0">
            <a:spAutoFit/>
          </a:bodyPr>
          <a:lstStyle/>
          <a:p>
            <a:r>
              <a:rPr lang="it-IT" dirty="0" smtClean="0"/>
              <a:t>La perdita di acqua tramite il processo di EVAPOTRASPIRAZIONE è considerata una perdita inevitabile, legata indissolubilmente al processo fotosintetico; una minima parte di acqua verrà anche utilizzata nella fotosintesi vera e propria («fotolisi dell’acqua»), ma il 99,99% dell’acqua trasportata dalla via xilematica sarà persa in atmosfera, attraverso le aperture stomatiche (90% circa), piuttosto che attraverso la cuticola (10% circa, valori meramente indicativi).</a:t>
            </a:r>
            <a:endParaRPr lang="it-IT" dirty="0"/>
          </a:p>
        </p:txBody>
      </p:sp>
      <p:pic>
        <p:nvPicPr>
          <p:cNvPr id="7" name="Picture 2" descr="Longitudinal section of xylem vessels from stem of Sunflow…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1 7"/>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369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866" y="219111"/>
            <a:ext cx="8402518"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75" y="4799719"/>
            <a:ext cx="8292583" cy="1656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ject 5"/>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endParaRPr>
              <a:solidFill>
                <a:prstClr val="black"/>
              </a:solidFill>
            </a:endParaRPr>
          </a:p>
        </p:txBody>
      </p:sp>
      <p:pic>
        <p:nvPicPr>
          <p:cNvPr id="7" name="Picture 2" descr="Longitudinal section of xylem vessels from stem of Sunflow… | Flick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1 7"/>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6112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95536" y="332656"/>
            <a:ext cx="7488832" cy="1754326"/>
          </a:xfrm>
          <a:prstGeom prst="rect">
            <a:avLst/>
          </a:prstGeom>
          <a:noFill/>
        </p:spPr>
        <p:txBody>
          <a:bodyPr wrap="square" rtlCol="0">
            <a:spAutoFit/>
          </a:bodyPr>
          <a:lstStyle/>
          <a:p>
            <a:r>
              <a:rPr lang="it-IT" dirty="0" smtClean="0"/>
              <a:t>La perdita di acqua avviene a livello delle pareti: qui c’è acqua liquida che imbibisce tutto il materiale di parete delle cellule del </a:t>
            </a:r>
            <a:r>
              <a:rPr lang="it-IT" dirty="0" err="1" smtClean="0"/>
              <a:t>clorenchima</a:t>
            </a:r>
            <a:r>
              <a:rPr lang="it-IT" dirty="0" smtClean="0"/>
              <a:t> e che passa allo stato di vapore negli spazi intercellulari, mano a mano che molecole di acqua allo stato di vapore vengono perse attraverso le aperture stomatiche, richiamate all’esterno dal potenziale idrico fortemente negativo dell’atmosfera esterna.</a:t>
            </a:r>
            <a:endParaRPr lang="it-IT" dirty="0"/>
          </a:p>
        </p:txBody>
      </p:sp>
      <p:sp>
        <p:nvSpPr>
          <p:cNvPr id="3" name="CasellaDiTesto 2"/>
          <p:cNvSpPr txBox="1"/>
          <p:nvPr/>
        </p:nvSpPr>
        <p:spPr>
          <a:xfrm>
            <a:off x="395536" y="2348466"/>
            <a:ext cx="7651641" cy="693712"/>
          </a:xfrm>
          <a:prstGeom prst="rect">
            <a:avLst/>
          </a:prstGeom>
          <a:noFill/>
        </p:spPr>
        <p:txBody>
          <a:bodyPr wrap="square" rtlCol="0">
            <a:spAutoFit/>
          </a:bodyPr>
          <a:lstStyle/>
          <a:p>
            <a:r>
              <a:rPr lang="it-IT" dirty="0" smtClean="0"/>
              <a:t>Ciò genera un abbassamento del potenziale idrico della cellula, con richiamo di acqua dalla cellula, che si trasmette alle cellule vicine. Anche queste perdono un po’ di acqua richiamando acqua a loro volta dalle altre cellule loro vicine…</a:t>
            </a:r>
          </a:p>
        </p:txBody>
      </p:sp>
      <p:sp>
        <p:nvSpPr>
          <p:cNvPr id="5"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6"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7"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8" name="CasellaDiTesto 7"/>
          <p:cNvSpPr txBox="1"/>
          <p:nvPr/>
        </p:nvSpPr>
        <p:spPr>
          <a:xfrm>
            <a:off x="395536" y="3375583"/>
            <a:ext cx="7651641" cy="166069"/>
          </a:xfrm>
          <a:prstGeom prst="rect">
            <a:avLst/>
          </a:prstGeom>
          <a:noFill/>
        </p:spPr>
        <p:txBody>
          <a:bodyPr wrap="square" rtlCol="0">
            <a:spAutoFit/>
          </a:bodyPr>
          <a:lstStyle/>
          <a:p>
            <a:r>
              <a:rPr lang="it-IT" dirty="0" smtClean="0"/>
              <a:t>….ma </a:t>
            </a:r>
            <a:r>
              <a:rPr lang="it-IT" dirty="0"/>
              <a:t>appena un po’ più in là c’è un vaso xilematico, quindi l’abbassamento di potenziale idrico della cellula in contatto con il vaso richiama le molecole di acqua </a:t>
            </a:r>
            <a:r>
              <a:rPr lang="it-IT" dirty="0" smtClean="0"/>
              <a:t>che formano una colonnina all’interno dell’elemento tracheale….</a:t>
            </a:r>
            <a:endParaRPr lang="it-IT" dirty="0"/>
          </a:p>
        </p:txBody>
      </p:sp>
      <p:pic>
        <p:nvPicPr>
          <p:cNvPr id="9" name="Picture 2" descr="Longitudinal section of xylem vessels from stem of Sunflow…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ttore 1 9"/>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14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6" name="CasellaDiTesto 5"/>
          <p:cNvSpPr txBox="1"/>
          <p:nvPr/>
        </p:nvSpPr>
        <p:spPr>
          <a:xfrm>
            <a:off x="611560" y="404664"/>
            <a:ext cx="6912768" cy="646331"/>
          </a:xfrm>
          <a:prstGeom prst="rect">
            <a:avLst/>
          </a:prstGeom>
          <a:noFill/>
        </p:spPr>
        <p:txBody>
          <a:bodyPr wrap="square" rtlCol="0">
            <a:spAutoFit/>
          </a:bodyPr>
          <a:lstStyle/>
          <a:p>
            <a:r>
              <a:rPr lang="it-IT" dirty="0" smtClean="0"/>
              <a:t>Abbiamo quindi un richiamo di acqua all’interno della colonna continua costituita dall’insieme dei vasi xilematici, giù </a:t>
            </a:r>
            <a:r>
              <a:rPr lang="it-IT" dirty="0" err="1" smtClean="0"/>
              <a:t>giù</a:t>
            </a:r>
            <a:r>
              <a:rPr lang="it-IT" dirty="0" smtClean="0"/>
              <a:t> fino al sistema radicale.</a:t>
            </a:r>
            <a:endParaRPr lang="it-IT" dirty="0"/>
          </a:p>
        </p:txBody>
      </p:sp>
      <p:pic>
        <p:nvPicPr>
          <p:cNvPr id="7" name="Picture 2" descr="Transport system in plan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047386"/>
            <a:ext cx="7931545" cy="465158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Longitudinal section of xylem vessels from stem of Sunflow…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ttore 1 8"/>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395536" y="5698969"/>
            <a:ext cx="8496944" cy="646331"/>
          </a:xfrm>
          <a:prstGeom prst="rect">
            <a:avLst/>
          </a:prstGeom>
          <a:noFill/>
        </p:spPr>
        <p:txBody>
          <a:bodyPr wrap="square" rtlCol="0">
            <a:spAutoFit/>
          </a:bodyPr>
          <a:lstStyle/>
          <a:p>
            <a:r>
              <a:rPr lang="it-IT" b="1" dirty="0" smtClean="0"/>
              <a:t>La via suolo-pianta-atmosfera (o meglio, «atmosfera-pianta-suolo») può essere vista come un CONTINUUM di movimento dell’acqua.</a:t>
            </a:r>
            <a:endParaRPr lang="it-IT" b="1" dirty="0"/>
          </a:p>
        </p:txBody>
      </p:sp>
    </p:spTree>
    <p:extLst>
      <p:ext uri="{BB962C8B-B14F-4D97-AF65-F5344CB8AC3E}">
        <p14:creationId xmlns:p14="http://schemas.microsoft.com/office/powerpoint/2010/main" val="308114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12290" name="Picture 2" descr="hillis2e_ch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32212"/>
            <a:ext cx="7717221" cy="6390508"/>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p:cNvSpPr txBox="1"/>
          <p:nvPr/>
        </p:nvSpPr>
        <p:spPr>
          <a:xfrm>
            <a:off x="5220072" y="332656"/>
            <a:ext cx="3672408" cy="369332"/>
          </a:xfrm>
          <a:prstGeom prst="rect">
            <a:avLst/>
          </a:prstGeom>
          <a:noFill/>
        </p:spPr>
        <p:txBody>
          <a:bodyPr wrap="square" rtlCol="0">
            <a:spAutoFit/>
          </a:bodyPr>
          <a:lstStyle/>
          <a:p>
            <a:r>
              <a:rPr lang="it-IT" b="1" dirty="0" smtClean="0">
                <a:solidFill>
                  <a:srgbClr val="7030A0"/>
                </a:solidFill>
              </a:rPr>
              <a:t>TEORIA DELLA COESIONE-TENSIONE</a:t>
            </a:r>
            <a:endParaRPr lang="it-IT" b="1" dirty="0">
              <a:solidFill>
                <a:srgbClr val="7030A0"/>
              </a:solidFill>
            </a:endParaRPr>
          </a:p>
        </p:txBody>
      </p:sp>
      <p:sp>
        <p:nvSpPr>
          <p:cNvPr id="6" name="CasellaDiTesto 5"/>
          <p:cNvSpPr txBox="1"/>
          <p:nvPr/>
        </p:nvSpPr>
        <p:spPr>
          <a:xfrm>
            <a:off x="5220072" y="836712"/>
            <a:ext cx="3600400" cy="646331"/>
          </a:xfrm>
          <a:prstGeom prst="rect">
            <a:avLst/>
          </a:prstGeom>
          <a:noFill/>
        </p:spPr>
        <p:txBody>
          <a:bodyPr wrap="square" rtlCol="0">
            <a:spAutoFit/>
          </a:bodyPr>
          <a:lstStyle/>
          <a:p>
            <a:r>
              <a:rPr lang="it-IT" dirty="0"/>
              <a:t>o</a:t>
            </a:r>
            <a:r>
              <a:rPr lang="it-IT" dirty="0" smtClean="0"/>
              <a:t> «teoria della </a:t>
            </a:r>
            <a:r>
              <a:rPr lang="it-IT" dirty="0" smtClean="0"/>
              <a:t>adesione-coesione-tensione-»</a:t>
            </a:r>
            <a:endParaRPr lang="it-IT" dirty="0"/>
          </a:p>
        </p:txBody>
      </p:sp>
    </p:spTree>
    <p:extLst>
      <p:ext uri="{BB962C8B-B14F-4D97-AF65-F5344CB8AC3E}">
        <p14:creationId xmlns:p14="http://schemas.microsoft.com/office/powerpoint/2010/main" val="39766112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88307" y="459730"/>
            <a:ext cx="3908042" cy="3694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560" y="459730"/>
            <a:ext cx="3601213" cy="5938539"/>
          </a:xfrm>
          <a:prstGeom prst="rect">
            <a:avLst/>
          </a:prstGeom>
        </p:spPr>
      </p:pic>
      <p:pic>
        <p:nvPicPr>
          <p:cNvPr id="3076" name="Picture 4" descr="DSC_3592 copia | Gite in montagn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2626" y="4343584"/>
            <a:ext cx="4273440" cy="215183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thumb/7/74/Coppice_stool.jpg/220px-Coppice_stoo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575" y="188640"/>
            <a:ext cx="2095500" cy="15811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ongitudinal section of xylem vessels from stem of Sunflow… | Flick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ttore 1 9"/>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7938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a:off x="8604448" y="65956"/>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CasellaDiTesto 4"/>
          <p:cNvSpPr txBox="1"/>
          <p:nvPr/>
        </p:nvSpPr>
        <p:spPr>
          <a:xfrm>
            <a:off x="899592" y="332656"/>
            <a:ext cx="3088715" cy="369332"/>
          </a:xfrm>
          <a:prstGeom prst="rect">
            <a:avLst/>
          </a:prstGeom>
          <a:noFill/>
        </p:spPr>
        <p:txBody>
          <a:bodyPr wrap="square" rtlCol="0">
            <a:spAutoFit/>
          </a:bodyPr>
          <a:lstStyle/>
          <a:p>
            <a:r>
              <a:rPr lang="it-IT" b="1" dirty="0" smtClean="0">
                <a:solidFill>
                  <a:srgbClr val="7030A0"/>
                </a:solidFill>
              </a:rPr>
              <a:t>Organismi </a:t>
            </a:r>
            <a:r>
              <a:rPr lang="it-IT" b="1" dirty="0" err="1" smtClean="0">
                <a:solidFill>
                  <a:srgbClr val="7030A0"/>
                </a:solidFill>
              </a:rPr>
              <a:t>ectoidrici</a:t>
            </a:r>
            <a:endParaRPr lang="it-IT" b="1" dirty="0">
              <a:solidFill>
                <a:srgbClr val="7030A0"/>
              </a:solidFill>
            </a:endParaRPr>
          </a:p>
        </p:txBody>
      </p:sp>
      <p:sp>
        <p:nvSpPr>
          <p:cNvPr id="6" name="CasellaDiTesto 5"/>
          <p:cNvSpPr txBox="1"/>
          <p:nvPr/>
        </p:nvSpPr>
        <p:spPr>
          <a:xfrm>
            <a:off x="5043289" y="332656"/>
            <a:ext cx="3088715" cy="369332"/>
          </a:xfrm>
          <a:prstGeom prst="rect">
            <a:avLst/>
          </a:prstGeom>
          <a:noFill/>
        </p:spPr>
        <p:txBody>
          <a:bodyPr wrap="square" rtlCol="0">
            <a:spAutoFit/>
          </a:bodyPr>
          <a:lstStyle/>
          <a:p>
            <a:r>
              <a:rPr lang="it-IT" b="1" dirty="0" smtClean="0">
                <a:solidFill>
                  <a:srgbClr val="7030A0"/>
                </a:solidFill>
              </a:rPr>
              <a:t>Organismi </a:t>
            </a:r>
            <a:r>
              <a:rPr lang="it-IT" b="1" dirty="0" err="1" smtClean="0">
                <a:solidFill>
                  <a:srgbClr val="7030A0"/>
                </a:solidFill>
              </a:rPr>
              <a:t>endoidrici</a:t>
            </a:r>
            <a:endParaRPr lang="it-IT" b="1" dirty="0">
              <a:solidFill>
                <a:srgbClr val="7030A0"/>
              </a:solidFill>
            </a:endParaRPr>
          </a:p>
        </p:txBody>
      </p:sp>
      <p:sp>
        <p:nvSpPr>
          <p:cNvPr id="7" name="CasellaDiTesto 6"/>
          <p:cNvSpPr txBox="1"/>
          <p:nvPr/>
        </p:nvSpPr>
        <p:spPr>
          <a:xfrm>
            <a:off x="895400" y="924719"/>
            <a:ext cx="3384376" cy="1477328"/>
          </a:xfrm>
          <a:prstGeom prst="rect">
            <a:avLst/>
          </a:prstGeom>
          <a:noFill/>
        </p:spPr>
        <p:txBody>
          <a:bodyPr wrap="square" rtlCol="0">
            <a:spAutoFit/>
          </a:bodyPr>
          <a:lstStyle/>
          <a:p>
            <a:r>
              <a:rPr lang="it-IT" dirty="0" smtClean="0"/>
              <a:t>L’acqua sale dal substrato per fenomeni di capillarità o arriva con le precipitazioni e i fenomeni di condensazione sulle superfici esterne</a:t>
            </a:r>
            <a:endParaRPr lang="it-IT" dirty="0"/>
          </a:p>
        </p:txBody>
      </p:sp>
      <p:sp>
        <p:nvSpPr>
          <p:cNvPr id="8" name="CasellaDiTesto 7"/>
          <p:cNvSpPr txBox="1"/>
          <p:nvPr/>
        </p:nvSpPr>
        <p:spPr>
          <a:xfrm>
            <a:off x="5043289" y="924719"/>
            <a:ext cx="3384376" cy="1200329"/>
          </a:xfrm>
          <a:prstGeom prst="rect">
            <a:avLst/>
          </a:prstGeom>
          <a:noFill/>
        </p:spPr>
        <p:txBody>
          <a:bodyPr wrap="square" rtlCol="0">
            <a:spAutoFit/>
          </a:bodyPr>
          <a:lstStyle/>
          <a:p>
            <a:r>
              <a:rPr lang="it-IT" dirty="0" smtClean="0"/>
              <a:t>L’acqua sale dal substrato all’interno del corpo dell’organismo grazie a tessuti di trasporto altamente specializzati</a:t>
            </a:r>
            <a:endParaRPr lang="it-IT" dirty="0"/>
          </a:p>
        </p:txBody>
      </p:sp>
      <p:sp>
        <p:nvSpPr>
          <p:cNvPr id="10" name="CasellaDiTesto 9"/>
          <p:cNvSpPr txBox="1"/>
          <p:nvPr/>
        </p:nvSpPr>
        <p:spPr>
          <a:xfrm rot="16200000">
            <a:off x="-513161" y="3140571"/>
            <a:ext cx="1924811" cy="646331"/>
          </a:xfrm>
          <a:prstGeom prst="rect">
            <a:avLst/>
          </a:prstGeom>
          <a:noFill/>
        </p:spPr>
        <p:txBody>
          <a:bodyPr wrap="square" rtlCol="0">
            <a:spAutoFit/>
          </a:bodyPr>
          <a:lstStyle/>
          <a:p>
            <a:pPr algn="ctr"/>
            <a:r>
              <a:rPr lang="it-IT" b="1" dirty="0" smtClean="0">
                <a:solidFill>
                  <a:srgbClr val="FF0000"/>
                </a:solidFill>
              </a:rPr>
              <a:t>Le superfici esterne subaeree</a:t>
            </a:r>
            <a:endParaRPr lang="it-IT" b="1" dirty="0">
              <a:solidFill>
                <a:srgbClr val="FF0000"/>
              </a:solidFill>
            </a:endParaRPr>
          </a:p>
        </p:txBody>
      </p:sp>
      <p:sp>
        <p:nvSpPr>
          <p:cNvPr id="11" name="CasellaDiTesto 10"/>
          <p:cNvSpPr txBox="1"/>
          <p:nvPr/>
        </p:nvSpPr>
        <p:spPr>
          <a:xfrm>
            <a:off x="895400" y="2711843"/>
            <a:ext cx="3312370" cy="1477328"/>
          </a:xfrm>
          <a:prstGeom prst="rect">
            <a:avLst/>
          </a:prstGeom>
          <a:noFill/>
        </p:spPr>
        <p:txBody>
          <a:bodyPr wrap="square" rtlCol="0">
            <a:spAutoFit/>
          </a:bodyPr>
          <a:lstStyle/>
          <a:p>
            <a:r>
              <a:rPr lang="it-IT" dirty="0" smtClean="0"/>
              <a:t>Necessariamente </a:t>
            </a:r>
            <a:r>
              <a:rPr lang="it-IT" b="1" dirty="0" smtClean="0"/>
              <a:t>altamente bagnabili</a:t>
            </a:r>
            <a:r>
              <a:rPr lang="it-IT" dirty="0" smtClean="0"/>
              <a:t>, senza cuticola impermeabilizzante; scambi gassosi e perdita d’acqua ampiamente senza controllo</a:t>
            </a:r>
            <a:endParaRPr lang="it-IT" dirty="0"/>
          </a:p>
        </p:txBody>
      </p:sp>
      <p:sp>
        <p:nvSpPr>
          <p:cNvPr id="12" name="CasellaDiTesto 11"/>
          <p:cNvSpPr txBox="1"/>
          <p:nvPr/>
        </p:nvSpPr>
        <p:spPr>
          <a:xfrm>
            <a:off x="5043289" y="2711843"/>
            <a:ext cx="3312370" cy="1477328"/>
          </a:xfrm>
          <a:prstGeom prst="rect">
            <a:avLst/>
          </a:prstGeom>
          <a:noFill/>
        </p:spPr>
        <p:txBody>
          <a:bodyPr wrap="square" rtlCol="0">
            <a:spAutoFit/>
          </a:bodyPr>
          <a:lstStyle/>
          <a:p>
            <a:r>
              <a:rPr lang="it-IT" b="1" dirty="0" smtClean="0"/>
              <a:t>Impermeabilizzate</a:t>
            </a:r>
            <a:r>
              <a:rPr lang="it-IT" dirty="0" smtClean="0"/>
              <a:t> dalla presenza della </a:t>
            </a:r>
            <a:r>
              <a:rPr lang="it-IT" b="1" dirty="0" smtClean="0"/>
              <a:t>cuticola</a:t>
            </a:r>
            <a:r>
              <a:rPr lang="it-IT" dirty="0" smtClean="0"/>
              <a:t>, ma con scambi gassosi e perdita di acqua entro certi limiti controllati per opera degli </a:t>
            </a:r>
            <a:r>
              <a:rPr lang="it-IT" b="1" dirty="0" smtClean="0"/>
              <a:t>stomi</a:t>
            </a:r>
            <a:endParaRPr lang="it-IT" b="1" dirty="0"/>
          </a:p>
        </p:txBody>
      </p:sp>
      <p:sp>
        <p:nvSpPr>
          <p:cNvPr id="13" name="CasellaDiTesto 12"/>
          <p:cNvSpPr txBox="1"/>
          <p:nvPr/>
        </p:nvSpPr>
        <p:spPr>
          <a:xfrm>
            <a:off x="895400" y="4680391"/>
            <a:ext cx="3111958" cy="1200329"/>
          </a:xfrm>
          <a:prstGeom prst="rect">
            <a:avLst/>
          </a:prstGeom>
          <a:noFill/>
        </p:spPr>
        <p:txBody>
          <a:bodyPr wrap="square" rtlCol="0">
            <a:spAutoFit/>
          </a:bodyPr>
          <a:lstStyle/>
          <a:p>
            <a:r>
              <a:rPr lang="it-IT" dirty="0" smtClean="0"/>
              <a:t>Eventualmente presenti, ma senza specifica funzione di assorbimento (rizine, rizoidi ecc.)</a:t>
            </a:r>
            <a:endParaRPr lang="it-IT" dirty="0"/>
          </a:p>
        </p:txBody>
      </p:sp>
      <p:sp>
        <p:nvSpPr>
          <p:cNvPr id="14" name="CasellaDiTesto 13"/>
          <p:cNvSpPr txBox="1"/>
          <p:nvPr/>
        </p:nvSpPr>
        <p:spPr>
          <a:xfrm>
            <a:off x="5043289" y="4680391"/>
            <a:ext cx="3111958" cy="923330"/>
          </a:xfrm>
          <a:prstGeom prst="rect">
            <a:avLst/>
          </a:prstGeom>
          <a:noFill/>
        </p:spPr>
        <p:txBody>
          <a:bodyPr wrap="square" rtlCol="0">
            <a:spAutoFit/>
          </a:bodyPr>
          <a:lstStyle/>
          <a:p>
            <a:r>
              <a:rPr lang="it-IT" dirty="0" smtClean="0"/>
              <a:t>Molto sviluppati e con specifica funzione di assorbimento di acqua e soluti dal suolo (radici)</a:t>
            </a:r>
            <a:endParaRPr lang="it-IT" dirty="0"/>
          </a:p>
        </p:txBody>
      </p:sp>
      <p:sp>
        <p:nvSpPr>
          <p:cNvPr id="15" name="CasellaDiTesto 14"/>
          <p:cNvSpPr txBox="1"/>
          <p:nvPr/>
        </p:nvSpPr>
        <p:spPr>
          <a:xfrm rot="16200000">
            <a:off x="-294537" y="4921320"/>
            <a:ext cx="1485900" cy="646331"/>
          </a:xfrm>
          <a:prstGeom prst="rect">
            <a:avLst/>
          </a:prstGeom>
          <a:noFill/>
        </p:spPr>
        <p:txBody>
          <a:bodyPr wrap="square" rtlCol="0">
            <a:spAutoFit/>
          </a:bodyPr>
          <a:lstStyle/>
          <a:p>
            <a:pPr algn="ctr"/>
            <a:r>
              <a:rPr lang="it-IT" b="1" dirty="0"/>
              <a:t>Organi di fissaggio</a:t>
            </a:r>
          </a:p>
        </p:txBody>
      </p:sp>
      <p:sp>
        <p:nvSpPr>
          <p:cNvPr id="19"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20"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cxnSp>
        <p:nvCxnSpPr>
          <p:cNvPr id="21" name="Connettore 1 20"/>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345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555579"/>
            <a:ext cx="5871143" cy="1100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09687"/>
            <a:ext cx="3022036" cy="3865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5939"/>
          <a:stretch/>
        </p:blipFill>
        <p:spPr bwMode="auto">
          <a:xfrm>
            <a:off x="6084168" y="610151"/>
            <a:ext cx="2232248" cy="4627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3923"/>
          <a:stretch/>
        </p:blipFill>
        <p:spPr bwMode="auto">
          <a:xfrm>
            <a:off x="3774947" y="610151"/>
            <a:ext cx="2236068" cy="5064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ject 5"/>
          <p:cNvSpPr/>
          <p:nvPr/>
        </p:nvSpPr>
        <p:spPr>
          <a:xfrm>
            <a:off x="3561588" y="6324600"/>
            <a:ext cx="426719" cy="533400"/>
          </a:xfrm>
          <a:prstGeom prst="rect">
            <a:avLst/>
          </a:prstGeom>
          <a:blipFill>
            <a:blip r:embed="rId6" cstate="print"/>
            <a:stretch>
              <a:fillRect/>
            </a:stretch>
          </a:blipFill>
        </p:spPr>
        <p:txBody>
          <a:bodyPr wrap="square" lIns="0" tIns="0" rIns="0" bIns="0" rtlCol="0"/>
          <a:lstStyle/>
          <a:p>
            <a:endParaRPr>
              <a:solidFill>
                <a:prstClr val="black"/>
              </a:solidFill>
            </a:endParaRPr>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pic>
        <p:nvPicPr>
          <p:cNvPr id="9" name="Picture 2" descr="Longitudinal section of xylem vessels from stem of Sunflow… | Flick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ttore 1 9"/>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4267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CasellaDiTesto 4"/>
          <p:cNvSpPr txBox="1"/>
          <p:nvPr/>
        </p:nvSpPr>
        <p:spPr>
          <a:xfrm>
            <a:off x="467544" y="214664"/>
            <a:ext cx="7200800" cy="6001643"/>
          </a:xfrm>
          <a:prstGeom prst="rect">
            <a:avLst/>
          </a:prstGeom>
          <a:noFill/>
        </p:spPr>
        <p:txBody>
          <a:bodyPr wrap="square" rtlCol="0">
            <a:spAutoFit/>
          </a:bodyPr>
          <a:lstStyle/>
          <a:p>
            <a:r>
              <a:rPr lang="it-IT" sz="2400" b="1" dirty="0" smtClean="0"/>
              <a:t>Tranne che per il passaggio di ioni a livello radicale, il trasporto dell’acqua fenomeno </a:t>
            </a:r>
            <a:r>
              <a:rPr lang="it-IT" sz="2400" b="1" dirty="0" smtClean="0"/>
              <a:t>non richiede consumo di energia da parte della pianta</a:t>
            </a:r>
            <a:r>
              <a:rPr lang="it-IT" sz="2400" dirty="0" smtClean="0"/>
              <a:t>. </a:t>
            </a:r>
            <a:endParaRPr lang="it-IT" sz="2400" dirty="0" smtClean="0"/>
          </a:p>
          <a:p>
            <a:endParaRPr lang="it-IT" sz="2400" dirty="0"/>
          </a:p>
          <a:p>
            <a:r>
              <a:rPr lang="it-IT" sz="2400" dirty="0" smtClean="0"/>
              <a:t>Meglio</a:t>
            </a:r>
            <a:r>
              <a:rPr lang="it-IT" sz="2400" dirty="0" smtClean="0"/>
              <a:t>, il motore ultimo per questa risalita di acqua ad altezze considerevoli (i 115,5 m dell’albero più alto nel mondo) è diretta conseguenze del passaggio allo stato di vapore in prossimità dell’interfaccia parete/aria e dalla perdita per traspirazione dalle superfici fotosintetiche, con richiamo di acqua dalle altre zone (pressione negativa o </a:t>
            </a:r>
            <a:r>
              <a:rPr lang="it-IT" sz="2400" b="1" dirty="0" smtClean="0"/>
              <a:t>tensione</a:t>
            </a:r>
            <a:r>
              <a:rPr lang="it-IT" sz="2400" dirty="0" smtClean="0"/>
              <a:t>) nonché da alcuni altri fattori </a:t>
            </a:r>
            <a:r>
              <a:rPr lang="it-IT" sz="2400" dirty="0" smtClean="0"/>
              <a:t>decisivi:</a:t>
            </a:r>
          </a:p>
          <a:p>
            <a:r>
              <a:rPr lang="it-IT" sz="2400" dirty="0" smtClean="0"/>
              <a:t>(a) Coesione;</a:t>
            </a:r>
          </a:p>
          <a:p>
            <a:r>
              <a:rPr lang="it-IT" sz="2400" dirty="0" smtClean="0"/>
              <a:t>(b) Adesione;</a:t>
            </a:r>
          </a:p>
          <a:p>
            <a:r>
              <a:rPr lang="it-IT" sz="2400" dirty="0" smtClean="0"/>
              <a:t>(c) Isolamento della struttura;</a:t>
            </a:r>
          </a:p>
          <a:p>
            <a:r>
              <a:rPr lang="it-IT" sz="2400" dirty="0" smtClean="0"/>
              <a:t>(d) Disponibilità di acqua.</a:t>
            </a:r>
          </a:p>
        </p:txBody>
      </p:sp>
      <p:pic>
        <p:nvPicPr>
          <p:cNvPr id="6" name="Picture 2" descr="Longitudinal section of xylem vessels from stem of Sunflow…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1 7"/>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589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6" name="Picture 2" descr="Longitudinal section of xylem vessels from stem of Sunflow…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395536" y="548680"/>
            <a:ext cx="7344816" cy="5324535"/>
          </a:xfrm>
          <a:prstGeom prst="rect">
            <a:avLst/>
          </a:prstGeom>
          <a:noFill/>
        </p:spPr>
        <p:txBody>
          <a:bodyPr wrap="square" rtlCol="0">
            <a:spAutoFit/>
          </a:bodyPr>
          <a:lstStyle/>
          <a:p>
            <a:pPr marL="342900" indent="-342900">
              <a:buAutoNum type="alphaLcParenBoth"/>
            </a:pPr>
            <a:r>
              <a:rPr lang="it-IT" sz="2000" dirty="0" smtClean="0"/>
              <a:t>la </a:t>
            </a:r>
            <a:r>
              <a:rPr lang="it-IT" sz="2000" b="1" dirty="0"/>
              <a:t>coesione</a:t>
            </a:r>
            <a:r>
              <a:rPr lang="it-IT" sz="2000" dirty="0"/>
              <a:t> esistente tra le molecole stesse dell’acqua, caratterizzate dalla </a:t>
            </a:r>
            <a:r>
              <a:rPr lang="it-IT" sz="2000" dirty="0" smtClean="0"/>
              <a:t>loro forte </a:t>
            </a:r>
            <a:r>
              <a:rPr lang="it-IT" sz="2000" dirty="0"/>
              <a:t>polarità;</a:t>
            </a:r>
          </a:p>
          <a:p>
            <a:endParaRPr lang="it-IT" sz="2000" dirty="0"/>
          </a:p>
          <a:p>
            <a:r>
              <a:rPr lang="it-IT" sz="2000" dirty="0"/>
              <a:t>(b) I fenomeni di </a:t>
            </a:r>
            <a:r>
              <a:rPr lang="it-IT" sz="2000" b="1" dirty="0"/>
              <a:t>adesione</a:t>
            </a:r>
            <a:r>
              <a:rPr lang="it-IT" sz="2000" dirty="0"/>
              <a:t> delle molecole di acqua alla matrice fortemente idrofila delle pareti della via xilematica;</a:t>
            </a:r>
          </a:p>
          <a:p>
            <a:endParaRPr lang="it-IT" sz="2000" dirty="0"/>
          </a:p>
          <a:p>
            <a:r>
              <a:rPr lang="it-IT" sz="2000" dirty="0"/>
              <a:t>(c) La presenza di importanti strati protettivi (sughero e altri tessuti della corteccia) che isolano le vie di trasporto dall’ambiente esterno, mantenendo l’integrità delle colonne di acqua in risalita all’interno del sistema vascolare;</a:t>
            </a:r>
          </a:p>
          <a:p>
            <a:endParaRPr lang="it-IT" sz="2000" dirty="0"/>
          </a:p>
          <a:p>
            <a:r>
              <a:rPr lang="it-IT" sz="2000" dirty="0"/>
              <a:t>(d) la disponibilità di acqua liquida nel suolo, che penetra all’interno del cilindro centrale della radice per fenomeni osmotici, grazie al trasporto attivo, energia-dipendente, di ioni che richiamano molecole di acqua dall’esterno, generando una leggera pressione positiva (=pressione radicale, v. </a:t>
            </a:r>
            <a:r>
              <a:rPr lang="it-IT" sz="2000" i="1" dirty="0"/>
              <a:t>infra</a:t>
            </a:r>
            <a:r>
              <a:rPr lang="it-IT" sz="2000" dirty="0" smtClean="0"/>
              <a:t>), che di giorno viene annullata dalla tensione legata all’evapotraspirazione.</a:t>
            </a:r>
            <a:endParaRPr lang="it-IT" sz="2000" dirty="0"/>
          </a:p>
        </p:txBody>
      </p:sp>
      <p:cxnSp>
        <p:nvCxnSpPr>
          <p:cNvPr id="8" name="Connettore 1 7"/>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03752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pic>
        <p:nvPicPr>
          <p:cNvPr id="71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03" r="8639" b="25951"/>
          <a:stretch/>
        </p:blipFill>
        <p:spPr bwMode="auto">
          <a:xfrm>
            <a:off x="170747" y="303592"/>
            <a:ext cx="4383782" cy="6287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248" t="74225" b="2518"/>
          <a:stretch/>
        </p:blipFill>
        <p:spPr bwMode="auto">
          <a:xfrm>
            <a:off x="4570641" y="4652963"/>
            <a:ext cx="4600590" cy="17812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4644008" y="337318"/>
            <a:ext cx="4248472" cy="4154984"/>
          </a:xfrm>
          <a:prstGeom prst="rect">
            <a:avLst/>
          </a:prstGeom>
          <a:noFill/>
        </p:spPr>
        <p:txBody>
          <a:bodyPr wrap="square" rtlCol="0">
            <a:spAutoFit/>
          </a:bodyPr>
          <a:lstStyle/>
          <a:p>
            <a:r>
              <a:rPr lang="it-IT" sz="2400" dirty="0" smtClean="0"/>
              <a:t>La </a:t>
            </a:r>
            <a:r>
              <a:rPr lang="it-IT" sz="2400" b="1" dirty="0" smtClean="0"/>
              <a:t>COESIONE</a:t>
            </a:r>
            <a:r>
              <a:rPr lang="it-IT" sz="2400" dirty="0" smtClean="0"/>
              <a:t> </a:t>
            </a:r>
            <a:r>
              <a:rPr lang="it-IT" sz="2400" dirty="0" smtClean="0"/>
              <a:t>tra </a:t>
            </a:r>
            <a:r>
              <a:rPr lang="it-IT" sz="2400" dirty="0"/>
              <a:t>le </a:t>
            </a:r>
            <a:r>
              <a:rPr lang="it-IT" sz="2400" dirty="0" smtClean="0"/>
              <a:t>mole-</a:t>
            </a:r>
            <a:br>
              <a:rPr lang="it-IT" sz="2400" dirty="0" smtClean="0"/>
            </a:br>
            <a:r>
              <a:rPr lang="it-IT" sz="2400" dirty="0" smtClean="0"/>
              <a:t>cole </a:t>
            </a:r>
            <a:r>
              <a:rPr lang="it-IT" sz="2400" dirty="0"/>
              <a:t>stesse </a:t>
            </a:r>
            <a:r>
              <a:rPr lang="it-IT" sz="2400" dirty="0" smtClean="0"/>
              <a:t>dell’acqua </a:t>
            </a:r>
            <a:r>
              <a:rPr lang="it-IT" sz="2400" dirty="0" smtClean="0"/>
              <a:t/>
            </a:r>
            <a:br>
              <a:rPr lang="it-IT" sz="2400" dirty="0" smtClean="0"/>
            </a:br>
            <a:r>
              <a:rPr lang="it-IT" sz="2400" dirty="0" smtClean="0"/>
              <a:t>assicura </a:t>
            </a:r>
            <a:r>
              <a:rPr lang="it-IT" sz="2400" dirty="0" smtClean="0"/>
              <a:t>in un sistema microscopico la «tenuta» delle colonnine di acqua sottoposte da un lato alla forza di gravità, dall’altro lato alla trazione verso l’alto esercitato dal potenziale molto negativo a livello dell’interfaccia pareti-aria nel </a:t>
            </a:r>
            <a:r>
              <a:rPr lang="it-IT" sz="2400" dirty="0" err="1" smtClean="0"/>
              <a:t>clorenchima</a:t>
            </a:r>
            <a:r>
              <a:rPr lang="it-IT" sz="2400" dirty="0"/>
              <a:t>.</a:t>
            </a:r>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endParaRPr>
              <a:solidFill>
                <a:prstClr val="black"/>
              </a:solidFill>
            </a:endParaRPr>
          </a:p>
        </p:txBody>
      </p:sp>
      <p:pic>
        <p:nvPicPr>
          <p:cNvPr id="8" name="Picture 2" descr="Longitudinal section of xylem vessels from stem of Sunflow…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ttore 1 8"/>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15678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467544" y="548680"/>
            <a:ext cx="2967639" cy="4893647"/>
          </a:xfrm>
          <a:prstGeom prst="rect">
            <a:avLst/>
          </a:prstGeom>
          <a:noFill/>
        </p:spPr>
        <p:txBody>
          <a:bodyPr wrap="square" rtlCol="0">
            <a:spAutoFit/>
          </a:bodyPr>
          <a:lstStyle/>
          <a:p>
            <a:r>
              <a:rPr lang="it-IT" sz="2400" dirty="0" smtClean="0"/>
              <a:t>Se il motore della risalita dell’acqua all’interno del corpo della pianta sta nella </a:t>
            </a:r>
            <a:r>
              <a:rPr lang="it-IT" sz="2400" dirty="0" smtClean="0"/>
              <a:t>traspirazione </a:t>
            </a:r>
            <a:r>
              <a:rPr lang="it-IT" sz="2400" dirty="0" smtClean="0"/>
              <a:t>fogliare, in </a:t>
            </a:r>
            <a:r>
              <a:rPr lang="it-IT" sz="2400" dirty="0" smtClean="0"/>
              <a:t>un </a:t>
            </a:r>
            <a:r>
              <a:rPr lang="it-IT" sz="2400" dirty="0" smtClean="0"/>
              <a:t>albero sufficientemente grande si dovrebbe osservare un ritardo tra il flusso massimo registrato nei rami più alti e la parte basale del tronco.</a:t>
            </a:r>
            <a:endParaRPr lang="it-IT" sz="2400" dirty="0"/>
          </a:p>
        </p:txBody>
      </p:sp>
      <p:pic>
        <p:nvPicPr>
          <p:cNvPr id="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b="4286"/>
          <a:stretch/>
        </p:blipFill>
        <p:spPr bwMode="auto">
          <a:xfrm>
            <a:off x="3846198" y="378430"/>
            <a:ext cx="4959304" cy="6117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Foto Albero Stilizzato, Immagini E Vettorial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64" y="260648"/>
            <a:ext cx="1892371" cy="194421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5"/>
          <p:cNvSpPr/>
          <p:nvPr/>
        </p:nvSpPr>
        <p:spPr>
          <a:xfrm>
            <a:off x="3561588" y="6324600"/>
            <a:ext cx="426719" cy="533400"/>
          </a:xfrm>
          <a:prstGeom prst="rect">
            <a:avLst/>
          </a:prstGeom>
          <a:blipFill>
            <a:blip r:embed="rId5" cstate="print"/>
            <a:stretch>
              <a:fillRect/>
            </a:stretch>
          </a:blipFill>
        </p:spPr>
        <p:txBody>
          <a:bodyPr wrap="square" lIns="0" tIns="0" rIns="0" bIns="0" rtlCol="0"/>
          <a:lstStyle/>
          <a:p>
            <a:endParaRPr>
              <a:solidFill>
                <a:prstClr val="black"/>
              </a:solidFill>
            </a:endParaRPr>
          </a:p>
        </p:txBody>
      </p:sp>
      <p:sp>
        <p:nvSpPr>
          <p:cNvPr id="4"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pic>
        <p:nvPicPr>
          <p:cNvPr id="8" name="Picture 2" descr="Longitudinal section of xylem vessels from stem of Sunflow… | Flick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ttore 1 8"/>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147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101"/>
          <a:stretch/>
        </p:blipFill>
        <p:spPr bwMode="auto">
          <a:xfrm>
            <a:off x="4105044" y="476672"/>
            <a:ext cx="4556824" cy="5847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5" name="CasellaDiTesto 4"/>
          <p:cNvSpPr txBox="1"/>
          <p:nvPr/>
        </p:nvSpPr>
        <p:spPr>
          <a:xfrm>
            <a:off x="539552" y="394784"/>
            <a:ext cx="4032448" cy="4893647"/>
          </a:xfrm>
          <a:prstGeom prst="rect">
            <a:avLst/>
          </a:prstGeom>
          <a:noFill/>
        </p:spPr>
        <p:txBody>
          <a:bodyPr wrap="square" rtlCol="0">
            <a:spAutoFit/>
          </a:bodyPr>
          <a:lstStyle/>
          <a:p>
            <a:r>
              <a:rPr lang="it-IT" sz="2400" dirty="0" smtClean="0"/>
              <a:t>Ancora, se nel tronco i parenchimi </a:t>
            </a:r>
            <a:r>
              <a:rPr lang="it-IT" sz="2400" dirty="0" smtClean="0"/>
              <a:t>rappresentano </a:t>
            </a:r>
            <a:r>
              <a:rPr lang="it-IT" sz="2400" dirty="0" smtClean="0"/>
              <a:t>anche una riserva di acqua, nelle giornate molto calde e secche (=elevato deficit di saturazione del </a:t>
            </a:r>
            <a:r>
              <a:rPr lang="it-IT" sz="2400" dirty="0" err="1" smtClean="0"/>
              <a:t>vapor</a:t>
            </a:r>
            <a:r>
              <a:rPr lang="it-IT" sz="2400" dirty="0" smtClean="0"/>
              <a:t> acqueo in atmosfera) si dovrebbe registrare una fluttuazione più marcata delle dimensioni diametrali del tronco, con variazioni temporali significative tra la parte più alta e più bassa. </a:t>
            </a:r>
            <a:endParaRPr lang="it-IT" sz="2400" dirty="0"/>
          </a:p>
        </p:txBody>
      </p:sp>
      <p:sp>
        <p:nvSpPr>
          <p:cNvPr id="6" name="CasellaDiTesto 5"/>
          <p:cNvSpPr txBox="1"/>
          <p:nvPr/>
        </p:nvSpPr>
        <p:spPr>
          <a:xfrm>
            <a:off x="564818" y="5445224"/>
            <a:ext cx="3304739" cy="1200329"/>
          </a:xfrm>
          <a:prstGeom prst="rect">
            <a:avLst/>
          </a:prstGeom>
          <a:noFill/>
        </p:spPr>
        <p:txBody>
          <a:bodyPr wrap="square" rtlCol="0">
            <a:spAutoFit/>
          </a:bodyPr>
          <a:lstStyle/>
          <a:p>
            <a:r>
              <a:rPr lang="it-IT" dirty="0" smtClean="0"/>
              <a:t>Sembra che le differenze osservate siano anche dovute alla contrazione dei vasi tracheali.</a:t>
            </a:r>
            <a:endParaRPr lang="it-IT" dirty="0"/>
          </a:p>
        </p:txBody>
      </p:sp>
      <p:pic>
        <p:nvPicPr>
          <p:cNvPr id="10" name="Picture 2" descr="Longitudinal section of xylem vessels from stem of Sunflow…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Connettore 1 10"/>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09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1588" y="963697"/>
            <a:ext cx="5581014" cy="5894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endParaRPr>
              <a:solidFill>
                <a:prstClr val="black"/>
              </a:solidFill>
            </a:endParaRPr>
          </a:p>
        </p:txBody>
      </p:sp>
      <p:pic>
        <p:nvPicPr>
          <p:cNvPr id="20482" name="Picture 2" descr="Fraxinus excelsior - Monaco Nature Encyclo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356992"/>
            <a:ext cx="3580276" cy="35010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ongitudinal section of xylem vessels from stem of Sunflow… | Flick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1 7"/>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334832" y="278064"/>
            <a:ext cx="7056784" cy="830997"/>
          </a:xfrm>
          <a:prstGeom prst="rect">
            <a:avLst/>
          </a:prstGeom>
          <a:noFill/>
        </p:spPr>
        <p:txBody>
          <a:bodyPr wrap="square" rtlCol="0">
            <a:spAutoFit/>
          </a:bodyPr>
          <a:lstStyle/>
          <a:p>
            <a:r>
              <a:rPr lang="it-IT" sz="2400" dirty="0" smtClean="0"/>
              <a:t>La quantità di acqua che la pianta recupera dal suolo dipende dall’intensità della traspirazione della chioma.</a:t>
            </a:r>
            <a:endParaRPr lang="it-IT" sz="2400" dirty="0"/>
          </a:p>
        </p:txBody>
      </p:sp>
    </p:spTree>
    <p:extLst>
      <p:ext uri="{BB962C8B-B14F-4D97-AF65-F5344CB8AC3E}">
        <p14:creationId xmlns:p14="http://schemas.microsoft.com/office/powerpoint/2010/main" val="11679749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7" name="Picture 2" descr="Longitudinal section of xylem vessels from stem of Sunflow…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1 7"/>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334832" y="223472"/>
            <a:ext cx="6787468" cy="6370975"/>
          </a:xfrm>
          <a:prstGeom prst="rect">
            <a:avLst/>
          </a:prstGeom>
          <a:noFill/>
        </p:spPr>
        <p:txBody>
          <a:bodyPr wrap="square" rtlCol="0">
            <a:spAutoFit/>
          </a:bodyPr>
          <a:lstStyle/>
          <a:p>
            <a:r>
              <a:rPr lang="it-IT" sz="2400" dirty="0" smtClean="0"/>
              <a:t>Gli incidenti di percorso più frequenti sono i fenomeni di </a:t>
            </a:r>
            <a:r>
              <a:rPr lang="it-IT" sz="2400" b="1" dirty="0" smtClean="0"/>
              <a:t>EMBOLIA</a:t>
            </a:r>
            <a:r>
              <a:rPr lang="it-IT" sz="2400" dirty="0" smtClean="0"/>
              <a:t>, con conseguente CAVITAZIONE (=rottura) delle singole colonnine di acqua liquida all’interno del sistema xilematico.</a:t>
            </a:r>
          </a:p>
          <a:p>
            <a:endParaRPr lang="it-IT" sz="2400" dirty="0" smtClean="0"/>
          </a:p>
          <a:p>
            <a:r>
              <a:rPr lang="it-IT" sz="2400" dirty="0" smtClean="0"/>
              <a:t>Nell’acqua assorbita dal sistema radicale sono comunque disciolti i gas dell’atmosfera. In determinate condizioni si possono formare emboli all’interno della singola tracheide o trachea, che mettono fuori uso quella via.</a:t>
            </a:r>
          </a:p>
          <a:p>
            <a:endParaRPr lang="it-IT" sz="2400" dirty="0" smtClean="0"/>
          </a:p>
          <a:p>
            <a:r>
              <a:rPr lang="it-IT" sz="2400" dirty="0" smtClean="0"/>
              <a:t>Il fenomeno è molto comune nei legni sottoposti a </a:t>
            </a:r>
            <a:r>
              <a:rPr lang="it-IT" sz="2400" b="1" dirty="0" smtClean="0">
                <a:solidFill>
                  <a:schemeClr val="tx2">
                    <a:lumMod val="75000"/>
                  </a:schemeClr>
                </a:solidFill>
              </a:rPr>
              <a:t>congelamento</a:t>
            </a:r>
            <a:r>
              <a:rPr lang="it-IT" sz="2400" dirty="0" smtClean="0"/>
              <a:t> (per es. nelle conifere di alta montagna o nella zona boreale) o a forti stress idrici </a:t>
            </a:r>
            <a:r>
              <a:rPr lang="it-IT" sz="2400" dirty="0"/>
              <a:t> legati alla </a:t>
            </a:r>
            <a:r>
              <a:rPr lang="it-IT" sz="2400" b="1" dirty="0">
                <a:solidFill>
                  <a:srgbClr val="FF6600"/>
                </a:solidFill>
              </a:rPr>
              <a:t>siccità</a:t>
            </a:r>
            <a:r>
              <a:rPr lang="it-IT" sz="2400" dirty="0"/>
              <a:t> </a:t>
            </a:r>
            <a:r>
              <a:rPr lang="it-IT" sz="2400" dirty="0" smtClean="0"/>
              <a:t>(la velocità di traspirazione è molto intensa a fronte di un recupero difficile di acqua dal suolo, che ne contiene poco). </a:t>
            </a:r>
            <a:endParaRPr lang="it-IT" sz="2400" dirty="0"/>
          </a:p>
        </p:txBody>
      </p:sp>
      <p:pic>
        <p:nvPicPr>
          <p:cNvPr id="1026" name="Picture 2" descr="Frosty pini sullo sfondo della taiga foreste e colline innevate ..."/>
          <p:cNvPicPr>
            <a:picLocks noChangeAspect="1" noChangeArrowheads="1"/>
          </p:cNvPicPr>
          <p:nvPr/>
        </p:nvPicPr>
        <p:blipFill rotWithShape="1">
          <a:blip r:embed="rId4">
            <a:extLst>
              <a:ext uri="{28A0092B-C50C-407E-A947-70E740481C1C}">
                <a14:useLocalDpi xmlns:a14="http://schemas.microsoft.com/office/drawing/2010/main" val="0"/>
              </a:ext>
            </a:extLst>
          </a:blip>
          <a:srcRect l="46517" t="27491" r="19139" b="11692"/>
          <a:stretch/>
        </p:blipFill>
        <p:spPr bwMode="auto">
          <a:xfrm>
            <a:off x="7138159" y="1482212"/>
            <a:ext cx="2021173" cy="272562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meteogiuliacci.it/sites/default/files/styles/blog_939x558/public/field/image/siccita-allarme-nord-italia_0.jpg?itok=T7mlXlfo"/>
          <p:cNvPicPr>
            <a:picLocks noChangeAspect="1" noChangeArrowheads="1"/>
          </p:cNvPicPr>
          <p:nvPr/>
        </p:nvPicPr>
        <p:blipFill rotWithShape="1">
          <a:blip r:embed="rId5">
            <a:extLst>
              <a:ext uri="{28A0092B-C50C-407E-A947-70E740481C1C}">
                <a14:useLocalDpi xmlns:a14="http://schemas.microsoft.com/office/drawing/2010/main" val="0"/>
              </a:ext>
            </a:extLst>
          </a:blip>
          <a:srcRect l="22638" r="37243" b="17640"/>
          <a:stretch/>
        </p:blipFill>
        <p:spPr bwMode="auto">
          <a:xfrm>
            <a:off x="7138158" y="4020194"/>
            <a:ext cx="2005841" cy="2474996"/>
          </a:xfrm>
          <a:prstGeom prst="rect">
            <a:avLst/>
          </a:prstGeom>
          <a:noFill/>
          <a:extLst>
            <a:ext uri="{909E8E84-426E-40DD-AFC4-6F175D3DCCD1}">
              <a14:hiddenFill xmlns:a14="http://schemas.microsoft.com/office/drawing/2010/main">
                <a:solidFill>
                  <a:srgbClr val="FFFFFF"/>
                </a:solidFill>
              </a14:hiddenFill>
            </a:ext>
          </a:extLst>
        </p:spPr>
      </p:pic>
      <p:sp>
        <p:nvSpPr>
          <p:cNvPr id="6" name="Freccia a destra 5"/>
          <p:cNvSpPr/>
          <p:nvPr/>
        </p:nvSpPr>
        <p:spPr>
          <a:xfrm rot="19662126">
            <a:off x="6554900" y="3661136"/>
            <a:ext cx="496505" cy="438147"/>
          </a:xfrm>
          <a:prstGeom prst="right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a destra 12"/>
          <p:cNvSpPr/>
          <p:nvPr/>
        </p:nvSpPr>
        <p:spPr>
          <a:xfrm rot="1469576">
            <a:off x="6557310" y="4833700"/>
            <a:ext cx="496505" cy="438147"/>
          </a:xfrm>
          <a:prstGeom prst="rightArrow">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973721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7" name="Picture 2" descr="Longitudinal section of xylem vessels from stem of Sunflow…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1 7"/>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334832" y="223472"/>
            <a:ext cx="6306822" cy="3785652"/>
          </a:xfrm>
          <a:prstGeom prst="rect">
            <a:avLst/>
          </a:prstGeom>
          <a:noFill/>
        </p:spPr>
        <p:txBody>
          <a:bodyPr wrap="square" rtlCol="0">
            <a:spAutoFit/>
          </a:bodyPr>
          <a:lstStyle/>
          <a:p>
            <a:r>
              <a:rPr lang="it-IT" sz="2400" dirty="0"/>
              <a:t>Anche la rottura dei piccioli delle foglie o dei rami inducono fenomeni di embolia. </a:t>
            </a:r>
            <a:endParaRPr lang="it-IT" sz="2400" dirty="0" smtClean="0"/>
          </a:p>
          <a:p>
            <a:endParaRPr lang="it-IT" sz="2400" dirty="0" smtClean="0"/>
          </a:p>
          <a:p>
            <a:r>
              <a:rPr lang="it-IT" sz="2400" dirty="0"/>
              <a:t>I</a:t>
            </a:r>
            <a:r>
              <a:rPr lang="it-IT" sz="2400" dirty="0" smtClean="0"/>
              <a:t> fenomeni di </a:t>
            </a:r>
            <a:r>
              <a:rPr lang="it-IT" sz="2400" b="1" dirty="0" smtClean="0"/>
              <a:t>EMBOLIA</a:t>
            </a:r>
            <a:r>
              <a:rPr lang="it-IT" sz="2400" dirty="0"/>
              <a:t> </a:t>
            </a:r>
            <a:r>
              <a:rPr lang="it-IT" sz="2400" dirty="0" smtClean="0"/>
              <a:t>sono comunque più frequenti nei vasi di grandi dimensioni.</a:t>
            </a:r>
          </a:p>
          <a:p>
            <a:endParaRPr lang="it-IT" sz="2400" dirty="0"/>
          </a:p>
          <a:p>
            <a:r>
              <a:rPr lang="it-IT" sz="2400" dirty="0" smtClean="0"/>
              <a:t>Questi trasportano più velocemente la linfa grezza (maggior capacità di flusso, che è funzione della quarta potenza del raggio del vaso), ma sono più esposti a tale rischio.</a:t>
            </a:r>
          </a:p>
        </p:txBody>
      </p:sp>
      <p:sp>
        <p:nvSpPr>
          <p:cNvPr id="9" name="CasellaDiTesto 8"/>
          <p:cNvSpPr txBox="1"/>
          <p:nvPr/>
        </p:nvSpPr>
        <p:spPr>
          <a:xfrm>
            <a:off x="334832" y="4235228"/>
            <a:ext cx="8268422" cy="2308324"/>
          </a:xfrm>
          <a:prstGeom prst="rect">
            <a:avLst/>
          </a:prstGeom>
          <a:noFill/>
        </p:spPr>
        <p:txBody>
          <a:bodyPr wrap="square" rtlCol="0">
            <a:spAutoFit/>
          </a:bodyPr>
          <a:lstStyle/>
          <a:p>
            <a:r>
              <a:rPr lang="it-IT" sz="2400" dirty="0" smtClean="0"/>
              <a:t>Ricerche relativamente recenti dimostrano che gli </a:t>
            </a:r>
            <a:br>
              <a:rPr lang="it-IT" sz="2400" dirty="0" smtClean="0"/>
            </a:br>
            <a:r>
              <a:rPr lang="it-IT" sz="2400" dirty="0" smtClean="0"/>
              <a:t>elementi </a:t>
            </a:r>
            <a:r>
              <a:rPr lang="it-IT" sz="2400" dirty="0" err="1" smtClean="0"/>
              <a:t>embolizzati</a:t>
            </a:r>
            <a:r>
              <a:rPr lang="it-IT" sz="2400" dirty="0" smtClean="0"/>
              <a:t> in determinate condizioni possono essere «recuperati» per opera delle cellule parenchimatiche (</a:t>
            </a:r>
            <a:r>
              <a:rPr lang="it-IT" sz="2400" u="sng" dirty="0" smtClean="0"/>
              <a:t>sempre loro</a:t>
            </a:r>
            <a:r>
              <a:rPr lang="it-IT" sz="2400" dirty="0" smtClean="0"/>
              <a:t>!) che sono associate agli elementi di trasporto xilematici, sempre che ci siano sufficienti scorte di riserva, perché il processo costa molta energia.</a:t>
            </a:r>
            <a:endParaRPr lang="it-IT" sz="2400" dirty="0"/>
          </a:p>
        </p:txBody>
      </p:sp>
      <p:pic>
        <p:nvPicPr>
          <p:cNvPr id="2050" name="Picture 2" descr="Vessel element - Wikipedia"/>
          <p:cNvPicPr>
            <a:picLocks noChangeAspect="1" noChangeArrowheads="1"/>
          </p:cNvPicPr>
          <p:nvPr/>
        </p:nvPicPr>
        <p:blipFill rotWithShape="1">
          <a:blip r:embed="rId4">
            <a:extLst>
              <a:ext uri="{28A0092B-C50C-407E-A947-70E740481C1C}">
                <a14:useLocalDpi xmlns:a14="http://schemas.microsoft.com/office/drawing/2010/main" val="0"/>
              </a:ext>
            </a:extLst>
          </a:blip>
          <a:srcRect t="51719"/>
          <a:stretch/>
        </p:blipFill>
        <p:spPr bwMode="auto">
          <a:xfrm rot="16200000">
            <a:off x="6493312" y="1882098"/>
            <a:ext cx="3048001" cy="2253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29886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pic>
        <p:nvPicPr>
          <p:cNvPr id="9" name="Picture 2" descr="Longitudinal section of xylem vessels from stem of Sunflow… | Flick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Connettore 1 9"/>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
        <p:nvSpPr>
          <p:cNvPr id="5" name="CasellaDiTesto 4"/>
          <p:cNvSpPr txBox="1"/>
          <p:nvPr/>
        </p:nvSpPr>
        <p:spPr>
          <a:xfrm>
            <a:off x="467544" y="404664"/>
            <a:ext cx="7200800" cy="461665"/>
          </a:xfrm>
          <a:prstGeom prst="rect">
            <a:avLst/>
          </a:prstGeom>
          <a:noFill/>
        </p:spPr>
        <p:txBody>
          <a:bodyPr wrap="square" rtlCol="0">
            <a:spAutoFit/>
          </a:bodyPr>
          <a:lstStyle/>
          <a:p>
            <a:r>
              <a:rPr lang="it-IT" sz="2400" b="1" dirty="0" smtClean="0"/>
              <a:t>L’efficienza complessiva ha del miracoloso…</a:t>
            </a:r>
            <a:endParaRPr lang="it-IT" sz="2400" b="1" dirty="0"/>
          </a:p>
        </p:txBody>
      </p:sp>
      <p:sp>
        <p:nvSpPr>
          <p:cNvPr id="6" name="CasellaDiTesto 5"/>
          <p:cNvSpPr txBox="1"/>
          <p:nvPr/>
        </p:nvSpPr>
        <p:spPr>
          <a:xfrm>
            <a:off x="467544" y="1302168"/>
            <a:ext cx="7200800" cy="4524315"/>
          </a:xfrm>
          <a:prstGeom prst="rect">
            <a:avLst/>
          </a:prstGeom>
          <a:noFill/>
        </p:spPr>
        <p:txBody>
          <a:bodyPr wrap="square" rtlCol="0">
            <a:spAutoFit/>
          </a:bodyPr>
          <a:lstStyle/>
          <a:p>
            <a:r>
              <a:rPr lang="it-IT" sz="2400" dirty="0" smtClean="0"/>
              <a:t>Misurazioni effettuate a metà tronco di alberi di grandi dimensioni con buona disponibilità idrica nel suolo mostrano a </a:t>
            </a:r>
            <a:r>
              <a:rPr lang="it-IT" sz="2400" dirty="0"/>
              <a:t>mezzogiorno picchi di velocità di trasporto </a:t>
            </a:r>
            <a:r>
              <a:rPr lang="it-IT" sz="2400" dirty="0" smtClean="0"/>
              <a:t>di tutto rispetto:</a:t>
            </a:r>
          </a:p>
          <a:p>
            <a:endParaRPr lang="it-IT" sz="2400" dirty="0"/>
          </a:p>
          <a:p>
            <a:r>
              <a:rPr lang="it-IT" sz="2400" dirty="0" smtClean="0">
                <a:sym typeface="Symbol"/>
              </a:rPr>
              <a:t></a:t>
            </a:r>
            <a:r>
              <a:rPr lang="it-IT" sz="2400" dirty="0" smtClean="0"/>
              <a:t> con legno caratterizzato da piccoli </a:t>
            </a:r>
            <a:r>
              <a:rPr lang="it-IT" sz="2400" dirty="0"/>
              <a:t>elementi </a:t>
            </a:r>
            <a:r>
              <a:rPr lang="it-IT" sz="2400" dirty="0" smtClean="0"/>
              <a:t>tracheali (da 50 a 150 micrometri di diametro</a:t>
            </a:r>
            <a:r>
              <a:rPr lang="it-IT" sz="2400" b="1" dirty="0" smtClean="0"/>
              <a:t>): tra 1 e 6 metri all’ora</a:t>
            </a:r>
            <a:r>
              <a:rPr lang="it-IT" sz="2400" dirty="0" smtClean="0"/>
              <a:t>;</a:t>
            </a:r>
          </a:p>
          <a:p>
            <a:pPr marL="285750" indent="-285750">
              <a:buFontTx/>
              <a:buChar char="-"/>
            </a:pPr>
            <a:endParaRPr lang="it-IT" sz="2400" dirty="0"/>
          </a:p>
          <a:p>
            <a:r>
              <a:rPr lang="it-IT" sz="2400" dirty="0">
                <a:sym typeface="Symbol"/>
              </a:rPr>
              <a:t></a:t>
            </a:r>
            <a:r>
              <a:rPr lang="it-IT" sz="2400" dirty="0" smtClean="0"/>
              <a:t> con legno </a:t>
            </a:r>
            <a:r>
              <a:rPr lang="it-IT" sz="2400" dirty="0"/>
              <a:t>caratterizzato da </a:t>
            </a:r>
            <a:r>
              <a:rPr lang="it-IT" sz="2400" dirty="0" smtClean="0"/>
              <a:t>grandi elementi tracheali (da 200 </a:t>
            </a:r>
            <a:r>
              <a:rPr lang="it-IT" sz="2400" dirty="0"/>
              <a:t>a </a:t>
            </a:r>
            <a:r>
              <a:rPr lang="it-IT" sz="2400" dirty="0" smtClean="0"/>
              <a:t>400 </a:t>
            </a:r>
            <a:r>
              <a:rPr lang="it-IT" sz="2400" dirty="0"/>
              <a:t>micrometri di diametro): </a:t>
            </a:r>
            <a:r>
              <a:rPr lang="it-IT" sz="2400" b="1" dirty="0"/>
              <a:t>tra </a:t>
            </a:r>
            <a:r>
              <a:rPr lang="it-IT" sz="2400" b="1" dirty="0" smtClean="0"/>
              <a:t>16 a 45 metri all’ora</a:t>
            </a:r>
            <a:r>
              <a:rPr lang="it-IT" sz="2400" dirty="0" smtClean="0"/>
              <a:t>!</a:t>
            </a:r>
            <a:endParaRPr lang="it-IT" sz="2400" dirty="0"/>
          </a:p>
        </p:txBody>
      </p:sp>
    </p:spTree>
    <p:extLst>
      <p:ext uri="{BB962C8B-B14F-4D97-AF65-F5344CB8AC3E}">
        <p14:creationId xmlns:p14="http://schemas.microsoft.com/office/powerpoint/2010/main" val="3509602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10" name="CasellaDiTesto 9"/>
          <p:cNvSpPr txBox="1"/>
          <p:nvPr/>
        </p:nvSpPr>
        <p:spPr>
          <a:xfrm>
            <a:off x="875402" y="2932966"/>
            <a:ext cx="3708412" cy="1635735"/>
          </a:xfrm>
          <a:prstGeom prst="rect">
            <a:avLst/>
          </a:prstGeom>
          <a:noFill/>
        </p:spPr>
        <p:txBody>
          <a:bodyPr wrap="square" rtlCol="0">
            <a:spAutoFit/>
          </a:bodyPr>
          <a:lstStyle/>
          <a:p>
            <a:r>
              <a:rPr lang="it-IT" dirty="0" smtClean="0"/>
              <a:t>Passano molto tempo in una fase dormiente, di «non vita», CRIPTOBIOSI o ANABIOSI</a:t>
            </a:r>
            <a:endParaRPr lang="it-IT" dirty="0"/>
          </a:p>
        </p:txBody>
      </p:sp>
      <p:sp>
        <p:nvSpPr>
          <p:cNvPr id="11" name="CasellaDiTesto 10"/>
          <p:cNvSpPr txBox="1"/>
          <p:nvPr/>
        </p:nvSpPr>
        <p:spPr>
          <a:xfrm>
            <a:off x="965412" y="5084307"/>
            <a:ext cx="3273091" cy="369332"/>
          </a:xfrm>
          <a:prstGeom prst="rect">
            <a:avLst/>
          </a:prstGeom>
          <a:noFill/>
        </p:spPr>
        <p:txBody>
          <a:bodyPr wrap="square" rtlCol="0">
            <a:spAutoFit/>
          </a:bodyPr>
          <a:lstStyle/>
          <a:p>
            <a:r>
              <a:rPr lang="it-IT" dirty="0" smtClean="0"/>
              <a:t>Bassa</a:t>
            </a:r>
            <a:endParaRPr lang="it-IT" dirty="0"/>
          </a:p>
        </p:txBody>
      </p:sp>
      <p:sp>
        <p:nvSpPr>
          <p:cNvPr id="12" name="CasellaDiTesto 11"/>
          <p:cNvSpPr txBox="1"/>
          <p:nvPr/>
        </p:nvSpPr>
        <p:spPr>
          <a:xfrm>
            <a:off x="5004858" y="2926005"/>
            <a:ext cx="3708412" cy="1754326"/>
          </a:xfrm>
          <a:prstGeom prst="rect">
            <a:avLst/>
          </a:prstGeom>
          <a:noFill/>
        </p:spPr>
        <p:txBody>
          <a:bodyPr wrap="square" rtlCol="0">
            <a:spAutoFit/>
          </a:bodyPr>
          <a:lstStyle/>
          <a:p>
            <a:r>
              <a:rPr lang="it-IT" dirty="0" smtClean="0"/>
              <a:t>Sono attivi fintantoché c’è acqua sufficiente nel suolo, non sopportando una </a:t>
            </a:r>
            <a:r>
              <a:rPr lang="it-IT" dirty="0" smtClean="0"/>
              <a:t>perdita eccessiva di acqua dal citoplasma. L’anabiosi è limitata allo stadio di embrione (semi «ortodossi»).</a:t>
            </a:r>
            <a:endParaRPr lang="it-IT" dirty="0"/>
          </a:p>
        </p:txBody>
      </p:sp>
      <p:sp>
        <p:nvSpPr>
          <p:cNvPr id="13" name="CasellaDiTesto 12"/>
          <p:cNvSpPr txBox="1"/>
          <p:nvPr/>
        </p:nvSpPr>
        <p:spPr>
          <a:xfrm>
            <a:off x="5067572" y="5084307"/>
            <a:ext cx="3801355" cy="369332"/>
          </a:xfrm>
          <a:prstGeom prst="rect">
            <a:avLst/>
          </a:prstGeom>
          <a:noFill/>
        </p:spPr>
        <p:txBody>
          <a:bodyPr wrap="square" rtlCol="0">
            <a:spAutoFit/>
          </a:bodyPr>
          <a:lstStyle/>
          <a:p>
            <a:r>
              <a:rPr lang="it-IT" dirty="0" smtClean="0"/>
              <a:t>Anche molto elevata</a:t>
            </a:r>
            <a:endParaRPr lang="it-IT" dirty="0"/>
          </a:p>
        </p:txBody>
      </p:sp>
      <p:sp>
        <p:nvSpPr>
          <p:cNvPr id="14" name="CasellaDiTesto 13"/>
          <p:cNvSpPr txBox="1"/>
          <p:nvPr/>
        </p:nvSpPr>
        <p:spPr>
          <a:xfrm rot="16200000">
            <a:off x="-288798" y="4945807"/>
            <a:ext cx="1442417" cy="646331"/>
          </a:xfrm>
          <a:prstGeom prst="rect">
            <a:avLst/>
          </a:prstGeom>
          <a:noFill/>
        </p:spPr>
        <p:txBody>
          <a:bodyPr wrap="square" rtlCol="0">
            <a:spAutoFit/>
          </a:bodyPr>
          <a:lstStyle/>
          <a:p>
            <a:pPr algn="ctr"/>
            <a:r>
              <a:rPr lang="it-IT" b="1" dirty="0" smtClean="0">
                <a:solidFill>
                  <a:srgbClr val="7030A0"/>
                </a:solidFill>
              </a:rPr>
              <a:t>Produzione primaria</a:t>
            </a:r>
            <a:endParaRPr lang="it-IT" b="1" dirty="0">
              <a:solidFill>
                <a:srgbClr val="7030A0"/>
              </a:solidFill>
            </a:endParaRPr>
          </a:p>
        </p:txBody>
      </p:sp>
      <p:cxnSp>
        <p:nvCxnSpPr>
          <p:cNvPr id="15" name="Connettore 1 14"/>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rot="16200000">
            <a:off x="-303147" y="1622231"/>
            <a:ext cx="1368152" cy="369332"/>
          </a:xfrm>
          <a:prstGeom prst="rect">
            <a:avLst/>
          </a:prstGeom>
          <a:noFill/>
        </p:spPr>
        <p:txBody>
          <a:bodyPr wrap="square" rtlCol="0">
            <a:spAutoFit/>
          </a:bodyPr>
          <a:lstStyle/>
          <a:p>
            <a:r>
              <a:rPr lang="it-IT" b="1" dirty="0" smtClean="0"/>
              <a:t>Dimensioni</a:t>
            </a:r>
            <a:endParaRPr lang="it-IT" b="1" dirty="0"/>
          </a:p>
        </p:txBody>
      </p:sp>
      <p:sp>
        <p:nvSpPr>
          <p:cNvPr id="17" name="CasellaDiTesto 16"/>
          <p:cNvSpPr txBox="1"/>
          <p:nvPr/>
        </p:nvSpPr>
        <p:spPr>
          <a:xfrm>
            <a:off x="897292" y="1240544"/>
            <a:ext cx="2664296" cy="1200329"/>
          </a:xfrm>
          <a:prstGeom prst="rect">
            <a:avLst/>
          </a:prstGeom>
          <a:noFill/>
        </p:spPr>
        <p:txBody>
          <a:bodyPr wrap="square" rtlCol="0">
            <a:spAutoFit/>
          </a:bodyPr>
          <a:lstStyle/>
          <a:p>
            <a:r>
              <a:rPr lang="it-IT" dirty="0" smtClean="0"/>
              <a:t>Contenute in genere sotto i 30 cm, eccezionalmente 1-2 m (specie pendule, in siti con correnti umide)</a:t>
            </a:r>
            <a:endParaRPr lang="it-IT" dirty="0"/>
          </a:p>
        </p:txBody>
      </p:sp>
      <p:sp>
        <p:nvSpPr>
          <p:cNvPr id="18" name="CasellaDiTesto 17"/>
          <p:cNvSpPr txBox="1"/>
          <p:nvPr/>
        </p:nvSpPr>
        <p:spPr>
          <a:xfrm>
            <a:off x="5045181" y="1240544"/>
            <a:ext cx="3415145" cy="1200329"/>
          </a:xfrm>
          <a:prstGeom prst="rect">
            <a:avLst/>
          </a:prstGeom>
          <a:noFill/>
        </p:spPr>
        <p:txBody>
          <a:bodyPr wrap="square" rtlCol="0">
            <a:spAutoFit/>
          </a:bodyPr>
          <a:lstStyle/>
          <a:p>
            <a:r>
              <a:rPr lang="it-IT" dirty="0" smtClean="0"/>
              <a:t>Da pochi centimetri al centinaio di metri di altezza (115,5 m in </a:t>
            </a:r>
            <a:r>
              <a:rPr lang="it-IT" i="1" dirty="0" smtClean="0"/>
              <a:t>Sequoia </a:t>
            </a:r>
            <a:r>
              <a:rPr lang="it-IT" i="1" dirty="0" err="1" smtClean="0"/>
              <a:t>sempervirens</a:t>
            </a:r>
            <a:r>
              <a:rPr lang="it-IT" dirty="0"/>
              <a:t>;</a:t>
            </a:r>
            <a:r>
              <a:rPr lang="it-IT" dirty="0" smtClean="0"/>
              <a:t> </a:t>
            </a:r>
            <a:r>
              <a:rPr lang="it-IT" dirty="0"/>
              <a:t>112,8 m </a:t>
            </a:r>
            <a:r>
              <a:rPr lang="it-IT" dirty="0" smtClean="0"/>
              <a:t>in</a:t>
            </a:r>
            <a:r>
              <a:rPr lang="it-IT" i="1" dirty="0" smtClean="0"/>
              <a:t> </a:t>
            </a:r>
            <a:r>
              <a:rPr lang="it-IT" i="1" dirty="0" err="1" smtClean="0"/>
              <a:t>Eucalyptus</a:t>
            </a:r>
            <a:r>
              <a:rPr lang="it-IT" i="1" dirty="0" smtClean="0"/>
              <a:t> </a:t>
            </a:r>
            <a:r>
              <a:rPr lang="it-IT" i="1" dirty="0" err="1" smtClean="0"/>
              <a:t>regnans</a:t>
            </a:r>
            <a:r>
              <a:rPr lang="it-IT" dirty="0" smtClean="0"/>
              <a:t>)</a:t>
            </a:r>
            <a:endParaRPr lang="it-IT" dirty="0"/>
          </a:p>
        </p:txBody>
      </p:sp>
      <p:sp>
        <p:nvSpPr>
          <p:cNvPr id="19" name="CasellaDiTesto 18"/>
          <p:cNvSpPr txBox="1"/>
          <p:nvPr/>
        </p:nvSpPr>
        <p:spPr>
          <a:xfrm>
            <a:off x="899592" y="332656"/>
            <a:ext cx="3088715" cy="369332"/>
          </a:xfrm>
          <a:prstGeom prst="rect">
            <a:avLst/>
          </a:prstGeom>
          <a:noFill/>
        </p:spPr>
        <p:txBody>
          <a:bodyPr wrap="square" rtlCol="0">
            <a:spAutoFit/>
          </a:bodyPr>
          <a:lstStyle/>
          <a:p>
            <a:r>
              <a:rPr lang="it-IT" b="1" dirty="0" smtClean="0">
                <a:solidFill>
                  <a:srgbClr val="7030A0"/>
                </a:solidFill>
              </a:rPr>
              <a:t>Organismi </a:t>
            </a:r>
            <a:r>
              <a:rPr lang="it-IT" b="1" dirty="0" err="1" smtClean="0">
                <a:solidFill>
                  <a:srgbClr val="7030A0"/>
                </a:solidFill>
              </a:rPr>
              <a:t>ectoidrici</a:t>
            </a:r>
            <a:endParaRPr lang="it-IT" b="1" dirty="0">
              <a:solidFill>
                <a:srgbClr val="7030A0"/>
              </a:solidFill>
            </a:endParaRPr>
          </a:p>
        </p:txBody>
      </p:sp>
      <p:sp>
        <p:nvSpPr>
          <p:cNvPr id="20" name="CasellaDiTesto 19"/>
          <p:cNvSpPr txBox="1"/>
          <p:nvPr/>
        </p:nvSpPr>
        <p:spPr>
          <a:xfrm>
            <a:off x="5043289" y="332656"/>
            <a:ext cx="3088715" cy="369332"/>
          </a:xfrm>
          <a:prstGeom prst="rect">
            <a:avLst/>
          </a:prstGeom>
          <a:noFill/>
        </p:spPr>
        <p:txBody>
          <a:bodyPr wrap="square" rtlCol="0">
            <a:spAutoFit/>
          </a:bodyPr>
          <a:lstStyle/>
          <a:p>
            <a:r>
              <a:rPr lang="it-IT" b="1" dirty="0" smtClean="0">
                <a:solidFill>
                  <a:srgbClr val="7030A0"/>
                </a:solidFill>
              </a:rPr>
              <a:t>Organismi </a:t>
            </a:r>
            <a:r>
              <a:rPr lang="it-IT" b="1" dirty="0" err="1" smtClean="0">
                <a:solidFill>
                  <a:srgbClr val="7030A0"/>
                </a:solidFill>
              </a:rPr>
              <a:t>endoidrici</a:t>
            </a:r>
            <a:endParaRPr lang="it-IT" b="1" dirty="0">
              <a:solidFill>
                <a:srgbClr val="7030A0"/>
              </a:solidFill>
            </a:endParaRPr>
          </a:p>
        </p:txBody>
      </p:sp>
    </p:spTree>
    <p:extLst>
      <p:ext uri="{BB962C8B-B14F-4D97-AF65-F5344CB8AC3E}">
        <p14:creationId xmlns:p14="http://schemas.microsoft.com/office/powerpoint/2010/main" val="128720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16" t="61196" r="10236" b="1615"/>
          <a:stretch/>
        </p:blipFill>
        <p:spPr bwMode="auto">
          <a:xfrm>
            <a:off x="275481" y="3501008"/>
            <a:ext cx="4267200"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248" t="2600" r="19120" b="42164"/>
          <a:stretch/>
        </p:blipFill>
        <p:spPr bwMode="auto">
          <a:xfrm>
            <a:off x="4932040" y="1204982"/>
            <a:ext cx="3834000" cy="4979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Longitudinal section of xylem vessels from stem of Sunflow…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1 7"/>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43765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6" name="Picture 2" descr="Water Transport in Plants/Transpiration – sciencemusicvide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32395"/>
            <a:ext cx="5606827" cy="59858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ongitudinal section of xylem vessels from stem of Sunflow… | Flick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7177" y="1"/>
            <a:ext cx="1112155" cy="148478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Connettore 1 7"/>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66112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179831" y="71628"/>
            <a:ext cx="5832347" cy="6705599"/>
          </a:xfrm>
          <a:prstGeom prst="rect">
            <a:avLst/>
          </a:prstGeom>
          <a:blipFill>
            <a:blip r:embed="rId2" cstate="print"/>
            <a:stretch>
              <a:fillRect/>
            </a:stretch>
          </a:blipFill>
        </p:spPr>
        <p:txBody>
          <a:bodyPr wrap="square" lIns="0" tIns="0" rIns="0" bIns="0" rtlCol="0"/>
          <a:lstStyle/>
          <a:p>
            <a:endParaRPr/>
          </a:p>
        </p:txBody>
      </p:sp>
      <p:pic>
        <p:nvPicPr>
          <p:cNvPr id="2" name="Picture 6" descr="Essential idea: Structure and function&#10;are correlated in the phloem of plants.&#10;By Chris Paine&#10;https://bioknowledgy.weebly...."/>
          <p:cNvPicPr>
            <a:picLocks noChangeAspect="1" noChangeArrowheads="1"/>
          </p:cNvPicPr>
          <p:nvPr/>
        </p:nvPicPr>
        <p:blipFill rotWithShape="1">
          <a:blip r:embed="rId3">
            <a:extLst>
              <a:ext uri="{28A0092B-C50C-407E-A947-70E740481C1C}">
                <a14:useLocalDpi xmlns:a14="http://schemas.microsoft.com/office/drawing/2010/main" val="0"/>
              </a:ext>
            </a:extLst>
          </a:blip>
          <a:srcRect l="16242" t="12676" r="57572" b="52814"/>
          <a:stretch/>
        </p:blipFill>
        <p:spPr bwMode="auto">
          <a:xfrm>
            <a:off x="7552706" y="0"/>
            <a:ext cx="1591294" cy="1574513"/>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4" name="object 5"/>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endParaRPr>
              <a:solidFill>
                <a:prstClr val="black"/>
              </a:solidFill>
            </a:endParaRPr>
          </a:p>
        </p:txBody>
      </p:sp>
      <p:cxnSp>
        <p:nvCxnSpPr>
          <p:cNvPr id="5" name="Connettore 1 4"/>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
        <p:nvSpPr>
          <p:cNvPr id="7" name="CasellaDiTesto 6"/>
          <p:cNvSpPr txBox="1"/>
          <p:nvPr/>
        </p:nvSpPr>
        <p:spPr>
          <a:xfrm>
            <a:off x="142336" y="93104"/>
            <a:ext cx="3523427" cy="830997"/>
          </a:xfrm>
          <a:prstGeom prst="rect">
            <a:avLst/>
          </a:prstGeom>
          <a:noFill/>
        </p:spPr>
        <p:txBody>
          <a:bodyPr wrap="square" rtlCol="0">
            <a:spAutoFit/>
          </a:bodyPr>
          <a:lstStyle/>
          <a:p>
            <a:r>
              <a:rPr lang="it-IT" sz="2400" b="1" dirty="0" smtClean="0">
                <a:solidFill>
                  <a:srgbClr val="7030A0"/>
                </a:solidFill>
              </a:rPr>
              <a:t>IL TRASPORTO NEL FLOEMA</a:t>
            </a:r>
            <a:endParaRPr lang="it-IT" sz="2400" b="1" dirty="0">
              <a:solidFill>
                <a:srgbClr val="7030A0"/>
              </a:solidFill>
            </a:endParaRPr>
          </a:p>
        </p:txBody>
      </p:sp>
    </p:spTree>
    <p:extLst>
      <p:ext uri="{BB962C8B-B14F-4D97-AF65-F5344CB8AC3E}">
        <p14:creationId xmlns:p14="http://schemas.microsoft.com/office/powerpoint/2010/main" val="30380104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5" name="Picture 6" descr="Essential idea: Structure and function&#10;are correlated in the phloem of plants.&#10;By Chris Paine&#10;https://bioknowledgy.weebly...."/>
          <p:cNvPicPr>
            <a:picLocks noChangeAspect="1" noChangeArrowheads="1"/>
          </p:cNvPicPr>
          <p:nvPr/>
        </p:nvPicPr>
        <p:blipFill rotWithShape="1">
          <a:blip r:embed="rId3">
            <a:extLst>
              <a:ext uri="{28A0092B-C50C-407E-A947-70E740481C1C}">
                <a14:useLocalDpi xmlns:a14="http://schemas.microsoft.com/office/drawing/2010/main" val="0"/>
              </a:ext>
            </a:extLst>
          </a:blip>
          <a:srcRect l="16242" t="12676" r="57572" b="52814"/>
          <a:stretch/>
        </p:blipFill>
        <p:spPr bwMode="auto">
          <a:xfrm>
            <a:off x="7552706" y="0"/>
            <a:ext cx="1591294" cy="15745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b="46003"/>
          <a:stretch/>
        </p:blipFill>
        <p:spPr bwMode="auto">
          <a:xfrm>
            <a:off x="617529" y="404665"/>
            <a:ext cx="6501745" cy="5919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1918" t="85926" r="7633"/>
          <a:stretch/>
        </p:blipFill>
        <p:spPr bwMode="auto">
          <a:xfrm rot="16200000">
            <a:off x="6147332" y="3329330"/>
            <a:ext cx="4745445" cy="1245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nettore 1 8"/>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7608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5"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53249" b="14341"/>
          <a:stretch/>
        </p:blipFill>
        <p:spPr bwMode="auto">
          <a:xfrm>
            <a:off x="899592" y="548680"/>
            <a:ext cx="7246823"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descr="Essential idea: Structure and function&#10;are correlated in the phloem of plants.&#10;By Chris Paine&#10;https://bioknowledgy.weebly...."/>
          <p:cNvPicPr>
            <a:picLocks noChangeAspect="1" noChangeArrowheads="1"/>
          </p:cNvPicPr>
          <p:nvPr/>
        </p:nvPicPr>
        <p:blipFill rotWithShape="1">
          <a:blip r:embed="rId5">
            <a:extLst>
              <a:ext uri="{28A0092B-C50C-407E-A947-70E740481C1C}">
                <a14:useLocalDpi xmlns:a14="http://schemas.microsoft.com/office/drawing/2010/main" val="0"/>
              </a:ext>
            </a:extLst>
          </a:blip>
          <a:srcRect l="16242" t="12676" r="57572" b="52814"/>
          <a:stretch/>
        </p:blipFill>
        <p:spPr bwMode="auto">
          <a:xfrm>
            <a:off x="7552706" y="0"/>
            <a:ext cx="1591294" cy="157451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85926"/>
          <a:stretch/>
        </p:blipFill>
        <p:spPr bwMode="auto">
          <a:xfrm>
            <a:off x="1608364" y="4827074"/>
            <a:ext cx="6231736" cy="1478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Connettore 1 7"/>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6721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Connettore 1 7"/>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
        <p:nvSpPr>
          <p:cNvPr id="2" name="object 7"/>
          <p:cNvSpPr txBox="1">
            <a:spLocks noGrp="1"/>
          </p:cNvSpPr>
          <p:nvPr>
            <p:ph type="ftr" sz="quarter" idx="5"/>
          </p:nvPr>
        </p:nvSpPr>
        <p:spPr>
          <a:xfrm>
            <a:off x="5181600" y="6591300"/>
            <a:ext cx="3882769" cy="204351"/>
          </a:xfrm>
          <a:prstGeom prst="rect">
            <a:avLst/>
          </a:prstGeom>
        </p:spPr>
        <p:txBody>
          <a:bodyPr vert="horz" wrap="square" lIns="0" tIns="0" rIns="0" bIns="0" rtlCol="0">
            <a:spAutoFit/>
          </a:bodyPr>
          <a:lstStyle/>
          <a:p>
            <a:pPr marL="12700" algn="r">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543609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pic>
        <p:nvPicPr>
          <p:cNvPr id="7" name="Picture 6" descr="Essential idea: Structure and function&#10;are correlated in the phloem of plants.&#10;By Chris Paine&#10;https://bioknowledgy.weebly...."/>
          <p:cNvPicPr>
            <a:picLocks noChangeAspect="1" noChangeArrowheads="1"/>
          </p:cNvPicPr>
          <p:nvPr/>
        </p:nvPicPr>
        <p:blipFill rotWithShape="1">
          <a:blip r:embed="rId3">
            <a:extLst>
              <a:ext uri="{28A0092B-C50C-407E-A947-70E740481C1C}">
                <a14:useLocalDpi xmlns:a14="http://schemas.microsoft.com/office/drawing/2010/main" val="0"/>
              </a:ext>
            </a:extLst>
          </a:blip>
          <a:srcRect l="16242" t="12676" r="57572" b="52814"/>
          <a:stretch/>
        </p:blipFill>
        <p:spPr bwMode="auto">
          <a:xfrm>
            <a:off x="7552706" y="0"/>
            <a:ext cx="1591294" cy="1574513"/>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5"/>
          <p:cNvSpPr/>
          <p:nvPr/>
        </p:nvSpPr>
        <p:spPr>
          <a:xfrm>
            <a:off x="7552706" y="1041113"/>
            <a:ext cx="426719" cy="533400"/>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70770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7170" name="Picture 2" descr="Biology Notes for IGCSE 2014: #68 Summary of plant trans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7" y="566737"/>
            <a:ext cx="7629525" cy="5724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Essential idea: Structure and function&#10;are correlated in the phloem of plants.&#10;By Chris Paine&#10;https://bioknowledgy.weebly...."/>
          <p:cNvPicPr>
            <a:picLocks noChangeAspect="1" noChangeArrowheads="1"/>
          </p:cNvPicPr>
          <p:nvPr/>
        </p:nvPicPr>
        <p:blipFill rotWithShape="1">
          <a:blip r:embed="rId4">
            <a:extLst>
              <a:ext uri="{28A0092B-C50C-407E-A947-70E740481C1C}">
                <a14:useLocalDpi xmlns:a14="http://schemas.microsoft.com/office/drawing/2010/main" val="0"/>
              </a:ext>
            </a:extLst>
          </a:blip>
          <a:srcRect l="16242" t="12676" r="57572" b="52814"/>
          <a:stretch/>
        </p:blipFill>
        <p:spPr bwMode="auto">
          <a:xfrm>
            <a:off x="7552706" y="0"/>
            <a:ext cx="1591294" cy="1574513"/>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ttore 1 6"/>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29371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042" y="855737"/>
            <a:ext cx="7875915"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1 5"/>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90745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Outstanding Science Year 3 - Plants | Water transport in plant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pic>
        <p:nvPicPr>
          <p:cNvPr id="1028" name="Picture 4" descr="Phloem Stock Pictures, Royalty-free Photos &amp; Images - Getty Images"/>
          <p:cNvPicPr>
            <a:picLocks noChangeAspect="1" noChangeArrowheads="1"/>
          </p:cNvPicPr>
          <p:nvPr/>
        </p:nvPicPr>
        <p:blipFill rotWithShape="1">
          <a:blip r:embed="rId3">
            <a:extLst>
              <a:ext uri="{28A0092B-C50C-407E-A947-70E740481C1C}">
                <a14:useLocalDpi xmlns:a14="http://schemas.microsoft.com/office/drawing/2010/main" val="0"/>
              </a:ext>
            </a:extLst>
          </a:blip>
          <a:srcRect r="41153"/>
          <a:stretch/>
        </p:blipFill>
        <p:spPr bwMode="auto">
          <a:xfrm>
            <a:off x="1267867" y="764704"/>
            <a:ext cx="5745679" cy="532859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ttore 1 8"/>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3238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nettore 1 10"/>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
        <p:nvSpPr>
          <p:cNvPr id="2" name="object 7"/>
          <p:cNvSpPr txBox="1">
            <a:spLocks noGrp="1"/>
          </p:cNvSpPr>
          <p:nvPr>
            <p:ph type="ftr" sz="quarter" idx="5"/>
          </p:nvPr>
        </p:nvSpPr>
        <p:spPr>
          <a:xfrm>
            <a:off x="5181600" y="6591300"/>
            <a:ext cx="3882769" cy="204351"/>
          </a:xfrm>
          <a:prstGeom prst="rect">
            <a:avLst/>
          </a:prstGeom>
        </p:spPr>
        <p:txBody>
          <a:bodyPr vert="horz" wrap="square" lIns="0" tIns="0" rIns="0" bIns="0" rtlCol="0">
            <a:spAutoFit/>
          </a:bodyPr>
          <a:lstStyle/>
          <a:p>
            <a:pPr marL="12700" algn="r">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927347" y="6315074"/>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grpSp>
        <p:nvGrpSpPr>
          <p:cNvPr id="8" name="Gruppo 7"/>
          <p:cNvGrpSpPr/>
          <p:nvPr/>
        </p:nvGrpSpPr>
        <p:grpSpPr>
          <a:xfrm>
            <a:off x="0" y="164896"/>
            <a:ext cx="5076056" cy="6683577"/>
            <a:chOff x="0" y="164896"/>
            <a:chExt cx="5076056" cy="6683577"/>
          </a:xfrm>
        </p:grpSpPr>
        <p:grpSp>
          <p:nvGrpSpPr>
            <p:cNvPr id="6" name="Gruppo 5"/>
            <p:cNvGrpSpPr/>
            <p:nvPr/>
          </p:nvGrpSpPr>
          <p:grpSpPr>
            <a:xfrm>
              <a:off x="0" y="164896"/>
              <a:ext cx="5076056" cy="6683577"/>
              <a:chOff x="0" y="164896"/>
              <a:chExt cx="5076056" cy="6683577"/>
            </a:xfrm>
          </p:grpSpPr>
          <p:pic>
            <p:nvPicPr>
              <p:cNvPr id="13314" name="Picture 2" descr="Aquaporins. A Molecular Entry into Plant Water Relations | Plant ..."/>
              <p:cNvPicPr>
                <a:picLocks noChangeAspect="1" noChangeArrowheads="1"/>
              </p:cNvPicPr>
              <p:nvPr/>
            </p:nvPicPr>
            <p:blipFill rotWithShape="1">
              <a:blip r:embed="rId3">
                <a:extLst>
                  <a:ext uri="{28A0092B-C50C-407E-A947-70E740481C1C}">
                    <a14:useLocalDpi xmlns:a14="http://schemas.microsoft.com/office/drawing/2010/main" val="0"/>
                  </a:ext>
                </a:extLst>
              </a:blip>
              <a:srcRect b="2277"/>
              <a:stretch/>
            </p:blipFill>
            <p:spPr bwMode="auto">
              <a:xfrm>
                <a:off x="0" y="164896"/>
                <a:ext cx="5076056" cy="6683577"/>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251520" y="3573016"/>
                <a:ext cx="1368152" cy="10801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7" name="Rettangolo 6"/>
            <p:cNvSpPr/>
            <p:nvPr/>
          </p:nvSpPr>
          <p:spPr>
            <a:xfrm>
              <a:off x="395536" y="4653136"/>
              <a:ext cx="68407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9" name="CasellaDiTesto 8"/>
          <p:cNvSpPr txBox="1"/>
          <p:nvPr/>
        </p:nvSpPr>
        <p:spPr>
          <a:xfrm>
            <a:off x="5940152" y="476672"/>
            <a:ext cx="2664296" cy="1754326"/>
          </a:xfrm>
          <a:prstGeom prst="rect">
            <a:avLst/>
          </a:prstGeom>
          <a:noFill/>
        </p:spPr>
        <p:txBody>
          <a:bodyPr wrap="square" rtlCol="0">
            <a:spAutoFit/>
          </a:bodyPr>
          <a:lstStyle/>
          <a:p>
            <a:r>
              <a:rPr lang="it-IT" dirty="0" smtClean="0"/>
              <a:t>…ma il bello è che ci sono ancora tanti argomenti da affrontare… per questo a STB c’è un corso opzionale, «Fisiologia vegetale».</a:t>
            </a:r>
            <a:endParaRPr lang="it-IT" dirty="0"/>
          </a:p>
        </p:txBody>
      </p:sp>
    </p:spTree>
    <p:extLst>
      <p:ext uri="{BB962C8B-B14F-4D97-AF65-F5344CB8AC3E}">
        <p14:creationId xmlns:p14="http://schemas.microsoft.com/office/powerpoint/2010/main" val="39766112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pic>
        <p:nvPicPr>
          <p:cNvPr id="6" name="Immagine 5"/>
          <p:cNvPicPr>
            <a:picLocks noChangeAspect="1"/>
          </p:cNvPicPr>
          <p:nvPr/>
        </p:nvPicPr>
        <p:blipFill rotWithShape="1">
          <a:blip r:embed="rId2" cstate="print">
            <a:extLst>
              <a:ext uri="{28A0092B-C50C-407E-A947-70E740481C1C}">
                <a14:useLocalDpi xmlns:a14="http://schemas.microsoft.com/office/drawing/2010/main" val="0"/>
              </a:ext>
            </a:extLst>
          </a:blip>
          <a:srcRect l="3744" r="9063" b="14563"/>
          <a:stretch/>
        </p:blipFill>
        <p:spPr>
          <a:xfrm>
            <a:off x="4857749" y="1079798"/>
            <a:ext cx="3314067" cy="3885032"/>
          </a:xfrm>
          <a:prstGeom prst="rect">
            <a:avLst/>
          </a:prstGeom>
        </p:spPr>
      </p:pic>
      <p:sp>
        <p:nvSpPr>
          <p:cNvPr id="7" name="CasellaDiTesto 6"/>
          <p:cNvSpPr txBox="1"/>
          <p:nvPr/>
        </p:nvSpPr>
        <p:spPr>
          <a:xfrm>
            <a:off x="4981178" y="5012455"/>
            <a:ext cx="3276364" cy="954107"/>
          </a:xfrm>
          <a:prstGeom prst="rect">
            <a:avLst/>
          </a:prstGeom>
          <a:noFill/>
        </p:spPr>
        <p:txBody>
          <a:bodyPr wrap="square" rtlCol="0">
            <a:spAutoFit/>
          </a:bodyPr>
          <a:lstStyle/>
          <a:p>
            <a:r>
              <a:rPr lang="it-IT" sz="1400" i="1" dirty="0" smtClean="0"/>
              <a:t>Relazione tra il potenziale idrico nella fase gassosa (</a:t>
            </a:r>
            <a:r>
              <a:rPr lang="it-IT" sz="1400" i="1" dirty="0" smtClean="0">
                <a:sym typeface="Symbol"/>
              </a:rPr>
              <a:t></a:t>
            </a:r>
            <a:r>
              <a:rPr lang="it-IT" sz="1400" i="1" baseline="30000" dirty="0" smtClean="0">
                <a:sym typeface="Symbol"/>
              </a:rPr>
              <a:t>WD</a:t>
            </a:r>
            <a:r>
              <a:rPr lang="it-IT" sz="1400" i="1" dirty="0" smtClean="0">
                <a:sym typeface="Symbol"/>
              </a:rPr>
              <a:t>), la temperatura e l’umidità relativa dell’aria (% RH: cifre sulle linee rette).</a:t>
            </a:r>
            <a:endParaRPr lang="it-IT" sz="1400" i="1" dirty="0"/>
          </a:p>
        </p:txBody>
      </p:sp>
      <p:sp>
        <p:nvSpPr>
          <p:cNvPr id="5" name="CasellaDiTesto 4"/>
          <p:cNvSpPr txBox="1"/>
          <p:nvPr/>
        </p:nvSpPr>
        <p:spPr>
          <a:xfrm>
            <a:off x="203177" y="260648"/>
            <a:ext cx="7992888" cy="646331"/>
          </a:xfrm>
          <a:prstGeom prst="rect">
            <a:avLst/>
          </a:prstGeom>
          <a:noFill/>
        </p:spPr>
        <p:txBody>
          <a:bodyPr wrap="square" rtlCol="0">
            <a:spAutoFit/>
          </a:bodyPr>
          <a:lstStyle/>
          <a:p>
            <a:r>
              <a:rPr lang="it-IT" sz="3600" b="1" dirty="0" smtClean="0"/>
              <a:t>Ma perché si perde acqua?</a:t>
            </a:r>
            <a:endParaRPr lang="it-IT" sz="3600" b="1" dirty="0"/>
          </a:p>
        </p:txBody>
      </p:sp>
      <p:pic>
        <p:nvPicPr>
          <p:cNvPr id="10244" name="Picture 4" descr="Alloggi Barbaria Blog: Panni Stes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177" y="1079798"/>
            <a:ext cx="3775630" cy="564053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ttore 1 8"/>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
        <p:nvSpPr>
          <p:cNvPr id="4" name="object 5"/>
          <p:cNvSpPr/>
          <p:nvPr/>
        </p:nvSpPr>
        <p:spPr>
          <a:xfrm>
            <a:off x="3561588" y="6324600"/>
            <a:ext cx="426719" cy="533400"/>
          </a:xfrm>
          <a:prstGeom prst="rect">
            <a:avLst/>
          </a:prstGeom>
          <a:blipFill>
            <a:blip r:embed="rId4" cstate="print"/>
            <a:stretch>
              <a:fillRect/>
            </a:stretch>
          </a:blipFill>
        </p:spPr>
        <p:txBody>
          <a:bodyPr wrap="square" lIns="0" tIns="0" rIns="0" bIns="0" rtlCol="0"/>
          <a:lstStyle/>
          <a:p>
            <a:endParaRPr>
              <a:solidFill>
                <a:prstClr val="black"/>
              </a:solidFill>
            </a:endParaRPr>
          </a:p>
        </p:txBody>
      </p:sp>
    </p:spTree>
    <p:extLst>
      <p:ext uri="{BB962C8B-B14F-4D97-AF65-F5344CB8AC3E}">
        <p14:creationId xmlns:p14="http://schemas.microsoft.com/office/powerpoint/2010/main" val="32466061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cxnSp>
        <p:nvCxnSpPr>
          <p:cNvPr id="5" name="Connettore 1 4"/>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
        <p:nvSpPr>
          <p:cNvPr id="6" name="CasellaDiTesto 5"/>
          <p:cNvSpPr txBox="1"/>
          <p:nvPr/>
        </p:nvSpPr>
        <p:spPr>
          <a:xfrm>
            <a:off x="611560" y="764704"/>
            <a:ext cx="7776864" cy="3046988"/>
          </a:xfrm>
          <a:prstGeom prst="rect">
            <a:avLst/>
          </a:prstGeom>
          <a:noFill/>
        </p:spPr>
        <p:txBody>
          <a:bodyPr wrap="square" rtlCol="0">
            <a:spAutoFit/>
          </a:bodyPr>
          <a:lstStyle/>
          <a:p>
            <a:r>
              <a:rPr lang="it-IT" sz="2400" b="1" dirty="0" smtClean="0"/>
              <a:t>Last </a:t>
            </a:r>
            <a:r>
              <a:rPr lang="it-IT" sz="2400" b="1" dirty="0" err="1" smtClean="0"/>
              <a:t>remarks</a:t>
            </a:r>
            <a:r>
              <a:rPr lang="it-IT" sz="2400" b="1" dirty="0" smtClean="0"/>
              <a:t>….</a:t>
            </a:r>
          </a:p>
          <a:p>
            <a:endParaRPr lang="it-IT" sz="2400" dirty="0"/>
          </a:p>
          <a:p>
            <a:pPr marL="342900" indent="-342900">
              <a:buAutoNum type="alphaLcParenBoth"/>
            </a:pPr>
            <a:r>
              <a:rPr lang="it-IT" sz="2400" dirty="0" smtClean="0"/>
              <a:t> Modalità d’esame saranno specificate dal docente successivo, Stefano </a:t>
            </a:r>
            <a:r>
              <a:rPr lang="it-IT" sz="2400" dirty="0" err="1" smtClean="0"/>
              <a:t>Martellos</a:t>
            </a:r>
            <a:r>
              <a:rPr lang="it-IT" sz="2400" dirty="0" smtClean="0"/>
              <a:t>;</a:t>
            </a:r>
          </a:p>
          <a:p>
            <a:pPr marL="342900" indent="-342900">
              <a:buAutoNum type="alphaLcParenBoth"/>
            </a:pPr>
            <a:r>
              <a:rPr lang="it-IT" sz="2400" dirty="0" smtClean="0"/>
              <a:t> Contatti per delucidazioni, approfondimenti ecc.: email a </a:t>
            </a:r>
            <a:r>
              <a:rPr lang="it-IT" sz="2400" dirty="0" smtClean="0">
                <a:hlinkClick r:id="rId3"/>
              </a:rPr>
              <a:t>tretiach@units.it</a:t>
            </a:r>
            <a:r>
              <a:rPr lang="it-IT" sz="2400" dirty="0" smtClean="0"/>
              <a:t> (NON contattatemi via Teams!);</a:t>
            </a:r>
          </a:p>
          <a:p>
            <a:pPr marL="342900" indent="-342900">
              <a:buAutoNum type="alphaLcParenBoth"/>
            </a:pPr>
            <a:r>
              <a:rPr lang="it-IT" sz="2400" b="1" dirty="0" smtClean="0"/>
              <a:t>A morte il CORONAVIRUS….</a:t>
            </a:r>
          </a:p>
          <a:p>
            <a:pPr marL="342900" indent="-342900">
              <a:buAutoNum type="alphaLcParenBoth"/>
            </a:pPr>
            <a:endParaRPr lang="it-IT" sz="2400" dirty="0" smtClean="0"/>
          </a:p>
        </p:txBody>
      </p:sp>
    </p:spTree>
    <p:extLst>
      <p:ext uri="{BB962C8B-B14F-4D97-AF65-F5344CB8AC3E}">
        <p14:creationId xmlns:p14="http://schemas.microsoft.com/office/powerpoint/2010/main" val="22246721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In Islanda nel 2019 non sono state cacciate balene (è la prima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994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endParaRPr>
              <a:solidFill>
                <a:prstClr val="black"/>
              </a:solidFill>
            </a:endParaRPr>
          </a:p>
        </p:txBody>
      </p:sp>
      <p:cxnSp>
        <p:nvCxnSpPr>
          <p:cNvPr id="5" name="Connettore 1 4"/>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
        <p:nvSpPr>
          <p:cNvPr id="6" name="AutoShape 2" descr="Balene | Caratteristiche, alimentazione, migrazioni e abitudin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4" descr="Balene | Caratteristiche, alimentazione, migrazioni e abitudin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Tree>
    <p:extLst>
      <p:ext uri="{BB962C8B-B14F-4D97-AF65-F5344CB8AC3E}">
        <p14:creationId xmlns:p14="http://schemas.microsoft.com/office/powerpoint/2010/main" val="2224672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5" name="CasellaDiTesto 4"/>
          <p:cNvSpPr txBox="1"/>
          <p:nvPr/>
        </p:nvSpPr>
        <p:spPr>
          <a:xfrm>
            <a:off x="203177" y="260648"/>
            <a:ext cx="7992888" cy="646331"/>
          </a:xfrm>
          <a:prstGeom prst="rect">
            <a:avLst/>
          </a:prstGeom>
          <a:noFill/>
        </p:spPr>
        <p:txBody>
          <a:bodyPr wrap="square" rtlCol="0">
            <a:spAutoFit/>
          </a:bodyPr>
          <a:lstStyle/>
          <a:p>
            <a:r>
              <a:rPr lang="it-IT" sz="3600" b="1" dirty="0" smtClean="0"/>
              <a:t>Ma perché si perde acqua?</a:t>
            </a:r>
            <a:endParaRPr lang="it-IT" sz="3600" b="1" dirty="0"/>
          </a:p>
        </p:txBody>
      </p:sp>
      <p:pic>
        <p:nvPicPr>
          <p:cNvPr id="10244" name="Picture 4" descr="Alloggi Barbaria Blog: Panni Stes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177" y="1079799"/>
            <a:ext cx="2136575" cy="319189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ttore 1 8"/>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
        <p:nvSpPr>
          <p:cNvPr id="4" name="object 5"/>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8" name="CasellaDiTesto 7"/>
          <p:cNvSpPr txBox="1"/>
          <p:nvPr/>
        </p:nvSpPr>
        <p:spPr>
          <a:xfrm>
            <a:off x="2915816" y="1079799"/>
            <a:ext cx="5472608" cy="1200329"/>
          </a:xfrm>
          <a:prstGeom prst="rect">
            <a:avLst/>
          </a:prstGeom>
          <a:noFill/>
        </p:spPr>
        <p:txBody>
          <a:bodyPr wrap="square" rtlCol="0">
            <a:spAutoFit/>
          </a:bodyPr>
          <a:lstStyle/>
          <a:p>
            <a:r>
              <a:rPr lang="it-IT" dirty="0" smtClean="0"/>
              <a:t>La quantità di acqua che allo stato di vapore può essere presente in aria dipende in primo luogo dalla </a:t>
            </a:r>
            <a:r>
              <a:rPr lang="it-IT" b="1" dirty="0" smtClean="0"/>
              <a:t>TEMPERATURA</a:t>
            </a:r>
            <a:r>
              <a:rPr lang="it-IT" dirty="0" smtClean="0"/>
              <a:t>: più questa è alta, più alto è il contenuto di </a:t>
            </a:r>
            <a:r>
              <a:rPr lang="it-IT" dirty="0" err="1" smtClean="0"/>
              <a:t>vapor</a:t>
            </a:r>
            <a:r>
              <a:rPr lang="it-IT" dirty="0" smtClean="0"/>
              <a:t> acqueo.</a:t>
            </a:r>
            <a:endParaRPr lang="it-IT" dirty="0"/>
          </a:p>
        </p:txBody>
      </p:sp>
      <p:sp>
        <p:nvSpPr>
          <p:cNvPr id="10" name="CasellaDiTesto 9"/>
          <p:cNvSpPr txBox="1"/>
          <p:nvPr/>
        </p:nvSpPr>
        <p:spPr>
          <a:xfrm>
            <a:off x="2912048" y="2288176"/>
            <a:ext cx="5760640" cy="923330"/>
          </a:xfrm>
          <a:prstGeom prst="rect">
            <a:avLst/>
          </a:prstGeom>
          <a:noFill/>
        </p:spPr>
        <p:txBody>
          <a:bodyPr wrap="square" rtlCol="0">
            <a:spAutoFit/>
          </a:bodyPr>
          <a:lstStyle/>
          <a:p>
            <a:r>
              <a:rPr lang="it-IT" dirty="0" smtClean="0"/>
              <a:t>La velocità di evaporazione raddoppia per ogni aumento di 10°C . La perdita di acqua per evaporazione determina un abbassamento della temperatura fogliare.</a:t>
            </a:r>
            <a:endParaRPr lang="it-IT" dirty="0"/>
          </a:p>
        </p:txBody>
      </p:sp>
      <p:sp>
        <p:nvSpPr>
          <p:cNvPr id="11" name="CasellaDiTesto 10"/>
          <p:cNvSpPr txBox="1"/>
          <p:nvPr/>
        </p:nvSpPr>
        <p:spPr>
          <a:xfrm>
            <a:off x="2931805" y="3549488"/>
            <a:ext cx="5756872" cy="1477328"/>
          </a:xfrm>
          <a:prstGeom prst="rect">
            <a:avLst/>
          </a:prstGeom>
          <a:noFill/>
        </p:spPr>
        <p:txBody>
          <a:bodyPr wrap="square" rtlCol="0">
            <a:spAutoFit/>
          </a:bodyPr>
          <a:lstStyle/>
          <a:p>
            <a:r>
              <a:rPr lang="it-IT" dirty="0" smtClean="0"/>
              <a:t>Due modi alternativi per esprimere sinteticamente la «fame» di acqua dell’aria sono l’</a:t>
            </a:r>
            <a:r>
              <a:rPr lang="it-IT" b="1" dirty="0" smtClean="0"/>
              <a:t>umidità relativa </a:t>
            </a:r>
            <a:r>
              <a:rPr lang="it-IT" dirty="0" smtClean="0"/>
              <a:t>(% RH) e il </a:t>
            </a:r>
            <a:r>
              <a:rPr lang="it-IT" b="1" dirty="0" smtClean="0"/>
              <a:t>deficit di saturazione </a:t>
            </a:r>
            <a:r>
              <a:rPr lang="it-IT" dirty="0" smtClean="0"/>
              <a:t>(SD, espressa in mb, quindi è una pressione).  Più è bassa la %RH e maggiore è il </a:t>
            </a:r>
            <a:r>
              <a:rPr lang="it-IT" dirty="0" err="1" smtClean="0"/>
              <a:t>SD.tanto</a:t>
            </a:r>
            <a:r>
              <a:rPr lang="it-IT" dirty="0" smtClean="0"/>
              <a:t> maggiore è la velocità di traspirazione.</a:t>
            </a:r>
          </a:p>
        </p:txBody>
      </p:sp>
      <p:sp>
        <p:nvSpPr>
          <p:cNvPr id="12" name="CasellaDiTesto 11"/>
          <p:cNvSpPr txBox="1"/>
          <p:nvPr/>
        </p:nvSpPr>
        <p:spPr>
          <a:xfrm>
            <a:off x="227348" y="5363103"/>
            <a:ext cx="8689303" cy="923330"/>
          </a:xfrm>
          <a:prstGeom prst="rect">
            <a:avLst/>
          </a:prstGeom>
          <a:noFill/>
        </p:spPr>
        <p:txBody>
          <a:bodyPr wrap="square" rtlCol="0">
            <a:spAutoFit/>
          </a:bodyPr>
          <a:lstStyle/>
          <a:p>
            <a:r>
              <a:rPr lang="it-IT" dirty="0" smtClean="0"/>
              <a:t>Il </a:t>
            </a:r>
            <a:r>
              <a:rPr lang="it-IT" b="1" dirty="0" smtClean="0"/>
              <a:t>VENTO</a:t>
            </a:r>
            <a:r>
              <a:rPr lang="it-IT" dirty="0" smtClean="0"/>
              <a:t> è l’ultimo fattore decisivo: rimuovendo lo strato limite di aria che è adeso ad ogni superficie, tipicamente esso aumenta la velocità di traspirazione, tanto che quando esso è molto intenso, determina la chiusura degli stomi.</a:t>
            </a:r>
            <a:endParaRPr lang="it-IT" dirty="0"/>
          </a:p>
        </p:txBody>
      </p:sp>
    </p:spTree>
    <p:extLst>
      <p:ext uri="{BB962C8B-B14F-4D97-AF65-F5344CB8AC3E}">
        <p14:creationId xmlns:p14="http://schemas.microsoft.com/office/powerpoint/2010/main" val="30172261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pic>
        <p:nvPicPr>
          <p:cNvPr id="6" name="Picture 4" descr="Water Transport in Plants/Transpiration – sciencemusicvide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61"/>
            <a:ext cx="7992888" cy="6497184"/>
          </a:xfrm>
          <a:prstGeom prst="rect">
            <a:avLst/>
          </a:prstGeom>
          <a:noFill/>
          <a:extLst>
            <a:ext uri="{909E8E84-426E-40DD-AFC4-6F175D3DCCD1}">
              <a14:hiddenFill xmlns:a14="http://schemas.microsoft.com/office/drawing/2010/main">
                <a:solidFill>
                  <a:srgbClr val="FFFFFF"/>
                </a:solidFill>
              </a14:hiddenFill>
            </a:ext>
          </a:extLst>
        </p:spPr>
      </p:pic>
      <p:sp>
        <p:nvSpPr>
          <p:cNvPr id="4" name="object 5"/>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endParaRPr>
              <a:solidFill>
                <a:prstClr val="black"/>
              </a:solidFill>
            </a:endParaRPr>
          </a:p>
        </p:txBody>
      </p:sp>
      <p:cxnSp>
        <p:nvCxnSpPr>
          <p:cNvPr id="7" name="Connettore 1 6"/>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2960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6" name="Picture 12" descr="Come curare le rose: consigli utili - Ecoo.it"/>
          <p:cNvPicPr>
            <a:picLocks noChangeAspect="1" noChangeArrowheads="1"/>
          </p:cNvPicPr>
          <p:nvPr/>
        </p:nvPicPr>
        <p:blipFill rotWithShape="1">
          <a:blip r:embed="rId2">
            <a:extLst>
              <a:ext uri="{28A0092B-C50C-407E-A947-70E740481C1C}">
                <a14:useLocalDpi xmlns:a14="http://schemas.microsoft.com/office/drawing/2010/main" val="0"/>
              </a:ext>
            </a:extLst>
          </a:blip>
          <a:srcRect l="9106" t="6603" r="-1268"/>
          <a:stretch/>
        </p:blipFill>
        <p:spPr bwMode="auto">
          <a:xfrm>
            <a:off x="460375" y="4038594"/>
            <a:ext cx="4132008" cy="281940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3" cstate="print"/>
            <a:stretch>
              <a:fillRect/>
            </a:stretch>
          </a:blipFill>
        </p:spPr>
        <p:txBody>
          <a:bodyPr wrap="square" lIns="0" tIns="0" rIns="0" bIns="0" rtlCol="0"/>
          <a:lstStyle/>
          <a:p>
            <a:endParaRPr>
              <a:solidFill>
                <a:prstClr val="black"/>
              </a:solidFill>
            </a:endParaRPr>
          </a:p>
        </p:txBody>
      </p:sp>
      <p:sp>
        <p:nvSpPr>
          <p:cNvPr id="5" name="CasellaDiTesto 4"/>
          <p:cNvSpPr txBox="1"/>
          <p:nvPr/>
        </p:nvSpPr>
        <p:spPr>
          <a:xfrm>
            <a:off x="358576" y="257597"/>
            <a:ext cx="8434157" cy="646331"/>
          </a:xfrm>
          <a:prstGeom prst="rect">
            <a:avLst/>
          </a:prstGeom>
          <a:noFill/>
        </p:spPr>
        <p:txBody>
          <a:bodyPr wrap="square" rtlCol="0">
            <a:spAutoFit/>
          </a:bodyPr>
          <a:lstStyle/>
          <a:p>
            <a:r>
              <a:rPr lang="it-IT" sz="3600" b="1" dirty="0" smtClean="0"/>
              <a:t>Quattro fatti noti a tutti noi (a quasi tutti…)</a:t>
            </a:r>
            <a:endParaRPr lang="it-IT" sz="3600" b="1" dirty="0"/>
          </a:p>
        </p:txBody>
      </p:sp>
      <p:pic>
        <p:nvPicPr>
          <p:cNvPr id="11266" name="Picture 2" descr="Rose appassite immagine stock. Immagine di siccità, appassisca ..."/>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72" t="15485" r="3675" b="9351"/>
          <a:stretch/>
        </p:blipFill>
        <p:spPr bwMode="auto">
          <a:xfrm>
            <a:off x="5202138" y="1628800"/>
            <a:ext cx="3348236" cy="258438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6" descr="Potare rose - potatura - Consigli per la potatura delle ro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8" descr="Potare rose - potatura - Consigli per la potatura delle ros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1274" name="Picture 10" descr="Potare rose - potatura - Consigli per la potatura delle ro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138" y="1124744"/>
            <a:ext cx="4047046" cy="2699842"/>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4860032" y="956697"/>
            <a:ext cx="4176464" cy="3293209"/>
          </a:xfrm>
          <a:prstGeom prst="rect">
            <a:avLst/>
          </a:prstGeom>
          <a:noFill/>
        </p:spPr>
        <p:txBody>
          <a:bodyPr wrap="square" rtlCol="0">
            <a:spAutoFit/>
          </a:bodyPr>
          <a:lstStyle/>
          <a:p>
            <a:r>
              <a:rPr lang="it-IT" sz="2800" b="1" dirty="0" smtClean="0">
                <a:solidFill>
                  <a:srgbClr val="7030A0"/>
                </a:solidFill>
              </a:rPr>
              <a:t>1)</a:t>
            </a:r>
            <a:r>
              <a:rPr lang="it-IT" dirty="0" smtClean="0"/>
              <a:t> Ogni volta che si taglia una pianta, non si osserva in genere una fuoriuscita di linfa. Se la superficie di taglio viene immersa in acqua (anzi, meglio tagliare direttamente sotto acqua…), le foglie continuano a traspirare e la porzione mantiene la sua tonicità. Occasionalmente, si può osservare invece un appassimento, magari dopo un po’ di tempo…</a:t>
            </a:r>
          </a:p>
          <a:p>
            <a:r>
              <a:rPr lang="it-IT" dirty="0" smtClean="0"/>
              <a:t> </a:t>
            </a:r>
            <a:endParaRPr lang="it-IT" dirty="0"/>
          </a:p>
        </p:txBody>
      </p:sp>
      <p:pic>
        <p:nvPicPr>
          <p:cNvPr id="11279" name="Picture 15" descr="Cut Finger: immagini, foto stock e grafica vettoriale | Shutterstock"/>
          <p:cNvPicPr>
            <a:picLocks noChangeAspect="1" noChangeArrowheads="1"/>
          </p:cNvPicPr>
          <p:nvPr/>
        </p:nvPicPr>
        <p:blipFill rotWithShape="1">
          <a:blip r:embed="rId6">
            <a:extLst>
              <a:ext uri="{28A0092B-C50C-407E-A947-70E740481C1C}">
                <a14:useLocalDpi xmlns:a14="http://schemas.microsoft.com/office/drawing/2010/main" val="0"/>
              </a:ext>
            </a:extLst>
          </a:blip>
          <a:srcRect b="7635"/>
          <a:stretch/>
        </p:blipFill>
        <p:spPr bwMode="auto">
          <a:xfrm>
            <a:off x="4822968" y="4038594"/>
            <a:ext cx="3969765" cy="245873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Connettore 1 12"/>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39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18008"/>
          </a:xfrm>
          <a:prstGeom prst="rect">
            <a:avLst/>
          </a:prstGeom>
        </p:spPr>
        <p:txBody>
          <a:bodyPr vert="horz" wrap="square" lIns="0" tIns="0" rIns="0" bIns="0" rtlCol="0">
            <a:spAutoFit/>
          </a:bodyPr>
          <a:lstStyle/>
          <a:p>
            <a:pPr marL="12700">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3561588" y="6324600"/>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5" name="AutoShape 2" descr="Il Pianto della Vite. Chardonnay cries,... - Castello dei Rampolla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4" descr="Il Pianto della Vite. Chardonnay cries,... - Castello dei Rampolla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6" descr="Il Pianto della Vite. Chardonnay cries,... - Castello dei Rampolla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3320" name="Picture 8" descr="Il pianto della vite - Foto di Adami, Colbertaldo - Tripadvisor"/>
          <p:cNvPicPr>
            <a:picLocks noChangeAspect="1" noChangeArrowheads="1"/>
          </p:cNvPicPr>
          <p:nvPr/>
        </p:nvPicPr>
        <p:blipFill rotWithShape="1">
          <a:blip r:embed="rId3">
            <a:extLst>
              <a:ext uri="{28A0092B-C50C-407E-A947-70E740481C1C}">
                <a14:useLocalDpi xmlns:a14="http://schemas.microsoft.com/office/drawing/2010/main" val="0"/>
              </a:ext>
            </a:extLst>
          </a:blip>
          <a:srcRect r="9986"/>
          <a:stretch/>
        </p:blipFill>
        <p:spPr bwMode="auto">
          <a:xfrm>
            <a:off x="8781" y="1466849"/>
            <a:ext cx="4715637" cy="4050383"/>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a:off x="453157" y="312737"/>
            <a:ext cx="8063681" cy="1077218"/>
          </a:xfrm>
          <a:prstGeom prst="rect">
            <a:avLst/>
          </a:prstGeom>
          <a:noFill/>
        </p:spPr>
        <p:txBody>
          <a:bodyPr wrap="square" rtlCol="0">
            <a:spAutoFit/>
          </a:bodyPr>
          <a:lstStyle/>
          <a:p>
            <a:r>
              <a:rPr lang="it-IT" sz="2800" b="1" dirty="0" smtClean="0">
                <a:solidFill>
                  <a:srgbClr val="7030A0"/>
                </a:solidFill>
              </a:rPr>
              <a:t>2)</a:t>
            </a:r>
            <a:r>
              <a:rPr lang="it-IT" dirty="0" smtClean="0"/>
              <a:t> In primavera, nel momento della ripresa vegetativa, il taglio fa uscire una linfa limpidissima e acquosa in quantità  anche notevoli, ma solo in alcune piante, ad esempio la vite (si dice che la vite «piange»…). C’è quindi una pressione positiva….</a:t>
            </a:r>
            <a:endParaRPr lang="it-IT" dirty="0"/>
          </a:p>
        </p:txBody>
      </p:sp>
      <p:pic>
        <p:nvPicPr>
          <p:cNvPr id="10" name="Picture 4" descr="Aphid - Wikiped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2240" y="3401704"/>
            <a:ext cx="2410362" cy="3095625"/>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p:cNvSpPr txBox="1"/>
          <p:nvPr/>
        </p:nvSpPr>
        <p:spPr>
          <a:xfrm>
            <a:off x="5004048" y="1466849"/>
            <a:ext cx="3888432" cy="2185214"/>
          </a:xfrm>
          <a:prstGeom prst="rect">
            <a:avLst/>
          </a:prstGeom>
          <a:noFill/>
        </p:spPr>
        <p:txBody>
          <a:bodyPr wrap="square" rtlCol="0">
            <a:spAutoFit/>
          </a:bodyPr>
          <a:lstStyle/>
          <a:p>
            <a:r>
              <a:rPr lang="it-IT" sz="2800" b="1" dirty="0" smtClean="0">
                <a:solidFill>
                  <a:srgbClr val="7030A0"/>
                </a:solidFill>
              </a:rPr>
              <a:t>3)</a:t>
            </a:r>
            <a:r>
              <a:rPr lang="it-IT" dirty="0" smtClean="0"/>
              <a:t> Per contro, c’è il fenomeno dell’afide «piagnone», che buca la via floematica con il suo apparato  boccale ed elimina gran parte della linfa elaborata che sta passando attraverso il suo apparato digerente, perché non gli è utile…..</a:t>
            </a:r>
            <a:endParaRPr lang="it-IT" dirty="0"/>
          </a:p>
        </p:txBody>
      </p:sp>
      <p:sp>
        <p:nvSpPr>
          <p:cNvPr id="11" name="CasellaDiTesto 10"/>
          <p:cNvSpPr txBox="1"/>
          <p:nvPr/>
        </p:nvSpPr>
        <p:spPr>
          <a:xfrm>
            <a:off x="5004048" y="3609974"/>
            <a:ext cx="1728192" cy="2031325"/>
          </a:xfrm>
          <a:prstGeom prst="rect">
            <a:avLst/>
          </a:prstGeom>
          <a:noFill/>
        </p:spPr>
        <p:txBody>
          <a:bodyPr wrap="square" rtlCol="0">
            <a:spAutoFit/>
          </a:bodyPr>
          <a:lstStyle/>
          <a:p>
            <a:r>
              <a:rPr lang="it-IT" dirty="0" smtClean="0"/>
              <a:t>Questa è la dimostrazione empirica che la via floematica ha una pressione positiva….</a:t>
            </a:r>
            <a:endParaRPr lang="it-IT" dirty="0"/>
          </a:p>
        </p:txBody>
      </p:sp>
      <p:cxnSp>
        <p:nvCxnSpPr>
          <p:cNvPr id="13" name="Connettore 1 12"/>
          <p:cNvCxnSpPr/>
          <p:nvPr/>
        </p:nvCxnSpPr>
        <p:spPr>
          <a:xfrm>
            <a:off x="4140707" y="6495423"/>
            <a:ext cx="4964029"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4068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p:cNvSpPr txBox="1">
            <a:spLocks noGrp="1"/>
          </p:cNvSpPr>
          <p:nvPr>
            <p:ph type="ftr" sz="quarter" idx="5"/>
          </p:nvPr>
        </p:nvSpPr>
        <p:spPr>
          <a:xfrm>
            <a:off x="5181600" y="6591300"/>
            <a:ext cx="3882769" cy="204351"/>
          </a:xfrm>
          <a:prstGeom prst="rect">
            <a:avLst/>
          </a:prstGeom>
        </p:spPr>
        <p:txBody>
          <a:bodyPr vert="horz" wrap="square" lIns="0" tIns="0" rIns="0" bIns="0" rtlCol="0">
            <a:spAutoFit/>
          </a:bodyPr>
          <a:lstStyle/>
          <a:p>
            <a:pPr marL="12700" algn="r">
              <a:lnSpc>
                <a:spcPts val="1650"/>
              </a:lnSpc>
            </a:pPr>
            <a:r>
              <a:rPr lang="it-IT" spc="-5" dirty="0" smtClean="0"/>
              <a:t>3Th - </a:t>
            </a:r>
            <a:r>
              <a:rPr spc="-5" dirty="0" err="1" smtClean="0"/>
              <a:t>Biologia</a:t>
            </a:r>
            <a:r>
              <a:rPr spc="-5" dirty="0" smtClean="0"/>
              <a:t> </a:t>
            </a:r>
            <a:r>
              <a:rPr spc="-5" dirty="0"/>
              <a:t>vegetale </a:t>
            </a:r>
            <a:r>
              <a:rPr dirty="0"/>
              <a:t>x </a:t>
            </a:r>
            <a:r>
              <a:rPr spc="-5" dirty="0"/>
              <a:t>STB </a:t>
            </a:r>
            <a:r>
              <a:rPr dirty="0"/>
              <a:t>– AA</a:t>
            </a:r>
            <a:r>
              <a:rPr spc="-170" dirty="0"/>
              <a:t> </a:t>
            </a:r>
            <a:r>
              <a:rPr spc="-5" dirty="0" smtClean="0"/>
              <a:t>201</a:t>
            </a:r>
            <a:r>
              <a:rPr lang="it-IT" spc="-5" dirty="0" smtClean="0"/>
              <a:t>9</a:t>
            </a:r>
            <a:r>
              <a:rPr spc="-5" dirty="0" smtClean="0"/>
              <a:t>-20</a:t>
            </a:r>
            <a:r>
              <a:rPr lang="it-IT" spc="-5" dirty="0" smtClean="0"/>
              <a:t>20</a:t>
            </a:r>
            <a:endParaRPr spc="-5" dirty="0"/>
          </a:p>
        </p:txBody>
      </p:sp>
      <p:sp>
        <p:nvSpPr>
          <p:cNvPr id="3" name="object 6"/>
          <p:cNvSpPr/>
          <p:nvPr/>
        </p:nvSpPr>
        <p:spPr>
          <a:xfrm>
            <a:off x="4140707" y="6522719"/>
            <a:ext cx="5001895" cy="7620"/>
          </a:xfrm>
          <a:custGeom>
            <a:avLst/>
            <a:gdLst/>
            <a:ahLst/>
            <a:cxnLst/>
            <a:rect l="l" t="t" r="r" b="b"/>
            <a:pathLst>
              <a:path w="5001895" h="7620">
                <a:moveTo>
                  <a:pt x="5001767" y="0"/>
                </a:moveTo>
                <a:lnTo>
                  <a:pt x="0" y="0"/>
                </a:lnTo>
                <a:lnTo>
                  <a:pt x="0" y="7619"/>
                </a:lnTo>
                <a:lnTo>
                  <a:pt x="5001767" y="7619"/>
                </a:lnTo>
                <a:lnTo>
                  <a:pt x="5001767" y="0"/>
                </a:lnTo>
                <a:close/>
              </a:path>
            </a:pathLst>
          </a:custGeom>
          <a:solidFill>
            <a:srgbClr val="009900"/>
          </a:solidFill>
        </p:spPr>
        <p:txBody>
          <a:bodyPr wrap="square" lIns="0" tIns="0" rIns="0" bIns="0" rtlCol="0"/>
          <a:lstStyle/>
          <a:p>
            <a:endParaRPr>
              <a:solidFill>
                <a:prstClr val="black"/>
              </a:solidFill>
            </a:endParaRPr>
          </a:p>
        </p:txBody>
      </p:sp>
      <p:sp>
        <p:nvSpPr>
          <p:cNvPr id="4" name="object 5"/>
          <p:cNvSpPr/>
          <p:nvPr/>
        </p:nvSpPr>
        <p:spPr>
          <a:xfrm>
            <a:off x="0" y="6310461"/>
            <a:ext cx="426719" cy="533400"/>
          </a:xfrm>
          <a:prstGeom prst="rect">
            <a:avLst/>
          </a:prstGeom>
          <a:blipFill>
            <a:blip r:embed="rId2" cstate="print"/>
            <a:stretch>
              <a:fillRect/>
            </a:stretch>
          </a:blipFill>
        </p:spPr>
        <p:txBody>
          <a:bodyPr wrap="square" lIns="0" tIns="0" rIns="0" bIns="0" rtlCol="0"/>
          <a:lstStyle/>
          <a:p>
            <a:endParaRPr>
              <a:solidFill>
                <a:prstClr val="black"/>
              </a:solidFill>
            </a:endParaRPr>
          </a:p>
        </p:txBody>
      </p:sp>
      <p:sp>
        <p:nvSpPr>
          <p:cNvPr id="6" name="CasellaDiTesto 5"/>
          <p:cNvSpPr txBox="1"/>
          <p:nvPr/>
        </p:nvSpPr>
        <p:spPr>
          <a:xfrm>
            <a:off x="323528" y="260648"/>
            <a:ext cx="6840760" cy="2185214"/>
          </a:xfrm>
          <a:prstGeom prst="rect">
            <a:avLst/>
          </a:prstGeom>
          <a:noFill/>
        </p:spPr>
        <p:txBody>
          <a:bodyPr wrap="square" rtlCol="0">
            <a:spAutoFit/>
          </a:bodyPr>
          <a:lstStyle/>
          <a:p>
            <a:r>
              <a:rPr lang="it-IT" sz="2800" b="1" dirty="0" smtClean="0">
                <a:solidFill>
                  <a:srgbClr val="7030A0"/>
                </a:solidFill>
              </a:rPr>
              <a:t>4)</a:t>
            </a:r>
            <a:r>
              <a:rPr lang="it-IT" dirty="0" smtClean="0"/>
              <a:t> Alcuni fatti noti a noi del corso di Biologia vegetale e a pochi altri: </a:t>
            </a:r>
          </a:p>
          <a:p>
            <a:endParaRPr lang="it-IT" dirty="0" smtClean="0"/>
          </a:p>
          <a:p>
            <a:pPr marL="285750" indent="-285750">
              <a:buFontTx/>
              <a:buChar char="-"/>
            </a:pPr>
            <a:r>
              <a:rPr lang="it-IT" dirty="0" smtClean="0"/>
              <a:t>in tutta la storia evolutiva delle </a:t>
            </a:r>
            <a:r>
              <a:rPr lang="it-IT" dirty="0" err="1" smtClean="0"/>
              <a:t>tracheofite</a:t>
            </a:r>
            <a:r>
              <a:rPr lang="it-IT" dirty="0" smtClean="0"/>
              <a:t>, </a:t>
            </a:r>
            <a:r>
              <a:rPr lang="it-IT" u="sng" dirty="0" smtClean="0"/>
              <a:t>i due tessuti di traspor-to hanno sempre mantenuto uno stretto contatto reciproco</a:t>
            </a:r>
            <a:r>
              <a:rPr lang="it-IT" dirty="0" smtClean="0"/>
              <a:t>: sono costruiti in maniera diversa, magari sono arrangiati in tanti modi diversi, e certamente funzionano su basi diverse, ma sono funzionalmente una cosa sola.</a:t>
            </a:r>
          </a:p>
        </p:txBody>
      </p:sp>
      <p:sp>
        <p:nvSpPr>
          <p:cNvPr id="7" name="CasellaDiTesto 6"/>
          <p:cNvSpPr txBox="1"/>
          <p:nvPr/>
        </p:nvSpPr>
        <p:spPr>
          <a:xfrm>
            <a:off x="323528" y="2890361"/>
            <a:ext cx="6552728" cy="2308324"/>
          </a:xfrm>
          <a:prstGeom prst="rect">
            <a:avLst/>
          </a:prstGeom>
          <a:noFill/>
        </p:spPr>
        <p:txBody>
          <a:bodyPr wrap="square" rtlCol="0">
            <a:spAutoFit/>
          </a:bodyPr>
          <a:lstStyle/>
          <a:p>
            <a:pPr marL="285750" lvl="0" indent="-285750">
              <a:buFontTx/>
              <a:buChar char="-"/>
            </a:pPr>
            <a:r>
              <a:rPr lang="it-IT" dirty="0">
                <a:solidFill>
                  <a:prstClr val="black"/>
                </a:solidFill>
              </a:rPr>
              <a:t>Il sistema vascolare della pianta viene formato fin dai primissimi stadi di sviluppo e viene progressivamente ingrandito con la crescita, </a:t>
            </a:r>
            <a:r>
              <a:rPr lang="it-IT" u="sng" dirty="0" smtClean="0">
                <a:solidFill>
                  <a:prstClr val="black"/>
                </a:solidFill>
              </a:rPr>
              <a:t>«</a:t>
            </a:r>
            <a:r>
              <a:rPr lang="it-IT" u="sng" dirty="0">
                <a:solidFill>
                  <a:prstClr val="black"/>
                </a:solidFill>
              </a:rPr>
              <a:t>innestando» nuovi elementi sul preesistente</a:t>
            </a:r>
            <a:r>
              <a:rPr lang="it-IT" dirty="0">
                <a:solidFill>
                  <a:prstClr val="black"/>
                </a:solidFill>
              </a:rPr>
              <a:t>, mantenendo una sorta di continuità funzionale per tutta la vita della </a:t>
            </a:r>
            <a:r>
              <a:rPr lang="it-IT" dirty="0" smtClean="0">
                <a:solidFill>
                  <a:prstClr val="black"/>
                </a:solidFill>
              </a:rPr>
              <a:t>pianta</a:t>
            </a:r>
            <a:r>
              <a:rPr lang="it-IT" dirty="0">
                <a:solidFill>
                  <a:prstClr val="black"/>
                </a:solidFill>
              </a:rPr>
              <a:t> </a:t>
            </a:r>
            <a:r>
              <a:rPr lang="it-IT" dirty="0" smtClean="0">
                <a:solidFill>
                  <a:prstClr val="black"/>
                </a:solidFill>
              </a:rPr>
              <a:t>(domanda difficile: come funziona la questione nelle «</a:t>
            </a:r>
            <a:r>
              <a:rPr lang="it-IT" b="1" dirty="0" err="1" smtClean="0">
                <a:solidFill>
                  <a:prstClr val="black"/>
                </a:solidFill>
              </a:rPr>
              <a:t>resurrection</a:t>
            </a:r>
            <a:r>
              <a:rPr lang="it-IT" b="1" dirty="0" smtClean="0">
                <a:solidFill>
                  <a:prstClr val="black"/>
                </a:solidFill>
              </a:rPr>
              <a:t> </a:t>
            </a:r>
            <a:r>
              <a:rPr lang="it-IT" b="1" dirty="0" err="1" smtClean="0">
                <a:solidFill>
                  <a:prstClr val="black"/>
                </a:solidFill>
              </a:rPr>
              <a:t>plants</a:t>
            </a:r>
            <a:r>
              <a:rPr lang="it-IT" dirty="0" smtClean="0">
                <a:solidFill>
                  <a:prstClr val="black"/>
                </a:solidFill>
              </a:rPr>
              <a:t>», che sono le (poche) piante vascolari che tollerano il disseccamento completo, comportandosi da organismi </a:t>
            </a:r>
            <a:r>
              <a:rPr lang="it-IT" dirty="0" err="1" smtClean="0">
                <a:solidFill>
                  <a:prstClr val="black"/>
                </a:solidFill>
              </a:rPr>
              <a:t>peciloidri</a:t>
            </a:r>
            <a:r>
              <a:rPr lang="it-IT" dirty="0" smtClean="0">
                <a:solidFill>
                  <a:prstClr val="black"/>
                </a:solidFill>
              </a:rPr>
              <a:t>???).</a:t>
            </a:r>
            <a:endParaRPr lang="it-IT" dirty="0">
              <a:solidFill>
                <a:prstClr val="black"/>
              </a:solidFill>
            </a:endParaRPr>
          </a:p>
        </p:txBody>
      </p:sp>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692696"/>
            <a:ext cx="1925960" cy="1958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descr="Diapositiva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8304" y="2996952"/>
            <a:ext cx="1698885" cy="1849019"/>
          </a:xfrm>
          <a:prstGeom prst="rect">
            <a:avLst/>
          </a:prstGeom>
          <a:noFill/>
          <a:extLst>
            <a:ext uri="{909E8E84-426E-40DD-AFC4-6F175D3DCCD1}">
              <a14:hiddenFill xmlns:a14="http://schemas.microsoft.com/office/drawing/2010/main">
                <a:solidFill>
                  <a:srgbClr val="FFFFFF"/>
                </a:solidFill>
              </a14:hiddenFill>
            </a:ext>
          </a:extLst>
        </p:spPr>
      </p:pic>
      <p:pic>
        <p:nvPicPr>
          <p:cNvPr id="12293" name="Picture 5" descr="Orpheus Flow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856" y="5291345"/>
            <a:ext cx="2096745" cy="1566655"/>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RESURRECTION PLANT- DESERT Rose Of Jericho Moss- Dinosaur Vivarium ..."/>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8136" y="5291345"/>
            <a:ext cx="2401002" cy="1566655"/>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p:cNvSpPr txBox="1"/>
          <p:nvPr/>
        </p:nvSpPr>
        <p:spPr>
          <a:xfrm rot="16200000">
            <a:off x="4807128" y="5709519"/>
            <a:ext cx="1368152" cy="230832"/>
          </a:xfrm>
          <a:prstGeom prst="rect">
            <a:avLst/>
          </a:prstGeom>
          <a:noFill/>
        </p:spPr>
        <p:txBody>
          <a:bodyPr wrap="square" rtlCol="0">
            <a:spAutoFit/>
          </a:bodyPr>
          <a:lstStyle/>
          <a:p>
            <a:r>
              <a:rPr lang="en-US" sz="900" i="1" dirty="0" err="1"/>
              <a:t>Haberlea</a:t>
            </a:r>
            <a:r>
              <a:rPr lang="en-US" sz="900" i="1" dirty="0"/>
              <a:t> </a:t>
            </a:r>
            <a:r>
              <a:rPr lang="en-US" sz="900" i="1" dirty="0" err="1" smtClean="0"/>
              <a:t>rhodopensis</a:t>
            </a:r>
            <a:endParaRPr lang="it-IT" sz="900" i="1" dirty="0"/>
          </a:p>
        </p:txBody>
      </p:sp>
      <p:cxnSp>
        <p:nvCxnSpPr>
          <p:cNvPr id="12" name="Connettore 1 11"/>
          <p:cNvCxnSpPr/>
          <p:nvPr/>
        </p:nvCxnSpPr>
        <p:spPr>
          <a:xfrm>
            <a:off x="5375788" y="6495423"/>
            <a:ext cx="3728948" cy="0"/>
          </a:xfrm>
          <a:prstGeom prst="line">
            <a:avLst/>
          </a:prstGeom>
          <a:ln>
            <a:solidFill>
              <a:srgbClr val="0099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393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583</TotalTime>
  <Words>2402</Words>
  <Application>Microsoft Office PowerPoint</Application>
  <PresentationFormat>Presentazione su schermo (4:3)</PresentationFormat>
  <Paragraphs>142</Paragraphs>
  <Slides>41</Slides>
  <Notes>0</Notes>
  <HiddenSlides>0</HiddenSlides>
  <MMClips>0</MMClips>
  <ScaleCrop>false</ScaleCrop>
  <HeadingPairs>
    <vt:vector size="4" baseType="variant">
      <vt:variant>
        <vt:lpstr>Tema</vt:lpstr>
      </vt:variant>
      <vt:variant>
        <vt:i4>1</vt:i4>
      </vt:variant>
      <vt:variant>
        <vt:lpstr>Titoli diapositive</vt:lpstr>
      </vt:variant>
      <vt:variant>
        <vt:i4>41</vt:i4>
      </vt:variant>
    </vt:vector>
  </HeadingPairs>
  <TitlesOfParts>
    <vt:vector size="42" baseType="lpstr">
      <vt:lpstr>Office Theme</vt:lpstr>
      <vt:lpstr>IL TRASPORTO DELL’ACQUA NELLE PIANTE VASCOLARI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Università degli Studi di Trieste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METAMORFOSI DELLA RADICE</dc:title>
  <dc:creator>Lenovo</dc:creator>
  <cp:lastModifiedBy>Lenovo</cp:lastModifiedBy>
  <cp:revision>52</cp:revision>
  <dcterms:created xsi:type="dcterms:W3CDTF">2020-04-30T09:23:27Z</dcterms:created>
  <dcterms:modified xsi:type="dcterms:W3CDTF">2020-05-06T06:47:41Z</dcterms:modified>
</cp:coreProperties>
</file>