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268" r:id="rId20"/>
    <p:sldId id="269" r:id="rId21"/>
    <p:sldId id="270" r:id="rId22"/>
    <p:sldId id="271" r:id="rId23"/>
    <p:sldId id="27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1" r:id="rId64"/>
    <p:sldId id="330" r:id="rId6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-8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7C3B6-3108-47AE-8C9E-57CBC1FCB43A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9086F-B720-4DD3-9FF0-A067B2C60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19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6387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BD89E02-5D68-4354-827B-54F89E933EAE}" type="slidenum">
              <a:rPr lang="it-IT" altLang="it-IT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 altLang="it-IT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6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4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7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1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4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EDA37-C909-4827-84E6-7211C28AEBEF}" type="slidenum">
              <a:rPr lang="en-US" alt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1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825" y="22352"/>
            <a:ext cx="8896349" cy="148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37935" y="6597014"/>
            <a:ext cx="3226434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5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49427"/>
            <a:ext cx="61626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solidFill>
                  <a:srgbClr val="3333CC"/>
                </a:solidFill>
                <a:latin typeface="Arial"/>
                <a:cs typeface="Arial"/>
              </a:rPr>
              <a:t>METAMORFOSI </a:t>
            </a:r>
            <a:r>
              <a:rPr sz="3200" dirty="0">
                <a:solidFill>
                  <a:srgbClr val="3333CC"/>
                </a:solidFill>
                <a:latin typeface="Arial"/>
                <a:cs typeface="Arial"/>
              </a:rPr>
              <a:t>DELLA</a:t>
            </a:r>
            <a:r>
              <a:rPr sz="3200" spc="-204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333CC"/>
                </a:solidFill>
                <a:latin typeface="Arial"/>
                <a:cs typeface="Arial"/>
              </a:rPr>
              <a:t>RADICE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389" y="1939988"/>
            <a:ext cx="307975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40" dirty="0">
                <a:solidFill>
                  <a:prstClr val="black"/>
                </a:solidFill>
                <a:latin typeface="Arial"/>
                <a:cs typeface="Arial"/>
              </a:rPr>
              <a:t>(RISERVA)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ct val="200000"/>
              </a:lnSpc>
            </a:pP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FOTOSINTESI 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SCAMBI</a:t>
            </a:r>
            <a:r>
              <a:rPr sz="28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GASSOSI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98" y="-1"/>
            <a:ext cx="9144000" cy="6522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40707" y="6526529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654296"/>
            <a:ext cx="3267455" cy="2203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14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39" y="195390"/>
            <a:ext cx="5198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Radici particolari… per non</a:t>
            </a:r>
            <a:r>
              <a:rPr spc="-105" dirty="0"/>
              <a:t> </a:t>
            </a:r>
            <a:r>
              <a:rPr spc="-5" dirty="0"/>
              <a:t>soffocare...</a:t>
            </a:r>
          </a:p>
        </p:txBody>
      </p:sp>
      <p:sp>
        <p:nvSpPr>
          <p:cNvPr id="3" name="object 3"/>
          <p:cNvSpPr/>
          <p:nvPr/>
        </p:nvSpPr>
        <p:spPr>
          <a:xfrm>
            <a:off x="4765547" y="758951"/>
            <a:ext cx="4312920" cy="2729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831" y="766572"/>
            <a:ext cx="4366259" cy="5638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88407" y="3624071"/>
            <a:ext cx="4355591" cy="2901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632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it-IT" altLang="it-IT" sz="3200" b="1">
                <a:solidFill>
                  <a:schemeClr val="accent2"/>
                </a:solidFill>
              </a:rPr>
              <a:t>METAMORFOSI DEL FUSTO</a:t>
            </a:r>
          </a:p>
        </p:txBody>
      </p:sp>
      <p:pic>
        <p:nvPicPr>
          <p:cNvPr id="74755" name="Picture 4" descr="papatagermoglia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765175"/>
            <a:ext cx="2817812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6" descr="cipollatagli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6338" y="765175"/>
            <a:ext cx="13081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CasellaDiTesto 4"/>
          <p:cNvSpPr txBox="1">
            <a:spLocks noChangeArrowheads="1"/>
          </p:cNvSpPr>
          <p:nvPr/>
        </p:nvSpPr>
        <p:spPr bwMode="auto">
          <a:xfrm>
            <a:off x="606425" y="1004888"/>
            <a:ext cx="3887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it-IT" altLang="it-IT" sz="2400"/>
              <a:t>Funzioni prevalenti di:</a:t>
            </a:r>
          </a:p>
        </p:txBody>
      </p:sp>
      <p:sp>
        <p:nvSpPr>
          <p:cNvPr id="74758" name="CasellaDiTesto 5"/>
          <p:cNvSpPr txBox="1">
            <a:spLocks noChangeArrowheads="1"/>
          </p:cNvSpPr>
          <p:nvPr/>
        </p:nvSpPr>
        <p:spPr bwMode="auto">
          <a:xfrm>
            <a:off x="593725" y="2565400"/>
            <a:ext cx="374491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it-IT" altLang="it-IT" sz="2400"/>
              <a:t>RISERVA</a:t>
            </a:r>
          </a:p>
        </p:txBody>
      </p:sp>
      <p:sp>
        <p:nvSpPr>
          <p:cNvPr id="74759" name="CasellaDiTesto 6"/>
          <p:cNvSpPr txBox="1">
            <a:spLocks noChangeArrowheads="1"/>
          </p:cNvSpPr>
          <p:nvPr/>
        </p:nvSpPr>
        <p:spPr bwMode="auto">
          <a:xfrm>
            <a:off x="593725" y="3352800"/>
            <a:ext cx="4537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it-IT" altLang="it-IT" sz="2400"/>
              <a:t>RISERVA IDRICA (Pachicaulia)</a:t>
            </a:r>
          </a:p>
        </p:txBody>
      </p:sp>
      <p:sp>
        <p:nvSpPr>
          <p:cNvPr id="74760" name="CasellaDiTesto 7"/>
          <p:cNvSpPr txBox="1">
            <a:spLocks noChangeArrowheads="1"/>
          </p:cNvSpPr>
          <p:nvPr/>
        </p:nvSpPr>
        <p:spPr bwMode="auto">
          <a:xfrm>
            <a:off x="593725" y="4183063"/>
            <a:ext cx="5761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it-IT" altLang="it-IT" sz="2400"/>
              <a:t>FOTOSINTETICA</a:t>
            </a:r>
          </a:p>
        </p:txBody>
      </p:sp>
      <p:sp>
        <p:nvSpPr>
          <p:cNvPr id="74761" name="CasellaDiTesto 8"/>
          <p:cNvSpPr txBox="1">
            <a:spLocks noChangeArrowheads="1"/>
          </p:cNvSpPr>
          <p:nvPr/>
        </p:nvSpPr>
        <p:spPr bwMode="auto">
          <a:xfrm>
            <a:off x="593725" y="5013325"/>
            <a:ext cx="5761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it-IT" altLang="it-IT" sz="2400"/>
              <a:t>DI SOSTEGNO ATTIVO</a:t>
            </a:r>
          </a:p>
        </p:txBody>
      </p:sp>
      <p:sp>
        <p:nvSpPr>
          <p:cNvPr id="74762" name="CasellaDiTesto 9"/>
          <p:cNvSpPr txBox="1">
            <a:spLocks noChangeArrowheads="1"/>
          </p:cNvSpPr>
          <p:nvPr/>
        </p:nvSpPr>
        <p:spPr bwMode="auto">
          <a:xfrm>
            <a:off x="593725" y="5843588"/>
            <a:ext cx="5761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it-IT" altLang="it-IT" sz="2400"/>
              <a:t>DI DIFESA</a:t>
            </a:r>
          </a:p>
        </p:txBody>
      </p:sp>
      <p:sp>
        <p:nvSpPr>
          <p:cNvPr id="1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 descr="Pachypodium_succulentum_8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25" y="2633663"/>
            <a:ext cx="38893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8" descr="Pachypodium_namaquanum_Umdaus_Richtersv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549275"/>
            <a:ext cx="2976562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9" descr="Chorisia palerm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96975"/>
            <a:ext cx="3078162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 Box 10"/>
          <p:cNvSpPr txBox="1">
            <a:spLocks noChangeArrowheads="1"/>
          </p:cNvSpPr>
          <p:nvPr/>
        </p:nvSpPr>
        <p:spPr bwMode="auto">
          <a:xfrm>
            <a:off x="5940425" y="188913"/>
            <a:ext cx="3024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buFont typeface="Arial" charset="0"/>
              <a:buNone/>
            </a:pPr>
            <a:r>
              <a:rPr lang="it-IT" altLang="it-IT" sz="3200" b="1"/>
              <a:t>RISERVA IDRICA</a:t>
            </a:r>
          </a:p>
        </p:txBody>
      </p:sp>
      <p:sp>
        <p:nvSpPr>
          <p:cNvPr id="13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0"/>
          <p:cNvSpPr txBox="1">
            <a:spLocks noChangeArrowheads="1"/>
          </p:cNvSpPr>
          <p:nvPr/>
        </p:nvSpPr>
        <p:spPr bwMode="auto">
          <a:xfrm>
            <a:off x="3203575" y="188913"/>
            <a:ext cx="57610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buFont typeface="Arial" charset="0"/>
              <a:buNone/>
            </a:pPr>
            <a:r>
              <a:rPr lang="it-IT" altLang="it-IT" sz="3200" b="1"/>
              <a:t>RISERVA IDRICA &amp; ATTIVITA’ FOTOSINTETICA</a:t>
            </a:r>
          </a:p>
        </p:txBody>
      </p:sp>
      <p:pic>
        <p:nvPicPr>
          <p:cNvPr id="76803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325" y="1484313"/>
            <a:ext cx="59086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2" descr="http://www.desert-tropicals.com/Plants/Cactaceae/Cereus_repandu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30600" cy="652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8" descr="http://lh3.ggpht.com/-orQYhaQTq_4/UjyQ4vh02QI/AAAAAAAAsZo/Lc__hJ7J56s/120728_ArizonaSonoraDesertMuseum_529_palo_verde_thumb%25255B2%25255D.jpg?imgmax=800"/>
          <p:cNvPicPr>
            <a:picLocks noChangeAspect="1" noChangeArrowheads="1"/>
          </p:cNvPicPr>
          <p:nvPr/>
        </p:nvPicPr>
        <p:blipFill>
          <a:blip r:embed="rId2"/>
          <a:srcRect l="2364" t="3447" r="3091" b="5490"/>
          <a:stretch>
            <a:fillRect/>
          </a:stretch>
        </p:blipFill>
        <p:spPr bwMode="auto">
          <a:xfrm>
            <a:off x="4763" y="1588"/>
            <a:ext cx="5989637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 Box 10"/>
          <p:cNvSpPr txBox="1">
            <a:spLocks noChangeArrowheads="1"/>
          </p:cNvSpPr>
          <p:nvPr/>
        </p:nvSpPr>
        <p:spPr bwMode="auto">
          <a:xfrm>
            <a:off x="5508625" y="188913"/>
            <a:ext cx="3455988" cy="1077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buFont typeface="Arial" charset="0"/>
              <a:buNone/>
            </a:pPr>
            <a:r>
              <a:rPr lang="it-IT" altLang="it-IT" sz="3200" b="1"/>
              <a:t>ATTIVITA’ FOTOSINTETICA</a:t>
            </a:r>
          </a:p>
        </p:txBody>
      </p:sp>
      <p:pic>
        <p:nvPicPr>
          <p:cNvPr id="27657" name="Picture 9" descr="http://cdn4.www.greenstyle.it/wp-content/uploads/2013/03/basilico-pian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344863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0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Text Box 10"/>
          <p:cNvSpPr txBox="1">
            <a:spLocks noChangeArrowheads="1"/>
          </p:cNvSpPr>
          <p:nvPr/>
        </p:nvSpPr>
        <p:spPr bwMode="auto">
          <a:xfrm>
            <a:off x="5508625" y="188913"/>
            <a:ext cx="3455988" cy="1077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buFont typeface="Arial" charset="0"/>
              <a:buNone/>
            </a:pPr>
            <a:r>
              <a:rPr lang="it-IT" altLang="it-IT" sz="3200" b="1"/>
              <a:t>ATTIVITA’ FOTOSINTETICA</a:t>
            </a:r>
          </a:p>
        </p:txBody>
      </p:sp>
      <p:pic>
        <p:nvPicPr>
          <p:cNvPr id="78856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536" y="142733"/>
            <a:ext cx="47609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uscus aculeatus border | Ruscus aculeat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5036" r="5120"/>
          <a:stretch/>
        </p:blipFill>
        <p:spPr bwMode="auto">
          <a:xfrm>
            <a:off x="-5827" y="3443740"/>
            <a:ext cx="4649835" cy="341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5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5418" y="1464338"/>
            <a:ext cx="436245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1 IMPIANTO Ruscus Aculeatus!!! Butcher'S - SCOPA SEMPREVERD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58" y="4204437"/>
            <a:ext cx="3143250" cy="23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0"/>
          <p:cNvSpPr txBox="1">
            <a:spLocks noChangeArrowheads="1"/>
          </p:cNvSpPr>
          <p:nvPr/>
        </p:nvSpPr>
        <p:spPr bwMode="auto">
          <a:xfrm>
            <a:off x="5940425" y="188913"/>
            <a:ext cx="3024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buFont typeface="Arial" charset="0"/>
              <a:buNone/>
            </a:pPr>
            <a:r>
              <a:rPr lang="it-IT" altLang="it-IT" sz="3200" b="1"/>
              <a:t>DI SOSTEGNO ATTIVO</a:t>
            </a:r>
          </a:p>
        </p:txBody>
      </p:sp>
      <p:pic>
        <p:nvPicPr>
          <p:cNvPr id="79875" name="Picture 10" descr="http://th09.deviantart.net/fs71/PRE/i/2013/147/1/0/vitis_vinifera_by_scx-d66tl27.jpg"/>
          <p:cNvPicPr>
            <a:picLocks noChangeAspect="1" noChangeArrowheads="1"/>
          </p:cNvPicPr>
          <p:nvPr/>
        </p:nvPicPr>
        <p:blipFill>
          <a:blip r:embed="rId2"/>
          <a:srcRect t="3029"/>
          <a:stretch>
            <a:fillRect/>
          </a:stretch>
        </p:blipFill>
        <p:spPr bwMode="auto">
          <a:xfrm>
            <a:off x="-17463" y="0"/>
            <a:ext cx="3990976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876" name="Group 7"/>
          <p:cNvGrpSpPr>
            <a:grpSpLocks/>
          </p:cNvGrpSpPr>
          <p:nvPr/>
        </p:nvGrpSpPr>
        <p:grpSpPr bwMode="auto">
          <a:xfrm>
            <a:off x="3560763" y="6324600"/>
            <a:ext cx="5583237" cy="533400"/>
            <a:chOff x="2243" y="3984"/>
            <a:chExt cx="3517" cy="336"/>
          </a:xfrm>
        </p:grpSpPr>
        <p:pic>
          <p:nvPicPr>
            <p:cNvPr id="79877" name="Picture 8" descr="fogliafrassin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43" y="3984"/>
              <a:ext cx="269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78" name="Line 10"/>
            <p:cNvSpPr>
              <a:spLocks noChangeShapeType="1"/>
            </p:cNvSpPr>
            <p:nvPr/>
          </p:nvSpPr>
          <p:spPr bwMode="auto">
            <a:xfrm>
              <a:off x="2608" y="4111"/>
              <a:ext cx="3152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9879" name="Text Box 9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  <a:buFont typeface="Arial" charset="0"/>
                <a:buNone/>
              </a:pPr>
              <a:r>
                <a:rPr lang="it-IT" altLang="it-IT" sz="1400">
                  <a:solidFill>
                    <a:srgbClr val="009900"/>
                  </a:solidFill>
                  <a:latin typeface="Calibri" pitchFamily="34" charset="0"/>
                </a:rPr>
                <a:t>3Th - Botanica s.lat. – STAN + STB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9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0"/>
          <p:cNvSpPr txBox="1">
            <a:spLocks noChangeArrowheads="1"/>
          </p:cNvSpPr>
          <p:nvPr/>
        </p:nvSpPr>
        <p:spPr bwMode="auto">
          <a:xfrm>
            <a:off x="5940425" y="188913"/>
            <a:ext cx="3024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buFont typeface="Arial" charset="0"/>
              <a:buNone/>
            </a:pPr>
            <a:r>
              <a:rPr lang="it-IT" altLang="it-IT" sz="3200" b="1"/>
              <a:t>DI DIFESA</a:t>
            </a:r>
          </a:p>
        </p:txBody>
      </p:sp>
      <p:pic>
        <p:nvPicPr>
          <p:cNvPr id="80903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0500"/>
            <a:ext cx="5370513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8" descr="http://i1.treknature.com/photos/6135/03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663950"/>
            <a:ext cx="47879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lea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25"/>
            <a:ext cx="914400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787900" y="0"/>
            <a:ext cx="4267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3600" b="1">
                <a:solidFill>
                  <a:srgbClr val="FFFF00"/>
                </a:solidFill>
                <a:latin typeface="Arial" charset="0"/>
                <a:cs typeface="Arial" charset="0"/>
              </a:rPr>
              <a:t>ANATOMIA DELLA FOGLIA</a:t>
            </a: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60032" y="6619008"/>
            <a:ext cx="4204337" cy="2220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3726455" y="6522718"/>
            <a:ext cx="5416148" cy="45719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26248" y="6324599"/>
            <a:ext cx="462060" cy="543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2703" y="472439"/>
            <a:ext cx="1600200" cy="605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777" y="3813302"/>
            <a:ext cx="539369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zona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corticale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è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composta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da tessuto 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parenchimatico,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con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ampi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spazi 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intercellulari,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in genere abbondanti</a:t>
            </a:r>
            <a:r>
              <a:rPr sz="2400" spc="-1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sostanze  di riserva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accumulate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in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amilo-,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proteo- o 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cromoplasti,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e vacuolo sviluppato 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(soprattutto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nelle radici che servono per 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accumulare</a:t>
            </a:r>
            <a:r>
              <a:rPr sz="2400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acqua).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93052" y="431291"/>
            <a:ext cx="2250947" cy="6094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9936" y="380999"/>
            <a:ext cx="5257800" cy="3215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3736" y="380999"/>
            <a:ext cx="8968740" cy="90170"/>
          </a:xfrm>
          <a:custGeom>
            <a:avLst/>
            <a:gdLst/>
            <a:ahLst/>
            <a:cxnLst/>
            <a:rect l="l" t="t" r="r" b="b"/>
            <a:pathLst>
              <a:path w="8968740" h="90170">
                <a:moveTo>
                  <a:pt x="0" y="89915"/>
                </a:moveTo>
                <a:lnTo>
                  <a:pt x="8968739" y="89915"/>
                </a:lnTo>
                <a:lnTo>
                  <a:pt x="8968739" y="0"/>
                </a:lnTo>
                <a:lnTo>
                  <a:pt x="0" y="0"/>
                </a:lnTo>
                <a:lnTo>
                  <a:pt x="0" y="89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544" y="368807"/>
            <a:ext cx="8982710" cy="116205"/>
          </a:xfrm>
          <a:custGeom>
            <a:avLst/>
            <a:gdLst/>
            <a:ahLst/>
            <a:cxnLst/>
            <a:rect l="l" t="t" r="r" b="b"/>
            <a:pathLst>
              <a:path w="8982710" h="116204">
                <a:moveTo>
                  <a:pt x="8982456" y="0"/>
                </a:moveTo>
                <a:lnTo>
                  <a:pt x="4571" y="0"/>
                </a:lnTo>
                <a:lnTo>
                  <a:pt x="0" y="6095"/>
                </a:lnTo>
                <a:lnTo>
                  <a:pt x="0" y="109727"/>
                </a:lnTo>
                <a:lnTo>
                  <a:pt x="4571" y="115824"/>
                </a:lnTo>
                <a:lnTo>
                  <a:pt x="8982456" y="115824"/>
                </a:lnTo>
                <a:lnTo>
                  <a:pt x="8982456" y="103631"/>
                </a:lnTo>
                <a:lnTo>
                  <a:pt x="24384" y="103631"/>
                </a:lnTo>
                <a:lnTo>
                  <a:pt x="12191" y="91439"/>
                </a:lnTo>
                <a:lnTo>
                  <a:pt x="24384" y="91439"/>
                </a:lnTo>
                <a:lnTo>
                  <a:pt x="24384" y="25907"/>
                </a:lnTo>
                <a:lnTo>
                  <a:pt x="12191" y="25907"/>
                </a:lnTo>
                <a:lnTo>
                  <a:pt x="24384" y="12191"/>
                </a:lnTo>
                <a:lnTo>
                  <a:pt x="8982456" y="12191"/>
                </a:lnTo>
                <a:lnTo>
                  <a:pt x="8982456" y="0"/>
                </a:lnTo>
                <a:close/>
              </a:path>
              <a:path w="8982710" h="116204">
                <a:moveTo>
                  <a:pt x="24384" y="91439"/>
                </a:moveTo>
                <a:lnTo>
                  <a:pt x="12191" y="91439"/>
                </a:lnTo>
                <a:lnTo>
                  <a:pt x="24384" y="103631"/>
                </a:lnTo>
                <a:lnTo>
                  <a:pt x="24384" y="91439"/>
                </a:lnTo>
                <a:close/>
              </a:path>
              <a:path w="8982710" h="116204">
                <a:moveTo>
                  <a:pt x="8970263" y="91439"/>
                </a:moveTo>
                <a:lnTo>
                  <a:pt x="24384" y="91439"/>
                </a:lnTo>
                <a:lnTo>
                  <a:pt x="24384" y="103631"/>
                </a:lnTo>
                <a:lnTo>
                  <a:pt x="8970263" y="103631"/>
                </a:lnTo>
                <a:lnTo>
                  <a:pt x="8970263" y="91439"/>
                </a:lnTo>
                <a:close/>
              </a:path>
              <a:path w="8982710" h="116204">
                <a:moveTo>
                  <a:pt x="8970263" y="12191"/>
                </a:moveTo>
                <a:lnTo>
                  <a:pt x="8970263" y="103631"/>
                </a:lnTo>
                <a:lnTo>
                  <a:pt x="8982455" y="91439"/>
                </a:lnTo>
                <a:lnTo>
                  <a:pt x="8982455" y="25907"/>
                </a:lnTo>
                <a:lnTo>
                  <a:pt x="8970263" y="12191"/>
                </a:lnTo>
                <a:close/>
              </a:path>
              <a:path w="8982710" h="116204">
                <a:moveTo>
                  <a:pt x="8982456" y="91439"/>
                </a:moveTo>
                <a:lnTo>
                  <a:pt x="8970263" y="103631"/>
                </a:lnTo>
                <a:lnTo>
                  <a:pt x="8982456" y="103631"/>
                </a:lnTo>
                <a:lnTo>
                  <a:pt x="8982456" y="91439"/>
                </a:lnTo>
                <a:close/>
              </a:path>
              <a:path w="8982710" h="116204">
                <a:moveTo>
                  <a:pt x="24384" y="12191"/>
                </a:moveTo>
                <a:lnTo>
                  <a:pt x="12191" y="25907"/>
                </a:lnTo>
                <a:lnTo>
                  <a:pt x="24384" y="25907"/>
                </a:lnTo>
                <a:lnTo>
                  <a:pt x="24384" y="12191"/>
                </a:lnTo>
                <a:close/>
              </a:path>
              <a:path w="8982710" h="116204">
                <a:moveTo>
                  <a:pt x="8970263" y="12191"/>
                </a:moveTo>
                <a:lnTo>
                  <a:pt x="24384" y="12191"/>
                </a:lnTo>
                <a:lnTo>
                  <a:pt x="24384" y="25907"/>
                </a:lnTo>
                <a:lnTo>
                  <a:pt x="8970263" y="25907"/>
                </a:lnTo>
                <a:lnTo>
                  <a:pt x="8970263" y="12191"/>
                </a:lnTo>
                <a:close/>
              </a:path>
              <a:path w="8982710" h="116204">
                <a:moveTo>
                  <a:pt x="8982456" y="12191"/>
                </a:moveTo>
                <a:lnTo>
                  <a:pt x="8970263" y="12191"/>
                </a:lnTo>
                <a:lnTo>
                  <a:pt x="8982455" y="25907"/>
                </a:lnTo>
                <a:lnTo>
                  <a:pt x="8982456" y="12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www.paolodesanti.net/files/569-foglie-controlu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CasellaDiTesto 1"/>
          <p:cNvSpPr txBox="1">
            <a:spLocks noChangeArrowheads="1"/>
          </p:cNvSpPr>
          <p:nvPr/>
        </p:nvSpPr>
        <p:spPr bwMode="auto">
          <a:xfrm>
            <a:off x="1958975" y="3386138"/>
            <a:ext cx="59039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800">
                <a:solidFill>
                  <a:srgbClr val="FFC000"/>
                </a:solidFill>
                <a:cs typeface="Arial" charset="0"/>
              </a:rPr>
              <a:t>FOTOSINTESI</a:t>
            </a:r>
          </a:p>
        </p:txBody>
      </p:sp>
    </p:spTree>
    <p:extLst>
      <p:ext uri="{BB962C8B-B14F-4D97-AF65-F5344CB8AC3E}">
        <p14:creationId xmlns:p14="http://schemas.microsoft.com/office/powerpoint/2010/main" val="20820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2642_ISBN88-08-09147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581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6" descr="f2637_ISBN88-08-09147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57200"/>
            <a:ext cx="2951163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 descr="f2616_ISBN88-08-09147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0"/>
            <a:ext cx="2917825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f26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16338"/>
            <a:ext cx="42005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dionea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752600"/>
            <a:ext cx="29575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fogliemeristemi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"/>
            <a:ext cx="53530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f2629_ISBN88-08-09147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81200"/>
            <a:ext cx="818673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fogliacrescita"/>
          <p:cNvPicPr>
            <a:picLocks noChangeAspect="1" noChangeArrowheads="1"/>
          </p:cNvPicPr>
          <p:nvPr/>
        </p:nvPicPr>
        <p:blipFill>
          <a:blip r:embed="rId2"/>
          <a:srcRect b="46330"/>
          <a:stretch>
            <a:fillRect/>
          </a:stretch>
        </p:blipFill>
        <p:spPr bwMode="auto">
          <a:xfrm>
            <a:off x="827088" y="374650"/>
            <a:ext cx="4732337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fogliemeristem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01613"/>
            <a:ext cx="4572000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fogliacrescita"/>
          <p:cNvPicPr>
            <a:picLocks noChangeAspect="1" noChangeArrowheads="1"/>
          </p:cNvPicPr>
          <p:nvPr/>
        </p:nvPicPr>
        <p:blipFill>
          <a:blip r:embed="rId2"/>
          <a:srcRect t="53670"/>
          <a:stretch>
            <a:fillRect/>
          </a:stretch>
        </p:blipFill>
        <p:spPr bwMode="auto">
          <a:xfrm>
            <a:off x="2286000" y="3835400"/>
            <a:ext cx="4344988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fogliafrass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6254750"/>
            <a:ext cx="482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10" name="Group 14"/>
          <p:cNvGrpSpPr>
            <a:grpSpLocks/>
          </p:cNvGrpSpPr>
          <p:nvPr/>
        </p:nvGrpSpPr>
        <p:grpSpPr bwMode="auto">
          <a:xfrm>
            <a:off x="755650" y="260350"/>
            <a:ext cx="7704138" cy="3684588"/>
            <a:chOff x="476" y="164"/>
            <a:chExt cx="4853" cy="2321"/>
          </a:xfrm>
        </p:grpSpPr>
        <p:pic>
          <p:nvPicPr>
            <p:cNvPr id="32778" name="Picture 5" descr="fogliequerc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255"/>
              <a:ext cx="2449" cy="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6" descr="acerof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" y="164"/>
              <a:ext cx="1724" cy="2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0903" name="Picture 7" descr="robinia-fogl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03588"/>
            <a:ext cx="3986213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2" descr="fogliemeristemi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141663"/>
            <a:ext cx="4572000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Oval 13"/>
          <p:cNvSpPr>
            <a:spLocks noChangeArrowheads="1"/>
          </p:cNvSpPr>
          <p:nvPr/>
        </p:nvSpPr>
        <p:spPr bwMode="auto">
          <a:xfrm>
            <a:off x="6732588" y="3789363"/>
            <a:ext cx="1979612" cy="13684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foglie_tutt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3711575" cy="6669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25" name="Picture 5" descr="foglie_tut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1825" y="260350"/>
            <a:ext cx="4306888" cy="2427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f2631_ISBN88-08-09147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"/>
            <a:ext cx="36703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18" name="Gruppo 1"/>
          <p:cNvGrpSpPr>
            <a:grpSpLocks/>
          </p:cNvGrpSpPr>
          <p:nvPr/>
        </p:nvGrpSpPr>
        <p:grpSpPr bwMode="auto">
          <a:xfrm>
            <a:off x="5180013" y="44450"/>
            <a:ext cx="3640137" cy="6813550"/>
            <a:chOff x="5180013" y="44450"/>
            <a:chExt cx="3640137" cy="6813550"/>
          </a:xfrm>
        </p:grpSpPr>
        <p:pic>
          <p:nvPicPr>
            <p:cNvPr id="34823" name="Picture 4" descr="f2611_ISBN88-08-09147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80013" y="44450"/>
              <a:ext cx="3640137" cy="495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5" descr="f2625_ISBN88-08-09147-3"/>
            <p:cNvPicPr>
              <a:picLocks noChangeAspect="1" noChangeArrowheads="1"/>
            </p:cNvPicPr>
            <p:nvPr/>
          </p:nvPicPr>
          <p:blipFill>
            <a:blip r:embed="rId4"/>
            <a:srcRect b="9016"/>
            <a:stretch>
              <a:fillRect/>
            </a:stretch>
          </p:blipFill>
          <p:spPr bwMode="auto">
            <a:xfrm>
              <a:off x="5180013" y="4406900"/>
              <a:ext cx="3621087" cy="245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fogliasvilup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8" y="2636838"/>
            <a:ext cx="8226425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755650" y="476250"/>
            <a:ext cx="77041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400">
                <a:solidFill>
                  <a:prstClr val="black"/>
                </a:solidFill>
                <a:latin typeface="Arial" charset="0"/>
                <a:cs typeface="Arial" charset="0"/>
              </a:rPr>
              <a:t>Nello sviluppo di un germoglio a partire da una gemma, si possono osservare tutte le modificazioni a cui la struttura fogliare è capace di andare incontro grazie a semplici processi morfogenetici che modificano l’attività dei vari meristemi  fogliari.</a:t>
            </a: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fogliaanatomiadorsiven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540" y="952216"/>
            <a:ext cx="7370330" cy="276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6" descr="f2633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803904"/>
            <a:ext cx="42672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7"/>
          <p:cNvSpPr txBox="1">
            <a:spLocks noChangeArrowheads="1"/>
          </p:cNvSpPr>
          <p:nvPr/>
        </p:nvSpPr>
        <p:spPr bwMode="auto">
          <a:xfrm>
            <a:off x="228600" y="111125"/>
            <a:ext cx="59995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Foglia </a:t>
            </a:r>
            <a:r>
              <a:rPr lang="it-IT" altLang="it-IT" sz="28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dorsiventrale</a:t>
            </a:r>
            <a:endParaRPr lang="it-IT" altLang="it-IT" sz="28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36868" name="Picture 8" descr="carpn_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875342"/>
            <a:ext cx="40338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59842" y="665264"/>
            <a:ext cx="4095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Posizione tipica nello spazio: sub-orizzontale, con superficie superiore ortogonale ai raggi incidenti della luce.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98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5200" y="6256020"/>
            <a:ext cx="483108" cy="60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43627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38115" y="0"/>
            <a:ext cx="4405883" cy="5474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Foglianarci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250950"/>
            <a:ext cx="65532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304800" y="0"/>
            <a:ext cx="7723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Foglia equifacciale o isolaterale</a:t>
            </a:r>
          </a:p>
        </p:txBody>
      </p:sp>
      <p:pic>
        <p:nvPicPr>
          <p:cNvPr id="37891" name="Picture 7" descr="Narcissi (Trumpet Narcissus) 2001 reduced_w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76250"/>
            <a:ext cx="30797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ma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4508500"/>
            <a:ext cx="17287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76056" y="503125"/>
            <a:ext cx="388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Posizione tipica nello spazio: sub-verticale, con superficie superiore non ortogonale ai raggi incidenti della luce.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6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fogliafrass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6254750"/>
            <a:ext cx="482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5" descr="fogliapinoanatom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" y="228600"/>
            <a:ext cx="846296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fogliapinoparticola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25788"/>
            <a:ext cx="4419600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8" descr="fogliapinostom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078288"/>
            <a:ext cx="3365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pin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1743075"/>
            <a:ext cx="22479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Fogliaunifacci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7848" y="1051560"/>
            <a:ext cx="48895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304800" y="261937"/>
            <a:ext cx="510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Foglia </a:t>
            </a:r>
            <a:r>
              <a:rPr lang="it-IT" altLang="it-IT" sz="28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unifacciale</a:t>
            </a:r>
            <a:endParaRPr lang="it-IT" altLang="it-IT" sz="28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39940" name="Picture 2" descr="http://www.verdiincontri.com/piante/immagini/i/Iris/Iris_germanica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1" y="1051560"/>
            <a:ext cx="3962400" cy="580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16016" y="197148"/>
            <a:ext cx="442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Posizione tipica nello spazio: sub-verticale, con superficie superiore non ortogonale ai raggi incidenti della luce.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7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FOG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6157913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7" descr="fil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3670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8" descr="horrorfil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79825"/>
            <a:ext cx="5003800" cy="3178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7038" y="0"/>
            <a:ext cx="363696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9" descr="filmcuccio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1773238"/>
            <a:ext cx="2771775" cy="2466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95288" y="457200"/>
            <a:ext cx="586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/>
              <a:t>1) sono piante in genere di dimensioni ridotte;</a:t>
            </a:r>
          </a:p>
        </p:txBody>
      </p:sp>
      <p:pic>
        <p:nvPicPr>
          <p:cNvPr id="50178" name="Picture 7" descr="ManEatingTree"/>
          <p:cNvPicPr>
            <a:picLocks noChangeAspect="1" noChangeArrowheads="1"/>
          </p:cNvPicPr>
          <p:nvPr/>
        </p:nvPicPr>
        <p:blipFill>
          <a:blip r:embed="rId2">
            <a:lum bright="-26000" contrast="12000"/>
          </a:blip>
          <a:srcRect/>
          <a:stretch>
            <a:fillRect/>
          </a:stretch>
        </p:blipFill>
        <p:spPr bwMode="auto">
          <a:xfrm>
            <a:off x="6353175" y="304800"/>
            <a:ext cx="2562225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95288" y="1760538"/>
            <a:ext cx="5975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/>
              <a:t>2) crescono in ambienti molto umidi, da torbiere a foreste tropicali (“boschi delle nebbie”);</a:t>
            </a:r>
            <a:endParaRPr lang="it-IT" altLang="it-IT" sz="2400">
              <a:latin typeface="Calibri" pitchFamily="34" charset="0"/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95288" y="3429000"/>
            <a:ext cx="60483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/>
              <a:t>3) recuperano sostanze minerali, soprattutto P e N, dalla demolizione della sostanza organica, che avviene per opera di esoenzimi secreti da apposite ghiandole, e dalle popolazioni di batteri presenti sulle superfici che a loro volta demoliscono le carcasse degli artropodi catturati.</a:t>
            </a:r>
            <a:endParaRPr lang="it-IT" altLang="it-IT" sz="2400">
              <a:latin typeface="Calibri" pitchFamily="34" charset="0"/>
            </a:endParaRPr>
          </a:p>
        </p:txBody>
      </p:sp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/>
      <p:bldP spid="44040" grpId="0"/>
      <p:bldP spid="440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5"/>
          <p:cNvSpPr txBox="1">
            <a:spLocks noChangeArrowheads="1"/>
          </p:cNvSpPr>
          <p:nvPr/>
        </p:nvSpPr>
        <p:spPr bwMode="auto">
          <a:xfrm>
            <a:off x="533400" y="3810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/>
              <a:t>I meccanismi di cattura sono diversificati.</a:t>
            </a:r>
          </a:p>
        </p:txBody>
      </p:sp>
      <p:sp>
        <p:nvSpPr>
          <p:cNvPr id="51202" name="Text Box 6"/>
          <p:cNvSpPr txBox="1">
            <a:spLocks noChangeArrowheads="1"/>
          </p:cNvSpPr>
          <p:nvPr/>
        </p:nvSpPr>
        <p:spPr bwMode="auto">
          <a:xfrm>
            <a:off x="533400" y="1166813"/>
            <a:ext cx="613568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/>
              <a:t>1) meccanismi “</a:t>
            </a:r>
            <a:r>
              <a:rPr lang="it-IT" altLang="it-IT" sz="2400" b="1"/>
              <a:t>passivi</a:t>
            </a:r>
            <a:r>
              <a:rPr lang="it-IT" altLang="it-IT" sz="2400"/>
              <a:t>”, grazie alla presenza di superfici fogliari appiccicaticce (principio della carta moschicida), (es. </a:t>
            </a:r>
            <a:r>
              <a:rPr lang="it-IT" altLang="it-IT" sz="2400" i="1"/>
              <a:t>Pinguicola</a:t>
            </a:r>
            <a:r>
              <a:rPr lang="it-IT" altLang="it-IT" sz="2400"/>
              <a:t>) o di trappole di scivolamento (principio della moscaiola) (es. </a:t>
            </a:r>
            <a:r>
              <a:rPr lang="it-IT" altLang="it-IT" sz="2400" i="1"/>
              <a:t>Nepenthes</a:t>
            </a:r>
            <a:r>
              <a:rPr lang="it-IT" altLang="it-IT" sz="2400"/>
              <a:t>)</a:t>
            </a:r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533400" y="5157788"/>
            <a:ext cx="8207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/>
              <a:t>Si assiste ad una modificazione (“METAMORFOSI”) in alcuni casi veramente spettacolare della struttura fogliare.</a:t>
            </a:r>
          </a:p>
        </p:txBody>
      </p:sp>
      <p:pic>
        <p:nvPicPr>
          <p:cNvPr id="51204" name="Picture 2" descr="http://www.restaurifelici.it/images/stories/Oggetti_in_Mostra/collezionismo/moscarola_achiappamosche_antico_800_vetro.jpg"/>
          <p:cNvPicPr>
            <a:picLocks noChangeAspect="1" noChangeArrowheads="1"/>
          </p:cNvPicPr>
          <p:nvPr/>
        </p:nvPicPr>
        <p:blipFill>
          <a:blip r:embed="rId2"/>
          <a:srcRect t="6514" r="11897" b="15318"/>
          <a:stretch>
            <a:fillRect/>
          </a:stretch>
        </p:blipFill>
        <p:spPr bwMode="auto">
          <a:xfrm>
            <a:off x="6670675" y="1547813"/>
            <a:ext cx="24765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http://thumbs.dreamstime.com/x/carta-moschicida-come-fondo-facile-60450438.jpg"/>
          <p:cNvPicPr>
            <a:picLocks noChangeAspect="1" noChangeArrowheads="1"/>
          </p:cNvPicPr>
          <p:nvPr/>
        </p:nvPicPr>
        <p:blipFill>
          <a:blip r:embed="rId3"/>
          <a:srcRect t="65736"/>
          <a:stretch>
            <a:fillRect/>
          </a:stretch>
        </p:blipFill>
        <p:spPr bwMode="auto">
          <a:xfrm>
            <a:off x="6108700" y="0"/>
            <a:ext cx="303847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533400" y="3429000"/>
            <a:ext cx="6137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>
                <a:solidFill>
                  <a:srgbClr val="000000"/>
                </a:solidFill>
              </a:rPr>
              <a:t>2) meccanismi “</a:t>
            </a:r>
            <a:r>
              <a:rPr lang="it-IT" altLang="it-IT" sz="2400" b="1">
                <a:solidFill>
                  <a:srgbClr val="000000"/>
                </a:solidFill>
              </a:rPr>
              <a:t>attivi</a:t>
            </a:r>
            <a:r>
              <a:rPr lang="it-IT" altLang="it-IT" sz="2400">
                <a:solidFill>
                  <a:srgbClr val="000000"/>
                </a:solidFill>
              </a:rPr>
              <a:t>”, grazie al movimento rapido di alcune parti modificate (es. </a:t>
            </a:r>
            <a:r>
              <a:rPr lang="it-IT" altLang="it-IT" sz="2400" i="1">
                <a:solidFill>
                  <a:srgbClr val="000000"/>
                </a:solidFill>
              </a:rPr>
              <a:t>Dionaea</a:t>
            </a:r>
            <a:r>
              <a:rPr lang="it-IT" altLang="it-IT" sz="2400">
                <a:solidFill>
                  <a:srgbClr val="000000"/>
                </a:solidFill>
              </a:rPr>
              <a:t>, </a:t>
            </a:r>
            <a:r>
              <a:rPr lang="it-IT" altLang="it-IT" sz="2400" i="1">
                <a:solidFill>
                  <a:srgbClr val="000000"/>
                </a:solidFill>
              </a:rPr>
              <a:t>Utricularia</a:t>
            </a:r>
            <a:r>
              <a:rPr lang="it-IT" altLang="it-IT" sz="240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12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3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Pinguicula grandiflora (bog garden) 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1713" y="2740025"/>
            <a:ext cx="563880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2362200" y="49530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>
              <a:latin typeface="Calibri" pitchFamily="34" charset="0"/>
            </a:endParaRPr>
          </a:p>
        </p:txBody>
      </p:sp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1116013" y="182563"/>
            <a:ext cx="80279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/>
              <a:t>Il principio della carta moschicida: </a:t>
            </a:r>
          </a:p>
          <a:p>
            <a:pPr>
              <a:spcBef>
                <a:spcPct val="50000"/>
              </a:spcBef>
            </a:pPr>
            <a:r>
              <a:rPr lang="it-IT" altLang="it-IT" sz="3200" b="1"/>
              <a:t>Generi </a:t>
            </a:r>
            <a:r>
              <a:rPr lang="it-IT" altLang="it-IT" sz="3200" b="1">
                <a:solidFill>
                  <a:srgbClr val="FF0066"/>
                </a:solidFill>
              </a:rPr>
              <a:t>DROSERA </a:t>
            </a:r>
            <a:r>
              <a:rPr lang="it-IT" altLang="it-IT" sz="3200" b="1"/>
              <a:t>e</a:t>
            </a:r>
            <a:r>
              <a:rPr lang="it-IT" altLang="it-IT" sz="3200" b="1">
                <a:solidFill>
                  <a:srgbClr val="FF0066"/>
                </a:solidFill>
              </a:rPr>
              <a:t> </a:t>
            </a:r>
            <a:r>
              <a:rPr lang="it-IT" altLang="it-IT" sz="3200" b="1">
                <a:solidFill>
                  <a:srgbClr val="6600CC"/>
                </a:solidFill>
              </a:rPr>
              <a:t>PINGUICOLA</a:t>
            </a:r>
            <a:endParaRPr lang="it-IT" altLang="it-IT" sz="3200" b="1"/>
          </a:p>
        </p:txBody>
      </p:sp>
      <p:pic>
        <p:nvPicPr>
          <p:cNvPr id="52228" name="Picture 8" descr="Drosera regia_FOGLIECONTROLU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28775"/>
            <a:ext cx="3773488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Line 10"/>
          <p:cNvSpPr>
            <a:spLocks noChangeShapeType="1"/>
          </p:cNvSpPr>
          <p:nvPr/>
        </p:nvSpPr>
        <p:spPr bwMode="auto">
          <a:xfrm>
            <a:off x="4140201" y="4111"/>
            <a:ext cx="50038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800px-Pinguicula_distribu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83820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 Box 7"/>
          <p:cNvSpPr txBox="1">
            <a:spLocks noChangeArrowheads="1"/>
          </p:cNvSpPr>
          <p:nvPr/>
        </p:nvSpPr>
        <p:spPr bwMode="auto">
          <a:xfrm>
            <a:off x="395288" y="333375"/>
            <a:ext cx="7561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/>
              <a:t>Genere PINGUICOLA</a:t>
            </a: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Pinguicula_ehlersa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7783513" cy="568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30055" cy="6348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66640" y="430212"/>
            <a:ext cx="415226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0" i="1" dirty="0">
                <a:solidFill>
                  <a:srgbClr val="000000"/>
                </a:solidFill>
                <a:latin typeface="Arial"/>
                <a:cs typeface="Arial"/>
              </a:rPr>
              <a:t>A differenza di un tubero  (modificazione del </a:t>
            </a:r>
            <a:r>
              <a:rPr sz="2000" b="0" i="1" spc="-5" dirty="0">
                <a:solidFill>
                  <a:srgbClr val="000000"/>
                </a:solidFill>
                <a:latin typeface="Arial"/>
                <a:cs typeface="Arial"/>
              </a:rPr>
              <a:t>fusto), </a:t>
            </a:r>
            <a:r>
              <a:rPr sz="2000" b="0" i="1" dirty="0">
                <a:solidFill>
                  <a:srgbClr val="000000"/>
                </a:solidFill>
                <a:latin typeface="Arial"/>
                <a:cs typeface="Arial"/>
              </a:rPr>
              <a:t>la radice  </a:t>
            </a:r>
            <a:r>
              <a:rPr sz="2000" b="0" i="1" spc="-5" dirty="0">
                <a:solidFill>
                  <a:srgbClr val="000000"/>
                </a:solidFill>
                <a:latin typeface="Arial"/>
                <a:cs typeface="Arial"/>
              </a:rPr>
              <a:t>tuberiforme </a:t>
            </a:r>
            <a:r>
              <a:rPr sz="2000" b="0" i="1" dirty="0">
                <a:solidFill>
                  <a:srgbClr val="000000"/>
                </a:solidFill>
                <a:latin typeface="Arial"/>
                <a:cs typeface="Arial"/>
              </a:rPr>
              <a:t>non può generare una  nuova pianta perché non ha</a:t>
            </a:r>
            <a:r>
              <a:rPr sz="2000" b="0" i="1" spc="-1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0" i="1" spc="-5" dirty="0">
                <a:solidFill>
                  <a:srgbClr val="000000"/>
                </a:solidFill>
                <a:latin typeface="Arial"/>
                <a:cs typeface="Arial"/>
              </a:rPr>
              <a:t>gemme.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96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Pinguicula_cyclosectaBE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53340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6" descr="Pinguicula_coninset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429000"/>
            <a:ext cx="27940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 descr="Pinguicula_poldinii_Copyright_P_Dzik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556260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6" descr="P_poldini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5138" y="609600"/>
            <a:ext cx="3598862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381000" y="51816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i="1"/>
              <a:t>Pinguicola poldinii</a:t>
            </a:r>
            <a:r>
              <a:rPr lang="it-IT" altLang="it-IT"/>
              <a:t>, Prealpi Carniche</a:t>
            </a: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9" descr="pinguicole appenninic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4538" y="1969387"/>
            <a:ext cx="5859462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0" descr="pinguicoleappenniniche1"/>
          <p:cNvPicPr>
            <a:picLocks noChangeAspect="1" noChangeArrowheads="1"/>
          </p:cNvPicPr>
          <p:nvPr/>
        </p:nvPicPr>
        <p:blipFill rotWithShape="1">
          <a:blip r:embed="rId3">
            <a:lum contrast="10000"/>
          </a:blip>
          <a:srcRect b="51515"/>
          <a:stretch/>
        </p:blipFill>
        <p:spPr bwMode="auto">
          <a:xfrm>
            <a:off x="0" y="0"/>
            <a:ext cx="708660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1" name="Picture 10" descr="pinguicoleappenniniche1"/>
          <p:cNvPicPr>
            <a:picLocks noChangeAspect="1" noChangeArrowheads="1"/>
          </p:cNvPicPr>
          <p:nvPr/>
        </p:nvPicPr>
        <p:blipFill rotWithShape="1">
          <a:blip r:embed="rId3">
            <a:lum contrast="10000"/>
          </a:blip>
          <a:srcRect l="13506" t="55396" r="1515"/>
          <a:stretch/>
        </p:blipFill>
        <p:spPr bwMode="auto">
          <a:xfrm>
            <a:off x="144179" y="1891004"/>
            <a:ext cx="6022109" cy="19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 descr="Drosera allciae BELLISSI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00288"/>
            <a:ext cx="3962400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6" descr="Drosera regia_FOGLIECONTROLU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2013" y="457200"/>
            <a:ext cx="401478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7"/>
          <p:cNvSpPr txBox="1">
            <a:spLocks noChangeArrowheads="1"/>
          </p:cNvSpPr>
          <p:nvPr/>
        </p:nvSpPr>
        <p:spPr bwMode="auto">
          <a:xfrm>
            <a:off x="381000" y="381000"/>
            <a:ext cx="3962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/>
              <a:t>Genere DROSERA</a:t>
            </a: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Drosera scorpiodes 3"/>
          <p:cNvPicPr>
            <a:picLocks noChangeAspect="1" noChangeArrowheads="1"/>
          </p:cNvPicPr>
          <p:nvPr/>
        </p:nvPicPr>
        <p:blipFill>
          <a:blip r:embed="rId2"/>
          <a:srcRect t="10892"/>
          <a:stretch>
            <a:fillRect/>
          </a:stretch>
        </p:blipFill>
        <p:spPr bwMode="auto">
          <a:xfrm>
            <a:off x="0" y="0"/>
            <a:ext cx="5772150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9" descr="2048x1536-fit_capture-ecran-compte-facebook-fernando-rivadavia-drosera-magnifica-25-juillet-2015"/>
          <p:cNvPicPr>
            <a:picLocks noChangeAspect="1" noChangeArrowheads="1"/>
          </p:cNvPicPr>
          <p:nvPr/>
        </p:nvPicPr>
        <p:blipFill>
          <a:blip r:embed="rId2"/>
          <a:srcRect l="8167" r="5975"/>
          <a:stretch>
            <a:fillRect/>
          </a:stretch>
        </p:blipFill>
        <p:spPr bwMode="auto">
          <a:xfrm>
            <a:off x="-3175" y="0"/>
            <a:ext cx="8537575" cy="652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5" descr="DistributionNepenthe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2339975"/>
            <a:ext cx="7416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838200" y="304800"/>
            <a:ext cx="7550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/>
              <a:t>Il principio della </a:t>
            </a:r>
            <a:r>
              <a:rPr lang="it-IT" altLang="it-IT" sz="2400" b="1" dirty="0">
                <a:solidFill>
                  <a:srgbClr val="FF0000"/>
                </a:solidFill>
              </a:rPr>
              <a:t>moscaiola</a:t>
            </a:r>
            <a:r>
              <a:rPr lang="it-IT" altLang="it-IT" sz="2400" b="1" dirty="0"/>
              <a:t>: </a:t>
            </a:r>
            <a:r>
              <a:rPr lang="it-IT" altLang="it-IT" sz="2400" b="1" dirty="0" smtClean="0"/>
              <a:t>il </a:t>
            </a:r>
            <a:r>
              <a:rPr lang="it-IT" altLang="it-IT" sz="2400" b="1" dirty="0"/>
              <a:t>genere NEPENTHES</a:t>
            </a:r>
          </a:p>
        </p:txBody>
      </p:sp>
      <p:pic>
        <p:nvPicPr>
          <p:cNvPr id="61443" name="Picture 2" descr="http://www.restaurifelici.it/images/stories/Oggetti_in_Mostra/collezionismo/moscarola_achiappamosche_antico_800_vet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38" y="1438275"/>
            <a:ext cx="381635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5" descr="nepentheconformicabel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398463"/>
            <a:ext cx="8170863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7" descr="internoascidi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3" y="304800"/>
            <a:ext cx="50149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8" descr="internoascidi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447800"/>
            <a:ext cx="3429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Nepenthes_villosaconliqui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7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3783" y="12191"/>
            <a:ext cx="2232660" cy="6448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766572"/>
            <a:ext cx="5838444" cy="3880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721" y="5327421"/>
            <a:ext cx="5598795" cy="75438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0"/>
              </a:spcBef>
            </a:pPr>
            <a:r>
              <a:rPr sz="2400" i="1" spc="-5" dirty="0">
                <a:solidFill>
                  <a:prstClr val="black"/>
                </a:solidFill>
                <a:latin typeface="Arial"/>
                <a:cs typeface="Arial"/>
              </a:rPr>
              <a:t>radice a fittone ingrossata per funzione di  riserva (radice tuberizzata o</a:t>
            </a:r>
            <a:r>
              <a:rPr sz="2400" i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prstClr val="black"/>
                </a:solidFill>
                <a:latin typeface="Arial"/>
                <a:cs typeface="Arial"/>
              </a:rPr>
              <a:t>tuberiforme)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6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72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 descr="Nepenthes veitchii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457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6" descr="Nepenthes_comp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04800"/>
            <a:ext cx="33528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7" descr="nepenthesraja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2636838"/>
            <a:ext cx="33115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/>
          <p:cNvSpPr txBox="1">
            <a:spLocks noChangeArrowheads="1"/>
          </p:cNvSpPr>
          <p:nvPr/>
        </p:nvSpPr>
        <p:spPr bwMode="auto">
          <a:xfrm>
            <a:off x="3886200" y="6553200"/>
            <a:ext cx="541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9900"/>
                </a:solidFill>
                <a:latin typeface="Calibri" pitchFamily="34" charset="0"/>
              </a:rPr>
              <a:t>Botanica - Modd. B+C ”Principi di Biologia vegetale con Laboratorio"</a:t>
            </a:r>
          </a:p>
        </p:txBody>
      </p:sp>
      <p:sp>
        <p:nvSpPr>
          <p:cNvPr id="67586" name="Line 3"/>
          <p:cNvSpPr>
            <a:spLocks noChangeShapeType="1"/>
          </p:cNvSpPr>
          <p:nvPr/>
        </p:nvSpPr>
        <p:spPr bwMode="auto">
          <a:xfrm>
            <a:off x="3962400" y="6550025"/>
            <a:ext cx="5105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67587" name="Picture 4" descr="fogliafrass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6254750"/>
            <a:ext cx="482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5" descr="nepenthes-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6" descr="Nepenthescon dettagl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7863" y="0"/>
            <a:ext cx="4656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7" descr="nepenthesrimSE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68675"/>
            <a:ext cx="45720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7" descr="Oeco_trapped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14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8" descr="formicafurbaCamponotus_schmitz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28289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Nepenthes_ventricosababyascidi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0"/>
            <a:ext cx="8748712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fogliafrass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6254750"/>
            <a:ext cx="482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5" descr="Nepenthes_ventricosababyascidi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Nepenthes burbridgeae - foglia+ascid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95938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" descr="STAGNOOLIGOTROF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6" descr="utricularia-minor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1000"/>
            <a:ext cx="38354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7" descr="utricularia-minor-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006725"/>
            <a:ext cx="2951163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8"/>
          <p:cNvSpPr txBox="1">
            <a:spLocks noChangeArrowheads="1"/>
          </p:cNvSpPr>
          <p:nvPr/>
        </p:nvSpPr>
        <p:spPr bwMode="auto">
          <a:xfrm>
            <a:off x="539750" y="404813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/>
              <a:t>La cattura attiva: il genere UTRICULARIA</a:t>
            </a:r>
          </a:p>
        </p:txBody>
      </p:sp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 descr="utricularia-minor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26000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6" descr="utricularia-minor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0"/>
            <a:ext cx="447040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7"/>
          <p:cNvSpPr txBox="1">
            <a:spLocks noChangeArrowheads="1"/>
          </p:cNvSpPr>
          <p:nvPr/>
        </p:nvSpPr>
        <p:spPr bwMode="auto">
          <a:xfrm>
            <a:off x="1219200" y="41910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>
              <a:latin typeface="Calibri" pitchFamily="34" charset="0"/>
            </a:endParaRPr>
          </a:p>
        </p:txBody>
      </p:sp>
      <p:pic>
        <p:nvPicPr>
          <p:cNvPr id="73732" name="Picture 8" descr="Utricularia_traps_(sketch)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57200" y="3657600"/>
            <a:ext cx="30099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5" descr="001484-utricularia_vulgaris-common_bladderwort-erba_vesc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5" descr="utriculariadisegnoparticolareggia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28600"/>
            <a:ext cx="475615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6" descr="UTRICULA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86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1435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193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Radici particolari…per la  conservazione dell’acqua:</a:t>
            </a:r>
            <a:r>
              <a:rPr spc="-60" dirty="0"/>
              <a:t> </a:t>
            </a:r>
            <a:r>
              <a:rPr spc="-5" dirty="0"/>
              <a:t>il  VELAMEN delle </a:t>
            </a:r>
            <a:r>
              <a:rPr spc="-10" dirty="0"/>
              <a:t>orchidee  </a:t>
            </a:r>
            <a:r>
              <a:rPr spc="-5" dirty="0"/>
              <a:t>epifite</a:t>
            </a:r>
          </a:p>
        </p:txBody>
      </p:sp>
      <p:sp>
        <p:nvSpPr>
          <p:cNvPr id="4" name="object 4"/>
          <p:cNvSpPr/>
          <p:nvPr/>
        </p:nvSpPr>
        <p:spPr>
          <a:xfrm>
            <a:off x="3314700" y="2590800"/>
            <a:ext cx="58293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51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 descr="miteENTRAPPEDIN A BLADDERWO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838200"/>
            <a:ext cx="70866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fogliafrass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6254750"/>
            <a:ext cx="482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5" descr="DIionaea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6" descr="dionaeabel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19400"/>
            <a:ext cx="3810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7" descr="Dionaea muscipula - 092 (crop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3575" y="1317625"/>
            <a:ext cx="40751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 Box 8"/>
          <p:cNvSpPr txBox="1">
            <a:spLocks noChangeArrowheads="1"/>
          </p:cNvSpPr>
          <p:nvPr/>
        </p:nvSpPr>
        <p:spPr bwMode="auto">
          <a:xfrm>
            <a:off x="4357688" y="88900"/>
            <a:ext cx="419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/>
              <a:t>La cattura attiva II°: il genere DIONAEA</a:t>
            </a:r>
            <a:endParaRPr lang="it-IT" altLang="it-IT" sz="3200"/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libellul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42950"/>
            <a:ext cx="495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 descr="libel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742950"/>
            <a:ext cx="36322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 descr="Dionaea-m-pelosensiti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559117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6" descr="pelosensitivo+digestiv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7888" y="160338"/>
            <a:ext cx="318611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5" descr="DIONAEAFUNZIONAME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192713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7"/>
          <p:cNvSpPr txBox="1">
            <a:spLocks noGrp="1"/>
          </p:cNvSpPr>
          <p:nvPr>
            <p:ph type="ftr" sz="quarter" idx="4294967295"/>
          </p:nvPr>
        </p:nvSpPr>
        <p:spPr>
          <a:xfrm>
            <a:off x="4810126" y="6591300"/>
            <a:ext cx="4254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3Th - </a:t>
            </a:r>
            <a:r>
              <a:rPr sz="1600" spc="-5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vegetale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sz="1600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 </a:t>
            </a:r>
            <a:r>
              <a:rPr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AA</a:t>
            </a:r>
            <a:r>
              <a:rPr sz="1600" spc="-17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it-IT" sz="1600" spc="-5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600" spc="-5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8266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411" y="2532887"/>
            <a:ext cx="3942588" cy="3991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7253" y="71373"/>
            <a:ext cx="2385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Radici aeree</a:t>
            </a:r>
            <a:r>
              <a:rPr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avventizie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1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0879" y="1484376"/>
            <a:ext cx="5913119" cy="5049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357115" cy="4317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5814" y="71373"/>
            <a:ext cx="40760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Tessuto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tegumentale permeabile  pluristratificato formato da cellule morte,  che funziona come una</a:t>
            </a:r>
            <a:r>
              <a:rPr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spugna.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6858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grado di assorbire l’acqua depositata  dalle piogge o dalla</a:t>
            </a:r>
            <a:r>
              <a:rPr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rugiada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6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836676"/>
            <a:ext cx="4107179" cy="495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39" y="195390"/>
            <a:ext cx="5198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Radici particolari… per non</a:t>
            </a:r>
            <a:r>
              <a:rPr spc="-105" dirty="0"/>
              <a:t> </a:t>
            </a:r>
            <a:r>
              <a:rPr spc="-5" dirty="0"/>
              <a:t>soffocare...</a:t>
            </a:r>
          </a:p>
        </p:txBody>
      </p:sp>
      <p:sp>
        <p:nvSpPr>
          <p:cNvPr id="4" name="object 4"/>
          <p:cNvSpPr/>
          <p:nvPr/>
        </p:nvSpPr>
        <p:spPr>
          <a:xfrm>
            <a:off x="4792979" y="777239"/>
            <a:ext cx="3962400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35067" y="3834383"/>
            <a:ext cx="4035551" cy="2692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177" y="5833998"/>
            <a:ext cx="36429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indent="-140335">
              <a:spcBef>
                <a:spcPts val="100"/>
              </a:spcBef>
              <a:buFontTx/>
              <a:buChar char="-"/>
              <a:tabLst>
                <a:tab pos="153035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Superficie con numerose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lenticelle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52400" indent="-140335">
              <a:buFontTx/>
              <a:buChar char="-"/>
              <a:tabLst>
                <a:tab pos="153035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Parenchima corticale: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aerenchima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23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1261</Words>
  <Application>Microsoft Office PowerPoint</Application>
  <PresentationFormat>Presentazione su schermo (4:3)</PresentationFormat>
  <Paragraphs>116</Paragraphs>
  <Slides>64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5" baseType="lpstr">
      <vt:lpstr>Office Theme</vt:lpstr>
      <vt:lpstr>METAMORFOSI DELLA RADICE</vt:lpstr>
      <vt:lpstr>Presentazione standard di PowerPoint</vt:lpstr>
      <vt:lpstr>Presentazione standard di PowerPoint</vt:lpstr>
      <vt:lpstr>A differenza di un tubero  (modificazione del fusto), la radice  tuberiforme non può generare una  nuova pianta perché non ha gemme.</vt:lpstr>
      <vt:lpstr>Presentazione standard di PowerPoint</vt:lpstr>
      <vt:lpstr>Radici particolari…per la  conservazione dell’acqua: il  VELAMEN delle orchidee  epifite</vt:lpstr>
      <vt:lpstr>Presentazione standard di PowerPoint</vt:lpstr>
      <vt:lpstr>Presentazione standard di PowerPoint</vt:lpstr>
      <vt:lpstr>Radici particolari… per non soffocare...</vt:lpstr>
      <vt:lpstr>Presentazione standard di PowerPoint</vt:lpstr>
      <vt:lpstr>Radici particolari… per non soffocare...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METAMORFOSI DELLA RADICE</dc:title>
  <dc:creator>Lenovo</dc:creator>
  <cp:lastModifiedBy>Lenovo</cp:lastModifiedBy>
  <cp:revision>5</cp:revision>
  <dcterms:created xsi:type="dcterms:W3CDTF">2020-04-30T09:23:27Z</dcterms:created>
  <dcterms:modified xsi:type="dcterms:W3CDTF">2020-04-30T10:37:57Z</dcterms:modified>
</cp:coreProperties>
</file>