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317" r:id="rId30"/>
    <p:sldId id="318" r:id="rId31"/>
    <p:sldId id="319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EDA37-C909-4827-84E6-7211C28AEBE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371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825" y="22352"/>
            <a:ext cx="8896349" cy="148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37935" y="6597014"/>
            <a:ext cx="3226434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Biologia 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2018-2019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2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85800"/>
            <a:ext cx="7485887" cy="5465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8260" y="25400"/>
            <a:ext cx="495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9900"/>
                </a:solidFill>
              </a:rPr>
              <a:t>(FLOEMA SECONDARIO o)</a:t>
            </a:r>
            <a:r>
              <a:rPr spc="-150" dirty="0">
                <a:solidFill>
                  <a:srgbClr val="CC9900"/>
                </a:solidFill>
              </a:rPr>
              <a:t> </a:t>
            </a:r>
            <a:r>
              <a:rPr spc="-5" dirty="0">
                <a:solidFill>
                  <a:srgbClr val="CC9900"/>
                </a:solidFill>
              </a:rPr>
              <a:t>LIBRO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8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052" y="428688"/>
            <a:ext cx="7812405" cy="3787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FUSTO 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NELLE</a:t>
            </a:r>
            <a:r>
              <a:rPr sz="32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MONOCOTILEDONI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Casi particolari:</a:t>
            </a:r>
            <a:endParaRPr sz="2800" dirty="0">
              <a:latin typeface="Arial"/>
              <a:cs typeface="Arial"/>
            </a:endParaRPr>
          </a:p>
          <a:p>
            <a:pPr marL="274320" indent="-262255">
              <a:lnSpc>
                <a:spcPct val="100000"/>
              </a:lnSpc>
              <a:spcBef>
                <a:spcPts val="1680"/>
              </a:spcBef>
              <a:buFont typeface="Symbol"/>
              <a:buChar char=""/>
              <a:tabLst>
                <a:tab pos="274955" algn="l"/>
              </a:tabLst>
            </a:pPr>
            <a:r>
              <a:rPr sz="2800" b="1" spc="-5" dirty="0">
                <a:latin typeface="Arial"/>
                <a:cs typeface="Arial"/>
              </a:rPr>
              <a:t>il </a:t>
            </a:r>
            <a:r>
              <a:rPr sz="2800" b="1" spc="-10" dirty="0">
                <a:latin typeface="Arial"/>
                <a:cs typeface="Arial"/>
              </a:rPr>
              <a:t>CULMO </a:t>
            </a:r>
            <a:r>
              <a:rPr sz="2800" b="1" spc="-5" dirty="0">
                <a:latin typeface="Arial"/>
                <a:cs typeface="Arial"/>
              </a:rPr>
              <a:t>delle Graminaceae (Poaceae) </a:t>
            </a:r>
            <a:r>
              <a:rPr sz="2800" b="1" i="1" spc="-5" dirty="0">
                <a:latin typeface="Arial"/>
                <a:cs typeface="Arial"/>
              </a:rPr>
              <a:t>et</a:t>
            </a:r>
            <a:r>
              <a:rPr sz="2800" b="1" i="1" spc="1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al</a:t>
            </a:r>
            <a:r>
              <a:rPr sz="2800" b="1" spc="-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274320" indent="-262255">
              <a:lnSpc>
                <a:spcPct val="100000"/>
              </a:lnSpc>
              <a:spcBef>
                <a:spcPts val="1680"/>
              </a:spcBef>
              <a:buFont typeface="Symbol"/>
              <a:buChar char=""/>
              <a:tabLst>
                <a:tab pos="274955" algn="l"/>
              </a:tabLst>
            </a:pPr>
            <a:r>
              <a:rPr sz="2800" b="1" spc="-5" dirty="0">
                <a:latin typeface="Arial"/>
                <a:cs typeface="Arial"/>
              </a:rPr>
              <a:t>lo </a:t>
            </a:r>
            <a:r>
              <a:rPr sz="2800" b="1" spc="-10" dirty="0">
                <a:latin typeface="Arial"/>
                <a:cs typeface="Arial"/>
              </a:rPr>
              <a:t>STIPITE </a:t>
            </a:r>
            <a:r>
              <a:rPr sz="2800" b="1" spc="-5" dirty="0" err="1">
                <a:latin typeface="Arial"/>
                <a:cs typeface="Arial"/>
              </a:rPr>
              <a:t>delle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5" dirty="0" smtClean="0">
                <a:latin typeface="Arial"/>
                <a:cs typeface="Arial"/>
              </a:rPr>
              <a:t>Palme</a:t>
            </a:r>
            <a:endParaRPr lang="it-IT" sz="2800" b="1" spc="-5" dirty="0" smtClean="0">
              <a:latin typeface="Arial"/>
              <a:cs typeface="Arial"/>
            </a:endParaRPr>
          </a:p>
          <a:p>
            <a:pPr marL="274320" indent="-262255">
              <a:lnSpc>
                <a:spcPct val="100000"/>
              </a:lnSpc>
              <a:spcBef>
                <a:spcPts val="1680"/>
              </a:spcBef>
              <a:buFont typeface="Symbol"/>
              <a:buChar char=""/>
              <a:tabLst>
                <a:tab pos="274955" algn="l"/>
              </a:tabLst>
            </a:pPr>
            <a:r>
              <a:rPr lang="it-IT" sz="2800" b="1" spc="-5" dirty="0">
                <a:latin typeface="Arial"/>
                <a:cs typeface="Arial"/>
              </a:rPr>
              <a:t>i</a:t>
            </a:r>
            <a:r>
              <a:rPr lang="it-IT" sz="2800" b="1" spc="-5" dirty="0" smtClean="0">
                <a:latin typeface="Arial"/>
                <a:cs typeface="Arial"/>
              </a:rPr>
              <a:t>l fusto delle Dracene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50691"/>
            <a:ext cx="4812791" cy="3607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052" y="357251"/>
            <a:ext cx="6183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29235" algn="l"/>
              </a:tabLst>
            </a:pPr>
            <a:r>
              <a:rPr sz="2400" b="1" dirty="0">
                <a:latin typeface="Times New Roman"/>
                <a:cs typeface="Times New Roman"/>
              </a:rPr>
              <a:t>il </a:t>
            </a:r>
            <a:r>
              <a:rPr sz="2400" b="1" spc="-5" dirty="0">
                <a:latin typeface="Times New Roman"/>
                <a:cs typeface="Times New Roman"/>
              </a:rPr>
              <a:t>CULMO delle Graminaceae (Poaceae) </a:t>
            </a:r>
            <a:r>
              <a:rPr sz="2400" b="1" dirty="0">
                <a:latin typeface="Times New Roman"/>
                <a:cs typeface="Times New Roman"/>
              </a:rPr>
              <a:t>et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611" y="981455"/>
            <a:ext cx="1981200" cy="3337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0191" y="981455"/>
            <a:ext cx="6083807" cy="5544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0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362407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2335" y="836675"/>
            <a:ext cx="4332732" cy="3779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63403" y="4751323"/>
            <a:ext cx="1729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zona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dell’internodo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50619"/>
            <a:ext cx="9144000" cy="449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002" y="5760973"/>
            <a:ext cx="4004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Foglie di monocotiledoni: nervature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parallele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8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5652" y="1053084"/>
            <a:ext cx="1858699" cy="316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8611" y="117347"/>
            <a:ext cx="4379976" cy="6380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8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39" y="693420"/>
            <a:ext cx="8208263" cy="4971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6577" y="5903848"/>
            <a:ext cx="7703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sezione trasversale nella zona dell’internodo: fasci conduttori (chiusi) disposti su 2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8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652" y="1053084"/>
            <a:ext cx="1858699" cy="316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8611" y="117347"/>
            <a:ext cx="4379976" cy="6380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60184" y="77304"/>
            <a:ext cx="3377565" cy="404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Nodi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fusto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pieno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58750">
              <a:lnSpc>
                <a:spcPct val="110000"/>
              </a:lnSpc>
            </a:pPr>
            <a:r>
              <a:rPr sz="1800" b="1" spc="-5" dirty="0">
                <a:latin typeface="Arial"/>
                <a:cs typeface="Arial"/>
              </a:rPr>
              <a:t>Meristemi intercalari </a:t>
            </a:r>
            <a:r>
              <a:rPr sz="1800" spc="-5" dirty="0">
                <a:latin typeface="Arial"/>
                <a:cs typeface="Arial"/>
              </a:rPr>
              <a:t>(residui):  gruppi di cellule meristematiche  che derivano dal meristema  apicale, generalmente poco  numerose, che mantengono la  capacità di dividersi e sono  localizzati </a:t>
            </a:r>
            <a:r>
              <a:rPr sz="1800" dirty="0">
                <a:latin typeface="Arial"/>
                <a:cs typeface="Arial"/>
              </a:rPr>
              <a:t>tra </a:t>
            </a:r>
            <a:r>
              <a:rPr sz="1800" spc="-5" dirty="0">
                <a:latin typeface="Arial"/>
                <a:cs typeface="Arial"/>
              </a:rPr>
              <a:t>i tessuti definitivi  dell’organismo.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1000"/>
              </a:spcBef>
            </a:pPr>
            <a:r>
              <a:rPr sz="1800" spc="-5" dirty="0">
                <a:latin typeface="Arial"/>
                <a:cs typeface="Arial"/>
              </a:rPr>
              <a:t>Determinano la crescita  internodale (in altezza) del culmo  delle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Poacee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55207" y="3997452"/>
            <a:ext cx="3011423" cy="2465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0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1895" y="923543"/>
            <a:ext cx="4642103" cy="423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027" y="862012"/>
            <a:ext cx="7872095" cy="561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875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bambù sono piante  sempreverde, originarie  delle regioni tropicali e  sub-tropicali, per lo più  dell'Estremo Oriente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(Cina</a:t>
            </a:r>
            <a:endParaRPr sz="2400">
              <a:latin typeface="Arial"/>
              <a:cs typeface="Arial"/>
            </a:endParaRPr>
          </a:p>
          <a:p>
            <a:pPr marL="12700" marR="4192904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 Giappone), che crescono  spontanee anche in Africa,  Oceania 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America.</a:t>
            </a:r>
            <a:endParaRPr sz="2400">
              <a:latin typeface="Arial"/>
              <a:cs typeface="Arial"/>
            </a:endParaRPr>
          </a:p>
          <a:p>
            <a:pPr marL="12700" marR="424243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Appartengono alla famiglia  delle Poaceae  (Graminaceae), con più di  75 generi e oltre 1200  specie.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sz="2400" spc="-5" dirty="0">
                <a:latin typeface="Arial"/>
                <a:cs typeface="Arial"/>
              </a:rPr>
              <a:t>Molte specie raggiungono la maturità dopo 5 anni, e molte  sono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monocarpiche.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489" y="209741"/>
            <a:ext cx="5596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Poaceae “monstre”: i</a:t>
            </a:r>
            <a:r>
              <a:rPr sz="3200" spc="-6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bambù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335" y="1184148"/>
            <a:ext cx="3829811" cy="5102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046" y="71208"/>
            <a:ext cx="82746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Sono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tra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le piante con il ritmo di crescita più rapido al mondo:  sino a 120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cm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nell’arco di 24</a:t>
            </a:r>
            <a:r>
              <a:rPr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ore.</a:t>
            </a:r>
          </a:p>
        </p:txBody>
      </p:sp>
      <p:sp>
        <p:nvSpPr>
          <p:cNvPr id="6" name="object 6"/>
          <p:cNvSpPr/>
          <p:nvPr/>
        </p:nvSpPr>
        <p:spPr>
          <a:xfrm>
            <a:off x="257555" y="908303"/>
            <a:ext cx="2418588" cy="5803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7707" y="3316223"/>
            <a:ext cx="2232660" cy="2831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0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736" y="405384"/>
            <a:ext cx="7847330" cy="15684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170" marR="142875">
              <a:lnSpc>
                <a:spcPct val="100000"/>
              </a:lnSpc>
              <a:spcBef>
                <a:spcPts val="295"/>
              </a:spcBef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Alcune specie giganti possono arrivare sino a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15-20 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metri; la più alta di tutte, D</a:t>
            </a:r>
            <a:r>
              <a:rPr b="0" i="1" spc="-5" dirty="0">
                <a:solidFill>
                  <a:srgbClr val="000000"/>
                </a:solidFill>
                <a:latin typeface="Arial"/>
                <a:cs typeface="Arial"/>
              </a:rPr>
              <a:t>endrocalamus giganteus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, può  raggiungere i 40 metri in altezza, con un diametro medio  di 30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cm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alla base del culmo (il fusto</a:t>
            </a:r>
            <a:r>
              <a:rPr b="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cavo).</a:t>
            </a:r>
          </a:p>
        </p:txBody>
      </p:sp>
      <p:sp>
        <p:nvSpPr>
          <p:cNvPr id="4" name="object 4"/>
          <p:cNvSpPr/>
          <p:nvPr/>
        </p:nvSpPr>
        <p:spPr>
          <a:xfrm>
            <a:off x="3995927" y="1978151"/>
            <a:ext cx="4405883" cy="454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0" y="685800"/>
            <a:ext cx="4930139" cy="5532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914400"/>
            <a:ext cx="3262883" cy="4475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08260" y="25400"/>
            <a:ext cx="495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9900"/>
                </a:solidFill>
              </a:rPr>
              <a:t>(FLOEMA SECONDARIO o)</a:t>
            </a:r>
            <a:r>
              <a:rPr spc="-150" dirty="0">
                <a:solidFill>
                  <a:srgbClr val="CC9900"/>
                </a:solidFill>
              </a:rPr>
              <a:t> </a:t>
            </a:r>
            <a:r>
              <a:rPr spc="-5" dirty="0">
                <a:solidFill>
                  <a:srgbClr val="CC9900"/>
                </a:solidFill>
              </a:rPr>
              <a:t>LIBRO</a:t>
            </a:r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2603" cy="6525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45720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0387" y="124016"/>
            <a:ext cx="57619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336600"/>
                </a:solidFill>
                <a:latin typeface="Arial"/>
                <a:cs typeface="Arial"/>
              </a:rPr>
              <a:t>MONOCOTILEDONI</a:t>
            </a:r>
            <a:r>
              <a:rPr sz="32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336600"/>
                </a:solidFill>
                <a:latin typeface="Arial"/>
                <a:cs typeface="Arial"/>
              </a:rPr>
              <a:t>PSEUDO-</a:t>
            </a:r>
            <a:endParaRPr sz="32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3200" dirty="0">
                <a:solidFill>
                  <a:srgbClr val="336600"/>
                </a:solidFill>
                <a:latin typeface="Arial"/>
                <a:cs typeface="Arial"/>
              </a:rPr>
              <a:t>ARBOREE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4635" y="2895600"/>
            <a:ext cx="5077967" cy="3511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6296"/>
            <a:ext cx="8762999" cy="481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8439" y="354202"/>
            <a:ext cx="29610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4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250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AC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STELE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590" y="461962"/>
            <a:ext cx="4086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Nelle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Monocotiledoni……….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575" y="0"/>
            <a:ext cx="7115555" cy="6531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83" y="2141272"/>
            <a:ext cx="3031188" cy="4331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98214" y="69849"/>
            <a:ext cx="5192395" cy="6314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225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Alcune palme raggiungono altezze  considerevoli, con «fusti» (detti «stipiti»)  alti anche 50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metri.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5"/>
              </a:spcBef>
            </a:pPr>
            <a:r>
              <a:rPr sz="2200" spc="-5" dirty="0">
                <a:latin typeface="Arial"/>
                <a:cs typeface="Arial"/>
              </a:rPr>
              <a:t>Ciò avviene senza accrescimento  secondario in spessore, grazie ad un  accrescimento diametrale di tipo primario,  che porta ad una dilatazione importante  della zona posta immediatamente sotto il  meristema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apicale.</a:t>
            </a:r>
            <a:endParaRPr sz="2200">
              <a:latin typeface="Arial"/>
              <a:cs typeface="Arial"/>
            </a:endParaRPr>
          </a:p>
          <a:p>
            <a:pPr marL="12700" marR="50165">
              <a:lnSpc>
                <a:spcPct val="100000"/>
              </a:lnSpc>
              <a:spcBef>
                <a:spcPts val="1000"/>
              </a:spcBef>
            </a:pPr>
            <a:r>
              <a:rPr sz="2200" spc="-65" dirty="0">
                <a:latin typeface="Arial"/>
                <a:cs typeface="Arial"/>
              </a:rPr>
              <a:t>Tale </a:t>
            </a:r>
            <a:r>
              <a:rPr sz="2200" spc="-5" dirty="0">
                <a:latin typeface="Arial"/>
                <a:cs typeface="Arial"/>
              </a:rPr>
              <a:t>crescita può determinare la  formazione di un apice depresso di forma  discoidale, del diametro di diversi  decimetri, pari cioè al diametro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dello</a:t>
            </a:r>
            <a:endParaRPr sz="2200">
              <a:latin typeface="Arial"/>
              <a:cs typeface="Arial"/>
            </a:endParaRPr>
          </a:p>
          <a:p>
            <a:pPr marL="12700" marR="174625">
              <a:lnSpc>
                <a:spcPct val="100000"/>
              </a:lnSpc>
              <a:tabLst>
                <a:tab pos="1205230" algn="l"/>
              </a:tabLst>
            </a:pPr>
            <a:r>
              <a:rPr sz="2200" spc="-5" dirty="0">
                <a:latin typeface="Arial"/>
                <a:cs typeface="Arial"/>
              </a:rPr>
              <a:t>«stipite»	che si manterrà tale negli anni,  </a:t>
            </a:r>
            <a:r>
              <a:rPr sz="2200" spc="-10" dirty="0">
                <a:latin typeface="Arial"/>
                <a:cs typeface="Arial"/>
              </a:rPr>
              <a:t>indifferente </a:t>
            </a:r>
            <a:r>
              <a:rPr sz="2200" spc="-5" dirty="0">
                <a:latin typeface="Arial"/>
                <a:cs typeface="Arial"/>
              </a:rPr>
              <a:t>al passare degli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anni.</a:t>
            </a:r>
            <a:endParaRPr sz="2200">
              <a:latin typeface="Arial"/>
              <a:cs typeface="Arial"/>
            </a:endParaRPr>
          </a:p>
          <a:p>
            <a:pPr marL="12700" marR="219075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Non c’è accrescimento secondario in  spessore, tanto più che in genere non ci  sono ramificazioni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laterali.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8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011" y="0"/>
            <a:ext cx="4006595" cy="6525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685800"/>
            <a:ext cx="7467599" cy="483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5007" y="726948"/>
            <a:ext cx="4888992" cy="5804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39" y="419100"/>
            <a:ext cx="3476244" cy="4632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8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3740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7320" y="819911"/>
            <a:ext cx="3636263" cy="4623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8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3" name="Group 13"/>
          <p:cNvGrpSpPr>
            <a:grpSpLocks/>
          </p:cNvGrpSpPr>
          <p:nvPr/>
        </p:nvGrpSpPr>
        <p:grpSpPr bwMode="auto">
          <a:xfrm>
            <a:off x="684213" y="620713"/>
            <a:ext cx="7848600" cy="5903912"/>
            <a:chOff x="431" y="391"/>
            <a:chExt cx="5214" cy="3929"/>
          </a:xfrm>
        </p:grpSpPr>
        <p:pic>
          <p:nvPicPr>
            <p:cNvPr id="22536" name="Picture 2" descr="dracenaIco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20"/>
              <a:ext cx="4848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3"/>
            <p:cNvSpPr txBox="1">
              <a:spLocks noChangeArrowheads="1"/>
            </p:cNvSpPr>
            <p:nvPr/>
          </p:nvSpPr>
          <p:spPr bwMode="auto">
            <a:xfrm>
              <a:off x="2699" y="391"/>
              <a:ext cx="294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it-IT" altLang="it-IT" sz="2400" b="1" i="1">
                  <a:latin typeface="Arial" charset="0"/>
                  <a:cs typeface="Arial" charset="0"/>
                </a:rPr>
                <a:t>Dracaena draco</a:t>
              </a:r>
              <a:r>
                <a:rPr lang="it-IT" altLang="it-IT" sz="2400" b="1">
                  <a:latin typeface="Arial" charset="0"/>
                  <a:cs typeface="Arial" charset="0"/>
                </a:rPr>
                <a:t>, Tenerife</a:t>
              </a:r>
            </a:p>
          </p:txBody>
        </p:sp>
      </p:grp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0" y="0"/>
            <a:ext cx="88931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Arial" charset="0"/>
                <a:cs typeface="Arial" charset="0"/>
              </a:rPr>
              <a:t>Un ulteriore modello alternativo è presente in un gruppo di piante (sub-)tropicali, le </a:t>
            </a:r>
            <a:r>
              <a:rPr lang="it-IT" altLang="it-IT" sz="2400" b="1">
                <a:latin typeface="Arial" charset="0"/>
                <a:cs typeface="Arial" charset="0"/>
              </a:rPr>
              <a:t>Dracene</a:t>
            </a:r>
            <a:r>
              <a:rPr lang="it-IT" altLang="it-IT" sz="240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1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8260" y="25400"/>
            <a:ext cx="495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C9900"/>
                </a:solidFill>
              </a:rPr>
              <a:t>(FLOEMA SECONDARIO o)</a:t>
            </a:r>
            <a:r>
              <a:rPr spc="-150" dirty="0">
                <a:solidFill>
                  <a:srgbClr val="CC9900"/>
                </a:solidFill>
              </a:rPr>
              <a:t> </a:t>
            </a:r>
            <a:r>
              <a:rPr spc="-5" dirty="0">
                <a:solidFill>
                  <a:srgbClr val="CC9900"/>
                </a:solidFill>
              </a:rPr>
              <a:t>LIBRO</a:t>
            </a:r>
          </a:p>
        </p:txBody>
      </p:sp>
      <p:sp>
        <p:nvSpPr>
          <p:cNvPr id="4" name="object 4"/>
          <p:cNvSpPr/>
          <p:nvPr/>
        </p:nvSpPr>
        <p:spPr>
          <a:xfrm>
            <a:off x="838200" y="457200"/>
            <a:ext cx="7798307" cy="6030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6d6d859473410e347ad82a398a627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053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867400" y="115888"/>
            <a:ext cx="3165475" cy="1004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it-IT" altLang="it-IT" sz="2400" b="1" i="1">
                <a:latin typeface="Arial" charset="0"/>
                <a:cs typeface="Arial" charset="0"/>
              </a:rPr>
              <a:t>Dracaena cinnabari,</a:t>
            </a:r>
          </a:p>
          <a:p>
            <a:pPr algn="r">
              <a:spcBef>
                <a:spcPct val="50000"/>
              </a:spcBef>
              <a:buFontTx/>
              <a:buNone/>
            </a:pPr>
            <a:r>
              <a:rPr lang="it-IT" altLang="it-IT" sz="2400" b="1" i="1">
                <a:latin typeface="Arial" charset="0"/>
                <a:cs typeface="Arial" charset="0"/>
              </a:rPr>
              <a:t>Socotra</a:t>
            </a:r>
            <a:endParaRPr lang="it-IT" altLang="it-IT" sz="2400" b="1">
              <a:latin typeface="Arial" charset="0"/>
              <a:cs typeface="Arial" charset="0"/>
            </a:endParaRPr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1" name="Picture 2" descr="Dracaena fragrans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16" y="3018536"/>
            <a:ext cx="2609094" cy="35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rescitasecmonoco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" y="506348"/>
            <a:ext cx="67056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4504944" y="6591300"/>
            <a:ext cx="4559425" cy="22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1650"/>
              </a:lnSpc>
            </a:pPr>
            <a:r>
              <a:rPr lang="it-IT" spc="-5" dirty="0" smtClean="0">
                <a:solidFill>
                  <a:srgbClr val="00CC00"/>
                </a:solidFill>
              </a:rPr>
              <a:t>3Th - </a:t>
            </a:r>
            <a:r>
              <a:rPr spc="-5" dirty="0" err="1" smtClean="0">
                <a:solidFill>
                  <a:srgbClr val="00CC00"/>
                </a:solidFill>
              </a:rPr>
              <a:t>Biologia</a:t>
            </a:r>
            <a:r>
              <a:rPr spc="-5" dirty="0" smtClean="0">
                <a:solidFill>
                  <a:srgbClr val="00CC00"/>
                </a:solidFill>
              </a:rPr>
              <a:t> </a:t>
            </a:r>
            <a:r>
              <a:rPr spc="-5" dirty="0">
                <a:solidFill>
                  <a:srgbClr val="00CC00"/>
                </a:solidFill>
              </a:rPr>
              <a:t>vegetale </a:t>
            </a:r>
            <a:r>
              <a:rPr dirty="0">
                <a:solidFill>
                  <a:srgbClr val="00CC00"/>
                </a:solidFill>
              </a:rPr>
              <a:t>x </a:t>
            </a:r>
            <a:r>
              <a:rPr spc="-5" dirty="0">
                <a:solidFill>
                  <a:srgbClr val="00CC00"/>
                </a:solidFill>
              </a:rPr>
              <a:t>STB </a:t>
            </a:r>
            <a:r>
              <a:rPr dirty="0">
                <a:solidFill>
                  <a:srgbClr val="00CC00"/>
                </a:solidFill>
              </a:rPr>
              <a:t>– AA</a:t>
            </a:r>
            <a:r>
              <a:rPr spc="-170" dirty="0">
                <a:solidFill>
                  <a:srgbClr val="00CC00"/>
                </a:solidFill>
              </a:rPr>
              <a:t> </a:t>
            </a:r>
            <a:r>
              <a:rPr spc="-5" dirty="0" smtClean="0">
                <a:solidFill>
                  <a:srgbClr val="00CC00"/>
                </a:solidFill>
              </a:rPr>
              <a:t>201</a:t>
            </a:r>
            <a:r>
              <a:rPr lang="it-IT" spc="-5" dirty="0" smtClean="0">
                <a:solidFill>
                  <a:srgbClr val="00CC00"/>
                </a:solidFill>
              </a:rPr>
              <a:t>9</a:t>
            </a:r>
            <a:r>
              <a:rPr spc="-5" dirty="0" smtClean="0">
                <a:solidFill>
                  <a:srgbClr val="00CC00"/>
                </a:solidFill>
              </a:rPr>
              <a:t>-20</a:t>
            </a:r>
            <a:r>
              <a:rPr lang="it-IT" spc="-5" dirty="0" smtClean="0">
                <a:solidFill>
                  <a:srgbClr val="00CC00"/>
                </a:solidFill>
              </a:rPr>
              <a:t>20</a:t>
            </a:r>
            <a:endParaRPr spc="-5" dirty="0">
              <a:solidFill>
                <a:srgbClr val="00CC00"/>
              </a:solidFill>
            </a:endParaRPr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38100"/>
            <a:ext cx="6876288" cy="681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116" y="5239575"/>
            <a:ext cx="23609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Arial"/>
                <a:cs typeface="Arial"/>
              </a:rPr>
              <a:t>RADICE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5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811" y="685800"/>
            <a:ext cx="3352800" cy="2685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627" y="171450"/>
            <a:ext cx="3966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3333CC"/>
                </a:solidFill>
                <a:latin typeface="Arial"/>
                <a:cs typeface="Arial"/>
              </a:rPr>
              <a:t>ANATOMIA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DELLA</a:t>
            </a:r>
            <a:r>
              <a:rPr sz="2400" b="1" spc="-1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RADICE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380624"/>
            <a:ext cx="3000569" cy="601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1627" y="3371532"/>
            <a:ext cx="4633595" cy="25857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540"/>
              </a:spcBef>
              <a:buAutoNum type="arabicParenR"/>
              <a:tabLst>
                <a:tab pos="367665" algn="l"/>
              </a:tabLst>
            </a:pPr>
            <a:r>
              <a:rPr sz="2400" spc="-5" dirty="0">
                <a:latin typeface="Arial"/>
                <a:cs typeface="Arial"/>
              </a:rPr>
              <a:t>assorbimento di acqua 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soluti;</a:t>
            </a:r>
            <a:endParaRPr sz="2400">
              <a:latin typeface="Arial"/>
              <a:cs typeface="Arial"/>
            </a:endParaRPr>
          </a:p>
          <a:p>
            <a:pPr marL="367030" indent="-354965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367665" algn="l"/>
              </a:tabLst>
            </a:pPr>
            <a:r>
              <a:rPr sz="2400" spc="-5" dirty="0">
                <a:latin typeface="Arial"/>
                <a:cs typeface="Arial"/>
              </a:rPr>
              <a:t>ancoraggio;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367665" algn="l"/>
              </a:tabLst>
            </a:pPr>
            <a:r>
              <a:rPr sz="2400" spc="-5" dirty="0">
                <a:latin typeface="Arial"/>
                <a:cs typeface="Arial"/>
              </a:rPr>
              <a:t>accumulo di sostanze di riserva  </a:t>
            </a:r>
            <a:r>
              <a:rPr sz="2400" dirty="0">
                <a:latin typeface="Arial"/>
                <a:cs typeface="Arial"/>
              </a:rPr>
              <a:t>(tra </a:t>
            </a:r>
            <a:r>
              <a:rPr sz="2400" spc="-5" dirty="0">
                <a:latin typeface="Arial"/>
                <a:cs typeface="Arial"/>
              </a:rPr>
              <a:t>cui la stessa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acqua);</a:t>
            </a:r>
            <a:endParaRPr sz="2400">
              <a:latin typeface="Arial"/>
              <a:cs typeface="Arial"/>
            </a:endParaRPr>
          </a:p>
          <a:p>
            <a:pPr marL="367030" indent="-354965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367665" algn="l"/>
              </a:tabLst>
            </a:pPr>
            <a:r>
              <a:rPr sz="2400" spc="-5" dirty="0">
                <a:latin typeface="Arial"/>
                <a:cs typeface="Arial"/>
              </a:rPr>
              <a:t>laboratorio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chimico.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0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5455" y="1103376"/>
            <a:ext cx="3895344" cy="5297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371599"/>
            <a:ext cx="1969007" cy="2852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0" y="1511808"/>
            <a:ext cx="1604772" cy="2145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883" y="670559"/>
            <a:ext cx="3683635" cy="402590"/>
          </a:xfrm>
          <a:custGeom>
            <a:avLst/>
            <a:gdLst/>
            <a:ahLst/>
            <a:cxnLst/>
            <a:rect l="l" t="t" r="r" b="b"/>
            <a:pathLst>
              <a:path w="3683635" h="402590">
                <a:moveTo>
                  <a:pt x="1857755" y="15239"/>
                </a:moveTo>
                <a:lnTo>
                  <a:pt x="1853183" y="47243"/>
                </a:lnTo>
                <a:lnTo>
                  <a:pt x="1847087" y="68579"/>
                </a:lnTo>
                <a:lnTo>
                  <a:pt x="1843336" y="76082"/>
                </a:lnTo>
                <a:lnTo>
                  <a:pt x="1844039" y="77724"/>
                </a:lnTo>
                <a:lnTo>
                  <a:pt x="1876043" y="123443"/>
                </a:lnTo>
                <a:lnTo>
                  <a:pt x="1923287" y="161543"/>
                </a:lnTo>
                <a:lnTo>
                  <a:pt x="1970531" y="185927"/>
                </a:lnTo>
                <a:lnTo>
                  <a:pt x="2023871" y="204215"/>
                </a:lnTo>
                <a:lnTo>
                  <a:pt x="2083307" y="216407"/>
                </a:lnTo>
                <a:lnTo>
                  <a:pt x="3366515" y="224027"/>
                </a:lnTo>
                <a:lnTo>
                  <a:pt x="3396995" y="225551"/>
                </a:lnTo>
                <a:lnTo>
                  <a:pt x="3453383" y="233171"/>
                </a:lnTo>
                <a:lnTo>
                  <a:pt x="3506723" y="246887"/>
                </a:lnTo>
                <a:lnTo>
                  <a:pt x="3553967" y="266699"/>
                </a:lnTo>
                <a:lnTo>
                  <a:pt x="3592067" y="291083"/>
                </a:lnTo>
                <a:lnTo>
                  <a:pt x="3634739" y="335279"/>
                </a:lnTo>
                <a:lnTo>
                  <a:pt x="3646931" y="359663"/>
                </a:lnTo>
                <a:lnTo>
                  <a:pt x="3649979" y="367283"/>
                </a:lnTo>
                <a:lnTo>
                  <a:pt x="3653027" y="376427"/>
                </a:lnTo>
                <a:lnTo>
                  <a:pt x="3654551" y="384047"/>
                </a:lnTo>
                <a:lnTo>
                  <a:pt x="3654551" y="393191"/>
                </a:lnTo>
                <a:lnTo>
                  <a:pt x="3656075" y="402335"/>
                </a:lnTo>
                <a:lnTo>
                  <a:pt x="3683507" y="400811"/>
                </a:lnTo>
                <a:lnTo>
                  <a:pt x="3683507" y="390143"/>
                </a:lnTo>
                <a:lnTo>
                  <a:pt x="3680459" y="368807"/>
                </a:lnTo>
                <a:lnTo>
                  <a:pt x="3677411" y="358139"/>
                </a:lnTo>
                <a:lnTo>
                  <a:pt x="3672839" y="347471"/>
                </a:lnTo>
                <a:lnTo>
                  <a:pt x="3668267" y="338327"/>
                </a:lnTo>
                <a:lnTo>
                  <a:pt x="3663695" y="327659"/>
                </a:lnTo>
                <a:lnTo>
                  <a:pt x="3627119" y="283463"/>
                </a:lnTo>
                <a:lnTo>
                  <a:pt x="3566159" y="240791"/>
                </a:lnTo>
                <a:lnTo>
                  <a:pt x="3515867" y="219455"/>
                </a:lnTo>
                <a:lnTo>
                  <a:pt x="3457955" y="204215"/>
                </a:lnTo>
                <a:lnTo>
                  <a:pt x="3396995" y="196595"/>
                </a:lnTo>
                <a:lnTo>
                  <a:pt x="2147315" y="192023"/>
                </a:lnTo>
                <a:lnTo>
                  <a:pt x="2116835" y="190499"/>
                </a:lnTo>
                <a:lnTo>
                  <a:pt x="2060447" y="182879"/>
                </a:lnTo>
                <a:lnTo>
                  <a:pt x="2007107" y="169163"/>
                </a:lnTo>
                <a:lnTo>
                  <a:pt x="1961387" y="149351"/>
                </a:lnTo>
                <a:lnTo>
                  <a:pt x="1921763" y="124967"/>
                </a:lnTo>
                <a:lnTo>
                  <a:pt x="1879091" y="80772"/>
                </a:lnTo>
                <a:lnTo>
                  <a:pt x="1860803" y="41148"/>
                </a:lnTo>
                <a:lnTo>
                  <a:pt x="1859279" y="32003"/>
                </a:lnTo>
                <a:lnTo>
                  <a:pt x="1857755" y="24383"/>
                </a:lnTo>
                <a:lnTo>
                  <a:pt x="1857755" y="15239"/>
                </a:lnTo>
                <a:close/>
              </a:path>
              <a:path w="3683635" h="402590">
                <a:moveTo>
                  <a:pt x="318515" y="185927"/>
                </a:moveTo>
                <a:lnTo>
                  <a:pt x="256032" y="188975"/>
                </a:lnTo>
                <a:lnTo>
                  <a:pt x="196596" y="201167"/>
                </a:lnTo>
                <a:lnTo>
                  <a:pt x="143256" y="219455"/>
                </a:lnTo>
                <a:lnTo>
                  <a:pt x="96012" y="243839"/>
                </a:lnTo>
                <a:lnTo>
                  <a:pt x="56388" y="272795"/>
                </a:lnTo>
                <a:lnTo>
                  <a:pt x="19812" y="316991"/>
                </a:lnTo>
                <a:lnTo>
                  <a:pt x="15240" y="327659"/>
                </a:lnTo>
                <a:lnTo>
                  <a:pt x="10668" y="336803"/>
                </a:lnTo>
                <a:lnTo>
                  <a:pt x="6096" y="347471"/>
                </a:lnTo>
                <a:lnTo>
                  <a:pt x="3048" y="358139"/>
                </a:lnTo>
                <a:lnTo>
                  <a:pt x="0" y="379475"/>
                </a:lnTo>
                <a:lnTo>
                  <a:pt x="0" y="388619"/>
                </a:lnTo>
                <a:lnTo>
                  <a:pt x="27432" y="390143"/>
                </a:lnTo>
                <a:lnTo>
                  <a:pt x="28956" y="380999"/>
                </a:lnTo>
                <a:lnTo>
                  <a:pt x="28956" y="371855"/>
                </a:lnTo>
                <a:lnTo>
                  <a:pt x="32004" y="364235"/>
                </a:lnTo>
                <a:lnTo>
                  <a:pt x="50292" y="323087"/>
                </a:lnTo>
                <a:lnTo>
                  <a:pt x="76200" y="294131"/>
                </a:lnTo>
                <a:lnTo>
                  <a:pt x="92964" y="280415"/>
                </a:lnTo>
                <a:lnTo>
                  <a:pt x="132588" y="256031"/>
                </a:lnTo>
                <a:lnTo>
                  <a:pt x="178308" y="236219"/>
                </a:lnTo>
                <a:lnTo>
                  <a:pt x="231648" y="222503"/>
                </a:lnTo>
                <a:lnTo>
                  <a:pt x="289559" y="214883"/>
                </a:lnTo>
                <a:lnTo>
                  <a:pt x="1600199" y="214883"/>
                </a:lnTo>
                <a:lnTo>
                  <a:pt x="1630679" y="210311"/>
                </a:lnTo>
                <a:lnTo>
                  <a:pt x="1659635" y="202691"/>
                </a:lnTo>
                <a:lnTo>
                  <a:pt x="1687067" y="195071"/>
                </a:lnTo>
                <a:lnTo>
                  <a:pt x="1704339" y="188975"/>
                </a:lnTo>
                <a:lnTo>
                  <a:pt x="1537715" y="188975"/>
                </a:lnTo>
                <a:lnTo>
                  <a:pt x="318515" y="185927"/>
                </a:lnTo>
                <a:close/>
              </a:path>
              <a:path w="3683635" h="402590">
                <a:moveTo>
                  <a:pt x="1600199" y="214883"/>
                </a:moveTo>
                <a:lnTo>
                  <a:pt x="320039" y="214883"/>
                </a:lnTo>
                <a:lnTo>
                  <a:pt x="1537715" y="217931"/>
                </a:lnTo>
                <a:lnTo>
                  <a:pt x="1569719" y="217931"/>
                </a:lnTo>
                <a:lnTo>
                  <a:pt x="1600199" y="214883"/>
                </a:lnTo>
                <a:close/>
              </a:path>
              <a:path w="3683635" h="402590">
                <a:moveTo>
                  <a:pt x="1828799" y="22860"/>
                </a:moveTo>
                <a:lnTo>
                  <a:pt x="1827275" y="30479"/>
                </a:lnTo>
                <a:lnTo>
                  <a:pt x="1825751" y="39624"/>
                </a:lnTo>
                <a:lnTo>
                  <a:pt x="1822703" y="47243"/>
                </a:lnTo>
                <a:lnTo>
                  <a:pt x="1819655" y="56387"/>
                </a:lnTo>
                <a:lnTo>
                  <a:pt x="1816607" y="64007"/>
                </a:lnTo>
                <a:lnTo>
                  <a:pt x="1812035" y="71627"/>
                </a:lnTo>
                <a:lnTo>
                  <a:pt x="1807463" y="80772"/>
                </a:lnTo>
                <a:lnTo>
                  <a:pt x="1781555" y="109727"/>
                </a:lnTo>
                <a:lnTo>
                  <a:pt x="1746503" y="135636"/>
                </a:lnTo>
                <a:lnTo>
                  <a:pt x="1703831" y="158495"/>
                </a:lnTo>
                <a:lnTo>
                  <a:pt x="1653539" y="175260"/>
                </a:lnTo>
                <a:lnTo>
                  <a:pt x="1598675" y="185927"/>
                </a:lnTo>
                <a:lnTo>
                  <a:pt x="1568195" y="188975"/>
                </a:lnTo>
                <a:lnTo>
                  <a:pt x="1704339" y="188975"/>
                </a:lnTo>
                <a:lnTo>
                  <a:pt x="1760219" y="161543"/>
                </a:lnTo>
                <a:lnTo>
                  <a:pt x="1799843" y="131063"/>
                </a:lnTo>
                <a:lnTo>
                  <a:pt x="1808987" y="123443"/>
                </a:lnTo>
                <a:lnTo>
                  <a:pt x="1816607" y="114300"/>
                </a:lnTo>
                <a:lnTo>
                  <a:pt x="1824227" y="106679"/>
                </a:lnTo>
                <a:lnTo>
                  <a:pt x="1830323" y="97536"/>
                </a:lnTo>
                <a:lnTo>
                  <a:pt x="1836419" y="86867"/>
                </a:lnTo>
                <a:lnTo>
                  <a:pt x="1842515" y="77724"/>
                </a:lnTo>
                <a:lnTo>
                  <a:pt x="1843336" y="76082"/>
                </a:lnTo>
                <a:lnTo>
                  <a:pt x="1834895" y="56387"/>
                </a:lnTo>
                <a:lnTo>
                  <a:pt x="1831847" y="45719"/>
                </a:lnTo>
                <a:lnTo>
                  <a:pt x="1828799" y="24383"/>
                </a:lnTo>
                <a:lnTo>
                  <a:pt x="1828799" y="22860"/>
                </a:lnTo>
                <a:close/>
              </a:path>
              <a:path w="3683635" h="402590">
                <a:moveTo>
                  <a:pt x="1850135" y="0"/>
                </a:moveTo>
                <a:lnTo>
                  <a:pt x="1834895" y="0"/>
                </a:lnTo>
                <a:lnTo>
                  <a:pt x="1828799" y="6095"/>
                </a:lnTo>
                <a:lnTo>
                  <a:pt x="1828799" y="24383"/>
                </a:lnTo>
                <a:lnTo>
                  <a:pt x="1831847" y="45719"/>
                </a:lnTo>
                <a:lnTo>
                  <a:pt x="1834895" y="56387"/>
                </a:lnTo>
                <a:lnTo>
                  <a:pt x="1843336" y="76082"/>
                </a:lnTo>
                <a:lnTo>
                  <a:pt x="1847087" y="68579"/>
                </a:lnTo>
                <a:lnTo>
                  <a:pt x="1853183" y="47243"/>
                </a:lnTo>
                <a:lnTo>
                  <a:pt x="1857755" y="15239"/>
                </a:lnTo>
                <a:lnTo>
                  <a:pt x="1857755" y="6095"/>
                </a:lnTo>
                <a:lnTo>
                  <a:pt x="1850135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3083" y="672083"/>
            <a:ext cx="3683635" cy="402590"/>
          </a:xfrm>
          <a:custGeom>
            <a:avLst/>
            <a:gdLst/>
            <a:ahLst/>
            <a:cxnLst/>
            <a:rect l="l" t="t" r="r" b="b"/>
            <a:pathLst>
              <a:path w="3683634" h="402590">
                <a:moveTo>
                  <a:pt x="1857755" y="15239"/>
                </a:moveTo>
                <a:lnTo>
                  <a:pt x="1853183" y="47243"/>
                </a:lnTo>
                <a:lnTo>
                  <a:pt x="1850135" y="57912"/>
                </a:lnTo>
                <a:lnTo>
                  <a:pt x="1845563" y="68579"/>
                </a:lnTo>
                <a:lnTo>
                  <a:pt x="1843182" y="75723"/>
                </a:lnTo>
                <a:lnTo>
                  <a:pt x="1876043" y="123443"/>
                </a:lnTo>
                <a:lnTo>
                  <a:pt x="1923287" y="161543"/>
                </a:lnTo>
                <a:lnTo>
                  <a:pt x="1970531" y="185927"/>
                </a:lnTo>
                <a:lnTo>
                  <a:pt x="2023871" y="204215"/>
                </a:lnTo>
                <a:lnTo>
                  <a:pt x="2083307" y="216407"/>
                </a:lnTo>
                <a:lnTo>
                  <a:pt x="2147315" y="220979"/>
                </a:lnTo>
                <a:lnTo>
                  <a:pt x="3366515" y="224027"/>
                </a:lnTo>
                <a:lnTo>
                  <a:pt x="3396995" y="225551"/>
                </a:lnTo>
                <a:lnTo>
                  <a:pt x="3453383" y="233171"/>
                </a:lnTo>
                <a:lnTo>
                  <a:pt x="3506723" y="246887"/>
                </a:lnTo>
                <a:lnTo>
                  <a:pt x="3553967" y="266699"/>
                </a:lnTo>
                <a:lnTo>
                  <a:pt x="3592067" y="291083"/>
                </a:lnTo>
                <a:lnTo>
                  <a:pt x="3634739" y="335279"/>
                </a:lnTo>
                <a:lnTo>
                  <a:pt x="3646931" y="359663"/>
                </a:lnTo>
                <a:lnTo>
                  <a:pt x="3649979" y="367283"/>
                </a:lnTo>
                <a:lnTo>
                  <a:pt x="3653027" y="376427"/>
                </a:lnTo>
                <a:lnTo>
                  <a:pt x="3654551" y="384047"/>
                </a:lnTo>
                <a:lnTo>
                  <a:pt x="3654551" y="393191"/>
                </a:lnTo>
                <a:lnTo>
                  <a:pt x="3656075" y="402335"/>
                </a:lnTo>
                <a:lnTo>
                  <a:pt x="3683507" y="400811"/>
                </a:lnTo>
                <a:lnTo>
                  <a:pt x="3683507" y="390143"/>
                </a:lnTo>
                <a:lnTo>
                  <a:pt x="3680459" y="368807"/>
                </a:lnTo>
                <a:lnTo>
                  <a:pt x="3677411" y="358139"/>
                </a:lnTo>
                <a:lnTo>
                  <a:pt x="3672839" y="347471"/>
                </a:lnTo>
                <a:lnTo>
                  <a:pt x="3668267" y="338327"/>
                </a:lnTo>
                <a:lnTo>
                  <a:pt x="3663695" y="327659"/>
                </a:lnTo>
                <a:lnTo>
                  <a:pt x="3627119" y="283463"/>
                </a:lnTo>
                <a:lnTo>
                  <a:pt x="3566159" y="240791"/>
                </a:lnTo>
                <a:lnTo>
                  <a:pt x="3515867" y="219455"/>
                </a:lnTo>
                <a:lnTo>
                  <a:pt x="3486911" y="211835"/>
                </a:lnTo>
                <a:lnTo>
                  <a:pt x="3459479" y="204215"/>
                </a:lnTo>
                <a:lnTo>
                  <a:pt x="3428999" y="199643"/>
                </a:lnTo>
                <a:lnTo>
                  <a:pt x="3396995" y="196595"/>
                </a:lnTo>
                <a:lnTo>
                  <a:pt x="3366515" y="195071"/>
                </a:lnTo>
                <a:lnTo>
                  <a:pt x="2147315" y="192023"/>
                </a:lnTo>
                <a:lnTo>
                  <a:pt x="2116835" y="190499"/>
                </a:lnTo>
                <a:lnTo>
                  <a:pt x="2060447" y="182879"/>
                </a:lnTo>
                <a:lnTo>
                  <a:pt x="2007107" y="169163"/>
                </a:lnTo>
                <a:lnTo>
                  <a:pt x="1959863" y="149351"/>
                </a:lnTo>
                <a:lnTo>
                  <a:pt x="1921763" y="124967"/>
                </a:lnTo>
                <a:lnTo>
                  <a:pt x="1891283" y="96012"/>
                </a:lnTo>
                <a:lnTo>
                  <a:pt x="1883663" y="88391"/>
                </a:lnTo>
                <a:lnTo>
                  <a:pt x="1865375" y="57912"/>
                </a:lnTo>
                <a:lnTo>
                  <a:pt x="1862327" y="48767"/>
                </a:lnTo>
                <a:lnTo>
                  <a:pt x="1860803" y="41148"/>
                </a:lnTo>
                <a:lnTo>
                  <a:pt x="1859279" y="32003"/>
                </a:lnTo>
                <a:lnTo>
                  <a:pt x="1857755" y="24383"/>
                </a:lnTo>
                <a:lnTo>
                  <a:pt x="1857755" y="15239"/>
                </a:lnTo>
                <a:close/>
              </a:path>
              <a:path w="3683634" h="402590">
                <a:moveTo>
                  <a:pt x="318516" y="185927"/>
                </a:moveTo>
                <a:lnTo>
                  <a:pt x="256032" y="190499"/>
                </a:lnTo>
                <a:lnTo>
                  <a:pt x="196596" y="201167"/>
                </a:lnTo>
                <a:lnTo>
                  <a:pt x="143256" y="219455"/>
                </a:lnTo>
                <a:lnTo>
                  <a:pt x="96012" y="243839"/>
                </a:lnTo>
                <a:lnTo>
                  <a:pt x="56387" y="272795"/>
                </a:lnTo>
                <a:lnTo>
                  <a:pt x="19812" y="316991"/>
                </a:lnTo>
                <a:lnTo>
                  <a:pt x="15240" y="327659"/>
                </a:lnTo>
                <a:lnTo>
                  <a:pt x="10668" y="336803"/>
                </a:lnTo>
                <a:lnTo>
                  <a:pt x="6096" y="347471"/>
                </a:lnTo>
                <a:lnTo>
                  <a:pt x="3048" y="358139"/>
                </a:lnTo>
                <a:lnTo>
                  <a:pt x="0" y="379475"/>
                </a:lnTo>
                <a:lnTo>
                  <a:pt x="0" y="388619"/>
                </a:lnTo>
                <a:lnTo>
                  <a:pt x="27432" y="390143"/>
                </a:lnTo>
                <a:lnTo>
                  <a:pt x="28956" y="380999"/>
                </a:lnTo>
                <a:lnTo>
                  <a:pt x="28956" y="371855"/>
                </a:lnTo>
                <a:lnTo>
                  <a:pt x="32004" y="364235"/>
                </a:lnTo>
                <a:lnTo>
                  <a:pt x="33528" y="355091"/>
                </a:lnTo>
                <a:lnTo>
                  <a:pt x="36575" y="347471"/>
                </a:lnTo>
                <a:lnTo>
                  <a:pt x="41148" y="339851"/>
                </a:lnTo>
                <a:lnTo>
                  <a:pt x="45720" y="330707"/>
                </a:lnTo>
                <a:lnTo>
                  <a:pt x="50292" y="323087"/>
                </a:lnTo>
                <a:lnTo>
                  <a:pt x="68580" y="300227"/>
                </a:lnTo>
                <a:lnTo>
                  <a:pt x="76200" y="294131"/>
                </a:lnTo>
                <a:lnTo>
                  <a:pt x="92963" y="280415"/>
                </a:lnTo>
                <a:lnTo>
                  <a:pt x="132587" y="256031"/>
                </a:lnTo>
                <a:lnTo>
                  <a:pt x="178308" y="236219"/>
                </a:lnTo>
                <a:lnTo>
                  <a:pt x="231648" y="222503"/>
                </a:lnTo>
                <a:lnTo>
                  <a:pt x="289560" y="214883"/>
                </a:lnTo>
                <a:lnTo>
                  <a:pt x="1600199" y="214883"/>
                </a:lnTo>
                <a:lnTo>
                  <a:pt x="1630679" y="210311"/>
                </a:lnTo>
                <a:lnTo>
                  <a:pt x="1659635" y="202691"/>
                </a:lnTo>
                <a:lnTo>
                  <a:pt x="1687067" y="195071"/>
                </a:lnTo>
                <a:lnTo>
                  <a:pt x="1704339" y="188975"/>
                </a:lnTo>
                <a:lnTo>
                  <a:pt x="1537715" y="188975"/>
                </a:lnTo>
                <a:lnTo>
                  <a:pt x="318516" y="185927"/>
                </a:lnTo>
                <a:close/>
              </a:path>
              <a:path w="3683634" h="402590">
                <a:moveTo>
                  <a:pt x="1600199" y="214883"/>
                </a:moveTo>
                <a:lnTo>
                  <a:pt x="320040" y="214883"/>
                </a:lnTo>
                <a:lnTo>
                  <a:pt x="1537715" y="217931"/>
                </a:lnTo>
                <a:lnTo>
                  <a:pt x="1569719" y="217931"/>
                </a:lnTo>
                <a:lnTo>
                  <a:pt x="1600199" y="214883"/>
                </a:lnTo>
                <a:close/>
              </a:path>
              <a:path w="3683634" h="402590">
                <a:moveTo>
                  <a:pt x="1828799" y="22859"/>
                </a:moveTo>
                <a:lnTo>
                  <a:pt x="1827275" y="30479"/>
                </a:lnTo>
                <a:lnTo>
                  <a:pt x="1825751" y="39624"/>
                </a:lnTo>
                <a:lnTo>
                  <a:pt x="1822703" y="47243"/>
                </a:lnTo>
                <a:lnTo>
                  <a:pt x="1819655" y="56387"/>
                </a:lnTo>
                <a:lnTo>
                  <a:pt x="1816607" y="64007"/>
                </a:lnTo>
                <a:lnTo>
                  <a:pt x="1812035" y="71627"/>
                </a:lnTo>
                <a:lnTo>
                  <a:pt x="1807463" y="80771"/>
                </a:lnTo>
                <a:lnTo>
                  <a:pt x="1789175" y="103631"/>
                </a:lnTo>
                <a:lnTo>
                  <a:pt x="1781555" y="109727"/>
                </a:lnTo>
                <a:lnTo>
                  <a:pt x="1764791" y="123443"/>
                </a:lnTo>
                <a:lnTo>
                  <a:pt x="1703831" y="158495"/>
                </a:lnTo>
                <a:lnTo>
                  <a:pt x="1653539" y="175259"/>
                </a:lnTo>
                <a:lnTo>
                  <a:pt x="1598675" y="185927"/>
                </a:lnTo>
                <a:lnTo>
                  <a:pt x="1568195" y="188975"/>
                </a:lnTo>
                <a:lnTo>
                  <a:pt x="1704339" y="188975"/>
                </a:lnTo>
                <a:lnTo>
                  <a:pt x="1760219" y="161543"/>
                </a:lnTo>
                <a:lnTo>
                  <a:pt x="1799843" y="132587"/>
                </a:lnTo>
                <a:lnTo>
                  <a:pt x="1816607" y="114300"/>
                </a:lnTo>
                <a:lnTo>
                  <a:pt x="1824227" y="106679"/>
                </a:lnTo>
                <a:lnTo>
                  <a:pt x="1830323" y="97536"/>
                </a:lnTo>
                <a:lnTo>
                  <a:pt x="1836419" y="86867"/>
                </a:lnTo>
                <a:lnTo>
                  <a:pt x="1842515" y="77724"/>
                </a:lnTo>
                <a:lnTo>
                  <a:pt x="1843182" y="75723"/>
                </a:lnTo>
                <a:lnTo>
                  <a:pt x="1834895" y="56387"/>
                </a:lnTo>
                <a:lnTo>
                  <a:pt x="1831847" y="45719"/>
                </a:lnTo>
                <a:lnTo>
                  <a:pt x="1828799" y="24383"/>
                </a:lnTo>
                <a:lnTo>
                  <a:pt x="1828799" y="22859"/>
                </a:lnTo>
                <a:close/>
              </a:path>
              <a:path w="3683634" h="402590">
                <a:moveTo>
                  <a:pt x="1850135" y="0"/>
                </a:moveTo>
                <a:lnTo>
                  <a:pt x="1834895" y="0"/>
                </a:lnTo>
                <a:lnTo>
                  <a:pt x="1828799" y="6095"/>
                </a:lnTo>
                <a:lnTo>
                  <a:pt x="1828799" y="24383"/>
                </a:lnTo>
                <a:lnTo>
                  <a:pt x="1831847" y="45719"/>
                </a:lnTo>
                <a:lnTo>
                  <a:pt x="1834895" y="56387"/>
                </a:lnTo>
                <a:lnTo>
                  <a:pt x="1843182" y="75723"/>
                </a:lnTo>
                <a:lnTo>
                  <a:pt x="1845563" y="68579"/>
                </a:lnTo>
                <a:lnTo>
                  <a:pt x="1850135" y="57912"/>
                </a:lnTo>
                <a:lnTo>
                  <a:pt x="1853183" y="47243"/>
                </a:lnTo>
                <a:lnTo>
                  <a:pt x="1857755" y="15239"/>
                </a:lnTo>
                <a:lnTo>
                  <a:pt x="1857755" y="6095"/>
                </a:lnTo>
                <a:lnTo>
                  <a:pt x="1850135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0739" y="177800"/>
            <a:ext cx="3477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3333CC"/>
                </a:solidFill>
                <a:latin typeface="Arial"/>
                <a:cs typeface="Arial"/>
              </a:rPr>
              <a:t>ALLORRIZICO,</a:t>
            </a:r>
            <a:r>
              <a:rPr b="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3333CC"/>
                </a:solidFill>
                <a:latin typeface="Arial"/>
                <a:cs typeface="Arial"/>
              </a:rPr>
              <a:t>fittonante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55539" y="177800"/>
            <a:ext cx="3609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90000"/>
                </a:solidFill>
                <a:latin typeface="Arial"/>
                <a:cs typeface="Arial"/>
              </a:rPr>
              <a:t>OMORRIZICO,</a:t>
            </a:r>
            <a:r>
              <a:rPr sz="2400" spc="-7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Arial"/>
                <a:cs typeface="Arial"/>
              </a:rPr>
              <a:t>fascicolato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4600" y="4303776"/>
            <a:ext cx="2743200" cy="2173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8195" y="4895786"/>
            <a:ext cx="1000760" cy="572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76530">
              <a:lnSpc>
                <a:spcPts val="2150"/>
              </a:lnSpc>
              <a:spcBef>
                <a:spcPts val="180"/>
              </a:spcBef>
            </a:pPr>
            <a:r>
              <a:rPr sz="1800" i="1" spc="-5" dirty="0">
                <a:latin typeface="Arial"/>
                <a:cs typeface="Arial"/>
              </a:rPr>
              <a:t>radice  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spc="-5" dirty="0">
                <a:latin typeface="Arial"/>
                <a:cs typeface="Arial"/>
              </a:rPr>
              <a:t>r</a:t>
            </a:r>
            <a:r>
              <a:rPr sz="1800" i="1" spc="-10" dirty="0">
                <a:latin typeface="Arial"/>
                <a:cs typeface="Arial"/>
              </a:rPr>
              <a:t>in</a:t>
            </a:r>
            <a:r>
              <a:rPr sz="1800" i="1" spc="-5" dirty="0">
                <a:latin typeface="Arial"/>
                <a:cs typeface="Arial"/>
              </a:rPr>
              <a:t>c</a:t>
            </a:r>
            <a:r>
              <a:rPr sz="1800" i="1" spc="-10" dirty="0">
                <a:latin typeface="Arial"/>
                <a:cs typeface="Arial"/>
              </a:rPr>
              <a:t>ipal</a:t>
            </a:r>
            <a:r>
              <a:rPr sz="1800" i="1" spc="-5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8951" y="4189476"/>
            <a:ext cx="501650" cy="581025"/>
          </a:xfrm>
          <a:custGeom>
            <a:avLst/>
            <a:gdLst/>
            <a:ahLst/>
            <a:cxnLst/>
            <a:rect l="l" t="t" r="r" b="b"/>
            <a:pathLst>
              <a:path w="501650" h="581025">
                <a:moveTo>
                  <a:pt x="487924" y="14787"/>
                </a:moveTo>
                <a:lnTo>
                  <a:pt x="479329" y="17811"/>
                </a:lnTo>
                <a:lnTo>
                  <a:pt x="0" y="574547"/>
                </a:lnTo>
                <a:lnTo>
                  <a:pt x="7620" y="580643"/>
                </a:lnTo>
                <a:lnTo>
                  <a:pt x="486124" y="24865"/>
                </a:lnTo>
                <a:lnTo>
                  <a:pt x="487924" y="14787"/>
                </a:lnTo>
                <a:close/>
              </a:path>
              <a:path w="501650" h="581025">
                <a:moveTo>
                  <a:pt x="500525" y="4571"/>
                </a:moveTo>
                <a:lnTo>
                  <a:pt x="490727" y="4571"/>
                </a:lnTo>
                <a:lnTo>
                  <a:pt x="498347" y="10667"/>
                </a:lnTo>
                <a:lnTo>
                  <a:pt x="486124" y="24865"/>
                </a:lnTo>
                <a:lnTo>
                  <a:pt x="473963" y="92963"/>
                </a:lnTo>
                <a:lnTo>
                  <a:pt x="473963" y="96011"/>
                </a:lnTo>
                <a:lnTo>
                  <a:pt x="475487" y="99059"/>
                </a:lnTo>
                <a:lnTo>
                  <a:pt x="480059" y="99059"/>
                </a:lnTo>
                <a:lnTo>
                  <a:pt x="483107" y="97535"/>
                </a:lnTo>
                <a:lnTo>
                  <a:pt x="483107" y="96011"/>
                </a:lnTo>
                <a:lnTo>
                  <a:pt x="500525" y="4571"/>
                </a:lnTo>
                <a:close/>
              </a:path>
              <a:path w="501650" h="581025">
                <a:moveTo>
                  <a:pt x="501395" y="0"/>
                </a:moveTo>
                <a:lnTo>
                  <a:pt x="409955" y="32003"/>
                </a:lnTo>
                <a:lnTo>
                  <a:pt x="406907" y="33527"/>
                </a:lnTo>
                <a:lnTo>
                  <a:pt x="405383" y="35051"/>
                </a:lnTo>
                <a:lnTo>
                  <a:pt x="406907" y="38100"/>
                </a:lnTo>
                <a:lnTo>
                  <a:pt x="406907" y="41147"/>
                </a:lnTo>
                <a:lnTo>
                  <a:pt x="413003" y="41147"/>
                </a:lnTo>
                <a:lnTo>
                  <a:pt x="479329" y="17811"/>
                </a:lnTo>
                <a:lnTo>
                  <a:pt x="490727" y="4571"/>
                </a:lnTo>
                <a:lnTo>
                  <a:pt x="500525" y="4571"/>
                </a:lnTo>
                <a:lnTo>
                  <a:pt x="501395" y="0"/>
                </a:lnTo>
                <a:close/>
              </a:path>
              <a:path w="501650" h="581025">
                <a:moveTo>
                  <a:pt x="494537" y="7619"/>
                </a:moveTo>
                <a:lnTo>
                  <a:pt x="489203" y="7619"/>
                </a:lnTo>
                <a:lnTo>
                  <a:pt x="495299" y="12191"/>
                </a:lnTo>
                <a:lnTo>
                  <a:pt x="487924" y="14787"/>
                </a:lnTo>
                <a:lnTo>
                  <a:pt x="486124" y="24865"/>
                </a:lnTo>
                <a:lnTo>
                  <a:pt x="498347" y="10667"/>
                </a:lnTo>
                <a:lnTo>
                  <a:pt x="494537" y="7619"/>
                </a:lnTo>
                <a:close/>
              </a:path>
              <a:path w="501650" h="581025">
                <a:moveTo>
                  <a:pt x="490727" y="4571"/>
                </a:moveTo>
                <a:lnTo>
                  <a:pt x="479329" y="17811"/>
                </a:lnTo>
                <a:lnTo>
                  <a:pt x="487924" y="14787"/>
                </a:lnTo>
                <a:lnTo>
                  <a:pt x="489203" y="7619"/>
                </a:lnTo>
                <a:lnTo>
                  <a:pt x="494537" y="7619"/>
                </a:lnTo>
                <a:lnTo>
                  <a:pt x="490727" y="4571"/>
                </a:lnTo>
                <a:close/>
              </a:path>
              <a:path w="501650" h="581025">
                <a:moveTo>
                  <a:pt x="489203" y="7619"/>
                </a:moveTo>
                <a:lnTo>
                  <a:pt x="487924" y="14787"/>
                </a:lnTo>
                <a:lnTo>
                  <a:pt x="495299" y="12191"/>
                </a:lnTo>
                <a:lnTo>
                  <a:pt x="489203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82992" y="3683000"/>
            <a:ext cx="164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radici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avventizie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02752" y="2350007"/>
            <a:ext cx="451484" cy="1092835"/>
          </a:xfrm>
          <a:custGeom>
            <a:avLst/>
            <a:gdLst/>
            <a:ahLst/>
            <a:cxnLst/>
            <a:rect l="l" t="t" r="r" b="b"/>
            <a:pathLst>
              <a:path w="451484" h="1092835">
                <a:moveTo>
                  <a:pt x="21613" y="17179"/>
                </a:moveTo>
                <a:lnTo>
                  <a:pt x="20114" y="26835"/>
                </a:lnTo>
                <a:lnTo>
                  <a:pt x="441959" y="1092707"/>
                </a:lnTo>
                <a:lnTo>
                  <a:pt x="451103" y="1089659"/>
                </a:lnTo>
                <a:lnTo>
                  <a:pt x="28900" y="22882"/>
                </a:lnTo>
                <a:lnTo>
                  <a:pt x="21613" y="17179"/>
                </a:lnTo>
                <a:close/>
              </a:path>
              <a:path w="451484" h="1092835">
                <a:moveTo>
                  <a:pt x="15239" y="0"/>
                </a:moveTo>
                <a:lnTo>
                  <a:pt x="0" y="96012"/>
                </a:lnTo>
                <a:lnTo>
                  <a:pt x="0" y="97536"/>
                </a:lnTo>
                <a:lnTo>
                  <a:pt x="1524" y="100584"/>
                </a:lnTo>
                <a:lnTo>
                  <a:pt x="7620" y="100584"/>
                </a:lnTo>
                <a:lnTo>
                  <a:pt x="9144" y="99060"/>
                </a:lnTo>
                <a:lnTo>
                  <a:pt x="9144" y="97536"/>
                </a:lnTo>
                <a:lnTo>
                  <a:pt x="20114" y="26835"/>
                </a:lnTo>
                <a:lnTo>
                  <a:pt x="13715" y="10668"/>
                </a:lnTo>
                <a:lnTo>
                  <a:pt x="22859" y="7620"/>
                </a:lnTo>
                <a:lnTo>
                  <a:pt x="24813" y="7620"/>
                </a:lnTo>
                <a:lnTo>
                  <a:pt x="15239" y="0"/>
                </a:lnTo>
                <a:close/>
              </a:path>
              <a:path w="451484" h="1092835">
                <a:moveTo>
                  <a:pt x="24813" y="7620"/>
                </a:moveTo>
                <a:lnTo>
                  <a:pt x="22859" y="7620"/>
                </a:lnTo>
                <a:lnTo>
                  <a:pt x="28900" y="22882"/>
                </a:lnTo>
                <a:lnTo>
                  <a:pt x="85344" y="67056"/>
                </a:lnTo>
                <a:lnTo>
                  <a:pt x="86867" y="68580"/>
                </a:lnTo>
                <a:lnTo>
                  <a:pt x="89915" y="68580"/>
                </a:lnTo>
                <a:lnTo>
                  <a:pt x="91439" y="67056"/>
                </a:lnTo>
                <a:lnTo>
                  <a:pt x="92963" y="64008"/>
                </a:lnTo>
                <a:lnTo>
                  <a:pt x="92963" y="60960"/>
                </a:lnTo>
                <a:lnTo>
                  <a:pt x="89915" y="59436"/>
                </a:lnTo>
                <a:lnTo>
                  <a:pt x="24813" y="7620"/>
                </a:lnTo>
                <a:close/>
              </a:path>
              <a:path w="451484" h="1092835">
                <a:moveTo>
                  <a:pt x="22859" y="7620"/>
                </a:moveTo>
                <a:lnTo>
                  <a:pt x="13715" y="10668"/>
                </a:lnTo>
                <a:lnTo>
                  <a:pt x="20114" y="26835"/>
                </a:lnTo>
                <a:lnTo>
                  <a:pt x="21613" y="17179"/>
                </a:lnTo>
                <a:lnTo>
                  <a:pt x="15239" y="12192"/>
                </a:lnTo>
                <a:lnTo>
                  <a:pt x="22859" y="9144"/>
                </a:lnTo>
                <a:lnTo>
                  <a:pt x="23463" y="9144"/>
                </a:lnTo>
                <a:lnTo>
                  <a:pt x="22859" y="7620"/>
                </a:lnTo>
                <a:close/>
              </a:path>
              <a:path w="451484" h="1092835">
                <a:moveTo>
                  <a:pt x="23463" y="9144"/>
                </a:moveTo>
                <a:lnTo>
                  <a:pt x="22859" y="9144"/>
                </a:lnTo>
                <a:lnTo>
                  <a:pt x="21613" y="17179"/>
                </a:lnTo>
                <a:lnTo>
                  <a:pt x="28900" y="22882"/>
                </a:lnTo>
                <a:lnTo>
                  <a:pt x="23463" y="9144"/>
                </a:lnTo>
                <a:close/>
              </a:path>
              <a:path w="451484" h="1092835">
                <a:moveTo>
                  <a:pt x="22859" y="9144"/>
                </a:moveTo>
                <a:lnTo>
                  <a:pt x="15239" y="12192"/>
                </a:lnTo>
                <a:lnTo>
                  <a:pt x="21613" y="17179"/>
                </a:lnTo>
                <a:lnTo>
                  <a:pt x="22859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8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3875"/>
            <a:ext cx="9918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6600"/>
                </a:solidFill>
                <a:latin typeface="Arial"/>
                <a:cs typeface="Arial"/>
              </a:rPr>
              <a:t>Ap</a:t>
            </a:r>
            <a:r>
              <a:rPr sz="2800" spc="-5" dirty="0">
                <a:solidFill>
                  <a:srgbClr val="FF6600"/>
                </a:solidFill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69235" y="693420"/>
            <a:ext cx="5460491" cy="4803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9003" y="4867655"/>
            <a:ext cx="1035050" cy="582295"/>
          </a:xfrm>
          <a:custGeom>
            <a:avLst/>
            <a:gdLst/>
            <a:ahLst/>
            <a:cxnLst/>
            <a:rect l="l" t="t" r="r" b="b"/>
            <a:pathLst>
              <a:path w="1035050" h="582295">
                <a:moveTo>
                  <a:pt x="1012432" y="10413"/>
                </a:moveTo>
                <a:lnTo>
                  <a:pt x="0" y="574547"/>
                </a:lnTo>
                <a:lnTo>
                  <a:pt x="4572" y="582167"/>
                </a:lnTo>
                <a:lnTo>
                  <a:pt x="1013741" y="19852"/>
                </a:lnTo>
                <a:lnTo>
                  <a:pt x="1019148" y="10529"/>
                </a:lnTo>
                <a:lnTo>
                  <a:pt x="1012432" y="10413"/>
                </a:lnTo>
                <a:close/>
              </a:path>
              <a:path w="1035050" h="582295">
                <a:moveTo>
                  <a:pt x="1029116" y="11284"/>
                </a:moveTo>
                <a:lnTo>
                  <a:pt x="1013741" y="19852"/>
                </a:lnTo>
                <a:lnTo>
                  <a:pt x="978407" y="80772"/>
                </a:lnTo>
                <a:lnTo>
                  <a:pt x="976883" y="82296"/>
                </a:lnTo>
                <a:lnTo>
                  <a:pt x="978407" y="85343"/>
                </a:lnTo>
                <a:lnTo>
                  <a:pt x="981455" y="88392"/>
                </a:lnTo>
                <a:lnTo>
                  <a:pt x="984503" y="86868"/>
                </a:lnTo>
                <a:lnTo>
                  <a:pt x="986027" y="85343"/>
                </a:lnTo>
                <a:lnTo>
                  <a:pt x="1029116" y="11284"/>
                </a:lnTo>
                <a:close/>
              </a:path>
              <a:path w="1035050" h="582295">
                <a:moveTo>
                  <a:pt x="1025651" y="3048"/>
                </a:moveTo>
                <a:lnTo>
                  <a:pt x="1022916" y="4572"/>
                </a:lnTo>
                <a:lnTo>
                  <a:pt x="1022797" y="4829"/>
                </a:lnTo>
                <a:lnTo>
                  <a:pt x="1027175" y="10668"/>
                </a:lnTo>
                <a:lnTo>
                  <a:pt x="1019068" y="10668"/>
                </a:lnTo>
                <a:lnTo>
                  <a:pt x="1013741" y="19852"/>
                </a:lnTo>
                <a:lnTo>
                  <a:pt x="1029116" y="11284"/>
                </a:lnTo>
                <a:lnTo>
                  <a:pt x="1029475" y="10668"/>
                </a:lnTo>
                <a:lnTo>
                  <a:pt x="1027175" y="10668"/>
                </a:lnTo>
                <a:lnTo>
                  <a:pt x="1019148" y="10529"/>
                </a:lnTo>
                <a:lnTo>
                  <a:pt x="1029556" y="10529"/>
                </a:lnTo>
                <a:lnTo>
                  <a:pt x="1029844" y="10034"/>
                </a:lnTo>
                <a:lnTo>
                  <a:pt x="1025651" y="3048"/>
                </a:lnTo>
                <a:close/>
              </a:path>
              <a:path w="1035050" h="582295">
                <a:moveTo>
                  <a:pt x="1029844" y="10034"/>
                </a:moveTo>
                <a:lnTo>
                  <a:pt x="1029116" y="11284"/>
                </a:lnTo>
                <a:lnTo>
                  <a:pt x="1030223" y="10668"/>
                </a:lnTo>
                <a:lnTo>
                  <a:pt x="1029844" y="10034"/>
                </a:lnTo>
                <a:close/>
              </a:path>
              <a:path w="1035050" h="582295">
                <a:moveTo>
                  <a:pt x="1022696" y="4694"/>
                </a:moveTo>
                <a:lnTo>
                  <a:pt x="1022454" y="4829"/>
                </a:lnTo>
                <a:lnTo>
                  <a:pt x="1019148" y="10529"/>
                </a:lnTo>
                <a:lnTo>
                  <a:pt x="1027175" y="10668"/>
                </a:lnTo>
                <a:lnTo>
                  <a:pt x="1022696" y="4694"/>
                </a:lnTo>
                <a:close/>
              </a:path>
              <a:path w="1035050" h="582295">
                <a:moveTo>
                  <a:pt x="1022454" y="4829"/>
                </a:moveTo>
                <a:lnTo>
                  <a:pt x="1012432" y="10413"/>
                </a:lnTo>
                <a:lnTo>
                  <a:pt x="1019148" y="10529"/>
                </a:lnTo>
                <a:lnTo>
                  <a:pt x="1022454" y="4829"/>
                </a:lnTo>
                <a:close/>
              </a:path>
              <a:path w="1035050" h="582295">
                <a:moveTo>
                  <a:pt x="938783" y="0"/>
                </a:moveTo>
                <a:lnTo>
                  <a:pt x="937259" y="0"/>
                </a:lnTo>
                <a:lnTo>
                  <a:pt x="934211" y="1524"/>
                </a:lnTo>
                <a:lnTo>
                  <a:pt x="934211" y="7619"/>
                </a:lnTo>
                <a:lnTo>
                  <a:pt x="935735" y="9143"/>
                </a:lnTo>
                <a:lnTo>
                  <a:pt x="938783" y="9143"/>
                </a:lnTo>
                <a:lnTo>
                  <a:pt x="1012432" y="10413"/>
                </a:lnTo>
                <a:lnTo>
                  <a:pt x="1022454" y="4829"/>
                </a:lnTo>
                <a:lnTo>
                  <a:pt x="1022603" y="4572"/>
                </a:lnTo>
                <a:lnTo>
                  <a:pt x="1022916" y="4572"/>
                </a:lnTo>
                <a:lnTo>
                  <a:pt x="1025651" y="3048"/>
                </a:lnTo>
                <a:lnTo>
                  <a:pt x="1033909" y="3048"/>
                </a:lnTo>
                <a:lnTo>
                  <a:pt x="1034795" y="1524"/>
                </a:lnTo>
                <a:lnTo>
                  <a:pt x="938783" y="0"/>
                </a:lnTo>
                <a:close/>
              </a:path>
              <a:path w="1035050" h="582295">
                <a:moveTo>
                  <a:pt x="1033909" y="3048"/>
                </a:moveTo>
                <a:lnTo>
                  <a:pt x="1025651" y="3048"/>
                </a:lnTo>
                <a:lnTo>
                  <a:pt x="1029844" y="10034"/>
                </a:lnTo>
                <a:lnTo>
                  <a:pt x="1033909" y="3048"/>
                </a:lnTo>
                <a:close/>
              </a:path>
              <a:path w="1035050" h="582295">
                <a:moveTo>
                  <a:pt x="1022603" y="4572"/>
                </a:moveTo>
                <a:lnTo>
                  <a:pt x="1022454" y="4829"/>
                </a:lnTo>
                <a:lnTo>
                  <a:pt x="1022696" y="4694"/>
                </a:lnTo>
                <a:close/>
              </a:path>
              <a:path w="1035050" h="582295">
                <a:moveTo>
                  <a:pt x="1022916" y="4572"/>
                </a:moveTo>
                <a:lnTo>
                  <a:pt x="1022603" y="4572"/>
                </a:lnTo>
                <a:lnTo>
                  <a:pt x="1022916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2089" y="5329110"/>
            <a:ext cx="2244725" cy="124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statoliti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98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cellule con grossi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granuli  di amido lungo asse  longitudinale della </a:t>
            </a:r>
            <a:r>
              <a:rPr sz="1600" spc="-10" dirty="0">
                <a:latin typeface="Arial"/>
                <a:cs typeface="Arial"/>
              </a:rPr>
              <a:t>cuffia  </a:t>
            </a:r>
            <a:r>
              <a:rPr sz="1600" spc="-5" dirty="0">
                <a:latin typeface="Arial"/>
                <a:cs typeface="Arial"/>
              </a:rPr>
              <a:t>(percezione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gravità)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0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609600"/>
            <a:ext cx="7399019" cy="4754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762000"/>
            <a:ext cx="8000999" cy="4197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3548" y="381000"/>
            <a:ext cx="2457807" cy="5765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457200"/>
            <a:ext cx="2962655" cy="5241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8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9476"/>
            <a:ext cx="7933943" cy="4850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1115" y="3214116"/>
            <a:ext cx="3262883" cy="3262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23875"/>
            <a:ext cx="5078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6600"/>
                </a:solidFill>
                <a:latin typeface="Arial"/>
                <a:cs typeface="Arial"/>
              </a:rPr>
              <a:t>Struttura primaria della</a:t>
            </a:r>
            <a:r>
              <a:rPr sz="2800" spc="-6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Arial"/>
                <a:cs typeface="Arial"/>
              </a:rPr>
              <a:t>radice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215" y="425450"/>
            <a:ext cx="3331210" cy="624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610">
              <a:spcBef>
                <a:spcPts val="100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Nei primi anni, a causa  della mancata crescita  del libro più vecchio (e  quindi più esterno) e  della sua lacerazione, si  vengono a creare degli  spazi che vengono  occupati da cellule  parenchimatiche  proliferanti direttamente  dai raggi midollari. Si  formano così delle  caratteristiche isole  triangolari di  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PARENCHIMA</a:t>
            </a:r>
            <a:r>
              <a:rPr sz="24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/>
            <a:r>
              <a:rPr sz="2400" spc="-40" dirty="0">
                <a:solidFill>
                  <a:prstClr val="black"/>
                </a:solidFill>
                <a:latin typeface="Arial"/>
                <a:cs typeface="Arial"/>
              </a:rPr>
              <a:t>DILATAZIONE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frapposte  al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libro.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73067" y="1126236"/>
            <a:ext cx="5170932" cy="5404103"/>
            <a:chOff x="3973067" y="1126236"/>
            <a:chExt cx="5170932" cy="5404103"/>
          </a:xfrm>
        </p:grpSpPr>
        <p:sp>
          <p:nvSpPr>
            <p:cNvPr id="5" name="object 5"/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973067" y="1126236"/>
              <a:ext cx="5170932" cy="53873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48056" y="101600"/>
            <a:ext cx="23647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3375">
              <a:lnSpc>
                <a:spcPct val="100000"/>
              </a:lnSpc>
              <a:spcBef>
                <a:spcPts val="100"/>
              </a:spcBef>
            </a:pPr>
            <a:r>
              <a:rPr b="0" spc="-18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NCH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IMA 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40" dirty="0">
                <a:solidFill>
                  <a:srgbClr val="000000"/>
                </a:solidFill>
                <a:latin typeface="Arial"/>
                <a:cs typeface="Arial"/>
              </a:rPr>
              <a:t>DILATAZIONE</a:t>
            </a:r>
          </a:p>
        </p:txBody>
      </p:sp>
      <p:sp>
        <p:nvSpPr>
          <p:cNvPr id="9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0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969" y="762000"/>
            <a:ext cx="5574030" cy="4852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00" y="1981200"/>
            <a:ext cx="1141730" cy="379730"/>
          </a:xfrm>
          <a:custGeom>
            <a:avLst/>
            <a:gdLst/>
            <a:ahLst/>
            <a:cxnLst/>
            <a:rect l="l" t="t" r="r" b="b"/>
            <a:pathLst>
              <a:path w="1141729" h="379730">
                <a:moveTo>
                  <a:pt x="0" y="379475"/>
                </a:moveTo>
                <a:lnTo>
                  <a:pt x="1141475" y="379475"/>
                </a:lnTo>
                <a:lnTo>
                  <a:pt x="11414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3886200"/>
            <a:ext cx="1141730" cy="379730"/>
          </a:xfrm>
          <a:custGeom>
            <a:avLst/>
            <a:gdLst/>
            <a:ahLst/>
            <a:cxnLst/>
            <a:rect l="l" t="t" r="r" b="b"/>
            <a:pathLst>
              <a:path w="1141729" h="379729">
                <a:moveTo>
                  <a:pt x="0" y="379475"/>
                </a:moveTo>
                <a:lnTo>
                  <a:pt x="1141475" y="379475"/>
                </a:lnTo>
                <a:lnTo>
                  <a:pt x="1141475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65139" y="1854200"/>
            <a:ext cx="1616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resti della 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z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ode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rm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id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1339" y="3835400"/>
            <a:ext cx="1380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ode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1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80999"/>
            <a:ext cx="5257800" cy="3215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3403" y="0"/>
            <a:ext cx="1720595" cy="6525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0227" y="3876675"/>
            <a:ext cx="627824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La zona corticale è composta da tessuto  parenchimatico, con ampi spazi intercellulari,  in genere abbondanti sostanze di riserva  accumulate in amilo-, proteo- o cromoplasti, e  vacuolo sviluppato (soprattutto nelle radici che  servono per accumulare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acqua).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15399" cy="6833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689" y="5013426"/>
            <a:ext cx="547941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">
              <a:lnSpc>
                <a:spcPct val="11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Il </a:t>
            </a:r>
            <a:r>
              <a:rPr sz="2000" dirty="0">
                <a:latin typeface="Arial"/>
                <a:cs typeface="Arial"/>
              </a:rPr>
              <a:t>cilindro centrale è delimitato dall’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endodermide  (zona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corticale):</a:t>
            </a:r>
            <a:endParaRPr sz="2000">
              <a:latin typeface="Arial"/>
              <a:cs typeface="Arial"/>
            </a:endParaRPr>
          </a:p>
          <a:p>
            <a:pPr marL="375285" indent="-182245">
              <a:lnSpc>
                <a:spcPct val="100000"/>
              </a:lnSpc>
              <a:spcBef>
                <a:spcPts val="240"/>
              </a:spcBef>
              <a:buChar char="•"/>
              <a:tabLst>
                <a:tab pos="375920" algn="l"/>
              </a:tabLst>
            </a:pPr>
            <a:r>
              <a:rPr sz="2000" spc="-5" dirty="0">
                <a:latin typeface="Arial"/>
                <a:cs typeface="Arial"/>
              </a:rPr>
              <a:t>tessuti </a:t>
            </a:r>
            <a:r>
              <a:rPr sz="2000" dirty="0">
                <a:latin typeface="Arial"/>
                <a:cs typeface="Arial"/>
              </a:rPr>
              <a:t>di </a:t>
            </a:r>
            <a:r>
              <a:rPr sz="2000" spc="-5" dirty="0">
                <a:latin typeface="Arial"/>
                <a:cs typeface="Arial"/>
              </a:rPr>
              <a:t>trasporto: </a:t>
            </a:r>
            <a:r>
              <a:rPr sz="2000" dirty="0">
                <a:latin typeface="Arial"/>
                <a:cs typeface="Arial"/>
              </a:rPr>
              <a:t>fascio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radiale</a:t>
            </a:r>
            <a:endParaRPr sz="2000">
              <a:latin typeface="Arial"/>
              <a:cs typeface="Arial"/>
            </a:endParaRPr>
          </a:p>
          <a:p>
            <a:pPr marL="375285" indent="-182245">
              <a:lnSpc>
                <a:spcPct val="100000"/>
              </a:lnSpc>
              <a:spcBef>
                <a:spcPts val="240"/>
              </a:spcBef>
              <a:buChar char="•"/>
              <a:tabLst>
                <a:tab pos="375920" algn="l"/>
              </a:tabLst>
            </a:pPr>
            <a:r>
              <a:rPr sz="2000" dirty="0">
                <a:latin typeface="Arial"/>
                <a:cs typeface="Arial"/>
              </a:rPr>
              <a:t>parenchima (in posizione periferica):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periciclo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28600"/>
            <a:ext cx="6298691" cy="6128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9831" y="1235964"/>
            <a:ext cx="4727948" cy="3914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5395" y="2785872"/>
            <a:ext cx="3016250" cy="2208530"/>
          </a:xfrm>
          <a:custGeom>
            <a:avLst/>
            <a:gdLst/>
            <a:ahLst/>
            <a:cxnLst/>
            <a:rect l="l" t="t" r="r" b="b"/>
            <a:pathLst>
              <a:path w="3016250" h="2208529">
                <a:moveTo>
                  <a:pt x="13788" y="9939"/>
                </a:moveTo>
                <a:lnTo>
                  <a:pt x="17817" y="18836"/>
                </a:lnTo>
                <a:lnTo>
                  <a:pt x="3009899" y="2208275"/>
                </a:lnTo>
                <a:lnTo>
                  <a:pt x="3015995" y="2200655"/>
                </a:lnTo>
                <a:lnTo>
                  <a:pt x="21781" y="10766"/>
                </a:lnTo>
                <a:lnTo>
                  <a:pt x="13788" y="9939"/>
                </a:lnTo>
                <a:close/>
              </a:path>
              <a:path w="3016250" h="2208529">
                <a:moveTo>
                  <a:pt x="0" y="0"/>
                </a:moveTo>
                <a:lnTo>
                  <a:pt x="38100" y="88391"/>
                </a:lnTo>
                <a:lnTo>
                  <a:pt x="41148" y="91439"/>
                </a:lnTo>
                <a:lnTo>
                  <a:pt x="47243" y="88391"/>
                </a:lnTo>
                <a:lnTo>
                  <a:pt x="47243" y="83819"/>
                </a:lnTo>
                <a:lnTo>
                  <a:pt x="17817" y="18836"/>
                </a:lnTo>
                <a:lnTo>
                  <a:pt x="4572" y="9143"/>
                </a:lnTo>
                <a:lnTo>
                  <a:pt x="9143" y="1523"/>
                </a:lnTo>
                <a:lnTo>
                  <a:pt x="15747" y="1523"/>
                </a:lnTo>
                <a:lnTo>
                  <a:pt x="0" y="0"/>
                </a:lnTo>
                <a:close/>
              </a:path>
              <a:path w="3016250" h="2208529">
                <a:moveTo>
                  <a:pt x="9143" y="1523"/>
                </a:moveTo>
                <a:lnTo>
                  <a:pt x="4572" y="9143"/>
                </a:lnTo>
                <a:lnTo>
                  <a:pt x="17817" y="18836"/>
                </a:lnTo>
                <a:lnTo>
                  <a:pt x="13788" y="9939"/>
                </a:lnTo>
                <a:lnTo>
                  <a:pt x="6095" y="9143"/>
                </a:lnTo>
                <a:lnTo>
                  <a:pt x="10668" y="3047"/>
                </a:lnTo>
                <a:lnTo>
                  <a:pt x="11227" y="3047"/>
                </a:lnTo>
                <a:lnTo>
                  <a:pt x="9143" y="1523"/>
                </a:lnTo>
                <a:close/>
              </a:path>
              <a:path w="3016250" h="2208529">
                <a:moveTo>
                  <a:pt x="15747" y="1523"/>
                </a:moveTo>
                <a:lnTo>
                  <a:pt x="9143" y="1523"/>
                </a:lnTo>
                <a:lnTo>
                  <a:pt x="21781" y="10766"/>
                </a:lnTo>
                <a:lnTo>
                  <a:pt x="94487" y="18287"/>
                </a:lnTo>
                <a:lnTo>
                  <a:pt x="97536" y="18287"/>
                </a:lnTo>
                <a:lnTo>
                  <a:pt x="99060" y="16763"/>
                </a:lnTo>
                <a:lnTo>
                  <a:pt x="99060" y="12191"/>
                </a:lnTo>
                <a:lnTo>
                  <a:pt x="97536" y="9143"/>
                </a:lnTo>
                <a:lnTo>
                  <a:pt x="94487" y="9143"/>
                </a:lnTo>
                <a:lnTo>
                  <a:pt x="15747" y="1523"/>
                </a:lnTo>
                <a:close/>
              </a:path>
              <a:path w="3016250" h="2208529">
                <a:moveTo>
                  <a:pt x="11227" y="3047"/>
                </a:moveTo>
                <a:lnTo>
                  <a:pt x="10668" y="3047"/>
                </a:lnTo>
                <a:lnTo>
                  <a:pt x="13788" y="9939"/>
                </a:lnTo>
                <a:lnTo>
                  <a:pt x="21781" y="10766"/>
                </a:lnTo>
                <a:lnTo>
                  <a:pt x="11227" y="3047"/>
                </a:lnTo>
                <a:close/>
              </a:path>
              <a:path w="3016250" h="2208529">
                <a:moveTo>
                  <a:pt x="10668" y="3047"/>
                </a:moveTo>
                <a:lnTo>
                  <a:pt x="6095" y="9143"/>
                </a:lnTo>
                <a:lnTo>
                  <a:pt x="13788" y="9939"/>
                </a:lnTo>
                <a:lnTo>
                  <a:pt x="10668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4903" y="1193291"/>
            <a:ext cx="576580" cy="384175"/>
          </a:xfrm>
          <a:custGeom>
            <a:avLst/>
            <a:gdLst/>
            <a:ahLst/>
            <a:cxnLst/>
            <a:rect l="l" t="t" r="r" b="b"/>
            <a:pathLst>
              <a:path w="576579" h="384175">
                <a:moveTo>
                  <a:pt x="47244" y="294131"/>
                </a:moveTo>
                <a:lnTo>
                  <a:pt x="44196" y="295655"/>
                </a:lnTo>
                <a:lnTo>
                  <a:pt x="42672" y="297179"/>
                </a:lnTo>
                <a:lnTo>
                  <a:pt x="0" y="384047"/>
                </a:lnTo>
                <a:lnTo>
                  <a:pt x="24002" y="382523"/>
                </a:lnTo>
                <a:lnTo>
                  <a:pt x="10667" y="382523"/>
                </a:lnTo>
                <a:lnTo>
                  <a:pt x="6096" y="374903"/>
                </a:lnTo>
                <a:lnTo>
                  <a:pt x="7840" y="373747"/>
                </a:lnTo>
                <a:lnTo>
                  <a:pt x="7620" y="373379"/>
                </a:lnTo>
                <a:lnTo>
                  <a:pt x="8459" y="373336"/>
                </a:lnTo>
                <a:lnTo>
                  <a:pt x="19775" y="365833"/>
                </a:lnTo>
                <a:lnTo>
                  <a:pt x="53339" y="298703"/>
                </a:lnTo>
                <a:lnTo>
                  <a:pt x="51815" y="295655"/>
                </a:lnTo>
                <a:lnTo>
                  <a:pt x="48767" y="295655"/>
                </a:lnTo>
                <a:lnTo>
                  <a:pt x="47244" y="294131"/>
                </a:lnTo>
                <a:close/>
              </a:path>
              <a:path w="576579" h="384175">
                <a:moveTo>
                  <a:pt x="7840" y="373747"/>
                </a:moveTo>
                <a:lnTo>
                  <a:pt x="6096" y="374903"/>
                </a:lnTo>
                <a:lnTo>
                  <a:pt x="10667" y="382523"/>
                </a:lnTo>
                <a:lnTo>
                  <a:pt x="12966" y="380999"/>
                </a:lnTo>
                <a:lnTo>
                  <a:pt x="12191" y="380999"/>
                </a:lnTo>
                <a:lnTo>
                  <a:pt x="7840" y="373747"/>
                </a:lnTo>
                <a:close/>
              </a:path>
              <a:path w="576579" h="384175">
                <a:moveTo>
                  <a:pt x="99059" y="368807"/>
                </a:moveTo>
                <a:lnTo>
                  <a:pt x="96011" y="368807"/>
                </a:lnTo>
                <a:lnTo>
                  <a:pt x="25882" y="372435"/>
                </a:lnTo>
                <a:lnTo>
                  <a:pt x="10667" y="382523"/>
                </a:lnTo>
                <a:lnTo>
                  <a:pt x="24002" y="382523"/>
                </a:lnTo>
                <a:lnTo>
                  <a:pt x="96011" y="377951"/>
                </a:lnTo>
                <a:lnTo>
                  <a:pt x="99059" y="377951"/>
                </a:lnTo>
                <a:lnTo>
                  <a:pt x="100583" y="376427"/>
                </a:lnTo>
                <a:lnTo>
                  <a:pt x="100583" y="370331"/>
                </a:lnTo>
                <a:lnTo>
                  <a:pt x="99059" y="368807"/>
                </a:lnTo>
                <a:close/>
              </a:path>
              <a:path w="576579" h="384175">
                <a:moveTo>
                  <a:pt x="16224" y="372934"/>
                </a:moveTo>
                <a:lnTo>
                  <a:pt x="8459" y="373336"/>
                </a:lnTo>
                <a:lnTo>
                  <a:pt x="7840" y="373747"/>
                </a:lnTo>
                <a:lnTo>
                  <a:pt x="12191" y="380999"/>
                </a:lnTo>
                <a:lnTo>
                  <a:pt x="16224" y="372934"/>
                </a:lnTo>
                <a:close/>
              </a:path>
              <a:path w="576579" h="384175">
                <a:moveTo>
                  <a:pt x="25882" y="372435"/>
                </a:moveTo>
                <a:lnTo>
                  <a:pt x="16224" y="372934"/>
                </a:lnTo>
                <a:lnTo>
                  <a:pt x="12191" y="380999"/>
                </a:lnTo>
                <a:lnTo>
                  <a:pt x="12966" y="380999"/>
                </a:lnTo>
                <a:lnTo>
                  <a:pt x="25882" y="372435"/>
                </a:lnTo>
                <a:close/>
              </a:path>
              <a:path w="576579" h="384175">
                <a:moveTo>
                  <a:pt x="8459" y="373336"/>
                </a:moveTo>
                <a:lnTo>
                  <a:pt x="7620" y="373379"/>
                </a:lnTo>
                <a:lnTo>
                  <a:pt x="7840" y="373747"/>
                </a:lnTo>
                <a:lnTo>
                  <a:pt x="8459" y="373336"/>
                </a:lnTo>
                <a:close/>
              </a:path>
              <a:path w="576579" h="384175">
                <a:moveTo>
                  <a:pt x="19775" y="365833"/>
                </a:moveTo>
                <a:lnTo>
                  <a:pt x="8459" y="373336"/>
                </a:lnTo>
                <a:lnTo>
                  <a:pt x="16224" y="372934"/>
                </a:lnTo>
                <a:lnTo>
                  <a:pt x="19775" y="365833"/>
                </a:lnTo>
                <a:close/>
              </a:path>
              <a:path w="576579" h="384175">
                <a:moveTo>
                  <a:pt x="571499" y="0"/>
                </a:moveTo>
                <a:lnTo>
                  <a:pt x="19775" y="365833"/>
                </a:lnTo>
                <a:lnTo>
                  <a:pt x="16224" y="372934"/>
                </a:lnTo>
                <a:lnTo>
                  <a:pt x="25882" y="372435"/>
                </a:lnTo>
                <a:lnTo>
                  <a:pt x="576071" y="7620"/>
                </a:lnTo>
                <a:lnTo>
                  <a:pt x="571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5239" y="2217419"/>
            <a:ext cx="1179830" cy="123825"/>
          </a:xfrm>
          <a:custGeom>
            <a:avLst/>
            <a:gdLst/>
            <a:ahLst/>
            <a:cxnLst/>
            <a:rect l="l" t="t" r="r" b="b"/>
            <a:pathLst>
              <a:path w="1179829" h="123825">
                <a:moveTo>
                  <a:pt x="85343" y="24384"/>
                </a:moveTo>
                <a:lnTo>
                  <a:pt x="79248" y="24384"/>
                </a:lnTo>
                <a:lnTo>
                  <a:pt x="0" y="79248"/>
                </a:lnTo>
                <a:lnTo>
                  <a:pt x="88391" y="123444"/>
                </a:lnTo>
                <a:lnTo>
                  <a:pt x="91439" y="121920"/>
                </a:lnTo>
                <a:lnTo>
                  <a:pt x="92963" y="120396"/>
                </a:lnTo>
                <a:lnTo>
                  <a:pt x="92963" y="114300"/>
                </a:lnTo>
                <a:lnTo>
                  <a:pt x="89915" y="112776"/>
                </a:lnTo>
                <a:lnTo>
                  <a:pt x="26517" y="82296"/>
                </a:lnTo>
                <a:lnTo>
                  <a:pt x="9143" y="82296"/>
                </a:lnTo>
                <a:lnTo>
                  <a:pt x="9143" y="73152"/>
                </a:lnTo>
                <a:lnTo>
                  <a:pt x="27642" y="71995"/>
                </a:lnTo>
                <a:lnTo>
                  <a:pt x="85343" y="33528"/>
                </a:lnTo>
                <a:lnTo>
                  <a:pt x="86867" y="32004"/>
                </a:lnTo>
                <a:lnTo>
                  <a:pt x="88391" y="28956"/>
                </a:lnTo>
                <a:lnTo>
                  <a:pt x="86867" y="25908"/>
                </a:lnTo>
                <a:lnTo>
                  <a:pt x="85343" y="24384"/>
                </a:lnTo>
                <a:close/>
              </a:path>
              <a:path w="1179829" h="123825">
                <a:moveTo>
                  <a:pt x="27642" y="71995"/>
                </a:moveTo>
                <a:lnTo>
                  <a:pt x="9143" y="73152"/>
                </a:lnTo>
                <a:lnTo>
                  <a:pt x="9143" y="82296"/>
                </a:lnTo>
                <a:lnTo>
                  <a:pt x="12154" y="82107"/>
                </a:lnTo>
                <a:lnTo>
                  <a:pt x="10667" y="74676"/>
                </a:lnTo>
                <a:lnTo>
                  <a:pt x="23621" y="74676"/>
                </a:lnTo>
                <a:lnTo>
                  <a:pt x="27642" y="71995"/>
                </a:lnTo>
                <a:close/>
              </a:path>
              <a:path w="1179829" h="123825">
                <a:moveTo>
                  <a:pt x="12154" y="82107"/>
                </a:moveTo>
                <a:lnTo>
                  <a:pt x="9143" y="82296"/>
                </a:lnTo>
                <a:lnTo>
                  <a:pt x="12191" y="82296"/>
                </a:lnTo>
                <a:lnTo>
                  <a:pt x="12154" y="82107"/>
                </a:lnTo>
                <a:close/>
              </a:path>
              <a:path w="1179829" h="123825">
                <a:moveTo>
                  <a:pt x="12507" y="82085"/>
                </a:moveTo>
                <a:lnTo>
                  <a:pt x="12154" y="82107"/>
                </a:lnTo>
                <a:lnTo>
                  <a:pt x="12191" y="82296"/>
                </a:lnTo>
                <a:lnTo>
                  <a:pt x="12507" y="82085"/>
                </a:lnTo>
                <a:close/>
              </a:path>
              <a:path w="1179829" h="123825">
                <a:moveTo>
                  <a:pt x="24518" y="81335"/>
                </a:moveTo>
                <a:lnTo>
                  <a:pt x="12507" y="82085"/>
                </a:lnTo>
                <a:lnTo>
                  <a:pt x="12191" y="82296"/>
                </a:lnTo>
                <a:lnTo>
                  <a:pt x="26517" y="82296"/>
                </a:lnTo>
                <a:lnTo>
                  <a:pt x="24518" y="81335"/>
                </a:lnTo>
                <a:close/>
              </a:path>
              <a:path w="1179829" h="123825">
                <a:moveTo>
                  <a:pt x="10667" y="74676"/>
                </a:moveTo>
                <a:lnTo>
                  <a:pt x="12154" y="82107"/>
                </a:lnTo>
                <a:lnTo>
                  <a:pt x="12507" y="82085"/>
                </a:lnTo>
                <a:lnTo>
                  <a:pt x="18194" y="78294"/>
                </a:lnTo>
                <a:lnTo>
                  <a:pt x="10667" y="74676"/>
                </a:lnTo>
                <a:close/>
              </a:path>
              <a:path w="1179829" h="123825">
                <a:moveTo>
                  <a:pt x="18194" y="78294"/>
                </a:moveTo>
                <a:lnTo>
                  <a:pt x="12507" y="82085"/>
                </a:lnTo>
                <a:lnTo>
                  <a:pt x="24518" y="81335"/>
                </a:lnTo>
                <a:lnTo>
                  <a:pt x="18194" y="78294"/>
                </a:lnTo>
                <a:close/>
              </a:path>
              <a:path w="1179829" h="123825">
                <a:moveTo>
                  <a:pt x="1179575" y="0"/>
                </a:moveTo>
                <a:lnTo>
                  <a:pt x="27642" y="71995"/>
                </a:lnTo>
                <a:lnTo>
                  <a:pt x="18194" y="78294"/>
                </a:lnTo>
                <a:lnTo>
                  <a:pt x="24518" y="81335"/>
                </a:lnTo>
                <a:lnTo>
                  <a:pt x="1179575" y="9144"/>
                </a:lnTo>
                <a:lnTo>
                  <a:pt x="1179575" y="0"/>
                </a:lnTo>
                <a:close/>
              </a:path>
              <a:path w="1179829" h="123825">
                <a:moveTo>
                  <a:pt x="23621" y="74676"/>
                </a:moveTo>
                <a:lnTo>
                  <a:pt x="10667" y="74676"/>
                </a:lnTo>
                <a:lnTo>
                  <a:pt x="18194" y="78294"/>
                </a:lnTo>
                <a:lnTo>
                  <a:pt x="23621" y="74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5239" y="2735579"/>
            <a:ext cx="1213485" cy="99060"/>
          </a:xfrm>
          <a:custGeom>
            <a:avLst/>
            <a:gdLst/>
            <a:ahLst/>
            <a:cxnLst/>
            <a:rect l="l" t="t" r="r" b="b"/>
            <a:pathLst>
              <a:path w="1213485" h="99060">
                <a:moveTo>
                  <a:pt x="9143" y="44873"/>
                </a:moveTo>
                <a:lnTo>
                  <a:pt x="0" y="50292"/>
                </a:lnTo>
                <a:lnTo>
                  <a:pt x="82296" y="97536"/>
                </a:lnTo>
                <a:lnTo>
                  <a:pt x="85343" y="99060"/>
                </a:lnTo>
                <a:lnTo>
                  <a:pt x="88391" y="99060"/>
                </a:lnTo>
                <a:lnTo>
                  <a:pt x="89915" y="96012"/>
                </a:lnTo>
                <a:lnTo>
                  <a:pt x="91439" y="94487"/>
                </a:lnTo>
                <a:lnTo>
                  <a:pt x="89915" y="91439"/>
                </a:lnTo>
                <a:lnTo>
                  <a:pt x="88391" y="89915"/>
                </a:lnTo>
                <a:lnTo>
                  <a:pt x="27957" y="54863"/>
                </a:lnTo>
                <a:lnTo>
                  <a:pt x="9143" y="54863"/>
                </a:lnTo>
                <a:lnTo>
                  <a:pt x="9143" y="44873"/>
                </a:lnTo>
                <a:close/>
              </a:path>
              <a:path w="1213485" h="99060">
                <a:moveTo>
                  <a:pt x="88391" y="0"/>
                </a:moveTo>
                <a:lnTo>
                  <a:pt x="85343" y="0"/>
                </a:lnTo>
                <a:lnTo>
                  <a:pt x="82296" y="1524"/>
                </a:lnTo>
                <a:lnTo>
                  <a:pt x="9143" y="44873"/>
                </a:lnTo>
                <a:lnTo>
                  <a:pt x="9143" y="54863"/>
                </a:lnTo>
                <a:lnTo>
                  <a:pt x="27957" y="54863"/>
                </a:lnTo>
                <a:lnTo>
                  <a:pt x="25329" y="53339"/>
                </a:lnTo>
                <a:lnTo>
                  <a:pt x="12191" y="53339"/>
                </a:lnTo>
                <a:lnTo>
                  <a:pt x="12191" y="45720"/>
                </a:lnTo>
                <a:lnTo>
                  <a:pt x="25329" y="45720"/>
                </a:lnTo>
                <a:lnTo>
                  <a:pt x="88391" y="9144"/>
                </a:lnTo>
                <a:lnTo>
                  <a:pt x="89915" y="7620"/>
                </a:lnTo>
                <a:lnTo>
                  <a:pt x="91439" y="4572"/>
                </a:lnTo>
                <a:lnTo>
                  <a:pt x="89915" y="3048"/>
                </a:lnTo>
                <a:lnTo>
                  <a:pt x="88391" y="0"/>
                </a:lnTo>
                <a:close/>
              </a:path>
              <a:path w="1213485" h="99060">
                <a:moveTo>
                  <a:pt x="1213103" y="44196"/>
                </a:moveTo>
                <a:lnTo>
                  <a:pt x="27957" y="44196"/>
                </a:lnTo>
                <a:lnTo>
                  <a:pt x="18760" y="49529"/>
                </a:lnTo>
                <a:lnTo>
                  <a:pt x="27957" y="54863"/>
                </a:lnTo>
                <a:lnTo>
                  <a:pt x="1213103" y="54863"/>
                </a:lnTo>
                <a:lnTo>
                  <a:pt x="1213103" y="44196"/>
                </a:lnTo>
                <a:close/>
              </a:path>
              <a:path w="1213485" h="99060">
                <a:moveTo>
                  <a:pt x="12191" y="45720"/>
                </a:moveTo>
                <a:lnTo>
                  <a:pt x="12191" y="53339"/>
                </a:lnTo>
                <a:lnTo>
                  <a:pt x="18760" y="49529"/>
                </a:lnTo>
                <a:lnTo>
                  <a:pt x="12191" y="45720"/>
                </a:lnTo>
                <a:close/>
              </a:path>
              <a:path w="1213485" h="99060">
                <a:moveTo>
                  <a:pt x="18760" y="49529"/>
                </a:moveTo>
                <a:lnTo>
                  <a:pt x="12191" y="53339"/>
                </a:lnTo>
                <a:lnTo>
                  <a:pt x="25329" y="53339"/>
                </a:lnTo>
                <a:lnTo>
                  <a:pt x="18760" y="49529"/>
                </a:lnTo>
                <a:close/>
              </a:path>
              <a:path w="1213485" h="99060">
                <a:moveTo>
                  <a:pt x="25329" y="45720"/>
                </a:moveTo>
                <a:lnTo>
                  <a:pt x="12191" y="45720"/>
                </a:lnTo>
                <a:lnTo>
                  <a:pt x="18760" y="49529"/>
                </a:lnTo>
                <a:lnTo>
                  <a:pt x="25329" y="45720"/>
                </a:lnTo>
                <a:close/>
              </a:path>
              <a:path w="1213485" h="99060">
                <a:moveTo>
                  <a:pt x="10287" y="44196"/>
                </a:moveTo>
                <a:lnTo>
                  <a:pt x="9143" y="44196"/>
                </a:lnTo>
                <a:lnTo>
                  <a:pt x="9143" y="44873"/>
                </a:lnTo>
                <a:lnTo>
                  <a:pt x="10287" y="44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0663" y="4248086"/>
            <a:ext cx="8304530" cy="2224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759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punto di permeazione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499554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midollo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600" i="1" spc="-15" dirty="0">
                <a:latin typeface="Arial"/>
                <a:cs typeface="Arial"/>
              </a:rPr>
              <a:t>Sezione </a:t>
            </a:r>
            <a:r>
              <a:rPr sz="1600" i="1" spc="-5" dirty="0">
                <a:latin typeface="Arial"/>
                <a:cs typeface="Arial"/>
              </a:rPr>
              <a:t>trasversale radice di Monocotiledone (struttura</a:t>
            </a:r>
            <a:r>
              <a:rPr sz="1600" i="1" spc="1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primaria)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Arial"/>
                <a:cs typeface="Arial"/>
              </a:rPr>
              <a:t>Le cellule dell’endodermide presentano ispessimento delle pareti radiali e tangenziali interne  (ispessimenti 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spc="-5" dirty="0">
                <a:latin typeface="Arial"/>
                <a:cs typeface="Arial"/>
              </a:rPr>
              <a:t>Numerose arche xilematiche 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floematiche.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71544" y="3692651"/>
            <a:ext cx="948055" cy="820419"/>
          </a:xfrm>
          <a:custGeom>
            <a:avLst/>
            <a:gdLst/>
            <a:ahLst/>
            <a:cxnLst/>
            <a:rect l="l" t="t" r="r" b="b"/>
            <a:pathLst>
              <a:path w="948054" h="820420">
                <a:moveTo>
                  <a:pt x="13765" y="13537"/>
                </a:moveTo>
                <a:lnTo>
                  <a:pt x="16907" y="22634"/>
                </a:lnTo>
                <a:lnTo>
                  <a:pt x="940307" y="819911"/>
                </a:lnTo>
                <a:lnTo>
                  <a:pt x="947927" y="812291"/>
                </a:lnTo>
                <a:lnTo>
                  <a:pt x="23241" y="15199"/>
                </a:lnTo>
                <a:lnTo>
                  <a:pt x="13765" y="13537"/>
                </a:lnTo>
                <a:close/>
              </a:path>
              <a:path w="948054" h="820420">
                <a:moveTo>
                  <a:pt x="3761" y="11283"/>
                </a:moveTo>
                <a:lnTo>
                  <a:pt x="30480" y="91439"/>
                </a:lnTo>
                <a:lnTo>
                  <a:pt x="32004" y="94487"/>
                </a:lnTo>
                <a:lnTo>
                  <a:pt x="35051" y="96011"/>
                </a:lnTo>
                <a:lnTo>
                  <a:pt x="36575" y="94487"/>
                </a:lnTo>
                <a:lnTo>
                  <a:pt x="39624" y="94487"/>
                </a:lnTo>
                <a:lnTo>
                  <a:pt x="41148" y="91439"/>
                </a:lnTo>
                <a:lnTo>
                  <a:pt x="39624" y="88391"/>
                </a:lnTo>
                <a:lnTo>
                  <a:pt x="16907" y="22634"/>
                </a:lnTo>
                <a:lnTo>
                  <a:pt x="3761" y="11283"/>
                </a:lnTo>
                <a:close/>
              </a:path>
              <a:path w="948054" h="820420">
                <a:moveTo>
                  <a:pt x="15747" y="3047"/>
                </a:moveTo>
                <a:lnTo>
                  <a:pt x="9144" y="3047"/>
                </a:lnTo>
                <a:lnTo>
                  <a:pt x="23241" y="15199"/>
                </a:lnTo>
                <a:lnTo>
                  <a:pt x="92963" y="27431"/>
                </a:lnTo>
                <a:lnTo>
                  <a:pt x="94487" y="27431"/>
                </a:lnTo>
                <a:lnTo>
                  <a:pt x="97536" y="25907"/>
                </a:lnTo>
                <a:lnTo>
                  <a:pt x="97536" y="24383"/>
                </a:lnTo>
                <a:lnTo>
                  <a:pt x="99060" y="21335"/>
                </a:lnTo>
                <a:lnTo>
                  <a:pt x="97536" y="18287"/>
                </a:lnTo>
                <a:lnTo>
                  <a:pt x="94487" y="18287"/>
                </a:lnTo>
                <a:lnTo>
                  <a:pt x="15747" y="3047"/>
                </a:lnTo>
                <a:close/>
              </a:path>
              <a:path w="948054" h="820420">
                <a:moveTo>
                  <a:pt x="9144" y="3047"/>
                </a:moveTo>
                <a:lnTo>
                  <a:pt x="3406" y="10219"/>
                </a:lnTo>
                <a:lnTo>
                  <a:pt x="3761" y="11283"/>
                </a:lnTo>
                <a:lnTo>
                  <a:pt x="16907" y="22634"/>
                </a:lnTo>
                <a:lnTo>
                  <a:pt x="13765" y="13537"/>
                </a:lnTo>
                <a:lnTo>
                  <a:pt x="6096" y="12191"/>
                </a:lnTo>
                <a:lnTo>
                  <a:pt x="10668" y="4571"/>
                </a:lnTo>
                <a:lnTo>
                  <a:pt x="10911" y="4571"/>
                </a:lnTo>
                <a:lnTo>
                  <a:pt x="9144" y="3047"/>
                </a:lnTo>
                <a:close/>
              </a:path>
              <a:path w="948054" h="820420">
                <a:moveTo>
                  <a:pt x="10911" y="4571"/>
                </a:moveTo>
                <a:lnTo>
                  <a:pt x="10668" y="4571"/>
                </a:lnTo>
                <a:lnTo>
                  <a:pt x="13765" y="13537"/>
                </a:lnTo>
                <a:lnTo>
                  <a:pt x="23241" y="15199"/>
                </a:lnTo>
                <a:lnTo>
                  <a:pt x="10911" y="4571"/>
                </a:lnTo>
                <a:close/>
              </a:path>
              <a:path w="948054" h="820420">
                <a:moveTo>
                  <a:pt x="10668" y="4571"/>
                </a:moveTo>
                <a:lnTo>
                  <a:pt x="6096" y="12191"/>
                </a:lnTo>
                <a:lnTo>
                  <a:pt x="13765" y="13537"/>
                </a:lnTo>
                <a:lnTo>
                  <a:pt x="10668" y="4571"/>
                </a:lnTo>
                <a:close/>
              </a:path>
              <a:path w="948054" h="820420">
                <a:moveTo>
                  <a:pt x="3406" y="10219"/>
                </a:moveTo>
                <a:lnTo>
                  <a:pt x="3048" y="10667"/>
                </a:lnTo>
                <a:lnTo>
                  <a:pt x="3761" y="11283"/>
                </a:lnTo>
                <a:lnTo>
                  <a:pt x="3406" y="10219"/>
                </a:lnTo>
                <a:close/>
              </a:path>
              <a:path w="948054" h="820420">
                <a:moveTo>
                  <a:pt x="0" y="0"/>
                </a:moveTo>
                <a:lnTo>
                  <a:pt x="3406" y="10219"/>
                </a:lnTo>
                <a:lnTo>
                  <a:pt x="9144" y="3047"/>
                </a:lnTo>
                <a:lnTo>
                  <a:pt x="15747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5644" y="74675"/>
            <a:ext cx="2848355" cy="1914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93639" y="916267"/>
            <a:ext cx="1610995" cy="208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406400" indent="-71755">
              <a:lnSpc>
                <a:spcPct val="1563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endode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mide  periciclo</a:t>
            </a:r>
            <a:endParaRPr sz="1600">
              <a:latin typeface="Arial"/>
              <a:cs typeface="Arial"/>
            </a:endParaRPr>
          </a:p>
          <a:p>
            <a:pPr marL="242570" marR="5080" indent="-107950">
              <a:lnSpc>
                <a:spcPts val="5160"/>
              </a:lnSpc>
              <a:spcBef>
                <a:spcPts val="625"/>
              </a:spcBef>
            </a:pPr>
            <a:r>
              <a:rPr sz="1600" spc="-5" dirty="0">
                <a:latin typeface="Arial"/>
                <a:cs typeface="Arial"/>
              </a:rPr>
              <a:t>arca floematica  arca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xilematica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67555" y="1543811"/>
            <a:ext cx="848994" cy="306705"/>
          </a:xfrm>
          <a:custGeom>
            <a:avLst/>
            <a:gdLst/>
            <a:ahLst/>
            <a:cxnLst/>
            <a:rect l="l" t="t" r="r" b="b"/>
            <a:pathLst>
              <a:path w="848995" h="306705">
                <a:moveTo>
                  <a:pt x="68580" y="211836"/>
                </a:moveTo>
                <a:lnTo>
                  <a:pt x="65532" y="211836"/>
                </a:lnTo>
                <a:lnTo>
                  <a:pt x="64008" y="213360"/>
                </a:lnTo>
                <a:lnTo>
                  <a:pt x="0" y="284988"/>
                </a:lnTo>
                <a:lnTo>
                  <a:pt x="94487" y="306324"/>
                </a:lnTo>
                <a:lnTo>
                  <a:pt x="97536" y="306324"/>
                </a:lnTo>
                <a:lnTo>
                  <a:pt x="99060" y="304800"/>
                </a:lnTo>
                <a:lnTo>
                  <a:pt x="100584" y="301751"/>
                </a:lnTo>
                <a:lnTo>
                  <a:pt x="100584" y="298703"/>
                </a:lnTo>
                <a:lnTo>
                  <a:pt x="99060" y="297179"/>
                </a:lnTo>
                <a:lnTo>
                  <a:pt x="96012" y="295655"/>
                </a:lnTo>
                <a:lnTo>
                  <a:pt x="53340" y="286512"/>
                </a:lnTo>
                <a:lnTo>
                  <a:pt x="10668" y="286512"/>
                </a:lnTo>
                <a:lnTo>
                  <a:pt x="7620" y="278891"/>
                </a:lnTo>
                <a:lnTo>
                  <a:pt x="10748" y="277851"/>
                </a:lnTo>
                <a:lnTo>
                  <a:pt x="10668" y="277367"/>
                </a:lnTo>
                <a:lnTo>
                  <a:pt x="12200" y="277367"/>
                </a:lnTo>
                <a:lnTo>
                  <a:pt x="23683" y="273547"/>
                </a:lnTo>
                <a:lnTo>
                  <a:pt x="71627" y="219455"/>
                </a:lnTo>
                <a:lnTo>
                  <a:pt x="73151" y="217931"/>
                </a:lnTo>
                <a:lnTo>
                  <a:pt x="73151" y="214884"/>
                </a:lnTo>
                <a:lnTo>
                  <a:pt x="70103" y="213360"/>
                </a:lnTo>
                <a:lnTo>
                  <a:pt x="68580" y="211836"/>
                </a:lnTo>
                <a:close/>
              </a:path>
              <a:path w="848995" h="306705">
                <a:moveTo>
                  <a:pt x="10748" y="277851"/>
                </a:moveTo>
                <a:lnTo>
                  <a:pt x="7620" y="278891"/>
                </a:lnTo>
                <a:lnTo>
                  <a:pt x="10668" y="286512"/>
                </a:lnTo>
                <a:lnTo>
                  <a:pt x="12112" y="286034"/>
                </a:lnTo>
                <a:lnTo>
                  <a:pt x="10748" y="277851"/>
                </a:lnTo>
                <a:close/>
              </a:path>
              <a:path w="848995" h="306705">
                <a:moveTo>
                  <a:pt x="12112" y="286034"/>
                </a:moveTo>
                <a:lnTo>
                  <a:pt x="10668" y="286512"/>
                </a:lnTo>
                <a:lnTo>
                  <a:pt x="12192" y="286512"/>
                </a:lnTo>
                <a:lnTo>
                  <a:pt x="12112" y="286034"/>
                </a:lnTo>
                <a:close/>
              </a:path>
              <a:path w="848995" h="306705">
                <a:moveTo>
                  <a:pt x="12824" y="285798"/>
                </a:moveTo>
                <a:lnTo>
                  <a:pt x="12112" y="286034"/>
                </a:lnTo>
                <a:lnTo>
                  <a:pt x="12192" y="286512"/>
                </a:lnTo>
                <a:lnTo>
                  <a:pt x="12824" y="285798"/>
                </a:lnTo>
                <a:close/>
              </a:path>
              <a:path w="848995" h="306705">
                <a:moveTo>
                  <a:pt x="27439" y="280961"/>
                </a:moveTo>
                <a:lnTo>
                  <a:pt x="12824" y="285798"/>
                </a:lnTo>
                <a:lnTo>
                  <a:pt x="12192" y="286512"/>
                </a:lnTo>
                <a:lnTo>
                  <a:pt x="53340" y="286512"/>
                </a:lnTo>
                <a:lnTo>
                  <a:pt x="27439" y="280961"/>
                </a:lnTo>
                <a:close/>
              </a:path>
              <a:path w="848995" h="306705">
                <a:moveTo>
                  <a:pt x="11600" y="277567"/>
                </a:moveTo>
                <a:lnTo>
                  <a:pt x="10748" y="277851"/>
                </a:lnTo>
                <a:lnTo>
                  <a:pt x="12112" y="286034"/>
                </a:lnTo>
                <a:lnTo>
                  <a:pt x="12824" y="285798"/>
                </a:lnTo>
                <a:lnTo>
                  <a:pt x="18759" y="279101"/>
                </a:lnTo>
                <a:lnTo>
                  <a:pt x="11600" y="277567"/>
                </a:lnTo>
                <a:close/>
              </a:path>
              <a:path w="848995" h="306705">
                <a:moveTo>
                  <a:pt x="18759" y="279101"/>
                </a:moveTo>
                <a:lnTo>
                  <a:pt x="12824" y="285798"/>
                </a:lnTo>
                <a:lnTo>
                  <a:pt x="27439" y="280961"/>
                </a:lnTo>
                <a:lnTo>
                  <a:pt x="18759" y="279101"/>
                </a:lnTo>
                <a:close/>
              </a:path>
              <a:path w="848995" h="306705">
                <a:moveTo>
                  <a:pt x="845819" y="0"/>
                </a:moveTo>
                <a:lnTo>
                  <a:pt x="23683" y="273547"/>
                </a:lnTo>
                <a:lnTo>
                  <a:pt x="18759" y="279101"/>
                </a:lnTo>
                <a:lnTo>
                  <a:pt x="27439" y="280961"/>
                </a:lnTo>
                <a:lnTo>
                  <a:pt x="848867" y="9143"/>
                </a:lnTo>
                <a:lnTo>
                  <a:pt x="845819" y="0"/>
                </a:lnTo>
                <a:close/>
              </a:path>
              <a:path w="848995" h="306705">
                <a:moveTo>
                  <a:pt x="23683" y="273547"/>
                </a:moveTo>
                <a:lnTo>
                  <a:pt x="11600" y="277567"/>
                </a:lnTo>
                <a:lnTo>
                  <a:pt x="18759" y="279101"/>
                </a:lnTo>
                <a:lnTo>
                  <a:pt x="23683" y="273547"/>
                </a:lnTo>
                <a:close/>
              </a:path>
              <a:path w="848995" h="306705">
                <a:moveTo>
                  <a:pt x="10668" y="277367"/>
                </a:moveTo>
                <a:lnTo>
                  <a:pt x="10748" y="277851"/>
                </a:lnTo>
                <a:lnTo>
                  <a:pt x="11600" y="277567"/>
                </a:lnTo>
                <a:lnTo>
                  <a:pt x="10668" y="277367"/>
                </a:lnTo>
                <a:close/>
              </a:path>
              <a:path w="848995" h="306705">
                <a:moveTo>
                  <a:pt x="12200" y="277367"/>
                </a:moveTo>
                <a:lnTo>
                  <a:pt x="10668" y="277367"/>
                </a:lnTo>
                <a:lnTo>
                  <a:pt x="11600" y="277567"/>
                </a:lnTo>
                <a:lnTo>
                  <a:pt x="12200" y="277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6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875"/>
            <a:ext cx="2337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6600"/>
                </a:solidFill>
                <a:latin typeface="Arial"/>
                <a:cs typeface="Arial"/>
              </a:rPr>
              <a:t>Radici</a:t>
            </a:r>
            <a:r>
              <a:rPr sz="2800" spc="-6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Arial"/>
                <a:cs typeface="Arial"/>
              </a:rPr>
              <a:t>laterali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6344" y="211836"/>
            <a:ext cx="4278022" cy="6112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611" y="5806440"/>
            <a:ext cx="3361948" cy="77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3548" y="381000"/>
            <a:ext cx="2457807" cy="5765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" y="766572"/>
            <a:ext cx="1009015" cy="287020"/>
          </a:xfrm>
          <a:custGeom>
            <a:avLst/>
            <a:gdLst/>
            <a:ahLst/>
            <a:cxnLst/>
            <a:rect l="l" t="t" r="r" b="b"/>
            <a:pathLst>
              <a:path w="1009014" h="287019">
                <a:moveTo>
                  <a:pt x="864107" y="0"/>
                </a:moveTo>
                <a:lnTo>
                  <a:pt x="864107" y="71627"/>
                </a:lnTo>
                <a:lnTo>
                  <a:pt x="0" y="71627"/>
                </a:lnTo>
                <a:lnTo>
                  <a:pt x="0" y="214883"/>
                </a:lnTo>
                <a:lnTo>
                  <a:pt x="864107" y="214883"/>
                </a:lnTo>
                <a:lnTo>
                  <a:pt x="864107" y="286511"/>
                </a:lnTo>
                <a:lnTo>
                  <a:pt x="1008887" y="143255"/>
                </a:lnTo>
                <a:lnTo>
                  <a:pt x="86410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1331" y="754379"/>
            <a:ext cx="1019810" cy="311150"/>
          </a:xfrm>
          <a:custGeom>
            <a:avLst/>
            <a:gdLst/>
            <a:ahLst/>
            <a:cxnLst/>
            <a:rect l="l" t="t" r="r" b="b"/>
            <a:pathLst>
              <a:path w="1019810" h="311150">
                <a:moveTo>
                  <a:pt x="864107" y="227075"/>
                </a:moveTo>
                <a:lnTo>
                  <a:pt x="864107" y="310895"/>
                </a:lnTo>
                <a:lnTo>
                  <a:pt x="876299" y="298703"/>
                </a:lnTo>
                <a:lnTo>
                  <a:pt x="873251" y="298703"/>
                </a:lnTo>
                <a:lnTo>
                  <a:pt x="865631" y="295655"/>
                </a:lnTo>
                <a:lnTo>
                  <a:pt x="873251" y="288116"/>
                </a:lnTo>
                <a:lnTo>
                  <a:pt x="873251" y="231647"/>
                </a:lnTo>
                <a:lnTo>
                  <a:pt x="868679" y="231647"/>
                </a:lnTo>
                <a:lnTo>
                  <a:pt x="864107" y="227075"/>
                </a:lnTo>
                <a:close/>
              </a:path>
              <a:path w="1019810" h="311150">
                <a:moveTo>
                  <a:pt x="873251" y="288116"/>
                </a:moveTo>
                <a:lnTo>
                  <a:pt x="865631" y="295655"/>
                </a:lnTo>
                <a:lnTo>
                  <a:pt x="873251" y="298703"/>
                </a:lnTo>
                <a:lnTo>
                  <a:pt x="873251" y="288116"/>
                </a:lnTo>
                <a:close/>
              </a:path>
              <a:path w="1019810" h="311150">
                <a:moveTo>
                  <a:pt x="1007331" y="155447"/>
                </a:moveTo>
                <a:lnTo>
                  <a:pt x="873251" y="288116"/>
                </a:lnTo>
                <a:lnTo>
                  <a:pt x="873251" y="298703"/>
                </a:lnTo>
                <a:lnTo>
                  <a:pt x="876299" y="298703"/>
                </a:lnTo>
                <a:lnTo>
                  <a:pt x="1016507" y="158495"/>
                </a:lnTo>
                <a:lnTo>
                  <a:pt x="1010411" y="158495"/>
                </a:lnTo>
                <a:lnTo>
                  <a:pt x="1007331" y="155447"/>
                </a:lnTo>
                <a:close/>
              </a:path>
              <a:path w="1019810" h="311150">
                <a:moveTo>
                  <a:pt x="864107" y="79248"/>
                </a:moveTo>
                <a:lnTo>
                  <a:pt x="0" y="79248"/>
                </a:lnTo>
                <a:lnTo>
                  <a:pt x="0" y="231647"/>
                </a:lnTo>
                <a:lnTo>
                  <a:pt x="864107" y="231647"/>
                </a:lnTo>
                <a:lnTo>
                  <a:pt x="864107" y="227075"/>
                </a:lnTo>
                <a:lnTo>
                  <a:pt x="9143" y="227075"/>
                </a:lnTo>
                <a:lnTo>
                  <a:pt x="4571" y="222503"/>
                </a:lnTo>
                <a:lnTo>
                  <a:pt x="9143" y="222503"/>
                </a:lnTo>
                <a:lnTo>
                  <a:pt x="9143" y="88392"/>
                </a:lnTo>
                <a:lnTo>
                  <a:pt x="4571" y="88392"/>
                </a:lnTo>
                <a:lnTo>
                  <a:pt x="9143" y="83820"/>
                </a:lnTo>
                <a:lnTo>
                  <a:pt x="864107" y="83820"/>
                </a:lnTo>
                <a:lnTo>
                  <a:pt x="864107" y="79248"/>
                </a:lnTo>
                <a:close/>
              </a:path>
              <a:path w="1019810" h="311150">
                <a:moveTo>
                  <a:pt x="873251" y="222503"/>
                </a:moveTo>
                <a:lnTo>
                  <a:pt x="9143" y="222503"/>
                </a:lnTo>
                <a:lnTo>
                  <a:pt x="9143" y="227075"/>
                </a:lnTo>
                <a:lnTo>
                  <a:pt x="864107" y="227075"/>
                </a:lnTo>
                <a:lnTo>
                  <a:pt x="868679" y="231647"/>
                </a:lnTo>
                <a:lnTo>
                  <a:pt x="873251" y="231647"/>
                </a:lnTo>
                <a:lnTo>
                  <a:pt x="873251" y="222503"/>
                </a:lnTo>
                <a:close/>
              </a:path>
              <a:path w="1019810" h="311150">
                <a:moveTo>
                  <a:pt x="9143" y="222503"/>
                </a:moveTo>
                <a:lnTo>
                  <a:pt x="4571" y="222503"/>
                </a:lnTo>
                <a:lnTo>
                  <a:pt x="9143" y="227075"/>
                </a:lnTo>
                <a:lnTo>
                  <a:pt x="9143" y="222503"/>
                </a:lnTo>
                <a:close/>
              </a:path>
              <a:path w="1019810" h="311150">
                <a:moveTo>
                  <a:pt x="1010411" y="152399"/>
                </a:moveTo>
                <a:lnTo>
                  <a:pt x="1007331" y="155447"/>
                </a:lnTo>
                <a:lnTo>
                  <a:pt x="1010411" y="158495"/>
                </a:lnTo>
                <a:lnTo>
                  <a:pt x="1010411" y="152399"/>
                </a:lnTo>
                <a:close/>
              </a:path>
              <a:path w="1019810" h="311150">
                <a:moveTo>
                  <a:pt x="1016507" y="152399"/>
                </a:moveTo>
                <a:lnTo>
                  <a:pt x="1010411" y="152399"/>
                </a:lnTo>
                <a:lnTo>
                  <a:pt x="1010411" y="158495"/>
                </a:lnTo>
                <a:lnTo>
                  <a:pt x="1016507" y="158495"/>
                </a:lnTo>
                <a:lnTo>
                  <a:pt x="1019555" y="155447"/>
                </a:lnTo>
                <a:lnTo>
                  <a:pt x="1016507" y="152399"/>
                </a:lnTo>
                <a:close/>
              </a:path>
              <a:path w="1019810" h="311150">
                <a:moveTo>
                  <a:pt x="876299" y="12192"/>
                </a:moveTo>
                <a:lnTo>
                  <a:pt x="873251" y="12192"/>
                </a:lnTo>
                <a:lnTo>
                  <a:pt x="873251" y="22779"/>
                </a:lnTo>
                <a:lnTo>
                  <a:pt x="1007331" y="155447"/>
                </a:lnTo>
                <a:lnTo>
                  <a:pt x="1010411" y="152399"/>
                </a:lnTo>
                <a:lnTo>
                  <a:pt x="1016507" y="152399"/>
                </a:lnTo>
                <a:lnTo>
                  <a:pt x="876299" y="12192"/>
                </a:lnTo>
                <a:close/>
              </a:path>
              <a:path w="1019810" h="311150">
                <a:moveTo>
                  <a:pt x="9143" y="83820"/>
                </a:moveTo>
                <a:lnTo>
                  <a:pt x="4571" y="88392"/>
                </a:lnTo>
                <a:lnTo>
                  <a:pt x="9143" y="88392"/>
                </a:lnTo>
                <a:lnTo>
                  <a:pt x="9143" y="83820"/>
                </a:lnTo>
                <a:close/>
              </a:path>
              <a:path w="1019810" h="311150">
                <a:moveTo>
                  <a:pt x="873251" y="79248"/>
                </a:moveTo>
                <a:lnTo>
                  <a:pt x="868679" y="79248"/>
                </a:lnTo>
                <a:lnTo>
                  <a:pt x="864107" y="83820"/>
                </a:lnTo>
                <a:lnTo>
                  <a:pt x="9143" y="83820"/>
                </a:lnTo>
                <a:lnTo>
                  <a:pt x="9143" y="88392"/>
                </a:lnTo>
                <a:lnTo>
                  <a:pt x="873251" y="88392"/>
                </a:lnTo>
                <a:lnTo>
                  <a:pt x="873251" y="79248"/>
                </a:lnTo>
                <a:close/>
              </a:path>
              <a:path w="1019810" h="311150">
                <a:moveTo>
                  <a:pt x="864107" y="0"/>
                </a:moveTo>
                <a:lnTo>
                  <a:pt x="864107" y="83820"/>
                </a:lnTo>
                <a:lnTo>
                  <a:pt x="868679" y="79248"/>
                </a:lnTo>
                <a:lnTo>
                  <a:pt x="873251" y="79248"/>
                </a:lnTo>
                <a:lnTo>
                  <a:pt x="873251" y="22779"/>
                </a:lnTo>
                <a:lnTo>
                  <a:pt x="865631" y="15240"/>
                </a:lnTo>
                <a:lnTo>
                  <a:pt x="873251" y="12192"/>
                </a:lnTo>
                <a:lnTo>
                  <a:pt x="876299" y="12192"/>
                </a:lnTo>
                <a:lnTo>
                  <a:pt x="864107" y="0"/>
                </a:lnTo>
                <a:close/>
              </a:path>
              <a:path w="1019810" h="311150">
                <a:moveTo>
                  <a:pt x="873251" y="12192"/>
                </a:moveTo>
                <a:lnTo>
                  <a:pt x="865631" y="15240"/>
                </a:lnTo>
                <a:lnTo>
                  <a:pt x="873251" y="22779"/>
                </a:lnTo>
                <a:lnTo>
                  <a:pt x="873251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0" y="234696"/>
            <a:ext cx="4183379" cy="6021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127" y="5833935"/>
            <a:ext cx="3816985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Le radici laterali si formano nella zona di  struttura primaria grazie alla proliferazione  del periciclo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1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981455"/>
            <a:ext cx="5253227" cy="417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0551" y="1051699"/>
            <a:ext cx="2983991" cy="428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09103" y="5062727"/>
            <a:ext cx="287020" cy="360045"/>
          </a:xfrm>
          <a:custGeom>
            <a:avLst/>
            <a:gdLst/>
            <a:ahLst/>
            <a:cxnLst/>
            <a:rect l="l" t="t" r="r" b="b"/>
            <a:pathLst>
              <a:path w="287020" h="360045">
                <a:moveTo>
                  <a:pt x="0" y="359663"/>
                </a:moveTo>
                <a:lnTo>
                  <a:pt x="286511" y="359663"/>
                </a:lnTo>
                <a:lnTo>
                  <a:pt x="28651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4531" y="5058155"/>
            <a:ext cx="297180" cy="370840"/>
          </a:xfrm>
          <a:custGeom>
            <a:avLst/>
            <a:gdLst/>
            <a:ahLst/>
            <a:cxnLst/>
            <a:rect l="l" t="t" r="r" b="b"/>
            <a:pathLst>
              <a:path w="297179" h="370839">
                <a:moveTo>
                  <a:pt x="295655" y="0"/>
                </a:moveTo>
                <a:lnTo>
                  <a:pt x="1524" y="0"/>
                </a:lnTo>
                <a:lnTo>
                  <a:pt x="0" y="3048"/>
                </a:lnTo>
                <a:lnTo>
                  <a:pt x="0" y="367283"/>
                </a:lnTo>
                <a:lnTo>
                  <a:pt x="1524" y="370331"/>
                </a:lnTo>
                <a:lnTo>
                  <a:pt x="295655" y="370331"/>
                </a:lnTo>
                <a:lnTo>
                  <a:pt x="297179" y="367283"/>
                </a:lnTo>
                <a:lnTo>
                  <a:pt x="297179" y="365759"/>
                </a:lnTo>
                <a:lnTo>
                  <a:pt x="9144" y="365759"/>
                </a:lnTo>
                <a:lnTo>
                  <a:pt x="4572" y="359663"/>
                </a:lnTo>
                <a:lnTo>
                  <a:pt x="9144" y="359663"/>
                </a:lnTo>
                <a:lnTo>
                  <a:pt x="9144" y="9143"/>
                </a:lnTo>
                <a:lnTo>
                  <a:pt x="4572" y="9143"/>
                </a:lnTo>
                <a:lnTo>
                  <a:pt x="9144" y="4572"/>
                </a:lnTo>
                <a:lnTo>
                  <a:pt x="297179" y="4572"/>
                </a:lnTo>
                <a:lnTo>
                  <a:pt x="297179" y="3048"/>
                </a:lnTo>
                <a:lnTo>
                  <a:pt x="295655" y="0"/>
                </a:lnTo>
                <a:close/>
              </a:path>
              <a:path w="297179" h="370839">
                <a:moveTo>
                  <a:pt x="9144" y="359663"/>
                </a:moveTo>
                <a:lnTo>
                  <a:pt x="4572" y="359663"/>
                </a:lnTo>
                <a:lnTo>
                  <a:pt x="9144" y="365759"/>
                </a:lnTo>
                <a:lnTo>
                  <a:pt x="9144" y="359663"/>
                </a:lnTo>
                <a:close/>
              </a:path>
              <a:path w="297179" h="370839">
                <a:moveTo>
                  <a:pt x="288035" y="359663"/>
                </a:moveTo>
                <a:lnTo>
                  <a:pt x="9144" y="359663"/>
                </a:lnTo>
                <a:lnTo>
                  <a:pt x="9144" y="365759"/>
                </a:lnTo>
                <a:lnTo>
                  <a:pt x="288035" y="365759"/>
                </a:lnTo>
                <a:lnTo>
                  <a:pt x="288035" y="359663"/>
                </a:lnTo>
                <a:close/>
              </a:path>
              <a:path w="297179" h="370839">
                <a:moveTo>
                  <a:pt x="288035" y="4572"/>
                </a:moveTo>
                <a:lnTo>
                  <a:pt x="288035" y="365759"/>
                </a:lnTo>
                <a:lnTo>
                  <a:pt x="292607" y="359663"/>
                </a:lnTo>
                <a:lnTo>
                  <a:pt x="297179" y="359663"/>
                </a:lnTo>
                <a:lnTo>
                  <a:pt x="297179" y="9143"/>
                </a:lnTo>
                <a:lnTo>
                  <a:pt x="292607" y="9143"/>
                </a:lnTo>
                <a:lnTo>
                  <a:pt x="288035" y="4572"/>
                </a:lnTo>
                <a:close/>
              </a:path>
              <a:path w="297179" h="370839">
                <a:moveTo>
                  <a:pt x="297179" y="359663"/>
                </a:moveTo>
                <a:lnTo>
                  <a:pt x="292607" y="359663"/>
                </a:lnTo>
                <a:lnTo>
                  <a:pt x="288035" y="365759"/>
                </a:lnTo>
                <a:lnTo>
                  <a:pt x="297179" y="365759"/>
                </a:lnTo>
                <a:lnTo>
                  <a:pt x="297179" y="359663"/>
                </a:lnTo>
                <a:close/>
              </a:path>
              <a:path w="297179" h="370839">
                <a:moveTo>
                  <a:pt x="9144" y="4572"/>
                </a:moveTo>
                <a:lnTo>
                  <a:pt x="4572" y="9143"/>
                </a:lnTo>
                <a:lnTo>
                  <a:pt x="9144" y="9143"/>
                </a:lnTo>
                <a:lnTo>
                  <a:pt x="9144" y="4572"/>
                </a:lnTo>
                <a:close/>
              </a:path>
              <a:path w="297179" h="370839">
                <a:moveTo>
                  <a:pt x="288035" y="4572"/>
                </a:moveTo>
                <a:lnTo>
                  <a:pt x="9144" y="4572"/>
                </a:lnTo>
                <a:lnTo>
                  <a:pt x="9144" y="9143"/>
                </a:lnTo>
                <a:lnTo>
                  <a:pt x="288035" y="9143"/>
                </a:lnTo>
                <a:lnTo>
                  <a:pt x="288035" y="4572"/>
                </a:lnTo>
                <a:close/>
              </a:path>
              <a:path w="297179" h="370839">
                <a:moveTo>
                  <a:pt x="297179" y="4572"/>
                </a:moveTo>
                <a:lnTo>
                  <a:pt x="288035" y="4572"/>
                </a:lnTo>
                <a:lnTo>
                  <a:pt x="292607" y="9143"/>
                </a:lnTo>
                <a:lnTo>
                  <a:pt x="297179" y="9143"/>
                </a:lnTo>
                <a:lnTo>
                  <a:pt x="297179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6689" y="514350"/>
            <a:ext cx="154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arca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xilematica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1227" y="854963"/>
            <a:ext cx="1655445" cy="1998345"/>
          </a:xfrm>
          <a:custGeom>
            <a:avLst/>
            <a:gdLst/>
            <a:ahLst/>
            <a:cxnLst/>
            <a:rect l="l" t="t" r="r" b="b"/>
            <a:pathLst>
              <a:path w="1655445" h="1998345">
                <a:moveTo>
                  <a:pt x="1636775" y="1898903"/>
                </a:moveTo>
                <a:lnTo>
                  <a:pt x="1633727" y="1898903"/>
                </a:lnTo>
                <a:lnTo>
                  <a:pt x="1630679" y="1900427"/>
                </a:lnTo>
                <a:lnTo>
                  <a:pt x="1629155" y="1901951"/>
                </a:lnTo>
                <a:lnTo>
                  <a:pt x="1629155" y="1904999"/>
                </a:lnTo>
                <a:lnTo>
                  <a:pt x="1641664" y="1976300"/>
                </a:lnTo>
                <a:lnTo>
                  <a:pt x="1652015" y="1988819"/>
                </a:lnTo>
                <a:lnTo>
                  <a:pt x="1644992" y="1994438"/>
                </a:lnTo>
                <a:lnTo>
                  <a:pt x="1655063" y="1997963"/>
                </a:lnTo>
                <a:lnTo>
                  <a:pt x="1638299" y="1903475"/>
                </a:lnTo>
                <a:lnTo>
                  <a:pt x="1638299" y="1900427"/>
                </a:lnTo>
                <a:lnTo>
                  <a:pt x="1636775" y="1898903"/>
                </a:lnTo>
                <a:close/>
              </a:path>
              <a:path w="1655445" h="1998345">
                <a:moveTo>
                  <a:pt x="1643598" y="1993950"/>
                </a:moveTo>
                <a:lnTo>
                  <a:pt x="1644395" y="1994915"/>
                </a:lnTo>
                <a:lnTo>
                  <a:pt x="1644992" y="1994438"/>
                </a:lnTo>
                <a:lnTo>
                  <a:pt x="1643598" y="1993950"/>
                </a:lnTo>
                <a:close/>
              </a:path>
              <a:path w="1655445" h="1998345">
                <a:moveTo>
                  <a:pt x="1632623" y="1980678"/>
                </a:moveTo>
                <a:lnTo>
                  <a:pt x="1643598" y="1993950"/>
                </a:lnTo>
                <a:lnTo>
                  <a:pt x="1644992" y="1994438"/>
                </a:lnTo>
                <a:lnTo>
                  <a:pt x="1648205" y="1991867"/>
                </a:lnTo>
                <a:lnTo>
                  <a:pt x="1644395" y="1991867"/>
                </a:lnTo>
                <a:lnTo>
                  <a:pt x="1643114" y="1984563"/>
                </a:lnTo>
                <a:lnTo>
                  <a:pt x="1632623" y="1980678"/>
                </a:lnTo>
                <a:close/>
              </a:path>
              <a:path w="1655445" h="1998345">
                <a:moveTo>
                  <a:pt x="1565147" y="1955291"/>
                </a:moveTo>
                <a:lnTo>
                  <a:pt x="1562099" y="1956815"/>
                </a:lnTo>
                <a:lnTo>
                  <a:pt x="1562099" y="1959863"/>
                </a:lnTo>
                <a:lnTo>
                  <a:pt x="1560575" y="1961387"/>
                </a:lnTo>
                <a:lnTo>
                  <a:pt x="1562099" y="1964435"/>
                </a:lnTo>
                <a:lnTo>
                  <a:pt x="1563623" y="1965959"/>
                </a:lnTo>
                <a:lnTo>
                  <a:pt x="1643598" y="1993950"/>
                </a:lnTo>
                <a:lnTo>
                  <a:pt x="1632623" y="1980678"/>
                </a:lnTo>
                <a:lnTo>
                  <a:pt x="1568195" y="1956815"/>
                </a:lnTo>
                <a:lnTo>
                  <a:pt x="1565147" y="1955291"/>
                </a:lnTo>
                <a:close/>
              </a:path>
              <a:path w="1655445" h="1998345">
                <a:moveTo>
                  <a:pt x="1643114" y="1984563"/>
                </a:moveTo>
                <a:lnTo>
                  <a:pt x="1644395" y="1991867"/>
                </a:lnTo>
                <a:lnTo>
                  <a:pt x="1650491" y="1987295"/>
                </a:lnTo>
                <a:lnTo>
                  <a:pt x="1643114" y="1984563"/>
                </a:lnTo>
                <a:close/>
              </a:path>
              <a:path w="1655445" h="1998345">
                <a:moveTo>
                  <a:pt x="1641664" y="1976300"/>
                </a:moveTo>
                <a:lnTo>
                  <a:pt x="1643114" y="1984563"/>
                </a:lnTo>
                <a:lnTo>
                  <a:pt x="1650491" y="1987295"/>
                </a:lnTo>
                <a:lnTo>
                  <a:pt x="1644395" y="1991867"/>
                </a:lnTo>
                <a:lnTo>
                  <a:pt x="1648205" y="1991867"/>
                </a:lnTo>
                <a:lnTo>
                  <a:pt x="1652015" y="1988819"/>
                </a:lnTo>
                <a:lnTo>
                  <a:pt x="1641664" y="1976300"/>
                </a:lnTo>
                <a:close/>
              </a:path>
              <a:path w="1655445" h="1998345">
                <a:moveTo>
                  <a:pt x="7619" y="0"/>
                </a:moveTo>
                <a:lnTo>
                  <a:pt x="0" y="6096"/>
                </a:lnTo>
                <a:lnTo>
                  <a:pt x="1632623" y="1980678"/>
                </a:lnTo>
                <a:lnTo>
                  <a:pt x="1643114" y="1984563"/>
                </a:lnTo>
                <a:lnTo>
                  <a:pt x="1641664" y="1976300"/>
                </a:lnTo>
                <a:lnTo>
                  <a:pt x="7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12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525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707" y="6526529"/>
            <a:ext cx="5001895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767" y="0"/>
                </a:lnTo>
              </a:path>
            </a:pathLst>
          </a:custGeom>
          <a:ln w="762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327" y="3228912"/>
            <a:ext cx="27368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185" marR="5080" indent="-19812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1. Struttura primaria: fascio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radiale  </a:t>
            </a:r>
            <a:r>
              <a:rPr sz="1400" spc="-5" dirty="0">
                <a:latin typeface="Arial"/>
                <a:cs typeface="Arial"/>
              </a:rPr>
              <a:t>(actinostelico)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aperto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2264" y="3247095"/>
            <a:ext cx="31349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820" marR="5080" indent="-19812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2. </a:t>
            </a:r>
            <a:r>
              <a:rPr sz="1400" spc="-5" dirty="0">
                <a:latin typeface="Arial"/>
                <a:cs typeface="Arial"/>
              </a:rPr>
              <a:t>Si </a:t>
            </a:r>
            <a:r>
              <a:rPr sz="1400" dirty="0">
                <a:latin typeface="Arial"/>
                <a:cs typeface="Arial"/>
              </a:rPr>
              <a:t>forma un anello cambiale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continuo  di forma irregolare,</a:t>
            </a:r>
            <a:r>
              <a:rPr sz="1400" spc="2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sinuosa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4815" y="1339596"/>
            <a:ext cx="1897379" cy="1703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6735" y="1338579"/>
            <a:ext cx="1775460" cy="1816100"/>
          </a:xfrm>
          <a:custGeom>
            <a:avLst/>
            <a:gdLst/>
            <a:ahLst/>
            <a:cxnLst/>
            <a:rect l="l" t="t" r="r" b="b"/>
            <a:pathLst>
              <a:path w="1775459" h="1816100">
                <a:moveTo>
                  <a:pt x="9144" y="901700"/>
                </a:moveTo>
                <a:lnTo>
                  <a:pt x="1524" y="901700"/>
                </a:lnTo>
                <a:lnTo>
                  <a:pt x="0" y="914400"/>
                </a:lnTo>
                <a:lnTo>
                  <a:pt x="0" y="939800"/>
                </a:lnTo>
                <a:lnTo>
                  <a:pt x="1524" y="952500"/>
                </a:lnTo>
                <a:lnTo>
                  <a:pt x="4572" y="1003300"/>
                </a:lnTo>
                <a:lnTo>
                  <a:pt x="10668" y="1054100"/>
                </a:lnTo>
                <a:lnTo>
                  <a:pt x="18288" y="1092200"/>
                </a:lnTo>
                <a:lnTo>
                  <a:pt x="28956" y="1143000"/>
                </a:lnTo>
                <a:lnTo>
                  <a:pt x="41148" y="1181100"/>
                </a:lnTo>
                <a:lnTo>
                  <a:pt x="54864" y="1219200"/>
                </a:lnTo>
                <a:lnTo>
                  <a:pt x="70104" y="1270000"/>
                </a:lnTo>
                <a:lnTo>
                  <a:pt x="88392" y="1308100"/>
                </a:lnTo>
                <a:lnTo>
                  <a:pt x="108204" y="1346200"/>
                </a:lnTo>
                <a:lnTo>
                  <a:pt x="129540" y="1384300"/>
                </a:lnTo>
                <a:lnTo>
                  <a:pt x="152400" y="1422400"/>
                </a:lnTo>
                <a:lnTo>
                  <a:pt x="176784" y="1460500"/>
                </a:lnTo>
                <a:lnTo>
                  <a:pt x="202692" y="1485900"/>
                </a:lnTo>
                <a:lnTo>
                  <a:pt x="260604" y="1562100"/>
                </a:lnTo>
                <a:lnTo>
                  <a:pt x="291083" y="1587500"/>
                </a:lnTo>
                <a:lnTo>
                  <a:pt x="323087" y="1612900"/>
                </a:lnTo>
                <a:lnTo>
                  <a:pt x="356615" y="1638300"/>
                </a:lnTo>
                <a:lnTo>
                  <a:pt x="391667" y="1663700"/>
                </a:lnTo>
                <a:lnTo>
                  <a:pt x="464819" y="1714500"/>
                </a:lnTo>
                <a:lnTo>
                  <a:pt x="502919" y="1727200"/>
                </a:lnTo>
                <a:lnTo>
                  <a:pt x="542543" y="1752600"/>
                </a:lnTo>
                <a:lnTo>
                  <a:pt x="665987" y="1790700"/>
                </a:lnTo>
                <a:lnTo>
                  <a:pt x="708659" y="1803400"/>
                </a:lnTo>
                <a:lnTo>
                  <a:pt x="752855" y="1816100"/>
                </a:lnTo>
                <a:lnTo>
                  <a:pt x="819911" y="1816100"/>
                </a:lnTo>
                <a:lnTo>
                  <a:pt x="798575" y="1803400"/>
                </a:lnTo>
                <a:lnTo>
                  <a:pt x="754379" y="1803400"/>
                </a:lnTo>
                <a:lnTo>
                  <a:pt x="711707" y="1790700"/>
                </a:lnTo>
                <a:lnTo>
                  <a:pt x="669035" y="1790700"/>
                </a:lnTo>
                <a:lnTo>
                  <a:pt x="626363" y="1778000"/>
                </a:lnTo>
                <a:lnTo>
                  <a:pt x="586739" y="1752600"/>
                </a:lnTo>
                <a:lnTo>
                  <a:pt x="545591" y="1739900"/>
                </a:lnTo>
                <a:lnTo>
                  <a:pt x="507491" y="1727200"/>
                </a:lnTo>
                <a:lnTo>
                  <a:pt x="469391" y="1701800"/>
                </a:lnTo>
                <a:lnTo>
                  <a:pt x="432815" y="1676400"/>
                </a:lnTo>
                <a:lnTo>
                  <a:pt x="362711" y="1638300"/>
                </a:lnTo>
                <a:lnTo>
                  <a:pt x="329183" y="1600200"/>
                </a:lnTo>
                <a:lnTo>
                  <a:pt x="297179" y="1574800"/>
                </a:lnTo>
                <a:lnTo>
                  <a:pt x="266700" y="1549400"/>
                </a:lnTo>
                <a:lnTo>
                  <a:pt x="237744" y="1524000"/>
                </a:lnTo>
                <a:lnTo>
                  <a:pt x="210312" y="1485900"/>
                </a:lnTo>
                <a:lnTo>
                  <a:pt x="184404" y="1447800"/>
                </a:lnTo>
                <a:lnTo>
                  <a:pt x="160020" y="1409700"/>
                </a:lnTo>
                <a:lnTo>
                  <a:pt x="137160" y="1371600"/>
                </a:lnTo>
                <a:lnTo>
                  <a:pt x="115824" y="1346200"/>
                </a:lnTo>
                <a:lnTo>
                  <a:pt x="96012" y="1295400"/>
                </a:lnTo>
                <a:lnTo>
                  <a:pt x="79248" y="1257300"/>
                </a:lnTo>
                <a:lnTo>
                  <a:pt x="48768" y="1181100"/>
                </a:lnTo>
                <a:lnTo>
                  <a:pt x="27432" y="1092200"/>
                </a:lnTo>
                <a:lnTo>
                  <a:pt x="19812" y="1041400"/>
                </a:lnTo>
                <a:lnTo>
                  <a:pt x="15240" y="1003300"/>
                </a:lnTo>
                <a:lnTo>
                  <a:pt x="10668" y="952500"/>
                </a:lnTo>
                <a:lnTo>
                  <a:pt x="10668" y="914400"/>
                </a:lnTo>
                <a:lnTo>
                  <a:pt x="9144" y="914400"/>
                </a:lnTo>
                <a:lnTo>
                  <a:pt x="9144" y="901700"/>
                </a:lnTo>
                <a:close/>
              </a:path>
              <a:path w="1775459" h="1816100">
                <a:moveTo>
                  <a:pt x="1066799" y="12700"/>
                </a:moveTo>
                <a:lnTo>
                  <a:pt x="978407" y="12700"/>
                </a:lnTo>
                <a:lnTo>
                  <a:pt x="1021079" y="25400"/>
                </a:lnTo>
                <a:lnTo>
                  <a:pt x="1065275" y="25400"/>
                </a:lnTo>
                <a:lnTo>
                  <a:pt x="1107947" y="38100"/>
                </a:lnTo>
                <a:lnTo>
                  <a:pt x="1190243" y="63500"/>
                </a:lnTo>
                <a:lnTo>
                  <a:pt x="1229867" y="76200"/>
                </a:lnTo>
                <a:lnTo>
                  <a:pt x="1267967" y="101600"/>
                </a:lnTo>
                <a:lnTo>
                  <a:pt x="1306067" y="114300"/>
                </a:lnTo>
                <a:lnTo>
                  <a:pt x="1379219" y="165100"/>
                </a:lnTo>
                <a:lnTo>
                  <a:pt x="1446275" y="215900"/>
                </a:lnTo>
                <a:lnTo>
                  <a:pt x="1478279" y="241300"/>
                </a:lnTo>
                <a:lnTo>
                  <a:pt x="1508759" y="266700"/>
                </a:lnTo>
                <a:lnTo>
                  <a:pt x="1537715" y="304800"/>
                </a:lnTo>
                <a:lnTo>
                  <a:pt x="1565147" y="342900"/>
                </a:lnTo>
                <a:lnTo>
                  <a:pt x="1591055" y="368300"/>
                </a:lnTo>
                <a:lnTo>
                  <a:pt x="1615439" y="406400"/>
                </a:lnTo>
                <a:lnTo>
                  <a:pt x="1638299" y="444500"/>
                </a:lnTo>
                <a:lnTo>
                  <a:pt x="1659635" y="482600"/>
                </a:lnTo>
                <a:lnTo>
                  <a:pt x="1679447" y="520700"/>
                </a:lnTo>
                <a:lnTo>
                  <a:pt x="1712975" y="596900"/>
                </a:lnTo>
                <a:lnTo>
                  <a:pt x="1726691" y="647700"/>
                </a:lnTo>
                <a:lnTo>
                  <a:pt x="1748027" y="723900"/>
                </a:lnTo>
                <a:lnTo>
                  <a:pt x="1755647" y="774700"/>
                </a:lnTo>
                <a:lnTo>
                  <a:pt x="1761743" y="812800"/>
                </a:lnTo>
                <a:lnTo>
                  <a:pt x="1764791" y="863600"/>
                </a:lnTo>
                <a:lnTo>
                  <a:pt x="1764791" y="914400"/>
                </a:lnTo>
                <a:lnTo>
                  <a:pt x="1766315" y="939800"/>
                </a:lnTo>
                <a:lnTo>
                  <a:pt x="1761743" y="1003300"/>
                </a:lnTo>
                <a:lnTo>
                  <a:pt x="1755647" y="1054100"/>
                </a:lnTo>
                <a:lnTo>
                  <a:pt x="1748027" y="1092200"/>
                </a:lnTo>
                <a:lnTo>
                  <a:pt x="1738883" y="1143000"/>
                </a:lnTo>
                <a:lnTo>
                  <a:pt x="1726691" y="1181100"/>
                </a:lnTo>
                <a:lnTo>
                  <a:pt x="1712975" y="1219200"/>
                </a:lnTo>
                <a:lnTo>
                  <a:pt x="1679447" y="1295400"/>
                </a:lnTo>
                <a:lnTo>
                  <a:pt x="1659635" y="1346200"/>
                </a:lnTo>
                <a:lnTo>
                  <a:pt x="1638299" y="1384300"/>
                </a:lnTo>
                <a:lnTo>
                  <a:pt x="1615439" y="1409700"/>
                </a:lnTo>
                <a:lnTo>
                  <a:pt x="1591055" y="1447800"/>
                </a:lnTo>
                <a:lnTo>
                  <a:pt x="1565147" y="1485900"/>
                </a:lnTo>
                <a:lnTo>
                  <a:pt x="1537715" y="1524000"/>
                </a:lnTo>
                <a:lnTo>
                  <a:pt x="1508759" y="1549400"/>
                </a:lnTo>
                <a:lnTo>
                  <a:pt x="1478279" y="1574800"/>
                </a:lnTo>
                <a:lnTo>
                  <a:pt x="1446275" y="1600200"/>
                </a:lnTo>
                <a:lnTo>
                  <a:pt x="1412747" y="1638300"/>
                </a:lnTo>
                <a:lnTo>
                  <a:pt x="1379219" y="1663700"/>
                </a:lnTo>
                <a:lnTo>
                  <a:pt x="1342643" y="1676400"/>
                </a:lnTo>
                <a:lnTo>
                  <a:pt x="1306067" y="1701800"/>
                </a:lnTo>
                <a:lnTo>
                  <a:pt x="1267967" y="1727200"/>
                </a:lnTo>
                <a:lnTo>
                  <a:pt x="1229867" y="1739900"/>
                </a:lnTo>
                <a:lnTo>
                  <a:pt x="1190243" y="1752600"/>
                </a:lnTo>
                <a:lnTo>
                  <a:pt x="1149095" y="1778000"/>
                </a:lnTo>
                <a:lnTo>
                  <a:pt x="1106423" y="1790700"/>
                </a:lnTo>
                <a:lnTo>
                  <a:pt x="1065275" y="1790700"/>
                </a:lnTo>
                <a:lnTo>
                  <a:pt x="1021079" y="1803400"/>
                </a:lnTo>
                <a:lnTo>
                  <a:pt x="976883" y="1803400"/>
                </a:lnTo>
                <a:lnTo>
                  <a:pt x="955547" y="1816100"/>
                </a:lnTo>
                <a:lnTo>
                  <a:pt x="1022603" y="1816100"/>
                </a:lnTo>
                <a:lnTo>
                  <a:pt x="1066799" y="1803400"/>
                </a:lnTo>
                <a:lnTo>
                  <a:pt x="1152143" y="1778000"/>
                </a:lnTo>
                <a:lnTo>
                  <a:pt x="1193291" y="1765300"/>
                </a:lnTo>
                <a:lnTo>
                  <a:pt x="1232915" y="1752600"/>
                </a:lnTo>
                <a:lnTo>
                  <a:pt x="1272539" y="1727200"/>
                </a:lnTo>
                <a:lnTo>
                  <a:pt x="1348739" y="1689100"/>
                </a:lnTo>
                <a:lnTo>
                  <a:pt x="1418843" y="1638300"/>
                </a:lnTo>
                <a:lnTo>
                  <a:pt x="1452371" y="1612900"/>
                </a:lnTo>
                <a:lnTo>
                  <a:pt x="1484375" y="1587500"/>
                </a:lnTo>
                <a:lnTo>
                  <a:pt x="1516379" y="1549400"/>
                </a:lnTo>
                <a:lnTo>
                  <a:pt x="1545335" y="1524000"/>
                </a:lnTo>
                <a:lnTo>
                  <a:pt x="1572767" y="1485900"/>
                </a:lnTo>
                <a:lnTo>
                  <a:pt x="1624583" y="1422400"/>
                </a:lnTo>
                <a:lnTo>
                  <a:pt x="1647443" y="1384300"/>
                </a:lnTo>
                <a:lnTo>
                  <a:pt x="1668779" y="1346200"/>
                </a:lnTo>
                <a:lnTo>
                  <a:pt x="1688591" y="1308100"/>
                </a:lnTo>
                <a:lnTo>
                  <a:pt x="1722119" y="1219200"/>
                </a:lnTo>
                <a:lnTo>
                  <a:pt x="1735835" y="1181100"/>
                </a:lnTo>
                <a:lnTo>
                  <a:pt x="1748027" y="1143000"/>
                </a:lnTo>
                <a:lnTo>
                  <a:pt x="1757171" y="1092200"/>
                </a:lnTo>
                <a:lnTo>
                  <a:pt x="1764791" y="1054100"/>
                </a:lnTo>
                <a:lnTo>
                  <a:pt x="1770887" y="1003300"/>
                </a:lnTo>
                <a:lnTo>
                  <a:pt x="1773935" y="952500"/>
                </a:lnTo>
                <a:lnTo>
                  <a:pt x="1775459" y="939800"/>
                </a:lnTo>
                <a:lnTo>
                  <a:pt x="1775459" y="889000"/>
                </a:lnTo>
                <a:lnTo>
                  <a:pt x="1770887" y="812800"/>
                </a:lnTo>
                <a:lnTo>
                  <a:pt x="1764791" y="774700"/>
                </a:lnTo>
                <a:lnTo>
                  <a:pt x="1757171" y="723900"/>
                </a:lnTo>
                <a:lnTo>
                  <a:pt x="1746503" y="685800"/>
                </a:lnTo>
                <a:lnTo>
                  <a:pt x="1735835" y="635000"/>
                </a:lnTo>
                <a:lnTo>
                  <a:pt x="1722119" y="596900"/>
                </a:lnTo>
                <a:lnTo>
                  <a:pt x="1705355" y="558800"/>
                </a:lnTo>
                <a:lnTo>
                  <a:pt x="1687067" y="520700"/>
                </a:lnTo>
                <a:lnTo>
                  <a:pt x="1668779" y="469900"/>
                </a:lnTo>
                <a:lnTo>
                  <a:pt x="1647443" y="431800"/>
                </a:lnTo>
                <a:lnTo>
                  <a:pt x="1623059" y="406400"/>
                </a:lnTo>
                <a:lnTo>
                  <a:pt x="1598675" y="368300"/>
                </a:lnTo>
                <a:lnTo>
                  <a:pt x="1572767" y="330200"/>
                </a:lnTo>
                <a:lnTo>
                  <a:pt x="1545335" y="292100"/>
                </a:lnTo>
                <a:lnTo>
                  <a:pt x="1484375" y="241300"/>
                </a:lnTo>
                <a:lnTo>
                  <a:pt x="1452371" y="203200"/>
                </a:lnTo>
                <a:lnTo>
                  <a:pt x="1418843" y="177800"/>
                </a:lnTo>
                <a:lnTo>
                  <a:pt x="1348739" y="127000"/>
                </a:lnTo>
                <a:lnTo>
                  <a:pt x="1272539" y="88900"/>
                </a:lnTo>
                <a:lnTo>
                  <a:pt x="1232915" y="76200"/>
                </a:lnTo>
                <a:lnTo>
                  <a:pt x="1193291" y="50800"/>
                </a:lnTo>
                <a:lnTo>
                  <a:pt x="1152143" y="38100"/>
                </a:lnTo>
                <a:lnTo>
                  <a:pt x="1066799" y="12700"/>
                </a:lnTo>
                <a:close/>
              </a:path>
              <a:path w="1775459" h="1816100">
                <a:moveTo>
                  <a:pt x="754379" y="12700"/>
                </a:moveTo>
                <a:lnTo>
                  <a:pt x="708659" y="12700"/>
                </a:lnTo>
                <a:lnTo>
                  <a:pt x="623315" y="38100"/>
                </a:lnTo>
                <a:lnTo>
                  <a:pt x="582167" y="50800"/>
                </a:lnTo>
                <a:lnTo>
                  <a:pt x="542543" y="76200"/>
                </a:lnTo>
                <a:lnTo>
                  <a:pt x="502919" y="88900"/>
                </a:lnTo>
                <a:lnTo>
                  <a:pt x="464819" y="114300"/>
                </a:lnTo>
                <a:lnTo>
                  <a:pt x="428243" y="127000"/>
                </a:lnTo>
                <a:lnTo>
                  <a:pt x="391667" y="152400"/>
                </a:lnTo>
                <a:lnTo>
                  <a:pt x="356615" y="177800"/>
                </a:lnTo>
                <a:lnTo>
                  <a:pt x="323087" y="203200"/>
                </a:lnTo>
                <a:lnTo>
                  <a:pt x="291083" y="241300"/>
                </a:lnTo>
                <a:lnTo>
                  <a:pt x="260604" y="266700"/>
                </a:lnTo>
                <a:lnTo>
                  <a:pt x="231648" y="292100"/>
                </a:lnTo>
                <a:lnTo>
                  <a:pt x="202692" y="330200"/>
                </a:lnTo>
                <a:lnTo>
                  <a:pt x="176784" y="368300"/>
                </a:lnTo>
                <a:lnTo>
                  <a:pt x="152400" y="406400"/>
                </a:lnTo>
                <a:lnTo>
                  <a:pt x="129540" y="444500"/>
                </a:lnTo>
                <a:lnTo>
                  <a:pt x="108204" y="482600"/>
                </a:lnTo>
                <a:lnTo>
                  <a:pt x="88392" y="520700"/>
                </a:lnTo>
                <a:lnTo>
                  <a:pt x="70104" y="558800"/>
                </a:lnTo>
                <a:lnTo>
                  <a:pt x="54864" y="596900"/>
                </a:lnTo>
                <a:lnTo>
                  <a:pt x="41148" y="635000"/>
                </a:lnTo>
                <a:lnTo>
                  <a:pt x="28956" y="685800"/>
                </a:lnTo>
                <a:lnTo>
                  <a:pt x="18288" y="723900"/>
                </a:lnTo>
                <a:lnTo>
                  <a:pt x="10668" y="774700"/>
                </a:lnTo>
                <a:lnTo>
                  <a:pt x="4572" y="812800"/>
                </a:lnTo>
                <a:lnTo>
                  <a:pt x="1524" y="863600"/>
                </a:lnTo>
                <a:lnTo>
                  <a:pt x="1524" y="889000"/>
                </a:lnTo>
                <a:lnTo>
                  <a:pt x="0" y="914400"/>
                </a:lnTo>
                <a:lnTo>
                  <a:pt x="1524" y="901700"/>
                </a:lnTo>
                <a:lnTo>
                  <a:pt x="10668" y="901700"/>
                </a:lnTo>
                <a:lnTo>
                  <a:pt x="10668" y="863600"/>
                </a:lnTo>
                <a:lnTo>
                  <a:pt x="19812" y="774700"/>
                </a:lnTo>
                <a:lnTo>
                  <a:pt x="27432" y="723900"/>
                </a:lnTo>
                <a:lnTo>
                  <a:pt x="38100" y="685800"/>
                </a:lnTo>
                <a:lnTo>
                  <a:pt x="50292" y="647700"/>
                </a:lnTo>
                <a:lnTo>
                  <a:pt x="64008" y="596900"/>
                </a:lnTo>
                <a:lnTo>
                  <a:pt x="79248" y="558800"/>
                </a:lnTo>
                <a:lnTo>
                  <a:pt x="115824" y="482600"/>
                </a:lnTo>
                <a:lnTo>
                  <a:pt x="137160" y="444500"/>
                </a:lnTo>
                <a:lnTo>
                  <a:pt x="160020" y="406400"/>
                </a:lnTo>
                <a:lnTo>
                  <a:pt x="184404" y="368300"/>
                </a:lnTo>
                <a:lnTo>
                  <a:pt x="210312" y="342900"/>
                </a:lnTo>
                <a:lnTo>
                  <a:pt x="237744" y="304800"/>
                </a:lnTo>
                <a:lnTo>
                  <a:pt x="266700" y="266700"/>
                </a:lnTo>
                <a:lnTo>
                  <a:pt x="297179" y="241300"/>
                </a:lnTo>
                <a:lnTo>
                  <a:pt x="329183" y="215900"/>
                </a:lnTo>
                <a:lnTo>
                  <a:pt x="362711" y="190500"/>
                </a:lnTo>
                <a:lnTo>
                  <a:pt x="432815" y="139700"/>
                </a:lnTo>
                <a:lnTo>
                  <a:pt x="469391" y="114300"/>
                </a:lnTo>
                <a:lnTo>
                  <a:pt x="507491" y="101600"/>
                </a:lnTo>
                <a:lnTo>
                  <a:pt x="545591" y="76200"/>
                </a:lnTo>
                <a:lnTo>
                  <a:pt x="586739" y="63500"/>
                </a:lnTo>
                <a:lnTo>
                  <a:pt x="626363" y="50800"/>
                </a:lnTo>
                <a:lnTo>
                  <a:pt x="754379" y="12700"/>
                </a:lnTo>
                <a:close/>
              </a:path>
              <a:path w="1775459" h="1816100">
                <a:moveTo>
                  <a:pt x="10668" y="901700"/>
                </a:moveTo>
                <a:lnTo>
                  <a:pt x="9144" y="901700"/>
                </a:lnTo>
                <a:lnTo>
                  <a:pt x="9144" y="914400"/>
                </a:lnTo>
                <a:lnTo>
                  <a:pt x="10668" y="914400"/>
                </a:lnTo>
                <a:lnTo>
                  <a:pt x="10668" y="901700"/>
                </a:lnTo>
                <a:close/>
              </a:path>
              <a:path w="1775459" h="1816100">
                <a:moveTo>
                  <a:pt x="978407" y="0"/>
                </a:moveTo>
                <a:lnTo>
                  <a:pt x="797051" y="0"/>
                </a:lnTo>
                <a:lnTo>
                  <a:pt x="752855" y="12700"/>
                </a:lnTo>
                <a:lnTo>
                  <a:pt x="1022603" y="12700"/>
                </a:lnTo>
                <a:lnTo>
                  <a:pt x="978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191" y="1345692"/>
            <a:ext cx="3166872" cy="1825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772" y="1388363"/>
            <a:ext cx="1746885" cy="1746885"/>
          </a:xfrm>
          <a:custGeom>
            <a:avLst/>
            <a:gdLst/>
            <a:ahLst/>
            <a:cxnLst/>
            <a:rect l="l" t="t" r="r" b="b"/>
            <a:pathLst>
              <a:path w="1746885" h="1746885">
                <a:moveTo>
                  <a:pt x="918971" y="0"/>
                </a:moveTo>
                <a:lnTo>
                  <a:pt x="829055" y="0"/>
                </a:lnTo>
                <a:lnTo>
                  <a:pt x="740663" y="9144"/>
                </a:lnTo>
                <a:lnTo>
                  <a:pt x="697991" y="16763"/>
                </a:lnTo>
                <a:lnTo>
                  <a:pt x="614171" y="38099"/>
                </a:lnTo>
                <a:lnTo>
                  <a:pt x="573023" y="51815"/>
                </a:lnTo>
                <a:lnTo>
                  <a:pt x="493775" y="85343"/>
                </a:lnTo>
                <a:lnTo>
                  <a:pt x="457199" y="105155"/>
                </a:lnTo>
                <a:lnTo>
                  <a:pt x="420623" y="126491"/>
                </a:lnTo>
                <a:lnTo>
                  <a:pt x="385571" y="147827"/>
                </a:lnTo>
                <a:lnTo>
                  <a:pt x="350519" y="172211"/>
                </a:lnTo>
                <a:lnTo>
                  <a:pt x="316991" y="198119"/>
                </a:lnTo>
                <a:lnTo>
                  <a:pt x="286511" y="227075"/>
                </a:lnTo>
                <a:lnTo>
                  <a:pt x="256031" y="254507"/>
                </a:lnTo>
                <a:lnTo>
                  <a:pt x="227075" y="284987"/>
                </a:lnTo>
                <a:lnTo>
                  <a:pt x="199643" y="316991"/>
                </a:lnTo>
                <a:lnTo>
                  <a:pt x="173735" y="350519"/>
                </a:lnTo>
                <a:lnTo>
                  <a:pt x="149351" y="384047"/>
                </a:lnTo>
                <a:lnTo>
                  <a:pt x="126491" y="420623"/>
                </a:lnTo>
                <a:lnTo>
                  <a:pt x="105155" y="457199"/>
                </a:lnTo>
                <a:lnTo>
                  <a:pt x="85343" y="493775"/>
                </a:lnTo>
                <a:lnTo>
                  <a:pt x="68579" y="533399"/>
                </a:lnTo>
                <a:lnTo>
                  <a:pt x="53339" y="573023"/>
                </a:lnTo>
                <a:lnTo>
                  <a:pt x="39623" y="612647"/>
                </a:lnTo>
                <a:lnTo>
                  <a:pt x="27431" y="655319"/>
                </a:lnTo>
                <a:lnTo>
                  <a:pt x="16763" y="696467"/>
                </a:lnTo>
                <a:lnTo>
                  <a:pt x="9143" y="739139"/>
                </a:lnTo>
                <a:lnTo>
                  <a:pt x="4571" y="783335"/>
                </a:lnTo>
                <a:lnTo>
                  <a:pt x="1524" y="827531"/>
                </a:lnTo>
                <a:lnTo>
                  <a:pt x="0" y="873251"/>
                </a:lnTo>
                <a:lnTo>
                  <a:pt x="1524" y="917447"/>
                </a:lnTo>
                <a:lnTo>
                  <a:pt x="4571" y="961643"/>
                </a:lnTo>
                <a:lnTo>
                  <a:pt x="9143" y="1005839"/>
                </a:lnTo>
                <a:lnTo>
                  <a:pt x="16763" y="1048511"/>
                </a:lnTo>
                <a:lnTo>
                  <a:pt x="27431" y="1091183"/>
                </a:lnTo>
                <a:lnTo>
                  <a:pt x="39623" y="1132331"/>
                </a:lnTo>
                <a:lnTo>
                  <a:pt x="53339" y="1173479"/>
                </a:lnTo>
                <a:lnTo>
                  <a:pt x="68579" y="1213103"/>
                </a:lnTo>
                <a:lnTo>
                  <a:pt x="85343" y="1251203"/>
                </a:lnTo>
                <a:lnTo>
                  <a:pt x="105155" y="1289303"/>
                </a:lnTo>
                <a:lnTo>
                  <a:pt x="126491" y="1325879"/>
                </a:lnTo>
                <a:lnTo>
                  <a:pt x="149351" y="1360931"/>
                </a:lnTo>
                <a:lnTo>
                  <a:pt x="173735" y="1395983"/>
                </a:lnTo>
                <a:lnTo>
                  <a:pt x="199643" y="1427987"/>
                </a:lnTo>
                <a:lnTo>
                  <a:pt x="227075" y="1459991"/>
                </a:lnTo>
                <a:lnTo>
                  <a:pt x="256031" y="1490471"/>
                </a:lnTo>
                <a:lnTo>
                  <a:pt x="286511" y="1519427"/>
                </a:lnTo>
                <a:lnTo>
                  <a:pt x="318515" y="1546859"/>
                </a:lnTo>
                <a:lnTo>
                  <a:pt x="350519" y="1572767"/>
                </a:lnTo>
                <a:lnTo>
                  <a:pt x="385571" y="1597151"/>
                </a:lnTo>
                <a:lnTo>
                  <a:pt x="420623" y="1620011"/>
                </a:lnTo>
                <a:lnTo>
                  <a:pt x="457199" y="1641347"/>
                </a:lnTo>
                <a:lnTo>
                  <a:pt x="533399" y="1677923"/>
                </a:lnTo>
                <a:lnTo>
                  <a:pt x="573023" y="1693163"/>
                </a:lnTo>
                <a:lnTo>
                  <a:pt x="614171" y="1706879"/>
                </a:lnTo>
                <a:lnTo>
                  <a:pt x="655319" y="1719071"/>
                </a:lnTo>
                <a:lnTo>
                  <a:pt x="697991" y="1728215"/>
                </a:lnTo>
                <a:lnTo>
                  <a:pt x="740663" y="1735835"/>
                </a:lnTo>
                <a:lnTo>
                  <a:pt x="784859" y="1741931"/>
                </a:lnTo>
                <a:lnTo>
                  <a:pt x="829055" y="1744979"/>
                </a:lnTo>
                <a:lnTo>
                  <a:pt x="873251" y="1746503"/>
                </a:lnTo>
                <a:lnTo>
                  <a:pt x="918971" y="1744979"/>
                </a:lnTo>
                <a:lnTo>
                  <a:pt x="963167" y="1741931"/>
                </a:lnTo>
                <a:lnTo>
                  <a:pt x="1007363" y="1735835"/>
                </a:lnTo>
                <a:lnTo>
                  <a:pt x="829055" y="1735835"/>
                </a:lnTo>
                <a:lnTo>
                  <a:pt x="742187" y="1726691"/>
                </a:lnTo>
                <a:lnTo>
                  <a:pt x="699515" y="1719071"/>
                </a:lnTo>
                <a:lnTo>
                  <a:pt x="656843" y="1709927"/>
                </a:lnTo>
                <a:lnTo>
                  <a:pt x="615695" y="1697735"/>
                </a:lnTo>
                <a:lnTo>
                  <a:pt x="576071" y="1684019"/>
                </a:lnTo>
                <a:lnTo>
                  <a:pt x="536447" y="1668779"/>
                </a:lnTo>
                <a:lnTo>
                  <a:pt x="498347" y="1650491"/>
                </a:lnTo>
                <a:lnTo>
                  <a:pt x="461771" y="1632203"/>
                </a:lnTo>
                <a:lnTo>
                  <a:pt x="425195" y="1610867"/>
                </a:lnTo>
                <a:lnTo>
                  <a:pt x="390143" y="1589531"/>
                </a:lnTo>
                <a:lnTo>
                  <a:pt x="356615" y="1565147"/>
                </a:lnTo>
                <a:lnTo>
                  <a:pt x="323087" y="1539239"/>
                </a:lnTo>
                <a:lnTo>
                  <a:pt x="292607" y="1511807"/>
                </a:lnTo>
                <a:lnTo>
                  <a:pt x="262127" y="1482851"/>
                </a:lnTo>
                <a:lnTo>
                  <a:pt x="233171" y="1453895"/>
                </a:lnTo>
                <a:lnTo>
                  <a:pt x="181355" y="1389887"/>
                </a:lnTo>
                <a:lnTo>
                  <a:pt x="156971" y="1354835"/>
                </a:lnTo>
                <a:lnTo>
                  <a:pt x="134111" y="1319783"/>
                </a:lnTo>
                <a:lnTo>
                  <a:pt x="112775" y="1284731"/>
                </a:lnTo>
                <a:lnTo>
                  <a:pt x="94487" y="1246631"/>
                </a:lnTo>
                <a:lnTo>
                  <a:pt x="77723" y="1208531"/>
                </a:lnTo>
                <a:lnTo>
                  <a:pt x="60959" y="1168907"/>
                </a:lnTo>
                <a:lnTo>
                  <a:pt x="48767" y="1129283"/>
                </a:lnTo>
                <a:lnTo>
                  <a:pt x="36575" y="1088135"/>
                </a:lnTo>
                <a:lnTo>
                  <a:pt x="27431" y="1046987"/>
                </a:lnTo>
                <a:lnTo>
                  <a:pt x="19811" y="1004315"/>
                </a:lnTo>
                <a:lnTo>
                  <a:pt x="13715" y="961643"/>
                </a:lnTo>
                <a:lnTo>
                  <a:pt x="10667" y="917447"/>
                </a:lnTo>
                <a:lnTo>
                  <a:pt x="9143" y="873251"/>
                </a:lnTo>
                <a:lnTo>
                  <a:pt x="10667" y="827531"/>
                </a:lnTo>
                <a:lnTo>
                  <a:pt x="13715" y="784859"/>
                </a:lnTo>
                <a:lnTo>
                  <a:pt x="19811" y="740663"/>
                </a:lnTo>
                <a:lnTo>
                  <a:pt x="27431" y="697991"/>
                </a:lnTo>
                <a:lnTo>
                  <a:pt x="36575" y="656843"/>
                </a:lnTo>
                <a:lnTo>
                  <a:pt x="48767" y="615695"/>
                </a:lnTo>
                <a:lnTo>
                  <a:pt x="62483" y="576071"/>
                </a:lnTo>
                <a:lnTo>
                  <a:pt x="77723" y="536447"/>
                </a:lnTo>
                <a:lnTo>
                  <a:pt x="94487" y="498347"/>
                </a:lnTo>
                <a:lnTo>
                  <a:pt x="114299" y="460247"/>
                </a:lnTo>
                <a:lnTo>
                  <a:pt x="134111" y="425195"/>
                </a:lnTo>
                <a:lnTo>
                  <a:pt x="156971" y="390143"/>
                </a:lnTo>
                <a:lnTo>
                  <a:pt x="181355" y="355091"/>
                </a:lnTo>
                <a:lnTo>
                  <a:pt x="233171" y="291083"/>
                </a:lnTo>
                <a:lnTo>
                  <a:pt x="262127" y="262127"/>
                </a:lnTo>
                <a:lnTo>
                  <a:pt x="292607" y="233171"/>
                </a:lnTo>
                <a:lnTo>
                  <a:pt x="324611" y="205739"/>
                </a:lnTo>
                <a:lnTo>
                  <a:pt x="356615" y="179831"/>
                </a:lnTo>
                <a:lnTo>
                  <a:pt x="390143" y="156971"/>
                </a:lnTo>
                <a:lnTo>
                  <a:pt x="425195" y="134111"/>
                </a:lnTo>
                <a:lnTo>
                  <a:pt x="461771" y="112775"/>
                </a:lnTo>
                <a:lnTo>
                  <a:pt x="498347" y="94487"/>
                </a:lnTo>
                <a:lnTo>
                  <a:pt x="537971" y="76199"/>
                </a:lnTo>
                <a:lnTo>
                  <a:pt x="576071" y="60959"/>
                </a:lnTo>
                <a:lnTo>
                  <a:pt x="617219" y="47243"/>
                </a:lnTo>
                <a:lnTo>
                  <a:pt x="699515" y="25908"/>
                </a:lnTo>
                <a:lnTo>
                  <a:pt x="742187" y="18287"/>
                </a:lnTo>
                <a:lnTo>
                  <a:pt x="784859" y="13715"/>
                </a:lnTo>
                <a:lnTo>
                  <a:pt x="829055" y="10667"/>
                </a:lnTo>
                <a:lnTo>
                  <a:pt x="873251" y="9144"/>
                </a:lnTo>
                <a:lnTo>
                  <a:pt x="1005839" y="9144"/>
                </a:lnTo>
                <a:lnTo>
                  <a:pt x="918971" y="0"/>
                </a:lnTo>
                <a:close/>
              </a:path>
              <a:path w="1746885" h="1746885">
                <a:moveTo>
                  <a:pt x="1005839" y="9144"/>
                </a:moveTo>
                <a:lnTo>
                  <a:pt x="873251" y="9144"/>
                </a:lnTo>
                <a:lnTo>
                  <a:pt x="917447" y="10667"/>
                </a:lnTo>
                <a:lnTo>
                  <a:pt x="961643" y="13715"/>
                </a:lnTo>
                <a:lnTo>
                  <a:pt x="1005839" y="18287"/>
                </a:lnTo>
                <a:lnTo>
                  <a:pt x="1046987" y="25908"/>
                </a:lnTo>
                <a:lnTo>
                  <a:pt x="1130807" y="47243"/>
                </a:lnTo>
                <a:lnTo>
                  <a:pt x="1170431" y="60959"/>
                </a:lnTo>
                <a:lnTo>
                  <a:pt x="1210055" y="76199"/>
                </a:lnTo>
                <a:lnTo>
                  <a:pt x="1248155" y="94487"/>
                </a:lnTo>
                <a:lnTo>
                  <a:pt x="1284731" y="112775"/>
                </a:lnTo>
                <a:lnTo>
                  <a:pt x="1321307" y="134111"/>
                </a:lnTo>
                <a:lnTo>
                  <a:pt x="1356359" y="156971"/>
                </a:lnTo>
                <a:lnTo>
                  <a:pt x="1389887" y="179831"/>
                </a:lnTo>
                <a:lnTo>
                  <a:pt x="1423415" y="205739"/>
                </a:lnTo>
                <a:lnTo>
                  <a:pt x="1453895" y="233171"/>
                </a:lnTo>
                <a:lnTo>
                  <a:pt x="1484375" y="262127"/>
                </a:lnTo>
                <a:lnTo>
                  <a:pt x="1513331" y="292607"/>
                </a:lnTo>
                <a:lnTo>
                  <a:pt x="1540763" y="323087"/>
                </a:lnTo>
                <a:lnTo>
                  <a:pt x="1566671" y="356615"/>
                </a:lnTo>
                <a:lnTo>
                  <a:pt x="1589531" y="390143"/>
                </a:lnTo>
                <a:lnTo>
                  <a:pt x="1612391" y="425195"/>
                </a:lnTo>
                <a:lnTo>
                  <a:pt x="1633727" y="461771"/>
                </a:lnTo>
                <a:lnTo>
                  <a:pt x="1652015" y="498347"/>
                </a:lnTo>
                <a:lnTo>
                  <a:pt x="1670303" y="536447"/>
                </a:lnTo>
                <a:lnTo>
                  <a:pt x="1685543" y="576071"/>
                </a:lnTo>
                <a:lnTo>
                  <a:pt x="1699259" y="615695"/>
                </a:lnTo>
                <a:lnTo>
                  <a:pt x="1720595" y="697991"/>
                </a:lnTo>
                <a:lnTo>
                  <a:pt x="1728215" y="740663"/>
                </a:lnTo>
                <a:lnTo>
                  <a:pt x="1732787" y="784859"/>
                </a:lnTo>
                <a:lnTo>
                  <a:pt x="1735835" y="829055"/>
                </a:lnTo>
                <a:lnTo>
                  <a:pt x="1737359" y="873251"/>
                </a:lnTo>
                <a:lnTo>
                  <a:pt x="1735835" y="917447"/>
                </a:lnTo>
                <a:lnTo>
                  <a:pt x="1732787" y="961643"/>
                </a:lnTo>
                <a:lnTo>
                  <a:pt x="1728215" y="1004315"/>
                </a:lnTo>
                <a:lnTo>
                  <a:pt x="1720595" y="1046987"/>
                </a:lnTo>
                <a:lnTo>
                  <a:pt x="1699259" y="1129283"/>
                </a:lnTo>
                <a:lnTo>
                  <a:pt x="1685543" y="1170431"/>
                </a:lnTo>
                <a:lnTo>
                  <a:pt x="1670303" y="1208531"/>
                </a:lnTo>
                <a:lnTo>
                  <a:pt x="1633727" y="1284731"/>
                </a:lnTo>
                <a:lnTo>
                  <a:pt x="1612391" y="1321307"/>
                </a:lnTo>
                <a:lnTo>
                  <a:pt x="1589531" y="1356359"/>
                </a:lnTo>
                <a:lnTo>
                  <a:pt x="1565147" y="1389887"/>
                </a:lnTo>
                <a:lnTo>
                  <a:pt x="1540763" y="1421891"/>
                </a:lnTo>
                <a:lnTo>
                  <a:pt x="1513331" y="1453895"/>
                </a:lnTo>
                <a:lnTo>
                  <a:pt x="1484375" y="1482851"/>
                </a:lnTo>
                <a:lnTo>
                  <a:pt x="1453895" y="1511807"/>
                </a:lnTo>
                <a:lnTo>
                  <a:pt x="1423415" y="1539239"/>
                </a:lnTo>
                <a:lnTo>
                  <a:pt x="1389887" y="1565147"/>
                </a:lnTo>
                <a:lnTo>
                  <a:pt x="1356359" y="1589531"/>
                </a:lnTo>
                <a:lnTo>
                  <a:pt x="1321307" y="1610867"/>
                </a:lnTo>
                <a:lnTo>
                  <a:pt x="1284731" y="1632203"/>
                </a:lnTo>
                <a:lnTo>
                  <a:pt x="1248155" y="1652015"/>
                </a:lnTo>
                <a:lnTo>
                  <a:pt x="1210055" y="1668779"/>
                </a:lnTo>
                <a:lnTo>
                  <a:pt x="1170431" y="1684019"/>
                </a:lnTo>
                <a:lnTo>
                  <a:pt x="1130807" y="1697735"/>
                </a:lnTo>
                <a:lnTo>
                  <a:pt x="1089659" y="1709927"/>
                </a:lnTo>
                <a:lnTo>
                  <a:pt x="1046987" y="1719071"/>
                </a:lnTo>
                <a:lnTo>
                  <a:pt x="1004315" y="1726691"/>
                </a:lnTo>
                <a:lnTo>
                  <a:pt x="917447" y="1735835"/>
                </a:lnTo>
                <a:lnTo>
                  <a:pt x="1007363" y="1735835"/>
                </a:lnTo>
                <a:lnTo>
                  <a:pt x="1050035" y="1728215"/>
                </a:lnTo>
                <a:lnTo>
                  <a:pt x="1092707" y="1719071"/>
                </a:lnTo>
                <a:lnTo>
                  <a:pt x="1133855" y="1706879"/>
                </a:lnTo>
                <a:lnTo>
                  <a:pt x="1173479" y="1693163"/>
                </a:lnTo>
                <a:lnTo>
                  <a:pt x="1213103" y="1677923"/>
                </a:lnTo>
                <a:lnTo>
                  <a:pt x="1252727" y="1659635"/>
                </a:lnTo>
                <a:lnTo>
                  <a:pt x="1325879" y="1620011"/>
                </a:lnTo>
                <a:lnTo>
                  <a:pt x="1362455" y="1597151"/>
                </a:lnTo>
                <a:lnTo>
                  <a:pt x="1395983" y="1572767"/>
                </a:lnTo>
                <a:lnTo>
                  <a:pt x="1429511" y="1546859"/>
                </a:lnTo>
                <a:lnTo>
                  <a:pt x="1461515" y="1519427"/>
                </a:lnTo>
                <a:lnTo>
                  <a:pt x="1491995" y="1490471"/>
                </a:lnTo>
                <a:lnTo>
                  <a:pt x="1520951" y="1459991"/>
                </a:lnTo>
                <a:lnTo>
                  <a:pt x="1548383" y="1427987"/>
                </a:lnTo>
                <a:lnTo>
                  <a:pt x="1574291" y="1394459"/>
                </a:lnTo>
                <a:lnTo>
                  <a:pt x="1598675" y="1360931"/>
                </a:lnTo>
                <a:lnTo>
                  <a:pt x="1620011" y="1325879"/>
                </a:lnTo>
                <a:lnTo>
                  <a:pt x="1641347" y="1289303"/>
                </a:lnTo>
                <a:lnTo>
                  <a:pt x="1661159" y="1251203"/>
                </a:lnTo>
                <a:lnTo>
                  <a:pt x="1677923" y="1213103"/>
                </a:lnTo>
                <a:lnTo>
                  <a:pt x="1694687" y="1173479"/>
                </a:lnTo>
                <a:lnTo>
                  <a:pt x="1708403" y="1132331"/>
                </a:lnTo>
                <a:lnTo>
                  <a:pt x="1719071" y="1091183"/>
                </a:lnTo>
                <a:lnTo>
                  <a:pt x="1729739" y="1048511"/>
                </a:lnTo>
                <a:lnTo>
                  <a:pt x="1737359" y="1005839"/>
                </a:lnTo>
                <a:lnTo>
                  <a:pt x="1746503" y="917447"/>
                </a:lnTo>
                <a:lnTo>
                  <a:pt x="1746503" y="827531"/>
                </a:lnTo>
                <a:lnTo>
                  <a:pt x="1737359" y="739139"/>
                </a:lnTo>
                <a:lnTo>
                  <a:pt x="1729739" y="696467"/>
                </a:lnTo>
                <a:lnTo>
                  <a:pt x="1719071" y="653795"/>
                </a:lnTo>
                <a:lnTo>
                  <a:pt x="1708403" y="612647"/>
                </a:lnTo>
                <a:lnTo>
                  <a:pt x="1694687" y="573023"/>
                </a:lnTo>
                <a:lnTo>
                  <a:pt x="1677923" y="531875"/>
                </a:lnTo>
                <a:lnTo>
                  <a:pt x="1661159" y="493775"/>
                </a:lnTo>
                <a:lnTo>
                  <a:pt x="1641347" y="455675"/>
                </a:lnTo>
                <a:lnTo>
                  <a:pt x="1620011" y="419099"/>
                </a:lnTo>
                <a:lnTo>
                  <a:pt x="1597151" y="384047"/>
                </a:lnTo>
                <a:lnTo>
                  <a:pt x="1572767" y="350519"/>
                </a:lnTo>
                <a:lnTo>
                  <a:pt x="1546859" y="316991"/>
                </a:lnTo>
                <a:lnTo>
                  <a:pt x="1519427" y="284987"/>
                </a:lnTo>
                <a:lnTo>
                  <a:pt x="1490471" y="254507"/>
                </a:lnTo>
                <a:lnTo>
                  <a:pt x="1461515" y="225551"/>
                </a:lnTo>
                <a:lnTo>
                  <a:pt x="1429511" y="198119"/>
                </a:lnTo>
                <a:lnTo>
                  <a:pt x="1395983" y="172211"/>
                </a:lnTo>
                <a:lnTo>
                  <a:pt x="1362455" y="147827"/>
                </a:lnTo>
                <a:lnTo>
                  <a:pt x="1289303" y="105155"/>
                </a:lnTo>
                <a:lnTo>
                  <a:pt x="1252727" y="85343"/>
                </a:lnTo>
                <a:lnTo>
                  <a:pt x="1173479" y="51815"/>
                </a:lnTo>
                <a:lnTo>
                  <a:pt x="1133855" y="38099"/>
                </a:lnTo>
                <a:lnTo>
                  <a:pt x="1050035" y="16763"/>
                </a:lnTo>
                <a:lnTo>
                  <a:pt x="1005839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91681" y="1327022"/>
            <a:ext cx="9036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333333"/>
                </a:solidFill>
                <a:latin typeface="Arial"/>
                <a:cs typeface="Arial"/>
              </a:rPr>
              <a:t>Zona</a:t>
            </a:r>
            <a:r>
              <a:rPr sz="11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Arial"/>
                <a:cs typeface="Arial"/>
              </a:rPr>
              <a:t>corticale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17191" y="1429511"/>
            <a:ext cx="200025" cy="149860"/>
          </a:xfrm>
          <a:custGeom>
            <a:avLst/>
            <a:gdLst/>
            <a:ahLst/>
            <a:cxnLst/>
            <a:rect l="l" t="t" r="r" b="b"/>
            <a:pathLst>
              <a:path w="200025" h="149859">
                <a:moveTo>
                  <a:pt x="193547" y="0"/>
                </a:moveTo>
                <a:lnTo>
                  <a:pt x="0" y="141731"/>
                </a:lnTo>
                <a:lnTo>
                  <a:pt x="6096" y="149351"/>
                </a:lnTo>
                <a:lnTo>
                  <a:pt x="199643" y="7619"/>
                </a:lnTo>
                <a:lnTo>
                  <a:pt x="193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555615" cy="11360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800" spc="-5" dirty="0">
                <a:solidFill>
                  <a:srgbClr val="FF6600"/>
                </a:solidFill>
                <a:latin typeface="Arial"/>
                <a:cs typeface="Arial"/>
              </a:rPr>
              <a:t>Struttura secondaria della</a:t>
            </a:r>
            <a:r>
              <a:rPr sz="2800" spc="-4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Arial"/>
                <a:cs typeface="Arial"/>
              </a:rPr>
              <a:t>radice</a:t>
            </a:r>
            <a:endParaRPr sz="2800">
              <a:latin typeface="Arial"/>
              <a:cs typeface="Arial"/>
            </a:endParaRPr>
          </a:p>
          <a:p>
            <a:pPr marL="46990" marR="294640">
              <a:lnSpc>
                <a:spcPct val="100000"/>
              </a:lnSpc>
              <a:spcBef>
                <a:spcPts val="420"/>
              </a:spcBef>
            </a:pP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Accrescimento secondario in spessore della radice:  </a:t>
            </a:r>
            <a:r>
              <a:rPr sz="18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solo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gimnosperme e angiosperme</a:t>
            </a:r>
            <a:r>
              <a:rPr sz="1800" b="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dicotiledoni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6887" y="4032503"/>
            <a:ext cx="3130295" cy="2345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1464" y="6278729"/>
            <a:ext cx="1746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3.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42459" y="4152900"/>
            <a:ext cx="3581400" cy="234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8223" y="5908547"/>
            <a:ext cx="140207" cy="204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28478" y="6231061"/>
            <a:ext cx="1746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4.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20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908304"/>
            <a:ext cx="8229599" cy="5667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48056" y="101600"/>
            <a:ext cx="23647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3375">
              <a:lnSpc>
                <a:spcPct val="100000"/>
              </a:lnSpc>
              <a:spcBef>
                <a:spcPts val="100"/>
              </a:spcBef>
            </a:pPr>
            <a:r>
              <a:rPr b="0" spc="-18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NCH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IMA 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40" dirty="0">
                <a:solidFill>
                  <a:srgbClr val="000000"/>
                </a:solidFill>
                <a:latin typeface="Arial"/>
                <a:cs typeface="Arial"/>
              </a:rPr>
              <a:t>DILATAZIONE</a:t>
            </a:r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54000"/>
            <a:ext cx="7009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ACCRESCIMENTO 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SECONDARIO IN</a:t>
            </a:r>
            <a:r>
              <a:rPr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SPESSORE</a:t>
            </a:r>
          </a:p>
        </p:txBody>
      </p:sp>
      <p:sp>
        <p:nvSpPr>
          <p:cNvPr id="3" name="object 3"/>
          <p:cNvSpPr/>
          <p:nvPr/>
        </p:nvSpPr>
        <p:spPr>
          <a:xfrm>
            <a:off x="1188719" y="693420"/>
            <a:ext cx="6746747" cy="5742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8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8339" y="463702"/>
            <a:ext cx="5745854" cy="6065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9" y="0"/>
            <a:ext cx="7147559" cy="6470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1895" y="1"/>
            <a:ext cx="4759359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4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9862" y="0"/>
            <a:ext cx="3692250" cy="5774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6290" y="185214"/>
            <a:ext cx="1028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epide</a:t>
            </a:r>
            <a:r>
              <a:rPr sz="16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ide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1364" y="1601263"/>
            <a:ext cx="2181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cambio</a:t>
            </a:r>
            <a:r>
              <a:rPr sz="1600" i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cribro-vascolare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8828" y="3209401"/>
            <a:ext cx="17976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legno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(xilema</a:t>
            </a:r>
            <a:r>
              <a:rPr sz="1600" i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secondario)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1364" y="4734988"/>
            <a:ext cx="13995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residui dello  xilema</a:t>
            </a:r>
            <a:r>
              <a:rPr sz="1600" i="1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primario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778" y="5319188"/>
            <a:ext cx="8487410" cy="1518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4425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midollo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185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/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Fusto di pruno (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Prunus sp.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) in struttura secondaria nel primo anno di attività del cambio cribro-  vascolare.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28270">
              <a:spcBef>
                <a:spcPts val="5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questo</a:t>
            </a: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giovane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fusto</a:t>
            </a:r>
            <a:r>
              <a:rPr sz="14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non</a:t>
            </a:r>
            <a:r>
              <a:rPr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appaiono</a:t>
            </a:r>
            <a:r>
              <a:rPr sz="1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ancora</a:t>
            </a:r>
            <a:r>
              <a:rPr sz="14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segni</a:t>
            </a:r>
            <a:r>
              <a:rPr sz="1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dell’attività</a:t>
            </a:r>
            <a:r>
              <a:rPr sz="14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fellogeno</a:t>
            </a: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nella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zona</a:t>
            </a:r>
            <a:r>
              <a:rPr sz="1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corticale,</a:t>
            </a:r>
            <a:r>
              <a:rPr sz="1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che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può  essere notevolmente ritardata rispetto all’inizio dell’attività del cambio</a:t>
            </a:r>
            <a:r>
              <a:rPr sz="1400" spc="-2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cribro-vascolare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2301" y="3375717"/>
            <a:ext cx="7804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raggi  </a:t>
            </a:r>
            <a:r>
              <a:rPr sz="16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idolla</a:t>
            </a:r>
            <a:r>
              <a:rPr sz="16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46" y="1355202"/>
            <a:ext cx="1820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1097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lib</a:t>
            </a:r>
            <a:r>
              <a:rPr sz="16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o  (floema</a:t>
            </a:r>
            <a:r>
              <a:rPr sz="1600" i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secondario)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1976" y="690039"/>
            <a:ext cx="838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corteccia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3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375" y="188976"/>
            <a:ext cx="3587495" cy="5387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7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09800" y="228600"/>
            <a:ext cx="5139798" cy="6192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78" y="234797"/>
            <a:ext cx="364490" cy="587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 algn="just">
              <a:lnSpc>
                <a:spcPct val="15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D60093"/>
                </a:solidFill>
                <a:latin typeface="Arial"/>
                <a:cs typeface="Arial"/>
              </a:rPr>
              <a:t>S  </a:t>
            </a:r>
            <a:r>
              <a:rPr sz="3200" b="1" dirty="0">
                <a:solidFill>
                  <a:srgbClr val="D60093"/>
                </a:solidFill>
                <a:latin typeface="Arial"/>
                <a:cs typeface="Arial"/>
              </a:rPr>
              <a:t>O  M  M  A  R  </a:t>
            </a:r>
            <a:r>
              <a:rPr sz="3200" b="1" spc="-5" dirty="0">
                <a:solidFill>
                  <a:srgbClr val="D60093"/>
                </a:solidFill>
                <a:latin typeface="Arial"/>
                <a:cs typeface="Arial"/>
              </a:rPr>
              <a:t>I  </a:t>
            </a:r>
            <a:r>
              <a:rPr sz="3200" b="1" dirty="0">
                <a:solidFill>
                  <a:srgbClr val="D60093"/>
                </a:solidFill>
                <a:latin typeface="Arial"/>
                <a:cs typeface="Arial"/>
              </a:rPr>
              <a:t>O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  <p:sp>
        <p:nvSpPr>
          <p:cNvPr id="9" name="object 6"/>
          <p:cNvSpPr/>
          <p:nvPr/>
        </p:nvSpPr>
        <p:spPr>
          <a:xfrm>
            <a:off x="4140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3561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561588" y="0"/>
              <a:ext cx="5582411" cy="62011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561588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561588" y="6324600"/>
              <a:ext cx="426719" cy="533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181600" y="6591300"/>
            <a:ext cx="38827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 smtClean="0"/>
              <a:t>3Th - </a:t>
            </a:r>
            <a:r>
              <a:rPr spc="-5" dirty="0" err="1" smtClean="0"/>
              <a:t>Biologia</a:t>
            </a:r>
            <a:r>
              <a:rPr spc="-5" dirty="0" smtClean="0"/>
              <a:t> </a:t>
            </a:r>
            <a:r>
              <a:rPr spc="-5" dirty="0"/>
              <a:t>vegetale </a:t>
            </a:r>
            <a:r>
              <a:rPr dirty="0"/>
              <a:t>x </a:t>
            </a:r>
            <a:r>
              <a:rPr spc="-5" dirty="0"/>
              <a:t>STB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 smtClean="0"/>
              <a:t>201</a:t>
            </a:r>
            <a:r>
              <a:rPr lang="it-IT" spc="-5" dirty="0" smtClean="0"/>
              <a:t>9</a:t>
            </a:r>
            <a:r>
              <a:rPr spc="-5" dirty="0" smtClean="0"/>
              <a:t>-20</a:t>
            </a:r>
            <a:r>
              <a:rPr lang="it-IT" spc="-5" dirty="0" smtClean="0"/>
              <a:t>20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6497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1378</Words>
  <Application>Microsoft Office PowerPoint</Application>
  <PresentationFormat>Presentazione su schermo (4:3)</PresentationFormat>
  <Paragraphs>146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4" baseType="lpstr">
      <vt:lpstr>Office Theme</vt:lpstr>
      <vt:lpstr>(FLOEMA SECONDARIO o) LIBRO</vt:lpstr>
      <vt:lpstr>(FLOEMA SECONDARIO o) LIBRO</vt:lpstr>
      <vt:lpstr>(FLOEMA SECONDARIO o) LIBRO</vt:lpstr>
      <vt:lpstr>PARENCHIMA  DI DILATAZIONE</vt:lpstr>
      <vt:lpstr>PARENCHIMA  DI DILATAZIONE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Poaceae “monstre”: i bambù</vt:lpstr>
      <vt:lpstr>Sono tra le piante con il ritmo di crescita più rapido al mondo:  sino a 120 cm nell’arco di 24 ore.</vt:lpstr>
      <vt:lpstr>Alcune specie giganti possono arrivare sino a 15-20  metri; la più alta di tutte, Dendrocalamus giganteus, può  raggiungere i 40 metri in altezza, con un diametro medio  di 30 cm alla base del culmo (il fusto cavo).</vt:lpstr>
      <vt:lpstr>Presentazione standard di PowerPoint</vt:lpstr>
      <vt:lpstr>MONOCOTILEDONI PSEUDO- ARBOREE</vt:lpstr>
      <vt:lpstr>ATACTOSTELE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RADICE</vt:lpstr>
      <vt:lpstr>Presentazione standard di PowerPoint</vt:lpstr>
      <vt:lpstr>ALLORRIZICO, fittonante</vt:lpstr>
      <vt:lpstr>Apice</vt:lpstr>
      <vt:lpstr>Presentazione standard di PowerPoint</vt:lpstr>
      <vt:lpstr>Presentazione standard di PowerPoint</vt:lpstr>
      <vt:lpstr>Presentazione standard di PowerPoint</vt:lpstr>
      <vt:lpstr>Struttura primaria della radice</vt:lpstr>
      <vt:lpstr>resti della  rizodermide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Radici laterali</vt:lpstr>
      <vt:lpstr>Presentazione standard di PowerPoint</vt:lpstr>
      <vt:lpstr>Presentazione standard di PowerPoint</vt:lpstr>
      <vt:lpstr>Presentazione standard di PowerPoint</vt:lpstr>
      <vt:lpstr>Struttura secondaria della radice Accrescimento secondario in spessore della radice:  solo gimnosperme e angiosperme dicotiledoni</vt:lpstr>
      <vt:lpstr>ACCRESCIMENTO SECONDARIO IN SPESSORE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Tretiach</dc:creator>
  <cp:lastModifiedBy>Lenovo</cp:lastModifiedBy>
  <cp:revision>8</cp:revision>
  <dcterms:created xsi:type="dcterms:W3CDTF">2020-04-29T09:17:49Z</dcterms:created>
  <dcterms:modified xsi:type="dcterms:W3CDTF">2020-04-30T09:24:08Z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2019-05-29T00:00:00Z</vt:filetime>
  </property>
  <property fmtid="{D5CDD505-2E9C-101B-9397-08002B2CF9AE}" pid="3" name="Creator">
    <vt:lpwstr>Nitro Reader 3  (3. 5. 5. 2)</vt:lpwstr>
  </property>
  <property fmtid="{D5CDD505-2E9C-101B-9397-08002B2CF9AE}" pid="4" name="LastSaved">
    <vt:filetime>2020-04-29T00:00:00Z</vt:filetime>
  </property>
</Properties>
</file>