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7"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952" y="2801111"/>
            <a:ext cx="1684019" cy="405688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021067" y="2493263"/>
            <a:ext cx="1539239" cy="38100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6982967" y="2455163"/>
            <a:ext cx="1615440" cy="3886200"/>
          </a:xfrm>
          <a:custGeom>
            <a:avLst/>
            <a:gdLst/>
            <a:ahLst/>
            <a:cxnLst/>
            <a:rect l="l" t="t" r="r" b="b"/>
            <a:pathLst>
              <a:path w="1615440" h="3886200">
                <a:moveTo>
                  <a:pt x="1615439" y="0"/>
                </a:moveTo>
                <a:lnTo>
                  <a:pt x="0" y="0"/>
                </a:lnTo>
                <a:lnTo>
                  <a:pt x="0" y="3886199"/>
                </a:lnTo>
                <a:lnTo>
                  <a:pt x="1615439" y="3886199"/>
                </a:lnTo>
                <a:lnTo>
                  <a:pt x="1615439" y="3866387"/>
                </a:lnTo>
                <a:lnTo>
                  <a:pt x="38100" y="3866387"/>
                </a:lnTo>
                <a:lnTo>
                  <a:pt x="18288" y="3848099"/>
                </a:lnTo>
                <a:lnTo>
                  <a:pt x="38100" y="3848099"/>
                </a:lnTo>
                <a:lnTo>
                  <a:pt x="38100" y="38100"/>
                </a:lnTo>
                <a:lnTo>
                  <a:pt x="18288" y="38100"/>
                </a:lnTo>
                <a:lnTo>
                  <a:pt x="38100" y="18287"/>
                </a:lnTo>
                <a:lnTo>
                  <a:pt x="1615439" y="18287"/>
                </a:lnTo>
                <a:lnTo>
                  <a:pt x="1615439" y="0"/>
                </a:lnTo>
                <a:close/>
              </a:path>
              <a:path w="1615440" h="3886200">
                <a:moveTo>
                  <a:pt x="38100" y="3848099"/>
                </a:moveTo>
                <a:lnTo>
                  <a:pt x="18288" y="3848099"/>
                </a:lnTo>
                <a:lnTo>
                  <a:pt x="38100" y="3866387"/>
                </a:lnTo>
                <a:lnTo>
                  <a:pt x="38100" y="3848099"/>
                </a:lnTo>
                <a:close/>
              </a:path>
              <a:path w="1615440" h="3886200">
                <a:moveTo>
                  <a:pt x="1577339" y="3848099"/>
                </a:moveTo>
                <a:lnTo>
                  <a:pt x="38100" y="3848099"/>
                </a:lnTo>
                <a:lnTo>
                  <a:pt x="38100" y="3866387"/>
                </a:lnTo>
                <a:lnTo>
                  <a:pt x="1577339" y="3866387"/>
                </a:lnTo>
                <a:lnTo>
                  <a:pt x="1577339" y="3848099"/>
                </a:lnTo>
                <a:close/>
              </a:path>
              <a:path w="1615440" h="3886200">
                <a:moveTo>
                  <a:pt x="1577339" y="18287"/>
                </a:moveTo>
                <a:lnTo>
                  <a:pt x="1577339" y="3866387"/>
                </a:lnTo>
                <a:lnTo>
                  <a:pt x="1597151" y="3848099"/>
                </a:lnTo>
                <a:lnTo>
                  <a:pt x="1615439" y="3848099"/>
                </a:lnTo>
                <a:lnTo>
                  <a:pt x="1615439" y="38100"/>
                </a:lnTo>
                <a:lnTo>
                  <a:pt x="1597151" y="38100"/>
                </a:lnTo>
                <a:lnTo>
                  <a:pt x="1577339" y="18287"/>
                </a:lnTo>
                <a:close/>
              </a:path>
              <a:path w="1615440" h="3886200">
                <a:moveTo>
                  <a:pt x="1615439" y="3848099"/>
                </a:moveTo>
                <a:lnTo>
                  <a:pt x="1597151" y="3848099"/>
                </a:lnTo>
                <a:lnTo>
                  <a:pt x="1577339" y="3866387"/>
                </a:lnTo>
                <a:lnTo>
                  <a:pt x="1615439" y="3866387"/>
                </a:lnTo>
                <a:lnTo>
                  <a:pt x="1615439" y="3848099"/>
                </a:lnTo>
                <a:close/>
              </a:path>
              <a:path w="1615440" h="3886200">
                <a:moveTo>
                  <a:pt x="38100" y="18287"/>
                </a:moveTo>
                <a:lnTo>
                  <a:pt x="18288" y="38100"/>
                </a:lnTo>
                <a:lnTo>
                  <a:pt x="38100" y="38100"/>
                </a:lnTo>
                <a:lnTo>
                  <a:pt x="38100" y="18287"/>
                </a:lnTo>
                <a:close/>
              </a:path>
              <a:path w="1615440" h="3886200">
                <a:moveTo>
                  <a:pt x="1577339" y="18287"/>
                </a:moveTo>
                <a:lnTo>
                  <a:pt x="38100" y="18287"/>
                </a:lnTo>
                <a:lnTo>
                  <a:pt x="38100" y="38100"/>
                </a:lnTo>
                <a:lnTo>
                  <a:pt x="1577339" y="38100"/>
                </a:lnTo>
                <a:lnTo>
                  <a:pt x="1577339" y="18287"/>
                </a:lnTo>
                <a:close/>
              </a:path>
              <a:path w="1615440" h="3886200">
                <a:moveTo>
                  <a:pt x="1615439" y="18287"/>
                </a:moveTo>
                <a:lnTo>
                  <a:pt x="1577339" y="18287"/>
                </a:lnTo>
                <a:lnTo>
                  <a:pt x="1597151" y="38100"/>
                </a:lnTo>
                <a:lnTo>
                  <a:pt x="1615439" y="38100"/>
                </a:lnTo>
                <a:lnTo>
                  <a:pt x="1615439" y="18287"/>
                </a:lnTo>
                <a:close/>
              </a:path>
            </a:pathLst>
          </a:custGeom>
          <a:solidFill>
            <a:srgbClr val="808080"/>
          </a:solidFill>
        </p:spPr>
        <p:txBody>
          <a:bodyPr wrap="square" lIns="0" tIns="0" rIns="0" bIns="0" rtlCol="0"/>
          <a:lstStyle/>
          <a:p>
            <a:endParaRPr/>
          </a:p>
        </p:txBody>
      </p:sp>
      <p:sp>
        <p:nvSpPr>
          <p:cNvPr id="19" name="bk object 19"/>
          <p:cNvSpPr/>
          <p:nvPr/>
        </p:nvSpPr>
        <p:spPr>
          <a:xfrm>
            <a:off x="2127503" y="3806952"/>
            <a:ext cx="2299716" cy="2071116"/>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2275331" y="3832859"/>
            <a:ext cx="2059305" cy="1943100"/>
          </a:xfrm>
          <a:custGeom>
            <a:avLst/>
            <a:gdLst/>
            <a:ahLst/>
            <a:cxnLst/>
            <a:rect l="l" t="t" r="r" b="b"/>
            <a:pathLst>
              <a:path w="2059304" h="1943100">
                <a:moveTo>
                  <a:pt x="1211579" y="1930400"/>
                </a:moveTo>
                <a:lnTo>
                  <a:pt x="847343" y="1930400"/>
                </a:lnTo>
                <a:lnTo>
                  <a:pt x="873251" y="1943100"/>
                </a:lnTo>
                <a:lnTo>
                  <a:pt x="1107947" y="1943100"/>
                </a:lnTo>
                <a:lnTo>
                  <a:pt x="1211579" y="1930400"/>
                </a:lnTo>
                <a:close/>
              </a:path>
              <a:path w="2059304" h="1943100">
                <a:moveTo>
                  <a:pt x="0" y="977900"/>
                </a:moveTo>
                <a:lnTo>
                  <a:pt x="0" y="1003300"/>
                </a:lnTo>
                <a:lnTo>
                  <a:pt x="4571" y="1079500"/>
                </a:lnTo>
                <a:lnTo>
                  <a:pt x="7619" y="1104900"/>
                </a:lnTo>
                <a:lnTo>
                  <a:pt x="12191" y="1130300"/>
                </a:lnTo>
                <a:lnTo>
                  <a:pt x="15239" y="1155700"/>
                </a:lnTo>
                <a:lnTo>
                  <a:pt x="19812" y="1168400"/>
                </a:lnTo>
                <a:lnTo>
                  <a:pt x="38100" y="1244600"/>
                </a:lnTo>
                <a:lnTo>
                  <a:pt x="45719" y="1270000"/>
                </a:lnTo>
                <a:lnTo>
                  <a:pt x="62483" y="1308100"/>
                </a:lnTo>
                <a:lnTo>
                  <a:pt x="80771" y="1358900"/>
                </a:lnTo>
                <a:lnTo>
                  <a:pt x="102107" y="1397000"/>
                </a:lnTo>
                <a:lnTo>
                  <a:pt x="124968" y="1447800"/>
                </a:lnTo>
                <a:lnTo>
                  <a:pt x="149351" y="1485900"/>
                </a:lnTo>
                <a:lnTo>
                  <a:pt x="175259" y="1524000"/>
                </a:lnTo>
                <a:lnTo>
                  <a:pt x="204215" y="1562100"/>
                </a:lnTo>
                <a:lnTo>
                  <a:pt x="234695" y="1600200"/>
                </a:lnTo>
                <a:lnTo>
                  <a:pt x="268224" y="1638300"/>
                </a:lnTo>
                <a:lnTo>
                  <a:pt x="301751" y="1663700"/>
                </a:lnTo>
                <a:lnTo>
                  <a:pt x="336803" y="1701800"/>
                </a:lnTo>
                <a:lnTo>
                  <a:pt x="374903" y="1727200"/>
                </a:lnTo>
                <a:lnTo>
                  <a:pt x="414527" y="1752600"/>
                </a:lnTo>
                <a:lnTo>
                  <a:pt x="454151" y="1790700"/>
                </a:lnTo>
                <a:lnTo>
                  <a:pt x="495299" y="1803400"/>
                </a:lnTo>
                <a:lnTo>
                  <a:pt x="583691" y="1854200"/>
                </a:lnTo>
                <a:lnTo>
                  <a:pt x="629411" y="1879600"/>
                </a:lnTo>
                <a:lnTo>
                  <a:pt x="675131" y="1892300"/>
                </a:lnTo>
                <a:lnTo>
                  <a:pt x="821435" y="1930400"/>
                </a:lnTo>
                <a:lnTo>
                  <a:pt x="1235963" y="1930400"/>
                </a:lnTo>
                <a:lnTo>
                  <a:pt x="1335023" y="1905000"/>
                </a:lnTo>
                <a:lnTo>
                  <a:pt x="877823" y="1905000"/>
                </a:lnTo>
                <a:lnTo>
                  <a:pt x="733043" y="1866900"/>
                </a:lnTo>
                <a:lnTo>
                  <a:pt x="643127" y="1841500"/>
                </a:lnTo>
                <a:lnTo>
                  <a:pt x="598931" y="1816100"/>
                </a:lnTo>
                <a:lnTo>
                  <a:pt x="556259" y="1803400"/>
                </a:lnTo>
                <a:lnTo>
                  <a:pt x="513587" y="1778000"/>
                </a:lnTo>
                <a:lnTo>
                  <a:pt x="434339" y="1727200"/>
                </a:lnTo>
                <a:lnTo>
                  <a:pt x="397763" y="1701800"/>
                </a:lnTo>
                <a:lnTo>
                  <a:pt x="361187" y="1663700"/>
                </a:lnTo>
                <a:lnTo>
                  <a:pt x="294131" y="1600200"/>
                </a:lnTo>
                <a:lnTo>
                  <a:pt x="263651" y="1574800"/>
                </a:lnTo>
                <a:lnTo>
                  <a:pt x="205739" y="1498600"/>
                </a:lnTo>
                <a:lnTo>
                  <a:pt x="156971" y="1422400"/>
                </a:lnTo>
                <a:lnTo>
                  <a:pt x="135636" y="1384300"/>
                </a:lnTo>
                <a:lnTo>
                  <a:pt x="115824" y="1346200"/>
                </a:lnTo>
                <a:lnTo>
                  <a:pt x="74675" y="1231900"/>
                </a:lnTo>
                <a:lnTo>
                  <a:pt x="62483" y="1193800"/>
                </a:lnTo>
                <a:lnTo>
                  <a:pt x="48768" y="1117600"/>
                </a:lnTo>
                <a:lnTo>
                  <a:pt x="41147" y="1054100"/>
                </a:lnTo>
                <a:lnTo>
                  <a:pt x="38100" y="1003300"/>
                </a:lnTo>
                <a:lnTo>
                  <a:pt x="38100" y="990600"/>
                </a:lnTo>
                <a:lnTo>
                  <a:pt x="3333" y="990600"/>
                </a:lnTo>
                <a:lnTo>
                  <a:pt x="0" y="977900"/>
                </a:lnTo>
                <a:close/>
              </a:path>
              <a:path w="2059304" h="1943100">
                <a:moveTo>
                  <a:pt x="1286255" y="38100"/>
                </a:moveTo>
                <a:lnTo>
                  <a:pt x="1080515" y="38100"/>
                </a:lnTo>
                <a:lnTo>
                  <a:pt x="1106423" y="50800"/>
                </a:lnTo>
                <a:lnTo>
                  <a:pt x="1181099" y="50800"/>
                </a:lnTo>
                <a:lnTo>
                  <a:pt x="1229867" y="63500"/>
                </a:lnTo>
                <a:lnTo>
                  <a:pt x="1415795" y="114300"/>
                </a:lnTo>
                <a:lnTo>
                  <a:pt x="1459991" y="139700"/>
                </a:lnTo>
                <a:lnTo>
                  <a:pt x="1502663" y="152400"/>
                </a:lnTo>
                <a:lnTo>
                  <a:pt x="1543811" y="177800"/>
                </a:lnTo>
                <a:lnTo>
                  <a:pt x="1623059" y="228600"/>
                </a:lnTo>
                <a:lnTo>
                  <a:pt x="1661159" y="254000"/>
                </a:lnTo>
                <a:lnTo>
                  <a:pt x="1696211" y="279400"/>
                </a:lnTo>
                <a:lnTo>
                  <a:pt x="1731263" y="317500"/>
                </a:lnTo>
                <a:lnTo>
                  <a:pt x="1763267" y="355600"/>
                </a:lnTo>
                <a:lnTo>
                  <a:pt x="1795271" y="381000"/>
                </a:lnTo>
                <a:lnTo>
                  <a:pt x="1824227" y="419100"/>
                </a:lnTo>
                <a:lnTo>
                  <a:pt x="1851659" y="457200"/>
                </a:lnTo>
                <a:lnTo>
                  <a:pt x="1877567" y="495300"/>
                </a:lnTo>
                <a:lnTo>
                  <a:pt x="1901951" y="533400"/>
                </a:lnTo>
                <a:lnTo>
                  <a:pt x="1923287" y="571500"/>
                </a:lnTo>
                <a:lnTo>
                  <a:pt x="1943099" y="609600"/>
                </a:lnTo>
                <a:lnTo>
                  <a:pt x="1959863" y="660400"/>
                </a:lnTo>
                <a:lnTo>
                  <a:pt x="1976627" y="698500"/>
                </a:lnTo>
                <a:lnTo>
                  <a:pt x="1982723" y="723900"/>
                </a:lnTo>
                <a:lnTo>
                  <a:pt x="2001011" y="787400"/>
                </a:lnTo>
                <a:lnTo>
                  <a:pt x="2005583" y="812800"/>
                </a:lnTo>
                <a:lnTo>
                  <a:pt x="2008631" y="838200"/>
                </a:lnTo>
                <a:lnTo>
                  <a:pt x="2013203" y="863600"/>
                </a:lnTo>
                <a:lnTo>
                  <a:pt x="2017775" y="901700"/>
                </a:lnTo>
                <a:lnTo>
                  <a:pt x="2020823" y="952500"/>
                </a:lnTo>
                <a:lnTo>
                  <a:pt x="2020823" y="1003300"/>
                </a:lnTo>
                <a:lnTo>
                  <a:pt x="2017775" y="1054100"/>
                </a:lnTo>
                <a:lnTo>
                  <a:pt x="2013203" y="1092200"/>
                </a:lnTo>
                <a:lnTo>
                  <a:pt x="2008631" y="1117600"/>
                </a:lnTo>
                <a:lnTo>
                  <a:pt x="2005583" y="1143000"/>
                </a:lnTo>
                <a:lnTo>
                  <a:pt x="2001011" y="1168400"/>
                </a:lnTo>
                <a:lnTo>
                  <a:pt x="1994915" y="1193800"/>
                </a:lnTo>
                <a:lnTo>
                  <a:pt x="1988819" y="1206500"/>
                </a:lnTo>
                <a:lnTo>
                  <a:pt x="1976627" y="1257300"/>
                </a:lnTo>
                <a:lnTo>
                  <a:pt x="1959863" y="1295400"/>
                </a:lnTo>
                <a:lnTo>
                  <a:pt x="1943099" y="1346200"/>
                </a:lnTo>
                <a:lnTo>
                  <a:pt x="1923287" y="1384300"/>
                </a:lnTo>
                <a:lnTo>
                  <a:pt x="1877567" y="1460500"/>
                </a:lnTo>
                <a:lnTo>
                  <a:pt x="1851659" y="1498600"/>
                </a:lnTo>
                <a:lnTo>
                  <a:pt x="1824227" y="1536700"/>
                </a:lnTo>
                <a:lnTo>
                  <a:pt x="1763267" y="1600200"/>
                </a:lnTo>
                <a:lnTo>
                  <a:pt x="1729739" y="1638300"/>
                </a:lnTo>
                <a:lnTo>
                  <a:pt x="1696211" y="1663700"/>
                </a:lnTo>
                <a:lnTo>
                  <a:pt x="1623059" y="1727200"/>
                </a:lnTo>
                <a:lnTo>
                  <a:pt x="1543811" y="1778000"/>
                </a:lnTo>
                <a:lnTo>
                  <a:pt x="1458467" y="1816100"/>
                </a:lnTo>
                <a:lnTo>
                  <a:pt x="1414271" y="1841500"/>
                </a:lnTo>
                <a:lnTo>
                  <a:pt x="1324355" y="1866900"/>
                </a:lnTo>
                <a:lnTo>
                  <a:pt x="1228343" y="1892300"/>
                </a:lnTo>
                <a:lnTo>
                  <a:pt x="1203959" y="1892300"/>
                </a:lnTo>
                <a:lnTo>
                  <a:pt x="1179575" y="1905000"/>
                </a:lnTo>
                <a:lnTo>
                  <a:pt x="1335023" y="1905000"/>
                </a:lnTo>
                <a:lnTo>
                  <a:pt x="1383791" y="1892300"/>
                </a:lnTo>
                <a:lnTo>
                  <a:pt x="1475231" y="1854200"/>
                </a:lnTo>
                <a:lnTo>
                  <a:pt x="1519427" y="1828800"/>
                </a:lnTo>
                <a:lnTo>
                  <a:pt x="1562099" y="1803400"/>
                </a:lnTo>
                <a:lnTo>
                  <a:pt x="1604771" y="1790700"/>
                </a:lnTo>
                <a:lnTo>
                  <a:pt x="1644395" y="1752600"/>
                </a:lnTo>
                <a:lnTo>
                  <a:pt x="1684019" y="1727200"/>
                </a:lnTo>
                <a:lnTo>
                  <a:pt x="1720595" y="1701800"/>
                </a:lnTo>
                <a:lnTo>
                  <a:pt x="1757171" y="1663700"/>
                </a:lnTo>
                <a:lnTo>
                  <a:pt x="1824227" y="1600200"/>
                </a:lnTo>
                <a:lnTo>
                  <a:pt x="1854707" y="1562100"/>
                </a:lnTo>
                <a:lnTo>
                  <a:pt x="1909571" y="1485900"/>
                </a:lnTo>
                <a:lnTo>
                  <a:pt x="1933955" y="1435100"/>
                </a:lnTo>
                <a:lnTo>
                  <a:pt x="1956815" y="1397000"/>
                </a:lnTo>
                <a:lnTo>
                  <a:pt x="1978151" y="1358900"/>
                </a:lnTo>
                <a:lnTo>
                  <a:pt x="1996439" y="1308100"/>
                </a:lnTo>
                <a:lnTo>
                  <a:pt x="2026919" y="1219200"/>
                </a:lnTo>
                <a:lnTo>
                  <a:pt x="2037587" y="1168400"/>
                </a:lnTo>
                <a:lnTo>
                  <a:pt x="2046731" y="1130300"/>
                </a:lnTo>
                <a:lnTo>
                  <a:pt x="2055875" y="1054100"/>
                </a:lnTo>
                <a:lnTo>
                  <a:pt x="2058923" y="1003300"/>
                </a:lnTo>
                <a:lnTo>
                  <a:pt x="2058923" y="952500"/>
                </a:lnTo>
                <a:lnTo>
                  <a:pt x="2055875" y="901700"/>
                </a:lnTo>
                <a:lnTo>
                  <a:pt x="2046731" y="825500"/>
                </a:lnTo>
                <a:lnTo>
                  <a:pt x="2037587" y="774700"/>
                </a:lnTo>
                <a:lnTo>
                  <a:pt x="2031491" y="762000"/>
                </a:lnTo>
                <a:lnTo>
                  <a:pt x="2019299" y="711200"/>
                </a:lnTo>
                <a:lnTo>
                  <a:pt x="2011679" y="685800"/>
                </a:lnTo>
                <a:lnTo>
                  <a:pt x="1996439" y="647700"/>
                </a:lnTo>
                <a:lnTo>
                  <a:pt x="1976627" y="596900"/>
                </a:lnTo>
                <a:lnTo>
                  <a:pt x="1956815" y="558800"/>
                </a:lnTo>
                <a:lnTo>
                  <a:pt x="1933955" y="508000"/>
                </a:lnTo>
                <a:lnTo>
                  <a:pt x="1909571" y="469900"/>
                </a:lnTo>
                <a:lnTo>
                  <a:pt x="1882139" y="431800"/>
                </a:lnTo>
                <a:lnTo>
                  <a:pt x="1853183" y="393700"/>
                </a:lnTo>
                <a:lnTo>
                  <a:pt x="1822703" y="355600"/>
                </a:lnTo>
                <a:lnTo>
                  <a:pt x="1790699" y="317500"/>
                </a:lnTo>
                <a:lnTo>
                  <a:pt x="1755647" y="292100"/>
                </a:lnTo>
                <a:lnTo>
                  <a:pt x="1720595" y="254000"/>
                </a:lnTo>
                <a:lnTo>
                  <a:pt x="1644395" y="203200"/>
                </a:lnTo>
                <a:lnTo>
                  <a:pt x="1603247" y="165100"/>
                </a:lnTo>
                <a:lnTo>
                  <a:pt x="1562099" y="139700"/>
                </a:lnTo>
                <a:lnTo>
                  <a:pt x="1519427" y="127000"/>
                </a:lnTo>
                <a:lnTo>
                  <a:pt x="1475231" y="101600"/>
                </a:lnTo>
                <a:lnTo>
                  <a:pt x="1429511" y="76200"/>
                </a:lnTo>
                <a:lnTo>
                  <a:pt x="1286255" y="38100"/>
                </a:lnTo>
                <a:close/>
              </a:path>
              <a:path w="2059304" h="1943100">
                <a:moveTo>
                  <a:pt x="38100" y="952500"/>
                </a:moveTo>
                <a:lnTo>
                  <a:pt x="22002" y="952500"/>
                </a:lnTo>
                <a:lnTo>
                  <a:pt x="28193" y="965200"/>
                </a:lnTo>
                <a:lnTo>
                  <a:pt x="36575" y="965200"/>
                </a:lnTo>
                <a:lnTo>
                  <a:pt x="0" y="977900"/>
                </a:lnTo>
                <a:lnTo>
                  <a:pt x="3333" y="990600"/>
                </a:lnTo>
                <a:lnTo>
                  <a:pt x="38100" y="990600"/>
                </a:lnTo>
                <a:lnTo>
                  <a:pt x="38100" y="952500"/>
                </a:lnTo>
                <a:close/>
              </a:path>
              <a:path w="2059304" h="1943100">
                <a:moveTo>
                  <a:pt x="1211579" y="12700"/>
                </a:moveTo>
                <a:lnTo>
                  <a:pt x="845819" y="12700"/>
                </a:lnTo>
                <a:lnTo>
                  <a:pt x="821435" y="25400"/>
                </a:lnTo>
                <a:lnTo>
                  <a:pt x="771143" y="38100"/>
                </a:lnTo>
                <a:lnTo>
                  <a:pt x="627887" y="76200"/>
                </a:lnTo>
                <a:lnTo>
                  <a:pt x="582167" y="101600"/>
                </a:lnTo>
                <a:lnTo>
                  <a:pt x="537971" y="127000"/>
                </a:lnTo>
                <a:lnTo>
                  <a:pt x="452627" y="165100"/>
                </a:lnTo>
                <a:lnTo>
                  <a:pt x="413003" y="203200"/>
                </a:lnTo>
                <a:lnTo>
                  <a:pt x="336803" y="254000"/>
                </a:lnTo>
                <a:lnTo>
                  <a:pt x="301751" y="292100"/>
                </a:lnTo>
                <a:lnTo>
                  <a:pt x="266700" y="317500"/>
                </a:lnTo>
                <a:lnTo>
                  <a:pt x="234695" y="355600"/>
                </a:lnTo>
                <a:lnTo>
                  <a:pt x="204215" y="393700"/>
                </a:lnTo>
                <a:lnTo>
                  <a:pt x="175259" y="431800"/>
                </a:lnTo>
                <a:lnTo>
                  <a:pt x="123443" y="508000"/>
                </a:lnTo>
                <a:lnTo>
                  <a:pt x="100583" y="558800"/>
                </a:lnTo>
                <a:lnTo>
                  <a:pt x="80771" y="596900"/>
                </a:lnTo>
                <a:lnTo>
                  <a:pt x="62483" y="647700"/>
                </a:lnTo>
                <a:lnTo>
                  <a:pt x="45719" y="685800"/>
                </a:lnTo>
                <a:lnTo>
                  <a:pt x="38100" y="711200"/>
                </a:lnTo>
                <a:lnTo>
                  <a:pt x="25907" y="762000"/>
                </a:lnTo>
                <a:lnTo>
                  <a:pt x="19812" y="774700"/>
                </a:lnTo>
                <a:lnTo>
                  <a:pt x="10668" y="825500"/>
                </a:lnTo>
                <a:lnTo>
                  <a:pt x="4571" y="876300"/>
                </a:lnTo>
                <a:lnTo>
                  <a:pt x="0" y="952500"/>
                </a:lnTo>
                <a:lnTo>
                  <a:pt x="0" y="977900"/>
                </a:lnTo>
                <a:lnTo>
                  <a:pt x="36575" y="965200"/>
                </a:lnTo>
                <a:lnTo>
                  <a:pt x="15239" y="965200"/>
                </a:lnTo>
                <a:lnTo>
                  <a:pt x="22002" y="952500"/>
                </a:lnTo>
                <a:lnTo>
                  <a:pt x="38100" y="952500"/>
                </a:lnTo>
                <a:lnTo>
                  <a:pt x="42671" y="876300"/>
                </a:lnTo>
                <a:lnTo>
                  <a:pt x="45719" y="863600"/>
                </a:lnTo>
                <a:lnTo>
                  <a:pt x="48768" y="838200"/>
                </a:lnTo>
                <a:lnTo>
                  <a:pt x="62483" y="762000"/>
                </a:lnTo>
                <a:lnTo>
                  <a:pt x="68580" y="749300"/>
                </a:lnTo>
                <a:lnTo>
                  <a:pt x="74675" y="723900"/>
                </a:lnTo>
                <a:lnTo>
                  <a:pt x="82295" y="698500"/>
                </a:lnTo>
                <a:lnTo>
                  <a:pt x="97536" y="660400"/>
                </a:lnTo>
                <a:lnTo>
                  <a:pt x="115824" y="609600"/>
                </a:lnTo>
                <a:lnTo>
                  <a:pt x="135636" y="571500"/>
                </a:lnTo>
                <a:lnTo>
                  <a:pt x="156971" y="533400"/>
                </a:lnTo>
                <a:lnTo>
                  <a:pt x="181356" y="495300"/>
                </a:lnTo>
                <a:lnTo>
                  <a:pt x="207263" y="457200"/>
                </a:lnTo>
                <a:lnTo>
                  <a:pt x="234695" y="419100"/>
                </a:lnTo>
                <a:lnTo>
                  <a:pt x="263651" y="381000"/>
                </a:lnTo>
                <a:lnTo>
                  <a:pt x="295655" y="342900"/>
                </a:lnTo>
                <a:lnTo>
                  <a:pt x="327659" y="317500"/>
                </a:lnTo>
                <a:lnTo>
                  <a:pt x="362711" y="279400"/>
                </a:lnTo>
                <a:lnTo>
                  <a:pt x="397763" y="254000"/>
                </a:lnTo>
                <a:lnTo>
                  <a:pt x="473963" y="203200"/>
                </a:lnTo>
                <a:lnTo>
                  <a:pt x="556259" y="152400"/>
                </a:lnTo>
                <a:lnTo>
                  <a:pt x="598931" y="139700"/>
                </a:lnTo>
                <a:lnTo>
                  <a:pt x="643127" y="114300"/>
                </a:lnTo>
                <a:lnTo>
                  <a:pt x="829055" y="63500"/>
                </a:lnTo>
                <a:lnTo>
                  <a:pt x="877823" y="50800"/>
                </a:lnTo>
                <a:lnTo>
                  <a:pt x="952499" y="50800"/>
                </a:lnTo>
                <a:lnTo>
                  <a:pt x="978407" y="38100"/>
                </a:lnTo>
                <a:lnTo>
                  <a:pt x="1286255" y="38100"/>
                </a:lnTo>
                <a:lnTo>
                  <a:pt x="1235963" y="25400"/>
                </a:lnTo>
                <a:lnTo>
                  <a:pt x="1211579" y="12700"/>
                </a:lnTo>
                <a:close/>
              </a:path>
              <a:path w="2059304" h="1943100">
                <a:moveTo>
                  <a:pt x="22002" y="952500"/>
                </a:moveTo>
                <a:lnTo>
                  <a:pt x="15239" y="965200"/>
                </a:lnTo>
                <a:lnTo>
                  <a:pt x="28193" y="965200"/>
                </a:lnTo>
                <a:lnTo>
                  <a:pt x="22002" y="952500"/>
                </a:lnTo>
                <a:close/>
              </a:path>
              <a:path w="2059304" h="1943100">
                <a:moveTo>
                  <a:pt x="1082039" y="0"/>
                </a:moveTo>
                <a:lnTo>
                  <a:pt x="1001267" y="0"/>
                </a:lnTo>
                <a:lnTo>
                  <a:pt x="949451" y="12700"/>
                </a:lnTo>
                <a:lnTo>
                  <a:pt x="1107947" y="12700"/>
                </a:lnTo>
                <a:lnTo>
                  <a:pt x="1082039" y="0"/>
                </a:lnTo>
                <a:close/>
              </a:path>
            </a:pathLst>
          </a:custGeom>
          <a:solidFill>
            <a:srgbClr val="CC3300"/>
          </a:solidFill>
        </p:spPr>
        <p:txBody>
          <a:bodyPr wrap="square" lIns="0" tIns="0" rIns="0" bIns="0" rtlCol="0"/>
          <a:lstStyle/>
          <a:p>
            <a:endParaRPr/>
          </a:p>
        </p:txBody>
      </p:sp>
      <p:sp>
        <p:nvSpPr>
          <p:cNvPr id="21" name="bk object 21"/>
          <p:cNvSpPr/>
          <p:nvPr/>
        </p:nvSpPr>
        <p:spPr>
          <a:xfrm>
            <a:off x="3886200" y="4000500"/>
            <a:ext cx="685800" cy="76200"/>
          </a:xfrm>
          <a:custGeom>
            <a:avLst/>
            <a:gdLst/>
            <a:ahLst/>
            <a:cxnLst/>
            <a:rect l="l" t="t" r="r" b="b"/>
            <a:pathLst>
              <a:path w="685800" h="76200">
                <a:moveTo>
                  <a:pt x="609599" y="0"/>
                </a:moveTo>
                <a:lnTo>
                  <a:pt x="609599" y="76199"/>
                </a:lnTo>
                <a:lnTo>
                  <a:pt x="673607" y="44195"/>
                </a:lnTo>
                <a:lnTo>
                  <a:pt x="623315" y="44195"/>
                </a:lnTo>
                <a:lnTo>
                  <a:pt x="623315" y="33527"/>
                </a:lnTo>
                <a:lnTo>
                  <a:pt x="676655" y="33527"/>
                </a:lnTo>
                <a:lnTo>
                  <a:pt x="609599" y="0"/>
                </a:lnTo>
                <a:close/>
              </a:path>
              <a:path w="685800" h="76200">
                <a:moveTo>
                  <a:pt x="609599" y="33527"/>
                </a:moveTo>
                <a:lnTo>
                  <a:pt x="0" y="33527"/>
                </a:lnTo>
                <a:lnTo>
                  <a:pt x="0" y="44195"/>
                </a:lnTo>
                <a:lnTo>
                  <a:pt x="609599" y="44195"/>
                </a:lnTo>
                <a:lnTo>
                  <a:pt x="609599" y="33527"/>
                </a:lnTo>
                <a:close/>
              </a:path>
              <a:path w="685800" h="76200">
                <a:moveTo>
                  <a:pt x="676655" y="33527"/>
                </a:moveTo>
                <a:lnTo>
                  <a:pt x="623315" y="33527"/>
                </a:lnTo>
                <a:lnTo>
                  <a:pt x="623315" y="44195"/>
                </a:lnTo>
                <a:lnTo>
                  <a:pt x="673607" y="44195"/>
                </a:lnTo>
                <a:lnTo>
                  <a:pt x="685799" y="38099"/>
                </a:lnTo>
                <a:lnTo>
                  <a:pt x="676655" y="33527"/>
                </a:lnTo>
                <a:close/>
              </a:path>
            </a:pathLst>
          </a:custGeom>
          <a:solidFill>
            <a:srgbClr val="000000"/>
          </a:solidFill>
        </p:spPr>
        <p:txBody>
          <a:bodyPr wrap="square" lIns="0" tIns="0" rIns="0" bIns="0" rtlCol="0"/>
          <a:lstStyle/>
          <a:p>
            <a:endParaRPr/>
          </a:p>
        </p:txBody>
      </p:sp>
      <p:sp>
        <p:nvSpPr>
          <p:cNvPr id="22" name="bk object 22"/>
          <p:cNvSpPr/>
          <p:nvPr/>
        </p:nvSpPr>
        <p:spPr>
          <a:xfrm>
            <a:off x="3886200" y="4381500"/>
            <a:ext cx="685800" cy="76200"/>
          </a:xfrm>
          <a:custGeom>
            <a:avLst/>
            <a:gdLst/>
            <a:ahLst/>
            <a:cxnLst/>
            <a:rect l="l" t="t" r="r" b="b"/>
            <a:pathLst>
              <a:path w="685800" h="76200">
                <a:moveTo>
                  <a:pt x="609599" y="0"/>
                </a:moveTo>
                <a:lnTo>
                  <a:pt x="609599" y="76199"/>
                </a:lnTo>
                <a:lnTo>
                  <a:pt x="673607" y="44195"/>
                </a:lnTo>
                <a:lnTo>
                  <a:pt x="623315" y="44195"/>
                </a:lnTo>
                <a:lnTo>
                  <a:pt x="623315" y="33527"/>
                </a:lnTo>
                <a:lnTo>
                  <a:pt x="676655" y="33527"/>
                </a:lnTo>
                <a:lnTo>
                  <a:pt x="609599" y="0"/>
                </a:lnTo>
                <a:close/>
              </a:path>
              <a:path w="685800" h="76200">
                <a:moveTo>
                  <a:pt x="609599" y="33527"/>
                </a:moveTo>
                <a:lnTo>
                  <a:pt x="0" y="33527"/>
                </a:lnTo>
                <a:lnTo>
                  <a:pt x="0" y="44195"/>
                </a:lnTo>
                <a:lnTo>
                  <a:pt x="609599" y="44195"/>
                </a:lnTo>
                <a:lnTo>
                  <a:pt x="609599" y="33527"/>
                </a:lnTo>
                <a:close/>
              </a:path>
              <a:path w="685800" h="76200">
                <a:moveTo>
                  <a:pt x="676655" y="33527"/>
                </a:moveTo>
                <a:lnTo>
                  <a:pt x="623315" y="33527"/>
                </a:lnTo>
                <a:lnTo>
                  <a:pt x="623315" y="44195"/>
                </a:lnTo>
                <a:lnTo>
                  <a:pt x="673607" y="44195"/>
                </a:lnTo>
                <a:lnTo>
                  <a:pt x="685799" y="38099"/>
                </a:lnTo>
                <a:lnTo>
                  <a:pt x="676655" y="33527"/>
                </a:lnTo>
                <a:close/>
              </a:path>
            </a:pathLst>
          </a:custGeom>
          <a:solidFill>
            <a:srgbClr val="000000"/>
          </a:solidFill>
        </p:spPr>
        <p:txBody>
          <a:bodyPr wrap="square" lIns="0" tIns="0" rIns="0" bIns="0" rtlCol="0"/>
          <a:lstStyle/>
          <a:p>
            <a:endParaRPr/>
          </a:p>
        </p:txBody>
      </p:sp>
      <p:sp>
        <p:nvSpPr>
          <p:cNvPr id="23" name="bk object 23"/>
          <p:cNvSpPr/>
          <p:nvPr/>
        </p:nvSpPr>
        <p:spPr>
          <a:xfrm>
            <a:off x="3429000" y="4762500"/>
            <a:ext cx="1143000" cy="76200"/>
          </a:xfrm>
          <a:custGeom>
            <a:avLst/>
            <a:gdLst/>
            <a:ahLst/>
            <a:cxnLst/>
            <a:rect l="l" t="t" r="r" b="b"/>
            <a:pathLst>
              <a:path w="1143000" h="76200">
                <a:moveTo>
                  <a:pt x="1066799" y="0"/>
                </a:moveTo>
                <a:lnTo>
                  <a:pt x="1066799" y="76199"/>
                </a:lnTo>
                <a:lnTo>
                  <a:pt x="1130807" y="44195"/>
                </a:lnTo>
                <a:lnTo>
                  <a:pt x="1080515" y="44195"/>
                </a:lnTo>
                <a:lnTo>
                  <a:pt x="1080515" y="33527"/>
                </a:lnTo>
                <a:lnTo>
                  <a:pt x="1133855" y="33527"/>
                </a:lnTo>
                <a:lnTo>
                  <a:pt x="1066799" y="0"/>
                </a:lnTo>
                <a:close/>
              </a:path>
              <a:path w="1143000" h="76200">
                <a:moveTo>
                  <a:pt x="1066799" y="33527"/>
                </a:moveTo>
                <a:lnTo>
                  <a:pt x="0" y="33527"/>
                </a:lnTo>
                <a:lnTo>
                  <a:pt x="0" y="44195"/>
                </a:lnTo>
                <a:lnTo>
                  <a:pt x="1066799" y="44195"/>
                </a:lnTo>
                <a:lnTo>
                  <a:pt x="1066799" y="33527"/>
                </a:lnTo>
                <a:close/>
              </a:path>
              <a:path w="1143000" h="76200">
                <a:moveTo>
                  <a:pt x="1133855" y="33527"/>
                </a:moveTo>
                <a:lnTo>
                  <a:pt x="1080515" y="33527"/>
                </a:lnTo>
                <a:lnTo>
                  <a:pt x="1080515" y="44195"/>
                </a:lnTo>
                <a:lnTo>
                  <a:pt x="1130807" y="44195"/>
                </a:lnTo>
                <a:lnTo>
                  <a:pt x="1142999" y="38099"/>
                </a:lnTo>
                <a:lnTo>
                  <a:pt x="1133855" y="33527"/>
                </a:lnTo>
                <a:close/>
              </a:path>
            </a:pathLst>
          </a:custGeom>
          <a:solidFill>
            <a:srgbClr val="000000"/>
          </a:solidFill>
        </p:spPr>
        <p:txBody>
          <a:bodyPr wrap="square" lIns="0" tIns="0" rIns="0" bIns="0" rtlCol="0"/>
          <a:lstStyle/>
          <a:p>
            <a:endParaRPr/>
          </a:p>
        </p:txBody>
      </p:sp>
      <p:sp>
        <p:nvSpPr>
          <p:cNvPr id="2" name="Holder 2"/>
          <p:cNvSpPr>
            <a:spLocks noGrp="1"/>
          </p:cNvSpPr>
          <p:nvPr>
            <p:ph type="ctrTitle"/>
          </p:nvPr>
        </p:nvSpPr>
        <p:spPr>
          <a:xfrm>
            <a:off x="461121" y="287108"/>
            <a:ext cx="8221756" cy="221996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33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3399"/>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33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231" y="26758"/>
            <a:ext cx="8981537" cy="391159"/>
          </a:xfrm>
          <a:prstGeom prst="rect">
            <a:avLst/>
          </a:prstGeom>
        </p:spPr>
        <p:txBody>
          <a:bodyPr wrap="square" lIns="0" tIns="0" rIns="0" bIns="0">
            <a:spAutoFit/>
          </a:bodyPr>
          <a:lstStyle>
            <a:lvl1pPr>
              <a:defRPr sz="2400" b="1" i="0">
                <a:solidFill>
                  <a:srgbClr val="333399"/>
                </a:solidFill>
                <a:latin typeface="Arial"/>
                <a:cs typeface="Arial"/>
              </a:defRPr>
            </a:lvl1pPr>
          </a:lstStyle>
          <a:p>
            <a:endParaRPr/>
          </a:p>
        </p:txBody>
      </p:sp>
      <p:sp>
        <p:nvSpPr>
          <p:cNvPr id="3" name="Holder 3"/>
          <p:cNvSpPr>
            <a:spLocks noGrp="1"/>
          </p:cNvSpPr>
          <p:nvPr>
            <p:ph type="body" idx="1"/>
          </p:nvPr>
        </p:nvSpPr>
        <p:spPr>
          <a:xfrm>
            <a:off x="474027" y="3309938"/>
            <a:ext cx="4430395" cy="221996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5839317" y="6598373"/>
            <a:ext cx="3226434" cy="224790"/>
          </a:xfrm>
          <a:prstGeom prst="rect">
            <a:avLst/>
          </a:prstGeom>
        </p:spPr>
        <p:txBody>
          <a:bodyPr wrap="square" lIns="0" tIns="0" rIns="0" bIns="0">
            <a:spAutoFit/>
          </a:bodyPr>
          <a:lstStyle>
            <a:lvl1pPr>
              <a:defRPr sz="1400" b="0" i="0">
                <a:solidFill>
                  <a:srgbClr val="009900"/>
                </a:solidFill>
                <a:latin typeface="Arial"/>
                <a:cs typeface="Arial"/>
              </a:defRPr>
            </a:lvl1pPr>
          </a:lstStyle>
          <a:p>
            <a:pPr marL="12700">
              <a:lnSpc>
                <a:spcPts val="1650"/>
              </a:lnSpc>
            </a:pPr>
            <a:r>
              <a:rPr spc="-5" dirty="0"/>
              <a:t>Biologia vegetale </a:t>
            </a:r>
            <a:r>
              <a:rPr dirty="0"/>
              <a:t>x </a:t>
            </a:r>
            <a:r>
              <a:rPr spc="-5" dirty="0"/>
              <a:t>STB </a:t>
            </a:r>
            <a:r>
              <a:rPr dirty="0"/>
              <a:t>– AA</a:t>
            </a:r>
            <a:r>
              <a:rPr spc="-204" dirty="0"/>
              <a:t> </a:t>
            </a:r>
            <a:r>
              <a:rPr dirty="0"/>
              <a:t>2018-2019</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6.jpg"/><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733800" cy="317296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3744595" cy="3182620"/>
          </a:xfrm>
          <a:custGeom>
            <a:avLst/>
            <a:gdLst/>
            <a:ahLst/>
            <a:cxnLst/>
            <a:rect l="l" t="t" r="r" b="b"/>
            <a:pathLst>
              <a:path w="3744595" h="3182620">
                <a:moveTo>
                  <a:pt x="3733799" y="3172967"/>
                </a:moveTo>
                <a:lnTo>
                  <a:pt x="5381" y="3172967"/>
                </a:lnTo>
                <a:lnTo>
                  <a:pt x="0" y="3177539"/>
                </a:lnTo>
                <a:lnTo>
                  <a:pt x="0" y="3182111"/>
                </a:lnTo>
                <a:lnTo>
                  <a:pt x="3744467" y="3182111"/>
                </a:lnTo>
                <a:lnTo>
                  <a:pt x="3744467" y="3177539"/>
                </a:lnTo>
                <a:lnTo>
                  <a:pt x="3733799" y="3177539"/>
                </a:lnTo>
                <a:lnTo>
                  <a:pt x="3733799" y="3172967"/>
                </a:lnTo>
                <a:close/>
              </a:path>
              <a:path w="3744595" h="3182620">
                <a:moveTo>
                  <a:pt x="3744467" y="0"/>
                </a:moveTo>
                <a:lnTo>
                  <a:pt x="3739895" y="0"/>
                </a:lnTo>
                <a:lnTo>
                  <a:pt x="3733799" y="5179"/>
                </a:lnTo>
                <a:lnTo>
                  <a:pt x="3733799" y="3177539"/>
                </a:lnTo>
                <a:lnTo>
                  <a:pt x="3739895" y="3172967"/>
                </a:lnTo>
                <a:lnTo>
                  <a:pt x="3744467" y="3172967"/>
                </a:lnTo>
                <a:lnTo>
                  <a:pt x="3744467" y="0"/>
                </a:lnTo>
                <a:close/>
              </a:path>
              <a:path w="3744595" h="3182620">
                <a:moveTo>
                  <a:pt x="3744467" y="3172967"/>
                </a:moveTo>
                <a:lnTo>
                  <a:pt x="3739895" y="3172967"/>
                </a:lnTo>
                <a:lnTo>
                  <a:pt x="3733799" y="3177539"/>
                </a:lnTo>
                <a:lnTo>
                  <a:pt x="3744467" y="3177539"/>
                </a:lnTo>
                <a:lnTo>
                  <a:pt x="3744467" y="3172967"/>
                </a:lnTo>
                <a:close/>
              </a:path>
              <a:path w="3744595" h="3182620">
                <a:moveTo>
                  <a:pt x="3733799" y="0"/>
                </a:moveTo>
                <a:lnTo>
                  <a:pt x="0" y="3172967"/>
                </a:lnTo>
                <a:lnTo>
                  <a:pt x="5381" y="3172967"/>
                </a:lnTo>
                <a:lnTo>
                  <a:pt x="3733799" y="5179"/>
                </a:lnTo>
                <a:lnTo>
                  <a:pt x="3733799" y="0"/>
                </a:lnTo>
                <a:close/>
              </a:path>
            </a:pathLst>
          </a:custGeom>
          <a:solidFill>
            <a:srgbClr val="808080"/>
          </a:solidFill>
        </p:spPr>
        <p:txBody>
          <a:bodyPr wrap="square" lIns="0" tIns="0" rIns="0" bIns="0" rtlCol="0"/>
          <a:lstStyle/>
          <a:p>
            <a:endParaRPr/>
          </a:p>
        </p:txBody>
      </p:sp>
      <p:sp>
        <p:nvSpPr>
          <p:cNvPr id="4" name="object 4"/>
          <p:cNvSpPr/>
          <p:nvPr/>
        </p:nvSpPr>
        <p:spPr>
          <a:xfrm>
            <a:off x="4712207" y="975360"/>
            <a:ext cx="3514344" cy="21595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89347" y="952500"/>
            <a:ext cx="3561715" cy="2205355"/>
          </a:xfrm>
          <a:custGeom>
            <a:avLst/>
            <a:gdLst/>
            <a:ahLst/>
            <a:cxnLst/>
            <a:rect l="l" t="t" r="r" b="b"/>
            <a:pathLst>
              <a:path w="3561715" h="2205355">
                <a:moveTo>
                  <a:pt x="3561587" y="0"/>
                </a:moveTo>
                <a:lnTo>
                  <a:pt x="0" y="0"/>
                </a:lnTo>
                <a:lnTo>
                  <a:pt x="0" y="2205227"/>
                </a:lnTo>
                <a:lnTo>
                  <a:pt x="3561587" y="2205227"/>
                </a:lnTo>
                <a:lnTo>
                  <a:pt x="3561587" y="2191511"/>
                </a:lnTo>
                <a:lnTo>
                  <a:pt x="27432" y="2191511"/>
                </a:lnTo>
                <a:lnTo>
                  <a:pt x="13716" y="2177795"/>
                </a:lnTo>
                <a:lnTo>
                  <a:pt x="27432" y="2177795"/>
                </a:lnTo>
                <a:lnTo>
                  <a:pt x="27432" y="28955"/>
                </a:lnTo>
                <a:lnTo>
                  <a:pt x="13716" y="28955"/>
                </a:lnTo>
                <a:lnTo>
                  <a:pt x="27432" y="15239"/>
                </a:lnTo>
                <a:lnTo>
                  <a:pt x="3561587" y="15239"/>
                </a:lnTo>
                <a:lnTo>
                  <a:pt x="3561587" y="0"/>
                </a:lnTo>
                <a:close/>
              </a:path>
              <a:path w="3561715" h="2205355">
                <a:moveTo>
                  <a:pt x="27432" y="2177795"/>
                </a:moveTo>
                <a:lnTo>
                  <a:pt x="13716" y="2177795"/>
                </a:lnTo>
                <a:lnTo>
                  <a:pt x="27432" y="2191511"/>
                </a:lnTo>
                <a:lnTo>
                  <a:pt x="27432" y="2177795"/>
                </a:lnTo>
                <a:close/>
              </a:path>
              <a:path w="3561715" h="2205355">
                <a:moveTo>
                  <a:pt x="3532631" y="2177795"/>
                </a:moveTo>
                <a:lnTo>
                  <a:pt x="27432" y="2177795"/>
                </a:lnTo>
                <a:lnTo>
                  <a:pt x="27432" y="2191511"/>
                </a:lnTo>
                <a:lnTo>
                  <a:pt x="3532631" y="2191511"/>
                </a:lnTo>
                <a:lnTo>
                  <a:pt x="3532631" y="2177795"/>
                </a:lnTo>
                <a:close/>
              </a:path>
              <a:path w="3561715" h="2205355">
                <a:moveTo>
                  <a:pt x="3532631" y="15239"/>
                </a:moveTo>
                <a:lnTo>
                  <a:pt x="3532631" y="2191511"/>
                </a:lnTo>
                <a:lnTo>
                  <a:pt x="3547871" y="2177795"/>
                </a:lnTo>
                <a:lnTo>
                  <a:pt x="3561587" y="2177795"/>
                </a:lnTo>
                <a:lnTo>
                  <a:pt x="3561587" y="28955"/>
                </a:lnTo>
                <a:lnTo>
                  <a:pt x="3547871" y="28955"/>
                </a:lnTo>
                <a:lnTo>
                  <a:pt x="3532631" y="15239"/>
                </a:lnTo>
                <a:close/>
              </a:path>
              <a:path w="3561715" h="2205355">
                <a:moveTo>
                  <a:pt x="3561587" y="2177795"/>
                </a:moveTo>
                <a:lnTo>
                  <a:pt x="3547871" y="2177795"/>
                </a:lnTo>
                <a:lnTo>
                  <a:pt x="3532631" y="2191511"/>
                </a:lnTo>
                <a:lnTo>
                  <a:pt x="3561587" y="2191511"/>
                </a:lnTo>
                <a:lnTo>
                  <a:pt x="3561587" y="2177795"/>
                </a:lnTo>
                <a:close/>
              </a:path>
              <a:path w="3561715" h="2205355">
                <a:moveTo>
                  <a:pt x="27432" y="15239"/>
                </a:moveTo>
                <a:lnTo>
                  <a:pt x="13716" y="28955"/>
                </a:lnTo>
                <a:lnTo>
                  <a:pt x="27432" y="28955"/>
                </a:lnTo>
                <a:lnTo>
                  <a:pt x="27432" y="15239"/>
                </a:lnTo>
                <a:close/>
              </a:path>
              <a:path w="3561715" h="2205355">
                <a:moveTo>
                  <a:pt x="3532631" y="15239"/>
                </a:moveTo>
                <a:lnTo>
                  <a:pt x="27432" y="15239"/>
                </a:lnTo>
                <a:lnTo>
                  <a:pt x="27432" y="28955"/>
                </a:lnTo>
                <a:lnTo>
                  <a:pt x="3532631" y="28955"/>
                </a:lnTo>
                <a:lnTo>
                  <a:pt x="3532631" y="15239"/>
                </a:lnTo>
                <a:close/>
              </a:path>
              <a:path w="3561715" h="2205355">
                <a:moveTo>
                  <a:pt x="3561587" y="15239"/>
                </a:moveTo>
                <a:lnTo>
                  <a:pt x="3532631" y="15239"/>
                </a:lnTo>
                <a:lnTo>
                  <a:pt x="3547871" y="28955"/>
                </a:lnTo>
                <a:lnTo>
                  <a:pt x="3561587" y="28955"/>
                </a:lnTo>
                <a:lnTo>
                  <a:pt x="3561587" y="15239"/>
                </a:lnTo>
                <a:close/>
              </a:path>
            </a:pathLst>
          </a:custGeom>
          <a:solidFill>
            <a:srgbClr val="CC3399"/>
          </a:solidFill>
        </p:spPr>
        <p:txBody>
          <a:bodyPr wrap="square" lIns="0" tIns="0" rIns="0" bIns="0" rtlCol="0"/>
          <a:lstStyle/>
          <a:p>
            <a:endParaRPr/>
          </a:p>
        </p:txBody>
      </p:sp>
      <p:sp>
        <p:nvSpPr>
          <p:cNvPr id="6" name="object 6"/>
          <p:cNvSpPr txBox="1">
            <a:spLocks noGrp="1"/>
          </p:cNvSpPr>
          <p:nvPr>
            <p:ph type="title"/>
          </p:nvPr>
        </p:nvSpPr>
        <p:spPr>
          <a:xfrm>
            <a:off x="4814332" y="26758"/>
            <a:ext cx="3171825" cy="756920"/>
          </a:xfrm>
          <a:prstGeom prst="rect">
            <a:avLst/>
          </a:prstGeom>
        </p:spPr>
        <p:txBody>
          <a:bodyPr vert="horz" wrap="square" lIns="0" tIns="12700" rIns="0" bIns="0" rtlCol="0">
            <a:spAutoFit/>
          </a:bodyPr>
          <a:lstStyle/>
          <a:p>
            <a:pPr marL="12700" marR="5080" indent="245110">
              <a:lnSpc>
                <a:spcPct val="100000"/>
              </a:lnSpc>
              <a:spcBef>
                <a:spcPts val="100"/>
              </a:spcBef>
            </a:pPr>
            <a:r>
              <a:rPr spc="-5" dirty="0">
                <a:solidFill>
                  <a:srgbClr val="009900"/>
                </a:solidFill>
              </a:rPr>
              <a:t>Come riconoscere  gli elementi</a:t>
            </a:r>
            <a:r>
              <a:rPr spc="-85" dirty="0">
                <a:solidFill>
                  <a:srgbClr val="009900"/>
                </a:solidFill>
              </a:rPr>
              <a:t> </a:t>
            </a:r>
            <a:r>
              <a:rPr spc="-5" dirty="0">
                <a:solidFill>
                  <a:srgbClr val="009900"/>
                </a:solidFill>
              </a:rPr>
              <a:t>xilematici</a:t>
            </a:r>
          </a:p>
        </p:txBody>
      </p:sp>
      <p:sp>
        <p:nvSpPr>
          <p:cNvPr id="7" name="object 7"/>
          <p:cNvSpPr txBox="1"/>
          <p:nvPr/>
        </p:nvSpPr>
        <p:spPr>
          <a:xfrm>
            <a:off x="4723559" y="3389083"/>
            <a:ext cx="3783329" cy="25857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Presentano pareti lignificate  irregolarmente ispessite, il  lume cellulare può  raggiungere dimensioni  cospicue; sono spesso  </a:t>
            </a:r>
            <a:r>
              <a:rPr sz="2400" spc="-10" dirty="0">
                <a:latin typeface="Arial"/>
                <a:cs typeface="Arial"/>
              </a:rPr>
              <a:t>affiancate </a:t>
            </a:r>
            <a:r>
              <a:rPr sz="2400" spc="-5" dirty="0">
                <a:latin typeface="Arial"/>
                <a:cs typeface="Arial"/>
              </a:rPr>
              <a:t>da cellule  parenchimatiche e</a:t>
            </a:r>
            <a:r>
              <a:rPr sz="2400" spc="25" dirty="0">
                <a:latin typeface="Arial"/>
                <a:cs typeface="Arial"/>
              </a:rPr>
              <a:t> </a:t>
            </a:r>
            <a:r>
              <a:rPr sz="2400" spc="-5" dirty="0">
                <a:latin typeface="Arial"/>
                <a:cs typeface="Arial"/>
              </a:rPr>
              <a:t>fibre.</a:t>
            </a:r>
            <a:endParaRPr sz="2400">
              <a:latin typeface="Arial"/>
              <a:cs typeface="Arial"/>
            </a:endParaRP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
        <p:nvSpPr>
          <p:cNvPr id="11" name="object 11"/>
          <p:cNvSpPr/>
          <p:nvPr/>
        </p:nvSpPr>
        <p:spPr>
          <a:xfrm>
            <a:off x="551687" y="3395471"/>
            <a:ext cx="3110483" cy="293522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887979" y="2924555"/>
            <a:ext cx="1739264" cy="2113915"/>
          </a:xfrm>
          <a:custGeom>
            <a:avLst/>
            <a:gdLst/>
            <a:ahLst/>
            <a:cxnLst/>
            <a:rect l="l" t="t" r="r" b="b"/>
            <a:pathLst>
              <a:path w="1739264" h="2113915">
                <a:moveTo>
                  <a:pt x="1563953" y="152853"/>
                </a:moveTo>
                <a:lnTo>
                  <a:pt x="0" y="2065019"/>
                </a:lnTo>
                <a:lnTo>
                  <a:pt x="57912" y="2113787"/>
                </a:lnTo>
                <a:lnTo>
                  <a:pt x="1623420" y="201555"/>
                </a:lnTo>
                <a:lnTo>
                  <a:pt x="1563953" y="152853"/>
                </a:lnTo>
                <a:close/>
              </a:path>
              <a:path w="1739264" h="2113915">
                <a:moveTo>
                  <a:pt x="1711033" y="123444"/>
                </a:moveTo>
                <a:lnTo>
                  <a:pt x="1588007" y="123444"/>
                </a:lnTo>
                <a:lnTo>
                  <a:pt x="1647443" y="172212"/>
                </a:lnTo>
                <a:lnTo>
                  <a:pt x="1623420" y="201555"/>
                </a:lnTo>
                <a:lnTo>
                  <a:pt x="1682495" y="249935"/>
                </a:lnTo>
                <a:lnTo>
                  <a:pt x="1711033" y="123444"/>
                </a:lnTo>
                <a:close/>
              </a:path>
              <a:path w="1739264" h="2113915">
                <a:moveTo>
                  <a:pt x="1588007" y="123444"/>
                </a:moveTo>
                <a:lnTo>
                  <a:pt x="1563953" y="152853"/>
                </a:lnTo>
                <a:lnTo>
                  <a:pt x="1623420" y="201555"/>
                </a:lnTo>
                <a:lnTo>
                  <a:pt x="1647443" y="172212"/>
                </a:lnTo>
                <a:lnTo>
                  <a:pt x="1588007" y="123444"/>
                </a:lnTo>
                <a:close/>
              </a:path>
              <a:path w="1739264" h="2113915">
                <a:moveTo>
                  <a:pt x="1738883" y="0"/>
                </a:moveTo>
                <a:lnTo>
                  <a:pt x="1505711" y="105156"/>
                </a:lnTo>
                <a:lnTo>
                  <a:pt x="1563953" y="152853"/>
                </a:lnTo>
                <a:lnTo>
                  <a:pt x="1588007" y="123444"/>
                </a:lnTo>
                <a:lnTo>
                  <a:pt x="1711033" y="123444"/>
                </a:lnTo>
                <a:lnTo>
                  <a:pt x="1738883" y="0"/>
                </a:lnTo>
                <a:close/>
              </a:path>
            </a:pathLst>
          </a:custGeom>
          <a:solidFill>
            <a:srgbClr val="CC3399"/>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398770">
              <a:lnSpc>
                <a:spcPct val="100000"/>
              </a:lnSpc>
              <a:spcBef>
                <a:spcPts val="100"/>
              </a:spcBef>
            </a:pPr>
            <a:r>
              <a:rPr spc="-5" dirty="0"/>
              <a:t>Fascio collaterale</a:t>
            </a:r>
            <a:r>
              <a:rPr spc="-70" dirty="0"/>
              <a:t> </a:t>
            </a:r>
            <a:r>
              <a:rPr spc="-5" dirty="0"/>
              <a:t>aperto</a:t>
            </a:r>
          </a:p>
        </p:txBody>
      </p:sp>
      <p:sp>
        <p:nvSpPr>
          <p:cNvPr id="3" name="object 3"/>
          <p:cNvSpPr/>
          <p:nvPr/>
        </p:nvSpPr>
        <p:spPr>
          <a:xfrm>
            <a:off x="1554479" y="685800"/>
            <a:ext cx="7589519" cy="56936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2124455" cy="274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0121" y="3455758"/>
            <a:ext cx="1889760" cy="3378835"/>
          </a:xfrm>
          <a:prstGeom prst="rect">
            <a:avLst/>
          </a:prstGeom>
        </p:spPr>
        <p:txBody>
          <a:bodyPr vert="horz" wrap="square" lIns="0" tIns="13335" rIns="0" bIns="0" rtlCol="0">
            <a:spAutoFit/>
          </a:bodyPr>
          <a:lstStyle/>
          <a:p>
            <a:pPr marL="12700" marR="5080">
              <a:lnSpc>
                <a:spcPct val="100000"/>
              </a:lnSpc>
              <a:spcBef>
                <a:spcPts val="105"/>
              </a:spcBef>
            </a:pPr>
            <a:r>
              <a:rPr sz="2000" b="1" dirty="0">
                <a:solidFill>
                  <a:srgbClr val="333399"/>
                </a:solidFill>
                <a:latin typeface="Arial"/>
                <a:cs typeface="Arial"/>
              </a:rPr>
              <a:t>Nei fasci aperti  una parte </a:t>
            </a:r>
            <a:r>
              <a:rPr sz="2000" b="1" spc="-5" dirty="0">
                <a:solidFill>
                  <a:srgbClr val="333399"/>
                </a:solidFill>
                <a:latin typeface="Arial"/>
                <a:cs typeface="Arial"/>
              </a:rPr>
              <a:t>delle  cellule </a:t>
            </a:r>
            <a:r>
              <a:rPr sz="2000" b="1" dirty="0">
                <a:solidFill>
                  <a:srgbClr val="333399"/>
                </a:solidFill>
                <a:latin typeface="Arial"/>
                <a:cs typeface="Arial"/>
              </a:rPr>
              <a:t>del  cordone  </a:t>
            </a:r>
            <a:r>
              <a:rPr sz="2000" b="1" spc="-5" dirty="0">
                <a:solidFill>
                  <a:srgbClr val="333399"/>
                </a:solidFill>
                <a:latin typeface="Arial"/>
                <a:cs typeface="Arial"/>
              </a:rPr>
              <a:t>procambiale  </a:t>
            </a:r>
            <a:r>
              <a:rPr sz="2000" b="1" dirty="0">
                <a:solidFill>
                  <a:srgbClr val="333399"/>
                </a:solidFill>
                <a:latin typeface="Arial"/>
                <a:cs typeface="Arial"/>
              </a:rPr>
              <a:t>non si sono  </a:t>
            </a:r>
            <a:r>
              <a:rPr sz="2000" b="1" spc="-5" dirty="0">
                <a:solidFill>
                  <a:srgbClr val="333399"/>
                </a:solidFill>
                <a:latin typeface="Arial"/>
                <a:cs typeface="Arial"/>
              </a:rPr>
              <a:t>differenziate,  </a:t>
            </a:r>
            <a:r>
              <a:rPr sz="2000" b="1" dirty="0">
                <a:solidFill>
                  <a:srgbClr val="333399"/>
                </a:solidFill>
                <a:latin typeface="Arial"/>
                <a:cs typeface="Arial"/>
              </a:rPr>
              <a:t>mantenendo  proprietà  </a:t>
            </a:r>
            <a:r>
              <a:rPr sz="2000" b="1" spc="-5" dirty="0">
                <a:solidFill>
                  <a:srgbClr val="333399"/>
                </a:solidFill>
                <a:latin typeface="Arial"/>
                <a:cs typeface="Arial"/>
              </a:rPr>
              <a:t>m</a:t>
            </a:r>
            <a:r>
              <a:rPr sz="2000" b="1" dirty="0">
                <a:solidFill>
                  <a:srgbClr val="333399"/>
                </a:solidFill>
                <a:latin typeface="Arial"/>
                <a:cs typeface="Arial"/>
              </a:rPr>
              <a:t>er</a:t>
            </a:r>
            <a:r>
              <a:rPr sz="2000" b="1" spc="-5" dirty="0">
                <a:solidFill>
                  <a:srgbClr val="333399"/>
                </a:solidFill>
                <a:latin typeface="Arial"/>
                <a:cs typeface="Arial"/>
              </a:rPr>
              <a:t>i</a:t>
            </a:r>
            <a:r>
              <a:rPr sz="2000" b="1" dirty="0">
                <a:solidFill>
                  <a:srgbClr val="333399"/>
                </a:solidFill>
                <a:latin typeface="Arial"/>
                <a:cs typeface="Arial"/>
              </a:rPr>
              <a:t>ste</a:t>
            </a:r>
            <a:r>
              <a:rPr sz="2000" b="1" spc="-5" dirty="0">
                <a:solidFill>
                  <a:srgbClr val="333399"/>
                </a:solidFill>
                <a:latin typeface="Arial"/>
                <a:cs typeface="Arial"/>
              </a:rPr>
              <a:t>m</a:t>
            </a:r>
            <a:r>
              <a:rPr sz="2000" b="1" dirty="0">
                <a:solidFill>
                  <a:srgbClr val="333399"/>
                </a:solidFill>
                <a:latin typeface="Arial"/>
                <a:cs typeface="Arial"/>
              </a:rPr>
              <a:t>a</a:t>
            </a:r>
            <a:r>
              <a:rPr sz="2000" b="1" spc="-10" dirty="0">
                <a:solidFill>
                  <a:srgbClr val="333399"/>
                </a:solidFill>
                <a:latin typeface="Arial"/>
                <a:cs typeface="Arial"/>
              </a:rPr>
              <a:t>ti</a:t>
            </a:r>
            <a:r>
              <a:rPr sz="2000" b="1" dirty="0">
                <a:solidFill>
                  <a:srgbClr val="333399"/>
                </a:solidFill>
                <a:latin typeface="Arial"/>
                <a:cs typeface="Arial"/>
              </a:rPr>
              <a:t>che</a:t>
            </a:r>
            <a:endParaRPr sz="2000">
              <a:latin typeface="Arial"/>
              <a:cs typeface="Arial"/>
            </a:endParaRPr>
          </a:p>
          <a:p>
            <a:pPr marL="12700">
              <a:lnSpc>
                <a:spcPct val="100000"/>
              </a:lnSpc>
            </a:pPr>
            <a:r>
              <a:rPr sz="2000" b="1" spc="-5" dirty="0">
                <a:solidFill>
                  <a:srgbClr val="333399"/>
                </a:solidFill>
                <a:latin typeface="Arial"/>
                <a:cs typeface="Arial"/>
              </a:rPr>
              <a:t>.</a:t>
            </a:r>
            <a:endParaRPr sz="2000">
              <a:latin typeface="Arial"/>
              <a:cs typeface="Arial"/>
            </a:endParaRPr>
          </a:p>
        </p:txBody>
      </p:sp>
      <p:sp>
        <p:nvSpPr>
          <p:cNvPr id="9"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0"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1"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564" y="330200"/>
            <a:ext cx="8340090" cy="6064885"/>
          </a:xfrm>
          <a:prstGeom prst="rect">
            <a:avLst/>
          </a:prstGeom>
        </p:spPr>
        <p:txBody>
          <a:bodyPr vert="horz" wrap="square" lIns="0" tIns="12700" rIns="0" bIns="0" rtlCol="0">
            <a:spAutoFit/>
          </a:bodyPr>
          <a:lstStyle/>
          <a:p>
            <a:pPr marL="66675" marR="229870">
              <a:lnSpc>
                <a:spcPct val="100000"/>
              </a:lnSpc>
              <a:spcBef>
                <a:spcPts val="100"/>
              </a:spcBef>
            </a:pPr>
            <a:r>
              <a:rPr sz="2400" dirty="0">
                <a:latin typeface="Arial"/>
                <a:cs typeface="Arial"/>
              </a:rPr>
              <a:t>Il </a:t>
            </a:r>
            <a:r>
              <a:rPr sz="2400" spc="-5" dirty="0">
                <a:latin typeface="Arial"/>
                <a:cs typeface="Arial"/>
              </a:rPr>
              <a:t>tessuto meristematico residuo dei fasci collaterali aperti  (che ha caratteristiche citologiche diverse dai meristemi  primari, perché le cellule sono vacuolarizzate) potrà  dividersi, e una parte delle cellule potrà </a:t>
            </a:r>
            <a:r>
              <a:rPr sz="2400" spc="-10" dirty="0">
                <a:latin typeface="Arial"/>
                <a:cs typeface="Arial"/>
              </a:rPr>
              <a:t>differenziarsi </a:t>
            </a:r>
            <a:r>
              <a:rPr sz="2400" spc="-5" dirty="0">
                <a:latin typeface="Arial"/>
                <a:cs typeface="Arial"/>
              </a:rPr>
              <a:t>in  nuovi elementi xilematici e floematici, che andranno ad  aggiungersi a quelli preesistenti, che progressivamente non  saranno più funzionanti. Ciò comporterà un aumento in  spessore dell’organo, con imponenti cambiamenti  (“</a:t>
            </a:r>
            <a:r>
              <a:rPr sz="2400" b="1" spc="-5" dirty="0">
                <a:latin typeface="Arial"/>
                <a:cs typeface="Arial"/>
              </a:rPr>
              <a:t>accrescimento secondario in spessore</a:t>
            </a:r>
            <a:r>
              <a:rPr sz="2400" spc="-5" dirty="0">
                <a:latin typeface="Arial"/>
                <a:cs typeface="Arial"/>
              </a:rPr>
              <a:t>”, da trattare più  approfonditamente in</a:t>
            </a:r>
            <a:r>
              <a:rPr sz="2400" spc="20" dirty="0">
                <a:latin typeface="Arial"/>
                <a:cs typeface="Arial"/>
              </a:rPr>
              <a:t> </a:t>
            </a:r>
            <a:r>
              <a:rPr sz="2400" spc="-5" dirty="0">
                <a:latin typeface="Arial"/>
                <a:cs typeface="Arial"/>
              </a:rPr>
              <a:t>seguito!).</a:t>
            </a:r>
            <a:endParaRPr sz="2400">
              <a:latin typeface="Arial"/>
              <a:cs typeface="Arial"/>
            </a:endParaRPr>
          </a:p>
          <a:p>
            <a:pPr marL="12700" marR="5080">
              <a:lnSpc>
                <a:spcPct val="100000"/>
              </a:lnSpc>
              <a:spcBef>
                <a:spcPts val="1475"/>
              </a:spcBef>
            </a:pPr>
            <a:r>
              <a:rPr sz="2400" spc="-5" dirty="0">
                <a:latin typeface="Arial"/>
                <a:cs typeface="Arial"/>
              </a:rPr>
              <a:t>Fasci collaterali aperti sono assenti nelle Monocotiledoni e in  tutte le parti di una pianta erbacea dicotiledone che NON ha  accrescimento in spessore. Essi caratterizzano invece tutte le  piante “legnose”, perché l’accrescimento in spessore, che  porta alla formazione di quel tessuto eterogeneo che  chiamiamo “</a:t>
            </a:r>
            <a:r>
              <a:rPr sz="2400" b="1" spc="-5" dirty="0">
                <a:latin typeface="Arial"/>
                <a:cs typeface="Arial"/>
              </a:rPr>
              <a:t>legno</a:t>
            </a:r>
            <a:r>
              <a:rPr sz="2400" spc="-5" dirty="0">
                <a:latin typeface="Arial"/>
                <a:cs typeface="Arial"/>
              </a:rPr>
              <a:t>”, dipende dalla presenza di fasci</a:t>
            </a:r>
            <a:r>
              <a:rPr sz="2400" spc="85" dirty="0">
                <a:latin typeface="Arial"/>
                <a:cs typeface="Arial"/>
              </a:rPr>
              <a:t> </a:t>
            </a:r>
            <a:r>
              <a:rPr sz="2400" spc="-5" dirty="0">
                <a:latin typeface="Arial"/>
                <a:cs typeface="Arial"/>
              </a:rPr>
              <a:t>aperti.</a:t>
            </a:r>
            <a:endParaRPr sz="2400">
              <a:latin typeface="Arial"/>
              <a:cs typeface="Arial"/>
            </a:endParaRPr>
          </a:p>
        </p:txBody>
      </p:sp>
      <p:sp>
        <p:nvSpPr>
          <p:cNvPr id="6"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7052" y="501650"/>
            <a:ext cx="7549515" cy="1488440"/>
          </a:xfrm>
          <a:prstGeom prst="rect">
            <a:avLst/>
          </a:prstGeom>
        </p:spPr>
        <p:txBody>
          <a:bodyPr vert="horz" wrap="square" lIns="0" tIns="12700" rIns="0" bIns="0" rtlCol="0">
            <a:spAutoFit/>
          </a:bodyPr>
          <a:lstStyle/>
          <a:p>
            <a:pPr marL="12700" marR="5080">
              <a:lnSpc>
                <a:spcPct val="100000"/>
              </a:lnSpc>
              <a:spcBef>
                <a:spcPts val="100"/>
              </a:spcBef>
            </a:pPr>
            <a:r>
              <a:rPr b="0" spc="-5" dirty="0">
                <a:solidFill>
                  <a:srgbClr val="000000"/>
                </a:solidFill>
                <a:latin typeface="Arial"/>
                <a:cs typeface="Arial"/>
              </a:rPr>
              <a:t>Nel caule, la porzione xilematica del fascio conduttore è  collocata verso il centro dell’organo, quella floematica  verso l’esterno, qualsiasi sia la disposizione dei fasci,  regolare (anulata, a sin.) o irregolare (a</a:t>
            </a:r>
            <a:r>
              <a:rPr b="0" spc="50" dirty="0">
                <a:solidFill>
                  <a:srgbClr val="000000"/>
                </a:solidFill>
                <a:latin typeface="Arial"/>
                <a:cs typeface="Arial"/>
              </a:rPr>
              <a:t> </a:t>
            </a:r>
            <a:r>
              <a:rPr b="0" spc="-5" dirty="0">
                <a:solidFill>
                  <a:srgbClr val="000000"/>
                </a:solidFill>
                <a:latin typeface="Arial"/>
                <a:cs typeface="Arial"/>
              </a:rPr>
              <a:t>ds.).</a:t>
            </a:r>
          </a:p>
        </p:txBody>
      </p:sp>
      <p:sp>
        <p:nvSpPr>
          <p:cNvPr id="3" name="object 3"/>
          <p:cNvSpPr/>
          <p:nvPr/>
        </p:nvSpPr>
        <p:spPr>
          <a:xfrm>
            <a:off x="618749" y="2493263"/>
            <a:ext cx="2971547" cy="263800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331527" y="2951099"/>
            <a:ext cx="1775460" cy="2039620"/>
          </a:xfrm>
          <a:prstGeom prst="rect">
            <a:avLst/>
          </a:prstGeom>
        </p:spPr>
        <p:txBody>
          <a:bodyPr vert="horz" wrap="square" lIns="0" tIns="13335" rIns="0" bIns="0" rtlCol="0">
            <a:spAutoFit/>
          </a:bodyPr>
          <a:lstStyle/>
          <a:p>
            <a:pPr marL="323850" marR="5080">
              <a:lnSpc>
                <a:spcPct val="100000"/>
              </a:lnSpc>
              <a:spcBef>
                <a:spcPts val="105"/>
              </a:spcBef>
            </a:pPr>
            <a:r>
              <a:rPr sz="1400" spc="-5" dirty="0">
                <a:solidFill>
                  <a:srgbClr val="CC0000"/>
                </a:solidFill>
                <a:latin typeface="Arial"/>
                <a:cs typeface="Arial"/>
              </a:rPr>
              <a:t>Eventuali </a:t>
            </a:r>
            <a:r>
              <a:rPr sz="1400" dirty="0">
                <a:latin typeface="Arial"/>
                <a:cs typeface="Arial"/>
              </a:rPr>
              <a:t>cellule  meristematiche  residue (assenti</a:t>
            </a:r>
            <a:r>
              <a:rPr sz="1400" spc="-145" dirty="0">
                <a:latin typeface="Arial"/>
                <a:cs typeface="Arial"/>
              </a:rPr>
              <a:t> </a:t>
            </a:r>
            <a:r>
              <a:rPr sz="1400" dirty="0">
                <a:latin typeface="Arial"/>
                <a:cs typeface="Arial"/>
              </a:rPr>
              <a:t>in  un fascio</a:t>
            </a:r>
            <a:r>
              <a:rPr sz="1400" spc="-80" dirty="0">
                <a:latin typeface="Arial"/>
                <a:cs typeface="Arial"/>
              </a:rPr>
              <a:t> </a:t>
            </a:r>
            <a:r>
              <a:rPr sz="1400" dirty="0">
                <a:latin typeface="Arial"/>
                <a:cs typeface="Arial"/>
              </a:rPr>
              <a:t>chiuso)</a:t>
            </a:r>
            <a:endParaRPr sz="1400">
              <a:latin typeface="Arial"/>
              <a:cs typeface="Arial"/>
            </a:endParaRPr>
          </a:p>
          <a:p>
            <a:pPr>
              <a:lnSpc>
                <a:spcPct val="100000"/>
              </a:lnSpc>
              <a:spcBef>
                <a:spcPts val="50"/>
              </a:spcBef>
            </a:pPr>
            <a:endParaRPr sz="1500">
              <a:latin typeface="Times New Roman"/>
              <a:cs typeface="Times New Roman"/>
            </a:endParaRPr>
          </a:p>
          <a:p>
            <a:pPr marL="444500">
              <a:lnSpc>
                <a:spcPct val="100000"/>
              </a:lnSpc>
              <a:spcBef>
                <a:spcPts val="5"/>
              </a:spcBef>
            </a:pPr>
            <a:r>
              <a:rPr sz="1400" spc="-5" dirty="0">
                <a:latin typeface="Arial"/>
                <a:cs typeface="Arial"/>
              </a:rPr>
              <a:t>Floema</a:t>
            </a:r>
            <a:endParaRPr sz="1400">
              <a:latin typeface="Arial"/>
              <a:cs typeface="Arial"/>
            </a:endParaRPr>
          </a:p>
          <a:p>
            <a:pPr>
              <a:lnSpc>
                <a:spcPct val="100000"/>
              </a:lnSpc>
            </a:pPr>
            <a:endParaRPr sz="1500">
              <a:latin typeface="Times New Roman"/>
              <a:cs typeface="Times New Roman"/>
            </a:endParaRPr>
          </a:p>
          <a:p>
            <a:pPr>
              <a:lnSpc>
                <a:spcPct val="100000"/>
              </a:lnSpc>
              <a:spcBef>
                <a:spcPts val="25"/>
              </a:spcBef>
            </a:pPr>
            <a:endParaRPr sz="1950">
              <a:latin typeface="Times New Roman"/>
              <a:cs typeface="Times New Roman"/>
            </a:endParaRPr>
          </a:p>
          <a:p>
            <a:pPr marL="12700">
              <a:lnSpc>
                <a:spcPct val="100000"/>
              </a:lnSpc>
            </a:pPr>
            <a:r>
              <a:rPr sz="1400" dirty="0">
                <a:latin typeface="Arial"/>
                <a:cs typeface="Arial"/>
              </a:rPr>
              <a:t>Xilema</a:t>
            </a:r>
            <a:endParaRPr sz="1400">
              <a:latin typeface="Arial"/>
              <a:cs typeface="Arial"/>
            </a:endParaRPr>
          </a:p>
        </p:txBody>
      </p:sp>
      <p:sp>
        <p:nvSpPr>
          <p:cNvPr id="5" name="object 5"/>
          <p:cNvSpPr/>
          <p:nvPr/>
        </p:nvSpPr>
        <p:spPr>
          <a:xfrm>
            <a:off x="5509259" y="2709672"/>
            <a:ext cx="2584703" cy="25389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67555" y="4073651"/>
            <a:ext cx="2091055" cy="805180"/>
          </a:xfrm>
          <a:custGeom>
            <a:avLst/>
            <a:gdLst/>
            <a:ahLst/>
            <a:cxnLst/>
            <a:rect l="l" t="t" r="r" b="b"/>
            <a:pathLst>
              <a:path w="2091054" h="805179">
                <a:moveTo>
                  <a:pt x="57912" y="733043"/>
                </a:moveTo>
                <a:lnTo>
                  <a:pt x="0" y="795527"/>
                </a:lnTo>
                <a:lnTo>
                  <a:pt x="85344" y="804671"/>
                </a:lnTo>
                <a:lnTo>
                  <a:pt x="74838" y="777239"/>
                </a:lnTo>
                <a:lnTo>
                  <a:pt x="60960" y="777239"/>
                </a:lnTo>
                <a:lnTo>
                  <a:pt x="57912" y="769619"/>
                </a:lnTo>
                <a:lnTo>
                  <a:pt x="70143" y="764982"/>
                </a:lnTo>
                <a:lnTo>
                  <a:pt x="57912" y="733043"/>
                </a:lnTo>
                <a:close/>
              </a:path>
              <a:path w="2091054" h="805179">
                <a:moveTo>
                  <a:pt x="70143" y="764982"/>
                </a:moveTo>
                <a:lnTo>
                  <a:pt x="57912" y="769619"/>
                </a:lnTo>
                <a:lnTo>
                  <a:pt x="60960" y="777239"/>
                </a:lnTo>
                <a:lnTo>
                  <a:pt x="73078" y="772645"/>
                </a:lnTo>
                <a:lnTo>
                  <a:pt x="70143" y="764982"/>
                </a:lnTo>
                <a:close/>
              </a:path>
              <a:path w="2091054" h="805179">
                <a:moveTo>
                  <a:pt x="73078" y="772645"/>
                </a:moveTo>
                <a:lnTo>
                  <a:pt x="60960" y="777239"/>
                </a:lnTo>
                <a:lnTo>
                  <a:pt x="74838" y="777239"/>
                </a:lnTo>
                <a:lnTo>
                  <a:pt x="73078" y="772645"/>
                </a:lnTo>
                <a:close/>
              </a:path>
              <a:path w="2091054" h="805179">
                <a:moveTo>
                  <a:pt x="2087879" y="0"/>
                </a:moveTo>
                <a:lnTo>
                  <a:pt x="70143" y="764982"/>
                </a:lnTo>
                <a:lnTo>
                  <a:pt x="73078" y="772645"/>
                </a:lnTo>
                <a:lnTo>
                  <a:pt x="2090927" y="7619"/>
                </a:lnTo>
                <a:lnTo>
                  <a:pt x="2087879" y="0"/>
                </a:lnTo>
                <a:close/>
              </a:path>
            </a:pathLst>
          </a:custGeom>
          <a:solidFill>
            <a:srgbClr val="000000"/>
          </a:solidFill>
        </p:spPr>
        <p:txBody>
          <a:bodyPr wrap="square" lIns="0" tIns="0" rIns="0" bIns="0" rtlCol="0"/>
          <a:lstStyle/>
          <a:p>
            <a:endParaRPr/>
          </a:p>
        </p:txBody>
      </p:sp>
      <p:sp>
        <p:nvSpPr>
          <p:cNvPr id="7" name="object 7"/>
          <p:cNvSpPr/>
          <p:nvPr/>
        </p:nvSpPr>
        <p:spPr>
          <a:xfrm>
            <a:off x="4428744" y="4072127"/>
            <a:ext cx="1440180" cy="111760"/>
          </a:xfrm>
          <a:custGeom>
            <a:avLst/>
            <a:gdLst/>
            <a:ahLst/>
            <a:cxnLst/>
            <a:rect l="l" t="t" r="r" b="b"/>
            <a:pathLst>
              <a:path w="1440179" h="111760">
                <a:moveTo>
                  <a:pt x="73151" y="35051"/>
                </a:moveTo>
                <a:lnTo>
                  <a:pt x="0" y="76200"/>
                </a:lnTo>
                <a:lnTo>
                  <a:pt x="77724" y="111251"/>
                </a:lnTo>
                <a:lnTo>
                  <a:pt x="75712" y="77724"/>
                </a:lnTo>
                <a:lnTo>
                  <a:pt x="62484" y="77724"/>
                </a:lnTo>
                <a:lnTo>
                  <a:pt x="62484" y="68580"/>
                </a:lnTo>
                <a:lnTo>
                  <a:pt x="75125" y="67950"/>
                </a:lnTo>
                <a:lnTo>
                  <a:pt x="73151" y="35051"/>
                </a:lnTo>
                <a:close/>
              </a:path>
              <a:path w="1440179" h="111760">
                <a:moveTo>
                  <a:pt x="75125" y="67950"/>
                </a:moveTo>
                <a:lnTo>
                  <a:pt x="62484" y="68580"/>
                </a:lnTo>
                <a:lnTo>
                  <a:pt x="62484" y="77724"/>
                </a:lnTo>
                <a:lnTo>
                  <a:pt x="75673" y="77082"/>
                </a:lnTo>
                <a:lnTo>
                  <a:pt x="75125" y="67950"/>
                </a:lnTo>
                <a:close/>
              </a:path>
              <a:path w="1440179" h="111760">
                <a:moveTo>
                  <a:pt x="75673" y="77082"/>
                </a:moveTo>
                <a:lnTo>
                  <a:pt x="62484" y="77724"/>
                </a:lnTo>
                <a:lnTo>
                  <a:pt x="75712" y="77724"/>
                </a:lnTo>
                <a:lnTo>
                  <a:pt x="75673" y="77082"/>
                </a:lnTo>
                <a:close/>
              </a:path>
              <a:path w="1440179" h="111760">
                <a:moveTo>
                  <a:pt x="1438655" y="0"/>
                </a:moveTo>
                <a:lnTo>
                  <a:pt x="75125" y="67950"/>
                </a:lnTo>
                <a:lnTo>
                  <a:pt x="75673" y="77082"/>
                </a:lnTo>
                <a:lnTo>
                  <a:pt x="1440179" y="10668"/>
                </a:lnTo>
                <a:lnTo>
                  <a:pt x="1438655" y="0"/>
                </a:lnTo>
                <a:close/>
              </a:path>
            </a:pathLst>
          </a:custGeom>
          <a:solidFill>
            <a:srgbClr val="000000"/>
          </a:solidFill>
        </p:spPr>
        <p:txBody>
          <a:bodyPr wrap="square" lIns="0" tIns="0" rIns="0" bIns="0" rtlCol="0"/>
          <a:lstStyle/>
          <a:p>
            <a:endParaRPr/>
          </a:p>
        </p:txBody>
      </p:sp>
      <p:sp>
        <p:nvSpPr>
          <p:cNvPr id="11"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2"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3"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2915" y="358775"/>
            <a:ext cx="4262755" cy="1854200"/>
          </a:xfrm>
          <a:prstGeom prst="rect">
            <a:avLst/>
          </a:prstGeom>
        </p:spPr>
        <p:txBody>
          <a:bodyPr vert="horz" wrap="square" lIns="0" tIns="12700" rIns="0" bIns="0" rtlCol="0">
            <a:spAutoFit/>
          </a:bodyPr>
          <a:lstStyle/>
          <a:p>
            <a:pPr marL="12700" marR="5080">
              <a:lnSpc>
                <a:spcPct val="100000"/>
              </a:lnSpc>
              <a:spcBef>
                <a:spcPts val="100"/>
              </a:spcBef>
            </a:pPr>
            <a:r>
              <a:rPr b="0" spc="-5" dirty="0">
                <a:solidFill>
                  <a:srgbClr val="000000"/>
                </a:solidFill>
                <a:latin typeface="Arial"/>
                <a:cs typeface="Arial"/>
              </a:rPr>
              <a:t>Nella foglia, sono presenti fasci  conduttori collaterali chiusi. La  loro disposizione dipenderà  sempre dalla collocazione della  lamina nello</a:t>
            </a:r>
            <a:r>
              <a:rPr b="0" spc="35" dirty="0">
                <a:solidFill>
                  <a:srgbClr val="000000"/>
                </a:solidFill>
                <a:latin typeface="Arial"/>
                <a:cs typeface="Arial"/>
              </a:rPr>
              <a:t> </a:t>
            </a:r>
            <a:r>
              <a:rPr b="0" spc="-5" dirty="0">
                <a:solidFill>
                  <a:srgbClr val="000000"/>
                </a:solidFill>
                <a:latin typeface="Arial"/>
                <a:cs typeface="Arial"/>
              </a:rPr>
              <a:t>spazio.</a:t>
            </a:r>
          </a:p>
        </p:txBody>
      </p:sp>
      <p:sp>
        <p:nvSpPr>
          <p:cNvPr id="3" name="object 3"/>
          <p:cNvSpPr/>
          <p:nvPr/>
        </p:nvSpPr>
        <p:spPr>
          <a:xfrm>
            <a:off x="5077967" y="0"/>
            <a:ext cx="2683437" cy="50413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80888" y="5188203"/>
            <a:ext cx="1527047" cy="1396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700771" y="562863"/>
            <a:ext cx="1389887" cy="15113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885176" y="1629155"/>
            <a:ext cx="1257300" cy="215265"/>
          </a:xfrm>
          <a:custGeom>
            <a:avLst/>
            <a:gdLst/>
            <a:ahLst/>
            <a:cxnLst/>
            <a:rect l="l" t="t" r="r" b="b"/>
            <a:pathLst>
              <a:path w="1257300" h="215264">
                <a:moveTo>
                  <a:pt x="0" y="214884"/>
                </a:moveTo>
                <a:lnTo>
                  <a:pt x="1257299" y="214884"/>
                </a:lnTo>
                <a:lnTo>
                  <a:pt x="1257299" y="0"/>
                </a:lnTo>
                <a:lnTo>
                  <a:pt x="0" y="0"/>
                </a:lnTo>
                <a:lnTo>
                  <a:pt x="0" y="214884"/>
                </a:lnTo>
                <a:close/>
              </a:path>
            </a:pathLst>
          </a:custGeom>
          <a:solidFill>
            <a:srgbClr val="FFFFFF"/>
          </a:solidFill>
        </p:spPr>
        <p:txBody>
          <a:bodyPr wrap="square" lIns="0" tIns="0" rIns="0" bIns="0" rtlCol="0"/>
          <a:lstStyle/>
          <a:p>
            <a:endParaRPr/>
          </a:p>
        </p:txBody>
      </p:sp>
      <p:sp>
        <p:nvSpPr>
          <p:cNvPr id="7" name="object 7"/>
          <p:cNvSpPr/>
          <p:nvPr/>
        </p:nvSpPr>
        <p:spPr>
          <a:xfrm>
            <a:off x="7880603" y="1624583"/>
            <a:ext cx="1263650" cy="226060"/>
          </a:xfrm>
          <a:custGeom>
            <a:avLst/>
            <a:gdLst/>
            <a:ahLst/>
            <a:cxnLst/>
            <a:rect l="l" t="t" r="r" b="b"/>
            <a:pathLst>
              <a:path w="1263650" h="226060">
                <a:moveTo>
                  <a:pt x="1263396" y="0"/>
                </a:moveTo>
                <a:lnTo>
                  <a:pt x="0" y="0"/>
                </a:lnTo>
                <a:lnTo>
                  <a:pt x="0" y="225551"/>
                </a:lnTo>
                <a:lnTo>
                  <a:pt x="1263396" y="225551"/>
                </a:lnTo>
                <a:lnTo>
                  <a:pt x="1263396" y="220979"/>
                </a:lnTo>
                <a:lnTo>
                  <a:pt x="10668" y="220979"/>
                </a:lnTo>
                <a:lnTo>
                  <a:pt x="4572" y="216407"/>
                </a:lnTo>
                <a:lnTo>
                  <a:pt x="10668" y="216407"/>
                </a:lnTo>
                <a:lnTo>
                  <a:pt x="10668" y="9143"/>
                </a:lnTo>
                <a:lnTo>
                  <a:pt x="4572" y="9143"/>
                </a:lnTo>
                <a:lnTo>
                  <a:pt x="10668" y="4571"/>
                </a:lnTo>
                <a:lnTo>
                  <a:pt x="1263396" y="4571"/>
                </a:lnTo>
                <a:lnTo>
                  <a:pt x="1263396" y="0"/>
                </a:lnTo>
                <a:close/>
              </a:path>
              <a:path w="1263650" h="226060">
                <a:moveTo>
                  <a:pt x="10668" y="216407"/>
                </a:moveTo>
                <a:lnTo>
                  <a:pt x="4572" y="216407"/>
                </a:lnTo>
                <a:lnTo>
                  <a:pt x="10668" y="220979"/>
                </a:lnTo>
                <a:lnTo>
                  <a:pt x="10668" y="216407"/>
                </a:lnTo>
                <a:close/>
              </a:path>
              <a:path w="1263650" h="226060">
                <a:moveTo>
                  <a:pt x="1258823" y="216407"/>
                </a:moveTo>
                <a:lnTo>
                  <a:pt x="10668" y="216407"/>
                </a:lnTo>
                <a:lnTo>
                  <a:pt x="10668" y="220979"/>
                </a:lnTo>
                <a:lnTo>
                  <a:pt x="1258823" y="220979"/>
                </a:lnTo>
                <a:lnTo>
                  <a:pt x="1258823" y="216407"/>
                </a:lnTo>
                <a:close/>
              </a:path>
              <a:path w="1263650" h="226060">
                <a:moveTo>
                  <a:pt x="1258823" y="4571"/>
                </a:moveTo>
                <a:lnTo>
                  <a:pt x="1258823" y="220979"/>
                </a:lnTo>
                <a:lnTo>
                  <a:pt x="1263395" y="216407"/>
                </a:lnTo>
                <a:lnTo>
                  <a:pt x="1263395" y="9143"/>
                </a:lnTo>
                <a:lnTo>
                  <a:pt x="1258823" y="4571"/>
                </a:lnTo>
                <a:close/>
              </a:path>
              <a:path w="1263650" h="226060">
                <a:moveTo>
                  <a:pt x="1263396" y="216407"/>
                </a:moveTo>
                <a:lnTo>
                  <a:pt x="1258823" y="220979"/>
                </a:lnTo>
                <a:lnTo>
                  <a:pt x="1263396" y="220979"/>
                </a:lnTo>
                <a:lnTo>
                  <a:pt x="1263396" y="216407"/>
                </a:lnTo>
                <a:close/>
              </a:path>
              <a:path w="1263650" h="226060">
                <a:moveTo>
                  <a:pt x="10668" y="4571"/>
                </a:moveTo>
                <a:lnTo>
                  <a:pt x="4572" y="9143"/>
                </a:lnTo>
                <a:lnTo>
                  <a:pt x="10668" y="9143"/>
                </a:lnTo>
                <a:lnTo>
                  <a:pt x="10668" y="4571"/>
                </a:lnTo>
                <a:close/>
              </a:path>
              <a:path w="1263650" h="226060">
                <a:moveTo>
                  <a:pt x="1258823" y="4571"/>
                </a:moveTo>
                <a:lnTo>
                  <a:pt x="10668" y="4571"/>
                </a:lnTo>
                <a:lnTo>
                  <a:pt x="10668" y="9143"/>
                </a:lnTo>
                <a:lnTo>
                  <a:pt x="1258823" y="9143"/>
                </a:lnTo>
                <a:lnTo>
                  <a:pt x="1258823" y="4571"/>
                </a:lnTo>
                <a:close/>
              </a:path>
              <a:path w="1263650" h="226060">
                <a:moveTo>
                  <a:pt x="1263396" y="4571"/>
                </a:moveTo>
                <a:lnTo>
                  <a:pt x="1258823" y="4571"/>
                </a:lnTo>
                <a:lnTo>
                  <a:pt x="1263395" y="9143"/>
                </a:lnTo>
                <a:lnTo>
                  <a:pt x="1263396" y="4571"/>
                </a:lnTo>
                <a:close/>
              </a:path>
            </a:pathLst>
          </a:custGeom>
          <a:solidFill>
            <a:srgbClr val="FFFFFF"/>
          </a:solidFill>
        </p:spPr>
        <p:txBody>
          <a:bodyPr wrap="square" lIns="0" tIns="0" rIns="0" bIns="0" rtlCol="0"/>
          <a:lstStyle/>
          <a:p>
            <a:endParaRPr/>
          </a:p>
        </p:txBody>
      </p:sp>
      <p:sp>
        <p:nvSpPr>
          <p:cNvPr id="8" name="object 8"/>
          <p:cNvSpPr/>
          <p:nvPr/>
        </p:nvSpPr>
        <p:spPr>
          <a:xfrm>
            <a:off x="7956803" y="1700022"/>
            <a:ext cx="1007744" cy="0"/>
          </a:xfrm>
          <a:custGeom>
            <a:avLst/>
            <a:gdLst/>
            <a:ahLst/>
            <a:cxnLst/>
            <a:rect l="l" t="t" r="r" b="b"/>
            <a:pathLst>
              <a:path w="1007745">
                <a:moveTo>
                  <a:pt x="0" y="0"/>
                </a:moveTo>
                <a:lnTo>
                  <a:pt x="1007363" y="0"/>
                </a:lnTo>
              </a:path>
            </a:pathLst>
          </a:custGeom>
          <a:ln w="7620">
            <a:solidFill>
              <a:srgbClr val="000000"/>
            </a:solidFill>
          </a:ln>
        </p:spPr>
        <p:txBody>
          <a:bodyPr wrap="square" lIns="0" tIns="0" rIns="0" bIns="0" rtlCol="0"/>
          <a:lstStyle/>
          <a:p>
            <a:endParaRPr/>
          </a:p>
        </p:txBody>
      </p:sp>
      <p:sp>
        <p:nvSpPr>
          <p:cNvPr id="9" name="object 9"/>
          <p:cNvSpPr/>
          <p:nvPr/>
        </p:nvSpPr>
        <p:spPr>
          <a:xfrm>
            <a:off x="7956803" y="692657"/>
            <a:ext cx="1007744" cy="0"/>
          </a:xfrm>
          <a:custGeom>
            <a:avLst/>
            <a:gdLst/>
            <a:ahLst/>
            <a:cxnLst/>
            <a:rect l="l" t="t" r="r" b="b"/>
            <a:pathLst>
              <a:path w="1007745">
                <a:moveTo>
                  <a:pt x="0" y="0"/>
                </a:moveTo>
                <a:lnTo>
                  <a:pt x="1007363" y="0"/>
                </a:lnTo>
              </a:path>
            </a:pathLst>
          </a:custGeom>
          <a:ln w="7620">
            <a:solidFill>
              <a:srgbClr val="000000"/>
            </a:solidFill>
          </a:ln>
        </p:spPr>
        <p:txBody>
          <a:bodyPr wrap="square" lIns="0" tIns="0" rIns="0" bIns="0" rtlCol="0"/>
          <a:lstStyle/>
          <a:p>
            <a:endParaRPr/>
          </a:p>
        </p:txBody>
      </p:sp>
      <p:sp>
        <p:nvSpPr>
          <p:cNvPr id="10" name="object 10"/>
          <p:cNvSpPr txBox="1"/>
          <p:nvPr/>
        </p:nvSpPr>
        <p:spPr>
          <a:xfrm>
            <a:off x="7243127" y="5903848"/>
            <a:ext cx="1081405" cy="452755"/>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333399"/>
                </a:solidFill>
                <a:latin typeface="Arial"/>
                <a:cs typeface="Arial"/>
              </a:rPr>
              <a:t>Posizione</a:t>
            </a:r>
            <a:r>
              <a:rPr sz="1400" b="1" spc="-125" dirty="0">
                <a:solidFill>
                  <a:srgbClr val="333399"/>
                </a:solidFill>
                <a:latin typeface="Arial"/>
                <a:cs typeface="Arial"/>
              </a:rPr>
              <a:t> </a:t>
            </a:r>
            <a:r>
              <a:rPr sz="1400" b="1" dirty="0">
                <a:solidFill>
                  <a:srgbClr val="333399"/>
                </a:solidFill>
                <a:latin typeface="Arial"/>
                <a:cs typeface="Arial"/>
              </a:rPr>
              <a:t>nel  fusto</a:t>
            </a:r>
            <a:endParaRPr sz="1400" b="1" dirty="0">
              <a:latin typeface="Arial"/>
              <a:cs typeface="Arial"/>
            </a:endParaRPr>
          </a:p>
        </p:txBody>
      </p:sp>
      <p:sp>
        <p:nvSpPr>
          <p:cNvPr id="11" name="object 11"/>
          <p:cNvSpPr txBox="1"/>
          <p:nvPr/>
        </p:nvSpPr>
        <p:spPr>
          <a:xfrm>
            <a:off x="7724266" y="2231962"/>
            <a:ext cx="1328420" cy="666115"/>
          </a:xfrm>
          <a:prstGeom prst="rect">
            <a:avLst/>
          </a:prstGeom>
        </p:spPr>
        <p:txBody>
          <a:bodyPr vert="horz" wrap="square" lIns="0" tIns="13335" rIns="0" bIns="0" rtlCol="0">
            <a:spAutoFit/>
          </a:bodyPr>
          <a:lstStyle/>
          <a:p>
            <a:pPr marL="12700" marR="5080" algn="ctr">
              <a:lnSpc>
                <a:spcPct val="100000"/>
              </a:lnSpc>
              <a:spcBef>
                <a:spcPts val="105"/>
              </a:spcBef>
            </a:pPr>
            <a:r>
              <a:rPr sz="1400" b="1" dirty="0">
                <a:solidFill>
                  <a:srgbClr val="333399"/>
                </a:solidFill>
                <a:latin typeface="Arial"/>
                <a:cs typeface="Arial"/>
              </a:rPr>
              <a:t>Posizione in</a:t>
            </a:r>
            <a:r>
              <a:rPr sz="1400" b="1" spc="-135" dirty="0">
                <a:solidFill>
                  <a:srgbClr val="333399"/>
                </a:solidFill>
                <a:latin typeface="Arial"/>
                <a:cs typeface="Arial"/>
              </a:rPr>
              <a:t> </a:t>
            </a:r>
            <a:r>
              <a:rPr sz="1400" b="1" dirty="0">
                <a:solidFill>
                  <a:srgbClr val="333399"/>
                </a:solidFill>
                <a:latin typeface="Arial"/>
                <a:cs typeface="Arial"/>
              </a:rPr>
              <a:t>una  foglia  dorsiventrale</a:t>
            </a:r>
            <a:endParaRPr sz="1400" b="1" dirty="0">
              <a:latin typeface="Arial"/>
              <a:cs typeface="Arial"/>
            </a:endParaRPr>
          </a:p>
        </p:txBody>
      </p:sp>
      <p:sp>
        <p:nvSpPr>
          <p:cNvPr id="12" name="object 12"/>
          <p:cNvSpPr txBox="1"/>
          <p:nvPr/>
        </p:nvSpPr>
        <p:spPr>
          <a:xfrm>
            <a:off x="7148956" y="5606234"/>
            <a:ext cx="73622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0000"/>
                </a:solidFill>
                <a:latin typeface="Arial"/>
                <a:cs typeface="Arial"/>
              </a:rPr>
              <a:t>Esterno</a:t>
            </a:r>
            <a:endParaRPr sz="1200" b="1" dirty="0">
              <a:solidFill>
                <a:srgbClr val="FF0000"/>
              </a:solidFill>
              <a:latin typeface="Arial"/>
              <a:cs typeface="Arial"/>
            </a:endParaRPr>
          </a:p>
        </p:txBody>
      </p:sp>
      <p:sp>
        <p:nvSpPr>
          <p:cNvPr id="13" name="object 13"/>
          <p:cNvSpPr txBox="1"/>
          <p:nvPr/>
        </p:nvSpPr>
        <p:spPr>
          <a:xfrm>
            <a:off x="4853178" y="5524690"/>
            <a:ext cx="727710" cy="579646"/>
          </a:xfrm>
          <a:prstGeom prst="rect">
            <a:avLst/>
          </a:prstGeom>
        </p:spPr>
        <p:txBody>
          <a:bodyPr vert="horz" wrap="square" lIns="0" tIns="12700" rIns="0" bIns="0" rtlCol="0">
            <a:spAutoFit/>
          </a:bodyPr>
          <a:lstStyle/>
          <a:p>
            <a:pPr marL="196850" marR="5080" indent="-184785" algn="ctr">
              <a:lnSpc>
                <a:spcPct val="100000"/>
              </a:lnSpc>
              <a:spcBef>
                <a:spcPts val="100"/>
              </a:spcBef>
            </a:pPr>
            <a:r>
              <a:rPr sz="1200" b="1" spc="-5" dirty="0" smtClean="0">
                <a:solidFill>
                  <a:srgbClr val="FF0000"/>
                </a:solidFill>
                <a:latin typeface="Arial"/>
                <a:cs typeface="Arial"/>
              </a:rPr>
              <a:t>Centro</a:t>
            </a:r>
            <a:r>
              <a:rPr lang="it-IT" sz="1200" b="1" spc="-5" dirty="0" smtClean="0">
                <a:solidFill>
                  <a:srgbClr val="FF0000"/>
                </a:solidFill>
                <a:latin typeface="Arial"/>
                <a:cs typeface="Arial"/>
              </a:rPr>
              <a:t> </a:t>
            </a:r>
            <a:r>
              <a:rPr sz="1200" b="1" spc="-5" dirty="0" smtClean="0">
                <a:solidFill>
                  <a:srgbClr val="FF0000"/>
                </a:solidFill>
                <a:latin typeface="Arial"/>
                <a:cs typeface="Arial"/>
              </a:rPr>
              <a:t>de</a:t>
            </a:r>
            <a:r>
              <a:rPr lang="it-IT" sz="1200" b="1" spc="-5" dirty="0" smtClean="0">
                <a:solidFill>
                  <a:srgbClr val="FF0000"/>
                </a:solidFill>
                <a:latin typeface="Arial"/>
                <a:cs typeface="Arial"/>
              </a:rPr>
              <a:t>l</a:t>
            </a:r>
          </a:p>
          <a:p>
            <a:pPr marL="196850" marR="5080" indent="-184785" algn="ctr">
              <a:lnSpc>
                <a:spcPct val="100000"/>
              </a:lnSpc>
              <a:spcBef>
                <a:spcPts val="100"/>
              </a:spcBef>
            </a:pPr>
            <a:r>
              <a:rPr sz="1200" b="1" dirty="0" err="1" smtClean="0">
                <a:solidFill>
                  <a:srgbClr val="FF0000"/>
                </a:solidFill>
                <a:latin typeface="Arial"/>
                <a:cs typeface="Arial"/>
              </a:rPr>
              <a:t>fusto</a:t>
            </a:r>
            <a:endParaRPr sz="1200" b="1" dirty="0">
              <a:solidFill>
                <a:srgbClr val="FF0000"/>
              </a:solidFill>
              <a:latin typeface="Arial"/>
              <a:cs typeface="Arial"/>
            </a:endParaRPr>
          </a:p>
        </p:txBody>
      </p:sp>
      <p:sp>
        <p:nvSpPr>
          <p:cNvPr id="14" name="object 14"/>
          <p:cNvSpPr txBox="1">
            <a:spLocks noGrp="1"/>
          </p:cNvSpPr>
          <p:nvPr>
            <p:ph type="body" idx="1"/>
          </p:nvPr>
        </p:nvSpPr>
        <p:spPr>
          <a:prstGeom prst="rect">
            <a:avLst/>
          </a:prstGeom>
        </p:spPr>
        <p:txBody>
          <a:bodyPr vert="horz" wrap="square" lIns="0" tIns="12700" rIns="0" bIns="0" rtlCol="0">
            <a:spAutoFit/>
          </a:bodyPr>
          <a:lstStyle/>
          <a:p>
            <a:pPr marL="12700" marR="5080">
              <a:lnSpc>
                <a:spcPct val="100000"/>
              </a:lnSpc>
              <a:spcBef>
                <a:spcPts val="100"/>
              </a:spcBef>
            </a:pPr>
            <a:r>
              <a:rPr dirty="0"/>
              <a:t>In </a:t>
            </a:r>
            <a:r>
              <a:rPr spc="-5" dirty="0"/>
              <a:t>una foglia dorsiventrale  (suborizzontale), il floema si  troverà esposto verso la faccia  inferiore della foglia (“abassiale”,  che </a:t>
            </a:r>
            <a:r>
              <a:rPr dirty="0"/>
              <a:t>sta </a:t>
            </a:r>
            <a:r>
              <a:rPr spc="-5" dirty="0"/>
              <a:t>sotto </a:t>
            </a:r>
            <a:r>
              <a:rPr dirty="0"/>
              <a:t>[</a:t>
            </a:r>
            <a:r>
              <a:rPr i="1" dirty="0">
                <a:latin typeface="Arial"/>
                <a:cs typeface="Arial"/>
              </a:rPr>
              <a:t>ab</a:t>
            </a:r>
            <a:r>
              <a:rPr dirty="0"/>
              <a:t>] </a:t>
            </a:r>
            <a:r>
              <a:rPr spc="-5" dirty="0"/>
              <a:t>l’asse), lo  </a:t>
            </a:r>
            <a:r>
              <a:rPr spc="-10" dirty="0"/>
              <a:t>xilema </a:t>
            </a:r>
            <a:r>
              <a:rPr spc="-5" dirty="0"/>
              <a:t>verso la faccia</a:t>
            </a:r>
            <a:r>
              <a:rPr spc="40" dirty="0"/>
              <a:t> </a:t>
            </a:r>
            <a:r>
              <a:rPr spc="-5" dirty="0"/>
              <a:t>superiore</a:t>
            </a:r>
          </a:p>
        </p:txBody>
      </p:sp>
      <p:sp>
        <p:nvSpPr>
          <p:cNvPr id="15" name="object 15"/>
          <p:cNvSpPr txBox="1"/>
          <p:nvPr/>
        </p:nvSpPr>
        <p:spPr>
          <a:xfrm>
            <a:off x="474027" y="5504498"/>
            <a:ext cx="421322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(“adassiale”, che </a:t>
            </a:r>
            <a:r>
              <a:rPr sz="2400" dirty="0">
                <a:latin typeface="Arial"/>
                <a:cs typeface="Arial"/>
              </a:rPr>
              <a:t>sta </a:t>
            </a:r>
            <a:r>
              <a:rPr sz="2400" spc="-5" dirty="0">
                <a:latin typeface="Arial"/>
                <a:cs typeface="Arial"/>
              </a:rPr>
              <a:t>sopra </a:t>
            </a:r>
            <a:r>
              <a:rPr sz="2400" dirty="0">
                <a:latin typeface="Arial"/>
                <a:cs typeface="Arial"/>
              </a:rPr>
              <a:t>[</a:t>
            </a:r>
            <a:r>
              <a:rPr sz="2400" i="1" dirty="0">
                <a:latin typeface="Arial"/>
                <a:cs typeface="Arial"/>
              </a:rPr>
              <a:t>ad</a:t>
            </a:r>
            <a:r>
              <a:rPr sz="2400" dirty="0">
                <a:latin typeface="Arial"/>
                <a:cs typeface="Arial"/>
              </a:rPr>
              <a:t>]  </a:t>
            </a:r>
            <a:r>
              <a:rPr sz="2400" spc="-5" dirty="0">
                <a:latin typeface="Arial"/>
                <a:cs typeface="Arial"/>
              </a:rPr>
              <a:t>l’asse).</a:t>
            </a:r>
            <a:endParaRPr sz="2400">
              <a:latin typeface="Arial"/>
              <a:cs typeface="Arial"/>
            </a:endParaRPr>
          </a:p>
        </p:txBody>
      </p:sp>
      <p:sp>
        <p:nvSpPr>
          <p:cNvPr id="16" name="object 16"/>
          <p:cNvSpPr txBox="1"/>
          <p:nvPr/>
        </p:nvSpPr>
        <p:spPr>
          <a:xfrm>
            <a:off x="8038305" y="433261"/>
            <a:ext cx="926241"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0000"/>
                </a:solidFill>
                <a:latin typeface="Arial"/>
                <a:cs typeface="Arial"/>
              </a:rPr>
              <a:t>Faccia</a:t>
            </a:r>
            <a:r>
              <a:rPr sz="1200" b="1" spc="-70" dirty="0">
                <a:solidFill>
                  <a:srgbClr val="FF0000"/>
                </a:solidFill>
                <a:latin typeface="Arial"/>
                <a:cs typeface="Arial"/>
              </a:rPr>
              <a:t> </a:t>
            </a:r>
            <a:r>
              <a:rPr sz="1200" b="1" dirty="0">
                <a:solidFill>
                  <a:srgbClr val="FF0000"/>
                </a:solidFill>
                <a:latin typeface="Arial"/>
                <a:cs typeface="Arial"/>
              </a:rPr>
              <a:t>sup.</a:t>
            </a:r>
          </a:p>
        </p:txBody>
      </p:sp>
      <p:sp>
        <p:nvSpPr>
          <p:cNvPr id="17" name="object 17"/>
          <p:cNvSpPr txBox="1"/>
          <p:nvPr/>
        </p:nvSpPr>
        <p:spPr>
          <a:xfrm>
            <a:off x="8038305" y="1823911"/>
            <a:ext cx="854552" cy="197490"/>
          </a:xfrm>
          <a:prstGeom prst="rect">
            <a:avLst/>
          </a:prstGeom>
        </p:spPr>
        <p:txBody>
          <a:bodyPr vert="horz" wrap="square" lIns="0" tIns="12700" rIns="0" bIns="0" rtlCol="0">
            <a:spAutoFit/>
          </a:bodyPr>
          <a:lstStyle/>
          <a:p>
            <a:pPr marL="12700" algn="ctr">
              <a:lnSpc>
                <a:spcPct val="100000"/>
              </a:lnSpc>
              <a:spcBef>
                <a:spcPts val="100"/>
              </a:spcBef>
            </a:pPr>
            <a:r>
              <a:rPr sz="1200" b="1" spc="-5" dirty="0">
                <a:solidFill>
                  <a:srgbClr val="FF0000"/>
                </a:solidFill>
                <a:latin typeface="Arial"/>
                <a:cs typeface="Arial"/>
              </a:rPr>
              <a:t>Faccia</a:t>
            </a:r>
            <a:r>
              <a:rPr sz="1200" b="1" spc="-65" dirty="0">
                <a:solidFill>
                  <a:srgbClr val="FF0000"/>
                </a:solidFill>
                <a:latin typeface="Arial"/>
                <a:cs typeface="Arial"/>
              </a:rPr>
              <a:t> </a:t>
            </a:r>
            <a:r>
              <a:rPr sz="1200" b="1" dirty="0">
                <a:solidFill>
                  <a:srgbClr val="FF0000"/>
                </a:solidFill>
                <a:latin typeface="Arial"/>
                <a:cs typeface="Arial"/>
              </a:rPr>
              <a:t>inf.</a:t>
            </a:r>
          </a:p>
        </p:txBody>
      </p:sp>
      <p:sp>
        <p:nvSpPr>
          <p:cNvPr id="18" name="object 18"/>
          <p:cNvSpPr/>
          <p:nvPr/>
        </p:nvSpPr>
        <p:spPr>
          <a:xfrm>
            <a:off x="8142731" y="787908"/>
            <a:ext cx="742187" cy="848867"/>
          </a:xfrm>
          <a:prstGeom prst="rect">
            <a:avLst/>
          </a:prstGeom>
          <a:blipFill>
            <a:blip r:embed="rId5" cstate="print"/>
            <a:stretch>
              <a:fillRect/>
            </a:stretch>
          </a:blipFill>
        </p:spPr>
        <p:txBody>
          <a:bodyPr wrap="square" lIns="0" tIns="0" rIns="0" bIns="0" rtlCol="0"/>
          <a:lstStyle/>
          <a:p>
            <a:endParaRPr/>
          </a:p>
        </p:txBody>
      </p:sp>
      <p:sp>
        <p:nvSpPr>
          <p:cNvPr id="22" name="object 8"/>
          <p:cNvSpPr/>
          <p:nvPr/>
        </p:nvSpPr>
        <p:spPr>
          <a:xfrm>
            <a:off x="3561588" y="6324600"/>
            <a:ext cx="426719" cy="533400"/>
          </a:xfrm>
          <a:prstGeom prst="rect">
            <a:avLst/>
          </a:prstGeom>
          <a:blipFill>
            <a:blip r:embed="rId6" cstate="print"/>
            <a:stretch>
              <a:fillRect/>
            </a:stretch>
          </a:blipFill>
        </p:spPr>
        <p:txBody>
          <a:bodyPr wrap="square" lIns="0" tIns="0" rIns="0" bIns="0" rtlCol="0"/>
          <a:lstStyle/>
          <a:p>
            <a:endParaRPr/>
          </a:p>
        </p:txBody>
      </p:sp>
      <p:sp>
        <p:nvSpPr>
          <p:cNvPr id="23"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24"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57115" y="504925"/>
            <a:ext cx="4786883" cy="37686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50163"/>
            <a:ext cx="4285488" cy="4245864"/>
          </a:xfrm>
          <a:prstGeom prst="rect">
            <a:avLst/>
          </a:prstGeom>
          <a:blipFill>
            <a:blip r:embed="rId3" cstate="print"/>
            <a:stretch>
              <a:fillRect/>
            </a:stretch>
          </a:blipFill>
        </p:spPr>
        <p:txBody>
          <a:bodyPr wrap="square" lIns="0" tIns="0" rIns="0" bIns="0" rtlCol="0"/>
          <a:lstStyle/>
          <a:p>
            <a:endParaRPr/>
          </a:p>
        </p:txBody>
      </p:sp>
      <p:sp>
        <p:nvSpPr>
          <p:cNvPr id="7"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09800" y="609600"/>
            <a:ext cx="6781799" cy="568147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2107691" cy="271424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197713" y="26758"/>
            <a:ext cx="3864610" cy="391160"/>
          </a:xfrm>
          <a:prstGeom prst="rect">
            <a:avLst/>
          </a:prstGeom>
        </p:spPr>
        <p:txBody>
          <a:bodyPr vert="horz" wrap="square" lIns="0" tIns="12700" rIns="0" bIns="0" rtlCol="0">
            <a:spAutoFit/>
          </a:bodyPr>
          <a:lstStyle/>
          <a:p>
            <a:pPr marL="12700">
              <a:lnSpc>
                <a:spcPct val="100000"/>
              </a:lnSpc>
              <a:spcBef>
                <a:spcPts val="100"/>
              </a:spcBef>
            </a:pPr>
            <a:r>
              <a:rPr spc="-5" dirty="0"/>
              <a:t>Fascio bicollaterale</a:t>
            </a:r>
            <a:r>
              <a:rPr spc="-75" dirty="0"/>
              <a:t> </a:t>
            </a:r>
            <a:r>
              <a:rPr spc="-5" dirty="0"/>
              <a:t>aperto</a:t>
            </a: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3"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4"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pic>
        <p:nvPicPr>
          <p:cNvPr id="1028" name="Picture 4" descr="Semi Zucca Gigante. Attuale record mondiale... a Chivasso - Kijij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3"/>
          <p:cNvSpPr/>
          <p:nvPr/>
        </p:nvSpPr>
        <p:spPr>
          <a:xfrm>
            <a:off x="7034911" y="12192"/>
            <a:ext cx="2107691" cy="27142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1774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40285" y="108722"/>
            <a:ext cx="4125467" cy="6316110"/>
          </a:xfrm>
          <a:prstGeom prst="rect">
            <a:avLst/>
          </a:prstGeom>
          <a:blipFill>
            <a:blip r:embed="rId2"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pic>
        <p:nvPicPr>
          <p:cNvPr id="2050" name="Picture 2" descr="Carta da Parati Pianta di mais • Pixers® - Viviamo per il cambiamento"/>
          <p:cNvPicPr>
            <a:picLocks noChangeAspect="1" noChangeArrowheads="1"/>
          </p:cNvPicPr>
          <p:nvPr/>
        </p:nvPicPr>
        <p:blipFill rotWithShape="1">
          <a:blip r:embed="rId3">
            <a:extLst>
              <a:ext uri="{28A0092B-C50C-407E-A947-70E740481C1C}">
                <a14:useLocalDpi xmlns:a14="http://schemas.microsoft.com/office/drawing/2010/main" val="0"/>
              </a:ext>
            </a:extLst>
          </a:blip>
          <a:srcRect l="-19774" t="-6249" r="32192" b="10738"/>
          <a:stretch/>
        </p:blipFill>
        <p:spPr bwMode="auto">
          <a:xfrm>
            <a:off x="-1752600" y="657362"/>
            <a:ext cx="4279581" cy="618235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p:nvPr/>
        </p:nvSpPr>
        <p:spPr>
          <a:xfrm rot="10800000">
            <a:off x="2230374" y="1143000"/>
            <a:ext cx="2662427" cy="3642359"/>
          </a:xfrm>
          <a:prstGeom prst="rect">
            <a:avLst/>
          </a:prstGeom>
          <a:blipFill>
            <a:blip r:embed="rId4" cstate="print"/>
            <a:stretch>
              <a:fillRect/>
            </a:stretch>
          </a:blipFill>
        </p:spPr>
        <p:txBody>
          <a:bodyPr wrap="square" lIns="0" tIns="0" rIns="0" bIns="0" rtlCol="0"/>
          <a:lstStyle/>
          <a:p>
            <a:endParaRPr/>
          </a:p>
        </p:txBody>
      </p:sp>
      <p:sp>
        <p:nvSpPr>
          <p:cNvPr id="7" name="object 8"/>
          <p:cNvSpPr/>
          <p:nvPr/>
        </p:nvSpPr>
        <p:spPr>
          <a:xfrm>
            <a:off x="3561588" y="6324600"/>
            <a:ext cx="426719" cy="533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340863" cy="234086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026535">
              <a:lnSpc>
                <a:spcPct val="100000"/>
              </a:lnSpc>
              <a:spcBef>
                <a:spcPts val="100"/>
              </a:spcBef>
            </a:pPr>
            <a:r>
              <a:rPr spc="-5" dirty="0"/>
              <a:t>Fascio concentrico</a:t>
            </a:r>
            <a:r>
              <a:rPr spc="-35" dirty="0"/>
              <a:t> </a:t>
            </a:r>
            <a:r>
              <a:rPr spc="-5" dirty="0"/>
              <a:t>perifloematico</a:t>
            </a:r>
          </a:p>
        </p:txBody>
      </p:sp>
      <p:sp>
        <p:nvSpPr>
          <p:cNvPr id="4" name="object 4"/>
          <p:cNvSpPr/>
          <p:nvPr/>
        </p:nvSpPr>
        <p:spPr>
          <a:xfrm>
            <a:off x="3561588" y="753929"/>
            <a:ext cx="5955791" cy="5500115"/>
          </a:xfrm>
          <a:prstGeom prst="rect">
            <a:avLst/>
          </a:prstGeom>
          <a:blipFill>
            <a:blip r:embed="rId3" cstate="print"/>
            <a:srcRect/>
            <a:stretch>
              <a:fillRect l="-11182"/>
            </a:stretch>
          </a:blipFill>
        </p:spPr>
        <p:txBody>
          <a:bodyPr wrap="square" lIns="0" tIns="0" rIns="0" bIns="0" rtlCol="0"/>
          <a:lstStyle/>
          <a:p>
            <a:endParaRPr/>
          </a:p>
        </p:txBody>
      </p:sp>
      <p:sp>
        <p:nvSpPr>
          <p:cNvPr id="5" name="object 5"/>
          <p:cNvSpPr/>
          <p:nvPr/>
        </p:nvSpPr>
        <p:spPr>
          <a:xfrm>
            <a:off x="2278379" y="1629155"/>
            <a:ext cx="866140" cy="646430"/>
          </a:xfrm>
          <a:custGeom>
            <a:avLst/>
            <a:gdLst/>
            <a:ahLst/>
            <a:cxnLst/>
            <a:rect l="l" t="t" r="r" b="b"/>
            <a:pathLst>
              <a:path w="866139" h="646430">
                <a:moveTo>
                  <a:pt x="0" y="646175"/>
                </a:moveTo>
                <a:lnTo>
                  <a:pt x="865631" y="646175"/>
                </a:lnTo>
                <a:lnTo>
                  <a:pt x="865631" y="0"/>
                </a:lnTo>
                <a:lnTo>
                  <a:pt x="0" y="0"/>
                </a:lnTo>
                <a:lnTo>
                  <a:pt x="0" y="646175"/>
                </a:lnTo>
                <a:close/>
              </a:path>
            </a:pathLst>
          </a:custGeom>
          <a:solidFill>
            <a:srgbClr val="FFFFFF"/>
          </a:solidFill>
        </p:spPr>
        <p:txBody>
          <a:bodyPr wrap="square" lIns="0" tIns="0" rIns="0" bIns="0" rtlCol="0"/>
          <a:lstStyle/>
          <a:p>
            <a:endParaRPr/>
          </a:p>
        </p:txBody>
      </p:sp>
      <p:sp>
        <p:nvSpPr>
          <p:cNvPr id="6" name="object 6"/>
          <p:cNvSpPr/>
          <p:nvPr/>
        </p:nvSpPr>
        <p:spPr>
          <a:xfrm>
            <a:off x="2273807" y="1624583"/>
            <a:ext cx="876300" cy="657225"/>
          </a:xfrm>
          <a:custGeom>
            <a:avLst/>
            <a:gdLst/>
            <a:ahLst/>
            <a:cxnLst/>
            <a:rect l="l" t="t" r="r" b="b"/>
            <a:pathLst>
              <a:path w="876300" h="657225">
                <a:moveTo>
                  <a:pt x="876299" y="0"/>
                </a:moveTo>
                <a:lnTo>
                  <a:pt x="0" y="0"/>
                </a:lnTo>
                <a:lnTo>
                  <a:pt x="0" y="656843"/>
                </a:lnTo>
                <a:lnTo>
                  <a:pt x="876299" y="656843"/>
                </a:lnTo>
                <a:lnTo>
                  <a:pt x="876299" y="652271"/>
                </a:lnTo>
                <a:lnTo>
                  <a:pt x="9143" y="652271"/>
                </a:lnTo>
                <a:lnTo>
                  <a:pt x="4571" y="647699"/>
                </a:lnTo>
                <a:lnTo>
                  <a:pt x="9143" y="647699"/>
                </a:lnTo>
                <a:lnTo>
                  <a:pt x="9143" y="10667"/>
                </a:lnTo>
                <a:lnTo>
                  <a:pt x="4571" y="10667"/>
                </a:lnTo>
                <a:lnTo>
                  <a:pt x="9143" y="4571"/>
                </a:lnTo>
                <a:lnTo>
                  <a:pt x="876299" y="4571"/>
                </a:lnTo>
                <a:lnTo>
                  <a:pt x="876299" y="0"/>
                </a:lnTo>
                <a:close/>
              </a:path>
              <a:path w="876300" h="657225">
                <a:moveTo>
                  <a:pt x="9143" y="647699"/>
                </a:moveTo>
                <a:lnTo>
                  <a:pt x="4571" y="647699"/>
                </a:lnTo>
                <a:lnTo>
                  <a:pt x="9143" y="652271"/>
                </a:lnTo>
                <a:lnTo>
                  <a:pt x="9143" y="647699"/>
                </a:lnTo>
                <a:close/>
              </a:path>
              <a:path w="876300" h="657225">
                <a:moveTo>
                  <a:pt x="867155" y="647699"/>
                </a:moveTo>
                <a:lnTo>
                  <a:pt x="9143" y="647699"/>
                </a:lnTo>
                <a:lnTo>
                  <a:pt x="9143" y="652271"/>
                </a:lnTo>
                <a:lnTo>
                  <a:pt x="867155" y="652271"/>
                </a:lnTo>
                <a:lnTo>
                  <a:pt x="867155" y="647699"/>
                </a:lnTo>
                <a:close/>
              </a:path>
              <a:path w="876300" h="657225">
                <a:moveTo>
                  <a:pt x="867155" y="4571"/>
                </a:moveTo>
                <a:lnTo>
                  <a:pt x="867155" y="652271"/>
                </a:lnTo>
                <a:lnTo>
                  <a:pt x="871727" y="647699"/>
                </a:lnTo>
                <a:lnTo>
                  <a:pt x="876299" y="647699"/>
                </a:lnTo>
                <a:lnTo>
                  <a:pt x="876299" y="10667"/>
                </a:lnTo>
                <a:lnTo>
                  <a:pt x="871727" y="10667"/>
                </a:lnTo>
                <a:lnTo>
                  <a:pt x="867155" y="4571"/>
                </a:lnTo>
                <a:close/>
              </a:path>
              <a:path w="876300" h="657225">
                <a:moveTo>
                  <a:pt x="876299" y="647699"/>
                </a:moveTo>
                <a:lnTo>
                  <a:pt x="871727" y="647699"/>
                </a:lnTo>
                <a:lnTo>
                  <a:pt x="867155" y="652271"/>
                </a:lnTo>
                <a:lnTo>
                  <a:pt x="876299" y="652271"/>
                </a:lnTo>
                <a:lnTo>
                  <a:pt x="876299" y="647699"/>
                </a:lnTo>
                <a:close/>
              </a:path>
              <a:path w="876300" h="657225">
                <a:moveTo>
                  <a:pt x="9143" y="4571"/>
                </a:moveTo>
                <a:lnTo>
                  <a:pt x="4571" y="10667"/>
                </a:lnTo>
                <a:lnTo>
                  <a:pt x="9143" y="10667"/>
                </a:lnTo>
                <a:lnTo>
                  <a:pt x="9143" y="4571"/>
                </a:lnTo>
                <a:close/>
              </a:path>
              <a:path w="876300" h="657225">
                <a:moveTo>
                  <a:pt x="867155" y="4571"/>
                </a:moveTo>
                <a:lnTo>
                  <a:pt x="9143" y="4571"/>
                </a:lnTo>
                <a:lnTo>
                  <a:pt x="9143" y="10667"/>
                </a:lnTo>
                <a:lnTo>
                  <a:pt x="867155" y="10667"/>
                </a:lnTo>
                <a:lnTo>
                  <a:pt x="867155" y="4571"/>
                </a:lnTo>
                <a:close/>
              </a:path>
              <a:path w="876300" h="657225">
                <a:moveTo>
                  <a:pt x="876299" y="4571"/>
                </a:moveTo>
                <a:lnTo>
                  <a:pt x="867155" y="4571"/>
                </a:lnTo>
                <a:lnTo>
                  <a:pt x="871727" y="10667"/>
                </a:lnTo>
                <a:lnTo>
                  <a:pt x="876299" y="10667"/>
                </a:lnTo>
                <a:lnTo>
                  <a:pt x="876299" y="4571"/>
                </a:lnTo>
                <a:close/>
              </a:path>
            </a:pathLst>
          </a:custGeom>
          <a:solidFill>
            <a:srgbClr val="FFFFFF"/>
          </a:solidFill>
        </p:spPr>
        <p:txBody>
          <a:bodyPr wrap="square" lIns="0" tIns="0" rIns="0" bIns="0" rtlCol="0"/>
          <a:lstStyle/>
          <a:p>
            <a:endParaRPr/>
          </a:p>
        </p:txBody>
      </p:sp>
      <p:sp>
        <p:nvSpPr>
          <p:cNvPr id="7" name="object 7"/>
          <p:cNvSpPr/>
          <p:nvPr/>
        </p:nvSpPr>
        <p:spPr>
          <a:xfrm>
            <a:off x="8746982" y="2661977"/>
            <a:ext cx="637540" cy="646430"/>
          </a:xfrm>
          <a:custGeom>
            <a:avLst/>
            <a:gdLst/>
            <a:ahLst/>
            <a:cxnLst/>
            <a:rect l="l" t="t" r="r" b="b"/>
            <a:pathLst>
              <a:path w="637540" h="646429">
                <a:moveTo>
                  <a:pt x="0" y="646175"/>
                </a:moveTo>
                <a:lnTo>
                  <a:pt x="637032" y="646175"/>
                </a:lnTo>
                <a:lnTo>
                  <a:pt x="637032" y="0"/>
                </a:lnTo>
                <a:lnTo>
                  <a:pt x="0" y="0"/>
                </a:lnTo>
                <a:lnTo>
                  <a:pt x="0" y="646175"/>
                </a:lnTo>
                <a:close/>
              </a:path>
            </a:pathLst>
          </a:custGeom>
          <a:solidFill>
            <a:srgbClr val="FFFFFF"/>
          </a:solidFill>
        </p:spPr>
        <p:txBody>
          <a:bodyPr wrap="square" lIns="0" tIns="0" rIns="0" bIns="0" rtlCol="0"/>
          <a:lstStyle/>
          <a:p>
            <a:endParaRPr/>
          </a:p>
        </p:txBody>
      </p:sp>
      <p:sp>
        <p:nvSpPr>
          <p:cNvPr id="8" name="object 8"/>
          <p:cNvSpPr/>
          <p:nvPr/>
        </p:nvSpPr>
        <p:spPr>
          <a:xfrm>
            <a:off x="8500871" y="2677667"/>
            <a:ext cx="643255" cy="657225"/>
          </a:xfrm>
          <a:custGeom>
            <a:avLst/>
            <a:gdLst/>
            <a:ahLst/>
            <a:cxnLst/>
            <a:rect l="l" t="t" r="r" b="b"/>
            <a:pathLst>
              <a:path w="643254" h="657225">
                <a:moveTo>
                  <a:pt x="643128" y="0"/>
                </a:moveTo>
                <a:lnTo>
                  <a:pt x="0" y="0"/>
                </a:lnTo>
                <a:lnTo>
                  <a:pt x="0" y="656843"/>
                </a:lnTo>
                <a:lnTo>
                  <a:pt x="643128" y="656843"/>
                </a:lnTo>
                <a:lnTo>
                  <a:pt x="643128" y="652271"/>
                </a:lnTo>
                <a:lnTo>
                  <a:pt x="10667" y="652271"/>
                </a:lnTo>
                <a:lnTo>
                  <a:pt x="6095" y="647699"/>
                </a:lnTo>
                <a:lnTo>
                  <a:pt x="10667" y="647699"/>
                </a:lnTo>
                <a:lnTo>
                  <a:pt x="10667" y="9144"/>
                </a:lnTo>
                <a:lnTo>
                  <a:pt x="6095" y="9144"/>
                </a:lnTo>
                <a:lnTo>
                  <a:pt x="10667" y="4572"/>
                </a:lnTo>
                <a:lnTo>
                  <a:pt x="643128" y="4572"/>
                </a:lnTo>
                <a:lnTo>
                  <a:pt x="643128" y="0"/>
                </a:lnTo>
                <a:close/>
              </a:path>
              <a:path w="643254" h="657225">
                <a:moveTo>
                  <a:pt x="10667" y="647699"/>
                </a:moveTo>
                <a:lnTo>
                  <a:pt x="6095" y="647699"/>
                </a:lnTo>
                <a:lnTo>
                  <a:pt x="10667" y="652271"/>
                </a:lnTo>
                <a:lnTo>
                  <a:pt x="10667" y="647699"/>
                </a:lnTo>
                <a:close/>
              </a:path>
              <a:path w="643254" h="657225">
                <a:moveTo>
                  <a:pt x="643128" y="647699"/>
                </a:moveTo>
                <a:lnTo>
                  <a:pt x="10667" y="647699"/>
                </a:lnTo>
                <a:lnTo>
                  <a:pt x="10667" y="652271"/>
                </a:lnTo>
                <a:lnTo>
                  <a:pt x="643128" y="652271"/>
                </a:lnTo>
                <a:lnTo>
                  <a:pt x="643128" y="647699"/>
                </a:lnTo>
                <a:close/>
              </a:path>
              <a:path w="643254" h="657225">
                <a:moveTo>
                  <a:pt x="10667" y="4572"/>
                </a:moveTo>
                <a:lnTo>
                  <a:pt x="6095" y="9144"/>
                </a:lnTo>
                <a:lnTo>
                  <a:pt x="10667" y="9144"/>
                </a:lnTo>
                <a:lnTo>
                  <a:pt x="10667" y="4572"/>
                </a:lnTo>
                <a:close/>
              </a:path>
              <a:path w="643254" h="657225">
                <a:moveTo>
                  <a:pt x="643128" y="4572"/>
                </a:moveTo>
                <a:lnTo>
                  <a:pt x="10667" y="4572"/>
                </a:lnTo>
                <a:lnTo>
                  <a:pt x="10667" y="9144"/>
                </a:lnTo>
                <a:lnTo>
                  <a:pt x="643128" y="9144"/>
                </a:lnTo>
                <a:lnTo>
                  <a:pt x="643128" y="4572"/>
                </a:lnTo>
                <a:close/>
              </a:path>
            </a:pathLst>
          </a:custGeom>
          <a:solidFill>
            <a:srgbClr val="FFFFFF"/>
          </a:solidFill>
        </p:spPr>
        <p:txBody>
          <a:bodyPr wrap="square" lIns="0" tIns="0" rIns="0" bIns="0" rtlCol="0"/>
          <a:lstStyle/>
          <a:p>
            <a:endParaRPr/>
          </a:p>
        </p:txBody>
      </p:sp>
      <p:sp>
        <p:nvSpPr>
          <p:cNvPr id="9" name="object 9"/>
          <p:cNvSpPr txBox="1"/>
          <p:nvPr/>
        </p:nvSpPr>
        <p:spPr>
          <a:xfrm>
            <a:off x="2521458" y="1736787"/>
            <a:ext cx="104013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F</a:t>
            </a:r>
            <a:r>
              <a:rPr sz="2400" spc="-10" dirty="0">
                <a:latin typeface="Arial"/>
                <a:cs typeface="Arial"/>
              </a:rPr>
              <a:t>loe</a:t>
            </a:r>
            <a:r>
              <a:rPr sz="2400" dirty="0">
                <a:latin typeface="Arial"/>
                <a:cs typeface="Arial"/>
              </a:rPr>
              <a:t>m</a:t>
            </a:r>
            <a:r>
              <a:rPr sz="2400" spc="-5" dirty="0">
                <a:latin typeface="Arial"/>
                <a:cs typeface="Arial"/>
              </a:rPr>
              <a:t>a</a:t>
            </a:r>
            <a:endParaRPr sz="2400" dirty="0">
              <a:latin typeface="Arial"/>
              <a:cs typeface="Arial"/>
            </a:endParaRPr>
          </a:p>
        </p:txBody>
      </p:sp>
      <p:sp>
        <p:nvSpPr>
          <p:cNvPr id="10" name="object 10"/>
          <p:cNvSpPr txBox="1"/>
          <p:nvPr/>
        </p:nvSpPr>
        <p:spPr>
          <a:xfrm>
            <a:off x="8187562" y="2482087"/>
            <a:ext cx="955040" cy="391160"/>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2400" spc="-5" dirty="0">
                <a:latin typeface="Arial"/>
                <a:cs typeface="Arial"/>
              </a:rPr>
              <a:t>X</a:t>
            </a:r>
            <a:r>
              <a:rPr sz="2400" spc="-10" dirty="0">
                <a:latin typeface="Arial"/>
                <a:cs typeface="Arial"/>
              </a:rPr>
              <a:t>ile</a:t>
            </a:r>
            <a:r>
              <a:rPr sz="2400" dirty="0">
                <a:latin typeface="Arial"/>
                <a:cs typeface="Arial"/>
              </a:rPr>
              <a:t>m</a:t>
            </a:r>
            <a:r>
              <a:rPr sz="2400" spc="-5" dirty="0">
                <a:latin typeface="Arial"/>
                <a:cs typeface="Arial"/>
              </a:rPr>
              <a:t>a</a:t>
            </a:r>
            <a:endParaRPr sz="2400" dirty="0">
              <a:latin typeface="Arial"/>
              <a:cs typeface="Arial"/>
            </a:endParaRPr>
          </a:p>
        </p:txBody>
      </p:sp>
      <p:sp>
        <p:nvSpPr>
          <p:cNvPr id="11" name="object 11"/>
          <p:cNvSpPr/>
          <p:nvPr/>
        </p:nvSpPr>
        <p:spPr>
          <a:xfrm>
            <a:off x="2357627" y="4299965"/>
            <a:ext cx="2520950" cy="0"/>
          </a:xfrm>
          <a:custGeom>
            <a:avLst/>
            <a:gdLst/>
            <a:ahLst/>
            <a:cxnLst/>
            <a:rect l="l" t="t" r="r" b="b"/>
            <a:pathLst>
              <a:path w="2520950">
                <a:moveTo>
                  <a:pt x="0" y="0"/>
                </a:moveTo>
                <a:lnTo>
                  <a:pt x="2520695" y="0"/>
                </a:lnTo>
              </a:path>
            </a:pathLst>
          </a:custGeom>
          <a:ln w="7619">
            <a:solidFill>
              <a:srgbClr val="000000"/>
            </a:solidFill>
          </a:ln>
        </p:spPr>
        <p:txBody>
          <a:bodyPr wrap="square" lIns="0" tIns="0" rIns="0" bIns="0" rtlCol="0"/>
          <a:lstStyle/>
          <a:p>
            <a:endParaRPr/>
          </a:p>
        </p:txBody>
      </p:sp>
      <p:sp>
        <p:nvSpPr>
          <p:cNvPr id="12" name="object 12"/>
          <p:cNvSpPr txBox="1"/>
          <p:nvPr/>
        </p:nvSpPr>
        <p:spPr>
          <a:xfrm>
            <a:off x="308721" y="4003206"/>
            <a:ext cx="183578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E</a:t>
            </a:r>
            <a:r>
              <a:rPr sz="2400" spc="-10" dirty="0">
                <a:latin typeface="Arial"/>
                <a:cs typeface="Arial"/>
              </a:rPr>
              <a:t>ndode</a:t>
            </a:r>
            <a:r>
              <a:rPr sz="2400" dirty="0">
                <a:latin typeface="Arial"/>
                <a:cs typeface="Arial"/>
              </a:rPr>
              <a:t>rm</a:t>
            </a:r>
            <a:r>
              <a:rPr sz="2400" spc="-10" dirty="0">
                <a:latin typeface="Arial"/>
                <a:cs typeface="Arial"/>
              </a:rPr>
              <a:t>id</a:t>
            </a:r>
            <a:r>
              <a:rPr sz="2400" spc="-5" dirty="0">
                <a:latin typeface="Arial"/>
                <a:cs typeface="Arial"/>
              </a:rPr>
              <a:t>e</a:t>
            </a:r>
            <a:endParaRPr sz="2400">
              <a:latin typeface="Arial"/>
              <a:cs typeface="Arial"/>
            </a:endParaRPr>
          </a:p>
        </p:txBody>
      </p:sp>
      <p:sp>
        <p:nvSpPr>
          <p:cNvPr id="15" name="object 15"/>
          <p:cNvSpPr txBox="1"/>
          <p:nvPr/>
        </p:nvSpPr>
        <p:spPr>
          <a:xfrm>
            <a:off x="1094534" y="482307"/>
            <a:ext cx="636270" cy="800100"/>
          </a:xfrm>
          <a:prstGeom prst="rect">
            <a:avLst/>
          </a:prstGeom>
        </p:spPr>
        <p:txBody>
          <a:bodyPr vert="horz" wrap="square" lIns="0" tIns="13335" rIns="0" bIns="0" rtlCol="0">
            <a:spAutoFit/>
          </a:bodyPr>
          <a:lstStyle/>
          <a:p>
            <a:pPr marR="5080" algn="r">
              <a:lnSpc>
                <a:spcPct val="100000"/>
              </a:lnSpc>
              <a:spcBef>
                <a:spcPts val="105"/>
              </a:spcBef>
            </a:pPr>
            <a:r>
              <a:rPr sz="1400" dirty="0">
                <a:solidFill>
                  <a:srgbClr val="FFFFFF"/>
                </a:solidFill>
                <a:latin typeface="Arial"/>
                <a:cs typeface="Arial"/>
              </a:rPr>
              <a:t>F</a:t>
            </a:r>
            <a:endParaRPr sz="1400">
              <a:latin typeface="Arial"/>
              <a:cs typeface="Arial"/>
            </a:endParaRPr>
          </a:p>
          <a:p>
            <a:pPr>
              <a:lnSpc>
                <a:spcPct val="100000"/>
              </a:lnSpc>
            </a:pPr>
            <a:endParaRPr sz="1500">
              <a:latin typeface="Times New Roman"/>
              <a:cs typeface="Times New Roman"/>
            </a:endParaRPr>
          </a:p>
          <a:p>
            <a:pPr marL="12700">
              <a:lnSpc>
                <a:spcPct val="100000"/>
              </a:lnSpc>
              <a:spcBef>
                <a:spcPts val="1005"/>
              </a:spcBef>
            </a:pPr>
            <a:r>
              <a:rPr sz="1400" dirty="0">
                <a:solidFill>
                  <a:srgbClr val="FFFFFF"/>
                </a:solidFill>
                <a:latin typeface="Arial"/>
                <a:cs typeface="Arial"/>
              </a:rPr>
              <a:t>X</a:t>
            </a:r>
            <a:endParaRPr sz="1400">
              <a:latin typeface="Arial"/>
              <a:cs typeface="Arial"/>
            </a:endParaRPr>
          </a:p>
        </p:txBody>
      </p:sp>
      <p:sp>
        <p:nvSpPr>
          <p:cNvPr id="17"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pic>
        <p:nvPicPr>
          <p:cNvPr id="3074" name="Picture 2" descr="PLANT WATCH: Licorice Fern – Polypodium glycyrrhiza – The Fores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119" y="3826763"/>
            <a:ext cx="2662427" cy="24292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0604" y="626364"/>
            <a:ext cx="2542031" cy="2354579"/>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71349" y="26758"/>
            <a:ext cx="4490720" cy="391160"/>
          </a:xfrm>
          <a:prstGeom prst="rect">
            <a:avLst/>
          </a:prstGeom>
        </p:spPr>
        <p:txBody>
          <a:bodyPr vert="horz" wrap="square" lIns="0" tIns="12700" rIns="0" bIns="0" rtlCol="0">
            <a:spAutoFit/>
          </a:bodyPr>
          <a:lstStyle/>
          <a:p>
            <a:pPr marL="12700">
              <a:lnSpc>
                <a:spcPct val="100000"/>
              </a:lnSpc>
              <a:spcBef>
                <a:spcPts val="100"/>
              </a:spcBef>
            </a:pPr>
            <a:r>
              <a:rPr spc="-5" dirty="0"/>
              <a:t>Fascio radiale: chiuso e</a:t>
            </a:r>
            <a:r>
              <a:rPr spc="-60" dirty="0"/>
              <a:t> </a:t>
            </a:r>
            <a:r>
              <a:rPr spc="-5" dirty="0"/>
              <a:t>aperto</a:t>
            </a:r>
          </a:p>
        </p:txBody>
      </p:sp>
      <p:sp>
        <p:nvSpPr>
          <p:cNvPr id="5" name="object 5"/>
          <p:cNvSpPr txBox="1"/>
          <p:nvPr/>
        </p:nvSpPr>
        <p:spPr>
          <a:xfrm>
            <a:off x="3194796" y="542696"/>
            <a:ext cx="5755640" cy="5290820"/>
          </a:xfrm>
          <a:prstGeom prst="rect">
            <a:avLst/>
          </a:prstGeom>
        </p:spPr>
        <p:txBody>
          <a:bodyPr vert="horz" wrap="square" lIns="0" tIns="12065" rIns="0" bIns="0" rtlCol="0">
            <a:spAutoFit/>
          </a:bodyPr>
          <a:lstStyle/>
          <a:p>
            <a:pPr marL="12700" marR="379095">
              <a:lnSpc>
                <a:spcPct val="100000"/>
              </a:lnSpc>
              <a:spcBef>
                <a:spcPts val="95"/>
              </a:spcBef>
            </a:pPr>
            <a:r>
              <a:rPr sz="2200" spc="-5" dirty="0">
                <a:latin typeface="Arial"/>
                <a:cs typeface="Arial"/>
              </a:rPr>
              <a:t>Nelle </a:t>
            </a:r>
            <a:r>
              <a:rPr sz="2200" b="1" spc="-5" dirty="0">
                <a:latin typeface="Arial"/>
                <a:cs typeface="Arial"/>
              </a:rPr>
              <a:t>radici </a:t>
            </a:r>
            <a:r>
              <a:rPr sz="2200" spc="-5" dirty="0">
                <a:latin typeface="Arial"/>
                <a:cs typeface="Arial"/>
              </a:rPr>
              <a:t>in struttura primaria i tessuti di  trasporto sono organizzati in maniera </a:t>
            </a:r>
            <a:r>
              <a:rPr sz="2200" spc="-10" dirty="0">
                <a:latin typeface="Arial"/>
                <a:cs typeface="Arial"/>
              </a:rPr>
              <a:t>molto  </a:t>
            </a:r>
            <a:r>
              <a:rPr sz="2200" spc="-5" dirty="0">
                <a:latin typeface="Arial"/>
                <a:cs typeface="Arial"/>
              </a:rPr>
              <a:t>diversa rispetto al</a:t>
            </a:r>
            <a:r>
              <a:rPr sz="2200" spc="5" dirty="0">
                <a:latin typeface="Arial"/>
                <a:cs typeface="Arial"/>
              </a:rPr>
              <a:t> </a:t>
            </a:r>
            <a:r>
              <a:rPr sz="2200" spc="-5" dirty="0">
                <a:latin typeface="Arial"/>
                <a:cs typeface="Arial"/>
              </a:rPr>
              <a:t>fusto.</a:t>
            </a:r>
            <a:endParaRPr sz="2200">
              <a:latin typeface="Arial"/>
              <a:cs typeface="Arial"/>
            </a:endParaRPr>
          </a:p>
          <a:p>
            <a:pPr marL="12700" marR="558165">
              <a:lnSpc>
                <a:spcPct val="100000"/>
              </a:lnSpc>
              <a:spcBef>
                <a:spcPts val="1500"/>
              </a:spcBef>
            </a:pPr>
            <a:r>
              <a:rPr sz="2200" spc="-5" dirty="0">
                <a:latin typeface="Arial"/>
                <a:cs typeface="Arial"/>
              </a:rPr>
              <a:t>Essi sono riuniti in un </a:t>
            </a:r>
            <a:r>
              <a:rPr sz="2200" b="1" spc="-5" dirty="0">
                <a:latin typeface="Arial"/>
                <a:cs typeface="Arial"/>
              </a:rPr>
              <a:t>unico fascio  conduttore </a:t>
            </a:r>
            <a:r>
              <a:rPr sz="2200" spc="-5" dirty="0">
                <a:latin typeface="Arial"/>
                <a:cs typeface="Arial"/>
              </a:rPr>
              <a:t>a struttura compatta che si  sviluppa </a:t>
            </a:r>
            <a:r>
              <a:rPr sz="2200" b="1" spc="-5" dirty="0">
                <a:latin typeface="Arial"/>
                <a:cs typeface="Arial"/>
              </a:rPr>
              <a:t>nella parte centrale</a:t>
            </a:r>
            <a:r>
              <a:rPr sz="2200" b="1" spc="75" dirty="0">
                <a:latin typeface="Arial"/>
                <a:cs typeface="Arial"/>
              </a:rPr>
              <a:t> </a:t>
            </a:r>
            <a:r>
              <a:rPr sz="2200" spc="-5" dirty="0">
                <a:latin typeface="Arial"/>
                <a:cs typeface="Arial"/>
              </a:rPr>
              <a:t>dell’organo.</a:t>
            </a:r>
            <a:endParaRPr sz="2200">
              <a:latin typeface="Arial"/>
              <a:cs typeface="Arial"/>
            </a:endParaRPr>
          </a:p>
          <a:p>
            <a:pPr marL="12700" marR="45085">
              <a:lnSpc>
                <a:spcPct val="100000"/>
              </a:lnSpc>
              <a:spcBef>
                <a:spcPts val="1500"/>
              </a:spcBef>
            </a:pPr>
            <a:r>
              <a:rPr sz="2200" spc="-5" dirty="0">
                <a:latin typeface="Arial"/>
                <a:cs typeface="Arial"/>
              </a:rPr>
              <a:t>I cordoni di xilema e floema (arche) appaiono  </a:t>
            </a:r>
            <a:r>
              <a:rPr sz="2200" b="1" spc="-5" dirty="0">
                <a:latin typeface="Arial"/>
                <a:cs typeface="Arial"/>
              </a:rPr>
              <a:t>disposti in modo alterno </a:t>
            </a:r>
            <a:r>
              <a:rPr sz="2200" spc="-5" dirty="0">
                <a:latin typeface="Arial"/>
                <a:cs typeface="Arial"/>
              </a:rPr>
              <a:t>come i raggi di una  ruota, formano così un </a:t>
            </a:r>
            <a:r>
              <a:rPr sz="2200" b="1" spc="-5" dirty="0">
                <a:latin typeface="Arial"/>
                <a:cs typeface="Arial"/>
              </a:rPr>
              <a:t>fascio</a:t>
            </a:r>
            <a:r>
              <a:rPr sz="2200" b="1" spc="85" dirty="0">
                <a:latin typeface="Arial"/>
                <a:cs typeface="Arial"/>
              </a:rPr>
              <a:t> </a:t>
            </a:r>
            <a:r>
              <a:rPr sz="2200" b="1" spc="-5" dirty="0">
                <a:latin typeface="Arial"/>
                <a:cs typeface="Arial"/>
              </a:rPr>
              <a:t>radiale</a:t>
            </a:r>
            <a:r>
              <a:rPr sz="2200" spc="-5" dirty="0">
                <a:latin typeface="Arial"/>
                <a:cs typeface="Arial"/>
              </a:rPr>
              <a:t>.</a:t>
            </a:r>
            <a:endParaRPr sz="2200">
              <a:latin typeface="Arial"/>
              <a:cs typeface="Arial"/>
            </a:endParaRPr>
          </a:p>
          <a:p>
            <a:pPr marL="12700" marR="5080">
              <a:lnSpc>
                <a:spcPct val="100000"/>
              </a:lnSpc>
              <a:spcBef>
                <a:spcPts val="1500"/>
              </a:spcBef>
            </a:pPr>
            <a:r>
              <a:rPr sz="2200" spc="-5" dirty="0">
                <a:latin typeface="Arial"/>
                <a:cs typeface="Arial"/>
              </a:rPr>
              <a:t>Lo xilema è presente nella parte più centrale e  da qui si spinge con un numero variabile di  arche xilematiche (ad es. 4 nel disegno a  sin.). Nello spazio delimitato da due arche  xilematiche si trova un’arca</a:t>
            </a:r>
            <a:r>
              <a:rPr sz="2200" spc="25" dirty="0">
                <a:latin typeface="Arial"/>
                <a:cs typeface="Arial"/>
              </a:rPr>
              <a:t> </a:t>
            </a:r>
            <a:r>
              <a:rPr sz="2200" spc="-5" dirty="0">
                <a:latin typeface="Arial"/>
                <a:cs typeface="Arial"/>
              </a:rPr>
              <a:t>floematica.</a:t>
            </a:r>
            <a:endParaRPr sz="2200">
              <a:latin typeface="Arial"/>
              <a:cs typeface="Arial"/>
            </a:endParaRPr>
          </a:p>
        </p:txBody>
      </p:sp>
      <p:sp>
        <p:nvSpPr>
          <p:cNvPr id="7" name="object 7"/>
          <p:cNvSpPr txBox="1"/>
          <p:nvPr/>
        </p:nvSpPr>
        <p:spPr>
          <a:xfrm>
            <a:off x="1461246" y="1684045"/>
            <a:ext cx="14478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X</a:t>
            </a:r>
            <a:endParaRPr sz="1400">
              <a:latin typeface="Arial"/>
              <a:cs typeface="Arial"/>
            </a:endParaRPr>
          </a:p>
        </p:txBody>
      </p:sp>
      <p:sp>
        <p:nvSpPr>
          <p:cNvPr id="8" name="object 8"/>
          <p:cNvSpPr txBox="1"/>
          <p:nvPr/>
        </p:nvSpPr>
        <p:spPr>
          <a:xfrm>
            <a:off x="2131171" y="1055395"/>
            <a:ext cx="13462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F</a:t>
            </a:r>
            <a:endParaRPr sz="1400">
              <a:latin typeface="Arial"/>
              <a:cs typeface="Arial"/>
            </a:endParaRPr>
          </a:p>
        </p:txBody>
      </p:sp>
      <p:sp>
        <p:nvSpPr>
          <p:cNvPr id="9" name="object 9"/>
          <p:cNvSpPr txBox="1"/>
          <p:nvPr/>
        </p:nvSpPr>
        <p:spPr>
          <a:xfrm>
            <a:off x="1456484" y="4917782"/>
            <a:ext cx="14478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X</a:t>
            </a:r>
            <a:endParaRPr sz="1400">
              <a:latin typeface="Arial"/>
              <a:cs typeface="Arial"/>
            </a:endParaRPr>
          </a:p>
        </p:txBody>
      </p:sp>
      <p:sp>
        <p:nvSpPr>
          <p:cNvPr id="10" name="object 10"/>
          <p:cNvSpPr txBox="1"/>
          <p:nvPr/>
        </p:nvSpPr>
        <p:spPr>
          <a:xfrm>
            <a:off x="2127996" y="4289132"/>
            <a:ext cx="13462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F</a:t>
            </a:r>
            <a:endParaRPr sz="1400">
              <a:latin typeface="Arial"/>
              <a:cs typeface="Arial"/>
            </a:endParaRPr>
          </a:p>
        </p:txBody>
      </p:sp>
      <p:sp>
        <p:nvSpPr>
          <p:cNvPr id="11" name="object 11"/>
          <p:cNvSpPr/>
          <p:nvPr/>
        </p:nvSpPr>
        <p:spPr>
          <a:xfrm>
            <a:off x="1836419" y="3764279"/>
            <a:ext cx="365760" cy="386080"/>
          </a:xfrm>
          <a:custGeom>
            <a:avLst/>
            <a:gdLst/>
            <a:ahLst/>
            <a:cxnLst/>
            <a:rect l="l" t="t" r="r" b="b"/>
            <a:pathLst>
              <a:path w="365760" h="386079">
                <a:moveTo>
                  <a:pt x="24383" y="288036"/>
                </a:moveTo>
                <a:lnTo>
                  <a:pt x="22860" y="289560"/>
                </a:lnTo>
                <a:lnTo>
                  <a:pt x="21336" y="292607"/>
                </a:lnTo>
                <a:lnTo>
                  <a:pt x="0" y="385572"/>
                </a:lnTo>
                <a:lnTo>
                  <a:pt x="10757" y="382524"/>
                </a:lnTo>
                <a:lnTo>
                  <a:pt x="9143" y="382524"/>
                </a:lnTo>
                <a:lnTo>
                  <a:pt x="3048" y="376428"/>
                </a:lnTo>
                <a:lnTo>
                  <a:pt x="14457" y="364384"/>
                </a:lnTo>
                <a:lnTo>
                  <a:pt x="30480" y="294131"/>
                </a:lnTo>
                <a:lnTo>
                  <a:pt x="32004" y="292607"/>
                </a:lnTo>
                <a:lnTo>
                  <a:pt x="30480" y="289560"/>
                </a:lnTo>
                <a:lnTo>
                  <a:pt x="27431" y="289560"/>
                </a:lnTo>
                <a:lnTo>
                  <a:pt x="24383" y="288036"/>
                </a:lnTo>
                <a:close/>
              </a:path>
              <a:path w="365760" h="386079">
                <a:moveTo>
                  <a:pt x="14457" y="364384"/>
                </a:moveTo>
                <a:lnTo>
                  <a:pt x="3048" y="376428"/>
                </a:lnTo>
                <a:lnTo>
                  <a:pt x="9143" y="382524"/>
                </a:lnTo>
                <a:lnTo>
                  <a:pt x="10587" y="381000"/>
                </a:lnTo>
                <a:lnTo>
                  <a:pt x="4571" y="374904"/>
                </a:lnTo>
                <a:lnTo>
                  <a:pt x="12580" y="372615"/>
                </a:lnTo>
                <a:lnTo>
                  <a:pt x="14457" y="364384"/>
                </a:lnTo>
                <a:close/>
              </a:path>
              <a:path w="365760" h="386079">
                <a:moveTo>
                  <a:pt x="91439" y="348996"/>
                </a:moveTo>
                <a:lnTo>
                  <a:pt x="89915" y="350519"/>
                </a:lnTo>
                <a:lnTo>
                  <a:pt x="20738" y="370284"/>
                </a:lnTo>
                <a:lnTo>
                  <a:pt x="10693" y="380888"/>
                </a:lnTo>
                <a:lnTo>
                  <a:pt x="9143" y="382524"/>
                </a:lnTo>
                <a:lnTo>
                  <a:pt x="10757" y="382524"/>
                </a:lnTo>
                <a:lnTo>
                  <a:pt x="91439" y="359663"/>
                </a:lnTo>
                <a:lnTo>
                  <a:pt x="94487" y="358140"/>
                </a:lnTo>
                <a:lnTo>
                  <a:pt x="96012" y="356616"/>
                </a:lnTo>
                <a:lnTo>
                  <a:pt x="94487" y="353568"/>
                </a:lnTo>
                <a:lnTo>
                  <a:pt x="94487" y="350519"/>
                </a:lnTo>
                <a:lnTo>
                  <a:pt x="91439" y="348996"/>
                </a:lnTo>
                <a:close/>
              </a:path>
              <a:path w="365760" h="386079">
                <a:moveTo>
                  <a:pt x="10626" y="380958"/>
                </a:moveTo>
                <a:close/>
              </a:path>
              <a:path w="365760" h="386079">
                <a:moveTo>
                  <a:pt x="12580" y="372615"/>
                </a:moveTo>
                <a:lnTo>
                  <a:pt x="4571" y="374904"/>
                </a:lnTo>
                <a:lnTo>
                  <a:pt x="10626" y="380958"/>
                </a:lnTo>
                <a:lnTo>
                  <a:pt x="12580" y="372615"/>
                </a:lnTo>
                <a:close/>
              </a:path>
              <a:path w="365760" h="386079">
                <a:moveTo>
                  <a:pt x="20738" y="370284"/>
                </a:moveTo>
                <a:lnTo>
                  <a:pt x="12580" y="372615"/>
                </a:lnTo>
                <a:lnTo>
                  <a:pt x="10693" y="380888"/>
                </a:lnTo>
                <a:lnTo>
                  <a:pt x="20738" y="370284"/>
                </a:lnTo>
                <a:close/>
              </a:path>
              <a:path w="365760" h="386079">
                <a:moveTo>
                  <a:pt x="359663" y="0"/>
                </a:moveTo>
                <a:lnTo>
                  <a:pt x="14457" y="364384"/>
                </a:lnTo>
                <a:lnTo>
                  <a:pt x="12580" y="372615"/>
                </a:lnTo>
                <a:lnTo>
                  <a:pt x="20738" y="370284"/>
                </a:lnTo>
                <a:lnTo>
                  <a:pt x="365759" y="6096"/>
                </a:lnTo>
                <a:lnTo>
                  <a:pt x="359663" y="0"/>
                </a:lnTo>
                <a:close/>
              </a:path>
            </a:pathLst>
          </a:custGeom>
          <a:solidFill>
            <a:srgbClr val="000000"/>
          </a:solidFill>
        </p:spPr>
        <p:txBody>
          <a:bodyPr wrap="square" lIns="0" tIns="0" rIns="0" bIns="0" rtlCol="0"/>
          <a:lstStyle/>
          <a:p>
            <a:endParaRPr/>
          </a:p>
        </p:txBody>
      </p:sp>
      <p:sp>
        <p:nvSpPr>
          <p:cNvPr id="12" name="object 12"/>
          <p:cNvSpPr txBox="1"/>
          <p:nvPr/>
        </p:nvSpPr>
        <p:spPr>
          <a:xfrm>
            <a:off x="2127996" y="3458806"/>
            <a:ext cx="68072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cambio</a:t>
            </a:r>
            <a:endParaRPr sz="1600">
              <a:latin typeface="Arial"/>
              <a:cs typeface="Arial"/>
            </a:endParaRPr>
          </a:p>
        </p:txBody>
      </p:sp>
      <p:sp>
        <p:nvSpPr>
          <p:cNvPr id="13"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4"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5"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88407" y="5006340"/>
            <a:ext cx="4114800" cy="18516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3733800" cy="31729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3744595" cy="3182620"/>
          </a:xfrm>
          <a:custGeom>
            <a:avLst/>
            <a:gdLst/>
            <a:ahLst/>
            <a:cxnLst/>
            <a:rect l="l" t="t" r="r" b="b"/>
            <a:pathLst>
              <a:path w="3744595" h="3182620">
                <a:moveTo>
                  <a:pt x="3733799" y="3172967"/>
                </a:moveTo>
                <a:lnTo>
                  <a:pt x="5381" y="3172967"/>
                </a:lnTo>
                <a:lnTo>
                  <a:pt x="0" y="3177539"/>
                </a:lnTo>
                <a:lnTo>
                  <a:pt x="0" y="3182111"/>
                </a:lnTo>
                <a:lnTo>
                  <a:pt x="3744467" y="3182111"/>
                </a:lnTo>
                <a:lnTo>
                  <a:pt x="3744467" y="3177539"/>
                </a:lnTo>
                <a:lnTo>
                  <a:pt x="3733799" y="3177539"/>
                </a:lnTo>
                <a:lnTo>
                  <a:pt x="3733799" y="3172967"/>
                </a:lnTo>
                <a:close/>
              </a:path>
              <a:path w="3744595" h="3182620">
                <a:moveTo>
                  <a:pt x="3744467" y="0"/>
                </a:moveTo>
                <a:lnTo>
                  <a:pt x="3739895" y="0"/>
                </a:lnTo>
                <a:lnTo>
                  <a:pt x="3733799" y="5179"/>
                </a:lnTo>
                <a:lnTo>
                  <a:pt x="3733799" y="3177539"/>
                </a:lnTo>
                <a:lnTo>
                  <a:pt x="3739895" y="3172967"/>
                </a:lnTo>
                <a:lnTo>
                  <a:pt x="3744467" y="3172967"/>
                </a:lnTo>
                <a:lnTo>
                  <a:pt x="3744467" y="0"/>
                </a:lnTo>
                <a:close/>
              </a:path>
              <a:path w="3744595" h="3182620">
                <a:moveTo>
                  <a:pt x="3744467" y="3172967"/>
                </a:moveTo>
                <a:lnTo>
                  <a:pt x="3739895" y="3172967"/>
                </a:lnTo>
                <a:lnTo>
                  <a:pt x="3733799" y="3177539"/>
                </a:lnTo>
                <a:lnTo>
                  <a:pt x="3744467" y="3177539"/>
                </a:lnTo>
                <a:lnTo>
                  <a:pt x="3744467" y="3172967"/>
                </a:lnTo>
                <a:close/>
              </a:path>
              <a:path w="3744595" h="3182620">
                <a:moveTo>
                  <a:pt x="3733799" y="0"/>
                </a:moveTo>
                <a:lnTo>
                  <a:pt x="0" y="3172967"/>
                </a:lnTo>
                <a:lnTo>
                  <a:pt x="5381" y="3172967"/>
                </a:lnTo>
                <a:lnTo>
                  <a:pt x="3733799" y="5179"/>
                </a:lnTo>
                <a:lnTo>
                  <a:pt x="3733799" y="0"/>
                </a:lnTo>
                <a:close/>
              </a:path>
            </a:pathLst>
          </a:custGeom>
          <a:solidFill>
            <a:srgbClr val="808080"/>
          </a:solidFill>
        </p:spPr>
        <p:txBody>
          <a:bodyPr wrap="square" lIns="0" tIns="0" rIns="0" bIns="0" rtlCol="0"/>
          <a:lstStyle/>
          <a:p>
            <a:endParaRPr/>
          </a:p>
        </p:txBody>
      </p:sp>
      <p:sp>
        <p:nvSpPr>
          <p:cNvPr id="5" name="object 5"/>
          <p:cNvSpPr txBox="1"/>
          <p:nvPr/>
        </p:nvSpPr>
        <p:spPr>
          <a:xfrm>
            <a:off x="4423521" y="26758"/>
            <a:ext cx="4549140" cy="4906010"/>
          </a:xfrm>
          <a:prstGeom prst="rect">
            <a:avLst/>
          </a:prstGeom>
        </p:spPr>
        <p:txBody>
          <a:bodyPr vert="horz" wrap="square" lIns="0" tIns="12700" rIns="0" bIns="0" rtlCol="0">
            <a:spAutoFit/>
          </a:bodyPr>
          <a:lstStyle/>
          <a:p>
            <a:pPr marL="386715" marR="974725" indent="261620">
              <a:lnSpc>
                <a:spcPct val="100000"/>
              </a:lnSpc>
              <a:spcBef>
                <a:spcPts val="100"/>
              </a:spcBef>
            </a:pPr>
            <a:r>
              <a:rPr sz="2400" b="1" spc="-5" dirty="0">
                <a:solidFill>
                  <a:srgbClr val="009900"/>
                </a:solidFill>
                <a:latin typeface="Arial"/>
                <a:cs typeface="Arial"/>
              </a:rPr>
              <a:t>Come riconoscere  gli elementi</a:t>
            </a:r>
            <a:r>
              <a:rPr sz="2400" b="1" spc="-80" dirty="0">
                <a:solidFill>
                  <a:srgbClr val="009900"/>
                </a:solidFill>
                <a:latin typeface="Arial"/>
                <a:cs typeface="Arial"/>
              </a:rPr>
              <a:t> </a:t>
            </a:r>
            <a:r>
              <a:rPr sz="2400" b="1" spc="-5" dirty="0">
                <a:solidFill>
                  <a:srgbClr val="009900"/>
                </a:solidFill>
                <a:latin typeface="Arial"/>
                <a:cs typeface="Arial"/>
              </a:rPr>
              <a:t>floematici</a:t>
            </a:r>
            <a:endParaRPr sz="2400">
              <a:latin typeface="Arial"/>
              <a:cs typeface="Arial"/>
            </a:endParaRPr>
          </a:p>
          <a:p>
            <a:pPr marL="12700" marR="5080">
              <a:lnSpc>
                <a:spcPct val="100000"/>
              </a:lnSpc>
              <a:spcBef>
                <a:spcPts val="990"/>
              </a:spcBef>
            </a:pPr>
            <a:r>
              <a:rPr sz="2400" spc="-5" dirty="0">
                <a:latin typeface="Arial"/>
                <a:cs typeface="Arial"/>
              </a:rPr>
              <a:t>Le pareti sono sottili, e spesso un  po’ irregolari (si schiacciano  facilmente in seguito alla  manipolazione del materiale); ci  sono </a:t>
            </a:r>
            <a:r>
              <a:rPr sz="2400" b="1" spc="-5" dirty="0">
                <a:latin typeface="Arial"/>
                <a:cs typeface="Arial"/>
              </a:rPr>
              <a:t>cellule più grandi  </a:t>
            </a:r>
            <a:r>
              <a:rPr sz="2400" spc="-5" dirty="0">
                <a:latin typeface="Arial"/>
                <a:cs typeface="Arial"/>
              </a:rPr>
              <a:t>(</a:t>
            </a:r>
            <a:r>
              <a:rPr sz="2400" b="1" spc="-5" dirty="0">
                <a:latin typeface="Arial"/>
                <a:cs typeface="Arial"/>
              </a:rPr>
              <a:t>elementi </a:t>
            </a:r>
            <a:r>
              <a:rPr sz="2400" b="1" dirty="0">
                <a:latin typeface="Arial"/>
                <a:cs typeface="Arial"/>
              </a:rPr>
              <a:t>cribrosi</a:t>
            </a:r>
            <a:r>
              <a:rPr sz="2400" dirty="0">
                <a:latin typeface="Arial"/>
                <a:cs typeface="Arial"/>
              </a:rPr>
              <a:t>) </a:t>
            </a:r>
            <a:r>
              <a:rPr sz="2400" spc="-5" dirty="0">
                <a:latin typeface="Arial"/>
                <a:cs typeface="Arial"/>
              </a:rPr>
              <a:t>alternati a  </a:t>
            </a:r>
            <a:r>
              <a:rPr sz="2400" b="1" spc="-5" dirty="0">
                <a:latin typeface="Arial"/>
                <a:cs typeface="Arial"/>
              </a:rPr>
              <a:t>cellule più piccole </a:t>
            </a:r>
            <a:r>
              <a:rPr sz="2400" spc="-5" dirty="0">
                <a:latin typeface="Arial"/>
                <a:cs typeface="Arial"/>
              </a:rPr>
              <a:t>(</a:t>
            </a:r>
            <a:r>
              <a:rPr sz="2400" b="1" spc="-5" dirty="0">
                <a:latin typeface="Arial"/>
                <a:cs typeface="Arial"/>
              </a:rPr>
              <a:t>cell.  compagne </a:t>
            </a:r>
            <a:r>
              <a:rPr sz="2400" spc="-5" dirty="0">
                <a:latin typeface="Arial"/>
                <a:cs typeface="Arial"/>
              </a:rPr>
              <a:t>o, nelle conifere, </a:t>
            </a:r>
            <a:r>
              <a:rPr sz="2400" b="1" spc="-5" dirty="0">
                <a:latin typeface="Arial"/>
                <a:cs typeface="Arial"/>
              </a:rPr>
              <a:t>cell.  albuminose</a:t>
            </a:r>
            <a:r>
              <a:rPr sz="2400" spc="-5" dirty="0">
                <a:latin typeface="Arial"/>
                <a:cs typeface="Arial"/>
              </a:rPr>
              <a:t>). Non sono  lignificate. Ogni tanto si possono  osservare le placche</a:t>
            </a:r>
            <a:r>
              <a:rPr sz="2400" spc="25" dirty="0">
                <a:latin typeface="Arial"/>
                <a:cs typeface="Arial"/>
              </a:rPr>
              <a:t> </a:t>
            </a:r>
            <a:r>
              <a:rPr sz="2400" spc="-5" dirty="0">
                <a:latin typeface="Arial"/>
                <a:cs typeface="Arial"/>
              </a:rPr>
              <a:t>cribrose.</a:t>
            </a:r>
            <a:endParaRPr sz="2400">
              <a:latin typeface="Arial"/>
              <a:cs typeface="Arial"/>
            </a:endParaRPr>
          </a:p>
        </p:txBody>
      </p:sp>
      <p:sp>
        <p:nvSpPr>
          <p:cNvPr id="6" name="object 6"/>
          <p:cNvSpPr/>
          <p:nvPr/>
        </p:nvSpPr>
        <p:spPr>
          <a:xfrm>
            <a:off x="551687" y="3395471"/>
            <a:ext cx="3110483" cy="293522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39339" y="4504944"/>
            <a:ext cx="2918460" cy="920750"/>
          </a:xfrm>
          <a:custGeom>
            <a:avLst/>
            <a:gdLst/>
            <a:ahLst/>
            <a:cxnLst/>
            <a:rect l="l" t="t" r="r" b="b"/>
            <a:pathLst>
              <a:path w="2918460" h="920750">
                <a:moveTo>
                  <a:pt x="2844904" y="887650"/>
                </a:moveTo>
                <a:lnTo>
                  <a:pt x="2834639" y="920495"/>
                </a:lnTo>
                <a:lnTo>
                  <a:pt x="2918459" y="905255"/>
                </a:lnTo>
                <a:lnTo>
                  <a:pt x="2904022" y="891539"/>
                </a:lnTo>
                <a:lnTo>
                  <a:pt x="2857499" y="891539"/>
                </a:lnTo>
                <a:lnTo>
                  <a:pt x="2844904" y="887650"/>
                </a:lnTo>
                <a:close/>
              </a:path>
              <a:path w="2918460" h="920750">
                <a:moveTo>
                  <a:pt x="2847778" y="878452"/>
                </a:moveTo>
                <a:lnTo>
                  <a:pt x="2844904" y="887650"/>
                </a:lnTo>
                <a:lnTo>
                  <a:pt x="2857499" y="891539"/>
                </a:lnTo>
                <a:lnTo>
                  <a:pt x="2860547" y="882395"/>
                </a:lnTo>
                <a:lnTo>
                  <a:pt x="2847778" y="878452"/>
                </a:lnTo>
                <a:close/>
              </a:path>
              <a:path w="2918460" h="920750">
                <a:moveTo>
                  <a:pt x="2857499" y="847343"/>
                </a:moveTo>
                <a:lnTo>
                  <a:pt x="2847778" y="878452"/>
                </a:lnTo>
                <a:lnTo>
                  <a:pt x="2860547" y="882395"/>
                </a:lnTo>
                <a:lnTo>
                  <a:pt x="2857499" y="891539"/>
                </a:lnTo>
                <a:lnTo>
                  <a:pt x="2904022" y="891539"/>
                </a:lnTo>
                <a:lnTo>
                  <a:pt x="2857499" y="847343"/>
                </a:lnTo>
                <a:close/>
              </a:path>
              <a:path w="2918460" h="920750">
                <a:moveTo>
                  <a:pt x="3048" y="0"/>
                </a:moveTo>
                <a:lnTo>
                  <a:pt x="0" y="9143"/>
                </a:lnTo>
                <a:lnTo>
                  <a:pt x="2844904" y="887650"/>
                </a:lnTo>
                <a:lnTo>
                  <a:pt x="2847778" y="878452"/>
                </a:lnTo>
                <a:lnTo>
                  <a:pt x="3048" y="0"/>
                </a:lnTo>
                <a:close/>
              </a:path>
            </a:pathLst>
          </a:custGeom>
          <a:solidFill>
            <a:srgbClr val="000000"/>
          </a:solidFill>
        </p:spPr>
        <p:txBody>
          <a:bodyPr wrap="square" lIns="0" tIns="0" rIns="0" bIns="0" rtlCol="0"/>
          <a:lstStyle/>
          <a:p>
            <a:endParaRPr/>
          </a:p>
        </p:txBody>
      </p:sp>
      <p:sp>
        <p:nvSpPr>
          <p:cNvPr id="8" name="object 8"/>
          <p:cNvSpPr/>
          <p:nvPr/>
        </p:nvSpPr>
        <p:spPr>
          <a:xfrm>
            <a:off x="2627375" y="4504944"/>
            <a:ext cx="4383405" cy="1077595"/>
          </a:xfrm>
          <a:custGeom>
            <a:avLst/>
            <a:gdLst/>
            <a:ahLst/>
            <a:cxnLst/>
            <a:rect l="l" t="t" r="r" b="b"/>
            <a:pathLst>
              <a:path w="4383405" h="1077595">
                <a:moveTo>
                  <a:pt x="4308526" y="1045622"/>
                </a:moveTo>
                <a:lnTo>
                  <a:pt x="4300727" y="1077467"/>
                </a:lnTo>
                <a:lnTo>
                  <a:pt x="4383023" y="1057655"/>
                </a:lnTo>
                <a:lnTo>
                  <a:pt x="4372355" y="1048511"/>
                </a:lnTo>
                <a:lnTo>
                  <a:pt x="4320539" y="1048511"/>
                </a:lnTo>
                <a:lnTo>
                  <a:pt x="4308526" y="1045622"/>
                </a:lnTo>
                <a:close/>
              </a:path>
              <a:path w="4383405" h="1077595">
                <a:moveTo>
                  <a:pt x="4310810" y="1036295"/>
                </a:moveTo>
                <a:lnTo>
                  <a:pt x="4308526" y="1045622"/>
                </a:lnTo>
                <a:lnTo>
                  <a:pt x="4320539" y="1048511"/>
                </a:lnTo>
                <a:lnTo>
                  <a:pt x="4323587" y="1039367"/>
                </a:lnTo>
                <a:lnTo>
                  <a:pt x="4310810" y="1036295"/>
                </a:lnTo>
                <a:close/>
              </a:path>
              <a:path w="4383405" h="1077595">
                <a:moveTo>
                  <a:pt x="4319015" y="1002791"/>
                </a:moveTo>
                <a:lnTo>
                  <a:pt x="4310810" y="1036295"/>
                </a:lnTo>
                <a:lnTo>
                  <a:pt x="4323587" y="1039367"/>
                </a:lnTo>
                <a:lnTo>
                  <a:pt x="4320539" y="1048511"/>
                </a:lnTo>
                <a:lnTo>
                  <a:pt x="4372355" y="1048511"/>
                </a:lnTo>
                <a:lnTo>
                  <a:pt x="4319015" y="1002791"/>
                </a:lnTo>
                <a:close/>
              </a:path>
              <a:path w="4383405" h="1077595">
                <a:moveTo>
                  <a:pt x="1524" y="0"/>
                </a:moveTo>
                <a:lnTo>
                  <a:pt x="0" y="9143"/>
                </a:lnTo>
                <a:lnTo>
                  <a:pt x="4308526" y="1045622"/>
                </a:lnTo>
                <a:lnTo>
                  <a:pt x="4310810" y="1036295"/>
                </a:lnTo>
                <a:lnTo>
                  <a:pt x="1524" y="0"/>
                </a:lnTo>
                <a:close/>
              </a:path>
            </a:pathLst>
          </a:custGeom>
          <a:solidFill>
            <a:srgbClr val="000000"/>
          </a:solid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8119" y="3826763"/>
            <a:ext cx="2662427" cy="24292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0604" y="626364"/>
            <a:ext cx="2542031" cy="235457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461246" y="1684045"/>
            <a:ext cx="14478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X</a:t>
            </a:r>
            <a:endParaRPr sz="1400">
              <a:latin typeface="Arial"/>
              <a:cs typeface="Arial"/>
            </a:endParaRPr>
          </a:p>
        </p:txBody>
      </p:sp>
      <p:sp>
        <p:nvSpPr>
          <p:cNvPr id="6" name="object 6"/>
          <p:cNvSpPr txBox="1"/>
          <p:nvPr/>
        </p:nvSpPr>
        <p:spPr>
          <a:xfrm>
            <a:off x="2131171" y="1055395"/>
            <a:ext cx="13462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a:cs typeface="Arial"/>
              </a:rPr>
              <a:t>F</a:t>
            </a:r>
            <a:endParaRPr sz="1400">
              <a:latin typeface="Arial"/>
              <a:cs typeface="Arial"/>
            </a:endParaRPr>
          </a:p>
        </p:txBody>
      </p:sp>
      <p:sp>
        <p:nvSpPr>
          <p:cNvPr id="7" name="object 7"/>
          <p:cNvSpPr txBox="1"/>
          <p:nvPr/>
        </p:nvSpPr>
        <p:spPr>
          <a:xfrm>
            <a:off x="1456484" y="4917782"/>
            <a:ext cx="14478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X</a:t>
            </a:r>
            <a:endParaRPr sz="1400">
              <a:latin typeface="Arial"/>
              <a:cs typeface="Arial"/>
            </a:endParaRPr>
          </a:p>
        </p:txBody>
      </p:sp>
      <p:sp>
        <p:nvSpPr>
          <p:cNvPr id="8" name="object 8"/>
          <p:cNvSpPr txBox="1"/>
          <p:nvPr/>
        </p:nvSpPr>
        <p:spPr>
          <a:xfrm>
            <a:off x="2127996" y="4289132"/>
            <a:ext cx="13462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F</a:t>
            </a:r>
            <a:endParaRPr sz="1400">
              <a:latin typeface="Arial"/>
              <a:cs typeface="Arial"/>
            </a:endParaRPr>
          </a:p>
        </p:txBody>
      </p:sp>
      <p:sp>
        <p:nvSpPr>
          <p:cNvPr id="9" name="object 9"/>
          <p:cNvSpPr/>
          <p:nvPr/>
        </p:nvSpPr>
        <p:spPr>
          <a:xfrm>
            <a:off x="1836419" y="3764279"/>
            <a:ext cx="365760" cy="386080"/>
          </a:xfrm>
          <a:custGeom>
            <a:avLst/>
            <a:gdLst/>
            <a:ahLst/>
            <a:cxnLst/>
            <a:rect l="l" t="t" r="r" b="b"/>
            <a:pathLst>
              <a:path w="365760" h="386079">
                <a:moveTo>
                  <a:pt x="24383" y="288036"/>
                </a:moveTo>
                <a:lnTo>
                  <a:pt x="22860" y="289560"/>
                </a:lnTo>
                <a:lnTo>
                  <a:pt x="21336" y="292607"/>
                </a:lnTo>
                <a:lnTo>
                  <a:pt x="0" y="385572"/>
                </a:lnTo>
                <a:lnTo>
                  <a:pt x="10757" y="382524"/>
                </a:lnTo>
                <a:lnTo>
                  <a:pt x="9143" y="382524"/>
                </a:lnTo>
                <a:lnTo>
                  <a:pt x="3048" y="376428"/>
                </a:lnTo>
                <a:lnTo>
                  <a:pt x="14457" y="364384"/>
                </a:lnTo>
                <a:lnTo>
                  <a:pt x="30480" y="294131"/>
                </a:lnTo>
                <a:lnTo>
                  <a:pt x="32004" y="292607"/>
                </a:lnTo>
                <a:lnTo>
                  <a:pt x="30480" y="289560"/>
                </a:lnTo>
                <a:lnTo>
                  <a:pt x="27431" y="289560"/>
                </a:lnTo>
                <a:lnTo>
                  <a:pt x="24383" y="288036"/>
                </a:lnTo>
                <a:close/>
              </a:path>
              <a:path w="365760" h="386079">
                <a:moveTo>
                  <a:pt x="14457" y="364384"/>
                </a:moveTo>
                <a:lnTo>
                  <a:pt x="3048" y="376428"/>
                </a:lnTo>
                <a:lnTo>
                  <a:pt x="9143" y="382524"/>
                </a:lnTo>
                <a:lnTo>
                  <a:pt x="10587" y="381000"/>
                </a:lnTo>
                <a:lnTo>
                  <a:pt x="4571" y="374904"/>
                </a:lnTo>
                <a:lnTo>
                  <a:pt x="12580" y="372615"/>
                </a:lnTo>
                <a:lnTo>
                  <a:pt x="14457" y="364384"/>
                </a:lnTo>
                <a:close/>
              </a:path>
              <a:path w="365760" h="386079">
                <a:moveTo>
                  <a:pt x="91439" y="348996"/>
                </a:moveTo>
                <a:lnTo>
                  <a:pt x="89915" y="350519"/>
                </a:lnTo>
                <a:lnTo>
                  <a:pt x="20738" y="370284"/>
                </a:lnTo>
                <a:lnTo>
                  <a:pt x="10693" y="380888"/>
                </a:lnTo>
                <a:lnTo>
                  <a:pt x="9143" y="382524"/>
                </a:lnTo>
                <a:lnTo>
                  <a:pt x="10757" y="382524"/>
                </a:lnTo>
                <a:lnTo>
                  <a:pt x="91439" y="359663"/>
                </a:lnTo>
                <a:lnTo>
                  <a:pt x="94487" y="358140"/>
                </a:lnTo>
                <a:lnTo>
                  <a:pt x="96012" y="356616"/>
                </a:lnTo>
                <a:lnTo>
                  <a:pt x="94487" y="353568"/>
                </a:lnTo>
                <a:lnTo>
                  <a:pt x="94487" y="350519"/>
                </a:lnTo>
                <a:lnTo>
                  <a:pt x="91439" y="348996"/>
                </a:lnTo>
                <a:close/>
              </a:path>
              <a:path w="365760" h="386079">
                <a:moveTo>
                  <a:pt x="10626" y="380958"/>
                </a:moveTo>
                <a:close/>
              </a:path>
              <a:path w="365760" h="386079">
                <a:moveTo>
                  <a:pt x="12580" y="372615"/>
                </a:moveTo>
                <a:lnTo>
                  <a:pt x="4571" y="374904"/>
                </a:lnTo>
                <a:lnTo>
                  <a:pt x="10626" y="380958"/>
                </a:lnTo>
                <a:lnTo>
                  <a:pt x="12580" y="372615"/>
                </a:lnTo>
                <a:close/>
              </a:path>
              <a:path w="365760" h="386079">
                <a:moveTo>
                  <a:pt x="20738" y="370284"/>
                </a:moveTo>
                <a:lnTo>
                  <a:pt x="12580" y="372615"/>
                </a:lnTo>
                <a:lnTo>
                  <a:pt x="10693" y="380888"/>
                </a:lnTo>
                <a:lnTo>
                  <a:pt x="20738" y="370284"/>
                </a:lnTo>
                <a:close/>
              </a:path>
              <a:path w="365760" h="386079">
                <a:moveTo>
                  <a:pt x="359663" y="0"/>
                </a:moveTo>
                <a:lnTo>
                  <a:pt x="14457" y="364384"/>
                </a:lnTo>
                <a:lnTo>
                  <a:pt x="12580" y="372615"/>
                </a:lnTo>
                <a:lnTo>
                  <a:pt x="20738" y="370284"/>
                </a:lnTo>
                <a:lnTo>
                  <a:pt x="365759" y="6096"/>
                </a:lnTo>
                <a:lnTo>
                  <a:pt x="359663" y="0"/>
                </a:lnTo>
                <a:close/>
              </a:path>
            </a:pathLst>
          </a:custGeom>
          <a:solidFill>
            <a:srgbClr val="000000"/>
          </a:solidFill>
        </p:spPr>
        <p:txBody>
          <a:bodyPr wrap="square" lIns="0" tIns="0" rIns="0" bIns="0" rtlCol="0"/>
          <a:lstStyle/>
          <a:p>
            <a:endParaRPr/>
          </a:p>
        </p:txBody>
      </p:sp>
      <p:sp>
        <p:nvSpPr>
          <p:cNvPr id="10" name="object 10"/>
          <p:cNvSpPr txBox="1"/>
          <p:nvPr/>
        </p:nvSpPr>
        <p:spPr>
          <a:xfrm>
            <a:off x="2127996" y="3458806"/>
            <a:ext cx="68072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cambio</a:t>
            </a:r>
            <a:endParaRPr sz="1600">
              <a:latin typeface="Arial"/>
              <a:cs typeface="Arial"/>
            </a:endParaRPr>
          </a:p>
        </p:txBody>
      </p:sp>
      <p:sp>
        <p:nvSpPr>
          <p:cNvPr id="11" name="object 11"/>
          <p:cNvSpPr txBox="1">
            <a:spLocks noGrp="1"/>
          </p:cNvSpPr>
          <p:nvPr>
            <p:ph type="title"/>
          </p:nvPr>
        </p:nvSpPr>
        <p:spPr>
          <a:xfrm>
            <a:off x="2982071" y="88671"/>
            <a:ext cx="5923915" cy="1701800"/>
          </a:xfrm>
          <a:prstGeom prst="rect">
            <a:avLst/>
          </a:prstGeom>
        </p:spPr>
        <p:txBody>
          <a:bodyPr vert="horz" wrap="square" lIns="0" tIns="12065" rIns="0" bIns="0" rtlCol="0">
            <a:spAutoFit/>
          </a:bodyPr>
          <a:lstStyle/>
          <a:p>
            <a:pPr marL="12700" marR="5080">
              <a:lnSpc>
                <a:spcPct val="100000"/>
              </a:lnSpc>
              <a:spcBef>
                <a:spcPts val="95"/>
              </a:spcBef>
            </a:pPr>
            <a:r>
              <a:rPr sz="2200" b="0" spc="-5" dirty="0">
                <a:solidFill>
                  <a:srgbClr val="000000"/>
                </a:solidFill>
                <a:latin typeface="Arial"/>
                <a:cs typeface="Arial"/>
              </a:rPr>
              <a:t>A seconda che rimanga o meno un sottile</a:t>
            </a:r>
            <a:r>
              <a:rPr sz="2200" b="0" spc="-120" dirty="0">
                <a:solidFill>
                  <a:srgbClr val="000000"/>
                </a:solidFill>
                <a:latin typeface="Arial"/>
                <a:cs typeface="Arial"/>
              </a:rPr>
              <a:t> </a:t>
            </a:r>
            <a:r>
              <a:rPr sz="2200" b="0" spc="-5" dirty="0">
                <a:solidFill>
                  <a:srgbClr val="000000"/>
                </a:solidFill>
                <a:latin typeface="Arial"/>
                <a:cs typeface="Arial"/>
              </a:rPr>
              <a:t>strato  di cellule indifferenziate, con capacità  meristematica </a:t>
            </a:r>
            <a:r>
              <a:rPr sz="2200" b="0" dirty="0">
                <a:solidFill>
                  <a:srgbClr val="000000"/>
                </a:solidFill>
                <a:latin typeface="Arial"/>
                <a:cs typeface="Arial"/>
              </a:rPr>
              <a:t>(</a:t>
            </a:r>
            <a:r>
              <a:rPr sz="2200" dirty="0">
                <a:solidFill>
                  <a:srgbClr val="000000"/>
                </a:solidFill>
              </a:rPr>
              <a:t>cambio</a:t>
            </a:r>
            <a:r>
              <a:rPr sz="2200" b="0" dirty="0">
                <a:solidFill>
                  <a:srgbClr val="000000"/>
                </a:solidFill>
                <a:latin typeface="Arial"/>
                <a:cs typeface="Arial"/>
              </a:rPr>
              <a:t>), </a:t>
            </a:r>
            <a:r>
              <a:rPr sz="2200" b="0" spc="-5" dirty="0">
                <a:solidFill>
                  <a:srgbClr val="000000"/>
                </a:solidFill>
                <a:latin typeface="Arial"/>
                <a:cs typeface="Arial"/>
              </a:rPr>
              <a:t>a dividere tessuto  floematico da tessuto xilematico, si avrà un  fascio radiale </a:t>
            </a:r>
            <a:r>
              <a:rPr sz="2200" spc="-5" dirty="0">
                <a:solidFill>
                  <a:srgbClr val="000000"/>
                </a:solidFill>
              </a:rPr>
              <a:t>aperto </a:t>
            </a:r>
            <a:r>
              <a:rPr sz="2200" b="0" spc="-5" dirty="0">
                <a:solidFill>
                  <a:srgbClr val="000000"/>
                </a:solidFill>
                <a:latin typeface="Arial"/>
                <a:cs typeface="Arial"/>
              </a:rPr>
              <a:t>o</a:t>
            </a:r>
            <a:r>
              <a:rPr sz="2200" b="0" spc="55" dirty="0">
                <a:solidFill>
                  <a:srgbClr val="000000"/>
                </a:solidFill>
                <a:latin typeface="Arial"/>
                <a:cs typeface="Arial"/>
              </a:rPr>
              <a:t> </a:t>
            </a:r>
            <a:r>
              <a:rPr sz="2200" spc="-5" dirty="0">
                <a:solidFill>
                  <a:srgbClr val="000000"/>
                </a:solidFill>
              </a:rPr>
              <a:t>chiuso</a:t>
            </a:r>
            <a:r>
              <a:rPr sz="2200" b="0" spc="-5" dirty="0">
                <a:solidFill>
                  <a:srgbClr val="000000"/>
                </a:solidFill>
                <a:latin typeface="Arial"/>
                <a:cs typeface="Arial"/>
              </a:rPr>
              <a:t>.</a:t>
            </a:r>
            <a:endParaRPr sz="2200">
              <a:latin typeface="Arial"/>
              <a:cs typeface="Arial"/>
            </a:endParaRPr>
          </a:p>
        </p:txBody>
      </p:sp>
      <p:sp>
        <p:nvSpPr>
          <p:cNvPr id="12" name="object 12"/>
          <p:cNvSpPr txBox="1"/>
          <p:nvPr/>
        </p:nvSpPr>
        <p:spPr>
          <a:xfrm>
            <a:off x="2982071" y="1932711"/>
            <a:ext cx="5807710" cy="2707640"/>
          </a:xfrm>
          <a:prstGeom prst="rect">
            <a:avLst/>
          </a:prstGeom>
        </p:spPr>
        <p:txBody>
          <a:bodyPr vert="horz" wrap="square" lIns="0" tIns="12065" rIns="0" bIns="0" rtlCol="0">
            <a:spAutoFit/>
          </a:bodyPr>
          <a:lstStyle/>
          <a:p>
            <a:pPr marL="12700" marR="5080">
              <a:lnSpc>
                <a:spcPct val="100000"/>
              </a:lnSpc>
              <a:spcBef>
                <a:spcPts val="95"/>
              </a:spcBef>
            </a:pPr>
            <a:r>
              <a:rPr sz="2200" spc="-5" dirty="0">
                <a:latin typeface="Arial"/>
                <a:cs typeface="Arial"/>
              </a:rPr>
              <a:t>Il </a:t>
            </a:r>
            <a:r>
              <a:rPr sz="2200" b="1" spc="-5" dirty="0">
                <a:latin typeface="Arial"/>
                <a:cs typeface="Arial"/>
              </a:rPr>
              <a:t>fascio radiale aperto </a:t>
            </a:r>
            <a:r>
              <a:rPr sz="2200" spc="-5" dirty="0">
                <a:latin typeface="Arial"/>
                <a:cs typeface="Arial"/>
              </a:rPr>
              <a:t>è caratteristico delle  </a:t>
            </a:r>
            <a:r>
              <a:rPr sz="2200" b="1" spc="-5" dirty="0">
                <a:latin typeface="Arial"/>
                <a:cs typeface="Arial"/>
              </a:rPr>
              <a:t>dicotiledoni </a:t>
            </a:r>
            <a:r>
              <a:rPr sz="2200" b="1" dirty="0">
                <a:latin typeface="Arial"/>
                <a:cs typeface="Arial"/>
              </a:rPr>
              <a:t>legnose</a:t>
            </a:r>
            <a:r>
              <a:rPr sz="2200" dirty="0">
                <a:latin typeface="Arial"/>
                <a:cs typeface="Arial"/>
              </a:rPr>
              <a:t>, </a:t>
            </a:r>
            <a:r>
              <a:rPr sz="2200" spc="-5" dirty="0">
                <a:latin typeface="Arial"/>
                <a:cs typeface="Arial"/>
              </a:rPr>
              <a:t>le cui radici sono perciò  capaci di un accrescimento secondario in  spessore.</a:t>
            </a:r>
            <a:endParaRPr sz="2200">
              <a:latin typeface="Arial"/>
              <a:cs typeface="Arial"/>
            </a:endParaRPr>
          </a:p>
          <a:p>
            <a:pPr marL="12700" marR="86360">
              <a:lnSpc>
                <a:spcPct val="100000"/>
              </a:lnSpc>
            </a:pPr>
            <a:r>
              <a:rPr sz="2200" spc="-5" dirty="0">
                <a:latin typeface="Arial"/>
                <a:cs typeface="Arial"/>
              </a:rPr>
              <a:t>Il </a:t>
            </a:r>
            <a:r>
              <a:rPr sz="2200" b="1" spc="-5" dirty="0">
                <a:latin typeface="Arial"/>
                <a:cs typeface="Arial"/>
              </a:rPr>
              <a:t>fascio radiale chiuso </a:t>
            </a:r>
            <a:r>
              <a:rPr sz="2200" spc="-5" dirty="0">
                <a:latin typeface="Arial"/>
                <a:cs typeface="Arial"/>
              </a:rPr>
              <a:t>è caratteristico delle  </a:t>
            </a:r>
            <a:r>
              <a:rPr sz="2200" b="1" spc="-5" dirty="0">
                <a:latin typeface="Arial"/>
                <a:cs typeface="Arial"/>
              </a:rPr>
              <a:t>monocotiledoni</a:t>
            </a:r>
            <a:r>
              <a:rPr sz="2200" spc="-5" dirty="0">
                <a:latin typeface="Arial"/>
                <a:cs typeface="Arial"/>
              </a:rPr>
              <a:t>, le cui radici NON sono in  grado di accrescersi in spessore (ma possono  però formare normalmente radici</a:t>
            </a:r>
            <a:r>
              <a:rPr sz="2200" spc="60" dirty="0">
                <a:latin typeface="Arial"/>
                <a:cs typeface="Arial"/>
              </a:rPr>
              <a:t> </a:t>
            </a:r>
            <a:r>
              <a:rPr sz="2200" spc="-5" dirty="0">
                <a:latin typeface="Arial"/>
                <a:cs typeface="Arial"/>
              </a:rPr>
              <a:t>secondarie).</a:t>
            </a:r>
            <a:endParaRPr sz="2200">
              <a:latin typeface="Arial"/>
              <a:cs typeface="Arial"/>
            </a:endParaRPr>
          </a:p>
        </p:txBody>
      </p:sp>
      <p:sp>
        <p:nvSpPr>
          <p:cNvPr id="13" name="object 13"/>
          <p:cNvSpPr txBox="1"/>
          <p:nvPr/>
        </p:nvSpPr>
        <p:spPr>
          <a:xfrm>
            <a:off x="2923334" y="5100408"/>
            <a:ext cx="6231890" cy="1701800"/>
          </a:xfrm>
          <a:prstGeom prst="rect">
            <a:avLst/>
          </a:prstGeom>
        </p:spPr>
        <p:txBody>
          <a:bodyPr vert="horz" wrap="square" lIns="0" tIns="12065" rIns="0" bIns="0" rtlCol="0">
            <a:spAutoFit/>
          </a:bodyPr>
          <a:lstStyle/>
          <a:p>
            <a:pPr marL="12700" marR="5080">
              <a:lnSpc>
                <a:spcPct val="100000"/>
              </a:lnSpc>
              <a:spcBef>
                <a:spcPts val="95"/>
              </a:spcBef>
            </a:pPr>
            <a:r>
              <a:rPr sz="2200" spc="-5" dirty="0">
                <a:latin typeface="Arial"/>
                <a:cs typeface="Arial"/>
              </a:rPr>
              <a:t>Si ricorda che questi fasci radiali hanno un’altra  peculiarità: il loro </a:t>
            </a:r>
            <a:r>
              <a:rPr sz="2200" spc="-10" dirty="0">
                <a:latin typeface="Arial"/>
                <a:cs typeface="Arial"/>
              </a:rPr>
              <a:t>differenziamento </a:t>
            </a:r>
            <a:r>
              <a:rPr sz="2200" spc="-5" dirty="0">
                <a:latin typeface="Arial"/>
                <a:cs typeface="Arial"/>
              </a:rPr>
              <a:t>avviene in  senso centripeto, cioè dall’esterno verso l’interno,  per cui ad esempio i vasi metaxilematici si trovano  più all’interno rispetto ai vasi</a:t>
            </a:r>
            <a:r>
              <a:rPr sz="2200" spc="-15" dirty="0">
                <a:latin typeface="Arial"/>
                <a:cs typeface="Arial"/>
              </a:rPr>
              <a:t> </a:t>
            </a:r>
            <a:r>
              <a:rPr sz="2200" spc="-5" dirty="0">
                <a:latin typeface="Arial"/>
                <a:cs typeface="Arial"/>
              </a:rPr>
              <a:t>protoxilematici.</a:t>
            </a:r>
            <a:endParaRPr sz="2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8600"/>
            <a:ext cx="9143999" cy="60609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75067" y="25400"/>
            <a:ext cx="1786255" cy="391160"/>
          </a:xfrm>
          <a:prstGeom prst="rect">
            <a:avLst/>
          </a:prstGeom>
        </p:spPr>
        <p:txBody>
          <a:bodyPr vert="horz" wrap="square" lIns="0" tIns="12700" rIns="0" bIns="0" rtlCol="0">
            <a:spAutoFit/>
          </a:bodyPr>
          <a:lstStyle/>
          <a:p>
            <a:pPr marL="12700">
              <a:lnSpc>
                <a:spcPct val="100000"/>
              </a:lnSpc>
              <a:spcBef>
                <a:spcPts val="100"/>
              </a:spcBef>
            </a:pPr>
            <a:r>
              <a:rPr spc="-5" dirty="0"/>
              <a:t>Fasci</a:t>
            </a:r>
            <a:r>
              <a:rPr spc="-65" dirty="0"/>
              <a:t> </a:t>
            </a:r>
            <a:r>
              <a:rPr spc="-5" dirty="0"/>
              <a:t>radiali</a:t>
            </a:r>
          </a:p>
        </p:txBody>
      </p:sp>
      <p:sp>
        <p:nvSpPr>
          <p:cNvPr id="7"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3400" y="550164"/>
            <a:ext cx="3767327" cy="37459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53000" y="626364"/>
            <a:ext cx="3227831" cy="350519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88339" y="4613275"/>
            <a:ext cx="8192770" cy="1488440"/>
          </a:xfrm>
          <a:prstGeom prst="rect">
            <a:avLst/>
          </a:prstGeom>
        </p:spPr>
        <p:txBody>
          <a:bodyPr vert="horz" wrap="square" lIns="0" tIns="12700" rIns="0" bIns="0" rtlCol="0">
            <a:spAutoFit/>
          </a:bodyPr>
          <a:lstStyle/>
          <a:p>
            <a:pPr marL="12700" marR="5080">
              <a:lnSpc>
                <a:spcPct val="100000"/>
              </a:lnSpc>
              <a:spcBef>
                <a:spcPts val="100"/>
              </a:spcBef>
            </a:pPr>
            <a:r>
              <a:rPr sz="2400" spc="-40" dirty="0">
                <a:latin typeface="Arial"/>
                <a:cs typeface="Arial"/>
              </a:rPr>
              <a:t>Talvolta </a:t>
            </a:r>
            <a:r>
              <a:rPr sz="2400" spc="-5" dirty="0">
                <a:latin typeface="Arial"/>
                <a:cs typeface="Arial"/>
              </a:rPr>
              <a:t>nella zona centrale del fascio radiale della radice  sono presenti fibre sclerenchimatiche che servono a rendere  più resistente la struttura a sforzi di trazione (dis. a</a:t>
            </a:r>
            <a:r>
              <a:rPr sz="2400" spc="65" dirty="0">
                <a:latin typeface="Arial"/>
                <a:cs typeface="Arial"/>
              </a:rPr>
              <a:t> </a:t>
            </a:r>
            <a:r>
              <a:rPr sz="2400" spc="-5" dirty="0">
                <a:latin typeface="Arial"/>
                <a:cs typeface="Arial"/>
              </a:rPr>
              <a:t>destra).</a:t>
            </a:r>
            <a:endParaRPr sz="2400">
              <a:latin typeface="Arial"/>
              <a:cs typeface="Arial"/>
            </a:endParaRPr>
          </a:p>
          <a:p>
            <a:pPr marL="12700">
              <a:lnSpc>
                <a:spcPct val="100000"/>
              </a:lnSpc>
            </a:pPr>
            <a:r>
              <a:rPr sz="2400" spc="-5" dirty="0">
                <a:latin typeface="Arial"/>
                <a:cs typeface="Arial"/>
              </a:rPr>
              <a:t>Ciò è particolarmente frequente nelle</a:t>
            </a:r>
            <a:r>
              <a:rPr sz="2400" spc="65" dirty="0">
                <a:latin typeface="Arial"/>
                <a:cs typeface="Arial"/>
              </a:rPr>
              <a:t> </a:t>
            </a:r>
            <a:r>
              <a:rPr sz="2400" spc="-5" dirty="0">
                <a:latin typeface="Arial"/>
                <a:cs typeface="Arial"/>
              </a:rPr>
              <a:t>monocotiledoni.</a:t>
            </a:r>
            <a:endParaRPr sz="2400">
              <a:latin typeface="Arial"/>
              <a:cs typeface="Arial"/>
            </a:endParaRPr>
          </a:p>
        </p:txBody>
      </p:sp>
      <p:sp>
        <p:nvSpPr>
          <p:cNvPr id="5" name="object 5"/>
          <p:cNvSpPr txBox="1">
            <a:spLocks noGrp="1"/>
          </p:cNvSpPr>
          <p:nvPr>
            <p:ph type="title"/>
          </p:nvPr>
        </p:nvSpPr>
        <p:spPr>
          <a:xfrm>
            <a:off x="7275067" y="25400"/>
            <a:ext cx="1786255" cy="391160"/>
          </a:xfrm>
          <a:prstGeom prst="rect">
            <a:avLst/>
          </a:prstGeom>
        </p:spPr>
        <p:txBody>
          <a:bodyPr vert="horz" wrap="square" lIns="0" tIns="12700" rIns="0" bIns="0" rtlCol="0">
            <a:spAutoFit/>
          </a:bodyPr>
          <a:lstStyle/>
          <a:p>
            <a:pPr marL="12700">
              <a:lnSpc>
                <a:spcPct val="100000"/>
              </a:lnSpc>
              <a:spcBef>
                <a:spcPts val="100"/>
              </a:spcBef>
            </a:pPr>
            <a:r>
              <a:rPr spc="-5" dirty="0"/>
              <a:t>Fasci</a:t>
            </a:r>
            <a:r>
              <a:rPr spc="-65" dirty="0"/>
              <a:t> </a:t>
            </a:r>
            <a:r>
              <a:rPr spc="-5" dirty="0"/>
              <a:t>radiali</a:t>
            </a:r>
          </a:p>
        </p:txBody>
      </p:sp>
      <p:sp>
        <p:nvSpPr>
          <p:cNvPr id="9"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10"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1"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3514" y="44552"/>
            <a:ext cx="4448810" cy="2037080"/>
          </a:xfrm>
          <a:prstGeom prst="rect">
            <a:avLst/>
          </a:prstGeom>
        </p:spPr>
        <p:txBody>
          <a:bodyPr vert="horz" wrap="square" lIns="0" tIns="12700" rIns="0" bIns="0" rtlCol="0">
            <a:spAutoFit/>
          </a:bodyPr>
          <a:lstStyle/>
          <a:p>
            <a:pPr marL="12700" marR="5080">
              <a:lnSpc>
                <a:spcPct val="110000"/>
              </a:lnSpc>
              <a:spcBef>
                <a:spcPts val="100"/>
              </a:spcBef>
            </a:pPr>
            <a:r>
              <a:rPr sz="2000" dirty="0">
                <a:latin typeface="Arial"/>
                <a:cs typeface="Arial"/>
              </a:rPr>
              <a:t>La zona centrale del </a:t>
            </a:r>
            <a:r>
              <a:rPr sz="2000" spc="-5" dirty="0">
                <a:latin typeface="Arial"/>
                <a:cs typeface="Arial"/>
              </a:rPr>
              <a:t>fusto </a:t>
            </a:r>
            <a:r>
              <a:rPr sz="2000" dirty="0">
                <a:latin typeface="Arial"/>
                <a:cs typeface="Arial"/>
              </a:rPr>
              <a:t>o della  radice in cui si </a:t>
            </a:r>
            <a:r>
              <a:rPr sz="2000" spc="-5" dirty="0">
                <a:latin typeface="Arial"/>
                <a:cs typeface="Arial"/>
              </a:rPr>
              <a:t>trovano </a:t>
            </a:r>
            <a:r>
              <a:rPr sz="2000" dirty="0">
                <a:latin typeface="Arial"/>
                <a:cs typeface="Arial"/>
              </a:rPr>
              <a:t>i </a:t>
            </a:r>
            <a:r>
              <a:rPr sz="2000" spc="-5" dirty="0">
                <a:latin typeface="Arial"/>
                <a:cs typeface="Arial"/>
              </a:rPr>
              <a:t>fasci  </a:t>
            </a:r>
            <a:r>
              <a:rPr sz="2000" dirty="0">
                <a:latin typeface="Arial"/>
                <a:cs typeface="Arial"/>
              </a:rPr>
              <a:t>conduttori è chiamata </a:t>
            </a:r>
            <a:r>
              <a:rPr sz="2000" b="1" spc="-5" dirty="0">
                <a:latin typeface="Arial"/>
                <a:cs typeface="Arial"/>
              </a:rPr>
              <a:t>cilindro  </a:t>
            </a:r>
            <a:r>
              <a:rPr sz="2000" b="1" dirty="0">
                <a:latin typeface="Arial"/>
                <a:cs typeface="Arial"/>
              </a:rPr>
              <a:t>centrale </a:t>
            </a:r>
            <a:r>
              <a:rPr sz="2000" dirty="0">
                <a:latin typeface="Arial"/>
                <a:cs typeface="Arial"/>
              </a:rPr>
              <a:t>o </a:t>
            </a:r>
            <a:r>
              <a:rPr sz="2000" b="1" dirty="0">
                <a:latin typeface="Arial"/>
                <a:cs typeface="Arial"/>
              </a:rPr>
              <a:t>stele, </a:t>
            </a:r>
            <a:r>
              <a:rPr sz="2000" dirty="0">
                <a:latin typeface="Arial"/>
                <a:cs typeface="Arial"/>
              </a:rPr>
              <a:t>in cui si possono  </a:t>
            </a:r>
            <a:r>
              <a:rPr sz="2000" spc="-5" dirty="0">
                <a:latin typeface="Arial"/>
                <a:cs typeface="Arial"/>
              </a:rPr>
              <a:t>trovare </a:t>
            </a:r>
            <a:r>
              <a:rPr sz="2000" dirty="0">
                <a:latin typeface="Arial"/>
                <a:cs typeface="Arial"/>
              </a:rPr>
              <a:t>anche altri </a:t>
            </a:r>
            <a:r>
              <a:rPr sz="2000" spc="-5" dirty="0">
                <a:latin typeface="Arial"/>
                <a:cs typeface="Arial"/>
              </a:rPr>
              <a:t>tessuti </a:t>
            </a:r>
            <a:r>
              <a:rPr sz="2000" dirty="0">
                <a:latin typeface="Arial"/>
                <a:cs typeface="Arial"/>
              </a:rPr>
              <a:t>(delimitata</a:t>
            </a:r>
            <a:r>
              <a:rPr sz="2000" spc="-140" dirty="0">
                <a:latin typeface="Arial"/>
                <a:cs typeface="Arial"/>
              </a:rPr>
              <a:t> </a:t>
            </a:r>
            <a:r>
              <a:rPr sz="2000" spc="-5" dirty="0">
                <a:latin typeface="Arial"/>
                <a:cs typeface="Arial"/>
              </a:rPr>
              <a:t>da  </a:t>
            </a:r>
            <a:r>
              <a:rPr sz="2000" dirty="0">
                <a:latin typeface="Arial"/>
                <a:cs typeface="Arial"/>
              </a:rPr>
              <a:t>endodermide e</a:t>
            </a:r>
            <a:r>
              <a:rPr sz="2000" spc="-70" dirty="0">
                <a:latin typeface="Arial"/>
                <a:cs typeface="Arial"/>
              </a:rPr>
              <a:t> </a:t>
            </a:r>
            <a:r>
              <a:rPr sz="2000" dirty="0">
                <a:latin typeface="Arial"/>
                <a:cs typeface="Arial"/>
              </a:rPr>
              <a:t>periciclo).</a:t>
            </a:r>
            <a:endParaRPr sz="2000">
              <a:latin typeface="Arial"/>
              <a:cs typeface="Arial"/>
            </a:endParaRPr>
          </a:p>
        </p:txBody>
      </p:sp>
      <p:sp>
        <p:nvSpPr>
          <p:cNvPr id="3" name="object 3"/>
          <p:cNvSpPr/>
          <p:nvPr/>
        </p:nvSpPr>
        <p:spPr>
          <a:xfrm>
            <a:off x="501395" y="2061971"/>
            <a:ext cx="1731263" cy="1714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16779" y="260604"/>
            <a:ext cx="4315967" cy="60578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4275" y="2886455"/>
            <a:ext cx="1369060" cy="76200"/>
          </a:xfrm>
          <a:custGeom>
            <a:avLst/>
            <a:gdLst/>
            <a:ahLst/>
            <a:cxnLst/>
            <a:rect l="l" t="t" r="r" b="b"/>
            <a:pathLst>
              <a:path w="1369060" h="76200">
                <a:moveTo>
                  <a:pt x="76200" y="0"/>
                </a:moveTo>
                <a:lnTo>
                  <a:pt x="0" y="38100"/>
                </a:lnTo>
                <a:lnTo>
                  <a:pt x="76200" y="76200"/>
                </a:lnTo>
                <a:lnTo>
                  <a:pt x="76200" y="51816"/>
                </a:lnTo>
                <a:lnTo>
                  <a:pt x="64007" y="51816"/>
                </a:lnTo>
                <a:lnTo>
                  <a:pt x="64007" y="25908"/>
                </a:lnTo>
                <a:lnTo>
                  <a:pt x="76200" y="25908"/>
                </a:lnTo>
                <a:lnTo>
                  <a:pt x="76200" y="0"/>
                </a:lnTo>
                <a:close/>
              </a:path>
              <a:path w="1369060" h="76200">
                <a:moveTo>
                  <a:pt x="1292351" y="0"/>
                </a:moveTo>
                <a:lnTo>
                  <a:pt x="1292351" y="76200"/>
                </a:lnTo>
                <a:lnTo>
                  <a:pt x="1341119" y="51816"/>
                </a:lnTo>
                <a:lnTo>
                  <a:pt x="1306067" y="51816"/>
                </a:lnTo>
                <a:lnTo>
                  <a:pt x="1306067" y="25908"/>
                </a:lnTo>
                <a:lnTo>
                  <a:pt x="1344167" y="25908"/>
                </a:lnTo>
                <a:lnTo>
                  <a:pt x="1292351" y="0"/>
                </a:lnTo>
                <a:close/>
              </a:path>
              <a:path w="1369060" h="76200">
                <a:moveTo>
                  <a:pt x="76200" y="25908"/>
                </a:moveTo>
                <a:lnTo>
                  <a:pt x="64007" y="25908"/>
                </a:lnTo>
                <a:lnTo>
                  <a:pt x="64007" y="51816"/>
                </a:lnTo>
                <a:lnTo>
                  <a:pt x="76200" y="51816"/>
                </a:lnTo>
                <a:lnTo>
                  <a:pt x="76200" y="25908"/>
                </a:lnTo>
                <a:close/>
              </a:path>
              <a:path w="1369060" h="76200">
                <a:moveTo>
                  <a:pt x="1292351" y="25908"/>
                </a:moveTo>
                <a:lnTo>
                  <a:pt x="76200" y="25908"/>
                </a:lnTo>
                <a:lnTo>
                  <a:pt x="76200" y="51816"/>
                </a:lnTo>
                <a:lnTo>
                  <a:pt x="1292351" y="51816"/>
                </a:lnTo>
                <a:lnTo>
                  <a:pt x="1292351" y="25908"/>
                </a:lnTo>
                <a:close/>
              </a:path>
              <a:path w="1369060" h="76200">
                <a:moveTo>
                  <a:pt x="1344167" y="25908"/>
                </a:moveTo>
                <a:lnTo>
                  <a:pt x="1306067" y="25908"/>
                </a:lnTo>
                <a:lnTo>
                  <a:pt x="1306067" y="51816"/>
                </a:lnTo>
                <a:lnTo>
                  <a:pt x="1341119" y="51816"/>
                </a:lnTo>
                <a:lnTo>
                  <a:pt x="1368551" y="38100"/>
                </a:lnTo>
                <a:lnTo>
                  <a:pt x="1344167" y="25908"/>
                </a:lnTo>
                <a:close/>
              </a:path>
            </a:pathLst>
          </a:custGeom>
          <a:solidFill>
            <a:srgbClr val="BF0000"/>
          </a:solidFill>
        </p:spPr>
        <p:txBody>
          <a:bodyPr wrap="square" lIns="0" tIns="0" rIns="0" bIns="0" rtlCol="0"/>
          <a:lstStyle/>
          <a:p>
            <a:endParaRPr/>
          </a:p>
        </p:txBody>
      </p:sp>
      <p:sp>
        <p:nvSpPr>
          <p:cNvPr id="6" name="object 6"/>
          <p:cNvSpPr/>
          <p:nvPr/>
        </p:nvSpPr>
        <p:spPr>
          <a:xfrm>
            <a:off x="2810255" y="2174748"/>
            <a:ext cx="1568195" cy="154076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019044" y="2880359"/>
            <a:ext cx="1152525" cy="76200"/>
          </a:xfrm>
          <a:custGeom>
            <a:avLst/>
            <a:gdLst/>
            <a:ahLst/>
            <a:cxnLst/>
            <a:rect l="l" t="t" r="r" b="b"/>
            <a:pathLst>
              <a:path w="1152525" h="76200">
                <a:moveTo>
                  <a:pt x="76200" y="0"/>
                </a:moveTo>
                <a:lnTo>
                  <a:pt x="0" y="38100"/>
                </a:lnTo>
                <a:lnTo>
                  <a:pt x="76200" y="76200"/>
                </a:lnTo>
                <a:lnTo>
                  <a:pt x="76200" y="50291"/>
                </a:lnTo>
                <a:lnTo>
                  <a:pt x="62483" y="50291"/>
                </a:lnTo>
                <a:lnTo>
                  <a:pt x="62483" y="25907"/>
                </a:lnTo>
                <a:lnTo>
                  <a:pt x="76200" y="25907"/>
                </a:lnTo>
                <a:lnTo>
                  <a:pt x="76200" y="0"/>
                </a:lnTo>
                <a:close/>
              </a:path>
              <a:path w="1152525" h="76200">
                <a:moveTo>
                  <a:pt x="1075943" y="0"/>
                </a:moveTo>
                <a:lnTo>
                  <a:pt x="1075943" y="76200"/>
                </a:lnTo>
                <a:lnTo>
                  <a:pt x="1127759" y="50291"/>
                </a:lnTo>
                <a:lnTo>
                  <a:pt x="1088135" y="50291"/>
                </a:lnTo>
                <a:lnTo>
                  <a:pt x="1088135" y="25907"/>
                </a:lnTo>
                <a:lnTo>
                  <a:pt x="1127759" y="25907"/>
                </a:lnTo>
                <a:lnTo>
                  <a:pt x="1075943" y="0"/>
                </a:lnTo>
                <a:close/>
              </a:path>
              <a:path w="1152525" h="76200">
                <a:moveTo>
                  <a:pt x="76200" y="25907"/>
                </a:moveTo>
                <a:lnTo>
                  <a:pt x="62483" y="25907"/>
                </a:lnTo>
                <a:lnTo>
                  <a:pt x="62483" y="50291"/>
                </a:lnTo>
                <a:lnTo>
                  <a:pt x="76200" y="50291"/>
                </a:lnTo>
                <a:lnTo>
                  <a:pt x="76200" y="25907"/>
                </a:lnTo>
                <a:close/>
              </a:path>
              <a:path w="1152525" h="76200">
                <a:moveTo>
                  <a:pt x="1075943" y="25907"/>
                </a:moveTo>
                <a:lnTo>
                  <a:pt x="76200" y="25907"/>
                </a:lnTo>
                <a:lnTo>
                  <a:pt x="76200" y="50291"/>
                </a:lnTo>
                <a:lnTo>
                  <a:pt x="1075943" y="50291"/>
                </a:lnTo>
                <a:lnTo>
                  <a:pt x="1075943" y="25907"/>
                </a:lnTo>
                <a:close/>
              </a:path>
              <a:path w="1152525" h="76200">
                <a:moveTo>
                  <a:pt x="1127759" y="25907"/>
                </a:moveTo>
                <a:lnTo>
                  <a:pt x="1088135" y="25907"/>
                </a:lnTo>
                <a:lnTo>
                  <a:pt x="1088135" y="50291"/>
                </a:lnTo>
                <a:lnTo>
                  <a:pt x="1127759" y="50291"/>
                </a:lnTo>
                <a:lnTo>
                  <a:pt x="1152143" y="38100"/>
                </a:lnTo>
                <a:lnTo>
                  <a:pt x="1127759" y="25907"/>
                </a:lnTo>
                <a:close/>
              </a:path>
            </a:pathLst>
          </a:custGeom>
          <a:solidFill>
            <a:srgbClr val="BF0000"/>
          </a:solidFill>
        </p:spPr>
        <p:txBody>
          <a:bodyPr wrap="square" lIns="0" tIns="0" rIns="0" bIns="0" rtlCol="0"/>
          <a:lstStyle/>
          <a:p>
            <a:endParaRPr/>
          </a:p>
        </p:txBody>
      </p:sp>
      <p:sp>
        <p:nvSpPr>
          <p:cNvPr id="8" name="object 8"/>
          <p:cNvSpPr/>
          <p:nvPr/>
        </p:nvSpPr>
        <p:spPr>
          <a:xfrm>
            <a:off x="1002791" y="3739896"/>
            <a:ext cx="3168395" cy="311810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334767" y="5047488"/>
            <a:ext cx="475615" cy="76200"/>
          </a:xfrm>
          <a:custGeom>
            <a:avLst/>
            <a:gdLst/>
            <a:ahLst/>
            <a:cxnLst/>
            <a:rect l="l" t="t" r="r" b="b"/>
            <a:pathLst>
              <a:path w="475614" h="76200">
                <a:moveTo>
                  <a:pt x="76200" y="0"/>
                </a:moveTo>
                <a:lnTo>
                  <a:pt x="0" y="38100"/>
                </a:lnTo>
                <a:lnTo>
                  <a:pt x="76200" y="76200"/>
                </a:lnTo>
                <a:lnTo>
                  <a:pt x="76200" y="50292"/>
                </a:lnTo>
                <a:lnTo>
                  <a:pt x="62483" y="50292"/>
                </a:lnTo>
                <a:lnTo>
                  <a:pt x="62483" y="25908"/>
                </a:lnTo>
                <a:lnTo>
                  <a:pt x="76200" y="25908"/>
                </a:lnTo>
                <a:lnTo>
                  <a:pt x="76200" y="0"/>
                </a:lnTo>
                <a:close/>
              </a:path>
              <a:path w="475614" h="76200">
                <a:moveTo>
                  <a:pt x="399287" y="0"/>
                </a:moveTo>
                <a:lnTo>
                  <a:pt x="399287" y="76200"/>
                </a:lnTo>
                <a:lnTo>
                  <a:pt x="451103" y="50292"/>
                </a:lnTo>
                <a:lnTo>
                  <a:pt x="413003" y="50292"/>
                </a:lnTo>
                <a:lnTo>
                  <a:pt x="413003" y="25908"/>
                </a:lnTo>
                <a:lnTo>
                  <a:pt x="451103" y="25908"/>
                </a:lnTo>
                <a:lnTo>
                  <a:pt x="399287" y="0"/>
                </a:lnTo>
                <a:close/>
              </a:path>
              <a:path w="475614" h="76200">
                <a:moveTo>
                  <a:pt x="76200" y="25908"/>
                </a:moveTo>
                <a:lnTo>
                  <a:pt x="62483" y="25908"/>
                </a:lnTo>
                <a:lnTo>
                  <a:pt x="62483" y="50292"/>
                </a:lnTo>
                <a:lnTo>
                  <a:pt x="76200" y="50292"/>
                </a:lnTo>
                <a:lnTo>
                  <a:pt x="76200" y="25908"/>
                </a:lnTo>
                <a:close/>
              </a:path>
              <a:path w="475614" h="76200">
                <a:moveTo>
                  <a:pt x="399287" y="25908"/>
                </a:moveTo>
                <a:lnTo>
                  <a:pt x="76200" y="25908"/>
                </a:lnTo>
                <a:lnTo>
                  <a:pt x="76200" y="50292"/>
                </a:lnTo>
                <a:lnTo>
                  <a:pt x="399287" y="50292"/>
                </a:lnTo>
                <a:lnTo>
                  <a:pt x="399287" y="25908"/>
                </a:lnTo>
                <a:close/>
              </a:path>
              <a:path w="475614" h="76200">
                <a:moveTo>
                  <a:pt x="451103" y="25908"/>
                </a:moveTo>
                <a:lnTo>
                  <a:pt x="413003" y="25908"/>
                </a:lnTo>
                <a:lnTo>
                  <a:pt x="413003" y="50292"/>
                </a:lnTo>
                <a:lnTo>
                  <a:pt x="451103" y="50292"/>
                </a:lnTo>
                <a:lnTo>
                  <a:pt x="475487" y="38100"/>
                </a:lnTo>
                <a:lnTo>
                  <a:pt x="451103" y="25908"/>
                </a:lnTo>
                <a:close/>
              </a:path>
            </a:pathLst>
          </a:custGeom>
          <a:solidFill>
            <a:srgbClr val="BF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6684" y="138074"/>
            <a:ext cx="5055870"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FF0000"/>
                </a:solidFill>
              </a:rPr>
              <a:t>LA TEORIA DELLA</a:t>
            </a:r>
            <a:r>
              <a:rPr sz="3200" spc="-470" dirty="0">
                <a:solidFill>
                  <a:srgbClr val="FF0000"/>
                </a:solidFill>
              </a:rPr>
              <a:t> </a:t>
            </a:r>
            <a:r>
              <a:rPr sz="3200" spc="-5" dirty="0">
                <a:solidFill>
                  <a:srgbClr val="FF0000"/>
                </a:solidFill>
              </a:rPr>
              <a:t>STELE</a:t>
            </a:r>
            <a:endParaRPr sz="3200"/>
          </a:p>
        </p:txBody>
      </p:sp>
      <p:sp>
        <p:nvSpPr>
          <p:cNvPr id="3" name="object 3"/>
          <p:cNvSpPr txBox="1"/>
          <p:nvPr/>
        </p:nvSpPr>
        <p:spPr>
          <a:xfrm>
            <a:off x="454771" y="863371"/>
            <a:ext cx="7789545" cy="185420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Esistono relazioni evolutive </a:t>
            </a:r>
            <a:r>
              <a:rPr sz="2400" dirty="0">
                <a:latin typeface="Arial"/>
                <a:cs typeface="Arial"/>
              </a:rPr>
              <a:t>tra </a:t>
            </a:r>
            <a:r>
              <a:rPr sz="2400" spc="-5" dirty="0">
                <a:latin typeface="Arial"/>
                <a:cs typeface="Arial"/>
              </a:rPr>
              <a:t>i diversi tipi di fascio che  abbiamo descritto? E’ possibile far derivare da quell’unico  fascio perifloematico, presente in molte piante primitive, i  diversi altri tipi di fascio, spiegando anche la loro  disposizione all’interno dell’organo caulinare o</a:t>
            </a:r>
            <a:r>
              <a:rPr sz="2400" spc="165" dirty="0">
                <a:latin typeface="Arial"/>
                <a:cs typeface="Arial"/>
              </a:rPr>
              <a:t> </a:t>
            </a:r>
            <a:r>
              <a:rPr sz="2400" spc="-5" dirty="0">
                <a:latin typeface="Arial"/>
                <a:cs typeface="Arial"/>
              </a:rPr>
              <a:t>radicale?</a:t>
            </a:r>
            <a:endParaRPr sz="2400">
              <a:latin typeface="Arial"/>
              <a:cs typeface="Arial"/>
            </a:endParaRPr>
          </a:p>
        </p:txBody>
      </p:sp>
      <p:sp>
        <p:nvSpPr>
          <p:cNvPr id="4" name="object 4"/>
          <p:cNvSpPr/>
          <p:nvPr/>
        </p:nvSpPr>
        <p:spPr>
          <a:xfrm>
            <a:off x="469391" y="2997707"/>
            <a:ext cx="1446275" cy="3581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31291" y="2959607"/>
            <a:ext cx="1522730" cy="3657600"/>
          </a:xfrm>
          <a:custGeom>
            <a:avLst/>
            <a:gdLst/>
            <a:ahLst/>
            <a:cxnLst/>
            <a:rect l="l" t="t" r="r" b="b"/>
            <a:pathLst>
              <a:path w="1522730" h="3657600">
                <a:moveTo>
                  <a:pt x="1522475" y="0"/>
                </a:moveTo>
                <a:lnTo>
                  <a:pt x="0" y="0"/>
                </a:lnTo>
                <a:lnTo>
                  <a:pt x="0" y="3657599"/>
                </a:lnTo>
                <a:lnTo>
                  <a:pt x="1522475" y="3657599"/>
                </a:lnTo>
                <a:lnTo>
                  <a:pt x="1522475" y="3639311"/>
                </a:lnTo>
                <a:lnTo>
                  <a:pt x="38100" y="3639311"/>
                </a:lnTo>
                <a:lnTo>
                  <a:pt x="18287" y="3619499"/>
                </a:lnTo>
                <a:lnTo>
                  <a:pt x="38100" y="3619499"/>
                </a:lnTo>
                <a:lnTo>
                  <a:pt x="38100" y="38100"/>
                </a:lnTo>
                <a:lnTo>
                  <a:pt x="18287" y="38100"/>
                </a:lnTo>
                <a:lnTo>
                  <a:pt x="38100" y="19812"/>
                </a:lnTo>
                <a:lnTo>
                  <a:pt x="1522475" y="19812"/>
                </a:lnTo>
                <a:lnTo>
                  <a:pt x="1522475" y="0"/>
                </a:lnTo>
                <a:close/>
              </a:path>
              <a:path w="1522730" h="3657600">
                <a:moveTo>
                  <a:pt x="38100" y="3619499"/>
                </a:moveTo>
                <a:lnTo>
                  <a:pt x="18287" y="3619499"/>
                </a:lnTo>
                <a:lnTo>
                  <a:pt x="38100" y="3639311"/>
                </a:lnTo>
                <a:lnTo>
                  <a:pt x="38100" y="3619499"/>
                </a:lnTo>
                <a:close/>
              </a:path>
              <a:path w="1522730" h="3657600">
                <a:moveTo>
                  <a:pt x="1484375" y="3619499"/>
                </a:moveTo>
                <a:lnTo>
                  <a:pt x="38100" y="3619499"/>
                </a:lnTo>
                <a:lnTo>
                  <a:pt x="38100" y="3639311"/>
                </a:lnTo>
                <a:lnTo>
                  <a:pt x="1484375" y="3639311"/>
                </a:lnTo>
                <a:lnTo>
                  <a:pt x="1484375" y="3619499"/>
                </a:lnTo>
                <a:close/>
              </a:path>
              <a:path w="1522730" h="3657600">
                <a:moveTo>
                  <a:pt x="1484375" y="19812"/>
                </a:moveTo>
                <a:lnTo>
                  <a:pt x="1484375" y="3639311"/>
                </a:lnTo>
                <a:lnTo>
                  <a:pt x="1502663" y="3619499"/>
                </a:lnTo>
                <a:lnTo>
                  <a:pt x="1522475" y="3619499"/>
                </a:lnTo>
                <a:lnTo>
                  <a:pt x="1522475" y="38100"/>
                </a:lnTo>
                <a:lnTo>
                  <a:pt x="1502663" y="38100"/>
                </a:lnTo>
                <a:lnTo>
                  <a:pt x="1484375" y="19812"/>
                </a:lnTo>
                <a:close/>
              </a:path>
              <a:path w="1522730" h="3657600">
                <a:moveTo>
                  <a:pt x="1522475" y="3619499"/>
                </a:moveTo>
                <a:lnTo>
                  <a:pt x="1502663" y="3619499"/>
                </a:lnTo>
                <a:lnTo>
                  <a:pt x="1484375" y="3639311"/>
                </a:lnTo>
                <a:lnTo>
                  <a:pt x="1522475" y="3639311"/>
                </a:lnTo>
                <a:lnTo>
                  <a:pt x="1522475" y="3619499"/>
                </a:lnTo>
                <a:close/>
              </a:path>
              <a:path w="1522730" h="3657600">
                <a:moveTo>
                  <a:pt x="38100" y="19812"/>
                </a:moveTo>
                <a:lnTo>
                  <a:pt x="18287" y="38100"/>
                </a:lnTo>
                <a:lnTo>
                  <a:pt x="38100" y="38100"/>
                </a:lnTo>
                <a:lnTo>
                  <a:pt x="38100" y="19812"/>
                </a:lnTo>
                <a:close/>
              </a:path>
              <a:path w="1522730" h="3657600">
                <a:moveTo>
                  <a:pt x="1484375" y="19812"/>
                </a:moveTo>
                <a:lnTo>
                  <a:pt x="38100" y="19812"/>
                </a:lnTo>
                <a:lnTo>
                  <a:pt x="38100" y="38100"/>
                </a:lnTo>
                <a:lnTo>
                  <a:pt x="1484375" y="38100"/>
                </a:lnTo>
                <a:lnTo>
                  <a:pt x="1484375" y="19812"/>
                </a:lnTo>
                <a:close/>
              </a:path>
              <a:path w="1522730" h="3657600">
                <a:moveTo>
                  <a:pt x="1522475" y="19812"/>
                </a:moveTo>
                <a:lnTo>
                  <a:pt x="1484375" y="19812"/>
                </a:lnTo>
                <a:lnTo>
                  <a:pt x="1502663" y="38100"/>
                </a:lnTo>
                <a:lnTo>
                  <a:pt x="1522475" y="38100"/>
                </a:lnTo>
                <a:lnTo>
                  <a:pt x="1522475" y="19812"/>
                </a:lnTo>
                <a:close/>
              </a:path>
            </a:pathLst>
          </a:custGeom>
          <a:solidFill>
            <a:srgbClr val="808080"/>
          </a:solidFill>
        </p:spPr>
        <p:txBody>
          <a:bodyPr wrap="square" lIns="0" tIns="0" rIns="0" bIns="0" rtlCol="0"/>
          <a:lstStyle/>
          <a:p>
            <a:endParaRPr/>
          </a:p>
        </p:txBody>
      </p:sp>
      <p:sp>
        <p:nvSpPr>
          <p:cNvPr id="6" name="object 6"/>
          <p:cNvSpPr/>
          <p:nvPr/>
        </p:nvSpPr>
        <p:spPr>
          <a:xfrm>
            <a:off x="1973579" y="3855720"/>
            <a:ext cx="2386583" cy="24582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555747" y="4533900"/>
            <a:ext cx="1198245" cy="1103630"/>
          </a:xfrm>
          <a:custGeom>
            <a:avLst/>
            <a:gdLst/>
            <a:ahLst/>
            <a:cxnLst/>
            <a:rect l="l" t="t" r="r" b="b"/>
            <a:pathLst>
              <a:path w="1198245" h="1103629">
                <a:moveTo>
                  <a:pt x="629411" y="0"/>
                </a:moveTo>
                <a:lnTo>
                  <a:pt x="566927" y="0"/>
                </a:lnTo>
                <a:lnTo>
                  <a:pt x="507491" y="6095"/>
                </a:lnTo>
                <a:lnTo>
                  <a:pt x="449579" y="16763"/>
                </a:lnTo>
                <a:lnTo>
                  <a:pt x="365759" y="42671"/>
                </a:lnTo>
                <a:lnTo>
                  <a:pt x="313943" y="65531"/>
                </a:lnTo>
                <a:lnTo>
                  <a:pt x="263651" y="94487"/>
                </a:lnTo>
                <a:lnTo>
                  <a:pt x="217931" y="124967"/>
                </a:lnTo>
                <a:lnTo>
                  <a:pt x="175259" y="161543"/>
                </a:lnTo>
                <a:lnTo>
                  <a:pt x="137159" y="199643"/>
                </a:lnTo>
                <a:lnTo>
                  <a:pt x="102107" y="242315"/>
                </a:lnTo>
                <a:lnTo>
                  <a:pt x="71627" y="288035"/>
                </a:lnTo>
                <a:lnTo>
                  <a:pt x="47243" y="336803"/>
                </a:lnTo>
                <a:lnTo>
                  <a:pt x="25907" y="387095"/>
                </a:lnTo>
                <a:lnTo>
                  <a:pt x="6095" y="467867"/>
                </a:lnTo>
                <a:lnTo>
                  <a:pt x="0" y="524255"/>
                </a:lnTo>
                <a:lnTo>
                  <a:pt x="0" y="580643"/>
                </a:lnTo>
                <a:lnTo>
                  <a:pt x="3047" y="608075"/>
                </a:lnTo>
                <a:lnTo>
                  <a:pt x="6095" y="637031"/>
                </a:lnTo>
                <a:lnTo>
                  <a:pt x="12191" y="662939"/>
                </a:lnTo>
                <a:lnTo>
                  <a:pt x="18287" y="690371"/>
                </a:lnTo>
                <a:lnTo>
                  <a:pt x="36575" y="742187"/>
                </a:lnTo>
                <a:lnTo>
                  <a:pt x="59435" y="792479"/>
                </a:lnTo>
                <a:lnTo>
                  <a:pt x="86867" y="838199"/>
                </a:lnTo>
                <a:lnTo>
                  <a:pt x="118871" y="882395"/>
                </a:lnTo>
                <a:lnTo>
                  <a:pt x="155447" y="923543"/>
                </a:lnTo>
                <a:lnTo>
                  <a:pt x="196595" y="960119"/>
                </a:lnTo>
                <a:lnTo>
                  <a:pt x="217931" y="978407"/>
                </a:lnTo>
                <a:lnTo>
                  <a:pt x="240791" y="993647"/>
                </a:lnTo>
                <a:lnTo>
                  <a:pt x="265175" y="1010411"/>
                </a:lnTo>
                <a:lnTo>
                  <a:pt x="313943" y="1037843"/>
                </a:lnTo>
                <a:lnTo>
                  <a:pt x="365759" y="1060703"/>
                </a:lnTo>
                <a:lnTo>
                  <a:pt x="422147" y="1078991"/>
                </a:lnTo>
                <a:lnTo>
                  <a:pt x="478535" y="1092707"/>
                </a:lnTo>
                <a:lnTo>
                  <a:pt x="568451" y="1103375"/>
                </a:lnTo>
                <a:lnTo>
                  <a:pt x="598931" y="1103375"/>
                </a:lnTo>
                <a:lnTo>
                  <a:pt x="659891" y="1100327"/>
                </a:lnTo>
                <a:lnTo>
                  <a:pt x="719327" y="1092707"/>
                </a:lnTo>
                <a:lnTo>
                  <a:pt x="777239" y="1078991"/>
                </a:lnTo>
                <a:lnTo>
                  <a:pt x="818387" y="1065275"/>
                </a:lnTo>
                <a:lnTo>
                  <a:pt x="569975" y="1065275"/>
                </a:lnTo>
                <a:lnTo>
                  <a:pt x="512063" y="1059179"/>
                </a:lnTo>
                <a:lnTo>
                  <a:pt x="457199" y="1048511"/>
                </a:lnTo>
                <a:lnTo>
                  <a:pt x="379475" y="1024127"/>
                </a:lnTo>
                <a:lnTo>
                  <a:pt x="330707" y="1002791"/>
                </a:lnTo>
                <a:lnTo>
                  <a:pt x="283463" y="976883"/>
                </a:lnTo>
                <a:lnTo>
                  <a:pt x="240791" y="947927"/>
                </a:lnTo>
                <a:lnTo>
                  <a:pt x="201167" y="914399"/>
                </a:lnTo>
                <a:lnTo>
                  <a:pt x="164591" y="877823"/>
                </a:lnTo>
                <a:lnTo>
                  <a:pt x="132587" y="838199"/>
                </a:lnTo>
                <a:lnTo>
                  <a:pt x="105155" y="795527"/>
                </a:lnTo>
                <a:lnTo>
                  <a:pt x="80771" y="749807"/>
                </a:lnTo>
                <a:lnTo>
                  <a:pt x="62483" y="704087"/>
                </a:lnTo>
                <a:lnTo>
                  <a:pt x="48767" y="653795"/>
                </a:lnTo>
                <a:lnTo>
                  <a:pt x="38099" y="577595"/>
                </a:lnTo>
                <a:lnTo>
                  <a:pt x="38099" y="524255"/>
                </a:lnTo>
                <a:lnTo>
                  <a:pt x="44195" y="472439"/>
                </a:lnTo>
                <a:lnTo>
                  <a:pt x="54863" y="423671"/>
                </a:lnTo>
                <a:lnTo>
                  <a:pt x="71627" y="374903"/>
                </a:lnTo>
                <a:lnTo>
                  <a:pt x="92963" y="329183"/>
                </a:lnTo>
                <a:lnTo>
                  <a:pt x="118871" y="284987"/>
                </a:lnTo>
                <a:lnTo>
                  <a:pt x="134111" y="265175"/>
                </a:lnTo>
                <a:lnTo>
                  <a:pt x="149351" y="243839"/>
                </a:lnTo>
                <a:lnTo>
                  <a:pt x="166115" y="225551"/>
                </a:lnTo>
                <a:lnTo>
                  <a:pt x="182879" y="205739"/>
                </a:lnTo>
                <a:lnTo>
                  <a:pt x="201167" y="188975"/>
                </a:lnTo>
                <a:lnTo>
                  <a:pt x="242315" y="155447"/>
                </a:lnTo>
                <a:lnTo>
                  <a:pt x="284987" y="124967"/>
                </a:lnTo>
                <a:lnTo>
                  <a:pt x="330707" y="100583"/>
                </a:lnTo>
                <a:lnTo>
                  <a:pt x="380999" y="77723"/>
                </a:lnTo>
                <a:lnTo>
                  <a:pt x="431291" y="60959"/>
                </a:lnTo>
                <a:lnTo>
                  <a:pt x="513587" y="44195"/>
                </a:lnTo>
                <a:lnTo>
                  <a:pt x="569975" y="38099"/>
                </a:lnTo>
                <a:lnTo>
                  <a:pt x="816863" y="38099"/>
                </a:lnTo>
                <a:lnTo>
                  <a:pt x="775715" y="24383"/>
                </a:lnTo>
                <a:lnTo>
                  <a:pt x="748283" y="16763"/>
                </a:lnTo>
                <a:lnTo>
                  <a:pt x="719327" y="10667"/>
                </a:lnTo>
                <a:lnTo>
                  <a:pt x="688847" y="6095"/>
                </a:lnTo>
                <a:lnTo>
                  <a:pt x="629411" y="0"/>
                </a:lnTo>
                <a:close/>
              </a:path>
              <a:path w="1198245" h="1103629">
                <a:moveTo>
                  <a:pt x="816863" y="38099"/>
                </a:moveTo>
                <a:lnTo>
                  <a:pt x="627887" y="38099"/>
                </a:lnTo>
                <a:lnTo>
                  <a:pt x="684275" y="44195"/>
                </a:lnTo>
                <a:lnTo>
                  <a:pt x="711707" y="48767"/>
                </a:lnTo>
                <a:lnTo>
                  <a:pt x="766571" y="60959"/>
                </a:lnTo>
                <a:lnTo>
                  <a:pt x="792479" y="68579"/>
                </a:lnTo>
                <a:lnTo>
                  <a:pt x="818387" y="79247"/>
                </a:lnTo>
                <a:lnTo>
                  <a:pt x="842771" y="88391"/>
                </a:lnTo>
                <a:lnTo>
                  <a:pt x="890015" y="112775"/>
                </a:lnTo>
                <a:lnTo>
                  <a:pt x="935735" y="140207"/>
                </a:lnTo>
                <a:lnTo>
                  <a:pt x="996695" y="188975"/>
                </a:lnTo>
                <a:lnTo>
                  <a:pt x="1031747" y="225551"/>
                </a:lnTo>
                <a:lnTo>
                  <a:pt x="1065275" y="265175"/>
                </a:lnTo>
                <a:lnTo>
                  <a:pt x="1092707" y="307847"/>
                </a:lnTo>
                <a:lnTo>
                  <a:pt x="1115567" y="352043"/>
                </a:lnTo>
                <a:lnTo>
                  <a:pt x="1135379" y="399287"/>
                </a:lnTo>
                <a:lnTo>
                  <a:pt x="1141475" y="423671"/>
                </a:lnTo>
                <a:lnTo>
                  <a:pt x="1149095" y="449579"/>
                </a:lnTo>
                <a:lnTo>
                  <a:pt x="1153667" y="473963"/>
                </a:lnTo>
                <a:lnTo>
                  <a:pt x="1156715" y="499871"/>
                </a:lnTo>
                <a:lnTo>
                  <a:pt x="1159763" y="551687"/>
                </a:lnTo>
                <a:lnTo>
                  <a:pt x="1158150" y="580643"/>
                </a:lnTo>
                <a:lnTo>
                  <a:pt x="1153667" y="629411"/>
                </a:lnTo>
                <a:lnTo>
                  <a:pt x="1141475" y="679703"/>
                </a:lnTo>
                <a:lnTo>
                  <a:pt x="1126235" y="728471"/>
                </a:lnTo>
                <a:lnTo>
                  <a:pt x="1104899" y="774191"/>
                </a:lnTo>
                <a:lnTo>
                  <a:pt x="1078991" y="818387"/>
                </a:lnTo>
                <a:lnTo>
                  <a:pt x="1048511" y="858011"/>
                </a:lnTo>
                <a:lnTo>
                  <a:pt x="995171" y="914399"/>
                </a:lnTo>
                <a:lnTo>
                  <a:pt x="955547" y="947927"/>
                </a:lnTo>
                <a:lnTo>
                  <a:pt x="912875" y="976883"/>
                </a:lnTo>
                <a:lnTo>
                  <a:pt x="865631" y="1002791"/>
                </a:lnTo>
                <a:lnTo>
                  <a:pt x="842771" y="1014983"/>
                </a:lnTo>
                <a:lnTo>
                  <a:pt x="765047" y="1042415"/>
                </a:lnTo>
                <a:lnTo>
                  <a:pt x="711707" y="1054607"/>
                </a:lnTo>
                <a:lnTo>
                  <a:pt x="655319" y="1062227"/>
                </a:lnTo>
                <a:lnTo>
                  <a:pt x="598931" y="1065275"/>
                </a:lnTo>
                <a:lnTo>
                  <a:pt x="818387" y="1065275"/>
                </a:lnTo>
                <a:lnTo>
                  <a:pt x="883919" y="1036319"/>
                </a:lnTo>
                <a:lnTo>
                  <a:pt x="957071" y="993647"/>
                </a:lnTo>
                <a:lnTo>
                  <a:pt x="1001267" y="960119"/>
                </a:lnTo>
                <a:lnTo>
                  <a:pt x="1042415" y="923543"/>
                </a:lnTo>
                <a:lnTo>
                  <a:pt x="1060703" y="902207"/>
                </a:lnTo>
                <a:lnTo>
                  <a:pt x="1078991" y="882395"/>
                </a:lnTo>
                <a:lnTo>
                  <a:pt x="1110995" y="838199"/>
                </a:lnTo>
                <a:lnTo>
                  <a:pt x="1138427" y="790955"/>
                </a:lnTo>
                <a:lnTo>
                  <a:pt x="1161287" y="740663"/>
                </a:lnTo>
                <a:lnTo>
                  <a:pt x="1179575" y="688847"/>
                </a:lnTo>
                <a:lnTo>
                  <a:pt x="1194815" y="608075"/>
                </a:lnTo>
                <a:lnTo>
                  <a:pt x="1196424" y="577595"/>
                </a:lnTo>
                <a:lnTo>
                  <a:pt x="1197863" y="551687"/>
                </a:lnTo>
                <a:lnTo>
                  <a:pt x="1194815" y="493775"/>
                </a:lnTo>
                <a:lnTo>
                  <a:pt x="1185671" y="438911"/>
                </a:lnTo>
                <a:lnTo>
                  <a:pt x="1170431" y="387095"/>
                </a:lnTo>
                <a:lnTo>
                  <a:pt x="1150619" y="335279"/>
                </a:lnTo>
                <a:lnTo>
                  <a:pt x="1110995" y="265175"/>
                </a:lnTo>
                <a:lnTo>
                  <a:pt x="1060703" y="199643"/>
                </a:lnTo>
                <a:lnTo>
                  <a:pt x="1021079" y="160019"/>
                </a:lnTo>
                <a:lnTo>
                  <a:pt x="955547" y="108203"/>
                </a:lnTo>
                <a:lnTo>
                  <a:pt x="883919" y="65531"/>
                </a:lnTo>
                <a:lnTo>
                  <a:pt x="830579" y="42671"/>
                </a:lnTo>
                <a:lnTo>
                  <a:pt x="816863" y="38099"/>
                </a:lnTo>
                <a:close/>
              </a:path>
            </a:pathLst>
          </a:custGeom>
          <a:solidFill>
            <a:srgbClr val="CC3300"/>
          </a:solidFill>
        </p:spPr>
        <p:txBody>
          <a:bodyPr wrap="square" lIns="0" tIns="0" rIns="0" bIns="0" rtlCol="0"/>
          <a:lstStyle/>
          <a:p>
            <a:endParaRPr/>
          </a:p>
        </p:txBody>
      </p:sp>
      <p:sp>
        <p:nvSpPr>
          <p:cNvPr id="8" name="object 8"/>
          <p:cNvSpPr/>
          <p:nvPr/>
        </p:nvSpPr>
        <p:spPr>
          <a:xfrm>
            <a:off x="2644139" y="4594859"/>
            <a:ext cx="1047115" cy="995680"/>
          </a:xfrm>
          <a:custGeom>
            <a:avLst/>
            <a:gdLst/>
            <a:ahLst/>
            <a:cxnLst/>
            <a:rect l="l" t="t" r="r" b="b"/>
            <a:pathLst>
              <a:path w="1047114" h="995679">
                <a:moveTo>
                  <a:pt x="524255" y="0"/>
                </a:moveTo>
                <a:lnTo>
                  <a:pt x="473763" y="2275"/>
                </a:lnTo>
                <a:lnTo>
                  <a:pt x="424629" y="8963"/>
                </a:lnTo>
                <a:lnTo>
                  <a:pt x="377073" y="19857"/>
                </a:lnTo>
                <a:lnTo>
                  <a:pt x="331315" y="34752"/>
                </a:lnTo>
                <a:lnTo>
                  <a:pt x="287575" y="53439"/>
                </a:lnTo>
                <a:lnTo>
                  <a:pt x="246072" y="75712"/>
                </a:lnTo>
                <a:lnTo>
                  <a:pt x="207025" y="101366"/>
                </a:lnTo>
                <a:lnTo>
                  <a:pt x="170655" y="130193"/>
                </a:lnTo>
                <a:lnTo>
                  <a:pt x="137181" y="161987"/>
                </a:lnTo>
                <a:lnTo>
                  <a:pt x="106823" y="196541"/>
                </a:lnTo>
                <a:lnTo>
                  <a:pt x="79800" y="233648"/>
                </a:lnTo>
                <a:lnTo>
                  <a:pt x="56331" y="273102"/>
                </a:lnTo>
                <a:lnTo>
                  <a:pt x="36638" y="314697"/>
                </a:lnTo>
                <a:lnTo>
                  <a:pt x="20938" y="358225"/>
                </a:lnTo>
                <a:lnTo>
                  <a:pt x="9452" y="403481"/>
                </a:lnTo>
                <a:lnTo>
                  <a:pt x="2399" y="450257"/>
                </a:lnTo>
                <a:lnTo>
                  <a:pt x="0" y="498347"/>
                </a:lnTo>
                <a:lnTo>
                  <a:pt x="2399" y="546184"/>
                </a:lnTo>
                <a:lnTo>
                  <a:pt x="9452" y="592737"/>
                </a:lnTo>
                <a:lnTo>
                  <a:pt x="20938" y="637797"/>
                </a:lnTo>
                <a:lnTo>
                  <a:pt x="36638" y="681156"/>
                </a:lnTo>
                <a:lnTo>
                  <a:pt x="56331" y="722605"/>
                </a:lnTo>
                <a:lnTo>
                  <a:pt x="79800" y="761936"/>
                </a:lnTo>
                <a:lnTo>
                  <a:pt x="106823" y="798941"/>
                </a:lnTo>
                <a:lnTo>
                  <a:pt x="137181" y="833410"/>
                </a:lnTo>
                <a:lnTo>
                  <a:pt x="170655" y="865137"/>
                </a:lnTo>
                <a:lnTo>
                  <a:pt x="207025" y="893911"/>
                </a:lnTo>
                <a:lnTo>
                  <a:pt x="246072" y="919525"/>
                </a:lnTo>
                <a:lnTo>
                  <a:pt x="287575" y="941771"/>
                </a:lnTo>
                <a:lnTo>
                  <a:pt x="331315" y="960439"/>
                </a:lnTo>
                <a:lnTo>
                  <a:pt x="377073" y="975322"/>
                </a:lnTo>
                <a:lnTo>
                  <a:pt x="424629" y="986210"/>
                </a:lnTo>
                <a:lnTo>
                  <a:pt x="473763" y="992896"/>
                </a:lnTo>
                <a:lnTo>
                  <a:pt x="524255" y="995171"/>
                </a:lnTo>
                <a:lnTo>
                  <a:pt x="574495" y="992896"/>
                </a:lnTo>
                <a:lnTo>
                  <a:pt x="623405" y="986210"/>
                </a:lnTo>
                <a:lnTo>
                  <a:pt x="670765" y="975322"/>
                </a:lnTo>
                <a:lnTo>
                  <a:pt x="716353" y="960439"/>
                </a:lnTo>
                <a:lnTo>
                  <a:pt x="759948" y="941771"/>
                </a:lnTo>
                <a:lnTo>
                  <a:pt x="801328" y="919525"/>
                </a:lnTo>
                <a:lnTo>
                  <a:pt x="840272" y="893911"/>
                </a:lnTo>
                <a:lnTo>
                  <a:pt x="876558" y="865137"/>
                </a:lnTo>
                <a:lnTo>
                  <a:pt x="909965" y="833410"/>
                </a:lnTo>
                <a:lnTo>
                  <a:pt x="940271" y="798941"/>
                </a:lnTo>
                <a:lnTo>
                  <a:pt x="967254" y="761936"/>
                </a:lnTo>
                <a:lnTo>
                  <a:pt x="990694" y="722605"/>
                </a:lnTo>
                <a:lnTo>
                  <a:pt x="1010369" y="681156"/>
                </a:lnTo>
                <a:lnTo>
                  <a:pt x="1026058" y="637797"/>
                </a:lnTo>
                <a:lnTo>
                  <a:pt x="1037538" y="592737"/>
                </a:lnTo>
                <a:lnTo>
                  <a:pt x="1044588" y="546184"/>
                </a:lnTo>
                <a:lnTo>
                  <a:pt x="1046987" y="498347"/>
                </a:lnTo>
                <a:lnTo>
                  <a:pt x="1044588" y="450257"/>
                </a:lnTo>
                <a:lnTo>
                  <a:pt x="1037538" y="403481"/>
                </a:lnTo>
                <a:lnTo>
                  <a:pt x="1026058" y="358225"/>
                </a:lnTo>
                <a:lnTo>
                  <a:pt x="1010369" y="314697"/>
                </a:lnTo>
                <a:lnTo>
                  <a:pt x="990694" y="273102"/>
                </a:lnTo>
                <a:lnTo>
                  <a:pt x="967254" y="233648"/>
                </a:lnTo>
                <a:lnTo>
                  <a:pt x="940271" y="196541"/>
                </a:lnTo>
                <a:lnTo>
                  <a:pt x="909965" y="161987"/>
                </a:lnTo>
                <a:lnTo>
                  <a:pt x="876558" y="130193"/>
                </a:lnTo>
                <a:lnTo>
                  <a:pt x="840272" y="101366"/>
                </a:lnTo>
                <a:lnTo>
                  <a:pt x="801328" y="75712"/>
                </a:lnTo>
                <a:lnTo>
                  <a:pt x="759948" y="53439"/>
                </a:lnTo>
                <a:lnTo>
                  <a:pt x="716353" y="34752"/>
                </a:lnTo>
                <a:lnTo>
                  <a:pt x="670765" y="19857"/>
                </a:lnTo>
                <a:lnTo>
                  <a:pt x="623405" y="8963"/>
                </a:lnTo>
                <a:lnTo>
                  <a:pt x="574495" y="2275"/>
                </a:lnTo>
                <a:lnTo>
                  <a:pt x="524255" y="0"/>
                </a:lnTo>
                <a:close/>
              </a:path>
            </a:pathLst>
          </a:custGeom>
          <a:solidFill>
            <a:srgbClr val="B3B3B3"/>
          </a:solidFill>
        </p:spPr>
        <p:txBody>
          <a:bodyPr wrap="square" lIns="0" tIns="0" rIns="0" bIns="0" rtlCol="0"/>
          <a:lstStyle/>
          <a:p>
            <a:endParaRPr/>
          </a:p>
        </p:txBody>
      </p:sp>
      <p:sp>
        <p:nvSpPr>
          <p:cNvPr id="9" name="object 9"/>
          <p:cNvSpPr/>
          <p:nvPr/>
        </p:nvSpPr>
        <p:spPr>
          <a:xfrm>
            <a:off x="2860547" y="4788407"/>
            <a:ext cx="624840" cy="599440"/>
          </a:xfrm>
          <a:custGeom>
            <a:avLst/>
            <a:gdLst/>
            <a:ahLst/>
            <a:cxnLst/>
            <a:rect l="l" t="t" r="r" b="b"/>
            <a:pathLst>
              <a:path w="624839" h="599439">
                <a:moveTo>
                  <a:pt x="312419" y="0"/>
                </a:moveTo>
                <a:lnTo>
                  <a:pt x="261824" y="3921"/>
                </a:lnTo>
                <a:lnTo>
                  <a:pt x="213798" y="15276"/>
                </a:lnTo>
                <a:lnTo>
                  <a:pt x="168991" y="33453"/>
                </a:lnTo>
                <a:lnTo>
                  <a:pt x="128052" y="57838"/>
                </a:lnTo>
                <a:lnTo>
                  <a:pt x="91630" y="87820"/>
                </a:lnTo>
                <a:lnTo>
                  <a:pt x="60374" y="122785"/>
                </a:lnTo>
                <a:lnTo>
                  <a:pt x="34934" y="162121"/>
                </a:lnTo>
                <a:lnTo>
                  <a:pt x="15959" y="205215"/>
                </a:lnTo>
                <a:lnTo>
                  <a:pt x="4098" y="251455"/>
                </a:lnTo>
                <a:lnTo>
                  <a:pt x="0" y="300227"/>
                </a:lnTo>
                <a:lnTo>
                  <a:pt x="4098" y="348587"/>
                </a:lnTo>
                <a:lnTo>
                  <a:pt x="15959" y="394496"/>
                </a:lnTo>
                <a:lnTo>
                  <a:pt x="34934" y="437333"/>
                </a:lnTo>
                <a:lnTo>
                  <a:pt x="60374" y="476475"/>
                </a:lnTo>
                <a:lnTo>
                  <a:pt x="91630" y="511301"/>
                </a:lnTo>
                <a:lnTo>
                  <a:pt x="128052" y="541190"/>
                </a:lnTo>
                <a:lnTo>
                  <a:pt x="168991" y="565519"/>
                </a:lnTo>
                <a:lnTo>
                  <a:pt x="213798" y="583667"/>
                </a:lnTo>
                <a:lnTo>
                  <a:pt x="261824" y="595012"/>
                </a:lnTo>
                <a:lnTo>
                  <a:pt x="312419" y="598931"/>
                </a:lnTo>
                <a:lnTo>
                  <a:pt x="363015" y="595012"/>
                </a:lnTo>
                <a:lnTo>
                  <a:pt x="411041" y="583667"/>
                </a:lnTo>
                <a:lnTo>
                  <a:pt x="455848" y="565519"/>
                </a:lnTo>
                <a:lnTo>
                  <a:pt x="496787" y="541190"/>
                </a:lnTo>
                <a:lnTo>
                  <a:pt x="533209" y="511301"/>
                </a:lnTo>
                <a:lnTo>
                  <a:pt x="564465" y="476475"/>
                </a:lnTo>
                <a:lnTo>
                  <a:pt x="589905" y="437333"/>
                </a:lnTo>
                <a:lnTo>
                  <a:pt x="608880" y="394496"/>
                </a:lnTo>
                <a:lnTo>
                  <a:pt x="620741" y="348587"/>
                </a:lnTo>
                <a:lnTo>
                  <a:pt x="624839" y="300227"/>
                </a:lnTo>
                <a:lnTo>
                  <a:pt x="620741" y="251455"/>
                </a:lnTo>
                <a:lnTo>
                  <a:pt x="608880" y="205215"/>
                </a:lnTo>
                <a:lnTo>
                  <a:pt x="589905" y="162121"/>
                </a:lnTo>
                <a:lnTo>
                  <a:pt x="564465" y="122785"/>
                </a:lnTo>
                <a:lnTo>
                  <a:pt x="533209" y="87820"/>
                </a:lnTo>
                <a:lnTo>
                  <a:pt x="496787" y="57838"/>
                </a:lnTo>
                <a:lnTo>
                  <a:pt x="455848" y="33453"/>
                </a:lnTo>
                <a:lnTo>
                  <a:pt x="411041" y="15276"/>
                </a:lnTo>
                <a:lnTo>
                  <a:pt x="363015" y="3921"/>
                </a:lnTo>
                <a:lnTo>
                  <a:pt x="312419" y="0"/>
                </a:lnTo>
                <a:close/>
              </a:path>
            </a:pathLst>
          </a:custGeom>
          <a:solidFill>
            <a:srgbClr val="000000"/>
          </a:solidFill>
        </p:spPr>
        <p:txBody>
          <a:bodyPr wrap="square" lIns="0" tIns="0" rIns="0" bIns="0" rtlCol="0"/>
          <a:lstStyle/>
          <a:p>
            <a:endParaRPr/>
          </a:p>
        </p:txBody>
      </p:sp>
      <p:sp>
        <p:nvSpPr>
          <p:cNvPr id="10" name="object 10"/>
          <p:cNvSpPr/>
          <p:nvPr/>
        </p:nvSpPr>
        <p:spPr>
          <a:xfrm>
            <a:off x="3203447" y="3861815"/>
            <a:ext cx="0" cy="646430"/>
          </a:xfrm>
          <a:custGeom>
            <a:avLst/>
            <a:gdLst/>
            <a:ahLst/>
            <a:cxnLst/>
            <a:rect l="l" t="t" r="r" b="b"/>
            <a:pathLst>
              <a:path h="646429">
                <a:moveTo>
                  <a:pt x="0" y="0"/>
                </a:moveTo>
                <a:lnTo>
                  <a:pt x="0" y="646175"/>
                </a:lnTo>
              </a:path>
            </a:pathLst>
          </a:custGeom>
          <a:ln w="9143">
            <a:solidFill>
              <a:srgbClr val="CC3300"/>
            </a:solidFill>
          </a:ln>
        </p:spPr>
        <p:txBody>
          <a:bodyPr wrap="square" lIns="0" tIns="0" rIns="0" bIns="0" rtlCol="0"/>
          <a:lstStyle/>
          <a:p>
            <a:endParaRPr/>
          </a:p>
        </p:txBody>
      </p:sp>
      <p:sp>
        <p:nvSpPr>
          <p:cNvPr id="11" name="object 11"/>
          <p:cNvSpPr/>
          <p:nvPr/>
        </p:nvSpPr>
        <p:spPr>
          <a:xfrm>
            <a:off x="6050279" y="2904744"/>
            <a:ext cx="3093719" cy="361492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285488" y="3776471"/>
            <a:ext cx="2813303" cy="276605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754879" y="4216907"/>
            <a:ext cx="1871471" cy="1828800"/>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345179" y="4148327"/>
            <a:ext cx="439420" cy="579120"/>
          </a:xfrm>
          <a:custGeom>
            <a:avLst/>
            <a:gdLst/>
            <a:ahLst/>
            <a:cxnLst/>
            <a:rect l="l" t="t" r="r" b="b"/>
            <a:pathLst>
              <a:path w="439420" h="579120">
                <a:moveTo>
                  <a:pt x="431291" y="0"/>
                </a:moveTo>
                <a:lnTo>
                  <a:pt x="0" y="574547"/>
                </a:lnTo>
                <a:lnTo>
                  <a:pt x="7620" y="579119"/>
                </a:lnTo>
                <a:lnTo>
                  <a:pt x="438911" y="4571"/>
                </a:lnTo>
                <a:lnTo>
                  <a:pt x="431291" y="0"/>
                </a:lnTo>
                <a:close/>
              </a:path>
            </a:pathLst>
          </a:custGeom>
          <a:solidFill>
            <a:srgbClr val="808080"/>
          </a:solidFill>
        </p:spPr>
        <p:txBody>
          <a:bodyPr wrap="square" lIns="0" tIns="0" rIns="0" bIns="0" rtlCol="0"/>
          <a:lstStyle/>
          <a:p>
            <a:endParaRPr/>
          </a:p>
        </p:txBody>
      </p:sp>
      <p:sp>
        <p:nvSpPr>
          <p:cNvPr id="15" name="object 15"/>
          <p:cNvSpPr txBox="1"/>
          <p:nvPr/>
        </p:nvSpPr>
        <p:spPr>
          <a:xfrm>
            <a:off x="2635996" y="3514115"/>
            <a:ext cx="2123440" cy="890905"/>
          </a:xfrm>
          <a:prstGeom prst="rect">
            <a:avLst/>
          </a:prstGeom>
        </p:spPr>
        <p:txBody>
          <a:bodyPr vert="horz" wrap="square" lIns="0" tIns="27305" rIns="0" bIns="0" rtlCol="0">
            <a:spAutoFit/>
          </a:bodyPr>
          <a:lstStyle/>
          <a:p>
            <a:pPr marL="12700">
              <a:lnSpc>
                <a:spcPct val="100000"/>
              </a:lnSpc>
              <a:spcBef>
                <a:spcPts val="215"/>
              </a:spcBef>
            </a:pPr>
            <a:r>
              <a:rPr sz="1800" spc="-5" dirty="0">
                <a:solidFill>
                  <a:srgbClr val="CC3300"/>
                </a:solidFill>
                <a:latin typeface="Arial"/>
                <a:cs typeface="Arial"/>
              </a:rPr>
              <a:t>endodermide</a:t>
            </a:r>
            <a:endParaRPr sz="1800">
              <a:latin typeface="Arial"/>
              <a:cs typeface="Arial"/>
            </a:endParaRPr>
          </a:p>
          <a:p>
            <a:pPr marL="1020444">
              <a:lnSpc>
                <a:spcPct val="100000"/>
              </a:lnSpc>
              <a:spcBef>
                <a:spcPts val="114"/>
              </a:spcBef>
            </a:pPr>
            <a:r>
              <a:rPr sz="1800" spc="-5" dirty="0">
                <a:solidFill>
                  <a:srgbClr val="808080"/>
                </a:solidFill>
                <a:latin typeface="Arial"/>
                <a:cs typeface="Arial"/>
              </a:rPr>
              <a:t>floema</a:t>
            </a:r>
            <a:endParaRPr sz="1800">
              <a:latin typeface="Arial"/>
              <a:cs typeface="Arial"/>
            </a:endParaRPr>
          </a:p>
          <a:p>
            <a:pPr marL="1452245">
              <a:lnSpc>
                <a:spcPct val="100000"/>
              </a:lnSpc>
              <a:spcBef>
                <a:spcPts val="100"/>
              </a:spcBef>
            </a:pPr>
            <a:r>
              <a:rPr sz="1800" spc="-10" dirty="0">
                <a:latin typeface="Arial"/>
                <a:cs typeface="Arial"/>
              </a:rPr>
              <a:t>xilema</a:t>
            </a:r>
            <a:endParaRPr sz="1800">
              <a:latin typeface="Arial"/>
              <a:cs typeface="Arial"/>
            </a:endParaRPr>
          </a:p>
        </p:txBody>
      </p:sp>
      <p:sp>
        <p:nvSpPr>
          <p:cNvPr id="16" name="object 16"/>
          <p:cNvSpPr/>
          <p:nvPr/>
        </p:nvSpPr>
        <p:spPr>
          <a:xfrm>
            <a:off x="3346703" y="4433315"/>
            <a:ext cx="868680" cy="513715"/>
          </a:xfrm>
          <a:custGeom>
            <a:avLst/>
            <a:gdLst/>
            <a:ahLst/>
            <a:cxnLst/>
            <a:rect l="l" t="t" r="r" b="b"/>
            <a:pathLst>
              <a:path w="868679" h="513714">
                <a:moveTo>
                  <a:pt x="862583" y="0"/>
                </a:moveTo>
                <a:lnTo>
                  <a:pt x="0" y="504443"/>
                </a:lnTo>
                <a:lnTo>
                  <a:pt x="4572" y="513587"/>
                </a:lnTo>
                <a:lnTo>
                  <a:pt x="868679" y="9143"/>
                </a:lnTo>
                <a:lnTo>
                  <a:pt x="862583" y="0"/>
                </a:lnTo>
                <a:close/>
              </a:path>
            </a:pathLst>
          </a:custGeom>
          <a:solidFill>
            <a:srgbClr val="000000"/>
          </a:solidFill>
        </p:spPr>
        <p:txBody>
          <a:bodyPr wrap="square" lIns="0" tIns="0" rIns="0" bIns="0" rtlCol="0"/>
          <a:lstStyle/>
          <a:p>
            <a:endParaRPr/>
          </a:p>
        </p:txBody>
      </p:sp>
      <p:sp>
        <p:nvSpPr>
          <p:cNvPr id="20" name="object 8"/>
          <p:cNvSpPr/>
          <p:nvPr/>
        </p:nvSpPr>
        <p:spPr>
          <a:xfrm>
            <a:off x="3561588" y="6324600"/>
            <a:ext cx="426719" cy="533400"/>
          </a:xfrm>
          <a:prstGeom prst="rect">
            <a:avLst/>
          </a:prstGeom>
          <a:blipFill>
            <a:blip r:embed="rId7" cstate="print"/>
            <a:stretch>
              <a:fillRect/>
            </a:stretch>
          </a:blipFill>
        </p:spPr>
        <p:txBody>
          <a:bodyPr wrap="square" lIns="0" tIns="0" rIns="0" bIns="0" rtlCol="0"/>
          <a:lstStyle/>
          <a:p>
            <a:endParaRPr/>
          </a:p>
        </p:txBody>
      </p:sp>
      <p:sp>
        <p:nvSpPr>
          <p:cNvPr id="21"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22"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7189" y="249427"/>
            <a:ext cx="426275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BF0000"/>
                </a:solidFill>
              </a:rPr>
              <a:t>La teoria della</a:t>
            </a:r>
            <a:r>
              <a:rPr sz="3600" spc="-65" dirty="0">
                <a:solidFill>
                  <a:srgbClr val="BF0000"/>
                </a:solidFill>
              </a:rPr>
              <a:t> </a:t>
            </a:r>
            <a:r>
              <a:rPr sz="3600" spc="-5" dirty="0">
                <a:solidFill>
                  <a:srgbClr val="BF0000"/>
                </a:solidFill>
              </a:rPr>
              <a:t>stele</a:t>
            </a:r>
            <a:endParaRPr sz="3600"/>
          </a:p>
        </p:txBody>
      </p:sp>
      <p:sp>
        <p:nvSpPr>
          <p:cNvPr id="3" name="object 3"/>
          <p:cNvSpPr txBox="1"/>
          <p:nvPr/>
        </p:nvSpPr>
        <p:spPr>
          <a:xfrm>
            <a:off x="329564" y="1006475"/>
            <a:ext cx="8649335" cy="5005070"/>
          </a:xfrm>
          <a:prstGeom prst="rect">
            <a:avLst/>
          </a:prstGeom>
        </p:spPr>
        <p:txBody>
          <a:bodyPr vert="horz" wrap="square" lIns="0" tIns="12700" rIns="0" bIns="0" rtlCol="0">
            <a:spAutoFit/>
          </a:bodyPr>
          <a:lstStyle/>
          <a:p>
            <a:pPr marL="12700" marR="941705">
              <a:lnSpc>
                <a:spcPct val="100000"/>
              </a:lnSpc>
              <a:spcBef>
                <a:spcPts val="100"/>
              </a:spcBef>
            </a:pPr>
            <a:r>
              <a:rPr sz="2400" spc="-5" dirty="0">
                <a:latin typeface="Arial"/>
                <a:cs typeface="Arial"/>
              </a:rPr>
              <a:t>Con il termine di «</a:t>
            </a:r>
            <a:r>
              <a:rPr sz="2400" i="1" spc="-5" dirty="0">
                <a:latin typeface="Arial"/>
                <a:cs typeface="Arial"/>
              </a:rPr>
              <a:t>stele</a:t>
            </a:r>
            <a:r>
              <a:rPr sz="2400" spc="-5" dirty="0">
                <a:latin typeface="Arial"/>
                <a:cs typeface="Arial"/>
              </a:rPr>
              <a:t>» (=</a:t>
            </a:r>
            <a:r>
              <a:rPr sz="2400" i="1" u="heavy" spc="-5" dirty="0">
                <a:uFill>
                  <a:solidFill>
                    <a:srgbClr val="000000"/>
                  </a:solidFill>
                </a:uFill>
                <a:latin typeface="Arial"/>
                <a:cs typeface="Arial"/>
              </a:rPr>
              <a:t>colonna</a:t>
            </a:r>
            <a:r>
              <a:rPr sz="2400" i="1" spc="-5" dirty="0">
                <a:latin typeface="Arial"/>
                <a:cs typeface="Arial"/>
              </a:rPr>
              <a:t> </a:t>
            </a:r>
            <a:r>
              <a:rPr sz="2400" spc="-5" dirty="0">
                <a:latin typeface="Arial"/>
                <a:cs typeface="Arial"/>
              </a:rPr>
              <a:t>in greco antico) viene  indicato l’insieme dei fasci degli organi assiali uniti a  endoderma, periciclo e midollo – se</a:t>
            </a:r>
            <a:r>
              <a:rPr sz="2400" spc="100" dirty="0">
                <a:latin typeface="Arial"/>
                <a:cs typeface="Arial"/>
              </a:rPr>
              <a:t> </a:t>
            </a:r>
            <a:r>
              <a:rPr sz="2400" spc="-5" dirty="0">
                <a:latin typeface="Arial"/>
                <a:cs typeface="Arial"/>
              </a:rPr>
              <a:t>presenti.</a:t>
            </a:r>
            <a:endParaRPr sz="2400">
              <a:latin typeface="Arial"/>
              <a:cs typeface="Arial"/>
            </a:endParaRPr>
          </a:p>
          <a:p>
            <a:pPr marL="12700" marR="70485">
              <a:lnSpc>
                <a:spcPct val="100000"/>
              </a:lnSpc>
              <a:spcBef>
                <a:spcPts val="2135"/>
              </a:spcBef>
            </a:pPr>
            <a:r>
              <a:rPr sz="2400" spc="-5" dirty="0">
                <a:latin typeface="Arial"/>
                <a:cs typeface="Arial"/>
              </a:rPr>
              <a:t>La stele è formata in maniera molto diversa nei vari gruppi di  Cormofite. </a:t>
            </a:r>
            <a:r>
              <a:rPr sz="2400" spc="-15" dirty="0">
                <a:latin typeface="Arial"/>
                <a:cs typeface="Arial"/>
              </a:rPr>
              <a:t>Tuttavia </a:t>
            </a:r>
            <a:r>
              <a:rPr sz="2400" spc="-5" dirty="0">
                <a:latin typeface="Arial"/>
                <a:cs typeface="Arial"/>
              </a:rPr>
              <a:t>l’origine filogenetica è probabilmente  comune («teoria della stele»), le varie steli derivando dalla  soluzione a un unico problema: “</a:t>
            </a:r>
            <a:r>
              <a:rPr sz="2400" i="1" spc="-5" dirty="0">
                <a:solidFill>
                  <a:srgbClr val="333399"/>
                </a:solidFill>
                <a:latin typeface="Arial"/>
                <a:cs typeface="Arial"/>
              </a:rPr>
              <a:t>come </a:t>
            </a:r>
            <a:r>
              <a:rPr sz="2400" i="1" spc="-10" dirty="0">
                <a:solidFill>
                  <a:srgbClr val="333399"/>
                </a:solidFill>
                <a:latin typeface="Arial"/>
                <a:cs typeface="Arial"/>
              </a:rPr>
              <a:t>aumentare </a:t>
            </a:r>
            <a:r>
              <a:rPr sz="2400" i="1" spc="-5" dirty="0">
                <a:solidFill>
                  <a:srgbClr val="333399"/>
                </a:solidFill>
                <a:latin typeface="Arial"/>
                <a:cs typeface="Arial"/>
              </a:rPr>
              <a:t>le dimensioni  </a:t>
            </a:r>
            <a:r>
              <a:rPr sz="2400" i="1" spc="-10" dirty="0">
                <a:solidFill>
                  <a:srgbClr val="333399"/>
                </a:solidFill>
                <a:latin typeface="Arial"/>
                <a:cs typeface="Arial"/>
              </a:rPr>
              <a:t>dell’organo, </a:t>
            </a:r>
            <a:r>
              <a:rPr sz="2400" i="1" spc="-5" dirty="0">
                <a:solidFill>
                  <a:srgbClr val="333399"/>
                </a:solidFill>
                <a:latin typeface="Arial"/>
                <a:cs typeface="Arial"/>
              </a:rPr>
              <a:t>senza che la distanza tra gli </a:t>
            </a:r>
            <a:r>
              <a:rPr sz="2400" i="1" spc="-10" dirty="0">
                <a:solidFill>
                  <a:srgbClr val="333399"/>
                </a:solidFill>
                <a:latin typeface="Arial"/>
                <a:cs typeface="Arial"/>
              </a:rPr>
              <a:t>elementi </a:t>
            </a:r>
            <a:r>
              <a:rPr sz="2400" i="1" spc="-5" dirty="0">
                <a:solidFill>
                  <a:srgbClr val="333399"/>
                </a:solidFill>
                <a:latin typeface="Arial"/>
                <a:cs typeface="Arial"/>
              </a:rPr>
              <a:t>dei due  tessuti di trasporto </a:t>
            </a:r>
            <a:r>
              <a:rPr sz="2400" i="1" spc="-10" dirty="0">
                <a:solidFill>
                  <a:srgbClr val="333399"/>
                </a:solidFill>
                <a:latin typeface="Arial"/>
                <a:cs typeface="Arial"/>
              </a:rPr>
              <a:t>fondamentali </a:t>
            </a:r>
            <a:r>
              <a:rPr sz="2400" i="1" spc="-5" dirty="0">
                <a:solidFill>
                  <a:srgbClr val="333399"/>
                </a:solidFill>
                <a:latin typeface="Arial"/>
                <a:cs typeface="Arial"/>
              </a:rPr>
              <a:t>– </a:t>
            </a:r>
            <a:r>
              <a:rPr sz="2400" i="1" spc="-10" dirty="0">
                <a:solidFill>
                  <a:srgbClr val="333399"/>
                </a:solidFill>
                <a:latin typeface="Arial"/>
                <a:cs typeface="Arial"/>
              </a:rPr>
              <a:t>floema </a:t>
            </a:r>
            <a:r>
              <a:rPr sz="2400" i="1" spc="-5" dirty="0">
                <a:solidFill>
                  <a:srgbClr val="333399"/>
                </a:solidFill>
                <a:latin typeface="Arial"/>
                <a:cs typeface="Arial"/>
              </a:rPr>
              <a:t>e </a:t>
            </a:r>
            <a:r>
              <a:rPr sz="2400" i="1" spc="-10" dirty="0">
                <a:solidFill>
                  <a:srgbClr val="333399"/>
                </a:solidFill>
                <a:latin typeface="Arial"/>
                <a:cs typeface="Arial"/>
              </a:rPr>
              <a:t>xilema </a:t>
            </a:r>
            <a:r>
              <a:rPr sz="2400" i="1" spc="-5" dirty="0">
                <a:solidFill>
                  <a:srgbClr val="333399"/>
                </a:solidFill>
                <a:latin typeface="Arial"/>
                <a:cs typeface="Arial"/>
              </a:rPr>
              <a:t>– diventi  eccessiva?</a:t>
            </a:r>
            <a:r>
              <a:rPr sz="2400" spc="-5" dirty="0">
                <a:latin typeface="Arial"/>
                <a:cs typeface="Arial"/>
              </a:rPr>
              <a:t>”.</a:t>
            </a:r>
            <a:endParaRPr sz="2400">
              <a:latin typeface="Arial"/>
              <a:cs typeface="Arial"/>
            </a:endParaRPr>
          </a:p>
          <a:p>
            <a:pPr>
              <a:lnSpc>
                <a:spcPct val="100000"/>
              </a:lnSpc>
              <a:spcBef>
                <a:spcPts val="40"/>
              </a:spcBef>
            </a:pPr>
            <a:endParaRPr sz="2150">
              <a:latin typeface="Times New Roman"/>
              <a:cs typeface="Times New Roman"/>
            </a:endParaRPr>
          </a:p>
          <a:p>
            <a:pPr marL="12700" marR="5080">
              <a:lnSpc>
                <a:spcPct val="100000"/>
              </a:lnSpc>
            </a:pPr>
            <a:r>
              <a:rPr sz="2400" dirty="0">
                <a:latin typeface="Arial"/>
                <a:cs typeface="Arial"/>
              </a:rPr>
              <a:t>I </a:t>
            </a:r>
            <a:r>
              <a:rPr sz="2400" spc="-5" dirty="0">
                <a:latin typeface="Arial"/>
                <a:cs typeface="Arial"/>
              </a:rPr>
              <a:t>numerosi tipi di stele possono essere disposti in una sequenza  evolutiva abbastanza</a:t>
            </a:r>
            <a:r>
              <a:rPr sz="2400" spc="30" dirty="0">
                <a:latin typeface="Arial"/>
                <a:cs typeface="Arial"/>
              </a:rPr>
              <a:t> </a:t>
            </a:r>
            <a:r>
              <a:rPr sz="2400" spc="-5" dirty="0">
                <a:latin typeface="Arial"/>
                <a:cs typeface="Arial"/>
              </a:rPr>
              <a:t>soddisfacente.</a:t>
            </a:r>
            <a:endParaRPr sz="2400">
              <a:latin typeface="Arial"/>
              <a:cs typeface="Arial"/>
            </a:endParaRPr>
          </a:p>
        </p:txBody>
      </p:sp>
      <p:sp>
        <p:nvSpPr>
          <p:cNvPr id="7"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4236" y="128016"/>
            <a:ext cx="4790180" cy="462835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2115" y="5157889"/>
            <a:ext cx="7791450" cy="1366520"/>
          </a:xfrm>
          <a:prstGeom prst="rect">
            <a:avLst/>
          </a:prstGeom>
        </p:spPr>
        <p:txBody>
          <a:bodyPr vert="horz" wrap="square" lIns="0" tIns="43180" rIns="0" bIns="0" rtlCol="0">
            <a:spAutoFit/>
          </a:bodyPr>
          <a:lstStyle/>
          <a:p>
            <a:pPr marL="12700">
              <a:lnSpc>
                <a:spcPct val="100000"/>
              </a:lnSpc>
              <a:spcBef>
                <a:spcPts val="340"/>
              </a:spcBef>
              <a:tabLst>
                <a:tab pos="2010410" algn="l"/>
              </a:tabLst>
            </a:pPr>
            <a:r>
              <a:rPr sz="2000" spc="-5" dirty="0">
                <a:latin typeface="Arial"/>
                <a:cs typeface="Arial"/>
              </a:rPr>
              <a:t>A:</a:t>
            </a:r>
            <a:r>
              <a:rPr sz="2000" spc="-10" dirty="0">
                <a:latin typeface="Arial"/>
                <a:cs typeface="Arial"/>
              </a:rPr>
              <a:t> </a:t>
            </a:r>
            <a:r>
              <a:rPr sz="2000" b="1" dirty="0">
                <a:latin typeface="Arial"/>
                <a:cs typeface="Arial"/>
              </a:rPr>
              <a:t>protostele</a:t>
            </a:r>
            <a:r>
              <a:rPr sz="2000" b="1" spc="-25" dirty="0">
                <a:latin typeface="Arial"/>
                <a:cs typeface="Arial"/>
              </a:rPr>
              <a:t> </a:t>
            </a:r>
            <a:r>
              <a:rPr sz="2000" b="1" dirty="0">
                <a:latin typeface="Symbol"/>
                <a:cs typeface="Symbol"/>
              </a:rPr>
              <a:t></a:t>
            </a:r>
            <a:r>
              <a:rPr sz="2000" dirty="0">
                <a:latin typeface="Times New Roman"/>
                <a:cs typeface="Times New Roman"/>
              </a:rPr>
              <a:t>	</a:t>
            </a:r>
            <a:r>
              <a:rPr sz="2000" spc="-5" dirty="0">
                <a:latin typeface="Arial"/>
                <a:cs typeface="Arial"/>
              </a:rPr>
              <a:t>B:</a:t>
            </a:r>
            <a:r>
              <a:rPr sz="2000" spc="-15" dirty="0">
                <a:latin typeface="Arial"/>
                <a:cs typeface="Arial"/>
              </a:rPr>
              <a:t> </a:t>
            </a:r>
            <a:r>
              <a:rPr sz="2000" b="1" dirty="0">
                <a:latin typeface="Arial"/>
                <a:cs typeface="Arial"/>
              </a:rPr>
              <a:t>actinostele</a:t>
            </a:r>
            <a:endParaRPr sz="2000">
              <a:latin typeface="Arial"/>
              <a:cs typeface="Arial"/>
            </a:endParaRPr>
          </a:p>
          <a:p>
            <a:pPr marL="1618615">
              <a:lnSpc>
                <a:spcPct val="100000"/>
              </a:lnSpc>
              <a:spcBef>
                <a:spcPts val="240"/>
              </a:spcBef>
              <a:tabLst>
                <a:tab pos="1955164" algn="l"/>
              </a:tabLst>
            </a:pPr>
            <a:r>
              <a:rPr sz="2000" b="1" dirty="0">
                <a:latin typeface="Wingdings"/>
                <a:cs typeface="Wingdings"/>
              </a:rPr>
              <a:t></a:t>
            </a:r>
            <a:r>
              <a:rPr sz="2000" dirty="0">
                <a:latin typeface="Times New Roman"/>
                <a:cs typeface="Times New Roman"/>
              </a:rPr>
              <a:t>	</a:t>
            </a:r>
            <a:r>
              <a:rPr sz="2000" b="1" dirty="0">
                <a:latin typeface="Arial"/>
                <a:cs typeface="Arial"/>
              </a:rPr>
              <a:t>sifonostele</a:t>
            </a:r>
            <a:endParaRPr sz="2000">
              <a:latin typeface="Arial"/>
              <a:cs typeface="Arial"/>
            </a:endParaRPr>
          </a:p>
          <a:p>
            <a:pPr marL="12700">
              <a:lnSpc>
                <a:spcPct val="100000"/>
              </a:lnSpc>
              <a:spcBef>
                <a:spcPts val="240"/>
              </a:spcBef>
              <a:tabLst>
                <a:tab pos="3279775" algn="l"/>
              </a:tabLst>
            </a:pPr>
            <a:r>
              <a:rPr sz="2000" dirty="0">
                <a:latin typeface="Arial"/>
                <a:cs typeface="Arial"/>
              </a:rPr>
              <a:t>C: </a:t>
            </a:r>
            <a:r>
              <a:rPr sz="2000" b="1" dirty="0">
                <a:latin typeface="Arial"/>
                <a:cs typeface="Arial"/>
              </a:rPr>
              <a:t>sifonostele</a:t>
            </a:r>
            <a:r>
              <a:rPr sz="2000" b="1" spc="-35" dirty="0">
                <a:latin typeface="Arial"/>
                <a:cs typeface="Arial"/>
              </a:rPr>
              <a:t> </a:t>
            </a:r>
            <a:r>
              <a:rPr sz="2000" dirty="0">
                <a:latin typeface="Arial"/>
                <a:cs typeface="Arial"/>
              </a:rPr>
              <a:t>ectofloica</a:t>
            </a:r>
            <a:r>
              <a:rPr sz="2000" spc="-20" dirty="0">
                <a:latin typeface="Arial"/>
                <a:cs typeface="Arial"/>
              </a:rPr>
              <a:t> </a:t>
            </a:r>
            <a:r>
              <a:rPr sz="2000" b="1" dirty="0">
                <a:latin typeface="Symbol"/>
                <a:cs typeface="Symbol"/>
              </a:rPr>
              <a:t></a:t>
            </a:r>
            <a:r>
              <a:rPr sz="2000" dirty="0">
                <a:latin typeface="Times New Roman"/>
                <a:cs typeface="Times New Roman"/>
              </a:rPr>
              <a:t>	</a:t>
            </a:r>
            <a:r>
              <a:rPr sz="2000" dirty="0">
                <a:latin typeface="Arial"/>
                <a:cs typeface="Arial"/>
              </a:rPr>
              <a:t>D sifonostele anfifloica </a:t>
            </a:r>
            <a:r>
              <a:rPr sz="2000" b="1" dirty="0">
                <a:latin typeface="Symbol"/>
                <a:cs typeface="Symbol"/>
              </a:rPr>
              <a:t></a:t>
            </a:r>
            <a:r>
              <a:rPr sz="2000" b="1" dirty="0">
                <a:latin typeface="Times New Roman"/>
                <a:cs typeface="Times New Roman"/>
              </a:rPr>
              <a:t> </a:t>
            </a:r>
            <a:r>
              <a:rPr sz="2000" spc="-5" dirty="0">
                <a:latin typeface="Arial"/>
                <a:cs typeface="Arial"/>
              </a:rPr>
              <a:t>E:</a:t>
            </a:r>
            <a:r>
              <a:rPr sz="2000" spc="-30" dirty="0">
                <a:latin typeface="Arial"/>
                <a:cs typeface="Arial"/>
              </a:rPr>
              <a:t> </a:t>
            </a:r>
            <a:r>
              <a:rPr sz="2000" b="1" spc="-5" dirty="0">
                <a:latin typeface="Arial"/>
                <a:cs typeface="Arial"/>
              </a:rPr>
              <a:t>dictiostele</a:t>
            </a:r>
            <a:endParaRPr sz="2000">
              <a:latin typeface="Arial"/>
              <a:cs typeface="Arial"/>
            </a:endParaRPr>
          </a:p>
          <a:p>
            <a:pPr marL="12700">
              <a:lnSpc>
                <a:spcPct val="100000"/>
              </a:lnSpc>
              <a:spcBef>
                <a:spcPts val="240"/>
              </a:spcBef>
              <a:tabLst>
                <a:tab pos="2265045" algn="l"/>
              </a:tabLst>
            </a:pPr>
            <a:r>
              <a:rPr sz="2000" spc="-5" dirty="0">
                <a:latin typeface="Arial"/>
                <a:cs typeface="Arial"/>
              </a:rPr>
              <a:t>F:</a:t>
            </a:r>
            <a:r>
              <a:rPr sz="2000" spc="-15" dirty="0">
                <a:latin typeface="Arial"/>
                <a:cs typeface="Arial"/>
              </a:rPr>
              <a:t> </a:t>
            </a:r>
            <a:r>
              <a:rPr sz="2000" dirty="0">
                <a:latin typeface="Arial"/>
                <a:cs typeface="Arial"/>
              </a:rPr>
              <a:t>sifonoeustele</a:t>
            </a:r>
            <a:r>
              <a:rPr sz="2000" spc="-20" dirty="0">
                <a:latin typeface="Arial"/>
                <a:cs typeface="Arial"/>
              </a:rPr>
              <a:t> </a:t>
            </a:r>
            <a:r>
              <a:rPr sz="2000" b="1" dirty="0">
                <a:latin typeface="Symbol"/>
                <a:cs typeface="Symbol"/>
              </a:rPr>
              <a:t></a:t>
            </a:r>
            <a:r>
              <a:rPr sz="2000" dirty="0">
                <a:latin typeface="Times New Roman"/>
                <a:cs typeface="Times New Roman"/>
              </a:rPr>
              <a:t>	</a:t>
            </a:r>
            <a:r>
              <a:rPr sz="2000" spc="-5" dirty="0">
                <a:latin typeface="Arial"/>
                <a:cs typeface="Arial"/>
              </a:rPr>
              <a:t>G: </a:t>
            </a:r>
            <a:r>
              <a:rPr sz="2000" b="1" dirty="0">
                <a:latin typeface="Arial"/>
                <a:cs typeface="Arial"/>
              </a:rPr>
              <a:t>eustele </a:t>
            </a:r>
            <a:r>
              <a:rPr sz="2000" b="1" dirty="0">
                <a:latin typeface="Symbol"/>
                <a:cs typeface="Symbol"/>
              </a:rPr>
              <a:t></a:t>
            </a:r>
            <a:r>
              <a:rPr sz="2000" b="1" dirty="0">
                <a:latin typeface="Times New Roman"/>
                <a:cs typeface="Times New Roman"/>
              </a:rPr>
              <a:t> </a:t>
            </a:r>
            <a:r>
              <a:rPr sz="2000" dirty="0">
                <a:latin typeface="Arial"/>
                <a:cs typeface="Arial"/>
              </a:rPr>
              <a:t>; H :</a:t>
            </a:r>
            <a:r>
              <a:rPr sz="2000" spc="-45" dirty="0">
                <a:latin typeface="Arial"/>
                <a:cs typeface="Arial"/>
              </a:rPr>
              <a:t> </a:t>
            </a:r>
            <a:r>
              <a:rPr sz="2000" b="1" dirty="0">
                <a:latin typeface="Arial"/>
                <a:cs typeface="Arial"/>
              </a:rPr>
              <a:t>atactostele</a:t>
            </a:r>
            <a:endParaRPr sz="2000">
              <a:latin typeface="Arial"/>
              <a:cs typeface="Arial"/>
            </a:endParaRPr>
          </a:p>
        </p:txBody>
      </p:sp>
      <p:sp>
        <p:nvSpPr>
          <p:cNvPr id="4" name="object 4"/>
          <p:cNvSpPr txBox="1">
            <a:spLocks noGrp="1"/>
          </p:cNvSpPr>
          <p:nvPr>
            <p:ph type="title"/>
          </p:nvPr>
        </p:nvSpPr>
        <p:spPr>
          <a:xfrm>
            <a:off x="5523865" y="296164"/>
            <a:ext cx="3505200" cy="930910"/>
          </a:xfrm>
          <a:prstGeom prst="rect">
            <a:avLst/>
          </a:prstGeom>
        </p:spPr>
        <p:txBody>
          <a:bodyPr vert="horz" wrap="square" lIns="0" tIns="12700" rIns="0" bIns="0" rtlCol="0">
            <a:spAutoFit/>
          </a:bodyPr>
          <a:lstStyle/>
          <a:p>
            <a:pPr marL="12700" marR="5080">
              <a:lnSpc>
                <a:spcPct val="110000"/>
              </a:lnSpc>
              <a:spcBef>
                <a:spcPts val="100"/>
              </a:spcBef>
              <a:tabLst>
                <a:tab pos="2641600" algn="l"/>
              </a:tabLst>
            </a:pPr>
            <a:r>
              <a:rPr sz="1800" b="0" spc="-5" dirty="0">
                <a:solidFill>
                  <a:srgbClr val="000000"/>
                </a:solidFill>
                <a:latin typeface="Arial"/>
                <a:cs typeface="Arial"/>
              </a:rPr>
              <a:t>Ci sono 3 tipi fondamentali di stele  in base</a:t>
            </a:r>
            <a:r>
              <a:rPr sz="1800" b="0" spc="20" dirty="0">
                <a:solidFill>
                  <a:srgbClr val="000000"/>
                </a:solidFill>
                <a:latin typeface="Arial"/>
                <a:cs typeface="Arial"/>
              </a:rPr>
              <a:t> </a:t>
            </a:r>
            <a:r>
              <a:rPr sz="1800" b="0" spc="-5" dirty="0">
                <a:solidFill>
                  <a:srgbClr val="000000"/>
                </a:solidFill>
                <a:latin typeface="Arial"/>
                <a:cs typeface="Arial"/>
              </a:rPr>
              <a:t>alla</a:t>
            </a:r>
            <a:r>
              <a:rPr sz="1800" b="0" spc="10" dirty="0">
                <a:solidFill>
                  <a:srgbClr val="000000"/>
                </a:solidFill>
                <a:latin typeface="Arial"/>
                <a:cs typeface="Arial"/>
              </a:rPr>
              <a:t> </a:t>
            </a:r>
            <a:r>
              <a:rPr sz="1800" b="0" spc="-5" dirty="0">
                <a:solidFill>
                  <a:srgbClr val="000000"/>
                </a:solidFill>
                <a:latin typeface="Arial"/>
                <a:cs typeface="Arial"/>
              </a:rPr>
              <a:t>distribuzione	dei  tessuti di</a:t>
            </a:r>
            <a:r>
              <a:rPr sz="1800" b="0" spc="-15" dirty="0">
                <a:solidFill>
                  <a:srgbClr val="000000"/>
                </a:solidFill>
                <a:latin typeface="Arial"/>
                <a:cs typeface="Arial"/>
              </a:rPr>
              <a:t> </a:t>
            </a:r>
            <a:r>
              <a:rPr sz="1800" b="0" spc="-5" dirty="0">
                <a:solidFill>
                  <a:srgbClr val="000000"/>
                </a:solidFill>
                <a:latin typeface="Arial"/>
                <a:cs typeface="Arial"/>
              </a:rPr>
              <a:t>conduzione:</a:t>
            </a:r>
            <a:endParaRPr sz="1800">
              <a:latin typeface="Arial"/>
              <a:cs typeface="Arial"/>
            </a:endParaRPr>
          </a:p>
        </p:txBody>
      </p:sp>
      <p:sp>
        <p:nvSpPr>
          <p:cNvPr id="5" name="object 5"/>
          <p:cNvSpPr txBox="1"/>
          <p:nvPr/>
        </p:nvSpPr>
        <p:spPr>
          <a:xfrm>
            <a:off x="5523865" y="1201420"/>
            <a:ext cx="2158365" cy="1232535"/>
          </a:xfrm>
          <a:prstGeom prst="rect">
            <a:avLst/>
          </a:prstGeom>
        </p:spPr>
        <p:txBody>
          <a:bodyPr vert="horz" wrap="square" lIns="0" tIns="40005" rIns="0" bIns="0" rtlCol="0">
            <a:spAutoFit/>
          </a:bodyPr>
          <a:lstStyle/>
          <a:p>
            <a:pPr marL="355600" indent="-342900">
              <a:lnSpc>
                <a:spcPct val="100000"/>
              </a:lnSpc>
              <a:spcBef>
                <a:spcPts val="315"/>
              </a:spcBef>
              <a:buAutoNum type="arabicPeriod"/>
              <a:tabLst>
                <a:tab pos="354965" algn="l"/>
                <a:tab pos="355600" algn="l"/>
              </a:tabLst>
            </a:pPr>
            <a:r>
              <a:rPr sz="1800" spc="-5" dirty="0">
                <a:latin typeface="Arial"/>
                <a:cs typeface="Arial"/>
              </a:rPr>
              <a:t>protostele</a:t>
            </a:r>
            <a:endParaRPr sz="1800">
              <a:latin typeface="Arial"/>
              <a:cs typeface="Arial"/>
            </a:endParaRPr>
          </a:p>
          <a:p>
            <a:pPr marL="355600" indent="-342900">
              <a:lnSpc>
                <a:spcPct val="100000"/>
              </a:lnSpc>
              <a:spcBef>
                <a:spcPts val="215"/>
              </a:spcBef>
              <a:buAutoNum type="arabicPeriod"/>
              <a:tabLst>
                <a:tab pos="354965" algn="l"/>
                <a:tab pos="355600" algn="l"/>
              </a:tabLst>
            </a:pPr>
            <a:r>
              <a:rPr sz="1800" spc="-5" dirty="0">
                <a:latin typeface="Arial"/>
                <a:cs typeface="Arial"/>
              </a:rPr>
              <a:t>sifonostele</a:t>
            </a:r>
            <a:endParaRPr sz="1800">
              <a:latin typeface="Arial"/>
              <a:cs typeface="Arial"/>
            </a:endParaRPr>
          </a:p>
          <a:p>
            <a:pPr marL="355600" indent="-342900">
              <a:lnSpc>
                <a:spcPct val="100000"/>
              </a:lnSpc>
              <a:spcBef>
                <a:spcPts val="215"/>
              </a:spcBef>
              <a:buAutoNum type="arabicPeriod"/>
              <a:tabLst>
                <a:tab pos="354965" algn="l"/>
                <a:tab pos="355600" algn="l"/>
              </a:tabLst>
            </a:pPr>
            <a:r>
              <a:rPr sz="1800" spc="-5" dirty="0">
                <a:latin typeface="Arial"/>
                <a:cs typeface="Arial"/>
              </a:rPr>
              <a:t>eustele</a:t>
            </a:r>
            <a:endParaRPr sz="1800">
              <a:latin typeface="Arial"/>
              <a:cs typeface="Arial"/>
            </a:endParaRPr>
          </a:p>
          <a:p>
            <a:pPr marL="12700">
              <a:lnSpc>
                <a:spcPct val="100000"/>
              </a:lnSpc>
              <a:spcBef>
                <a:spcPts val="215"/>
              </a:spcBef>
            </a:pPr>
            <a:r>
              <a:rPr sz="1800" spc="-5" dirty="0">
                <a:latin typeface="Arial"/>
                <a:cs typeface="Arial"/>
              </a:rPr>
              <a:t>ciascuno con</a:t>
            </a:r>
            <a:r>
              <a:rPr sz="1800" spc="-35" dirty="0">
                <a:latin typeface="Arial"/>
                <a:cs typeface="Arial"/>
              </a:rPr>
              <a:t> </a:t>
            </a:r>
            <a:r>
              <a:rPr sz="1800" spc="-5" dirty="0">
                <a:latin typeface="Arial"/>
                <a:cs typeface="Arial"/>
              </a:rPr>
              <a:t>varianti</a:t>
            </a:r>
            <a:endParaRPr sz="1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0721" y="3836758"/>
            <a:ext cx="1802130" cy="1153160"/>
          </a:xfrm>
          <a:prstGeom prst="rect">
            <a:avLst/>
          </a:prstGeom>
        </p:spPr>
        <p:txBody>
          <a:bodyPr vert="horz" wrap="square" lIns="0" tIns="12700" rIns="0" bIns="0" rtlCol="0">
            <a:spAutoFit/>
          </a:bodyPr>
          <a:lstStyle/>
          <a:p>
            <a:pPr marL="88900" marR="5080" indent="-76200">
              <a:lnSpc>
                <a:spcPts val="3000"/>
              </a:lnSpc>
              <a:spcBef>
                <a:spcPts val="100"/>
              </a:spcBef>
            </a:pPr>
            <a:r>
              <a:rPr sz="2400" spc="-10" dirty="0">
                <a:latin typeface="Arial"/>
                <a:cs typeface="Arial"/>
              </a:rPr>
              <a:t>endode</a:t>
            </a:r>
            <a:r>
              <a:rPr sz="2400" dirty="0">
                <a:latin typeface="Arial"/>
                <a:cs typeface="Arial"/>
              </a:rPr>
              <a:t>rm</a:t>
            </a:r>
            <a:r>
              <a:rPr sz="2400" spc="-10" dirty="0">
                <a:latin typeface="Arial"/>
                <a:cs typeface="Arial"/>
              </a:rPr>
              <a:t>id</a:t>
            </a:r>
            <a:r>
              <a:rPr sz="2400" spc="-5" dirty="0">
                <a:latin typeface="Arial"/>
                <a:cs typeface="Arial"/>
              </a:rPr>
              <a:t>e  floema  </a:t>
            </a:r>
            <a:r>
              <a:rPr sz="2400" spc="-10" dirty="0">
                <a:latin typeface="Arial"/>
                <a:cs typeface="Arial"/>
              </a:rPr>
              <a:t>xilema</a:t>
            </a:r>
            <a:endParaRPr sz="2400">
              <a:latin typeface="Arial"/>
              <a:cs typeface="Arial"/>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12700" marR="833119">
              <a:lnSpc>
                <a:spcPct val="100000"/>
              </a:lnSpc>
              <a:spcBef>
                <a:spcPts val="100"/>
              </a:spcBef>
            </a:pPr>
            <a:r>
              <a:rPr b="1" spc="-10" dirty="0">
                <a:latin typeface="Arial"/>
                <a:cs typeface="Arial"/>
              </a:rPr>
              <a:t>PROTOSTELE </a:t>
            </a:r>
            <a:r>
              <a:rPr spc="-5" dirty="0"/>
              <a:t>– un unico fascio conduttore centrale,  concentrico, spesso con </a:t>
            </a:r>
            <a:r>
              <a:rPr spc="-10" dirty="0"/>
              <a:t>xilema</a:t>
            </a:r>
            <a:r>
              <a:rPr spc="45" dirty="0"/>
              <a:t> </a:t>
            </a:r>
            <a:r>
              <a:rPr spc="-5" dirty="0"/>
              <a:t>all’interno.</a:t>
            </a:r>
          </a:p>
          <a:p>
            <a:pPr marL="12700" marR="5080">
              <a:lnSpc>
                <a:spcPct val="100000"/>
              </a:lnSpc>
            </a:pPr>
            <a:r>
              <a:rPr spc="-5" dirty="0"/>
              <a:t>La protostele è ritenuta particolarmente antica, essendo  presente nelle piante terrestri più primitive. Oggi si trova  ancora negli stadi giovanili di molte felci. Corrisponde ad un  singolo fascio «peri-» (per es.</a:t>
            </a:r>
            <a:r>
              <a:rPr spc="50" dirty="0"/>
              <a:t> </a:t>
            </a:r>
            <a:r>
              <a:rPr spc="-5" dirty="0"/>
              <a:t>perifloematico).</a:t>
            </a:r>
          </a:p>
        </p:txBody>
      </p:sp>
      <p:sp>
        <p:nvSpPr>
          <p:cNvPr id="6" name="object 6"/>
          <p:cNvSpPr txBox="1"/>
          <p:nvPr/>
        </p:nvSpPr>
        <p:spPr>
          <a:xfrm>
            <a:off x="5839317" y="6146507"/>
            <a:ext cx="3226435" cy="289823"/>
          </a:xfrm>
          <a:prstGeom prst="rect">
            <a:avLst/>
          </a:prstGeom>
        </p:spPr>
        <p:txBody>
          <a:bodyPr vert="horz" wrap="square" lIns="0" tIns="12700" rIns="0" bIns="0" rtlCol="0">
            <a:spAutoFit/>
          </a:bodyPr>
          <a:lstStyle/>
          <a:p>
            <a:pPr marL="184150">
              <a:lnSpc>
                <a:spcPct val="100000"/>
              </a:lnSpc>
              <a:spcBef>
                <a:spcPts val="100"/>
              </a:spcBef>
            </a:pPr>
            <a:r>
              <a:rPr sz="1800" i="1" spc="-5" dirty="0" err="1" smtClean="0">
                <a:latin typeface="Arial"/>
                <a:cs typeface="Arial"/>
              </a:rPr>
              <a:t>Rhynia</a:t>
            </a:r>
            <a:endParaRPr sz="1800" dirty="0">
              <a:latin typeface="Arial"/>
              <a:cs typeface="Arial"/>
            </a:endParaRPr>
          </a:p>
        </p:txBody>
      </p:sp>
      <p:sp>
        <p:nvSpPr>
          <p:cNvPr id="7"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383" y="260603"/>
            <a:ext cx="9119616" cy="597560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8739" y="6257797"/>
            <a:ext cx="8640445" cy="513080"/>
          </a:xfrm>
          <a:prstGeom prst="rect">
            <a:avLst/>
          </a:prstGeom>
        </p:spPr>
        <p:txBody>
          <a:bodyPr vert="horz" wrap="square" lIns="0" tIns="12065" rIns="0" bIns="0" rtlCol="0">
            <a:spAutoFit/>
          </a:bodyPr>
          <a:lstStyle/>
          <a:p>
            <a:pPr marL="12700" marR="5080">
              <a:lnSpc>
                <a:spcPct val="100000"/>
              </a:lnSpc>
              <a:spcBef>
                <a:spcPts val="95"/>
              </a:spcBef>
            </a:pPr>
            <a:r>
              <a:rPr sz="1600" i="1" spc="-10" dirty="0">
                <a:latin typeface="Arial"/>
                <a:cs typeface="Arial"/>
              </a:rPr>
              <a:t>Ricostruzione </a:t>
            </a:r>
            <a:r>
              <a:rPr sz="1600" i="1" spc="-5" dirty="0">
                <a:latin typeface="Arial"/>
                <a:cs typeface="Arial"/>
              </a:rPr>
              <a:t>di una foresta paludosa del Carbonifero superiore dominata da pteridofite arboree  (Lepidodendron, Sigillaria; Calamites e felci arboree)</a:t>
            </a:r>
            <a:endParaRPr sz="16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0503" y="2052827"/>
            <a:ext cx="2299716" cy="20711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418332" y="2080259"/>
            <a:ext cx="2059305" cy="1943100"/>
          </a:xfrm>
          <a:custGeom>
            <a:avLst/>
            <a:gdLst/>
            <a:ahLst/>
            <a:cxnLst/>
            <a:rect l="l" t="t" r="r" b="b"/>
            <a:pathLst>
              <a:path w="2059304" h="1943100">
                <a:moveTo>
                  <a:pt x="1211579" y="1930400"/>
                </a:moveTo>
                <a:lnTo>
                  <a:pt x="847343" y="1930400"/>
                </a:lnTo>
                <a:lnTo>
                  <a:pt x="873251" y="1943100"/>
                </a:lnTo>
                <a:lnTo>
                  <a:pt x="1107947" y="1943100"/>
                </a:lnTo>
                <a:lnTo>
                  <a:pt x="1211579" y="1930400"/>
                </a:lnTo>
                <a:close/>
              </a:path>
              <a:path w="2059304" h="1943100">
                <a:moveTo>
                  <a:pt x="0" y="977900"/>
                </a:moveTo>
                <a:lnTo>
                  <a:pt x="0" y="1003300"/>
                </a:lnTo>
                <a:lnTo>
                  <a:pt x="4572" y="1079500"/>
                </a:lnTo>
                <a:lnTo>
                  <a:pt x="7620" y="1104900"/>
                </a:lnTo>
                <a:lnTo>
                  <a:pt x="12192" y="1130300"/>
                </a:lnTo>
                <a:lnTo>
                  <a:pt x="15239" y="1155700"/>
                </a:lnTo>
                <a:lnTo>
                  <a:pt x="19812" y="1168400"/>
                </a:lnTo>
                <a:lnTo>
                  <a:pt x="38100" y="1244600"/>
                </a:lnTo>
                <a:lnTo>
                  <a:pt x="45720" y="1270000"/>
                </a:lnTo>
                <a:lnTo>
                  <a:pt x="62484" y="1308100"/>
                </a:lnTo>
                <a:lnTo>
                  <a:pt x="80772" y="1358900"/>
                </a:lnTo>
                <a:lnTo>
                  <a:pt x="102108" y="1397000"/>
                </a:lnTo>
                <a:lnTo>
                  <a:pt x="124968" y="1447800"/>
                </a:lnTo>
                <a:lnTo>
                  <a:pt x="149351" y="1485900"/>
                </a:lnTo>
                <a:lnTo>
                  <a:pt x="175260" y="1524000"/>
                </a:lnTo>
                <a:lnTo>
                  <a:pt x="204216" y="1562100"/>
                </a:lnTo>
                <a:lnTo>
                  <a:pt x="234696" y="1600200"/>
                </a:lnTo>
                <a:lnTo>
                  <a:pt x="268224" y="1638300"/>
                </a:lnTo>
                <a:lnTo>
                  <a:pt x="301751" y="1663700"/>
                </a:lnTo>
                <a:lnTo>
                  <a:pt x="336803" y="1701800"/>
                </a:lnTo>
                <a:lnTo>
                  <a:pt x="374903" y="1727200"/>
                </a:lnTo>
                <a:lnTo>
                  <a:pt x="414527" y="1752600"/>
                </a:lnTo>
                <a:lnTo>
                  <a:pt x="454151" y="1790700"/>
                </a:lnTo>
                <a:lnTo>
                  <a:pt x="495299" y="1803400"/>
                </a:lnTo>
                <a:lnTo>
                  <a:pt x="583691" y="1854200"/>
                </a:lnTo>
                <a:lnTo>
                  <a:pt x="629411" y="1879600"/>
                </a:lnTo>
                <a:lnTo>
                  <a:pt x="675131" y="1892300"/>
                </a:lnTo>
                <a:lnTo>
                  <a:pt x="821435" y="1930400"/>
                </a:lnTo>
                <a:lnTo>
                  <a:pt x="1235963" y="1930400"/>
                </a:lnTo>
                <a:lnTo>
                  <a:pt x="1335023" y="1905000"/>
                </a:lnTo>
                <a:lnTo>
                  <a:pt x="877823" y="1905000"/>
                </a:lnTo>
                <a:lnTo>
                  <a:pt x="733043" y="1866900"/>
                </a:lnTo>
                <a:lnTo>
                  <a:pt x="643127" y="1841500"/>
                </a:lnTo>
                <a:lnTo>
                  <a:pt x="598931" y="1816100"/>
                </a:lnTo>
                <a:lnTo>
                  <a:pt x="556259" y="1803400"/>
                </a:lnTo>
                <a:lnTo>
                  <a:pt x="513587" y="1778000"/>
                </a:lnTo>
                <a:lnTo>
                  <a:pt x="434339" y="1727200"/>
                </a:lnTo>
                <a:lnTo>
                  <a:pt x="397763" y="1701800"/>
                </a:lnTo>
                <a:lnTo>
                  <a:pt x="361187" y="1663700"/>
                </a:lnTo>
                <a:lnTo>
                  <a:pt x="294131" y="1600200"/>
                </a:lnTo>
                <a:lnTo>
                  <a:pt x="263651" y="1574800"/>
                </a:lnTo>
                <a:lnTo>
                  <a:pt x="205739" y="1498600"/>
                </a:lnTo>
                <a:lnTo>
                  <a:pt x="156972" y="1422400"/>
                </a:lnTo>
                <a:lnTo>
                  <a:pt x="135636" y="1384300"/>
                </a:lnTo>
                <a:lnTo>
                  <a:pt x="115824" y="1346200"/>
                </a:lnTo>
                <a:lnTo>
                  <a:pt x="74675" y="1231900"/>
                </a:lnTo>
                <a:lnTo>
                  <a:pt x="62484" y="1193800"/>
                </a:lnTo>
                <a:lnTo>
                  <a:pt x="48768" y="1117600"/>
                </a:lnTo>
                <a:lnTo>
                  <a:pt x="41148" y="1054100"/>
                </a:lnTo>
                <a:lnTo>
                  <a:pt x="38100" y="1003300"/>
                </a:lnTo>
                <a:lnTo>
                  <a:pt x="38100" y="990600"/>
                </a:lnTo>
                <a:lnTo>
                  <a:pt x="3333" y="990600"/>
                </a:lnTo>
                <a:lnTo>
                  <a:pt x="0" y="977900"/>
                </a:lnTo>
                <a:close/>
              </a:path>
              <a:path w="2059304" h="1943100">
                <a:moveTo>
                  <a:pt x="1286255" y="38100"/>
                </a:moveTo>
                <a:lnTo>
                  <a:pt x="1080515" y="38100"/>
                </a:lnTo>
                <a:lnTo>
                  <a:pt x="1106423" y="50800"/>
                </a:lnTo>
                <a:lnTo>
                  <a:pt x="1181099" y="50800"/>
                </a:lnTo>
                <a:lnTo>
                  <a:pt x="1229867" y="63500"/>
                </a:lnTo>
                <a:lnTo>
                  <a:pt x="1415795" y="114300"/>
                </a:lnTo>
                <a:lnTo>
                  <a:pt x="1459991" y="139700"/>
                </a:lnTo>
                <a:lnTo>
                  <a:pt x="1502663" y="152400"/>
                </a:lnTo>
                <a:lnTo>
                  <a:pt x="1543811" y="177800"/>
                </a:lnTo>
                <a:lnTo>
                  <a:pt x="1623059" y="228600"/>
                </a:lnTo>
                <a:lnTo>
                  <a:pt x="1661159" y="254000"/>
                </a:lnTo>
                <a:lnTo>
                  <a:pt x="1696211" y="279400"/>
                </a:lnTo>
                <a:lnTo>
                  <a:pt x="1731263" y="317500"/>
                </a:lnTo>
                <a:lnTo>
                  <a:pt x="1763267" y="355600"/>
                </a:lnTo>
                <a:lnTo>
                  <a:pt x="1795271" y="381000"/>
                </a:lnTo>
                <a:lnTo>
                  <a:pt x="1824227" y="419100"/>
                </a:lnTo>
                <a:lnTo>
                  <a:pt x="1851659" y="457200"/>
                </a:lnTo>
                <a:lnTo>
                  <a:pt x="1877567" y="495300"/>
                </a:lnTo>
                <a:lnTo>
                  <a:pt x="1901951" y="533400"/>
                </a:lnTo>
                <a:lnTo>
                  <a:pt x="1923287" y="571500"/>
                </a:lnTo>
                <a:lnTo>
                  <a:pt x="1943099" y="609600"/>
                </a:lnTo>
                <a:lnTo>
                  <a:pt x="1959863" y="660400"/>
                </a:lnTo>
                <a:lnTo>
                  <a:pt x="1976627" y="698500"/>
                </a:lnTo>
                <a:lnTo>
                  <a:pt x="1982723" y="723900"/>
                </a:lnTo>
                <a:lnTo>
                  <a:pt x="2001011" y="787400"/>
                </a:lnTo>
                <a:lnTo>
                  <a:pt x="2005583" y="812800"/>
                </a:lnTo>
                <a:lnTo>
                  <a:pt x="2008631" y="838200"/>
                </a:lnTo>
                <a:lnTo>
                  <a:pt x="2013203" y="863600"/>
                </a:lnTo>
                <a:lnTo>
                  <a:pt x="2017775" y="901700"/>
                </a:lnTo>
                <a:lnTo>
                  <a:pt x="2020823" y="952500"/>
                </a:lnTo>
                <a:lnTo>
                  <a:pt x="2020823" y="1003300"/>
                </a:lnTo>
                <a:lnTo>
                  <a:pt x="2017775" y="1054100"/>
                </a:lnTo>
                <a:lnTo>
                  <a:pt x="2013203" y="1092200"/>
                </a:lnTo>
                <a:lnTo>
                  <a:pt x="2008631" y="1117600"/>
                </a:lnTo>
                <a:lnTo>
                  <a:pt x="2005583" y="1143000"/>
                </a:lnTo>
                <a:lnTo>
                  <a:pt x="2001011" y="1168400"/>
                </a:lnTo>
                <a:lnTo>
                  <a:pt x="1994915" y="1193800"/>
                </a:lnTo>
                <a:lnTo>
                  <a:pt x="1988819" y="1206500"/>
                </a:lnTo>
                <a:lnTo>
                  <a:pt x="1976627" y="1257300"/>
                </a:lnTo>
                <a:lnTo>
                  <a:pt x="1959863" y="1295400"/>
                </a:lnTo>
                <a:lnTo>
                  <a:pt x="1943099" y="1346200"/>
                </a:lnTo>
                <a:lnTo>
                  <a:pt x="1923287" y="1384300"/>
                </a:lnTo>
                <a:lnTo>
                  <a:pt x="1877567" y="1460500"/>
                </a:lnTo>
                <a:lnTo>
                  <a:pt x="1851659" y="1498600"/>
                </a:lnTo>
                <a:lnTo>
                  <a:pt x="1824227" y="1536700"/>
                </a:lnTo>
                <a:lnTo>
                  <a:pt x="1763267" y="1612900"/>
                </a:lnTo>
                <a:lnTo>
                  <a:pt x="1696211" y="1663700"/>
                </a:lnTo>
                <a:lnTo>
                  <a:pt x="1623059" y="1727200"/>
                </a:lnTo>
                <a:lnTo>
                  <a:pt x="1543811" y="1778000"/>
                </a:lnTo>
                <a:lnTo>
                  <a:pt x="1458467" y="1816100"/>
                </a:lnTo>
                <a:lnTo>
                  <a:pt x="1414271" y="1841500"/>
                </a:lnTo>
                <a:lnTo>
                  <a:pt x="1324355" y="1866900"/>
                </a:lnTo>
                <a:lnTo>
                  <a:pt x="1228343" y="1892300"/>
                </a:lnTo>
                <a:lnTo>
                  <a:pt x="1203959" y="1892300"/>
                </a:lnTo>
                <a:lnTo>
                  <a:pt x="1179575" y="1905000"/>
                </a:lnTo>
                <a:lnTo>
                  <a:pt x="1335023" y="1905000"/>
                </a:lnTo>
                <a:lnTo>
                  <a:pt x="1383791" y="1892300"/>
                </a:lnTo>
                <a:lnTo>
                  <a:pt x="1475231" y="1854200"/>
                </a:lnTo>
                <a:lnTo>
                  <a:pt x="1519427" y="1828800"/>
                </a:lnTo>
                <a:lnTo>
                  <a:pt x="1562099" y="1803400"/>
                </a:lnTo>
                <a:lnTo>
                  <a:pt x="1604771" y="1790700"/>
                </a:lnTo>
                <a:lnTo>
                  <a:pt x="1644395" y="1752600"/>
                </a:lnTo>
                <a:lnTo>
                  <a:pt x="1684019" y="1727200"/>
                </a:lnTo>
                <a:lnTo>
                  <a:pt x="1720595" y="1701800"/>
                </a:lnTo>
                <a:lnTo>
                  <a:pt x="1757171" y="1663700"/>
                </a:lnTo>
                <a:lnTo>
                  <a:pt x="1824227" y="1600200"/>
                </a:lnTo>
                <a:lnTo>
                  <a:pt x="1854707" y="1562100"/>
                </a:lnTo>
                <a:lnTo>
                  <a:pt x="1909571" y="1485900"/>
                </a:lnTo>
                <a:lnTo>
                  <a:pt x="1933955" y="1435100"/>
                </a:lnTo>
                <a:lnTo>
                  <a:pt x="1956815" y="1397000"/>
                </a:lnTo>
                <a:lnTo>
                  <a:pt x="1978151" y="1358900"/>
                </a:lnTo>
                <a:lnTo>
                  <a:pt x="1996439" y="1308100"/>
                </a:lnTo>
                <a:lnTo>
                  <a:pt x="2026919" y="1219200"/>
                </a:lnTo>
                <a:lnTo>
                  <a:pt x="2037587" y="1168400"/>
                </a:lnTo>
                <a:lnTo>
                  <a:pt x="2046731" y="1130300"/>
                </a:lnTo>
                <a:lnTo>
                  <a:pt x="2055875" y="1054100"/>
                </a:lnTo>
                <a:lnTo>
                  <a:pt x="2058923" y="1003300"/>
                </a:lnTo>
                <a:lnTo>
                  <a:pt x="2058923" y="952500"/>
                </a:lnTo>
                <a:lnTo>
                  <a:pt x="2055875" y="901700"/>
                </a:lnTo>
                <a:lnTo>
                  <a:pt x="2046731" y="825500"/>
                </a:lnTo>
                <a:lnTo>
                  <a:pt x="2037587" y="774700"/>
                </a:lnTo>
                <a:lnTo>
                  <a:pt x="2031491" y="762000"/>
                </a:lnTo>
                <a:lnTo>
                  <a:pt x="2019299" y="711200"/>
                </a:lnTo>
                <a:lnTo>
                  <a:pt x="2011679" y="685800"/>
                </a:lnTo>
                <a:lnTo>
                  <a:pt x="1996439" y="647700"/>
                </a:lnTo>
                <a:lnTo>
                  <a:pt x="1976627" y="596900"/>
                </a:lnTo>
                <a:lnTo>
                  <a:pt x="1956815" y="558800"/>
                </a:lnTo>
                <a:lnTo>
                  <a:pt x="1933955" y="508000"/>
                </a:lnTo>
                <a:lnTo>
                  <a:pt x="1909571" y="469900"/>
                </a:lnTo>
                <a:lnTo>
                  <a:pt x="1882139" y="431800"/>
                </a:lnTo>
                <a:lnTo>
                  <a:pt x="1853183" y="393700"/>
                </a:lnTo>
                <a:lnTo>
                  <a:pt x="1822703" y="355600"/>
                </a:lnTo>
                <a:lnTo>
                  <a:pt x="1790699" y="317500"/>
                </a:lnTo>
                <a:lnTo>
                  <a:pt x="1755647" y="292100"/>
                </a:lnTo>
                <a:lnTo>
                  <a:pt x="1720595" y="254000"/>
                </a:lnTo>
                <a:lnTo>
                  <a:pt x="1644395" y="203200"/>
                </a:lnTo>
                <a:lnTo>
                  <a:pt x="1603247" y="165100"/>
                </a:lnTo>
                <a:lnTo>
                  <a:pt x="1562099" y="139700"/>
                </a:lnTo>
                <a:lnTo>
                  <a:pt x="1519427" y="127000"/>
                </a:lnTo>
                <a:lnTo>
                  <a:pt x="1475231" y="101600"/>
                </a:lnTo>
                <a:lnTo>
                  <a:pt x="1429511" y="76200"/>
                </a:lnTo>
                <a:lnTo>
                  <a:pt x="1286255" y="38100"/>
                </a:lnTo>
                <a:close/>
              </a:path>
              <a:path w="2059304" h="1943100">
                <a:moveTo>
                  <a:pt x="38100" y="952500"/>
                </a:moveTo>
                <a:lnTo>
                  <a:pt x="22002" y="952500"/>
                </a:lnTo>
                <a:lnTo>
                  <a:pt x="28194" y="965200"/>
                </a:lnTo>
                <a:lnTo>
                  <a:pt x="36575" y="965200"/>
                </a:lnTo>
                <a:lnTo>
                  <a:pt x="0" y="977900"/>
                </a:lnTo>
                <a:lnTo>
                  <a:pt x="3333" y="990600"/>
                </a:lnTo>
                <a:lnTo>
                  <a:pt x="38100" y="990600"/>
                </a:lnTo>
                <a:lnTo>
                  <a:pt x="38100" y="952500"/>
                </a:lnTo>
                <a:close/>
              </a:path>
              <a:path w="2059304" h="1943100">
                <a:moveTo>
                  <a:pt x="1211579" y="12700"/>
                </a:moveTo>
                <a:lnTo>
                  <a:pt x="845819" y="12700"/>
                </a:lnTo>
                <a:lnTo>
                  <a:pt x="821435" y="25400"/>
                </a:lnTo>
                <a:lnTo>
                  <a:pt x="771143" y="38100"/>
                </a:lnTo>
                <a:lnTo>
                  <a:pt x="627887" y="76200"/>
                </a:lnTo>
                <a:lnTo>
                  <a:pt x="582167" y="101600"/>
                </a:lnTo>
                <a:lnTo>
                  <a:pt x="537971" y="127000"/>
                </a:lnTo>
                <a:lnTo>
                  <a:pt x="452627" y="165100"/>
                </a:lnTo>
                <a:lnTo>
                  <a:pt x="413003" y="203200"/>
                </a:lnTo>
                <a:lnTo>
                  <a:pt x="336803" y="254000"/>
                </a:lnTo>
                <a:lnTo>
                  <a:pt x="301751" y="292100"/>
                </a:lnTo>
                <a:lnTo>
                  <a:pt x="266700" y="317500"/>
                </a:lnTo>
                <a:lnTo>
                  <a:pt x="234696" y="355600"/>
                </a:lnTo>
                <a:lnTo>
                  <a:pt x="204216" y="393700"/>
                </a:lnTo>
                <a:lnTo>
                  <a:pt x="175260" y="431800"/>
                </a:lnTo>
                <a:lnTo>
                  <a:pt x="123444" y="508000"/>
                </a:lnTo>
                <a:lnTo>
                  <a:pt x="100584" y="558800"/>
                </a:lnTo>
                <a:lnTo>
                  <a:pt x="80772" y="596900"/>
                </a:lnTo>
                <a:lnTo>
                  <a:pt x="62484" y="647700"/>
                </a:lnTo>
                <a:lnTo>
                  <a:pt x="45720" y="685800"/>
                </a:lnTo>
                <a:lnTo>
                  <a:pt x="38100" y="711200"/>
                </a:lnTo>
                <a:lnTo>
                  <a:pt x="25908" y="762000"/>
                </a:lnTo>
                <a:lnTo>
                  <a:pt x="19812" y="774700"/>
                </a:lnTo>
                <a:lnTo>
                  <a:pt x="10668" y="825500"/>
                </a:lnTo>
                <a:lnTo>
                  <a:pt x="4572" y="876300"/>
                </a:lnTo>
                <a:lnTo>
                  <a:pt x="0" y="952500"/>
                </a:lnTo>
                <a:lnTo>
                  <a:pt x="0" y="977900"/>
                </a:lnTo>
                <a:lnTo>
                  <a:pt x="36575" y="965200"/>
                </a:lnTo>
                <a:lnTo>
                  <a:pt x="15239" y="965200"/>
                </a:lnTo>
                <a:lnTo>
                  <a:pt x="22002" y="952500"/>
                </a:lnTo>
                <a:lnTo>
                  <a:pt x="38100" y="952500"/>
                </a:lnTo>
                <a:lnTo>
                  <a:pt x="42672" y="876300"/>
                </a:lnTo>
                <a:lnTo>
                  <a:pt x="45720" y="863600"/>
                </a:lnTo>
                <a:lnTo>
                  <a:pt x="48768" y="838200"/>
                </a:lnTo>
                <a:lnTo>
                  <a:pt x="62484" y="762000"/>
                </a:lnTo>
                <a:lnTo>
                  <a:pt x="68580" y="749300"/>
                </a:lnTo>
                <a:lnTo>
                  <a:pt x="74675" y="723900"/>
                </a:lnTo>
                <a:lnTo>
                  <a:pt x="82296" y="698500"/>
                </a:lnTo>
                <a:lnTo>
                  <a:pt x="97536" y="660400"/>
                </a:lnTo>
                <a:lnTo>
                  <a:pt x="115824" y="609600"/>
                </a:lnTo>
                <a:lnTo>
                  <a:pt x="135636" y="571500"/>
                </a:lnTo>
                <a:lnTo>
                  <a:pt x="156972" y="533400"/>
                </a:lnTo>
                <a:lnTo>
                  <a:pt x="181356" y="495300"/>
                </a:lnTo>
                <a:lnTo>
                  <a:pt x="207263" y="457200"/>
                </a:lnTo>
                <a:lnTo>
                  <a:pt x="234696" y="419100"/>
                </a:lnTo>
                <a:lnTo>
                  <a:pt x="263651" y="381000"/>
                </a:lnTo>
                <a:lnTo>
                  <a:pt x="295655" y="342900"/>
                </a:lnTo>
                <a:lnTo>
                  <a:pt x="327659" y="317500"/>
                </a:lnTo>
                <a:lnTo>
                  <a:pt x="362711" y="279400"/>
                </a:lnTo>
                <a:lnTo>
                  <a:pt x="397763" y="254000"/>
                </a:lnTo>
                <a:lnTo>
                  <a:pt x="473963" y="203200"/>
                </a:lnTo>
                <a:lnTo>
                  <a:pt x="556259" y="152400"/>
                </a:lnTo>
                <a:lnTo>
                  <a:pt x="598931" y="139700"/>
                </a:lnTo>
                <a:lnTo>
                  <a:pt x="643127" y="114300"/>
                </a:lnTo>
                <a:lnTo>
                  <a:pt x="829055" y="63500"/>
                </a:lnTo>
                <a:lnTo>
                  <a:pt x="877823" y="50800"/>
                </a:lnTo>
                <a:lnTo>
                  <a:pt x="952499" y="50800"/>
                </a:lnTo>
                <a:lnTo>
                  <a:pt x="978407" y="38100"/>
                </a:lnTo>
                <a:lnTo>
                  <a:pt x="1286255" y="38100"/>
                </a:lnTo>
                <a:lnTo>
                  <a:pt x="1235963" y="25400"/>
                </a:lnTo>
                <a:lnTo>
                  <a:pt x="1211579" y="12700"/>
                </a:lnTo>
                <a:close/>
              </a:path>
              <a:path w="2059304" h="1943100">
                <a:moveTo>
                  <a:pt x="22002" y="952500"/>
                </a:moveTo>
                <a:lnTo>
                  <a:pt x="15239" y="965200"/>
                </a:lnTo>
                <a:lnTo>
                  <a:pt x="28194" y="965200"/>
                </a:lnTo>
                <a:lnTo>
                  <a:pt x="22002" y="952500"/>
                </a:lnTo>
                <a:close/>
              </a:path>
              <a:path w="2059304" h="1943100">
                <a:moveTo>
                  <a:pt x="1082039" y="0"/>
                </a:moveTo>
                <a:lnTo>
                  <a:pt x="1001267" y="0"/>
                </a:lnTo>
                <a:lnTo>
                  <a:pt x="949451" y="12700"/>
                </a:lnTo>
                <a:lnTo>
                  <a:pt x="1107947" y="12700"/>
                </a:lnTo>
                <a:lnTo>
                  <a:pt x="1082039" y="0"/>
                </a:lnTo>
                <a:close/>
              </a:path>
            </a:pathLst>
          </a:custGeom>
          <a:solidFill>
            <a:srgbClr val="CC3300"/>
          </a:solidFill>
        </p:spPr>
        <p:txBody>
          <a:bodyPr wrap="square" lIns="0" tIns="0" rIns="0" bIns="0" rtlCol="0"/>
          <a:lstStyle/>
          <a:p>
            <a:endParaRPr/>
          </a:p>
        </p:txBody>
      </p:sp>
      <p:sp>
        <p:nvSpPr>
          <p:cNvPr id="4" name="object 4"/>
          <p:cNvSpPr/>
          <p:nvPr/>
        </p:nvSpPr>
        <p:spPr>
          <a:xfrm>
            <a:off x="257555" y="3590544"/>
            <a:ext cx="3209544" cy="29809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6343" y="3637788"/>
            <a:ext cx="2863850" cy="2781300"/>
          </a:xfrm>
          <a:custGeom>
            <a:avLst/>
            <a:gdLst/>
            <a:ahLst/>
            <a:cxnLst/>
            <a:rect l="l" t="t" r="r" b="b"/>
            <a:pathLst>
              <a:path w="2863850" h="2781300">
                <a:moveTo>
                  <a:pt x="1219199" y="2730500"/>
                </a:moveTo>
                <a:lnTo>
                  <a:pt x="1040891" y="2730500"/>
                </a:lnTo>
                <a:lnTo>
                  <a:pt x="1074419" y="2743200"/>
                </a:lnTo>
                <a:lnTo>
                  <a:pt x="1214627" y="2768600"/>
                </a:lnTo>
                <a:lnTo>
                  <a:pt x="1249679" y="2781300"/>
                </a:lnTo>
                <a:lnTo>
                  <a:pt x="1613915" y="2781300"/>
                </a:lnTo>
                <a:lnTo>
                  <a:pt x="1650491" y="2768600"/>
                </a:lnTo>
                <a:lnTo>
                  <a:pt x="1720595" y="2755900"/>
                </a:lnTo>
                <a:lnTo>
                  <a:pt x="1755647" y="2755900"/>
                </a:lnTo>
                <a:lnTo>
                  <a:pt x="1790699" y="2743200"/>
                </a:lnTo>
                <a:lnTo>
                  <a:pt x="1289303" y="2743200"/>
                </a:lnTo>
                <a:lnTo>
                  <a:pt x="1219199" y="2730500"/>
                </a:lnTo>
                <a:close/>
              </a:path>
              <a:path w="2863850" h="2781300">
                <a:moveTo>
                  <a:pt x="1824227" y="50800"/>
                </a:moveTo>
                <a:lnTo>
                  <a:pt x="1644395" y="50800"/>
                </a:lnTo>
                <a:lnTo>
                  <a:pt x="1679447" y="63500"/>
                </a:lnTo>
                <a:lnTo>
                  <a:pt x="1712975" y="63500"/>
                </a:lnTo>
                <a:lnTo>
                  <a:pt x="1746503" y="76200"/>
                </a:lnTo>
                <a:lnTo>
                  <a:pt x="1781555" y="76200"/>
                </a:lnTo>
                <a:lnTo>
                  <a:pt x="1813559" y="88900"/>
                </a:lnTo>
                <a:lnTo>
                  <a:pt x="1847087" y="101600"/>
                </a:lnTo>
                <a:lnTo>
                  <a:pt x="1911095" y="127000"/>
                </a:lnTo>
                <a:lnTo>
                  <a:pt x="1975103" y="139700"/>
                </a:lnTo>
                <a:lnTo>
                  <a:pt x="2066543" y="190500"/>
                </a:lnTo>
                <a:lnTo>
                  <a:pt x="2097023" y="203200"/>
                </a:lnTo>
                <a:lnTo>
                  <a:pt x="2183891" y="254000"/>
                </a:lnTo>
                <a:lnTo>
                  <a:pt x="2293619" y="330200"/>
                </a:lnTo>
                <a:lnTo>
                  <a:pt x="2319527" y="342900"/>
                </a:lnTo>
                <a:lnTo>
                  <a:pt x="2343911" y="368300"/>
                </a:lnTo>
                <a:lnTo>
                  <a:pt x="2369819" y="393700"/>
                </a:lnTo>
                <a:lnTo>
                  <a:pt x="2418587" y="431800"/>
                </a:lnTo>
                <a:lnTo>
                  <a:pt x="2464307" y="482600"/>
                </a:lnTo>
                <a:lnTo>
                  <a:pt x="2485643" y="508000"/>
                </a:lnTo>
                <a:lnTo>
                  <a:pt x="2508503" y="533400"/>
                </a:lnTo>
                <a:lnTo>
                  <a:pt x="2528315" y="558800"/>
                </a:lnTo>
                <a:lnTo>
                  <a:pt x="2549651" y="584200"/>
                </a:lnTo>
                <a:lnTo>
                  <a:pt x="2569463" y="609600"/>
                </a:lnTo>
                <a:lnTo>
                  <a:pt x="2606039" y="660400"/>
                </a:lnTo>
                <a:lnTo>
                  <a:pt x="2624327" y="698500"/>
                </a:lnTo>
                <a:lnTo>
                  <a:pt x="2657855" y="749300"/>
                </a:lnTo>
                <a:lnTo>
                  <a:pt x="2688335" y="812800"/>
                </a:lnTo>
                <a:lnTo>
                  <a:pt x="2703575" y="838200"/>
                </a:lnTo>
                <a:lnTo>
                  <a:pt x="2715767" y="863600"/>
                </a:lnTo>
                <a:lnTo>
                  <a:pt x="2729483" y="901700"/>
                </a:lnTo>
                <a:lnTo>
                  <a:pt x="2741675" y="927100"/>
                </a:lnTo>
                <a:lnTo>
                  <a:pt x="2752343" y="965200"/>
                </a:lnTo>
                <a:lnTo>
                  <a:pt x="2773679" y="1028700"/>
                </a:lnTo>
                <a:lnTo>
                  <a:pt x="2781299" y="1054100"/>
                </a:lnTo>
                <a:lnTo>
                  <a:pt x="2790443" y="1092200"/>
                </a:lnTo>
                <a:lnTo>
                  <a:pt x="2798063" y="1117600"/>
                </a:lnTo>
                <a:lnTo>
                  <a:pt x="2810255" y="1193800"/>
                </a:lnTo>
                <a:lnTo>
                  <a:pt x="2814827" y="1219200"/>
                </a:lnTo>
                <a:lnTo>
                  <a:pt x="2817875" y="1257300"/>
                </a:lnTo>
                <a:lnTo>
                  <a:pt x="2822447" y="1295400"/>
                </a:lnTo>
                <a:lnTo>
                  <a:pt x="2825495" y="1358900"/>
                </a:lnTo>
                <a:lnTo>
                  <a:pt x="2825495" y="1435100"/>
                </a:lnTo>
                <a:lnTo>
                  <a:pt x="2823971" y="1460500"/>
                </a:lnTo>
                <a:lnTo>
                  <a:pt x="2822447" y="1498600"/>
                </a:lnTo>
                <a:lnTo>
                  <a:pt x="2819399" y="1536700"/>
                </a:lnTo>
                <a:lnTo>
                  <a:pt x="2810255" y="1600200"/>
                </a:lnTo>
                <a:lnTo>
                  <a:pt x="2798063" y="1663700"/>
                </a:lnTo>
                <a:lnTo>
                  <a:pt x="2790443" y="1701800"/>
                </a:lnTo>
                <a:lnTo>
                  <a:pt x="2781299" y="1727200"/>
                </a:lnTo>
                <a:lnTo>
                  <a:pt x="2773679" y="1765300"/>
                </a:lnTo>
                <a:lnTo>
                  <a:pt x="2741675" y="1866900"/>
                </a:lnTo>
                <a:lnTo>
                  <a:pt x="2729483" y="1892300"/>
                </a:lnTo>
                <a:lnTo>
                  <a:pt x="2702051" y="1955800"/>
                </a:lnTo>
                <a:lnTo>
                  <a:pt x="2688335" y="1981200"/>
                </a:lnTo>
                <a:lnTo>
                  <a:pt x="2673095" y="2006600"/>
                </a:lnTo>
                <a:lnTo>
                  <a:pt x="2657855" y="2044700"/>
                </a:lnTo>
                <a:lnTo>
                  <a:pt x="2624327" y="2095500"/>
                </a:lnTo>
                <a:lnTo>
                  <a:pt x="2569463" y="2184400"/>
                </a:lnTo>
                <a:lnTo>
                  <a:pt x="2549651" y="2209800"/>
                </a:lnTo>
                <a:lnTo>
                  <a:pt x="2464307" y="2311400"/>
                </a:lnTo>
                <a:lnTo>
                  <a:pt x="2441447" y="2336800"/>
                </a:lnTo>
                <a:lnTo>
                  <a:pt x="2417063" y="2349500"/>
                </a:lnTo>
                <a:lnTo>
                  <a:pt x="2394203" y="2374900"/>
                </a:lnTo>
                <a:lnTo>
                  <a:pt x="2369819" y="2400300"/>
                </a:lnTo>
                <a:lnTo>
                  <a:pt x="2343911" y="2425700"/>
                </a:lnTo>
                <a:lnTo>
                  <a:pt x="2318003" y="2438400"/>
                </a:lnTo>
                <a:lnTo>
                  <a:pt x="2292095" y="2463800"/>
                </a:lnTo>
                <a:lnTo>
                  <a:pt x="2266187" y="2476500"/>
                </a:lnTo>
                <a:lnTo>
                  <a:pt x="2183891" y="2540000"/>
                </a:lnTo>
                <a:lnTo>
                  <a:pt x="2125979" y="2565400"/>
                </a:lnTo>
                <a:lnTo>
                  <a:pt x="2097023" y="2590800"/>
                </a:lnTo>
                <a:lnTo>
                  <a:pt x="1975103" y="2641600"/>
                </a:lnTo>
                <a:lnTo>
                  <a:pt x="1847087" y="2692400"/>
                </a:lnTo>
                <a:lnTo>
                  <a:pt x="1813559" y="2705100"/>
                </a:lnTo>
                <a:lnTo>
                  <a:pt x="1780031" y="2705100"/>
                </a:lnTo>
                <a:lnTo>
                  <a:pt x="1746503" y="2717800"/>
                </a:lnTo>
                <a:lnTo>
                  <a:pt x="1712975" y="2717800"/>
                </a:lnTo>
                <a:lnTo>
                  <a:pt x="1677923" y="2730500"/>
                </a:lnTo>
                <a:lnTo>
                  <a:pt x="1644395" y="2730500"/>
                </a:lnTo>
                <a:lnTo>
                  <a:pt x="1574291" y="2743200"/>
                </a:lnTo>
                <a:lnTo>
                  <a:pt x="1790699" y="2743200"/>
                </a:lnTo>
                <a:lnTo>
                  <a:pt x="1824227" y="2730500"/>
                </a:lnTo>
                <a:lnTo>
                  <a:pt x="1924811" y="2705100"/>
                </a:lnTo>
                <a:lnTo>
                  <a:pt x="2052827" y="2654300"/>
                </a:lnTo>
                <a:lnTo>
                  <a:pt x="2083307" y="2628900"/>
                </a:lnTo>
                <a:lnTo>
                  <a:pt x="2115311" y="2616200"/>
                </a:lnTo>
                <a:lnTo>
                  <a:pt x="2144267" y="2603500"/>
                </a:lnTo>
                <a:lnTo>
                  <a:pt x="2174747" y="2590800"/>
                </a:lnTo>
                <a:lnTo>
                  <a:pt x="2261615" y="2527300"/>
                </a:lnTo>
                <a:lnTo>
                  <a:pt x="2289047" y="2514600"/>
                </a:lnTo>
                <a:lnTo>
                  <a:pt x="2316479" y="2489200"/>
                </a:lnTo>
                <a:lnTo>
                  <a:pt x="2342387" y="2476500"/>
                </a:lnTo>
                <a:lnTo>
                  <a:pt x="2369819" y="2451100"/>
                </a:lnTo>
                <a:lnTo>
                  <a:pt x="2394203" y="2425700"/>
                </a:lnTo>
                <a:lnTo>
                  <a:pt x="2420111" y="2400300"/>
                </a:lnTo>
                <a:lnTo>
                  <a:pt x="2444495" y="2374900"/>
                </a:lnTo>
                <a:lnTo>
                  <a:pt x="2468879" y="2362200"/>
                </a:lnTo>
                <a:lnTo>
                  <a:pt x="2537459" y="2286000"/>
                </a:lnTo>
                <a:lnTo>
                  <a:pt x="2558795" y="2260600"/>
                </a:lnTo>
                <a:lnTo>
                  <a:pt x="2580131" y="2222500"/>
                </a:lnTo>
                <a:lnTo>
                  <a:pt x="2619755" y="2171700"/>
                </a:lnTo>
                <a:lnTo>
                  <a:pt x="2638043" y="2146300"/>
                </a:lnTo>
                <a:lnTo>
                  <a:pt x="2674619" y="2082800"/>
                </a:lnTo>
                <a:lnTo>
                  <a:pt x="2691383" y="2057400"/>
                </a:lnTo>
                <a:lnTo>
                  <a:pt x="2706623" y="2032000"/>
                </a:lnTo>
                <a:lnTo>
                  <a:pt x="2723387" y="1993900"/>
                </a:lnTo>
                <a:lnTo>
                  <a:pt x="2750819" y="1943100"/>
                </a:lnTo>
                <a:lnTo>
                  <a:pt x="2764535" y="1905000"/>
                </a:lnTo>
                <a:lnTo>
                  <a:pt x="2788919" y="1841500"/>
                </a:lnTo>
                <a:lnTo>
                  <a:pt x="2799587" y="1803400"/>
                </a:lnTo>
                <a:lnTo>
                  <a:pt x="2819399" y="1739900"/>
                </a:lnTo>
                <a:lnTo>
                  <a:pt x="2842259" y="1638300"/>
                </a:lnTo>
                <a:lnTo>
                  <a:pt x="2852927" y="1574800"/>
                </a:lnTo>
                <a:lnTo>
                  <a:pt x="2855975" y="1536700"/>
                </a:lnTo>
                <a:lnTo>
                  <a:pt x="2860547" y="1498600"/>
                </a:lnTo>
                <a:lnTo>
                  <a:pt x="2862071" y="1460500"/>
                </a:lnTo>
                <a:lnTo>
                  <a:pt x="2863595" y="1435100"/>
                </a:lnTo>
                <a:lnTo>
                  <a:pt x="2863595" y="1358900"/>
                </a:lnTo>
                <a:lnTo>
                  <a:pt x="2862071" y="1320800"/>
                </a:lnTo>
                <a:lnTo>
                  <a:pt x="2852927" y="1219200"/>
                </a:lnTo>
                <a:lnTo>
                  <a:pt x="2840735" y="1143000"/>
                </a:lnTo>
                <a:lnTo>
                  <a:pt x="2834639" y="1117600"/>
                </a:lnTo>
                <a:lnTo>
                  <a:pt x="2819399" y="1041400"/>
                </a:lnTo>
                <a:lnTo>
                  <a:pt x="2808731" y="1016000"/>
                </a:lnTo>
                <a:lnTo>
                  <a:pt x="2799587" y="977900"/>
                </a:lnTo>
                <a:lnTo>
                  <a:pt x="2788919" y="952500"/>
                </a:lnTo>
                <a:lnTo>
                  <a:pt x="2764535" y="889000"/>
                </a:lnTo>
                <a:lnTo>
                  <a:pt x="2750819" y="850900"/>
                </a:lnTo>
                <a:lnTo>
                  <a:pt x="2737103" y="825500"/>
                </a:lnTo>
                <a:lnTo>
                  <a:pt x="2691383" y="723900"/>
                </a:lnTo>
                <a:lnTo>
                  <a:pt x="2674619" y="698500"/>
                </a:lnTo>
                <a:lnTo>
                  <a:pt x="2638043" y="647700"/>
                </a:lnTo>
                <a:lnTo>
                  <a:pt x="2619755" y="609600"/>
                </a:lnTo>
                <a:lnTo>
                  <a:pt x="2599943" y="584200"/>
                </a:lnTo>
                <a:lnTo>
                  <a:pt x="2578607" y="558800"/>
                </a:lnTo>
                <a:lnTo>
                  <a:pt x="2558795" y="533400"/>
                </a:lnTo>
                <a:lnTo>
                  <a:pt x="2468879" y="431800"/>
                </a:lnTo>
                <a:lnTo>
                  <a:pt x="2420111" y="381000"/>
                </a:lnTo>
                <a:lnTo>
                  <a:pt x="2316479" y="292100"/>
                </a:lnTo>
                <a:lnTo>
                  <a:pt x="2289047" y="279400"/>
                </a:lnTo>
                <a:lnTo>
                  <a:pt x="2260091" y="254000"/>
                </a:lnTo>
                <a:lnTo>
                  <a:pt x="2232659" y="241300"/>
                </a:lnTo>
                <a:lnTo>
                  <a:pt x="2174747" y="203200"/>
                </a:lnTo>
                <a:lnTo>
                  <a:pt x="2113787" y="165100"/>
                </a:lnTo>
                <a:lnTo>
                  <a:pt x="2052827" y="139700"/>
                </a:lnTo>
                <a:lnTo>
                  <a:pt x="1924811" y="88900"/>
                </a:lnTo>
                <a:lnTo>
                  <a:pt x="1824227" y="50800"/>
                </a:lnTo>
                <a:close/>
              </a:path>
              <a:path w="2863850" h="2781300">
                <a:moveTo>
                  <a:pt x="39115" y="1371600"/>
                </a:moveTo>
                <a:lnTo>
                  <a:pt x="19811" y="1371600"/>
                </a:lnTo>
                <a:lnTo>
                  <a:pt x="0" y="1397000"/>
                </a:lnTo>
                <a:lnTo>
                  <a:pt x="0" y="1435100"/>
                </a:lnTo>
                <a:lnTo>
                  <a:pt x="1523" y="1460500"/>
                </a:lnTo>
                <a:lnTo>
                  <a:pt x="7620" y="1536700"/>
                </a:lnTo>
                <a:lnTo>
                  <a:pt x="16764" y="1612900"/>
                </a:lnTo>
                <a:lnTo>
                  <a:pt x="22859" y="1638300"/>
                </a:lnTo>
                <a:lnTo>
                  <a:pt x="28956" y="1676400"/>
                </a:lnTo>
                <a:lnTo>
                  <a:pt x="36575" y="1714500"/>
                </a:lnTo>
                <a:lnTo>
                  <a:pt x="45720" y="1739900"/>
                </a:lnTo>
                <a:lnTo>
                  <a:pt x="54864" y="1778000"/>
                </a:lnTo>
                <a:lnTo>
                  <a:pt x="64007" y="1803400"/>
                </a:lnTo>
                <a:lnTo>
                  <a:pt x="76200" y="1841500"/>
                </a:lnTo>
                <a:lnTo>
                  <a:pt x="86867" y="1879600"/>
                </a:lnTo>
                <a:lnTo>
                  <a:pt x="99059" y="1905000"/>
                </a:lnTo>
                <a:lnTo>
                  <a:pt x="112775" y="1943100"/>
                </a:lnTo>
                <a:lnTo>
                  <a:pt x="126492" y="1968500"/>
                </a:lnTo>
                <a:lnTo>
                  <a:pt x="141731" y="1993900"/>
                </a:lnTo>
                <a:lnTo>
                  <a:pt x="156972" y="2032000"/>
                </a:lnTo>
                <a:lnTo>
                  <a:pt x="173736" y="2057400"/>
                </a:lnTo>
                <a:lnTo>
                  <a:pt x="207264" y="2120900"/>
                </a:lnTo>
                <a:lnTo>
                  <a:pt x="225551" y="2146300"/>
                </a:lnTo>
                <a:lnTo>
                  <a:pt x="284988" y="2222500"/>
                </a:lnTo>
                <a:lnTo>
                  <a:pt x="306323" y="2260600"/>
                </a:lnTo>
                <a:lnTo>
                  <a:pt x="327659" y="2286000"/>
                </a:lnTo>
                <a:lnTo>
                  <a:pt x="396239" y="2362200"/>
                </a:lnTo>
                <a:lnTo>
                  <a:pt x="420623" y="2374900"/>
                </a:lnTo>
                <a:lnTo>
                  <a:pt x="469391" y="2425700"/>
                </a:lnTo>
                <a:lnTo>
                  <a:pt x="521207" y="2476500"/>
                </a:lnTo>
                <a:lnTo>
                  <a:pt x="548639" y="2489200"/>
                </a:lnTo>
                <a:lnTo>
                  <a:pt x="603503" y="2527300"/>
                </a:lnTo>
                <a:lnTo>
                  <a:pt x="632459" y="2552700"/>
                </a:lnTo>
                <a:lnTo>
                  <a:pt x="661415" y="2565400"/>
                </a:lnTo>
                <a:lnTo>
                  <a:pt x="719327" y="2603500"/>
                </a:lnTo>
                <a:lnTo>
                  <a:pt x="780287" y="2641600"/>
                </a:lnTo>
                <a:lnTo>
                  <a:pt x="812291" y="2654300"/>
                </a:lnTo>
                <a:lnTo>
                  <a:pt x="842771" y="2667000"/>
                </a:lnTo>
                <a:lnTo>
                  <a:pt x="874775" y="2679700"/>
                </a:lnTo>
                <a:lnTo>
                  <a:pt x="908303" y="2692400"/>
                </a:lnTo>
                <a:lnTo>
                  <a:pt x="940307" y="2705100"/>
                </a:lnTo>
                <a:lnTo>
                  <a:pt x="1007363" y="2730500"/>
                </a:lnTo>
                <a:lnTo>
                  <a:pt x="1185671" y="2730500"/>
                </a:lnTo>
                <a:lnTo>
                  <a:pt x="1150619" y="2717800"/>
                </a:lnTo>
                <a:lnTo>
                  <a:pt x="1117091" y="2717800"/>
                </a:lnTo>
                <a:lnTo>
                  <a:pt x="1083563" y="2705100"/>
                </a:lnTo>
                <a:lnTo>
                  <a:pt x="1050035" y="2705100"/>
                </a:lnTo>
                <a:lnTo>
                  <a:pt x="1018031" y="2692400"/>
                </a:lnTo>
                <a:lnTo>
                  <a:pt x="984503" y="2679700"/>
                </a:lnTo>
                <a:lnTo>
                  <a:pt x="920495" y="2654300"/>
                </a:lnTo>
                <a:lnTo>
                  <a:pt x="890015" y="2641600"/>
                </a:lnTo>
                <a:lnTo>
                  <a:pt x="858011" y="2628900"/>
                </a:lnTo>
                <a:lnTo>
                  <a:pt x="797051" y="2603500"/>
                </a:lnTo>
                <a:lnTo>
                  <a:pt x="768095" y="2590800"/>
                </a:lnTo>
                <a:lnTo>
                  <a:pt x="737615" y="2565400"/>
                </a:lnTo>
                <a:lnTo>
                  <a:pt x="708659" y="2552700"/>
                </a:lnTo>
                <a:lnTo>
                  <a:pt x="681227" y="2540000"/>
                </a:lnTo>
                <a:lnTo>
                  <a:pt x="652271" y="2514600"/>
                </a:lnTo>
                <a:lnTo>
                  <a:pt x="597407" y="2476500"/>
                </a:lnTo>
                <a:lnTo>
                  <a:pt x="571499" y="2463800"/>
                </a:lnTo>
                <a:lnTo>
                  <a:pt x="519683" y="2413000"/>
                </a:lnTo>
                <a:lnTo>
                  <a:pt x="470915" y="2374900"/>
                </a:lnTo>
                <a:lnTo>
                  <a:pt x="446531" y="2349500"/>
                </a:lnTo>
                <a:lnTo>
                  <a:pt x="423671" y="2324100"/>
                </a:lnTo>
                <a:lnTo>
                  <a:pt x="400811" y="2311400"/>
                </a:lnTo>
                <a:lnTo>
                  <a:pt x="377952" y="2286000"/>
                </a:lnTo>
                <a:lnTo>
                  <a:pt x="335280" y="2235200"/>
                </a:lnTo>
                <a:lnTo>
                  <a:pt x="295656" y="2184400"/>
                </a:lnTo>
                <a:lnTo>
                  <a:pt x="275844" y="2146300"/>
                </a:lnTo>
                <a:lnTo>
                  <a:pt x="239267" y="2095500"/>
                </a:lnTo>
                <a:lnTo>
                  <a:pt x="205739" y="2044700"/>
                </a:lnTo>
                <a:lnTo>
                  <a:pt x="190500" y="2006600"/>
                </a:lnTo>
                <a:lnTo>
                  <a:pt x="175259" y="1981200"/>
                </a:lnTo>
                <a:lnTo>
                  <a:pt x="161544" y="1955800"/>
                </a:lnTo>
                <a:lnTo>
                  <a:pt x="134111" y="1892300"/>
                </a:lnTo>
                <a:lnTo>
                  <a:pt x="123443" y="1854200"/>
                </a:lnTo>
                <a:lnTo>
                  <a:pt x="111251" y="1828800"/>
                </a:lnTo>
                <a:lnTo>
                  <a:pt x="100584" y="1803400"/>
                </a:lnTo>
                <a:lnTo>
                  <a:pt x="82295" y="1727200"/>
                </a:lnTo>
                <a:lnTo>
                  <a:pt x="74675" y="1701800"/>
                </a:lnTo>
                <a:lnTo>
                  <a:pt x="67056" y="1663700"/>
                </a:lnTo>
                <a:lnTo>
                  <a:pt x="59436" y="1638300"/>
                </a:lnTo>
                <a:lnTo>
                  <a:pt x="54864" y="1600200"/>
                </a:lnTo>
                <a:lnTo>
                  <a:pt x="48767" y="1562100"/>
                </a:lnTo>
                <a:lnTo>
                  <a:pt x="45720" y="1536700"/>
                </a:lnTo>
                <a:lnTo>
                  <a:pt x="39623" y="1460500"/>
                </a:lnTo>
                <a:lnTo>
                  <a:pt x="38100" y="1422400"/>
                </a:lnTo>
                <a:lnTo>
                  <a:pt x="38100" y="1409700"/>
                </a:lnTo>
                <a:lnTo>
                  <a:pt x="19811" y="1409700"/>
                </a:lnTo>
                <a:lnTo>
                  <a:pt x="36388" y="1398188"/>
                </a:lnTo>
                <a:lnTo>
                  <a:pt x="36742" y="1397000"/>
                </a:lnTo>
                <a:lnTo>
                  <a:pt x="38100" y="1397000"/>
                </a:lnTo>
                <a:lnTo>
                  <a:pt x="39115" y="1371600"/>
                </a:lnTo>
                <a:close/>
              </a:path>
              <a:path w="2863850" h="2781300">
                <a:moveTo>
                  <a:pt x="36388" y="1398188"/>
                </a:moveTo>
                <a:lnTo>
                  <a:pt x="19811" y="1409700"/>
                </a:lnTo>
                <a:lnTo>
                  <a:pt x="32956" y="1409700"/>
                </a:lnTo>
                <a:lnTo>
                  <a:pt x="36388" y="1398188"/>
                </a:lnTo>
                <a:close/>
              </a:path>
              <a:path w="2863850" h="2781300">
                <a:moveTo>
                  <a:pt x="38100" y="1397000"/>
                </a:moveTo>
                <a:lnTo>
                  <a:pt x="36388" y="1398188"/>
                </a:lnTo>
                <a:lnTo>
                  <a:pt x="32956" y="1409700"/>
                </a:lnTo>
                <a:lnTo>
                  <a:pt x="38100" y="1409700"/>
                </a:lnTo>
                <a:lnTo>
                  <a:pt x="38100" y="1397000"/>
                </a:lnTo>
                <a:close/>
              </a:path>
              <a:path w="2863850" h="2781300">
                <a:moveTo>
                  <a:pt x="507" y="1384300"/>
                </a:moveTo>
                <a:lnTo>
                  <a:pt x="0" y="1384300"/>
                </a:lnTo>
                <a:lnTo>
                  <a:pt x="0" y="1397000"/>
                </a:lnTo>
                <a:lnTo>
                  <a:pt x="507" y="1384300"/>
                </a:lnTo>
                <a:close/>
              </a:path>
              <a:path w="2863850" h="2781300">
                <a:moveTo>
                  <a:pt x="1219199" y="50800"/>
                </a:moveTo>
                <a:lnTo>
                  <a:pt x="1039367" y="50800"/>
                </a:lnTo>
                <a:lnTo>
                  <a:pt x="972311" y="76200"/>
                </a:lnTo>
                <a:lnTo>
                  <a:pt x="940307" y="88900"/>
                </a:lnTo>
                <a:lnTo>
                  <a:pt x="906779" y="101600"/>
                </a:lnTo>
                <a:lnTo>
                  <a:pt x="810767" y="139700"/>
                </a:lnTo>
                <a:lnTo>
                  <a:pt x="749807" y="165100"/>
                </a:lnTo>
                <a:lnTo>
                  <a:pt x="719327" y="190500"/>
                </a:lnTo>
                <a:lnTo>
                  <a:pt x="690371" y="203200"/>
                </a:lnTo>
                <a:lnTo>
                  <a:pt x="659891" y="215900"/>
                </a:lnTo>
                <a:lnTo>
                  <a:pt x="630935" y="241300"/>
                </a:lnTo>
                <a:lnTo>
                  <a:pt x="548639" y="292100"/>
                </a:lnTo>
                <a:lnTo>
                  <a:pt x="521207" y="317500"/>
                </a:lnTo>
                <a:lnTo>
                  <a:pt x="469391" y="368300"/>
                </a:lnTo>
                <a:lnTo>
                  <a:pt x="445007" y="381000"/>
                </a:lnTo>
                <a:lnTo>
                  <a:pt x="419099" y="406400"/>
                </a:lnTo>
                <a:lnTo>
                  <a:pt x="396239" y="431800"/>
                </a:lnTo>
                <a:lnTo>
                  <a:pt x="371856" y="457200"/>
                </a:lnTo>
                <a:lnTo>
                  <a:pt x="348996" y="482600"/>
                </a:lnTo>
                <a:lnTo>
                  <a:pt x="284988" y="558800"/>
                </a:lnTo>
                <a:lnTo>
                  <a:pt x="245364" y="609600"/>
                </a:lnTo>
                <a:lnTo>
                  <a:pt x="225551" y="647700"/>
                </a:lnTo>
                <a:lnTo>
                  <a:pt x="207264" y="673100"/>
                </a:lnTo>
                <a:lnTo>
                  <a:pt x="190500" y="698500"/>
                </a:lnTo>
                <a:lnTo>
                  <a:pt x="173736" y="736600"/>
                </a:lnTo>
                <a:lnTo>
                  <a:pt x="156972" y="762000"/>
                </a:lnTo>
                <a:lnTo>
                  <a:pt x="126492" y="825500"/>
                </a:lnTo>
                <a:lnTo>
                  <a:pt x="112775" y="850900"/>
                </a:lnTo>
                <a:lnTo>
                  <a:pt x="99059" y="889000"/>
                </a:lnTo>
                <a:lnTo>
                  <a:pt x="86867" y="914400"/>
                </a:lnTo>
                <a:lnTo>
                  <a:pt x="76200" y="952500"/>
                </a:lnTo>
                <a:lnTo>
                  <a:pt x="64007" y="977900"/>
                </a:lnTo>
                <a:lnTo>
                  <a:pt x="54864" y="1016000"/>
                </a:lnTo>
                <a:lnTo>
                  <a:pt x="36575" y="1079500"/>
                </a:lnTo>
                <a:lnTo>
                  <a:pt x="28956" y="1117600"/>
                </a:lnTo>
                <a:lnTo>
                  <a:pt x="16764" y="1181100"/>
                </a:lnTo>
                <a:lnTo>
                  <a:pt x="4571" y="1282700"/>
                </a:lnTo>
                <a:lnTo>
                  <a:pt x="1523" y="1320800"/>
                </a:lnTo>
                <a:lnTo>
                  <a:pt x="1523" y="1358900"/>
                </a:lnTo>
                <a:lnTo>
                  <a:pt x="0" y="1397000"/>
                </a:lnTo>
                <a:lnTo>
                  <a:pt x="9906" y="1384300"/>
                </a:lnTo>
                <a:lnTo>
                  <a:pt x="9143" y="1384300"/>
                </a:lnTo>
                <a:lnTo>
                  <a:pt x="13715" y="1371600"/>
                </a:lnTo>
                <a:lnTo>
                  <a:pt x="39115" y="1371600"/>
                </a:lnTo>
                <a:lnTo>
                  <a:pt x="39623" y="1358900"/>
                </a:lnTo>
                <a:lnTo>
                  <a:pt x="39623" y="1320800"/>
                </a:lnTo>
                <a:lnTo>
                  <a:pt x="42671" y="1295400"/>
                </a:lnTo>
                <a:lnTo>
                  <a:pt x="45720" y="1257300"/>
                </a:lnTo>
                <a:lnTo>
                  <a:pt x="50292" y="1219200"/>
                </a:lnTo>
                <a:lnTo>
                  <a:pt x="54864" y="1193800"/>
                </a:lnTo>
                <a:lnTo>
                  <a:pt x="67056" y="1117600"/>
                </a:lnTo>
                <a:lnTo>
                  <a:pt x="74675" y="1092200"/>
                </a:lnTo>
                <a:lnTo>
                  <a:pt x="82295" y="1054100"/>
                </a:lnTo>
                <a:lnTo>
                  <a:pt x="100584" y="990600"/>
                </a:lnTo>
                <a:lnTo>
                  <a:pt x="111251" y="965200"/>
                </a:lnTo>
                <a:lnTo>
                  <a:pt x="123443" y="927100"/>
                </a:lnTo>
                <a:lnTo>
                  <a:pt x="135636" y="901700"/>
                </a:lnTo>
                <a:lnTo>
                  <a:pt x="147828" y="863600"/>
                </a:lnTo>
                <a:lnTo>
                  <a:pt x="175259" y="812800"/>
                </a:lnTo>
                <a:lnTo>
                  <a:pt x="190500" y="774700"/>
                </a:lnTo>
                <a:lnTo>
                  <a:pt x="207264" y="749300"/>
                </a:lnTo>
                <a:lnTo>
                  <a:pt x="222503" y="723900"/>
                </a:lnTo>
                <a:lnTo>
                  <a:pt x="240792" y="685800"/>
                </a:lnTo>
                <a:lnTo>
                  <a:pt x="257556" y="660400"/>
                </a:lnTo>
                <a:lnTo>
                  <a:pt x="335280" y="558800"/>
                </a:lnTo>
                <a:lnTo>
                  <a:pt x="377952" y="508000"/>
                </a:lnTo>
                <a:lnTo>
                  <a:pt x="446531" y="431800"/>
                </a:lnTo>
                <a:lnTo>
                  <a:pt x="495299" y="393700"/>
                </a:lnTo>
                <a:lnTo>
                  <a:pt x="519683" y="368300"/>
                </a:lnTo>
                <a:lnTo>
                  <a:pt x="545591" y="342900"/>
                </a:lnTo>
                <a:lnTo>
                  <a:pt x="571499" y="330200"/>
                </a:lnTo>
                <a:lnTo>
                  <a:pt x="598931" y="304800"/>
                </a:lnTo>
                <a:lnTo>
                  <a:pt x="624839" y="292100"/>
                </a:lnTo>
                <a:lnTo>
                  <a:pt x="652271" y="266700"/>
                </a:lnTo>
                <a:lnTo>
                  <a:pt x="681227" y="254000"/>
                </a:lnTo>
                <a:lnTo>
                  <a:pt x="768095" y="203200"/>
                </a:lnTo>
                <a:lnTo>
                  <a:pt x="797051" y="190500"/>
                </a:lnTo>
                <a:lnTo>
                  <a:pt x="827531" y="177800"/>
                </a:lnTo>
                <a:lnTo>
                  <a:pt x="858011" y="152400"/>
                </a:lnTo>
                <a:lnTo>
                  <a:pt x="890015" y="139700"/>
                </a:lnTo>
                <a:lnTo>
                  <a:pt x="920495" y="127000"/>
                </a:lnTo>
                <a:lnTo>
                  <a:pt x="952499" y="127000"/>
                </a:lnTo>
                <a:lnTo>
                  <a:pt x="984503" y="114300"/>
                </a:lnTo>
                <a:lnTo>
                  <a:pt x="1018031" y="101600"/>
                </a:lnTo>
                <a:lnTo>
                  <a:pt x="1050035" y="88900"/>
                </a:lnTo>
                <a:lnTo>
                  <a:pt x="1083563" y="76200"/>
                </a:lnTo>
                <a:lnTo>
                  <a:pt x="1150619" y="63500"/>
                </a:lnTo>
                <a:lnTo>
                  <a:pt x="1185671" y="63500"/>
                </a:lnTo>
                <a:lnTo>
                  <a:pt x="1219199" y="50800"/>
                </a:lnTo>
                <a:close/>
              </a:path>
              <a:path w="2863850" h="2781300">
                <a:moveTo>
                  <a:pt x="19811" y="1371600"/>
                </a:moveTo>
                <a:lnTo>
                  <a:pt x="13715" y="1371600"/>
                </a:lnTo>
                <a:lnTo>
                  <a:pt x="9143" y="1384300"/>
                </a:lnTo>
                <a:lnTo>
                  <a:pt x="9906" y="1384300"/>
                </a:lnTo>
                <a:lnTo>
                  <a:pt x="19811" y="1371600"/>
                </a:lnTo>
                <a:close/>
              </a:path>
              <a:path w="2863850" h="2781300">
                <a:moveTo>
                  <a:pt x="1650491" y="12700"/>
                </a:moveTo>
                <a:lnTo>
                  <a:pt x="1213103" y="12700"/>
                </a:lnTo>
                <a:lnTo>
                  <a:pt x="1142999" y="25400"/>
                </a:lnTo>
                <a:lnTo>
                  <a:pt x="1107947" y="38100"/>
                </a:lnTo>
                <a:lnTo>
                  <a:pt x="1074419" y="50800"/>
                </a:lnTo>
                <a:lnTo>
                  <a:pt x="1289303" y="50800"/>
                </a:lnTo>
                <a:lnTo>
                  <a:pt x="1324355" y="38100"/>
                </a:lnTo>
                <a:lnTo>
                  <a:pt x="1755647" y="38100"/>
                </a:lnTo>
                <a:lnTo>
                  <a:pt x="1720595" y="25400"/>
                </a:lnTo>
                <a:lnTo>
                  <a:pt x="1650491" y="12700"/>
                </a:lnTo>
                <a:close/>
              </a:path>
              <a:path w="2863850" h="2781300">
                <a:moveTo>
                  <a:pt x="1755647" y="38100"/>
                </a:moveTo>
                <a:lnTo>
                  <a:pt x="1504187" y="38100"/>
                </a:lnTo>
                <a:lnTo>
                  <a:pt x="1609343" y="50800"/>
                </a:lnTo>
                <a:lnTo>
                  <a:pt x="1789175" y="50800"/>
                </a:lnTo>
                <a:lnTo>
                  <a:pt x="1755647" y="38100"/>
                </a:lnTo>
                <a:close/>
              </a:path>
              <a:path w="2863850" h="2781300">
                <a:moveTo>
                  <a:pt x="1505711" y="0"/>
                </a:moveTo>
                <a:lnTo>
                  <a:pt x="1357883" y="0"/>
                </a:lnTo>
                <a:lnTo>
                  <a:pt x="1284731" y="12700"/>
                </a:lnTo>
                <a:lnTo>
                  <a:pt x="1578863" y="12700"/>
                </a:lnTo>
                <a:lnTo>
                  <a:pt x="1505711" y="0"/>
                </a:lnTo>
                <a:close/>
              </a:path>
            </a:pathLst>
          </a:custGeom>
          <a:solidFill>
            <a:srgbClr val="CC3300"/>
          </a:solidFill>
        </p:spPr>
        <p:txBody>
          <a:bodyPr wrap="square" lIns="0" tIns="0" rIns="0" bIns="0" rtlCol="0"/>
          <a:lstStyle/>
          <a:p>
            <a:endParaRPr/>
          </a:p>
        </p:txBody>
      </p:sp>
      <p:sp>
        <p:nvSpPr>
          <p:cNvPr id="6" name="object 6"/>
          <p:cNvSpPr/>
          <p:nvPr/>
        </p:nvSpPr>
        <p:spPr>
          <a:xfrm>
            <a:off x="3142487" y="3779520"/>
            <a:ext cx="312420" cy="248920"/>
          </a:xfrm>
          <a:custGeom>
            <a:avLst/>
            <a:gdLst/>
            <a:ahLst/>
            <a:cxnLst/>
            <a:rect l="l" t="t" r="r" b="b"/>
            <a:pathLst>
              <a:path w="312420" h="248920">
                <a:moveTo>
                  <a:pt x="114300" y="19811"/>
                </a:moveTo>
                <a:lnTo>
                  <a:pt x="0" y="248411"/>
                </a:lnTo>
                <a:lnTo>
                  <a:pt x="251460" y="202691"/>
                </a:lnTo>
                <a:lnTo>
                  <a:pt x="222885" y="164591"/>
                </a:lnTo>
                <a:lnTo>
                  <a:pt x="175260" y="164591"/>
                </a:lnTo>
                <a:lnTo>
                  <a:pt x="129539" y="103631"/>
                </a:lnTo>
                <a:lnTo>
                  <a:pt x="159815" y="80499"/>
                </a:lnTo>
                <a:lnTo>
                  <a:pt x="114300" y="19811"/>
                </a:lnTo>
                <a:close/>
              </a:path>
              <a:path w="312420" h="248920">
                <a:moveTo>
                  <a:pt x="159815" y="80499"/>
                </a:moveTo>
                <a:lnTo>
                  <a:pt x="129539" y="103631"/>
                </a:lnTo>
                <a:lnTo>
                  <a:pt x="175260" y="164591"/>
                </a:lnTo>
                <a:lnTo>
                  <a:pt x="205658" y="141623"/>
                </a:lnTo>
                <a:lnTo>
                  <a:pt x="159815" y="80499"/>
                </a:lnTo>
                <a:close/>
              </a:path>
              <a:path w="312420" h="248920">
                <a:moveTo>
                  <a:pt x="205658" y="141623"/>
                </a:moveTo>
                <a:lnTo>
                  <a:pt x="175260" y="164591"/>
                </a:lnTo>
                <a:lnTo>
                  <a:pt x="222885" y="164591"/>
                </a:lnTo>
                <a:lnTo>
                  <a:pt x="205658" y="141623"/>
                </a:lnTo>
                <a:close/>
              </a:path>
              <a:path w="312420" h="248920">
                <a:moveTo>
                  <a:pt x="265175" y="0"/>
                </a:moveTo>
                <a:lnTo>
                  <a:pt x="159815" y="80499"/>
                </a:lnTo>
                <a:lnTo>
                  <a:pt x="205658" y="141623"/>
                </a:lnTo>
                <a:lnTo>
                  <a:pt x="312419" y="60959"/>
                </a:lnTo>
                <a:lnTo>
                  <a:pt x="265175" y="0"/>
                </a:lnTo>
                <a:close/>
              </a:path>
            </a:pathLst>
          </a:custGeom>
          <a:solidFill>
            <a:srgbClr val="000000"/>
          </a:solidFill>
        </p:spPr>
        <p:txBody>
          <a:bodyPr wrap="square" lIns="0" tIns="0" rIns="0" bIns="0" rtlCol="0"/>
          <a:lstStyle/>
          <a:p>
            <a:endParaRPr/>
          </a:p>
        </p:txBody>
      </p:sp>
      <p:sp>
        <p:nvSpPr>
          <p:cNvPr id="7" name="object 7"/>
          <p:cNvSpPr/>
          <p:nvPr/>
        </p:nvSpPr>
        <p:spPr>
          <a:xfrm>
            <a:off x="667511" y="3567683"/>
            <a:ext cx="2612390" cy="2763520"/>
          </a:xfrm>
          <a:custGeom>
            <a:avLst/>
            <a:gdLst/>
            <a:ahLst/>
            <a:cxnLst/>
            <a:rect l="l" t="t" r="r" b="b"/>
            <a:pathLst>
              <a:path w="2612390" h="2763520">
                <a:moveTo>
                  <a:pt x="21335" y="0"/>
                </a:moveTo>
                <a:lnTo>
                  <a:pt x="0" y="19812"/>
                </a:lnTo>
                <a:lnTo>
                  <a:pt x="2590799" y="2763011"/>
                </a:lnTo>
                <a:lnTo>
                  <a:pt x="2612135" y="2743199"/>
                </a:lnTo>
                <a:lnTo>
                  <a:pt x="21335" y="0"/>
                </a:lnTo>
                <a:close/>
              </a:path>
            </a:pathLst>
          </a:custGeom>
          <a:solidFill>
            <a:srgbClr val="333399"/>
          </a:solidFill>
        </p:spPr>
        <p:txBody>
          <a:bodyPr wrap="square" lIns="0" tIns="0" rIns="0" bIns="0" rtlCol="0"/>
          <a:lstStyle/>
          <a:p>
            <a:endParaRPr/>
          </a:p>
        </p:txBody>
      </p:sp>
      <p:sp>
        <p:nvSpPr>
          <p:cNvPr id="8" name="object 8"/>
          <p:cNvSpPr/>
          <p:nvPr/>
        </p:nvSpPr>
        <p:spPr>
          <a:xfrm>
            <a:off x="467868" y="3567683"/>
            <a:ext cx="2837815" cy="2687320"/>
          </a:xfrm>
          <a:custGeom>
            <a:avLst/>
            <a:gdLst/>
            <a:ahLst/>
            <a:cxnLst/>
            <a:rect l="l" t="t" r="r" b="b"/>
            <a:pathLst>
              <a:path w="2837815" h="2687320">
                <a:moveTo>
                  <a:pt x="2819399" y="0"/>
                </a:moveTo>
                <a:lnTo>
                  <a:pt x="0" y="2666999"/>
                </a:lnTo>
                <a:lnTo>
                  <a:pt x="18287" y="2686811"/>
                </a:lnTo>
                <a:lnTo>
                  <a:pt x="2837687" y="19812"/>
                </a:lnTo>
                <a:lnTo>
                  <a:pt x="2819399" y="0"/>
                </a:lnTo>
                <a:close/>
              </a:path>
            </a:pathLst>
          </a:custGeom>
          <a:solidFill>
            <a:srgbClr val="333399"/>
          </a:solidFill>
        </p:spPr>
        <p:txBody>
          <a:bodyPr wrap="square" lIns="0" tIns="0" rIns="0" bIns="0" rtlCol="0"/>
          <a:lstStyle/>
          <a:p>
            <a:endParaRPr/>
          </a:p>
        </p:txBody>
      </p:sp>
      <p:sp>
        <p:nvSpPr>
          <p:cNvPr id="9" name="object 9"/>
          <p:cNvSpPr/>
          <p:nvPr/>
        </p:nvSpPr>
        <p:spPr>
          <a:xfrm>
            <a:off x="5341620" y="3726179"/>
            <a:ext cx="311150" cy="247015"/>
          </a:xfrm>
          <a:custGeom>
            <a:avLst/>
            <a:gdLst/>
            <a:ahLst/>
            <a:cxnLst/>
            <a:rect l="l" t="t" r="r" b="b"/>
            <a:pathLst>
              <a:path w="311150" h="247014">
                <a:moveTo>
                  <a:pt x="105197" y="140153"/>
                </a:moveTo>
                <a:lnTo>
                  <a:pt x="59435" y="201168"/>
                </a:lnTo>
                <a:lnTo>
                  <a:pt x="310895" y="246887"/>
                </a:lnTo>
                <a:lnTo>
                  <a:pt x="268985" y="163068"/>
                </a:lnTo>
                <a:lnTo>
                  <a:pt x="135635" y="163068"/>
                </a:lnTo>
                <a:lnTo>
                  <a:pt x="105197" y="140153"/>
                </a:lnTo>
                <a:close/>
              </a:path>
              <a:path w="311150" h="247014">
                <a:moveTo>
                  <a:pt x="150917" y="79193"/>
                </a:moveTo>
                <a:lnTo>
                  <a:pt x="105197" y="140153"/>
                </a:lnTo>
                <a:lnTo>
                  <a:pt x="135635" y="163068"/>
                </a:lnTo>
                <a:lnTo>
                  <a:pt x="181355" y="102107"/>
                </a:lnTo>
                <a:lnTo>
                  <a:pt x="150917" y="79193"/>
                </a:lnTo>
                <a:close/>
              </a:path>
              <a:path w="311150" h="247014">
                <a:moveTo>
                  <a:pt x="196595" y="18287"/>
                </a:moveTo>
                <a:lnTo>
                  <a:pt x="150917" y="79193"/>
                </a:lnTo>
                <a:lnTo>
                  <a:pt x="181355" y="102107"/>
                </a:lnTo>
                <a:lnTo>
                  <a:pt x="135635" y="163068"/>
                </a:lnTo>
                <a:lnTo>
                  <a:pt x="268985" y="163068"/>
                </a:lnTo>
                <a:lnTo>
                  <a:pt x="196595" y="18287"/>
                </a:lnTo>
                <a:close/>
              </a:path>
              <a:path w="311150" h="247014">
                <a:moveTo>
                  <a:pt x="45720" y="0"/>
                </a:moveTo>
                <a:lnTo>
                  <a:pt x="0" y="60960"/>
                </a:lnTo>
                <a:lnTo>
                  <a:pt x="105197" y="140153"/>
                </a:lnTo>
                <a:lnTo>
                  <a:pt x="150917" y="79193"/>
                </a:lnTo>
                <a:lnTo>
                  <a:pt x="45720" y="0"/>
                </a:lnTo>
                <a:close/>
              </a:path>
            </a:pathLst>
          </a:custGeom>
          <a:solidFill>
            <a:srgbClr val="000000"/>
          </a:solidFill>
        </p:spPr>
        <p:txBody>
          <a:bodyPr wrap="square" lIns="0" tIns="0" rIns="0" bIns="0" rtlCol="0"/>
          <a:lstStyle/>
          <a:p>
            <a:endParaRPr/>
          </a:p>
        </p:txBody>
      </p:sp>
      <p:sp>
        <p:nvSpPr>
          <p:cNvPr id="10" name="object 10"/>
          <p:cNvSpPr/>
          <p:nvPr/>
        </p:nvSpPr>
        <p:spPr>
          <a:xfrm>
            <a:off x="6118859" y="3542283"/>
            <a:ext cx="2138171" cy="2616200"/>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475409" y="185508"/>
            <a:ext cx="8223884" cy="2232660"/>
          </a:xfrm>
          <a:prstGeom prst="rect">
            <a:avLst/>
          </a:prstGeom>
        </p:spPr>
        <p:txBody>
          <a:bodyPr vert="horz" wrap="square" lIns="0" tIns="12700" rIns="0" bIns="0" rtlCol="0">
            <a:spAutoFit/>
          </a:bodyPr>
          <a:lstStyle/>
          <a:p>
            <a:pPr marL="12700" marR="133350" algn="just">
              <a:lnSpc>
                <a:spcPct val="100000"/>
              </a:lnSpc>
              <a:spcBef>
                <a:spcPts val="100"/>
              </a:spcBef>
            </a:pPr>
            <a:r>
              <a:rPr sz="2400" spc="-20" dirty="0">
                <a:latin typeface="Arial"/>
                <a:cs typeface="Arial"/>
              </a:rPr>
              <a:t>L’aumento </a:t>
            </a:r>
            <a:r>
              <a:rPr sz="2400" spc="-5" dirty="0">
                <a:latin typeface="Arial"/>
                <a:cs typeface="Arial"/>
              </a:rPr>
              <a:t>delle dimensioni della struttura si accompagna a  un problema di non poco conto: l’aumento delle distanze </a:t>
            </a:r>
            <a:r>
              <a:rPr sz="2400" dirty="0">
                <a:latin typeface="Arial"/>
                <a:cs typeface="Arial"/>
              </a:rPr>
              <a:t>tra  </a:t>
            </a:r>
            <a:r>
              <a:rPr sz="2400" spc="-5" dirty="0">
                <a:latin typeface="Arial"/>
                <a:cs typeface="Arial"/>
              </a:rPr>
              <a:t>gli elementi più distali dei due tessuti di</a:t>
            </a:r>
            <a:r>
              <a:rPr sz="2400" spc="100" dirty="0">
                <a:latin typeface="Arial"/>
                <a:cs typeface="Arial"/>
              </a:rPr>
              <a:t> </a:t>
            </a:r>
            <a:r>
              <a:rPr sz="2400" spc="-5" dirty="0">
                <a:latin typeface="Arial"/>
                <a:cs typeface="Arial"/>
              </a:rPr>
              <a:t>trasporto.</a:t>
            </a:r>
            <a:endParaRPr sz="2400">
              <a:latin typeface="Arial"/>
              <a:cs typeface="Arial"/>
            </a:endParaRPr>
          </a:p>
          <a:p>
            <a:pPr marL="12700" marR="5080">
              <a:lnSpc>
                <a:spcPct val="100000"/>
              </a:lnSpc>
              <a:spcBef>
                <a:spcPts val="95"/>
              </a:spcBef>
            </a:pPr>
            <a:r>
              <a:rPr sz="2400" spc="-5" dirty="0">
                <a:latin typeface="Arial"/>
                <a:cs typeface="Arial"/>
              </a:rPr>
              <a:t>La soluzione è perciò la deviazione dalla forma circolare,  che comporta un aumento della zona di contatto </a:t>
            </a:r>
            <a:r>
              <a:rPr sz="2400" dirty="0">
                <a:latin typeface="Arial"/>
                <a:cs typeface="Arial"/>
              </a:rPr>
              <a:t>tra </a:t>
            </a:r>
            <a:r>
              <a:rPr sz="2400" spc="-5" dirty="0">
                <a:latin typeface="Arial"/>
                <a:cs typeface="Arial"/>
              </a:rPr>
              <a:t>floema e  </a:t>
            </a:r>
            <a:r>
              <a:rPr sz="2400" spc="-10" dirty="0">
                <a:latin typeface="Arial"/>
                <a:cs typeface="Arial"/>
              </a:rPr>
              <a:t>xilema.</a:t>
            </a:r>
            <a:endParaRPr sz="2400">
              <a:latin typeface="Arial"/>
              <a:cs typeface="Arial"/>
            </a:endParaRPr>
          </a:p>
        </p:txBody>
      </p:sp>
      <p:sp>
        <p:nvSpPr>
          <p:cNvPr id="15" name="object 8"/>
          <p:cNvSpPr/>
          <p:nvPr/>
        </p:nvSpPr>
        <p:spPr>
          <a:xfrm>
            <a:off x="3561588" y="6324600"/>
            <a:ext cx="426719" cy="533400"/>
          </a:xfrm>
          <a:prstGeom prst="rect">
            <a:avLst/>
          </a:prstGeom>
          <a:blipFill>
            <a:blip r:embed="rId5" cstate="print"/>
            <a:stretch>
              <a:fillRect/>
            </a:stretch>
          </a:blipFill>
        </p:spPr>
        <p:txBody>
          <a:bodyPr wrap="square" lIns="0" tIns="0" rIns="0" bIns="0" rtlCol="0"/>
          <a:lstStyle/>
          <a:p>
            <a:endParaRPr/>
          </a:p>
        </p:txBody>
      </p:sp>
      <p:sp>
        <p:nvSpPr>
          <p:cNvPr id="16"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7"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177" y="136715"/>
            <a:ext cx="8681085" cy="513715"/>
          </a:xfrm>
          <a:prstGeom prst="rect">
            <a:avLst/>
          </a:prstGeom>
        </p:spPr>
        <p:txBody>
          <a:bodyPr vert="horz" wrap="square" lIns="0" tIns="12700" rIns="0" bIns="0" rtlCol="0">
            <a:spAutoFit/>
          </a:bodyPr>
          <a:lstStyle/>
          <a:p>
            <a:pPr marL="12700">
              <a:lnSpc>
                <a:spcPct val="100000"/>
              </a:lnSpc>
              <a:spcBef>
                <a:spcPts val="100"/>
              </a:spcBef>
            </a:pPr>
            <a:r>
              <a:rPr sz="3200" spc="-40" dirty="0">
                <a:solidFill>
                  <a:srgbClr val="000000"/>
                </a:solidFill>
              </a:rPr>
              <a:t>FASCI </a:t>
            </a:r>
            <a:r>
              <a:rPr sz="3200" spc="-10" dirty="0">
                <a:solidFill>
                  <a:srgbClr val="000000"/>
                </a:solidFill>
              </a:rPr>
              <a:t>CONDUTTORI </a:t>
            </a:r>
            <a:r>
              <a:rPr sz="3200" dirty="0">
                <a:solidFill>
                  <a:srgbClr val="000000"/>
                </a:solidFill>
              </a:rPr>
              <a:t>O</a:t>
            </a:r>
            <a:r>
              <a:rPr sz="3200" spc="-10" dirty="0">
                <a:solidFill>
                  <a:srgbClr val="000000"/>
                </a:solidFill>
              </a:rPr>
              <a:t> </a:t>
            </a:r>
            <a:r>
              <a:rPr sz="3200" spc="-15" dirty="0">
                <a:solidFill>
                  <a:srgbClr val="000000"/>
                </a:solidFill>
              </a:rPr>
              <a:t>CRIBRO-VASCOLARI</a:t>
            </a:r>
            <a:endParaRPr sz="3200"/>
          </a:p>
        </p:txBody>
      </p:sp>
      <p:sp>
        <p:nvSpPr>
          <p:cNvPr id="3" name="object 3"/>
          <p:cNvSpPr/>
          <p:nvPr/>
        </p:nvSpPr>
        <p:spPr>
          <a:xfrm>
            <a:off x="2124455" y="1063881"/>
            <a:ext cx="4319192" cy="432658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829043" y="5361432"/>
            <a:ext cx="318770" cy="184785"/>
          </a:xfrm>
          <a:custGeom>
            <a:avLst/>
            <a:gdLst/>
            <a:ahLst/>
            <a:cxnLst/>
            <a:rect l="l" t="t" r="r" b="b"/>
            <a:pathLst>
              <a:path w="318770" h="184785">
                <a:moveTo>
                  <a:pt x="0" y="184404"/>
                </a:moveTo>
                <a:lnTo>
                  <a:pt x="318515" y="184404"/>
                </a:lnTo>
                <a:lnTo>
                  <a:pt x="318515" y="0"/>
                </a:lnTo>
                <a:lnTo>
                  <a:pt x="0" y="0"/>
                </a:lnTo>
                <a:lnTo>
                  <a:pt x="0" y="184404"/>
                </a:lnTo>
                <a:close/>
              </a:path>
            </a:pathLst>
          </a:custGeom>
          <a:solidFill>
            <a:srgbClr val="91CF4F"/>
          </a:solidFill>
        </p:spPr>
        <p:txBody>
          <a:bodyPr wrap="square" lIns="0" tIns="0" rIns="0" bIns="0" rtlCol="0"/>
          <a:lstStyle/>
          <a:p>
            <a:endParaRPr/>
          </a:p>
        </p:txBody>
      </p:sp>
      <p:sp>
        <p:nvSpPr>
          <p:cNvPr id="5" name="object 5"/>
          <p:cNvSpPr/>
          <p:nvPr/>
        </p:nvSpPr>
        <p:spPr>
          <a:xfrm>
            <a:off x="6815328" y="5349239"/>
            <a:ext cx="346075" cy="210820"/>
          </a:xfrm>
          <a:custGeom>
            <a:avLst/>
            <a:gdLst/>
            <a:ahLst/>
            <a:cxnLst/>
            <a:rect l="l" t="t" r="r" b="b"/>
            <a:pathLst>
              <a:path w="346075" h="210820">
                <a:moveTo>
                  <a:pt x="341375" y="0"/>
                </a:moveTo>
                <a:lnTo>
                  <a:pt x="6096" y="0"/>
                </a:lnTo>
                <a:lnTo>
                  <a:pt x="0" y="6095"/>
                </a:lnTo>
                <a:lnTo>
                  <a:pt x="0" y="205739"/>
                </a:lnTo>
                <a:lnTo>
                  <a:pt x="6096" y="210311"/>
                </a:lnTo>
                <a:lnTo>
                  <a:pt x="341375" y="210311"/>
                </a:lnTo>
                <a:lnTo>
                  <a:pt x="345947" y="205739"/>
                </a:lnTo>
                <a:lnTo>
                  <a:pt x="345947" y="198119"/>
                </a:lnTo>
                <a:lnTo>
                  <a:pt x="25907" y="198119"/>
                </a:lnTo>
                <a:lnTo>
                  <a:pt x="13715" y="185927"/>
                </a:lnTo>
                <a:lnTo>
                  <a:pt x="25907" y="185927"/>
                </a:lnTo>
                <a:lnTo>
                  <a:pt x="25907" y="25907"/>
                </a:lnTo>
                <a:lnTo>
                  <a:pt x="13715" y="25907"/>
                </a:lnTo>
                <a:lnTo>
                  <a:pt x="25907" y="12191"/>
                </a:lnTo>
                <a:lnTo>
                  <a:pt x="345947" y="12191"/>
                </a:lnTo>
                <a:lnTo>
                  <a:pt x="345947" y="6095"/>
                </a:lnTo>
                <a:lnTo>
                  <a:pt x="341375" y="0"/>
                </a:lnTo>
                <a:close/>
              </a:path>
              <a:path w="346075" h="210820">
                <a:moveTo>
                  <a:pt x="25907" y="185927"/>
                </a:moveTo>
                <a:lnTo>
                  <a:pt x="13715" y="185927"/>
                </a:lnTo>
                <a:lnTo>
                  <a:pt x="25907" y="198119"/>
                </a:lnTo>
                <a:lnTo>
                  <a:pt x="25907" y="185927"/>
                </a:lnTo>
                <a:close/>
              </a:path>
              <a:path w="346075" h="210820">
                <a:moveTo>
                  <a:pt x="321563" y="185927"/>
                </a:moveTo>
                <a:lnTo>
                  <a:pt x="25907" y="185927"/>
                </a:lnTo>
                <a:lnTo>
                  <a:pt x="25907" y="198119"/>
                </a:lnTo>
                <a:lnTo>
                  <a:pt x="321563" y="198119"/>
                </a:lnTo>
                <a:lnTo>
                  <a:pt x="321563" y="185927"/>
                </a:lnTo>
                <a:close/>
              </a:path>
              <a:path w="346075" h="210820">
                <a:moveTo>
                  <a:pt x="321563" y="12191"/>
                </a:moveTo>
                <a:lnTo>
                  <a:pt x="321563" y="198119"/>
                </a:lnTo>
                <a:lnTo>
                  <a:pt x="333755" y="185927"/>
                </a:lnTo>
                <a:lnTo>
                  <a:pt x="345947" y="185927"/>
                </a:lnTo>
                <a:lnTo>
                  <a:pt x="345947" y="25907"/>
                </a:lnTo>
                <a:lnTo>
                  <a:pt x="333755" y="25907"/>
                </a:lnTo>
                <a:lnTo>
                  <a:pt x="321563" y="12191"/>
                </a:lnTo>
                <a:close/>
              </a:path>
              <a:path w="346075" h="210820">
                <a:moveTo>
                  <a:pt x="345947" y="185927"/>
                </a:moveTo>
                <a:lnTo>
                  <a:pt x="333755" y="185927"/>
                </a:lnTo>
                <a:lnTo>
                  <a:pt x="321563" y="198119"/>
                </a:lnTo>
                <a:lnTo>
                  <a:pt x="345947" y="198119"/>
                </a:lnTo>
                <a:lnTo>
                  <a:pt x="345947" y="185927"/>
                </a:lnTo>
                <a:close/>
              </a:path>
              <a:path w="346075" h="210820">
                <a:moveTo>
                  <a:pt x="25907" y="12191"/>
                </a:moveTo>
                <a:lnTo>
                  <a:pt x="13715" y="25907"/>
                </a:lnTo>
                <a:lnTo>
                  <a:pt x="25907" y="25907"/>
                </a:lnTo>
                <a:lnTo>
                  <a:pt x="25907" y="12191"/>
                </a:lnTo>
                <a:close/>
              </a:path>
              <a:path w="346075" h="210820">
                <a:moveTo>
                  <a:pt x="321563" y="12191"/>
                </a:moveTo>
                <a:lnTo>
                  <a:pt x="25907" y="12191"/>
                </a:lnTo>
                <a:lnTo>
                  <a:pt x="25907" y="25907"/>
                </a:lnTo>
                <a:lnTo>
                  <a:pt x="321563" y="25907"/>
                </a:lnTo>
                <a:lnTo>
                  <a:pt x="321563" y="12191"/>
                </a:lnTo>
                <a:close/>
              </a:path>
              <a:path w="346075" h="210820">
                <a:moveTo>
                  <a:pt x="345947" y="12191"/>
                </a:moveTo>
                <a:lnTo>
                  <a:pt x="321563" y="12191"/>
                </a:lnTo>
                <a:lnTo>
                  <a:pt x="333755" y="25907"/>
                </a:lnTo>
                <a:lnTo>
                  <a:pt x="345947" y="25907"/>
                </a:lnTo>
                <a:lnTo>
                  <a:pt x="345947" y="12191"/>
                </a:lnTo>
                <a:close/>
              </a:path>
            </a:pathLst>
          </a:custGeom>
          <a:solidFill>
            <a:srgbClr val="89A3A7"/>
          </a:solidFill>
        </p:spPr>
        <p:txBody>
          <a:bodyPr wrap="square" lIns="0" tIns="0" rIns="0" bIns="0" rtlCol="0"/>
          <a:lstStyle/>
          <a:p>
            <a:endParaRPr/>
          </a:p>
        </p:txBody>
      </p:sp>
      <p:sp>
        <p:nvSpPr>
          <p:cNvPr id="6" name="object 6"/>
          <p:cNvSpPr/>
          <p:nvPr/>
        </p:nvSpPr>
        <p:spPr>
          <a:xfrm>
            <a:off x="6829043" y="5695188"/>
            <a:ext cx="318770" cy="184785"/>
          </a:xfrm>
          <a:custGeom>
            <a:avLst/>
            <a:gdLst/>
            <a:ahLst/>
            <a:cxnLst/>
            <a:rect l="l" t="t" r="r" b="b"/>
            <a:pathLst>
              <a:path w="318770" h="184785">
                <a:moveTo>
                  <a:pt x="0" y="184403"/>
                </a:moveTo>
                <a:lnTo>
                  <a:pt x="318515" y="184403"/>
                </a:lnTo>
                <a:lnTo>
                  <a:pt x="318515" y="0"/>
                </a:lnTo>
                <a:lnTo>
                  <a:pt x="0" y="0"/>
                </a:lnTo>
                <a:lnTo>
                  <a:pt x="0" y="184403"/>
                </a:lnTo>
                <a:close/>
              </a:path>
            </a:pathLst>
          </a:custGeom>
          <a:solidFill>
            <a:srgbClr val="00AFEF"/>
          </a:solidFill>
        </p:spPr>
        <p:txBody>
          <a:bodyPr wrap="square" lIns="0" tIns="0" rIns="0" bIns="0" rtlCol="0"/>
          <a:lstStyle/>
          <a:p>
            <a:endParaRPr/>
          </a:p>
        </p:txBody>
      </p:sp>
      <p:sp>
        <p:nvSpPr>
          <p:cNvPr id="7" name="object 7"/>
          <p:cNvSpPr/>
          <p:nvPr/>
        </p:nvSpPr>
        <p:spPr>
          <a:xfrm>
            <a:off x="6815328" y="5682995"/>
            <a:ext cx="346075" cy="210820"/>
          </a:xfrm>
          <a:custGeom>
            <a:avLst/>
            <a:gdLst/>
            <a:ahLst/>
            <a:cxnLst/>
            <a:rect l="l" t="t" r="r" b="b"/>
            <a:pathLst>
              <a:path w="346075" h="210820">
                <a:moveTo>
                  <a:pt x="341375" y="0"/>
                </a:moveTo>
                <a:lnTo>
                  <a:pt x="6096" y="0"/>
                </a:lnTo>
                <a:lnTo>
                  <a:pt x="0" y="4572"/>
                </a:lnTo>
                <a:lnTo>
                  <a:pt x="0" y="204216"/>
                </a:lnTo>
                <a:lnTo>
                  <a:pt x="6096" y="210312"/>
                </a:lnTo>
                <a:lnTo>
                  <a:pt x="341375" y="210312"/>
                </a:lnTo>
                <a:lnTo>
                  <a:pt x="345947" y="204216"/>
                </a:lnTo>
                <a:lnTo>
                  <a:pt x="345947" y="198120"/>
                </a:lnTo>
                <a:lnTo>
                  <a:pt x="25907" y="198120"/>
                </a:lnTo>
                <a:lnTo>
                  <a:pt x="13715" y="184404"/>
                </a:lnTo>
                <a:lnTo>
                  <a:pt x="25907" y="184404"/>
                </a:lnTo>
                <a:lnTo>
                  <a:pt x="25907" y="24384"/>
                </a:lnTo>
                <a:lnTo>
                  <a:pt x="13715" y="24384"/>
                </a:lnTo>
                <a:lnTo>
                  <a:pt x="25907" y="12192"/>
                </a:lnTo>
                <a:lnTo>
                  <a:pt x="345947" y="12192"/>
                </a:lnTo>
                <a:lnTo>
                  <a:pt x="345947" y="4572"/>
                </a:lnTo>
                <a:lnTo>
                  <a:pt x="341375" y="0"/>
                </a:lnTo>
                <a:close/>
              </a:path>
              <a:path w="346075" h="210820">
                <a:moveTo>
                  <a:pt x="25907" y="184404"/>
                </a:moveTo>
                <a:lnTo>
                  <a:pt x="13715" y="184404"/>
                </a:lnTo>
                <a:lnTo>
                  <a:pt x="25907" y="198120"/>
                </a:lnTo>
                <a:lnTo>
                  <a:pt x="25907" y="184404"/>
                </a:lnTo>
                <a:close/>
              </a:path>
              <a:path w="346075" h="210820">
                <a:moveTo>
                  <a:pt x="321563" y="184404"/>
                </a:moveTo>
                <a:lnTo>
                  <a:pt x="25907" y="184404"/>
                </a:lnTo>
                <a:lnTo>
                  <a:pt x="25907" y="198120"/>
                </a:lnTo>
                <a:lnTo>
                  <a:pt x="321563" y="198120"/>
                </a:lnTo>
                <a:lnTo>
                  <a:pt x="321563" y="184404"/>
                </a:lnTo>
                <a:close/>
              </a:path>
              <a:path w="346075" h="210820">
                <a:moveTo>
                  <a:pt x="321563" y="12192"/>
                </a:moveTo>
                <a:lnTo>
                  <a:pt x="321563" y="198120"/>
                </a:lnTo>
                <a:lnTo>
                  <a:pt x="333755" y="184404"/>
                </a:lnTo>
                <a:lnTo>
                  <a:pt x="345947" y="184404"/>
                </a:lnTo>
                <a:lnTo>
                  <a:pt x="345947" y="24384"/>
                </a:lnTo>
                <a:lnTo>
                  <a:pt x="333755" y="24384"/>
                </a:lnTo>
                <a:lnTo>
                  <a:pt x="321563" y="12192"/>
                </a:lnTo>
                <a:close/>
              </a:path>
              <a:path w="346075" h="210820">
                <a:moveTo>
                  <a:pt x="345947" y="184404"/>
                </a:moveTo>
                <a:lnTo>
                  <a:pt x="333755" y="184404"/>
                </a:lnTo>
                <a:lnTo>
                  <a:pt x="321563" y="198120"/>
                </a:lnTo>
                <a:lnTo>
                  <a:pt x="345947" y="198120"/>
                </a:lnTo>
                <a:lnTo>
                  <a:pt x="345947" y="184404"/>
                </a:lnTo>
                <a:close/>
              </a:path>
              <a:path w="346075" h="210820">
                <a:moveTo>
                  <a:pt x="25907" y="12192"/>
                </a:moveTo>
                <a:lnTo>
                  <a:pt x="13715" y="24384"/>
                </a:lnTo>
                <a:lnTo>
                  <a:pt x="25907" y="24384"/>
                </a:lnTo>
                <a:lnTo>
                  <a:pt x="25907" y="12192"/>
                </a:lnTo>
                <a:close/>
              </a:path>
              <a:path w="346075" h="210820">
                <a:moveTo>
                  <a:pt x="321563" y="12192"/>
                </a:moveTo>
                <a:lnTo>
                  <a:pt x="25907" y="12192"/>
                </a:lnTo>
                <a:lnTo>
                  <a:pt x="25907" y="24384"/>
                </a:lnTo>
                <a:lnTo>
                  <a:pt x="321563" y="24384"/>
                </a:lnTo>
                <a:lnTo>
                  <a:pt x="321563" y="12192"/>
                </a:lnTo>
                <a:close/>
              </a:path>
              <a:path w="346075" h="210820">
                <a:moveTo>
                  <a:pt x="345947" y="12192"/>
                </a:moveTo>
                <a:lnTo>
                  <a:pt x="321563" y="12192"/>
                </a:lnTo>
                <a:lnTo>
                  <a:pt x="333755" y="24384"/>
                </a:lnTo>
                <a:lnTo>
                  <a:pt x="345947" y="24384"/>
                </a:lnTo>
                <a:lnTo>
                  <a:pt x="345947" y="12192"/>
                </a:lnTo>
                <a:close/>
              </a:path>
            </a:pathLst>
          </a:custGeom>
          <a:solidFill>
            <a:srgbClr val="00AFEF"/>
          </a:solidFill>
        </p:spPr>
        <p:txBody>
          <a:bodyPr wrap="square" lIns="0" tIns="0" rIns="0" bIns="0" rtlCol="0"/>
          <a:lstStyle/>
          <a:p>
            <a:endParaRPr/>
          </a:p>
        </p:txBody>
      </p:sp>
      <p:sp>
        <p:nvSpPr>
          <p:cNvPr id="8" name="object 8"/>
          <p:cNvSpPr/>
          <p:nvPr/>
        </p:nvSpPr>
        <p:spPr>
          <a:xfrm>
            <a:off x="6829043" y="6030467"/>
            <a:ext cx="318770" cy="184785"/>
          </a:xfrm>
          <a:custGeom>
            <a:avLst/>
            <a:gdLst/>
            <a:ahLst/>
            <a:cxnLst/>
            <a:rect l="l" t="t" r="r" b="b"/>
            <a:pathLst>
              <a:path w="318770" h="184785">
                <a:moveTo>
                  <a:pt x="0" y="184403"/>
                </a:moveTo>
                <a:lnTo>
                  <a:pt x="318515" y="184403"/>
                </a:lnTo>
                <a:lnTo>
                  <a:pt x="318515" y="0"/>
                </a:lnTo>
                <a:lnTo>
                  <a:pt x="0" y="0"/>
                </a:lnTo>
                <a:lnTo>
                  <a:pt x="0" y="184403"/>
                </a:lnTo>
                <a:close/>
              </a:path>
            </a:pathLst>
          </a:custGeom>
          <a:solidFill>
            <a:srgbClr val="FFFF00"/>
          </a:solidFill>
        </p:spPr>
        <p:txBody>
          <a:bodyPr wrap="square" lIns="0" tIns="0" rIns="0" bIns="0" rtlCol="0"/>
          <a:lstStyle/>
          <a:p>
            <a:endParaRPr/>
          </a:p>
        </p:txBody>
      </p:sp>
      <p:sp>
        <p:nvSpPr>
          <p:cNvPr id="9" name="object 9"/>
          <p:cNvSpPr/>
          <p:nvPr/>
        </p:nvSpPr>
        <p:spPr>
          <a:xfrm>
            <a:off x="6815328" y="6016751"/>
            <a:ext cx="346075" cy="212090"/>
          </a:xfrm>
          <a:custGeom>
            <a:avLst/>
            <a:gdLst/>
            <a:ahLst/>
            <a:cxnLst/>
            <a:rect l="l" t="t" r="r" b="b"/>
            <a:pathLst>
              <a:path w="346075" h="212089">
                <a:moveTo>
                  <a:pt x="341375" y="0"/>
                </a:moveTo>
                <a:lnTo>
                  <a:pt x="6096" y="0"/>
                </a:lnTo>
                <a:lnTo>
                  <a:pt x="0" y="6095"/>
                </a:lnTo>
                <a:lnTo>
                  <a:pt x="0" y="205739"/>
                </a:lnTo>
                <a:lnTo>
                  <a:pt x="6096" y="211835"/>
                </a:lnTo>
                <a:lnTo>
                  <a:pt x="341375" y="211835"/>
                </a:lnTo>
                <a:lnTo>
                  <a:pt x="345947" y="205739"/>
                </a:lnTo>
                <a:lnTo>
                  <a:pt x="345947" y="199643"/>
                </a:lnTo>
                <a:lnTo>
                  <a:pt x="25907" y="199643"/>
                </a:lnTo>
                <a:lnTo>
                  <a:pt x="13715" y="185927"/>
                </a:lnTo>
                <a:lnTo>
                  <a:pt x="25907" y="185927"/>
                </a:lnTo>
                <a:lnTo>
                  <a:pt x="25907" y="25907"/>
                </a:lnTo>
                <a:lnTo>
                  <a:pt x="13715" y="25907"/>
                </a:lnTo>
                <a:lnTo>
                  <a:pt x="25907" y="13715"/>
                </a:lnTo>
                <a:lnTo>
                  <a:pt x="345947" y="13715"/>
                </a:lnTo>
                <a:lnTo>
                  <a:pt x="345947" y="6095"/>
                </a:lnTo>
                <a:lnTo>
                  <a:pt x="341375" y="0"/>
                </a:lnTo>
                <a:close/>
              </a:path>
              <a:path w="346075" h="212089">
                <a:moveTo>
                  <a:pt x="25907" y="185927"/>
                </a:moveTo>
                <a:lnTo>
                  <a:pt x="13715" y="185927"/>
                </a:lnTo>
                <a:lnTo>
                  <a:pt x="25907" y="199643"/>
                </a:lnTo>
                <a:lnTo>
                  <a:pt x="25907" y="185927"/>
                </a:lnTo>
                <a:close/>
              </a:path>
              <a:path w="346075" h="212089">
                <a:moveTo>
                  <a:pt x="321563" y="185927"/>
                </a:moveTo>
                <a:lnTo>
                  <a:pt x="25907" y="185927"/>
                </a:lnTo>
                <a:lnTo>
                  <a:pt x="25907" y="199643"/>
                </a:lnTo>
                <a:lnTo>
                  <a:pt x="321563" y="199643"/>
                </a:lnTo>
                <a:lnTo>
                  <a:pt x="321563" y="185927"/>
                </a:lnTo>
                <a:close/>
              </a:path>
              <a:path w="346075" h="212089">
                <a:moveTo>
                  <a:pt x="321563" y="13715"/>
                </a:moveTo>
                <a:lnTo>
                  <a:pt x="321563" y="199643"/>
                </a:lnTo>
                <a:lnTo>
                  <a:pt x="333755" y="185927"/>
                </a:lnTo>
                <a:lnTo>
                  <a:pt x="345947" y="185927"/>
                </a:lnTo>
                <a:lnTo>
                  <a:pt x="345947" y="25907"/>
                </a:lnTo>
                <a:lnTo>
                  <a:pt x="333755" y="25907"/>
                </a:lnTo>
                <a:lnTo>
                  <a:pt x="321563" y="13715"/>
                </a:lnTo>
                <a:close/>
              </a:path>
              <a:path w="346075" h="212089">
                <a:moveTo>
                  <a:pt x="345947" y="185927"/>
                </a:moveTo>
                <a:lnTo>
                  <a:pt x="333755" y="185927"/>
                </a:lnTo>
                <a:lnTo>
                  <a:pt x="321563" y="199643"/>
                </a:lnTo>
                <a:lnTo>
                  <a:pt x="345947" y="199643"/>
                </a:lnTo>
                <a:lnTo>
                  <a:pt x="345947" y="185927"/>
                </a:lnTo>
                <a:close/>
              </a:path>
              <a:path w="346075" h="212089">
                <a:moveTo>
                  <a:pt x="25907" y="13715"/>
                </a:moveTo>
                <a:lnTo>
                  <a:pt x="13715" y="25907"/>
                </a:lnTo>
                <a:lnTo>
                  <a:pt x="25907" y="25907"/>
                </a:lnTo>
                <a:lnTo>
                  <a:pt x="25907" y="13715"/>
                </a:lnTo>
                <a:close/>
              </a:path>
              <a:path w="346075" h="212089">
                <a:moveTo>
                  <a:pt x="321563" y="13715"/>
                </a:moveTo>
                <a:lnTo>
                  <a:pt x="25907" y="13715"/>
                </a:lnTo>
                <a:lnTo>
                  <a:pt x="25907" y="25907"/>
                </a:lnTo>
                <a:lnTo>
                  <a:pt x="321563" y="25907"/>
                </a:lnTo>
                <a:lnTo>
                  <a:pt x="321563" y="13715"/>
                </a:lnTo>
                <a:close/>
              </a:path>
              <a:path w="346075" h="212089">
                <a:moveTo>
                  <a:pt x="345947" y="13715"/>
                </a:moveTo>
                <a:lnTo>
                  <a:pt x="321563" y="13715"/>
                </a:lnTo>
                <a:lnTo>
                  <a:pt x="333755" y="25907"/>
                </a:lnTo>
                <a:lnTo>
                  <a:pt x="345947" y="25907"/>
                </a:lnTo>
                <a:lnTo>
                  <a:pt x="345947" y="13715"/>
                </a:lnTo>
                <a:close/>
              </a:path>
            </a:pathLst>
          </a:custGeom>
          <a:solidFill>
            <a:srgbClr val="FFFF00"/>
          </a:solidFill>
        </p:spPr>
        <p:txBody>
          <a:bodyPr wrap="square" lIns="0" tIns="0" rIns="0" bIns="0" rtlCol="0"/>
          <a:lstStyle/>
          <a:p>
            <a:endParaRPr/>
          </a:p>
        </p:txBody>
      </p:sp>
      <p:sp>
        <p:nvSpPr>
          <p:cNvPr id="10" name="object 10"/>
          <p:cNvSpPr txBox="1"/>
          <p:nvPr/>
        </p:nvSpPr>
        <p:spPr>
          <a:xfrm>
            <a:off x="7327245" y="5254464"/>
            <a:ext cx="811530" cy="1035685"/>
          </a:xfrm>
          <a:prstGeom prst="rect">
            <a:avLst/>
          </a:prstGeom>
        </p:spPr>
        <p:txBody>
          <a:bodyPr vert="horz" wrap="square" lIns="0" tIns="6985" rIns="0" bIns="0" rtlCol="0">
            <a:spAutoFit/>
          </a:bodyPr>
          <a:lstStyle/>
          <a:p>
            <a:pPr marL="12700" marR="5080" indent="19685">
              <a:lnSpc>
                <a:spcPct val="123400"/>
              </a:lnSpc>
              <a:spcBef>
                <a:spcPts val="55"/>
              </a:spcBef>
            </a:pPr>
            <a:r>
              <a:rPr sz="1800" spc="-10" dirty="0">
                <a:latin typeface="Arial"/>
                <a:cs typeface="Arial"/>
              </a:rPr>
              <a:t>Xilema  </a:t>
            </a:r>
            <a:r>
              <a:rPr sz="1800" spc="-5" dirty="0">
                <a:latin typeface="Arial"/>
                <a:cs typeface="Arial"/>
              </a:rPr>
              <a:t>Floema  </a:t>
            </a:r>
            <a:r>
              <a:rPr sz="1800" spc="-10" dirty="0">
                <a:latin typeface="Arial"/>
                <a:cs typeface="Arial"/>
              </a:rPr>
              <a:t>Ca</a:t>
            </a:r>
            <a:r>
              <a:rPr sz="1800" spc="-5" dirty="0">
                <a:latin typeface="Arial"/>
                <a:cs typeface="Arial"/>
              </a:rPr>
              <a:t>m</a:t>
            </a:r>
            <a:r>
              <a:rPr sz="1800" spc="-10" dirty="0">
                <a:latin typeface="Arial"/>
                <a:cs typeface="Arial"/>
              </a:rPr>
              <a:t>bi</a:t>
            </a:r>
            <a:r>
              <a:rPr sz="1800" spc="-5" dirty="0">
                <a:latin typeface="Arial"/>
                <a:cs typeface="Arial"/>
              </a:rPr>
              <a:t>o</a:t>
            </a:r>
            <a:endParaRPr sz="1800">
              <a:latin typeface="Arial"/>
              <a:cs typeface="Arial"/>
            </a:endParaRPr>
          </a:p>
        </p:txBody>
      </p:sp>
      <p:sp>
        <p:nvSpPr>
          <p:cNvPr id="11"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12"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3"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6239" y="333756"/>
            <a:ext cx="5292851" cy="54239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35014" y="444500"/>
            <a:ext cx="2955925" cy="423164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333399"/>
                </a:solidFill>
                <a:latin typeface="Arial"/>
                <a:cs typeface="Arial"/>
              </a:rPr>
              <a:t>La prima “soluzione”  è quindi la deviazione  dalla regolarità della  forma circolare: in  sezione trasversale il  fascio perifloematico  diventa chiaramente  lobato: parliamo</a:t>
            </a:r>
            <a:r>
              <a:rPr sz="2400" spc="5" dirty="0">
                <a:solidFill>
                  <a:srgbClr val="333399"/>
                </a:solidFill>
                <a:latin typeface="Arial"/>
                <a:cs typeface="Arial"/>
              </a:rPr>
              <a:t> </a:t>
            </a:r>
            <a:r>
              <a:rPr sz="2400" spc="-5" dirty="0">
                <a:solidFill>
                  <a:srgbClr val="333399"/>
                </a:solidFill>
                <a:latin typeface="Arial"/>
                <a:cs typeface="Arial"/>
              </a:rPr>
              <a:t>di</a:t>
            </a:r>
            <a:endParaRPr sz="2400">
              <a:latin typeface="Arial"/>
              <a:cs typeface="Arial"/>
            </a:endParaRPr>
          </a:p>
          <a:p>
            <a:pPr marL="12700" marR="43180">
              <a:lnSpc>
                <a:spcPct val="100000"/>
              </a:lnSpc>
              <a:spcBef>
                <a:spcPts val="1440"/>
              </a:spcBef>
            </a:pPr>
            <a:r>
              <a:rPr sz="2400" b="1" spc="-10" dirty="0">
                <a:solidFill>
                  <a:srgbClr val="333399"/>
                </a:solidFill>
                <a:latin typeface="Arial"/>
                <a:cs typeface="Arial"/>
              </a:rPr>
              <a:t>PROTOSTELE  </a:t>
            </a:r>
            <a:r>
              <a:rPr sz="2400" b="1" spc="-5" dirty="0">
                <a:solidFill>
                  <a:srgbClr val="333399"/>
                </a:solidFill>
                <a:latin typeface="Arial"/>
                <a:cs typeface="Arial"/>
              </a:rPr>
              <a:t>I</a:t>
            </a:r>
            <a:r>
              <a:rPr sz="2400" b="1" spc="-10" dirty="0">
                <a:solidFill>
                  <a:srgbClr val="333399"/>
                </a:solidFill>
                <a:latin typeface="Arial"/>
                <a:cs typeface="Arial"/>
              </a:rPr>
              <a:t>RRE</a:t>
            </a:r>
            <a:r>
              <a:rPr sz="2400" b="1" spc="-5" dirty="0">
                <a:solidFill>
                  <a:srgbClr val="333399"/>
                </a:solidFill>
                <a:latin typeface="Arial"/>
                <a:cs typeface="Arial"/>
              </a:rPr>
              <a:t>GOL</a:t>
            </a:r>
            <a:r>
              <a:rPr sz="2400" b="1" spc="-10" dirty="0">
                <a:solidFill>
                  <a:srgbClr val="333399"/>
                </a:solidFill>
                <a:latin typeface="Arial"/>
                <a:cs typeface="Arial"/>
              </a:rPr>
              <a:t>AR</a:t>
            </a:r>
            <a:r>
              <a:rPr sz="2400" b="1" dirty="0">
                <a:solidFill>
                  <a:srgbClr val="333399"/>
                </a:solidFill>
                <a:latin typeface="Arial"/>
                <a:cs typeface="Arial"/>
              </a:rPr>
              <a:t>M</a:t>
            </a:r>
            <a:r>
              <a:rPr sz="2400" b="1" spc="-10" dirty="0">
                <a:solidFill>
                  <a:srgbClr val="333399"/>
                </a:solidFill>
                <a:latin typeface="Arial"/>
                <a:cs typeface="Arial"/>
              </a:rPr>
              <a:t>EN</a:t>
            </a:r>
            <a:r>
              <a:rPr sz="2400" b="1" spc="-5" dirty="0">
                <a:solidFill>
                  <a:srgbClr val="333399"/>
                </a:solidFill>
                <a:latin typeface="Arial"/>
                <a:cs typeface="Arial"/>
              </a:rPr>
              <a:t>TE  </a:t>
            </a:r>
            <a:r>
              <a:rPr sz="2400" b="1" spc="-65" dirty="0">
                <a:solidFill>
                  <a:srgbClr val="333399"/>
                </a:solidFill>
                <a:latin typeface="Arial"/>
                <a:cs typeface="Arial"/>
              </a:rPr>
              <a:t>LOBATA</a:t>
            </a:r>
            <a:endParaRPr sz="2400">
              <a:latin typeface="Arial"/>
              <a:cs typeface="Arial"/>
            </a:endParaRPr>
          </a:p>
        </p:txBody>
      </p:sp>
      <p:sp>
        <p:nvSpPr>
          <p:cNvPr id="7"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5863" y="1466087"/>
            <a:ext cx="1551431" cy="42748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09321" y="5894158"/>
            <a:ext cx="158432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333399"/>
                </a:solidFill>
                <a:latin typeface="Arial"/>
                <a:cs typeface="Arial"/>
              </a:rPr>
              <a:t>nella</a:t>
            </a:r>
            <a:r>
              <a:rPr sz="2400" spc="-55" dirty="0">
                <a:solidFill>
                  <a:srgbClr val="333399"/>
                </a:solidFill>
                <a:latin typeface="Arial"/>
                <a:cs typeface="Arial"/>
              </a:rPr>
              <a:t> </a:t>
            </a:r>
            <a:r>
              <a:rPr sz="2400" spc="-5" dirty="0">
                <a:solidFill>
                  <a:srgbClr val="333399"/>
                </a:solidFill>
                <a:latin typeface="Arial"/>
                <a:cs typeface="Arial"/>
              </a:rPr>
              <a:t>radice</a:t>
            </a:r>
            <a:endParaRPr sz="2400">
              <a:latin typeface="Arial"/>
              <a:cs typeface="Arial"/>
            </a:endParaRPr>
          </a:p>
        </p:txBody>
      </p:sp>
      <p:sp>
        <p:nvSpPr>
          <p:cNvPr id="4" name="object 4"/>
          <p:cNvSpPr/>
          <p:nvPr/>
        </p:nvSpPr>
        <p:spPr>
          <a:xfrm>
            <a:off x="6699503" y="4642103"/>
            <a:ext cx="1700783" cy="14630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07707" y="4686300"/>
            <a:ext cx="1477010" cy="1376680"/>
          </a:xfrm>
          <a:custGeom>
            <a:avLst/>
            <a:gdLst/>
            <a:ahLst/>
            <a:cxnLst/>
            <a:rect l="l" t="t" r="r" b="b"/>
            <a:pathLst>
              <a:path w="1477009" h="1376679">
                <a:moveTo>
                  <a:pt x="775715" y="0"/>
                </a:moveTo>
                <a:lnTo>
                  <a:pt x="699515" y="0"/>
                </a:lnTo>
                <a:lnTo>
                  <a:pt x="662939" y="3047"/>
                </a:lnTo>
                <a:lnTo>
                  <a:pt x="624839" y="7619"/>
                </a:lnTo>
                <a:lnTo>
                  <a:pt x="553211" y="21335"/>
                </a:lnTo>
                <a:lnTo>
                  <a:pt x="484631" y="41147"/>
                </a:lnTo>
                <a:lnTo>
                  <a:pt x="417575" y="67055"/>
                </a:lnTo>
                <a:lnTo>
                  <a:pt x="355091" y="99059"/>
                </a:lnTo>
                <a:lnTo>
                  <a:pt x="297179" y="135635"/>
                </a:lnTo>
                <a:lnTo>
                  <a:pt x="242316" y="178307"/>
                </a:lnTo>
                <a:lnTo>
                  <a:pt x="167640" y="249935"/>
                </a:lnTo>
                <a:lnTo>
                  <a:pt x="106679" y="330707"/>
                </a:lnTo>
                <a:lnTo>
                  <a:pt x="73151" y="388619"/>
                </a:lnTo>
                <a:lnTo>
                  <a:pt x="44196" y="451103"/>
                </a:lnTo>
                <a:lnTo>
                  <a:pt x="22859" y="516635"/>
                </a:lnTo>
                <a:lnTo>
                  <a:pt x="7620" y="583691"/>
                </a:lnTo>
                <a:lnTo>
                  <a:pt x="0" y="652271"/>
                </a:lnTo>
                <a:lnTo>
                  <a:pt x="0" y="723899"/>
                </a:lnTo>
                <a:lnTo>
                  <a:pt x="7620" y="794003"/>
                </a:lnTo>
                <a:lnTo>
                  <a:pt x="22859" y="861059"/>
                </a:lnTo>
                <a:lnTo>
                  <a:pt x="44196" y="925067"/>
                </a:lnTo>
                <a:lnTo>
                  <a:pt x="73151" y="987551"/>
                </a:lnTo>
                <a:lnTo>
                  <a:pt x="106679" y="1045463"/>
                </a:lnTo>
                <a:lnTo>
                  <a:pt x="146303" y="1100327"/>
                </a:lnTo>
                <a:lnTo>
                  <a:pt x="192024" y="1152143"/>
                </a:lnTo>
                <a:lnTo>
                  <a:pt x="242316" y="1197863"/>
                </a:lnTo>
                <a:lnTo>
                  <a:pt x="297179" y="1240535"/>
                </a:lnTo>
                <a:lnTo>
                  <a:pt x="356615" y="1277111"/>
                </a:lnTo>
                <a:lnTo>
                  <a:pt x="419099" y="1309115"/>
                </a:lnTo>
                <a:lnTo>
                  <a:pt x="484631" y="1335023"/>
                </a:lnTo>
                <a:lnTo>
                  <a:pt x="554735" y="1354835"/>
                </a:lnTo>
                <a:lnTo>
                  <a:pt x="626363" y="1368551"/>
                </a:lnTo>
                <a:lnTo>
                  <a:pt x="701039" y="1376171"/>
                </a:lnTo>
                <a:lnTo>
                  <a:pt x="739139" y="1376171"/>
                </a:lnTo>
                <a:lnTo>
                  <a:pt x="813815" y="1373123"/>
                </a:lnTo>
                <a:lnTo>
                  <a:pt x="886967" y="1362455"/>
                </a:lnTo>
                <a:lnTo>
                  <a:pt x="958595" y="1345691"/>
                </a:lnTo>
                <a:lnTo>
                  <a:pt x="982544" y="1338071"/>
                </a:lnTo>
                <a:lnTo>
                  <a:pt x="701039" y="1338071"/>
                </a:lnTo>
                <a:lnTo>
                  <a:pt x="665987" y="1335023"/>
                </a:lnTo>
                <a:lnTo>
                  <a:pt x="562355" y="1318259"/>
                </a:lnTo>
                <a:lnTo>
                  <a:pt x="496823" y="1298447"/>
                </a:lnTo>
                <a:lnTo>
                  <a:pt x="434339" y="1274063"/>
                </a:lnTo>
                <a:lnTo>
                  <a:pt x="374903" y="1243583"/>
                </a:lnTo>
                <a:lnTo>
                  <a:pt x="318515" y="1208531"/>
                </a:lnTo>
                <a:lnTo>
                  <a:pt x="266700" y="1168907"/>
                </a:lnTo>
                <a:lnTo>
                  <a:pt x="219455" y="1124711"/>
                </a:lnTo>
                <a:lnTo>
                  <a:pt x="176783" y="1075943"/>
                </a:lnTo>
                <a:lnTo>
                  <a:pt x="138683" y="1024127"/>
                </a:lnTo>
                <a:lnTo>
                  <a:pt x="106679" y="969263"/>
                </a:lnTo>
                <a:lnTo>
                  <a:pt x="79248" y="909827"/>
                </a:lnTo>
                <a:lnTo>
                  <a:pt x="59435" y="848867"/>
                </a:lnTo>
                <a:lnTo>
                  <a:pt x="45720" y="786383"/>
                </a:lnTo>
                <a:lnTo>
                  <a:pt x="38100" y="720851"/>
                </a:lnTo>
                <a:lnTo>
                  <a:pt x="38100" y="653795"/>
                </a:lnTo>
                <a:lnTo>
                  <a:pt x="45720" y="588263"/>
                </a:lnTo>
                <a:lnTo>
                  <a:pt x="59435" y="525779"/>
                </a:lnTo>
                <a:lnTo>
                  <a:pt x="80772" y="464819"/>
                </a:lnTo>
                <a:lnTo>
                  <a:pt x="92964" y="434339"/>
                </a:lnTo>
                <a:lnTo>
                  <a:pt x="121920" y="377951"/>
                </a:lnTo>
                <a:lnTo>
                  <a:pt x="156972" y="324611"/>
                </a:lnTo>
                <a:lnTo>
                  <a:pt x="198120" y="274319"/>
                </a:lnTo>
                <a:lnTo>
                  <a:pt x="242316" y="228599"/>
                </a:lnTo>
                <a:lnTo>
                  <a:pt x="292607" y="185927"/>
                </a:lnTo>
                <a:lnTo>
                  <a:pt x="345947" y="149351"/>
                </a:lnTo>
                <a:lnTo>
                  <a:pt x="374903" y="131063"/>
                </a:lnTo>
                <a:lnTo>
                  <a:pt x="434339" y="102107"/>
                </a:lnTo>
                <a:lnTo>
                  <a:pt x="496823" y="76199"/>
                </a:lnTo>
                <a:lnTo>
                  <a:pt x="563879" y="57911"/>
                </a:lnTo>
                <a:lnTo>
                  <a:pt x="632459" y="44195"/>
                </a:lnTo>
                <a:lnTo>
                  <a:pt x="702563" y="38099"/>
                </a:lnTo>
                <a:lnTo>
                  <a:pt x="982109" y="38099"/>
                </a:lnTo>
                <a:lnTo>
                  <a:pt x="957071" y="30479"/>
                </a:lnTo>
                <a:lnTo>
                  <a:pt x="922019" y="21335"/>
                </a:lnTo>
                <a:lnTo>
                  <a:pt x="886967" y="13715"/>
                </a:lnTo>
                <a:lnTo>
                  <a:pt x="850391" y="7619"/>
                </a:lnTo>
                <a:lnTo>
                  <a:pt x="813815" y="3047"/>
                </a:lnTo>
                <a:lnTo>
                  <a:pt x="775715" y="0"/>
                </a:lnTo>
                <a:close/>
              </a:path>
              <a:path w="1477009" h="1376679">
                <a:moveTo>
                  <a:pt x="982109" y="38099"/>
                </a:moveTo>
                <a:lnTo>
                  <a:pt x="774191" y="38099"/>
                </a:lnTo>
                <a:lnTo>
                  <a:pt x="810767" y="41147"/>
                </a:lnTo>
                <a:lnTo>
                  <a:pt x="880871" y="50291"/>
                </a:lnTo>
                <a:lnTo>
                  <a:pt x="947927" y="67055"/>
                </a:lnTo>
                <a:lnTo>
                  <a:pt x="1011935" y="88391"/>
                </a:lnTo>
                <a:lnTo>
                  <a:pt x="1072895" y="115823"/>
                </a:lnTo>
                <a:lnTo>
                  <a:pt x="1130807" y="149351"/>
                </a:lnTo>
                <a:lnTo>
                  <a:pt x="1185671" y="185927"/>
                </a:lnTo>
                <a:lnTo>
                  <a:pt x="1234439" y="228599"/>
                </a:lnTo>
                <a:lnTo>
                  <a:pt x="1280159" y="274319"/>
                </a:lnTo>
                <a:lnTo>
                  <a:pt x="1299971" y="300227"/>
                </a:lnTo>
                <a:lnTo>
                  <a:pt x="1319783" y="324611"/>
                </a:lnTo>
                <a:lnTo>
                  <a:pt x="1354835" y="379475"/>
                </a:lnTo>
                <a:lnTo>
                  <a:pt x="1397507" y="464819"/>
                </a:lnTo>
                <a:lnTo>
                  <a:pt x="1417319" y="525779"/>
                </a:lnTo>
                <a:lnTo>
                  <a:pt x="1431035" y="589787"/>
                </a:lnTo>
                <a:lnTo>
                  <a:pt x="1438655" y="655319"/>
                </a:lnTo>
                <a:lnTo>
                  <a:pt x="1438655" y="722375"/>
                </a:lnTo>
                <a:lnTo>
                  <a:pt x="1431035" y="787907"/>
                </a:lnTo>
                <a:lnTo>
                  <a:pt x="1417319" y="850391"/>
                </a:lnTo>
                <a:lnTo>
                  <a:pt x="1395983" y="911351"/>
                </a:lnTo>
                <a:lnTo>
                  <a:pt x="1370075" y="969263"/>
                </a:lnTo>
                <a:lnTo>
                  <a:pt x="1338071" y="1025651"/>
                </a:lnTo>
                <a:lnTo>
                  <a:pt x="1299971" y="1077467"/>
                </a:lnTo>
                <a:lnTo>
                  <a:pt x="1257299" y="1124711"/>
                </a:lnTo>
                <a:lnTo>
                  <a:pt x="1210055" y="1168907"/>
                </a:lnTo>
                <a:lnTo>
                  <a:pt x="1158239" y="1208531"/>
                </a:lnTo>
                <a:lnTo>
                  <a:pt x="1072895" y="1260347"/>
                </a:lnTo>
                <a:lnTo>
                  <a:pt x="1010411" y="1287779"/>
                </a:lnTo>
                <a:lnTo>
                  <a:pt x="946403" y="1309115"/>
                </a:lnTo>
                <a:lnTo>
                  <a:pt x="844295" y="1330451"/>
                </a:lnTo>
                <a:lnTo>
                  <a:pt x="774191" y="1338071"/>
                </a:lnTo>
                <a:lnTo>
                  <a:pt x="982544" y="1338071"/>
                </a:lnTo>
                <a:lnTo>
                  <a:pt x="1025651" y="1322831"/>
                </a:lnTo>
                <a:lnTo>
                  <a:pt x="1089659" y="1293875"/>
                </a:lnTo>
                <a:lnTo>
                  <a:pt x="1150619" y="1258823"/>
                </a:lnTo>
                <a:lnTo>
                  <a:pt x="1208531" y="1219199"/>
                </a:lnTo>
                <a:lnTo>
                  <a:pt x="1260347" y="1175003"/>
                </a:lnTo>
                <a:lnTo>
                  <a:pt x="1307591" y="1126235"/>
                </a:lnTo>
                <a:lnTo>
                  <a:pt x="1370075" y="1045463"/>
                </a:lnTo>
                <a:lnTo>
                  <a:pt x="1418843" y="955547"/>
                </a:lnTo>
                <a:lnTo>
                  <a:pt x="1443227" y="893063"/>
                </a:lnTo>
                <a:lnTo>
                  <a:pt x="1469135" y="792479"/>
                </a:lnTo>
                <a:lnTo>
                  <a:pt x="1476755" y="722375"/>
                </a:lnTo>
                <a:lnTo>
                  <a:pt x="1476755" y="652271"/>
                </a:lnTo>
                <a:lnTo>
                  <a:pt x="1469135" y="582167"/>
                </a:lnTo>
                <a:lnTo>
                  <a:pt x="1453895" y="515111"/>
                </a:lnTo>
                <a:lnTo>
                  <a:pt x="1432559" y="449579"/>
                </a:lnTo>
                <a:lnTo>
                  <a:pt x="1403603" y="388619"/>
                </a:lnTo>
                <a:lnTo>
                  <a:pt x="1370075" y="329183"/>
                </a:lnTo>
                <a:lnTo>
                  <a:pt x="1328927" y="274319"/>
                </a:lnTo>
                <a:lnTo>
                  <a:pt x="1284731" y="224027"/>
                </a:lnTo>
                <a:lnTo>
                  <a:pt x="1234439" y="176783"/>
                </a:lnTo>
                <a:lnTo>
                  <a:pt x="1179575" y="135635"/>
                </a:lnTo>
                <a:lnTo>
                  <a:pt x="1089659" y="82295"/>
                </a:lnTo>
                <a:lnTo>
                  <a:pt x="1025651" y="53339"/>
                </a:lnTo>
                <a:lnTo>
                  <a:pt x="992123" y="41147"/>
                </a:lnTo>
                <a:lnTo>
                  <a:pt x="982109" y="38099"/>
                </a:lnTo>
                <a:close/>
              </a:path>
            </a:pathLst>
          </a:custGeom>
          <a:solidFill>
            <a:srgbClr val="CC3300"/>
          </a:solidFill>
        </p:spPr>
        <p:txBody>
          <a:bodyPr wrap="square" lIns="0" tIns="0" rIns="0" bIns="0" rtlCol="0"/>
          <a:lstStyle/>
          <a:p>
            <a:endParaRPr/>
          </a:p>
        </p:txBody>
      </p:sp>
      <p:sp>
        <p:nvSpPr>
          <p:cNvPr id="6" name="object 6"/>
          <p:cNvSpPr/>
          <p:nvPr/>
        </p:nvSpPr>
        <p:spPr>
          <a:xfrm>
            <a:off x="6548628" y="4424171"/>
            <a:ext cx="1991995" cy="1905000"/>
          </a:xfrm>
          <a:custGeom>
            <a:avLst/>
            <a:gdLst/>
            <a:ahLst/>
            <a:cxnLst/>
            <a:rect l="l" t="t" r="r" b="b"/>
            <a:pathLst>
              <a:path w="1991995" h="1905000">
                <a:moveTo>
                  <a:pt x="894587" y="1892300"/>
                </a:moveTo>
                <a:lnTo>
                  <a:pt x="819911" y="1892300"/>
                </a:lnTo>
                <a:lnTo>
                  <a:pt x="844295" y="1905000"/>
                </a:lnTo>
                <a:lnTo>
                  <a:pt x="920495" y="1905000"/>
                </a:lnTo>
                <a:lnTo>
                  <a:pt x="894587" y="1892300"/>
                </a:lnTo>
                <a:close/>
              </a:path>
              <a:path w="1991995" h="1905000">
                <a:moveTo>
                  <a:pt x="1171955" y="1892300"/>
                </a:moveTo>
                <a:lnTo>
                  <a:pt x="1097279" y="1892300"/>
                </a:lnTo>
                <a:lnTo>
                  <a:pt x="1071371" y="1905000"/>
                </a:lnTo>
                <a:lnTo>
                  <a:pt x="1123187" y="1905000"/>
                </a:lnTo>
                <a:lnTo>
                  <a:pt x="1171955" y="1892300"/>
                </a:lnTo>
                <a:close/>
              </a:path>
              <a:path w="1991995" h="1905000">
                <a:moveTo>
                  <a:pt x="845819" y="12700"/>
                </a:moveTo>
                <a:lnTo>
                  <a:pt x="795527" y="12700"/>
                </a:lnTo>
                <a:lnTo>
                  <a:pt x="746759" y="25400"/>
                </a:lnTo>
                <a:lnTo>
                  <a:pt x="653795" y="50800"/>
                </a:lnTo>
                <a:lnTo>
                  <a:pt x="608075" y="76200"/>
                </a:lnTo>
                <a:lnTo>
                  <a:pt x="563879" y="88900"/>
                </a:lnTo>
                <a:lnTo>
                  <a:pt x="521207" y="114300"/>
                </a:lnTo>
                <a:lnTo>
                  <a:pt x="438911" y="165100"/>
                </a:lnTo>
                <a:lnTo>
                  <a:pt x="362711" y="215900"/>
                </a:lnTo>
                <a:lnTo>
                  <a:pt x="326135" y="241300"/>
                </a:lnTo>
                <a:lnTo>
                  <a:pt x="259079" y="317500"/>
                </a:lnTo>
                <a:lnTo>
                  <a:pt x="227075" y="342900"/>
                </a:lnTo>
                <a:lnTo>
                  <a:pt x="198120" y="381000"/>
                </a:lnTo>
                <a:lnTo>
                  <a:pt x="170687" y="419100"/>
                </a:lnTo>
                <a:lnTo>
                  <a:pt x="144779" y="457200"/>
                </a:lnTo>
                <a:lnTo>
                  <a:pt x="120396" y="495300"/>
                </a:lnTo>
                <a:lnTo>
                  <a:pt x="99059" y="546100"/>
                </a:lnTo>
                <a:lnTo>
                  <a:pt x="79248" y="584200"/>
                </a:lnTo>
                <a:lnTo>
                  <a:pt x="60959" y="622300"/>
                </a:lnTo>
                <a:lnTo>
                  <a:pt x="38100" y="698500"/>
                </a:lnTo>
                <a:lnTo>
                  <a:pt x="25907" y="736600"/>
                </a:lnTo>
                <a:lnTo>
                  <a:pt x="12192" y="812800"/>
                </a:lnTo>
                <a:lnTo>
                  <a:pt x="9144" y="838200"/>
                </a:lnTo>
                <a:lnTo>
                  <a:pt x="6096" y="850900"/>
                </a:lnTo>
                <a:lnTo>
                  <a:pt x="3048" y="876300"/>
                </a:lnTo>
                <a:lnTo>
                  <a:pt x="1524" y="901700"/>
                </a:lnTo>
                <a:lnTo>
                  <a:pt x="1524" y="927100"/>
                </a:lnTo>
                <a:lnTo>
                  <a:pt x="0" y="952500"/>
                </a:lnTo>
                <a:lnTo>
                  <a:pt x="0" y="977900"/>
                </a:lnTo>
                <a:lnTo>
                  <a:pt x="3048" y="1028700"/>
                </a:lnTo>
                <a:lnTo>
                  <a:pt x="6096" y="1054100"/>
                </a:lnTo>
                <a:lnTo>
                  <a:pt x="7620" y="1079500"/>
                </a:lnTo>
                <a:lnTo>
                  <a:pt x="12192" y="1104900"/>
                </a:lnTo>
                <a:lnTo>
                  <a:pt x="15239" y="1130300"/>
                </a:lnTo>
                <a:lnTo>
                  <a:pt x="19811" y="1143000"/>
                </a:lnTo>
                <a:lnTo>
                  <a:pt x="38100" y="1219200"/>
                </a:lnTo>
                <a:lnTo>
                  <a:pt x="79248" y="1333500"/>
                </a:lnTo>
                <a:lnTo>
                  <a:pt x="99059" y="1371600"/>
                </a:lnTo>
                <a:lnTo>
                  <a:pt x="120396" y="1409700"/>
                </a:lnTo>
                <a:lnTo>
                  <a:pt x="144779" y="1447800"/>
                </a:lnTo>
                <a:lnTo>
                  <a:pt x="170687" y="1485900"/>
                </a:lnTo>
                <a:lnTo>
                  <a:pt x="198120" y="1524000"/>
                </a:lnTo>
                <a:lnTo>
                  <a:pt x="259079" y="1600200"/>
                </a:lnTo>
                <a:lnTo>
                  <a:pt x="292607" y="1638300"/>
                </a:lnTo>
                <a:lnTo>
                  <a:pt x="326135" y="1663700"/>
                </a:lnTo>
                <a:lnTo>
                  <a:pt x="362711" y="1689100"/>
                </a:lnTo>
                <a:lnTo>
                  <a:pt x="400811" y="1727200"/>
                </a:lnTo>
                <a:lnTo>
                  <a:pt x="438911" y="1752600"/>
                </a:lnTo>
                <a:lnTo>
                  <a:pt x="480059" y="1778000"/>
                </a:lnTo>
                <a:lnTo>
                  <a:pt x="521207" y="1790700"/>
                </a:lnTo>
                <a:lnTo>
                  <a:pt x="563879" y="1816100"/>
                </a:lnTo>
                <a:lnTo>
                  <a:pt x="608075" y="1841500"/>
                </a:lnTo>
                <a:lnTo>
                  <a:pt x="699515" y="1866900"/>
                </a:lnTo>
                <a:lnTo>
                  <a:pt x="795527" y="1892300"/>
                </a:lnTo>
                <a:lnTo>
                  <a:pt x="821435" y="1892300"/>
                </a:lnTo>
                <a:lnTo>
                  <a:pt x="797051" y="1879600"/>
                </a:lnTo>
                <a:lnTo>
                  <a:pt x="656843" y="1841500"/>
                </a:lnTo>
                <a:lnTo>
                  <a:pt x="568451" y="1803400"/>
                </a:lnTo>
                <a:lnTo>
                  <a:pt x="525779" y="1790700"/>
                </a:lnTo>
                <a:lnTo>
                  <a:pt x="484631" y="1765300"/>
                </a:lnTo>
                <a:lnTo>
                  <a:pt x="405383" y="1714500"/>
                </a:lnTo>
                <a:lnTo>
                  <a:pt x="332231" y="1651000"/>
                </a:lnTo>
                <a:lnTo>
                  <a:pt x="298703" y="1625600"/>
                </a:lnTo>
                <a:lnTo>
                  <a:pt x="266700" y="1587500"/>
                </a:lnTo>
                <a:lnTo>
                  <a:pt x="234696" y="1562100"/>
                </a:lnTo>
                <a:lnTo>
                  <a:pt x="205739" y="1524000"/>
                </a:lnTo>
                <a:lnTo>
                  <a:pt x="178307" y="1485900"/>
                </a:lnTo>
                <a:lnTo>
                  <a:pt x="152400" y="1447800"/>
                </a:lnTo>
                <a:lnTo>
                  <a:pt x="106679" y="1371600"/>
                </a:lnTo>
                <a:lnTo>
                  <a:pt x="86868" y="1320800"/>
                </a:lnTo>
                <a:lnTo>
                  <a:pt x="70103" y="1282700"/>
                </a:lnTo>
                <a:lnTo>
                  <a:pt x="54863" y="1231900"/>
                </a:lnTo>
                <a:lnTo>
                  <a:pt x="47244" y="1219200"/>
                </a:lnTo>
                <a:lnTo>
                  <a:pt x="35051" y="1168400"/>
                </a:lnTo>
                <a:lnTo>
                  <a:pt x="25907" y="1117600"/>
                </a:lnTo>
                <a:lnTo>
                  <a:pt x="21335" y="1104900"/>
                </a:lnTo>
                <a:lnTo>
                  <a:pt x="12192" y="1028700"/>
                </a:lnTo>
                <a:lnTo>
                  <a:pt x="10668" y="1003300"/>
                </a:lnTo>
                <a:lnTo>
                  <a:pt x="10668" y="977900"/>
                </a:lnTo>
                <a:lnTo>
                  <a:pt x="9905" y="965200"/>
                </a:lnTo>
                <a:lnTo>
                  <a:pt x="3048" y="965200"/>
                </a:lnTo>
                <a:lnTo>
                  <a:pt x="9144" y="952500"/>
                </a:lnTo>
                <a:lnTo>
                  <a:pt x="10668" y="952500"/>
                </a:lnTo>
                <a:lnTo>
                  <a:pt x="10668" y="901700"/>
                </a:lnTo>
                <a:lnTo>
                  <a:pt x="21335" y="812800"/>
                </a:lnTo>
                <a:lnTo>
                  <a:pt x="35051" y="736600"/>
                </a:lnTo>
                <a:lnTo>
                  <a:pt x="47244" y="698500"/>
                </a:lnTo>
                <a:lnTo>
                  <a:pt x="54863" y="673100"/>
                </a:lnTo>
                <a:lnTo>
                  <a:pt x="70103" y="635000"/>
                </a:lnTo>
                <a:lnTo>
                  <a:pt x="86868" y="584200"/>
                </a:lnTo>
                <a:lnTo>
                  <a:pt x="106679" y="546100"/>
                </a:lnTo>
                <a:lnTo>
                  <a:pt x="152400" y="469900"/>
                </a:lnTo>
                <a:lnTo>
                  <a:pt x="178307" y="431800"/>
                </a:lnTo>
                <a:lnTo>
                  <a:pt x="205739" y="393700"/>
                </a:lnTo>
                <a:lnTo>
                  <a:pt x="234696" y="355600"/>
                </a:lnTo>
                <a:lnTo>
                  <a:pt x="298703" y="279400"/>
                </a:lnTo>
                <a:lnTo>
                  <a:pt x="368807" y="228600"/>
                </a:lnTo>
                <a:lnTo>
                  <a:pt x="405383" y="190500"/>
                </a:lnTo>
                <a:lnTo>
                  <a:pt x="484631" y="139700"/>
                </a:lnTo>
                <a:lnTo>
                  <a:pt x="525779" y="127000"/>
                </a:lnTo>
                <a:lnTo>
                  <a:pt x="568451" y="101600"/>
                </a:lnTo>
                <a:lnTo>
                  <a:pt x="612647" y="76200"/>
                </a:lnTo>
                <a:lnTo>
                  <a:pt x="702563" y="50800"/>
                </a:lnTo>
                <a:lnTo>
                  <a:pt x="797051" y="25400"/>
                </a:lnTo>
                <a:lnTo>
                  <a:pt x="821435" y="25400"/>
                </a:lnTo>
                <a:lnTo>
                  <a:pt x="845819" y="12700"/>
                </a:lnTo>
                <a:close/>
              </a:path>
              <a:path w="1991995" h="1905000">
                <a:moveTo>
                  <a:pt x="1196339" y="12700"/>
                </a:moveTo>
                <a:lnTo>
                  <a:pt x="1097279" y="12700"/>
                </a:lnTo>
                <a:lnTo>
                  <a:pt x="1170431" y="25400"/>
                </a:lnTo>
                <a:lnTo>
                  <a:pt x="1194815" y="25400"/>
                </a:lnTo>
                <a:lnTo>
                  <a:pt x="1335023" y="63500"/>
                </a:lnTo>
                <a:lnTo>
                  <a:pt x="1423415" y="101600"/>
                </a:lnTo>
                <a:lnTo>
                  <a:pt x="1466087" y="127000"/>
                </a:lnTo>
                <a:lnTo>
                  <a:pt x="1507235" y="139700"/>
                </a:lnTo>
                <a:lnTo>
                  <a:pt x="1586483" y="190500"/>
                </a:lnTo>
                <a:lnTo>
                  <a:pt x="1659635" y="254000"/>
                </a:lnTo>
                <a:lnTo>
                  <a:pt x="1693163" y="279400"/>
                </a:lnTo>
                <a:lnTo>
                  <a:pt x="1757171" y="355600"/>
                </a:lnTo>
                <a:lnTo>
                  <a:pt x="1786127" y="393700"/>
                </a:lnTo>
                <a:lnTo>
                  <a:pt x="1813559" y="431800"/>
                </a:lnTo>
                <a:lnTo>
                  <a:pt x="1839467" y="469900"/>
                </a:lnTo>
                <a:lnTo>
                  <a:pt x="1885187" y="546100"/>
                </a:lnTo>
                <a:lnTo>
                  <a:pt x="1904999" y="584200"/>
                </a:lnTo>
                <a:lnTo>
                  <a:pt x="1921763" y="635000"/>
                </a:lnTo>
                <a:lnTo>
                  <a:pt x="1937003" y="673100"/>
                </a:lnTo>
                <a:lnTo>
                  <a:pt x="1944623" y="698500"/>
                </a:lnTo>
                <a:lnTo>
                  <a:pt x="1956815" y="736600"/>
                </a:lnTo>
                <a:lnTo>
                  <a:pt x="1970531" y="812800"/>
                </a:lnTo>
                <a:lnTo>
                  <a:pt x="1976627" y="863600"/>
                </a:lnTo>
                <a:lnTo>
                  <a:pt x="1978151" y="889000"/>
                </a:lnTo>
                <a:lnTo>
                  <a:pt x="1979675" y="901700"/>
                </a:lnTo>
                <a:lnTo>
                  <a:pt x="1981199" y="927100"/>
                </a:lnTo>
                <a:lnTo>
                  <a:pt x="1981199" y="977900"/>
                </a:lnTo>
                <a:lnTo>
                  <a:pt x="1976627" y="1054100"/>
                </a:lnTo>
                <a:lnTo>
                  <a:pt x="1970531" y="1104900"/>
                </a:lnTo>
                <a:lnTo>
                  <a:pt x="1965959" y="1117600"/>
                </a:lnTo>
                <a:lnTo>
                  <a:pt x="1956815" y="1168400"/>
                </a:lnTo>
                <a:lnTo>
                  <a:pt x="1944623" y="1219200"/>
                </a:lnTo>
                <a:lnTo>
                  <a:pt x="1937003" y="1231900"/>
                </a:lnTo>
                <a:lnTo>
                  <a:pt x="1921763" y="1282700"/>
                </a:lnTo>
                <a:lnTo>
                  <a:pt x="1904999" y="1320800"/>
                </a:lnTo>
                <a:lnTo>
                  <a:pt x="1885187" y="1371600"/>
                </a:lnTo>
                <a:lnTo>
                  <a:pt x="1839467" y="1447800"/>
                </a:lnTo>
                <a:lnTo>
                  <a:pt x="1813559" y="1485900"/>
                </a:lnTo>
                <a:lnTo>
                  <a:pt x="1786127" y="1524000"/>
                </a:lnTo>
                <a:lnTo>
                  <a:pt x="1757171" y="1562100"/>
                </a:lnTo>
                <a:lnTo>
                  <a:pt x="1725167" y="1587500"/>
                </a:lnTo>
                <a:lnTo>
                  <a:pt x="1693163" y="1625600"/>
                </a:lnTo>
                <a:lnTo>
                  <a:pt x="1658111" y="1651000"/>
                </a:lnTo>
                <a:lnTo>
                  <a:pt x="1623059" y="1689100"/>
                </a:lnTo>
                <a:lnTo>
                  <a:pt x="1586483" y="1714500"/>
                </a:lnTo>
                <a:lnTo>
                  <a:pt x="1507235" y="1765300"/>
                </a:lnTo>
                <a:lnTo>
                  <a:pt x="1466087" y="1790700"/>
                </a:lnTo>
                <a:lnTo>
                  <a:pt x="1423415" y="1803400"/>
                </a:lnTo>
                <a:lnTo>
                  <a:pt x="1379219" y="1828800"/>
                </a:lnTo>
                <a:lnTo>
                  <a:pt x="1335023" y="1841500"/>
                </a:lnTo>
                <a:lnTo>
                  <a:pt x="1194815" y="1879600"/>
                </a:lnTo>
                <a:lnTo>
                  <a:pt x="1170431" y="1892300"/>
                </a:lnTo>
                <a:lnTo>
                  <a:pt x="1196339" y="1892300"/>
                </a:lnTo>
                <a:lnTo>
                  <a:pt x="1292351" y="1866900"/>
                </a:lnTo>
                <a:lnTo>
                  <a:pt x="1383791" y="1841500"/>
                </a:lnTo>
                <a:lnTo>
                  <a:pt x="1427987" y="1816100"/>
                </a:lnTo>
                <a:lnTo>
                  <a:pt x="1470659" y="1790700"/>
                </a:lnTo>
                <a:lnTo>
                  <a:pt x="1511807" y="1778000"/>
                </a:lnTo>
                <a:lnTo>
                  <a:pt x="1552955" y="1752600"/>
                </a:lnTo>
                <a:lnTo>
                  <a:pt x="1591055" y="1727200"/>
                </a:lnTo>
                <a:lnTo>
                  <a:pt x="1629155" y="1689100"/>
                </a:lnTo>
                <a:lnTo>
                  <a:pt x="1665731" y="1663700"/>
                </a:lnTo>
                <a:lnTo>
                  <a:pt x="1699259" y="1638300"/>
                </a:lnTo>
                <a:lnTo>
                  <a:pt x="1732787" y="1600200"/>
                </a:lnTo>
                <a:lnTo>
                  <a:pt x="1793747" y="1524000"/>
                </a:lnTo>
                <a:lnTo>
                  <a:pt x="1821179" y="1485900"/>
                </a:lnTo>
                <a:lnTo>
                  <a:pt x="1847087" y="1447800"/>
                </a:lnTo>
                <a:lnTo>
                  <a:pt x="1871471" y="1409700"/>
                </a:lnTo>
                <a:lnTo>
                  <a:pt x="1892807" y="1371600"/>
                </a:lnTo>
                <a:lnTo>
                  <a:pt x="1912619" y="1333500"/>
                </a:lnTo>
                <a:lnTo>
                  <a:pt x="1930907" y="1282700"/>
                </a:lnTo>
                <a:lnTo>
                  <a:pt x="1946147" y="1244600"/>
                </a:lnTo>
                <a:lnTo>
                  <a:pt x="1975103" y="1130300"/>
                </a:lnTo>
                <a:lnTo>
                  <a:pt x="1988819" y="1028700"/>
                </a:lnTo>
                <a:lnTo>
                  <a:pt x="1990343" y="1003300"/>
                </a:lnTo>
                <a:lnTo>
                  <a:pt x="1990343" y="977900"/>
                </a:lnTo>
                <a:lnTo>
                  <a:pt x="1991867" y="952500"/>
                </a:lnTo>
                <a:lnTo>
                  <a:pt x="1990343" y="927100"/>
                </a:lnTo>
                <a:lnTo>
                  <a:pt x="1990343" y="901700"/>
                </a:lnTo>
                <a:lnTo>
                  <a:pt x="1988819" y="876300"/>
                </a:lnTo>
                <a:lnTo>
                  <a:pt x="1982723" y="838200"/>
                </a:lnTo>
                <a:lnTo>
                  <a:pt x="1979675" y="812800"/>
                </a:lnTo>
                <a:lnTo>
                  <a:pt x="1965959" y="736600"/>
                </a:lnTo>
                <a:lnTo>
                  <a:pt x="1959863" y="711200"/>
                </a:lnTo>
                <a:lnTo>
                  <a:pt x="1953767" y="698500"/>
                </a:lnTo>
                <a:lnTo>
                  <a:pt x="1930907" y="622300"/>
                </a:lnTo>
                <a:lnTo>
                  <a:pt x="1912619" y="584200"/>
                </a:lnTo>
                <a:lnTo>
                  <a:pt x="1892807" y="546100"/>
                </a:lnTo>
                <a:lnTo>
                  <a:pt x="1871471" y="495300"/>
                </a:lnTo>
                <a:lnTo>
                  <a:pt x="1847087" y="457200"/>
                </a:lnTo>
                <a:lnTo>
                  <a:pt x="1821179" y="419100"/>
                </a:lnTo>
                <a:lnTo>
                  <a:pt x="1793747" y="381000"/>
                </a:lnTo>
                <a:lnTo>
                  <a:pt x="1763267" y="342900"/>
                </a:lnTo>
                <a:lnTo>
                  <a:pt x="1732787" y="317500"/>
                </a:lnTo>
                <a:lnTo>
                  <a:pt x="1665731" y="241300"/>
                </a:lnTo>
                <a:lnTo>
                  <a:pt x="1629155" y="215900"/>
                </a:lnTo>
                <a:lnTo>
                  <a:pt x="1552955" y="165100"/>
                </a:lnTo>
                <a:lnTo>
                  <a:pt x="1470659" y="114300"/>
                </a:lnTo>
                <a:lnTo>
                  <a:pt x="1427987" y="88900"/>
                </a:lnTo>
                <a:lnTo>
                  <a:pt x="1383791" y="76200"/>
                </a:lnTo>
                <a:lnTo>
                  <a:pt x="1338071" y="50800"/>
                </a:lnTo>
                <a:lnTo>
                  <a:pt x="1245107" y="25400"/>
                </a:lnTo>
                <a:lnTo>
                  <a:pt x="1196339" y="12700"/>
                </a:lnTo>
                <a:close/>
              </a:path>
              <a:path w="1991995" h="1905000">
                <a:moveTo>
                  <a:pt x="9144" y="952500"/>
                </a:moveTo>
                <a:lnTo>
                  <a:pt x="3048" y="965200"/>
                </a:lnTo>
                <a:lnTo>
                  <a:pt x="9144" y="965200"/>
                </a:lnTo>
                <a:lnTo>
                  <a:pt x="9651" y="960966"/>
                </a:lnTo>
                <a:lnTo>
                  <a:pt x="9144" y="952500"/>
                </a:lnTo>
                <a:close/>
              </a:path>
              <a:path w="1991995" h="1905000">
                <a:moveTo>
                  <a:pt x="9651" y="960966"/>
                </a:moveTo>
                <a:lnTo>
                  <a:pt x="9144" y="965200"/>
                </a:lnTo>
                <a:lnTo>
                  <a:pt x="9905" y="965200"/>
                </a:lnTo>
                <a:lnTo>
                  <a:pt x="9651" y="960966"/>
                </a:lnTo>
                <a:close/>
              </a:path>
              <a:path w="1991995" h="1905000">
                <a:moveTo>
                  <a:pt x="10668" y="952500"/>
                </a:moveTo>
                <a:lnTo>
                  <a:pt x="9144" y="952500"/>
                </a:lnTo>
                <a:lnTo>
                  <a:pt x="9651" y="960966"/>
                </a:lnTo>
                <a:lnTo>
                  <a:pt x="10668" y="952500"/>
                </a:lnTo>
                <a:close/>
              </a:path>
              <a:path w="1991995" h="1905000">
                <a:moveTo>
                  <a:pt x="1123187" y="0"/>
                </a:moveTo>
                <a:lnTo>
                  <a:pt x="868679" y="0"/>
                </a:lnTo>
                <a:lnTo>
                  <a:pt x="844295" y="12700"/>
                </a:lnTo>
                <a:lnTo>
                  <a:pt x="1147571" y="12700"/>
                </a:lnTo>
                <a:lnTo>
                  <a:pt x="1123187" y="0"/>
                </a:lnTo>
                <a:close/>
              </a:path>
            </a:pathLst>
          </a:custGeom>
          <a:solidFill>
            <a:srgbClr val="000000"/>
          </a:solidFill>
        </p:spPr>
        <p:txBody>
          <a:bodyPr wrap="square" lIns="0" tIns="0" rIns="0" bIns="0" rtlCol="0"/>
          <a:lstStyle/>
          <a:p>
            <a:endParaRPr/>
          </a:p>
        </p:txBody>
      </p:sp>
      <p:sp>
        <p:nvSpPr>
          <p:cNvPr id="7" name="object 7"/>
          <p:cNvSpPr/>
          <p:nvPr/>
        </p:nvSpPr>
        <p:spPr>
          <a:xfrm>
            <a:off x="2761500" y="4434839"/>
            <a:ext cx="2144254" cy="207111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419855" y="5013959"/>
            <a:ext cx="829310" cy="828040"/>
          </a:xfrm>
          <a:custGeom>
            <a:avLst/>
            <a:gdLst/>
            <a:ahLst/>
            <a:cxnLst/>
            <a:rect l="l" t="t" r="r" b="b"/>
            <a:pathLst>
              <a:path w="829310" h="828039">
                <a:moveTo>
                  <a:pt x="414527" y="0"/>
                </a:moveTo>
                <a:lnTo>
                  <a:pt x="366247" y="2793"/>
                </a:lnTo>
                <a:lnTo>
                  <a:pt x="319586" y="10965"/>
                </a:lnTo>
                <a:lnTo>
                  <a:pt x="274858" y="24202"/>
                </a:lnTo>
                <a:lnTo>
                  <a:pt x="232376" y="42192"/>
                </a:lnTo>
                <a:lnTo>
                  <a:pt x="192453" y="64620"/>
                </a:lnTo>
                <a:lnTo>
                  <a:pt x="155403" y="91173"/>
                </a:lnTo>
                <a:lnTo>
                  <a:pt x="121538" y="121538"/>
                </a:lnTo>
                <a:lnTo>
                  <a:pt x="91173" y="155403"/>
                </a:lnTo>
                <a:lnTo>
                  <a:pt x="64620" y="192453"/>
                </a:lnTo>
                <a:lnTo>
                  <a:pt x="42192" y="232376"/>
                </a:lnTo>
                <a:lnTo>
                  <a:pt x="24202" y="274858"/>
                </a:lnTo>
                <a:lnTo>
                  <a:pt x="10965" y="319586"/>
                </a:lnTo>
                <a:lnTo>
                  <a:pt x="2793" y="366247"/>
                </a:lnTo>
                <a:lnTo>
                  <a:pt x="0" y="414527"/>
                </a:lnTo>
                <a:lnTo>
                  <a:pt x="2793" y="462786"/>
                </a:lnTo>
                <a:lnTo>
                  <a:pt x="10965" y="509384"/>
                </a:lnTo>
                <a:lnTo>
                  <a:pt x="24202" y="554017"/>
                </a:lnTo>
                <a:lnTo>
                  <a:pt x="42192" y="596377"/>
                </a:lnTo>
                <a:lnTo>
                  <a:pt x="64620" y="636157"/>
                </a:lnTo>
                <a:lnTo>
                  <a:pt x="91173" y="673052"/>
                </a:lnTo>
                <a:lnTo>
                  <a:pt x="121538" y="706754"/>
                </a:lnTo>
                <a:lnTo>
                  <a:pt x="155403" y="736958"/>
                </a:lnTo>
                <a:lnTo>
                  <a:pt x="192453" y="763356"/>
                </a:lnTo>
                <a:lnTo>
                  <a:pt x="232376" y="785641"/>
                </a:lnTo>
                <a:lnTo>
                  <a:pt x="274858" y="803508"/>
                </a:lnTo>
                <a:lnTo>
                  <a:pt x="319586" y="816650"/>
                </a:lnTo>
                <a:lnTo>
                  <a:pt x="366247" y="824760"/>
                </a:lnTo>
                <a:lnTo>
                  <a:pt x="414527" y="827531"/>
                </a:lnTo>
                <a:lnTo>
                  <a:pt x="462808" y="824760"/>
                </a:lnTo>
                <a:lnTo>
                  <a:pt x="509469" y="816650"/>
                </a:lnTo>
                <a:lnTo>
                  <a:pt x="554197" y="803508"/>
                </a:lnTo>
                <a:lnTo>
                  <a:pt x="596679" y="785641"/>
                </a:lnTo>
                <a:lnTo>
                  <a:pt x="636602" y="763356"/>
                </a:lnTo>
                <a:lnTo>
                  <a:pt x="673652" y="736958"/>
                </a:lnTo>
                <a:lnTo>
                  <a:pt x="707516" y="706754"/>
                </a:lnTo>
                <a:lnTo>
                  <a:pt x="737882" y="673052"/>
                </a:lnTo>
                <a:lnTo>
                  <a:pt x="764435" y="636157"/>
                </a:lnTo>
                <a:lnTo>
                  <a:pt x="786863" y="596377"/>
                </a:lnTo>
                <a:lnTo>
                  <a:pt x="804853" y="554017"/>
                </a:lnTo>
                <a:lnTo>
                  <a:pt x="818090" y="509384"/>
                </a:lnTo>
                <a:lnTo>
                  <a:pt x="826262" y="462786"/>
                </a:lnTo>
                <a:lnTo>
                  <a:pt x="829055" y="414527"/>
                </a:lnTo>
                <a:lnTo>
                  <a:pt x="826262" y="366247"/>
                </a:lnTo>
                <a:lnTo>
                  <a:pt x="818090" y="319586"/>
                </a:lnTo>
                <a:lnTo>
                  <a:pt x="804853" y="274858"/>
                </a:lnTo>
                <a:lnTo>
                  <a:pt x="786863" y="232376"/>
                </a:lnTo>
                <a:lnTo>
                  <a:pt x="764435" y="192453"/>
                </a:lnTo>
                <a:lnTo>
                  <a:pt x="737882" y="155403"/>
                </a:lnTo>
                <a:lnTo>
                  <a:pt x="707516" y="121538"/>
                </a:lnTo>
                <a:lnTo>
                  <a:pt x="673652" y="91173"/>
                </a:lnTo>
                <a:lnTo>
                  <a:pt x="636602" y="64620"/>
                </a:lnTo>
                <a:lnTo>
                  <a:pt x="596679" y="42192"/>
                </a:lnTo>
                <a:lnTo>
                  <a:pt x="554197" y="24202"/>
                </a:lnTo>
                <a:lnTo>
                  <a:pt x="509469" y="10965"/>
                </a:lnTo>
                <a:lnTo>
                  <a:pt x="462808" y="2793"/>
                </a:lnTo>
                <a:lnTo>
                  <a:pt x="414527" y="0"/>
                </a:lnTo>
                <a:close/>
              </a:path>
            </a:pathLst>
          </a:custGeom>
          <a:solidFill>
            <a:srgbClr val="000000"/>
          </a:solidFill>
        </p:spPr>
        <p:txBody>
          <a:bodyPr wrap="square" lIns="0" tIns="0" rIns="0" bIns="0" rtlCol="0"/>
          <a:lstStyle/>
          <a:p>
            <a:endParaRPr/>
          </a:p>
        </p:txBody>
      </p:sp>
      <p:sp>
        <p:nvSpPr>
          <p:cNvPr id="9" name="object 9"/>
          <p:cNvSpPr/>
          <p:nvPr/>
        </p:nvSpPr>
        <p:spPr>
          <a:xfrm>
            <a:off x="3401567" y="4994147"/>
            <a:ext cx="866140" cy="867410"/>
          </a:xfrm>
          <a:custGeom>
            <a:avLst/>
            <a:gdLst/>
            <a:ahLst/>
            <a:cxnLst/>
            <a:rect l="l" t="t" r="r" b="b"/>
            <a:pathLst>
              <a:path w="866139" h="867410">
                <a:moveTo>
                  <a:pt x="432815" y="0"/>
                </a:moveTo>
                <a:lnTo>
                  <a:pt x="388619" y="3047"/>
                </a:lnTo>
                <a:lnTo>
                  <a:pt x="345947" y="9143"/>
                </a:lnTo>
                <a:lnTo>
                  <a:pt x="303275" y="19811"/>
                </a:lnTo>
                <a:lnTo>
                  <a:pt x="263651" y="35051"/>
                </a:lnTo>
                <a:lnTo>
                  <a:pt x="227075" y="53339"/>
                </a:lnTo>
                <a:lnTo>
                  <a:pt x="190500" y="74675"/>
                </a:lnTo>
                <a:lnTo>
                  <a:pt x="156972" y="100583"/>
                </a:lnTo>
                <a:lnTo>
                  <a:pt x="141732" y="112775"/>
                </a:lnTo>
                <a:lnTo>
                  <a:pt x="99060" y="158495"/>
                </a:lnTo>
                <a:lnTo>
                  <a:pt x="73151" y="192023"/>
                </a:lnTo>
                <a:lnTo>
                  <a:pt x="62484" y="210311"/>
                </a:lnTo>
                <a:lnTo>
                  <a:pt x="51815" y="227075"/>
                </a:lnTo>
                <a:lnTo>
                  <a:pt x="42672" y="246887"/>
                </a:lnTo>
                <a:lnTo>
                  <a:pt x="33527" y="265175"/>
                </a:lnTo>
                <a:lnTo>
                  <a:pt x="25908" y="284987"/>
                </a:lnTo>
                <a:lnTo>
                  <a:pt x="13715" y="326135"/>
                </a:lnTo>
                <a:lnTo>
                  <a:pt x="4572" y="368807"/>
                </a:lnTo>
                <a:lnTo>
                  <a:pt x="0" y="411479"/>
                </a:lnTo>
                <a:lnTo>
                  <a:pt x="0" y="457199"/>
                </a:lnTo>
                <a:lnTo>
                  <a:pt x="3048" y="478535"/>
                </a:lnTo>
                <a:lnTo>
                  <a:pt x="4572" y="499871"/>
                </a:lnTo>
                <a:lnTo>
                  <a:pt x="13715" y="542543"/>
                </a:lnTo>
                <a:lnTo>
                  <a:pt x="19812" y="562355"/>
                </a:lnTo>
                <a:lnTo>
                  <a:pt x="25908" y="583691"/>
                </a:lnTo>
                <a:lnTo>
                  <a:pt x="35051" y="603503"/>
                </a:lnTo>
                <a:lnTo>
                  <a:pt x="42672" y="621791"/>
                </a:lnTo>
                <a:lnTo>
                  <a:pt x="51815" y="640079"/>
                </a:lnTo>
                <a:lnTo>
                  <a:pt x="74675" y="676655"/>
                </a:lnTo>
                <a:lnTo>
                  <a:pt x="99060" y="710183"/>
                </a:lnTo>
                <a:lnTo>
                  <a:pt x="126492" y="740663"/>
                </a:lnTo>
                <a:lnTo>
                  <a:pt x="158496" y="768095"/>
                </a:lnTo>
                <a:lnTo>
                  <a:pt x="173736" y="781811"/>
                </a:lnTo>
                <a:lnTo>
                  <a:pt x="192024" y="792479"/>
                </a:lnTo>
                <a:lnTo>
                  <a:pt x="208787" y="804671"/>
                </a:lnTo>
                <a:lnTo>
                  <a:pt x="227075" y="815339"/>
                </a:lnTo>
                <a:lnTo>
                  <a:pt x="265175" y="833627"/>
                </a:lnTo>
                <a:lnTo>
                  <a:pt x="324611" y="853439"/>
                </a:lnTo>
                <a:lnTo>
                  <a:pt x="367283" y="862583"/>
                </a:lnTo>
                <a:lnTo>
                  <a:pt x="432815" y="867155"/>
                </a:lnTo>
                <a:lnTo>
                  <a:pt x="477011" y="864107"/>
                </a:lnTo>
                <a:lnTo>
                  <a:pt x="521207" y="858011"/>
                </a:lnTo>
                <a:lnTo>
                  <a:pt x="541019" y="853439"/>
                </a:lnTo>
                <a:lnTo>
                  <a:pt x="562355" y="847343"/>
                </a:lnTo>
                <a:lnTo>
                  <a:pt x="609904" y="829055"/>
                </a:lnTo>
                <a:lnTo>
                  <a:pt x="432815" y="829055"/>
                </a:lnTo>
                <a:lnTo>
                  <a:pt x="371855" y="824483"/>
                </a:lnTo>
                <a:lnTo>
                  <a:pt x="353567" y="819911"/>
                </a:lnTo>
                <a:lnTo>
                  <a:pt x="333755" y="816863"/>
                </a:lnTo>
                <a:lnTo>
                  <a:pt x="297179" y="804671"/>
                </a:lnTo>
                <a:lnTo>
                  <a:pt x="262127" y="789431"/>
                </a:lnTo>
                <a:lnTo>
                  <a:pt x="228600" y="771143"/>
                </a:lnTo>
                <a:lnTo>
                  <a:pt x="196596" y="749807"/>
                </a:lnTo>
                <a:lnTo>
                  <a:pt x="153924" y="713231"/>
                </a:lnTo>
                <a:lnTo>
                  <a:pt x="115824" y="669035"/>
                </a:lnTo>
                <a:lnTo>
                  <a:pt x="76200" y="605027"/>
                </a:lnTo>
                <a:lnTo>
                  <a:pt x="50292" y="531875"/>
                </a:lnTo>
                <a:lnTo>
                  <a:pt x="39624" y="473963"/>
                </a:lnTo>
                <a:lnTo>
                  <a:pt x="38217" y="455675"/>
                </a:lnTo>
                <a:lnTo>
                  <a:pt x="38217" y="411479"/>
                </a:lnTo>
                <a:lnTo>
                  <a:pt x="45720" y="353567"/>
                </a:lnTo>
                <a:lnTo>
                  <a:pt x="56387" y="315467"/>
                </a:lnTo>
                <a:lnTo>
                  <a:pt x="70103" y="280415"/>
                </a:lnTo>
                <a:lnTo>
                  <a:pt x="77724" y="262127"/>
                </a:lnTo>
                <a:lnTo>
                  <a:pt x="85344" y="245363"/>
                </a:lnTo>
                <a:lnTo>
                  <a:pt x="96012" y="228599"/>
                </a:lnTo>
                <a:lnTo>
                  <a:pt x="105156" y="211835"/>
                </a:lnTo>
                <a:lnTo>
                  <a:pt x="117348" y="196595"/>
                </a:lnTo>
                <a:lnTo>
                  <a:pt x="128015" y="182879"/>
                </a:lnTo>
                <a:lnTo>
                  <a:pt x="141732" y="167639"/>
                </a:lnTo>
                <a:lnTo>
                  <a:pt x="153924" y="153923"/>
                </a:lnTo>
                <a:lnTo>
                  <a:pt x="167639" y="141731"/>
                </a:lnTo>
                <a:lnTo>
                  <a:pt x="182880" y="129539"/>
                </a:lnTo>
                <a:lnTo>
                  <a:pt x="196596" y="117347"/>
                </a:lnTo>
                <a:lnTo>
                  <a:pt x="213360" y="106679"/>
                </a:lnTo>
                <a:lnTo>
                  <a:pt x="228600" y="96011"/>
                </a:lnTo>
                <a:lnTo>
                  <a:pt x="262127" y="77723"/>
                </a:lnTo>
                <a:lnTo>
                  <a:pt x="280415" y="70103"/>
                </a:lnTo>
                <a:lnTo>
                  <a:pt x="297179" y="62483"/>
                </a:lnTo>
                <a:lnTo>
                  <a:pt x="315467" y="56387"/>
                </a:lnTo>
                <a:lnTo>
                  <a:pt x="335279" y="51815"/>
                </a:lnTo>
                <a:lnTo>
                  <a:pt x="353567" y="47243"/>
                </a:lnTo>
                <a:lnTo>
                  <a:pt x="373379" y="42671"/>
                </a:lnTo>
                <a:lnTo>
                  <a:pt x="432815" y="38099"/>
                </a:lnTo>
                <a:lnTo>
                  <a:pt x="609295" y="38099"/>
                </a:lnTo>
                <a:lnTo>
                  <a:pt x="601979" y="35051"/>
                </a:lnTo>
                <a:lnTo>
                  <a:pt x="560831" y="19811"/>
                </a:lnTo>
                <a:lnTo>
                  <a:pt x="519683" y="9143"/>
                </a:lnTo>
                <a:lnTo>
                  <a:pt x="477011" y="3047"/>
                </a:lnTo>
                <a:lnTo>
                  <a:pt x="432815" y="0"/>
                </a:lnTo>
                <a:close/>
              </a:path>
              <a:path w="866139" h="867410">
                <a:moveTo>
                  <a:pt x="609295" y="38099"/>
                </a:moveTo>
                <a:lnTo>
                  <a:pt x="432815" y="38099"/>
                </a:lnTo>
                <a:lnTo>
                  <a:pt x="493775" y="42671"/>
                </a:lnTo>
                <a:lnTo>
                  <a:pt x="513587" y="47243"/>
                </a:lnTo>
                <a:lnTo>
                  <a:pt x="531875" y="51815"/>
                </a:lnTo>
                <a:lnTo>
                  <a:pt x="551687" y="56387"/>
                </a:lnTo>
                <a:lnTo>
                  <a:pt x="569975" y="62483"/>
                </a:lnTo>
                <a:lnTo>
                  <a:pt x="586739" y="70103"/>
                </a:lnTo>
                <a:lnTo>
                  <a:pt x="605027" y="77723"/>
                </a:lnTo>
                <a:lnTo>
                  <a:pt x="638555" y="96011"/>
                </a:lnTo>
                <a:lnTo>
                  <a:pt x="699515" y="141731"/>
                </a:lnTo>
                <a:lnTo>
                  <a:pt x="737615" y="182879"/>
                </a:lnTo>
                <a:lnTo>
                  <a:pt x="771143" y="230123"/>
                </a:lnTo>
                <a:lnTo>
                  <a:pt x="789431" y="263651"/>
                </a:lnTo>
                <a:lnTo>
                  <a:pt x="804671" y="298703"/>
                </a:lnTo>
                <a:lnTo>
                  <a:pt x="819911" y="355091"/>
                </a:lnTo>
                <a:lnTo>
                  <a:pt x="822959" y="374903"/>
                </a:lnTo>
                <a:lnTo>
                  <a:pt x="826007" y="393191"/>
                </a:lnTo>
                <a:lnTo>
                  <a:pt x="827314" y="411479"/>
                </a:lnTo>
                <a:lnTo>
                  <a:pt x="827414" y="455675"/>
                </a:lnTo>
                <a:lnTo>
                  <a:pt x="826007" y="473963"/>
                </a:lnTo>
                <a:lnTo>
                  <a:pt x="819911" y="513587"/>
                </a:lnTo>
                <a:lnTo>
                  <a:pt x="810767" y="551687"/>
                </a:lnTo>
                <a:lnTo>
                  <a:pt x="797051" y="588263"/>
                </a:lnTo>
                <a:lnTo>
                  <a:pt x="771143" y="638555"/>
                </a:lnTo>
                <a:lnTo>
                  <a:pt x="749807" y="670559"/>
                </a:lnTo>
                <a:lnTo>
                  <a:pt x="697991" y="726947"/>
                </a:lnTo>
                <a:lnTo>
                  <a:pt x="653795" y="761999"/>
                </a:lnTo>
                <a:lnTo>
                  <a:pt x="637031" y="771143"/>
                </a:lnTo>
                <a:lnTo>
                  <a:pt x="620267" y="781811"/>
                </a:lnTo>
                <a:lnTo>
                  <a:pt x="603503" y="789431"/>
                </a:lnTo>
                <a:lnTo>
                  <a:pt x="586739" y="798575"/>
                </a:lnTo>
                <a:lnTo>
                  <a:pt x="531875" y="816863"/>
                </a:lnTo>
                <a:lnTo>
                  <a:pt x="512063" y="821435"/>
                </a:lnTo>
                <a:lnTo>
                  <a:pt x="472439" y="827531"/>
                </a:lnTo>
                <a:lnTo>
                  <a:pt x="452627" y="827531"/>
                </a:lnTo>
                <a:lnTo>
                  <a:pt x="432815" y="829055"/>
                </a:lnTo>
                <a:lnTo>
                  <a:pt x="609904" y="829055"/>
                </a:lnTo>
                <a:lnTo>
                  <a:pt x="621791" y="824483"/>
                </a:lnTo>
                <a:lnTo>
                  <a:pt x="658367" y="803147"/>
                </a:lnTo>
                <a:lnTo>
                  <a:pt x="708659" y="768095"/>
                </a:lnTo>
                <a:lnTo>
                  <a:pt x="754379" y="723899"/>
                </a:lnTo>
                <a:lnTo>
                  <a:pt x="792479" y="675131"/>
                </a:lnTo>
                <a:lnTo>
                  <a:pt x="813815" y="640079"/>
                </a:lnTo>
                <a:lnTo>
                  <a:pt x="832103" y="601979"/>
                </a:lnTo>
                <a:lnTo>
                  <a:pt x="847343" y="562355"/>
                </a:lnTo>
                <a:lnTo>
                  <a:pt x="851915" y="541019"/>
                </a:lnTo>
                <a:lnTo>
                  <a:pt x="858011" y="521207"/>
                </a:lnTo>
                <a:lnTo>
                  <a:pt x="861059" y="499871"/>
                </a:lnTo>
                <a:lnTo>
                  <a:pt x="864107" y="477011"/>
                </a:lnTo>
                <a:lnTo>
                  <a:pt x="865523" y="457199"/>
                </a:lnTo>
                <a:lnTo>
                  <a:pt x="865631" y="411479"/>
                </a:lnTo>
                <a:lnTo>
                  <a:pt x="864107" y="388619"/>
                </a:lnTo>
                <a:lnTo>
                  <a:pt x="851915" y="324611"/>
                </a:lnTo>
                <a:lnTo>
                  <a:pt x="839723" y="284987"/>
                </a:lnTo>
                <a:lnTo>
                  <a:pt x="822959" y="245363"/>
                </a:lnTo>
                <a:lnTo>
                  <a:pt x="792479" y="190499"/>
                </a:lnTo>
                <a:lnTo>
                  <a:pt x="766571" y="158495"/>
                </a:lnTo>
                <a:lnTo>
                  <a:pt x="752855" y="141731"/>
                </a:lnTo>
                <a:lnTo>
                  <a:pt x="708659" y="99059"/>
                </a:lnTo>
                <a:lnTo>
                  <a:pt x="675131" y="74675"/>
                </a:lnTo>
                <a:lnTo>
                  <a:pt x="638555" y="53339"/>
                </a:lnTo>
                <a:lnTo>
                  <a:pt x="620267" y="42671"/>
                </a:lnTo>
                <a:lnTo>
                  <a:pt x="609295" y="38099"/>
                </a:lnTo>
                <a:close/>
              </a:path>
            </a:pathLst>
          </a:custGeom>
          <a:solidFill>
            <a:srgbClr val="CC3300"/>
          </a:solidFill>
        </p:spPr>
        <p:txBody>
          <a:bodyPr wrap="square" lIns="0" tIns="0" rIns="0" bIns="0" rtlCol="0"/>
          <a:lstStyle/>
          <a:p>
            <a:endParaRPr/>
          </a:p>
        </p:txBody>
      </p:sp>
      <p:sp>
        <p:nvSpPr>
          <p:cNvPr id="10" name="object 10"/>
          <p:cNvSpPr txBox="1">
            <a:spLocks noGrp="1"/>
          </p:cNvSpPr>
          <p:nvPr>
            <p:ph type="title"/>
          </p:nvPr>
        </p:nvSpPr>
        <p:spPr>
          <a:xfrm>
            <a:off x="2348659" y="206146"/>
            <a:ext cx="4658360"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rPr>
              <a:t>ACTINOSTELE </a:t>
            </a:r>
            <a:r>
              <a:rPr sz="2000" b="0" dirty="0">
                <a:solidFill>
                  <a:srgbClr val="000000"/>
                </a:solidFill>
                <a:latin typeface="Arial"/>
                <a:cs typeface="Arial"/>
              </a:rPr>
              <a:t>– deriva dalla</a:t>
            </a:r>
            <a:r>
              <a:rPr sz="2000" b="0" spc="-65" dirty="0">
                <a:solidFill>
                  <a:srgbClr val="000000"/>
                </a:solidFill>
                <a:latin typeface="Arial"/>
                <a:cs typeface="Arial"/>
              </a:rPr>
              <a:t> </a:t>
            </a:r>
            <a:r>
              <a:rPr sz="2000" b="0" dirty="0">
                <a:solidFill>
                  <a:srgbClr val="000000"/>
                </a:solidFill>
                <a:latin typeface="Arial"/>
                <a:cs typeface="Arial"/>
              </a:rPr>
              <a:t>protostele.</a:t>
            </a:r>
            <a:endParaRPr sz="2000">
              <a:latin typeface="Arial"/>
              <a:cs typeface="Arial"/>
            </a:endParaRPr>
          </a:p>
        </p:txBody>
      </p:sp>
      <p:sp>
        <p:nvSpPr>
          <p:cNvPr id="11" name="object 11"/>
          <p:cNvSpPr txBox="1"/>
          <p:nvPr/>
        </p:nvSpPr>
        <p:spPr>
          <a:xfrm>
            <a:off x="2348659" y="510946"/>
            <a:ext cx="6289675" cy="4479290"/>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Arial"/>
                <a:cs typeface="Arial"/>
              </a:rPr>
              <a:t>Un unico fascio molto sviluppato, disposto</a:t>
            </a:r>
            <a:r>
              <a:rPr sz="2000" spc="-200" dirty="0">
                <a:latin typeface="Arial"/>
                <a:cs typeface="Arial"/>
              </a:rPr>
              <a:t> </a:t>
            </a:r>
            <a:r>
              <a:rPr sz="2000" dirty="0">
                <a:latin typeface="Arial"/>
                <a:cs typeface="Arial"/>
              </a:rPr>
              <a:t>centralmente  in cui xilema (nella </a:t>
            </a:r>
            <a:r>
              <a:rPr sz="2000" spc="-5" dirty="0">
                <a:latin typeface="Arial"/>
                <a:cs typeface="Arial"/>
              </a:rPr>
              <a:t>parte </a:t>
            </a:r>
            <a:r>
              <a:rPr sz="2000" dirty="0">
                <a:latin typeface="Arial"/>
                <a:cs typeface="Arial"/>
              </a:rPr>
              <a:t>più interna) appare a </a:t>
            </a:r>
            <a:r>
              <a:rPr sz="2000" spc="-5" dirty="0">
                <a:latin typeface="Arial"/>
                <a:cs typeface="Arial"/>
              </a:rPr>
              <a:t>forma </a:t>
            </a:r>
            <a:r>
              <a:rPr sz="2000" dirty="0">
                <a:latin typeface="Arial"/>
                <a:cs typeface="Arial"/>
              </a:rPr>
              <a:t>di  </a:t>
            </a:r>
            <a:r>
              <a:rPr sz="2000" spc="-5" dirty="0">
                <a:latin typeface="Arial"/>
                <a:cs typeface="Arial"/>
              </a:rPr>
              <a:t>stella </a:t>
            </a:r>
            <a:r>
              <a:rPr sz="2000" dirty="0">
                <a:latin typeface="Arial"/>
                <a:cs typeface="Arial"/>
              </a:rPr>
              <a:t>in sezione trasversale </a:t>
            </a:r>
            <a:r>
              <a:rPr sz="2000" spc="-5" dirty="0">
                <a:latin typeface="Arial"/>
                <a:cs typeface="Arial"/>
              </a:rPr>
              <a:t>tra </a:t>
            </a:r>
            <a:r>
              <a:rPr sz="2000" dirty="0">
                <a:latin typeface="Arial"/>
                <a:cs typeface="Arial"/>
              </a:rPr>
              <a:t>i cui raggi si </a:t>
            </a:r>
            <a:r>
              <a:rPr sz="2000" spc="-5" dirty="0">
                <a:latin typeface="Arial"/>
                <a:cs typeface="Arial"/>
              </a:rPr>
              <a:t>trova </a:t>
            </a:r>
            <a:r>
              <a:rPr sz="2000" dirty="0">
                <a:latin typeface="Arial"/>
                <a:cs typeface="Arial"/>
              </a:rPr>
              <a:t>il  floema (dal greco antico «</a:t>
            </a:r>
            <a:r>
              <a:rPr sz="2000" i="1" dirty="0">
                <a:latin typeface="Arial"/>
                <a:cs typeface="Arial"/>
              </a:rPr>
              <a:t>actinotos</a:t>
            </a:r>
            <a:r>
              <a:rPr sz="2000" dirty="0">
                <a:latin typeface="Arial"/>
                <a:cs typeface="Arial"/>
              </a:rPr>
              <a:t>», circondato da  raggi), che viene suddiviso in vari</a:t>
            </a:r>
            <a:r>
              <a:rPr sz="2000" spc="-130" dirty="0">
                <a:latin typeface="Arial"/>
                <a:cs typeface="Arial"/>
              </a:rPr>
              <a:t> </a:t>
            </a:r>
            <a:r>
              <a:rPr sz="2000" dirty="0">
                <a:latin typeface="Arial"/>
                <a:cs typeface="Arial"/>
              </a:rPr>
              <a:t>cordoni.</a:t>
            </a:r>
            <a:endParaRPr sz="2000">
              <a:latin typeface="Arial"/>
              <a:cs typeface="Arial"/>
            </a:endParaRPr>
          </a:p>
          <a:p>
            <a:pPr marL="12700" marR="107314">
              <a:lnSpc>
                <a:spcPct val="100000"/>
              </a:lnSpc>
              <a:spcBef>
                <a:spcPts val="995"/>
              </a:spcBef>
            </a:pPr>
            <a:r>
              <a:rPr sz="2000" dirty="0">
                <a:latin typeface="Arial"/>
                <a:cs typeface="Arial"/>
              </a:rPr>
              <a:t>Anche </a:t>
            </a:r>
            <a:r>
              <a:rPr sz="2000" spc="-5" dirty="0">
                <a:latin typeface="Arial"/>
                <a:cs typeface="Arial"/>
              </a:rPr>
              <a:t>l’actinostele </a:t>
            </a:r>
            <a:r>
              <a:rPr sz="2000" dirty="0">
                <a:latin typeface="Arial"/>
                <a:cs typeface="Arial"/>
              </a:rPr>
              <a:t>è già presente in </a:t>
            </a:r>
            <a:r>
              <a:rPr sz="2000" spc="-5" dirty="0">
                <a:latin typeface="Arial"/>
                <a:cs typeface="Arial"/>
              </a:rPr>
              <a:t>felci </a:t>
            </a:r>
            <a:r>
              <a:rPr sz="2000" dirty="0">
                <a:latin typeface="Arial"/>
                <a:cs typeface="Arial"/>
              </a:rPr>
              <a:t>primitive ed</a:t>
            </a:r>
            <a:r>
              <a:rPr sz="2000" spc="-135" dirty="0">
                <a:latin typeface="Arial"/>
                <a:cs typeface="Arial"/>
              </a:rPr>
              <a:t> </a:t>
            </a:r>
            <a:r>
              <a:rPr sz="2000" dirty="0">
                <a:latin typeface="Arial"/>
                <a:cs typeface="Arial"/>
              </a:rPr>
              <a:t>è  oggi particolarmente </a:t>
            </a:r>
            <a:r>
              <a:rPr sz="2000" spc="-10" dirty="0">
                <a:latin typeface="Arial"/>
                <a:cs typeface="Arial"/>
              </a:rPr>
              <a:t>diffusa </a:t>
            </a:r>
            <a:r>
              <a:rPr sz="2000" dirty="0">
                <a:latin typeface="Arial"/>
                <a:cs typeface="Arial"/>
              </a:rPr>
              <a:t>nei</a:t>
            </a:r>
            <a:r>
              <a:rPr sz="2000" spc="-114" dirty="0">
                <a:latin typeface="Arial"/>
                <a:cs typeface="Arial"/>
              </a:rPr>
              <a:t> </a:t>
            </a:r>
            <a:r>
              <a:rPr sz="2000" dirty="0">
                <a:latin typeface="Arial"/>
                <a:cs typeface="Arial"/>
              </a:rPr>
              <a:t>licopodi.</a:t>
            </a:r>
            <a:endParaRPr sz="2000">
              <a:latin typeface="Arial"/>
              <a:cs typeface="Arial"/>
            </a:endParaRPr>
          </a:p>
          <a:p>
            <a:pPr marL="12700" marR="8890">
              <a:lnSpc>
                <a:spcPct val="100000"/>
              </a:lnSpc>
            </a:pPr>
            <a:r>
              <a:rPr sz="2000" spc="-5" dirty="0">
                <a:latin typeface="Arial"/>
                <a:cs typeface="Arial"/>
              </a:rPr>
              <a:t>Il </a:t>
            </a:r>
            <a:r>
              <a:rPr sz="2000" dirty="0">
                <a:latin typeface="Arial"/>
                <a:cs typeface="Arial"/>
              </a:rPr>
              <a:t>cilindro centrale delle radici corrisponde a questo  modello di </a:t>
            </a:r>
            <a:r>
              <a:rPr sz="2000" spc="-5" dirty="0">
                <a:latin typeface="Arial"/>
                <a:cs typeface="Arial"/>
              </a:rPr>
              <a:t>stele, </a:t>
            </a:r>
            <a:r>
              <a:rPr sz="2000" dirty="0">
                <a:latin typeface="Arial"/>
                <a:cs typeface="Arial"/>
              </a:rPr>
              <a:t>soltanto che ovviamente in esso non</a:t>
            </a:r>
            <a:r>
              <a:rPr sz="2000" spc="-195" dirty="0">
                <a:latin typeface="Arial"/>
                <a:cs typeface="Arial"/>
              </a:rPr>
              <a:t> </a:t>
            </a:r>
            <a:r>
              <a:rPr sz="2000" dirty="0">
                <a:latin typeface="Arial"/>
                <a:cs typeface="Arial"/>
              </a:rPr>
              <a:t>si  inseriscono i </a:t>
            </a:r>
            <a:r>
              <a:rPr sz="2000" spc="-5" dirty="0">
                <a:latin typeface="Arial"/>
                <a:cs typeface="Arial"/>
              </a:rPr>
              <a:t>fasci </a:t>
            </a:r>
            <a:r>
              <a:rPr sz="2000" dirty="0">
                <a:latin typeface="Arial"/>
                <a:cs typeface="Arial"/>
              </a:rPr>
              <a:t>delle tracce</a:t>
            </a:r>
            <a:r>
              <a:rPr sz="2000" spc="-135" dirty="0">
                <a:latin typeface="Arial"/>
                <a:cs typeface="Arial"/>
              </a:rPr>
              <a:t> </a:t>
            </a:r>
            <a:r>
              <a:rPr sz="2000" dirty="0">
                <a:latin typeface="Arial"/>
                <a:cs typeface="Arial"/>
              </a:rPr>
              <a:t>fogliari.</a:t>
            </a:r>
            <a:endParaRPr sz="2000">
              <a:latin typeface="Arial"/>
              <a:cs typeface="Arial"/>
            </a:endParaRPr>
          </a:p>
          <a:p>
            <a:pPr marL="12700" marR="419100">
              <a:lnSpc>
                <a:spcPct val="100000"/>
              </a:lnSpc>
            </a:pPr>
            <a:r>
              <a:rPr sz="2000" spc="-5" dirty="0">
                <a:latin typeface="Arial"/>
                <a:cs typeface="Arial"/>
              </a:rPr>
              <a:t>In </a:t>
            </a:r>
            <a:r>
              <a:rPr sz="2000" dirty="0">
                <a:latin typeface="Arial"/>
                <a:cs typeface="Arial"/>
              </a:rPr>
              <a:t>entrambi i casi la porzione centrale non viene</a:t>
            </a:r>
            <a:r>
              <a:rPr sz="2000" spc="-220" dirty="0">
                <a:latin typeface="Arial"/>
                <a:cs typeface="Arial"/>
              </a:rPr>
              <a:t> </a:t>
            </a:r>
            <a:r>
              <a:rPr sz="2000" dirty="0">
                <a:latin typeface="Arial"/>
                <a:cs typeface="Arial"/>
              </a:rPr>
              <a:t>mai  occupata da</a:t>
            </a:r>
            <a:r>
              <a:rPr sz="2000" spc="-70" dirty="0">
                <a:latin typeface="Arial"/>
                <a:cs typeface="Arial"/>
              </a:rPr>
              <a:t> </a:t>
            </a:r>
            <a:r>
              <a:rPr sz="2000" dirty="0">
                <a:latin typeface="Arial"/>
                <a:cs typeface="Arial"/>
              </a:rPr>
              <a:t>midollo.</a:t>
            </a:r>
            <a:endParaRPr sz="2000">
              <a:latin typeface="Arial"/>
              <a:cs typeface="Arial"/>
            </a:endParaRPr>
          </a:p>
          <a:p>
            <a:pPr marL="12700">
              <a:lnSpc>
                <a:spcPts val="2395"/>
              </a:lnSpc>
            </a:pPr>
            <a:r>
              <a:rPr sz="2000" dirty="0">
                <a:latin typeface="Arial"/>
                <a:cs typeface="Arial"/>
              </a:rPr>
              <a:t>.</a:t>
            </a:r>
            <a:endParaRPr sz="2000">
              <a:latin typeface="Arial"/>
              <a:cs typeface="Arial"/>
            </a:endParaRPr>
          </a:p>
          <a:p>
            <a:pPr marL="2647950">
              <a:lnSpc>
                <a:spcPts val="2875"/>
              </a:lnSpc>
            </a:pPr>
            <a:r>
              <a:rPr sz="2400" spc="-5" dirty="0">
                <a:solidFill>
                  <a:srgbClr val="333399"/>
                </a:solidFill>
                <a:latin typeface="Arial"/>
                <a:cs typeface="Arial"/>
              </a:rPr>
              <a:t>nel</a:t>
            </a:r>
            <a:r>
              <a:rPr sz="2400" spc="5" dirty="0">
                <a:solidFill>
                  <a:srgbClr val="333399"/>
                </a:solidFill>
                <a:latin typeface="Arial"/>
                <a:cs typeface="Arial"/>
              </a:rPr>
              <a:t> </a:t>
            </a:r>
            <a:r>
              <a:rPr sz="2400" spc="-5" dirty="0">
                <a:solidFill>
                  <a:srgbClr val="333399"/>
                </a:solidFill>
                <a:latin typeface="Arial"/>
                <a:cs typeface="Arial"/>
              </a:rPr>
              <a:t>caule</a:t>
            </a:r>
            <a:endParaRPr sz="2400">
              <a:latin typeface="Arial"/>
              <a:cs typeface="Arial"/>
            </a:endParaRPr>
          </a:p>
        </p:txBody>
      </p:sp>
      <p:sp>
        <p:nvSpPr>
          <p:cNvPr id="14" name="object 14"/>
          <p:cNvSpPr/>
          <p:nvPr/>
        </p:nvSpPr>
        <p:spPr>
          <a:xfrm>
            <a:off x="0" y="85344"/>
            <a:ext cx="2081783" cy="896111"/>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76959" y="5792431"/>
            <a:ext cx="2507615"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Actinostele (fusto) con fasci  delle tracce fogliari che si  ramificano</a:t>
            </a:r>
            <a:r>
              <a:rPr sz="1600" spc="-15" dirty="0">
                <a:latin typeface="Arial"/>
                <a:cs typeface="Arial"/>
              </a:rPr>
              <a:t> </a:t>
            </a:r>
            <a:r>
              <a:rPr sz="1600" spc="-5" dirty="0">
                <a:latin typeface="Arial"/>
                <a:cs typeface="Arial"/>
              </a:rPr>
              <a:t>lateralmente</a:t>
            </a:r>
            <a:endParaRPr sz="1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1121" y="142646"/>
            <a:ext cx="8177530" cy="1854200"/>
          </a:xfrm>
          <a:prstGeom prst="rect">
            <a:avLst/>
          </a:prstGeom>
        </p:spPr>
        <p:txBody>
          <a:bodyPr vert="horz" wrap="square" lIns="0" tIns="12700" rIns="0" bIns="0" rtlCol="0">
            <a:spAutoFit/>
          </a:bodyPr>
          <a:lstStyle/>
          <a:p>
            <a:pPr marL="12700" marR="5080">
              <a:lnSpc>
                <a:spcPct val="100000"/>
              </a:lnSpc>
              <a:spcBef>
                <a:spcPts val="100"/>
              </a:spcBef>
            </a:pPr>
            <a:r>
              <a:rPr b="0" spc="-5" dirty="0">
                <a:solidFill>
                  <a:srgbClr val="000000"/>
                </a:solidFill>
                <a:latin typeface="Arial"/>
                <a:cs typeface="Arial"/>
              </a:rPr>
              <a:t>Al contrario di quanto visto finora, in tutte le altre forme  derivate dalla protostele il centro degli organi assili non è più  occupato da tessuti conduttori, ma compare una zona  midollare: vari tipi di </a:t>
            </a:r>
            <a:r>
              <a:rPr spc="-5" dirty="0">
                <a:solidFill>
                  <a:srgbClr val="000000"/>
                </a:solidFill>
              </a:rPr>
              <a:t>sifonostele</a:t>
            </a:r>
            <a:r>
              <a:rPr b="0" spc="-5" dirty="0">
                <a:solidFill>
                  <a:srgbClr val="000000"/>
                </a:solidFill>
                <a:latin typeface="Arial"/>
                <a:cs typeface="Arial"/>
              </a:rPr>
              <a:t>, presenti nei fusti della  maggior parte delle crittogame</a:t>
            </a:r>
            <a:r>
              <a:rPr b="0" spc="35" dirty="0">
                <a:solidFill>
                  <a:srgbClr val="000000"/>
                </a:solidFill>
                <a:latin typeface="Arial"/>
                <a:cs typeface="Arial"/>
              </a:rPr>
              <a:t> </a:t>
            </a:r>
            <a:r>
              <a:rPr b="0" spc="-5" dirty="0">
                <a:solidFill>
                  <a:srgbClr val="000000"/>
                </a:solidFill>
                <a:latin typeface="Arial"/>
                <a:cs typeface="Arial"/>
              </a:rPr>
              <a:t>vascolari.</a:t>
            </a:r>
          </a:p>
        </p:txBody>
      </p:sp>
      <p:sp>
        <p:nvSpPr>
          <p:cNvPr id="3" name="object 3"/>
          <p:cNvSpPr/>
          <p:nvPr/>
        </p:nvSpPr>
        <p:spPr>
          <a:xfrm>
            <a:off x="3270503" y="2368295"/>
            <a:ext cx="2299716" cy="20711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18332" y="2397251"/>
            <a:ext cx="2059305" cy="1943100"/>
          </a:xfrm>
          <a:custGeom>
            <a:avLst/>
            <a:gdLst/>
            <a:ahLst/>
            <a:cxnLst/>
            <a:rect l="l" t="t" r="r" b="b"/>
            <a:pathLst>
              <a:path w="2059304" h="1943100">
                <a:moveTo>
                  <a:pt x="38100" y="952500"/>
                </a:moveTo>
                <a:lnTo>
                  <a:pt x="22860" y="952500"/>
                </a:lnTo>
                <a:lnTo>
                  <a:pt x="32004" y="965200"/>
                </a:lnTo>
                <a:lnTo>
                  <a:pt x="35051" y="965200"/>
                </a:lnTo>
                <a:lnTo>
                  <a:pt x="0" y="977900"/>
                </a:lnTo>
                <a:lnTo>
                  <a:pt x="0" y="1003300"/>
                </a:lnTo>
                <a:lnTo>
                  <a:pt x="4572" y="1079500"/>
                </a:lnTo>
                <a:lnTo>
                  <a:pt x="7620" y="1104900"/>
                </a:lnTo>
                <a:lnTo>
                  <a:pt x="12192" y="1130300"/>
                </a:lnTo>
                <a:lnTo>
                  <a:pt x="15239" y="1155700"/>
                </a:lnTo>
                <a:lnTo>
                  <a:pt x="19812" y="1168400"/>
                </a:lnTo>
                <a:lnTo>
                  <a:pt x="38100" y="1244600"/>
                </a:lnTo>
                <a:lnTo>
                  <a:pt x="45720" y="1270000"/>
                </a:lnTo>
                <a:lnTo>
                  <a:pt x="62484" y="1308100"/>
                </a:lnTo>
                <a:lnTo>
                  <a:pt x="80772" y="1358900"/>
                </a:lnTo>
                <a:lnTo>
                  <a:pt x="102108" y="1397000"/>
                </a:lnTo>
                <a:lnTo>
                  <a:pt x="124968" y="1435100"/>
                </a:lnTo>
                <a:lnTo>
                  <a:pt x="149351" y="1485900"/>
                </a:lnTo>
                <a:lnTo>
                  <a:pt x="175260" y="1524000"/>
                </a:lnTo>
                <a:lnTo>
                  <a:pt x="204216" y="1562100"/>
                </a:lnTo>
                <a:lnTo>
                  <a:pt x="234696" y="1600200"/>
                </a:lnTo>
                <a:lnTo>
                  <a:pt x="268224" y="1625600"/>
                </a:lnTo>
                <a:lnTo>
                  <a:pt x="301751" y="1663700"/>
                </a:lnTo>
                <a:lnTo>
                  <a:pt x="336803" y="1701800"/>
                </a:lnTo>
                <a:lnTo>
                  <a:pt x="374903" y="1727200"/>
                </a:lnTo>
                <a:lnTo>
                  <a:pt x="454151" y="1778000"/>
                </a:lnTo>
                <a:lnTo>
                  <a:pt x="495299" y="1803400"/>
                </a:lnTo>
                <a:lnTo>
                  <a:pt x="583691" y="1854200"/>
                </a:lnTo>
                <a:lnTo>
                  <a:pt x="629411" y="1866900"/>
                </a:lnTo>
                <a:lnTo>
                  <a:pt x="675131" y="1892300"/>
                </a:lnTo>
                <a:lnTo>
                  <a:pt x="821435" y="1930400"/>
                </a:lnTo>
                <a:lnTo>
                  <a:pt x="873251" y="1943100"/>
                </a:lnTo>
                <a:lnTo>
                  <a:pt x="1185671" y="1943100"/>
                </a:lnTo>
                <a:lnTo>
                  <a:pt x="1211579" y="1930400"/>
                </a:lnTo>
                <a:lnTo>
                  <a:pt x="1235963" y="1930400"/>
                </a:lnTo>
                <a:lnTo>
                  <a:pt x="1335023" y="1905000"/>
                </a:lnTo>
                <a:lnTo>
                  <a:pt x="877823" y="1905000"/>
                </a:lnTo>
                <a:lnTo>
                  <a:pt x="733043" y="1866900"/>
                </a:lnTo>
                <a:lnTo>
                  <a:pt x="687323" y="1854200"/>
                </a:lnTo>
                <a:lnTo>
                  <a:pt x="598931" y="1816100"/>
                </a:lnTo>
                <a:lnTo>
                  <a:pt x="556259" y="1803400"/>
                </a:lnTo>
                <a:lnTo>
                  <a:pt x="513587" y="1778000"/>
                </a:lnTo>
                <a:lnTo>
                  <a:pt x="434339" y="1727200"/>
                </a:lnTo>
                <a:lnTo>
                  <a:pt x="361187" y="1663700"/>
                </a:lnTo>
                <a:lnTo>
                  <a:pt x="327659" y="1638300"/>
                </a:lnTo>
                <a:lnTo>
                  <a:pt x="294131" y="1600200"/>
                </a:lnTo>
                <a:lnTo>
                  <a:pt x="263651" y="1574800"/>
                </a:lnTo>
                <a:lnTo>
                  <a:pt x="205739" y="1498600"/>
                </a:lnTo>
                <a:lnTo>
                  <a:pt x="156972" y="1422400"/>
                </a:lnTo>
                <a:lnTo>
                  <a:pt x="135636" y="1384300"/>
                </a:lnTo>
                <a:lnTo>
                  <a:pt x="115824" y="1346200"/>
                </a:lnTo>
                <a:lnTo>
                  <a:pt x="97536" y="1295400"/>
                </a:lnTo>
                <a:lnTo>
                  <a:pt x="82296" y="1257300"/>
                </a:lnTo>
                <a:lnTo>
                  <a:pt x="74675" y="1231900"/>
                </a:lnTo>
                <a:lnTo>
                  <a:pt x="62484" y="1181100"/>
                </a:lnTo>
                <a:lnTo>
                  <a:pt x="57912" y="1168400"/>
                </a:lnTo>
                <a:lnTo>
                  <a:pt x="48768" y="1117600"/>
                </a:lnTo>
                <a:lnTo>
                  <a:pt x="42672" y="1066800"/>
                </a:lnTo>
                <a:lnTo>
                  <a:pt x="41148" y="1041400"/>
                </a:lnTo>
                <a:lnTo>
                  <a:pt x="39624" y="1028700"/>
                </a:lnTo>
                <a:lnTo>
                  <a:pt x="38100" y="1003300"/>
                </a:lnTo>
                <a:lnTo>
                  <a:pt x="38100" y="990600"/>
                </a:lnTo>
                <a:lnTo>
                  <a:pt x="1524" y="990600"/>
                </a:lnTo>
                <a:lnTo>
                  <a:pt x="38100" y="977900"/>
                </a:lnTo>
                <a:lnTo>
                  <a:pt x="38100" y="952500"/>
                </a:lnTo>
                <a:close/>
              </a:path>
              <a:path w="2059304" h="1943100">
                <a:moveTo>
                  <a:pt x="1286255" y="38100"/>
                </a:moveTo>
                <a:lnTo>
                  <a:pt x="1054607" y="38100"/>
                </a:lnTo>
                <a:lnTo>
                  <a:pt x="1106423" y="50800"/>
                </a:lnTo>
                <a:lnTo>
                  <a:pt x="1205483" y="50800"/>
                </a:lnTo>
                <a:lnTo>
                  <a:pt x="1229867" y="63500"/>
                </a:lnTo>
                <a:lnTo>
                  <a:pt x="1324355" y="88900"/>
                </a:lnTo>
                <a:lnTo>
                  <a:pt x="1459991" y="127000"/>
                </a:lnTo>
                <a:lnTo>
                  <a:pt x="1502663" y="152400"/>
                </a:lnTo>
                <a:lnTo>
                  <a:pt x="1543811" y="177800"/>
                </a:lnTo>
                <a:lnTo>
                  <a:pt x="1623059" y="228600"/>
                </a:lnTo>
                <a:lnTo>
                  <a:pt x="1661159" y="254000"/>
                </a:lnTo>
                <a:lnTo>
                  <a:pt x="1731263" y="317500"/>
                </a:lnTo>
                <a:lnTo>
                  <a:pt x="1763267" y="342900"/>
                </a:lnTo>
                <a:lnTo>
                  <a:pt x="1795271" y="381000"/>
                </a:lnTo>
                <a:lnTo>
                  <a:pt x="1824227" y="419100"/>
                </a:lnTo>
                <a:lnTo>
                  <a:pt x="1851659" y="457200"/>
                </a:lnTo>
                <a:lnTo>
                  <a:pt x="1877567" y="495300"/>
                </a:lnTo>
                <a:lnTo>
                  <a:pt x="1901951" y="533400"/>
                </a:lnTo>
                <a:lnTo>
                  <a:pt x="1923287" y="571500"/>
                </a:lnTo>
                <a:lnTo>
                  <a:pt x="1943099" y="609600"/>
                </a:lnTo>
                <a:lnTo>
                  <a:pt x="1976627" y="698500"/>
                </a:lnTo>
                <a:lnTo>
                  <a:pt x="1982723" y="723900"/>
                </a:lnTo>
                <a:lnTo>
                  <a:pt x="1988819" y="736600"/>
                </a:lnTo>
                <a:lnTo>
                  <a:pt x="2001011" y="787400"/>
                </a:lnTo>
                <a:lnTo>
                  <a:pt x="2005583" y="812800"/>
                </a:lnTo>
                <a:lnTo>
                  <a:pt x="2008631" y="838200"/>
                </a:lnTo>
                <a:lnTo>
                  <a:pt x="2013203" y="850900"/>
                </a:lnTo>
                <a:lnTo>
                  <a:pt x="2014727" y="876300"/>
                </a:lnTo>
                <a:lnTo>
                  <a:pt x="2017775" y="901700"/>
                </a:lnTo>
                <a:lnTo>
                  <a:pt x="2020823" y="952500"/>
                </a:lnTo>
                <a:lnTo>
                  <a:pt x="2020823" y="1003300"/>
                </a:lnTo>
                <a:lnTo>
                  <a:pt x="2017775" y="1054100"/>
                </a:lnTo>
                <a:lnTo>
                  <a:pt x="2014727" y="1066800"/>
                </a:lnTo>
                <a:lnTo>
                  <a:pt x="2013203" y="1092200"/>
                </a:lnTo>
                <a:lnTo>
                  <a:pt x="2008631" y="1117600"/>
                </a:lnTo>
                <a:lnTo>
                  <a:pt x="2005583" y="1143000"/>
                </a:lnTo>
                <a:lnTo>
                  <a:pt x="2001011" y="1168400"/>
                </a:lnTo>
                <a:lnTo>
                  <a:pt x="1988819" y="1206500"/>
                </a:lnTo>
                <a:lnTo>
                  <a:pt x="1976627" y="1257300"/>
                </a:lnTo>
                <a:lnTo>
                  <a:pt x="1943099" y="1346200"/>
                </a:lnTo>
                <a:lnTo>
                  <a:pt x="1923287" y="1384300"/>
                </a:lnTo>
                <a:lnTo>
                  <a:pt x="1877567" y="1460500"/>
                </a:lnTo>
                <a:lnTo>
                  <a:pt x="1851659" y="1498600"/>
                </a:lnTo>
                <a:lnTo>
                  <a:pt x="1824227" y="1536700"/>
                </a:lnTo>
                <a:lnTo>
                  <a:pt x="1793747" y="1574800"/>
                </a:lnTo>
                <a:lnTo>
                  <a:pt x="1763267" y="1600200"/>
                </a:lnTo>
                <a:lnTo>
                  <a:pt x="1729739" y="1638300"/>
                </a:lnTo>
                <a:lnTo>
                  <a:pt x="1696211" y="1663700"/>
                </a:lnTo>
                <a:lnTo>
                  <a:pt x="1659635" y="1701800"/>
                </a:lnTo>
                <a:lnTo>
                  <a:pt x="1623059" y="1727200"/>
                </a:lnTo>
                <a:lnTo>
                  <a:pt x="1543811" y="1778000"/>
                </a:lnTo>
                <a:lnTo>
                  <a:pt x="1501139" y="1803400"/>
                </a:lnTo>
                <a:lnTo>
                  <a:pt x="1458467" y="1816100"/>
                </a:lnTo>
                <a:lnTo>
                  <a:pt x="1414271" y="1841500"/>
                </a:lnTo>
                <a:lnTo>
                  <a:pt x="1324355" y="1866900"/>
                </a:lnTo>
                <a:lnTo>
                  <a:pt x="1179575" y="1905000"/>
                </a:lnTo>
                <a:lnTo>
                  <a:pt x="1335023" y="1905000"/>
                </a:lnTo>
                <a:lnTo>
                  <a:pt x="1383791" y="1892300"/>
                </a:lnTo>
                <a:lnTo>
                  <a:pt x="1429511" y="1866900"/>
                </a:lnTo>
                <a:lnTo>
                  <a:pt x="1475231" y="1854200"/>
                </a:lnTo>
                <a:lnTo>
                  <a:pt x="1563623" y="1803400"/>
                </a:lnTo>
                <a:lnTo>
                  <a:pt x="1604771" y="1778000"/>
                </a:lnTo>
                <a:lnTo>
                  <a:pt x="1684019" y="1727200"/>
                </a:lnTo>
                <a:lnTo>
                  <a:pt x="1720595" y="1701800"/>
                </a:lnTo>
                <a:lnTo>
                  <a:pt x="1757171" y="1663700"/>
                </a:lnTo>
                <a:lnTo>
                  <a:pt x="1790699" y="1625600"/>
                </a:lnTo>
                <a:lnTo>
                  <a:pt x="1824227" y="1600200"/>
                </a:lnTo>
                <a:lnTo>
                  <a:pt x="1854707" y="1562100"/>
                </a:lnTo>
                <a:lnTo>
                  <a:pt x="1909571" y="1485900"/>
                </a:lnTo>
                <a:lnTo>
                  <a:pt x="1933955" y="1435100"/>
                </a:lnTo>
                <a:lnTo>
                  <a:pt x="1956815" y="1397000"/>
                </a:lnTo>
                <a:lnTo>
                  <a:pt x="1978151" y="1358900"/>
                </a:lnTo>
                <a:lnTo>
                  <a:pt x="1996439" y="1308100"/>
                </a:lnTo>
                <a:lnTo>
                  <a:pt x="2026919" y="1219200"/>
                </a:lnTo>
                <a:lnTo>
                  <a:pt x="2046731" y="1117600"/>
                </a:lnTo>
                <a:lnTo>
                  <a:pt x="2049779" y="1104900"/>
                </a:lnTo>
                <a:lnTo>
                  <a:pt x="2055875" y="1054100"/>
                </a:lnTo>
                <a:lnTo>
                  <a:pt x="2058923" y="1003300"/>
                </a:lnTo>
                <a:lnTo>
                  <a:pt x="2058923" y="952500"/>
                </a:lnTo>
                <a:lnTo>
                  <a:pt x="2055875" y="901700"/>
                </a:lnTo>
                <a:lnTo>
                  <a:pt x="2046731" y="825500"/>
                </a:lnTo>
                <a:lnTo>
                  <a:pt x="2037587" y="774700"/>
                </a:lnTo>
                <a:lnTo>
                  <a:pt x="2031491" y="762000"/>
                </a:lnTo>
                <a:lnTo>
                  <a:pt x="2019299" y="711200"/>
                </a:lnTo>
                <a:lnTo>
                  <a:pt x="1996439" y="635000"/>
                </a:lnTo>
                <a:lnTo>
                  <a:pt x="1956815" y="558800"/>
                </a:lnTo>
                <a:lnTo>
                  <a:pt x="1933955" y="508000"/>
                </a:lnTo>
                <a:lnTo>
                  <a:pt x="1909571" y="469900"/>
                </a:lnTo>
                <a:lnTo>
                  <a:pt x="1882139" y="431800"/>
                </a:lnTo>
                <a:lnTo>
                  <a:pt x="1853183" y="393700"/>
                </a:lnTo>
                <a:lnTo>
                  <a:pt x="1822703" y="355600"/>
                </a:lnTo>
                <a:lnTo>
                  <a:pt x="1790699" y="317500"/>
                </a:lnTo>
                <a:lnTo>
                  <a:pt x="1755647" y="292100"/>
                </a:lnTo>
                <a:lnTo>
                  <a:pt x="1720595" y="254000"/>
                </a:lnTo>
                <a:lnTo>
                  <a:pt x="1682495" y="228600"/>
                </a:lnTo>
                <a:lnTo>
                  <a:pt x="1644395" y="190500"/>
                </a:lnTo>
                <a:lnTo>
                  <a:pt x="1562099" y="139700"/>
                </a:lnTo>
                <a:lnTo>
                  <a:pt x="1519427" y="127000"/>
                </a:lnTo>
                <a:lnTo>
                  <a:pt x="1475231" y="101600"/>
                </a:lnTo>
                <a:lnTo>
                  <a:pt x="1429511" y="76200"/>
                </a:lnTo>
                <a:lnTo>
                  <a:pt x="1286255" y="38100"/>
                </a:lnTo>
                <a:close/>
              </a:path>
              <a:path w="2059304" h="1943100">
                <a:moveTo>
                  <a:pt x="38100" y="977900"/>
                </a:moveTo>
                <a:lnTo>
                  <a:pt x="1524" y="990600"/>
                </a:lnTo>
                <a:lnTo>
                  <a:pt x="38100" y="990600"/>
                </a:lnTo>
                <a:lnTo>
                  <a:pt x="38100" y="977900"/>
                </a:lnTo>
                <a:close/>
              </a:path>
              <a:path w="2059304" h="1943100">
                <a:moveTo>
                  <a:pt x="1211579" y="12700"/>
                </a:moveTo>
                <a:lnTo>
                  <a:pt x="845819" y="12700"/>
                </a:lnTo>
                <a:lnTo>
                  <a:pt x="821435" y="25400"/>
                </a:lnTo>
                <a:lnTo>
                  <a:pt x="771143" y="38100"/>
                </a:lnTo>
                <a:lnTo>
                  <a:pt x="627887" y="76200"/>
                </a:lnTo>
                <a:lnTo>
                  <a:pt x="582167" y="101600"/>
                </a:lnTo>
                <a:lnTo>
                  <a:pt x="537971" y="127000"/>
                </a:lnTo>
                <a:lnTo>
                  <a:pt x="495299" y="139700"/>
                </a:lnTo>
                <a:lnTo>
                  <a:pt x="454151" y="165100"/>
                </a:lnTo>
                <a:lnTo>
                  <a:pt x="413003" y="203200"/>
                </a:lnTo>
                <a:lnTo>
                  <a:pt x="336803" y="254000"/>
                </a:lnTo>
                <a:lnTo>
                  <a:pt x="301751" y="292100"/>
                </a:lnTo>
                <a:lnTo>
                  <a:pt x="266700" y="317500"/>
                </a:lnTo>
                <a:lnTo>
                  <a:pt x="234696" y="355600"/>
                </a:lnTo>
                <a:lnTo>
                  <a:pt x="204216" y="393700"/>
                </a:lnTo>
                <a:lnTo>
                  <a:pt x="175260" y="431800"/>
                </a:lnTo>
                <a:lnTo>
                  <a:pt x="123444" y="508000"/>
                </a:lnTo>
                <a:lnTo>
                  <a:pt x="100584" y="558800"/>
                </a:lnTo>
                <a:lnTo>
                  <a:pt x="80772" y="596900"/>
                </a:lnTo>
                <a:lnTo>
                  <a:pt x="62484" y="647700"/>
                </a:lnTo>
                <a:lnTo>
                  <a:pt x="45720" y="685800"/>
                </a:lnTo>
                <a:lnTo>
                  <a:pt x="38100" y="711200"/>
                </a:lnTo>
                <a:lnTo>
                  <a:pt x="25908" y="762000"/>
                </a:lnTo>
                <a:lnTo>
                  <a:pt x="19812" y="774700"/>
                </a:lnTo>
                <a:lnTo>
                  <a:pt x="10668" y="825500"/>
                </a:lnTo>
                <a:lnTo>
                  <a:pt x="4572" y="876300"/>
                </a:lnTo>
                <a:lnTo>
                  <a:pt x="0" y="952500"/>
                </a:lnTo>
                <a:lnTo>
                  <a:pt x="0" y="977900"/>
                </a:lnTo>
                <a:lnTo>
                  <a:pt x="35051" y="965200"/>
                </a:lnTo>
                <a:lnTo>
                  <a:pt x="6096" y="965200"/>
                </a:lnTo>
                <a:lnTo>
                  <a:pt x="13716" y="952500"/>
                </a:lnTo>
                <a:lnTo>
                  <a:pt x="38100" y="952500"/>
                </a:lnTo>
                <a:lnTo>
                  <a:pt x="42672" y="876300"/>
                </a:lnTo>
                <a:lnTo>
                  <a:pt x="48768" y="838200"/>
                </a:lnTo>
                <a:lnTo>
                  <a:pt x="62484" y="762000"/>
                </a:lnTo>
                <a:lnTo>
                  <a:pt x="74675" y="723900"/>
                </a:lnTo>
                <a:lnTo>
                  <a:pt x="82296" y="698500"/>
                </a:lnTo>
                <a:lnTo>
                  <a:pt x="97536" y="660400"/>
                </a:lnTo>
                <a:lnTo>
                  <a:pt x="115824" y="609600"/>
                </a:lnTo>
                <a:lnTo>
                  <a:pt x="135636" y="571500"/>
                </a:lnTo>
                <a:lnTo>
                  <a:pt x="156972" y="533400"/>
                </a:lnTo>
                <a:lnTo>
                  <a:pt x="181356" y="495300"/>
                </a:lnTo>
                <a:lnTo>
                  <a:pt x="207263" y="457200"/>
                </a:lnTo>
                <a:lnTo>
                  <a:pt x="234696" y="419100"/>
                </a:lnTo>
                <a:lnTo>
                  <a:pt x="263651" y="381000"/>
                </a:lnTo>
                <a:lnTo>
                  <a:pt x="327659" y="317500"/>
                </a:lnTo>
                <a:lnTo>
                  <a:pt x="362711" y="279400"/>
                </a:lnTo>
                <a:lnTo>
                  <a:pt x="397763" y="254000"/>
                </a:lnTo>
                <a:lnTo>
                  <a:pt x="473963" y="203200"/>
                </a:lnTo>
                <a:lnTo>
                  <a:pt x="556259" y="152400"/>
                </a:lnTo>
                <a:lnTo>
                  <a:pt x="598931" y="127000"/>
                </a:lnTo>
                <a:lnTo>
                  <a:pt x="734567" y="88900"/>
                </a:lnTo>
                <a:lnTo>
                  <a:pt x="829055" y="63500"/>
                </a:lnTo>
                <a:lnTo>
                  <a:pt x="853439" y="50800"/>
                </a:lnTo>
                <a:lnTo>
                  <a:pt x="928115" y="50800"/>
                </a:lnTo>
                <a:lnTo>
                  <a:pt x="952499" y="38100"/>
                </a:lnTo>
                <a:lnTo>
                  <a:pt x="1286255" y="38100"/>
                </a:lnTo>
                <a:lnTo>
                  <a:pt x="1235963" y="25400"/>
                </a:lnTo>
                <a:lnTo>
                  <a:pt x="1211579" y="12700"/>
                </a:lnTo>
                <a:close/>
              </a:path>
              <a:path w="2059304" h="1943100">
                <a:moveTo>
                  <a:pt x="22860" y="952500"/>
                </a:moveTo>
                <a:lnTo>
                  <a:pt x="13716" y="952500"/>
                </a:lnTo>
                <a:lnTo>
                  <a:pt x="6096" y="965200"/>
                </a:lnTo>
                <a:lnTo>
                  <a:pt x="32004" y="965200"/>
                </a:lnTo>
                <a:lnTo>
                  <a:pt x="22860" y="952500"/>
                </a:lnTo>
                <a:close/>
              </a:path>
              <a:path w="2059304" h="1943100">
                <a:moveTo>
                  <a:pt x="1056131" y="0"/>
                </a:moveTo>
                <a:lnTo>
                  <a:pt x="949451" y="0"/>
                </a:lnTo>
                <a:lnTo>
                  <a:pt x="871727" y="12700"/>
                </a:lnTo>
                <a:lnTo>
                  <a:pt x="1133855" y="12700"/>
                </a:lnTo>
                <a:lnTo>
                  <a:pt x="1056131" y="0"/>
                </a:lnTo>
                <a:close/>
              </a:path>
            </a:pathLst>
          </a:custGeom>
          <a:solidFill>
            <a:srgbClr val="CC3300"/>
          </a:solidFill>
        </p:spPr>
        <p:txBody>
          <a:bodyPr wrap="square" lIns="0" tIns="0" rIns="0" bIns="0" rtlCol="0"/>
          <a:lstStyle/>
          <a:p>
            <a:endParaRPr/>
          </a:p>
        </p:txBody>
      </p:sp>
      <p:sp>
        <p:nvSpPr>
          <p:cNvPr id="5" name="object 5"/>
          <p:cNvSpPr/>
          <p:nvPr/>
        </p:nvSpPr>
        <p:spPr>
          <a:xfrm>
            <a:off x="318515" y="3809999"/>
            <a:ext cx="3211067" cy="29824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8827" y="3860291"/>
            <a:ext cx="2863850" cy="2781300"/>
          </a:xfrm>
          <a:custGeom>
            <a:avLst/>
            <a:gdLst/>
            <a:ahLst/>
            <a:cxnLst/>
            <a:rect l="l" t="t" r="r" b="b"/>
            <a:pathLst>
              <a:path w="2863850" h="2781300">
                <a:moveTo>
                  <a:pt x="1648967" y="2768600"/>
                </a:moveTo>
                <a:lnTo>
                  <a:pt x="1214627" y="2768600"/>
                </a:lnTo>
                <a:lnTo>
                  <a:pt x="1249679" y="2781300"/>
                </a:lnTo>
                <a:lnTo>
                  <a:pt x="1613915" y="2781300"/>
                </a:lnTo>
                <a:lnTo>
                  <a:pt x="1648967" y="2768600"/>
                </a:lnTo>
                <a:close/>
              </a:path>
              <a:path w="2863850" h="2781300">
                <a:moveTo>
                  <a:pt x="1720595" y="2755900"/>
                </a:moveTo>
                <a:lnTo>
                  <a:pt x="1142999" y="2755900"/>
                </a:lnTo>
                <a:lnTo>
                  <a:pt x="1178051" y="2768600"/>
                </a:lnTo>
                <a:lnTo>
                  <a:pt x="1685543" y="2768600"/>
                </a:lnTo>
                <a:lnTo>
                  <a:pt x="1720595" y="2755900"/>
                </a:lnTo>
                <a:close/>
              </a:path>
              <a:path w="2863850" h="2781300">
                <a:moveTo>
                  <a:pt x="38100" y="1371600"/>
                </a:moveTo>
                <a:lnTo>
                  <a:pt x="18287" y="1371600"/>
                </a:lnTo>
                <a:lnTo>
                  <a:pt x="0" y="1396999"/>
                </a:lnTo>
                <a:lnTo>
                  <a:pt x="0" y="1435099"/>
                </a:lnTo>
                <a:lnTo>
                  <a:pt x="1523" y="1460499"/>
                </a:lnTo>
                <a:lnTo>
                  <a:pt x="10667" y="1574799"/>
                </a:lnTo>
                <a:lnTo>
                  <a:pt x="16764" y="1612899"/>
                </a:lnTo>
                <a:lnTo>
                  <a:pt x="44195" y="1739900"/>
                </a:lnTo>
                <a:lnTo>
                  <a:pt x="54864" y="1778000"/>
                </a:lnTo>
                <a:lnTo>
                  <a:pt x="64007" y="1803400"/>
                </a:lnTo>
                <a:lnTo>
                  <a:pt x="74675" y="1841500"/>
                </a:lnTo>
                <a:lnTo>
                  <a:pt x="99059" y="1905000"/>
                </a:lnTo>
                <a:lnTo>
                  <a:pt x="112775" y="1943100"/>
                </a:lnTo>
                <a:lnTo>
                  <a:pt x="126491" y="1968500"/>
                </a:lnTo>
                <a:lnTo>
                  <a:pt x="172211" y="2057400"/>
                </a:lnTo>
                <a:lnTo>
                  <a:pt x="188975" y="2082800"/>
                </a:lnTo>
                <a:lnTo>
                  <a:pt x="225551" y="2146300"/>
                </a:lnTo>
                <a:lnTo>
                  <a:pt x="243839" y="2171700"/>
                </a:lnTo>
                <a:lnTo>
                  <a:pt x="263652" y="2197100"/>
                </a:lnTo>
                <a:lnTo>
                  <a:pt x="284988" y="2222500"/>
                </a:lnTo>
                <a:lnTo>
                  <a:pt x="304800" y="2260600"/>
                </a:lnTo>
                <a:lnTo>
                  <a:pt x="327659" y="2286000"/>
                </a:lnTo>
                <a:lnTo>
                  <a:pt x="348995" y="2311400"/>
                </a:lnTo>
                <a:lnTo>
                  <a:pt x="371855" y="2336800"/>
                </a:lnTo>
                <a:lnTo>
                  <a:pt x="396239" y="2362200"/>
                </a:lnTo>
                <a:lnTo>
                  <a:pt x="419099" y="2374900"/>
                </a:lnTo>
                <a:lnTo>
                  <a:pt x="443483" y="2400300"/>
                </a:lnTo>
                <a:lnTo>
                  <a:pt x="521207" y="2476500"/>
                </a:lnTo>
                <a:lnTo>
                  <a:pt x="548639" y="2489200"/>
                </a:lnTo>
                <a:lnTo>
                  <a:pt x="574547" y="2514600"/>
                </a:lnTo>
                <a:lnTo>
                  <a:pt x="603503" y="2527300"/>
                </a:lnTo>
                <a:lnTo>
                  <a:pt x="630935" y="2552700"/>
                </a:lnTo>
                <a:lnTo>
                  <a:pt x="688847" y="2590800"/>
                </a:lnTo>
                <a:lnTo>
                  <a:pt x="749807" y="2616200"/>
                </a:lnTo>
                <a:lnTo>
                  <a:pt x="810767" y="2654300"/>
                </a:lnTo>
                <a:lnTo>
                  <a:pt x="906779" y="2692400"/>
                </a:lnTo>
                <a:lnTo>
                  <a:pt x="940307" y="2705100"/>
                </a:lnTo>
                <a:lnTo>
                  <a:pt x="972311" y="2717800"/>
                </a:lnTo>
                <a:lnTo>
                  <a:pt x="1039367" y="2730500"/>
                </a:lnTo>
                <a:lnTo>
                  <a:pt x="1074419" y="2743200"/>
                </a:lnTo>
                <a:lnTo>
                  <a:pt x="1107947" y="2755900"/>
                </a:lnTo>
                <a:lnTo>
                  <a:pt x="1755647" y="2755900"/>
                </a:lnTo>
                <a:lnTo>
                  <a:pt x="1789175" y="2743200"/>
                </a:lnTo>
                <a:lnTo>
                  <a:pt x="1289303" y="2743200"/>
                </a:lnTo>
                <a:lnTo>
                  <a:pt x="1219199" y="2730500"/>
                </a:lnTo>
                <a:lnTo>
                  <a:pt x="1184147" y="2730500"/>
                </a:lnTo>
                <a:lnTo>
                  <a:pt x="1150619" y="2717800"/>
                </a:lnTo>
                <a:lnTo>
                  <a:pt x="1050035" y="2705100"/>
                </a:lnTo>
                <a:lnTo>
                  <a:pt x="888491" y="2641600"/>
                </a:lnTo>
                <a:lnTo>
                  <a:pt x="766571" y="2590800"/>
                </a:lnTo>
                <a:lnTo>
                  <a:pt x="679703" y="2540000"/>
                </a:lnTo>
                <a:lnTo>
                  <a:pt x="624839" y="2501900"/>
                </a:lnTo>
                <a:lnTo>
                  <a:pt x="597407" y="2476500"/>
                </a:lnTo>
                <a:lnTo>
                  <a:pt x="571499" y="2463800"/>
                </a:lnTo>
                <a:lnTo>
                  <a:pt x="544067" y="2438400"/>
                </a:lnTo>
                <a:lnTo>
                  <a:pt x="519683" y="2413000"/>
                </a:lnTo>
                <a:lnTo>
                  <a:pt x="493775" y="2400300"/>
                </a:lnTo>
                <a:lnTo>
                  <a:pt x="445007" y="2349500"/>
                </a:lnTo>
                <a:lnTo>
                  <a:pt x="399287" y="2311400"/>
                </a:lnTo>
                <a:lnTo>
                  <a:pt x="377951" y="2286000"/>
                </a:lnTo>
                <a:lnTo>
                  <a:pt x="355091" y="2260600"/>
                </a:lnTo>
                <a:lnTo>
                  <a:pt x="335279" y="2235200"/>
                </a:lnTo>
                <a:lnTo>
                  <a:pt x="313944" y="2209800"/>
                </a:lnTo>
                <a:lnTo>
                  <a:pt x="294131" y="2184400"/>
                </a:lnTo>
                <a:lnTo>
                  <a:pt x="275844" y="2146300"/>
                </a:lnTo>
                <a:lnTo>
                  <a:pt x="239267" y="2095500"/>
                </a:lnTo>
                <a:lnTo>
                  <a:pt x="205739" y="2044700"/>
                </a:lnTo>
                <a:lnTo>
                  <a:pt x="175259" y="1981200"/>
                </a:lnTo>
                <a:lnTo>
                  <a:pt x="160019" y="1955800"/>
                </a:lnTo>
                <a:lnTo>
                  <a:pt x="147827" y="1917700"/>
                </a:lnTo>
                <a:lnTo>
                  <a:pt x="134111" y="1892300"/>
                </a:lnTo>
                <a:lnTo>
                  <a:pt x="121919" y="1854200"/>
                </a:lnTo>
                <a:lnTo>
                  <a:pt x="111251" y="1828800"/>
                </a:lnTo>
                <a:lnTo>
                  <a:pt x="89915" y="1765300"/>
                </a:lnTo>
                <a:lnTo>
                  <a:pt x="82295" y="1727200"/>
                </a:lnTo>
                <a:lnTo>
                  <a:pt x="73151" y="1701800"/>
                </a:lnTo>
                <a:lnTo>
                  <a:pt x="65531" y="1663700"/>
                </a:lnTo>
                <a:lnTo>
                  <a:pt x="53339" y="1600199"/>
                </a:lnTo>
                <a:lnTo>
                  <a:pt x="48767" y="1562099"/>
                </a:lnTo>
                <a:lnTo>
                  <a:pt x="44195" y="1536699"/>
                </a:lnTo>
                <a:lnTo>
                  <a:pt x="41147" y="1498599"/>
                </a:lnTo>
                <a:lnTo>
                  <a:pt x="38100" y="1422399"/>
                </a:lnTo>
                <a:lnTo>
                  <a:pt x="38100" y="1409699"/>
                </a:lnTo>
                <a:lnTo>
                  <a:pt x="18287" y="1409699"/>
                </a:lnTo>
                <a:lnTo>
                  <a:pt x="36060" y="1398307"/>
                </a:lnTo>
                <a:lnTo>
                  <a:pt x="36504" y="1396999"/>
                </a:lnTo>
                <a:lnTo>
                  <a:pt x="38100" y="1396999"/>
                </a:lnTo>
                <a:lnTo>
                  <a:pt x="38100" y="1371600"/>
                </a:lnTo>
                <a:close/>
              </a:path>
              <a:path w="2863850" h="2781300">
                <a:moveTo>
                  <a:pt x="1789175" y="38100"/>
                </a:moveTo>
                <a:lnTo>
                  <a:pt x="1539239" y="38100"/>
                </a:lnTo>
                <a:lnTo>
                  <a:pt x="1574291" y="50800"/>
                </a:lnTo>
                <a:lnTo>
                  <a:pt x="1644395" y="50800"/>
                </a:lnTo>
                <a:lnTo>
                  <a:pt x="1677923" y="63500"/>
                </a:lnTo>
                <a:lnTo>
                  <a:pt x="1712975" y="63500"/>
                </a:lnTo>
                <a:lnTo>
                  <a:pt x="1780031" y="76200"/>
                </a:lnTo>
                <a:lnTo>
                  <a:pt x="1847087" y="101600"/>
                </a:lnTo>
                <a:lnTo>
                  <a:pt x="1911095" y="127000"/>
                </a:lnTo>
                <a:lnTo>
                  <a:pt x="1975103" y="139700"/>
                </a:lnTo>
                <a:lnTo>
                  <a:pt x="2005583" y="152400"/>
                </a:lnTo>
                <a:lnTo>
                  <a:pt x="2036063" y="177800"/>
                </a:lnTo>
                <a:lnTo>
                  <a:pt x="2097023" y="203200"/>
                </a:lnTo>
                <a:lnTo>
                  <a:pt x="2183891" y="254000"/>
                </a:lnTo>
                <a:lnTo>
                  <a:pt x="2238755" y="292100"/>
                </a:lnTo>
                <a:lnTo>
                  <a:pt x="2266187" y="304800"/>
                </a:lnTo>
                <a:lnTo>
                  <a:pt x="2318003" y="342900"/>
                </a:lnTo>
                <a:lnTo>
                  <a:pt x="2343911" y="368300"/>
                </a:lnTo>
                <a:lnTo>
                  <a:pt x="2368295" y="393700"/>
                </a:lnTo>
                <a:lnTo>
                  <a:pt x="2394203" y="419100"/>
                </a:lnTo>
                <a:lnTo>
                  <a:pt x="2417063" y="431800"/>
                </a:lnTo>
                <a:lnTo>
                  <a:pt x="2441447" y="457200"/>
                </a:lnTo>
                <a:lnTo>
                  <a:pt x="2462783" y="482600"/>
                </a:lnTo>
                <a:lnTo>
                  <a:pt x="2485643" y="508000"/>
                </a:lnTo>
                <a:lnTo>
                  <a:pt x="2528315" y="558800"/>
                </a:lnTo>
                <a:lnTo>
                  <a:pt x="2587751" y="635000"/>
                </a:lnTo>
                <a:lnTo>
                  <a:pt x="2624327" y="685800"/>
                </a:lnTo>
                <a:lnTo>
                  <a:pt x="2657855" y="749300"/>
                </a:lnTo>
                <a:lnTo>
                  <a:pt x="2688335" y="812800"/>
                </a:lnTo>
                <a:lnTo>
                  <a:pt x="2715767" y="863600"/>
                </a:lnTo>
                <a:lnTo>
                  <a:pt x="2729483" y="901700"/>
                </a:lnTo>
                <a:lnTo>
                  <a:pt x="2740151" y="927100"/>
                </a:lnTo>
                <a:lnTo>
                  <a:pt x="2752343" y="965200"/>
                </a:lnTo>
                <a:lnTo>
                  <a:pt x="2763011" y="990600"/>
                </a:lnTo>
                <a:lnTo>
                  <a:pt x="2781299" y="1054100"/>
                </a:lnTo>
                <a:lnTo>
                  <a:pt x="2788919" y="1092200"/>
                </a:lnTo>
                <a:lnTo>
                  <a:pt x="2796539" y="1117600"/>
                </a:lnTo>
                <a:lnTo>
                  <a:pt x="2804159" y="1155700"/>
                </a:lnTo>
                <a:lnTo>
                  <a:pt x="2813303" y="1219200"/>
                </a:lnTo>
                <a:lnTo>
                  <a:pt x="2817875" y="1257300"/>
                </a:lnTo>
                <a:lnTo>
                  <a:pt x="2820923" y="1295400"/>
                </a:lnTo>
                <a:lnTo>
                  <a:pt x="2823971" y="1320800"/>
                </a:lnTo>
                <a:lnTo>
                  <a:pt x="2823971" y="1358900"/>
                </a:lnTo>
                <a:lnTo>
                  <a:pt x="2825495" y="1396999"/>
                </a:lnTo>
                <a:lnTo>
                  <a:pt x="2825495" y="1435099"/>
                </a:lnTo>
                <a:lnTo>
                  <a:pt x="2823971" y="1460499"/>
                </a:lnTo>
                <a:lnTo>
                  <a:pt x="2817875" y="1536699"/>
                </a:lnTo>
                <a:lnTo>
                  <a:pt x="2814827" y="1562099"/>
                </a:lnTo>
                <a:lnTo>
                  <a:pt x="2808731" y="1600199"/>
                </a:lnTo>
                <a:lnTo>
                  <a:pt x="2804159" y="1638300"/>
                </a:lnTo>
                <a:lnTo>
                  <a:pt x="2788919" y="1701800"/>
                </a:lnTo>
                <a:lnTo>
                  <a:pt x="2781299" y="1727200"/>
                </a:lnTo>
                <a:lnTo>
                  <a:pt x="2763011" y="1803400"/>
                </a:lnTo>
                <a:lnTo>
                  <a:pt x="2752343" y="1828800"/>
                </a:lnTo>
                <a:lnTo>
                  <a:pt x="2740151" y="1866900"/>
                </a:lnTo>
                <a:lnTo>
                  <a:pt x="2715767" y="1917700"/>
                </a:lnTo>
                <a:lnTo>
                  <a:pt x="2702051" y="1955800"/>
                </a:lnTo>
                <a:lnTo>
                  <a:pt x="2688335" y="1981200"/>
                </a:lnTo>
                <a:lnTo>
                  <a:pt x="2673095" y="2006600"/>
                </a:lnTo>
                <a:lnTo>
                  <a:pt x="2657855" y="2044700"/>
                </a:lnTo>
                <a:lnTo>
                  <a:pt x="2641091" y="2070100"/>
                </a:lnTo>
                <a:lnTo>
                  <a:pt x="2622803" y="2095500"/>
                </a:lnTo>
                <a:lnTo>
                  <a:pt x="2606039" y="2120900"/>
                </a:lnTo>
                <a:lnTo>
                  <a:pt x="2587751" y="2146300"/>
                </a:lnTo>
                <a:lnTo>
                  <a:pt x="2567939" y="2184400"/>
                </a:lnTo>
                <a:lnTo>
                  <a:pt x="2528315" y="2235200"/>
                </a:lnTo>
                <a:lnTo>
                  <a:pt x="2485643" y="2286000"/>
                </a:lnTo>
                <a:lnTo>
                  <a:pt x="2462783" y="2311400"/>
                </a:lnTo>
                <a:lnTo>
                  <a:pt x="2439923" y="2324100"/>
                </a:lnTo>
                <a:lnTo>
                  <a:pt x="2417063" y="2349500"/>
                </a:lnTo>
                <a:lnTo>
                  <a:pt x="2392679" y="2374900"/>
                </a:lnTo>
                <a:lnTo>
                  <a:pt x="2343911" y="2413000"/>
                </a:lnTo>
                <a:lnTo>
                  <a:pt x="2292095" y="2463800"/>
                </a:lnTo>
                <a:lnTo>
                  <a:pt x="2264663" y="2476500"/>
                </a:lnTo>
                <a:lnTo>
                  <a:pt x="2238755" y="2501900"/>
                </a:lnTo>
                <a:lnTo>
                  <a:pt x="2211323" y="2514600"/>
                </a:lnTo>
                <a:lnTo>
                  <a:pt x="2182367" y="2540000"/>
                </a:lnTo>
                <a:lnTo>
                  <a:pt x="2154935" y="2552700"/>
                </a:lnTo>
                <a:lnTo>
                  <a:pt x="2125979" y="2565400"/>
                </a:lnTo>
                <a:lnTo>
                  <a:pt x="2095499" y="2590800"/>
                </a:lnTo>
                <a:lnTo>
                  <a:pt x="2066543" y="2603500"/>
                </a:lnTo>
                <a:lnTo>
                  <a:pt x="2005583" y="2628900"/>
                </a:lnTo>
                <a:lnTo>
                  <a:pt x="1973579" y="2641600"/>
                </a:lnTo>
                <a:lnTo>
                  <a:pt x="1943099" y="2654300"/>
                </a:lnTo>
                <a:lnTo>
                  <a:pt x="1879091" y="2679700"/>
                </a:lnTo>
                <a:lnTo>
                  <a:pt x="1845563" y="2692400"/>
                </a:lnTo>
                <a:lnTo>
                  <a:pt x="1813559" y="2692400"/>
                </a:lnTo>
                <a:lnTo>
                  <a:pt x="1780031" y="2705100"/>
                </a:lnTo>
                <a:lnTo>
                  <a:pt x="1642871" y="2730500"/>
                </a:lnTo>
                <a:lnTo>
                  <a:pt x="1609343" y="2743200"/>
                </a:lnTo>
                <a:lnTo>
                  <a:pt x="1789175" y="2743200"/>
                </a:lnTo>
                <a:lnTo>
                  <a:pt x="1824227" y="2730500"/>
                </a:lnTo>
                <a:lnTo>
                  <a:pt x="1857755" y="2730500"/>
                </a:lnTo>
                <a:lnTo>
                  <a:pt x="1891283" y="2717800"/>
                </a:lnTo>
                <a:lnTo>
                  <a:pt x="1923287" y="2705100"/>
                </a:lnTo>
                <a:lnTo>
                  <a:pt x="1956815" y="2692400"/>
                </a:lnTo>
                <a:lnTo>
                  <a:pt x="2052827" y="2654300"/>
                </a:lnTo>
                <a:lnTo>
                  <a:pt x="2113787" y="2616200"/>
                </a:lnTo>
                <a:lnTo>
                  <a:pt x="2174747" y="2590800"/>
                </a:lnTo>
                <a:lnTo>
                  <a:pt x="2232659" y="2552700"/>
                </a:lnTo>
                <a:lnTo>
                  <a:pt x="2260091" y="2527300"/>
                </a:lnTo>
                <a:lnTo>
                  <a:pt x="2287523" y="2514600"/>
                </a:lnTo>
                <a:lnTo>
                  <a:pt x="2342387" y="2463800"/>
                </a:lnTo>
                <a:lnTo>
                  <a:pt x="2394203" y="2425700"/>
                </a:lnTo>
                <a:lnTo>
                  <a:pt x="2420111" y="2400300"/>
                </a:lnTo>
                <a:lnTo>
                  <a:pt x="2491739" y="2336800"/>
                </a:lnTo>
                <a:lnTo>
                  <a:pt x="2514599" y="2311400"/>
                </a:lnTo>
                <a:lnTo>
                  <a:pt x="2578607" y="2222500"/>
                </a:lnTo>
                <a:lnTo>
                  <a:pt x="2599943" y="2197100"/>
                </a:lnTo>
                <a:lnTo>
                  <a:pt x="2618231" y="2171700"/>
                </a:lnTo>
                <a:lnTo>
                  <a:pt x="2638043" y="2146300"/>
                </a:lnTo>
                <a:lnTo>
                  <a:pt x="2656331" y="2120900"/>
                </a:lnTo>
                <a:lnTo>
                  <a:pt x="2673095" y="2082800"/>
                </a:lnTo>
                <a:lnTo>
                  <a:pt x="2691383" y="2057400"/>
                </a:lnTo>
                <a:lnTo>
                  <a:pt x="2737103" y="1968500"/>
                </a:lnTo>
                <a:lnTo>
                  <a:pt x="2750819" y="1943100"/>
                </a:lnTo>
                <a:lnTo>
                  <a:pt x="2764535" y="1905000"/>
                </a:lnTo>
                <a:lnTo>
                  <a:pt x="2788919" y="1841500"/>
                </a:lnTo>
                <a:lnTo>
                  <a:pt x="2799587" y="1803400"/>
                </a:lnTo>
                <a:lnTo>
                  <a:pt x="2808731" y="1778000"/>
                </a:lnTo>
                <a:lnTo>
                  <a:pt x="2827019" y="1714500"/>
                </a:lnTo>
                <a:lnTo>
                  <a:pt x="2834639" y="1676400"/>
                </a:lnTo>
                <a:lnTo>
                  <a:pt x="2840735" y="1638300"/>
                </a:lnTo>
                <a:lnTo>
                  <a:pt x="2846831" y="1612899"/>
                </a:lnTo>
                <a:lnTo>
                  <a:pt x="2855975" y="1536699"/>
                </a:lnTo>
                <a:lnTo>
                  <a:pt x="2862071" y="1460499"/>
                </a:lnTo>
                <a:lnTo>
                  <a:pt x="2863595" y="1435099"/>
                </a:lnTo>
                <a:lnTo>
                  <a:pt x="2863595" y="1396999"/>
                </a:lnTo>
                <a:lnTo>
                  <a:pt x="2862071" y="1358900"/>
                </a:lnTo>
                <a:lnTo>
                  <a:pt x="2862071" y="1320800"/>
                </a:lnTo>
                <a:lnTo>
                  <a:pt x="2855975" y="1257300"/>
                </a:lnTo>
                <a:lnTo>
                  <a:pt x="2846831" y="1181100"/>
                </a:lnTo>
                <a:lnTo>
                  <a:pt x="2840735" y="1143000"/>
                </a:lnTo>
                <a:lnTo>
                  <a:pt x="2834639" y="1117600"/>
                </a:lnTo>
                <a:lnTo>
                  <a:pt x="2827019" y="1079500"/>
                </a:lnTo>
                <a:lnTo>
                  <a:pt x="2799587" y="977900"/>
                </a:lnTo>
                <a:lnTo>
                  <a:pt x="2787395" y="952500"/>
                </a:lnTo>
                <a:lnTo>
                  <a:pt x="2776727" y="914400"/>
                </a:lnTo>
                <a:lnTo>
                  <a:pt x="2764535" y="889000"/>
                </a:lnTo>
                <a:lnTo>
                  <a:pt x="2750819" y="850900"/>
                </a:lnTo>
                <a:lnTo>
                  <a:pt x="2737103" y="825500"/>
                </a:lnTo>
                <a:lnTo>
                  <a:pt x="2706623" y="762000"/>
                </a:lnTo>
                <a:lnTo>
                  <a:pt x="2689859" y="723900"/>
                </a:lnTo>
                <a:lnTo>
                  <a:pt x="2656331" y="673100"/>
                </a:lnTo>
                <a:lnTo>
                  <a:pt x="2638043" y="647700"/>
                </a:lnTo>
                <a:lnTo>
                  <a:pt x="2578607" y="558800"/>
                </a:lnTo>
                <a:lnTo>
                  <a:pt x="2514599" y="482600"/>
                </a:lnTo>
                <a:lnTo>
                  <a:pt x="2491739" y="457200"/>
                </a:lnTo>
                <a:lnTo>
                  <a:pt x="2394203" y="355600"/>
                </a:lnTo>
                <a:lnTo>
                  <a:pt x="2368295" y="342900"/>
                </a:lnTo>
                <a:lnTo>
                  <a:pt x="2342387" y="317500"/>
                </a:lnTo>
                <a:lnTo>
                  <a:pt x="2314955" y="292100"/>
                </a:lnTo>
                <a:lnTo>
                  <a:pt x="2287523" y="279400"/>
                </a:lnTo>
                <a:lnTo>
                  <a:pt x="2260091" y="254000"/>
                </a:lnTo>
                <a:lnTo>
                  <a:pt x="2231135" y="241300"/>
                </a:lnTo>
                <a:lnTo>
                  <a:pt x="2203703" y="215900"/>
                </a:lnTo>
                <a:lnTo>
                  <a:pt x="2173223" y="203200"/>
                </a:lnTo>
                <a:lnTo>
                  <a:pt x="2144267" y="190500"/>
                </a:lnTo>
                <a:lnTo>
                  <a:pt x="2113787" y="165100"/>
                </a:lnTo>
                <a:lnTo>
                  <a:pt x="2083307" y="152400"/>
                </a:lnTo>
                <a:lnTo>
                  <a:pt x="2051303" y="139700"/>
                </a:lnTo>
                <a:lnTo>
                  <a:pt x="2020823" y="127000"/>
                </a:lnTo>
                <a:lnTo>
                  <a:pt x="1956815" y="101600"/>
                </a:lnTo>
                <a:lnTo>
                  <a:pt x="1789175" y="38100"/>
                </a:lnTo>
                <a:close/>
              </a:path>
              <a:path w="2863850" h="2781300">
                <a:moveTo>
                  <a:pt x="36060" y="1398307"/>
                </a:moveTo>
                <a:lnTo>
                  <a:pt x="18287" y="1409699"/>
                </a:lnTo>
                <a:lnTo>
                  <a:pt x="32194" y="1409699"/>
                </a:lnTo>
                <a:lnTo>
                  <a:pt x="36060" y="1398307"/>
                </a:lnTo>
                <a:close/>
              </a:path>
              <a:path w="2863850" h="2781300">
                <a:moveTo>
                  <a:pt x="38100" y="1396999"/>
                </a:moveTo>
                <a:lnTo>
                  <a:pt x="36060" y="1398307"/>
                </a:lnTo>
                <a:lnTo>
                  <a:pt x="32194" y="1409699"/>
                </a:lnTo>
                <a:lnTo>
                  <a:pt x="38100" y="1409699"/>
                </a:lnTo>
                <a:lnTo>
                  <a:pt x="38100" y="1396999"/>
                </a:lnTo>
                <a:close/>
              </a:path>
              <a:path w="2863850" h="2781300">
                <a:moveTo>
                  <a:pt x="1648967" y="12700"/>
                </a:moveTo>
                <a:lnTo>
                  <a:pt x="1213103" y="12700"/>
                </a:lnTo>
                <a:lnTo>
                  <a:pt x="1072895" y="38100"/>
                </a:lnTo>
                <a:lnTo>
                  <a:pt x="938783" y="88900"/>
                </a:lnTo>
                <a:lnTo>
                  <a:pt x="810767" y="139700"/>
                </a:lnTo>
                <a:lnTo>
                  <a:pt x="749807" y="165100"/>
                </a:lnTo>
                <a:lnTo>
                  <a:pt x="688847" y="203200"/>
                </a:lnTo>
                <a:lnTo>
                  <a:pt x="601979" y="254000"/>
                </a:lnTo>
                <a:lnTo>
                  <a:pt x="574547" y="279400"/>
                </a:lnTo>
                <a:lnTo>
                  <a:pt x="547115" y="292100"/>
                </a:lnTo>
                <a:lnTo>
                  <a:pt x="521207" y="317500"/>
                </a:lnTo>
                <a:lnTo>
                  <a:pt x="493775" y="342900"/>
                </a:lnTo>
                <a:lnTo>
                  <a:pt x="469391" y="355600"/>
                </a:lnTo>
                <a:lnTo>
                  <a:pt x="443483" y="381000"/>
                </a:lnTo>
                <a:lnTo>
                  <a:pt x="394715" y="431800"/>
                </a:lnTo>
                <a:lnTo>
                  <a:pt x="326135" y="508000"/>
                </a:lnTo>
                <a:lnTo>
                  <a:pt x="304800" y="533400"/>
                </a:lnTo>
                <a:lnTo>
                  <a:pt x="284988" y="558800"/>
                </a:lnTo>
                <a:lnTo>
                  <a:pt x="263652" y="584200"/>
                </a:lnTo>
                <a:lnTo>
                  <a:pt x="243839" y="609600"/>
                </a:lnTo>
                <a:lnTo>
                  <a:pt x="225551" y="647700"/>
                </a:lnTo>
                <a:lnTo>
                  <a:pt x="188975" y="698500"/>
                </a:lnTo>
                <a:lnTo>
                  <a:pt x="172211" y="736600"/>
                </a:lnTo>
                <a:lnTo>
                  <a:pt x="156972" y="762000"/>
                </a:lnTo>
                <a:lnTo>
                  <a:pt x="126491" y="825500"/>
                </a:lnTo>
                <a:lnTo>
                  <a:pt x="112775" y="850900"/>
                </a:lnTo>
                <a:lnTo>
                  <a:pt x="99059" y="889000"/>
                </a:lnTo>
                <a:lnTo>
                  <a:pt x="74675" y="952500"/>
                </a:lnTo>
                <a:lnTo>
                  <a:pt x="64007" y="977900"/>
                </a:lnTo>
                <a:lnTo>
                  <a:pt x="53339" y="1016000"/>
                </a:lnTo>
                <a:lnTo>
                  <a:pt x="44195" y="1041400"/>
                </a:lnTo>
                <a:lnTo>
                  <a:pt x="28955" y="1117600"/>
                </a:lnTo>
                <a:lnTo>
                  <a:pt x="22859" y="1143000"/>
                </a:lnTo>
                <a:lnTo>
                  <a:pt x="10667" y="1219200"/>
                </a:lnTo>
                <a:lnTo>
                  <a:pt x="4571" y="1282700"/>
                </a:lnTo>
                <a:lnTo>
                  <a:pt x="1523" y="1320800"/>
                </a:lnTo>
                <a:lnTo>
                  <a:pt x="0" y="1358900"/>
                </a:lnTo>
                <a:lnTo>
                  <a:pt x="0" y="1396999"/>
                </a:lnTo>
                <a:lnTo>
                  <a:pt x="9144" y="1384299"/>
                </a:lnTo>
                <a:lnTo>
                  <a:pt x="1523" y="1384299"/>
                </a:lnTo>
                <a:lnTo>
                  <a:pt x="9143" y="1371600"/>
                </a:lnTo>
                <a:lnTo>
                  <a:pt x="38100" y="1371600"/>
                </a:lnTo>
                <a:lnTo>
                  <a:pt x="38100" y="1358900"/>
                </a:lnTo>
                <a:lnTo>
                  <a:pt x="39623" y="1320800"/>
                </a:lnTo>
                <a:lnTo>
                  <a:pt x="45719" y="1257300"/>
                </a:lnTo>
                <a:lnTo>
                  <a:pt x="48767" y="1219200"/>
                </a:lnTo>
                <a:lnTo>
                  <a:pt x="53339" y="1193800"/>
                </a:lnTo>
                <a:lnTo>
                  <a:pt x="65531" y="1117600"/>
                </a:lnTo>
                <a:lnTo>
                  <a:pt x="73151" y="1092200"/>
                </a:lnTo>
                <a:lnTo>
                  <a:pt x="82295" y="1054100"/>
                </a:lnTo>
                <a:lnTo>
                  <a:pt x="100583" y="990600"/>
                </a:lnTo>
                <a:lnTo>
                  <a:pt x="111251" y="965200"/>
                </a:lnTo>
                <a:lnTo>
                  <a:pt x="121919" y="927100"/>
                </a:lnTo>
                <a:lnTo>
                  <a:pt x="134111" y="901700"/>
                </a:lnTo>
                <a:lnTo>
                  <a:pt x="161544" y="838200"/>
                </a:lnTo>
                <a:lnTo>
                  <a:pt x="175259" y="812800"/>
                </a:lnTo>
                <a:lnTo>
                  <a:pt x="190500" y="774700"/>
                </a:lnTo>
                <a:lnTo>
                  <a:pt x="205739" y="749300"/>
                </a:lnTo>
                <a:lnTo>
                  <a:pt x="222503" y="723900"/>
                </a:lnTo>
                <a:lnTo>
                  <a:pt x="239267" y="685800"/>
                </a:lnTo>
                <a:lnTo>
                  <a:pt x="275844" y="635000"/>
                </a:lnTo>
                <a:lnTo>
                  <a:pt x="335279" y="558800"/>
                </a:lnTo>
                <a:lnTo>
                  <a:pt x="399287" y="482600"/>
                </a:lnTo>
                <a:lnTo>
                  <a:pt x="469391" y="406400"/>
                </a:lnTo>
                <a:lnTo>
                  <a:pt x="493775" y="393700"/>
                </a:lnTo>
                <a:lnTo>
                  <a:pt x="571499" y="330200"/>
                </a:lnTo>
                <a:lnTo>
                  <a:pt x="597407" y="304800"/>
                </a:lnTo>
                <a:lnTo>
                  <a:pt x="679703" y="254000"/>
                </a:lnTo>
                <a:lnTo>
                  <a:pt x="766571" y="203200"/>
                </a:lnTo>
                <a:lnTo>
                  <a:pt x="827531" y="165100"/>
                </a:lnTo>
                <a:lnTo>
                  <a:pt x="888491" y="139700"/>
                </a:lnTo>
                <a:lnTo>
                  <a:pt x="920495" y="127000"/>
                </a:lnTo>
                <a:lnTo>
                  <a:pt x="952499" y="127000"/>
                </a:lnTo>
                <a:lnTo>
                  <a:pt x="1016507" y="101600"/>
                </a:lnTo>
                <a:lnTo>
                  <a:pt x="1083563" y="76200"/>
                </a:lnTo>
                <a:lnTo>
                  <a:pt x="1117091" y="76200"/>
                </a:lnTo>
                <a:lnTo>
                  <a:pt x="1184147" y="63500"/>
                </a:lnTo>
                <a:lnTo>
                  <a:pt x="1219199" y="50800"/>
                </a:lnTo>
                <a:lnTo>
                  <a:pt x="1289303" y="50800"/>
                </a:lnTo>
                <a:lnTo>
                  <a:pt x="1324355" y="38100"/>
                </a:lnTo>
                <a:lnTo>
                  <a:pt x="1754123" y="38100"/>
                </a:lnTo>
                <a:lnTo>
                  <a:pt x="1720595" y="25400"/>
                </a:lnTo>
                <a:lnTo>
                  <a:pt x="1684019" y="25400"/>
                </a:lnTo>
                <a:lnTo>
                  <a:pt x="1648967" y="12700"/>
                </a:lnTo>
                <a:close/>
              </a:path>
              <a:path w="2863850" h="2781300">
                <a:moveTo>
                  <a:pt x="18287" y="1371600"/>
                </a:moveTo>
                <a:lnTo>
                  <a:pt x="9143" y="1371600"/>
                </a:lnTo>
                <a:lnTo>
                  <a:pt x="1523" y="1384299"/>
                </a:lnTo>
                <a:lnTo>
                  <a:pt x="9144" y="1384299"/>
                </a:lnTo>
                <a:lnTo>
                  <a:pt x="18287" y="1371600"/>
                </a:lnTo>
                <a:close/>
              </a:path>
              <a:path w="2863850" h="2781300">
                <a:moveTo>
                  <a:pt x="1540763" y="0"/>
                </a:moveTo>
                <a:lnTo>
                  <a:pt x="1321307" y="0"/>
                </a:lnTo>
                <a:lnTo>
                  <a:pt x="1284731" y="12700"/>
                </a:lnTo>
                <a:lnTo>
                  <a:pt x="1577339" y="12700"/>
                </a:lnTo>
                <a:lnTo>
                  <a:pt x="1540763" y="0"/>
                </a:lnTo>
                <a:close/>
              </a:path>
            </a:pathLst>
          </a:custGeom>
          <a:solidFill>
            <a:srgbClr val="CC3300"/>
          </a:solidFill>
        </p:spPr>
        <p:txBody>
          <a:bodyPr wrap="square" lIns="0" tIns="0" rIns="0" bIns="0" rtlCol="0"/>
          <a:lstStyle/>
          <a:p>
            <a:endParaRPr/>
          </a:p>
        </p:txBody>
      </p:sp>
      <p:sp>
        <p:nvSpPr>
          <p:cNvPr id="7" name="object 7"/>
          <p:cNvSpPr/>
          <p:nvPr/>
        </p:nvSpPr>
        <p:spPr>
          <a:xfrm>
            <a:off x="618743" y="3883151"/>
            <a:ext cx="2612390" cy="2763520"/>
          </a:xfrm>
          <a:custGeom>
            <a:avLst/>
            <a:gdLst/>
            <a:ahLst/>
            <a:cxnLst/>
            <a:rect l="l" t="t" r="r" b="b"/>
            <a:pathLst>
              <a:path w="2612390" h="2763520">
                <a:moveTo>
                  <a:pt x="21335" y="0"/>
                </a:moveTo>
                <a:lnTo>
                  <a:pt x="0" y="19812"/>
                </a:lnTo>
                <a:lnTo>
                  <a:pt x="2590799" y="2763011"/>
                </a:lnTo>
                <a:lnTo>
                  <a:pt x="2612135" y="2743199"/>
                </a:lnTo>
                <a:lnTo>
                  <a:pt x="21335" y="0"/>
                </a:lnTo>
                <a:close/>
              </a:path>
            </a:pathLst>
          </a:custGeom>
          <a:solidFill>
            <a:srgbClr val="333399"/>
          </a:solidFill>
        </p:spPr>
        <p:txBody>
          <a:bodyPr wrap="square" lIns="0" tIns="0" rIns="0" bIns="0" rtlCol="0"/>
          <a:lstStyle/>
          <a:p>
            <a:endParaRPr/>
          </a:p>
        </p:txBody>
      </p:sp>
      <p:sp>
        <p:nvSpPr>
          <p:cNvPr id="8" name="object 8"/>
          <p:cNvSpPr/>
          <p:nvPr/>
        </p:nvSpPr>
        <p:spPr>
          <a:xfrm>
            <a:off x="467868" y="3883151"/>
            <a:ext cx="2837815" cy="2687320"/>
          </a:xfrm>
          <a:custGeom>
            <a:avLst/>
            <a:gdLst/>
            <a:ahLst/>
            <a:cxnLst/>
            <a:rect l="l" t="t" r="r" b="b"/>
            <a:pathLst>
              <a:path w="2837815" h="2687320">
                <a:moveTo>
                  <a:pt x="2819399" y="0"/>
                </a:moveTo>
                <a:lnTo>
                  <a:pt x="0" y="2666999"/>
                </a:lnTo>
                <a:lnTo>
                  <a:pt x="18287" y="2686811"/>
                </a:lnTo>
                <a:lnTo>
                  <a:pt x="2837687" y="19812"/>
                </a:lnTo>
                <a:lnTo>
                  <a:pt x="2819399" y="0"/>
                </a:lnTo>
                <a:close/>
              </a:path>
            </a:pathLst>
          </a:custGeom>
          <a:solidFill>
            <a:srgbClr val="333399"/>
          </a:solidFill>
        </p:spPr>
        <p:txBody>
          <a:bodyPr wrap="square" lIns="0" tIns="0" rIns="0" bIns="0" rtlCol="0"/>
          <a:lstStyle/>
          <a:p>
            <a:endParaRPr/>
          </a:p>
        </p:txBody>
      </p:sp>
      <p:sp>
        <p:nvSpPr>
          <p:cNvPr id="9" name="object 9"/>
          <p:cNvSpPr/>
          <p:nvPr/>
        </p:nvSpPr>
        <p:spPr>
          <a:xfrm>
            <a:off x="5481827" y="3665220"/>
            <a:ext cx="3288791" cy="313486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696711" y="3722115"/>
            <a:ext cx="2933699" cy="292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204972" y="4002023"/>
            <a:ext cx="311150" cy="248920"/>
          </a:xfrm>
          <a:custGeom>
            <a:avLst/>
            <a:gdLst/>
            <a:ahLst/>
            <a:cxnLst/>
            <a:rect l="l" t="t" r="r" b="b"/>
            <a:pathLst>
              <a:path w="311150" h="248920">
                <a:moveTo>
                  <a:pt x="112776" y="19811"/>
                </a:moveTo>
                <a:lnTo>
                  <a:pt x="0" y="248411"/>
                </a:lnTo>
                <a:lnTo>
                  <a:pt x="249935" y="202691"/>
                </a:lnTo>
                <a:lnTo>
                  <a:pt x="221360" y="164591"/>
                </a:lnTo>
                <a:lnTo>
                  <a:pt x="173735" y="164591"/>
                </a:lnTo>
                <a:lnTo>
                  <a:pt x="128016" y="103631"/>
                </a:lnTo>
                <a:lnTo>
                  <a:pt x="158414" y="80663"/>
                </a:lnTo>
                <a:lnTo>
                  <a:pt x="112776" y="19811"/>
                </a:lnTo>
                <a:close/>
              </a:path>
              <a:path w="311150" h="248920">
                <a:moveTo>
                  <a:pt x="158414" y="80663"/>
                </a:moveTo>
                <a:lnTo>
                  <a:pt x="128016" y="103631"/>
                </a:lnTo>
                <a:lnTo>
                  <a:pt x="173735" y="164591"/>
                </a:lnTo>
                <a:lnTo>
                  <a:pt x="204134" y="141623"/>
                </a:lnTo>
                <a:lnTo>
                  <a:pt x="158414" y="80663"/>
                </a:lnTo>
                <a:close/>
              </a:path>
              <a:path w="311150" h="248920">
                <a:moveTo>
                  <a:pt x="204134" y="141623"/>
                </a:moveTo>
                <a:lnTo>
                  <a:pt x="173735" y="164591"/>
                </a:lnTo>
                <a:lnTo>
                  <a:pt x="221360" y="164591"/>
                </a:lnTo>
                <a:lnTo>
                  <a:pt x="204134" y="141623"/>
                </a:lnTo>
                <a:close/>
              </a:path>
              <a:path w="311150" h="248920">
                <a:moveTo>
                  <a:pt x="265176" y="0"/>
                </a:moveTo>
                <a:lnTo>
                  <a:pt x="158414" y="80663"/>
                </a:lnTo>
                <a:lnTo>
                  <a:pt x="204134" y="141623"/>
                </a:lnTo>
                <a:lnTo>
                  <a:pt x="310895" y="60959"/>
                </a:lnTo>
                <a:lnTo>
                  <a:pt x="265176" y="0"/>
                </a:lnTo>
                <a:close/>
              </a:path>
            </a:pathLst>
          </a:custGeom>
          <a:solidFill>
            <a:srgbClr val="000000"/>
          </a:solidFill>
        </p:spPr>
        <p:txBody>
          <a:bodyPr wrap="square" lIns="0" tIns="0" rIns="0" bIns="0" rtlCol="0"/>
          <a:lstStyle/>
          <a:p>
            <a:endParaRPr/>
          </a:p>
        </p:txBody>
      </p:sp>
      <p:sp>
        <p:nvSpPr>
          <p:cNvPr id="12" name="object 12"/>
          <p:cNvSpPr/>
          <p:nvPr/>
        </p:nvSpPr>
        <p:spPr>
          <a:xfrm>
            <a:off x="5341620" y="4075176"/>
            <a:ext cx="311150" cy="247015"/>
          </a:xfrm>
          <a:custGeom>
            <a:avLst/>
            <a:gdLst/>
            <a:ahLst/>
            <a:cxnLst/>
            <a:rect l="l" t="t" r="r" b="b"/>
            <a:pathLst>
              <a:path w="311150" h="247014">
                <a:moveTo>
                  <a:pt x="105197" y="140153"/>
                </a:moveTo>
                <a:lnTo>
                  <a:pt x="59435" y="201167"/>
                </a:lnTo>
                <a:lnTo>
                  <a:pt x="310895" y="246887"/>
                </a:lnTo>
                <a:lnTo>
                  <a:pt x="268985" y="163067"/>
                </a:lnTo>
                <a:lnTo>
                  <a:pt x="135635" y="163067"/>
                </a:lnTo>
                <a:lnTo>
                  <a:pt x="105197" y="140153"/>
                </a:lnTo>
                <a:close/>
              </a:path>
              <a:path w="311150" h="247014">
                <a:moveTo>
                  <a:pt x="150917" y="79193"/>
                </a:moveTo>
                <a:lnTo>
                  <a:pt x="105197" y="140153"/>
                </a:lnTo>
                <a:lnTo>
                  <a:pt x="135635" y="163067"/>
                </a:lnTo>
                <a:lnTo>
                  <a:pt x="181355" y="102107"/>
                </a:lnTo>
                <a:lnTo>
                  <a:pt x="150917" y="79193"/>
                </a:lnTo>
                <a:close/>
              </a:path>
              <a:path w="311150" h="247014">
                <a:moveTo>
                  <a:pt x="196595" y="18287"/>
                </a:moveTo>
                <a:lnTo>
                  <a:pt x="150917" y="79193"/>
                </a:lnTo>
                <a:lnTo>
                  <a:pt x="181355" y="102107"/>
                </a:lnTo>
                <a:lnTo>
                  <a:pt x="135635" y="163067"/>
                </a:lnTo>
                <a:lnTo>
                  <a:pt x="268985" y="163067"/>
                </a:lnTo>
                <a:lnTo>
                  <a:pt x="196595" y="18287"/>
                </a:lnTo>
                <a:close/>
              </a:path>
              <a:path w="311150" h="247014">
                <a:moveTo>
                  <a:pt x="45720" y="0"/>
                </a:moveTo>
                <a:lnTo>
                  <a:pt x="0" y="60959"/>
                </a:lnTo>
                <a:lnTo>
                  <a:pt x="105197" y="140153"/>
                </a:lnTo>
                <a:lnTo>
                  <a:pt x="150917" y="79193"/>
                </a:lnTo>
                <a:lnTo>
                  <a:pt x="45720" y="0"/>
                </a:lnTo>
                <a:close/>
              </a:path>
            </a:pathLst>
          </a:custGeom>
          <a:solidFill>
            <a:srgbClr val="000000"/>
          </a:solid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9564" y="358775"/>
            <a:ext cx="8361680" cy="35001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La cavitazione della parte centrale permette infatti di  mantenere una distanza ottimale </a:t>
            </a:r>
            <a:r>
              <a:rPr sz="2400" dirty="0">
                <a:latin typeface="Arial"/>
                <a:cs typeface="Arial"/>
              </a:rPr>
              <a:t>tra </a:t>
            </a:r>
            <a:r>
              <a:rPr sz="2400" spc="-5" dirty="0">
                <a:latin typeface="Arial"/>
                <a:cs typeface="Arial"/>
              </a:rPr>
              <a:t>gli elementi più distali dei  due tessuti di trasporto.</a:t>
            </a:r>
            <a:endParaRPr sz="2400">
              <a:latin typeface="Arial"/>
              <a:cs typeface="Arial"/>
            </a:endParaRPr>
          </a:p>
          <a:p>
            <a:pPr marL="12700" marR="40005">
              <a:lnSpc>
                <a:spcPct val="100000"/>
              </a:lnSpc>
              <a:spcBef>
                <a:spcPts val="1440"/>
              </a:spcBef>
            </a:pPr>
            <a:r>
              <a:rPr sz="2400" spc="-5" dirty="0">
                <a:latin typeface="Arial"/>
                <a:cs typeface="Arial"/>
              </a:rPr>
              <a:t>Questa volta il risultato si accompagna anche a un  miglioramento delle prestazioni meccaniche, perché nel fusto  gli elementi meccanici (fibre sclerenchimatiche, fibrotracheidi)  presenti nei tessuti di trasporto vengono a trovarsi più  perifericamente, aumentando la resistenza dell’organo agli  sforzi</a:t>
            </a:r>
            <a:r>
              <a:rPr sz="2400" spc="-20" dirty="0">
                <a:latin typeface="Arial"/>
                <a:cs typeface="Arial"/>
              </a:rPr>
              <a:t> </a:t>
            </a:r>
            <a:r>
              <a:rPr sz="2400" spc="-5" dirty="0">
                <a:latin typeface="Arial"/>
                <a:cs typeface="Arial"/>
              </a:rPr>
              <a:t>laterali.</a:t>
            </a:r>
            <a:endParaRPr sz="2400">
              <a:latin typeface="Arial"/>
              <a:cs typeface="Arial"/>
            </a:endParaRPr>
          </a:p>
        </p:txBody>
      </p:sp>
      <p:sp>
        <p:nvSpPr>
          <p:cNvPr id="6"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1848611"/>
            <a:ext cx="1536191" cy="40126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88691" y="3477767"/>
            <a:ext cx="2292095" cy="21991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49595" y="2048255"/>
            <a:ext cx="3672839" cy="291083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7014956" y="5036234"/>
            <a:ext cx="1797685" cy="299720"/>
          </a:xfrm>
          <a:prstGeom prst="rect">
            <a:avLst/>
          </a:prstGeom>
        </p:spPr>
        <p:txBody>
          <a:bodyPr vert="horz" wrap="square" lIns="0" tIns="12700" rIns="0" bIns="0" rtlCol="0">
            <a:spAutoFit/>
          </a:bodyPr>
          <a:lstStyle/>
          <a:p>
            <a:pPr marL="12700">
              <a:lnSpc>
                <a:spcPct val="100000"/>
              </a:lnSpc>
              <a:spcBef>
                <a:spcPts val="100"/>
              </a:spcBef>
            </a:pPr>
            <a:r>
              <a:rPr sz="1800" i="1" spc="-5" dirty="0">
                <a:solidFill>
                  <a:srgbClr val="333399"/>
                </a:solidFill>
                <a:latin typeface="Times New Roman"/>
                <a:cs typeface="Times New Roman"/>
              </a:rPr>
              <a:t>Gleichenia</a:t>
            </a:r>
            <a:r>
              <a:rPr sz="1800" i="1" spc="-40" dirty="0">
                <a:solidFill>
                  <a:srgbClr val="333399"/>
                </a:solidFill>
                <a:latin typeface="Times New Roman"/>
                <a:cs typeface="Times New Roman"/>
              </a:rPr>
              <a:t> </a:t>
            </a:r>
            <a:r>
              <a:rPr sz="1800" i="1" spc="-5" dirty="0">
                <a:solidFill>
                  <a:srgbClr val="333399"/>
                </a:solidFill>
                <a:latin typeface="Times New Roman"/>
                <a:cs typeface="Times New Roman"/>
              </a:rPr>
              <a:t>dicarpa</a:t>
            </a:r>
            <a:endParaRPr sz="1800" dirty="0">
              <a:latin typeface="Times New Roman"/>
              <a:cs typeface="Times New Roman"/>
            </a:endParaRPr>
          </a:p>
        </p:txBody>
      </p:sp>
      <p:sp>
        <p:nvSpPr>
          <p:cNvPr id="6" name="object 6"/>
          <p:cNvSpPr/>
          <p:nvPr/>
        </p:nvSpPr>
        <p:spPr>
          <a:xfrm>
            <a:off x="3009900" y="3837432"/>
            <a:ext cx="1336675" cy="1335405"/>
          </a:xfrm>
          <a:custGeom>
            <a:avLst/>
            <a:gdLst/>
            <a:ahLst/>
            <a:cxnLst/>
            <a:rect l="l" t="t" r="r" b="b"/>
            <a:pathLst>
              <a:path w="1336675" h="1335404">
                <a:moveTo>
                  <a:pt x="667511" y="0"/>
                </a:moveTo>
                <a:lnTo>
                  <a:pt x="566927" y="7620"/>
                </a:lnTo>
                <a:lnTo>
                  <a:pt x="501395" y="21336"/>
                </a:lnTo>
                <a:lnTo>
                  <a:pt x="438911" y="41148"/>
                </a:lnTo>
                <a:lnTo>
                  <a:pt x="377951" y="67056"/>
                </a:lnTo>
                <a:lnTo>
                  <a:pt x="294131" y="114300"/>
                </a:lnTo>
                <a:lnTo>
                  <a:pt x="243839" y="152400"/>
                </a:lnTo>
                <a:lnTo>
                  <a:pt x="173735" y="219456"/>
                </a:lnTo>
                <a:lnTo>
                  <a:pt x="132587" y="268224"/>
                </a:lnTo>
                <a:lnTo>
                  <a:pt x="97535" y="321564"/>
                </a:lnTo>
                <a:lnTo>
                  <a:pt x="53339" y="408432"/>
                </a:lnTo>
                <a:lnTo>
                  <a:pt x="30479" y="469391"/>
                </a:lnTo>
                <a:lnTo>
                  <a:pt x="13715" y="533399"/>
                </a:lnTo>
                <a:lnTo>
                  <a:pt x="1523" y="633983"/>
                </a:lnTo>
                <a:lnTo>
                  <a:pt x="0" y="669035"/>
                </a:lnTo>
                <a:lnTo>
                  <a:pt x="1523" y="702563"/>
                </a:lnTo>
                <a:lnTo>
                  <a:pt x="13715" y="803147"/>
                </a:lnTo>
                <a:lnTo>
                  <a:pt x="30479" y="867155"/>
                </a:lnTo>
                <a:lnTo>
                  <a:pt x="53339" y="928115"/>
                </a:lnTo>
                <a:lnTo>
                  <a:pt x="97535" y="1014983"/>
                </a:lnTo>
                <a:lnTo>
                  <a:pt x="153923" y="1092707"/>
                </a:lnTo>
                <a:lnTo>
                  <a:pt x="219455" y="1162811"/>
                </a:lnTo>
                <a:lnTo>
                  <a:pt x="295655" y="1222247"/>
                </a:lnTo>
                <a:lnTo>
                  <a:pt x="350519" y="1254251"/>
                </a:lnTo>
                <a:lnTo>
                  <a:pt x="408431" y="1283207"/>
                </a:lnTo>
                <a:lnTo>
                  <a:pt x="470915" y="1306067"/>
                </a:lnTo>
                <a:lnTo>
                  <a:pt x="566927" y="1327403"/>
                </a:lnTo>
                <a:lnTo>
                  <a:pt x="633983" y="1335023"/>
                </a:lnTo>
                <a:lnTo>
                  <a:pt x="702563" y="1335023"/>
                </a:lnTo>
                <a:lnTo>
                  <a:pt x="771143" y="1327403"/>
                </a:lnTo>
                <a:lnTo>
                  <a:pt x="835151" y="1313687"/>
                </a:lnTo>
                <a:lnTo>
                  <a:pt x="892555" y="1296923"/>
                </a:lnTo>
                <a:lnTo>
                  <a:pt x="635507" y="1296923"/>
                </a:lnTo>
                <a:lnTo>
                  <a:pt x="603503" y="1293875"/>
                </a:lnTo>
                <a:lnTo>
                  <a:pt x="541019" y="1284731"/>
                </a:lnTo>
                <a:lnTo>
                  <a:pt x="480059" y="1269491"/>
                </a:lnTo>
                <a:lnTo>
                  <a:pt x="422147" y="1248155"/>
                </a:lnTo>
                <a:lnTo>
                  <a:pt x="367283" y="1220723"/>
                </a:lnTo>
                <a:lnTo>
                  <a:pt x="315467" y="1188719"/>
                </a:lnTo>
                <a:lnTo>
                  <a:pt x="268223" y="1153667"/>
                </a:lnTo>
                <a:lnTo>
                  <a:pt x="222503" y="1112519"/>
                </a:lnTo>
                <a:lnTo>
                  <a:pt x="182879" y="1068323"/>
                </a:lnTo>
                <a:lnTo>
                  <a:pt x="146303" y="1019555"/>
                </a:lnTo>
                <a:lnTo>
                  <a:pt x="114300" y="967739"/>
                </a:lnTo>
                <a:lnTo>
                  <a:pt x="88391" y="912875"/>
                </a:lnTo>
                <a:lnTo>
                  <a:pt x="67056" y="854963"/>
                </a:lnTo>
                <a:lnTo>
                  <a:pt x="45719" y="763523"/>
                </a:lnTo>
                <a:lnTo>
                  <a:pt x="39623" y="699515"/>
                </a:lnTo>
                <a:lnTo>
                  <a:pt x="38100" y="667511"/>
                </a:lnTo>
                <a:lnTo>
                  <a:pt x="39623" y="635507"/>
                </a:lnTo>
                <a:lnTo>
                  <a:pt x="45719" y="571499"/>
                </a:lnTo>
                <a:lnTo>
                  <a:pt x="67056" y="480059"/>
                </a:lnTo>
                <a:lnTo>
                  <a:pt x="88391" y="422148"/>
                </a:lnTo>
                <a:lnTo>
                  <a:pt x="114300" y="367284"/>
                </a:lnTo>
                <a:lnTo>
                  <a:pt x="146303" y="315468"/>
                </a:lnTo>
                <a:lnTo>
                  <a:pt x="182879" y="266700"/>
                </a:lnTo>
                <a:lnTo>
                  <a:pt x="245363" y="201168"/>
                </a:lnTo>
                <a:lnTo>
                  <a:pt x="292607" y="163068"/>
                </a:lnTo>
                <a:lnTo>
                  <a:pt x="342899" y="129540"/>
                </a:lnTo>
                <a:lnTo>
                  <a:pt x="396239" y="100584"/>
                </a:lnTo>
                <a:lnTo>
                  <a:pt x="452627" y="76200"/>
                </a:lnTo>
                <a:lnTo>
                  <a:pt x="512063" y="57912"/>
                </a:lnTo>
                <a:lnTo>
                  <a:pt x="573023" y="45720"/>
                </a:lnTo>
                <a:lnTo>
                  <a:pt x="669035" y="38100"/>
                </a:lnTo>
                <a:lnTo>
                  <a:pt x="888927" y="38100"/>
                </a:lnTo>
                <a:lnTo>
                  <a:pt x="867155" y="30480"/>
                </a:lnTo>
                <a:lnTo>
                  <a:pt x="835151" y="21336"/>
                </a:lnTo>
                <a:lnTo>
                  <a:pt x="801623" y="13716"/>
                </a:lnTo>
                <a:lnTo>
                  <a:pt x="769619" y="7620"/>
                </a:lnTo>
                <a:lnTo>
                  <a:pt x="736091" y="3048"/>
                </a:lnTo>
                <a:lnTo>
                  <a:pt x="667511" y="0"/>
                </a:lnTo>
                <a:close/>
              </a:path>
              <a:path w="1336675" h="1335404">
                <a:moveTo>
                  <a:pt x="888927" y="38100"/>
                </a:moveTo>
                <a:lnTo>
                  <a:pt x="669035" y="38100"/>
                </a:lnTo>
                <a:lnTo>
                  <a:pt x="733043" y="41148"/>
                </a:lnTo>
                <a:lnTo>
                  <a:pt x="765047" y="45720"/>
                </a:lnTo>
                <a:lnTo>
                  <a:pt x="826007" y="57912"/>
                </a:lnTo>
                <a:lnTo>
                  <a:pt x="885443" y="76200"/>
                </a:lnTo>
                <a:lnTo>
                  <a:pt x="941831" y="100584"/>
                </a:lnTo>
                <a:lnTo>
                  <a:pt x="995171" y="129540"/>
                </a:lnTo>
                <a:lnTo>
                  <a:pt x="1045463" y="163068"/>
                </a:lnTo>
                <a:lnTo>
                  <a:pt x="1114043" y="222504"/>
                </a:lnTo>
                <a:lnTo>
                  <a:pt x="1173479" y="291084"/>
                </a:lnTo>
                <a:lnTo>
                  <a:pt x="1190243" y="316992"/>
                </a:lnTo>
                <a:lnTo>
                  <a:pt x="1207007" y="341376"/>
                </a:lnTo>
                <a:lnTo>
                  <a:pt x="1222247" y="368808"/>
                </a:lnTo>
                <a:lnTo>
                  <a:pt x="1235963" y="394716"/>
                </a:lnTo>
                <a:lnTo>
                  <a:pt x="1248155" y="423672"/>
                </a:lnTo>
                <a:lnTo>
                  <a:pt x="1260347" y="451103"/>
                </a:lnTo>
                <a:lnTo>
                  <a:pt x="1269491" y="481583"/>
                </a:lnTo>
                <a:lnTo>
                  <a:pt x="1278635" y="510539"/>
                </a:lnTo>
                <a:lnTo>
                  <a:pt x="1284731" y="541019"/>
                </a:lnTo>
                <a:lnTo>
                  <a:pt x="1290827" y="573023"/>
                </a:lnTo>
                <a:lnTo>
                  <a:pt x="1293875" y="603503"/>
                </a:lnTo>
                <a:lnTo>
                  <a:pt x="1296923" y="635507"/>
                </a:lnTo>
                <a:lnTo>
                  <a:pt x="1298447" y="669035"/>
                </a:lnTo>
                <a:lnTo>
                  <a:pt x="1296923" y="701039"/>
                </a:lnTo>
                <a:lnTo>
                  <a:pt x="1290827" y="763523"/>
                </a:lnTo>
                <a:lnTo>
                  <a:pt x="1277111" y="826007"/>
                </a:lnTo>
                <a:lnTo>
                  <a:pt x="1258823" y="885443"/>
                </a:lnTo>
                <a:lnTo>
                  <a:pt x="1235963" y="941831"/>
                </a:lnTo>
                <a:lnTo>
                  <a:pt x="1207007" y="995171"/>
                </a:lnTo>
                <a:lnTo>
                  <a:pt x="1171955" y="1045463"/>
                </a:lnTo>
                <a:lnTo>
                  <a:pt x="1133855" y="1091183"/>
                </a:lnTo>
                <a:lnTo>
                  <a:pt x="1091183" y="1133855"/>
                </a:lnTo>
                <a:lnTo>
                  <a:pt x="1019555" y="1190243"/>
                </a:lnTo>
                <a:lnTo>
                  <a:pt x="967739" y="1222247"/>
                </a:lnTo>
                <a:lnTo>
                  <a:pt x="912875" y="1248155"/>
                </a:lnTo>
                <a:lnTo>
                  <a:pt x="854963" y="1269491"/>
                </a:lnTo>
                <a:lnTo>
                  <a:pt x="794003" y="1284731"/>
                </a:lnTo>
                <a:lnTo>
                  <a:pt x="699515" y="1296923"/>
                </a:lnTo>
                <a:lnTo>
                  <a:pt x="892555" y="1296923"/>
                </a:lnTo>
                <a:lnTo>
                  <a:pt x="928115" y="1283207"/>
                </a:lnTo>
                <a:lnTo>
                  <a:pt x="987551" y="1254251"/>
                </a:lnTo>
                <a:lnTo>
                  <a:pt x="1042415" y="1220723"/>
                </a:lnTo>
                <a:lnTo>
                  <a:pt x="1092707" y="1182623"/>
                </a:lnTo>
                <a:lnTo>
                  <a:pt x="1139951" y="1139951"/>
                </a:lnTo>
                <a:lnTo>
                  <a:pt x="1184147" y="1092707"/>
                </a:lnTo>
                <a:lnTo>
                  <a:pt x="1222247" y="1040891"/>
                </a:lnTo>
                <a:lnTo>
                  <a:pt x="1255775" y="986027"/>
                </a:lnTo>
                <a:lnTo>
                  <a:pt x="1283207" y="926591"/>
                </a:lnTo>
                <a:lnTo>
                  <a:pt x="1306067" y="865631"/>
                </a:lnTo>
                <a:lnTo>
                  <a:pt x="1322831" y="801623"/>
                </a:lnTo>
                <a:lnTo>
                  <a:pt x="1331975" y="736091"/>
                </a:lnTo>
                <a:lnTo>
                  <a:pt x="1336547" y="667511"/>
                </a:lnTo>
                <a:lnTo>
                  <a:pt x="1335023" y="632459"/>
                </a:lnTo>
                <a:lnTo>
                  <a:pt x="1327403" y="565403"/>
                </a:lnTo>
                <a:lnTo>
                  <a:pt x="1315211" y="499871"/>
                </a:lnTo>
                <a:lnTo>
                  <a:pt x="1295399" y="437387"/>
                </a:lnTo>
                <a:lnTo>
                  <a:pt x="1269491" y="377952"/>
                </a:lnTo>
                <a:lnTo>
                  <a:pt x="1239011" y="321564"/>
                </a:lnTo>
                <a:lnTo>
                  <a:pt x="1182623" y="242316"/>
                </a:lnTo>
                <a:lnTo>
                  <a:pt x="1139951" y="195072"/>
                </a:lnTo>
                <a:lnTo>
                  <a:pt x="1092707" y="152400"/>
                </a:lnTo>
                <a:lnTo>
                  <a:pt x="1040891" y="114300"/>
                </a:lnTo>
                <a:lnTo>
                  <a:pt x="986027" y="80772"/>
                </a:lnTo>
                <a:lnTo>
                  <a:pt x="928115" y="53340"/>
                </a:lnTo>
                <a:lnTo>
                  <a:pt x="897635" y="41148"/>
                </a:lnTo>
                <a:lnTo>
                  <a:pt x="888927" y="38100"/>
                </a:lnTo>
                <a:close/>
              </a:path>
            </a:pathLst>
          </a:custGeom>
          <a:solidFill>
            <a:srgbClr val="CC3300"/>
          </a:solidFill>
        </p:spPr>
        <p:txBody>
          <a:bodyPr wrap="square" lIns="0" tIns="0" rIns="0" bIns="0" rtlCol="0"/>
          <a:lstStyle/>
          <a:p>
            <a:endParaRPr/>
          </a:p>
        </p:txBody>
      </p:sp>
      <p:sp>
        <p:nvSpPr>
          <p:cNvPr id="7" name="object 7"/>
          <p:cNvSpPr txBox="1">
            <a:spLocks noGrp="1"/>
          </p:cNvSpPr>
          <p:nvPr>
            <p:ph type="title"/>
          </p:nvPr>
        </p:nvSpPr>
        <p:spPr>
          <a:xfrm>
            <a:off x="1302496" y="142646"/>
            <a:ext cx="7054215" cy="1488440"/>
          </a:xfrm>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000000"/>
                </a:solidFill>
              </a:rPr>
              <a:t>SIFONOSTELE </a:t>
            </a:r>
            <a:r>
              <a:rPr b="0" spc="-5" dirty="0">
                <a:solidFill>
                  <a:srgbClr val="000000"/>
                </a:solidFill>
                <a:latin typeface="Arial"/>
                <a:cs typeface="Arial"/>
              </a:rPr>
              <a:t>– fascio conduttore unico, di forma  tubulare, con al centro midollo; si presenta in alcune  famiglie di Felci (Schizeaceae,</a:t>
            </a:r>
            <a:r>
              <a:rPr b="0" spc="55" dirty="0">
                <a:solidFill>
                  <a:srgbClr val="000000"/>
                </a:solidFill>
                <a:latin typeface="Arial"/>
                <a:cs typeface="Arial"/>
              </a:rPr>
              <a:t> </a:t>
            </a:r>
            <a:r>
              <a:rPr b="0" spc="-5" dirty="0">
                <a:solidFill>
                  <a:srgbClr val="000000"/>
                </a:solidFill>
                <a:latin typeface="Arial"/>
                <a:cs typeface="Arial"/>
              </a:rPr>
              <a:t>Gleicheniaceae).</a:t>
            </a:r>
          </a:p>
          <a:p>
            <a:pPr marL="12700">
              <a:lnSpc>
                <a:spcPct val="100000"/>
              </a:lnSpc>
            </a:pPr>
            <a:r>
              <a:rPr b="0" spc="-5" dirty="0">
                <a:solidFill>
                  <a:srgbClr val="000000"/>
                </a:solidFill>
                <a:latin typeface="Arial"/>
                <a:cs typeface="Arial"/>
              </a:rPr>
              <a:t>Dal greco antico «</a:t>
            </a:r>
            <a:r>
              <a:rPr b="0" i="1" spc="-5" dirty="0">
                <a:solidFill>
                  <a:srgbClr val="000000"/>
                </a:solidFill>
                <a:latin typeface="Arial"/>
                <a:cs typeface="Arial"/>
              </a:rPr>
              <a:t>siphon»</a:t>
            </a:r>
            <a:r>
              <a:rPr b="0" spc="-5" dirty="0">
                <a:solidFill>
                  <a:srgbClr val="000000"/>
                </a:solidFill>
                <a:latin typeface="Arial"/>
                <a:cs typeface="Arial"/>
              </a:rPr>
              <a:t>,</a:t>
            </a:r>
            <a:r>
              <a:rPr b="0" spc="55" dirty="0">
                <a:solidFill>
                  <a:srgbClr val="000000"/>
                </a:solidFill>
                <a:latin typeface="Arial"/>
                <a:cs typeface="Arial"/>
              </a:rPr>
              <a:t> </a:t>
            </a:r>
            <a:r>
              <a:rPr b="0" spc="-5" dirty="0">
                <a:solidFill>
                  <a:srgbClr val="000000"/>
                </a:solidFill>
                <a:latin typeface="Arial"/>
                <a:cs typeface="Arial"/>
              </a:rPr>
              <a:t>tubo.</a:t>
            </a:r>
          </a:p>
        </p:txBody>
      </p:sp>
      <p:sp>
        <p:nvSpPr>
          <p:cNvPr id="8" name="object 8"/>
          <p:cNvSpPr txBox="1"/>
          <p:nvPr/>
        </p:nvSpPr>
        <p:spPr>
          <a:xfrm>
            <a:off x="1302496" y="1605686"/>
            <a:ext cx="620839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Questa stele è molto simile alla successiva</a:t>
            </a:r>
            <a:r>
              <a:rPr sz="2400" spc="60" dirty="0">
                <a:latin typeface="Arial"/>
                <a:cs typeface="Arial"/>
              </a:rPr>
              <a:t> </a:t>
            </a:r>
            <a:r>
              <a:rPr sz="2400" dirty="0">
                <a:latin typeface="Arial"/>
                <a:cs typeface="Arial"/>
              </a:rPr>
              <a:t>…</a:t>
            </a:r>
            <a:endParaRPr sz="2400">
              <a:latin typeface="Arial"/>
              <a:cs typeface="Arial"/>
            </a:endParaRPr>
          </a:p>
        </p:txBody>
      </p:sp>
      <p:sp>
        <p:nvSpPr>
          <p:cNvPr id="9" name="object 9"/>
          <p:cNvSpPr txBox="1"/>
          <p:nvPr/>
        </p:nvSpPr>
        <p:spPr>
          <a:xfrm>
            <a:off x="4110403" y="5632221"/>
            <a:ext cx="4702810" cy="756920"/>
          </a:xfrm>
          <a:prstGeom prst="rect">
            <a:avLst/>
          </a:prstGeom>
        </p:spPr>
        <p:txBody>
          <a:bodyPr vert="horz" wrap="square" lIns="0" tIns="12700" rIns="0" bIns="0" rtlCol="0">
            <a:spAutoFit/>
          </a:bodyPr>
          <a:lstStyle/>
          <a:p>
            <a:pPr marL="300355" marR="5080" indent="-288290">
              <a:lnSpc>
                <a:spcPct val="100000"/>
              </a:lnSpc>
              <a:spcBef>
                <a:spcPts val="100"/>
              </a:spcBef>
            </a:pPr>
            <a:r>
              <a:rPr sz="2400" spc="-5" dirty="0">
                <a:latin typeface="Arial"/>
                <a:cs typeface="Arial"/>
              </a:rPr>
              <a:t>Se si introduce una lacuna ad ogni  emersione fogliare si crea</a:t>
            </a:r>
            <a:r>
              <a:rPr sz="2400" dirty="0">
                <a:latin typeface="Arial"/>
                <a:cs typeface="Arial"/>
              </a:rPr>
              <a:t> </a:t>
            </a:r>
            <a:r>
              <a:rPr sz="2400" spc="-5" dirty="0">
                <a:latin typeface="Arial"/>
                <a:cs typeface="Arial"/>
              </a:rPr>
              <a:t>una…</a:t>
            </a:r>
            <a:endParaRPr sz="2400">
              <a:latin typeface="Arial"/>
              <a:cs typeface="Arial"/>
            </a:endParaRPr>
          </a:p>
        </p:txBody>
      </p:sp>
      <p:sp>
        <p:nvSpPr>
          <p:cNvPr id="12" name="object 12"/>
          <p:cNvSpPr txBox="1"/>
          <p:nvPr/>
        </p:nvSpPr>
        <p:spPr>
          <a:xfrm>
            <a:off x="210296" y="5886094"/>
            <a:ext cx="2519045" cy="75692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Sifonostele (fusto) con fasci  delle tracce fogliari che si  ramificano</a:t>
            </a:r>
            <a:r>
              <a:rPr sz="1600" spc="-15" dirty="0">
                <a:latin typeface="Arial"/>
                <a:cs typeface="Arial"/>
              </a:rPr>
              <a:t> </a:t>
            </a:r>
            <a:r>
              <a:rPr sz="1600" spc="-5" dirty="0">
                <a:latin typeface="Arial"/>
                <a:cs typeface="Arial"/>
              </a:rPr>
              <a:t>lateralmente</a:t>
            </a:r>
            <a:endParaRPr sz="1600">
              <a:latin typeface="Arial"/>
              <a:cs typeface="Arial"/>
            </a:endParaRPr>
          </a:p>
        </p:txBody>
      </p:sp>
      <p:sp>
        <p:nvSpPr>
          <p:cNvPr id="13" name="object 13"/>
          <p:cNvSpPr/>
          <p:nvPr/>
        </p:nvSpPr>
        <p:spPr>
          <a:xfrm>
            <a:off x="0" y="25907"/>
            <a:ext cx="1028700" cy="2036063"/>
          </a:xfrm>
          <a:prstGeom prst="rect">
            <a:avLst/>
          </a:prstGeom>
          <a:blipFill>
            <a:blip r:embed="rId5" cstate="print"/>
            <a:stretch>
              <a:fillRect/>
            </a:stretch>
          </a:blipFill>
        </p:spPr>
        <p:txBody>
          <a:bodyPr wrap="square" lIns="0" tIns="0" rIns="0" bIns="0" rtlCol="0"/>
          <a:lstStyle/>
          <a:p>
            <a:endParaRPr/>
          </a:p>
        </p:txBody>
      </p:sp>
      <p:sp>
        <p:nvSpPr>
          <p:cNvPr id="15" name="object 8"/>
          <p:cNvSpPr/>
          <p:nvPr/>
        </p:nvSpPr>
        <p:spPr>
          <a:xfrm>
            <a:off x="3561588" y="6324600"/>
            <a:ext cx="426719" cy="533400"/>
          </a:xfrm>
          <a:prstGeom prst="rect">
            <a:avLst/>
          </a:prstGeom>
          <a:blipFill>
            <a:blip r:embed="rId6" cstate="print"/>
            <a:stretch>
              <a:fillRect/>
            </a:stretch>
          </a:blipFill>
        </p:spPr>
        <p:txBody>
          <a:bodyPr wrap="square" lIns="0" tIns="0" rIns="0" bIns="0" rtlCol="0"/>
          <a:lstStyle/>
          <a:p>
            <a:endParaRPr/>
          </a:p>
        </p:txBody>
      </p:sp>
      <p:sp>
        <p:nvSpPr>
          <p:cNvPr id="16"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7"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4819" y="228600"/>
            <a:ext cx="2162555" cy="63855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92367" y="4002023"/>
            <a:ext cx="2328672" cy="23286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300215" y="4309871"/>
            <a:ext cx="1714500" cy="1714500"/>
          </a:xfrm>
          <a:custGeom>
            <a:avLst/>
            <a:gdLst/>
            <a:ahLst/>
            <a:cxnLst/>
            <a:rect l="l" t="t" r="r" b="b"/>
            <a:pathLst>
              <a:path w="1714500" h="1714500">
                <a:moveTo>
                  <a:pt x="900683" y="0"/>
                </a:moveTo>
                <a:lnTo>
                  <a:pt x="812291" y="0"/>
                </a:lnTo>
                <a:lnTo>
                  <a:pt x="725423" y="9143"/>
                </a:lnTo>
                <a:lnTo>
                  <a:pt x="684275" y="16763"/>
                </a:lnTo>
                <a:lnTo>
                  <a:pt x="641603" y="25907"/>
                </a:lnTo>
                <a:lnTo>
                  <a:pt x="601979" y="38099"/>
                </a:lnTo>
                <a:lnTo>
                  <a:pt x="562355" y="51815"/>
                </a:lnTo>
                <a:lnTo>
                  <a:pt x="522731" y="67055"/>
                </a:lnTo>
                <a:lnTo>
                  <a:pt x="484631" y="83819"/>
                </a:lnTo>
                <a:lnTo>
                  <a:pt x="411479" y="123443"/>
                </a:lnTo>
                <a:lnTo>
                  <a:pt x="377951" y="146303"/>
                </a:lnTo>
                <a:lnTo>
                  <a:pt x="310895" y="195071"/>
                </a:lnTo>
                <a:lnTo>
                  <a:pt x="280415" y="222503"/>
                </a:lnTo>
                <a:lnTo>
                  <a:pt x="249935" y="251459"/>
                </a:lnTo>
                <a:lnTo>
                  <a:pt x="222504" y="280415"/>
                </a:lnTo>
                <a:lnTo>
                  <a:pt x="195072" y="310895"/>
                </a:lnTo>
                <a:lnTo>
                  <a:pt x="169163" y="344423"/>
                </a:lnTo>
                <a:lnTo>
                  <a:pt x="146303" y="377951"/>
                </a:lnTo>
                <a:lnTo>
                  <a:pt x="123443" y="413003"/>
                </a:lnTo>
                <a:lnTo>
                  <a:pt x="103631" y="448055"/>
                </a:lnTo>
                <a:lnTo>
                  <a:pt x="83819" y="486155"/>
                </a:lnTo>
                <a:lnTo>
                  <a:pt x="67055" y="522731"/>
                </a:lnTo>
                <a:lnTo>
                  <a:pt x="51815" y="562355"/>
                </a:lnTo>
                <a:lnTo>
                  <a:pt x="38100" y="601979"/>
                </a:lnTo>
                <a:lnTo>
                  <a:pt x="25907" y="643127"/>
                </a:lnTo>
                <a:lnTo>
                  <a:pt x="16763" y="684275"/>
                </a:lnTo>
                <a:lnTo>
                  <a:pt x="9143" y="726947"/>
                </a:lnTo>
                <a:lnTo>
                  <a:pt x="4572" y="769619"/>
                </a:lnTo>
                <a:lnTo>
                  <a:pt x="1524" y="812291"/>
                </a:lnTo>
                <a:lnTo>
                  <a:pt x="0" y="856487"/>
                </a:lnTo>
                <a:lnTo>
                  <a:pt x="1524" y="900683"/>
                </a:lnTo>
                <a:lnTo>
                  <a:pt x="4572" y="944879"/>
                </a:lnTo>
                <a:lnTo>
                  <a:pt x="9143" y="987551"/>
                </a:lnTo>
                <a:lnTo>
                  <a:pt x="16763" y="1030223"/>
                </a:lnTo>
                <a:lnTo>
                  <a:pt x="38100" y="1112519"/>
                </a:lnTo>
                <a:lnTo>
                  <a:pt x="51815" y="1152143"/>
                </a:lnTo>
                <a:lnTo>
                  <a:pt x="67055" y="1190243"/>
                </a:lnTo>
                <a:lnTo>
                  <a:pt x="83819" y="1228343"/>
                </a:lnTo>
                <a:lnTo>
                  <a:pt x="103631" y="1266443"/>
                </a:lnTo>
                <a:lnTo>
                  <a:pt x="123443" y="1301495"/>
                </a:lnTo>
                <a:lnTo>
                  <a:pt x="146303" y="1336547"/>
                </a:lnTo>
                <a:lnTo>
                  <a:pt x="170687" y="1370075"/>
                </a:lnTo>
                <a:lnTo>
                  <a:pt x="222504" y="1434083"/>
                </a:lnTo>
                <a:lnTo>
                  <a:pt x="280415" y="1491995"/>
                </a:lnTo>
                <a:lnTo>
                  <a:pt x="344423" y="1543811"/>
                </a:lnTo>
                <a:lnTo>
                  <a:pt x="377951" y="1568195"/>
                </a:lnTo>
                <a:lnTo>
                  <a:pt x="448055" y="1610867"/>
                </a:lnTo>
                <a:lnTo>
                  <a:pt x="486155" y="1629155"/>
                </a:lnTo>
                <a:lnTo>
                  <a:pt x="562355" y="1662683"/>
                </a:lnTo>
                <a:lnTo>
                  <a:pt x="601979" y="1674875"/>
                </a:lnTo>
                <a:lnTo>
                  <a:pt x="643127" y="1687067"/>
                </a:lnTo>
                <a:lnTo>
                  <a:pt x="684275" y="1696211"/>
                </a:lnTo>
                <a:lnTo>
                  <a:pt x="726947" y="1703831"/>
                </a:lnTo>
                <a:lnTo>
                  <a:pt x="769619" y="1709927"/>
                </a:lnTo>
                <a:lnTo>
                  <a:pt x="813815" y="1712975"/>
                </a:lnTo>
                <a:lnTo>
                  <a:pt x="858011" y="1714499"/>
                </a:lnTo>
                <a:lnTo>
                  <a:pt x="902207" y="1712975"/>
                </a:lnTo>
                <a:lnTo>
                  <a:pt x="944879" y="1709927"/>
                </a:lnTo>
                <a:lnTo>
                  <a:pt x="987551" y="1703831"/>
                </a:lnTo>
                <a:lnTo>
                  <a:pt x="1030223" y="1696211"/>
                </a:lnTo>
                <a:lnTo>
                  <a:pt x="1071371" y="1687067"/>
                </a:lnTo>
                <a:lnTo>
                  <a:pt x="1107376" y="1676399"/>
                </a:lnTo>
                <a:lnTo>
                  <a:pt x="856487" y="1676399"/>
                </a:lnTo>
                <a:lnTo>
                  <a:pt x="813815" y="1674875"/>
                </a:lnTo>
                <a:lnTo>
                  <a:pt x="772667" y="1671827"/>
                </a:lnTo>
                <a:lnTo>
                  <a:pt x="691895" y="1659635"/>
                </a:lnTo>
                <a:lnTo>
                  <a:pt x="652271" y="1650491"/>
                </a:lnTo>
                <a:lnTo>
                  <a:pt x="612647" y="1638299"/>
                </a:lnTo>
                <a:lnTo>
                  <a:pt x="574547" y="1626107"/>
                </a:lnTo>
                <a:lnTo>
                  <a:pt x="537971" y="1610867"/>
                </a:lnTo>
                <a:lnTo>
                  <a:pt x="501395" y="1594103"/>
                </a:lnTo>
                <a:lnTo>
                  <a:pt x="466343" y="1577339"/>
                </a:lnTo>
                <a:lnTo>
                  <a:pt x="431291" y="1557527"/>
                </a:lnTo>
                <a:lnTo>
                  <a:pt x="399287" y="1536191"/>
                </a:lnTo>
                <a:lnTo>
                  <a:pt x="367283" y="1513331"/>
                </a:lnTo>
                <a:lnTo>
                  <a:pt x="335279" y="1488947"/>
                </a:lnTo>
                <a:lnTo>
                  <a:pt x="306323" y="1463039"/>
                </a:lnTo>
                <a:lnTo>
                  <a:pt x="277367" y="1435607"/>
                </a:lnTo>
                <a:lnTo>
                  <a:pt x="249935" y="1406651"/>
                </a:lnTo>
                <a:lnTo>
                  <a:pt x="224028" y="1377695"/>
                </a:lnTo>
                <a:lnTo>
                  <a:pt x="199643" y="1345691"/>
                </a:lnTo>
                <a:lnTo>
                  <a:pt x="176784" y="1313687"/>
                </a:lnTo>
                <a:lnTo>
                  <a:pt x="155448" y="1281683"/>
                </a:lnTo>
                <a:lnTo>
                  <a:pt x="118872" y="1211579"/>
                </a:lnTo>
                <a:lnTo>
                  <a:pt x="102107" y="1175003"/>
                </a:lnTo>
                <a:lnTo>
                  <a:pt x="86867" y="1138427"/>
                </a:lnTo>
                <a:lnTo>
                  <a:pt x="74675" y="1100327"/>
                </a:lnTo>
                <a:lnTo>
                  <a:pt x="64007" y="1060703"/>
                </a:lnTo>
                <a:lnTo>
                  <a:pt x="54863" y="1021079"/>
                </a:lnTo>
                <a:lnTo>
                  <a:pt x="47243" y="981455"/>
                </a:lnTo>
                <a:lnTo>
                  <a:pt x="42672" y="940307"/>
                </a:lnTo>
                <a:lnTo>
                  <a:pt x="38100" y="897635"/>
                </a:lnTo>
                <a:lnTo>
                  <a:pt x="38100" y="856487"/>
                </a:lnTo>
                <a:lnTo>
                  <a:pt x="39624" y="813815"/>
                </a:lnTo>
                <a:lnTo>
                  <a:pt x="42672" y="772667"/>
                </a:lnTo>
                <a:lnTo>
                  <a:pt x="47243" y="731519"/>
                </a:lnTo>
                <a:lnTo>
                  <a:pt x="54863" y="690371"/>
                </a:lnTo>
                <a:lnTo>
                  <a:pt x="64007" y="650747"/>
                </a:lnTo>
                <a:lnTo>
                  <a:pt x="74675" y="612647"/>
                </a:lnTo>
                <a:lnTo>
                  <a:pt x="88391" y="574547"/>
                </a:lnTo>
                <a:lnTo>
                  <a:pt x="102107" y="537971"/>
                </a:lnTo>
                <a:lnTo>
                  <a:pt x="118872" y="501395"/>
                </a:lnTo>
                <a:lnTo>
                  <a:pt x="137160" y="466343"/>
                </a:lnTo>
                <a:lnTo>
                  <a:pt x="156972" y="431291"/>
                </a:lnTo>
                <a:lnTo>
                  <a:pt x="178307" y="397763"/>
                </a:lnTo>
                <a:lnTo>
                  <a:pt x="201167" y="365759"/>
                </a:lnTo>
                <a:lnTo>
                  <a:pt x="225551" y="335279"/>
                </a:lnTo>
                <a:lnTo>
                  <a:pt x="251459" y="304799"/>
                </a:lnTo>
                <a:lnTo>
                  <a:pt x="306323" y="249935"/>
                </a:lnTo>
                <a:lnTo>
                  <a:pt x="336803" y="224027"/>
                </a:lnTo>
                <a:lnTo>
                  <a:pt x="367283" y="199643"/>
                </a:lnTo>
                <a:lnTo>
                  <a:pt x="399287" y="176783"/>
                </a:lnTo>
                <a:lnTo>
                  <a:pt x="432815" y="155447"/>
                </a:lnTo>
                <a:lnTo>
                  <a:pt x="466343" y="135635"/>
                </a:lnTo>
                <a:lnTo>
                  <a:pt x="502919" y="117347"/>
                </a:lnTo>
                <a:lnTo>
                  <a:pt x="537971" y="102107"/>
                </a:lnTo>
                <a:lnTo>
                  <a:pt x="576071" y="86867"/>
                </a:lnTo>
                <a:lnTo>
                  <a:pt x="652271" y="62483"/>
                </a:lnTo>
                <a:lnTo>
                  <a:pt x="691895" y="53339"/>
                </a:lnTo>
                <a:lnTo>
                  <a:pt x="774191" y="41147"/>
                </a:lnTo>
                <a:lnTo>
                  <a:pt x="815339" y="38099"/>
                </a:lnTo>
                <a:lnTo>
                  <a:pt x="1110995" y="38099"/>
                </a:lnTo>
                <a:lnTo>
                  <a:pt x="1071371" y="25907"/>
                </a:lnTo>
                <a:lnTo>
                  <a:pt x="1028699" y="16763"/>
                </a:lnTo>
                <a:lnTo>
                  <a:pt x="987551" y="9143"/>
                </a:lnTo>
                <a:lnTo>
                  <a:pt x="944879" y="3047"/>
                </a:lnTo>
                <a:lnTo>
                  <a:pt x="900683" y="0"/>
                </a:lnTo>
                <a:close/>
              </a:path>
              <a:path w="1714500" h="1714500">
                <a:moveTo>
                  <a:pt x="1110995" y="38099"/>
                </a:moveTo>
                <a:lnTo>
                  <a:pt x="899159" y="38099"/>
                </a:lnTo>
                <a:lnTo>
                  <a:pt x="941831" y="41147"/>
                </a:lnTo>
                <a:lnTo>
                  <a:pt x="982979" y="47243"/>
                </a:lnTo>
                <a:lnTo>
                  <a:pt x="1022603" y="54863"/>
                </a:lnTo>
                <a:lnTo>
                  <a:pt x="1062227" y="64007"/>
                </a:lnTo>
                <a:lnTo>
                  <a:pt x="1100327" y="74675"/>
                </a:lnTo>
                <a:lnTo>
                  <a:pt x="1138427" y="86867"/>
                </a:lnTo>
                <a:lnTo>
                  <a:pt x="1176527" y="102107"/>
                </a:lnTo>
                <a:lnTo>
                  <a:pt x="1213103" y="118871"/>
                </a:lnTo>
                <a:lnTo>
                  <a:pt x="1248155" y="137159"/>
                </a:lnTo>
                <a:lnTo>
                  <a:pt x="1281683" y="156971"/>
                </a:lnTo>
                <a:lnTo>
                  <a:pt x="1315211" y="178307"/>
                </a:lnTo>
                <a:lnTo>
                  <a:pt x="1347215" y="201167"/>
                </a:lnTo>
                <a:lnTo>
                  <a:pt x="1408175" y="249935"/>
                </a:lnTo>
                <a:lnTo>
                  <a:pt x="1437131" y="277367"/>
                </a:lnTo>
                <a:lnTo>
                  <a:pt x="1488947" y="335279"/>
                </a:lnTo>
                <a:lnTo>
                  <a:pt x="1513331" y="367283"/>
                </a:lnTo>
                <a:lnTo>
                  <a:pt x="1536191" y="399287"/>
                </a:lnTo>
                <a:lnTo>
                  <a:pt x="1557527" y="432815"/>
                </a:lnTo>
                <a:lnTo>
                  <a:pt x="1577339" y="466343"/>
                </a:lnTo>
                <a:lnTo>
                  <a:pt x="1595627" y="501395"/>
                </a:lnTo>
                <a:lnTo>
                  <a:pt x="1612391" y="537971"/>
                </a:lnTo>
                <a:lnTo>
                  <a:pt x="1639823" y="614171"/>
                </a:lnTo>
                <a:lnTo>
                  <a:pt x="1650491" y="652271"/>
                </a:lnTo>
                <a:lnTo>
                  <a:pt x="1659635" y="691895"/>
                </a:lnTo>
                <a:lnTo>
                  <a:pt x="1667255" y="733043"/>
                </a:lnTo>
                <a:lnTo>
                  <a:pt x="1671827" y="772667"/>
                </a:lnTo>
                <a:lnTo>
                  <a:pt x="1674875" y="815339"/>
                </a:lnTo>
                <a:lnTo>
                  <a:pt x="1676399" y="856487"/>
                </a:lnTo>
                <a:lnTo>
                  <a:pt x="1674875" y="899159"/>
                </a:lnTo>
                <a:lnTo>
                  <a:pt x="1671827" y="940307"/>
                </a:lnTo>
                <a:lnTo>
                  <a:pt x="1667255" y="981455"/>
                </a:lnTo>
                <a:lnTo>
                  <a:pt x="1659635" y="1022603"/>
                </a:lnTo>
                <a:lnTo>
                  <a:pt x="1650491" y="1062227"/>
                </a:lnTo>
                <a:lnTo>
                  <a:pt x="1639823" y="1100327"/>
                </a:lnTo>
                <a:lnTo>
                  <a:pt x="1626107" y="1138427"/>
                </a:lnTo>
                <a:lnTo>
                  <a:pt x="1610867" y="1176527"/>
                </a:lnTo>
                <a:lnTo>
                  <a:pt x="1595627" y="1211579"/>
                </a:lnTo>
                <a:lnTo>
                  <a:pt x="1577339" y="1248155"/>
                </a:lnTo>
                <a:lnTo>
                  <a:pt x="1557527" y="1281683"/>
                </a:lnTo>
                <a:lnTo>
                  <a:pt x="1536191" y="1315211"/>
                </a:lnTo>
                <a:lnTo>
                  <a:pt x="1513331" y="1347215"/>
                </a:lnTo>
                <a:lnTo>
                  <a:pt x="1488947" y="1377695"/>
                </a:lnTo>
                <a:lnTo>
                  <a:pt x="1463039" y="1408175"/>
                </a:lnTo>
                <a:lnTo>
                  <a:pt x="1408175" y="1463039"/>
                </a:lnTo>
                <a:lnTo>
                  <a:pt x="1377695" y="1488947"/>
                </a:lnTo>
                <a:lnTo>
                  <a:pt x="1347215" y="1513331"/>
                </a:lnTo>
                <a:lnTo>
                  <a:pt x="1315211" y="1536191"/>
                </a:lnTo>
                <a:lnTo>
                  <a:pt x="1281683" y="1557527"/>
                </a:lnTo>
                <a:lnTo>
                  <a:pt x="1246631" y="1577339"/>
                </a:lnTo>
                <a:lnTo>
                  <a:pt x="1211579" y="1595627"/>
                </a:lnTo>
                <a:lnTo>
                  <a:pt x="1138427" y="1626107"/>
                </a:lnTo>
                <a:lnTo>
                  <a:pt x="1100327" y="1638299"/>
                </a:lnTo>
                <a:lnTo>
                  <a:pt x="1060703" y="1650491"/>
                </a:lnTo>
                <a:lnTo>
                  <a:pt x="1021079" y="1659635"/>
                </a:lnTo>
                <a:lnTo>
                  <a:pt x="940307" y="1671827"/>
                </a:lnTo>
                <a:lnTo>
                  <a:pt x="899159" y="1674875"/>
                </a:lnTo>
                <a:lnTo>
                  <a:pt x="856487" y="1676399"/>
                </a:lnTo>
                <a:lnTo>
                  <a:pt x="1107376" y="1676399"/>
                </a:lnTo>
                <a:lnTo>
                  <a:pt x="1152143" y="1661159"/>
                </a:lnTo>
                <a:lnTo>
                  <a:pt x="1191767" y="1645919"/>
                </a:lnTo>
                <a:lnTo>
                  <a:pt x="1228343" y="1629155"/>
                </a:lnTo>
                <a:lnTo>
                  <a:pt x="1266443" y="1610867"/>
                </a:lnTo>
                <a:lnTo>
                  <a:pt x="1301495" y="1589531"/>
                </a:lnTo>
                <a:lnTo>
                  <a:pt x="1336547" y="1566671"/>
                </a:lnTo>
                <a:lnTo>
                  <a:pt x="1370075" y="1543811"/>
                </a:lnTo>
                <a:lnTo>
                  <a:pt x="1402079" y="1517903"/>
                </a:lnTo>
                <a:lnTo>
                  <a:pt x="1434083" y="1490471"/>
                </a:lnTo>
                <a:lnTo>
                  <a:pt x="1463039" y="1463039"/>
                </a:lnTo>
                <a:lnTo>
                  <a:pt x="1491995" y="1432559"/>
                </a:lnTo>
                <a:lnTo>
                  <a:pt x="1519427" y="1402079"/>
                </a:lnTo>
                <a:lnTo>
                  <a:pt x="1568195" y="1335023"/>
                </a:lnTo>
                <a:lnTo>
                  <a:pt x="1591055" y="1301495"/>
                </a:lnTo>
                <a:lnTo>
                  <a:pt x="1610867" y="1264919"/>
                </a:lnTo>
                <a:lnTo>
                  <a:pt x="1629155" y="1228343"/>
                </a:lnTo>
                <a:lnTo>
                  <a:pt x="1647443" y="1190243"/>
                </a:lnTo>
                <a:lnTo>
                  <a:pt x="1662683" y="1150619"/>
                </a:lnTo>
                <a:lnTo>
                  <a:pt x="1676399" y="1110995"/>
                </a:lnTo>
                <a:lnTo>
                  <a:pt x="1687067" y="1069847"/>
                </a:lnTo>
                <a:lnTo>
                  <a:pt x="1696211" y="1028699"/>
                </a:lnTo>
                <a:lnTo>
                  <a:pt x="1703831" y="986027"/>
                </a:lnTo>
                <a:lnTo>
                  <a:pt x="1709927" y="943355"/>
                </a:lnTo>
                <a:lnTo>
                  <a:pt x="1712975" y="900683"/>
                </a:lnTo>
                <a:lnTo>
                  <a:pt x="1714499" y="856487"/>
                </a:lnTo>
                <a:lnTo>
                  <a:pt x="1712975" y="812291"/>
                </a:lnTo>
                <a:lnTo>
                  <a:pt x="1709927" y="768095"/>
                </a:lnTo>
                <a:lnTo>
                  <a:pt x="1703831" y="725423"/>
                </a:lnTo>
                <a:lnTo>
                  <a:pt x="1696211" y="682751"/>
                </a:lnTo>
                <a:lnTo>
                  <a:pt x="1687067" y="641603"/>
                </a:lnTo>
                <a:lnTo>
                  <a:pt x="1674875" y="601979"/>
                </a:lnTo>
                <a:lnTo>
                  <a:pt x="1662683" y="560831"/>
                </a:lnTo>
                <a:lnTo>
                  <a:pt x="1629155" y="484631"/>
                </a:lnTo>
                <a:lnTo>
                  <a:pt x="1610867" y="448055"/>
                </a:lnTo>
                <a:lnTo>
                  <a:pt x="1589531" y="411479"/>
                </a:lnTo>
                <a:lnTo>
                  <a:pt x="1568195" y="376427"/>
                </a:lnTo>
                <a:lnTo>
                  <a:pt x="1543811" y="342899"/>
                </a:lnTo>
                <a:lnTo>
                  <a:pt x="1517903" y="310895"/>
                </a:lnTo>
                <a:lnTo>
                  <a:pt x="1491995" y="280415"/>
                </a:lnTo>
                <a:lnTo>
                  <a:pt x="1463039" y="249935"/>
                </a:lnTo>
                <a:lnTo>
                  <a:pt x="1402079" y="195071"/>
                </a:lnTo>
                <a:lnTo>
                  <a:pt x="1370075" y="169163"/>
                </a:lnTo>
                <a:lnTo>
                  <a:pt x="1336547" y="146303"/>
                </a:lnTo>
                <a:lnTo>
                  <a:pt x="1301495" y="123443"/>
                </a:lnTo>
                <a:lnTo>
                  <a:pt x="1264919" y="102107"/>
                </a:lnTo>
                <a:lnTo>
                  <a:pt x="1228343" y="83819"/>
                </a:lnTo>
                <a:lnTo>
                  <a:pt x="1190243" y="67055"/>
                </a:lnTo>
                <a:lnTo>
                  <a:pt x="1150619" y="51815"/>
                </a:lnTo>
                <a:lnTo>
                  <a:pt x="1110995" y="38099"/>
                </a:lnTo>
                <a:close/>
              </a:path>
            </a:pathLst>
          </a:custGeom>
          <a:solidFill>
            <a:srgbClr val="CC3300"/>
          </a:solidFill>
        </p:spPr>
        <p:txBody>
          <a:bodyPr wrap="square" lIns="0" tIns="0" rIns="0" bIns="0" rtlCol="0"/>
          <a:lstStyle/>
          <a:p>
            <a:endParaRPr/>
          </a:p>
        </p:txBody>
      </p:sp>
      <p:sp>
        <p:nvSpPr>
          <p:cNvPr id="5" name="object 5"/>
          <p:cNvSpPr/>
          <p:nvPr/>
        </p:nvSpPr>
        <p:spPr>
          <a:xfrm>
            <a:off x="324611" y="4652771"/>
            <a:ext cx="2446020" cy="0"/>
          </a:xfrm>
          <a:custGeom>
            <a:avLst/>
            <a:gdLst/>
            <a:ahLst/>
            <a:cxnLst/>
            <a:rect l="l" t="t" r="r" b="b"/>
            <a:pathLst>
              <a:path w="2446020">
                <a:moveTo>
                  <a:pt x="0" y="0"/>
                </a:moveTo>
                <a:lnTo>
                  <a:pt x="2446019" y="0"/>
                </a:lnTo>
              </a:path>
            </a:pathLst>
          </a:custGeom>
          <a:ln w="36575">
            <a:solidFill>
              <a:srgbClr val="333399"/>
            </a:solidFill>
          </a:ln>
        </p:spPr>
        <p:txBody>
          <a:bodyPr wrap="square" lIns="0" tIns="0" rIns="0" bIns="0" rtlCol="0"/>
          <a:lstStyle/>
          <a:p>
            <a:endParaRPr/>
          </a:p>
        </p:txBody>
      </p:sp>
      <p:sp>
        <p:nvSpPr>
          <p:cNvPr id="6" name="object 6"/>
          <p:cNvSpPr txBox="1">
            <a:spLocks noGrp="1"/>
          </p:cNvSpPr>
          <p:nvPr>
            <p:ph type="title"/>
          </p:nvPr>
        </p:nvSpPr>
        <p:spPr>
          <a:xfrm>
            <a:off x="2996359" y="142646"/>
            <a:ext cx="5918200" cy="1854200"/>
          </a:xfrm>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000000"/>
                </a:solidFill>
              </a:rPr>
              <a:t>DICTIOSTELE </a:t>
            </a:r>
            <a:r>
              <a:rPr b="0" spc="-5" dirty="0">
                <a:solidFill>
                  <a:srgbClr val="000000"/>
                </a:solidFill>
                <a:latin typeface="Arial"/>
                <a:cs typeface="Arial"/>
              </a:rPr>
              <a:t>– è il tipico «tubo vascolare  bucato» della </a:t>
            </a:r>
            <a:r>
              <a:rPr spc="-5" dirty="0">
                <a:solidFill>
                  <a:srgbClr val="000000"/>
                </a:solidFill>
              </a:rPr>
              <a:t>maggioranza delle </a:t>
            </a:r>
            <a:r>
              <a:rPr dirty="0">
                <a:solidFill>
                  <a:srgbClr val="000000"/>
                </a:solidFill>
              </a:rPr>
              <a:t>Felci</a:t>
            </a:r>
            <a:r>
              <a:rPr b="0" dirty="0">
                <a:solidFill>
                  <a:srgbClr val="000000"/>
                </a:solidFill>
                <a:latin typeface="Arial"/>
                <a:cs typeface="Arial"/>
              </a:rPr>
              <a:t>,  </a:t>
            </a:r>
            <a:r>
              <a:rPr b="0" spc="-5" dirty="0">
                <a:solidFill>
                  <a:srgbClr val="000000"/>
                </a:solidFill>
                <a:latin typeface="Arial"/>
                <a:cs typeface="Arial"/>
              </a:rPr>
              <a:t>formato da un fascio conduttore che appare  reticolato (dal greco antico «diktion», rete)  per la presenza delle tracce</a:t>
            </a:r>
            <a:r>
              <a:rPr b="0" spc="50" dirty="0">
                <a:solidFill>
                  <a:srgbClr val="000000"/>
                </a:solidFill>
                <a:latin typeface="Arial"/>
                <a:cs typeface="Arial"/>
              </a:rPr>
              <a:t> </a:t>
            </a:r>
            <a:r>
              <a:rPr b="0" spc="-5" dirty="0">
                <a:solidFill>
                  <a:srgbClr val="000000"/>
                </a:solidFill>
                <a:latin typeface="Arial"/>
                <a:cs typeface="Arial"/>
              </a:rPr>
              <a:t>fogliari.</a:t>
            </a:r>
          </a:p>
        </p:txBody>
      </p:sp>
      <p:sp>
        <p:nvSpPr>
          <p:cNvPr id="7" name="object 7"/>
          <p:cNvSpPr txBox="1"/>
          <p:nvPr/>
        </p:nvSpPr>
        <p:spPr>
          <a:xfrm>
            <a:off x="2996359" y="2033930"/>
            <a:ext cx="5839460" cy="2731135"/>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Al di sopra delle tracce fogliari piegate  lateralmente all’infuori vi sono ampie  lacune fogliari riempite da parenchima, che  in sezione formano i raggi midollari. </a:t>
            </a:r>
            <a:r>
              <a:rPr sz="2400" dirty="0">
                <a:latin typeface="Arial"/>
                <a:cs typeface="Arial"/>
              </a:rPr>
              <a:t>Il  </a:t>
            </a:r>
            <a:r>
              <a:rPr sz="2400" spc="-5" dirty="0">
                <a:latin typeface="Arial"/>
                <a:cs typeface="Arial"/>
              </a:rPr>
              <a:t>midollo centrale visto in sezione non è  completamente</a:t>
            </a:r>
            <a:r>
              <a:rPr sz="2400" spc="5" dirty="0">
                <a:latin typeface="Arial"/>
                <a:cs typeface="Arial"/>
              </a:rPr>
              <a:t> </a:t>
            </a:r>
            <a:r>
              <a:rPr sz="2400" spc="-5" dirty="0">
                <a:latin typeface="Arial"/>
                <a:cs typeface="Arial"/>
              </a:rPr>
              <a:t>racchiuso.</a:t>
            </a:r>
            <a:endParaRPr sz="2400">
              <a:latin typeface="Arial"/>
              <a:cs typeface="Arial"/>
            </a:endParaRPr>
          </a:p>
          <a:p>
            <a:pPr marL="83820">
              <a:lnSpc>
                <a:spcPct val="100000"/>
              </a:lnSpc>
              <a:spcBef>
                <a:spcPts val="1864"/>
              </a:spcBef>
            </a:pPr>
            <a:r>
              <a:rPr sz="1800" spc="-5" dirty="0">
                <a:solidFill>
                  <a:srgbClr val="333399"/>
                </a:solidFill>
                <a:latin typeface="Arial"/>
                <a:cs typeface="Arial"/>
              </a:rPr>
              <a:t>Sezione di</a:t>
            </a:r>
            <a:r>
              <a:rPr sz="1800" spc="10" dirty="0">
                <a:solidFill>
                  <a:srgbClr val="333399"/>
                </a:solidFill>
                <a:latin typeface="Arial"/>
                <a:cs typeface="Arial"/>
              </a:rPr>
              <a:t> </a:t>
            </a:r>
            <a:r>
              <a:rPr sz="1800" spc="-5" dirty="0">
                <a:solidFill>
                  <a:srgbClr val="333399"/>
                </a:solidFill>
                <a:latin typeface="Arial"/>
                <a:cs typeface="Arial"/>
              </a:rPr>
              <a:t>taglio</a:t>
            </a:r>
            <a:endParaRPr sz="1800">
              <a:latin typeface="Arial"/>
              <a:cs typeface="Arial"/>
            </a:endParaRPr>
          </a:p>
        </p:txBody>
      </p:sp>
      <p:sp>
        <p:nvSpPr>
          <p:cNvPr id="8" name="object 8"/>
          <p:cNvSpPr/>
          <p:nvPr/>
        </p:nvSpPr>
        <p:spPr>
          <a:xfrm>
            <a:off x="5077967" y="4616195"/>
            <a:ext cx="719455" cy="76200"/>
          </a:xfrm>
          <a:custGeom>
            <a:avLst/>
            <a:gdLst/>
            <a:ahLst/>
            <a:cxnLst/>
            <a:rect l="l" t="t" r="r" b="b"/>
            <a:pathLst>
              <a:path w="719454" h="76200">
                <a:moveTo>
                  <a:pt x="643127" y="0"/>
                </a:moveTo>
                <a:lnTo>
                  <a:pt x="643127" y="76199"/>
                </a:lnTo>
                <a:lnTo>
                  <a:pt x="710183" y="42671"/>
                </a:lnTo>
                <a:lnTo>
                  <a:pt x="655319" y="42671"/>
                </a:lnTo>
                <a:lnTo>
                  <a:pt x="655319" y="32003"/>
                </a:lnTo>
                <a:lnTo>
                  <a:pt x="707135" y="32003"/>
                </a:lnTo>
                <a:lnTo>
                  <a:pt x="643127" y="0"/>
                </a:lnTo>
                <a:close/>
              </a:path>
              <a:path w="719454" h="76200">
                <a:moveTo>
                  <a:pt x="643127" y="32003"/>
                </a:moveTo>
                <a:lnTo>
                  <a:pt x="0" y="32003"/>
                </a:lnTo>
                <a:lnTo>
                  <a:pt x="0" y="42671"/>
                </a:lnTo>
                <a:lnTo>
                  <a:pt x="643127" y="42671"/>
                </a:lnTo>
                <a:lnTo>
                  <a:pt x="643127" y="32003"/>
                </a:lnTo>
                <a:close/>
              </a:path>
              <a:path w="719454" h="76200">
                <a:moveTo>
                  <a:pt x="707135" y="32003"/>
                </a:moveTo>
                <a:lnTo>
                  <a:pt x="655319" y="32003"/>
                </a:lnTo>
                <a:lnTo>
                  <a:pt x="655319" y="42671"/>
                </a:lnTo>
                <a:lnTo>
                  <a:pt x="710183" y="42671"/>
                </a:lnTo>
                <a:lnTo>
                  <a:pt x="719327" y="38099"/>
                </a:lnTo>
                <a:lnTo>
                  <a:pt x="707135" y="32003"/>
                </a:lnTo>
                <a:close/>
              </a:path>
            </a:pathLst>
          </a:custGeom>
          <a:solidFill>
            <a:srgbClr val="000000"/>
          </a:solidFill>
        </p:spPr>
        <p:txBody>
          <a:bodyPr wrap="square" lIns="0" tIns="0" rIns="0" bIns="0" rtlCol="0"/>
          <a:lstStyle/>
          <a:p>
            <a:endParaRPr/>
          </a:p>
        </p:txBody>
      </p:sp>
      <p:sp>
        <p:nvSpPr>
          <p:cNvPr id="9" name="object 9"/>
          <p:cNvSpPr txBox="1"/>
          <p:nvPr/>
        </p:nvSpPr>
        <p:spPr>
          <a:xfrm>
            <a:off x="3458321" y="6317894"/>
            <a:ext cx="5293360" cy="513080"/>
          </a:xfrm>
          <a:prstGeom prst="rect">
            <a:avLst/>
          </a:prstGeom>
        </p:spPr>
        <p:txBody>
          <a:bodyPr vert="horz" wrap="square" lIns="0" tIns="12065" rIns="0" bIns="0" rtlCol="0">
            <a:spAutoFit/>
          </a:bodyPr>
          <a:lstStyle/>
          <a:p>
            <a:pPr marL="12700" marR="5080">
              <a:lnSpc>
                <a:spcPct val="100000"/>
              </a:lnSpc>
              <a:spcBef>
                <a:spcPts val="95"/>
              </a:spcBef>
            </a:pPr>
            <a:r>
              <a:rPr sz="1600" spc="-15" dirty="0">
                <a:latin typeface="Arial"/>
                <a:cs typeface="Arial"/>
              </a:rPr>
              <a:t>Traccia </a:t>
            </a:r>
            <a:r>
              <a:rPr sz="1600" spc="-5" dirty="0">
                <a:latin typeface="Arial"/>
                <a:cs typeface="Arial"/>
              </a:rPr>
              <a:t>fogliare: prosecuzione dei fasci conduttori del </a:t>
            </a:r>
            <a:r>
              <a:rPr sz="1600" spc="-10" dirty="0">
                <a:latin typeface="Arial"/>
                <a:cs typeface="Arial"/>
              </a:rPr>
              <a:t>fusto  </a:t>
            </a:r>
            <a:r>
              <a:rPr sz="1600" spc="-5" dirty="0">
                <a:latin typeface="Arial"/>
                <a:cs typeface="Arial"/>
              </a:rPr>
              <a:t>nella</a:t>
            </a:r>
            <a:r>
              <a:rPr sz="1600" spc="-20" dirty="0">
                <a:latin typeface="Arial"/>
                <a:cs typeface="Arial"/>
              </a:rPr>
              <a:t> </a:t>
            </a:r>
            <a:r>
              <a:rPr sz="1600" spc="-5" dirty="0">
                <a:latin typeface="Arial"/>
                <a:cs typeface="Arial"/>
              </a:rPr>
              <a:t>foglia</a:t>
            </a:r>
            <a:endParaRPr sz="16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5047" y="175260"/>
            <a:ext cx="7562087" cy="38557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0964" y="4102100"/>
            <a:ext cx="8620760" cy="2585720"/>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BF0000"/>
                </a:solidFill>
                <a:latin typeface="Arial"/>
                <a:cs typeface="Arial"/>
              </a:rPr>
              <a:t>Sifonostele </a:t>
            </a:r>
            <a:r>
              <a:rPr sz="2400" spc="-5" dirty="0">
                <a:latin typeface="Arial"/>
                <a:cs typeface="Arial"/>
              </a:rPr>
              <a:t>e </a:t>
            </a:r>
            <a:r>
              <a:rPr sz="2400" b="1" spc="-5" dirty="0">
                <a:solidFill>
                  <a:srgbClr val="BF0000"/>
                </a:solidFill>
                <a:latin typeface="Arial"/>
                <a:cs typeface="Arial"/>
              </a:rPr>
              <a:t>dictiostele </a:t>
            </a:r>
            <a:r>
              <a:rPr sz="2400" spc="-5" dirty="0">
                <a:latin typeface="Arial"/>
                <a:cs typeface="Arial"/>
              </a:rPr>
              <a:t>sono molto simili, in quanto si </a:t>
            </a:r>
            <a:r>
              <a:rPr sz="2400" spc="-10" dirty="0">
                <a:latin typeface="Arial"/>
                <a:cs typeface="Arial"/>
              </a:rPr>
              <a:t>diffe-  </a:t>
            </a:r>
            <a:r>
              <a:rPr sz="2400" spc="-5" dirty="0">
                <a:latin typeface="Arial"/>
                <a:cs typeface="Arial"/>
              </a:rPr>
              <a:t>renziano soltanto per la presenza della lacuna fogliare in </a:t>
            </a:r>
            <a:r>
              <a:rPr sz="2400" dirty="0">
                <a:latin typeface="Arial"/>
                <a:cs typeface="Arial"/>
              </a:rPr>
              <a:t>corri-  </a:t>
            </a:r>
            <a:r>
              <a:rPr sz="2400" spc="-5" dirty="0">
                <a:latin typeface="Arial"/>
                <a:cs typeface="Arial"/>
              </a:rPr>
              <a:t>spondenza dell’emergenza della nervatura della fronda fogliare.  </a:t>
            </a:r>
            <a:r>
              <a:rPr sz="2400" dirty="0">
                <a:latin typeface="Arial"/>
                <a:cs typeface="Arial"/>
              </a:rPr>
              <a:t>Il </a:t>
            </a:r>
            <a:r>
              <a:rPr sz="2400" spc="-5" dirty="0">
                <a:latin typeface="Arial"/>
                <a:cs typeface="Arial"/>
              </a:rPr>
              <a:t>progressivo aumento dell’ampiezza delle lacune, con </a:t>
            </a:r>
            <a:r>
              <a:rPr sz="2400" dirty="0">
                <a:latin typeface="Arial"/>
                <a:cs typeface="Arial"/>
              </a:rPr>
              <a:t>conse-  </a:t>
            </a:r>
            <a:r>
              <a:rPr sz="2400" spc="-5" dirty="0">
                <a:latin typeface="Arial"/>
                <a:cs typeface="Arial"/>
              </a:rPr>
              <a:t>guente riduzione dei tessuti di conduzione (che si arricchiscono  però in elementi tracheali, molto </a:t>
            </a:r>
            <a:r>
              <a:rPr sz="2400" spc="-10" dirty="0">
                <a:latin typeface="Arial"/>
                <a:cs typeface="Arial"/>
              </a:rPr>
              <a:t>efficienti </a:t>
            </a:r>
            <a:r>
              <a:rPr sz="2400" spc="-5" dirty="0">
                <a:latin typeface="Arial"/>
                <a:cs typeface="Arial"/>
              </a:rPr>
              <a:t>nel trasporto </a:t>
            </a:r>
            <a:r>
              <a:rPr sz="2400" dirty="0">
                <a:latin typeface="Arial"/>
                <a:cs typeface="Arial"/>
              </a:rPr>
              <a:t>dell’ac-  </a:t>
            </a:r>
            <a:r>
              <a:rPr sz="2400" spc="-5" dirty="0">
                <a:latin typeface="Arial"/>
                <a:cs typeface="Arial"/>
              </a:rPr>
              <a:t>qua), porta all’EUSTELE.</a:t>
            </a:r>
            <a:endParaRPr sz="2400" dirty="0">
              <a:latin typeface="Arial"/>
              <a:cs typeface="Arial"/>
            </a:endParaRPr>
          </a:p>
        </p:txBody>
      </p:sp>
      <p:sp>
        <p:nvSpPr>
          <p:cNvPr id="7"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8"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9"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98064" y="133350"/>
            <a:ext cx="6701155" cy="5940425"/>
          </a:xfrm>
          <a:prstGeom prst="rect">
            <a:avLst/>
          </a:prstGeom>
        </p:spPr>
        <p:txBody>
          <a:bodyPr vert="horz" wrap="square" lIns="0" tIns="12700" rIns="0" bIns="0" rtlCol="0">
            <a:spAutoFit/>
          </a:bodyPr>
          <a:lstStyle/>
          <a:p>
            <a:pPr marL="12700" marR="1603375">
              <a:lnSpc>
                <a:spcPct val="100000"/>
              </a:lnSpc>
              <a:spcBef>
                <a:spcPts val="100"/>
              </a:spcBef>
            </a:pPr>
            <a:r>
              <a:rPr sz="2400" b="1" spc="-5" dirty="0">
                <a:latin typeface="Arial"/>
                <a:cs typeface="Arial"/>
              </a:rPr>
              <a:t>EUSTELE </a:t>
            </a:r>
            <a:r>
              <a:rPr sz="2400" spc="-5" dirty="0">
                <a:latin typeface="Arial"/>
                <a:cs typeface="Arial"/>
              </a:rPr>
              <a:t>– è il tipo di stele di tutte le  Gimnosperme e Dicotiledoni.</a:t>
            </a:r>
            <a:endParaRPr sz="2400">
              <a:latin typeface="Arial"/>
              <a:cs typeface="Arial"/>
            </a:endParaRPr>
          </a:p>
          <a:p>
            <a:pPr marL="12700" marR="601980">
              <a:lnSpc>
                <a:spcPct val="100000"/>
              </a:lnSpc>
            </a:pPr>
            <a:r>
              <a:rPr sz="2400" spc="-5" dirty="0">
                <a:latin typeface="Arial"/>
                <a:cs typeface="Arial"/>
              </a:rPr>
              <a:t>Floema e </a:t>
            </a:r>
            <a:r>
              <a:rPr sz="2400" spc="-10" dirty="0">
                <a:latin typeface="Arial"/>
                <a:cs typeface="Arial"/>
              </a:rPr>
              <a:t>xilema </a:t>
            </a:r>
            <a:r>
              <a:rPr sz="2400" spc="-5" dirty="0">
                <a:latin typeface="Arial"/>
                <a:cs typeface="Arial"/>
              </a:rPr>
              <a:t>sono frammentati in cordoni  distinti, disposti lungo un anello e divisi  chiaramente dal</a:t>
            </a:r>
            <a:r>
              <a:rPr sz="2400" spc="20" dirty="0">
                <a:latin typeface="Arial"/>
                <a:cs typeface="Arial"/>
              </a:rPr>
              <a:t> </a:t>
            </a:r>
            <a:r>
              <a:rPr sz="2400" spc="-5" dirty="0">
                <a:latin typeface="Arial"/>
                <a:cs typeface="Arial"/>
              </a:rPr>
              <a:t>midollo.</a:t>
            </a:r>
            <a:endParaRPr sz="2400">
              <a:latin typeface="Arial"/>
              <a:cs typeface="Arial"/>
            </a:endParaRPr>
          </a:p>
          <a:p>
            <a:pPr marL="12700" marR="5080">
              <a:lnSpc>
                <a:spcPct val="100000"/>
              </a:lnSpc>
              <a:spcBef>
                <a:spcPts val="490"/>
              </a:spcBef>
            </a:pPr>
            <a:r>
              <a:rPr sz="2400" spc="-20" dirty="0">
                <a:latin typeface="Arial"/>
                <a:cs typeface="Arial"/>
              </a:rPr>
              <a:t>L’eustele </a:t>
            </a:r>
            <a:r>
              <a:rPr sz="2400" spc="-5" dirty="0">
                <a:latin typeface="Arial"/>
                <a:cs typeface="Arial"/>
              </a:rPr>
              <a:t>deriva dalla sifonostele: corrisponde ad  originario un fascio conduttore concentrico con  midollo al centro, che è stato frammentato in più  fasci distinti dai raggi midollari. Ogni fascio  conduttore non è più concentrico ma collaterale.  </a:t>
            </a:r>
            <a:r>
              <a:rPr sz="2400" dirty="0">
                <a:latin typeface="Arial"/>
                <a:cs typeface="Arial"/>
              </a:rPr>
              <a:t>Il </a:t>
            </a:r>
            <a:r>
              <a:rPr sz="2400" spc="-5" dirty="0">
                <a:latin typeface="Arial"/>
                <a:cs typeface="Arial"/>
              </a:rPr>
              <a:t>midollo è presente nella parte centrale ed è ben  sviluppato.</a:t>
            </a:r>
            <a:endParaRPr sz="2400">
              <a:latin typeface="Arial"/>
              <a:cs typeface="Arial"/>
            </a:endParaRPr>
          </a:p>
          <a:p>
            <a:pPr>
              <a:lnSpc>
                <a:spcPct val="100000"/>
              </a:lnSpc>
              <a:spcBef>
                <a:spcPts val="5"/>
              </a:spcBef>
            </a:pPr>
            <a:endParaRPr sz="2500">
              <a:latin typeface="Times New Roman"/>
              <a:cs typeface="Times New Roman"/>
            </a:endParaRPr>
          </a:p>
          <a:p>
            <a:pPr marL="12700" marR="392430">
              <a:lnSpc>
                <a:spcPct val="100000"/>
              </a:lnSpc>
            </a:pPr>
            <a:r>
              <a:rPr sz="2400" spc="-20" dirty="0">
                <a:latin typeface="Arial"/>
                <a:cs typeface="Arial"/>
              </a:rPr>
              <a:t>L’intera </a:t>
            </a:r>
            <a:r>
              <a:rPr sz="2400" spc="-5" dirty="0">
                <a:latin typeface="Arial"/>
                <a:cs typeface="Arial"/>
              </a:rPr>
              <a:t>stele continua ad essere circondata da  una sola endodermide comune (spesso  </a:t>
            </a:r>
            <a:r>
              <a:rPr sz="2400" spc="-10" dirty="0">
                <a:latin typeface="Arial"/>
                <a:cs typeface="Arial"/>
              </a:rPr>
              <a:t>difficilmente</a:t>
            </a:r>
            <a:r>
              <a:rPr sz="2400" spc="15" dirty="0">
                <a:latin typeface="Arial"/>
                <a:cs typeface="Arial"/>
              </a:rPr>
              <a:t> </a:t>
            </a:r>
            <a:r>
              <a:rPr sz="2400" spc="-5" dirty="0">
                <a:latin typeface="Arial"/>
                <a:cs typeface="Arial"/>
              </a:rPr>
              <a:t>osservabile).</a:t>
            </a:r>
            <a:endParaRPr sz="2400">
              <a:latin typeface="Arial"/>
              <a:cs typeface="Arial"/>
            </a:endParaRPr>
          </a:p>
        </p:txBody>
      </p:sp>
      <p:sp>
        <p:nvSpPr>
          <p:cNvPr id="5" name="object 5"/>
          <p:cNvSpPr/>
          <p:nvPr/>
        </p:nvSpPr>
        <p:spPr>
          <a:xfrm>
            <a:off x="541304" y="122184"/>
            <a:ext cx="1172612" cy="420147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480" y="4617720"/>
            <a:ext cx="2130972" cy="208787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32749" y="5326062"/>
            <a:ext cx="1836420" cy="940435"/>
          </a:xfrm>
          <a:prstGeom prst="rect">
            <a:avLst/>
          </a:prstGeom>
        </p:spPr>
        <p:txBody>
          <a:bodyPr vert="horz" wrap="square" lIns="0" tIns="12700" rIns="0" bIns="0" rtlCol="0">
            <a:spAutoFit/>
          </a:bodyPr>
          <a:lstStyle/>
          <a:p>
            <a:pPr marL="12700" marR="5080" indent="481330">
              <a:lnSpc>
                <a:spcPct val="100000"/>
              </a:lnSpc>
              <a:spcBef>
                <a:spcPts val="100"/>
              </a:spcBef>
            </a:pPr>
            <a:r>
              <a:rPr sz="2000" spc="-5" dirty="0">
                <a:latin typeface="Arial"/>
                <a:cs typeface="Arial"/>
              </a:rPr>
              <a:t>Eustele  </a:t>
            </a:r>
            <a:r>
              <a:rPr sz="2000" dirty="0">
                <a:latin typeface="Arial"/>
                <a:cs typeface="Arial"/>
              </a:rPr>
              <a:t>pianta erbacea  (eudico</a:t>
            </a:r>
            <a:r>
              <a:rPr sz="2000" spc="-5" dirty="0">
                <a:latin typeface="Arial"/>
                <a:cs typeface="Arial"/>
              </a:rPr>
              <a:t>t</a:t>
            </a:r>
            <a:r>
              <a:rPr sz="2000" dirty="0">
                <a:latin typeface="Arial"/>
                <a:cs typeface="Arial"/>
              </a:rPr>
              <a:t>iledone)</a:t>
            </a:r>
            <a:endParaRPr sz="2000">
              <a:latin typeface="Arial"/>
              <a:cs typeface="Arial"/>
            </a:endParaRPr>
          </a:p>
        </p:txBody>
      </p:sp>
      <p:sp>
        <p:nvSpPr>
          <p:cNvPr id="3" name="object 3"/>
          <p:cNvSpPr/>
          <p:nvPr/>
        </p:nvSpPr>
        <p:spPr>
          <a:xfrm>
            <a:off x="1623059" y="2560319"/>
            <a:ext cx="6259067" cy="28148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93391" y="2887979"/>
            <a:ext cx="1670685" cy="1605280"/>
          </a:xfrm>
          <a:custGeom>
            <a:avLst/>
            <a:gdLst/>
            <a:ahLst/>
            <a:cxnLst/>
            <a:rect l="l" t="t" r="r" b="b"/>
            <a:pathLst>
              <a:path w="1670685" h="1605279">
                <a:moveTo>
                  <a:pt x="835151" y="0"/>
                </a:moveTo>
                <a:lnTo>
                  <a:pt x="790955" y="1524"/>
                </a:lnTo>
                <a:lnTo>
                  <a:pt x="749807" y="4572"/>
                </a:lnTo>
                <a:lnTo>
                  <a:pt x="707135" y="9144"/>
                </a:lnTo>
                <a:lnTo>
                  <a:pt x="665987" y="16763"/>
                </a:lnTo>
                <a:lnTo>
                  <a:pt x="626363" y="25908"/>
                </a:lnTo>
                <a:lnTo>
                  <a:pt x="586739" y="36575"/>
                </a:lnTo>
                <a:lnTo>
                  <a:pt x="547116" y="48768"/>
                </a:lnTo>
                <a:lnTo>
                  <a:pt x="509016" y="64008"/>
                </a:lnTo>
                <a:lnTo>
                  <a:pt x="472440" y="79248"/>
                </a:lnTo>
                <a:lnTo>
                  <a:pt x="437388" y="97536"/>
                </a:lnTo>
                <a:lnTo>
                  <a:pt x="367284" y="137160"/>
                </a:lnTo>
                <a:lnTo>
                  <a:pt x="335280" y="160020"/>
                </a:lnTo>
                <a:lnTo>
                  <a:pt x="303276" y="184403"/>
                </a:lnTo>
                <a:lnTo>
                  <a:pt x="272796" y="208787"/>
                </a:lnTo>
                <a:lnTo>
                  <a:pt x="243840" y="236220"/>
                </a:lnTo>
                <a:lnTo>
                  <a:pt x="216408" y="263651"/>
                </a:lnTo>
                <a:lnTo>
                  <a:pt x="190500" y="292607"/>
                </a:lnTo>
                <a:lnTo>
                  <a:pt x="141731" y="353567"/>
                </a:lnTo>
                <a:lnTo>
                  <a:pt x="120396" y="387095"/>
                </a:lnTo>
                <a:lnTo>
                  <a:pt x="100584" y="420623"/>
                </a:lnTo>
                <a:lnTo>
                  <a:pt x="82296" y="455675"/>
                </a:lnTo>
                <a:lnTo>
                  <a:pt x="65531" y="490727"/>
                </a:lnTo>
                <a:lnTo>
                  <a:pt x="50292" y="527303"/>
                </a:lnTo>
                <a:lnTo>
                  <a:pt x="36576" y="563879"/>
                </a:lnTo>
                <a:lnTo>
                  <a:pt x="25908" y="601979"/>
                </a:lnTo>
                <a:lnTo>
                  <a:pt x="16764" y="641603"/>
                </a:lnTo>
                <a:lnTo>
                  <a:pt x="9143" y="681227"/>
                </a:lnTo>
                <a:lnTo>
                  <a:pt x="4572" y="720851"/>
                </a:lnTo>
                <a:lnTo>
                  <a:pt x="0" y="761999"/>
                </a:lnTo>
                <a:lnTo>
                  <a:pt x="0" y="844295"/>
                </a:lnTo>
                <a:lnTo>
                  <a:pt x="4572" y="885443"/>
                </a:lnTo>
                <a:lnTo>
                  <a:pt x="9143" y="925067"/>
                </a:lnTo>
                <a:lnTo>
                  <a:pt x="16764" y="964691"/>
                </a:lnTo>
                <a:lnTo>
                  <a:pt x="25908" y="1004315"/>
                </a:lnTo>
                <a:lnTo>
                  <a:pt x="36576" y="1042415"/>
                </a:lnTo>
                <a:lnTo>
                  <a:pt x="50292" y="1078991"/>
                </a:lnTo>
                <a:lnTo>
                  <a:pt x="65531" y="1115567"/>
                </a:lnTo>
                <a:lnTo>
                  <a:pt x="82296" y="1150619"/>
                </a:lnTo>
                <a:lnTo>
                  <a:pt x="100584" y="1185671"/>
                </a:lnTo>
                <a:lnTo>
                  <a:pt x="120396" y="1219199"/>
                </a:lnTo>
                <a:lnTo>
                  <a:pt x="143256" y="1252727"/>
                </a:lnTo>
                <a:lnTo>
                  <a:pt x="190500" y="1313687"/>
                </a:lnTo>
                <a:lnTo>
                  <a:pt x="216408" y="1342643"/>
                </a:lnTo>
                <a:lnTo>
                  <a:pt x="274320" y="1397507"/>
                </a:lnTo>
                <a:lnTo>
                  <a:pt x="335280" y="1446275"/>
                </a:lnTo>
                <a:lnTo>
                  <a:pt x="368808" y="1469135"/>
                </a:lnTo>
                <a:lnTo>
                  <a:pt x="402336" y="1488947"/>
                </a:lnTo>
                <a:lnTo>
                  <a:pt x="437388" y="1508759"/>
                </a:lnTo>
                <a:lnTo>
                  <a:pt x="472440" y="1527047"/>
                </a:lnTo>
                <a:lnTo>
                  <a:pt x="548640" y="1557527"/>
                </a:lnTo>
                <a:lnTo>
                  <a:pt x="586739" y="1569719"/>
                </a:lnTo>
                <a:lnTo>
                  <a:pt x="626363" y="1580387"/>
                </a:lnTo>
                <a:lnTo>
                  <a:pt x="667511" y="1589531"/>
                </a:lnTo>
                <a:lnTo>
                  <a:pt x="749807" y="1601723"/>
                </a:lnTo>
                <a:lnTo>
                  <a:pt x="792479" y="1604771"/>
                </a:lnTo>
                <a:lnTo>
                  <a:pt x="877823" y="1604771"/>
                </a:lnTo>
                <a:lnTo>
                  <a:pt x="920495" y="1601723"/>
                </a:lnTo>
                <a:lnTo>
                  <a:pt x="1002791" y="1589531"/>
                </a:lnTo>
                <a:lnTo>
                  <a:pt x="1043939" y="1580387"/>
                </a:lnTo>
                <a:lnTo>
                  <a:pt x="835151" y="1580387"/>
                </a:lnTo>
                <a:lnTo>
                  <a:pt x="792479" y="1578863"/>
                </a:lnTo>
                <a:lnTo>
                  <a:pt x="751331" y="1575815"/>
                </a:lnTo>
                <a:lnTo>
                  <a:pt x="711707" y="1571243"/>
                </a:lnTo>
                <a:lnTo>
                  <a:pt x="670559" y="1563623"/>
                </a:lnTo>
                <a:lnTo>
                  <a:pt x="632459" y="1556003"/>
                </a:lnTo>
                <a:lnTo>
                  <a:pt x="592835" y="1545335"/>
                </a:lnTo>
                <a:lnTo>
                  <a:pt x="556260" y="1533143"/>
                </a:lnTo>
                <a:lnTo>
                  <a:pt x="519684" y="1519427"/>
                </a:lnTo>
                <a:lnTo>
                  <a:pt x="483108" y="1502663"/>
                </a:lnTo>
                <a:lnTo>
                  <a:pt x="448056" y="1485899"/>
                </a:lnTo>
                <a:lnTo>
                  <a:pt x="414528" y="1467611"/>
                </a:lnTo>
                <a:lnTo>
                  <a:pt x="381000" y="1446275"/>
                </a:lnTo>
                <a:lnTo>
                  <a:pt x="318516" y="1402079"/>
                </a:lnTo>
                <a:lnTo>
                  <a:pt x="262128" y="1351787"/>
                </a:lnTo>
                <a:lnTo>
                  <a:pt x="234696" y="1324355"/>
                </a:lnTo>
                <a:lnTo>
                  <a:pt x="185928" y="1267967"/>
                </a:lnTo>
                <a:lnTo>
                  <a:pt x="163068" y="1237487"/>
                </a:lnTo>
                <a:lnTo>
                  <a:pt x="141731" y="1205483"/>
                </a:lnTo>
                <a:lnTo>
                  <a:pt x="105156" y="1139951"/>
                </a:lnTo>
                <a:lnTo>
                  <a:pt x="88392" y="1104899"/>
                </a:lnTo>
                <a:lnTo>
                  <a:pt x="60960" y="1033271"/>
                </a:lnTo>
                <a:lnTo>
                  <a:pt x="41148" y="958595"/>
                </a:lnTo>
                <a:lnTo>
                  <a:pt x="28956" y="882395"/>
                </a:lnTo>
                <a:lnTo>
                  <a:pt x="25908" y="842771"/>
                </a:lnTo>
                <a:lnTo>
                  <a:pt x="24384" y="803147"/>
                </a:lnTo>
                <a:lnTo>
                  <a:pt x="25908" y="761999"/>
                </a:lnTo>
                <a:lnTo>
                  <a:pt x="28956" y="723899"/>
                </a:lnTo>
                <a:lnTo>
                  <a:pt x="35052" y="684275"/>
                </a:lnTo>
                <a:lnTo>
                  <a:pt x="41148" y="646175"/>
                </a:lnTo>
                <a:lnTo>
                  <a:pt x="50292" y="608075"/>
                </a:lnTo>
                <a:lnTo>
                  <a:pt x="74676" y="534923"/>
                </a:lnTo>
                <a:lnTo>
                  <a:pt x="105156" y="466343"/>
                </a:lnTo>
                <a:lnTo>
                  <a:pt x="141731" y="399287"/>
                </a:lnTo>
                <a:lnTo>
                  <a:pt x="185928" y="338327"/>
                </a:lnTo>
                <a:lnTo>
                  <a:pt x="234696" y="280415"/>
                </a:lnTo>
                <a:lnTo>
                  <a:pt x="262128" y="252983"/>
                </a:lnTo>
                <a:lnTo>
                  <a:pt x="291084" y="227075"/>
                </a:lnTo>
                <a:lnTo>
                  <a:pt x="350520" y="179832"/>
                </a:lnTo>
                <a:lnTo>
                  <a:pt x="382524" y="158496"/>
                </a:lnTo>
                <a:lnTo>
                  <a:pt x="449580" y="118872"/>
                </a:lnTo>
                <a:lnTo>
                  <a:pt x="519684" y="86868"/>
                </a:lnTo>
                <a:lnTo>
                  <a:pt x="556260" y="73151"/>
                </a:lnTo>
                <a:lnTo>
                  <a:pt x="594359" y="60960"/>
                </a:lnTo>
                <a:lnTo>
                  <a:pt x="632459" y="50292"/>
                </a:lnTo>
                <a:lnTo>
                  <a:pt x="672083" y="41148"/>
                </a:lnTo>
                <a:lnTo>
                  <a:pt x="711707" y="35051"/>
                </a:lnTo>
                <a:lnTo>
                  <a:pt x="752855" y="30480"/>
                </a:lnTo>
                <a:lnTo>
                  <a:pt x="794003" y="27432"/>
                </a:lnTo>
                <a:lnTo>
                  <a:pt x="835151" y="25908"/>
                </a:lnTo>
                <a:lnTo>
                  <a:pt x="1042415" y="25908"/>
                </a:lnTo>
                <a:lnTo>
                  <a:pt x="1002791" y="16763"/>
                </a:lnTo>
                <a:lnTo>
                  <a:pt x="961643" y="9144"/>
                </a:lnTo>
                <a:lnTo>
                  <a:pt x="920495" y="4572"/>
                </a:lnTo>
                <a:lnTo>
                  <a:pt x="877823" y="1524"/>
                </a:lnTo>
                <a:lnTo>
                  <a:pt x="835151" y="0"/>
                </a:lnTo>
                <a:close/>
              </a:path>
              <a:path w="1670685" h="1605279">
                <a:moveTo>
                  <a:pt x="1042415" y="25908"/>
                </a:moveTo>
                <a:lnTo>
                  <a:pt x="835151" y="25908"/>
                </a:lnTo>
                <a:lnTo>
                  <a:pt x="876299" y="27432"/>
                </a:lnTo>
                <a:lnTo>
                  <a:pt x="917447" y="30480"/>
                </a:lnTo>
                <a:lnTo>
                  <a:pt x="958595" y="35051"/>
                </a:lnTo>
                <a:lnTo>
                  <a:pt x="998219" y="41148"/>
                </a:lnTo>
                <a:lnTo>
                  <a:pt x="1037843" y="50292"/>
                </a:lnTo>
                <a:lnTo>
                  <a:pt x="1075943" y="60960"/>
                </a:lnTo>
                <a:lnTo>
                  <a:pt x="1114043" y="73151"/>
                </a:lnTo>
                <a:lnTo>
                  <a:pt x="1150619" y="86868"/>
                </a:lnTo>
                <a:lnTo>
                  <a:pt x="1185671" y="102108"/>
                </a:lnTo>
                <a:lnTo>
                  <a:pt x="1255775" y="138684"/>
                </a:lnTo>
                <a:lnTo>
                  <a:pt x="1319783" y="179832"/>
                </a:lnTo>
                <a:lnTo>
                  <a:pt x="1350263" y="204215"/>
                </a:lnTo>
                <a:lnTo>
                  <a:pt x="1408175" y="254507"/>
                </a:lnTo>
                <a:lnTo>
                  <a:pt x="1459991" y="309371"/>
                </a:lnTo>
                <a:lnTo>
                  <a:pt x="1505711" y="368807"/>
                </a:lnTo>
                <a:lnTo>
                  <a:pt x="1527047" y="400811"/>
                </a:lnTo>
                <a:lnTo>
                  <a:pt x="1565147" y="466343"/>
                </a:lnTo>
                <a:lnTo>
                  <a:pt x="1595627" y="536447"/>
                </a:lnTo>
                <a:lnTo>
                  <a:pt x="1618487" y="609599"/>
                </a:lnTo>
                <a:lnTo>
                  <a:pt x="1635251" y="684275"/>
                </a:lnTo>
                <a:lnTo>
                  <a:pt x="1639823" y="723899"/>
                </a:lnTo>
                <a:lnTo>
                  <a:pt x="1642871" y="763523"/>
                </a:lnTo>
                <a:lnTo>
                  <a:pt x="1644395" y="803147"/>
                </a:lnTo>
                <a:lnTo>
                  <a:pt x="1642871" y="842771"/>
                </a:lnTo>
                <a:lnTo>
                  <a:pt x="1639823" y="882395"/>
                </a:lnTo>
                <a:lnTo>
                  <a:pt x="1635251" y="922019"/>
                </a:lnTo>
                <a:lnTo>
                  <a:pt x="1627631" y="960119"/>
                </a:lnTo>
                <a:lnTo>
                  <a:pt x="1607819" y="1034795"/>
                </a:lnTo>
                <a:lnTo>
                  <a:pt x="1565147" y="1139951"/>
                </a:lnTo>
                <a:lnTo>
                  <a:pt x="1546859" y="1173479"/>
                </a:lnTo>
                <a:lnTo>
                  <a:pt x="1505711" y="1237487"/>
                </a:lnTo>
                <a:lnTo>
                  <a:pt x="1482851" y="1267967"/>
                </a:lnTo>
                <a:lnTo>
                  <a:pt x="1434083" y="1325879"/>
                </a:lnTo>
                <a:lnTo>
                  <a:pt x="1379219" y="1377695"/>
                </a:lnTo>
                <a:lnTo>
                  <a:pt x="1319783" y="1424939"/>
                </a:lnTo>
                <a:lnTo>
                  <a:pt x="1287779" y="1447799"/>
                </a:lnTo>
                <a:lnTo>
                  <a:pt x="1254251" y="1467611"/>
                </a:lnTo>
                <a:lnTo>
                  <a:pt x="1220723" y="1485899"/>
                </a:lnTo>
                <a:lnTo>
                  <a:pt x="1185671" y="1502663"/>
                </a:lnTo>
                <a:lnTo>
                  <a:pt x="1149095" y="1519427"/>
                </a:lnTo>
                <a:lnTo>
                  <a:pt x="1112519" y="1533143"/>
                </a:lnTo>
                <a:lnTo>
                  <a:pt x="1075943" y="1545335"/>
                </a:lnTo>
                <a:lnTo>
                  <a:pt x="1036319" y="1556003"/>
                </a:lnTo>
                <a:lnTo>
                  <a:pt x="998219" y="1563623"/>
                </a:lnTo>
                <a:lnTo>
                  <a:pt x="957071" y="1571243"/>
                </a:lnTo>
                <a:lnTo>
                  <a:pt x="917447" y="1575815"/>
                </a:lnTo>
                <a:lnTo>
                  <a:pt x="876299" y="1578863"/>
                </a:lnTo>
                <a:lnTo>
                  <a:pt x="835151" y="1580387"/>
                </a:lnTo>
                <a:lnTo>
                  <a:pt x="1043939" y="1580387"/>
                </a:lnTo>
                <a:lnTo>
                  <a:pt x="1083563" y="1569719"/>
                </a:lnTo>
                <a:lnTo>
                  <a:pt x="1159763" y="1542287"/>
                </a:lnTo>
                <a:lnTo>
                  <a:pt x="1232915" y="1508759"/>
                </a:lnTo>
                <a:lnTo>
                  <a:pt x="1267967" y="1488947"/>
                </a:lnTo>
                <a:lnTo>
                  <a:pt x="1335023" y="1446275"/>
                </a:lnTo>
                <a:lnTo>
                  <a:pt x="1395983" y="1397507"/>
                </a:lnTo>
                <a:lnTo>
                  <a:pt x="1424939" y="1370075"/>
                </a:lnTo>
                <a:lnTo>
                  <a:pt x="1452371" y="1342643"/>
                </a:lnTo>
                <a:lnTo>
                  <a:pt x="1479803" y="1313687"/>
                </a:lnTo>
                <a:lnTo>
                  <a:pt x="1504187" y="1283207"/>
                </a:lnTo>
                <a:lnTo>
                  <a:pt x="1527047" y="1251203"/>
                </a:lnTo>
                <a:lnTo>
                  <a:pt x="1548383" y="1219199"/>
                </a:lnTo>
                <a:lnTo>
                  <a:pt x="1569719" y="1185671"/>
                </a:lnTo>
                <a:lnTo>
                  <a:pt x="1588007" y="1150619"/>
                </a:lnTo>
                <a:lnTo>
                  <a:pt x="1604771" y="1115567"/>
                </a:lnTo>
                <a:lnTo>
                  <a:pt x="1618487" y="1078991"/>
                </a:lnTo>
                <a:lnTo>
                  <a:pt x="1632203" y="1040891"/>
                </a:lnTo>
                <a:lnTo>
                  <a:pt x="1653539" y="964691"/>
                </a:lnTo>
                <a:lnTo>
                  <a:pt x="1665731" y="885443"/>
                </a:lnTo>
                <a:lnTo>
                  <a:pt x="1668779" y="844295"/>
                </a:lnTo>
                <a:lnTo>
                  <a:pt x="1670303" y="803147"/>
                </a:lnTo>
                <a:lnTo>
                  <a:pt x="1668779" y="760475"/>
                </a:lnTo>
                <a:lnTo>
                  <a:pt x="1665731" y="720851"/>
                </a:lnTo>
                <a:lnTo>
                  <a:pt x="1659635" y="679703"/>
                </a:lnTo>
                <a:lnTo>
                  <a:pt x="1652015" y="640079"/>
                </a:lnTo>
                <a:lnTo>
                  <a:pt x="1642871" y="601979"/>
                </a:lnTo>
                <a:lnTo>
                  <a:pt x="1632203" y="563879"/>
                </a:lnTo>
                <a:lnTo>
                  <a:pt x="1618487" y="527303"/>
                </a:lnTo>
                <a:lnTo>
                  <a:pt x="1603247" y="490727"/>
                </a:lnTo>
                <a:lnTo>
                  <a:pt x="1586483" y="454151"/>
                </a:lnTo>
                <a:lnTo>
                  <a:pt x="1568195" y="420623"/>
                </a:lnTo>
                <a:lnTo>
                  <a:pt x="1548383" y="385571"/>
                </a:lnTo>
                <a:lnTo>
                  <a:pt x="1527047" y="353567"/>
                </a:lnTo>
                <a:lnTo>
                  <a:pt x="1504187" y="323087"/>
                </a:lnTo>
                <a:lnTo>
                  <a:pt x="1478279" y="292607"/>
                </a:lnTo>
                <a:lnTo>
                  <a:pt x="1452371" y="263651"/>
                </a:lnTo>
                <a:lnTo>
                  <a:pt x="1424939" y="234696"/>
                </a:lnTo>
                <a:lnTo>
                  <a:pt x="1395983" y="208787"/>
                </a:lnTo>
                <a:lnTo>
                  <a:pt x="1365503" y="182880"/>
                </a:lnTo>
                <a:lnTo>
                  <a:pt x="1301495" y="137160"/>
                </a:lnTo>
                <a:lnTo>
                  <a:pt x="1267967" y="115824"/>
                </a:lnTo>
                <a:lnTo>
                  <a:pt x="1232915" y="97536"/>
                </a:lnTo>
                <a:lnTo>
                  <a:pt x="1196339" y="79248"/>
                </a:lnTo>
                <a:lnTo>
                  <a:pt x="1159763" y="64008"/>
                </a:lnTo>
                <a:lnTo>
                  <a:pt x="1121663" y="48768"/>
                </a:lnTo>
                <a:lnTo>
                  <a:pt x="1082039" y="36575"/>
                </a:lnTo>
                <a:lnTo>
                  <a:pt x="1042415" y="25908"/>
                </a:lnTo>
                <a:close/>
              </a:path>
            </a:pathLst>
          </a:custGeom>
          <a:solidFill>
            <a:srgbClr val="BF0000"/>
          </a:solidFill>
        </p:spPr>
        <p:txBody>
          <a:bodyPr wrap="square" lIns="0" tIns="0" rIns="0" bIns="0" rtlCol="0"/>
          <a:lstStyle/>
          <a:p>
            <a:endParaRPr/>
          </a:p>
        </p:txBody>
      </p:sp>
      <p:sp>
        <p:nvSpPr>
          <p:cNvPr id="5" name="object 5"/>
          <p:cNvSpPr/>
          <p:nvPr/>
        </p:nvSpPr>
        <p:spPr>
          <a:xfrm>
            <a:off x="5137403" y="2901695"/>
            <a:ext cx="1670685" cy="1605280"/>
          </a:xfrm>
          <a:custGeom>
            <a:avLst/>
            <a:gdLst/>
            <a:ahLst/>
            <a:cxnLst/>
            <a:rect l="l" t="t" r="r" b="b"/>
            <a:pathLst>
              <a:path w="1670684" h="1605279">
                <a:moveTo>
                  <a:pt x="877823" y="0"/>
                </a:moveTo>
                <a:lnTo>
                  <a:pt x="792479" y="0"/>
                </a:lnTo>
                <a:lnTo>
                  <a:pt x="749807" y="3048"/>
                </a:lnTo>
                <a:lnTo>
                  <a:pt x="667511" y="15240"/>
                </a:lnTo>
                <a:lnTo>
                  <a:pt x="626363" y="24384"/>
                </a:lnTo>
                <a:lnTo>
                  <a:pt x="586739" y="35052"/>
                </a:lnTo>
                <a:lnTo>
                  <a:pt x="510539" y="62484"/>
                </a:lnTo>
                <a:lnTo>
                  <a:pt x="437387" y="96012"/>
                </a:lnTo>
                <a:lnTo>
                  <a:pt x="402335" y="115824"/>
                </a:lnTo>
                <a:lnTo>
                  <a:pt x="335279" y="158496"/>
                </a:lnTo>
                <a:lnTo>
                  <a:pt x="274319" y="207264"/>
                </a:lnTo>
                <a:lnTo>
                  <a:pt x="245363" y="234695"/>
                </a:lnTo>
                <a:lnTo>
                  <a:pt x="217931" y="262127"/>
                </a:lnTo>
                <a:lnTo>
                  <a:pt x="190500" y="291083"/>
                </a:lnTo>
                <a:lnTo>
                  <a:pt x="166115" y="321563"/>
                </a:lnTo>
                <a:lnTo>
                  <a:pt x="143255" y="353567"/>
                </a:lnTo>
                <a:lnTo>
                  <a:pt x="121920" y="385571"/>
                </a:lnTo>
                <a:lnTo>
                  <a:pt x="100584" y="419099"/>
                </a:lnTo>
                <a:lnTo>
                  <a:pt x="82296" y="454151"/>
                </a:lnTo>
                <a:lnTo>
                  <a:pt x="65531" y="489203"/>
                </a:lnTo>
                <a:lnTo>
                  <a:pt x="51815" y="525779"/>
                </a:lnTo>
                <a:lnTo>
                  <a:pt x="38100" y="563879"/>
                </a:lnTo>
                <a:lnTo>
                  <a:pt x="16763" y="640079"/>
                </a:lnTo>
                <a:lnTo>
                  <a:pt x="4572" y="719327"/>
                </a:lnTo>
                <a:lnTo>
                  <a:pt x="1524" y="760475"/>
                </a:lnTo>
                <a:lnTo>
                  <a:pt x="0" y="801623"/>
                </a:lnTo>
                <a:lnTo>
                  <a:pt x="1524" y="844295"/>
                </a:lnTo>
                <a:lnTo>
                  <a:pt x="4572" y="883919"/>
                </a:lnTo>
                <a:lnTo>
                  <a:pt x="10667" y="925067"/>
                </a:lnTo>
                <a:lnTo>
                  <a:pt x="16763" y="964691"/>
                </a:lnTo>
                <a:lnTo>
                  <a:pt x="38100" y="1040891"/>
                </a:lnTo>
                <a:lnTo>
                  <a:pt x="65531" y="1114043"/>
                </a:lnTo>
                <a:lnTo>
                  <a:pt x="82296" y="1150619"/>
                </a:lnTo>
                <a:lnTo>
                  <a:pt x="102108" y="1185671"/>
                </a:lnTo>
                <a:lnTo>
                  <a:pt x="121920" y="1219199"/>
                </a:lnTo>
                <a:lnTo>
                  <a:pt x="143255" y="1251203"/>
                </a:lnTo>
                <a:lnTo>
                  <a:pt x="166115" y="1281683"/>
                </a:lnTo>
                <a:lnTo>
                  <a:pt x="217931" y="1342643"/>
                </a:lnTo>
                <a:lnTo>
                  <a:pt x="245363" y="1370075"/>
                </a:lnTo>
                <a:lnTo>
                  <a:pt x="274319" y="1395983"/>
                </a:lnTo>
                <a:lnTo>
                  <a:pt x="304799" y="1421891"/>
                </a:lnTo>
                <a:lnTo>
                  <a:pt x="368807" y="1467611"/>
                </a:lnTo>
                <a:lnTo>
                  <a:pt x="402335" y="1488947"/>
                </a:lnTo>
                <a:lnTo>
                  <a:pt x="437387" y="1507235"/>
                </a:lnTo>
                <a:lnTo>
                  <a:pt x="473963" y="1525523"/>
                </a:lnTo>
                <a:lnTo>
                  <a:pt x="510539" y="1540763"/>
                </a:lnTo>
                <a:lnTo>
                  <a:pt x="548639" y="1556003"/>
                </a:lnTo>
                <a:lnTo>
                  <a:pt x="588263" y="1568195"/>
                </a:lnTo>
                <a:lnTo>
                  <a:pt x="627887" y="1578863"/>
                </a:lnTo>
                <a:lnTo>
                  <a:pt x="667511" y="1588007"/>
                </a:lnTo>
                <a:lnTo>
                  <a:pt x="708659" y="1595627"/>
                </a:lnTo>
                <a:lnTo>
                  <a:pt x="749807" y="1600199"/>
                </a:lnTo>
                <a:lnTo>
                  <a:pt x="792479" y="1603247"/>
                </a:lnTo>
                <a:lnTo>
                  <a:pt x="835151" y="1604771"/>
                </a:lnTo>
                <a:lnTo>
                  <a:pt x="879347" y="1603247"/>
                </a:lnTo>
                <a:lnTo>
                  <a:pt x="920495" y="1600199"/>
                </a:lnTo>
                <a:lnTo>
                  <a:pt x="963167" y="1595627"/>
                </a:lnTo>
                <a:lnTo>
                  <a:pt x="1004315" y="1588007"/>
                </a:lnTo>
                <a:lnTo>
                  <a:pt x="1043939" y="1578863"/>
                </a:lnTo>
                <a:lnTo>
                  <a:pt x="835151" y="1578863"/>
                </a:lnTo>
                <a:lnTo>
                  <a:pt x="794003" y="1577339"/>
                </a:lnTo>
                <a:lnTo>
                  <a:pt x="752855" y="1574291"/>
                </a:lnTo>
                <a:lnTo>
                  <a:pt x="711707" y="1569719"/>
                </a:lnTo>
                <a:lnTo>
                  <a:pt x="672083" y="1563623"/>
                </a:lnTo>
                <a:lnTo>
                  <a:pt x="632459" y="1554479"/>
                </a:lnTo>
                <a:lnTo>
                  <a:pt x="594359" y="1543811"/>
                </a:lnTo>
                <a:lnTo>
                  <a:pt x="556259" y="1531619"/>
                </a:lnTo>
                <a:lnTo>
                  <a:pt x="519683" y="1517903"/>
                </a:lnTo>
                <a:lnTo>
                  <a:pt x="484631" y="1502663"/>
                </a:lnTo>
                <a:lnTo>
                  <a:pt x="414527" y="1466087"/>
                </a:lnTo>
                <a:lnTo>
                  <a:pt x="350519" y="1424939"/>
                </a:lnTo>
                <a:lnTo>
                  <a:pt x="320039" y="1400555"/>
                </a:lnTo>
                <a:lnTo>
                  <a:pt x="262127" y="1351787"/>
                </a:lnTo>
                <a:lnTo>
                  <a:pt x="210312" y="1295399"/>
                </a:lnTo>
                <a:lnTo>
                  <a:pt x="163067" y="1235963"/>
                </a:lnTo>
                <a:lnTo>
                  <a:pt x="123443" y="1171955"/>
                </a:lnTo>
                <a:lnTo>
                  <a:pt x="105155" y="1138427"/>
                </a:lnTo>
                <a:lnTo>
                  <a:pt x="74675" y="1068323"/>
                </a:lnTo>
                <a:lnTo>
                  <a:pt x="51815" y="995171"/>
                </a:lnTo>
                <a:lnTo>
                  <a:pt x="35051" y="920495"/>
                </a:lnTo>
                <a:lnTo>
                  <a:pt x="30479" y="880871"/>
                </a:lnTo>
                <a:lnTo>
                  <a:pt x="27431" y="841247"/>
                </a:lnTo>
                <a:lnTo>
                  <a:pt x="25908" y="801623"/>
                </a:lnTo>
                <a:lnTo>
                  <a:pt x="27431" y="761999"/>
                </a:lnTo>
                <a:lnTo>
                  <a:pt x="30479" y="722375"/>
                </a:lnTo>
                <a:lnTo>
                  <a:pt x="35051" y="682751"/>
                </a:lnTo>
                <a:lnTo>
                  <a:pt x="42672" y="644651"/>
                </a:lnTo>
                <a:lnTo>
                  <a:pt x="62484" y="569975"/>
                </a:lnTo>
                <a:lnTo>
                  <a:pt x="105155" y="464819"/>
                </a:lnTo>
                <a:lnTo>
                  <a:pt x="123443" y="431291"/>
                </a:lnTo>
                <a:lnTo>
                  <a:pt x="164591" y="367283"/>
                </a:lnTo>
                <a:lnTo>
                  <a:pt x="210312" y="307847"/>
                </a:lnTo>
                <a:lnTo>
                  <a:pt x="236220" y="278891"/>
                </a:lnTo>
                <a:lnTo>
                  <a:pt x="291083" y="227075"/>
                </a:lnTo>
                <a:lnTo>
                  <a:pt x="350519" y="179832"/>
                </a:lnTo>
                <a:lnTo>
                  <a:pt x="382523" y="156972"/>
                </a:lnTo>
                <a:lnTo>
                  <a:pt x="416051" y="137160"/>
                </a:lnTo>
                <a:lnTo>
                  <a:pt x="449579" y="118872"/>
                </a:lnTo>
                <a:lnTo>
                  <a:pt x="484631" y="102108"/>
                </a:lnTo>
                <a:lnTo>
                  <a:pt x="521207" y="85344"/>
                </a:lnTo>
                <a:lnTo>
                  <a:pt x="557783" y="71628"/>
                </a:lnTo>
                <a:lnTo>
                  <a:pt x="594359" y="59436"/>
                </a:lnTo>
                <a:lnTo>
                  <a:pt x="633983" y="48768"/>
                </a:lnTo>
                <a:lnTo>
                  <a:pt x="711707" y="33528"/>
                </a:lnTo>
                <a:lnTo>
                  <a:pt x="752855" y="28956"/>
                </a:lnTo>
                <a:lnTo>
                  <a:pt x="794003" y="25908"/>
                </a:lnTo>
                <a:lnTo>
                  <a:pt x="835151" y="24384"/>
                </a:lnTo>
                <a:lnTo>
                  <a:pt x="1043939" y="24384"/>
                </a:lnTo>
                <a:lnTo>
                  <a:pt x="1002791" y="15240"/>
                </a:lnTo>
                <a:lnTo>
                  <a:pt x="920495" y="3048"/>
                </a:lnTo>
                <a:lnTo>
                  <a:pt x="877823" y="0"/>
                </a:lnTo>
                <a:close/>
              </a:path>
              <a:path w="1670684" h="1605279">
                <a:moveTo>
                  <a:pt x="1043939" y="24384"/>
                </a:moveTo>
                <a:lnTo>
                  <a:pt x="835151" y="24384"/>
                </a:lnTo>
                <a:lnTo>
                  <a:pt x="877823" y="25908"/>
                </a:lnTo>
                <a:lnTo>
                  <a:pt x="918971" y="28956"/>
                </a:lnTo>
                <a:lnTo>
                  <a:pt x="958595" y="33528"/>
                </a:lnTo>
                <a:lnTo>
                  <a:pt x="999743" y="41148"/>
                </a:lnTo>
                <a:lnTo>
                  <a:pt x="1037843" y="48768"/>
                </a:lnTo>
                <a:lnTo>
                  <a:pt x="1077467" y="59436"/>
                </a:lnTo>
                <a:lnTo>
                  <a:pt x="1114043" y="71628"/>
                </a:lnTo>
                <a:lnTo>
                  <a:pt x="1187195" y="102108"/>
                </a:lnTo>
                <a:lnTo>
                  <a:pt x="1222247" y="118872"/>
                </a:lnTo>
                <a:lnTo>
                  <a:pt x="1255775" y="137160"/>
                </a:lnTo>
                <a:lnTo>
                  <a:pt x="1289303" y="158496"/>
                </a:lnTo>
                <a:lnTo>
                  <a:pt x="1350263" y="202692"/>
                </a:lnTo>
                <a:lnTo>
                  <a:pt x="1380743" y="227075"/>
                </a:lnTo>
                <a:lnTo>
                  <a:pt x="1435607" y="280415"/>
                </a:lnTo>
                <a:lnTo>
                  <a:pt x="1484375" y="336803"/>
                </a:lnTo>
                <a:lnTo>
                  <a:pt x="1528571" y="399287"/>
                </a:lnTo>
                <a:lnTo>
                  <a:pt x="1565147" y="464819"/>
                </a:lnTo>
                <a:lnTo>
                  <a:pt x="1581911" y="499871"/>
                </a:lnTo>
                <a:lnTo>
                  <a:pt x="1609343" y="571499"/>
                </a:lnTo>
                <a:lnTo>
                  <a:pt x="1629155" y="646175"/>
                </a:lnTo>
                <a:lnTo>
                  <a:pt x="1641347" y="722375"/>
                </a:lnTo>
                <a:lnTo>
                  <a:pt x="1644395" y="761999"/>
                </a:lnTo>
                <a:lnTo>
                  <a:pt x="1645919" y="801623"/>
                </a:lnTo>
                <a:lnTo>
                  <a:pt x="1644395" y="842771"/>
                </a:lnTo>
                <a:lnTo>
                  <a:pt x="1641347" y="880871"/>
                </a:lnTo>
                <a:lnTo>
                  <a:pt x="1635251" y="920495"/>
                </a:lnTo>
                <a:lnTo>
                  <a:pt x="1629155" y="958595"/>
                </a:lnTo>
                <a:lnTo>
                  <a:pt x="1620011" y="996695"/>
                </a:lnTo>
                <a:lnTo>
                  <a:pt x="1595627" y="1069847"/>
                </a:lnTo>
                <a:lnTo>
                  <a:pt x="1565147" y="1138427"/>
                </a:lnTo>
                <a:lnTo>
                  <a:pt x="1528571" y="1205483"/>
                </a:lnTo>
                <a:lnTo>
                  <a:pt x="1484375" y="1266443"/>
                </a:lnTo>
                <a:lnTo>
                  <a:pt x="1459991" y="1296923"/>
                </a:lnTo>
                <a:lnTo>
                  <a:pt x="1408175" y="1351787"/>
                </a:lnTo>
                <a:lnTo>
                  <a:pt x="1379219" y="1377695"/>
                </a:lnTo>
                <a:lnTo>
                  <a:pt x="1319783" y="1424939"/>
                </a:lnTo>
                <a:lnTo>
                  <a:pt x="1287779" y="1446275"/>
                </a:lnTo>
                <a:lnTo>
                  <a:pt x="1220723" y="1485899"/>
                </a:lnTo>
                <a:lnTo>
                  <a:pt x="1185671" y="1502663"/>
                </a:lnTo>
                <a:lnTo>
                  <a:pt x="1150619" y="1517903"/>
                </a:lnTo>
                <a:lnTo>
                  <a:pt x="1114043" y="1531619"/>
                </a:lnTo>
                <a:lnTo>
                  <a:pt x="1075943" y="1543811"/>
                </a:lnTo>
                <a:lnTo>
                  <a:pt x="1037843" y="1554479"/>
                </a:lnTo>
                <a:lnTo>
                  <a:pt x="998219" y="1563623"/>
                </a:lnTo>
                <a:lnTo>
                  <a:pt x="958595" y="1569719"/>
                </a:lnTo>
                <a:lnTo>
                  <a:pt x="917447" y="1574291"/>
                </a:lnTo>
                <a:lnTo>
                  <a:pt x="876299" y="1577339"/>
                </a:lnTo>
                <a:lnTo>
                  <a:pt x="835151" y="1578863"/>
                </a:lnTo>
                <a:lnTo>
                  <a:pt x="1043939" y="1578863"/>
                </a:lnTo>
                <a:lnTo>
                  <a:pt x="1083563" y="1568195"/>
                </a:lnTo>
                <a:lnTo>
                  <a:pt x="1123187" y="1556003"/>
                </a:lnTo>
                <a:lnTo>
                  <a:pt x="1161287" y="1540763"/>
                </a:lnTo>
                <a:lnTo>
                  <a:pt x="1197863" y="1525523"/>
                </a:lnTo>
                <a:lnTo>
                  <a:pt x="1267967" y="1488947"/>
                </a:lnTo>
                <a:lnTo>
                  <a:pt x="1303019" y="1467611"/>
                </a:lnTo>
                <a:lnTo>
                  <a:pt x="1335023" y="1444751"/>
                </a:lnTo>
                <a:lnTo>
                  <a:pt x="1367027" y="1420367"/>
                </a:lnTo>
                <a:lnTo>
                  <a:pt x="1397507" y="1395983"/>
                </a:lnTo>
                <a:lnTo>
                  <a:pt x="1426463" y="1368551"/>
                </a:lnTo>
                <a:lnTo>
                  <a:pt x="1453895" y="1341119"/>
                </a:lnTo>
                <a:lnTo>
                  <a:pt x="1479803" y="1312163"/>
                </a:lnTo>
                <a:lnTo>
                  <a:pt x="1528571" y="1251203"/>
                </a:lnTo>
                <a:lnTo>
                  <a:pt x="1549907" y="1217675"/>
                </a:lnTo>
                <a:lnTo>
                  <a:pt x="1569719" y="1184147"/>
                </a:lnTo>
                <a:lnTo>
                  <a:pt x="1588007" y="1149095"/>
                </a:lnTo>
                <a:lnTo>
                  <a:pt x="1604771" y="1114043"/>
                </a:lnTo>
                <a:lnTo>
                  <a:pt x="1620011" y="1077467"/>
                </a:lnTo>
                <a:lnTo>
                  <a:pt x="1633727" y="1040891"/>
                </a:lnTo>
                <a:lnTo>
                  <a:pt x="1644395" y="1002791"/>
                </a:lnTo>
                <a:lnTo>
                  <a:pt x="1653539" y="963167"/>
                </a:lnTo>
                <a:lnTo>
                  <a:pt x="1661159" y="923543"/>
                </a:lnTo>
                <a:lnTo>
                  <a:pt x="1665731" y="883919"/>
                </a:lnTo>
                <a:lnTo>
                  <a:pt x="1668779" y="842771"/>
                </a:lnTo>
                <a:lnTo>
                  <a:pt x="1670303" y="801623"/>
                </a:lnTo>
                <a:lnTo>
                  <a:pt x="1668779" y="760475"/>
                </a:lnTo>
                <a:lnTo>
                  <a:pt x="1665731" y="719327"/>
                </a:lnTo>
                <a:lnTo>
                  <a:pt x="1661159" y="679703"/>
                </a:lnTo>
                <a:lnTo>
                  <a:pt x="1653539" y="640079"/>
                </a:lnTo>
                <a:lnTo>
                  <a:pt x="1644395" y="600455"/>
                </a:lnTo>
                <a:lnTo>
                  <a:pt x="1632203" y="562355"/>
                </a:lnTo>
                <a:lnTo>
                  <a:pt x="1620011" y="525779"/>
                </a:lnTo>
                <a:lnTo>
                  <a:pt x="1604771" y="489203"/>
                </a:lnTo>
                <a:lnTo>
                  <a:pt x="1588007" y="454151"/>
                </a:lnTo>
                <a:lnTo>
                  <a:pt x="1569719" y="419099"/>
                </a:lnTo>
                <a:lnTo>
                  <a:pt x="1549907" y="385571"/>
                </a:lnTo>
                <a:lnTo>
                  <a:pt x="1527047" y="352043"/>
                </a:lnTo>
                <a:lnTo>
                  <a:pt x="1504187" y="321563"/>
                </a:lnTo>
                <a:lnTo>
                  <a:pt x="1479803" y="291083"/>
                </a:lnTo>
                <a:lnTo>
                  <a:pt x="1453895" y="262127"/>
                </a:lnTo>
                <a:lnTo>
                  <a:pt x="1395983" y="207264"/>
                </a:lnTo>
                <a:lnTo>
                  <a:pt x="1335023" y="158496"/>
                </a:lnTo>
                <a:lnTo>
                  <a:pt x="1301495" y="135636"/>
                </a:lnTo>
                <a:lnTo>
                  <a:pt x="1267967" y="115824"/>
                </a:lnTo>
                <a:lnTo>
                  <a:pt x="1232915" y="96012"/>
                </a:lnTo>
                <a:lnTo>
                  <a:pt x="1196339" y="77724"/>
                </a:lnTo>
                <a:lnTo>
                  <a:pt x="1159763" y="62484"/>
                </a:lnTo>
                <a:lnTo>
                  <a:pt x="1121663" y="47244"/>
                </a:lnTo>
                <a:lnTo>
                  <a:pt x="1083563" y="35052"/>
                </a:lnTo>
                <a:lnTo>
                  <a:pt x="1043939" y="24384"/>
                </a:lnTo>
                <a:close/>
              </a:path>
            </a:pathLst>
          </a:custGeom>
          <a:solidFill>
            <a:srgbClr val="BF0000"/>
          </a:solidFill>
        </p:spPr>
        <p:txBody>
          <a:bodyPr wrap="square" lIns="0" tIns="0" rIns="0" bIns="0" rtlCol="0"/>
          <a:lstStyle/>
          <a:p>
            <a:endParaRPr/>
          </a:p>
        </p:txBody>
      </p:sp>
      <p:sp>
        <p:nvSpPr>
          <p:cNvPr id="6" name="object 6"/>
          <p:cNvSpPr/>
          <p:nvPr/>
        </p:nvSpPr>
        <p:spPr>
          <a:xfrm>
            <a:off x="3204972" y="2441447"/>
            <a:ext cx="1130935" cy="477520"/>
          </a:xfrm>
          <a:custGeom>
            <a:avLst/>
            <a:gdLst/>
            <a:ahLst/>
            <a:cxnLst/>
            <a:rect l="l" t="t" r="r" b="b"/>
            <a:pathLst>
              <a:path w="1130935" h="477519">
                <a:moveTo>
                  <a:pt x="1127759" y="0"/>
                </a:moveTo>
                <a:lnTo>
                  <a:pt x="0" y="467867"/>
                </a:lnTo>
                <a:lnTo>
                  <a:pt x="4572" y="477011"/>
                </a:lnTo>
                <a:lnTo>
                  <a:pt x="1130807" y="9143"/>
                </a:lnTo>
                <a:lnTo>
                  <a:pt x="1127759" y="0"/>
                </a:lnTo>
                <a:close/>
              </a:path>
            </a:pathLst>
          </a:custGeom>
          <a:solidFill>
            <a:srgbClr val="000000"/>
          </a:solidFill>
        </p:spPr>
        <p:txBody>
          <a:bodyPr wrap="square" lIns="0" tIns="0" rIns="0" bIns="0" rtlCol="0"/>
          <a:lstStyle/>
          <a:p>
            <a:endParaRPr/>
          </a:p>
        </p:txBody>
      </p:sp>
      <p:sp>
        <p:nvSpPr>
          <p:cNvPr id="7" name="object 7"/>
          <p:cNvSpPr/>
          <p:nvPr/>
        </p:nvSpPr>
        <p:spPr>
          <a:xfrm>
            <a:off x="4572000" y="2441447"/>
            <a:ext cx="1012190" cy="477520"/>
          </a:xfrm>
          <a:custGeom>
            <a:avLst/>
            <a:gdLst/>
            <a:ahLst/>
            <a:cxnLst/>
            <a:rect l="l" t="t" r="r" b="b"/>
            <a:pathLst>
              <a:path w="1012189" h="477519">
                <a:moveTo>
                  <a:pt x="4571" y="0"/>
                </a:moveTo>
                <a:lnTo>
                  <a:pt x="0" y="7619"/>
                </a:lnTo>
                <a:lnTo>
                  <a:pt x="1008887" y="477011"/>
                </a:lnTo>
                <a:lnTo>
                  <a:pt x="1011935" y="467867"/>
                </a:lnTo>
                <a:lnTo>
                  <a:pt x="4571" y="0"/>
                </a:lnTo>
                <a:close/>
              </a:path>
            </a:pathLst>
          </a:custGeom>
          <a:solidFill>
            <a:srgbClr val="000000"/>
          </a:solidFill>
        </p:spPr>
        <p:txBody>
          <a:bodyPr wrap="square" lIns="0" tIns="0" rIns="0" bIns="0" rtlCol="0"/>
          <a:lstStyle/>
          <a:p>
            <a:endParaRPr/>
          </a:p>
        </p:txBody>
      </p:sp>
      <p:sp>
        <p:nvSpPr>
          <p:cNvPr id="8" name="object 8"/>
          <p:cNvSpPr txBox="1"/>
          <p:nvPr/>
        </p:nvSpPr>
        <p:spPr>
          <a:xfrm>
            <a:off x="3971290" y="2228722"/>
            <a:ext cx="9309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3F3F3F"/>
                </a:solidFill>
                <a:latin typeface="Arial"/>
                <a:cs typeface="Arial"/>
              </a:rPr>
              <a:t>Endodermide</a:t>
            </a:r>
            <a:endParaRPr sz="1200">
              <a:latin typeface="Arial"/>
              <a:cs typeface="Arial"/>
            </a:endParaRPr>
          </a:p>
        </p:txBody>
      </p:sp>
      <p:sp>
        <p:nvSpPr>
          <p:cNvPr id="11" name="object 11"/>
          <p:cNvSpPr txBox="1">
            <a:spLocks noGrp="1"/>
          </p:cNvSpPr>
          <p:nvPr>
            <p:ph type="title"/>
          </p:nvPr>
        </p:nvSpPr>
        <p:spPr>
          <a:xfrm>
            <a:off x="258127" y="128689"/>
            <a:ext cx="8485505" cy="2037080"/>
          </a:xfrm>
          <a:prstGeom prst="rect">
            <a:avLst/>
          </a:prstGeom>
        </p:spPr>
        <p:txBody>
          <a:bodyPr vert="horz" wrap="square" lIns="0" tIns="12700" rIns="0" bIns="0" rtlCol="0">
            <a:spAutoFit/>
          </a:bodyPr>
          <a:lstStyle/>
          <a:p>
            <a:pPr marL="12700" marR="5080">
              <a:lnSpc>
                <a:spcPct val="110000"/>
              </a:lnSpc>
              <a:spcBef>
                <a:spcPts val="100"/>
              </a:spcBef>
            </a:pPr>
            <a:r>
              <a:rPr sz="2000" b="0" dirty="0">
                <a:solidFill>
                  <a:srgbClr val="000000"/>
                </a:solidFill>
                <a:latin typeface="Arial"/>
                <a:cs typeface="Arial"/>
              </a:rPr>
              <a:t>Nelle dicotiledoni arboree (che sono più primitive delle piante erbacee) il  processo di </a:t>
            </a:r>
            <a:r>
              <a:rPr sz="2000" b="0" spc="-5" dirty="0">
                <a:solidFill>
                  <a:srgbClr val="000000"/>
                </a:solidFill>
                <a:latin typeface="Arial"/>
                <a:cs typeface="Arial"/>
              </a:rPr>
              <a:t>smembramento </a:t>
            </a:r>
            <a:r>
              <a:rPr sz="2000" b="0" dirty="0">
                <a:solidFill>
                  <a:srgbClr val="000000"/>
                </a:solidFill>
                <a:latin typeface="Arial"/>
                <a:cs typeface="Arial"/>
              </a:rPr>
              <a:t>dell’originale fascio conduttore in porzioni più</a:t>
            </a:r>
            <a:r>
              <a:rPr sz="2000" b="0" spc="-204" dirty="0">
                <a:solidFill>
                  <a:srgbClr val="000000"/>
                </a:solidFill>
                <a:latin typeface="Arial"/>
                <a:cs typeface="Arial"/>
              </a:rPr>
              <a:t> </a:t>
            </a:r>
            <a:r>
              <a:rPr sz="2000" b="0" dirty="0">
                <a:solidFill>
                  <a:srgbClr val="000000"/>
                </a:solidFill>
                <a:latin typeface="Arial"/>
                <a:cs typeface="Arial"/>
              </a:rPr>
              <a:t>o  meno numerose che formano i singoli </a:t>
            </a:r>
            <a:r>
              <a:rPr sz="2000" b="0" spc="-5" dirty="0">
                <a:solidFill>
                  <a:srgbClr val="000000"/>
                </a:solidFill>
                <a:latin typeface="Arial"/>
                <a:cs typeface="Arial"/>
              </a:rPr>
              <a:t>fasci </a:t>
            </a:r>
            <a:r>
              <a:rPr sz="2000" b="0" dirty="0">
                <a:solidFill>
                  <a:srgbClr val="000000"/>
                </a:solidFill>
                <a:latin typeface="Arial"/>
                <a:cs typeface="Arial"/>
              </a:rPr>
              <a:t>collaterali non è molto  pronunciato.</a:t>
            </a:r>
            <a:endParaRPr sz="2000">
              <a:latin typeface="Arial"/>
              <a:cs typeface="Arial"/>
            </a:endParaRPr>
          </a:p>
          <a:p>
            <a:pPr marL="12700" marR="56515">
              <a:lnSpc>
                <a:spcPct val="110000"/>
              </a:lnSpc>
            </a:pPr>
            <a:r>
              <a:rPr sz="2000" b="0" spc="-5" dirty="0">
                <a:solidFill>
                  <a:srgbClr val="000000"/>
                </a:solidFill>
                <a:latin typeface="Arial"/>
                <a:cs typeface="Arial"/>
              </a:rPr>
              <a:t>Questo </a:t>
            </a:r>
            <a:r>
              <a:rPr sz="2000" b="0" dirty="0">
                <a:solidFill>
                  <a:srgbClr val="000000"/>
                </a:solidFill>
                <a:latin typeface="Arial"/>
                <a:cs typeface="Arial"/>
              </a:rPr>
              <a:t>conferisce alla </a:t>
            </a:r>
            <a:r>
              <a:rPr sz="2000" b="0" spc="-5" dirty="0">
                <a:solidFill>
                  <a:srgbClr val="000000"/>
                </a:solidFill>
                <a:latin typeface="Arial"/>
                <a:cs typeface="Arial"/>
              </a:rPr>
              <a:t>struttura </a:t>
            </a:r>
            <a:r>
              <a:rPr sz="2000" b="0" dirty="0">
                <a:solidFill>
                  <a:srgbClr val="000000"/>
                </a:solidFill>
                <a:latin typeface="Arial"/>
                <a:cs typeface="Arial"/>
              </a:rPr>
              <a:t>un </a:t>
            </a:r>
            <a:r>
              <a:rPr sz="2000" b="0" spc="-5" dirty="0">
                <a:solidFill>
                  <a:srgbClr val="000000"/>
                </a:solidFill>
                <a:latin typeface="Arial"/>
                <a:cs typeface="Arial"/>
              </a:rPr>
              <a:t>aspetto </a:t>
            </a:r>
            <a:r>
              <a:rPr sz="2000" b="0" dirty="0">
                <a:solidFill>
                  <a:srgbClr val="000000"/>
                </a:solidFill>
                <a:latin typeface="Arial"/>
                <a:cs typeface="Arial"/>
              </a:rPr>
              <a:t>molto più massiccio di quanto</a:t>
            </a:r>
            <a:r>
              <a:rPr sz="2000" b="0" spc="-250" dirty="0">
                <a:solidFill>
                  <a:srgbClr val="000000"/>
                </a:solidFill>
                <a:latin typeface="Arial"/>
                <a:cs typeface="Arial"/>
              </a:rPr>
              <a:t> </a:t>
            </a:r>
            <a:r>
              <a:rPr sz="2000" b="0" dirty="0">
                <a:solidFill>
                  <a:srgbClr val="000000"/>
                </a:solidFill>
                <a:latin typeface="Arial"/>
                <a:cs typeface="Arial"/>
              </a:rPr>
              <a:t>si  osserva nelle dicotiledoni erbacee, dovendo svolgere una più</a:t>
            </a:r>
            <a:r>
              <a:rPr sz="2000" b="0" spc="-225" dirty="0">
                <a:solidFill>
                  <a:srgbClr val="000000"/>
                </a:solidFill>
                <a:latin typeface="Arial"/>
                <a:cs typeface="Arial"/>
              </a:rPr>
              <a:t> </a:t>
            </a:r>
            <a:r>
              <a:rPr sz="2000" b="0" dirty="0">
                <a:solidFill>
                  <a:srgbClr val="000000"/>
                </a:solidFill>
                <a:latin typeface="Arial"/>
                <a:cs typeface="Arial"/>
              </a:rPr>
              <a:t>importante</a:t>
            </a:r>
            <a:endParaRPr sz="2000">
              <a:latin typeface="Arial"/>
              <a:cs typeface="Arial"/>
            </a:endParaRPr>
          </a:p>
        </p:txBody>
      </p:sp>
      <p:sp>
        <p:nvSpPr>
          <p:cNvPr id="12" name="object 12"/>
          <p:cNvSpPr txBox="1"/>
          <p:nvPr/>
        </p:nvSpPr>
        <p:spPr>
          <a:xfrm>
            <a:off x="258127" y="2170240"/>
            <a:ext cx="2426335"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funzione di</a:t>
            </a:r>
            <a:r>
              <a:rPr sz="2000" spc="-114" dirty="0">
                <a:latin typeface="Arial"/>
                <a:cs typeface="Arial"/>
              </a:rPr>
              <a:t> </a:t>
            </a:r>
            <a:r>
              <a:rPr sz="2000" dirty="0">
                <a:latin typeface="Arial"/>
                <a:cs typeface="Arial"/>
              </a:rPr>
              <a:t>sostegno.</a:t>
            </a:r>
            <a:endParaRPr sz="2000">
              <a:latin typeface="Arial"/>
              <a:cs typeface="Arial"/>
            </a:endParaRPr>
          </a:p>
        </p:txBody>
      </p:sp>
      <p:sp>
        <p:nvSpPr>
          <p:cNvPr id="13" name="object 13"/>
          <p:cNvSpPr txBox="1"/>
          <p:nvPr/>
        </p:nvSpPr>
        <p:spPr>
          <a:xfrm>
            <a:off x="885380" y="5362574"/>
            <a:ext cx="3314700" cy="940435"/>
          </a:xfrm>
          <a:prstGeom prst="rect">
            <a:avLst/>
          </a:prstGeom>
        </p:spPr>
        <p:txBody>
          <a:bodyPr vert="horz" wrap="square" lIns="0" tIns="12700" rIns="0" bIns="0" rtlCol="0">
            <a:spAutoFit/>
          </a:bodyPr>
          <a:lstStyle/>
          <a:p>
            <a:pPr marL="830580" marR="822325" indent="401955">
              <a:lnSpc>
                <a:spcPct val="100000"/>
              </a:lnSpc>
              <a:spcBef>
                <a:spcPts val="100"/>
              </a:spcBef>
            </a:pPr>
            <a:r>
              <a:rPr sz="2000" spc="-5" dirty="0">
                <a:latin typeface="Arial"/>
                <a:cs typeface="Arial"/>
              </a:rPr>
              <a:t>Eustele  </a:t>
            </a:r>
            <a:r>
              <a:rPr sz="2000" dirty="0">
                <a:latin typeface="Arial"/>
                <a:cs typeface="Arial"/>
              </a:rPr>
              <a:t>pianta</a:t>
            </a:r>
            <a:r>
              <a:rPr sz="2000" spc="-100" dirty="0">
                <a:latin typeface="Arial"/>
                <a:cs typeface="Arial"/>
              </a:rPr>
              <a:t> </a:t>
            </a:r>
            <a:r>
              <a:rPr sz="2000" dirty="0">
                <a:latin typeface="Arial"/>
                <a:cs typeface="Arial"/>
              </a:rPr>
              <a:t>legnosa</a:t>
            </a:r>
            <a:endParaRPr sz="2000">
              <a:latin typeface="Arial"/>
              <a:cs typeface="Arial"/>
            </a:endParaRPr>
          </a:p>
          <a:p>
            <a:pPr marL="12700">
              <a:lnSpc>
                <a:spcPct val="100000"/>
              </a:lnSpc>
            </a:pPr>
            <a:r>
              <a:rPr sz="2000" dirty="0">
                <a:latin typeface="Arial"/>
                <a:cs typeface="Arial"/>
              </a:rPr>
              <a:t>(eucotiledone,</a:t>
            </a:r>
            <a:r>
              <a:rPr sz="2000" spc="-110" dirty="0">
                <a:latin typeface="Arial"/>
                <a:cs typeface="Arial"/>
              </a:rPr>
              <a:t> </a:t>
            </a:r>
            <a:r>
              <a:rPr sz="2000" dirty="0">
                <a:latin typeface="Arial"/>
                <a:cs typeface="Arial"/>
              </a:rPr>
              <a:t>gimnosperme)</a:t>
            </a:r>
            <a:endParaRPr sz="2000">
              <a:latin typeface="Arial"/>
              <a:cs typeface="Arial"/>
            </a:endParaRPr>
          </a:p>
        </p:txBody>
      </p:sp>
      <p:sp>
        <p:nvSpPr>
          <p:cNvPr id="15"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16"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7"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6220" y="0"/>
            <a:ext cx="8907779" cy="659739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5696" y="131724"/>
            <a:ext cx="1899920" cy="513715"/>
          </a:xfrm>
          <a:prstGeom prst="rect">
            <a:avLst/>
          </a:prstGeom>
        </p:spPr>
        <p:txBody>
          <a:bodyPr vert="horz" wrap="square" lIns="0" tIns="12700" rIns="0" bIns="0" rtlCol="0">
            <a:spAutoFit/>
          </a:bodyPr>
          <a:lstStyle/>
          <a:p>
            <a:pPr marL="12700">
              <a:lnSpc>
                <a:spcPct val="100000"/>
              </a:lnSpc>
              <a:spcBef>
                <a:spcPts val="100"/>
              </a:spcBef>
            </a:pPr>
            <a:r>
              <a:rPr sz="3200" dirty="0"/>
              <a:t>EUSTELE</a:t>
            </a:r>
            <a:endParaRPr sz="3200"/>
          </a:p>
        </p:txBody>
      </p:sp>
      <p:sp>
        <p:nvSpPr>
          <p:cNvPr id="4" name="object 4"/>
          <p:cNvSpPr/>
          <p:nvPr/>
        </p:nvSpPr>
        <p:spPr>
          <a:xfrm>
            <a:off x="2124455" y="5024627"/>
            <a:ext cx="1306195" cy="186055"/>
          </a:xfrm>
          <a:custGeom>
            <a:avLst/>
            <a:gdLst/>
            <a:ahLst/>
            <a:cxnLst/>
            <a:rect l="l" t="t" r="r" b="b"/>
            <a:pathLst>
              <a:path w="1306195" h="186054">
                <a:moveTo>
                  <a:pt x="71627" y="111251"/>
                </a:moveTo>
                <a:lnTo>
                  <a:pt x="0" y="156971"/>
                </a:lnTo>
                <a:lnTo>
                  <a:pt x="80771" y="185927"/>
                </a:lnTo>
                <a:lnTo>
                  <a:pt x="77039" y="155447"/>
                </a:lnTo>
                <a:lnTo>
                  <a:pt x="64007" y="155447"/>
                </a:lnTo>
                <a:lnTo>
                  <a:pt x="62483" y="146303"/>
                </a:lnTo>
                <a:lnTo>
                  <a:pt x="75729" y="144743"/>
                </a:lnTo>
                <a:lnTo>
                  <a:pt x="71627" y="111251"/>
                </a:lnTo>
                <a:close/>
              </a:path>
              <a:path w="1306195" h="186054">
                <a:moveTo>
                  <a:pt x="75729" y="144743"/>
                </a:moveTo>
                <a:lnTo>
                  <a:pt x="62483" y="146303"/>
                </a:lnTo>
                <a:lnTo>
                  <a:pt x="64007" y="155447"/>
                </a:lnTo>
                <a:lnTo>
                  <a:pt x="76856" y="153950"/>
                </a:lnTo>
                <a:lnTo>
                  <a:pt x="75729" y="144743"/>
                </a:lnTo>
                <a:close/>
              </a:path>
              <a:path w="1306195" h="186054">
                <a:moveTo>
                  <a:pt x="76856" y="153950"/>
                </a:moveTo>
                <a:lnTo>
                  <a:pt x="64007" y="155447"/>
                </a:lnTo>
                <a:lnTo>
                  <a:pt x="77039" y="155447"/>
                </a:lnTo>
                <a:lnTo>
                  <a:pt x="76856" y="153950"/>
                </a:lnTo>
                <a:close/>
              </a:path>
              <a:path w="1306195" h="186054">
                <a:moveTo>
                  <a:pt x="1304543" y="0"/>
                </a:moveTo>
                <a:lnTo>
                  <a:pt x="75729" y="144743"/>
                </a:lnTo>
                <a:lnTo>
                  <a:pt x="76856" y="153950"/>
                </a:lnTo>
                <a:lnTo>
                  <a:pt x="1306067" y="10668"/>
                </a:lnTo>
                <a:lnTo>
                  <a:pt x="1304543" y="0"/>
                </a:lnTo>
                <a:close/>
              </a:path>
            </a:pathLst>
          </a:custGeom>
          <a:solidFill>
            <a:srgbClr val="000000"/>
          </a:solidFill>
        </p:spPr>
        <p:txBody>
          <a:bodyPr wrap="square" lIns="0" tIns="0" rIns="0" bIns="0" rtlCol="0"/>
          <a:lstStyle/>
          <a:p>
            <a:endParaRPr/>
          </a:p>
        </p:txBody>
      </p:sp>
      <p:sp>
        <p:nvSpPr>
          <p:cNvPr id="5" name="object 5"/>
          <p:cNvSpPr/>
          <p:nvPr/>
        </p:nvSpPr>
        <p:spPr>
          <a:xfrm>
            <a:off x="2209800" y="5474207"/>
            <a:ext cx="1221105" cy="398145"/>
          </a:xfrm>
          <a:custGeom>
            <a:avLst/>
            <a:gdLst/>
            <a:ahLst/>
            <a:cxnLst/>
            <a:rect l="l" t="t" r="r" b="b"/>
            <a:pathLst>
              <a:path w="1221104" h="398145">
                <a:moveTo>
                  <a:pt x="75312" y="31432"/>
                </a:moveTo>
                <a:lnTo>
                  <a:pt x="72383" y="40608"/>
                </a:lnTo>
                <a:lnTo>
                  <a:pt x="1219199" y="397764"/>
                </a:lnTo>
                <a:lnTo>
                  <a:pt x="1220723" y="388620"/>
                </a:lnTo>
                <a:lnTo>
                  <a:pt x="75312" y="31432"/>
                </a:lnTo>
                <a:close/>
              </a:path>
              <a:path w="1221104" h="398145">
                <a:moveTo>
                  <a:pt x="85343" y="0"/>
                </a:moveTo>
                <a:lnTo>
                  <a:pt x="0" y="12192"/>
                </a:lnTo>
                <a:lnTo>
                  <a:pt x="62483" y="71628"/>
                </a:lnTo>
                <a:lnTo>
                  <a:pt x="72383" y="40608"/>
                </a:lnTo>
                <a:lnTo>
                  <a:pt x="59435" y="36576"/>
                </a:lnTo>
                <a:lnTo>
                  <a:pt x="62483" y="27432"/>
                </a:lnTo>
                <a:lnTo>
                  <a:pt x="76589" y="27432"/>
                </a:lnTo>
                <a:lnTo>
                  <a:pt x="85343" y="0"/>
                </a:lnTo>
                <a:close/>
              </a:path>
              <a:path w="1221104" h="398145">
                <a:moveTo>
                  <a:pt x="62483" y="27432"/>
                </a:moveTo>
                <a:lnTo>
                  <a:pt x="59435" y="36576"/>
                </a:lnTo>
                <a:lnTo>
                  <a:pt x="72383" y="40608"/>
                </a:lnTo>
                <a:lnTo>
                  <a:pt x="75312" y="31432"/>
                </a:lnTo>
                <a:lnTo>
                  <a:pt x="62483" y="27432"/>
                </a:lnTo>
                <a:close/>
              </a:path>
              <a:path w="1221104" h="398145">
                <a:moveTo>
                  <a:pt x="76589" y="27432"/>
                </a:moveTo>
                <a:lnTo>
                  <a:pt x="62483" y="27432"/>
                </a:lnTo>
                <a:lnTo>
                  <a:pt x="75312" y="31432"/>
                </a:lnTo>
                <a:lnTo>
                  <a:pt x="76589" y="27432"/>
                </a:lnTo>
                <a:close/>
              </a:path>
            </a:pathLst>
          </a:custGeom>
          <a:solidFill>
            <a:srgbClr val="000000"/>
          </a:solidFill>
        </p:spPr>
        <p:txBody>
          <a:bodyPr wrap="square" lIns="0" tIns="0" rIns="0" bIns="0" rtlCol="0"/>
          <a:lstStyle/>
          <a:p>
            <a:endParaRPr/>
          </a:p>
        </p:txBody>
      </p:sp>
      <p:sp>
        <p:nvSpPr>
          <p:cNvPr id="6" name="object 6"/>
          <p:cNvSpPr/>
          <p:nvPr/>
        </p:nvSpPr>
        <p:spPr>
          <a:xfrm>
            <a:off x="618743" y="4629911"/>
            <a:ext cx="1790700" cy="1714500"/>
          </a:xfrm>
          <a:custGeom>
            <a:avLst/>
            <a:gdLst/>
            <a:ahLst/>
            <a:cxnLst/>
            <a:rect l="l" t="t" r="r" b="b"/>
            <a:pathLst>
              <a:path w="1790700" h="1714500">
                <a:moveTo>
                  <a:pt x="894587" y="0"/>
                </a:moveTo>
                <a:lnTo>
                  <a:pt x="848867" y="1524"/>
                </a:lnTo>
                <a:lnTo>
                  <a:pt x="803147" y="4572"/>
                </a:lnTo>
                <a:lnTo>
                  <a:pt x="758951" y="9144"/>
                </a:lnTo>
                <a:lnTo>
                  <a:pt x="714755" y="16764"/>
                </a:lnTo>
                <a:lnTo>
                  <a:pt x="627887" y="38100"/>
                </a:lnTo>
                <a:lnTo>
                  <a:pt x="586739" y="51816"/>
                </a:lnTo>
                <a:lnTo>
                  <a:pt x="545591" y="67056"/>
                </a:lnTo>
                <a:lnTo>
                  <a:pt x="505967" y="83820"/>
                </a:lnTo>
                <a:lnTo>
                  <a:pt x="429767" y="123444"/>
                </a:lnTo>
                <a:lnTo>
                  <a:pt x="394715" y="146304"/>
                </a:lnTo>
                <a:lnTo>
                  <a:pt x="324611" y="195072"/>
                </a:lnTo>
                <a:lnTo>
                  <a:pt x="292607" y="222503"/>
                </a:lnTo>
                <a:lnTo>
                  <a:pt x="231647" y="280415"/>
                </a:lnTo>
                <a:lnTo>
                  <a:pt x="176784" y="344423"/>
                </a:lnTo>
                <a:lnTo>
                  <a:pt x="152400" y="377951"/>
                </a:lnTo>
                <a:lnTo>
                  <a:pt x="129539" y="413003"/>
                </a:lnTo>
                <a:lnTo>
                  <a:pt x="108203" y="448055"/>
                </a:lnTo>
                <a:lnTo>
                  <a:pt x="88392" y="486155"/>
                </a:lnTo>
                <a:lnTo>
                  <a:pt x="70103" y="524255"/>
                </a:lnTo>
                <a:lnTo>
                  <a:pt x="53339" y="562355"/>
                </a:lnTo>
                <a:lnTo>
                  <a:pt x="39623" y="601979"/>
                </a:lnTo>
                <a:lnTo>
                  <a:pt x="27431" y="643127"/>
                </a:lnTo>
                <a:lnTo>
                  <a:pt x="18287" y="684275"/>
                </a:lnTo>
                <a:lnTo>
                  <a:pt x="9143" y="726947"/>
                </a:lnTo>
                <a:lnTo>
                  <a:pt x="4571" y="769619"/>
                </a:lnTo>
                <a:lnTo>
                  <a:pt x="0" y="813815"/>
                </a:lnTo>
                <a:lnTo>
                  <a:pt x="0" y="879347"/>
                </a:lnTo>
                <a:lnTo>
                  <a:pt x="4571" y="944879"/>
                </a:lnTo>
                <a:lnTo>
                  <a:pt x="10667" y="989075"/>
                </a:lnTo>
                <a:lnTo>
                  <a:pt x="18287" y="1030223"/>
                </a:lnTo>
                <a:lnTo>
                  <a:pt x="27431" y="1071371"/>
                </a:lnTo>
                <a:lnTo>
                  <a:pt x="39623" y="1112519"/>
                </a:lnTo>
                <a:lnTo>
                  <a:pt x="70103" y="1191767"/>
                </a:lnTo>
                <a:lnTo>
                  <a:pt x="88392" y="1229867"/>
                </a:lnTo>
                <a:lnTo>
                  <a:pt x="108203" y="1266443"/>
                </a:lnTo>
                <a:lnTo>
                  <a:pt x="129539" y="1303019"/>
                </a:lnTo>
                <a:lnTo>
                  <a:pt x="152400" y="1336547"/>
                </a:lnTo>
                <a:lnTo>
                  <a:pt x="204215" y="1403603"/>
                </a:lnTo>
                <a:lnTo>
                  <a:pt x="262127" y="1464563"/>
                </a:lnTo>
                <a:lnTo>
                  <a:pt x="326135" y="1519427"/>
                </a:lnTo>
                <a:lnTo>
                  <a:pt x="359663" y="1545335"/>
                </a:lnTo>
                <a:lnTo>
                  <a:pt x="394715" y="1568195"/>
                </a:lnTo>
                <a:lnTo>
                  <a:pt x="431291" y="1591055"/>
                </a:lnTo>
                <a:lnTo>
                  <a:pt x="507491" y="1630679"/>
                </a:lnTo>
                <a:lnTo>
                  <a:pt x="547115" y="1647443"/>
                </a:lnTo>
                <a:lnTo>
                  <a:pt x="588263" y="1662683"/>
                </a:lnTo>
                <a:lnTo>
                  <a:pt x="629411" y="1676399"/>
                </a:lnTo>
                <a:lnTo>
                  <a:pt x="714755" y="1697735"/>
                </a:lnTo>
                <a:lnTo>
                  <a:pt x="758951" y="1705355"/>
                </a:lnTo>
                <a:lnTo>
                  <a:pt x="804671" y="1709927"/>
                </a:lnTo>
                <a:lnTo>
                  <a:pt x="848867" y="1712975"/>
                </a:lnTo>
                <a:lnTo>
                  <a:pt x="894587" y="1714499"/>
                </a:lnTo>
                <a:lnTo>
                  <a:pt x="940307" y="1712975"/>
                </a:lnTo>
                <a:lnTo>
                  <a:pt x="986027" y="1709927"/>
                </a:lnTo>
                <a:lnTo>
                  <a:pt x="1031747" y="1703831"/>
                </a:lnTo>
                <a:lnTo>
                  <a:pt x="1075943" y="1696211"/>
                </a:lnTo>
                <a:lnTo>
                  <a:pt x="1118615" y="1687067"/>
                </a:lnTo>
                <a:lnTo>
                  <a:pt x="1161287" y="1676399"/>
                </a:lnTo>
                <a:lnTo>
                  <a:pt x="894587" y="1676399"/>
                </a:lnTo>
                <a:lnTo>
                  <a:pt x="850391" y="1674875"/>
                </a:lnTo>
                <a:lnTo>
                  <a:pt x="806195" y="1671827"/>
                </a:lnTo>
                <a:lnTo>
                  <a:pt x="763523" y="1667255"/>
                </a:lnTo>
                <a:lnTo>
                  <a:pt x="720851" y="1659635"/>
                </a:lnTo>
                <a:lnTo>
                  <a:pt x="679703" y="1650491"/>
                </a:lnTo>
                <a:lnTo>
                  <a:pt x="640079" y="1639823"/>
                </a:lnTo>
                <a:lnTo>
                  <a:pt x="598931" y="1626107"/>
                </a:lnTo>
                <a:lnTo>
                  <a:pt x="560831" y="1612391"/>
                </a:lnTo>
                <a:lnTo>
                  <a:pt x="522731" y="1595627"/>
                </a:lnTo>
                <a:lnTo>
                  <a:pt x="486155" y="1577339"/>
                </a:lnTo>
                <a:lnTo>
                  <a:pt x="449579" y="1557527"/>
                </a:lnTo>
                <a:lnTo>
                  <a:pt x="414527" y="1536191"/>
                </a:lnTo>
                <a:lnTo>
                  <a:pt x="380999" y="1513331"/>
                </a:lnTo>
                <a:lnTo>
                  <a:pt x="348995" y="1488947"/>
                </a:lnTo>
                <a:lnTo>
                  <a:pt x="318515" y="1463039"/>
                </a:lnTo>
                <a:lnTo>
                  <a:pt x="288035" y="1435607"/>
                </a:lnTo>
                <a:lnTo>
                  <a:pt x="259079" y="1406651"/>
                </a:lnTo>
                <a:lnTo>
                  <a:pt x="233172" y="1377695"/>
                </a:lnTo>
                <a:lnTo>
                  <a:pt x="207263" y="1347215"/>
                </a:lnTo>
                <a:lnTo>
                  <a:pt x="182879" y="1315211"/>
                </a:lnTo>
                <a:lnTo>
                  <a:pt x="161544" y="1281683"/>
                </a:lnTo>
                <a:lnTo>
                  <a:pt x="140208" y="1246631"/>
                </a:lnTo>
                <a:lnTo>
                  <a:pt x="121920" y="1211579"/>
                </a:lnTo>
                <a:lnTo>
                  <a:pt x="105156" y="1175003"/>
                </a:lnTo>
                <a:lnTo>
                  <a:pt x="89915" y="1138427"/>
                </a:lnTo>
                <a:lnTo>
                  <a:pt x="76200" y="1100327"/>
                </a:lnTo>
                <a:lnTo>
                  <a:pt x="64007" y="1060703"/>
                </a:lnTo>
                <a:lnTo>
                  <a:pt x="54864" y="1021079"/>
                </a:lnTo>
                <a:lnTo>
                  <a:pt x="47243" y="981455"/>
                </a:lnTo>
                <a:lnTo>
                  <a:pt x="38100" y="899159"/>
                </a:lnTo>
                <a:lnTo>
                  <a:pt x="38100" y="815339"/>
                </a:lnTo>
                <a:lnTo>
                  <a:pt x="42671" y="772667"/>
                </a:lnTo>
                <a:lnTo>
                  <a:pt x="47243" y="731519"/>
                </a:lnTo>
                <a:lnTo>
                  <a:pt x="54864" y="691895"/>
                </a:lnTo>
                <a:lnTo>
                  <a:pt x="64007" y="652271"/>
                </a:lnTo>
                <a:lnTo>
                  <a:pt x="76200" y="612647"/>
                </a:lnTo>
                <a:lnTo>
                  <a:pt x="89915" y="574547"/>
                </a:lnTo>
                <a:lnTo>
                  <a:pt x="105156" y="537971"/>
                </a:lnTo>
                <a:lnTo>
                  <a:pt x="121920" y="501395"/>
                </a:lnTo>
                <a:lnTo>
                  <a:pt x="141731" y="466343"/>
                </a:lnTo>
                <a:lnTo>
                  <a:pt x="161544" y="432815"/>
                </a:lnTo>
                <a:lnTo>
                  <a:pt x="184403" y="399287"/>
                </a:lnTo>
                <a:lnTo>
                  <a:pt x="207263" y="367283"/>
                </a:lnTo>
                <a:lnTo>
                  <a:pt x="233172" y="336803"/>
                </a:lnTo>
                <a:lnTo>
                  <a:pt x="260603" y="306323"/>
                </a:lnTo>
                <a:lnTo>
                  <a:pt x="289559" y="277367"/>
                </a:lnTo>
                <a:lnTo>
                  <a:pt x="318515" y="251459"/>
                </a:lnTo>
                <a:lnTo>
                  <a:pt x="348995" y="225551"/>
                </a:lnTo>
                <a:lnTo>
                  <a:pt x="382523" y="201167"/>
                </a:lnTo>
                <a:lnTo>
                  <a:pt x="416051" y="178308"/>
                </a:lnTo>
                <a:lnTo>
                  <a:pt x="451103" y="156972"/>
                </a:lnTo>
                <a:lnTo>
                  <a:pt x="486155" y="137160"/>
                </a:lnTo>
                <a:lnTo>
                  <a:pt x="522731" y="118872"/>
                </a:lnTo>
                <a:lnTo>
                  <a:pt x="560831" y="102108"/>
                </a:lnTo>
                <a:lnTo>
                  <a:pt x="600455" y="86868"/>
                </a:lnTo>
                <a:lnTo>
                  <a:pt x="640079" y="74676"/>
                </a:lnTo>
                <a:lnTo>
                  <a:pt x="681227" y="64008"/>
                </a:lnTo>
                <a:lnTo>
                  <a:pt x="722375" y="54864"/>
                </a:lnTo>
                <a:lnTo>
                  <a:pt x="765047" y="47244"/>
                </a:lnTo>
                <a:lnTo>
                  <a:pt x="807719" y="42672"/>
                </a:lnTo>
                <a:lnTo>
                  <a:pt x="851915" y="39624"/>
                </a:lnTo>
                <a:lnTo>
                  <a:pt x="896111" y="38100"/>
                </a:lnTo>
                <a:lnTo>
                  <a:pt x="1161287" y="38100"/>
                </a:lnTo>
                <a:lnTo>
                  <a:pt x="1074419" y="16764"/>
                </a:lnTo>
                <a:lnTo>
                  <a:pt x="1030223" y="9144"/>
                </a:lnTo>
                <a:lnTo>
                  <a:pt x="986027" y="4572"/>
                </a:lnTo>
                <a:lnTo>
                  <a:pt x="940307" y="1524"/>
                </a:lnTo>
                <a:lnTo>
                  <a:pt x="894587" y="0"/>
                </a:lnTo>
                <a:close/>
              </a:path>
              <a:path w="1790700" h="1714500">
                <a:moveTo>
                  <a:pt x="1161287" y="38100"/>
                </a:moveTo>
                <a:lnTo>
                  <a:pt x="896111" y="38100"/>
                </a:lnTo>
                <a:lnTo>
                  <a:pt x="938783" y="39624"/>
                </a:lnTo>
                <a:lnTo>
                  <a:pt x="982979" y="42672"/>
                </a:lnTo>
                <a:lnTo>
                  <a:pt x="1025651" y="47244"/>
                </a:lnTo>
                <a:lnTo>
                  <a:pt x="1068323" y="54864"/>
                </a:lnTo>
                <a:lnTo>
                  <a:pt x="1109471" y="64008"/>
                </a:lnTo>
                <a:lnTo>
                  <a:pt x="1150619" y="74676"/>
                </a:lnTo>
                <a:lnTo>
                  <a:pt x="1229867" y="102108"/>
                </a:lnTo>
                <a:lnTo>
                  <a:pt x="1267967" y="118872"/>
                </a:lnTo>
                <a:lnTo>
                  <a:pt x="1304543" y="137160"/>
                </a:lnTo>
                <a:lnTo>
                  <a:pt x="1339595" y="156972"/>
                </a:lnTo>
                <a:lnTo>
                  <a:pt x="1374647" y="178308"/>
                </a:lnTo>
                <a:lnTo>
                  <a:pt x="1408175" y="201167"/>
                </a:lnTo>
                <a:lnTo>
                  <a:pt x="1440179" y="225551"/>
                </a:lnTo>
                <a:lnTo>
                  <a:pt x="1472183" y="251459"/>
                </a:lnTo>
                <a:lnTo>
                  <a:pt x="1530095" y="306323"/>
                </a:lnTo>
                <a:lnTo>
                  <a:pt x="1557527" y="336803"/>
                </a:lnTo>
                <a:lnTo>
                  <a:pt x="1581911" y="367283"/>
                </a:lnTo>
                <a:lnTo>
                  <a:pt x="1606295" y="399287"/>
                </a:lnTo>
                <a:lnTo>
                  <a:pt x="1629155" y="432815"/>
                </a:lnTo>
                <a:lnTo>
                  <a:pt x="1668779" y="502919"/>
                </a:lnTo>
                <a:lnTo>
                  <a:pt x="1685543" y="539495"/>
                </a:lnTo>
                <a:lnTo>
                  <a:pt x="1700783" y="576071"/>
                </a:lnTo>
                <a:lnTo>
                  <a:pt x="1714499" y="614171"/>
                </a:lnTo>
                <a:lnTo>
                  <a:pt x="1725167" y="653795"/>
                </a:lnTo>
                <a:lnTo>
                  <a:pt x="1734311" y="693419"/>
                </a:lnTo>
                <a:lnTo>
                  <a:pt x="1741931" y="733043"/>
                </a:lnTo>
                <a:lnTo>
                  <a:pt x="1748027" y="774191"/>
                </a:lnTo>
                <a:lnTo>
                  <a:pt x="1751075" y="815339"/>
                </a:lnTo>
                <a:lnTo>
                  <a:pt x="1752491" y="835151"/>
                </a:lnTo>
                <a:lnTo>
                  <a:pt x="1752491" y="879347"/>
                </a:lnTo>
                <a:lnTo>
                  <a:pt x="1748027" y="941831"/>
                </a:lnTo>
                <a:lnTo>
                  <a:pt x="1741931" y="982979"/>
                </a:lnTo>
                <a:lnTo>
                  <a:pt x="1734311" y="1022603"/>
                </a:lnTo>
                <a:lnTo>
                  <a:pt x="1725167" y="1062227"/>
                </a:lnTo>
                <a:lnTo>
                  <a:pt x="1700783" y="1138427"/>
                </a:lnTo>
                <a:lnTo>
                  <a:pt x="1684019" y="1176527"/>
                </a:lnTo>
                <a:lnTo>
                  <a:pt x="1667255" y="1213103"/>
                </a:lnTo>
                <a:lnTo>
                  <a:pt x="1648967" y="1248155"/>
                </a:lnTo>
                <a:lnTo>
                  <a:pt x="1606295" y="1315211"/>
                </a:lnTo>
                <a:lnTo>
                  <a:pt x="1581911" y="1347215"/>
                </a:lnTo>
                <a:lnTo>
                  <a:pt x="1530095" y="1408175"/>
                </a:lnTo>
                <a:lnTo>
                  <a:pt x="1501139" y="1437131"/>
                </a:lnTo>
                <a:lnTo>
                  <a:pt x="1440179" y="1488947"/>
                </a:lnTo>
                <a:lnTo>
                  <a:pt x="1408175" y="1513331"/>
                </a:lnTo>
                <a:lnTo>
                  <a:pt x="1374647" y="1536191"/>
                </a:lnTo>
                <a:lnTo>
                  <a:pt x="1339595" y="1557527"/>
                </a:lnTo>
                <a:lnTo>
                  <a:pt x="1303019" y="1577339"/>
                </a:lnTo>
                <a:lnTo>
                  <a:pt x="1266443" y="1595627"/>
                </a:lnTo>
                <a:lnTo>
                  <a:pt x="1228343" y="1612391"/>
                </a:lnTo>
                <a:lnTo>
                  <a:pt x="1149095" y="1639823"/>
                </a:lnTo>
                <a:lnTo>
                  <a:pt x="1107947" y="1650491"/>
                </a:lnTo>
                <a:lnTo>
                  <a:pt x="1066799" y="1659635"/>
                </a:lnTo>
                <a:lnTo>
                  <a:pt x="1024127" y="1667255"/>
                </a:lnTo>
                <a:lnTo>
                  <a:pt x="981455" y="1671827"/>
                </a:lnTo>
                <a:lnTo>
                  <a:pt x="938783" y="1674875"/>
                </a:lnTo>
                <a:lnTo>
                  <a:pt x="894587" y="1676399"/>
                </a:lnTo>
                <a:lnTo>
                  <a:pt x="1161287" y="1676399"/>
                </a:lnTo>
                <a:lnTo>
                  <a:pt x="1202435" y="1662683"/>
                </a:lnTo>
                <a:lnTo>
                  <a:pt x="1243583" y="1647443"/>
                </a:lnTo>
                <a:lnTo>
                  <a:pt x="1283207" y="1629155"/>
                </a:lnTo>
                <a:lnTo>
                  <a:pt x="1321307" y="1610867"/>
                </a:lnTo>
                <a:lnTo>
                  <a:pt x="1359407" y="1591055"/>
                </a:lnTo>
                <a:lnTo>
                  <a:pt x="1395983" y="1568195"/>
                </a:lnTo>
                <a:lnTo>
                  <a:pt x="1431035" y="1543811"/>
                </a:lnTo>
                <a:lnTo>
                  <a:pt x="1464563" y="1519427"/>
                </a:lnTo>
                <a:lnTo>
                  <a:pt x="1496567" y="1491995"/>
                </a:lnTo>
                <a:lnTo>
                  <a:pt x="1528571" y="1463039"/>
                </a:lnTo>
                <a:lnTo>
                  <a:pt x="1557527" y="1434083"/>
                </a:lnTo>
                <a:lnTo>
                  <a:pt x="1586483" y="1402079"/>
                </a:lnTo>
                <a:lnTo>
                  <a:pt x="1612391" y="1370075"/>
                </a:lnTo>
                <a:lnTo>
                  <a:pt x="1636775" y="1336547"/>
                </a:lnTo>
                <a:lnTo>
                  <a:pt x="1661159" y="1301495"/>
                </a:lnTo>
                <a:lnTo>
                  <a:pt x="1682495" y="1266443"/>
                </a:lnTo>
                <a:lnTo>
                  <a:pt x="1702307" y="1228343"/>
                </a:lnTo>
                <a:lnTo>
                  <a:pt x="1720595" y="1190243"/>
                </a:lnTo>
                <a:lnTo>
                  <a:pt x="1735835" y="1152143"/>
                </a:lnTo>
                <a:lnTo>
                  <a:pt x="1749551" y="1112519"/>
                </a:lnTo>
                <a:lnTo>
                  <a:pt x="1761743" y="1071371"/>
                </a:lnTo>
                <a:lnTo>
                  <a:pt x="1772411" y="1030223"/>
                </a:lnTo>
                <a:lnTo>
                  <a:pt x="1780031" y="987551"/>
                </a:lnTo>
                <a:lnTo>
                  <a:pt x="1786127" y="944879"/>
                </a:lnTo>
                <a:lnTo>
                  <a:pt x="1789284" y="899159"/>
                </a:lnTo>
                <a:lnTo>
                  <a:pt x="1790699" y="879347"/>
                </a:lnTo>
                <a:lnTo>
                  <a:pt x="1790699" y="835151"/>
                </a:lnTo>
                <a:lnTo>
                  <a:pt x="1789175" y="812291"/>
                </a:lnTo>
                <a:lnTo>
                  <a:pt x="1786127" y="769619"/>
                </a:lnTo>
                <a:lnTo>
                  <a:pt x="1780031" y="725423"/>
                </a:lnTo>
                <a:lnTo>
                  <a:pt x="1772411" y="684275"/>
                </a:lnTo>
                <a:lnTo>
                  <a:pt x="1761743" y="641603"/>
                </a:lnTo>
                <a:lnTo>
                  <a:pt x="1749551" y="601979"/>
                </a:lnTo>
                <a:lnTo>
                  <a:pt x="1735835" y="562355"/>
                </a:lnTo>
                <a:lnTo>
                  <a:pt x="1719071" y="522731"/>
                </a:lnTo>
                <a:lnTo>
                  <a:pt x="1702307" y="484631"/>
                </a:lnTo>
                <a:lnTo>
                  <a:pt x="1659635" y="411479"/>
                </a:lnTo>
                <a:lnTo>
                  <a:pt x="1636775" y="377951"/>
                </a:lnTo>
                <a:lnTo>
                  <a:pt x="1612391" y="342899"/>
                </a:lnTo>
                <a:lnTo>
                  <a:pt x="1584959" y="310895"/>
                </a:lnTo>
                <a:lnTo>
                  <a:pt x="1557527" y="280415"/>
                </a:lnTo>
                <a:lnTo>
                  <a:pt x="1527047" y="249935"/>
                </a:lnTo>
                <a:lnTo>
                  <a:pt x="1496567" y="222503"/>
                </a:lnTo>
                <a:lnTo>
                  <a:pt x="1463039" y="195072"/>
                </a:lnTo>
                <a:lnTo>
                  <a:pt x="1429511" y="169164"/>
                </a:lnTo>
                <a:lnTo>
                  <a:pt x="1394459" y="146304"/>
                </a:lnTo>
                <a:lnTo>
                  <a:pt x="1357883" y="123444"/>
                </a:lnTo>
                <a:lnTo>
                  <a:pt x="1321307" y="103632"/>
                </a:lnTo>
                <a:lnTo>
                  <a:pt x="1281683" y="83820"/>
                </a:lnTo>
                <a:lnTo>
                  <a:pt x="1242059" y="67056"/>
                </a:lnTo>
                <a:lnTo>
                  <a:pt x="1202435" y="51816"/>
                </a:lnTo>
                <a:lnTo>
                  <a:pt x="1161287" y="38100"/>
                </a:lnTo>
                <a:close/>
              </a:path>
            </a:pathLst>
          </a:custGeom>
          <a:solidFill>
            <a:srgbClr val="CC3300"/>
          </a:solidFill>
        </p:spPr>
        <p:txBody>
          <a:bodyPr wrap="square" lIns="0" tIns="0" rIns="0" bIns="0" rtlCol="0"/>
          <a:lstStyle/>
          <a:p>
            <a:endParaRPr/>
          </a:p>
        </p:txBody>
      </p:sp>
      <p:sp>
        <p:nvSpPr>
          <p:cNvPr id="7" name="object 7"/>
          <p:cNvSpPr/>
          <p:nvPr/>
        </p:nvSpPr>
        <p:spPr>
          <a:xfrm>
            <a:off x="1981200" y="4491227"/>
            <a:ext cx="992505" cy="325120"/>
          </a:xfrm>
          <a:custGeom>
            <a:avLst/>
            <a:gdLst/>
            <a:ahLst/>
            <a:cxnLst/>
            <a:rect l="l" t="t" r="r" b="b"/>
            <a:pathLst>
              <a:path w="992505" h="325120">
                <a:moveTo>
                  <a:pt x="62483" y="251459"/>
                </a:moveTo>
                <a:lnTo>
                  <a:pt x="0" y="309371"/>
                </a:lnTo>
                <a:lnTo>
                  <a:pt x="85343" y="324612"/>
                </a:lnTo>
                <a:lnTo>
                  <a:pt x="76295" y="295656"/>
                </a:lnTo>
                <a:lnTo>
                  <a:pt x="62483" y="295656"/>
                </a:lnTo>
                <a:lnTo>
                  <a:pt x="59435" y="286512"/>
                </a:lnTo>
                <a:lnTo>
                  <a:pt x="72209" y="282581"/>
                </a:lnTo>
                <a:lnTo>
                  <a:pt x="62483" y="251459"/>
                </a:lnTo>
                <a:close/>
              </a:path>
              <a:path w="992505" h="325120">
                <a:moveTo>
                  <a:pt x="72209" y="282581"/>
                </a:moveTo>
                <a:lnTo>
                  <a:pt x="59435" y="286512"/>
                </a:lnTo>
                <a:lnTo>
                  <a:pt x="62483" y="295656"/>
                </a:lnTo>
                <a:lnTo>
                  <a:pt x="75081" y="291773"/>
                </a:lnTo>
                <a:lnTo>
                  <a:pt x="72209" y="282581"/>
                </a:lnTo>
                <a:close/>
              </a:path>
              <a:path w="992505" h="325120">
                <a:moveTo>
                  <a:pt x="75081" y="291773"/>
                </a:moveTo>
                <a:lnTo>
                  <a:pt x="62483" y="295656"/>
                </a:lnTo>
                <a:lnTo>
                  <a:pt x="76295" y="295656"/>
                </a:lnTo>
                <a:lnTo>
                  <a:pt x="75081" y="291773"/>
                </a:lnTo>
                <a:close/>
              </a:path>
              <a:path w="992505" h="325120">
                <a:moveTo>
                  <a:pt x="990599" y="0"/>
                </a:moveTo>
                <a:lnTo>
                  <a:pt x="72209" y="282581"/>
                </a:lnTo>
                <a:lnTo>
                  <a:pt x="75081" y="291773"/>
                </a:lnTo>
                <a:lnTo>
                  <a:pt x="992123" y="9143"/>
                </a:lnTo>
                <a:lnTo>
                  <a:pt x="990599" y="0"/>
                </a:lnTo>
                <a:close/>
              </a:path>
            </a:pathLst>
          </a:custGeom>
          <a:solidFill>
            <a:srgbClr val="000000"/>
          </a:solidFill>
        </p:spPr>
        <p:txBody>
          <a:bodyPr wrap="square" lIns="0" tIns="0" rIns="0" bIns="0" rtlCol="0"/>
          <a:lstStyle/>
          <a:p>
            <a:endParaRPr/>
          </a:p>
        </p:txBody>
      </p:sp>
      <p:sp>
        <p:nvSpPr>
          <p:cNvPr id="8" name="object 8"/>
          <p:cNvSpPr txBox="1"/>
          <p:nvPr/>
        </p:nvSpPr>
        <p:spPr>
          <a:xfrm>
            <a:off x="3204321" y="4217758"/>
            <a:ext cx="2407285" cy="1915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endodermide</a:t>
            </a:r>
            <a:endParaRPr sz="2400">
              <a:latin typeface="Arial"/>
              <a:cs typeface="Arial"/>
            </a:endParaRPr>
          </a:p>
          <a:p>
            <a:pPr marL="546100" marR="619125">
              <a:lnSpc>
                <a:spcPct val="100000"/>
              </a:lnSpc>
              <a:spcBef>
                <a:spcPts val="120"/>
              </a:spcBef>
            </a:pPr>
            <a:r>
              <a:rPr sz="2400" spc="-5" dirty="0">
                <a:latin typeface="Arial"/>
                <a:cs typeface="Arial"/>
              </a:rPr>
              <a:t>raggio  </a:t>
            </a:r>
            <a:r>
              <a:rPr sz="2400" dirty="0">
                <a:latin typeface="Arial"/>
                <a:cs typeface="Arial"/>
              </a:rPr>
              <a:t>m</a:t>
            </a:r>
            <a:r>
              <a:rPr sz="2400" spc="-10" dirty="0">
                <a:latin typeface="Arial"/>
                <a:cs typeface="Arial"/>
              </a:rPr>
              <a:t>idolla</a:t>
            </a:r>
            <a:r>
              <a:rPr sz="2400" dirty="0">
                <a:latin typeface="Arial"/>
                <a:cs typeface="Arial"/>
              </a:rPr>
              <a:t>r</a:t>
            </a:r>
            <a:r>
              <a:rPr sz="2400" spc="-5" dirty="0">
                <a:latin typeface="Arial"/>
                <a:cs typeface="Arial"/>
              </a:rPr>
              <a:t>e</a:t>
            </a:r>
            <a:endParaRPr sz="2400">
              <a:latin typeface="Arial"/>
              <a:cs typeface="Arial"/>
            </a:endParaRPr>
          </a:p>
          <a:p>
            <a:pPr>
              <a:lnSpc>
                <a:spcPct val="100000"/>
              </a:lnSpc>
              <a:spcBef>
                <a:spcPts val="20"/>
              </a:spcBef>
            </a:pPr>
            <a:endParaRPr sz="2800">
              <a:latin typeface="Times New Roman"/>
              <a:cs typeface="Times New Roman"/>
            </a:endParaRPr>
          </a:p>
          <a:p>
            <a:pPr marL="546100">
              <a:lnSpc>
                <a:spcPct val="100000"/>
              </a:lnSpc>
            </a:pPr>
            <a:r>
              <a:rPr sz="2400" spc="-5" dirty="0">
                <a:latin typeface="Arial"/>
                <a:cs typeface="Arial"/>
              </a:rPr>
              <a:t>singolo</a:t>
            </a:r>
            <a:r>
              <a:rPr sz="2400" spc="-30" dirty="0">
                <a:latin typeface="Arial"/>
                <a:cs typeface="Arial"/>
              </a:rPr>
              <a:t> </a:t>
            </a:r>
            <a:r>
              <a:rPr sz="2400" spc="-5" dirty="0">
                <a:latin typeface="Arial"/>
                <a:cs typeface="Arial"/>
              </a:rPr>
              <a:t>fascio</a:t>
            </a:r>
            <a:endParaRPr sz="2400">
              <a:latin typeface="Arial"/>
              <a:cs typeface="Arial"/>
            </a:endParaRPr>
          </a:p>
        </p:txBody>
      </p:sp>
      <p:sp>
        <p:nvSpPr>
          <p:cNvPr id="9" name="object 9"/>
          <p:cNvSpPr/>
          <p:nvPr/>
        </p:nvSpPr>
        <p:spPr>
          <a:xfrm>
            <a:off x="6824471" y="4553711"/>
            <a:ext cx="1790700" cy="1714500"/>
          </a:xfrm>
          <a:custGeom>
            <a:avLst/>
            <a:gdLst/>
            <a:ahLst/>
            <a:cxnLst/>
            <a:rect l="l" t="t" r="r" b="b"/>
            <a:pathLst>
              <a:path w="1790700" h="1714500">
                <a:moveTo>
                  <a:pt x="894587" y="0"/>
                </a:moveTo>
                <a:lnTo>
                  <a:pt x="848867" y="1524"/>
                </a:lnTo>
                <a:lnTo>
                  <a:pt x="803147" y="4572"/>
                </a:lnTo>
                <a:lnTo>
                  <a:pt x="757427" y="9144"/>
                </a:lnTo>
                <a:lnTo>
                  <a:pt x="714755" y="16764"/>
                </a:lnTo>
                <a:lnTo>
                  <a:pt x="627887" y="38100"/>
                </a:lnTo>
                <a:lnTo>
                  <a:pt x="586739" y="51816"/>
                </a:lnTo>
                <a:lnTo>
                  <a:pt x="545591" y="67056"/>
                </a:lnTo>
                <a:lnTo>
                  <a:pt x="505967" y="83820"/>
                </a:lnTo>
                <a:lnTo>
                  <a:pt x="429767" y="123444"/>
                </a:lnTo>
                <a:lnTo>
                  <a:pt x="394715" y="146304"/>
                </a:lnTo>
                <a:lnTo>
                  <a:pt x="324611" y="195072"/>
                </a:lnTo>
                <a:lnTo>
                  <a:pt x="292607" y="222504"/>
                </a:lnTo>
                <a:lnTo>
                  <a:pt x="231648" y="280415"/>
                </a:lnTo>
                <a:lnTo>
                  <a:pt x="176783" y="344423"/>
                </a:lnTo>
                <a:lnTo>
                  <a:pt x="152400" y="377951"/>
                </a:lnTo>
                <a:lnTo>
                  <a:pt x="106679" y="448055"/>
                </a:lnTo>
                <a:lnTo>
                  <a:pt x="86867" y="486155"/>
                </a:lnTo>
                <a:lnTo>
                  <a:pt x="53339" y="562355"/>
                </a:lnTo>
                <a:lnTo>
                  <a:pt x="39624" y="601979"/>
                </a:lnTo>
                <a:lnTo>
                  <a:pt x="27431" y="643127"/>
                </a:lnTo>
                <a:lnTo>
                  <a:pt x="16763" y="684275"/>
                </a:lnTo>
                <a:lnTo>
                  <a:pt x="9143" y="726947"/>
                </a:lnTo>
                <a:lnTo>
                  <a:pt x="4571" y="769619"/>
                </a:lnTo>
                <a:lnTo>
                  <a:pt x="0" y="813815"/>
                </a:lnTo>
                <a:lnTo>
                  <a:pt x="0" y="902207"/>
                </a:lnTo>
                <a:lnTo>
                  <a:pt x="4571" y="944879"/>
                </a:lnTo>
                <a:lnTo>
                  <a:pt x="9143" y="989075"/>
                </a:lnTo>
                <a:lnTo>
                  <a:pt x="27431" y="1071371"/>
                </a:lnTo>
                <a:lnTo>
                  <a:pt x="39624" y="1112519"/>
                </a:lnTo>
                <a:lnTo>
                  <a:pt x="53339" y="1152143"/>
                </a:lnTo>
                <a:lnTo>
                  <a:pt x="70103" y="1191767"/>
                </a:lnTo>
                <a:lnTo>
                  <a:pt x="88391" y="1229867"/>
                </a:lnTo>
                <a:lnTo>
                  <a:pt x="108203" y="1266443"/>
                </a:lnTo>
                <a:lnTo>
                  <a:pt x="129539" y="1303019"/>
                </a:lnTo>
                <a:lnTo>
                  <a:pt x="152400" y="1336547"/>
                </a:lnTo>
                <a:lnTo>
                  <a:pt x="204215" y="1403603"/>
                </a:lnTo>
                <a:lnTo>
                  <a:pt x="262127" y="1464563"/>
                </a:lnTo>
                <a:lnTo>
                  <a:pt x="292607" y="1491995"/>
                </a:lnTo>
                <a:lnTo>
                  <a:pt x="326135" y="1519427"/>
                </a:lnTo>
                <a:lnTo>
                  <a:pt x="359663" y="1545335"/>
                </a:lnTo>
                <a:lnTo>
                  <a:pt x="394715" y="1568195"/>
                </a:lnTo>
                <a:lnTo>
                  <a:pt x="431291" y="1591055"/>
                </a:lnTo>
                <a:lnTo>
                  <a:pt x="507491" y="1630679"/>
                </a:lnTo>
                <a:lnTo>
                  <a:pt x="547115" y="1647443"/>
                </a:lnTo>
                <a:lnTo>
                  <a:pt x="588263" y="1662683"/>
                </a:lnTo>
                <a:lnTo>
                  <a:pt x="629411" y="1676399"/>
                </a:lnTo>
                <a:lnTo>
                  <a:pt x="714755" y="1697735"/>
                </a:lnTo>
                <a:lnTo>
                  <a:pt x="758951" y="1705355"/>
                </a:lnTo>
                <a:lnTo>
                  <a:pt x="803147" y="1709927"/>
                </a:lnTo>
                <a:lnTo>
                  <a:pt x="848867" y="1712975"/>
                </a:lnTo>
                <a:lnTo>
                  <a:pt x="894587" y="1714499"/>
                </a:lnTo>
                <a:lnTo>
                  <a:pt x="940307" y="1712975"/>
                </a:lnTo>
                <a:lnTo>
                  <a:pt x="986027" y="1709927"/>
                </a:lnTo>
                <a:lnTo>
                  <a:pt x="1030223" y="1703831"/>
                </a:lnTo>
                <a:lnTo>
                  <a:pt x="1074419" y="1696211"/>
                </a:lnTo>
                <a:lnTo>
                  <a:pt x="1118615" y="1687067"/>
                </a:lnTo>
                <a:lnTo>
                  <a:pt x="1161287" y="1676399"/>
                </a:lnTo>
                <a:lnTo>
                  <a:pt x="893063" y="1676399"/>
                </a:lnTo>
                <a:lnTo>
                  <a:pt x="850391" y="1674875"/>
                </a:lnTo>
                <a:lnTo>
                  <a:pt x="806195" y="1671827"/>
                </a:lnTo>
                <a:lnTo>
                  <a:pt x="763523" y="1667255"/>
                </a:lnTo>
                <a:lnTo>
                  <a:pt x="720851" y="1659635"/>
                </a:lnTo>
                <a:lnTo>
                  <a:pt x="679703" y="1650491"/>
                </a:lnTo>
                <a:lnTo>
                  <a:pt x="638555" y="1639823"/>
                </a:lnTo>
                <a:lnTo>
                  <a:pt x="598931" y="1626107"/>
                </a:lnTo>
                <a:lnTo>
                  <a:pt x="560831" y="1612391"/>
                </a:lnTo>
                <a:lnTo>
                  <a:pt x="522731" y="1595627"/>
                </a:lnTo>
                <a:lnTo>
                  <a:pt x="486155" y="1577339"/>
                </a:lnTo>
                <a:lnTo>
                  <a:pt x="449579" y="1557527"/>
                </a:lnTo>
                <a:lnTo>
                  <a:pt x="414527" y="1536191"/>
                </a:lnTo>
                <a:lnTo>
                  <a:pt x="380999" y="1513331"/>
                </a:lnTo>
                <a:lnTo>
                  <a:pt x="348995" y="1488947"/>
                </a:lnTo>
                <a:lnTo>
                  <a:pt x="316991" y="1463039"/>
                </a:lnTo>
                <a:lnTo>
                  <a:pt x="288035" y="1435607"/>
                </a:lnTo>
                <a:lnTo>
                  <a:pt x="259079" y="1406651"/>
                </a:lnTo>
                <a:lnTo>
                  <a:pt x="233171" y="1377695"/>
                </a:lnTo>
                <a:lnTo>
                  <a:pt x="207263" y="1347215"/>
                </a:lnTo>
                <a:lnTo>
                  <a:pt x="182879" y="1315211"/>
                </a:lnTo>
                <a:lnTo>
                  <a:pt x="161543" y="1281683"/>
                </a:lnTo>
                <a:lnTo>
                  <a:pt x="140207" y="1246631"/>
                </a:lnTo>
                <a:lnTo>
                  <a:pt x="121919" y="1211579"/>
                </a:lnTo>
                <a:lnTo>
                  <a:pt x="105155" y="1175003"/>
                </a:lnTo>
                <a:lnTo>
                  <a:pt x="89915" y="1138427"/>
                </a:lnTo>
                <a:lnTo>
                  <a:pt x="76200" y="1100327"/>
                </a:lnTo>
                <a:lnTo>
                  <a:pt x="64007" y="1060703"/>
                </a:lnTo>
                <a:lnTo>
                  <a:pt x="54863" y="1021079"/>
                </a:lnTo>
                <a:lnTo>
                  <a:pt x="47243" y="981455"/>
                </a:lnTo>
                <a:lnTo>
                  <a:pt x="41148" y="940307"/>
                </a:lnTo>
                <a:lnTo>
                  <a:pt x="38212" y="900683"/>
                </a:lnTo>
                <a:lnTo>
                  <a:pt x="38317" y="812291"/>
                </a:lnTo>
                <a:lnTo>
                  <a:pt x="41148" y="772667"/>
                </a:lnTo>
                <a:lnTo>
                  <a:pt x="47243" y="731519"/>
                </a:lnTo>
                <a:lnTo>
                  <a:pt x="54863" y="691895"/>
                </a:lnTo>
                <a:lnTo>
                  <a:pt x="64007" y="652271"/>
                </a:lnTo>
                <a:lnTo>
                  <a:pt x="76200" y="612647"/>
                </a:lnTo>
                <a:lnTo>
                  <a:pt x="89915" y="574547"/>
                </a:lnTo>
                <a:lnTo>
                  <a:pt x="105155" y="537971"/>
                </a:lnTo>
                <a:lnTo>
                  <a:pt x="121919" y="501395"/>
                </a:lnTo>
                <a:lnTo>
                  <a:pt x="140207" y="466343"/>
                </a:lnTo>
                <a:lnTo>
                  <a:pt x="161543" y="432815"/>
                </a:lnTo>
                <a:lnTo>
                  <a:pt x="184403" y="399287"/>
                </a:lnTo>
                <a:lnTo>
                  <a:pt x="207263" y="367283"/>
                </a:lnTo>
                <a:lnTo>
                  <a:pt x="233171" y="336803"/>
                </a:lnTo>
                <a:lnTo>
                  <a:pt x="260603" y="306323"/>
                </a:lnTo>
                <a:lnTo>
                  <a:pt x="288035" y="277367"/>
                </a:lnTo>
                <a:lnTo>
                  <a:pt x="348995" y="225552"/>
                </a:lnTo>
                <a:lnTo>
                  <a:pt x="382523" y="201168"/>
                </a:lnTo>
                <a:lnTo>
                  <a:pt x="416051" y="178308"/>
                </a:lnTo>
                <a:lnTo>
                  <a:pt x="449579" y="156972"/>
                </a:lnTo>
                <a:lnTo>
                  <a:pt x="486155" y="137160"/>
                </a:lnTo>
                <a:lnTo>
                  <a:pt x="522731" y="118872"/>
                </a:lnTo>
                <a:lnTo>
                  <a:pt x="560831" y="102108"/>
                </a:lnTo>
                <a:lnTo>
                  <a:pt x="600455" y="86868"/>
                </a:lnTo>
                <a:lnTo>
                  <a:pt x="640079" y="74676"/>
                </a:lnTo>
                <a:lnTo>
                  <a:pt x="681227" y="64008"/>
                </a:lnTo>
                <a:lnTo>
                  <a:pt x="722375" y="54864"/>
                </a:lnTo>
                <a:lnTo>
                  <a:pt x="765047" y="47244"/>
                </a:lnTo>
                <a:lnTo>
                  <a:pt x="807719" y="42672"/>
                </a:lnTo>
                <a:lnTo>
                  <a:pt x="850391" y="39624"/>
                </a:lnTo>
                <a:lnTo>
                  <a:pt x="894587" y="38100"/>
                </a:lnTo>
                <a:lnTo>
                  <a:pt x="1159763" y="38100"/>
                </a:lnTo>
                <a:lnTo>
                  <a:pt x="1074419" y="16764"/>
                </a:lnTo>
                <a:lnTo>
                  <a:pt x="1030223" y="9144"/>
                </a:lnTo>
                <a:lnTo>
                  <a:pt x="986027" y="4572"/>
                </a:lnTo>
                <a:lnTo>
                  <a:pt x="940307" y="1524"/>
                </a:lnTo>
                <a:lnTo>
                  <a:pt x="894587" y="0"/>
                </a:lnTo>
                <a:close/>
              </a:path>
              <a:path w="1790700" h="1714500">
                <a:moveTo>
                  <a:pt x="1159763" y="38100"/>
                </a:moveTo>
                <a:lnTo>
                  <a:pt x="894587" y="38100"/>
                </a:lnTo>
                <a:lnTo>
                  <a:pt x="938783" y="39624"/>
                </a:lnTo>
                <a:lnTo>
                  <a:pt x="982979" y="42672"/>
                </a:lnTo>
                <a:lnTo>
                  <a:pt x="1025651" y="47244"/>
                </a:lnTo>
                <a:lnTo>
                  <a:pt x="1068323" y="54864"/>
                </a:lnTo>
                <a:lnTo>
                  <a:pt x="1109471" y="64008"/>
                </a:lnTo>
                <a:lnTo>
                  <a:pt x="1150619" y="74676"/>
                </a:lnTo>
                <a:lnTo>
                  <a:pt x="1190243" y="88392"/>
                </a:lnTo>
                <a:lnTo>
                  <a:pt x="1228343" y="102108"/>
                </a:lnTo>
                <a:lnTo>
                  <a:pt x="1266443" y="118872"/>
                </a:lnTo>
                <a:lnTo>
                  <a:pt x="1304543" y="137160"/>
                </a:lnTo>
                <a:lnTo>
                  <a:pt x="1339595" y="156972"/>
                </a:lnTo>
                <a:lnTo>
                  <a:pt x="1374647" y="178308"/>
                </a:lnTo>
                <a:lnTo>
                  <a:pt x="1408175" y="201168"/>
                </a:lnTo>
                <a:lnTo>
                  <a:pt x="1440179" y="225552"/>
                </a:lnTo>
                <a:lnTo>
                  <a:pt x="1472183" y="251460"/>
                </a:lnTo>
                <a:lnTo>
                  <a:pt x="1530095" y="306323"/>
                </a:lnTo>
                <a:lnTo>
                  <a:pt x="1557527" y="336803"/>
                </a:lnTo>
                <a:lnTo>
                  <a:pt x="1581911" y="367283"/>
                </a:lnTo>
                <a:lnTo>
                  <a:pt x="1606295" y="399287"/>
                </a:lnTo>
                <a:lnTo>
                  <a:pt x="1627631" y="432815"/>
                </a:lnTo>
                <a:lnTo>
                  <a:pt x="1648967" y="467867"/>
                </a:lnTo>
                <a:lnTo>
                  <a:pt x="1667255" y="502919"/>
                </a:lnTo>
                <a:lnTo>
                  <a:pt x="1685543" y="539495"/>
                </a:lnTo>
                <a:lnTo>
                  <a:pt x="1700783" y="576071"/>
                </a:lnTo>
                <a:lnTo>
                  <a:pt x="1712975" y="614171"/>
                </a:lnTo>
                <a:lnTo>
                  <a:pt x="1725167" y="653795"/>
                </a:lnTo>
                <a:lnTo>
                  <a:pt x="1734311" y="693419"/>
                </a:lnTo>
                <a:lnTo>
                  <a:pt x="1741931" y="733043"/>
                </a:lnTo>
                <a:lnTo>
                  <a:pt x="1748027" y="774191"/>
                </a:lnTo>
                <a:lnTo>
                  <a:pt x="1750963" y="813815"/>
                </a:lnTo>
                <a:lnTo>
                  <a:pt x="1751075" y="836675"/>
                </a:lnTo>
                <a:lnTo>
                  <a:pt x="1752599" y="858011"/>
                </a:lnTo>
                <a:lnTo>
                  <a:pt x="1751075" y="877823"/>
                </a:lnTo>
                <a:lnTo>
                  <a:pt x="1750967" y="900683"/>
                </a:lnTo>
                <a:lnTo>
                  <a:pt x="1748027" y="941831"/>
                </a:lnTo>
                <a:lnTo>
                  <a:pt x="1741931" y="982979"/>
                </a:lnTo>
                <a:lnTo>
                  <a:pt x="1734311" y="1022603"/>
                </a:lnTo>
                <a:lnTo>
                  <a:pt x="1725167" y="1062227"/>
                </a:lnTo>
                <a:lnTo>
                  <a:pt x="1712975" y="1100327"/>
                </a:lnTo>
                <a:lnTo>
                  <a:pt x="1699259" y="1138427"/>
                </a:lnTo>
                <a:lnTo>
                  <a:pt x="1684019" y="1176527"/>
                </a:lnTo>
                <a:lnTo>
                  <a:pt x="1667255" y="1213103"/>
                </a:lnTo>
                <a:lnTo>
                  <a:pt x="1648967" y="1248155"/>
                </a:lnTo>
                <a:lnTo>
                  <a:pt x="1606295" y="1315211"/>
                </a:lnTo>
                <a:lnTo>
                  <a:pt x="1581911" y="1347215"/>
                </a:lnTo>
                <a:lnTo>
                  <a:pt x="1556003" y="1377695"/>
                </a:lnTo>
                <a:lnTo>
                  <a:pt x="1528571" y="1408175"/>
                </a:lnTo>
                <a:lnTo>
                  <a:pt x="1501139" y="1437131"/>
                </a:lnTo>
                <a:lnTo>
                  <a:pt x="1440179" y="1488947"/>
                </a:lnTo>
                <a:lnTo>
                  <a:pt x="1408175" y="1513331"/>
                </a:lnTo>
                <a:lnTo>
                  <a:pt x="1373123" y="1536191"/>
                </a:lnTo>
                <a:lnTo>
                  <a:pt x="1339595" y="1557527"/>
                </a:lnTo>
                <a:lnTo>
                  <a:pt x="1303019" y="1577339"/>
                </a:lnTo>
                <a:lnTo>
                  <a:pt x="1266443" y="1595627"/>
                </a:lnTo>
                <a:lnTo>
                  <a:pt x="1228343" y="1612391"/>
                </a:lnTo>
                <a:lnTo>
                  <a:pt x="1149095" y="1639823"/>
                </a:lnTo>
                <a:lnTo>
                  <a:pt x="1107947" y="1650491"/>
                </a:lnTo>
                <a:lnTo>
                  <a:pt x="1066799" y="1659635"/>
                </a:lnTo>
                <a:lnTo>
                  <a:pt x="1024127" y="1667255"/>
                </a:lnTo>
                <a:lnTo>
                  <a:pt x="981455" y="1671827"/>
                </a:lnTo>
                <a:lnTo>
                  <a:pt x="937259" y="1674875"/>
                </a:lnTo>
                <a:lnTo>
                  <a:pt x="893063" y="1676399"/>
                </a:lnTo>
                <a:lnTo>
                  <a:pt x="1161287" y="1676399"/>
                </a:lnTo>
                <a:lnTo>
                  <a:pt x="1202435" y="1662683"/>
                </a:lnTo>
                <a:lnTo>
                  <a:pt x="1243583" y="1647443"/>
                </a:lnTo>
                <a:lnTo>
                  <a:pt x="1283207" y="1629155"/>
                </a:lnTo>
                <a:lnTo>
                  <a:pt x="1321307" y="1610867"/>
                </a:lnTo>
                <a:lnTo>
                  <a:pt x="1359407" y="1591055"/>
                </a:lnTo>
                <a:lnTo>
                  <a:pt x="1395983" y="1568195"/>
                </a:lnTo>
                <a:lnTo>
                  <a:pt x="1431035" y="1543811"/>
                </a:lnTo>
                <a:lnTo>
                  <a:pt x="1464563" y="1519427"/>
                </a:lnTo>
                <a:lnTo>
                  <a:pt x="1496567" y="1491995"/>
                </a:lnTo>
                <a:lnTo>
                  <a:pt x="1528571" y="1463039"/>
                </a:lnTo>
                <a:lnTo>
                  <a:pt x="1557527" y="1434083"/>
                </a:lnTo>
                <a:lnTo>
                  <a:pt x="1612391" y="1370075"/>
                </a:lnTo>
                <a:lnTo>
                  <a:pt x="1636775" y="1336547"/>
                </a:lnTo>
                <a:lnTo>
                  <a:pt x="1661159" y="1301495"/>
                </a:lnTo>
                <a:lnTo>
                  <a:pt x="1682495" y="1266443"/>
                </a:lnTo>
                <a:lnTo>
                  <a:pt x="1702307" y="1228343"/>
                </a:lnTo>
                <a:lnTo>
                  <a:pt x="1735835" y="1152143"/>
                </a:lnTo>
                <a:lnTo>
                  <a:pt x="1749551" y="1112519"/>
                </a:lnTo>
                <a:lnTo>
                  <a:pt x="1761743" y="1071371"/>
                </a:lnTo>
                <a:lnTo>
                  <a:pt x="1772411" y="1030223"/>
                </a:lnTo>
                <a:lnTo>
                  <a:pt x="1780031" y="987551"/>
                </a:lnTo>
                <a:lnTo>
                  <a:pt x="1786127" y="944879"/>
                </a:lnTo>
                <a:lnTo>
                  <a:pt x="1789070" y="902207"/>
                </a:lnTo>
                <a:lnTo>
                  <a:pt x="1789175" y="879347"/>
                </a:lnTo>
                <a:lnTo>
                  <a:pt x="1790699" y="856487"/>
                </a:lnTo>
                <a:lnTo>
                  <a:pt x="1789284" y="836675"/>
                </a:lnTo>
                <a:lnTo>
                  <a:pt x="1789175" y="812291"/>
                </a:lnTo>
                <a:lnTo>
                  <a:pt x="1784603" y="769619"/>
                </a:lnTo>
                <a:lnTo>
                  <a:pt x="1780031" y="725423"/>
                </a:lnTo>
                <a:lnTo>
                  <a:pt x="1772411" y="684275"/>
                </a:lnTo>
                <a:lnTo>
                  <a:pt x="1761743" y="641603"/>
                </a:lnTo>
                <a:lnTo>
                  <a:pt x="1749551" y="601979"/>
                </a:lnTo>
                <a:lnTo>
                  <a:pt x="1735835" y="562355"/>
                </a:lnTo>
                <a:lnTo>
                  <a:pt x="1719071" y="522731"/>
                </a:lnTo>
                <a:lnTo>
                  <a:pt x="1700783" y="484631"/>
                </a:lnTo>
                <a:lnTo>
                  <a:pt x="1680971" y="448055"/>
                </a:lnTo>
                <a:lnTo>
                  <a:pt x="1659635" y="411479"/>
                </a:lnTo>
                <a:lnTo>
                  <a:pt x="1636775" y="377951"/>
                </a:lnTo>
                <a:lnTo>
                  <a:pt x="1612391" y="342899"/>
                </a:lnTo>
                <a:lnTo>
                  <a:pt x="1584959" y="310895"/>
                </a:lnTo>
                <a:lnTo>
                  <a:pt x="1557527" y="280415"/>
                </a:lnTo>
                <a:lnTo>
                  <a:pt x="1527047" y="249936"/>
                </a:lnTo>
                <a:lnTo>
                  <a:pt x="1496567" y="222504"/>
                </a:lnTo>
                <a:lnTo>
                  <a:pt x="1463039" y="195072"/>
                </a:lnTo>
                <a:lnTo>
                  <a:pt x="1429511" y="169164"/>
                </a:lnTo>
                <a:lnTo>
                  <a:pt x="1394459" y="146304"/>
                </a:lnTo>
                <a:lnTo>
                  <a:pt x="1357883" y="123444"/>
                </a:lnTo>
                <a:lnTo>
                  <a:pt x="1321307" y="103632"/>
                </a:lnTo>
                <a:lnTo>
                  <a:pt x="1281683" y="83820"/>
                </a:lnTo>
                <a:lnTo>
                  <a:pt x="1242059" y="67056"/>
                </a:lnTo>
                <a:lnTo>
                  <a:pt x="1202435" y="51816"/>
                </a:lnTo>
                <a:lnTo>
                  <a:pt x="1159763" y="38100"/>
                </a:lnTo>
                <a:close/>
              </a:path>
            </a:pathLst>
          </a:custGeom>
          <a:solidFill>
            <a:srgbClr val="CC3300"/>
          </a:solidFill>
        </p:spPr>
        <p:txBody>
          <a:bodyPr wrap="square" lIns="0" tIns="0" rIns="0" bIns="0" rtlCol="0"/>
          <a:lstStyle/>
          <a:p>
            <a:endParaRPr/>
          </a:p>
        </p:txBody>
      </p:sp>
      <p:sp>
        <p:nvSpPr>
          <p:cNvPr id="13"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14"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5"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177" y="49275"/>
            <a:ext cx="7590790" cy="452120"/>
          </a:xfrm>
          <a:prstGeom prst="rect">
            <a:avLst/>
          </a:prstGeom>
        </p:spPr>
        <p:txBody>
          <a:bodyPr vert="horz" wrap="square" lIns="0" tIns="12065" rIns="0" bIns="0" rtlCol="0">
            <a:spAutoFit/>
          </a:bodyPr>
          <a:lstStyle/>
          <a:p>
            <a:pPr marL="12700">
              <a:lnSpc>
                <a:spcPct val="100000"/>
              </a:lnSpc>
              <a:spcBef>
                <a:spcPts val="95"/>
              </a:spcBef>
            </a:pPr>
            <a:r>
              <a:rPr sz="2800" spc="-40" dirty="0">
                <a:solidFill>
                  <a:srgbClr val="000000"/>
                </a:solidFill>
              </a:rPr>
              <a:t>FASCI </a:t>
            </a:r>
            <a:r>
              <a:rPr sz="2800" spc="-15" dirty="0">
                <a:solidFill>
                  <a:srgbClr val="000000"/>
                </a:solidFill>
              </a:rPr>
              <a:t>CONDUTTORI </a:t>
            </a:r>
            <a:r>
              <a:rPr sz="2800" spc="-10" dirty="0">
                <a:solidFill>
                  <a:srgbClr val="000000"/>
                </a:solidFill>
              </a:rPr>
              <a:t>O</a:t>
            </a:r>
            <a:r>
              <a:rPr sz="2800" spc="80" dirty="0">
                <a:solidFill>
                  <a:srgbClr val="000000"/>
                </a:solidFill>
              </a:rPr>
              <a:t> </a:t>
            </a:r>
            <a:r>
              <a:rPr sz="2800" spc="-20" dirty="0">
                <a:solidFill>
                  <a:srgbClr val="000000"/>
                </a:solidFill>
              </a:rPr>
              <a:t>CRIBRO-VASCOLARI</a:t>
            </a:r>
            <a:endParaRPr sz="2800"/>
          </a:p>
        </p:txBody>
      </p:sp>
      <p:sp>
        <p:nvSpPr>
          <p:cNvPr id="3" name="object 3"/>
          <p:cNvSpPr txBox="1"/>
          <p:nvPr/>
        </p:nvSpPr>
        <p:spPr>
          <a:xfrm>
            <a:off x="186689" y="862012"/>
            <a:ext cx="8547100" cy="13722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Arial"/>
                <a:cs typeface="Arial"/>
              </a:rPr>
              <a:t>Gli </a:t>
            </a:r>
            <a:r>
              <a:rPr sz="2000" dirty="0">
                <a:latin typeface="Arial"/>
                <a:cs typeface="Arial"/>
              </a:rPr>
              <a:t>elementi del floema e xilema sono riuniti in </a:t>
            </a:r>
            <a:r>
              <a:rPr lang="it-IT" sz="2000" dirty="0" smtClean="0">
                <a:latin typeface="Arial"/>
                <a:cs typeface="Arial"/>
              </a:rPr>
              <a:t>fasci </a:t>
            </a:r>
            <a:r>
              <a:rPr sz="2000" dirty="0" smtClean="0">
                <a:latin typeface="Arial"/>
                <a:cs typeface="Arial"/>
              </a:rPr>
              <a:t>(o </a:t>
            </a:r>
            <a:r>
              <a:rPr sz="2000" dirty="0">
                <a:latin typeface="Arial"/>
                <a:cs typeface="Arial"/>
              </a:rPr>
              <a:t>cordoni)</a:t>
            </a:r>
            <a:r>
              <a:rPr sz="2000" spc="-190" dirty="0">
                <a:latin typeface="Arial"/>
                <a:cs typeface="Arial"/>
              </a:rPr>
              <a:t> </a:t>
            </a:r>
            <a:r>
              <a:rPr sz="2000" spc="-5" dirty="0">
                <a:latin typeface="Arial"/>
                <a:cs typeface="Arial"/>
              </a:rPr>
              <a:t>distinti:</a:t>
            </a:r>
            <a:endParaRPr sz="2000" dirty="0">
              <a:latin typeface="Arial"/>
              <a:cs typeface="Arial"/>
            </a:endParaRPr>
          </a:p>
          <a:p>
            <a:pPr marL="12700">
              <a:lnSpc>
                <a:spcPct val="100000"/>
              </a:lnSpc>
            </a:pPr>
            <a:r>
              <a:rPr sz="2000" b="1" dirty="0" err="1">
                <a:latin typeface="Arial"/>
                <a:cs typeface="Arial"/>
              </a:rPr>
              <a:t>fascio</a:t>
            </a:r>
            <a:r>
              <a:rPr sz="2000" b="1" dirty="0">
                <a:latin typeface="Arial"/>
                <a:cs typeface="Arial"/>
              </a:rPr>
              <a:t> </a:t>
            </a:r>
            <a:r>
              <a:rPr sz="2000" b="1" dirty="0" err="1" smtClean="0">
                <a:latin typeface="Arial"/>
                <a:cs typeface="Arial"/>
              </a:rPr>
              <a:t>cribroso</a:t>
            </a:r>
            <a:r>
              <a:rPr lang="it-IT" sz="2000" b="1" dirty="0" smtClean="0">
                <a:latin typeface="Arial"/>
                <a:cs typeface="Arial"/>
              </a:rPr>
              <a:t> e fascio</a:t>
            </a:r>
            <a:r>
              <a:rPr lang="it-IT" sz="2000" b="1" spc="-60" dirty="0" smtClean="0">
                <a:latin typeface="Arial"/>
                <a:cs typeface="Arial"/>
              </a:rPr>
              <a:t> </a:t>
            </a:r>
            <a:r>
              <a:rPr lang="it-IT" sz="2000" b="1" spc="-5" dirty="0" smtClean="0">
                <a:latin typeface="Arial"/>
                <a:cs typeface="Arial"/>
              </a:rPr>
              <a:t>vascolare</a:t>
            </a:r>
            <a:r>
              <a:rPr sz="2000" dirty="0" smtClean="0">
                <a:latin typeface="Arial"/>
                <a:cs typeface="Arial"/>
              </a:rPr>
              <a:t>.</a:t>
            </a:r>
            <a:endParaRPr sz="2000" dirty="0">
              <a:latin typeface="Arial"/>
              <a:cs typeface="Arial"/>
            </a:endParaRPr>
          </a:p>
          <a:p>
            <a:pPr marL="12700" marR="5080">
              <a:lnSpc>
                <a:spcPct val="100000"/>
              </a:lnSpc>
              <a:spcBef>
                <a:spcPts val="995"/>
              </a:spcBef>
            </a:pPr>
            <a:r>
              <a:rPr sz="2000" dirty="0">
                <a:latin typeface="Arial"/>
                <a:cs typeface="Arial"/>
              </a:rPr>
              <a:t>I </a:t>
            </a:r>
            <a:r>
              <a:rPr sz="2000" spc="-5" dirty="0">
                <a:latin typeface="Arial"/>
                <a:cs typeface="Arial"/>
              </a:rPr>
              <a:t>fasci </a:t>
            </a:r>
            <a:r>
              <a:rPr sz="2000" dirty="0">
                <a:latin typeface="Arial"/>
                <a:cs typeface="Arial"/>
              </a:rPr>
              <a:t>vascolari (xilema) e cribrosi (floema) </a:t>
            </a:r>
            <a:r>
              <a:rPr sz="2000" dirty="0" err="1">
                <a:latin typeface="Arial"/>
                <a:cs typeface="Arial"/>
              </a:rPr>
              <a:t>sono</a:t>
            </a:r>
            <a:r>
              <a:rPr sz="2000" dirty="0">
                <a:latin typeface="Arial"/>
                <a:cs typeface="Arial"/>
              </a:rPr>
              <a:t> </a:t>
            </a:r>
            <a:r>
              <a:rPr lang="it-IT" sz="2000" dirty="0" smtClean="0">
                <a:latin typeface="Arial"/>
                <a:cs typeface="Arial"/>
              </a:rPr>
              <a:t>contigui e </a:t>
            </a:r>
            <a:r>
              <a:rPr sz="2000" dirty="0" err="1" smtClean="0">
                <a:latin typeface="Arial"/>
                <a:cs typeface="Arial"/>
              </a:rPr>
              <a:t>formano</a:t>
            </a:r>
            <a:r>
              <a:rPr sz="2000" dirty="0" smtClean="0">
                <a:latin typeface="Arial"/>
                <a:cs typeface="Arial"/>
              </a:rPr>
              <a:t> </a:t>
            </a:r>
            <a:r>
              <a:rPr sz="2000" dirty="0">
                <a:latin typeface="Arial"/>
                <a:cs typeface="Arial"/>
              </a:rPr>
              <a:t>così un unico fascio, chiamato </a:t>
            </a:r>
            <a:r>
              <a:rPr sz="2000" b="1" dirty="0">
                <a:latin typeface="Arial"/>
                <a:cs typeface="Arial"/>
              </a:rPr>
              <a:t>fascio</a:t>
            </a:r>
            <a:r>
              <a:rPr sz="2000" b="1" spc="-185" dirty="0">
                <a:latin typeface="Arial"/>
                <a:cs typeface="Arial"/>
              </a:rPr>
              <a:t> </a:t>
            </a:r>
            <a:r>
              <a:rPr sz="2000" b="1" dirty="0">
                <a:latin typeface="Arial"/>
                <a:cs typeface="Arial"/>
              </a:rPr>
              <a:t>cribro-vascolare</a:t>
            </a:r>
            <a:r>
              <a:rPr sz="2000" dirty="0">
                <a:latin typeface="Arial"/>
                <a:cs typeface="Arial"/>
              </a:rPr>
              <a:t>.</a:t>
            </a:r>
          </a:p>
        </p:txBody>
      </p:sp>
      <p:sp>
        <p:nvSpPr>
          <p:cNvPr id="4" name="object 4"/>
          <p:cNvSpPr txBox="1"/>
          <p:nvPr/>
        </p:nvSpPr>
        <p:spPr>
          <a:xfrm>
            <a:off x="186689" y="3198304"/>
            <a:ext cx="8600440" cy="2897505"/>
          </a:xfrm>
          <a:prstGeom prst="rect">
            <a:avLst/>
          </a:prstGeom>
        </p:spPr>
        <p:txBody>
          <a:bodyPr vert="horz" wrap="square" lIns="0" tIns="13335" rIns="0" bIns="0" rtlCol="0">
            <a:spAutoFit/>
          </a:bodyPr>
          <a:lstStyle/>
          <a:p>
            <a:pPr marL="12700" marR="560070">
              <a:lnSpc>
                <a:spcPct val="100000"/>
              </a:lnSpc>
              <a:spcBef>
                <a:spcPts val="105"/>
              </a:spcBef>
              <a:tabLst>
                <a:tab pos="2772410" algn="l"/>
              </a:tabLst>
            </a:pPr>
            <a:r>
              <a:rPr sz="2000" spc="-5" dirty="0">
                <a:latin typeface="Arial"/>
                <a:cs typeface="Arial"/>
              </a:rPr>
              <a:t>In </a:t>
            </a:r>
            <a:r>
              <a:rPr sz="2000" dirty="0" err="1">
                <a:latin typeface="Arial"/>
                <a:cs typeface="Arial"/>
              </a:rPr>
              <a:t>ogni</a:t>
            </a:r>
            <a:r>
              <a:rPr sz="2000" dirty="0">
                <a:latin typeface="Arial"/>
                <a:cs typeface="Arial"/>
              </a:rPr>
              <a:t> </a:t>
            </a:r>
            <a:r>
              <a:rPr sz="2000" dirty="0" err="1" smtClean="0">
                <a:latin typeface="Arial"/>
                <a:cs typeface="Arial"/>
              </a:rPr>
              <a:t>fascio</a:t>
            </a:r>
            <a:r>
              <a:rPr sz="2000" dirty="0" smtClean="0">
                <a:latin typeface="Arial"/>
                <a:cs typeface="Arial"/>
              </a:rPr>
              <a:t>, </a:t>
            </a:r>
            <a:r>
              <a:rPr sz="2000" dirty="0">
                <a:latin typeface="Arial"/>
                <a:cs typeface="Arial"/>
              </a:rPr>
              <a:t>oltre agli elementi conduttori ci</a:t>
            </a:r>
            <a:r>
              <a:rPr sz="2000" spc="-295" dirty="0">
                <a:latin typeface="Arial"/>
                <a:cs typeface="Arial"/>
              </a:rPr>
              <a:t> </a:t>
            </a:r>
            <a:r>
              <a:rPr sz="2000" dirty="0">
                <a:latin typeface="Arial"/>
                <a:cs typeface="Arial"/>
              </a:rPr>
              <a:t>sono  anche </a:t>
            </a:r>
            <a:r>
              <a:rPr sz="2000" spc="-5" dirty="0">
                <a:latin typeface="Arial"/>
                <a:cs typeface="Arial"/>
              </a:rPr>
              <a:t>fibre</a:t>
            </a:r>
            <a:r>
              <a:rPr sz="2000" spc="-35" dirty="0">
                <a:latin typeface="Arial"/>
                <a:cs typeface="Arial"/>
              </a:rPr>
              <a:t> </a:t>
            </a:r>
            <a:r>
              <a:rPr sz="2000" dirty="0">
                <a:latin typeface="Arial"/>
                <a:cs typeface="Arial"/>
              </a:rPr>
              <a:t>di </a:t>
            </a:r>
            <a:r>
              <a:rPr sz="2000" dirty="0" err="1" smtClean="0">
                <a:latin typeface="Arial"/>
                <a:cs typeface="Arial"/>
              </a:rPr>
              <a:t>sostegno</a:t>
            </a:r>
            <a:r>
              <a:rPr lang="it-IT" sz="2000" dirty="0" smtClean="0">
                <a:latin typeface="Arial"/>
                <a:cs typeface="Arial"/>
              </a:rPr>
              <a:t> </a:t>
            </a:r>
            <a:r>
              <a:rPr sz="2000" dirty="0" smtClean="0">
                <a:latin typeface="Arial"/>
                <a:cs typeface="Arial"/>
              </a:rPr>
              <a:t>e </a:t>
            </a:r>
            <a:r>
              <a:rPr sz="2000" dirty="0">
                <a:latin typeface="Arial"/>
                <a:cs typeface="Arial"/>
              </a:rPr>
              <a:t>cellule</a:t>
            </a:r>
            <a:r>
              <a:rPr sz="2000" spc="-30" dirty="0">
                <a:latin typeface="Arial"/>
                <a:cs typeface="Arial"/>
              </a:rPr>
              <a:t> </a:t>
            </a:r>
            <a:r>
              <a:rPr sz="2000" dirty="0">
                <a:latin typeface="Arial"/>
                <a:cs typeface="Arial"/>
              </a:rPr>
              <a:t>parenchimatiche.</a:t>
            </a:r>
          </a:p>
          <a:p>
            <a:pPr>
              <a:lnSpc>
                <a:spcPct val="100000"/>
              </a:lnSpc>
              <a:spcBef>
                <a:spcPts val="40"/>
              </a:spcBef>
            </a:pPr>
            <a:endParaRPr sz="2050" dirty="0">
              <a:latin typeface="Times New Roman"/>
              <a:cs typeface="Times New Roman"/>
            </a:endParaRPr>
          </a:p>
          <a:p>
            <a:pPr marL="12700" marR="619760">
              <a:lnSpc>
                <a:spcPct val="100000"/>
              </a:lnSpc>
            </a:pPr>
            <a:r>
              <a:rPr sz="2000" spc="-5" dirty="0">
                <a:latin typeface="Arial"/>
                <a:cs typeface="Arial"/>
              </a:rPr>
              <a:t>Sia </a:t>
            </a:r>
            <a:r>
              <a:rPr sz="2000" dirty="0" err="1">
                <a:latin typeface="Arial"/>
                <a:cs typeface="Arial"/>
              </a:rPr>
              <a:t>il</a:t>
            </a:r>
            <a:r>
              <a:rPr sz="2000" dirty="0">
                <a:latin typeface="Arial"/>
                <a:cs typeface="Arial"/>
              </a:rPr>
              <a:t> </a:t>
            </a:r>
            <a:r>
              <a:rPr sz="2000" b="1" spc="-5" dirty="0" err="1" smtClean="0">
                <a:latin typeface="Arial"/>
                <a:cs typeface="Arial"/>
              </a:rPr>
              <a:t>floema</a:t>
            </a:r>
            <a:r>
              <a:rPr sz="2000" b="1" dirty="0" smtClean="0">
                <a:latin typeface="Arial"/>
                <a:cs typeface="Arial"/>
              </a:rPr>
              <a:t> </a:t>
            </a:r>
            <a:r>
              <a:rPr sz="2000" dirty="0" err="1">
                <a:latin typeface="Arial"/>
                <a:cs typeface="Arial"/>
              </a:rPr>
              <a:t>che</a:t>
            </a:r>
            <a:r>
              <a:rPr sz="2000" dirty="0">
                <a:latin typeface="Arial"/>
                <a:cs typeface="Arial"/>
              </a:rPr>
              <a:t> </a:t>
            </a:r>
            <a:r>
              <a:rPr lang="it-IT" sz="2000" dirty="0" smtClean="0">
                <a:latin typeface="Arial"/>
                <a:cs typeface="Arial"/>
              </a:rPr>
              <a:t>lo </a:t>
            </a:r>
            <a:r>
              <a:rPr sz="2000" b="1" spc="-5" dirty="0" err="1" smtClean="0">
                <a:latin typeface="Arial"/>
                <a:cs typeface="Arial"/>
              </a:rPr>
              <a:t>xilema</a:t>
            </a:r>
            <a:r>
              <a:rPr sz="2000" b="1" spc="-5" dirty="0" smtClean="0">
                <a:latin typeface="Arial"/>
                <a:cs typeface="Arial"/>
              </a:rPr>
              <a:t> </a:t>
            </a:r>
            <a:r>
              <a:rPr sz="2000" dirty="0">
                <a:latin typeface="Arial"/>
                <a:cs typeface="Arial"/>
              </a:rPr>
              <a:t>si </a:t>
            </a:r>
            <a:r>
              <a:rPr sz="2000" spc="-5" dirty="0">
                <a:latin typeface="Arial"/>
                <a:cs typeface="Arial"/>
              </a:rPr>
              <a:t>differenziano </a:t>
            </a:r>
            <a:r>
              <a:rPr sz="2000" dirty="0">
                <a:latin typeface="Arial"/>
                <a:cs typeface="Arial"/>
              </a:rPr>
              <a:t>progressivamente per cui</a:t>
            </a:r>
            <a:r>
              <a:rPr sz="2000" spc="-160" dirty="0">
                <a:latin typeface="Arial"/>
                <a:cs typeface="Arial"/>
              </a:rPr>
              <a:t> </a:t>
            </a:r>
            <a:r>
              <a:rPr sz="2000" dirty="0">
                <a:latin typeface="Arial"/>
                <a:cs typeface="Arial"/>
              </a:rPr>
              <a:t>si  distinguono:</a:t>
            </a:r>
          </a:p>
          <a:p>
            <a:pPr marL="190500" marR="60960" indent="-178435">
              <a:lnSpc>
                <a:spcPct val="100000"/>
              </a:lnSpc>
              <a:spcBef>
                <a:spcPts val="505"/>
              </a:spcBef>
              <a:buChar char="-"/>
              <a:tabLst>
                <a:tab pos="191135" algn="l"/>
              </a:tabLst>
            </a:pPr>
            <a:r>
              <a:rPr sz="2000" dirty="0">
                <a:latin typeface="Arial"/>
                <a:cs typeface="Arial"/>
              </a:rPr>
              <a:t>un </a:t>
            </a:r>
            <a:r>
              <a:rPr sz="2000" b="1" spc="-5" dirty="0">
                <a:latin typeface="Arial"/>
                <a:cs typeface="Arial"/>
              </a:rPr>
              <a:t>protoxilema </a:t>
            </a:r>
            <a:r>
              <a:rPr sz="2000" b="1" dirty="0">
                <a:latin typeface="Arial"/>
                <a:cs typeface="Arial"/>
              </a:rPr>
              <a:t>e protofloema </a:t>
            </a:r>
            <a:r>
              <a:rPr sz="2000" dirty="0">
                <a:latin typeface="Arial"/>
                <a:cs typeface="Arial"/>
              </a:rPr>
              <a:t>che si </a:t>
            </a:r>
            <a:r>
              <a:rPr sz="2000" spc="-5" dirty="0">
                <a:latin typeface="Arial"/>
                <a:cs typeface="Arial"/>
              </a:rPr>
              <a:t>differenziano </a:t>
            </a:r>
            <a:r>
              <a:rPr sz="2000" dirty="0">
                <a:latin typeface="Arial"/>
                <a:cs typeface="Arial"/>
              </a:rPr>
              <a:t>per primi nella zona</a:t>
            </a:r>
            <a:r>
              <a:rPr sz="2000" spc="-175" dirty="0">
                <a:latin typeface="Arial"/>
                <a:cs typeface="Arial"/>
              </a:rPr>
              <a:t> </a:t>
            </a:r>
            <a:r>
              <a:rPr sz="2000" dirty="0">
                <a:latin typeface="Arial"/>
                <a:cs typeface="Arial"/>
              </a:rPr>
              <a:t>in  cui l’organo non ha ancora completato il suo allungamento,</a:t>
            </a:r>
            <a:r>
              <a:rPr sz="2000" spc="-225" dirty="0">
                <a:latin typeface="Arial"/>
                <a:cs typeface="Arial"/>
              </a:rPr>
              <a:t> </a:t>
            </a:r>
            <a:r>
              <a:rPr sz="2000" dirty="0">
                <a:latin typeface="Arial"/>
                <a:cs typeface="Arial"/>
              </a:rPr>
              <a:t>e</a:t>
            </a:r>
          </a:p>
          <a:p>
            <a:pPr marL="190500" marR="5080" indent="-178435">
              <a:lnSpc>
                <a:spcPct val="100000"/>
              </a:lnSpc>
              <a:spcBef>
                <a:spcPts val="505"/>
              </a:spcBef>
              <a:buChar char="-"/>
              <a:tabLst>
                <a:tab pos="191135" algn="l"/>
              </a:tabLst>
            </a:pPr>
            <a:r>
              <a:rPr sz="2000" dirty="0">
                <a:latin typeface="Arial"/>
                <a:cs typeface="Arial"/>
              </a:rPr>
              <a:t>un </a:t>
            </a:r>
            <a:r>
              <a:rPr sz="2000" b="1" spc="-5" dirty="0">
                <a:latin typeface="Arial"/>
                <a:cs typeface="Arial"/>
              </a:rPr>
              <a:t>metaxilema </a:t>
            </a:r>
            <a:r>
              <a:rPr sz="2000" b="1" dirty="0">
                <a:latin typeface="Arial"/>
                <a:cs typeface="Arial"/>
              </a:rPr>
              <a:t>e metafloema </a:t>
            </a:r>
            <a:r>
              <a:rPr sz="2000" dirty="0">
                <a:latin typeface="Arial"/>
                <a:cs typeface="Arial"/>
              </a:rPr>
              <a:t>che si </a:t>
            </a:r>
            <a:r>
              <a:rPr sz="2000" spc="-5" dirty="0">
                <a:latin typeface="Arial"/>
                <a:cs typeface="Arial"/>
              </a:rPr>
              <a:t>differenziano </a:t>
            </a:r>
            <a:r>
              <a:rPr sz="2000" dirty="0">
                <a:latin typeface="Arial"/>
                <a:cs typeface="Arial"/>
              </a:rPr>
              <a:t>successivamente,</a:t>
            </a:r>
            <a:r>
              <a:rPr sz="2000" spc="-204" dirty="0">
                <a:latin typeface="Arial"/>
                <a:cs typeface="Arial"/>
              </a:rPr>
              <a:t> </a:t>
            </a:r>
            <a:r>
              <a:rPr sz="2000" dirty="0">
                <a:latin typeface="Arial"/>
                <a:cs typeface="Arial"/>
              </a:rPr>
              <a:t>dopo  che è terminato</a:t>
            </a:r>
            <a:r>
              <a:rPr sz="2000" spc="-75" dirty="0">
                <a:latin typeface="Arial"/>
                <a:cs typeface="Arial"/>
              </a:rPr>
              <a:t> </a:t>
            </a:r>
            <a:r>
              <a:rPr sz="2000" dirty="0">
                <a:latin typeface="Arial"/>
                <a:cs typeface="Arial"/>
              </a:rPr>
              <a:t>l’allungamemento.</a:t>
            </a:r>
          </a:p>
        </p:txBody>
      </p:sp>
      <p:sp>
        <p:nvSpPr>
          <p:cNvPr id="5"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6"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7"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869564" y="101600"/>
            <a:ext cx="5887720" cy="6130925"/>
          </a:xfrm>
          <a:prstGeom prst="rect">
            <a:avLst/>
          </a:prstGeom>
        </p:spPr>
        <p:txBody>
          <a:bodyPr vert="horz" wrap="square" lIns="0" tIns="12700" rIns="0" bIns="0" rtlCol="0">
            <a:spAutoFit/>
          </a:bodyPr>
          <a:lstStyle/>
          <a:p>
            <a:pPr marL="12700" marR="111760">
              <a:lnSpc>
                <a:spcPct val="100000"/>
              </a:lnSpc>
              <a:spcBef>
                <a:spcPts val="100"/>
              </a:spcBef>
            </a:pPr>
            <a:r>
              <a:rPr sz="2400" b="1" spc="-45" dirty="0">
                <a:latin typeface="Arial"/>
                <a:cs typeface="Arial"/>
              </a:rPr>
              <a:t>ATACTOSTELE </a:t>
            </a:r>
            <a:r>
              <a:rPr sz="2400" spc="-5" dirty="0">
                <a:latin typeface="Arial"/>
                <a:cs typeface="Arial"/>
              </a:rPr>
              <a:t>– è la stele presente nelle  Angiosperme Monocotiledoni. Dal greco  </a:t>
            </a:r>
            <a:r>
              <a:rPr sz="2400" i="1" spc="-5" dirty="0">
                <a:latin typeface="Arial"/>
                <a:cs typeface="Arial"/>
              </a:rPr>
              <a:t>atakos </a:t>
            </a:r>
            <a:r>
              <a:rPr sz="2400" dirty="0">
                <a:latin typeface="Arial"/>
                <a:cs typeface="Arial"/>
              </a:rPr>
              <a:t>=</a:t>
            </a:r>
            <a:r>
              <a:rPr sz="2400" spc="-5" dirty="0">
                <a:latin typeface="Arial"/>
                <a:cs typeface="Arial"/>
              </a:rPr>
              <a:t> disordinato</a:t>
            </a:r>
            <a:endParaRPr sz="2400">
              <a:latin typeface="Arial"/>
              <a:cs typeface="Arial"/>
            </a:endParaRPr>
          </a:p>
          <a:p>
            <a:pPr marL="12700" marR="5080">
              <a:lnSpc>
                <a:spcPct val="100000"/>
              </a:lnSpc>
              <a:spcBef>
                <a:spcPts val="994"/>
              </a:spcBef>
            </a:pPr>
            <a:r>
              <a:rPr sz="2400" spc="-5" dirty="0">
                <a:latin typeface="Arial"/>
                <a:cs typeface="Arial"/>
              </a:rPr>
              <a:t>Nell’atactostele i fasci sono collaterali; non  sono distributi lungo un anello ma in tutta la  sezione del fusto; il procambio viene  interamente utilizzato nella formazione di  floema e </a:t>
            </a:r>
            <a:r>
              <a:rPr sz="2400" spc="-10" dirty="0">
                <a:latin typeface="Arial"/>
                <a:cs typeface="Arial"/>
              </a:rPr>
              <a:t>xilema </a:t>
            </a:r>
            <a:r>
              <a:rPr sz="2400" spc="-5" dirty="0">
                <a:latin typeface="Arial"/>
                <a:cs typeface="Arial"/>
              </a:rPr>
              <a:t>per cui i singoli fasci  conduttori sono</a:t>
            </a:r>
            <a:r>
              <a:rPr sz="2400" spc="5" dirty="0">
                <a:latin typeface="Arial"/>
                <a:cs typeface="Arial"/>
              </a:rPr>
              <a:t> </a:t>
            </a:r>
            <a:r>
              <a:rPr sz="2400" spc="-5" dirty="0">
                <a:latin typeface="Arial"/>
                <a:cs typeface="Arial"/>
              </a:rPr>
              <a:t>chiusi.</a:t>
            </a:r>
            <a:endParaRPr sz="2400">
              <a:latin typeface="Arial"/>
              <a:cs typeface="Arial"/>
            </a:endParaRPr>
          </a:p>
          <a:p>
            <a:pPr marL="12700" marR="178435">
              <a:lnSpc>
                <a:spcPct val="100000"/>
              </a:lnSpc>
              <a:spcBef>
                <a:spcPts val="994"/>
              </a:spcBef>
            </a:pPr>
            <a:r>
              <a:rPr sz="2400" spc="-15" dirty="0">
                <a:latin typeface="Arial"/>
                <a:cs typeface="Arial"/>
              </a:rPr>
              <a:t>L’atactostele </a:t>
            </a:r>
            <a:r>
              <a:rPr sz="2400" spc="-5" dirty="0">
                <a:latin typeface="Arial"/>
                <a:cs typeface="Arial"/>
              </a:rPr>
              <a:t>delle monocotoledoni è una  struttura che sembra essere derivata dalla  eustele.</a:t>
            </a:r>
            <a:endParaRPr sz="2400">
              <a:latin typeface="Arial"/>
              <a:cs typeface="Arial"/>
            </a:endParaRPr>
          </a:p>
          <a:p>
            <a:pPr marL="12700" marR="205740">
              <a:lnSpc>
                <a:spcPct val="100000"/>
              </a:lnSpc>
            </a:pPr>
            <a:r>
              <a:rPr sz="2400" spc="-5" dirty="0">
                <a:latin typeface="Arial"/>
                <a:cs typeface="Arial"/>
              </a:rPr>
              <a:t>Anche l’atactostele può comunque essere  alla fine ricondotta ad un originario fascio  conduttore concentrico che è stato  frammentato.</a:t>
            </a:r>
            <a:endParaRPr sz="2400">
              <a:latin typeface="Arial"/>
              <a:cs typeface="Arial"/>
            </a:endParaRPr>
          </a:p>
        </p:txBody>
      </p:sp>
      <p:sp>
        <p:nvSpPr>
          <p:cNvPr id="5" name="object 5"/>
          <p:cNvSpPr/>
          <p:nvPr/>
        </p:nvSpPr>
        <p:spPr>
          <a:xfrm>
            <a:off x="179831" y="507491"/>
            <a:ext cx="2612135" cy="34747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79831" y="4549140"/>
            <a:ext cx="2307335" cy="177546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204" y="188976"/>
            <a:ext cx="9035795" cy="295198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3352" y="3299142"/>
            <a:ext cx="8597265" cy="3050707"/>
          </a:xfrm>
          <a:prstGeom prst="rect">
            <a:avLst/>
          </a:prstGeom>
        </p:spPr>
        <p:txBody>
          <a:bodyPr vert="horz" wrap="square" lIns="0" tIns="102235" rIns="0" bIns="0" rtlCol="0">
            <a:spAutoFit/>
          </a:bodyPr>
          <a:lstStyle/>
          <a:p>
            <a:pPr marL="12700">
              <a:lnSpc>
                <a:spcPct val="100000"/>
              </a:lnSpc>
              <a:spcBef>
                <a:spcPts val="805"/>
              </a:spcBef>
            </a:pPr>
            <a:r>
              <a:rPr sz="1800" dirty="0">
                <a:latin typeface="Arial"/>
                <a:cs typeface="Arial"/>
              </a:rPr>
              <a:t>I </a:t>
            </a:r>
            <a:r>
              <a:rPr sz="1800" spc="-5" dirty="0">
                <a:latin typeface="Arial"/>
                <a:cs typeface="Arial"/>
              </a:rPr>
              <a:t>vari tipi di</a:t>
            </a:r>
            <a:r>
              <a:rPr sz="1800" spc="-10" dirty="0">
                <a:latin typeface="Arial"/>
                <a:cs typeface="Arial"/>
              </a:rPr>
              <a:t> </a:t>
            </a:r>
            <a:r>
              <a:rPr sz="1800" spc="-5" dirty="0">
                <a:latin typeface="Arial"/>
                <a:cs typeface="Arial"/>
              </a:rPr>
              <a:t>stele.</a:t>
            </a:r>
            <a:endParaRPr sz="1800" dirty="0">
              <a:latin typeface="Arial"/>
              <a:cs typeface="Arial"/>
            </a:endParaRPr>
          </a:p>
          <a:p>
            <a:pPr marL="12700" marR="5080">
              <a:lnSpc>
                <a:spcPct val="110000"/>
              </a:lnSpc>
              <a:spcBef>
                <a:spcPts val="495"/>
              </a:spcBef>
              <a:buFont typeface="Arial"/>
              <a:buAutoNum type="alphaLcParenR"/>
              <a:tabLst>
                <a:tab pos="279400" algn="l"/>
              </a:tabLst>
            </a:pPr>
            <a:r>
              <a:rPr lang="it-IT" sz="1800" i="1" spc="-5" dirty="0" smtClean="0">
                <a:latin typeface="Arial"/>
                <a:cs typeface="Arial"/>
              </a:rPr>
              <a:t> </a:t>
            </a:r>
            <a:r>
              <a:rPr sz="1800" i="1" spc="-5" dirty="0" err="1" smtClean="0">
                <a:latin typeface="Arial"/>
                <a:cs typeface="Arial"/>
              </a:rPr>
              <a:t>Prostele</a:t>
            </a:r>
            <a:r>
              <a:rPr sz="1800" i="1" spc="-5" dirty="0" smtClean="0">
                <a:latin typeface="Arial"/>
                <a:cs typeface="Arial"/>
              </a:rPr>
              <a:t> </a:t>
            </a:r>
            <a:r>
              <a:rPr sz="1800" spc="-5" dirty="0">
                <a:latin typeface="Arial"/>
                <a:cs typeface="Arial"/>
              </a:rPr>
              <a:t>con tracce divergenti delle appendici che rappresentano i precursori delle  foglie.</a:t>
            </a:r>
            <a:endParaRPr sz="1800" dirty="0">
              <a:latin typeface="Arial"/>
              <a:cs typeface="Arial"/>
            </a:endParaRPr>
          </a:p>
          <a:p>
            <a:pPr marL="12700" marR="489584">
              <a:lnSpc>
                <a:spcPct val="110000"/>
              </a:lnSpc>
              <a:spcBef>
                <a:spcPts val="500"/>
              </a:spcBef>
              <a:buFont typeface="Arial"/>
              <a:buAutoNum type="alphaLcParenR"/>
              <a:tabLst>
                <a:tab pos="279400" algn="l"/>
              </a:tabLst>
            </a:pPr>
            <a:r>
              <a:rPr lang="it-IT" sz="1800" i="1" spc="-5" dirty="0" smtClean="0">
                <a:latin typeface="Arial"/>
                <a:cs typeface="Arial"/>
              </a:rPr>
              <a:t> </a:t>
            </a:r>
            <a:r>
              <a:rPr sz="1800" i="1" spc="-5" dirty="0" err="1" smtClean="0">
                <a:latin typeface="Arial"/>
                <a:cs typeface="Arial"/>
              </a:rPr>
              <a:t>Sifonostele</a:t>
            </a:r>
            <a:r>
              <a:rPr sz="1800" i="1" spc="-5" dirty="0" smtClean="0">
                <a:latin typeface="Arial"/>
                <a:cs typeface="Arial"/>
              </a:rPr>
              <a:t> </a:t>
            </a:r>
            <a:r>
              <a:rPr sz="1800" spc="-5" dirty="0">
                <a:latin typeface="Arial"/>
                <a:cs typeface="Arial"/>
              </a:rPr>
              <a:t>priva di lacune fogliari; le tracce fogliari, che si dirigono alle foglie,  divergono semplicemente dal cilindro che rimane compatto. Questo tipo di  sifonostele, </a:t>
            </a:r>
            <a:r>
              <a:rPr sz="1800" dirty="0">
                <a:latin typeface="Arial"/>
                <a:cs typeface="Arial"/>
              </a:rPr>
              <a:t>tra </a:t>
            </a:r>
            <a:r>
              <a:rPr sz="1800" spc="-5" dirty="0">
                <a:latin typeface="Arial"/>
                <a:cs typeface="Arial"/>
              </a:rPr>
              <a:t>le altre piante, si ritrova in </a:t>
            </a:r>
            <a:r>
              <a:rPr sz="1800" i="1" spc="-5" dirty="0">
                <a:latin typeface="Arial"/>
                <a:cs typeface="Arial"/>
              </a:rPr>
              <a:t>Selaginella</a:t>
            </a:r>
            <a:r>
              <a:rPr sz="1800" i="1" spc="85" dirty="0">
                <a:latin typeface="Arial"/>
                <a:cs typeface="Arial"/>
              </a:rPr>
              <a:t> </a:t>
            </a:r>
            <a:r>
              <a:rPr sz="1800" spc="-5" dirty="0">
                <a:latin typeface="Arial"/>
                <a:cs typeface="Arial"/>
              </a:rPr>
              <a:t>(Pteridofite).</a:t>
            </a:r>
            <a:endParaRPr sz="1800" dirty="0">
              <a:latin typeface="Arial"/>
              <a:cs typeface="Arial"/>
            </a:endParaRPr>
          </a:p>
          <a:p>
            <a:pPr marL="12700" marR="399415">
              <a:lnSpc>
                <a:spcPct val="110000"/>
              </a:lnSpc>
              <a:spcBef>
                <a:spcPts val="505"/>
              </a:spcBef>
              <a:buFont typeface="Arial"/>
              <a:buAutoNum type="alphaLcParenR"/>
              <a:tabLst>
                <a:tab pos="267335" algn="l"/>
              </a:tabLst>
            </a:pPr>
            <a:r>
              <a:rPr lang="it-IT" sz="1800" i="1" spc="-5" dirty="0" smtClean="0">
                <a:latin typeface="Arial"/>
                <a:cs typeface="Arial"/>
              </a:rPr>
              <a:t> </a:t>
            </a:r>
            <a:r>
              <a:rPr sz="1800" i="1" spc="-5" dirty="0" err="1" smtClean="0">
                <a:latin typeface="Arial"/>
                <a:cs typeface="Arial"/>
              </a:rPr>
              <a:t>Dictiostele</a:t>
            </a:r>
            <a:r>
              <a:rPr sz="1800" spc="-5" dirty="0">
                <a:latin typeface="Arial"/>
                <a:cs typeface="Arial"/>
              </a:rPr>
              <a:t>: tipo di sifonostele con lacune fogliari, comunemente </a:t>
            </a:r>
            <a:r>
              <a:rPr sz="1800" spc="-5" dirty="0" err="1">
                <a:latin typeface="Arial"/>
                <a:cs typeface="Arial"/>
              </a:rPr>
              <a:t>presente</a:t>
            </a:r>
            <a:r>
              <a:rPr sz="1800" spc="-5" dirty="0">
                <a:latin typeface="Arial"/>
                <a:cs typeface="Arial"/>
              </a:rPr>
              <a:t> </a:t>
            </a:r>
            <a:r>
              <a:rPr sz="1800" spc="-5" dirty="0" err="1" smtClean="0">
                <a:latin typeface="Arial"/>
                <a:cs typeface="Arial"/>
              </a:rPr>
              <a:t>nell</a:t>
            </a:r>
            <a:r>
              <a:rPr lang="it-IT" sz="1800" spc="-5" dirty="0" smtClean="0">
                <a:latin typeface="Arial"/>
                <a:cs typeface="Arial"/>
              </a:rPr>
              <a:t>a maggior parte delle</a:t>
            </a:r>
            <a:r>
              <a:rPr sz="1800" spc="-5" dirty="0" smtClean="0">
                <a:latin typeface="Arial"/>
                <a:cs typeface="Arial"/>
              </a:rPr>
              <a:t>  </a:t>
            </a:r>
            <a:r>
              <a:rPr sz="1800" spc="-5" dirty="0">
                <a:latin typeface="Arial"/>
                <a:cs typeface="Arial"/>
              </a:rPr>
              <a:t>Felci</a:t>
            </a:r>
            <a:r>
              <a:rPr sz="1800" spc="-10" dirty="0">
                <a:latin typeface="Arial"/>
                <a:cs typeface="Arial"/>
              </a:rPr>
              <a:t> </a:t>
            </a:r>
            <a:r>
              <a:rPr sz="1800" spc="-5" dirty="0">
                <a:latin typeface="Arial"/>
                <a:cs typeface="Arial"/>
              </a:rPr>
              <a:t>(Pteridofite).</a:t>
            </a:r>
            <a:endParaRPr sz="1800" dirty="0">
              <a:latin typeface="Arial"/>
              <a:cs typeface="Arial"/>
            </a:endParaRPr>
          </a:p>
          <a:p>
            <a:pPr marL="12700" marR="246379">
              <a:lnSpc>
                <a:spcPct val="110000"/>
              </a:lnSpc>
              <a:spcBef>
                <a:spcPts val="495"/>
              </a:spcBef>
              <a:buFont typeface="Arial"/>
              <a:buAutoNum type="alphaLcParenR"/>
              <a:tabLst>
                <a:tab pos="279400" algn="l"/>
              </a:tabLst>
            </a:pPr>
            <a:r>
              <a:rPr lang="it-IT" sz="1800" i="1" spc="-5" dirty="0" smtClean="0">
                <a:latin typeface="Arial"/>
                <a:cs typeface="Arial"/>
              </a:rPr>
              <a:t> </a:t>
            </a:r>
            <a:r>
              <a:rPr sz="1800" i="1" spc="-5" dirty="0" err="1" smtClean="0">
                <a:latin typeface="Arial"/>
                <a:cs typeface="Arial"/>
              </a:rPr>
              <a:t>Eustele</a:t>
            </a:r>
            <a:r>
              <a:rPr sz="1800" spc="-5" dirty="0">
                <a:latin typeface="Arial"/>
                <a:cs typeface="Arial"/>
              </a:rPr>
              <a:t>, presente </a:t>
            </a:r>
            <a:r>
              <a:rPr sz="1800" spc="-5" dirty="0" err="1">
                <a:latin typeface="Arial"/>
                <a:cs typeface="Arial"/>
              </a:rPr>
              <a:t>nelle</a:t>
            </a:r>
            <a:r>
              <a:rPr sz="1800" spc="-5" dirty="0">
                <a:latin typeface="Arial"/>
                <a:cs typeface="Arial"/>
              </a:rPr>
              <a:t> </a:t>
            </a:r>
            <a:r>
              <a:rPr lang="it-IT" spc="-5" dirty="0" smtClean="0">
                <a:latin typeface="Arial"/>
                <a:cs typeface="Arial"/>
              </a:rPr>
              <a:t>Gimnosperme e nelle </a:t>
            </a:r>
            <a:r>
              <a:rPr sz="1800" spc="-5" dirty="0" err="1" smtClean="0">
                <a:latin typeface="Arial"/>
                <a:cs typeface="Arial"/>
              </a:rPr>
              <a:t>Dicotiledoni</a:t>
            </a:r>
            <a:r>
              <a:rPr sz="1800" spc="-5" dirty="0" smtClean="0">
                <a:latin typeface="Arial"/>
                <a:cs typeface="Arial"/>
              </a:rPr>
              <a:t>. </a:t>
            </a:r>
            <a:endParaRPr sz="1800" dirty="0">
              <a:latin typeface="Arial"/>
              <a:cs typeface="Arial"/>
            </a:endParaRPr>
          </a:p>
        </p:txBody>
      </p:sp>
      <p:sp>
        <p:nvSpPr>
          <p:cNvPr id="4"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5"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6"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71119"/>
            <a:ext cx="8108950" cy="6190615"/>
          </a:xfrm>
          <a:prstGeom prst="rect">
            <a:avLst/>
          </a:prstGeom>
        </p:spPr>
        <p:txBody>
          <a:bodyPr vert="horz" wrap="square" lIns="0" tIns="195580" rIns="0" bIns="0" rtlCol="0">
            <a:spAutoFit/>
          </a:bodyPr>
          <a:lstStyle/>
          <a:p>
            <a:pPr marL="12700">
              <a:lnSpc>
                <a:spcPct val="100000"/>
              </a:lnSpc>
              <a:spcBef>
                <a:spcPts val="1540"/>
              </a:spcBef>
            </a:pPr>
            <a:r>
              <a:rPr sz="2400" spc="-5" dirty="0">
                <a:latin typeface="Arial"/>
                <a:cs typeface="Arial"/>
              </a:rPr>
              <a:t>Da ricordare:</a:t>
            </a:r>
            <a:endParaRPr sz="2400" dirty="0">
              <a:latin typeface="Arial"/>
              <a:cs typeface="Arial"/>
            </a:endParaRPr>
          </a:p>
          <a:p>
            <a:pPr marL="12700" marR="277495">
              <a:lnSpc>
                <a:spcPct val="100000"/>
              </a:lnSpc>
              <a:spcBef>
                <a:spcPts val="1440"/>
              </a:spcBef>
              <a:buAutoNum type="arabicParenR"/>
              <a:tabLst>
                <a:tab pos="367665" algn="l"/>
              </a:tabLst>
            </a:pPr>
            <a:r>
              <a:rPr lang="it-IT" sz="2400" spc="-5" dirty="0" smtClean="0">
                <a:latin typeface="Arial"/>
                <a:cs typeface="Arial"/>
              </a:rPr>
              <a:t> </a:t>
            </a:r>
            <a:r>
              <a:rPr sz="2400" spc="-5" dirty="0" err="1" smtClean="0">
                <a:latin typeface="Arial"/>
                <a:cs typeface="Arial"/>
              </a:rPr>
              <a:t>nelle</a:t>
            </a:r>
            <a:r>
              <a:rPr sz="2400" spc="-5" dirty="0" smtClean="0">
                <a:latin typeface="Arial"/>
                <a:cs typeface="Arial"/>
              </a:rPr>
              <a:t> </a:t>
            </a:r>
            <a:r>
              <a:rPr sz="2400" spc="-5" dirty="0">
                <a:latin typeface="Arial"/>
                <a:cs typeface="Arial"/>
              </a:rPr>
              <a:t>piante </a:t>
            </a:r>
            <a:r>
              <a:rPr sz="2400" b="1" spc="-5" dirty="0">
                <a:latin typeface="Arial"/>
                <a:cs typeface="Arial"/>
              </a:rPr>
              <a:t>con accrescimento secondario </a:t>
            </a:r>
            <a:r>
              <a:rPr sz="2400" spc="-5" dirty="0">
                <a:latin typeface="Arial"/>
                <a:cs typeface="Arial"/>
              </a:rPr>
              <a:t>in  spessore, i </a:t>
            </a:r>
            <a:r>
              <a:rPr sz="2400" b="1" spc="-5" dirty="0">
                <a:latin typeface="Arial"/>
                <a:cs typeface="Arial"/>
              </a:rPr>
              <a:t>fasci sono APERTI</a:t>
            </a:r>
            <a:r>
              <a:rPr sz="2400" spc="-5" dirty="0">
                <a:latin typeface="Arial"/>
                <a:cs typeface="Arial"/>
              </a:rPr>
              <a:t>, cioè ci sono cellule  meristematiche residue derivanti dal cordone procambiale  (“CAMBIO</a:t>
            </a:r>
            <a:r>
              <a:rPr sz="2400" spc="-20" dirty="0">
                <a:latin typeface="Arial"/>
                <a:cs typeface="Arial"/>
              </a:rPr>
              <a:t> </a:t>
            </a:r>
            <a:r>
              <a:rPr sz="2400" spc="-15" dirty="0">
                <a:latin typeface="Arial"/>
                <a:cs typeface="Arial"/>
              </a:rPr>
              <a:t>INTRAFASCICOLARE”).</a:t>
            </a:r>
            <a:endParaRPr sz="2400" dirty="0">
              <a:latin typeface="Arial"/>
              <a:cs typeface="Arial"/>
            </a:endParaRPr>
          </a:p>
          <a:p>
            <a:pPr marL="12700" marR="1226820">
              <a:lnSpc>
                <a:spcPct val="100000"/>
              </a:lnSpc>
            </a:pPr>
            <a:r>
              <a:rPr sz="2400" spc="-5" dirty="0">
                <a:latin typeface="Arial"/>
                <a:cs typeface="Arial"/>
              </a:rPr>
              <a:t>Nelle </a:t>
            </a:r>
            <a:r>
              <a:rPr sz="2400" b="1" spc="-5" dirty="0">
                <a:latin typeface="Arial"/>
                <a:cs typeface="Arial"/>
              </a:rPr>
              <a:t>piante senza accrescimento secondario </a:t>
            </a:r>
            <a:r>
              <a:rPr sz="2400" spc="-5" dirty="0">
                <a:latin typeface="Arial"/>
                <a:cs typeface="Arial"/>
              </a:rPr>
              <a:t>in  spessore i </a:t>
            </a:r>
            <a:r>
              <a:rPr sz="2400" b="1" spc="-5" dirty="0">
                <a:latin typeface="Arial"/>
                <a:cs typeface="Arial"/>
              </a:rPr>
              <a:t>fasci sono</a:t>
            </a:r>
            <a:r>
              <a:rPr sz="2400" b="1" spc="10" dirty="0">
                <a:latin typeface="Arial"/>
                <a:cs typeface="Arial"/>
              </a:rPr>
              <a:t> </a:t>
            </a:r>
            <a:r>
              <a:rPr sz="2400" b="1" spc="-5" dirty="0">
                <a:latin typeface="Arial"/>
                <a:cs typeface="Arial"/>
              </a:rPr>
              <a:t>CHIUSI</a:t>
            </a:r>
            <a:r>
              <a:rPr sz="2400" spc="-5" dirty="0">
                <a:latin typeface="Arial"/>
                <a:cs typeface="Arial"/>
              </a:rPr>
              <a:t>.</a:t>
            </a:r>
            <a:endParaRPr sz="2400" dirty="0">
              <a:latin typeface="Arial"/>
              <a:cs typeface="Arial"/>
            </a:endParaRPr>
          </a:p>
          <a:p>
            <a:pPr>
              <a:lnSpc>
                <a:spcPct val="100000"/>
              </a:lnSpc>
              <a:spcBef>
                <a:spcPts val="45"/>
              </a:spcBef>
            </a:pPr>
            <a:endParaRPr sz="2100" dirty="0">
              <a:latin typeface="Times New Roman"/>
              <a:cs typeface="Times New Roman"/>
            </a:endParaRPr>
          </a:p>
          <a:p>
            <a:pPr marL="12700" marR="5080">
              <a:lnSpc>
                <a:spcPct val="100000"/>
              </a:lnSpc>
              <a:buAutoNum type="arabicParenR" startAt="2"/>
              <a:tabLst>
                <a:tab pos="367665" algn="l"/>
              </a:tabLst>
            </a:pPr>
            <a:r>
              <a:rPr lang="it-IT" sz="2400" spc="-5" dirty="0" smtClean="0">
                <a:latin typeface="Arial"/>
                <a:cs typeface="Arial"/>
              </a:rPr>
              <a:t> </a:t>
            </a:r>
            <a:r>
              <a:rPr sz="2400" spc="-5" dirty="0" err="1" smtClean="0">
                <a:latin typeface="Arial"/>
                <a:cs typeface="Arial"/>
              </a:rPr>
              <a:t>nel</a:t>
            </a:r>
            <a:r>
              <a:rPr sz="2400" spc="-5" dirty="0" smtClean="0">
                <a:latin typeface="Arial"/>
                <a:cs typeface="Arial"/>
              </a:rPr>
              <a:t> </a:t>
            </a:r>
            <a:r>
              <a:rPr sz="2400" spc="-5" dirty="0">
                <a:latin typeface="Arial"/>
                <a:cs typeface="Arial"/>
              </a:rPr>
              <a:t>primo caso è molto frequente osservare che i fasci  sono “impacchettati” molto strettamente uno accanto  all’altro: i raggi midollari sono in genere ridotti a poche file di  cellule (addirittura una sola nelle gimnosperme legnose).  Del resto le piante legnose sono considerate più primitive di  quelle erbacee (le seconde sarebbero derivate dalle prime),  per cui viene conservata come carattere primitivo una stele  quasi</a:t>
            </a:r>
            <a:r>
              <a:rPr sz="2400" spc="5" dirty="0">
                <a:latin typeface="Arial"/>
                <a:cs typeface="Arial"/>
              </a:rPr>
              <a:t> </a:t>
            </a:r>
            <a:r>
              <a:rPr sz="2400" spc="-5" dirty="0">
                <a:latin typeface="Arial"/>
                <a:cs typeface="Arial"/>
              </a:rPr>
              <a:t>completa.</a:t>
            </a:r>
            <a:endParaRPr sz="2400" dirty="0">
              <a:latin typeface="Arial"/>
              <a:cs typeface="Arial"/>
            </a:endParaRPr>
          </a:p>
        </p:txBody>
      </p:sp>
      <p:sp>
        <p:nvSpPr>
          <p:cNvPr id="3"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4"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5"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p:nvPr/>
        </p:nvSpPr>
        <p:spPr>
          <a:xfrm>
            <a:off x="304800" y="381000"/>
            <a:ext cx="8221345" cy="6199133"/>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Arial"/>
                <a:cs typeface="Arial"/>
              </a:rPr>
              <a:t>A seconda della disposizione di xilema e floema si distinguono diversi</a:t>
            </a:r>
            <a:r>
              <a:rPr sz="2000" spc="-325" dirty="0">
                <a:latin typeface="Arial"/>
                <a:cs typeface="Arial"/>
              </a:rPr>
              <a:t> </a:t>
            </a:r>
            <a:r>
              <a:rPr sz="2000" spc="-5" dirty="0">
                <a:latin typeface="Arial"/>
                <a:cs typeface="Arial"/>
              </a:rPr>
              <a:t>tipi  </a:t>
            </a:r>
            <a:r>
              <a:rPr sz="2000" dirty="0">
                <a:latin typeface="Arial"/>
                <a:cs typeface="Arial"/>
              </a:rPr>
              <a:t>di </a:t>
            </a:r>
            <a:r>
              <a:rPr sz="2000" spc="-5" dirty="0">
                <a:latin typeface="Arial"/>
                <a:cs typeface="Arial"/>
              </a:rPr>
              <a:t>fasci</a:t>
            </a:r>
            <a:r>
              <a:rPr sz="2000" spc="-30" dirty="0">
                <a:latin typeface="Arial"/>
                <a:cs typeface="Arial"/>
              </a:rPr>
              <a:t> </a:t>
            </a:r>
            <a:r>
              <a:rPr sz="2000" dirty="0">
                <a:latin typeface="Arial"/>
                <a:cs typeface="Arial"/>
              </a:rPr>
              <a:t>cribro-vascolari:</a:t>
            </a:r>
          </a:p>
          <a:p>
            <a:pPr>
              <a:lnSpc>
                <a:spcPct val="100000"/>
              </a:lnSpc>
            </a:pPr>
            <a:endParaRPr sz="1750" dirty="0">
              <a:latin typeface="Times New Roman"/>
              <a:cs typeface="Times New Roman"/>
            </a:endParaRPr>
          </a:p>
          <a:p>
            <a:pPr marL="190500" indent="-178435">
              <a:lnSpc>
                <a:spcPct val="100000"/>
              </a:lnSpc>
              <a:spcBef>
                <a:spcPts val="5"/>
              </a:spcBef>
              <a:buFont typeface="Arial"/>
              <a:buChar char="•"/>
              <a:tabLst>
                <a:tab pos="191135" algn="l"/>
              </a:tabLst>
            </a:pPr>
            <a:r>
              <a:rPr sz="2000" b="1" spc="-5" dirty="0">
                <a:latin typeface="Arial"/>
                <a:cs typeface="Arial"/>
              </a:rPr>
              <a:t>collaterale</a:t>
            </a:r>
            <a:endParaRPr sz="2000" dirty="0">
              <a:latin typeface="Arial"/>
              <a:cs typeface="Arial"/>
            </a:endParaRPr>
          </a:p>
          <a:p>
            <a:pPr marL="507365" marR="4619625" lvl="1" indent="-140335">
              <a:lnSpc>
                <a:spcPct val="100000"/>
              </a:lnSpc>
              <a:buChar char="-"/>
              <a:tabLst>
                <a:tab pos="521970" algn="l"/>
              </a:tabLst>
            </a:pPr>
            <a:r>
              <a:rPr sz="2000" i="1" dirty="0">
                <a:solidFill>
                  <a:srgbClr val="FF0000"/>
                </a:solidFill>
                <a:latin typeface="Arial"/>
                <a:cs typeface="Arial"/>
              </a:rPr>
              <a:t>chiuso</a:t>
            </a:r>
            <a:r>
              <a:rPr sz="2000" i="1" dirty="0">
                <a:latin typeface="Arial"/>
                <a:cs typeface="Arial"/>
              </a:rPr>
              <a:t> </a:t>
            </a:r>
            <a:r>
              <a:rPr sz="2000" spc="-5" dirty="0">
                <a:latin typeface="Arial"/>
                <a:cs typeface="Arial"/>
              </a:rPr>
              <a:t>(A): </a:t>
            </a:r>
            <a:r>
              <a:rPr sz="2000" dirty="0">
                <a:latin typeface="Arial"/>
                <a:cs typeface="Arial"/>
              </a:rPr>
              <a:t>X e F a</a:t>
            </a:r>
            <a:r>
              <a:rPr sz="2000" spc="-120" dirty="0">
                <a:latin typeface="Arial"/>
                <a:cs typeface="Arial"/>
              </a:rPr>
              <a:t> </a:t>
            </a:r>
            <a:r>
              <a:rPr sz="2000" spc="-5" dirty="0" err="1" smtClean="0">
                <a:latin typeface="Arial"/>
                <a:cs typeface="Arial"/>
              </a:rPr>
              <a:t>contatto</a:t>
            </a:r>
            <a:r>
              <a:rPr lang="it-IT" sz="2000" spc="-5" dirty="0" smtClean="0">
                <a:latin typeface="Arial"/>
                <a:cs typeface="Arial"/>
              </a:rPr>
              <a:t>, senza</a:t>
            </a:r>
            <a:r>
              <a:rPr sz="2000" spc="-5" dirty="0" smtClean="0">
                <a:latin typeface="Arial"/>
                <a:cs typeface="Arial"/>
              </a:rPr>
              <a:t>  </a:t>
            </a:r>
            <a:r>
              <a:rPr sz="2000" dirty="0" err="1" smtClean="0">
                <a:latin typeface="Arial"/>
                <a:cs typeface="Arial"/>
              </a:rPr>
              <a:t>cambio</a:t>
            </a:r>
            <a:endParaRPr sz="2000" dirty="0">
              <a:latin typeface="Arial"/>
              <a:cs typeface="Arial"/>
            </a:endParaRPr>
          </a:p>
          <a:p>
            <a:pPr marL="521334" lvl="1" indent="-154305">
              <a:lnSpc>
                <a:spcPct val="100000"/>
              </a:lnSpc>
              <a:buChar char="-"/>
              <a:tabLst>
                <a:tab pos="521970" algn="l"/>
              </a:tabLst>
            </a:pPr>
            <a:r>
              <a:rPr sz="2000" i="1" dirty="0">
                <a:solidFill>
                  <a:srgbClr val="FF0000"/>
                </a:solidFill>
                <a:latin typeface="Arial"/>
                <a:cs typeface="Arial"/>
              </a:rPr>
              <a:t>aperto</a:t>
            </a:r>
            <a:r>
              <a:rPr sz="2000" i="1" dirty="0">
                <a:latin typeface="Arial"/>
                <a:cs typeface="Arial"/>
              </a:rPr>
              <a:t> </a:t>
            </a:r>
            <a:r>
              <a:rPr sz="2000" spc="-5" dirty="0">
                <a:latin typeface="Arial"/>
                <a:cs typeface="Arial"/>
              </a:rPr>
              <a:t>(B): </a:t>
            </a:r>
            <a:r>
              <a:rPr sz="2000" dirty="0">
                <a:latin typeface="Arial"/>
                <a:cs typeface="Arial"/>
              </a:rPr>
              <a:t>con</a:t>
            </a:r>
            <a:r>
              <a:rPr sz="2000" spc="-75" dirty="0">
                <a:latin typeface="Arial"/>
                <a:cs typeface="Arial"/>
              </a:rPr>
              <a:t> </a:t>
            </a:r>
            <a:r>
              <a:rPr sz="2000" dirty="0">
                <a:latin typeface="Arial"/>
                <a:cs typeface="Arial"/>
              </a:rPr>
              <a:t>cambio</a:t>
            </a:r>
          </a:p>
          <a:p>
            <a:pPr lvl="1">
              <a:lnSpc>
                <a:spcPct val="100000"/>
              </a:lnSpc>
              <a:spcBef>
                <a:spcPts val="20"/>
              </a:spcBef>
              <a:buFont typeface="Arial"/>
              <a:buChar char="-"/>
            </a:pPr>
            <a:endParaRPr sz="2150" dirty="0">
              <a:latin typeface="Times New Roman"/>
              <a:cs typeface="Times New Roman"/>
            </a:endParaRPr>
          </a:p>
          <a:p>
            <a:pPr marL="190500" marR="4668520" indent="-178435">
              <a:lnSpc>
                <a:spcPct val="100000"/>
              </a:lnSpc>
              <a:buFont typeface="Arial"/>
              <a:buChar char="•"/>
              <a:tabLst>
                <a:tab pos="191135" algn="l"/>
              </a:tabLst>
            </a:pPr>
            <a:r>
              <a:rPr sz="2000" b="1" spc="-5" dirty="0">
                <a:latin typeface="Arial"/>
                <a:cs typeface="Arial"/>
              </a:rPr>
              <a:t>bicollaterale </a:t>
            </a:r>
            <a:r>
              <a:rPr sz="2000" dirty="0">
                <a:latin typeface="Arial"/>
                <a:cs typeface="Arial"/>
              </a:rPr>
              <a:t>(C): </a:t>
            </a:r>
            <a:r>
              <a:rPr sz="2000" dirty="0" err="1">
                <a:latin typeface="Arial"/>
                <a:cs typeface="Arial"/>
              </a:rPr>
              <a:t>fascio</a:t>
            </a:r>
            <a:r>
              <a:rPr sz="2000" spc="-114" dirty="0">
                <a:latin typeface="Arial"/>
                <a:cs typeface="Arial"/>
              </a:rPr>
              <a:t> </a:t>
            </a:r>
            <a:r>
              <a:rPr sz="2000" dirty="0" err="1" smtClean="0">
                <a:latin typeface="Arial"/>
                <a:cs typeface="Arial"/>
              </a:rPr>
              <a:t>apert</a:t>
            </a:r>
            <a:r>
              <a:rPr lang="it-IT" sz="2000" dirty="0" smtClean="0">
                <a:latin typeface="Arial"/>
                <a:cs typeface="Arial"/>
              </a:rPr>
              <a:t>o,</a:t>
            </a:r>
            <a:r>
              <a:rPr sz="2000" dirty="0" smtClean="0">
                <a:latin typeface="Arial"/>
                <a:cs typeface="Arial"/>
              </a:rPr>
              <a:t> </a:t>
            </a:r>
            <a:r>
              <a:rPr sz="2000" dirty="0">
                <a:latin typeface="Arial"/>
                <a:cs typeface="Arial"/>
              </a:rPr>
              <a:t>sia </a:t>
            </a:r>
            <a:r>
              <a:rPr sz="2000" dirty="0" err="1">
                <a:latin typeface="Arial"/>
                <a:cs typeface="Arial"/>
              </a:rPr>
              <a:t>interno</a:t>
            </a:r>
            <a:r>
              <a:rPr sz="2000" dirty="0">
                <a:latin typeface="Arial"/>
                <a:cs typeface="Arial"/>
              </a:rPr>
              <a:t> </a:t>
            </a:r>
            <a:r>
              <a:rPr lang="it-IT" sz="2000" dirty="0" smtClean="0">
                <a:latin typeface="Arial"/>
                <a:cs typeface="Arial"/>
              </a:rPr>
              <a:t>che</a:t>
            </a:r>
            <a:r>
              <a:rPr sz="2000" spc="-80" dirty="0" smtClean="0">
                <a:latin typeface="Arial"/>
                <a:cs typeface="Arial"/>
              </a:rPr>
              <a:t> </a:t>
            </a:r>
            <a:r>
              <a:rPr sz="2000" dirty="0">
                <a:latin typeface="Arial"/>
                <a:cs typeface="Arial"/>
              </a:rPr>
              <a:t>esterno</a:t>
            </a:r>
          </a:p>
          <a:p>
            <a:pPr>
              <a:lnSpc>
                <a:spcPct val="100000"/>
              </a:lnSpc>
              <a:spcBef>
                <a:spcPts val="35"/>
              </a:spcBef>
              <a:buFont typeface="Arial"/>
              <a:buChar char="•"/>
            </a:pPr>
            <a:endParaRPr sz="2150" dirty="0">
              <a:latin typeface="Times New Roman"/>
              <a:cs typeface="Times New Roman"/>
            </a:endParaRPr>
          </a:p>
          <a:p>
            <a:pPr marL="190500" marR="4667250" indent="-178435">
              <a:lnSpc>
                <a:spcPct val="100000"/>
              </a:lnSpc>
              <a:buFont typeface="Arial"/>
              <a:buChar char="•"/>
              <a:tabLst>
                <a:tab pos="191135" algn="l"/>
              </a:tabLst>
            </a:pPr>
            <a:r>
              <a:rPr sz="2000" b="1" dirty="0">
                <a:latin typeface="Arial"/>
                <a:cs typeface="Arial"/>
              </a:rPr>
              <a:t>concentrico </a:t>
            </a:r>
            <a:r>
              <a:rPr sz="2000" spc="5" dirty="0">
                <a:latin typeface="Arial"/>
                <a:cs typeface="Arial"/>
              </a:rPr>
              <a:t>(D): </a:t>
            </a:r>
            <a:r>
              <a:rPr sz="2000" dirty="0">
                <a:latin typeface="Arial"/>
                <a:cs typeface="Arial"/>
              </a:rPr>
              <a:t>un </a:t>
            </a:r>
            <a:r>
              <a:rPr sz="2000" dirty="0" err="1">
                <a:latin typeface="Arial"/>
                <a:cs typeface="Arial"/>
              </a:rPr>
              <a:t>fascio</a:t>
            </a:r>
            <a:r>
              <a:rPr sz="2000" spc="-195" dirty="0">
                <a:latin typeface="Arial"/>
                <a:cs typeface="Arial"/>
              </a:rPr>
              <a:t> </a:t>
            </a:r>
            <a:r>
              <a:rPr sz="2000" dirty="0" err="1" smtClean="0">
                <a:latin typeface="Arial"/>
                <a:cs typeface="Arial"/>
              </a:rPr>
              <a:t>cir</a:t>
            </a:r>
            <a:r>
              <a:rPr lang="it-IT" sz="2000" dirty="0" err="1" smtClean="0">
                <a:latin typeface="Arial"/>
                <a:cs typeface="Arial"/>
              </a:rPr>
              <a:t>conda</a:t>
            </a:r>
            <a:r>
              <a:rPr sz="2000" dirty="0" smtClean="0">
                <a:latin typeface="Arial"/>
                <a:cs typeface="Arial"/>
              </a:rPr>
              <a:t>  </a:t>
            </a:r>
            <a:r>
              <a:rPr sz="2000" dirty="0">
                <a:latin typeface="Arial"/>
                <a:cs typeface="Arial"/>
              </a:rPr>
              <a:t>l’altro, senza </a:t>
            </a:r>
            <a:r>
              <a:rPr sz="2000" spc="-5" dirty="0" err="1">
                <a:latin typeface="Arial"/>
                <a:cs typeface="Arial"/>
              </a:rPr>
              <a:t>tessuti</a:t>
            </a:r>
            <a:r>
              <a:rPr sz="2000" spc="-110" dirty="0">
                <a:latin typeface="Arial"/>
                <a:cs typeface="Arial"/>
              </a:rPr>
              <a:t> </a:t>
            </a:r>
            <a:r>
              <a:rPr sz="2000" dirty="0" err="1" smtClean="0">
                <a:latin typeface="Arial"/>
                <a:cs typeface="Arial"/>
              </a:rPr>
              <a:t>meriste</a:t>
            </a:r>
            <a:r>
              <a:rPr lang="it-IT" sz="2000" dirty="0" smtClean="0">
                <a:latin typeface="Arial"/>
                <a:cs typeface="Arial"/>
              </a:rPr>
              <a:t>matici</a:t>
            </a:r>
            <a:endParaRPr sz="2000" dirty="0">
              <a:latin typeface="Arial"/>
              <a:cs typeface="Arial"/>
            </a:endParaRPr>
          </a:p>
          <a:p>
            <a:pPr>
              <a:lnSpc>
                <a:spcPct val="100000"/>
              </a:lnSpc>
              <a:spcBef>
                <a:spcPts val="25"/>
              </a:spcBef>
              <a:buFont typeface="Arial"/>
              <a:buChar char="•"/>
            </a:pPr>
            <a:endParaRPr sz="2150" dirty="0">
              <a:latin typeface="Times New Roman"/>
              <a:cs typeface="Times New Roman"/>
            </a:endParaRPr>
          </a:p>
          <a:p>
            <a:pPr marL="190500" marR="4751705" indent="-178435">
              <a:lnSpc>
                <a:spcPct val="100000"/>
              </a:lnSpc>
              <a:buFont typeface="Arial"/>
              <a:buChar char="•"/>
              <a:tabLst>
                <a:tab pos="191135" algn="l"/>
              </a:tabLst>
            </a:pPr>
            <a:r>
              <a:rPr sz="2000" b="1" dirty="0">
                <a:latin typeface="Arial"/>
                <a:cs typeface="Arial"/>
              </a:rPr>
              <a:t>radiale</a:t>
            </a:r>
            <a:r>
              <a:rPr sz="2000" dirty="0">
                <a:latin typeface="Arial"/>
                <a:cs typeface="Arial"/>
              </a:rPr>
              <a:t>: X e F in </a:t>
            </a:r>
            <a:r>
              <a:rPr sz="2000" dirty="0" err="1">
                <a:latin typeface="Arial"/>
                <a:cs typeface="Arial"/>
              </a:rPr>
              <a:t>cordoni</a:t>
            </a:r>
            <a:r>
              <a:rPr sz="2000" spc="-170" dirty="0">
                <a:latin typeface="Arial"/>
                <a:cs typeface="Arial"/>
              </a:rPr>
              <a:t> </a:t>
            </a:r>
            <a:r>
              <a:rPr sz="2000" dirty="0" err="1" smtClean="0">
                <a:latin typeface="Arial"/>
                <a:cs typeface="Arial"/>
              </a:rPr>
              <a:t>disp</a:t>
            </a:r>
            <a:r>
              <a:rPr lang="it-IT" sz="2000" dirty="0" smtClean="0">
                <a:latin typeface="Arial"/>
                <a:cs typeface="Arial"/>
              </a:rPr>
              <a:t>osti a</a:t>
            </a:r>
            <a:r>
              <a:rPr sz="2000" dirty="0" smtClean="0">
                <a:latin typeface="Arial"/>
                <a:cs typeface="Arial"/>
              </a:rPr>
              <a:t>  </a:t>
            </a:r>
            <a:r>
              <a:rPr sz="2000" dirty="0">
                <a:latin typeface="Arial"/>
                <a:cs typeface="Arial"/>
              </a:rPr>
              <a:t>raggio</a:t>
            </a:r>
          </a:p>
          <a:p>
            <a:pPr marL="291465">
              <a:lnSpc>
                <a:spcPct val="100000"/>
              </a:lnSpc>
            </a:pPr>
            <a:r>
              <a:rPr sz="2000" dirty="0">
                <a:latin typeface="Arial"/>
                <a:cs typeface="Arial"/>
              </a:rPr>
              <a:t>- </a:t>
            </a:r>
            <a:r>
              <a:rPr sz="2000" i="1" dirty="0">
                <a:solidFill>
                  <a:srgbClr val="FF0000"/>
                </a:solidFill>
                <a:latin typeface="Arial"/>
                <a:cs typeface="Arial"/>
              </a:rPr>
              <a:t>chiuso</a:t>
            </a:r>
            <a:r>
              <a:rPr sz="2000" i="1" spc="-40" dirty="0">
                <a:latin typeface="Arial"/>
                <a:cs typeface="Arial"/>
              </a:rPr>
              <a:t> </a:t>
            </a:r>
            <a:r>
              <a:rPr sz="2000" spc="-5" dirty="0">
                <a:latin typeface="Arial"/>
                <a:cs typeface="Arial"/>
              </a:rPr>
              <a:t>(E)</a:t>
            </a:r>
            <a:endParaRPr sz="2000" dirty="0">
              <a:latin typeface="Arial"/>
              <a:cs typeface="Arial"/>
            </a:endParaRPr>
          </a:p>
          <a:p>
            <a:pPr marL="291465">
              <a:lnSpc>
                <a:spcPct val="100000"/>
              </a:lnSpc>
            </a:pPr>
            <a:r>
              <a:rPr sz="2000" i="1" dirty="0">
                <a:latin typeface="Arial"/>
                <a:cs typeface="Arial"/>
              </a:rPr>
              <a:t>-</a:t>
            </a:r>
            <a:r>
              <a:rPr sz="2000" i="1" spc="-20" dirty="0">
                <a:latin typeface="Arial"/>
                <a:cs typeface="Arial"/>
              </a:rPr>
              <a:t> </a:t>
            </a:r>
            <a:r>
              <a:rPr sz="2000" i="1" dirty="0">
                <a:solidFill>
                  <a:srgbClr val="FF0000"/>
                </a:solidFill>
                <a:latin typeface="Arial"/>
                <a:cs typeface="Arial"/>
              </a:rPr>
              <a:t>aperto</a:t>
            </a:r>
            <a:endParaRPr sz="2000" dirty="0">
              <a:solidFill>
                <a:srgbClr val="FF0000"/>
              </a:solidFill>
              <a:latin typeface="Arial"/>
              <a:cs typeface="Arial"/>
            </a:endParaRPr>
          </a:p>
        </p:txBody>
      </p:sp>
      <p:sp>
        <p:nvSpPr>
          <p:cNvPr id="12" name="object 12"/>
          <p:cNvSpPr/>
          <p:nvPr/>
        </p:nvSpPr>
        <p:spPr>
          <a:xfrm>
            <a:off x="4971368" y="838200"/>
            <a:ext cx="3846574" cy="3903599"/>
          </a:xfrm>
          <a:prstGeom prst="rect">
            <a:avLst/>
          </a:prstGeom>
          <a:blipFill>
            <a:blip r:embed="rId2" cstate="print"/>
            <a:srcRect/>
            <a:stretch>
              <a:fillRect l="-32606" b="-32466"/>
            </a:stretch>
          </a:blipFill>
        </p:spPr>
        <p:txBody>
          <a:bodyPr wrap="square" lIns="0" tIns="0" rIns="0" bIns="0" rtlCol="0"/>
          <a:lstStyle/>
          <a:p>
            <a:endParaRPr/>
          </a:p>
        </p:txBody>
      </p:sp>
      <p:sp>
        <p:nvSpPr>
          <p:cNvPr id="14" name="object 8"/>
          <p:cNvSpPr/>
          <p:nvPr/>
        </p:nvSpPr>
        <p:spPr>
          <a:xfrm>
            <a:off x="3561588" y="6324600"/>
            <a:ext cx="426719" cy="533400"/>
          </a:xfrm>
          <a:prstGeom prst="rect">
            <a:avLst/>
          </a:prstGeom>
          <a:blipFill>
            <a:blip r:embed="rId3" cstate="print"/>
            <a:stretch>
              <a:fillRect/>
            </a:stretch>
          </a:blipFill>
        </p:spPr>
        <p:txBody>
          <a:bodyPr wrap="square" lIns="0" tIns="0" rIns="0" bIns="0" rtlCol="0"/>
          <a:lstStyle/>
          <a:p>
            <a:endParaRPr/>
          </a:p>
        </p:txBody>
      </p:sp>
      <p:sp>
        <p:nvSpPr>
          <p:cNvPr id="15"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6"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
        <p:nvSpPr>
          <p:cNvPr id="17" name="object 12"/>
          <p:cNvSpPr/>
          <p:nvPr/>
        </p:nvSpPr>
        <p:spPr>
          <a:xfrm>
            <a:off x="4244339" y="5184344"/>
            <a:ext cx="4643629" cy="1149399"/>
          </a:xfrm>
          <a:prstGeom prst="rect">
            <a:avLst/>
          </a:prstGeom>
          <a:blipFill>
            <a:blip r:embed="rId2" cstate="print"/>
            <a:srcRect/>
            <a:stretch>
              <a:fillRect t="-349882" r="-9846"/>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5348605">
              <a:lnSpc>
                <a:spcPct val="100000"/>
              </a:lnSpc>
              <a:spcBef>
                <a:spcPts val="100"/>
              </a:spcBef>
            </a:pPr>
            <a:r>
              <a:rPr spc="-5" dirty="0"/>
              <a:t>Fascio collaterale</a:t>
            </a:r>
            <a:r>
              <a:rPr spc="-70" dirty="0"/>
              <a:t> </a:t>
            </a:r>
            <a:r>
              <a:rPr spc="-5" dirty="0"/>
              <a:t>chiuso</a:t>
            </a:r>
          </a:p>
        </p:txBody>
      </p:sp>
      <p:sp>
        <p:nvSpPr>
          <p:cNvPr id="3" name="object 3"/>
          <p:cNvSpPr/>
          <p:nvPr/>
        </p:nvSpPr>
        <p:spPr>
          <a:xfrm>
            <a:off x="0" y="990600"/>
            <a:ext cx="8915399" cy="53827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1633727" cy="239420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08803" y="1170432"/>
            <a:ext cx="3473195" cy="51816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0" y="1170432"/>
            <a:ext cx="3555491" cy="514502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74027" y="285750"/>
            <a:ext cx="8035290" cy="756920"/>
          </a:xfrm>
          <a:prstGeom prst="rect">
            <a:avLst/>
          </a:prstGeom>
        </p:spPr>
        <p:txBody>
          <a:bodyPr vert="horz" wrap="square" lIns="0" tIns="12700" rIns="0" bIns="0" rtlCol="0">
            <a:spAutoFit/>
          </a:bodyPr>
          <a:lstStyle/>
          <a:p>
            <a:pPr marL="12700" marR="5080">
              <a:lnSpc>
                <a:spcPct val="100000"/>
              </a:lnSpc>
              <a:spcBef>
                <a:spcPts val="100"/>
              </a:spcBef>
            </a:pPr>
            <a:r>
              <a:rPr b="0" dirty="0">
                <a:solidFill>
                  <a:srgbClr val="000000"/>
                </a:solidFill>
                <a:latin typeface="Arial"/>
                <a:cs typeface="Arial"/>
              </a:rPr>
              <a:t>Il </a:t>
            </a:r>
            <a:r>
              <a:rPr b="0" spc="-10" dirty="0">
                <a:solidFill>
                  <a:srgbClr val="000000"/>
                </a:solidFill>
                <a:latin typeface="Arial"/>
                <a:cs typeface="Arial"/>
              </a:rPr>
              <a:t>differenziamento </a:t>
            </a:r>
            <a:r>
              <a:rPr b="0" spc="-5" dirty="0">
                <a:solidFill>
                  <a:srgbClr val="000000"/>
                </a:solidFill>
                <a:latin typeface="Arial"/>
                <a:cs typeface="Arial"/>
              </a:rPr>
              <a:t>procede a partire dai due poli più esterni  verso la zona centrale, iniziando dal polo</a:t>
            </a:r>
            <a:r>
              <a:rPr b="0" spc="105" dirty="0">
                <a:solidFill>
                  <a:srgbClr val="000000"/>
                </a:solidFill>
                <a:latin typeface="Arial"/>
                <a:cs typeface="Arial"/>
              </a:rPr>
              <a:t> </a:t>
            </a:r>
            <a:r>
              <a:rPr b="0" spc="-5" dirty="0">
                <a:solidFill>
                  <a:srgbClr val="000000"/>
                </a:solidFill>
                <a:latin typeface="Arial"/>
                <a:cs typeface="Arial"/>
              </a:rPr>
              <a:t>floematico.</a:t>
            </a: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00727" y="304800"/>
            <a:ext cx="4843271" cy="56464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4800" y="304800"/>
            <a:ext cx="3997451" cy="561898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08939" y="6070472"/>
            <a:ext cx="600646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Sezione trasversale fascio collaterale chiuso nel fusto di </a:t>
            </a:r>
            <a:r>
              <a:rPr sz="1600" i="1" spc="-5" dirty="0">
                <a:latin typeface="Arial"/>
                <a:cs typeface="Arial"/>
              </a:rPr>
              <a:t>Zea</a:t>
            </a:r>
            <a:r>
              <a:rPr sz="1600" i="1" spc="55" dirty="0">
                <a:latin typeface="Arial"/>
                <a:cs typeface="Arial"/>
              </a:rPr>
              <a:t> </a:t>
            </a:r>
            <a:r>
              <a:rPr sz="1600" i="1" spc="-5" dirty="0">
                <a:latin typeface="Arial"/>
                <a:cs typeface="Arial"/>
              </a:rPr>
              <a:t>mays</a:t>
            </a:r>
            <a:endParaRPr sz="1600">
              <a:latin typeface="Arial"/>
              <a:cs typeface="Arial"/>
            </a:endParaRPr>
          </a:p>
        </p:txBody>
      </p:sp>
      <p:sp>
        <p:nvSpPr>
          <p:cNvPr id="8" name="object 8"/>
          <p:cNvSpPr/>
          <p:nvPr/>
        </p:nvSpPr>
        <p:spPr>
          <a:xfrm>
            <a:off x="3561588" y="6324600"/>
            <a:ext cx="426719" cy="5334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10"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40739" y="482600"/>
            <a:ext cx="7543165" cy="276860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Questo tipo di fasci è caratteristico delle Monocotiledoni  e delle </a:t>
            </a:r>
            <a:r>
              <a:rPr sz="2400" spc="-5" dirty="0">
                <a:solidFill>
                  <a:srgbClr val="009900"/>
                </a:solidFill>
                <a:latin typeface="Arial"/>
                <a:cs typeface="Arial"/>
              </a:rPr>
              <a:t>piante erbacee </a:t>
            </a:r>
            <a:r>
              <a:rPr sz="2400" spc="-5" dirty="0">
                <a:latin typeface="Arial"/>
                <a:cs typeface="Arial"/>
              </a:rPr>
              <a:t>Dicotiledoni nelle parti del caule  che sono prive di accrescimento secondario in  spessore.</a:t>
            </a:r>
            <a:endParaRPr sz="2400">
              <a:latin typeface="Arial"/>
              <a:cs typeface="Arial"/>
            </a:endParaRPr>
          </a:p>
          <a:p>
            <a:pPr marL="12700" marR="147320" algn="just">
              <a:lnSpc>
                <a:spcPct val="100000"/>
              </a:lnSpc>
              <a:spcBef>
                <a:spcPts val="1440"/>
              </a:spcBef>
            </a:pPr>
            <a:r>
              <a:rPr sz="2400" spc="-5" dirty="0">
                <a:latin typeface="Arial"/>
                <a:cs typeface="Arial"/>
              </a:rPr>
              <a:t>Contengono inoltre fasci collaterali chiusi quasi tutte le  nervature delle </a:t>
            </a:r>
            <a:r>
              <a:rPr sz="2400" spc="-5" dirty="0">
                <a:solidFill>
                  <a:srgbClr val="009900"/>
                </a:solidFill>
                <a:latin typeface="Arial"/>
                <a:cs typeface="Arial"/>
              </a:rPr>
              <a:t>foglie</a:t>
            </a:r>
            <a:r>
              <a:rPr sz="2400" spc="-5" dirty="0">
                <a:latin typeface="Arial"/>
                <a:cs typeface="Arial"/>
              </a:rPr>
              <a:t>, che sono generalmente organi a  crescita definita.</a:t>
            </a:r>
            <a:endParaRPr sz="2400">
              <a:latin typeface="Arial"/>
              <a:cs typeface="Arial"/>
            </a:endParaRPr>
          </a:p>
        </p:txBody>
      </p:sp>
      <p:sp>
        <p:nvSpPr>
          <p:cNvPr id="6" name="object 8"/>
          <p:cNvSpPr/>
          <p:nvPr/>
        </p:nvSpPr>
        <p:spPr>
          <a:xfrm>
            <a:off x="3561588" y="6324600"/>
            <a:ext cx="426719" cy="533400"/>
          </a:xfrm>
          <a:prstGeom prst="rect">
            <a:avLst/>
          </a:prstGeom>
          <a:blipFill>
            <a:blip r:embed="rId2" cstate="print"/>
            <a:stretch>
              <a:fillRect/>
            </a:stretch>
          </a:blipFill>
        </p:spPr>
        <p:txBody>
          <a:bodyPr wrap="square" lIns="0" tIns="0" rIns="0" bIns="0" rtlCol="0"/>
          <a:lstStyle/>
          <a:p>
            <a:endParaRPr/>
          </a:p>
        </p:txBody>
      </p:sp>
      <p:sp>
        <p:nvSpPr>
          <p:cNvPr id="7" name="object 9"/>
          <p:cNvSpPr/>
          <p:nvPr/>
        </p:nvSpPr>
        <p:spPr>
          <a:xfrm>
            <a:off x="4140707" y="6526529"/>
            <a:ext cx="5001895" cy="0"/>
          </a:xfrm>
          <a:custGeom>
            <a:avLst/>
            <a:gdLst/>
            <a:ahLst/>
            <a:cxnLst/>
            <a:rect l="l" t="t" r="r" b="b"/>
            <a:pathLst>
              <a:path w="5001895">
                <a:moveTo>
                  <a:pt x="0" y="0"/>
                </a:moveTo>
                <a:lnTo>
                  <a:pt x="5001767" y="0"/>
                </a:lnTo>
              </a:path>
            </a:pathLst>
          </a:custGeom>
          <a:ln w="7620">
            <a:solidFill>
              <a:srgbClr val="009900"/>
            </a:solidFill>
          </a:ln>
        </p:spPr>
        <p:txBody>
          <a:bodyPr wrap="square" lIns="0" tIns="0" rIns="0" bIns="0" rtlCol="0"/>
          <a:lstStyle/>
          <a:p>
            <a:endParaRPr/>
          </a:p>
        </p:txBody>
      </p:sp>
      <p:sp>
        <p:nvSpPr>
          <p:cNvPr id="8" name="object 10"/>
          <p:cNvSpPr txBox="1"/>
          <p:nvPr/>
        </p:nvSpPr>
        <p:spPr>
          <a:xfrm>
            <a:off x="4723559" y="6581482"/>
            <a:ext cx="4342193" cy="228268"/>
          </a:xfrm>
          <a:prstGeom prst="rect">
            <a:avLst/>
          </a:prstGeom>
        </p:spPr>
        <p:txBody>
          <a:bodyPr vert="horz" wrap="square" lIns="0" tIns="12700" rIns="0" bIns="0" rtlCol="0">
            <a:spAutoFit/>
          </a:bodyPr>
          <a:lstStyle/>
          <a:p>
            <a:pPr marL="12700" algn="r">
              <a:lnSpc>
                <a:spcPct val="100000"/>
              </a:lnSpc>
              <a:spcBef>
                <a:spcPts val="100"/>
              </a:spcBef>
            </a:pPr>
            <a:r>
              <a:rPr lang="it-IT" sz="1400" spc="-5" dirty="0" smtClean="0">
                <a:solidFill>
                  <a:srgbClr val="009900"/>
                </a:solidFill>
                <a:latin typeface="Arial"/>
                <a:cs typeface="Arial"/>
              </a:rPr>
              <a:t>3Th - </a:t>
            </a:r>
            <a:r>
              <a:rPr sz="1400" spc="-5" dirty="0" err="1" smtClean="0">
                <a:solidFill>
                  <a:srgbClr val="009900"/>
                </a:solidFill>
                <a:latin typeface="Arial"/>
                <a:cs typeface="Arial"/>
              </a:rPr>
              <a:t>Biologia</a:t>
            </a:r>
            <a:r>
              <a:rPr sz="1400" spc="-5" dirty="0" smtClean="0">
                <a:solidFill>
                  <a:srgbClr val="009900"/>
                </a:solidFill>
                <a:latin typeface="Arial"/>
                <a:cs typeface="Arial"/>
              </a:rPr>
              <a:t> </a:t>
            </a:r>
            <a:r>
              <a:rPr sz="1400" spc="-5" dirty="0">
                <a:solidFill>
                  <a:srgbClr val="009900"/>
                </a:solidFill>
                <a:latin typeface="Arial"/>
                <a:cs typeface="Arial"/>
              </a:rPr>
              <a:t>vegetale </a:t>
            </a:r>
            <a:r>
              <a:rPr sz="1400" dirty="0">
                <a:solidFill>
                  <a:srgbClr val="009900"/>
                </a:solidFill>
                <a:latin typeface="Arial"/>
                <a:cs typeface="Arial"/>
              </a:rPr>
              <a:t>x </a:t>
            </a:r>
            <a:r>
              <a:rPr sz="1400" spc="-5" dirty="0">
                <a:solidFill>
                  <a:srgbClr val="009900"/>
                </a:solidFill>
                <a:latin typeface="Arial"/>
                <a:cs typeface="Arial"/>
              </a:rPr>
              <a:t>STB </a:t>
            </a:r>
            <a:r>
              <a:rPr sz="1400" dirty="0">
                <a:solidFill>
                  <a:srgbClr val="009900"/>
                </a:solidFill>
                <a:latin typeface="Arial"/>
                <a:cs typeface="Arial"/>
              </a:rPr>
              <a:t>– AA</a:t>
            </a:r>
            <a:r>
              <a:rPr sz="1400" spc="-204" dirty="0">
                <a:solidFill>
                  <a:srgbClr val="009900"/>
                </a:solidFill>
                <a:latin typeface="Arial"/>
                <a:cs typeface="Arial"/>
              </a:rPr>
              <a:t> </a:t>
            </a:r>
            <a:r>
              <a:rPr sz="1400" dirty="0" smtClean="0">
                <a:solidFill>
                  <a:srgbClr val="009900"/>
                </a:solidFill>
                <a:latin typeface="Arial"/>
                <a:cs typeface="Arial"/>
              </a:rPr>
              <a:t>201</a:t>
            </a:r>
            <a:r>
              <a:rPr lang="it-IT" sz="1400" dirty="0" smtClean="0">
                <a:solidFill>
                  <a:srgbClr val="009900"/>
                </a:solidFill>
                <a:latin typeface="Arial"/>
                <a:cs typeface="Arial"/>
              </a:rPr>
              <a:t>9</a:t>
            </a:r>
            <a:r>
              <a:rPr sz="1400" dirty="0" smtClean="0">
                <a:solidFill>
                  <a:srgbClr val="009900"/>
                </a:solidFill>
                <a:latin typeface="Arial"/>
                <a:cs typeface="Arial"/>
              </a:rPr>
              <a:t>-20</a:t>
            </a:r>
            <a:r>
              <a:rPr lang="it-IT" sz="1400" dirty="0" smtClean="0">
                <a:solidFill>
                  <a:srgbClr val="009900"/>
                </a:solidFill>
                <a:latin typeface="Arial"/>
                <a:cs typeface="Arial"/>
              </a:rPr>
              <a:t>20</a:t>
            </a:r>
            <a:endParaRPr sz="1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2733</Words>
  <Application>Microsoft Office PowerPoint</Application>
  <PresentationFormat>Presentazione su schermo (4:3)</PresentationFormat>
  <Paragraphs>203</Paragraphs>
  <Slides>42</Slides>
  <Notes>0</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Office Theme</vt:lpstr>
      <vt:lpstr>Come riconoscere  gli elementi xilematici</vt:lpstr>
      <vt:lpstr>Presentazione standard di PowerPoint</vt:lpstr>
      <vt:lpstr>FASCI CONDUTTORI O CRIBRO-VASCOLARI</vt:lpstr>
      <vt:lpstr>FASCI CONDUTTORI O CRIBRO-VASCOLARI</vt:lpstr>
      <vt:lpstr>Presentazione standard di PowerPoint</vt:lpstr>
      <vt:lpstr>Fascio collaterale chiuso</vt:lpstr>
      <vt:lpstr>Il differenziamento procede a partire dai due poli più esterni  verso la zona centrale, iniziando dal polo floematico.</vt:lpstr>
      <vt:lpstr>Presentazione standard di PowerPoint</vt:lpstr>
      <vt:lpstr>Presentazione standard di PowerPoint</vt:lpstr>
      <vt:lpstr>Fascio collaterale aperto</vt:lpstr>
      <vt:lpstr>Presentazione standard di PowerPoint</vt:lpstr>
      <vt:lpstr>Nel caule, la porzione xilematica del fascio conduttore è  collocata verso il centro dell’organo, quella floematica  verso l’esterno, qualsiasi sia la disposizione dei fasci,  regolare (anulata, a sin.) o irregolare (a ds.).</vt:lpstr>
      <vt:lpstr>Nella foglia, sono presenti fasci  conduttori collaterali chiusi. La  loro disposizione dipenderà  sempre dalla collocazione della  lamina nello spazio.</vt:lpstr>
      <vt:lpstr>Presentazione standard di PowerPoint</vt:lpstr>
      <vt:lpstr>Fascio bicollaterale aperto</vt:lpstr>
      <vt:lpstr>Presentazione standard di PowerPoint</vt:lpstr>
      <vt:lpstr>Presentazione standard di PowerPoint</vt:lpstr>
      <vt:lpstr>Fascio concentrico perifloematico</vt:lpstr>
      <vt:lpstr>Fascio radiale: chiuso e aperto</vt:lpstr>
      <vt:lpstr>A seconda che rimanga o meno un sottile strato  di cellule indifferenziate, con capacità  meristematica (cambio), a dividere tessuto  floematico da tessuto xilematico, si avrà un  fascio radiale aperto o chiuso.</vt:lpstr>
      <vt:lpstr>Fasci radiali</vt:lpstr>
      <vt:lpstr>Fasci radiali</vt:lpstr>
      <vt:lpstr>Presentazione standard di PowerPoint</vt:lpstr>
      <vt:lpstr>LA TEORIA DELLA STELE</vt:lpstr>
      <vt:lpstr>La teoria della stele</vt:lpstr>
      <vt:lpstr>Ci sono 3 tipi fondamentali di stele  in base alla distribuzione dei  tessuti di conduzione:</vt:lpstr>
      <vt:lpstr>PROTOSTELE – un unico fascio conduttore centrale,  concentrico, spesso con xilema all’interno. La protostele è ritenuta particolarmente antica, essendo  presente nelle piante terrestri più primitive. Oggi si trova  ancora negli stadi giovanili di molte felci. Corrisponde ad un  singolo fascio «peri-» (per es. perifloematico).</vt:lpstr>
      <vt:lpstr>Presentazione standard di PowerPoint</vt:lpstr>
      <vt:lpstr>Presentazione standard di PowerPoint</vt:lpstr>
      <vt:lpstr>Presentazione standard di PowerPoint</vt:lpstr>
      <vt:lpstr>ACTINOSTELE – deriva dalla protostele.</vt:lpstr>
      <vt:lpstr>Al contrario di quanto visto finora, in tutte le altre forme  derivate dalla protostele il centro degli organi assili non è più  occupato da tessuti conduttori, ma compare una zona  midollare: vari tipi di sifonostele, presenti nei fusti della  maggior parte delle crittogame vascolari.</vt:lpstr>
      <vt:lpstr>Presentazione standard di PowerPoint</vt:lpstr>
      <vt:lpstr>SIFONOSTELE – fascio conduttore unico, di forma  tubulare, con al centro midollo; si presenta in alcune  famiglie di Felci (Schizeaceae, Gleicheniaceae). Dal greco antico «siphon», tubo.</vt:lpstr>
      <vt:lpstr>DICTIOSTELE – è il tipico «tubo vascolare  bucato» della maggioranza delle Felci,  formato da un fascio conduttore che appare  reticolato (dal greco antico «diktion», rete)  per la presenza delle tracce fogliari.</vt:lpstr>
      <vt:lpstr>Presentazione standard di PowerPoint</vt:lpstr>
      <vt:lpstr>Presentazione standard di PowerPoint</vt:lpstr>
      <vt:lpstr>Nelle dicotiledoni arboree (che sono più primitive delle piante erbacee) il  processo di smembramento dell’originale fascio conduttore in porzioni più o  meno numerose che formano i singoli fasci collaterali non è molto  pronunciato. Questo conferisce alla struttura un aspetto molto più massiccio di quanto si  osserva nelle dicotiledoni erbacee, dovendo svolgere una più importante</vt:lpstr>
      <vt:lpstr>EUSTELE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riconoscere  gli elementi xilematici</dc:title>
  <dc:creator>Mauro Tretiach</dc:creator>
  <cp:lastModifiedBy>Lenovo</cp:lastModifiedBy>
  <cp:revision>5</cp:revision>
  <dcterms:created xsi:type="dcterms:W3CDTF">2020-04-24T09:14:29Z</dcterms:created>
  <dcterms:modified xsi:type="dcterms:W3CDTF">2020-04-28T08:18:37Z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2019-05-28T00:00:00Z</vt:filetime>
  </property>
  <property fmtid="{D5CDD505-2E9C-101B-9397-08002B2CF9AE}" pid="3" name="Creator">
    <vt:lpwstr>Nitro Reader 3  (3. 5. 5. 2)</vt:lpwstr>
  </property>
  <property fmtid="{D5CDD505-2E9C-101B-9397-08002B2CF9AE}" pid="4" name="LastSaved">
    <vt:filetime>2020-04-24T00:00:00Z</vt:filetime>
  </property>
</Properties>
</file>