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1" r:id="rId4"/>
    <p:sldId id="312" r:id="rId5"/>
    <p:sldId id="313" r:id="rId6"/>
    <p:sldId id="314" r:id="rId7"/>
    <p:sldId id="259" r:id="rId8"/>
    <p:sldId id="260" r:id="rId9"/>
    <p:sldId id="262" r:id="rId10"/>
    <p:sldId id="261" r:id="rId11"/>
    <p:sldId id="310" r:id="rId12"/>
    <p:sldId id="263" r:id="rId13"/>
    <p:sldId id="264" r:id="rId14"/>
    <p:sldId id="265" r:id="rId15"/>
    <p:sldId id="266" r:id="rId16"/>
    <p:sldId id="267" r:id="rId17"/>
    <p:sldId id="271" r:id="rId18"/>
    <p:sldId id="272" r:id="rId19"/>
    <p:sldId id="276" r:id="rId20"/>
    <p:sldId id="31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3" r:id="rId30"/>
    <p:sldId id="317" r:id="rId31"/>
    <p:sldId id="286" r:id="rId32"/>
    <p:sldId id="287" r:id="rId33"/>
    <p:sldId id="288" r:id="rId34"/>
    <p:sldId id="315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4" y="-72"/>
      </p:cViewPr>
      <p:guideLst>
        <p:guide orient="horz" pos="393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39000" y="0"/>
            <a:ext cx="1905000" cy="2217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472183" cy="1831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38200" y="762000"/>
            <a:ext cx="2437130" cy="466725"/>
          </a:xfrm>
          <a:custGeom>
            <a:avLst/>
            <a:gdLst/>
            <a:ahLst/>
            <a:cxnLst/>
            <a:rect l="l" t="t" r="r" b="b"/>
            <a:pathLst>
              <a:path w="2437129" h="466725">
                <a:moveTo>
                  <a:pt x="0" y="466343"/>
                </a:moveTo>
                <a:lnTo>
                  <a:pt x="2436875" y="466343"/>
                </a:lnTo>
                <a:lnTo>
                  <a:pt x="2436875" y="0"/>
                </a:lnTo>
                <a:lnTo>
                  <a:pt x="0" y="0"/>
                </a:lnTo>
                <a:lnTo>
                  <a:pt x="0" y="466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33627" y="757427"/>
            <a:ext cx="2449195" cy="477520"/>
          </a:xfrm>
          <a:custGeom>
            <a:avLst/>
            <a:gdLst/>
            <a:ahLst/>
            <a:cxnLst/>
            <a:rect l="l" t="t" r="r" b="b"/>
            <a:pathLst>
              <a:path w="2449195" h="477519">
                <a:moveTo>
                  <a:pt x="2449067" y="0"/>
                </a:moveTo>
                <a:lnTo>
                  <a:pt x="0" y="0"/>
                </a:lnTo>
                <a:lnTo>
                  <a:pt x="0" y="477011"/>
                </a:lnTo>
                <a:lnTo>
                  <a:pt x="2449067" y="477011"/>
                </a:lnTo>
                <a:lnTo>
                  <a:pt x="2449067" y="472439"/>
                </a:lnTo>
                <a:lnTo>
                  <a:pt x="10668" y="472439"/>
                </a:lnTo>
                <a:lnTo>
                  <a:pt x="4571" y="467867"/>
                </a:lnTo>
                <a:lnTo>
                  <a:pt x="10668" y="467867"/>
                </a:lnTo>
                <a:lnTo>
                  <a:pt x="10668" y="10668"/>
                </a:lnTo>
                <a:lnTo>
                  <a:pt x="4571" y="10668"/>
                </a:lnTo>
                <a:lnTo>
                  <a:pt x="10668" y="4572"/>
                </a:lnTo>
                <a:lnTo>
                  <a:pt x="2449067" y="4572"/>
                </a:lnTo>
                <a:lnTo>
                  <a:pt x="2449067" y="0"/>
                </a:lnTo>
                <a:close/>
              </a:path>
              <a:path w="2449195" h="477519">
                <a:moveTo>
                  <a:pt x="10668" y="467867"/>
                </a:moveTo>
                <a:lnTo>
                  <a:pt x="4571" y="467867"/>
                </a:lnTo>
                <a:lnTo>
                  <a:pt x="10668" y="472439"/>
                </a:lnTo>
                <a:lnTo>
                  <a:pt x="10668" y="467867"/>
                </a:lnTo>
                <a:close/>
              </a:path>
              <a:path w="2449195" h="477519">
                <a:moveTo>
                  <a:pt x="2438399" y="467867"/>
                </a:moveTo>
                <a:lnTo>
                  <a:pt x="10668" y="467867"/>
                </a:lnTo>
                <a:lnTo>
                  <a:pt x="10668" y="472439"/>
                </a:lnTo>
                <a:lnTo>
                  <a:pt x="2438399" y="472439"/>
                </a:lnTo>
                <a:lnTo>
                  <a:pt x="2438399" y="467867"/>
                </a:lnTo>
                <a:close/>
              </a:path>
              <a:path w="2449195" h="477519">
                <a:moveTo>
                  <a:pt x="2438399" y="4572"/>
                </a:moveTo>
                <a:lnTo>
                  <a:pt x="2438399" y="472439"/>
                </a:lnTo>
                <a:lnTo>
                  <a:pt x="2442971" y="467867"/>
                </a:lnTo>
                <a:lnTo>
                  <a:pt x="2449067" y="467867"/>
                </a:lnTo>
                <a:lnTo>
                  <a:pt x="2449067" y="10668"/>
                </a:lnTo>
                <a:lnTo>
                  <a:pt x="2442971" y="10668"/>
                </a:lnTo>
                <a:lnTo>
                  <a:pt x="2438399" y="4572"/>
                </a:lnTo>
                <a:close/>
              </a:path>
              <a:path w="2449195" h="477519">
                <a:moveTo>
                  <a:pt x="2449067" y="467867"/>
                </a:moveTo>
                <a:lnTo>
                  <a:pt x="2442971" y="467867"/>
                </a:lnTo>
                <a:lnTo>
                  <a:pt x="2438399" y="472439"/>
                </a:lnTo>
                <a:lnTo>
                  <a:pt x="2449067" y="472439"/>
                </a:lnTo>
                <a:lnTo>
                  <a:pt x="2449067" y="467867"/>
                </a:lnTo>
                <a:close/>
              </a:path>
              <a:path w="2449195" h="477519">
                <a:moveTo>
                  <a:pt x="10668" y="4572"/>
                </a:moveTo>
                <a:lnTo>
                  <a:pt x="4571" y="10668"/>
                </a:lnTo>
                <a:lnTo>
                  <a:pt x="10668" y="10668"/>
                </a:lnTo>
                <a:lnTo>
                  <a:pt x="10668" y="4572"/>
                </a:lnTo>
                <a:close/>
              </a:path>
              <a:path w="2449195" h="477519">
                <a:moveTo>
                  <a:pt x="2438399" y="4572"/>
                </a:moveTo>
                <a:lnTo>
                  <a:pt x="10668" y="4572"/>
                </a:lnTo>
                <a:lnTo>
                  <a:pt x="10668" y="10668"/>
                </a:lnTo>
                <a:lnTo>
                  <a:pt x="2438399" y="10668"/>
                </a:lnTo>
                <a:lnTo>
                  <a:pt x="2438399" y="4572"/>
                </a:lnTo>
                <a:close/>
              </a:path>
              <a:path w="2449195" h="477519">
                <a:moveTo>
                  <a:pt x="2449067" y="4572"/>
                </a:moveTo>
                <a:lnTo>
                  <a:pt x="2438399" y="4572"/>
                </a:lnTo>
                <a:lnTo>
                  <a:pt x="2442971" y="10668"/>
                </a:lnTo>
                <a:lnTo>
                  <a:pt x="2449067" y="10668"/>
                </a:lnTo>
                <a:lnTo>
                  <a:pt x="2449067" y="4572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940" y="285750"/>
            <a:ext cx="781811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4340" y="1222375"/>
            <a:ext cx="8275319" cy="404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70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3839" y="6612239"/>
            <a:ext cx="50546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dirty="0">
                <a:solidFill>
                  <a:srgbClr val="009900"/>
                </a:solidFill>
                <a:latin typeface="Times New Roman"/>
                <a:cs typeface="Times New Roman"/>
              </a:rPr>
              <a:t>Botanica - </a:t>
            </a:r>
            <a:r>
              <a:rPr sz="1400" spc="5" dirty="0">
                <a:solidFill>
                  <a:srgbClr val="009900"/>
                </a:solidFill>
                <a:latin typeface="Times New Roman"/>
                <a:cs typeface="Times New Roman"/>
              </a:rPr>
              <a:t>Modd. </a:t>
            </a:r>
            <a:r>
              <a:rPr sz="1400" dirty="0">
                <a:solidFill>
                  <a:srgbClr val="009900"/>
                </a:solidFill>
                <a:latin typeface="Times New Roman"/>
                <a:cs typeface="Times New Roman"/>
              </a:rPr>
              <a:t>B+C ”Principi di Biologia vegetale con</a:t>
            </a:r>
            <a:r>
              <a:rPr sz="1400" spc="-170" dirty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9900"/>
                </a:solidFill>
                <a:latin typeface="Times New Roman"/>
                <a:cs typeface="Times New Roman"/>
              </a:rPr>
              <a:t>Laboratorio"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8600" y="6550152"/>
            <a:ext cx="5104130" cy="0"/>
          </a:xfrm>
          <a:custGeom>
            <a:avLst/>
            <a:gdLst/>
            <a:ahLst/>
            <a:cxnLst/>
            <a:rect l="l" t="t" r="r" b="b"/>
            <a:pathLst>
              <a:path w="5104130">
                <a:moveTo>
                  <a:pt x="0" y="0"/>
                </a:moveTo>
                <a:lnTo>
                  <a:pt x="5103875" y="0"/>
                </a:lnTo>
              </a:path>
            </a:pathLst>
          </a:custGeom>
          <a:ln w="9143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5200" y="6256020"/>
            <a:ext cx="483108" cy="601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32922" y="322580"/>
            <a:ext cx="352234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3545">
              <a:lnSpc>
                <a:spcPct val="100000"/>
              </a:lnSpc>
              <a:spcBef>
                <a:spcPts val="100"/>
              </a:spcBef>
            </a:pPr>
            <a:r>
              <a:rPr sz="4400" b="1" i="0" spc="-5" dirty="0">
                <a:solidFill>
                  <a:srgbClr val="FF0000"/>
                </a:solidFill>
                <a:latin typeface="Arial"/>
                <a:cs typeface="Arial"/>
              </a:rPr>
              <a:t>TESSUTI</a:t>
            </a:r>
            <a:r>
              <a:rPr sz="4400" b="1" i="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1" i="0" dirty="0">
                <a:solidFill>
                  <a:srgbClr val="FF0000"/>
                </a:solidFill>
                <a:latin typeface="Arial"/>
                <a:cs typeface="Arial"/>
              </a:rPr>
              <a:t>DI  TRASP</a:t>
            </a:r>
            <a:r>
              <a:rPr sz="4400" b="1" i="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4400" b="1" i="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4400" b="1" i="0" spc="-8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4400" b="1" i="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53340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Rhynia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gwynne-vaughani</a:t>
            </a:r>
          </a:p>
        </p:txBody>
      </p:sp>
      <p:sp>
        <p:nvSpPr>
          <p:cNvPr id="5" name="object 5"/>
          <p:cNvSpPr/>
          <p:nvPr/>
        </p:nvSpPr>
        <p:spPr>
          <a:xfrm>
            <a:off x="1447800" y="993648"/>
            <a:ext cx="5897879" cy="5376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34189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38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0303" y="533400"/>
            <a:ext cx="4940807" cy="537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127" y="6027927"/>
            <a:ext cx="5749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Sviluppo </a:t>
            </a:r>
            <a:r>
              <a:rPr sz="1800" spc="-5" dirty="0">
                <a:latin typeface="Arial"/>
                <a:cs typeface="Arial"/>
              </a:rPr>
              <a:t>dell’embrione nelle spermatofite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(Angiosperme)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88976"/>
            <a:ext cx="8554211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64" y="5975286"/>
            <a:ext cx="4327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Sviluppo </a:t>
            </a:r>
            <a:r>
              <a:rPr sz="1800" spc="-5" dirty="0">
                <a:latin typeface="Arial"/>
                <a:cs typeface="Arial"/>
              </a:rPr>
              <a:t>delle spermatofite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(Angiosperme)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27" y="407987"/>
            <a:ext cx="8117205" cy="431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02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tessuti di trasporto si originano dal </a:t>
            </a:r>
            <a:r>
              <a:rPr sz="2400" b="1" spc="-5" dirty="0">
                <a:latin typeface="Arial"/>
                <a:cs typeface="Arial"/>
              </a:rPr>
              <a:t>procambio </a:t>
            </a:r>
            <a:r>
              <a:rPr sz="2400" spc="-5" dirty="0">
                <a:latin typeface="Arial"/>
                <a:cs typeface="Arial"/>
              </a:rPr>
              <a:t>(zona di  determinazione).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 </a:t>
            </a:r>
            <a:r>
              <a:rPr sz="2400" b="1" spc="-5" dirty="0">
                <a:latin typeface="Arial"/>
                <a:cs typeface="Arial"/>
              </a:rPr>
              <a:t>cordoni procambiali </a:t>
            </a:r>
            <a:r>
              <a:rPr sz="2400" spc="-5" dirty="0">
                <a:latin typeface="Arial"/>
                <a:cs typeface="Arial"/>
              </a:rPr>
              <a:t>si </a:t>
            </a:r>
            <a:r>
              <a:rPr sz="2400" spc="-10" dirty="0">
                <a:latin typeface="Arial"/>
                <a:cs typeface="Arial"/>
              </a:rPr>
              <a:t>differenziano </a:t>
            </a:r>
            <a:r>
              <a:rPr sz="2400" spc="-5" dirty="0">
                <a:latin typeface="Arial"/>
                <a:cs typeface="Arial"/>
              </a:rPr>
              <a:t>rapidamente in </a:t>
            </a:r>
            <a:r>
              <a:rPr sz="2400" b="1" spc="-5" dirty="0">
                <a:latin typeface="Arial"/>
                <a:cs typeface="Arial"/>
              </a:rPr>
              <a:t>fasci  cribro-vascolari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b="1" spc="-5" dirty="0">
                <a:latin typeface="Arial"/>
                <a:cs typeface="Arial"/>
              </a:rPr>
              <a:t>aperti </a:t>
            </a:r>
            <a:r>
              <a:rPr sz="2400" spc="-5" dirty="0">
                <a:latin typeface="Arial"/>
                <a:cs typeface="Arial"/>
              </a:rPr>
              <a:t>o </a:t>
            </a:r>
            <a:r>
              <a:rPr sz="2400" b="1" spc="-5" dirty="0">
                <a:latin typeface="Arial"/>
                <a:cs typeface="Arial"/>
              </a:rPr>
              <a:t>chiusi </a:t>
            </a:r>
            <a:r>
              <a:rPr sz="2400" spc="-5" dirty="0">
                <a:latin typeface="Arial"/>
                <a:cs typeface="Arial"/>
              </a:rPr>
              <a:t>a seconda che alcune  cellule rimangano </a:t>
            </a:r>
            <a:r>
              <a:rPr sz="2400" spc="-10" dirty="0">
                <a:latin typeface="Arial"/>
                <a:cs typeface="Arial"/>
              </a:rPr>
              <a:t>indifferenziate </a:t>
            </a:r>
            <a:r>
              <a:rPr sz="2400" spc="-5" dirty="0">
                <a:latin typeface="Arial"/>
                <a:cs typeface="Arial"/>
              </a:rPr>
              <a:t>nella zona di contatto </a:t>
            </a:r>
            <a:r>
              <a:rPr sz="2400" dirty="0">
                <a:latin typeface="Arial"/>
                <a:cs typeface="Arial"/>
              </a:rPr>
              <a:t>tra </a:t>
            </a:r>
            <a:r>
              <a:rPr sz="2400" spc="-5" dirty="0">
                <a:latin typeface="Arial"/>
                <a:cs typeface="Arial"/>
              </a:rPr>
              <a:t>i  due tessuti fondamentali: </a:t>
            </a:r>
            <a:r>
              <a:rPr sz="2400" b="1" spc="-5" dirty="0">
                <a:latin typeface="Arial"/>
                <a:cs typeface="Arial"/>
              </a:rPr>
              <a:t>xilema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floema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 marR="288290">
              <a:lnSpc>
                <a:spcPct val="100000"/>
              </a:lnSpc>
              <a:spcBef>
                <a:spcPts val="1860"/>
              </a:spcBef>
            </a:pPr>
            <a:r>
              <a:rPr sz="2400" dirty="0">
                <a:latin typeface="Arial"/>
                <a:cs typeface="Arial"/>
              </a:rPr>
              <a:t>Il </a:t>
            </a:r>
            <a:r>
              <a:rPr sz="2400" spc="-10" dirty="0">
                <a:latin typeface="Arial"/>
                <a:cs typeface="Arial"/>
              </a:rPr>
              <a:t>differenziamento </a:t>
            </a:r>
            <a:r>
              <a:rPr sz="2400" spc="-5" dirty="0">
                <a:latin typeface="Arial"/>
                <a:cs typeface="Arial"/>
              </a:rPr>
              <a:t>procede in maniera diversa nel caule e  nella radice, a causa della diversa organizzazione  generale dei due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0359" y="1053084"/>
            <a:ext cx="6263639" cy="494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831" y="260603"/>
            <a:ext cx="3203447" cy="2414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127" y="141287"/>
            <a:ext cx="8343265" cy="271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239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Nella radice c’è un unico grosso cordone procambiale,  collocato centralmente.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due tessuti si </a:t>
            </a:r>
            <a:r>
              <a:rPr sz="2400" spc="-10" dirty="0">
                <a:latin typeface="Arial"/>
                <a:cs typeface="Arial"/>
              </a:rPr>
              <a:t>differenziano </a:t>
            </a:r>
            <a:r>
              <a:rPr sz="2400" spc="-5" dirty="0">
                <a:latin typeface="Arial"/>
                <a:cs typeface="Arial"/>
              </a:rPr>
              <a:t>in senso  centripeto, cioè dall’esterno verso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l’interno.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primi vasi xilematici che si </a:t>
            </a:r>
            <a:r>
              <a:rPr sz="2400" spc="-10" dirty="0">
                <a:latin typeface="Arial"/>
                <a:cs typeface="Arial"/>
              </a:rPr>
              <a:t>differenziano </a:t>
            </a:r>
            <a:r>
              <a:rPr sz="2400" spc="-5" dirty="0">
                <a:latin typeface="Arial"/>
                <a:cs typeface="Arial"/>
              </a:rPr>
              <a:t>si trovano più  all’esterno rispetto a quelli che si </a:t>
            </a:r>
            <a:r>
              <a:rPr sz="2400" spc="-10" dirty="0">
                <a:latin typeface="Arial"/>
                <a:cs typeface="Arial"/>
              </a:rPr>
              <a:t>differenziano </a:t>
            </a:r>
            <a:r>
              <a:rPr sz="2400" spc="-5" dirty="0">
                <a:latin typeface="Arial"/>
                <a:cs typeface="Arial"/>
              </a:rPr>
              <a:t>dopo, che  avranno caratteristiche diverse (ad esempio, lumi delle cellule  più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ampi).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1019" y="3069335"/>
            <a:ext cx="2631947" cy="343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6160" y="3119671"/>
            <a:ext cx="5224528" cy="3154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64" y="68325"/>
            <a:ext cx="1365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0" spc="-15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r>
              <a:rPr sz="2800" b="1" i="0" spc="-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800" b="1" i="0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800" b="1" i="0" spc="-1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i="0" spc="-5" dirty="0">
                <a:solidFill>
                  <a:srgbClr val="0000CC"/>
                </a:solidFill>
                <a:latin typeface="Arial"/>
                <a:cs typeface="Arial"/>
              </a:rPr>
              <a:t>MA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4" y="597153"/>
            <a:ext cx="83445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E’ un </a:t>
            </a:r>
            <a:r>
              <a:rPr sz="2400" b="1" spc="-5" dirty="0">
                <a:latin typeface="Arial"/>
                <a:cs typeface="Arial"/>
              </a:rPr>
              <a:t>tessuto composto, </a:t>
            </a:r>
            <a:r>
              <a:rPr sz="2400" spc="-5" dirty="0">
                <a:latin typeface="Arial"/>
                <a:cs typeface="Arial"/>
              </a:rPr>
              <a:t>che può essere costituito da diversi  elementi: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825" y="1394206"/>
            <a:ext cx="5926455" cy="17418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590"/>
              </a:spcBef>
              <a:buClr>
                <a:srgbClr val="000000"/>
              </a:buClr>
              <a:buFont typeface="Arial"/>
              <a:buChar char="•"/>
              <a:tabLst>
                <a:tab pos="375285" algn="l"/>
                <a:tab pos="375920" algn="l"/>
              </a:tabLst>
            </a:pPr>
            <a:r>
              <a:rPr sz="2400" b="1" i="1" spc="-5" dirty="0">
                <a:solidFill>
                  <a:srgbClr val="0000CC"/>
                </a:solidFill>
                <a:latin typeface="Arial"/>
                <a:cs typeface="Arial"/>
              </a:rPr>
              <a:t>tracheidi</a:t>
            </a:r>
            <a:endParaRPr sz="2400">
              <a:latin typeface="Arial"/>
              <a:cs typeface="Arial"/>
            </a:endParaRPr>
          </a:p>
          <a:p>
            <a:pPr marL="375285" indent="-363220">
              <a:lnSpc>
                <a:spcPct val="100000"/>
              </a:lnSpc>
              <a:spcBef>
                <a:spcPts val="490"/>
              </a:spcBef>
              <a:buClr>
                <a:srgbClr val="000000"/>
              </a:buClr>
              <a:buFont typeface="Arial"/>
              <a:buChar char="•"/>
              <a:tabLst>
                <a:tab pos="375285" algn="l"/>
                <a:tab pos="375920" algn="l"/>
              </a:tabLst>
            </a:pPr>
            <a:r>
              <a:rPr sz="2400" b="1" i="1" spc="-5" dirty="0">
                <a:solidFill>
                  <a:srgbClr val="0000CC"/>
                </a:solidFill>
                <a:latin typeface="Arial"/>
                <a:cs typeface="Arial"/>
              </a:rPr>
              <a:t>elementi tracheali</a:t>
            </a:r>
            <a:r>
              <a:rPr sz="2400" i="1" spc="-5" dirty="0">
                <a:latin typeface="Arial"/>
                <a:cs typeface="Arial"/>
              </a:rPr>
              <a:t>, a formare le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CC"/>
                </a:solidFill>
                <a:latin typeface="Arial"/>
                <a:cs typeface="Arial"/>
              </a:rPr>
              <a:t>trachee</a:t>
            </a:r>
            <a:endParaRPr sz="2400">
              <a:latin typeface="Arial"/>
              <a:cs typeface="Arial"/>
            </a:endParaRPr>
          </a:p>
          <a:p>
            <a:pPr marL="375285" indent="-363220">
              <a:lnSpc>
                <a:spcPct val="100000"/>
              </a:lnSpc>
              <a:spcBef>
                <a:spcPts val="505"/>
              </a:spcBef>
              <a:buClr>
                <a:srgbClr val="000000"/>
              </a:buClr>
              <a:buFont typeface="Arial"/>
              <a:buChar char="•"/>
              <a:tabLst>
                <a:tab pos="375285" algn="l"/>
                <a:tab pos="375920" algn="l"/>
              </a:tabLst>
            </a:pPr>
            <a:r>
              <a:rPr sz="2400" b="1" i="1" spc="-5" dirty="0">
                <a:solidFill>
                  <a:srgbClr val="BF0000"/>
                </a:solidFill>
                <a:latin typeface="Arial"/>
                <a:cs typeface="Arial"/>
              </a:rPr>
              <a:t>fibre</a:t>
            </a:r>
            <a:r>
              <a:rPr sz="2400" b="1" i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BF0000"/>
                </a:solidFill>
                <a:latin typeface="Arial"/>
                <a:cs typeface="Arial"/>
              </a:rPr>
              <a:t>sclerenchimatiche</a:t>
            </a:r>
            <a:endParaRPr sz="2400">
              <a:latin typeface="Arial"/>
              <a:cs typeface="Arial"/>
            </a:endParaRPr>
          </a:p>
          <a:p>
            <a:pPr marL="375285" indent="-3632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75285" algn="l"/>
                <a:tab pos="375920" algn="l"/>
              </a:tabLst>
            </a:pPr>
            <a:r>
              <a:rPr sz="2400" b="1" i="1" spc="-5" dirty="0">
                <a:latin typeface="Arial"/>
                <a:cs typeface="Arial"/>
              </a:rPr>
              <a:t>cellule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parenchimatiche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64" y="3210814"/>
            <a:ext cx="8275955" cy="357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5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primi due tipi di cellule servono per il trasporto dell'acqua, e  sono </a:t>
            </a:r>
            <a:r>
              <a:rPr sz="2400" b="1" spc="-5" dirty="0">
                <a:latin typeface="Arial"/>
                <a:cs typeface="Arial"/>
              </a:rPr>
              <a:t>morte </a:t>
            </a:r>
            <a:r>
              <a:rPr sz="2400" spc="-5" dirty="0">
                <a:latin typeface="Arial"/>
                <a:cs typeface="Arial"/>
              </a:rPr>
              <a:t>quando svolgono la loro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funzione.</a:t>
            </a:r>
            <a:endParaRPr sz="2400">
              <a:latin typeface="Arial"/>
              <a:cs typeface="Arial"/>
            </a:endParaRPr>
          </a:p>
          <a:p>
            <a:pPr marL="12700" marR="32575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loro protoplasti sono degenerati, e la cellula si è svuotata:  persiste in loco solo la </a:t>
            </a:r>
            <a:r>
              <a:rPr sz="2400" b="1" spc="-5" dirty="0">
                <a:latin typeface="Arial"/>
                <a:cs typeface="Arial"/>
              </a:rPr>
              <a:t>parete variamente ispessita e  lignificata</a:t>
            </a:r>
            <a:r>
              <a:rPr sz="2400" spc="-5" dirty="0">
                <a:latin typeface="Arial"/>
                <a:cs typeface="Arial"/>
              </a:rPr>
              <a:t>, che può presentare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punteggiature.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spc="-5" dirty="0">
                <a:latin typeface="Arial"/>
                <a:cs typeface="Arial"/>
              </a:rPr>
              <a:t>Anche le </a:t>
            </a:r>
            <a:r>
              <a:rPr sz="2400" b="1" spc="-5" dirty="0">
                <a:latin typeface="Arial"/>
                <a:cs typeface="Arial"/>
              </a:rPr>
              <a:t>fibre </a:t>
            </a:r>
            <a:r>
              <a:rPr sz="2400" spc="-5" dirty="0">
                <a:latin typeface="Arial"/>
                <a:cs typeface="Arial"/>
              </a:rPr>
              <a:t>sono cellule morte a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maturità.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sz="2400" spc="-5" dirty="0">
                <a:latin typeface="Arial"/>
                <a:cs typeface="Arial"/>
              </a:rPr>
              <a:t>Solo le </a:t>
            </a:r>
            <a:r>
              <a:rPr sz="2400" b="1" spc="-5" dirty="0">
                <a:latin typeface="Arial"/>
                <a:cs typeface="Arial"/>
              </a:rPr>
              <a:t>cellule parenchimatiche </a:t>
            </a:r>
            <a:r>
              <a:rPr sz="2400" spc="-5" dirty="0">
                <a:latin typeface="Arial"/>
                <a:cs typeface="Arial"/>
              </a:rPr>
              <a:t>sono vive quando svolgono  la loro funzione (comunque non essenziale per garantire il  trasporto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dell’acqua).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88252" y="1338072"/>
            <a:ext cx="149860" cy="1088390"/>
          </a:xfrm>
          <a:custGeom>
            <a:avLst/>
            <a:gdLst/>
            <a:ahLst/>
            <a:cxnLst/>
            <a:rect l="l" t="t" r="r" b="b"/>
            <a:pathLst>
              <a:path w="149859" h="1088389">
                <a:moveTo>
                  <a:pt x="105155" y="550163"/>
                </a:moveTo>
                <a:lnTo>
                  <a:pt x="70103" y="550163"/>
                </a:lnTo>
                <a:lnTo>
                  <a:pt x="70103" y="551687"/>
                </a:lnTo>
                <a:lnTo>
                  <a:pt x="68579" y="551687"/>
                </a:lnTo>
                <a:lnTo>
                  <a:pt x="68579" y="1071371"/>
                </a:lnTo>
                <a:lnTo>
                  <a:pt x="65531" y="1071371"/>
                </a:lnTo>
                <a:lnTo>
                  <a:pt x="59435" y="1074419"/>
                </a:lnTo>
                <a:lnTo>
                  <a:pt x="50291" y="1075943"/>
                </a:lnTo>
                <a:lnTo>
                  <a:pt x="39624" y="1077467"/>
                </a:lnTo>
                <a:lnTo>
                  <a:pt x="28955" y="1077467"/>
                </a:lnTo>
                <a:lnTo>
                  <a:pt x="15239" y="1078991"/>
                </a:lnTo>
                <a:lnTo>
                  <a:pt x="0" y="1078991"/>
                </a:lnTo>
                <a:lnTo>
                  <a:pt x="0" y="1088135"/>
                </a:lnTo>
                <a:lnTo>
                  <a:pt x="28955" y="1088135"/>
                </a:lnTo>
                <a:lnTo>
                  <a:pt x="41148" y="1086611"/>
                </a:lnTo>
                <a:lnTo>
                  <a:pt x="62483" y="1083563"/>
                </a:lnTo>
                <a:lnTo>
                  <a:pt x="74675" y="1077467"/>
                </a:lnTo>
                <a:lnTo>
                  <a:pt x="76200" y="1075943"/>
                </a:lnTo>
                <a:lnTo>
                  <a:pt x="76200" y="1074419"/>
                </a:lnTo>
                <a:lnTo>
                  <a:pt x="77724" y="1074419"/>
                </a:lnTo>
                <a:lnTo>
                  <a:pt x="77724" y="557783"/>
                </a:lnTo>
                <a:lnTo>
                  <a:pt x="76200" y="557783"/>
                </a:lnTo>
                <a:lnTo>
                  <a:pt x="77724" y="556259"/>
                </a:lnTo>
                <a:lnTo>
                  <a:pt x="80772" y="556259"/>
                </a:lnTo>
                <a:lnTo>
                  <a:pt x="82296" y="554735"/>
                </a:lnTo>
                <a:lnTo>
                  <a:pt x="86868" y="553211"/>
                </a:lnTo>
                <a:lnTo>
                  <a:pt x="94487" y="551687"/>
                </a:lnTo>
                <a:lnTo>
                  <a:pt x="105155" y="550163"/>
                </a:lnTo>
                <a:close/>
              </a:path>
              <a:path w="149859" h="1088389">
                <a:moveTo>
                  <a:pt x="68579" y="1069847"/>
                </a:moveTo>
                <a:lnTo>
                  <a:pt x="67055" y="1071371"/>
                </a:lnTo>
                <a:lnTo>
                  <a:pt x="68579" y="1071371"/>
                </a:lnTo>
                <a:lnTo>
                  <a:pt x="68579" y="1069847"/>
                </a:lnTo>
                <a:close/>
              </a:path>
              <a:path w="149859" h="1088389">
                <a:moveTo>
                  <a:pt x="77724" y="556259"/>
                </a:moveTo>
                <a:lnTo>
                  <a:pt x="76200" y="557783"/>
                </a:lnTo>
                <a:lnTo>
                  <a:pt x="77724" y="557021"/>
                </a:lnTo>
                <a:lnTo>
                  <a:pt x="77724" y="556259"/>
                </a:lnTo>
                <a:close/>
              </a:path>
              <a:path w="149859" h="1088389">
                <a:moveTo>
                  <a:pt x="77724" y="557021"/>
                </a:moveTo>
                <a:lnTo>
                  <a:pt x="76200" y="557783"/>
                </a:lnTo>
                <a:lnTo>
                  <a:pt x="77724" y="557783"/>
                </a:lnTo>
                <a:lnTo>
                  <a:pt x="77724" y="557021"/>
                </a:lnTo>
                <a:close/>
              </a:path>
              <a:path w="149859" h="1088389">
                <a:moveTo>
                  <a:pt x="79248" y="556259"/>
                </a:moveTo>
                <a:lnTo>
                  <a:pt x="77724" y="556259"/>
                </a:lnTo>
                <a:lnTo>
                  <a:pt x="77724" y="557021"/>
                </a:lnTo>
                <a:lnTo>
                  <a:pt x="79248" y="556259"/>
                </a:lnTo>
                <a:close/>
              </a:path>
              <a:path w="149859" h="1088389">
                <a:moveTo>
                  <a:pt x="86868" y="543559"/>
                </a:moveTo>
                <a:lnTo>
                  <a:pt x="83820" y="544067"/>
                </a:lnTo>
                <a:lnTo>
                  <a:pt x="74675" y="548639"/>
                </a:lnTo>
                <a:lnTo>
                  <a:pt x="73151" y="548639"/>
                </a:lnTo>
                <a:lnTo>
                  <a:pt x="71627" y="550163"/>
                </a:lnTo>
                <a:lnTo>
                  <a:pt x="117348" y="550163"/>
                </a:lnTo>
                <a:lnTo>
                  <a:pt x="131063" y="548639"/>
                </a:lnTo>
                <a:lnTo>
                  <a:pt x="117348" y="547115"/>
                </a:lnTo>
                <a:lnTo>
                  <a:pt x="103631" y="547115"/>
                </a:lnTo>
                <a:lnTo>
                  <a:pt x="92963" y="545591"/>
                </a:lnTo>
                <a:lnTo>
                  <a:pt x="86868" y="543559"/>
                </a:lnTo>
                <a:close/>
              </a:path>
              <a:path w="149859" h="1088389">
                <a:moveTo>
                  <a:pt x="144779" y="539495"/>
                </a:moveTo>
                <a:lnTo>
                  <a:pt x="117348" y="539495"/>
                </a:lnTo>
                <a:lnTo>
                  <a:pt x="103631" y="541019"/>
                </a:lnTo>
                <a:lnTo>
                  <a:pt x="92963" y="542543"/>
                </a:lnTo>
                <a:lnTo>
                  <a:pt x="86868" y="543559"/>
                </a:lnTo>
                <a:lnTo>
                  <a:pt x="92963" y="545591"/>
                </a:lnTo>
                <a:lnTo>
                  <a:pt x="103631" y="547115"/>
                </a:lnTo>
                <a:lnTo>
                  <a:pt x="117348" y="547115"/>
                </a:lnTo>
                <a:lnTo>
                  <a:pt x="131063" y="548639"/>
                </a:lnTo>
                <a:lnTo>
                  <a:pt x="144779" y="548639"/>
                </a:lnTo>
                <a:lnTo>
                  <a:pt x="144779" y="539495"/>
                </a:lnTo>
                <a:close/>
              </a:path>
              <a:path w="149859" h="1088389">
                <a:moveTo>
                  <a:pt x="147827" y="539495"/>
                </a:moveTo>
                <a:lnTo>
                  <a:pt x="144779" y="539495"/>
                </a:lnTo>
                <a:lnTo>
                  <a:pt x="144779" y="548639"/>
                </a:lnTo>
                <a:lnTo>
                  <a:pt x="147827" y="548639"/>
                </a:lnTo>
                <a:lnTo>
                  <a:pt x="149351" y="547115"/>
                </a:lnTo>
                <a:lnTo>
                  <a:pt x="149351" y="541019"/>
                </a:lnTo>
                <a:lnTo>
                  <a:pt x="147827" y="539495"/>
                </a:lnTo>
                <a:close/>
              </a:path>
              <a:path w="149859" h="1088389">
                <a:moveTo>
                  <a:pt x="117348" y="539495"/>
                </a:moveTo>
                <a:lnTo>
                  <a:pt x="74675" y="539495"/>
                </a:lnTo>
                <a:lnTo>
                  <a:pt x="76200" y="541019"/>
                </a:lnTo>
                <a:lnTo>
                  <a:pt x="80772" y="542543"/>
                </a:lnTo>
                <a:lnTo>
                  <a:pt x="83820" y="542543"/>
                </a:lnTo>
                <a:lnTo>
                  <a:pt x="86868" y="543559"/>
                </a:lnTo>
                <a:lnTo>
                  <a:pt x="92963" y="542543"/>
                </a:lnTo>
                <a:lnTo>
                  <a:pt x="103631" y="541019"/>
                </a:lnTo>
                <a:lnTo>
                  <a:pt x="117348" y="539495"/>
                </a:lnTo>
                <a:close/>
              </a:path>
              <a:path w="149859" h="1088389">
                <a:moveTo>
                  <a:pt x="77724" y="16763"/>
                </a:moveTo>
                <a:lnTo>
                  <a:pt x="68579" y="16763"/>
                </a:lnTo>
                <a:lnTo>
                  <a:pt x="68579" y="534923"/>
                </a:lnTo>
                <a:lnTo>
                  <a:pt x="70103" y="536447"/>
                </a:lnTo>
                <a:lnTo>
                  <a:pt x="70103" y="537971"/>
                </a:lnTo>
                <a:lnTo>
                  <a:pt x="71627" y="537971"/>
                </a:lnTo>
                <a:lnTo>
                  <a:pt x="73151" y="539495"/>
                </a:lnTo>
                <a:lnTo>
                  <a:pt x="131063" y="539495"/>
                </a:lnTo>
                <a:lnTo>
                  <a:pt x="117348" y="537971"/>
                </a:lnTo>
                <a:lnTo>
                  <a:pt x="105155" y="536447"/>
                </a:lnTo>
                <a:lnTo>
                  <a:pt x="94487" y="534923"/>
                </a:lnTo>
                <a:lnTo>
                  <a:pt x="86868" y="533399"/>
                </a:lnTo>
                <a:lnTo>
                  <a:pt x="83820" y="533399"/>
                </a:lnTo>
                <a:lnTo>
                  <a:pt x="80772" y="531875"/>
                </a:lnTo>
                <a:lnTo>
                  <a:pt x="77724" y="531875"/>
                </a:lnTo>
                <a:lnTo>
                  <a:pt x="76200" y="530351"/>
                </a:lnTo>
                <a:lnTo>
                  <a:pt x="77724" y="530351"/>
                </a:lnTo>
                <a:lnTo>
                  <a:pt x="77724" y="16763"/>
                </a:lnTo>
                <a:close/>
              </a:path>
              <a:path w="149859" h="1088389">
                <a:moveTo>
                  <a:pt x="76200" y="530351"/>
                </a:moveTo>
                <a:lnTo>
                  <a:pt x="77724" y="531875"/>
                </a:lnTo>
                <a:lnTo>
                  <a:pt x="77724" y="531113"/>
                </a:lnTo>
                <a:lnTo>
                  <a:pt x="76200" y="530351"/>
                </a:lnTo>
                <a:close/>
              </a:path>
              <a:path w="149859" h="1088389">
                <a:moveTo>
                  <a:pt x="77724" y="531113"/>
                </a:moveTo>
                <a:lnTo>
                  <a:pt x="77724" y="531875"/>
                </a:lnTo>
                <a:lnTo>
                  <a:pt x="79248" y="531875"/>
                </a:lnTo>
                <a:lnTo>
                  <a:pt x="77724" y="531113"/>
                </a:lnTo>
                <a:close/>
              </a:path>
              <a:path w="149859" h="1088389">
                <a:moveTo>
                  <a:pt x="77724" y="530351"/>
                </a:moveTo>
                <a:lnTo>
                  <a:pt x="79248" y="531875"/>
                </a:lnTo>
                <a:lnTo>
                  <a:pt x="80772" y="531875"/>
                </a:lnTo>
                <a:lnTo>
                  <a:pt x="77724" y="530351"/>
                </a:lnTo>
                <a:close/>
              </a:path>
              <a:path w="149859" h="1088389">
                <a:moveTo>
                  <a:pt x="77724" y="530351"/>
                </a:moveTo>
                <a:lnTo>
                  <a:pt x="76200" y="530351"/>
                </a:lnTo>
                <a:lnTo>
                  <a:pt x="77724" y="531113"/>
                </a:lnTo>
                <a:lnTo>
                  <a:pt x="77724" y="530351"/>
                </a:lnTo>
                <a:close/>
              </a:path>
              <a:path w="149859" h="1088389">
                <a:moveTo>
                  <a:pt x="74675" y="9143"/>
                </a:moveTo>
                <a:lnTo>
                  <a:pt x="28955" y="9143"/>
                </a:lnTo>
                <a:lnTo>
                  <a:pt x="41148" y="10667"/>
                </a:lnTo>
                <a:lnTo>
                  <a:pt x="59435" y="13715"/>
                </a:lnTo>
                <a:lnTo>
                  <a:pt x="62483" y="15239"/>
                </a:lnTo>
                <a:lnTo>
                  <a:pt x="65531" y="15239"/>
                </a:lnTo>
                <a:lnTo>
                  <a:pt x="68579" y="18287"/>
                </a:lnTo>
                <a:lnTo>
                  <a:pt x="68579" y="16763"/>
                </a:lnTo>
                <a:lnTo>
                  <a:pt x="77724" y="16763"/>
                </a:lnTo>
                <a:lnTo>
                  <a:pt x="77724" y="13715"/>
                </a:lnTo>
                <a:lnTo>
                  <a:pt x="74675" y="10667"/>
                </a:lnTo>
                <a:lnTo>
                  <a:pt x="74675" y="9143"/>
                </a:lnTo>
                <a:close/>
              </a:path>
              <a:path w="149859" h="1088389">
                <a:moveTo>
                  <a:pt x="28955" y="0"/>
                </a:moveTo>
                <a:lnTo>
                  <a:pt x="0" y="0"/>
                </a:lnTo>
                <a:lnTo>
                  <a:pt x="0" y="9143"/>
                </a:lnTo>
                <a:lnTo>
                  <a:pt x="71627" y="9143"/>
                </a:lnTo>
                <a:lnTo>
                  <a:pt x="71627" y="7619"/>
                </a:lnTo>
                <a:lnTo>
                  <a:pt x="68579" y="7619"/>
                </a:lnTo>
                <a:lnTo>
                  <a:pt x="65531" y="6095"/>
                </a:lnTo>
                <a:lnTo>
                  <a:pt x="60959" y="4571"/>
                </a:lnTo>
                <a:lnTo>
                  <a:pt x="51815" y="3048"/>
                </a:lnTo>
                <a:lnTo>
                  <a:pt x="41148" y="1524"/>
                </a:lnTo>
                <a:lnTo>
                  <a:pt x="28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84378" y="1584261"/>
            <a:ext cx="1689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elementi  conduttori 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vasi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8047" y="260603"/>
            <a:ext cx="4607051" cy="5990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027" y="358775"/>
            <a:ext cx="791845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Arial"/>
                <a:cs typeface="Arial"/>
              </a:rPr>
              <a:t>Le </a:t>
            </a:r>
            <a:r>
              <a:rPr b="1" i="0" spc="-5" dirty="0">
                <a:solidFill>
                  <a:srgbClr val="333399"/>
                </a:solidFill>
                <a:latin typeface="Arial"/>
                <a:cs typeface="Arial"/>
              </a:rPr>
              <a:t>TRACHEIDI </a:t>
            </a:r>
            <a:r>
              <a:rPr i="0" spc="-5" dirty="0">
                <a:latin typeface="Arial"/>
                <a:cs typeface="Arial"/>
              </a:rPr>
              <a:t>sono cellule allungate con estremità</a:t>
            </a:r>
            <a:r>
              <a:rPr i="0" spc="470" dirty="0">
                <a:latin typeface="Arial"/>
                <a:cs typeface="Arial"/>
              </a:rPr>
              <a:t> </a:t>
            </a:r>
            <a:r>
              <a:rPr i="0" spc="-5" dirty="0">
                <a:latin typeface="Arial"/>
                <a:cs typeface="Arial"/>
              </a:rPr>
              <a:t>in  genere appuntita, parete ampiamente lignificata (spesso  molto lignificata: ad esempio nel caso delle fibrotracheidi  delle conifere), con numerose</a:t>
            </a:r>
            <a:r>
              <a:rPr i="0" spc="70" dirty="0">
                <a:latin typeface="Arial"/>
                <a:cs typeface="Arial"/>
              </a:rPr>
              <a:t> </a:t>
            </a:r>
            <a:r>
              <a:rPr b="1" i="0" spc="-5" dirty="0">
                <a:latin typeface="Arial"/>
                <a:cs typeface="Arial"/>
              </a:rPr>
              <a:t>punteggiature</a:t>
            </a:r>
            <a:r>
              <a:rPr i="0" spc="-5" dirty="0">
                <a:latin typeface="Arial"/>
                <a:cs typeface="Arial"/>
              </a:rPr>
              <a:t>.</a:t>
            </a:r>
          </a:p>
        </p:txBody>
      </p:sp>
      <p:sp>
        <p:nvSpPr>
          <p:cNvPr id="3" name="object 3"/>
          <p:cNvSpPr/>
          <p:nvPr/>
        </p:nvSpPr>
        <p:spPr>
          <a:xfrm>
            <a:off x="5148071" y="2095500"/>
            <a:ext cx="3485387" cy="445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140" y="2752725"/>
            <a:ext cx="3667760" cy="287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192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Lunghezza: </a:t>
            </a:r>
            <a:r>
              <a:rPr sz="2400" dirty="0">
                <a:latin typeface="Arial"/>
                <a:cs typeface="Arial"/>
              </a:rPr>
              <a:t>c. </a:t>
            </a:r>
            <a:r>
              <a:rPr sz="2400" spc="-5" dirty="0">
                <a:latin typeface="Arial"/>
                <a:cs typeface="Arial"/>
              </a:rPr>
              <a:t>0,3-10 </a:t>
            </a:r>
            <a:r>
              <a:rPr sz="2400" dirty="0">
                <a:latin typeface="Arial"/>
                <a:cs typeface="Arial"/>
              </a:rPr>
              <a:t>mm,  </a:t>
            </a:r>
            <a:r>
              <a:rPr sz="2400" spc="-5" dirty="0">
                <a:latin typeface="Arial"/>
                <a:cs typeface="Arial"/>
              </a:rPr>
              <a:t>diametro: </a:t>
            </a:r>
            <a:r>
              <a:rPr sz="2400" dirty="0">
                <a:latin typeface="Arial"/>
                <a:cs typeface="Arial"/>
              </a:rPr>
              <a:t>c. </a:t>
            </a: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µm.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2060"/>
              </a:spcBef>
            </a:pPr>
            <a:r>
              <a:rPr sz="2400" spc="-5" dirty="0">
                <a:latin typeface="Arial"/>
                <a:cs typeface="Arial"/>
              </a:rPr>
              <a:t>Le tracheidi sono presenti  in quasi tutte le pteridofite,  nelle gimnosperme, e nelle  angiosperme.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64" y="115887"/>
            <a:ext cx="8662036" cy="3013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229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tessuti di trasporto sono specializzati per il trasporto di  sostanze </a:t>
            </a:r>
            <a:r>
              <a:rPr sz="2400" dirty="0">
                <a:latin typeface="Arial"/>
                <a:cs typeface="Arial"/>
              </a:rPr>
              <a:t>tra </a:t>
            </a:r>
            <a:r>
              <a:rPr sz="2400" spc="-5" dirty="0">
                <a:latin typeface="Arial"/>
                <a:cs typeface="Arial"/>
              </a:rPr>
              <a:t>le varie parti della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pianta.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Si distinguono due </a:t>
            </a:r>
            <a:r>
              <a:rPr sz="2400" spc="-5" dirty="0" err="1">
                <a:latin typeface="Arial"/>
                <a:cs typeface="Arial"/>
              </a:rPr>
              <a:t>tessuti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lang="it-IT" sz="2400" spc="35" dirty="0" smtClean="0">
                <a:latin typeface="Arial"/>
                <a:cs typeface="Arial"/>
              </a:rPr>
              <a:t>molto </a:t>
            </a:r>
            <a:r>
              <a:rPr sz="2400" spc="-5" dirty="0" err="1" smtClean="0">
                <a:latin typeface="Arial"/>
                <a:cs typeface="Arial"/>
              </a:rPr>
              <a:t>diversi</a:t>
            </a:r>
            <a:r>
              <a:rPr lang="it-IT" sz="2400" spc="-5" dirty="0" smtClean="0">
                <a:latin typeface="Arial"/>
                <a:cs typeface="Arial"/>
              </a:rPr>
              <a:t>, sempre associati</a:t>
            </a:r>
            <a:r>
              <a:rPr sz="2400" spc="-5" dirty="0" smtClean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469265" marR="10287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tessuto </a:t>
            </a:r>
            <a:r>
              <a:rPr sz="2400" b="1" spc="-5" dirty="0" err="1">
                <a:latin typeface="Arial"/>
                <a:cs typeface="Arial"/>
              </a:rPr>
              <a:t>vascolare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(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XILEMA</a:t>
            </a:r>
            <a:r>
              <a:rPr sz="2400" spc="-5" dirty="0" smtClean="0">
                <a:latin typeface="Arial"/>
                <a:cs typeface="Arial"/>
              </a:rPr>
              <a:t>): </a:t>
            </a:r>
            <a:r>
              <a:rPr sz="2400" spc="-5" dirty="0" err="1" smtClean="0">
                <a:latin typeface="Arial"/>
                <a:cs typeface="Arial"/>
              </a:rPr>
              <a:t>linfa</a:t>
            </a:r>
            <a:r>
              <a:rPr sz="2400" spc="-5" dirty="0" smtClean="0">
                <a:latin typeface="Arial"/>
                <a:cs typeface="Arial"/>
              </a:rPr>
              <a:t>  </a:t>
            </a:r>
            <a:r>
              <a:rPr sz="2400" spc="-5" dirty="0" err="1" smtClean="0">
                <a:latin typeface="Arial"/>
                <a:cs typeface="Arial"/>
              </a:rPr>
              <a:t>grezza</a:t>
            </a:r>
            <a:endParaRPr sz="2500" dirty="0">
              <a:latin typeface="Times New Roman"/>
              <a:cs typeface="Times New Roman"/>
            </a:endParaRPr>
          </a:p>
          <a:p>
            <a:pPr marL="469265" marR="19685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tessuto </a:t>
            </a:r>
            <a:r>
              <a:rPr sz="2400" b="1" spc="-5" dirty="0" err="1">
                <a:latin typeface="Arial"/>
                <a:cs typeface="Arial"/>
              </a:rPr>
              <a:t>cribroso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(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FLOEMA</a:t>
            </a:r>
            <a:r>
              <a:rPr sz="2400" spc="-5" dirty="0" smtClean="0">
                <a:latin typeface="Arial"/>
                <a:cs typeface="Arial"/>
              </a:rPr>
              <a:t>)</a:t>
            </a:r>
            <a:r>
              <a:rPr lang="it-IT" sz="2400" spc="-5" dirty="0" smtClean="0">
                <a:latin typeface="Arial"/>
                <a:cs typeface="Arial"/>
              </a:rPr>
              <a:t>: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linfa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elaborata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445" y="981455"/>
            <a:ext cx="2215110" cy="308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6600" y="995172"/>
            <a:ext cx="2881490" cy="3137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9115" y="4725923"/>
            <a:ext cx="1445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eggia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ra  semplice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115" y="5548883"/>
            <a:ext cx="1369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parenchima  scl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hi</a:t>
            </a:r>
            <a:r>
              <a:rPr sz="1800" spc="-5" dirty="0">
                <a:latin typeface="Arial"/>
                <a:cs typeface="Arial"/>
              </a:rPr>
              <a:t>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1240" y="4725923"/>
            <a:ext cx="1445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eggia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ra  areolata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71240" y="5548883"/>
            <a:ext cx="1369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vasi 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gio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pe</a:t>
            </a:r>
            <a:r>
              <a:rPr sz="1800" spc="-5" dirty="0">
                <a:latin typeface="Arial"/>
                <a:cs typeface="Arial"/>
              </a:rPr>
              <a:t>rme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2403" y="4725923"/>
            <a:ext cx="1740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Punteggiatura  areolata con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toro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22403" y="5548883"/>
            <a:ext cx="19519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vasi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(fibrotracheidi)  delle Conifere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01739" y="981455"/>
            <a:ext cx="2781156" cy="3011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1739" y="2525267"/>
            <a:ext cx="646430" cy="99060"/>
          </a:xfrm>
          <a:custGeom>
            <a:avLst/>
            <a:gdLst/>
            <a:ahLst/>
            <a:cxnLst/>
            <a:rect l="l" t="t" r="r" b="b"/>
            <a:pathLst>
              <a:path w="646429" h="99060">
                <a:moveTo>
                  <a:pt x="0" y="99060"/>
                </a:moveTo>
                <a:lnTo>
                  <a:pt x="646175" y="99060"/>
                </a:lnTo>
                <a:lnTo>
                  <a:pt x="646175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973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50635" y="6609714"/>
            <a:ext cx="320103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Biologia 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2018-2019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204" y="1917192"/>
            <a:ext cx="9002267" cy="4940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8127" y="71373"/>
            <a:ext cx="8635365" cy="204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Nelle conifere, le tracheidi hanno </a:t>
            </a:r>
            <a:r>
              <a:rPr sz="1800" b="1" spc="-5" dirty="0">
                <a:latin typeface="Arial"/>
                <a:cs typeface="Arial"/>
              </a:rPr>
              <a:t>pareti fortemente ispessite</a:t>
            </a:r>
            <a:r>
              <a:rPr sz="1800" spc="-5" dirty="0">
                <a:latin typeface="Arial"/>
                <a:cs typeface="Arial"/>
              </a:rPr>
              <a:t>, e accanto alla  </a:t>
            </a:r>
            <a:r>
              <a:rPr sz="1800" b="1" spc="-5" dirty="0">
                <a:latin typeface="Arial"/>
                <a:cs typeface="Arial"/>
              </a:rPr>
              <a:t>funzione di trasporto </a:t>
            </a:r>
            <a:r>
              <a:rPr sz="1800" spc="-5" dirty="0">
                <a:latin typeface="Arial"/>
                <a:cs typeface="Arial"/>
              </a:rPr>
              <a:t>della linfa grezza svolgono anche la </a:t>
            </a:r>
            <a:r>
              <a:rPr sz="1800" b="1" spc="-5" dirty="0">
                <a:latin typeface="Arial"/>
                <a:cs typeface="Arial"/>
              </a:rPr>
              <a:t>funzione di </a:t>
            </a:r>
            <a:r>
              <a:rPr sz="1800" b="1" dirty="0">
                <a:latin typeface="Arial"/>
                <a:cs typeface="Arial"/>
              </a:rPr>
              <a:t>sostegno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in  assenza di vere e proprie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fibre.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Si parla perciò di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FIBROTRACHEIDI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498475">
              <a:lnSpc>
                <a:spcPct val="100000"/>
              </a:lnSpc>
              <a:spcBef>
                <a:spcPts val="805"/>
              </a:spcBef>
            </a:pPr>
            <a:r>
              <a:rPr sz="1800" spc="-5" dirty="0">
                <a:latin typeface="Arial"/>
                <a:cs typeface="Arial"/>
              </a:rPr>
              <a:t>Le fibrotracheidi presentano inoltre particolari specializzazioni, le </a:t>
            </a:r>
            <a:r>
              <a:rPr sz="1800" b="1" spc="-5" dirty="0">
                <a:latin typeface="Arial"/>
                <a:cs typeface="Arial"/>
              </a:rPr>
              <a:t>punteggiature  areolate con </a:t>
            </a:r>
            <a:r>
              <a:rPr sz="1800" b="1" dirty="0">
                <a:latin typeface="Arial"/>
                <a:cs typeface="Arial"/>
              </a:rPr>
              <a:t>toro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per garantire in sicurezza il trasporto dell’acqua anche in  direzione orizzontale, </a:t>
            </a:r>
            <a:r>
              <a:rPr sz="1800" dirty="0">
                <a:latin typeface="Arial"/>
                <a:cs typeface="Arial"/>
              </a:rPr>
              <a:t>tra </a:t>
            </a:r>
            <a:r>
              <a:rPr sz="1800" spc="-5" dirty="0">
                <a:latin typeface="Arial"/>
                <a:cs typeface="Arial"/>
              </a:rPr>
              <a:t>i diversi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elementi.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0432" y="1211580"/>
            <a:ext cx="3323843" cy="3456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97864"/>
            <a:ext cx="5303519" cy="4543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Punteggiature areolate delle tracheidi di</a:t>
            </a:r>
            <a:r>
              <a:rPr spc="45" dirty="0"/>
              <a:t> </a:t>
            </a:r>
            <a:r>
              <a:rPr spc="-5" dirty="0"/>
              <a:t>conifere</a:t>
            </a:r>
          </a:p>
        </p:txBody>
      </p:sp>
      <p:sp>
        <p:nvSpPr>
          <p:cNvPr id="7" name="object 7"/>
          <p:cNvSpPr/>
          <p:nvPr/>
        </p:nvSpPr>
        <p:spPr>
          <a:xfrm>
            <a:off x="7877555" y="1056132"/>
            <a:ext cx="978408" cy="4826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391" y="1197864"/>
            <a:ext cx="3436619" cy="4485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0377" y="5832411"/>
            <a:ext cx="325691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Arial"/>
                <a:cs typeface="Arial"/>
              </a:rPr>
              <a:t>Punteggiature </a:t>
            </a:r>
            <a:r>
              <a:rPr sz="1400" i="1" dirty="0">
                <a:latin typeface="Arial"/>
                <a:cs typeface="Arial"/>
              </a:rPr>
              <a:t>areolate in fibrotracheidi</a:t>
            </a:r>
            <a:r>
              <a:rPr sz="1400" i="1" spc="-1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di  una conifera viste in </a:t>
            </a:r>
            <a:r>
              <a:rPr sz="1400" i="1" spc="-5" dirty="0">
                <a:latin typeface="Arial"/>
                <a:cs typeface="Arial"/>
              </a:rPr>
              <a:t>sezione </a:t>
            </a:r>
            <a:r>
              <a:rPr sz="1400" i="1" dirty="0">
                <a:latin typeface="Arial"/>
                <a:cs typeface="Arial"/>
              </a:rPr>
              <a:t>al  microscopio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ottico.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30395" y="1141476"/>
            <a:ext cx="5017007" cy="4767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Punteggiature areolate delle tracheidi di</a:t>
            </a:r>
            <a:r>
              <a:rPr spc="45" dirty="0"/>
              <a:t> </a:t>
            </a:r>
            <a:r>
              <a:rPr spc="-5" dirty="0"/>
              <a:t>conifere</a:t>
            </a:r>
          </a:p>
        </p:txBody>
      </p:sp>
      <p:sp>
        <p:nvSpPr>
          <p:cNvPr id="9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52600"/>
            <a:ext cx="3733799" cy="391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0" y="762000"/>
            <a:ext cx="3761231" cy="5024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6052"/>
            <a:ext cx="9143999" cy="5887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74027" y="358775"/>
            <a:ext cx="7842884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Le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TRACHEE </a:t>
            </a:r>
            <a:r>
              <a:rPr sz="2400" spc="-5" dirty="0">
                <a:latin typeface="Arial"/>
                <a:cs typeface="Arial"/>
              </a:rPr>
              <a:t>sono elementi composti, formati da più  cellule ("</a:t>
            </a:r>
            <a:r>
              <a:rPr sz="2400" b="1" spc="-5" dirty="0">
                <a:latin typeface="Arial"/>
                <a:cs typeface="Arial"/>
              </a:rPr>
              <a:t>elementi della trachea</a:t>
            </a:r>
            <a:r>
              <a:rPr sz="2400" spc="-5" dirty="0">
                <a:latin typeface="Arial"/>
                <a:cs typeface="Arial"/>
              </a:rPr>
              <a:t>") impilate le une </a:t>
            </a:r>
            <a:r>
              <a:rPr sz="2400" spc="-10" dirty="0">
                <a:latin typeface="Arial"/>
                <a:cs typeface="Arial"/>
              </a:rPr>
              <a:t>sulle  </a:t>
            </a:r>
            <a:r>
              <a:rPr sz="2400" spc="-5" dirty="0">
                <a:latin typeface="Arial"/>
                <a:cs typeface="Arial"/>
              </a:rPr>
              <a:t>altre, a formare delle colonne lunghe eccezionalmente  anche alcuni metri, in cui sono andate perse del tutto o  quasi del tutto le pareti trasversali, per cui si forma </a:t>
            </a:r>
            <a:r>
              <a:rPr sz="2400" spc="-10" dirty="0">
                <a:latin typeface="Arial"/>
                <a:cs typeface="Arial"/>
              </a:rPr>
              <a:t>una  </a:t>
            </a:r>
            <a:r>
              <a:rPr sz="2400" spc="-5" dirty="0">
                <a:latin typeface="Arial"/>
                <a:cs typeface="Arial"/>
              </a:rPr>
              <a:t>sorta di tubo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pluricellulare.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197864"/>
            <a:ext cx="5029199" cy="3128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38059" y="1412747"/>
            <a:ext cx="318770" cy="2694940"/>
          </a:xfrm>
          <a:custGeom>
            <a:avLst/>
            <a:gdLst/>
            <a:ahLst/>
            <a:cxnLst/>
            <a:rect l="l" t="t" r="r" b="b"/>
            <a:pathLst>
              <a:path w="318770" h="2694940">
                <a:moveTo>
                  <a:pt x="248134" y="1347354"/>
                </a:moveTo>
                <a:lnTo>
                  <a:pt x="210312" y="1374647"/>
                </a:lnTo>
                <a:lnTo>
                  <a:pt x="175260" y="1420367"/>
                </a:lnTo>
                <a:lnTo>
                  <a:pt x="150875" y="1478279"/>
                </a:lnTo>
                <a:lnTo>
                  <a:pt x="141731" y="1522475"/>
                </a:lnTo>
                <a:lnTo>
                  <a:pt x="138683" y="1545335"/>
                </a:lnTo>
                <a:lnTo>
                  <a:pt x="138683" y="2458211"/>
                </a:lnTo>
                <a:lnTo>
                  <a:pt x="137160" y="2481071"/>
                </a:lnTo>
                <a:lnTo>
                  <a:pt x="131064" y="2522219"/>
                </a:lnTo>
                <a:lnTo>
                  <a:pt x="120396" y="2560319"/>
                </a:lnTo>
                <a:lnTo>
                  <a:pt x="96012" y="2607563"/>
                </a:lnTo>
                <a:lnTo>
                  <a:pt x="62483" y="2642615"/>
                </a:lnTo>
                <a:lnTo>
                  <a:pt x="51816" y="2651759"/>
                </a:lnTo>
                <a:lnTo>
                  <a:pt x="38100" y="2657855"/>
                </a:lnTo>
                <a:lnTo>
                  <a:pt x="25907" y="2662427"/>
                </a:lnTo>
                <a:lnTo>
                  <a:pt x="27431" y="2662427"/>
                </a:lnTo>
                <a:lnTo>
                  <a:pt x="12192" y="2665475"/>
                </a:lnTo>
                <a:lnTo>
                  <a:pt x="6096" y="2665475"/>
                </a:lnTo>
                <a:lnTo>
                  <a:pt x="0" y="2666999"/>
                </a:lnTo>
                <a:lnTo>
                  <a:pt x="0" y="2694431"/>
                </a:lnTo>
                <a:lnTo>
                  <a:pt x="9144" y="2694431"/>
                </a:lnTo>
                <a:lnTo>
                  <a:pt x="18288" y="2692907"/>
                </a:lnTo>
                <a:lnTo>
                  <a:pt x="33527" y="2689859"/>
                </a:lnTo>
                <a:lnTo>
                  <a:pt x="36575" y="2689859"/>
                </a:lnTo>
                <a:lnTo>
                  <a:pt x="82296" y="2663951"/>
                </a:lnTo>
                <a:lnTo>
                  <a:pt x="120396" y="2622803"/>
                </a:lnTo>
                <a:lnTo>
                  <a:pt x="140207" y="2587751"/>
                </a:lnTo>
                <a:lnTo>
                  <a:pt x="160020" y="2526791"/>
                </a:lnTo>
                <a:lnTo>
                  <a:pt x="166116" y="2481071"/>
                </a:lnTo>
                <a:lnTo>
                  <a:pt x="166116" y="1569719"/>
                </a:lnTo>
                <a:lnTo>
                  <a:pt x="169164" y="1527047"/>
                </a:lnTo>
                <a:lnTo>
                  <a:pt x="178307" y="1487423"/>
                </a:lnTo>
                <a:lnTo>
                  <a:pt x="192024" y="1450847"/>
                </a:lnTo>
                <a:lnTo>
                  <a:pt x="217931" y="1408175"/>
                </a:lnTo>
                <a:lnTo>
                  <a:pt x="265175" y="1370075"/>
                </a:lnTo>
                <a:lnTo>
                  <a:pt x="278892" y="1365503"/>
                </a:lnTo>
                <a:lnTo>
                  <a:pt x="277368" y="1365503"/>
                </a:lnTo>
                <a:lnTo>
                  <a:pt x="291083" y="1362455"/>
                </a:lnTo>
                <a:lnTo>
                  <a:pt x="297179" y="1360931"/>
                </a:lnTo>
                <a:lnTo>
                  <a:pt x="295655" y="1360931"/>
                </a:lnTo>
                <a:lnTo>
                  <a:pt x="286512" y="1359407"/>
                </a:lnTo>
                <a:lnTo>
                  <a:pt x="271272" y="1356359"/>
                </a:lnTo>
                <a:lnTo>
                  <a:pt x="269748" y="1356359"/>
                </a:lnTo>
                <a:lnTo>
                  <a:pt x="252983" y="1350263"/>
                </a:lnTo>
                <a:lnTo>
                  <a:pt x="248134" y="1347354"/>
                </a:lnTo>
                <a:close/>
              </a:path>
              <a:path w="318770" h="2694940">
                <a:moveTo>
                  <a:pt x="304800" y="1333499"/>
                </a:moveTo>
                <a:lnTo>
                  <a:pt x="288036" y="1333499"/>
                </a:lnTo>
                <a:lnTo>
                  <a:pt x="271272" y="1338071"/>
                </a:lnTo>
                <a:lnTo>
                  <a:pt x="269748" y="1338071"/>
                </a:lnTo>
                <a:lnTo>
                  <a:pt x="254507" y="1344167"/>
                </a:lnTo>
                <a:lnTo>
                  <a:pt x="248134" y="1347354"/>
                </a:lnTo>
                <a:lnTo>
                  <a:pt x="252983" y="1350263"/>
                </a:lnTo>
                <a:lnTo>
                  <a:pt x="269748" y="1356359"/>
                </a:lnTo>
                <a:lnTo>
                  <a:pt x="271272" y="1356359"/>
                </a:lnTo>
                <a:lnTo>
                  <a:pt x="286512" y="1359407"/>
                </a:lnTo>
                <a:lnTo>
                  <a:pt x="295655" y="1360931"/>
                </a:lnTo>
                <a:lnTo>
                  <a:pt x="304800" y="1360931"/>
                </a:lnTo>
                <a:lnTo>
                  <a:pt x="304800" y="1333499"/>
                </a:lnTo>
                <a:close/>
              </a:path>
              <a:path w="318770" h="2694940">
                <a:moveTo>
                  <a:pt x="312420" y="1333499"/>
                </a:moveTo>
                <a:lnTo>
                  <a:pt x="304800" y="1333499"/>
                </a:lnTo>
                <a:lnTo>
                  <a:pt x="304800" y="1360931"/>
                </a:lnTo>
                <a:lnTo>
                  <a:pt x="312420" y="1360931"/>
                </a:lnTo>
                <a:lnTo>
                  <a:pt x="318516" y="1354835"/>
                </a:lnTo>
                <a:lnTo>
                  <a:pt x="318516" y="1339595"/>
                </a:lnTo>
                <a:lnTo>
                  <a:pt x="312420" y="1333499"/>
                </a:lnTo>
                <a:close/>
              </a:path>
              <a:path w="318770" h="2694940">
                <a:moveTo>
                  <a:pt x="16764" y="0"/>
                </a:moveTo>
                <a:lnTo>
                  <a:pt x="0" y="0"/>
                </a:lnTo>
                <a:lnTo>
                  <a:pt x="0" y="27431"/>
                </a:lnTo>
                <a:lnTo>
                  <a:pt x="7620" y="27431"/>
                </a:lnTo>
                <a:lnTo>
                  <a:pt x="13716" y="28955"/>
                </a:lnTo>
                <a:lnTo>
                  <a:pt x="27431" y="32003"/>
                </a:lnTo>
                <a:lnTo>
                  <a:pt x="25907" y="32003"/>
                </a:lnTo>
                <a:lnTo>
                  <a:pt x="41148" y="36575"/>
                </a:lnTo>
                <a:lnTo>
                  <a:pt x="76200" y="62483"/>
                </a:lnTo>
                <a:lnTo>
                  <a:pt x="114300" y="117347"/>
                </a:lnTo>
                <a:lnTo>
                  <a:pt x="126492" y="153923"/>
                </a:lnTo>
                <a:lnTo>
                  <a:pt x="135636" y="193547"/>
                </a:lnTo>
                <a:lnTo>
                  <a:pt x="138683" y="236219"/>
                </a:lnTo>
                <a:lnTo>
                  <a:pt x="138683" y="1147571"/>
                </a:lnTo>
                <a:lnTo>
                  <a:pt x="144779" y="1193291"/>
                </a:lnTo>
                <a:lnTo>
                  <a:pt x="156972" y="1235963"/>
                </a:lnTo>
                <a:lnTo>
                  <a:pt x="175260" y="1272539"/>
                </a:lnTo>
                <a:lnTo>
                  <a:pt x="196596" y="1304543"/>
                </a:lnTo>
                <a:lnTo>
                  <a:pt x="237744" y="1341119"/>
                </a:lnTo>
                <a:lnTo>
                  <a:pt x="248134" y="1347354"/>
                </a:lnTo>
                <a:lnTo>
                  <a:pt x="254507" y="1344167"/>
                </a:lnTo>
                <a:lnTo>
                  <a:pt x="269748" y="1338071"/>
                </a:lnTo>
                <a:lnTo>
                  <a:pt x="271272" y="1338071"/>
                </a:lnTo>
                <a:lnTo>
                  <a:pt x="288036" y="1333499"/>
                </a:lnTo>
                <a:lnTo>
                  <a:pt x="304800" y="1333499"/>
                </a:lnTo>
                <a:lnTo>
                  <a:pt x="298703" y="1331975"/>
                </a:lnTo>
                <a:lnTo>
                  <a:pt x="292607" y="1331975"/>
                </a:lnTo>
                <a:lnTo>
                  <a:pt x="277368" y="1328927"/>
                </a:lnTo>
                <a:lnTo>
                  <a:pt x="278892" y="1328927"/>
                </a:lnTo>
                <a:lnTo>
                  <a:pt x="266700" y="1324355"/>
                </a:lnTo>
                <a:lnTo>
                  <a:pt x="254507" y="1318259"/>
                </a:lnTo>
                <a:lnTo>
                  <a:pt x="219455" y="1287779"/>
                </a:lnTo>
                <a:lnTo>
                  <a:pt x="184403" y="1226819"/>
                </a:lnTo>
                <a:lnTo>
                  <a:pt x="169164" y="1168907"/>
                </a:lnTo>
                <a:lnTo>
                  <a:pt x="166116" y="1124711"/>
                </a:lnTo>
                <a:lnTo>
                  <a:pt x="166116" y="211835"/>
                </a:lnTo>
                <a:lnTo>
                  <a:pt x="160020" y="166115"/>
                </a:lnTo>
                <a:lnTo>
                  <a:pt x="147827" y="124967"/>
                </a:lnTo>
                <a:lnTo>
                  <a:pt x="129540" y="86867"/>
                </a:lnTo>
                <a:lnTo>
                  <a:pt x="108203" y="54863"/>
                </a:lnTo>
                <a:lnTo>
                  <a:pt x="65531" y="18287"/>
                </a:lnTo>
                <a:lnTo>
                  <a:pt x="36575" y="4572"/>
                </a:lnTo>
                <a:lnTo>
                  <a:pt x="33527" y="4572"/>
                </a:lnTo>
                <a:lnTo>
                  <a:pt x="167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49565" y="1450975"/>
            <a:ext cx="24574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T  R  A  C  H  E  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04459" y="1717547"/>
            <a:ext cx="318770" cy="1094740"/>
          </a:xfrm>
          <a:custGeom>
            <a:avLst/>
            <a:gdLst/>
            <a:ahLst/>
            <a:cxnLst/>
            <a:rect l="l" t="t" r="r" b="b"/>
            <a:pathLst>
              <a:path w="318770" h="1094739">
                <a:moveTo>
                  <a:pt x="164084" y="1010411"/>
                </a:moveTo>
                <a:lnTo>
                  <a:pt x="134112" y="1010411"/>
                </a:lnTo>
                <a:lnTo>
                  <a:pt x="128016" y="1018031"/>
                </a:lnTo>
                <a:lnTo>
                  <a:pt x="123444" y="1024127"/>
                </a:lnTo>
                <a:lnTo>
                  <a:pt x="117348" y="1030223"/>
                </a:lnTo>
                <a:lnTo>
                  <a:pt x="109728" y="1036319"/>
                </a:lnTo>
                <a:lnTo>
                  <a:pt x="100584" y="1042415"/>
                </a:lnTo>
                <a:lnTo>
                  <a:pt x="68580" y="1056131"/>
                </a:lnTo>
                <a:lnTo>
                  <a:pt x="54864" y="1059179"/>
                </a:lnTo>
                <a:lnTo>
                  <a:pt x="42672" y="1062227"/>
                </a:lnTo>
                <a:lnTo>
                  <a:pt x="28956" y="1063751"/>
                </a:lnTo>
                <a:lnTo>
                  <a:pt x="13716" y="1065275"/>
                </a:lnTo>
                <a:lnTo>
                  <a:pt x="0" y="1066799"/>
                </a:lnTo>
                <a:lnTo>
                  <a:pt x="0" y="1094231"/>
                </a:lnTo>
                <a:lnTo>
                  <a:pt x="16764" y="1094231"/>
                </a:lnTo>
                <a:lnTo>
                  <a:pt x="64008" y="1086611"/>
                </a:lnTo>
                <a:lnTo>
                  <a:pt x="115824" y="1066799"/>
                </a:lnTo>
                <a:lnTo>
                  <a:pt x="152400" y="1033271"/>
                </a:lnTo>
                <a:lnTo>
                  <a:pt x="158496" y="1025651"/>
                </a:lnTo>
                <a:lnTo>
                  <a:pt x="158496" y="1024127"/>
                </a:lnTo>
                <a:lnTo>
                  <a:pt x="163068" y="1014983"/>
                </a:lnTo>
                <a:lnTo>
                  <a:pt x="163068" y="1013459"/>
                </a:lnTo>
                <a:lnTo>
                  <a:pt x="164084" y="1010411"/>
                </a:lnTo>
                <a:close/>
              </a:path>
              <a:path w="318770" h="1094739">
                <a:moveTo>
                  <a:pt x="135636" y="1004315"/>
                </a:moveTo>
                <a:lnTo>
                  <a:pt x="132587" y="1011935"/>
                </a:lnTo>
                <a:lnTo>
                  <a:pt x="134112" y="1010411"/>
                </a:lnTo>
                <a:lnTo>
                  <a:pt x="164084" y="1010411"/>
                </a:lnTo>
                <a:lnTo>
                  <a:pt x="165608" y="1005839"/>
                </a:lnTo>
                <a:lnTo>
                  <a:pt x="135636" y="1005839"/>
                </a:lnTo>
                <a:lnTo>
                  <a:pt x="135636" y="1004315"/>
                </a:lnTo>
                <a:close/>
              </a:path>
              <a:path w="318770" h="1094739">
                <a:moveTo>
                  <a:pt x="166116" y="996695"/>
                </a:moveTo>
                <a:lnTo>
                  <a:pt x="138684" y="996695"/>
                </a:lnTo>
                <a:lnTo>
                  <a:pt x="135636" y="1005839"/>
                </a:lnTo>
                <a:lnTo>
                  <a:pt x="165608" y="1005839"/>
                </a:lnTo>
                <a:lnTo>
                  <a:pt x="166116" y="1004315"/>
                </a:lnTo>
                <a:lnTo>
                  <a:pt x="166116" y="996695"/>
                </a:lnTo>
                <a:close/>
              </a:path>
              <a:path w="318770" h="1094739">
                <a:moveTo>
                  <a:pt x="218693" y="547369"/>
                </a:moveTo>
                <a:lnTo>
                  <a:pt x="179832" y="566927"/>
                </a:lnTo>
                <a:lnTo>
                  <a:pt x="147828" y="601979"/>
                </a:lnTo>
                <a:lnTo>
                  <a:pt x="143256" y="612647"/>
                </a:lnTo>
                <a:lnTo>
                  <a:pt x="141732" y="612647"/>
                </a:lnTo>
                <a:lnTo>
                  <a:pt x="141732" y="614171"/>
                </a:lnTo>
                <a:lnTo>
                  <a:pt x="140208" y="623315"/>
                </a:lnTo>
                <a:lnTo>
                  <a:pt x="138684" y="623315"/>
                </a:lnTo>
                <a:lnTo>
                  <a:pt x="138684" y="992123"/>
                </a:lnTo>
                <a:lnTo>
                  <a:pt x="137160" y="999743"/>
                </a:lnTo>
                <a:lnTo>
                  <a:pt x="138684" y="996695"/>
                </a:lnTo>
                <a:lnTo>
                  <a:pt x="166116" y="996695"/>
                </a:lnTo>
                <a:lnTo>
                  <a:pt x="166116" y="637031"/>
                </a:lnTo>
                <a:lnTo>
                  <a:pt x="167640" y="627887"/>
                </a:lnTo>
                <a:lnTo>
                  <a:pt x="168148" y="627887"/>
                </a:lnTo>
                <a:lnTo>
                  <a:pt x="169164" y="621791"/>
                </a:lnTo>
                <a:lnTo>
                  <a:pt x="169926" y="621791"/>
                </a:lnTo>
                <a:lnTo>
                  <a:pt x="172212" y="617219"/>
                </a:lnTo>
                <a:lnTo>
                  <a:pt x="175260" y="609599"/>
                </a:lnTo>
                <a:lnTo>
                  <a:pt x="187452" y="597407"/>
                </a:lnTo>
                <a:lnTo>
                  <a:pt x="224027" y="576071"/>
                </a:lnTo>
                <a:lnTo>
                  <a:pt x="275843" y="562355"/>
                </a:lnTo>
                <a:lnTo>
                  <a:pt x="289559" y="562355"/>
                </a:lnTo>
                <a:lnTo>
                  <a:pt x="304799" y="560831"/>
                </a:lnTo>
                <a:lnTo>
                  <a:pt x="288035" y="560831"/>
                </a:lnTo>
                <a:lnTo>
                  <a:pt x="272795" y="559307"/>
                </a:lnTo>
                <a:lnTo>
                  <a:pt x="256031" y="556259"/>
                </a:lnTo>
                <a:lnTo>
                  <a:pt x="242315" y="553211"/>
                </a:lnTo>
                <a:lnTo>
                  <a:pt x="227075" y="550163"/>
                </a:lnTo>
                <a:lnTo>
                  <a:pt x="218693" y="547369"/>
                </a:lnTo>
                <a:close/>
              </a:path>
              <a:path w="318770" h="1094739">
                <a:moveTo>
                  <a:pt x="168148" y="627887"/>
                </a:moveTo>
                <a:lnTo>
                  <a:pt x="167640" y="627887"/>
                </a:lnTo>
                <a:lnTo>
                  <a:pt x="167640" y="630935"/>
                </a:lnTo>
                <a:lnTo>
                  <a:pt x="168148" y="627887"/>
                </a:lnTo>
                <a:close/>
              </a:path>
              <a:path w="318770" h="1094739">
                <a:moveTo>
                  <a:pt x="169926" y="621791"/>
                </a:moveTo>
                <a:lnTo>
                  <a:pt x="169164" y="621791"/>
                </a:lnTo>
                <a:lnTo>
                  <a:pt x="169164" y="623315"/>
                </a:lnTo>
                <a:lnTo>
                  <a:pt x="169926" y="621791"/>
                </a:lnTo>
                <a:close/>
              </a:path>
              <a:path w="318770" h="1094739">
                <a:moveTo>
                  <a:pt x="304799" y="533399"/>
                </a:moveTo>
                <a:lnTo>
                  <a:pt x="289559" y="533399"/>
                </a:lnTo>
                <a:lnTo>
                  <a:pt x="257555" y="536447"/>
                </a:lnTo>
                <a:lnTo>
                  <a:pt x="242315" y="539495"/>
                </a:lnTo>
                <a:lnTo>
                  <a:pt x="218693" y="547369"/>
                </a:lnTo>
                <a:lnTo>
                  <a:pt x="227075" y="550163"/>
                </a:lnTo>
                <a:lnTo>
                  <a:pt x="242315" y="553211"/>
                </a:lnTo>
                <a:lnTo>
                  <a:pt x="256031" y="556259"/>
                </a:lnTo>
                <a:lnTo>
                  <a:pt x="272795" y="559307"/>
                </a:lnTo>
                <a:lnTo>
                  <a:pt x="288035" y="560831"/>
                </a:lnTo>
                <a:lnTo>
                  <a:pt x="304799" y="560831"/>
                </a:lnTo>
                <a:lnTo>
                  <a:pt x="304799" y="533399"/>
                </a:lnTo>
                <a:close/>
              </a:path>
              <a:path w="318770" h="1094739">
                <a:moveTo>
                  <a:pt x="312419" y="533399"/>
                </a:moveTo>
                <a:lnTo>
                  <a:pt x="304799" y="533399"/>
                </a:lnTo>
                <a:lnTo>
                  <a:pt x="304799" y="560831"/>
                </a:lnTo>
                <a:lnTo>
                  <a:pt x="312419" y="560831"/>
                </a:lnTo>
                <a:lnTo>
                  <a:pt x="318515" y="554735"/>
                </a:lnTo>
                <a:lnTo>
                  <a:pt x="318515" y="539495"/>
                </a:lnTo>
                <a:lnTo>
                  <a:pt x="312419" y="533399"/>
                </a:lnTo>
                <a:close/>
              </a:path>
              <a:path w="318770" h="1094739">
                <a:moveTo>
                  <a:pt x="137160" y="94487"/>
                </a:moveTo>
                <a:lnTo>
                  <a:pt x="138684" y="103631"/>
                </a:lnTo>
                <a:lnTo>
                  <a:pt x="138684" y="469391"/>
                </a:lnTo>
                <a:lnTo>
                  <a:pt x="140208" y="470915"/>
                </a:lnTo>
                <a:lnTo>
                  <a:pt x="141732" y="480059"/>
                </a:lnTo>
                <a:lnTo>
                  <a:pt x="141732" y="481583"/>
                </a:lnTo>
                <a:lnTo>
                  <a:pt x="143256" y="481583"/>
                </a:lnTo>
                <a:lnTo>
                  <a:pt x="169164" y="518159"/>
                </a:lnTo>
                <a:lnTo>
                  <a:pt x="213359" y="545591"/>
                </a:lnTo>
                <a:lnTo>
                  <a:pt x="218693" y="547369"/>
                </a:lnTo>
                <a:lnTo>
                  <a:pt x="242315" y="539495"/>
                </a:lnTo>
                <a:lnTo>
                  <a:pt x="257555" y="536447"/>
                </a:lnTo>
                <a:lnTo>
                  <a:pt x="289559" y="533399"/>
                </a:lnTo>
                <a:lnTo>
                  <a:pt x="304799" y="533399"/>
                </a:lnTo>
                <a:lnTo>
                  <a:pt x="291083" y="531875"/>
                </a:lnTo>
                <a:lnTo>
                  <a:pt x="275843" y="530351"/>
                </a:lnTo>
                <a:lnTo>
                  <a:pt x="262127" y="528827"/>
                </a:lnTo>
                <a:lnTo>
                  <a:pt x="249935" y="525779"/>
                </a:lnTo>
                <a:lnTo>
                  <a:pt x="236219" y="522731"/>
                </a:lnTo>
                <a:lnTo>
                  <a:pt x="204215" y="509015"/>
                </a:lnTo>
                <a:lnTo>
                  <a:pt x="181356" y="490727"/>
                </a:lnTo>
                <a:lnTo>
                  <a:pt x="172212" y="478535"/>
                </a:lnTo>
                <a:lnTo>
                  <a:pt x="169773" y="472439"/>
                </a:lnTo>
                <a:lnTo>
                  <a:pt x="169164" y="472439"/>
                </a:lnTo>
                <a:lnTo>
                  <a:pt x="168148" y="466343"/>
                </a:lnTo>
                <a:lnTo>
                  <a:pt x="167640" y="466343"/>
                </a:lnTo>
                <a:lnTo>
                  <a:pt x="166116" y="458723"/>
                </a:lnTo>
                <a:lnTo>
                  <a:pt x="166116" y="97536"/>
                </a:lnTo>
                <a:lnTo>
                  <a:pt x="138684" y="97536"/>
                </a:lnTo>
                <a:lnTo>
                  <a:pt x="137160" y="94487"/>
                </a:lnTo>
                <a:close/>
              </a:path>
              <a:path w="318770" h="1094739">
                <a:moveTo>
                  <a:pt x="169164" y="470915"/>
                </a:moveTo>
                <a:lnTo>
                  <a:pt x="169164" y="472439"/>
                </a:lnTo>
                <a:lnTo>
                  <a:pt x="169773" y="472439"/>
                </a:lnTo>
                <a:lnTo>
                  <a:pt x="169164" y="470915"/>
                </a:lnTo>
                <a:close/>
              </a:path>
              <a:path w="318770" h="1094739">
                <a:moveTo>
                  <a:pt x="167640" y="463295"/>
                </a:moveTo>
                <a:lnTo>
                  <a:pt x="167640" y="466343"/>
                </a:lnTo>
                <a:lnTo>
                  <a:pt x="168148" y="466343"/>
                </a:lnTo>
                <a:lnTo>
                  <a:pt x="167640" y="463295"/>
                </a:lnTo>
                <a:close/>
              </a:path>
              <a:path w="318770" h="1094739">
                <a:moveTo>
                  <a:pt x="165608" y="88391"/>
                </a:moveTo>
                <a:lnTo>
                  <a:pt x="135636" y="88391"/>
                </a:lnTo>
                <a:lnTo>
                  <a:pt x="138684" y="97536"/>
                </a:lnTo>
                <a:lnTo>
                  <a:pt x="166116" y="97536"/>
                </a:lnTo>
                <a:lnTo>
                  <a:pt x="166116" y="89915"/>
                </a:lnTo>
                <a:lnTo>
                  <a:pt x="165608" y="88391"/>
                </a:lnTo>
                <a:close/>
              </a:path>
              <a:path w="318770" h="1094739">
                <a:moveTo>
                  <a:pt x="132587" y="82295"/>
                </a:moveTo>
                <a:lnTo>
                  <a:pt x="135636" y="89915"/>
                </a:lnTo>
                <a:lnTo>
                  <a:pt x="135636" y="88391"/>
                </a:lnTo>
                <a:lnTo>
                  <a:pt x="165608" y="88391"/>
                </a:lnTo>
                <a:lnTo>
                  <a:pt x="164084" y="83819"/>
                </a:lnTo>
                <a:lnTo>
                  <a:pt x="134112" y="83819"/>
                </a:lnTo>
                <a:lnTo>
                  <a:pt x="132587" y="82295"/>
                </a:lnTo>
                <a:close/>
              </a:path>
              <a:path w="318770" h="1094739">
                <a:moveTo>
                  <a:pt x="16764" y="0"/>
                </a:moveTo>
                <a:lnTo>
                  <a:pt x="0" y="0"/>
                </a:lnTo>
                <a:lnTo>
                  <a:pt x="0" y="27431"/>
                </a:lnTo>
                <a:lnTo>
                  <a:pt x="15240" y="28955"/>
                </a:lnTo>
                <a:lnTo>
                  <a:pt x="28956" y="28955"/>
                </a:lnTo>
                <a:lnTo>
                  <a:pt x="56387" y="35051"/>
                </a:lnTo>
                <a:lnTo>
                  <a:pt x="100584" y="51815"/>
                </a:lnTo>
                <a:lnTo>
                  <a:pt x="134112" y="83819"/>
                </a:lnTo>
                <a:lnTo>
                  <a:pt x="164084" y="83819"/>
                </a:lnTo>
                <a:lnTo>
                  <a:pt x="163068" y="80771"/>
                </a:lnTo>
                <a:lnTo>
                  <a:pt x="163068" y="79248"/>
                </a:lnTo>
                <a:lnTo>
                  <a:pt x="158496" y="70103"/>
                </a:lnTo>
                <a:lnTo>
                  <a:pt x="158496" y="68579"/>
                </a:lnTo>
                <a:lnTo>
                  <a:pt x="150875" y="59436"/>
                </a:lnTo>
                <a:lnTo>
                  <a:pt x="144780" y="50291"/>
                </a:lnTo>
                <a:lnTo>
                  <a:pt x="114300" y="27431"/>
                </a:lnTo>
                <a:lnTo>
                  <a:pt x="62484" y="6095"/>
                </a:lnTo>
                <a:lnTo>
                  <a:pt x="47244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92164" y="1924050"/>
            <a:ext cx="1363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nto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ac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ea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4865" y="1066800"/>
            <a:ext cx="4385335" cy="5050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026" name="Picture 2" descr="Xylem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0" b="5289"/>
          <a:stretch/>
        </p:blipFill>
        <p:spPr bwMode="auto">
          <a:xfrm>
            <a:off x="6248400" y="210743"/>
            <a:ext cx="1912653" cy="61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9259" y="938784"/>
            <a:ext cx="3185159" cy="447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389" y="5327586"/>
            <a:ext cx="43846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Tipi </a:t>
            </a:r>
            <a:r>
              <a:rPr sz="1800" spc="-5" dirty="0">
                <a:latin typeface="Arial"/>
                <a:cs typeface="Arial"/>
              </a:rPr>
              <a:t>di perforazioni della parete trasversale:  A, B: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scalariformi</a:t>
            </a:r>
            <a:endParaRPr sz="1800">
              <a:latin typeface="Arial"/>
              <a:cs typeface="Arial"/>
            </a:endParaRPr>
          </a:p>
          <a:p>
            <a:pPr marL="12700" marR="314579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D: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reticolate  E: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complete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811" y="1139135"/>
            <a:ext cx="3311651" cy="3990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74027" y="0"/>
            <a:ext cx="8327390" cy="6217087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 marR="723900">
              <a:lnSpc>
                <a:spcPct val="100000"/>
              </a:lnSpc>
              <a:spcBef>
                <a:spcPts val="1680"/>
              </a:spcBef>
              <a:buFont typeface="Symbol"/>
              <a:buChar char=""/>
              <a:tabLst>
                <a:tab pos="236854" algn="l"/>
              </a:tabLst>
            </a:pPr>
            <a:r>
              <a:rPr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XILEMA</a:t>
            </a:r>
            <a:r>
              <a:rPr sz="2400" b="1" spc="-5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trasporto della </a:t>
            </a:r>
            <a:r>
              <a:rPr sz="2400" spc="-25" dirty="0">
                <a:latin typeface="Arial"/>
                <a:cs typeface="Arial"/>
              </a:rPr>
              <a:t>“</a:t>
            </a:r>
            <a:r>
              <a:rPr sz="2400" b="1" spc="-25" dirty="0">
                <a:latin typeface="Arial"/>
                <a:cs typeface="Arial"/>
              </a:rPr>
              <a:t>LINFA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GREZZA</a:t>
            </a:r>
            <a:r>
              <a:rPr sz="2400" spc="-5" dirty="0">
                <a:latin typeface="Arial"/>
                <a:cs typeface="Arial"/>
              </a:rPr>
              <a:t>”,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lang="it-IT" sz="2400" spc="5" dirty="0" smtClean="0">
                <a:latin typeface="Arial"/>
                <a:cs typeface="Arial"/>
              </a:rPr>
              <a:t>cioè 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acqua e ioni minerali </a:t>
            </a:r>
            <a:r>
              <a:rPr sz="2400" spc="-5" dirty="0">
                <a:latin typeface="Arial"/>
                <a:cs typeface="Arial"/>
              </a:rPr>
              <a:t>assorbiti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dall’apparato</a:t>
            </a:r>
            <a:endParaRPr sz="2400" dirty="0">
              <a:latin typeface="Arial"/>
              <a:cs typeface="Arial"/>
            </a:endParaRPr>
          </a:p>
          <a:p>
            <a:pPr marL="12700" marR="5080"/>
            <a:r>
              <a:rPr sz="2400" spc="-5" dirty="0">
                <a:latin typeface="Arial"/>
                <a:cs typeface="Arial"/>
              </a:rPr>
              <a:t>radicale verso le altre parti della pianta, e quindi soprattutto le  foglie, dove la traspirazione è più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intensa</a:t>
            </a:r>
            <a:r>
              <a:rPr sz="2400" spc="-5" dirty="0" smtClean="0">
                <a:latin typeface="Arial"/>
                <a:cs typeface="Arial"/>
              </a:rPr>
              <a:t>.</a:t>
            </a:r>
            <a:r>
              <a:rPr lang="it-IT" sz="2400" spc="-5" dirty="0" smtClean="0">
                <a:latin typeface="Arial"/>
                <a:cs typeface="Arial"/>
              </a:rPr>
              <a:t> Pareti ispessite con</a:t>
            </a:r>
            <a:r>
              <a:rPr lang="it-IT" sz="2400" spc="30" dirty="0" smtClean="0">
                <a:latin typeface="Arial"/>
                <a:cs typeface="Arial"/>
              </a:rPr>
              <a:t> </a:t>
            </a:r>
            <a:r>
              <a:rPr lang="it-IT" sz="2400" b="1" spc="-5" dirty="0" smtClean="0">
                <a:latin typeface="Arial"/>
                <a:cs typeface="Arial"/>
              </a:rPr>
              <a:t>lignina</a:t>
            </a:r>
            <a:r>
              <a:rPr lang="it-IT" sz="2400" spc="-5" dirty="0" smtClean="0">
                <a:latin typeface="Arial"/>
                <a:cs typeface="Arial"/>
              </a:rPr>
              <a:t>.</a:t>
            </a:r>
            <a:endParaRPr lang="it-IT" sz="24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dirty="0" smtClean="0">
                <a:latin typeface="Wingdings"/>
                <a:cs typeface="Wingdings"/>
              </a:rPr>
              <a:t>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Xilema che si forma nella struttura secondaria: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LEGNO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15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739775">
              <a:lnSpc>
                <a:spcPct val="100000"/>
              </a:lnSpc>
              <a:buFont typeface="Symbol"/>
              <a:buChar char=""/>
              <a:tabLst>
                <a:tab pos="236854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FLOEMA</a:t>
            </a:r>
            <a:r>
              <a:rPr sz="2400" b="1" spc="-5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trasporto della </a:t>
            </a:r>
            <a:r>
              <a:rPr sz="2400" spc="-25" dirty="0">
                <a:latin typeface="Arial"/>
                <a:cs typeface="Arial"/>
              </a:rPr>
              <a:t>“</a:t>
            </a:r>
            <a:r>
              <a:rPr sz="2400" b="1" spc="-25" dirty="0">
                <a:latin typeface="Arial"/>
                <a:cs typeface="Arial"/>
              </a:rPr>
              <a:t>LINFA </a:t>
            </a:r>
            <a:r>
              <a:rPr sz="2400" b="1" spc="-40" dirty="0">
                <a:latin typeface="Arial"/>
                <a:cs typeface="Arial"/>
              </a:rPr>
              <a:t>ELABORATA</a:t>
            </a:r>
            <a:r>
              <a:rPr sz="2400" spc="-40" dirty="0">
                <a:latin typeface="Arial"/>
                <a:cs typeface="Arial"/>
              </a:rPr>
              <a:t>”,  </a:t>
            </a:r>
            <a:r>
              <a:rPr lang="it-IT" sz="2400" spc="-40" dirty="0" smtClean="0">
                <a:latin typeface="Arial"/>
                <a:cs typeface="Arial"/>
              </a:rPr>
              <a:t>cioè </a:t>
            </a:r>
            <a:r>
              <a:rPr sz="2400" b="1" spc="-5" dirty="0" err="1" smtClean="0">
                <a:latin typeface="Arial"/>
                <a:cs typeface="Arial"/>
              </a:rPr>
              <a:t>acqua</a:t>
            </a:r>
            <a:r>
              <a:rPr sz="2400" b="1" spc="-5" dirty="0" smtClean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 molecole organiche </a:t>
            </a:r>
            <a:r>
              <a:rPr sz="2400" spc="-5" dirty="0">
                <a:latin typeface="Arial"/>
                <a:cs typeface="Arial"/>
              </a:rPr>
              <a:t>(mono- ed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oligosaccaridi,</a:t>
            </a:r>
            <a:endParaRPr sz="2400" dirty="0">
              <a:latin typeface="Arial"/>
              <a:cs typeface="Arial"/>
            </a:endParaRPr>
          </a:p>
          <a:p>
            <a:pPr marL="12700" marR="44767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fitormoni, aminoacidi, etc.) dai diversi organi di produzione  agli organi che li devono accumulare o consumare, ad es.  dalle foglie agli organi di riserva, ai frutti in formazione, ai  tessuti in attiva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crescita</a:t>
            </a:r>
            <a:r>
              <a:rPr sz="2400" spc="-5" dirty="0" smtClean="0">
                <a:latin typeface="Arial"/>
                <a:cs typeface="Arial"/>
              </a:rPr>
              <a:t>.</a:t>
            </a:r>
            <a:r>
              <a:rPr lang="it-IT" sz="2400" spc="-5" dirty="0" smtClean="0">
                <a:latin typeface="Arial"/>
                <a:cs typeface="Arial"/>
              </a:rPr>
              <a:t> Pareti non ispessite.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latin typeface="Wingdings"/>
                <a:cs typeface="Wingdings"/>
              </a:rPr>
              <a:t>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Floema che si forma nella struttura secondaria: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LIBRO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it-IT" sz="2400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 err="1" smtClean="0">
                <a:solidFill>
                  <a:srgbClr val="FF0000"/>
                </a:solidFill>
                <a:latin typeface="Arial"/>
                <a:cs typeface="Arial"/>
              </a:rPr>
              <a:t>Entrambi</a:t>
            </a:r>
            <a:r>
              <a:rPr sz="24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sono tessuti complessi, formati da più tipi di</a:t>
            </a:r>
            <a:r>
              <a:rPr sz="240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cellule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493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609600"/>
            <a:ext cx="83058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3565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961" y="836676"/>
            <a:ext cx="7952723" cy="4070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4027" y="5400611"/>
            <a:ext cx="3844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Schema dello </a:t>
            </a:r>
            <a:r>
              <a:rPr sz="1400" spc="-5" dirty="0">
                <a:latin typeface="Arial"/>
                <a:cs typeface="Arial"/>
              </a:rPr>
              <a:t>sviluppo </a:t>
            </a:r>
            <a:r>
              <a:rPr sz="1400" dirty="0">
                <a:latin typeface="Arial"/>
                <a:cs typeface="Arial"/>
              </a:rPr>
              <a:t>di un elemento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tracheale.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09672"/>
            <a:ext cx="3113531" cy="4148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80716"/>
            <a:ext cx="3142615" cy="4177665"/>
          </a:xfrm>
          <a:custGeom>
            <a:avLst/>
            <a:gdLst/>
            <a:ahLst/>
            <a:cxnLst/>
            <a:rect l="l" t="t" r="r" b="b"/>
            <a:pathLst>
              <a:path w="3142615" h="4177665">
                <a:moveTo>
                  <a:pt x="3113531" y="4177283"/>
                </a:moveTo>
                <a:lnTo>
                  <a:pt x="0" y="4177283"/>
                </a:lnTo>
                <a:lnTo>
                  <a:pt x="3113531" y="4177284"/>
                </a:lnTo>
                <a:close/>
              </a:path>
              <a:path w="3142615" h="4177665">
                <a:moveTo>
                  <a:pt x="3113531" y="13715"/>
                </a:moveTo>
                <a:lnTo>
                  <a:pt x="3113531" y="4177284"/>
                </a:lnTo>
                <a:lnTo>
                  <a:pt x="3128771" y="4177283"/>
                </a:lnTo>
                <a:lnTo>
                  <a:pt x="3142487" y="4177283"/>
                </a:lnTo>
                <a:lnTo>
                  <a:pt x="3142487" y="28956"/>
                </a:lnTo>
                <a:lnTo>
                  <a:pt x="3128771" y="28956"/>
                </a:lnTo>
                <a:lnTo>
                  <a:pt x="3113531" y="13715"/>
                </a:lnTo>
                <a:close/>
              </a:path>
              <a:path w="3142615" h="4177665">
                <a:moveTo>
                  <a:pt x="3142487" y="4177283"/>
                </a:moveTo>
                <a:lnTo>
                  <a:pt x="3128771" y="4177284"/>
                </a:lnTo>
                <a:lnTo>
                  <a:pt x="3142487" y="4177284"/>
                </a:lnTo>
                <a:close/>
              </a:path>
              <a:path w="3142615" h="4177665">
                <a:moveTo>
                  <a:pt x="3142487" y="0"/>
                </a:moveTo>
                <a:lnTo>
                  <a:pt x="0" y="0"/>
                </a:lnTo>
                <a:lnTo>
                  <a:pt x="0" y="28956"/>
                </a:lnTo>
                <a:lnTo>
                  <a:pt x="3113531" y="28956"/>
                </a:lnTo>
                <a:lnTo>
                  <a:pt x="3113531" y="13715"/>
                </a:lnTo>
                <a:lnTo>
                  <a:pt x="3142487" y="13715"/>
                </a:lnTo>
                <a:lnTo>
                  <a:pt x="3142487" y="0"/>
                </a:lnTo>
                <a:close/>
              </a:path>
              <a:path w="3142615" h="4177665">
                <a:moveTo>
                  <a:pt x="3142487" y="13715"/>
                </a:moveTo>
                <a:lnTo>
                  <a:pt x="3113531" y="13715"/>
                </a:lnTo>
                <a:lnTo>
                  <a:pt x="3128771" y="28956"/>
                </a:lnTo>
                <a:lnTo>
                  <a:pt x="3142487" y="28956"/>
                </a:lnTo>
                <a:lnTo>
                  <a:pt x="3142487" y="13715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489" y="430212"/>
            <a:ext cx="790829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Arial"/>
                <a:cs typeface="Arial"/>
              </a:rPr>
              <a:t>Le </a:t>
            </a:r>
            <a:r>
              <a:rPr i="0" spc="-10" dirty="0">
                <a:latin typeface="Arial"/>
                <a:cs typeface="Arial"/>
              </a:rPr>
              <a:t>TRACHEE </a:t>
            </a:r>
            <a:r>
              <a:rPr i="0" spc="-5" dirty="0">
                <a:latin typeface="Arial"/>
                <a:cs typeface="Arial"/>
              </a:rPr>
              <a:t>sono elementi costitutivi dei fasci conduttori  delle angiosperme, ma compaiono già in alcune pteridofite  (es. attualmente possono osservarsi nella felce aquilina,  </a:t>
            </a:r>
            <a:r>
              <a:rPr b="1" spc="-5" dirty="0">
                <a:solidFill>
                  <a:srgbClr val="333399"/>
                </a:solidFill>
                <a:latin typeface="Arial"/>
                <a:cs typeface="Arial"/>
              </a:rPr>
              <a:t>Pteridium </a:t>
            </a:r>
            <a:r>
              <a:rPr b="1" dirty="0">
                <a:solidFill>
                  <a:srgbClr val="333399"/>
                </a:solidFill>
                <a:latin typeface="Arial"/>
                <a:cs typeface="Arial"/>
              </a:rPr>
              <a:t>aquilinum</a:t>
            </a:r>
            <a:r>
              <a:rPr i="0" dirty="0">
                <a:latin typeface="Arial"/>
                <a:cs typeface="Arial"/>
              </a:rPr>
              <a:t>) </a:t>
            </a:r>
            <a:r>
              <a:rPr i="0" spc="-5" dirty="0">
                <a:latin typeface="Arial"/>
                <a:cs typeface="Arial"/>
              </a:rPr>
              <a:t>e in alcune gimnosperme</a:t>
            </a:r>
            <a:r>
              <a:rPr i="0" spc="-15" dirty="0">
                <a:latin typeface="Arial"/>
                <a:cs typeface="Arial"/>
              </a:rPr>
              <a:t> </a:t>
            </a:r>
            <a:r>
              <a:rPr i="0" spc="-5" dirty="0">
                <a:latin typeface="Arial"/>
                <a:cs typeface="Arial"/>
              </a:rPr>
              <a:t>(es.</a:t>
            </a:r>
          </a:p>
          <a:p>
            <a:pPr marL="12700">
              <a:lnSpc>
                <a:spcPct val="100000"/>
              </a:lnSpc>
            </a:pPr>
            <a:r>
              <a:rPr b="1" spc="-20" dirty="0">
                <a:solidFill>
                  <a:srgbClr val="FF0000"/>
                </a:solidFill>
                <a:latin typeface="Arial"/>
                <a:cs typeface="Arial"/>
              </a:rPr>
              <a:t>Taxus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baccata</a:t>
            </a:r>
            <a:r>
              <a:rPr i="0" spc="-5" dirty="0">
                <a:latin typeface="Arial"/>
                <a:cs typeface="Arial"/>
              </a:rPr>
              <a:t>, </a:t>
            </a:r>
            <a:r>
              <a:rPr b="1" spc="-10" dirty="0">
                <a:solidFill>
                  <a:srgbClr val="99CC00"/>
                </a:solidFill>
                <a:latin typeface="Arial"/>
                <a:cs typeface="Arial"/>
              </a:rPr>
              <a:t>Welwitschia</a:t>
            </a:r>
            <a:r>
              <a:rPr b="1" spc="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99CC00"/>
                </a:solidFill>
                <a:latin typeface="Arial"/>
                <a:cs typeface="Arial"/>
              </a:rPr>
              <a:t>mirabilis</a:t>
            </a:r>
            <a:r>
              <a:rPr i="0" dirty="0">
                <a:latin typeface="Arial"/>
                <a:cs typeface="Arial"/>
              </a:rPr>
              <a:t>).</a:t>
            </a:r>
          </a:p>
        </p:txBody>
      </p:sp>
      <p:sp>
        <p:nvSpPr>
          <p:cNvPr id="5" name="object 5"/>
          <p:cNvSpPr/>
          <p:nvPr/>
        </p:nvSpPr>
        <p:spPr>
          <a:xfrm>
            <a:off x="2627375" y="2566416"/>
            <a:ext cx="2721863" cy="3671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9944" y="2537460"/>
            <a:ext cx="2778760" cy="3729354"/>
          </a:xfrm>
          <a:custGeom>
            <a:avLst/>
            <a:gdLst/>
            <a:ahLst/>
            <a:cxnLst/>
            <a:rect l="l" t="t" r="r" b="b"/>
            <a:pathLst>
              <a:path w="2778760" h="3729354">
                <a:moveTo>
                  <a:pt x="2778251" y="0"/>
                </a:moveTo>
                <a:lnTo>
                  <a:pt x="0" y="0"/>
                </a:lnTo>
                <a:lnTo>
                  <a:pt x="0" y="3729227"/>
                </a:lnTo>
                <a:lnTo>
                  <a:pt x="2778251" y="3729227"/>
                </a:lnTo>
                <a:lnTo>
                  <a:pt x="2778251" y="3715511"/>
                </a:lnTo>
                <a:lnTo>
                  <a:pt x="27431" y="3715511"/>
                </a:lnTo>
                <a:lnTo>
                  <a:pt x="13715" y="3700271"/>
                </a:lnTo>
                <a:lnTo>
                  <a:pt x="27431" y="3700271"/>
                </a:lnTo>
                <a:lnTo>
                  <a:pt x="27431" y="28955"/>
                </a:lnTo>
                <a:lnTo>
                  <a:pt x="13715" y="28955"/>
                </a:lnTo>
                <a:lnTo>
                  <a:pt x="27431" y="13716"/>
                </a:lnTo>
                <a:lnTo>
                  <a:pt x="2778251" y="13716"/>
                </a:lnTo>
                <a:lnTo>
                  <a:pt x="2778251" y="0"/>
                </a:lnTo>
                <a:close/>
              </a:path>
              <a:path w="2778760" h="3729354">
                <a:moveTo>
                  <a:pt x="27431" y="3700271"/>
                </a:moveTo>
                <a:lnTo>
                  <a:pt x="13715" y="3700271"/>
                </a:lnTo>
                <a:lnTo>
                  <a:pt x="27431" y="3715511"/>
                </a:lnTo>
                <a:lnTo>
                  <a:pt x="27431" y="3700271"/>
                </a:lnTo>
                <a:close/>
              </a:path>
              <a:path w="2778760" h="3729354">
                <a:moveTo>
                  <a:pt x="2749295" y="3700271"/>
                </a:moveTo>
                <a:lnTo>
                  <a:pt x="27431" y="3700271"/>
                </a:lnTo>
                <a:lnTo>
                  <a:pt x="27431" y="3715511"/>
                </a:lnTo>
                <a:lnTo>
                  <a:pt x="2749295" y="3715511"/>
                </a:lnTo>
                <a:lnTo>
                  <a:pt x="2749295" y="3700271"/>
                </a:lnTo>
                <a:close/>
              </a:path>
              <a:path w="2778760" h="3729354">
                <a:moveTo>
                  <a:pt x="2749295" y="13716"/>
                </a:moveTo>
                <a:lnTo>
                  <a:pt x="2749295" y="3715511"/>
                </a:lnTo>
                <a:lnTo>
                  <a:pt x="2763011" y="3700271"/>
                </a:lnTo>
                <a:lnTo>
                  <a:pt x="2778251" y="3700271"/>
                </a:lnTo>
                <a:lnTo>
                  <a:pt x="2778251" y="28955"/>
                </a:lnTo>
                <a:lnTo>
                  <a:pt x="2763011" y="28955"/>
                </a:lnTo>
                <a:lnTo>
                  <a:pt x="2749295" y="13716"/>
                </a:lnTo>
                <a:close/>
              </a:path>
              <a:path w="2778760" h="3729354">
                <a:moveTo>
                  <a:pt x="2778251" y="3700271"/>
                </a:moveTo>
                <a:lnTo>
                  <a:pt x="2763011" y="3700271"/>
                </a:lnTo>
                <a:lnTo>
                  <a:pt x="2749295" y="3715511"/>
                </a:lnTo>
                <a:lnTo>
                  <a:pt x="2778251" y="3715511"/>
                </a:lnTo>
                <a:lnTo>
                  <a:pt x="2778251" y="3700271"/>
                </a:lnTo>
                <a:close/>
              </a:path>
              <a:path w="2778760" h="3729354">
                <a:moveTo>
                  <a:pt x="27431" y="13716"/>
                </a:moveTo>
                <a:lnTo>
                  <a:pt x="13715" y="28955"/>
                </a:lnTo>
                <a:lnTo>
                  <a:pt x="27431" y="28955"/>
                </a:lnTo>
                <a:lnTo>
                  <a:pt x="27431" y="13716"/>
                </a:lnTo>
                <a:close/>
              </a:path>
              <a:path w="2778760" h="3729354">
                <a:moveTo>
                  <a:pt x="2749295" y="13716"/>
                </a:moveTo>
                <a:lnTo>
                  <a:pt x="27431" y="13716"/>
                </a:lnTo>
                <a:lnTo>
                  <a:pt x="27431" y="28955"/>
                </a:lnTo>
                <a:lnTo>
                  <a:pt x="2749295" y="28955"/>
                </a:lnTo>
                <a:lnTo>
                  <a:pt x="2749295" y="13716"/>
                </a:lnTo>
                <a:close/>
              </a:path>
              <a:path w="2778760" h="3729354">
                <a:moveTo>
                  <a:pt x="2778251" y="13716"/>
                </a:moveTo>
                <a:lnTo>
                  <a:pt x="2749295" y="13716"/>
                </a:lnTo>
                <a:lnTo>
                  <a:pt x="2763011" y="28955"/>
                </a:lnTo>
                <a:lnTo>
                  <a:pt x="2778251" y="28955"/>
                </a:lnTo>
                <a:lnTo>
                  <a:pt x="2778251" y="137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7967" y="3938015"/>
            <a:ext cx="4066032" cy="2567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49011" y="3909059"/>
            <a:ext cx="4095115" cy="2626360"/>
          </a:xfrm>
          <a:custGeom>
            <a:avLst/>
            <a:gdLst/>
            <a:ahLst/>
            <a:cxnLst/>
            <a:rect l="l" t="t" r="r" b="b"/>
            <a:pathLst>
              <a:path w="4095115" h="2626359">
                <a:moveTo>
                  <a:pt x="4094988" y="0"/>
                </a:moveTo>
                <a:lnTo>
                  <a:pt x="0" y="0"/>
                </a:lnTo>
                <a:lnTo>
                  <a:pt x="0" y="2625851"/>
                </a:lnTo>
                <a:lnTo>
                  <a:pt x="4094988" y="2625851"/>
                </a:lnTo>
                <a:lnTo>
                  <a:pt x="4094988" y="2612135"/>
                </a:lnTo>
                <a:lnTo>
                  <a:pt x="28955" y="2612135"/>
                </a:lnTo>
                <a:lnTo>
                  <a:pt x="13715" y="2596895"/>
                </a:lnTo>
                <a:lnTo>
                  <a:pt x="28955" y="2596895"/>
                </a:lnTo>
                <a:lnTo>
                  <a:pt x="28955" y="28956"/>
                </a:lnTo>
                <a:lnTo>
                  <a:pt x="13715" y="28956"/>
                </a:lnTo>
                <a:lnTo>
                  <a:pt x="28955" y="13716"/>
                </a:lnTo>
                <a:lnTo>
                  <a:pt x="4094988" y="13716"/>
                </a:lnTo>
                <a:lnTo>
                  <a:pt x="4094988" y="0"/>
                </a:lnTo>
                <a:close/>
              </a:path>
              <a:path w="4095115" h="2626359">
                <a:moveTo>
                  <a:pt x="28955" y="2596895"/>
                </a:moveTo>
                <a:lnTo>
                  <a:pt x="13715" y="2596895"/>
                </a:lnTo>
                <a:lnTo>
                  <a:pt x="28955" y="2612135"/>
                </a:lnTo>
                <a:lnTo>
                  <a:pt x="28955" y="2596895"/>
                </a:lnTo>
                <a:close/>
              </a:path>
              <a:path w="4095115" h="2626359">
                <a:moveTo>
                  <a:pt x="4094987" y="2596895"/>
                </a:moveTo>
                <a:lnTo>
                  <a:pt x="28955" y="2596895"/>
                </a:lnTo>
                <a:lnTo>
                  <a:pt x="28955" y="2612135"/>
                </a:lnTo>
                <a:lnTo>
                  <a:pt x="4094987" y="2612135"/>
                </a:lnTo>
                <a:lnTo>
                  <a:pt x="4094987" y="2596895"/>
                </a:lnTo>
                <a:close/>
              </a:path>
              <a:path w="4095115" h="2626359">
                <a:moveTo>
                  <a:pt x="4094988" y="2596895"/>
                </a:moveTo>
                <a:lnTo>
                  <a:pt x="4094987" y="2612135"/>
                </a:lnTo>
                <a:lnTo>
                  <a:pt x="4094988" y="2596895"/>
                </a:lnTo>
                <a:close/>
              </a:path>
              <a:path w="4095115" h="2626359">
                <a:moveTo>
                  <a:pt x="28955" y="13716"/>
                </a:moveTo>
                <a:lnTo>
                  <a:pt x="13715" y="28956"/>
                </a:lnTo>
                <a:lnTo>
                  <a:pt x="28955" y="28956"/>
                </a:lnTo>
                <a:lnTo>
                  <a:pt x="28955" y="13716"/>
                </a:lnTo>
                <a:close/>
              </a:path>
              <a:path w="4095115" h="2626359">
                <a:moveTo>
                  <a:pt x="4094987" y="13716"/>
                </a:moveTo>
                <a:lnTo>
                  <a:pt x="28955" y="13716"/>
                </a:lnTo>
                <a:lnTo>
                  <a:pt x="28955" y="28956"/>
                </a:lnTo>
                <a:lnTo>
                  <a:pt x="4094987" y="28956"/>
                </a:lnTo>
                <a:lnTo>
                  <a:pt x="4094987" y="13716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700784"/>
            <a:ext cx="8543543" cy="3479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406400"/>
            <a:ext cx="80422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Arial"/>
                <a:cs typeface="Arial"/>
              </a:rPr>
              <a:t>Gli elementi tracheali hanno una parete secondaria formata  da ispessimenti irregolari: anulati, spiralati, reticolati o  punteggiati.</a:t>
            </a:r>
          </a:p>
        </p:txBody>
      </p:sp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152" y="285750"/>
            <a:ext cx="778827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Gli elementi conduttori dello </a:t>
            </a:r>
            <a:r>
              <a:rPr sz="2400" spc="-10" dirty="0">
                <a:latin typeface="Arial"/>
                <a:cs typeface="Arial"/>
              </a:rPr>
              <a:t>xilema </a:t>
            </a:r>
            <a:r>
              <a:rPr sz="2400" spc="-5" dirty="0">
                <a:latin typeface="Arial"/>
                <a:cs typeface="Arial"/>
              </a:rPr>
              <a:t>sono chiamati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vasi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base ai tipi di ispessimento della parete si distinguono i  seguenti tipi di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vasi:</a:t>
            </a:r>
            <a:endParaRPr sz="2400">
              <a:latin typeface="Arial"/>
              <a:cs typeface="Arial"/>
            </a:endParaRPr>
          </a:p>
          <a:p>
            <a:pPr marL="463550" indent="-273685">
              <a:lnSpc>
                <a:spcPct val="100000"/>
              </a:lnSpc>
              <a:buChar char="•"/>
              <a:tabLst>
                <a:tab pos="463550" algn="l"/>
                <a:tab pos="464184" algn="l"/>
              </a:tabLst>
            </a:pPr>
            <a:r>
              <a:rPr sz="2400" spc="-5" dirty="0">
                <a:latin typeface="Arial"/>
                <a:cs typeface="Arial"/>
              </a:rPr>
              <a:t>anulati</a:t>
            </a:r>
            <a:endParaRPr sz="2400">
              <a:latin typeface="Arial"/>
              <a:cs typeface="Arial"/>
            </a:endParaRPr>
          </a:p>
          <a:p>
            <a:pPr marL="463550" indent="-273685">
              <a:lnSpc>
                <a:spcPct val="100000"/>
              </a:lnSpc>
              <a:buChar char="•"/>
              <a:tabLst>
                <a:tab pos="463550" algn="l"/>
                <a:tab pos="464184" algn="l"/>
              </a:tabLst>
            </a:pPr>
            <a:r>
              <a:rPr sz="2400" spc="-5" dirty="0">
                <a:latin typeface="Arial"/>
                <a:cs typeface="Arial"/>
              </a:rPr>
              <a:t>spiralati</a:t>
            </a:r>
            <a:endParaRPr sz="2400">
              <a:latin typeface="Arial"/>
              <a:cs typeface="Arial"/>
            </a:endParaRPr>
          </a:p>
          <a:p>
            <a:pPr marL="463550" indent="-273685">
              <a:lnSpc>
                <a:spcPct val="100000"/>
              </a:lnSpc>
              <a:buChar char="•"/>
              <a:tabLst>
                <a:tab pos="463550" algn="l"/>
                <a:tab pos="464184" algn="l"/>
              </a:tabLst>
            </a:pPr>
            <a:r>
              <a:rPr sz="2400" spc="-5" dirty="0">
                <a:latin typeface="Arial"/>
                <a:cs typeface="Arial"/>
              </a:rPr>
              <a:t>scalariformi</a:t>
            </a:r>
            <a:endParaRPr sz="2400">
              <a:latin typeface="Arial"/>
              <a:cs typeface="Arial"/>
            </a:endParaRPr>
          </a:p>
          <a:p>
            <a:pPr marL="463550" indent="-273685">
              <a:lnSpc>
                <a:spcPct val="100000"/>
              </a:lnSpc>
              <a:buChar char="•"/>
              <a:tabLst>
                <a:tab pos="463550" algn="l"/>
                <a:tab pos="464184" algn="l"/>
              </a:tabLst>
            </a:pPr>
            <a:r>
              <a:rPr sz="2400" spc="-5" dirty="0">
                <a:latin typeface="Arial"/>
                <a:cs typeface="Arial"/>
              </a:rPr>
              <a:t>reticolati</a:t>
            </a:r>
            <a:endParaRPr sz="2400">
              <a:latin typeface="Arial"/>
              <a:cs typeface="Arial"/>
            </a:endParaRPr>
          </a:p>
          <a:p>
            <a:pPr marL="463550" indent="-273685">
              <a:lnSpc>
                <a:spcPct val="100000"/>
              </a:lnSpc>
              <a:buChar char="•"/>
              <a:tabLst>
                <a:tab pos="463550" algn="l"/>
                <a:tab pos="464184" algn="l"/>
              </a:tabLst>
            </a:pPr>
            <a:r>
              <a:rPr sz="2400" spc="-5" dirty="0">
                <a:latin typeface="Arial"/>
                <a:cs typeface="Arial"/>
              </a:rPr>
              <a:t>punteggiati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1" y="2286000"/>
            <a:ext cx="5875018" cy="3951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0379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09600"/>
            <a:ext cx="5562600" cy="537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05384"/>
            <a:ext cx="7467599" cy="449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489" y="5038724"/>
            <a:ext cx="734187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primi due tipi (anulato e spiralato) permettono ancora  l'allungamento della cellula prima che questa muoia, e  quindi sono tipici dello </a:t>
            </a:r>
            <a:r>
              <a:rPr sz="2400" spc="-10" dirty="0">
                <a:latin typeface="Arial"/>
                <a:cs typeface="Arial"/>
              </a:rPr>
              <a:t>xilema </a:t>
            </a:r>
            <a:r>
              <a:rPr sz="2400" spc="-5" dirty="0">
                <a:latin typeface="Arial"/>
                <a:cs typeface="Arial"/>
              </a:rPr>
              <a:t>che si forma per primo  [</a:t>
            </a:r>
            <a:r>
              <a:rPr sz="2400" b="1" i="1" spc="-5" dirty="0">
                <a:latin typeface="Arial"/>
                <a:cs typeface="Arial"/>
              </a:rPr>
              <a:t>proto</a:t>
            </a:r>
            <a:r>
              <a:rPr sz="2400" i="1" spc="-5" dirty="0">
                <a:latin typeface="Arial"/>
                <a:cs typeface="Arial"/>
              </a:rPr>
              <a:t>xilema</a:t>
            </a:r>
            <a:r>
              <a:rPr sz="2400" spc="-5" dirty="0">
                <a:latin typeface="Arial"/>
                <a:cs typeface="Arial"/>
              </a:rPr>
              <a:t>].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04800"/>
            <a:ext cx="5414771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330200"/>
            <a:ext cx="214185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Gli elementi  tracheali dotati  lateralmente di  punteggiature  permettono il  trasporto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anche  in direzione  laterale  dell'acqua </a:t>
            </a:r>
            <a:r>
              <a:rPr sz="2400" dirty="0">
                <a:latin typeface="Arial"/>
                <a:cs typeface="Arial"/>
              </a:rPr>
              <a:t>tra  </a:t>
            </a:r>
            <a:r>
              <a:rPr sz="2400" spc="-5" dirty="0">
                <a:latin typeface="Arial"/>
                <a:cs typeface="Arial"/>
              </a:rPr>
              <a:t>“tubi”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diversi.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0" y="228600"/>
            <a:ext cx="5791199" cy="5454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4939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88739" y="371475"/>
            <a:ext cx="4984115" cy="587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76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Rispetto alle tracheidi, le trachee  (“</a:t>
            </a:r>
            <a:r>
              <a:rPr sz="2400" i="1" spc="-5" dirty="0">
                <a:latin typeface="Arial"/>
                <a:cs typeface="Arial"/>
              </a:rPr>
              <a:t>vessels</a:t>
            </a:r>
            <a:r>
              <a:rPr sz="2400" spc="-5" dirty="0">
                <a:latin typeface="Arial"/>
                <a:cs typeface="Arial"/>
              </a:rPr>
              <a:t>” in ingl.) trasportano con  maggior </a:t>
            </a:r>
            <a:r>
              <a:rPr sz="2400" spc="-10" dirty="0">
                <a:latin typeface="Arial"/>
                <a:cs typeface="Arial"/>
              </a:rPr>
              <a:t>efficienza </a:t>
            </a:r>
            <a:r>
              <a:rPr sz="2400" spc="-5" dirty="0">
                <a:latin typeface="Arial"/>
                <a:cs typeface="Arial"/>
              </a:rPr>
              <a:t>l'acqua perché  hanno un lume più ampio, e non ci  sono setti apicali a limitare il flusso  </a:t>
            </a:r>
            <a:r>
              <a:rPr sz="2400" dirty="0">
                <a:latin typeface="Arial"/>
                <a:cs typeface="Arial"/>
              </a:rPr>
              <a:t>tra </a:t>
            </a:r>
            <a:r>
              <a:rPr sz="2400" spc="-5" dirty="0">
                <a:latin typeface="Arial"/>
                <a:cs typeface="Arial"/>
              </a:rPr>
              <a:t>un elemento e l’altro.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Esse sono però maggiormente  esposte al pericolo dell'embolia, cioè  alla formazione di bolle di gas che  occludono il vaso, bloccando il  passaggio della linfa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grezza.</a:t>
            </a:r>
            <a:endParaRPr sz="2400">
              <a:latin typeface="Arial"/>
              <a:cs typeface="Arial"/>
            </a:endParaRPr>
          </a:p>
          <a:p>
            <a:pPr marL="12700" marR="196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molte piante le trachee rimangono  funzionali per tempi molto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brevi</a:t>
            </a:r>
            <a:endParaRPr sz="2400">
              <a:latin typeface="Arial"/>
              <a:cs typeface="Arial"/>
            </a:endParaRPr>
          </a:p>
          <a:p>
            <a:pPr marL="12700" marR="35369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(in alcuni alberi addirittura per una  sola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stagione).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71628"/>
            <a:ext cx="5832347" cy="6705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4584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7" y="233171"/>
            <a:ext cx="3841648" cy="5629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3503" y="1196911"/>
            <a:ext cx="18656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loe</a:t>
            </a:r>
            <a:r>
              <a:rPr sz="1800" spc="-5" dirty="0">
                <a:latin typeface="Arial"/>
                <a:cs typeface="Arial"/>
              </a:rPr>
              <a:t>ma  floema</a:t>
            </a:r>
            <a:endParaRPr sz="1800">
              <a:latin typeface="Arial"/>
              <a:cs typeface="Arial"/>
            </a:endParaRPr>
          </a:p>
          <a:p>
            <a:pPr marL="647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metafloema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cambio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3503" y="3665791"/>
            <a:ext cx="35801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metaxilema: vasi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grandi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(trachee reticolate, scalariformi,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…)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527" y="5037392"/>
            <a:ext cx="7723505" cy="1715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5675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protoxilema: vasi piccoli  (tracheidi anulate 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spiralate)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344741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Fascio cribrovascolare collaterale aperto  (sezione trasversale), nel fusto in struttura  primaria di una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Dicotiledone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76600" y="2586227"/>
            <a:ext cx="1811020" cy="208915"/>
          </a:xfrm>
          <a:custGeom>
            <a:avLst/>
            <a:gdLst/>
            <a:ahLst/>
            <a:cxnLst/>
            <a:rect l="l" t="t" r="r" b="b"/>
            <a:pathLst>
              <a:path w="1811020" h="208914">
                <a:moveTo>
                  <a:pt x="73455" y="44806"/>
                </a:moveTo>
                <a:lnTo>
                  <a:pt x="51910" y="55578"/>
                </a:lnTo>
                <a:lnTo>
                  <a:pt x="71474" y="69315"/>
                </a:lnTo>
                <a:lnTo>
                  <a:pt x="1807463" y="208787"/>
                </a:lnTo>
                <a:lnTo>
                  <a:pt x="1810511" y="182879"/>
                </a:lnTo>
                <a:lnTo>
                  <a:pt x="73455" y="44806"/>
                </a:lnTo>
                <a:close/>
              </a:path>
              <a:path w="1811020" h="208914">
                <a:moveTo>
                  <a:pt x="106679" y="0"/>
                </a:moveTo>
                <a:lnTo>
                  <a:pt x="99060" y="3048"/>
                </a:lnTo>
                <a:lnTo>
                  <a:pt x="0" y="51815"/>
                </a:lnTo>
                <a:lnTo>
                  <a:pt x="91439" y="114300"/>
                </a:lnTo>
                <a:lnTo>
                  <a:pt x="96012" y="118872"/>
                </a:lnTo>
                <a:lnTo>
                  <a:pt x="105155" y="117348"/>
                </a:lnTo>
                <a:lnTo>
                  <a:pt x="108203" y="111251"/>
                </a:lnTo>
                <a:lnTo>
                  <a:pt x="112775" y="105155"/>
                </a:lnTo>
                <a:lnTo>
                  <a:pt x="111251" y="97536"/>
                </a:lnTo>
                <a:lnTo>
                  <a:pt x="105155" y="92963"/>
                </a:lnTo>
                <a:lnTo>
                  <a:pt x="71474" y="69315"/>
                </a:lnTo>
                <a:lnTo>
                  <a:pt x="24383" y="65532"/>
                </a:lnTo>
                <a:lnTo>
                  <a:pt x="27431" y="41148"/>
                </a:lnTo>
                <a:lnTo>
                  <a:pt x="80772" y="41148"/>
                </a:lnTo>
                <a:lnTo>
                  <a:pt x="117348" y="22860"/>
                </a:lnTo>
                <a:lnTo>
                  <a:pt x="120395" y="15239"/>
                </a:lnTo>
                <a:lnTo>
                  <a:pt x="114300" y="3048"/>
                </a:lnTo>
                <a:lnTo>
                  <a:pt x="106679" y="0"/>
                </a:lnTo>
                <a:close/>
              </a:path>
              <a:path w="1811020" h="208914">
                <a:moveTo>
                  <a:pt x="27431" y="41148"/>
                </a:moveTo>
                <a:lnTo>
                  <a:pt x="24383" y="65532"/>
                </a:lnTo>
                <a:lnTo>
                  <a:pt x="71474" y="69315"/>
                </a:lnTo>
                <a:lnTo>
                  <a:pt x="66086" y="65532"/>
                </a:lnTo>
                <a:lnTo>
                  <a:pt x="32003" y="65532"/>
                </a:lnTo>
                <a:lnTo>
                  <a:pt x="33527" y="42672"/>
                </a:lnTo>
                <a:lnTo>
                  <a:pt x="46604" y="42672"/>
                </a:lnTo>
                <a:lnTo>
                  <a:pt x="27431" y="41148"/>
                </a:lnTo>
                <a:close/>
              </a:path>
              <a:path w="1811020" h="208914">
                <a:moveTo>
                  <a:pt x="33527" y="42672"/>
                </a:moveTo>
                <a:lnTo>
                  <a:pt x="32003" y="65532"/>
                </a:lnTo>
                <a:lnTo>
                  <a:pt x="51910" y="55578"/>
                </a:lnTo>
                <a:lnTo>
                  <a:pt x="33527" y="42672"/>
                </a:lnTo>
                <a:close/>
              </a:path>
              <a:path w="1811020" h="208914">
                <a:moveTo>
                  <a:pt x="51910" y="55578"/>
                </a:moveTo>
                <a:lnTo>
                  <a:pt x="32003" y="65532"/>
                </a:lnTo>
                <a:lnTo>
                  <a:pt x="66086" y="65532"/>
                </a:lnTo>
                <a:lnTo>
                  <a:pt x="51910" y="55578"/>
                </a:lnTo>
                <a:close/>
              </a:path>
              <a:path w="1811020" h="208914">
                <a:moveTo>
                  <a:pt x="46604" y="42672"/>
                </a:moveTo>
                <a:lnTo>
                  <a:pt x="33527" y="42672"/>
                </a:lnTo>
                <a:lnTo>
                  <a:pt x="51910" y="55578"/>
                </a:lnTo>
                <a:lnTo>
                  <a:pt x="73455" y="44806"/>
                </a:lnTo>
                <a:lnTo>
                  <a:pt x="46604" y="42672"/>
                </a:lnTo>
                <a:close/>
              </a:path>
              <a:path w="1811020" h="208914">
                <a:moveTo>
                  <a:pt x="80772" y="41148"/>
                </a:moveTo>
                <a:lnTo>
                  <a:pt x="27431" y="41148"/>
                </a:lnTo>
                <a:lnTo>
                  <a:pt x="73455" y="44806"/>
                </a:lnTo>
                <a:lnTo>
                  <a:pt x="80772" y="411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6264" y="3491483"/>
            <a:ext cx="1452880" cy="370840"/>
          </a:xfrm>
          <a:custGeom>
            <a:avLst/>
            <a:gdLst/>
            <a:ahLst/>
            <a:cxnLst/>
            <a:rect l="l" t="t" r="r" b="b"/>
            <a:pathLst>
              <a:path w="1452879" h="370839">
                <a:moveTo>
                  <a:pt x="75467" y="38118"/>
                </a:moveTo>
                <a:lnTo>
                  <a:pt x="50222" y="46379"/>
                </a:lnTo>
                <a:lnTo>
                  <a:pt x="68562" y="63845"/>
                </a:lnTo>
                <a:lnTo>
                  <a:pt x="1446275" y="370331"/>
                </a:lnTo>
                <a:lnTo>
                  <a:pt x="1452371" y="344423"/>
                </a:lnTo>
                <a:lnTo>
                  <a:pt x="75467" y="38118"/>
                </a:lnTo>
                <a:close/>
              </a:path>
              <a:path w="1452879" h="370839">
                <a:moveTo>
                  <a:pt x="111251" y="0"/>
                </a:moveTo>
                <a:lnTo>
                  <a:pt x="105155" y="1524"/>
                </a:lnTo>
                <a:lnTo>
                  <a:pt x="0" y="35052"/>
                </a:lnTo>
                <a:lnTo>
                  <a:pt x="80771" y="109728"/>
                </a:lnTo>
                <a:lnTo>
                  <a:pt x="85343" y="114300"/>
                </a:lnTo>
                <a:lnTo>
                  <a:pt x="92963" y="114300"/>
                </a:lnTo>
                <a:lnTo>
                  <a:pt x="99059" y="109728"/>
                </a:lnTo>
                <a:lnTo>
                  <a:pt x="103631" y="103632"/>
                </a:lnTo>
                <a:lnTo>
                  <a:pt x="103631" y="96012"/>
                </a:lnTo>
                <a:lnTo>
                  <a:pt x="97535" y="91440"/>
                </a:lnTo>
                <a:lnTo>
                  <a:pt x="68562" y="63845"/>
                </a:lnTo>
                <a:lnTo>
                  <a:pt x="21336" y="53340"/>
                </a:lnTo>
                <a:lnTo>
                  <a:pt x="27431" y="27432"/>
                </a:lnTo>
                <a:lnTo>
                  <a:pt x="108119" y="27432"/>
                </a:lnTo>
                <a:lnTo>
                  <a:pt x="112775" y="25908"/>
                </a:lnTo>
                <a:lnTo>
                  <a:pt x="118871" y="24384"/>
                </a:lnTo>
                <a:lnTo>
                  <a:pt x="121919" y="16764"/>
                </a:lnTo>
                <a:lnTo>
                  <a:pt x="120395" y="9144"/>
                </a:lnTo>
                <a:lnTo>
                  <a:pt x="118871" y="3048"/>
                </a:lnTo>
                <a:lnTo>
                  <a:pt x="111251" y="0"/>
                </a:lnTo>
                <a:close/>
              </a:path>
              <a:path w="1452879" h="370839">
                <a:moveTo>
                  <a:pt x="27431" y="27432"/>
                </a:moveTo>
                <a:lnTo>
                  <a:pt x="21336" y="53340"/>
                </a:lnTo>
                <a:lnTo>
                  <a:pt x="68562" y="63845"/>
                </a:lnTo>
                <a:lnTo>
                  <a:pt x="57530" y="53340"/>
                </a:lnTo>
                <a:lnTo>
                  <a:pt x="28955" y="53340"/>
                </a:lnTo>
                <a:lnTo>
                  <a:pt x="33527" y="30480"/>
                </a:lnTo>
                <a:lnTo>
                  <a:pt x="41133" y="30480"/>
                </a:lnTo>
                <a:lnTo>
                  <a:pt x="27431" y="27432"/>
                </a:lnTo>
                <a:close/>
              </a:path>
              <a:path w="1452879" h="370839">
                <a:moveTo>
                  <a:pt x="33527" y="30480"/>
                </a:moveTo>
                <a:lnTo>
                  <a:pt x="28955" y="53340"/>
                </a:lnTo>
                <a:lnTo>
                  <a:pt x="50222" y="46379"/>
                </a:lnTo>
                <a:lnTo>
                  <a:pt x="33527" y="30480"/>
                </a:lnTo>
                <a:close/>
              </a:path>
              <a:path w="1452879" h="370839">
                <a:moveTo>
                  <a:pt x="50222" y="46379"/>
                </a:moveTo>
                <a:lnTo>
                  <a:pt x="28955" y="53340"/>
                </a:lnTo>
                <a:lnTo>
                  <a:pt x="57530" y="53340"/>
                </a:lnTo>
                <a:lnTo>
                  <a:pt x="50222" y="46379"/>
                </a:lnTo>
                <a:close/>
              </a:path>
              <a:path w="1452879" h="370839">
                <a:moveTo>
                  <a:pt x="41133" y="30480"/>
                </a:moveTo>
                <a:lnTo>
                  <a:pt x="33527" y="30480"/>
                </a:lnTo>
                <a:lnTo>
                  <a:pt x="50222" y="46379"/>
                </a:lnTo>
                <a:lnTo>
                  <a:pt x="75467" y="38118"/>
                </a:lnTo>
                <a:lnTo>
                  <a:pt x="41133" y="30480"/>
                </a:lnTo>
                <a:close/>
              </a:path>
              <a:path w="1452879" h="370839">
                <a:moveTo>
                  <a:pt x="108119" y="27432"/>
                </a:moveTo>
                <a:lnTo>
                  <a:pt x="27431" y="27432"/>
                </a:lnTo>
                <a:lnTo>
                  <a:pt x="75467" y="38118"/>
                </a:lnTo>
                <a:lnTo>
                  <a:pt x="108119" y="2743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6264" y="5023103"/>
            <a:ext cx="1450975" cy="219710"/>
          </a:xfrm>
          <a:custGeom>
            <a:avLst/>
            <a:gdLst/>
            <a:ahLst/>
            <a:cxnLst/>
            <a:rect l="l" t="t" r="r" b="b"/>
            <a:pathLst>
              <a:path w="1450975" h="219710">
                <a:moveTo>
                  <a:pt x="72986" y="43235"/>
                </a:moveTo>
                <a:lnTo>
                  <a:pt x="49556" y="53845"/>
                </a:lnTo>
                <a:lnTo>
                  <a:pt x="70840" y="69242"/>
                </a:lnTo>
                <a:lnTo>
                  <a:pt x="1447799" y="219456"/>
                </a:lnTo>
                <a:lnTo>
                  <a:pt x="1450847" y="193548"/>
                </a:lnTo>
                <a:lnTo>
                  <a:pt x="72986" y="43235"/>
                </a:lnTo>
                <a:close/>
              </a:path>
              <a:path w="1450975" h="219710">
                <a:moveTo>
                  <a:pt x="106679" y="0"/>
                </a:moveTo>
                <a:lnTo>
                  <a:pt x="100583" y="3048"/>
                </a:lnTo>
                <a:lnTo>
                  <a:pt x="0" y="48768"/>
                </a:lnTo>
                <a:lnTo>
                  <a:pt x="88391" y="112775"/>
                </a:lnTo>
                <a:lnTo>
                  <a:pt x="94487" y="117348"/>
                </a:lnTo>
                <a:lnTo>
                  <a:pt x="102107" y="115824"/>
                </a:lnTo>
                <a:lnTo>
                  <a:pt x="106679" y="111251"/>
                </a:lnTo>
                <a:lnTo>
                  <a:pt x="109727" y="105156"/>
                </a:lnTo>
                <a:lnTo>
                  <a:pt x="108203" y="97536"/>
                </a:lnTo>
                <a:lnTo>
                  <a:pt x="103631" y="92963"/>
                </a:lnTo>
                <a:lnTo>
                  <a:pt x="70840" y="69242"/>
                </a:lnTo>
                <a:lnTo>
                  <a:pt x="22860" y="64007"/>
                </a:lnTo>
                <a:lnTo>
                  <a:pt x="25907" y="38100"/>
                </a:lnTo>
                <a:lnTo>
                  <a:pt x="84327" y="38100"/>
                </a:lnTo>
                <a:lnTo>
                  <a:pt x="111251" y="25907"/>
                </a:lnTo>
                <a:lnTo>
                  <a:pt x="117347" y="24383"/>
                </a:lnTo>
                <a:lnTo>
                  <a:pt x="120395" y="16763"/>
                </a:lnTo>
                <a:lnTo>
                  <a:pt x="117347" y="9143"/>
                </a:lnTo>
                <a:lnTo>
                  <a:pt x="114299" y="3048"/>
                </a:lnTo>
                <a:lnTo>
                  <a:pt x="106679" y="0"/>
                </a:lnTo>
                <a:close/>
              </a:path>
              <a:path w="1450975" h="219710">
                <a:moveTo>
                  <a:pt x="25907" y="38100"/>
                </a:moveTo>
                <a:lnTo>
                  <a:pt x="22860" y="64007"/>
                </a:lnTo>
                <a:lnTo>
                  <a:pt x="70840" y="69242"/>
                </a:lnTo>
                <a:lnTo>
                  <a:pt x="61497" y="62483"/>
                </a:lnTo>
                <a:lnTo>
                  <a:pt x="30479" y="62483"/>
                </a:lnTo>
                <a:lnTo>
                  <a:pt x="32003" y="41148"/>
                </a:lnTo>
                <a:lnTo>
                  <a:pt x="53847" y="41148"/>
                </a:lnTo>
                <a:lnTo>
                  <a:pt x="25907" y="38100"/>
                </a:lnTo>
                <a:close/>
              </a:path>
              <a:path w="1450975" h="219710">
                <a:moveTo>
                  <a:pt x="32003" y="41148"/>
                </a:moveTo>
                <a:lnTo>
                  <a:pt x="30479" y="62483"/>
                </a:lnTo>
                <a:lnTo>
                  <a:pt x="49556" y="53845"/>
                </a:lnTo>
                <a:lnTo>
                  <a:pt x="32003" y="41148"/>
                </a:lnTo>
                <a:close/>
              </a:path>
              <a:path w="1450975" h="219710">
                <a:moveTo>
                  <a:pt x="49556" y="53845"/>
                </a:moveTo>
                <a:lnTo>
                  <a:pt x="30479" y="62483"/>
                </a:lnTo>
                <a:lnTo>
                  <a:pt x="61497" y="62483"/>
                </a:lnTo>
                <a:lnTo>
                  <a:pt x="49556" y="53845"/>
                </a:lnTo>
                <a:close/>
              </a:path>
              <a:path w="1450975" h="219710">
                <a:moveTo>
                  <a:pt x="53847" y="41148"/>
                </a:moveTo>
                <a:lnTo>
                  <a:pt x="32003" y="41148"/>
                </a:lnTo>
                <a:lnTo>
                  <a:pt x="49556" y="53845"/>
                </a:lnTo>
                <a:lnTo>
                  <a:pt x="72986" y="43235"/>
                </a:lnTo>
                <a:lnTo>
                  <a:pt x="53847" y="41148"/>
                </a:lnTo>
                <a:close/>
              </a:path>
              <a:path w="1450975" h="219710">
                <a:moveTo>
                  <a:pt x="84327" y="38100"/>
                </a:moveTo>
                <a:lnTo>
                  <a:pt x="25907" y="38100"/>
                </a:lnTo>
                <a:lnTo>
                  <a:pt x="72986" y="43235"/>
                </a:lnTo>
                <a:lnTo>
                  <a:pt x="84327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00527" y="1702307"/>
            <a:ext cx="2386965" cy="335280"/>
          </a:xfrm>
          <a:custGeom>
            <a:avLst/>
            <a:gdLst/>
            <a:ahLst/>
            <a:cxnLst/>
            <a:rect l="l" t="t" r="r" b="b"/>
            <a:pathLst>
              <a:path w="2386965" h="335280">
                <a:moveTo>
                  <a:pt x="102107" y="217931"/>
                </a:moveTo>
                <a:lnTo>
                  <a:pt x="94487" y="217931"/>
                </a:lnTo>
                <a:lnTo>
                  <a:pt x="88392" y="220979"/>
                </a:lnTo>
                <a:lnTo>
                  <a:pt x="0" y="288035"/>
                </a:lnTo>
                <a:lnTo>
                  <a:pt x="100583" y="332231"/>
                </a:lnTo>
                <a:lnTo>
                  <a:pt x="108204" y="335279"/>
                </a:lnTo>
                <a:lnTo>
                  <a:pt x="115824" y="332231"/>
                </a:lnTo>
                <a:lnTo>
                  <a:pt x="117348" y="324611"/>
                </a:lnTo>
                <a:lnTo>
                  <a:pt x="120395" y="318515"/>
                </a:lnTo>
                <a:lnTo>
                  <a:pt x="117348" y="310895"/>
                </a:lnTo>
                <a:lnTo>
                  <a:pt x="111251" y="307847"/>
                </a:lnTo>
                <a:lnTo>
                  <a:pt x="86669" y="297179"/>
                </a:lnTo>
                <a:lnTo>
                  <a:pt x="27431" y="297179"/>
                </a:lnTo>
                <a:lnTo>
                  <a:pt x="24383" y="272795"/>
                </a:lnTo>
                <a:lnTo>
                  <a:pt x="69443" y="267585"/>
                </a:lnTo>
                <a:lnTo>
                  <a:pt x="103631" y="242315"/>
                </a:lnTo>
                <a:lnTo>
                  <a:pt x="109728" y="237743"/>
                </a:lnTo>
                <a:lnTo>
                  <a:pt x="109728" y="230123"/>
                </a:lnTo>
                <a:lnTo>
                  <a:pt x="106680" y="224027"/>
                </a:lnTo>
                <a:lnTo>
                  <a:pt x="102107" y="217931"/>
                </a:lnTo>
                <a:close/>
              </a:path>
              <a:path w="2386965" h="335280">
                <a:moveTo>
                  <a:pt x="69443" y="267585"/>
                </a:moveTo>
                <a:lnTo>
                  <a:pt x="24383" y="272795"/>
                </a:lnTo>
                <a:lnTo>
                  <a:pt x="27431" y="297179"/>
                </a:lnTo>
                <a:lnTo>
                  <a:pt x="53939" y="294131"/>
                </a:lnTo>
                <a:lnTo>
                  <a:pt x="33528" y="294131"/>
                </a:lnTo>
                <a:lnTo>
                  <a:pt x="30480" y="272795"/>
                </a:lnTo>
                <a:lnTo>
                  <a:pt x="62394" y="272795"/>
                </a:lnTo>
                <a:lnTo>
                  <a:pt x="69443" y="267585"/>
                </a:lnTo>
                <a:close/>
              </a:path>
              <a:path w="2386965" h="335280">
                <a:moveTo>
                  <a:pt x="74260" y="291795"/>
                </a:moveTo>
                <a:lnTo>
                  <a:pt x="27431" y="297179"/>
                </a:lnTo>
                <a:lnTo>
                  <a:pt x="86669" y="297179"/>
                </a:lnTo>
                <a:lnTo>
                  <a:pt x="74260" y="291795"/>
                </a:lnTo>
                <a:close/>
              </a:path>
              <a:path w="2386965" h="335280">
                <a:moveTo>
                  <a:pt x="30480" y="272795"/>
                </a:moveTo>
                <a:lnTo>
                  <a:pt x="33528" y="294131"/>
                </a:lnTo>
                <a:lnTo>
                  <a:pt x="50588" y="281522"/>
                </a:lnTo>
                <a:lnTo>
                  <a:pt x="30480" y="272795"/>
                </a:lnTo>
                <a:close/>
              </a:path>
              <a:path w="2386965" h="335280">
                <a:moveTo>
                  <a:pt x="50588" y="281522"/>
                </a:moveTo>
                <a:lnTo>
                  <a:pt x="33528" y="294131"/>
                </a:lnTo>
                <a:lnTo>
                  <a:pt x="53939" y="294131"/>
                </a:lnTo>
                <a:lnTo>
                  <a:pt x="74260" y="291795"/>
                </a:lnTo>
                <a:lnTo>
                  <a:pt x="50588" y="281522"/>
                </a:lnTo>
                <a:close/>
              </a:path>
              <a:path w="2386965" h="335280">
                <a:moveTo>
                  <a:pt x="2383535" y="0"/>
                </a:moveTo>
                <a:lnTo>
                  <a:pt x="69443" y="267585"/>
                </a:lnTo>
                <a:lnTo>
                  <a:pt x="50588" y="281522"/>
                </a:lnTo>
                <a:lnTo>
                  <a:pt x="74260" y="291795"/>
                </a:lnTo>
                <a:lnTo>
                  <a:pt x="2386583" y="25907"/>
                </a:lnTo>
                <a:lnTo>
                  <a:pt x="2383535" y="0"/>
                </a:lnTo>
                <a:close/>
              </a:path>
              <a:path w="2386965" h="335280">
                <a:moveTo>
                  <a:pt x="62394" y="272795"/>
                </a:moveTo>
                <a:lnTo>
                  <a:pt x="30480" y="272795"/>
                </a:lnTo>
                <a:lnTo>
                  <a:pt x="50588" y="281522"/>
                </a:lnTo>
                <a:lnTo>
                  <a:pt x="62394" y="2727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75219" y="3048"/>
            <a:ext cx="1624583" cy="1987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254000"/>
            <a:ext cx="296608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99415" algn="l"/>
                <a:tab pos="1000125" algn="l"/>
                <a:tab pos="1109345" algn="l"/>
                <a:tab pos="1176655" algn="l"/>
                <a:tab pos="1455420" algn="l"/>
                <a:tab pos="1597025" algn="l"/>
                <a:tab pos="1671955" algn="l"/>
                <a:tab pos="1705610" algn="l"/>
                <a:tab pos="1836420" algn="l"/>
                <a:tab pos="2057400" algn="l"/>
                <a:tab pos="2086610" algn="l"/>
                <a:tab pos="2292350" algn="l"/>
                <a:tab pos="2459990" algn="l"/>
                <a:tab pos="2714625" algn="l"/>
              </a:tabLst>
            </a:pP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	m</a:t>
            </a:r>
            <a:r>
              <a:rPr sz="2400" spc="-10" dirty="0">
                <a:latin typeface="Arial"/>
                <a:cs typeface="Arial"/>
              </a:rPr>
              <a:t>ol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		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si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f</a:t>
            </a:r>
            <a:r>
              <a:rPr sz="2400" spc="-10" dirty="0">
                <a:latin typeface="Arial"/>
                <a:cs typeface="Arial"/>
              </a:rPr>
              <a:t>in</a:t>
            </a:r>
            <a:r>
              <a:rPr sz="2400" spc="-5" dirty="0">
                <a:latin typeface="Arial"/>
                <a:cs typeface="Arial"/>
              </a:rPr>
              <a:t>e 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dirty="0">
                <a:latin typeface="Arial"/>
                <a:cs typeface="Arial"/>
              </a:rPr>
              <a:t>		st</a:t>
            </a:r>
            <a:r>
              <a:rPr sz="2400" spc="-2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		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  </a:t>
            </a:r>
            <a:r>
              <a:rPr sz="2400" dirty="0">
                <a:latin typeface="Arial"/>
                <a:cs typeface="Arial"/>
              </a:rPr>
              <a:t>cr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sc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		</a:t>
            </a:r>
            <a:r>
              <a:rPr sz="2400" spc="-5" dirty="0">
                <a:latin typeface="Arial"/>
                <a:cs typeface="Arial"/>
              </a:rPr>
              <a:t>le</a:t>
            </a:r>
            <a:r>
              <a:rPr sz="2400" dirty="0">
                <a:latin typeface="Arial"/>
                <a:cs typeface="Arial"/>
              </a:rPr>
              <a:t>				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  parenchimatiche  </a:t>
            </a:r>
            <a:r>
              <a:rPr sz="2400" spc="-10" dirty="0">
                <a:latin typeface="Arial"/>
                <a:cs typeface="Arial"/>
              </a:rPr>
              <a:t>in</a:t>
            </a:r>
            <a:r>
              <a:rPr sz="2400" spc="1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			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			</a:t>
            </a:r>
            <a:r>
              <a:rPr sz="2400" spc="-10" dirty="0">
                <a:latin typeface="Arial"/>
                <a:cs typeface="Arial"/>
              </a:rPr>
              <a:t>lu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e  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hea</a:t>
            </a:r>
            <a:r>
              <a:rPr sz="2400" spc="-5" dirty="0">
                <a:latin typeface="Arial"/>
                <a:cs typeface="Arial"/>
              </a:rPr>
              <a:t>le</a:t>
            </a:r>
            <a:r>
              <a:rPr sz="2400" dirty="0">
                <a:latin typeface="Arial"/>
                <a:cs typeface="Arial"/>
              </a:rPr>
              <a:t>		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so 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	p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nt</a:t>
            </a:r>
            <a:r>
              <a:rPr sz="2400" spc="-10" dirty="0">
                <a:latin typeface="Arial"/>
                <a:cs typeface="Arial"/>
              </a:rPr>
              <a:t>egg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  f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rm</a:t>
            </a:r>
            <a:r>
              <a:rPr sz="2400" spc="-1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					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10" dirty="0">
                <a:latin typeface="Arial"/>
                <a:cs typeface="Arial"/>
              </a:rPr>
              <a:t>ut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ur</a:t>
            </a:r>
            <a:r>
              <a:rPr sz="2400" spc="-5" dirty="0">
                <a:latin typeface="Arial"/>
                <a:cs typeface="Arial"/>
              </a:rPr>
              <a:t>e  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sc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1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,		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LL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  </a:t>
            </a:r>
            <a:r>
              <a:rPr sz="2400" spc="-5" dirty="0">
                <a:latin typeface="Arial"/>
                <a:cs typeface="Arial"/>
              </a:rPr>
              <a:t>che occludono i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vasi.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1000" y="304800"/>
            <a:ext cx="4765547" cy="5859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590" y="281177"/>
            <a:ext cx="17418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0" dirty="0">
                <a:solidFill>
                  <a:srgbClr val="333399"/>
                </a:solidFill>
                <a:latin typeface="Arial"/>
                <a:cs typeface="Arial"/>
              </a:rPr>
              <a:t>FLOE</a:t>
            </a:r>
            <a:r>
              <a:rPr sz="3200" b="1" i="0" spc="-5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3200" b="1" i="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340" y="1222375"/>
            <a:ext cx="415671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Trasporto </a:t>
            </a:r>
            <a:r>
              <a:rPr sz="2400" spc="-5" dirty="0">
                <a:latin typeface="Arial"/>
                <a:cs typeface="Arial"/>
              </a:rPr>
              <a:t>della </a:t>
            </a:r>
            <a:r>
              <a:rPr sz="2400" spc="-25" dirty="0">
                <a:latin typeface="Arial"/>
                <a:cs typeface="Arial"/>
              </a:rPr>
              <a:t>“LINFA  </a:t>
            </a:r>
            <a:r>
              <a:rPr sz="2400" spc="-40" dirty="0">
                <a:latin typeface="Arial"/>
                <a:cs typeface="Arial"/>
              </a:rPr>
              <a:t>ELABORATA”, </a:t>
            </a:r>
            <a:r>
              <a:rPr sz="2400" spc="-5" dirty="0">
                <a:latin typeface="Arial"/>
                <a:cs typeface="Arial"/>
              </a:rPr>
              <a:t>acqua e  molecole organiche (mono- ed  oligosaccaridi, fitormoni, aa,  etc.) dai diversi organi di  produzione agli organi che li  devono accumulare o  consumare, ad es. dalle foglie  agli organi di riserva, ai frutti in  formazione, ai tessuti in attiva  crescita.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700" y="152400"/>
            <a:ext cx="3924299" cy="6373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1303" y="908303"/>
            <a:ext cx="5117591" cy="4725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1303" y="550164"/>
            <a:ext cx="5082539" cy="524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647" y="117348"/>
            <a:ext cx="8243315" cy="6412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56020"/>
            <a:ext cx="483108" cy="601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25573" y="1131867"/>
            <a:ext cx="135255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64" y="358775"/>
            <a:ext cx="214185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Con questo  esperimento si  dimostra come  trasporto possa  avvenire  c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po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ane</a:t>
            </a:r>
            <a:r>
              <a:rPr sz="2400" spc="-5" dirty="0">
                <a:latin typeface="Arial"/>
                <a:cs typeface="Arial"/>
              </a:rPr>
              <a:t>a  mente nei due  sensi all’interno  dello stesso  internodo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12491" y="0"/>
            <a:ext cx="5231891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27375" y="4006595"/>
            <a:ext cx="864235" cy="3797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800" spc="-10" dirty="0">
                <a:latin typeface="Arial"/>
                <a:cs typeface="Arial"/>
              </a:rPr>
              <a:t>xilema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9547" y="4386071"/>
            <a:ext cx="935990" cy="3644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00"/>
              </a:spcBef>
            </a:pPr>
            <a:r>
              <a:rPr sz="1800" spc="-5" dirty="0">
                <a:latin typeface="Arial"/>
                <a:cs typeface="Arial"/>
              </a:rPr>
              <a:t>floema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18147" y="6382511"/>
            <a:ext cx="574675" cy="142240"/>
          </a:xfrm>
          <a:custGeom>
            <a:avLst/>
            <a:gdLst/>
            <a:ahLst/>
            <a:cxnLst/>
            <a:rect l="l" t="t" r="r" b="b"/>
            <a:pathLst>
              <a:path w="574675" h="142240">
                <a:moveTo>
                  <a:pt x="0" y="141732"/>
                </a:moveTo>
                <a:lnTo>
                  <a:pt x="574547" y="141732"/>
                </a:lnTo>
                <a:lnTo>
                  <a:pt x="574547" y="0"/>
                </a:lnTo>
                <a:lnTo>
                  <a:pt x="0" y="0"/>
                </a:lnTo>
                <a:lnTo>
                  <a:pt x="0" y="141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2052" y="6377939"/>
            <a:ext cx="586740" cy="152400"/>
          </a:xfrm>
          <a:custGeom>
            <a:avLst/>
            <a:gdLst/>
            <a:ahLst/>
            <a:cxnLst/>
            <a:rect l="l" t="t" r="r" b="b"/>
            <a:pathLst>
              <a:path w="586740" h="152400">
                <a:moveTo>
                  <a:pt x="586739" y="0"/>
                </a:moveTo>
                <a:lnTo>
                  <a:pt x="0" y="0"/>
                </a:lnTo>
                <a:lnTo>
                  <a:pt x="0" y="152399"/>
                </a:lnTo>
                <a:lnTo>
                  <a:pt x="586739" y="152399"/>
                </a:lnTo>
                <a:lnTo>
                  <a:pt x="586739" y="147827"/>
                </a:lnTo>
                <a:lnTo>
                  <a:pt x="10668" y="147827"/>
                </a:lnTo>
                <a:lnTo>
                  <a:pt x="6096" y="143255"/>
                </a:lnTo>
                <a:lnTo>
                  <a:pt x="10668" y="143255"/>
                </a:lnTo>
                <a:lnTo>
                  <a:pt x="10668" y="9143"/>
                </a:lnTo>
                <a:lnTo>
                  <a:pt x="6096" y="9143"/>
                </a:lnTo>
                <a:lnTo>
                  <a:pt x="10668" y="4571"/>
                </a:lnTo>
                <a:lnTo>
                  <a:pt x="586739" y="4571"/>
                </a:lnTo>
                <a:lnTo>
                  <a:pt x="586739" y="0"/>
                </a:lnTo>
                <a:close/>
              </a:path>
              <a:path w="586740" h="152400">
                <a:moveTo>
                  <a:pt x="10668" y="143255"/>
                </a:moveTo>
                <a:lnTo>
                  <a:pt x="6096" y="143255"/>
                </a:lnTo>
                <a:lnTo>
                  <a:pt x="10668" y="147827"/>
                </a:lnTo>
                <a:lnTo>
                  <a:pt x="10668" y="143255"/>
                </a:lnTo>
                <a:close/>
              </a:path>
              <a:path w="586740" h="152400">
                <a:moveTo>
                  <a:pt x="577595" y="143255"/>
                </a:moveTo>
                <a:lnTo>
                  <a:pt x="10668" y="143255"/>
                </a:lnTo>
                <a:lnTo>
                  <a:pt x="10668" y="147827"/>
                </a:lnTo>
                <a:lnTo>
                  <a:pt x="577595" y="147827"/>
                </a:lnTo>
                <a:lnTo>
                  <a:pt x="577595" y="143255"/>
                </a:lnTo>
                <a:close/>
              </a:path>
              <a:path w="586740" h="152400">
                <a:moveTo>
                  <a:pt x="577595" y="4571"/>
                </a:moveTo>
                <a:lnTo>
                  <a:pt x="577595" y="147827"/>
                </a:lnTo>
                <a:lnTo>
                  <a:pt x="582167" y="143255"/>
                </a:lnTo>
                <a:lnTo>
                  <a:pt x="586739" y="143255"/>
                </a:lnTo>
                <a:lnTo>
                  <a:pt x="586739" y="9143"/>
                </a:lnTo>
                <a:lnTo>
                  <a:pt x="582167" y="9143"/>
                </a:lnTo>
                <a:lnTo>
                  <a:pt x="577595" y="4571"/>
                </a:lnTo>
                <a:close/>
              </a:path>
              <a:path w="586740" h="152400">
                <a:moveTo>
                  <a:pt x="586739" y="143255"/>
                </a:moveTo>
                <a:lnTo>
                  <a:pt x="582167" y="143255"/>
                </a:lnTo>
                <a:lnTo>
                  <a:pt x="577595" y="147827"/>
                </a:lnTo>
                <a:lnTo>
                  <a:pt x="586739" y="147827"/>
                </a:lnTo>
                <a:lnTo>
                  <a:pt x="586739" y="143255"/>
                </a:lnTo>
                <a:close/>
              </a:path>
              <a:path w="586740" h="152400">
                <a:moveTo>
                  <a:pt x="10668" y="4571"/>
                </a:moveTo>
                <a:lnTo>
                  <a:pt x="6096" y="9143"/>
                </a:lnTo>
                <a:lnTo>
                  <a:pt x="10668" y="9143"/>
                </a:lnTo>
                <a:lnTo>
                  <a:pt x="10668" y="4571"/>
                </a:lnTo>
                <a:close/>
              </a:path>
              <a:path w="586740" h="152400">
                <a:moveTo>
                  <a:pt x="577595" y="4571"/>
                </a:moveTo>
                <a:lnTo>
                  <a:pt x="10668" y="4571"/>
                </a:lnTo>
                <a:lnTo>
                  <a:pt x="10668" y="9143"/>
                </a:lnTo>
                <a:lnTo>
                  <a:pt x="577595" y="9143"/>
                </a:lnTo>
                <a:lnTo>
                  <a:pt x="577595" y="4571"/>
                </a:lnTo>
                <a:close/>
              </a:path>
              <a:path w="586740" h="152400">
                <a:moveTo>
                  <a:pt x="586739" y="4571"/>
                </a:moveTo>
                <a:lnTo>
                  <a:pt x="577595" y="4571"/>
                </a:lnTo>
                <a:lnTo>
                  <a:pt x="582167" y="9143"/>
                </a:lnTo>
                <a:lnTo>
                  <a:pt x="586739" y="9143"/>
                </a:lnTo>
                <a:lnTo>
                  <a:pt x="586739" y="45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1895" y="118872"/>
            <a:ext cx="4428744" cy="6263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9391" y="621791"/>
            <a:ext cx="3744467" cy="2110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391" y="2875787"/>
            <a:ext cx="3744467" cy="2378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1895" y="216408"/>
            <a:ext cx="3832859" cy="6478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2590" y="116331"/>
            <a:ext cx="2662555" cy="19050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spc="-30" dirty="0">
                <a:latin typeface="Arial"/>
                <a:cs typeface="Arial"/>
              </a:rPr>
              <a:t>Tessuto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composto:</a:t>
            </a:r>
            <a:endParaRPr sz="1800">
              <a:latin typeface="Arial"/>
              <a:cs typeface="Arial"/>
            </a:endParaRPr>
          </a:p>
          <a:p>
            <a:pPr marL="187325" marR="5080" indent="-175260">
              <a:lnSpc>
                <a:spcPct val="100000"/>
              </a:lnSpc>
              <a:spcBef>
                <a:spcPts val="994"/>
              </a:spcBef>
              <a:buChar char="•"/>
              <a:tabLst>
                <a:tab pos="187960" algn="l"/>
              </a:tabLst>
            </a:pPr>
            <a:r>
              <a:rPr sz="1800" spc="-5" dirty="0">
                <a:latin typeface="Arial"/>
                <a:cs typeface="Arial"/>
              </a:rPr>
              <a:t>elementi dei tubi cribrosi  (Angiosperme)</a:t>
            </a:r>
            <a:endParaRPr sz="18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1010"/>
              </a:spcBef>
              <a:buChar char="•"/>
              <a:tabLst>
                <a:tab pos="187960" algn="l"/>
              </a:tabLst>
            </a:pPr>
            <a:r>
              <a:rPr sz="1800" spc="-5" dirty="0">
                <a:latin typeface="Arial"/>
                <a:cs typeface="Arial"/>
              </a:rPr>
              <a:t>fibre</a:t>
            </a:r>
            <a:endParaRPr sz="18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994"/>
              </a:spcBef>
              <a:buChar char="•"/>
              <a:tabLst>
                <a:tab pos="187960" algn="l"/>
              </a:tabLst>
            </a:pPr>
            <a:r>
              <a:rPr sz="1800" spc="-5" dirty="0">
                <a:latin typeface="Arial"/>
                <a:cs typeface="Arial"/>
              </a:rPr>
              <a:t>parenchima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200" y="6256020"/>
            <a:ext cx="483108" cy="601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64179" y="0"/>
            <a:ext cx="614629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689" y="178815"/>
            <a:ext cx="3440429" cy="509270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800" b="1" spc="-5" dirty="0">
                <a:latin typeface="Arial"/>
                <a:cs typeface="Arial"/>
              </a:rPr>
              <a:t>Elementi dei tubi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cribrosi</a:t>
            </a:r>
            <a:r>
              <a:rPr sz="1800" spc="-5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 marR="169545">
              <a:lnSpc>
                <a:spcPct val="100000"/>
              </a:lnSpc>
              <a:spcBef>
                <a:spcPts val="500"/>
              </a:spcBef>
            </a:pPr>
            <a:r>
              <a:rPr sz="1800" spc="-5" dirty="0">
                <a:latin typeface="Arial"/>
                <a:cs typeface="Arial"/>
              </a:rPr>
              <a:t>cellule allungate, a maturità vive  ma nucleo degenera, vacuolo  scompare.</a:t>
            </a:r>
            <a:endParaRPr sz="1800">
              <a:latin typeface="Arial"/>
              <a:cs typeface="Arial"/>
            </a:endParaRPr>
          </a:p>
          <a:p>
            <a:pPr marL="12700" marR="359410">
              <a:lnSpc>
                <a:spcPct val="100000"/>
              </a:lnSpc>
              <a:spcBef>
                <a:spcPts val="1500"/>
              </a:spcBef>
            </a:pPr>
            <a:r>
              <a:rPr sz="1800" spc="-5" dirty="0">
                <a:latin typeface="Arial"/>
                <a:cs typeface="Arial"/>
              </a:rPr>
              <a:t>Pareti trasversali e laterali con  grossi pori in cui passano i  plasmodesmi: </a:t>
            </a:r>
            <a:r>
              <a:rPr sz="1800" i="1" spc="-5" dirty="0">
                <a:latin typeface="Arial"/>
                <a:cs typeface="Arial"/>
              </a:rPr>
              <a:t>pori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cribrosi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800" spc="-5" dirty="0">
                <a:latin typeface="Arial"/>
                <a:cs typeface="Arial"/>
              </a:rPr>
              <a:t>Pori cribrosi raggruppati 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zone: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spc="-5" dirty="0">
                <a:latin typeface="Arial"/>
                <a:cs typeface="Arial"/>
              </a:rPr>
              <a:t>aree cribrose </a:t>
            </a:r>
            <a:r>
              <a:rPr sz="1800" spc="-5" dirty="0">
                <a:latin typeface="Arial"/>
                <a:cs typeface="Arial"/>
              </a:rPr>
              <a:t>(pareti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laterali).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00"/>
              </a:spcBef>
            </a:pPr>
            <a:r>
              <a:rPr sz="1800" spc="-5" dirty="0">
                <a:latin typeface="Arial"/>
                <a:cs typeface="Arial"/>
              </a:rPr>
              <a:t>Pori cribrosi maggiori concentrati  in aree chiamate </a:t>
            </a:r>
            <a:r>
              <a:rPr sz="1800" i="1" spc="-5" dirty="0">
                <a:latin typeface="Arial"/>
                <a:cs typeface="Arial"/>
              </a:rPr>
              <a:t>placche cribrose  </a:t>
            </a:r>
            <a:r>
              <a:rPr sz="1800" spc="-5" dirty="0">
                <a:latin typeface="Arial"/>
                <a:cs typeface="Arial"/>
              </a:rPr>
              <a:t>(pareti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trasversali).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7937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 </a:t>
            </a:r>
            <a:r>
              <a:rPr sz="1800" spc="-5" dirty="0">
                <a:latin typeface="Arial"/>
                <a:cs typeface="Arial"/>
              </a:rPr>
              <a:t>pori delle placche cribrose sono  tappezzati da callosio.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50635" y="6609714"/>
            <a:ext cx="135128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6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35835" y="0"/>
            <a:ext cx="552907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11157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3163" y="405383"/>
            <a:ext cx="5472683" cy="5366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14271"/>
            <a:ext cx="8514588" cy="4049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142811"/>
            <a:ext cx="7994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0" spc="-10" dirty="0">
                <a:latin typeface="Arial"/>
                <a:cs typeface="Arial"/>
              </a:rPr>
              <a:t>DIFFERENZIAMENTO </a:t>
            </a:r>
            <a:r>
              <a:rPr sz="1800" b="1" i="0" spc="-5" dirty="0">
                <a:latin typeface="Arial"/>
                <a:cs typeface="Arial"/>
              </a:rPr>
              <a:t>DEGLI ELEMENTI DEI TUBI CRIBROSI O</a:t>
            </a:r>
            <a:r>
              <a:rPr sz="1800" b="1" i="0" spc="70" dirty="0">
                <a:latin typeface="Arial"/>
                <a:cs typeface="Arial"/>
              </a:rPr>
              <a:t> </a:t>
            </a:r>
            <a:r>
              <a:rPr sz="1800" b="1" i="0" spc="-10" dirty="0">
                <a:latin typeface="Arial"/>
                <a:cs typeface="Arial"/>
              </a:rPr>
              <a:t>LIBERIANI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115" y="5678423"/>
            <a:ext cx="4972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Schema dello </a:t>
            </a:r>
            <a:r>
              <a:rPr sz="1400" spc="-5" dirty="0">
                <a:latin typeface="Arial"/>
                <a:cs typeface="Arial"/>
              </a:rPr>
              <a:t>sviluppo </a:t>
            </a:r>
            <a:r>
              <a:rPr sz="1400" dirty="0">
                <a:latin typeface="Arial"/>
                <a:cs typeface="Arial"/>
              </a:rPr>
              <a:t>di un elemento di un tubo cribroso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(TC).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167" y="481705"/>
            <a:ext cx="4009926" cy="489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9371" y="0"/>
            <a:ext cx="4892039" cy="5615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4027" y="5641847"/>
            <a:ext cx="326580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 </a:t>
            </a:r>
            <a:r>
              <a:rPr sz="1600" spc="-10" dirty="0">
                <a:latin typeface="Arial"/>
                <a:cs typeface="Arial"/>
              </a:rPr>
              <a:t>tubi </a:t>
            </a:r>
            <a:r>
              <a:rPr sz="1600" spc="-5" dirty="0">
                <a:latin typeface="Arial"/>
                <a:cs typeface="Arial"/>
              </a:rPr>
              <a:t>cribrosi sono formati da cellule  allungate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sovrapposte.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9653" y="5194172"/>
            <a:ext cx="390207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 </a:t>
            </a:r>
            <a:r>
              <a:rPr sz="1600" spc="-10" dirty="0">
                <a:latin typeface="Arial"/>
                <a:cs typeface="Arial"/>
              </a:rPr>
              <a:t>tubi </a:t>
            </a:r>
            <a:r>
              <a:rPr sz="1600" spc="-5" dirty="0">
                <a:latin typeface="Arial"/>
                <a:cs typeface="Arial"/>
              </a:rPr>
              <a:t>cribrosi restano funzionali per una  stagione vegetativa, poi il rivestimento di  callosio si amplia e la placca cribrosa viene  coperta sulle due facce da callosio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52400"/>
            <a:ext cx="8001000" cy="5622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34839" y="4535423"/>
            <a:ext cx="1344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elemento del  tubo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cribroso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49467" y="3358895"/>
            <a:ext cx="993775" cy="937260"/>
          </a:xfrm>
          <a:custGeom>
            <a:avLst/>
            <a:gdLst/>
            <a:ahLst/>
            <a:cxnLst/>
            <a:rect l="l" t="t" r="r" b="b"/>
            <a:pathLst>
              <a:path w="993775" h="937260">
                <a:moveTo>
                  <a:pt x="979112" y="12627"/>
                </a:moveTo>
                <a:lnTo>
                  <a:pt x="970787" y="14559"/>
                </a:lnTo>
                <a:lnTo>
                  <a:pt x="0" y="931163"/>
                </a:lnTo>
                <a:lnTo>
                  <a:pt x="6096" y="937259"/>
                </a:lnTo>
                <a:lnTo>
                  <a:pt x="976736" y="20794"/>
                </a:lnTo>
                <a:lnTo>
                  <a:pt x="979112" y="12627"/>
                </a:lnTo>
                <a:close/>
              </a:path>
              <a:path w="993775" h="937260">
                <a:moveTo>
                  <a:pt x="992733" y="3048"/>
                </a:moveTo>
                <a:lnTo>
                  <a:pt x="982979" y="3048"/>
                </a:lnTo>
                <a:lnTo>
                  <a:pt x="989075" y="9144"/>
                </a:lnTo>
                <a:lnTo>
                  <a:pt x="976736" y="20794"/>
                </a:lnTo>
                <a:lnTo>
                  <a:pt x="957071" y="88392"/>
                </a:lnTo>
                <a:lnTo>
                  <a:pt x="955547" y="91440"/>
                </a:lnTo>
                <a:lnTo>
                  <a:pt x="957071" y="94487"/>
                </a:lnTo>
                <a:lnTo>
                  <a:pt x="960119" y="94487"/>
                </a:lnTo>
                <a:lnTo>
                  <a:pt x="963167" y="96012"/>
                </a:lnTo>
                <a:lnTo>
                  <a:pt x="964691" y="94487"/>
                </a:lnTo>
                <a:lnTo>
                  <a:pt x="966215" y="91440"/>
                </a:lnTo>
                <a:lnTo>
                  <a:pt x="992733" y="3048"/>
                </a:lnTo>
                <a:close/>
              </a:path>
              <a:path w="993775" h="937260">
                <a:moveTo>
                  <a:pt x="993647" y="0"/>
                </a:moveTo>
                <a:lnTo>
                  <a:pt x="899159" y="21336"/>
                </a:lnTo>
                <a:lnTo>
                  <a:pt x="897635" y="21336"/>
                </a:lnTo>
                <a:lnTo>
                  <a:pt x="894587" y="24384"/>
                </a:lnTo>
                <a:lnTo>
                  <a:pt x="896111" y="27432"/>
                </a:lnTo>
                <a:lnTo>
                  <a:pt x="896111" y="28956"/>
                </a:lnTo>
                <a:lnTo>
                  <a:pt x="899159" y="30480"/>
                </a:lnTo>
                <a:lnTo>
                  <a:pt x="902207" y="30480"/>
                </a:lnTo>
                <a:lnTo>
                  <a:pt x="970787" y="14559"/>
                </a:lnTo>
                <a:lnTo>
                  <a:pt x="982979" y="3048"/>
                </a:lnTo>
                <a:lnTo>
                  <a:pt x="992733" y="3048"/>
                </a:lnTo>
                <a:lnTo>
                  <a:pt x="993647" y="0"/>
                </a:lnTo>
                <a:close/>
              </a:path>
              <a:path w="993775" h="937260">
                <a:moveTo>
                  <a:pt x="987432" y="10695"/>
                </a:moveTo>
                <a:lnTo>
                  <a:pt x="979112" y="12627"/>
                </a:lnTo>
                <a:lnTo>
                  <a:pt x="976736" y="20794"/>
                </a:lnTo>
                <a:lnTo>
                  <a:pt x="987432" y="10695"/>
                </a:lnTo>
                <a:close/>
              </a:path>
              <a:path w="993775" h="937260">
                <a:moveTo>
                  <a:pt x="982979" y="3048"/>
                </a:moveTo>
                <a:lnTo>
                  <a:pt x="970787" y="14559"/>
                </a:lnTo>
                <a:lnTo>
                  <a:pt x="979112" y="12627"/>
                </a:lnTo>
                <a:lnTo>
                  <a:pt x="981455" y="4572"/>
                </a:lnTo>
                <a:lnTo>
                  <a:pt x="984503" y="4572"/>
                </a:lnTo>
                <a:lnTo>
                  <a:pt x="982979" y="3048"/>
                </a:lnTo>
                <a:close/>
              </a:path>
              <a:path w="993775" h="937260">
                <a:moveTo>
                  <a:pt x="981455" y="4572"/>
                </a:moveTo>
                <a:lnTo>
                  <a:pt x="979112" y="12627"/>
                </a:lnTo>
                <a:lnTo>
                  <a:pt x="987432" y="10695"/>
                </a:lnTo>
                <a:lnTo>
                  <a:pt x="981455" y="4572"/>
                </a:lnTo>
                <a:close/>
              </a:path>
              <a:path w="993775" h="937260">
                <a:moveTo>
                  <a:pt x="984503" y="4572"/>
                </a:moveTo>
                <a:lnTo>
                  <a:pt x="981455" y="4572"/>
                </a:lnTo>
                <a:lnTo>
                  <a:pt x="987508" y="10624"/>
                </a:lnTo>
                <a:lnTo>
                  <a:pt x="989075" y="9144"/>
                </a:lnTo>
                <a:lnTo>
                  <a:pt x="984503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468" y="914400"/>
            <a:ext cx="7778495" cy="4765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1484376"/>
            <a:ext cx="8281415" cy="4553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49239" y="792479"/>
            <a:ext cx="675640" cy="2312035"/>
          </a:xfrm>
          <a:custGeom>
            <a:avLst/>
            <a:gdLst/>
            <a:ahLst/>
            <a:cxnLst/>
            <a:rect l="l" t="t" r="r" b="b"/>
            <a:pathLst>
              <a:path w="675639" h="2312035">
                <a:moveTo>
                  <a:pt x="24384" y="0"/>
                </a:moveTo>
                <a:lnTo>
                  <a:pt x="0" y="7620"/>
                </a:lnTo>
                <a:lnTo>
                  <a:pt x="650747" y="2311907"/>
                </a:lnTo>
                <a:lnTo>
                  <a:pt x="675131" y="2305811"/>
                </a:lnTo>
                <a:lnTo>
                  <a:pt x="24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31652" y="453961"/>
            <a:ext cx="362521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elemento dei tubi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cribrosi</a:t>
            </a:r>
            <a:endParaRPr sz="1800">
              <a:latin typeface="Arial"/>
              <a:cs typeface="Arial"/>
            </a:endParaRPr>
          </a:p>
          <a:p>
            <a:pPr marL="1835150">
              <a:lnSpc>
                <a:spcPct val="100000"/>
              </a:lnSpc>
              <a:spcBef>
                <a:spcPts val="1465"/>
              </a:spcBef>
            </a:pPr>
            <a:r>
              <a:rPr sz="1800" spc="-5" dirty="0">
                <a:latin typeface="Arial"/>
                <a:cs typeface="Arial"/>
              </a:rPr>
              <a:t>cellula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compagna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4391" y="1341119"/>
            <a:ext cx="215265" cy="1729739"/>
          </a:xfrm>
          <a:custGeom>
            <a:avLst/>
            <a:gdLst/>
            <a:ahLst/>
            <a:cxnLst/>
            <a:rect l="l" t="t" r="r" b="b"/>
            <a:pathLst>
              <a:path w="215264" h="1729739">
                <a:moveTo>
                  <a:pt x="190500" y="0"/>
                </a:moveTo>
                <a:lnTo>
                  <a:pt x="0" y="1726691"/>
                </a:lnTo>
                <a:lnTo>
                  <a:pt x="24384" y="1729739"/>
                </a:lnTo>
                <a:lnTo>
                  <a:pt x="214884" y="3047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9564" y="6345173"/>
            <a:ext cx="4900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Fascio conduttore nel fusto del mais (</a:t>
            </a:r>
            <a:r>
              <a:rPr sz="1800" i="1" spc="-5" dirty="0">
                <a:latin typeface="Arial"/>
                <a:cs typeface="Arial"/>
              </a:rPr>
              <a:t>Zea</a:t>
            </a:r>
            <a:r>
              <a:rPr sz="1800" i="1" spc="3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mays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09600" y="356616"/>
            <a:ext cx="8001000" cy="280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/>
            <a:r>
              <a:rPr lang="it-IT" sz="2400" spc="-15" dirty="0">
                <a:solidFill>
                  <a:prstClr val="black"/>
                </a:solidFill>
                <a:latin typeface="Arial"/>
                <a:cs typeface="Arial"/>
              </a:rPr>
              <a:t>L’importanza </a:t>
            </a:r>
            <a:r>
              <a:rPr lang="it-IT" sz="2400" spc="-5" dirty="0">
                <a:solidFill>
                  <a:prstClr val="black"/>
                </a:solidFill>
                <a:latin typeface="Arial"/>
                <a:cs typeface="Arial"/>
              </a:rPr>
              <a:t>strutturale ed evolutiva dei tessuti specializzati  per la conduzione ha portato a denominare </a:t>
            </a:r>
            <a:r>
              <a:rPr lang="it-IT" sz="2400" b="1" i="1" spc="-10" dirty="0" err="1">
                <a:solidFill>
                  <a:prstClr val="black"/>
                </a:solidFill>
                <a:latin typeface="Arial"/>
                <a:cs typeface="Arial"/>
              </a:rPr>
              <a:t>Tracheofite</a:t>
            </a:r>
            <a:r>
              <a:rPr lang="it-IT" sz="2400" b="1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2400" spc="-5" dirty="0">
                <a:solidFill>
                  <a:prstClr val="black"/>
                </a:solidFill>
                <a:latin typeface="Arial"/>
                <a:cs typeface="Arial"/>
              </a:rPr>
              <a:t>o  </a:t>
            </a:r>
            <a:r>
              <a:rPr lang="it-IT" sz="2400" b="1" i="1" spc="-5" dirty="0">
                <a:solidFill>
                  <a:prstClr val="black"/>
                </a:solidFill>
                <a:latin typeface="Arial"/>
                <a:cs typeface="Arial"/>
              </a:rPr>
              <a:t>piante vascolari </a:t>
            </a:r>
            <a:r>
              <a:rPr lang="it-IT" sz="2400" spc="-5" dirty="0">
                <a:solidFill>
                  <a:prstClr val="black"/>
                </a:solidFill>
                <a:latin typeface="Arial"/>
                <a:cs typeface="Arial"/>
              </a:rPr>
              <a:t>le piante che hanno conquistato e ora dominano le terre</a:t>
            </a:r>
            <a:r>
              <a:rPr lang="it-IT" sz="2400" spc="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2400" spc="-5" dirty="0">
                <a:solidFill>
                  <a:prstClr val="black"/>
                </a:solidFill>
                <a:latin typeface="Arial"/>
                <a:cs typeface="Arial"/>
              </a:rPr>
              <a:t>emerse.</a:t>
            </a:r>
            <a:endParaRPr lang="it-IT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339725" lvl="0">
              <a:spcBef>
                <a:spcPts val="994"/>
              </a:spcBef>
            </a:pPr>
            <a:r>
              <a:rPr lang="it-IT" sz="2400" spc="-5" dirty="0">
                <a:solidFill>
                  <a:prstClr val="black"/>
                </a:solidFill>
                <a:latin typeface="Arial"/>
                <a:cs typeface="Arial"/>
              </a:rPr>
              <a:t>Questi termini si riferiscono in particolare alla presenza di  </a:t>
            </a:r>
            <a:r>
              <a:rPr lang="it-IT" sz="2400" spc="-5" dirty="0" smtClean="0">
                <a:solidFill>
                  <a:prstClr val="black"/>
                </a:solidFill>
                <a:latin typeface="Arial"/>
                <a:cs typeface="Arial"/>
              </a:rPr>
              <a:t>vasi o TRACHEE, </a:t>
            </a:r>
            <a:r>
              <a:rPr lang="it-IT" sz="2400" spc="-5" dirty="0">
                <a:solidFill>
                  <a:prstClr val="black"/>
                </a:solidFill>
                <a:latin typeface="Arial"/>
                <a:cs typeface="Arial"/>
              </a:rPr>
              <a:t>gli elementi conduttori di maggiori dimensioni del tessuto</a:t>
            </a:r>
            <a:r>
              <a:rPr lang="it-IT" sz="24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2400" spc="-5" dirty="0">
                <a:solidFill>
                  <a:prstClr val="black"/>
                </a:solidFill>
                <a:latin typeface="Arial"/>
                <a:cs typeface="Arial"/>
              </a:rPr>
              <a:t>vascolare.</a:t>
            </a:r>
            <a:endParaRPr lang="it-IT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https://upload.wikimedia.org/wikipedia/commons/thumb/a/a3/Marcello_Malpighi_by_Carlo_Cignani.jpg/220px-Marcello_Malpighi_by_Carlo_Cign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47288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86512" y="6324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Marcello Malpighi </a:t>
            </a:r>
            <a:r>
              <a:rPr lang="it-IT" dirty="0" smtClean="0"/>
              <a:t>(1628 </a:t>
            </a:r>
            <a:r>
              <a:rPr lang="it-IT" dirty="0"/>
              <a:t>– </a:t>
            </a:r>
            <a:r>
              <a:rPr lang="it-IT" dirty="0" smtClean="0"/>
              <a:t>1694</a:t>
            </a:r>
            <a:r>
              <a:rPr lang="it-IT" dirty="0"/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332" y="2918891"/>
            <a:ext cx="2033668" cy="360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06" y="3447288"/>
            <a:ext cx="2305672" cy="279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48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4443" y="784352"/>
            <a:ext cx="2105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TRACHEOF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295400"/>
            <a:ext cx="3275329" cy="1187450"/>
          </a:xfrm>
          <a:custGeom>
            <a:avLst/>
            <a:gdLst/>
            <a:ahLst/>
            <a:cxnLst/>
            <a:rect l="l" t="t" r="r" b="b"/>
            <a:pathLst>
              <a:path w="3275329" h="1187450">
                <a:moveTo>
                  <a:pt x="0" y="1187195"/>
                </a:moveTo>
                <a:lnTo>
                  <a:pt x="3275075" y="1187195"/>
                </a:lnTo>
                <a:lnTo>
                  <a:pt x="3275075" y="0"/>
                </a:lnTo>
                <a:lnTo>
                  <a:pt x="0" y="0"/>
                </a:lnTo>
                <a:lnTo>
                  <a:pt x="0" y="11871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1200" y="380999"/>
            <a:ext cx="4799330" cy="0"/>
          </a:xfrm>
          <a:custGeom>
            <a:avLst/>
            <a:gdLst/>
            <a:ahLst/>
            <a:cxnLst/>
            <a:rect l="l" t="t" r="r" b="b"/>
            <a:pathLst>
              <a:path w="4799330">
                <a:moveTo>
                  <a:pt x="0" y="0"/>
                </a:moveTo>
                <a:lnTo>
                  <a:pt x="4799075" y="0"/>
                </a:lnTo>
              </a:path>
            </a:pathLst>
          </a:custGeom>
          <a:ln w="27432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1800" y="381000"/>
            <a:ext cx="0" cy="379730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475"/>
                </a:lnTo>
              </a:path>
            </a:pathLst>
          </a:custGeom>
          <a:ln w="27431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1200" y="381000"/>
            <a:ext cx="0" cy="379730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475"/>
                </a:lnTo>
              </a:path>
            </a:pathLst>
          </a:custGeom>
          <a:ln w="27431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7400" y="762000"/>
            <a:ext cx="1751330" cy="466725"/>
          </a:xfrm>
          <a:custGeom>
            <a:avLst/>
            <a:gdLst/>
            <a:ahLst/>
            <a:cxnLst/>
            <a:rect l="l" t="t" r="r" b="b"/>
            <a:pathLst>
              <a:path w="1751329" h="466725">
                <a:moveTo>
                  <a:pt x="0" y="466343"/>
                </a:moveTo>
                <a:lnTo>
                  <a:pt x="1751075" y="466343"/>
                </a:lnTo>
                <a:lnTo>
                  <a:pt x="1751075" y="0"/>
                </a:lnTo>
                <a:lnTo>
                  <a:pt x="0" y="0"/>
                </a:lnTo>
                <a:lnTo>
                  <a:pt x="0" y="466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2827" y="757427"/>
            <a:ext cx="1763395" cy="477520"/>
          </a:xfrm>
          <a:custGeom>
            <a:avLst/>
            <a:gdLst/>
            <a:ahLst/>
            <a:cxnLst/>
            <a:rect l="l" t="t" r="r" b="b"/>
            <a:pathLst>
              <a:path w="1763395" h="477519">
                <a:moveTo>
                  <a:pt x="1763267" y="0"/>
                </a:moveTo>
                <a:lnTo>
                  <a:pt x="0" y="0"/>
                </a:lnTo>
                <a:lnTo>
                  <a:pt x="0" y="477011"/>
                </a:lnTo>
                <a:lnTo>
                  <a:pt x="1763267" y="477011"/>
                </a:lnTo>
                <a:lnTo>
                  <a:pt x="1763267" y="472439"/>
                </a:lnTo>
                <a:lnTo>
                  <a:pt x="10667" y="472439"/>
                </a:lnTo>
                <a:lnTo>
                  <a:pt x="4572" y="467867"/>
                </a:lnTo>
                <a:lnTo>
                  <a:pt x="10667" y="467867"/>
                </a:lnTo>
                <a:lnTo>
                  <a:pt x="10667" y="10668"/>
                </a:lnTo>
                <a:lnTo>
                  <a:pt x="4572" y="10668"/>
                </a:lnTo>
                <a:lnTo>
                  <a:pt x="10667" y="4572"/>
                </a:lnTo>
                <a:lnTo>
                  <a:pt x="1763267" y="4572"/>
                </a:lnTo>
                <a:lnTo>
                  <a:pt x="1763267" y="0"/>
                </a:lnTo>
                <a:close/>
              </a:path>
              <a:path w="1763395" h="477519">
                <a:moveTo>
                  <a:pt x="10667" y="467867"/>
                </a:moveTo>
                <a:lnTo>
                  <a:pt x="4572" y="467867"/>
                </a:lnTo>
                <a:lnTo>
                  <a:pt x="10667" y="472439"/>
                </a:lnTo>
                <a:lnTo>
                  <a:pt x="10667" y="467867"/>
                </a:lnTo>
                <a:close/>
              </a:path>
              <a:path w="1763395" h="477519">
                <a:moveTo>
                  <a:pt x="1752599" y="467867"/>
                </a:moveTo>
                <a:lnTo>
                  <a:pt x="10667" y="467867"/>
                </a:lnTo>
                <a:lnTo>
                  <a:pt x="10667" y="472439"/>
                </a:lnTo>
                <a:lnTo>
                  <a:pt x="1752599" y="472439"/>
                </a:lnTo>
                <a:lnTo>
                  <a:pt x="1752599" y="467867"/>
                </a:lnTo>
                <a:close/>
              </a:path>
              <a:path w="1763395" h="477519">
                <a:moveTo>
                  <a:pt x="1752599" y="4572"/>
                </a:moveTo>
                <a:lnTo>
                  <a:pt x="1752599" y="472439"/>
                </a:lnTo>
                <a:lnTo>
                  <a:pt x="1757171" y="467867"/>
                </a:lnTo>
                <a:lnTo>
                  <a:pt x="1763267" y="467867"/>
                </a:lnTo>
                <a:lnTo>
                  <a:pt x="1763267" y="10668"/>
                </a:lnTo>
                <a:lnTo>
                  <a:pt x="1757171" y="10668"/>
                </a:lnTo>
                <a:lnTo>
                  <a:pt x="1752599" y="4572"/>
                </a:lnTo>
                <a:close/>
              </a:path>
              <a:path w="1763395" h="477519">
                <a:moveTo>
                  <a:pt x="1763267" y="467867"/>
                </a:moveTo>
                <a:lnTo>
                  <a:pt x="1757171" y="467867"/>
                </a:lnTo>
                <a:lnTo>
                  <a:pt x="1752599" y="472439"/>
                </a:lnTo>
                <a:lnTo>
                  <a:pt x="1763267" y="472439"/>
                </a:lnTo>
                <a:lnTo>
                  <a:pt x="1763267" y="467867"/>
                </a:lnTo>
                <a:close/>
              </a:path>
              <a:path w="1763395" h="477519">
                <a:moveTo>
                  <a:pt x="10667" y="4572"/>
                </a:moveTo>
                <a:lnTo>
                  <a:pt x="4572" y="10668"/>
                </a:lnTo>
                <a:lnTo>
                  <a:pt x="10667" y="10668"/>
                </a:lnTo>
                <a:lnTo>
                  <a:pt x="10667" y="4572"/>
                </a:lnTo>
                <a:close/>
              </a:path>
              <a:path w="1763395" h="477519">
                <a:moveTo>
                  <a:pt x="1752599" y="4572"/>
                </a:moveTo>
                <a:lnTo>
                  <a:pt x="10667" y="4572"/>
                </a:lnTo>
                <a:lnTo>
                  <a:pt x="10667" y="10668"/>
                </a:lnTo>
                <a:lnTo>
                  <a:pt x="1752599" y="10668"/>
                </a:lnTo>
                <a:lnTo>
                  <a:pt x="1752599" y="4572"/>
                </a:lnTo>
                <a:close/>
              </a:path>
              <a:path w="1763395" h="477519">
                <a:moveTo>
                  <a:pt x="1763267" y="4572"/>
                </a:moveTo>
                <a:lnTo>
                  <a:pt x="1752599" y="4572"/>
                </a:lnTo>
                <a:lnTo>
                  <a:pt x="1757171" y="10668"/>
                </a:lnTo>
                <a:lnTo>
                  <a:pt x="1763267" y="10668"/>
                </a:lnTo>
                <a:lnTo>
                  <a:pt x="1763267" y="4572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45834" y="784352"/>
            <a:ext cx="1396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Times New Roman"/>
                <a:cs typeface="Times New Roman"/>
              </a:rPr>
              <a:t>BR</a:t>
            </a:r>
            <a:r>
              <a:rPr i="0" dirty="0">
                <a:latin typeface="Times New Roman"/>
                <a:cs typeface="Times New Roman"/>
              </a:rPr>
              <a:t>I</a:t>
            </a:r>
            <a:r>
              <a:rPr i="0" spc="-5" dirty="0">
                <a:latin typeface="Times New Roman"/>
                <a:cs typeface="Times New Roman"/>
              </a:rPr>
              <a:t>OF</a:t>
            </a:r>
            <a:r>
              <a:rPr i="0" dirty="0">
                <a:latin typeface="Times New Roman"/>
                <a:cs typeface="Times New Roman"/>
              </a:rPr>
              <a:t>I</a:t>
            </a:r>
            <a:r>
              <a:rPr i="0" spc="-5" dirty="0">
                <a:latin typeface="Times New Roman"/>
                <a:cs typeface="Times New Roman"/>
              </a:rPr>
              <a:t>T</a:t>
            </a:r>
            <a:r>
              <a:rPr i="0" dirty="0"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10" name="object 10"/>
          <p:cNvSpPr/>
          <p:nvPr/>
        </p:nvSpPr>
        <p:spPr>
          <a:xfrm>
            <a:off x="7315200" y="4876799"/>
            <a:ext cx="1676400" cy="1630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48027" y="5024627"/>
            <a:ext cx="1991995" cy="477520"/>
          </a:xfrm>
          <a:custGeom>
            <a:avLst/>
            <a:gdLst/>
            <a:ahLst/>
            <a:cxnLst/>
            <a:rect l="l" t="t" r="r" b="b"/>
            <a:pathLst>
              <a:path w="1991995" h="477520">
                <a:moveTo>
                  <a:pt x="1991867" y="0"/>
                </a:moveTo>
                <a:lnTo>
                  <a:pt x="0" y="0"/>
                </a:lnTo>
                <a:lnTo>
                  <a:pt x="0" y="477011"/>
                </a:lnTo>
                <a:lnTo>
                  <a:pt x="1991867" y="477011"/>
                </a:lnTo>
                <a:lnTo>
                  <a:pt x="1991867" y="472439"/>
                </a:lnTo>
                <a:lnTo>
                  <a:pt x="10668" y="472439"/>
                </a:lnTo>
                <a:lnTo>
                  <a:pt x="4572" y="467867"/>
                </a:lnTo>
                <a:lnTo>
                  <a:pt x="10668" y="467867"/>
                </a:lnTo>
                <a:lnTo>
                  <a:pt x="10668" y="10668"/>
                </a:lnTo>
                <a:lnTo>
                  <a:pt x="4572" y="10668"/>
                </a:lnTo>
                <a:lnTo>
                  <a:pt x="10668" y="4571"/>
                </a:lnTo>
                <a:lnTo>
                  <a:pt x="1991867" y="4571"/>
                </a:lnTo>
                <a:lnTo>
                  <a:pt x="1991867" y="0"/>
                </a:lnTo>
                <a:close/>
              </a:path>
              <a:path w="1991995" h="477520">
                <a:moveTo>
                  <a:pt x="10668" y="467867"/>
                </a:moveTo>
                <a:lnTo>
                  <a:pt x="4572" y="467867"/>
                </a:lnTo>
                <a:lnTo>
                  <a:pt x="10668" y="472439"/>
                </a:lnTo>
                <a:lnTo>
                  <a:pt x="10668" y="467867"/>
                </a:lnTo>
                <a:close/>
              </a:path>
              <a:path w="1991995" h="477520">
                <a:moveTo>
                  <a:pt x="1981199" y="467867"/>
                </a:moveTo>
                <a:lnTo>
                  <a:pt x="10668" y="467867"/>
                </a:lnTo>
                <a:lnTo>
                  <a:pt x="10668" y="472439"/>
                </a:lnTo>
                <a:lnTo>
                  <a:pt x="1981199" y="472439"/>
                </a:lnTo>
                <a:lnTo>
                  <a:pt x="1981199" y="467867"/>
                </a:lnTo>
                <a:close/>
              </a:path>
              <a:path w="1991995" h="477520">
                <a:moveTo>
                  <a:pt x="1981199" y="4571"/>
                </a:moveTo>
                <a:lnTo>
                  <a:pt x="1981199" y="472439"/>
                </a:lnTo>
                <a:lnTo>
                  <a:pt x="1985771" y="467867"/>
                </a:lnTo>
                <a:lnTo>
                  <a:pt x="1991867" y="467867"/>
                </a:lnTo>
                <a:lnTo>
                  <a:pt x="1991867" y="10668"/>
                </a:lnTo>
                <a:lnTo>
                  <a:pt x="1985771" y="10668"/>
                </a:lnTo>
                <a:lnTo>
                  <a:pt x="1981199" y="4571"/>
                </a:lnTo>
                <a:close/>
              </a:path>
              <a:path w="1991995" h="477520">
                <a:moveTo>
                  <a:pt x="1991867" y="467867"/>
                </a:moveTo>
                <a:lnTo>
                  <a:pt x="1985771" y="467867"/>
                </a:lnTo>
                <a:lnTo>
                  <a:pt x="1981199" y="472439"/>
                </a:lnTo>
                <a:lnTo>
                  <a:pt x="1991867" y="472439"/>
                </a:lnTo>
                <a:lnTo>
                  <a:pt x="1991867" y="467867"/>
                </a:lnTo>
                <a:close/>
              </a:path>
              <a:path w="1991995" h="477520">
                <a:moveTo>
                  <a:pt x="10668" y="4571"/>
                </a:moveTo>
                <a:lnTo>
                  <a:pt x="4572" y="10668"/>
                </a:lnTo>
                <a:lnTo>
                  <a:pt x="10668" y="10668"/>
                </a:lnTo>
                <a:lnTo>
                  <a:pt x="10668" y="4571"/>
                </a:lnTo>
                <a:close/>
              </a:path>
              <a:path w="1991995" h="477520">
                <a:moveTo>
                  <a:pt x="1981199" y="4571"/>
                </a:moveTo>
                <a:lnTo>
                  <a:pt x="10668" y="4571"/>
                </a:lnTo>
                <a:lnTo>
                  <a:pt x="10668" y="10668"/>
                </a:lnTo>
                <a:lnTo>
                  <a:pt x="1981199" y="10668"/>
                </a:lnTo>
                <a:lnTo>
                  <a:pt x="1981199" y="4571"/>
                </a:lnTo>
                <a:close/>
              </a:path>
              <a:path w="1991995" h="477520">
                <a:moveTo>
                  <a:pt x="1991867" y="4571"/>
                </a:moveTo>
                <a:lnTo>
                  <a:pt x="1981199" y="4571"/>
                </a:lnTo>
                <a:lnTo>
                  <a:pt x="1985771" y="10668"/>
                </a:lnTo>
                <a:lnTo>
                  <a:pt x="1991867" y="10668"/>
                </a:lnTo>
                <a:lnTo>
                  <a:pt x="1991867" y="4571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29427" y="5024627"/>
            <a:ext cx="1915795" cy="477520"/>
          </a:xfrm>
          <a:custGeom>
            <a:avLst/>
            <a:gdLst/>
            <a:ahLst/>
            <a:cxnLst/>
            <a:rect l="l" t="t" r="r" b="b"/>
            <a:pathLst>
              <a:path w="1915795" h="477520">
                <a:moveTo>
                  <a:pt x="1915667" y="0"/>
                </a:moveTo>
                <a:lnTo>
                  <a:pt x="0" y="0"/>
                </a:lnTo>
                <a:lnTo>
                  <a:pt x="0" y="477011"/>
                </a:lnTo>
                <a:lnTo>
                  <a:pt x="1915667" y="477011"/>
                </a:lnTo>
                <a:lnTo>
                  <a:pt x="1915667" y="472439"/>
                </a:lnTo>
                <a:lnTo>
                  <a:pt x="10667" y="472439"/>
                </a:lnTo>
                <a:lnTo>
                  <a:pt x="4572" y="467867"/>
                </a:lnTo>
                <a:lnTo>
                  <a:pt x="10667" y="467867"/>
                </a:lnTo>
                <a:lnTo>
                  <a:pt x="10667" y="10668"/>
                </a:lnTo>
                <a:lnTo>
                  <a:pt x="4572" y="10668"/>
                </a:lnTo>
                <a:lnTo>
                  <a:pt x="10667" y="4571"/>
                </a:lnTo>
                <a:lnTo>
                  <a:pt x="1915667" y="4571"/>
                </a:lnTo>
                <a:lnTo>
                  <a:pt x="1915667" y="0"/>
                </a:lnTo>
                <a:close/>
              </a:path>
              <a:path w="1915795" h="477520">
                <a:moveTo>
                  <a:pt x="10667" y="467867"/>
                </a:moveTo>
                <a:lnTo>
                  <a:pt x="4572" y="467867"/>
                </a:lnTo>
                <a:lnTo>
                  <a:pt x="10667" y="472439"/>
                </a:lnTo>
                <a:lnTo>
                  <a:pt x="10667" y="467867"/>
                </a:lnTo>
                <a:close/>
              </a:path>
              <a:path w="1915795" h="477520">
                <a:moveTo>
                  <a:pt x="1904999" y="467867"/>
                </a:moveTo>
                <a:lnTo>
                  <a:pt x="10667" y="467867"/>
                </a:lnTo>
                <a:lnTo>
                  <a:pt x="10667" y="472439"/>
                </a:lnTo>
                <a:lnTo>
                  <a:pt x="1904999" y="472439"/>
                </a:lnTo>
                <a:lnTo>
                  <a:pt x="1904999" y="467867"/>
                </a:lnTo>
                <a:close/>
              </a:path>
              <a:path w="1915795" h="477520">
                <a:moveTo>
                  <a:pt x="1904999" y="4571"/>
                </a:moveTo>
                <a:lnTo>
                  <a:pt x="1904999" y="472439"/>
                </a:lnTo>
                <a:lnTo>
                  <a:pt x="1909571" y="467867"/>
                </a:lnTo>
                <a:lnTo>
                  <a:pt x="1915667" y="467867"/>
                </a:lnTo>
                <a:lnTo>
                  <a:pt x="1915667" y="10668"/>
                </a:lnTo>
                <a:lnTo>
                  <a:pt x="1909571" y="10668"/>
                </a:lnTo>
                <a:lnTo>
                  <a:pt x="1904999" y="4571"/>
                </a:lnTo>
                <a:close/>
              </a:path>
              <a:path w="1915795" h="477520">
                <a:moveTo>
                  <a:pt x="1915667" y="467867"/>
                </a:moveTo>
                <a:lnTo>
                  <a:pt x="1909571" y="467867"/>
                </a:lnTo>
                <a:lnTo>
                  <a:pt x="1904999" y="472439"/>
                </a:lnTo>
                <a:lnTo>
                  <a:pt x="1915667" y="472439"/>
                </a:lnTo>
                <a:lnTo>
                  <a:pt x="1915667" y="467867"/>
                </a:lnTo>
                <a:close/>
              </a:path>
              <a:path w="1915795" h="477520">
                <a:moveTo>
                  <a:pt x="10667" y="4571"/>
                </a:moveTo>
                <a:lnTo>
                  <a:pt x="4572" y="10668"/>
                </a:lnTo>
                <a:lnTo>
                  <a:pt x="10667" y="10668"/>
                </a:lnTo>
                <a:lnTo>
                  <a:pt x="10667" y="4571"/>
                </a:lnTo>
                <a:close/>
              </a:path>
              <a:path w="1915795" h="477520">
                <a:moveTo>
                  <a:pt x="1904999" y="4571"/>
                </a:moveTo>
                <a:lnTo>
                  <a:pt x="10667" y="4571"/>
                </a:lnTo>
                <a:lnTo>
                  <a:pt x="10667" y="10668"/>
                </a:lnTo>
                <a:lnTo>
                  <a:pt x="1904999" y="10668"/>
                </a:lnTo>
                <a:lnTo>
                  <a:pt x="1904999" y="4571"/>
                </a:lnTo>
                <a:close/>
              </a:path>
              <a:path w="1915795" h="477520">
                <a:moveTo>
                  <a:pt x="1915667" y="4571"/>
                </a:moveTo>
                <a:lnTo>
                  <a:pt x="1904999" y="4571"/>
                </a:lnTo>
                <a:lnTo>
                  <a:pt x="1909571" y="10668"/>
                </a:lnTo>
                <a:lnTo>
                  <a:pt x="1915667" y="10668"/>
                </a:lnTo>
                <a:lnTo>
                  <a:pt x="1915667" y="4571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84139" y="5051551"/>
            <a:ext cx="230505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Angiosperme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latin typeface="Times New Roman"/>
                <a:cs typeface="Times New Roman"/>
              </a:rPr>
              <a:t>“a seme </a:t>
            </a:r>
            <a:r>
              <a:rPr sz="2400" i="1" spc="-15" dirty="0">
                <a:latin typeface="Times New Roman"/>
                <a:cs typeface="Times New Roman"/>
              </a:rPr>
              <a:t>protetto</a:t>
            </a:r>
            <a:r>
              <a:rPr sz="2400" i="1" spc="-8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”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67000" y="4648200"/>
            <a:ext cx="3427729" cy="0"/>
          </a:xfrm>
          <a:custGeom>
            <a:avLst/>
            <a:gdLst/>
            <a:ahLst/>
            <a:cxnLst/>
            <a:rect l="l" t="t" r="r" b="b"/>
            <a:pathLst>
              <a:path w="3427729">
                <a:moveTo>
                  <a:pt x="0" y="0"/>
                </a:moveTo>
                <a:lnTo>
                  <a:pt x="3427475" y="0"/>
                </a:lnTo>
              </a:path>
            </a:pathLst>
          </a:custGeom>
          <a:ln w="27431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6000" y="4648200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475"/>
                </a:lnTo>
              </a:path>
            </a:pathLst>
          </a:custGeom>
          <a:ln w="27432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7000" y="4648200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475"/>
                </a:lnTo>
              </a:path>
            </a:pathLst>
          </a:custGeom>
          <a:ln w="27431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10355" y="3421379"/>
            <a:ext cx="1013460" cy="1236345"/>
          </a:xfrm>
          <a:custGeom>
            <a:avLst/>
            <a:gdLst/>
            <a:ahLst/>
            <a:cxnLst/>
            <a:rect l="l" t="t" r="r" b="b"/>
            <a:pathLst>
              <a:path w="1013460" h="1236345">
                <a:moveTo>
                  <a:pt x="22860" y="0"/>
                </a:moveTo>
                <a:lnTo>
                  <a:pt x="0" y="16763"/>
                </a:lnTo>
                <a:lnTo>
                  <a:pt x="990599" y="1235963"/>
                </a:lnTo>
                <a:lnTo>
                  <a:pt x="1013459" y="1219199"/>
                </a:lnTo>
                <a:lnTo>
                  <a:pt x="2286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10000" y="4724400"/>
            <a:ext cx="1278636" cy="1734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60339" y="3527552"/>
            <a:ext cx="1348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Times New Roman"/>
                <a:cs typeface="Times New Roman"/>
              </a:rPr>
              <a:t>crittogame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480" y="2667000"/>
            <a:ext cx="1598675" cy="41361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46619" y="2286000"/>
            <a:ext cx="1897379" cy="251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86000" y="2590800"/>
            <a:ext cx="4494530" cy="0"/>
          </a:xfrm>
          <a:custGeom>
            <a:avLst/>
            <a:gdLst/>
            <a:ahLst/>
            <a:cxnLst/>
            <a:rect l="l" t="t" r="r" b="b"/>
            <a:pathLst>
              <a:path w="4494530">
                <a:moveTo>
                  <a:pt x="0" y="0"/>
                </a:moveTo>
                <a:lnTo>
                  <a:pt x="4494275" y="0"/>
                </a:lnTo>
              </a:path>
            </a:pathLst>
          </a:custGeom>
          <a:ln w="27432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81800" y="2590800"/>
            <a:ext cx="0" cy="379730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475"/>
                </a:lnTo>
              </a:path>
            </a:pathLst>
          </a:custGeom>
          <a:ln w="27431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2590800"/>
            <a:ext cx="0" cy="379730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475"/>
                </a:lnTo>
              </a:path>
            </a:pathLst>
          </a:custGeom>
          <a:ln w="27431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67455" y="1210055"/>
            <a:ext cx="1315720" cy="1391920"/>
          </a:xfrm>
          <a:custGeom>
            <a:avLst/>
            <a:gdLst/>
            <a:ahLst/>
            <a:cxnLst/>
            <a:rect l="l" t="t" r="r" b="b"/>
            <a:pathLst>
              <a:path w="1315720" h="1391920">
                <a:moveTo>
                  <a:pt x="19812" y="0"/>
                </a:moveTo>
                <a:lnTo>
                  <a:pt x="0" y="19812"/>
                </a:lnTo>
                <a:lnTo>
                  <a:pt x="1295399" y="1391411"/>
                </a:lnTo>
                <a:lnTo>
                  <a:pt x="1315211" y="1371599"/>
                </a:lnTo>
                <a:lnTo>
                  <a:pt x="19812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62600" y="2971800"/>
            <a:ext cx="2360930" cy="466725"/>
          </a:xfrm>
          <a:custGeom>
            <a:avLst/>
            <a:gdLst/>
            <a:ahLst/>
            <a:cxnLst/>
            <a:rect l="l" t="t" r="r" b="b"/>
            <a:pathLst>
              <a:path w="2360929" h="466725">
                <a:moveTo>
                  <a:pt x="0" y="466343"/>
                </a:moveTo>
                <a:lnTo>
                  <a:pt x="2360675" y="466343"/>
                </a:lnTo>
                <a:lnTo>
                  <a:pt x="2360675" y="0"/>
                </a:lnTo>
                <a:lnTo>
                  <a:pt x="0" y="0"/>
                </a:lnTo>
                <a:lnTo>
                  <a:pt x="0" y="466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58027" y="2967227"/>
            <a:ext cx="2372995" cy="477520"/>
          </a:xfrm>
          <a:custGeom>
            <a:avLst/>
            <a:gdLst/>
            <a:ahLst/>
            <a:cxnLst/>
            <a:rect l="l" t="t" r="r" b="b"/>
            <a:pathLst>
              <a:path w="2372995" h="477520">
                <a:moveTo>
                  <a:pt x="2372867" y="0"/>
                </a:moveTo>
                <a:lnTo>
                  <a:pt x="0" y="0"/>
                </a:lnTo>
                <a:lnTo>
                  <a:pt x="0" y="477011"/>
                </a:lnTo>
                <a:lnTo>
                  <a:pt x="2372867" y="477011"/>
                </a:lnTo>
                <a:lnTo>
                  <a:pt x="2372867" y="472439"/>
                </a:lnTo>
                <a:lnTo>
                  <a:pt x="10667" y="472439"/>
                </a:lnTo>
                <a:lnTo>
                  <a:pt x="4572" y="467867"/>
                </a:lnTo>
                <a:lnTo>
                  <a:pt x="10667" y="467867"/>
                </a:lnTo>
                <a:lnTo>
                  <a:pt x="10667" y="10667"/>
                </a:lnTo>
                <a:lnTo>
                  <a:pt x="4572" y="10667"/>
                </a:lnTo>
                <a:lnTo>
                  <a:pt x="10667" y="4572"/>
                </a:lnTo>
                <a:lnTo>
                  <a:pt x="2372867" y="4572"/>
                </a:lnTo>
                <a:lnTo>
                  <a:pt x="2372867" y="0"/>
                </a:lnTo>
                <a:close/>
              </a:path>
              <a:path w="2372995" h="477520">
                <a:moveTo>
                  <a:pt x="10667" y="467867"/>
                </a:moveTo>
                <a:lnTo>
                  <a:pt x="4572" y="467867"/>
                </a:lnTo>
                <a:lnTo>
                  <a:pt x="10667" y="472439"/>
                </a:lnTo>
                <a:lnTo>
                  <a:pt x="10667" y="467867"/>
                </a:lnTo>
                <a:close/>
              </a:path>
              <a:path w="2372995" h="477520">
                <a:moveTo>
                  <a:pt x="2362199" y="467867"/>
                </a:moveTo>
                <a:lnTo>
                  <a:pt x="10667" y="467867"/>
                </a:lnTo>
                <a:lnTo>
                  <a:pt x="10667" y="472439"/>
                </a:lnTo>
                <a:lnTo>
                  <a:pt x="2362199" y="472439"/>
                </a:lnTo>
                <a:lnTo>
                  <a:pt x="2362199" y="467867"/>
                </a:lnTo>
                <a:close/>
              </a:path>
              <a:path w="2372995" h="477520">
                <a:moveTo>
                  <a:pt x="2362199" y="4572"/>
                </a:moveTo>
                <a:lnTo>
                  <a:pt x="2362199" y="472439"/>
                </a:lnTo>
                <a:lnTo>
                  <a:pt x="2366771" y="467867"/>
                </a:lnTo>
                <a:lnTo>
                  <a:pt x="2372867" y="467867"/>
                </a:lnTo>
                <a:lnTo>
                  <a:pt x="2372867" y="10667"/>
                </a:lnTo>
                <a:lnTo>
                  <a:pt x="2366771" y="10667"/>
                </a:lnTo>
                <a:lnTo>
                  <a:pt x="2362199" y="4572"/>
                </a:lnTo>
                <a:close/>
              </a:path>
              <a:path w="2372995" h="477520">
                <a:moveTo>
                  <a:pt x="2372867" y="467867"/>
                </a:moveTo>
                <a:lnTo>
                  <a:pt x="2366771" y="467867"/>
                </a:lnTo>
                <a:lnTo>
                  <a:pt x="2362199" y="472439"/>
                </a:lnTo>
                <a:lnTo>
                  <a:pt x="2372867" y="472439"/>
                </a:lnTo>
                <a:lnTo>
                  <a:pt x="2372867" y="467867"/>
                </a:lnTo>
                <a:close/>
              </a:path>
              <a:path w="2372995" h="477520">
                <a:moveTo>
                  <a:pt x="10667" y="4572"/>
                </a:moveTo>
                <a:lnTo>
                  <a:pt x="4572" y="10667"/>
                </a:lnTo>
                <a:lnTo>
                  <a:pt x="10667" y="10667"/>
                </a:lnTo>
                <a:lnTo>
                  <a:pt x="10667" y="4572"/>
                </a:lnTo>
                <a:close/>
              </a:path>
              <a:path w="2372995" h="477520">
                <a:moveTo>
                  <a:pt x="2362199" y="4572"/>
                </a:moveTo>
                <a:lnTo>
                  <a:pt x="10667" y="4572"/>
                </a:lnTo>
                <a:lnTo>
                  <a:pt x="10667" y="10667"/>
                </a:lnTo>
                <a:lnTo>
                  <a:pt x="2362199" y="10667"/>
                </a:lnTo>
                <a:lnTo>
                  <a:pt x="2362199" y="4572"/>
                </a:lnTo>
                <a:close/>
              </a:path>
              <a:path w="2372995" h="477520">
                <a:moveTo>
                  <a:pt x="2372867" y="4572"/>
                </a:moveTo>
                <a:lnTo>
                  <a:pt x="2362199" y="4572"/>
                </a:lnTo>
                <a:lnTo>
                  <a:pt x="2366771" y="10667"/>
                </a:lnTo>
                <a:lnTo>
                  <a:pt x="2372867" y="10667"/>
                </a:lnTo>
                <a:lnTo>
                  <a:pt x="2372867" y="4572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766942" y="2994151"/>
            <a:ext cx="1953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PTER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DOF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66800" y="2988563"/>
            <a:ext cx="2589530" cy="464820"/>
          </a:xfrm>
          <a:custGeom>
            <a:avLst/>
            <a:gdLst/>
            <a:ahLst/>
            <a:cxnLst/>
            <a:rect l="l" t="t" r="r" b="b"/>
            <a:pathLst>
              <a:path w="2589529" h="464820">
                <a:moveTo>
                  <a:pt x="0" y="464819"/>
                </a:moveTo>
                <a:lnTo>
                  <a:pt x="2589275" y="464819"/>
                </a:lnTo>
                <a:lnTo>
                  <a:pt x="2589275" y="0"/>
                </a:lnTo>
                <a:lnTo>
                  <a:pt x="0" y="0"/>
                </a:lnTo>
                <a:lnTo>
                  <a:pt x="0" y="464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2227" y="2983991"/>
            <a:ext cx="2601595" cy="475615"/>
          </a:xfrm>
          <a:custGeom>
            <a:avLst/>
            <a:gdLst/>
            <a:ahLst/>
            <a:cxnLst/>
            <a:rect l="l" t="t" r="r" b="b"/>
            <a:pathLst>
              <a:path w="2601595" h="475614">
                <a:moveTo>
                  <a:pt x="2601467" y="0"/>
                </a:moveTo>
                <a:lnTo>
                  <a:pt x="0" y="0"/>
                </a:lnTo>
                <a:lnTo>
                  <a:pt x="0" y="475487"/>
                </a:lnTo>
                <a:lnTo>
                  <a:pt x="2601467" y="475487"/>
                </a:lnTo>
                <a:lnTo>
                  <a:pt x="2601467" y="470915"/>
                </a:lnTo>
                <a:lnTo>
                  <a:pt x="10667" y="470915"/>
                </a:lnTo>
                <a:lnTo>
                  <a:pt x="4571" y="466343"/>
                </a:lnTo>
                <a:lnTo>
                  <a:pt x="10667" y="466343"/>
                </a:lnTo>
                <a:lnTo>
                  <a:pt x="10667" y="9144"/>
                </a:lnTo>
                <a:lnTo>
                  <a:pt x="4571" y="9144"/>
                </a:lnTo>
                <a:lnTo>
                  <a:pt x="10667" y="4572"/>
                </a:lnTo>
                <a:lnTo>
                  <a:pt x="2601467" y="4572"/>
                </a:lnTo>
                <a:lnTo>
                  <a:pt x="2601467" y="0"/>
                </a:lnTo>
                <a:close/>
              </a:path>
              <a:path w="2601595" h="475614">
                <a:moveTo>
                  <a:pt x="10667" y="466343"/>
                </a:moveTo>
                <a:lnTo>
                  <a:pt x="4571" y="466343"/>
                </a:lnTo>
                <a:lnTo>
                  <a:pt x="10667" y="470915"/>
                </a:lnTo>
                <a:lnTo>
                  <a:pt x="10667" y="466343"/>
                </a:lnTo>
                <a:close/>
              </a:path>
              <a:path w="2601595" h="475614">
                <a:moveTo>
                  <a:pt x="2590799" y="466343"/>
                </a:moveTo>
                <a:lnTo>
                  <a:pt x="10667" y="466343"/>
                </a:lnTo>
                <a:lnTo>
                  <a:pt x="10667" y="470915"/>
                </a:lnTo>
                <a:lnTo>
                  <a:pt x="2590799" y="470915"/>
                </a:lnTo>
                <a:lnTo>
                  <a:pt x="2590799" y="466343"/>
                </a:lnTo>
                <a:close/>
              </a:path>
              <a:path w="2601595" h="475614">
                <a:moveTo>
                  <a:pt x="2590799" y="4572"/>
                </a:moveTo>
                <a:lnTo>
                  <a:pt x="2590799" y="470915"/>
                </a:lnTo>
                <a:lnTo>
                  <a:pt x="2595371" y="466343"/>
                </a:lnTo>
                <a:lnTo>
                  <a:pt x="2601467" y="466343"/>
                </a:lnTo>
                <a:lnTo>
                  <a:pt x="2601467" y="9144"/>
                </a:lnTo>
                <a:lnTo>
                  <a:pt x="2595371" y="9144"/>
                </a:lnTo>
                <a:lnTo>
                  <a:pt x="2590799" y="4572"/>
                </a:lnTo>
                <a:close/>
              </a:path>
              <a:path w="2601595" h="475614">
                <a:moveTo>
                  <a:pt x="2601467" y="466343"/>
                </a:moveTo>
                <a:lnTo>
                  <a:pt x="2595371" y="466343"/>
                </a:lnTo>
                <a:lnTo>
                  <a:pt x="2590799" y="470915"/>
                </a:lnTo>
                <a:lnTo>
                  <a:pt x="2601467" y="470915"/>
                </a:lnTo>
                <a:lnTo>
                  <a:pt x="2601467" y="466343"/>
                </a:lnTo>
                <a:close/>
              </a:path>
              <a:path w="2601595" h="475614">
                <a:moveTo>
                  <a:pt x="10667" y="4572"/>
                </a:moveTo>
                <a:lnTo>
                  <a:pt x="4571" y="9144"/>
                </a:lnTo>
                <a:lnTo>
                  <a:pt x="10667" y="9144"/>
                </a:lnTo>
                <a:lnTo>
                  <a:pt x="10667" y="4572"/>
                </a:lnTo>
                <a:close/>
              </a:path>
              <a:path w="2601595" h="475614">
                <a:moveTo>
                  <a:pt x="2590799" y="4572"/>
                </a:moveTo>
                <a:lnTo>
                  <a:pt x="10667" y="4572"/>
                </a:lnTo>
                <a:lnTo>
                  <a:pt x="10667" y="9144"/>
                </a:lnTo>
                <a:lnTo>
                  <a:pt x="2590799" y="9144"/>
                </a:lnTo>
                <a:lnTo>
                  <a:pt x="2590799" y="4572"/>
                </a:lnTo>
                <a:close/>
              </a:path>
              <a:path w="2601595" h="475614">
                <a:moveTo>
                  <a:pt x="2601467" y="4572"/>
                </a:moveTo>
                <a:lnTo>
                  <a:pt x="2590799" y="4572"/>
                </a:lnTo>
                <a:lnTo>
                  <a:pt x="2595371" y="9144"/>
                </a:lnTo>
                <a:lnTo>
                  <a:pt x="2601467" y="9144"/>
                </a:lnTo>
                <a:lnTo>
                  <a:pt x="2601467" y="4572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0600" y="3505200"/>
            <a:ext cx="2818130" cy="829310"/>
          </a:xfrm>
          <a:custGeom>
            <a:avLst/>
            <a:gdLst/>
            <a:ahLst/>
            <a:cxnLst/>
            <a:rect l="l" t="t" r="r" b="b"/>
            <a:pathLst>
              <a:path w="2818129" h="829310">
                <a:moveTo>
                  <a:pt x="0" y="829055"/>
                </a:moveTo>
                <a:lnTo>
                  <a:pt x="2817875" y="829055"/>
                </a:lnTo>
                <a:lnTo>
                  <a:pt x="2817875" y="0"/>
                </a:lnTo>
                <a:lnTo>
                  <a:pt x="0" y="0"/>
                </a:lnTo>
                <a:lnTo>
                  <a:pt x="0" y="829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12140" y="1317752"/>
            <a:ext cx="3112135" cy="481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1615" algn="just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imes New Roman"/>
                <a:cs typeface="Times New Roman"/>
              </a:rPr>
              <a:t>o </a:t>
            </a:r>
            <a:r>
              <a:rPr sz="2400" i="1" spc="-5" dirty="0">
                <a:latin typeface="Times New Roman"/>
                <a:cs typeface="Times New Roman"/>
              </a:rPr>
              <a:t>cormofite </a:t>
            </a:r>
            <a:r>
              <a:rPr sz="2400" i="1" dirty="0">
                <a:latin typeface="Times New Roman"/>
                <a:cs typeface="Times New Roman"/>
              </a:rPr>
              <a:t>(struttura</a:t>
            </a:r>
            <a:r>
              <a:rPr sz="2400" i="1" spc="-10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  </a:t>
            </a:r>
            <a:r>
              <a:rPr sz="2400" i="1" spc="-5" dirty="0">
                <a:latin typeface="Times New Roman"/>
                <a:cs typeface="Times New Roman"/>
              </a:rPr>
              <a:t>cormo, formato </a:t>
            </a:r>
            <a:r>
              <a:rPr sz="2400" i="1" dirty="0">
                <a:latin typeface="Times New Roman"/>
                <a:cs typeface="Times New Roman"/>
              </a:rPr>
              <a:t>da </a:t>
            </a:r>
            <a:r>
              <a:rPr sz="2400" i="1" spc="-25" dirty="0">
                <a:latin typeface="Times New Roman"/>
                <a:cs typeface="Times New Roman"/>
              </a:rPr>
              <a:t>vere  </a:t>
            </a:r>
            <a:r>
              <a:rPr sz="2400" i="1" dirty="0">
                <a:latin typeface="Times New Roman"/>
                <a:cs typeface="Times New Roman"/>
              </a:rPr>
              <a:t>foglie, caule e</a:t>
            </a:r>
            <a:r>
              <a:rPr sz="2400" i="1" spc="-114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radici)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545465">
              <a:lnSpc>
                <a:spcPct val="100000"/>
              </a:lnSpc>
              <a:spcBef>
                <a:spcPts val="1695"/>
              </a:spcBef>
            </a:pPr>
            <a:r>
              <a:rPr sz="2400" spc="-30" dirty="0">
                <a:latin typeface="Times New Roman"/>
                <a:cs typeface="Times New Roman"/>
              </a:rPr>
              <a:t>SPERMATOFITE</a:t>
            </a: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1195"/>
              </a:spcBef>
            </a:pPr>
            <a:r>
              <a:rPr sz="2400" i="1" spc="-5" dirty="0">
                <a:latin typeface="Times New Roman"/>
                <a:cs typeface="Times New Roman"/>
              </a:rPr>
              <a:t>“piante con</a:t>
            </a:r>
            <a:r>
              <a:rPr sz="2400" i="1" spc="-7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seme”</a:t>
            </a:r>
            <a:endParaRPr sz="2400">
              <a:latin typeface="Times New Roman"/>
              <a:cs typeface="Times New Roman"/>
            </a:endParaRPr>
          </a:p>
          <a:p>
            <a:pPr marL="621665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vascolari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Times New Roman"/>
              <a:cs typeface="Times New Roman"/>
            </a:endParaRPr>
          </a:p>
          <a:p>
            <a:pPr marL="123126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Gimnosperme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1236980">
              <a:lnSpc>
                <a:spcPct val="100000"/>
              </a:lnSpc>
            </a:pPr>
            <a:r>
              <a:rPr sz="2400" i="1" spc="-5" dirty="0">
                <a:latin typeface="Times New Roman"/>
                <a:cs typeface="Times New Roman"/>
              </a:rPr>
              <a:t>“a seme</a:t>
            </a:r>
            <a:r>
              <a:rPr sz="2400" i="1" spc="-7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nudo”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60339" y="3756152"/>
            <a:ext cx="116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imes New Roman"/>
                <a:cs typeface="Times New Roman"/>
              </a:rPr>
              <a:t>vascolari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0"/>
            <a:ext cx="4953000" cy="309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6400" y="2133600"/>
            <a:ext cx="7467599" cy="4390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505455" cy="3428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0706" y="3659377"/>
            <a:ext cx="36449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M  U 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S 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C  H  </a:t>
            </a:r>
            <a:r>
              <a:rPr lang="it-IT" sz="32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4876801" y="6597014"/>
            <a:ext cx="41875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z="1400" spc="-5" dirty="0" smtClean="0">
                <a:solidFill>
                  <a:srgbClr val="009900"/>
                </a:solidFill>
                <a:latin typeface="Arial"/>
                <a:cs typeface="Arial"/>
              </a:rPr>
              <a:t>3Th - </a:t>
            </a:r>
            <a:r>
              <a:rPr sz="1400" spc="-5" dirty="0" err="1" smtClean="0">
                <a:solidFill>
                  <a:srgbClr val="009900"/>
                </a:solidFill>
                <a:latin typeface="Arial"/>
                <a:cs typeface="Arial"/>
              </a:rPr>
              <a:t>Biologia</a:t>
            </a:r>
            <a:r>
              <a:rPr sz="1400" spc="-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0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201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9</a:t>
            </a:r>
            <a:r>
              <a:rPr sz="1400" dirty="0" smtClean="0">
                <a:solidFill>
                  <a:srgbClr val="009900"/>
                </a:solidFill>
                <a:latin typeface="Arial"/>
                <a:cs typeface="Arial"/>
              </a:rPr>
              <a:t>-20</a:t>
            </a:r>
            <a:r>
              <a:rPr lang="it-IT" sz="1400" dirty="0" smtClean="0">
                <a:solidFill>
                  <a:srgbClr val="009900"/>
                </a:solidFill>
                <a:latin typeface="Arial"/>
                <a:cs typeface="Arial"/>
              </a:rPr>
              <a:t>20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0" y="6315836"/>
            <a:ext cx="42671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0047" y="192024"/>
            <a:ext cx="2974847" cy="3189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6767" y="188976"/>
            <a:ext cx="3208019" cy="3192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1640" y="3617976"/>
            <a:ext cx="2871216" cy="2954856"/>
          </a:xfrm>
          <a:prstGeom prst="rect">
            <a:avLst/>
          </a:prstGeom>
          <a:blipFill>
            <a:blip r:embed="rId4" cstate="print"/>
            <a:srcRect/>
            <a:stretch>
              <a:fillRect r="-9553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/>
          <p:nvPr/>
        </p:nvSpPr>
        <p:spPr>
          <a:xfrm>
            <a:off x="147828" y="192024"/>
            <a:ext cx="2401823" cy="594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109346" y="191332"/>
            <a:ext cx="2478405" cy="5944292"/>
          </a:xfrm>
          <a:custGeom>
            <a:avLst/>
            <a:gdLst/>
            <a:ahLst/>
            <a:cxnLst/>
            <a:rect l="l" t="t" r="r" b="b"/>
            <a:pathLst>
              <a:path w="2478405" h="6019800">
                <a:moveTo>
                  <a:pt x="2478023" y="0"/>
                </a:moveTo>
                <a:lnTo>
                  <a:pt x="0" y="0"/>
                </a:lnTo>
                <a:lnTo>
                  <a:pt x="0" y="6019799"/>
                </a:lnTo>
                <a:lnTo>
                  <a:pt x="2478023" y="6019799"/>
                </a:lnTo>
                <a:lnTo>
                  <a:pt x="2478023" y="5999987"/>
                </a:lnTo>
                <a:lnTo>
                  <a:pt x="38100" y="5999987"/>
                </a:lnTo>
                <a:lnTo>
                  <a:pt x="18288" y="5981699"/>
                </a:lnTo>
                <a:lnTo>
                  <a:pt x="38100" y="5981699"/>
                </a:lnTo>
                <a:lnTo>
                  <a:pt x="38100" y="38100"/>
                </a:lnTo>
                <a:lnTo>
                  <a:pt x="18288" y="38100"/>
                </a:lnTo>
                <a:lnTo>
                  <a:pt x="38100" y="18287"/>
                </a:lnTo>
                <a:lnTo>
                  <a:pt x="2478023" y="18287"/>
                </a:lnTo>
                <a:lnTo>
                  <a:pt x="2478023" y="0"/>
                </a:lnTo>
                <a:close/>
              </a:path>
              <a:path w="2478405" h="6019800">
                <a:moveTo>
                  <a:pt x="38100" y="5981699"/>
                </a:moveTo>
                <a:lnTo>
                  <a:pt x="18288" y="5981699"/>
                </a:lnTo>
                <a:lnTo>
                  <a:pt x="38100" y="5999987"/>
                </a:lnTo>
                <a:lnTo>
                  <a:pt x="38100" y="5981699"/>
                </a:lnTo>
                <a:close/>
              </a:path>
              <a:path w="2478405" h="6019800">
                <a:moveTo>
                  <a:pt x="2439923" y="5981699"/>
                </a:moveTo>
                <a:lnTo>
                  <a:pt x="38100" y="5981699"/>
                </a:lnTo>
                <a:lnTo>
                  <a:pt x="38100" y="5999987"/>
                </a:lnTo>
                <a:lnTo>
                  <a:pt x="2439923" y="5999987"/>
                </a:lnTo>
                <a:lnTo>
                  <a:pt x="2439923" y="5981699"/>
                </a:lnTo>
                <a:close/>
              </a:path>
              <a:path w="2478405" h="6019800">
                <a:moveTo>
                  <a:pt x="2439923" y="18287"/>
                </a:moveTo>
                <a:lnTo>
                  <a:pt x="2439923" y="5999987"/>
                </a:lnTo>
                <a:lnTo>
                  <a:pt x="2458211" y="5981699"/>
                </a:lnTo>
                <a:lnTo>
                  <a:pt x="2478023" y="5981699"/>
                </a:lnTo>
                <a:lnTo>
                  <a:pt x="2478023" y="38100"/>
                </a:lnTo>
                <a:lnTo>
                  <a:pt x="2458211" y="38100"/>
                </a:lnTo>
                <a:lnTo>
                  <a:pt x="2439923" y="18287"/>
                </a:lnTo>
                <a:close/>
              </a:path>
              <a:path w="2478405" h="6019800">
                <a:moveTo>
                  <a:pt x="2478023" y="5981699"/>
                </a:moveTo>
                <a:lnTo>
                  <a:pt x="2458211" y="5981699"/>
                </a:lnTo>
                <a:lnTo>
                  <a:pt x="2439923" y="5999987"/>
                </a:lnTo>
                <a:lnTo>
                  <a:pt x="2478023" y="5999987"/>
                </a:lnTo>
                <a:lnTo>
                  <a:pt x="2478023" y="5981699"/>
                </a:lnTo>
                <a:close/>
              </a:path>
              <a:path w="2478405" h="6019800">
                <a:moveTo>
                  <a:pt x="38100" y="18287"/>
                </a:moveTo>
                <a:lnTo>
                  <a:pt x="18288" y="38100"/>
                </a:lnTo>
                <a:lnTo>
                  <a:pt x="38100" y="38100"/>
                </a:lnTo>
                <a:lnTo>
                  <a:pt x="38100" y="18287"/>
                </a:lnTo>
                <a:close/>
              </a:path>
              <a:path w="2478405" h="6019800">
                <a:moveTo>
                  <a:pt x="2439923" y="18287"/>
                </a:moveTo>
                <a:lnTo>
                  <a:pt x="38100" y="18287"/>
                </a:lnTo>
                <a:lnTo>
                  <a:pt x="38100" y="38100"/>
                </a:lnTo>
                <a:lnTo>
                  <a:pt x="2439923" y="38100"/>
                </a:lnTo>
                <a:lnTo>
                  <a:pt x="2439923" y="18287"/>
                </a:lnTo>
                <a:close/>
              </a:path>
              <a:path w="2478405" h="6019800">
                <a:moveTo>
                  <a:pt x="2478023" y="18287"/>
                </a:moveTo>
                <a:lnTo>
                  <a:pt x="2439923" y="18287"/>
                </a:lnTo>
                <a:lnTo>
                  <a:pt x="2458211" y="38100"/>
                </a:lnTo>
                <a:lnTo>
                  <a:pt x="2478023" y="38100"/>
                </a:lnTo>
                <a:lnTo>
                  <a:pt x="2478023" y="1828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136778" y="6158334"/>
            <a:ext cx="509142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it-IT" sz="3200" b="1" i="1" kern="0" dirty="0" err="1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Rhynia</a:t>
            </a:r>
            <a:r>
              <a:rPr lang="it-IT" sz="3200" b="1" i="1" kern="0" spc="-8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it-IT" sz="3200" b="1" i="1" kern="0" dirty="0" err="1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gwynne-vaughani</a:t>
            </a:r>
            <a:endParaRPr lang="it-IT" sz="3200" b="1" i="1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1912</Words>
  <Application>Microsoft Office PowerPoint</Application>
  <PresentationFormat>Presentazione su schermo (4:3)</PresentationFormat>
  <Paragraphs>188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56" baseType="lpstr">
      <vt:lpstr>Office Theme</vt:lpstr>
      <vt:lpstr>TESSUTI DI  TRASPORTO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BRIOFITE</vt:lpstr>
      <vt:lpstr>Presentazione standard di PowerPoint</vt:lpstr>
      <vt:lpstr>Presentazione standard di PowerPoint</vt:lpstr>
      <vt:lpstr>Rhynia gwynne-vaughani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XILEMA</vt:lpstr>
      <vt:lpstr>Presentazione standard di PowerPoint</vt:lpstr>
      <vt:lpstr>Le TRACHEIDI sono cellule allungate con estremità in  genere appuntita, parete ampiamente lignificata (spesso  molto lignificata: ad esempio nel caso delle fibrotracheidi  delle conifere), con numerose punteggiature.</vt:lpstr>
      <vt:lpstr>Presentazione standard di PowerPoint</vt:lpstr>
      <vt:lpstr>Presentazione standard di PowerPoint</vt:lpstr>
      <vt:lpstr>Punteggiature areolate delle tracheidi di conifere</vt:lpstr>
      <vt:lpstr>Punteggiature areolate delle tracheidi di conifere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TRACHEE sono elementi costitutivi dei fasci conduttori  delle angiosperme, ma compaiono già in alcune pteridofite  (es. attualmente possono osservarsi nella felce aquilina,  Pteridium aquilinum) e in alcune gimnosperme (es. Taxus baccata, Welwitschia mirabilis).</vt:lpstr>
      <vt:lpstr>Gli elementi tracheali hanno una parete secondaria formata  da ispessimenti irregolari: anulati, spiralati, reticolati o  punteggiati.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FLOEMA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DIFFERENZIAMENTO DEGLI ELEMENTI DEI TUBI CRIBROSI O LIBERIANI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TESSUTI DI  TRASPORTO</dc:title>
  <dc:creator>Mauro Tretiach</dc:creator>
  <cp:lastModifiedBy>Lenovo</cp:lastModifiedBy>
  <cp:revision>13</cp:revision>
  <dcterms:created xsi:type="dcterms:W3CDTF">2020-04-22T13:43:43Z</dcterms:created>
  <dcterms:modified xsi:type="dcterms:W3CDTF">2020-04-23T16:50:25Z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2019-05-28T00:00:00Z</vt:filetime>
  </property>
  <property fmtid="{D5CDD505-2E9C-101B-9397-08002B2CF9AE}" pid="3" name="Creator">
    <vt:lpwstr>Nitro Reader 3  (3. 5. 5. 2)</vt:lpwstr>
  </property>
  <property fmtid="{D5CDD505-2E9C-101B-9397-08002B2CF9AE}" pid="4" name="LastSaved">
    <vt:filetime>2020-04-22T00:00:00Z</vt:filetime>
  </property>
</Properties>
</file>