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304" r:id="rId43"/>
    <p:sldId id="297" r:id="rId44"/>
    <p:sldId id="298" r:id="rId45"/>
    <p:sldId id="299" r:id="rId46"/>
    <p:sldId id="300" r:id="rId47"/>
    <p:sldId id="301" r:id="rId48"/>
    <p:sldId id="302" r:id="rId49"/>
    <p:sldId id="303" r:id="rId50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84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3539" y="273241"/>
            <a:ext cx="837692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Biologia 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/>
              <a:t>2018-2019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Biologia 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/>
              <a:t>2018-2019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Biologia 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/>
              <a:t>2018-2019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Biologia 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/>
              <a:t>2018-2019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Biologia 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/>
              <a:t>2018-2019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339" y="285750"/>
            <a:ext cx="8529320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37935" y="6597014"/>
            <a:ext cx="3226434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Biologia 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/>
              <a:t>2018-2019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3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4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48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5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027" y="574675"/>
            <a:ext cx="8070215" cy="44269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5588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Arial"/>
                <a:cs typeface="Arial"/>
              </a:rPr>
              <a:t>L’epidermide </a:t>
            </a:r>
            <a:r>
              <a:rPr sz="2400" spc="-5" dirty="0">
                <a:latin typeface="Arial"/>
                <a:cs typeface="Arial"/>
              </a:rPr>
              <a:t>svolge due compiti antitetici apparentemente  inconciliabili: da un lato deve limitare la perdita dell’acqua  degli organi aerei della pianta, dall’altra deve permettere  comunque lo scambio dei gas, soprattutto della </a:t>
            </a:r>
            <a:r>
              <a:rPr sz="2400" spc="5" dirty="0">
                <a:latin typeface="Arial"/>
                <a:cs typeface="Arial"/>
              </a:rPr>
              <a:t>CO</a:t>
            </a:r>
            <a:r>
              <a:rPr sz="2400" spc="7" baseline="-20833" dirty="0">
                <a:latin typeface="Arial"/>
                <a:cs typeface="Arial"/>
              </a:rPr>
              <a:t>2</a:t>
            </a:r>
            <a:r>
              <a:rPr sz="2400" spc="5" dirty="0"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che è  fondamentale per lo svolgimento della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fotosintesi.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67945" marR="10033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Il </a:t>
            </a:r>
            <a:r>
              <a:rPr sz="2400" spc="-5" dirty="0">
                <a:latin typeface="Arial"/>
                <a:cs typeface="Arial"/>
              </a:rPr>
              <a:t>primo obiettivo viene raggiunto con la formazione dello  strato impermeabilizzante costituito da strati sovrapposti di  cutina e cristalli di cera, la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lang="it-IT" sz="2400" spc="60" dirty="0" smtClean="0">
                <a:latin typeface="Arial"/>
                <a:cs typeface="Arial"/>
              </a:rPr>
              <a:t>cuticola</a:t>
            </a:r>
            <a:r>
              <a:rPr sz="2400" spc="-5" dirty="0" smtClean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67945" marR="703580">
              <a:lnSpc>
                <a:spcPts val="2860"/>
              </a:lnSpc>
            </a:pPr>
            <a:r>
              <a:rPr sz="2400" dirty="0">
                <a:latin typeface="Arial"/>
                <a:cs typeface="Arial"/>
              </a:rPr>
              <a:t>Il </a:t>
            </a:r>
            <a:r>
              <a:rPr sz="2400" spc="-5" dirty="0">
                <a:latin typeface="Arial"/>
                <a:cs typeface="Arial"/>
              </a:rPr>
              <a:t>secondo è reso possibile dalla presenza di </a:t>
            </a:r>
            <a:r>
              <a:rPr sz="2400" b="1" spc="-5" dirty="0">
                <a:latin typeface="Arial"/>
                <a:cs typeface="Arial"/>
              </a:rPr>
              <a:t>aperture  regolabili, gli </a:t>
            </a:r>
            <a:r>
              <a:rPr sz="2400" b="1" spc="-15" dirty="0">
                <a:latin typeface="Arial"/>
                <a:cs typeface="Arial"/>
              </a:rPr>
              <a:t>STOMI </a:t>
            </a:r>
            <a:r>
              <a:rPr sz="2400" spc="-5" dirty="0">
                <a:latin typeface="Arial"/>
                <a:cs typeface="Arial"/>
              </a:rPr>
              <a:t>(ingl.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“</a:t>
            </a:r>
            <a:r>
              <a:rPr sz="2400" i="1" spc="-5" dirty="0">
                <a:latin typeface="Arial"/>
                <a:cs typeface="Arial"/>
              </a:rPr>
              <a:t>stomata</a:t>
            </a:r>
            <a:r>
              <a:rPr sz="2400" spc="-5" dirty="0">
                <a:latin typeface="Arial"/>
                <a:cs typeface="Arial"/>
              </a:rPr>
              <a:t>”).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96911" y="4799076"/>
            <a:ext cx="1371600" cy="1346200"/>
          </a:xfrm>
          <a:custGeom>
            <a:avLst/>
            <a:gdLst/>
            <a:ahLst/>
            <a:cxnLst/>
            <a:rect l="l" t="t" r="r" b="b"/>
            <a:pathLst>
              <a:path w="1371600" h="1346200">
                <a:moveTo>
                  <a:pt x="782459" y="466343"/>
                </a:moveTo>
                <a:lnTo>
                  <a:pt x="160020" y="466343"/>
                </a:lnTo>
                <a:lnTo>
                  <a:pt x="1071371" y="1345691"/>
                </a:lnTo>
                <a:lnTo>
                  <a:pt x="1371599" y="1034795"/>
                </a:lnTo>
                <a:lnTo>
                  <a:pt x="782459" y="466343"/>
                </a:lnTo>
                <a:close/>
              </a:path>
              <a:path w="1371600" h="1346200">
                <a:moveTo>
                  <a:pt x="609599" y="0"/>
                </a:moveTo>
                <a:lnTo>
                  <a:pt x="0" y="12191"/>
                </a:lnTo>
                <a:lnTo>
                  <a:pt x="10668" y="621791"/>
                </a:lnTo>
                <a:lnTo>
                  <a:pt x="160020" y="466343"/>
                </a:lnTo>
                <a:lnTo>
                  <a:pt x="782459" y="466343"/>
                </a:lnTo>
                <a:lnTo>
                  <a:pt x="460247" y="155447"/>
                </a:lnTo>
                <a:lnTo>
                  <a:pt x="609599" y="0"/>
                </a:lnTo>
                <a:close/>
              </a:path>
            </a:pathLst>
          </a:custGeom>
          <a:solidFill>
            <a:srgbClr val="006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2340" y="4794503"/>
            <a:ext cx="1382395" cy="1356360"/>
          </a:xfrm>
          <a:custGeom>
            <a:avLst/>
            <a:gdLst/>
            <a:ahLst/>
            <a:cxnLst/>
            <a:rect l="l" t="t" r="r" b="b"/>
            <a:pathLst>
              <a:path w="1382395" h="1356360">
                <a:moveTo>
                  <a:pt x="175666" y="475487"/>
                </a:moveTo>
                <a:lnTo>
                  <a:pt x="169164" y="475487"/>
                </a:lnTo>
                <a:lnTo>
                  <a:pt x="165479" y="479278"/>
                </a:lnTo>
                <a:lnTo>
                  <a:pt x="1075943" y="1356359"/>
                </a:lnTo>
                <a:lnTo>
                  <a:pt x="1086252" y="1345691"/>
                </a:lnTo>
                <a:lnTo>
                  <a:pt x="1072895" y="1345691"/>
                </a:lnTo>
                <a:lnTo>
                  <a:pt x="1075833" y="1342649"/>
                </a:lnTo>
                <a:lnTo>
                  <a:pt x="175666" y="475487"/>
                </a:lnTo>
                <a:close/>
              </a:path>
              <a:path w="1382395" h="1356360">
                <a:moveTo>
                  <a:pt x="1075833" y="1342649"/>
                </a:moveTo>
                <a:lnTo>
                  <a:pt x="1072895" y="1345691"/>
                </a:lnTo>
                <a:lnTo>
                  <a:pt x="1078991" y="1345691"/>
                </a:lnTo>
                <a:lnTo>
                  <a:pt x="1075833" y="1342649"/>
                </a:lnTo>
                <a:close/>
              </a:path>
              <a:path w="1382395" h="1356360">
                <a:moveTo>
                  <a:pt x="1368555" y="1039473"/>
                </a:moveTo>
                <a:lnTo>
                  <a:pt x="1075833" y="1342649"/>
                </a:lnTo>
                <a:lnTo>
                  <a:pt x="1078991" y="1345691"/>
                </a:lnTo>
                <a:lnTo>
                  <a:pt x="1086252" y="1345691"/>
                </a:lnTo>
                <a:lnTo>
                  <a:pt x="1379322" y="1042415"/>
                </a:lnTo>
                <a:lnTo>
                  <a:pt x="1371599" y="1042415"/>
                </a:lnTo>
                <a:lnTo>
                  <a:pt x="1368555" y="1039473"/>
                </a:lnTo>
                <a:close/>
              </a:path>
              <a:path w="1382395" h="1356360">
                <a:moveTo>
                  <a:pt x="1371599" y="1036319"/>
                </a:moveTo>
                <a:lnTo>
                  <a:pt x="1368555" y="1039473"/>
                </a:lnTo>
                <a:lnTo>
                  <a:pt x="1371599" y="1042415"/>
                </a:lnTo>
                <a:lnTo>
                  <a:pt x="1371599" y="1036319"/>
                </a:lnTo>
                <a:close/>
              </a:path>
              <a:path w="1382395" h="1356360">
                <a:moveTo>
                  <a:pt x="1379109" y="1036319"/>
                </a:moveTo>
                <a:lnTo>
                  <a:pt x="1371599" y="1036319"/>
                </a:lnTo>
                <a:lnTo>
                  <a:pt x="1371599" y="1042415"/>
                </a:lnTo>
                <a:lnTo>
                  <a:pt x="1379322" y="1042415"/>
                </a:lnTo>
                <a:lnTo>
                  <a:pt x="1382267" y="1039367"/>
                </a:lnTo>
                <a:lnTo>
                  <a:pt x="1379109" y="1036319"/>
                </a:lnTo>
                <a:close/>
              </a:path>
              <a:path w="1382395" h="1356360">
                <a:moveTo>
                  <a:pt x="624896" y="1524"/>
                </a:moveTo>
                <a:lnTo>
                  <a:pt x="611123" y="1524"/>
                </a:lnTo>
                <a:lnTo>
                  <a:pt x="614171" y="10668"/>
                </a:lnTo>
                <a:lnTo>
                  <a:pt x="602129" y="10878"/>
                </a:lnTo>
                <a:lnTo>
                  <a:pt x="458723" y="160019"/>
                </a:lnTo>
                <a:lnTo>
                  <a:pt x="1368555" y="1039473"/>
                </a:lnTo>
                <a:lnTo>
                  <a:pt x="1371599" y="1036319"/>
                </a:lnTo>
                <a:lnTo>
                  <a:pt x="1379109" y="1036319"/>
                </a:lnTo>
                <a:lnTo>
                  <a:pt x="475764" y="164591"/>
                </a:lnTo>
                <a:lnTo>
                  <a:pt x="467867" y="164591"/>
                </a:lnTo>
                <a:lnTo>
                  <a:pt x="467867" y="156971"/>
                </a:lnTo>
                <a:lnTo>
                  <a:pt x="475205" y="156971"/>
                </a:lnTo>
                <a:lnTo>
                  <a:pt x="624896" y="1524"/>
                </a:lnTo>
                <a:close/>
              </a:path>
              <a:path w="1382395" h="1356360">
                <a:moveTo>
                  <a:pt x="626363" y="0"/>
                </a:moveTo>
                <a:lnTo>
                  <a:pt x="0" y="12192"/>
                </a:lnTo>
                <a:lnTo>
                  <a:pt x="10668" y="638555"/>
                </a:lnTo>
                <a:lnTo>
                  <a:pt x="22518" y="626363"/>
                </a:lnTo>
                <a:lnTo>
                  <a:pt x="19812" y="626363"/>
                </a:lnTo>
                <a:lnTo>
                  <a:pt x="12192" y="623315"/>
                </a:lnTo>
                <a:lnTo>
                  <a:pt x="19623" y="615587"/>
                </a:lnTo>
                <a:lnTo>
                  <a:pt x="9224" y="21336"/>
                </a:lnTo>
                <a:lnTo>
                  <a:pt x="4572" y="21336"/>
                </a:lnTo>
                <a:lnTo>
                  <a:pt x="9144" y="16763"/>
                </a:lnTo>
                <a:lnTo>
                  <a:pt x="265829" y="16763"/>
                </a:lnTo>
                <a:lnTo>
                  <a:pt x="602129" y="10878"/>
                </a:lnTo>
                <a:lnTo>
                  <a:pt x="611123" y="1524"/>
                </a:lnTo>
                <a:lnTo>
                  <a:pt x="624896" y="1524"/>
                </a:lnTo>
                <a:lnTo>
                  <a:pt x="626363" y="0"/>
                </a:lnTo>
                <a:close/>
              </a:path>
              <a:path w="1382395" h="1356360">
                <a:moveTo>
                  <a:pt x="19623" y="615587"/>
                </a:moveTo>
                <a:lnTo>
                  <a:pt x="12192" y="623315"/>
                </a:lnTo>
                <a:lnTo>
                  <a:pt x="19812" y="626363"/>
                </a:lnTo>
                <a:lnTo>
                  <a:pt x="19623" y="615587"/>
                </a:lnTo>
                <a:close/>
              </a:path>
              <a:path w="1382395" h="1356360">
                <a:moveTo>
                  <a:pt x="164592" y="464819"/>
                </a:moveTo>
                <a:lnTo>
                  <a:pt x="19623" y="615587"/>
                </a:lnTo>
                <a:lnTo>
                  <a:pt x="19812" y="626363"/>
                </a:lnTo>
                <a:lnTo>
                  <a:pt x="22518" y="626363"/>
                </a:lnTo>
                <a:lnTo>
                  <a:pt x="165479" y="479278"/>
                </a:lnTo>
                <a:lnTo>
                  <a:pt x="161544" y="475487"/>
                </a:lnTo>
                <a:lnTo>
                  <a:pt x="175666" y="475487"/>
                </a:lnTo>
                <a:lnTo>
                  <a:pt x="164592" y="464819"/>
                </a:lnTo>
                <a:close/>
              </a:path>
              <a:path w="1382395" h="1356360">
                <a:moveTo>
                  <a:pt x="169164" y="475487"/>
                </a:moveTo>
                <a:lnTo>
                  <a:pt x="161544" y="475487"/>
                </a:lnTo>
                <a:lnTo>
                  <a:pt x="165479" y="479278"/>
                </a:lnTo>
                <a:lnTo>
                  <a:pt x="169164" y="475487"/>
                </a:lnTo>
                <a:close/>
              </a:path>
              <a:path w="1382395" h="1356360">
                <a:moveTo>
                  <a:pt x="467867" y="156971"/>
                </a:moveTo>
                <a:lnTo>
                  <a:pt x="467867" y="164591"/>
                </a:lnTo>
                <a:lnTo>
                  <a:pt x="471671" y="160642"/>
                </a:lnTo>
                <a:lnTo>
                  <a:pt x="467867" y="156971"/>
                </a:lnTo>
                <a:close/>
              </a:path>
              <a:path w="1382395" h="1356360">
                <a:moveTo>
                  <a:pt x="471671" y="160642"/>
                </a:moveTo>
                <a:lnTo>
                  <a:pt x="467867" y="164591"/>
                </a:lnTo>
                <a:lnTo>
                  <a:pt x="475764" y="164591"/>
                </a:lnTo>
                <a:lnTo>
                  <a:pt x="471671" y="160642"/>
                </a:lnTo>
                <a:close/>
              </a:path>
              <a:path w="1382395" h="1356360">
                <a:moveTo>
                  <a:pt x="475205" y="156971"/>
                </a:moveTo>
                <a:lnTo>
                  <a:pt x="467867" y="156971"/>
                </a:lnTo>
                <a:lnTo>
                  <a:pt x="471671" y="160642"/>
                </a:lnTo>
                <a:lnTo>
                  <a:pt x="475205" y="156971"/>
                </a:lnTo>
                <a:close/>
              </a:path>
              <a:path w="1382395" h="1356360">
                <a:moveTo>
                  <a:pt x="9144" y="16763"/>
                </a:moveTo>
                <a:lnTo>
                  <a:pt x="4572" y="21336"/>
                </a:lnTo>
                <a:lnTo>
                  <a:pt x="9222" y="21254"/>
                </a:lnTo>
                <a:lnTo>
                  <a:pt x="9144" y="16763"/>
                </a:lnTo>
                <a:close/>
              </a:path>
              <a:path w="1382395" h="1356360">
                <a:moveTo>
                  <a:pt x="9222" y="21254"/>
                </a:moveTo>
                <a:lnTo>
                  <a:pt x="4572" y="21336"/>
                </a:lnTo>
                <a:lnTo>
                  <a:pt x="9224" y="21336"/>
                </a:lnTo>
                <a:close/>
              </a:path>
              <a:path w="1382395" h="1356360">
                <a:moveTo>
                  <a:pt x="265829" y="16763"/>
                </a:moveTo>
                <a:lnTo>
                  <a:pt x="9144" y="16763"/>
                </a:lnTo>
                <a:lnTo>
                  <a:pt x="9222" y="21254"/>
                </a:lnTo>
                <a:lnTo>
                  <a:pt x="265829" y="16763"/>
                </a:lnTo>
                <a:close/>
              </a:path>
              <a:path w="1382395" h="1356360">
                <a:moveTo>
                  <a:pt x="611123" y="1524"/>
                </a:moveTo>
                <a:lnTo>
                  <a:pt x="602129" y="10878"/>
                </a:lnTo>
                <a:lnTo>
                  <a:pt x="614171" y="10668"/>
                </a:lnTo>
                <a:lnTo>
                  <a:pt x="611123" y="1524"/>
                </a:lnTo>
                <a:close/>
              </a:path>
            </a:pathLst>
          </a:custGeom>
          <a:solidFill>
            <a:srgbClr val="006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177" y="330200"/>
            <a:ext cx="8401685" cy="5046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 marR="43434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Perché la pianta deve regolare in qualche modo gli scambi  gassosi?</a:t>
            </a:r>
            <a:endParaRPr sz="2400">
              <a:latin typeface="Arial"/>
              <a:cs typeface="Arial"/>
            </a:endParaRPr>
          </a:p>
          <a:p>
            <a:pPr marL="42545" marR="20320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Arial"/>
                <a:cs typeface="Arial"/>
              </a:rPr>
              <a:t>Perché non sempre le è possibile far fronte alla notevole  perdita d’acqua che è determinata dal forte gradiente </a:t>
            </a:r>
            <a:r>
              <a:rPr sz="2400" dirty="0">
                <a:latin typeface="Arial"/>
                <a:cs typeface="Arial"/>
              </a:rPr>
              <a:t>tra </a:t>
            </a:r>
            <a:r>
              <a:rPr sz="2400" spc="-5" dirty="0">
                <a:latin typeface="Arial"/>
                <a:cs typeface="Arial"/>
              </a:rPr>
              <a:t>il  suo corpo (ricco d’acqua) e l’atmosfera, che registra valori di  potenziale idrico talvolta molto bassi, e in genere lontano  dalla saturazione (quando cioè RH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100%).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50800" marR="43180">
              <a:lnSpc>
                <a:spcPct val="99800"/>
              </a:lnSpc>
            </a:pPr>
            <a:r>
              <a:rPr sz="2400" spc="-5" dirty="0">
                <a:latin typeface="Arial"/>
                <a:cs typeface="Arial"/>
              </a:rPr>
              <a:t>Risparmiare acqua, avendo comunque a disposizione la </a:t>
            </a:r>
            <a:r>
              <a:rPr sz="2400" spc="5" dirty="0">
                <a:latin typeface="Arial"/>
                <a:cs typeface="Arial"/>
              </a:rPr>
              <a:t>CO</a:t>
            </a:r>
            <a:r>
              <a:rPr sz="2400" spc="7" baseline="-20833" dirty="0">
                <a:latin typeface="Arial"/>
                <a:cs typeface="Arial"/>
              </a:rPr>
              <a:t>2  </a:t>
            </a:r>
            <a:r>
              <a:rPr sz="2400" spc="-5" dirty="0">
                <a:latin typeface="Arial"/>
                <a:cs typeface="Arial"/>
              </a:rPr>
              <a:t>necessaria per portare avanti il processo fotosintetico è per la  pianta una necessità su cui si basa in ultima analisi la sua  capacità di essere competitiva nei confronti di altre piante, o  semplicemente di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sopravvivere.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89504"/>
            <a:ext cx="6181343" cy="3968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0214" y="330200"/>
            <a:ext cx="7254875" cy="2402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Attraverso gli stomi, la pianta scambia con l’ambiente  circostante:</a:t>
            </a:r>
            <a:endParaRPr sz="2400" dirty="0">
              <a:latin typeface="Arial"/>
              <a:cs typeface="Arial"/>
            </a:endParaRPr>
          </a:p>
          <a:p>
            <a:pPr marL="228600" indent="-190500">
              <a:lnSpc>
                <a:spcPct val="100000"/>
              </a:lnSpc>
              <a:spcBef>
                <a:spcPts val="1440"/>
              </a:spcBef>
              <a:buChar char="•"/>
              <a:tabLst>
                <a:tab pos="228600" algn="l"/>
              </a:tabLst>
            </a:pPr>
            <a:r>
              <a:rPr sz="2400" b="1" spc="-5" dirty="0">
                <a:latin typeface="Arial"/>
                <a:cs typeface="Arial"/>
              </a:rPr>
              <a:t>CO</a:t>
            </a:r>
            <a:r>
              <a:rPr sz="2400" b="1" spc="-7" baseline="-20833" dirty="0">
                <a:latin typeface="Arial"/>
                <a:cs typeface="Arial"/>
              </a:rPr>
              <a:t>2</a:t>
            </a:r>
            <a:endParaRPr sz="2400" b="1" baseline="-20833" dirty="0">
              <a:latin typeface="Arial"/>
              <a:cs typeface="Arial"/>
            </a:endParaRPr>
          </a:p>
          <a:p>
            <a:pPr marL="228600" indent="-190500">
              <a:lnSpc>
                <a:spcPct val="100000"/>
              </a:lnSpc>
              <a:spcBef>
                <a:spcPts val="1440"/>
              </a:spcBef>
              <a:buChar char="•"/>
              <a:tabLst>
                <a:tab pos="228600" algn="l"/>
              </a:tabLst>
            </a:pP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spc="-7" baseline="-20833" dirty="0">
                <a:latin typeface="Arial"/>
                <a:cs typeface="Arial"/>
              </a:rPr>
              <a:t>2</a:t>
            </a:r>
            <a:endParaRPr sz="2400" b="1" baseline="-20833" dirty="0">
              <a:latin typeface="Arial"/>
              <a:cs typeface="Arial"/>
            </a:endParaRPr>
          </a:p>
          <a:p>
            <a:pPr marL="228600" indent="-190500">
              <a:lnSpc>
                <a:spcPct val="100000"/>
              </a:lnSpc>
              <a:spcBef>
                <a:spcPts val="1440"/>
              </a:spcBef>
              <a:buChar char="•"/>
              <a:tabLst>
                <a:tab pos="228600" algn="l"/>
              </a:tabLst>
            </a:pPr>
            <a:r>
              <a:rPr sz="2400" b="1" spc="-5" dirty="0">
                <a:latin typeface="Arial"/>
                <a:cs typeface="Arial"/>
              </a:rPr>
              <a:t>H</a:t>
            </a:r>
            <a:r>
              <a:rPr sz="2400" b="1" spc="-7" baseline="-20833" dirty="0">
                <a:latin typeface="Arial"/>
                <a:cs typeface="Arial"/>
              </a:rPr>
              <a:t>2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, sotto forma di vapor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acqueo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0370" y="2499565"/>
            <a:ext cx="4500749" cy="4350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77967" y="0"/>
            <a:ext cx="3770375" cy="6347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590" y="214312"/>
            <a:ext cx="491744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Gli scambi gassosi </a:t>
            </a:r>
            <a:r>
              <a:rPr sz="2400" spc="-5" dirty="0">
                <a:latin typeface="Arial"/>
                <a:cs typeface="Arial"/>
              </a:rPr>
              <a:t>avvengono  sempre e soltanto in base al  fenomeno della </a:t>
            </a:r>
            <a:r>
              <a:rPr sz="2400" spc="-10" dirty="0">
                <a:latin typeface="Arial"/>
                <a:cs typeface="Arial"/>
              </a:rPr>
              <a:t>diffusione, </a:t>
            </a:r>
            <a:r>
              <a:rPr sz="2400" b="1" spc="-5" dirty="0">
                <a:latin typeface="Arial"/>
                <a:cs typeface="Arial"/>
              </a:rPr>
              <a:t>secondo  gradienti di concentrazione</a:t>
            </a:r>
            <a:r>
              <a:rPr sz="2400" spc="-5" dirty="0">
                <a:latin typeface="Arial"/>
                <a:cs typeface="Arial"/>
              </a:rPr>
              <a:t>,  attraverso le aperture stomatiche  che hanno ampiezza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variabile.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1364" y="501650"/>
            <a:ext cx="684784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CO</a:t>
            </a:r>
            <a:r>
              <a:rPr sz="2400" b="1" spc="-7" baseline="-20833" dirty="0">
                <a:latin typeface="Arial"/>
                <a:cs typeface="Arial"/>
              </a:rPr>
              <a:t>2</a:t>
            </a:r>
            <a:r>
              <a:rPr sz="2400" spc="-5" dirty="0">
                <a:latin typeface="Arial"/>
                <a:cs typeface="Arial"/>
              </a:rPr>
              <a:t>: rispetto all’atmosfera, è più concentrata  all’interno della struttura di notte (perché i tessuti  respirano, liberando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baseline="-20833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) </a:t>
            </a:r>
            <a:r>
              <a:rPr sz="2400" spc="-5" dirty="0">
                <a:latin typeface="Arial"/>
                <a:cs typeface="Arial"/>
              </a:rPr>
              <a:t>mentre di giorno è  molto meno concentrata (i tessuti fotosintetizzano,  consumando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</a:t>
            </a:r>
            <a:r>
              <a:rPr sz="2400" spc="-7" baseline="-20833" dirty="0">
                <a:latin typeface="Arial"/>
                <a:cs typeface="Arial"/>
              </a:rPr>
              <a:t>2</a:t>
            </a:r>
            <a:r>
              <a:rPr sz="2400" spc="-5" dirty="0">
                <a:latin typeface="Arial"/>
                <a:cs typeface="Arial"/>
              </a:rPr>
              <a:t>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31364" y="2879089"/>
            <a:ext cx="686435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O</a:t>
            </a:r>
            <a:r>
              <a:rPr sz="2400" b="1" baseline="-20833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rispetto all’atmosfera, è meno concentrato  all’interno della struttura di notte (i tessuti  respirano, consumando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baseline="-20833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) </a:t>
            </a:r>
            <a:r>
              <a:rPr sz="2400" spc="-5" dirty="0">
                <a:latin typeface="Arial"/>
                <a:cs typeface="Arial"/>
              </a:rPr>
              <a:t>piuttosto che di giorno  (i tessuti fotosintetizzano, liberando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spc="7" baseline="-20833" dirty="0">
                <a:latin typeface="Arial"/>
                <a:cs typeface="Arial"/>
              </a:rPr>
              <a:t>2</a:t>
            </a:r>
            <a:r>
              <a:rPr sz="2400" spc="5" dirty="0">
                <a:latin typeface="Arial"/>
                <a:cs typeface="Arial"/>
              </a:rPr>
              <a:t>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31364" y="4890769"/>
            <a:ext cx="684339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H</a:t>
            </a:r>
            <a:r>
              <a:rPr sz="2400" b="1" spc="-7" baseline="-20833" dirty="0">
                <a:latin typeface="Arial"/>
                <a:cs typeface="Arial"/>
              </a:rPr>
              <a:t>2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, sotto forma di vapor acqueo: è quasi sempre  più concentrato all’interno della struttura che non  all’esterno: il deficit di saturazione dell’aria può  essere anche estremamente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elevato.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418" y="487362"/>
            <a:ext cx="14814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0,04%</a:t>
            </a:r>
            <a:r>
              <a:rPr sz="2400" b="1" spc="-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atmosfera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418" y="2859087"/>
            <a:ext cx="14814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511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21% in  </a:t>
            </a:r>
            <a:r>
              <a:rPr sz="2400" b="1" spc="-1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mo</a:t>
            </a:r>
            <a:r>
              <a:rPr sz="2400" b="1" spc="-10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f</a:t>
            </a:r>
            <a:r>
              <a:rPr sz="2400" b="1" spc="-10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ra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48300"/>
            <a:ext cx="9144000" cy="140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11244" y="97027"/>
            <a:ext cx="4491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FF4F4F"/>
                </a:solidFill>
                <a:latin typeface="Arial"/>
                <a:cs typeface="Arial"/>
              </a:rPr>
              <a:t>Il </a:t>
            </a:r>
            <a:r>
              <a:rPr sz="3600" b="1" spc="-5" dirty="0">
                <a:solidFill>
                  <a:srgbClr val="FF4F4F"/>
                </a:solidFill>
                <a:latin typeface="Arial"/>
                <a:cs typeface="Arial"/>
              </a:rPr>
              <a:t>paradosso dei</a:t>
            </a:r>
            <a:r>
              <a:rPr sz="3600" b="1" spc="-40" dirty="0">
                <a:solidFill>
                  <a:srgbClr val="FF4F4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4F4F"/>
                </a:solidFill>
                <a:latin typeface="Arial"/>
                <a:cs typeface="Arial"/>
              </a:rPr>
              <a:t>pori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659" y="1414271"/>
            <a:ext cx="4244339" cy="3942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16779" y="1491996"/>
            <a:ext cx="4104132" cy="3813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047"/>
            <a:ext cx="1485900" cy="13914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1990344"/>
            <a:ext cx="6333743" cy="2738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Il </a:t>
            </a:r>
            <a:r>
              <a:rPr sz="2400" spc="-5" dirty="0"/>
              <a:t>meccanismo di apertura/chiusura è legato a variazioni del  </a:t>
            </a:r>
            <a:r>
              <a:rPr sz="2400" b="1" spc="-5" dirty="0">
                <a:latin typeface="Arial"/>
                <a:cs typeface="Arial"/>
              </a:rPr>
              <a:t>turgore cellulare</a:t>
            </a:r>
            <a:r>
              <a:rPr sz="2400" spc="-5" dirty="0"/>
              <a:t>, alla particolare </a:t>
            </a:r>
            <a:r>
              <a:rPr sz="2400" b="1" spc="-5" dirty="0">
                <a:latin typeface="Arial"/>
                <a:cs typeface="Arial"/>
              </a:rPr>
              <a:t>disposizione degli  ispessimenti </a:t>
            </a:r>
            <a:r>
              <a:rPr sz="2400" spc="-5" dirty="0"/>
              <a:t>di parete e ai </a:t>
            </a:r>
            <a:r>
              <a:rPr sz="2400" b="1" spc="-5" dirty="0">
                <a:latin typeface="Arial"/>
                <a:cs typeface="Arial"/>
              </a:rPr>
              <a:t>flussi di ioni ed acqua </a:t>
            </a:r>
            <a:r>
              <a:rPr sz="2400" spc="-5" dirty="0"/>
              <a:t>con le  cellule più</a:t>
            </a:r>
            <a:r>
              <a:rPr sz="2400" spc="45" dirty="0"/>
              <a:t> </a:t>
            </a:r>
            <a:r>
              <a:rPr sz="2400" spc="-5" dirty="0"/>
              <a:t>vicine.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39" y="4894262"/>
            <a:ext cx="8634095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i="1" spc="-5" dirty="0">
                <a:latin typeface="Arial"/>
                <a:cs typeface="Arial"/>
              </a:rPr>
              <a:t>Stoma </a:t>
            </a:r>
            <a:r>
              <a:rPr sz="2000" i="1" dirty="0">
                <a:latin typeface="Arial"/>
                <a:cs typeface="Arial"/>
              </a:rPr>
              <a:t>di </a:t>
            </a:r>
            <a:r>
              <a:rPr sz="2000" spc="-10" dirty="0">
                <a:latin typeface="Arial"/>
                <a:cs typeface="Arial"/>
              </a:rPr>
              <a:t>Vicia </a:t>
            </a:r>
            <a:r>
              <a:rPr sz="2000" dirty="0">
                <a:latin typeface="Arial"/>
                <a:cs typeface="Arial"/>
              </a:rPr>
              <a:t>faba</a:t>
            </a:r>
            <a:r>
              <a:rPr sz="2000" i="1" dirty="0">
                <a:latin typeface="Arial"/>
                <a:cs typeface="Arial"/>
              </a:rPr>
              <a:t>, a sinistra quasi chiuso dopo </a:t>
            </a:r>
            <a:r>
              <a:rPr sz="2000" i="1" spc="-5" dirty="0">
                <a:latin typeface="Arial"/>
                <a:cs typeface="Arial"/>
              </a:rPr>
              <a:t>immersione</a:t>
            </a:r>
            <a:r>
              <a:rPr sz="2000" i="1" spc="-114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dell’epidermide  </a:t>
            </a:r>
            <a:r>
              <a:rPr sz="2000" i="1" dirty="0">
                <a:latin typeface="Arial"/>
                <a:cs typeface="Arial"/>
              </a:rPr>
              <a:t>in soluzione di saccarosio 200 nM, a destra aperto al </a:t>
            </a:r>
            <a:r>
              <a:rPr sz="2000" i="1" spc="-5" dirty="0">
                <a:latin typeface="Arial"/>
                <a:cs typeface="Arial"/>
              </a:rPr>
              <a:t>massimo </a:t>
            </a:r>
            <a:r>
              <a:rPr sz="2000" i="1" dirty="0">
                <a:latin typeface="Arial"/>
                <a:cs typeface="Arial"/>
              </a:rPr>
              <a:t>dopo  </a:t>
            </a:r>
            <a:r>
              <a:rPr sz="2000" i="1" spc="-5" dirty="0">
                <a:latin typeface="Arial"/>
                <a:cs typeface="Arial"/>
              </a:rPr>
              <a:t>immersione </a:t>
            </a:r>
            <a:r>
              <a:rPr sz="2000" i="1" dirty="0">
                <a:latin typeface="Arial"/>
                <a:cs typeface="Arial"/>
              </a:rPr>
              <a:t>in acqua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distillata.</a:t>
            </a:r>
            <a:endParaRPr sz="2000">
              <a:latin typeface="Arial"/>
              <a:cs typeface="Arial"/>
            </a:endParaRPr>
          </a:p>
          <a:p>
            <a:pPr marL="12700" marR="154305">
              <a:lnSpc>
                <a:spcPct val="100000"/>
              </a:lnSpc>
              <a:spcBef>
                <a:spcPts val="5"/>
              </a:spcBef>
            </a:pPr>
            <a:r>
              <a:rPr sz="2000" i="1" spc="-5" dirty="0">
                <a:latin typeface="Arial"/>
                <a:cs typeface="Arial"/>
              </a:rPr>
              <a:t>In materiale intatto l’acqua </a:t>
            </a:r>
            <a:r>
              <a:rPr sz="2000" i="1" dirty="0">
                <a:latin typeface="Arial"/>
                <a:cs typeface="Arial"/>
              </a:rPr>
              <a:t>viene </a:t>
            </a:r>
            <a:r>
              <a:rPr sz="2000" i="1" spc="-5" dirty="0">
                <a:latin typeface="Arial"/>
                <a:cs typeface="Arial"/>
              </a:rPr>
              <a:t>sottratta </a:t>
            </a:r>
            <a:r>
              <a:rPr sz="2000" i="1" dirty="0">
                <a:latin typeface="Arial"/>
                <a:cs typeface="Arial"/>
              </a:rPr>
              <a:t>dalle cellule di guardia alle</a:t>
            </a:r>
            <a:r>
              <a:rPr sz="2000" i="1" spc="-7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cellule  sussidiarie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contigue.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3135" y="59436"/>
            <a:ext cx="6150863" cy="5795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6689" y="127000"/>
            <a:ext cx="3025140" cy="478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Negli stomi del tipo  </a:t>
            </a:r>
            <a:r>
              <a:rPr sz="2400" i="1" spc="-5" dirty="0">
                <a:latin typeface="Arial"/>
                <a:cs typeface="Arial"/>
              </a:rPr>
              <a:t>Mnium </a:t>
            </a:r>
            <a:r>
              <a:rPr sz="2400" spc="-5" dirty="0">
                <a:latin typeface="Arial"/>
                <a:cs typeface="Arial"/>
              </a:rPr>
              <a:t>(dal nome di  un muschio sulle cui  capsule sono  particolarmente  frequenti), le cellule di  guardia sono  reniformi, e gli  ispessimenti, piuttosto  limitati, sono presenti  solo sulla parete  esterna alla rima  (quella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dorsale).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689" y="4881879"/>
            <a:ext cx="288798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Questo tipo di stoma  è presente anche  nelle felci, che hanno  in genere stomi di  cospicue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dimensioni.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602" y="3081337"/>
            <a:ext cx="759840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questi stomi l’aumento del turgore cellulare determina  l’allontanamento delle due cellule di guardia, che  rimangono però sullo stesso piano (linea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tratteggiata).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0580" y="76200"/>
            <a:ext cx="7453883" cy="2752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980" y="1528572"/>
            <a:ext cx="86995" cy="9525"/>
          </a:xfrm>
          <a:custGeom>
            <a:avLst/>
            <a:gdLst/>
            <a:ahLst/>
            <a:cxnLst/>
            <a:rect l="l" t="t" r="r" b="b"/>
            <a:pathLst>
              <a:path w="86994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  <a:path w="86994" h="9525">
                <a:moveTo>
                  <a:pt x="28956" y="0"/>
                </a:moveTo>
                <a:lnTo>
                  <a:pt x="19812" y="0"/>
                </a:lnTo>
                <a:lnTo>
                  <a:pt x="19812" y="9143"/>
                </a:lnTo>
                <a:lnTo>
                  <a:pt x="28956" y="9143"/>
                </a:lnTo>
                <a:lnTo>
                  <a:pt x="28956" y="0"/>
                </a:lnTo>
                <a:close/>
              </a:path>
              <a:path w="86994" h="9525">
                <a:moveTo>
                  <a:pt x="48768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8768" y="9143"/>
                </a:lnTo>
                <a:lnTo>
                  <a:pt x="48768" y="0"/>
                </a:lnTo>
                <a:close/>
              </a:path>
              <a:path w="86994" h="9525">
                <a:moveTo>
                  <a:pt x="67056" y="0"/>
                </a:moveTo>
                <a:lnTo>
                  <a:pt x="57912" y="0"/>
                </a:lnTo>
                <a:lnTo>
                  <a:pt x="57912" y="9143"/>
                </a:lnTo>
                <a:lnTo>
                  <a:pt x="67056" y="9143"/>
                </a:lnTo>
                <a:lnTo>
                  <a:pt x="67056" y="0"/>
                </a:lnTo>
                <a:close/>
              </a:path>
              <a:path w="86994" h="9525">
                <a:moveTo>
                  <a:pt x="86868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6868" y="9143"/>
                </a:lnTo>
                <a:lnTo>
                  <a:pt x="868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8991" y="1528572"/>
            <a:ext cx="85725" cy="9525"/>
          </a:xfrm>
          <a:custGeom>
            <a:avLst/>
            <a:gdLst/>
            <a:ahLst/>
            <a:cxnLst/>
            <a:rect l="l" t="t" r="r" b="b"/>
            <a:pathLst>
              <a:path w="857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  <a:path w="85725" h="9525">
                <a:moveTo>
                  <a:pt x="28956" y="0"/>
                </a:moveTo>
                <a:lnTo>
                  <a:pt x="18287" y="0"/>
                </a:lnTo>
                <a:lnTo>
                  <a:pt x="18287" y="9143"/>
                </a:lnTo>
                <a:lnTo>
                  <a:pt x="28956" y="9143"/>
                </a:lnTo>
                <a:lnTo>
                  <a:pt x="28956" y="0"/>
                </a:lnTo>
                <a:close/>
              </a:path>
              <a:path w="85725" h="9525">
                <a:moveTo>
                  <a:pt x="47243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7243" y="9143"/>
                </a:lnTo>
                <a:lnTo>
                  <a:pt x="47243" y="0"/>
                </a:lnTo>
                <a:close/>
              </a:path>
              <a:path w="85725" h="9525">
                <a:moveTo>
                  <a:pt x="67056" y="0"/>
                </a:moveTo>
                <a:lnTo>
                  <a:pt x="56387" y="0"/>
                </a:lnTo>
                <a:lnTo>
                  <a:pt x="56387" y="9143"/>
                </a:lnTo>
                <a:lnTo>
                  <a:pt x="67056" y="9143"/>
                </a:lnTo>
                <a:lnTo>
                  <a:pt x="67056" y="0"/>
                </a:lnTo>
                <a:close/>
              </a:path>
              <a:path w="85725" h="9525">
                <a:moveTo>
                  <a:pt x="85343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5343" y="9143"/>
                </a:lnTo>
                <a:lnTo>
                  <a:pt x="853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73480" y="1528572"/>
            <a:ext cx="86995" cy="9525"/>
          </a:xfrm>
          <a:custGeom>
            <a:avLst/>
            <a:gdLst/>
            <a:ahLst/>
            <a:cxnLst/>
            <a:rect l="l" t="t" r="r" b="b"/>
            <a:pathLst>
              <a:path w="86994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  <a:path w="86994" h="9525">
                <a:moveTo>
                  <a:pt x="28956" y="0"/>
                </a:moveTo>
                <a:lnTo>
                  <a:pt x="19812" y="0"/>
                </a:lnTo>
                <a:lnTo>
                  <a:pt x="19812" y="9143"/>
                </a:lnTo>
                <a:lnTo>
                  <a:pt x="28956" y="9143"/>
                </a:lnTo>
                <a:lnTo>
                  <a:pt x="28956" y="0"/>
                </a:lnTo>
                <a:close/>
              </a:path>
              <a:path w="86994" h="9525">
                <a:moveTo>
                  <a:pt x="48768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8768" y="9143"/>
                </a:lnTo>
                <a:lnTo>
                  <a:pt x="48768" y="0"/>
                </a:lnTo>
                <a:close/>
              </a:path>
              <a:path w="86994" h="9525">
                <a:moveTo>
                  <a:pt x="67056" y="0"/>
                </a:moveTo>
                <a:lnTo>
                  <a:pt x="57912" y="0"/>
                </a:lnTo>
                <a:lnTo>
                  <a:pt x="57912" y="9143"/>
                </a:lnTo>
                <a:lnTo>
                  <a:pt x="67056" y="9143"/>
                </a:lnTo>
                <a:lnTo>
                  <a:pt x="67056" y="0"/>
                </a:lnTo>
                <a:close/>
              </a:path>
              <a:path w="86994" h="9525">
                <a:moveTo>
                  <a:pt x="86868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6868" y="9143"/>
                </a:lnTo>
                <a:lnTo>
                  <a:pt x="868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9491" y="1528572"/>
            <a:ext cx="85725" cy="9525"/>
          </a:xfrm>
          <a:custGeom>
            <a:avLst/>
            <a:gdLst/>
            <a:ahLst/>
            <a:cxnLst/>
            <a:rect l="l" t="t" r="r" b="b"/>
            <a:pathLst>
              <a:path w="857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  <a:path w="85725" h="9525">
                <a:moveTo>
                  <a:pt x="28956" y="0"/>
                </a:moveTo>
                <a:lnTo>
                  <a:pt x="18287" y="0"/>
                </a:lnTo>
                <a:lnTo>
                  <a:pt x="18287" y="9143"/>
                </a:lnTo>
                <a:lnTo>
                  <a:pt x="28956" y="9143"/>
                </a:lnTo>
                <a:lnTo>
                  <a:pt x="28956" y="0"/>
                </a:lnTo>
                <a:close/>
              </a:path>
              <a:path w="85725" h="9525">
                <a:moveTo>
                  <a:pt x="47243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7243" y="9143"/>
                </a:lnTo>
                <a:lnTo>
                  <a:pt x="47243" y="0"/>
                </a:lnTo>
                <a:close/>
              </a:path>
              <a:path w="85725" h="9525">
                <a:moveTo>
                  <a:pt x="67056" y="0"/>
                </a:moveTo>
                <a:lnTo>
                  <a:pt x="56387" y="0"/>
                </a:lnTo>
                <a:lnTo>
                  <a:pt x="56387" y="9143"/>
                </a:lnTo>
                <a:lnTo>
                  <a:pt x="67056" y="9143"/>
                </a:lnTo>
                <a:lnTo>
                  <a:pt x="67056" y="0"/>
                </a:lnTo>
                <a:close/>
              </a:path>
              <a:path w="85725" h="9525">
                <a:moveTo>
                  <a:pt x="85343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5343" y="9143"/>
                </a:lnTo>
                <a:lnTo>
                  <a:pt x="853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63980" y="1528572"/>
            <a:ext cx="86995" cy="9525"/>
          </a:xfrm>
          <a:custGeom>
            <a:avLst/>
            <a:gdLst/>
            <a:ahLst/>
            <a:cxnLst/>
            <a:rect l="l" t="t" r="r" b="b"/>
            <a:pathLst>
              <a:path w="86994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  <a:path w="86994" h="9525">
                <a:moveTo>
                  <a:pt x="28956" y="0"/>
                </a:moveTo>
                <a:lnTo>
                  <a:pt x="19812" y="0"/>
                </a:lnTo>
                <a:lnTo>
                  <a:pt x="19812" y="9143"/>
                </a:lnTo>
                <a:lnTo>
                  <a:pt x="28956" y="9143"/>
                </a:lnTo>
                <a:lnTo>
                  <a:pt x="28956" y="0"/>
                </a:lnTo>
                <a:close/>
              </a:path>
              <a:path w="86994" h="9525">
                <a:moveTo>
                  <a:pt x="48768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8768" y="9143"/>
                </a:lnTo>
                <a:lnTo>
                  <a:pt x="48768" y="0"/>
                </a:lnTo>
                <a:close/>
              </a:path>
              <a:path w="86994" h="9525">
                <a:moveTo>
                  <a:pt x="67055" y="0"/>
                </a:moveTo>
                <a:lnTo>
                  <a:pt x="57911" y="0"/>
                </a:lnTo>
                <a:lnTo>
                  <a:pt x="57911" y="9143"/>
                </a:lnTo>
                <a:lnTo>
                  <a:pt x="67055" y="9143"/>
                </a:lnTo>
                <a:lnTo>
                  <a:pt x="67055" y="0"/>
                </a:lnTo>
                <a:close/>
              </a:path>
              <a:path w="86994" h="9525">
                <a:moveTo>
                  <a:pt x="86867" y="0"/>
                </a:moveTo>
                <a:lnTo>
                  <a:pt x="76199" y="0"/>
                </a:lnTo>
                <a:lnTo>
                  <a:pt x="76199" y="9143"/>
                </a:lnTo>
                <a:lnTo>
                  <a:pt x="86867" y="9143"/>
                </a:lnTo>
                <a:lnTo>
                  <a:pt x="86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59991" y="1528572"/>
            <a:ext cx="85725" cy="9525"/>
          </a:xfrm>
          <a:custGeom>
            <a:avLst/>
            <a:gdLst/>
            <a:ahLst/>
            <a:cxnLst/>
            <a:rect l="l" t="t" r="r" b="b"/>
            <a:pathLst>
              <a:path w="857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  <a:path w="85725" h="9525">
                <a:moveTo>
                  <a:pt x="28956" y="0"/>
                </a:moveTo>
                <a:lnTo>
                  <a:pt x="18287" y="0"/>
                </a:lnTo>
                <a:lnTo>
                  <a:pt x="18287" y="9143"/>
                </a:lnTo>
                <a:lnTo>
                  <a:pt x="28956" y="9143"/>
                </a:lnTo>
                <a:lnTo>
                  <a:pt x="28956" y="0"/>
                </a:lnTo>
                <a:close/>
              </a:path>
              <a:path w="85725" h="9525">
                <a:moveTo>
                  <a:pt x="47243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7243" y="9143"/>
                </a:lnTo>
                <a:lnTo>
                  <a:pt x="47243" y="0"/>
                </a:lnTo>
                <a:close/>
              </a:path>
              <a:path w="85725" h="9525">
                <a:moveTo>
                  <a:pt x="67056" y="0"/>
                </a:moveTo>
                <a:lnTo>
                  <a:pt x="56387" y="0"/>
                </a:lnTo>
                <a:lnTo>
                  <a:pt x="56387" y="9143"/>
                </a:lnTo>
                <a:lnTo>
                  <a:pt x="67056" y="9143"/>
                </a:lnTo>
                <a:lnTo>
                  <a:pt x="67056" y="0"/>
                </a:lnTo>
                <a:close/>
              </a:path>
              <a:path w="85725" h="9525">
                <a:moveTo>
                  <a:pt x="85343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5343" y="9143"/>
                </a:lnTo>
                <a:lnTo>
                  <a:pt x="853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54479" y="1528572"/>
            <a:ext cx="86995" cy="9525"/>
          </a:xfrm>
          <a:custGeom>
            <a:avLst/>
            <a:gdLst/>
            <a:ahLst/>
            <a:cxnLst/>
            <a:rect l="l" t="t" r="r" b="b"/>
            <a:pathLst>
              <a:path w="86994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  <a:path w="86994" h="9525">
                <a:moveTo>
                  <a:pt x="28956" y="0"/>
                </a:moveTo>
                <a:lnTo>
                  <a:pt x="19812" y="0"/>
                </a:lnTo>
                <a:lnTo>
                  <a:pt x="19812" y="9143"/>
                </a:lnTo>
                <a:lnTo>
                  <a:pt x="28956" y="9143"/>
                </a:lnTo>
                <a:lnTo>
                  <a:pt x="28956" y="0"/>
                </a:lnTo>
                <a:close/>
              </a:path>
              <a:path w="86994" h="9525">
                <a:moveTo>
                  <a:pt x="48768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8768" y="9143"/>
                </a:lnTo>
                <a:lnTo>
                  <a:pt x="48768" y="0"/>
                </a:lnTo>
                <a:close/>
              </a:path>
              <a:path w="86994" h="9525">
                <a:moveTo>
                  <a:pt x="67056" y="0"/>
                </a:moveTo>
                <a:lnTo>
                  <a:pt x="57912" y="0"/>
                </a:lnTo>
                <a:lnTo>
                  <a:pt x="57912" y="9143"/>
                </a:lnTo>
                <a:lnTo>
                  <a:pt x="67056" y="9143"/>
                </a:lnTo>
                <a:lnTo>
                  <a:pt x="67056" y="0"/>
                </a:lnTo>
                <a:close/>
              </a:path>
              <a:path w="86994" h="9525">
                <a:moveTo>
                  <a:pt x="86867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6867" y="9143"/>
                </a:lnTo>
                <a:lnTo>
                  <a:pt x="86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504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687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10667" y="0"/>
                </a:moveTo>
                <a:lnTo>
                  <a:pt x="0" y="0"/>
                </a:lnTo>
                <a:lnTo>
                  <a:pt x="0" y="9143"/>
                </a:lnTo>
                <a:lnTo>
                  <a:pt x="10667" y="9143"/>
                </a:lnTo>
                <a:lnTo>
                  <a:pt x="10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885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068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10667" y="0"/>
                </a:moveTo>
                <a:lnTo>
                  <a:pt x="0" y="0"/>
                </a:lnTo>
                <a:lnTo>
                  <a:pt x="0" y="9143"/>
                </a:lnTo>
                <a:lnTo>
                  <a:pt x="10667" y="9143"/>
                </a:lnTo>
                <a:lnTo>
                  <a:pt x="10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266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449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10667" y="0"/>
                </a:moveTo>
                <a:lnTo>
                  <a:pt x="0" y="0"/>
                </a:lnTo>
                <a:lnTo>
                  <a:pt x="0" y="9143"/>
                </a:lnTo>
                <a:lnTo>
                  <a:pt x="10667" y="9143"/>
                </a:lnTo>
                <a:lnTo>
                  <a:pt x="10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647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830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10667" y="0"/>
                </a:moveTo>
                <a:lnTo>
                  <a:pt x="0" y="0"/>
                </a:lnTo>
                <a:lnTo>
                  <a:pt x="0" y="9143"/>
                </a:lnTo>
                <a:lnTo>
                  <a:pt x="10667" y="9143"/>
                </a:lnTo>
                <a:lnTo>
                  <a:pt x="10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028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211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10667" y="0"/>
                </a:moveTo>
                <a:lnTo>
                  <a:pt x="0" y="0"/>
                </a:lnTo>
                <a:lnTo>
                  <a:pt x="0" y="9143"/>
                </a:lnTo>
                <a:lnTo>
                  <a:pt x="10667" y="9143"/>
                </a:lnTo>
                <a:lnTo>
                  <a:pt x="10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40991" y="1528572"/>
            <a:ext cx="85725" cy="9525"/>
          </a:xfrm>
          <a:custGeom>
            <a:avLst/>
            <a:gdLst/>
            <a:ahLst/>
            <a:cxnLst/>
            <a:rect l="l" t="t" r="r" b="b"/>
            <a:pathLst>
              <a:path w="857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  <a:path w="85725" h="9525">
                <a:moveTo>
                  <a:pt x="28956" y="0"/>
                </a:moveTo>
                <a:lnTo>
                  <a:pt x="18288" y="0"/>
                </a:lnTo>
                <a:lnTo>
                  <a:pt x="18288" y="9143"/>
                </a:lnTo>
                <a:lnTo>
                  <a:pt x="28956" y="9143"/>
                </a:lnTo>
                <a:lnTo>
                  <a:pt x="28956" y="0"/>
                </a:lnTo>
                <a:close/>
              </a:path>
              <a:path w="85725" h="9525">
                <a:moveTo>
                  <a:pt x="47243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7243" y="9143"/>
                </a:lnTo>
                <a:lnTo>
                  <a:pt x="47243" y="0"/>
                </a:lnTo>
                <a:close/>
              </a:path>
              <a:path w="85725" h="9525">
                <a:moveTo>
                  <a:pt x="67056" y="0"/>
                </a:moveTo>
                <a:lnTo>
                  <a:pt x="56388" y="0"/>
                </a:lnTo>
                <a:lnTo>
                  <a:pt x="56388" y="9143"/>
                </a:lnTo>
                <a:lnTo>
                  <a:pt x="67056" y="9143"/>
                </a:lnTo>
                <a:lnTo>
                  <a:pt x="67056" y="0"/>
                </a:lnTo>
                <a:close/>
              </a:path>
              <a:path w="85725" h="9525">
                <a:moveTo>
                  <a:pt x="85343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5343" y="9143"/>
                </a:lnTo>
                <a:lnTo>
                  <a:pt x="853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35479" y="1528572"/>
            <a:ext cx="86995" cy="9525"/>
          </a:xfrm>
          <a:custGeom>
            <a:avLst/>
            <a:gdLst/>
            <a:ahLst/>
            <a:cxnLst/>
            <a:rect l="l" t="t" r="r" b="b"/>
            <a:pathLst>
              <a:path w="86994" h="9525">
                <a:moveTo>
                  <a:pt x="10667" y="0"/>
                </a:moveTo>
                <a:lnTo>
                  <a:pt x="0" y="0"/>
                </a:lnTo>
                <a:lnTo>
                  <a:pt x="0" y="9143"/>
                </a:lnTo>
                <a:lnTo>
                  <a:pt x="10667" y="9143"/>
                </a:lnTo>
                <a:lnTo>
                  <a:pt x="10667" y="0"/>
                </a:lnTo>
                <a:close/>
              </a:path>
              <a:path w="86994" h="9525">
                <a:moveTo>
                  <a:pt x="28955" y="0"/>
                </a:moveTo>
                <a:lnTo>
                  <a:pt x="19811" y="0"/>
                </a:lnTo>
                <a:lnTo>
                  <a:pt x="19811" y="9143"/>
                </a:lnTo>
                <a:lnTo>
                  <a:pt x="28955" y="9143"/>
                </a:lnTo>
                <a:lnTo>
                  <a:pt x="28955" y="0"/>
                </a:lnTo>
                <a:close/>
              </a:path>
              <a:path w="86994" h="9525">
                <a:moveTo>
                  <a:pt x="48767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8767" y="9143"/>
                </a:lnTo>
                <a:lnTo>
                  <a:pt x="48767" y="0"/>
                </a:lnTo>
                <a:close/>
              </a:path>
              <a:path w="86994" h="9525">
                <a:moveTo>
                  <a:pt x="67055" y="0"/>
                </a:moveTo>
                <a:lnTo>
                  <a:pt x="57911" y="0"/>
                </a:lnTo>
                <a:lnTo>
                  <a:pt x="57911" y="9143"/>
                </a:lnTo>
                <a:lnTo>
                  <a:pt x="67055" y="9143"/>
                </a:lnTo>
                <a:lnTo>
                  <a:pt x="67055" y="0"/>
                </a:lnTo>
                <a:close/>
              </a:path>
              <a:path w="86994" h="9525">
                <a:moveTo>
                  <a:pt x="86867" y="0"/>
                </a:moveTo>
                <a:lnTo>
                  <a:pt x="76199" y="0"/>
                </a:lnTo>
                <a:lnTo>
                  <a:pt x="76199" y="9143"/>
                </a:lnTo>
                <a:lnTo>
                  <a:pt x="86867" y="9143"/>
                </a:lnTo>
                <a:lnTo>
                  <a:pt x="86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31491" y="1528572"/>
            <a:ext cx="85725" cy="9525"/>
          </a:xfrm>
          <a:custGeom>
            <a:avLst/>
            <a:gdLst/>
            <a:ahLst/>
            <a:cxnLst/>
            <a:rect l="l" t="t" r="r" b="b"/>
            <a:pathLst>
              <a:path w="857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  <a:path w="85725" h="9525">
                <a:moveTo>
                  <a:pt x="28956" y="0"/>
                </a:moveTo>
                <a:lnTo>
                  <a:pt x="18287" y="0"/>
                </a:lnTo>
                <a:lnTo>
                  <a:pt x="18287" y="9143"/>
                </a:lnTo>
                <a:lnTo>
                  <a:pt x="28956" y="9143"/>
                </a:lnTo>
                <a:lnTo>
                  <a:pt x="28956" y="0"/>
                </a:lnTo>
                <a:close/>
              </a:path>
              <a:path w="85725" h="9525">
                <a:moveTo>
                  <a:pt x="47243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7243" y="9143"/>
                </a:lnTo>
                <a:lnTo>
                  <a:pt x="47243" y="0"/>
                </a:lnTo>
                <a:close/>
              </a:path>
              <a:path w="85725" h="9525">
                <a:moveTo>
                  <a:pt x="67056" y="0"/>
                </a:moveTo>
                <a:lnTo>
                  <a:pt x="56387" y="0"/>
                </a:lnTo>
                <a:lnTo>
                  <a:pt x="56387" y="9143"/>
                </a:lnTo>
                <a:lnTo>
                  <a:pt x="67056" y="9143"/>
                </a:lnTo>
                <a:lnTo>
                  <a:pt x="67056" y="0"/>
                </a:lnTo>
                <a:close/>
              </a:path>
              <a:path w="85725" h="9525">
                <a:moveTo>
                  <a:pt x="85343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5343" y="9143"/>
                </a:lnTo>
                <a:lnTo>
                  <a:pt x="853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25979" y="1528572"/>
            <a:ext cx="86995" cy="9525"/>
          </a:xfrm>
          <a:custGeom>
            <a:avLst/>
            <a:gdLst/>
            <a:ahLst/>
            <a:cxnLst/>
            <a:rect l="l" t="t" r="r" b="b"/>
            <a:pathLst>
              <a:path w="86994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  <a:path w="86994" h="9525">
                <a:moveTo>
                  <a:pt x="28956" y="0"/>
                </a:moveTo>
                <a:lnTo>
                  <a:pt x="19812" y="0"/>
                </a:lnTo>
                <a:lnTo>
                  <a:pt x="19812" y="9143"/>
                </a:lnTo>
                <a:lnTo>
                  <a:pt x="28956" y="9143"/>
                </a:lnTo>
                <a:lnTo>
                  <a:pt x="28956" y="0"/>
                </a:lnTo>
                <a:close/>
              </a:path>
              <a:path w="86994" h="9525">
                <a:moveTo>
                  <a:pt x="48768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8768" y="9143"/>
                </a:lnTo>
                <a:lnTo>
                  <a:pt x="48768" y="0"/>
                </a:lnTo>
                <a:close/>
              </a:path>
              <a:path w="86994" h="9525">
                <a:moveTo>
                  <a:pt x="67056" y="0"/>
                </a:moveTo>
                <a:lnTo>
                  <a:pt x="57912" y="0"/>
                </a:lnTo>
                <a:lnTo>
                  <a:pt x="57912" y="9143"/>
                </a:lnTo>
                <a:lnTo>
                  <a:pt x="67056" y="9143"/>
                </a:lnTo>
                <a:lnTo>
                  <a:pt x="67056" y="0"/>
                </a:lnTo>
                <a:close/>
              </a:path>
              <a:path w="86994" h="9525">
                <a:moveTo>
                  <a:pt x="86868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6868" y="9143"/>
                </a:lnTo>
                <a:lnTo>
                  <a:pt x="868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21991" y="1528572"/>
            <a:ext cx="85725" cy="9525"/>
          </a:xfrm>
          <a:custGeom>
            <a:avLst/>
            <a:gdLst/>
            <a:ahLst/>
            <a:cxnLst/>
            <a:rect l="l" t="t" r="r" b="b"/>
            <a:pathLst>
              <a:path w="857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  <a:path w="85725" h="9525">
                <a:moveTo>
                  <a:pt x="28956" y="0"/>
                </a:moveTo>
                <a:lnTo>
                  <a:pt x="18287" y="0"/>
                </a:lnTo>
                <a:lnTo>
                  <a:pt x="18287" y="9143"/>
                </a:lnTo>
                <a:lnTo>
                  <a:pt x="28956" y="9143"/>
                </a:lnTo>
                <a:lnTo>
                  <a:pt x="28956" y="0"/>
                </a:lnTo>
                <a:close/>
              </a:path>
              <a:path w="85725" h="9525">
                <a:moveTo>
                  <a:pt x="47243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7243" y="9143"/>
                </a:lnTo>
                <a:lnTo>
                  <a:pt x="47243" y="0"/>
                </a:lnTo>
                <a:close/>
              </a:path>
              <a:path w="85725" h="9525">
                <a:moveTo>
                  <a:pt x="67056" y="0"/>
                </a:moveTo>
                <a:lnTo>
                  <a:pt x="56387" y="0"/>
                </a:lnTo>
                <a:lnTo>
                  <a:pt x="56387" y="9143"/>
                </a:lnTo>
                <a:lnTo>
                  <a:pt x="67056" y="9143"/>
                </a:lnTo>
                <a:lnTo>
                  <a:pt x="67056" y="0"/>
                </a:lnTo>
                <a:close/>
              </a:path>
              <a:path w="85725" h="9525">
                <a:moveTo>
                  <a:pt x="85343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5343" y="9143"/>
                </a:lnTo>
                <a:lnTo>
                  <a:pt x="853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16479" y="1528572"/>
            <a:ext cx="86995" cy="9525"/>
          </a:xfrm>
          <a:custGeom>
            <a:avLst/>
            <a:gdLst/>
            <a:ahLst/>
            <a:cxnLst/>
            <a:rect l="l" t="t" r="r" b="b"/>
            <a:pathLst>
              <a:path w="86994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  <a:path w="86994" h="9525">
                <a:moveTo>
                  <a:pt x="28956" y="0"/>
                </a:moveTo>
                <a:lnTo>
                  <a:pt x="19812" y="0"/>
                </a:lnTo>
                <a:lnTo>
                  <a:pt x="19812" y="9143"/>
                </a:lnTo>
                <a:lnTo>
                  <a:pt x="28956" y="9143"/>
                </a:lnTo>
                <a:lnTo>
                  <a:pt x="28956" y="0"/>
                </a:lnTo>
                <a:close/>
              </a:path>
              <a:path w="86994" h="9525">
                <a:moveTo>
                  <a:pt x="48768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8768" y="9143"/>
                </a:lnTo>
                <a:lnTo>
                  <a:pt x="48768" y="0"/>
                </a:lnTo>
                <a:close/>
              </a:path>
              <a:path w="86994" h="9525">
                <a:moveTo>
                  <a:pt x="67056" y="0"/>
                </a:moveTo>
                <a:lnTo>
                  <a:pt x="57912" y="0"/>
                </a:lnTo>
                <a:lnTo>
                  <a:pt x="57912" y="9143"/>
                </a:lnTo>
                <a:lnTo>
                  <a:pt x="67056" y="9143"/>
                </a:lnTo>
                <a:lnTo>
                  <a:pt x="67056" y="0"/>
                </a:lnTo>
                <a:close/>
              </a:path>
              <a:path w="86994" h="9525">
                <a:moveTo>
                  <a:pt x="86868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6868" y="9143"/>
                </a:lnTo>
                <a:lnTo>
                  <a:pt x="868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12491" y="1528572"/>
            <a:ext cx="85725" cy="9525"/>
          </a:xfrm>
          <a:custGeom>
            <a:avLst/>
            <a:gdLst/>
            <a:ahLst/>
            <a:cxnLst/>
            <a:rect l="l" t="t" r="r" b="b"/>
            <a:pathLst>
              <a:path w="857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  <a:path w="85725" h="9525">
                <a:moveTo>
                  <a:pt x="28956" y="0"/>
                </a:moveTo>
                <a:lnTo>
                  <a:pt x="18287" y="0"/>
                </a:lnTo>
                <a:lnTo>
                  <a:pt x="18287" y="9143"/>
                </a:lnTo>
                <a:lnTo>
                  <a:pt x="28956" y="9143"/>
                </a:lnTo>
                <a:lnTo>
                  <a:pt x="28956" y="0"/>
                </a:lnTo>
                <a:close/>
              </a:path>
              <a:path w="85725" h="9525">
                <a:moveTo>
                  <a:pt x="47243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7243" y="9143"/>
                </a:lnTo>
                <a:lnTo>
                  <a:pt x="47243" y="0"/>
                </a:lnTo>
                <a:close/>
              </a:path>
              <a:path w="85725" h="9525">
                <a:moveTo>
                  <a:pt x="67056" y="0"/>
                </a:moveTo>
                <a:lnTo>
                  <a:pt x="56387" y="0"/>
                </a:lnTo>
                <a:lnTo>
                  <a:pt x="56387" y="9143"/>
                </a:lnTo>
                <a:lnTo>
                  <a:pt x="67056" y="9143"/>
                </a:lnTo>
                <a:lnTo>
                  <a:pt x="67056" y="0"/>
                </a:lnTo>
                <a:close/>
              </a:path>
              <a:path w="85725" h="9525">
                <a:moveTo>
                  <a:pt x="85343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5343" y="9143"/>
                </a:lnTo>
                <a:lnTo>
                  <a:pt x="853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069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267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450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648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831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029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212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410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593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791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97479" y="1528572"/>
            <a:ext cx="86995" cy="9525"/>
          </a:xfrm>
          <a:custGeom>
            <a:avLst/>
            <a:gdLst/>
            <a:ahLst/>
            <a:cxnLst/>
            <a:rect l="l" t="t" r="r" b="b"/>
            <a:pathLst>
              <a:path w="86994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  <a:path w="86994" h="9525">
                <a:moveTo>
                  <a:pt x="28956" y="0"/>
                </a:moveTo>
                <a:lnTo>
                  <a:pt x="19812" y="0"/>
                </a:lnTo>
                <a:lnTo>
                  <a:pt x="19812" y="9143"/>
                </a:lnTo>
                <a:lnTo>
                  <a:pt x="28956" y="9143"/>
                </a:lnTo>
                <a:lnTo>
                  <a:pt x="28956" y="0"/>
                </a:lnTo>
                <a:close/>
              </a:path>
              <a:path w="86994" h="9525">
                <a:moveTo>
                  <a:pt x="48768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8768" y="9143"/>
                </a:lnTo>
                <a:lnTo>
                  <a:pt x="48768" y="0"/>
                </a:lnTo>
                <a:close/>
              </a:path>
              <a:path w="86994" h="9525">
                <a:moveTo>
                  <a:pt x="67056" y="0"/>
                </a:moveTo>
                <a:lnTo>
                  <a:pt x="57912" y="0"/>
                </a:lnTo>
                <a:lnTo>
                  <a:pt x="57912" y="9143"/>
                </a:lnTo>
                <a:lnTo>
                  <a:pt x="67056" y="9143"/>
                </a:lnTo>
                <a:lnTo>
                  <a:pt x="67056" y="0"/>
                </a:lnTo>
                <a:close/>
              </a:path>
              <a:path w="86994" h="9525">
                <a:moveTo>
                  <a:pt x="86868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6868" y="9143"/>
                </a:lnTo>
                <a:lnTo>
                  <a:pt x="868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93491" y="1528572"/>
            <a:ext cx="85725" cy="9525"/>
          </a:xfrm>
          <a:custGeom>
            <a:avLst/>
            <a:gdLst/>
            <a:ahLst/>
            <a:cxnLst/>
            <a:rect l="l" t="t" r="r" b="b"/>
            <a:pathLst>
              <a:path w="857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  <a:path w="85725" h="9525">
                <a:moveTo>
                  <a:pt x="28956" y="0"/>
                </a:moveTo>
                <a:lnTo>
                  <a:pt x="18287" y="0"/>
                </a:lnTo>
                <a:lnTo>
                  <a:pt x="18287" y="9143"/>
                </a:lnTo>
                <a:lnTo>
                  <a:pt x="28956" y="9143"/>
                </a:lnTo>
                <a:lnTo>
                  <a:pt x="28956" y="0"/>
                </a:lnTo>
                <a:close/>
              </a:path>
              <a:path w="85725" h="9525">
                <a:moveTo>
                  <a:pt x="47243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7243" y="9143"/>
                </a:lnTo>
                <a:lnTo>
                  <a:pt x="47243" y="0"/>
                </a:lnTo>
                <a:close/>
              </a:path>
              <a:path w="85725" h="9525">
                <a:moveTo>
                  <a:pt x="67056" y="0"/>
                </a:moveTo>
                <a:lnTo>
                  <a:pt x="56387" y="0"/>
                </a:lnTo>
                <a:lnTo>
                  <a:pt x="56387" y="9143"/>
                </a:lnTo>
                <a:lnTo>
                  <a:pt x="67056" y="9143"/>
                </a:lnTo>
                <a:lnTo>
                  <a:pt x="67056" y="0"/>
                </a:lnTo>
                <a:close/>
              </a:path>
              <a:path w="85725" h="9525">
                <a:moveTo>
                  <a:pt x="85343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5343" y="9143"/>
                </a:lnTo>
                <a:lnTo>
                  <a:pt x="853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87979" y="1528572"/>
            <a:ext cx="86995" cy="9525"/>
          </a:xfrm>
          <a:custGeom>
            <a:avLst/>
            <a:gdLst/>
            <a:ahLst/>
            <a:cxnLst/>
            <a:rect l="l" t="t" r="r" b="b"/>
            <a:pathLst>
              <a:path w="86994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  <a:path w="86994" h="9525">
                <a:moveTo>
                  <a:pt x="28956" y="0"/>
                </a:moveTo>
                <a:lnTo>
                  <a:pt x="19812" y="0"/>
                </a:lnTo>
                <a:lnTo>
                  <a:pt x="19812" y="9143"/>
                </a:lnTo>
                <a:lnTo>
                  <a:pt x="28956" y="9143"/>
                </a:lnTo>
                <a:lnTo>
                  <a:pt x="28956" y="0"/>
                </a:lnTo>
                <a:close/>
              </a:path>
              <a:path w="86994" h="9525">
                <a:moveTo>
                  <a:pt x="48768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8768" y="9143"/>
                </a:lnTo>
                <a:lnTo>
                  <a:pt x="48768" y="0"/>
                </a:lnTo>
                <a:close/>
              </a:path>
              <a:path w="86994" h="9525">
                <a:moveTo>
                  <a:pt x="67056" y="0"/>
                </a:moveTo>
                <a:lnTo>
                  <a:pt x="57912" y="0"/>
                </a:lnTo>
                <a:lnTo>
                  <a:pt x="57912" y="9143"/>
                </a:lnTo>
                <a:lnTo>
                  <a:pt x="67056" y="9143"/>
                </a:lnTo>
                <a:lnTo>
                  <a:pt x="67056" y="0"/>
                </a:lnTo>
                <a:close/>
              </a:path>
              <a:path w="86994" h="9525">
                <a:moveTo>
                  <a:pt x="86868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6868" y="9143"/>
                </a:lnTo>
                <a:lnTo>
                  <a:pt x="868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83991" y="1528572"/>
            <a:ext cx="85725" cy="9525"/>
          </a:xfrm>
          <a:custGeom>
            <a:avLst/>
            <a:gdLst/>
            <a:ahLst/>
            <a:cxnLst/>
            <a:rect l="l" t="t" r="r" b="b"/>
            <a:pathLst>
              <a:path w="857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  <a:path w="85725" h="9525">
                <a:moveTo>
                  <a:pt x="28956" y="0"/>
                </a:moveTo>
                <a:lnTo>
                  <a:pt x="18287" y="0"/>
                </a:lnTo>
                <a:lnTo>
                  <a:pt x="18287" y="9143"/>
                </a:lnTo>
                <a:lnTo>
                  <a:pt x="28956" y="9143"/>
                </a:lnTo>
                <a:lnTo>
                  <a:pt x="28956" y="0"/>
                </a:lnTo>
                <a:close/>
              </a:path>
              <a:path w="85725" h="9525">
                <a:moveTo>
                  <a:pt x="47243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7243" y="9143"/>
                </a:lnTo>
                <a:lnTo>
                  <a:pt x="47243" y="0"/>
                </a:lnTo>
                <a:close/>
              </a:path>
              <a:path w="85725" h="9525">
                <a:moveTo>
                  <a:pt x="67056" y="0"/>
                </a:moveTo>
                <a:lnTo>
                  <a:pt x="56387" y="0"/>
                </a:lnTo>
                <a:lnTo>
                  <a:pt x="56387" y="9143"/>
                </a:lnTo>
                <a:lnTo>
                  <a:pt x="67056" y="9143"/>
                </a:lnTo>
                <a:lnTo>
                  <a:pt x="67056" y="0"/>
                </a:lnTo>
                <a:close/>
              </a:path>
              <a:path w="85725" h="9525">
                <a:moveTo>
                  <a:pt x="85343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5343" y="9143"/>
                </a:lnTo>
                <a:lnTo>
                  <a:pt x="853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78479" y="1528572"/>
            <a:ext cx="86995" cy="9525"/>
          </a:xfrm>
          <a:custGeom>
            <a:avLst/>
            <a:gdLst/>
            <a:ahLst/>
            <a:cxnLst/>
            <a:rect l="l" t="t" r="r" b="b"/>
            <a:pathLst>
              <a:path w="86994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  <a:path w="86994" h="9525">
                <a:moveTo>
                  <a:pt x="28956" y="0"/>
                </a:moveTo>
                <a:lnTo>
                  <a:pt x="19812" y="0"/>
                </a:lnTo>
                <a:lnTo>
                  <a:pt x="19812" y="9143"/>
                </a:lnTo>
                <a:lnTo>
                  <a:pt x="28956" y="9143"/>
                </a:lnTo>
                <a:lnTo>
                  <a:pt x="28956" y="0"/>
                </a:lnTo>
                <a:close/>
              </a:path>
              <a:path w="86994" h="9525">
                <a:moveTo>
                  <a:pt x="48767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8767" y="9143"/>
                </a:lnTo>
                <a:lnTo>
                  <a:pt x="48767" y="0"/>
                </a:lnTo>
                <a:close/>
              </a:path>
              <a:path w="86994" h="9525">
                <a:moveTo>
                  <a:pt x="67055" y="0"/>
                </a:moveTo>
                <a:lnTo>
                  <a:pt x="57911" y="0"/>
                </a:lnTo>
                <a:lnTo>
                  <a:pt x="57911" y="9143"/>
                </a:lnTo>
                <a:lnTo>
                  <a:pt x="67055" y="9143"/>
                </a:lnTo>
                <a:lnTo>
                  <a:pt x="67055" y="0"/>
                </a:lnTo>
                <a:close/>
              </a:path>
              <a:path w="86994" h="9525">
                <a:moveTo>
                  <a:pt x="86867" y="0"/>
                </a:moveTo>
                <a:lnTo>
                  <a:pt x="76199" y="0"/>
                </a:lnTo>
                <a:lnTo>
                  <a:pt x="76199" y="9143"/>
                </a:lnTo>
                <a:lnTo>
                  <a:pt x="86867" y="9143"/>
                </a:lnTo>
                <a:lnTo>
                  <a:pt x="86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74491" y="1528572"/>
            <a:ext cx="85725" cy="9525"/>
          </a:xfrm>
          <a:custGeom>
            <a:avLst/>
            <a:gdLst/>
            <a:ahLst/>
            <a:cxnLst/>
            <a:rect l="l" t="t" r="r" b="b"/>
            <a:pathLst>
              <a:path w="857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  <a:path w="85725" h="9525">
                <a:moveTo>
                  <a:pt x="28956" y="0"/>
                </a:moveTo>
                <a:lnTo>
                  <a:pt x="18287" y="0"/>
                </a:lnTo>
                <a:lnTo>
                  <a:pt x="18287" y="9143"/>
                </a:lnTo>
                <a:lnTo>
                  <a:pt x="28956" y="9143"/>
                </a:lnTo>
                <a:lnTo>
                  <a:pt x="28956" y="0"/>
                </a:lnTo>
                <a:close/>
              </a:path>
              <a:path w="85725" h="9525">
                <a:moveTo>
                  <a:pt x="47243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7243" y="9143"/>
                </a:lnTo>
                <a:lnTo>
                  <a:pt x="47243" y="0"/>
                </a:lnTo>
                <a:close/>
              </a:path>
              <a:path w="85725" h="9525">
                <a:moveTo>
                  <a:pt x="67056" y="0"/>
                </a:moveTo>
                <a:lnTo>
                  <a:pt x="56387" y="0"/>
                </a:lnTo>
                <a:lnTo>
                  <a:pt x="56387" y="9143"/>
                </a:lnTo>
                <a:lnTo>
                  <a:pt x="67056" y="9143"/>
                </a:lnTo>
                <a:lnTo>
                  <a:pt x="67056" y="0"/>
                </a:lnTo>
                <a:close/>
              </a:path>
              <a:path w="85725" h="9525">
                <a:moveTo>
                  <a:pt x="85344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5344" y="9143"/>
                </a:lnTo>
                <a:lnTo>
                  <a:pt x="853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68979" y="1528572"/>
            <a:ext cx="86995" cy="9525"/>
          </a:xfrm>
          <a:custGeom>
            <a:avLst/>
            <a:gdLst/>
            <a:ahLst/>
            <a:cxnLst/>
            <a:rect l="l" t="t" r="r" b="b"/>
            <a:pathLst>
              <a:path w="869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  <a:path w="86995" h="9525">
                <a:moveTo>
                  <a:pt x="28956" y="0"/>
                </a:moveTo>
                <a:lnTo>
                  <a:pt x="19812" y="0"/>
                </a:lnTo>
                <a:lnTo>
                  <a:pt x="19812" y="9143"/>
                </a:lnTo>
                <a:lnTo>
                  <a:pt x="28956" y="9143"/>
                </a:lnTo>
                <a:lnTo>
                  <a:pt x="28956" y="0"/>
                </a:lnTo>
                <a:close/>
              </a:path>
              <a:path w="86995" h="9525">
                <a:moveTo>
                  <a:pt x="48768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8768" y="9143"/>
                </a:lnTo>
                <a:lnTo>
                  <a:pt x="48768" y="0"/>
                </a:lnTo>
                <a:close/>
              </a:path>
              <a:path w="86995" h="9525">
                <a:moveTo>
                  <a:pt x="67056" y="0"/>
                </a:moveTo>
                <a:lnTo>
                  <a:pt x="57912" y="0"/>
                </a:lnTo>
                <a:lnTo>
                  <a:pt x="57912" y="9143"/>
                </a:lnTo>
                <a:lnTo>
                  <a:pt x="67056" y="9143"/>
                </a:lnTo>
                <a:lnTo>
                  <a:pt x="67056" y="0"/>
                </a:lnTo>
                <a:close/>
              </a:path>
              <a:path w="86995" h="9525">
                <a:moveTo>
                  <a:pt x="86868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6868" y="9143"/>
                </a:lnTo>
                <a:lnTo>
                  <a:pt x="868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649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832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030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213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411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594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792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975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173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356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55491" y="1528572"/>
            <a:ext cx="85725" cy="9525"/>
          </a:xfrm>
          <a:custGeom>
            <a:avLst/>
            <a:gdLst/>
            <a:ahLst/>
            <a:cxnLst/>
            <a:rect l="l" t="t" r="r" b="b"/>
            <a:pathLst>
              <a:path w="857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  <a:path w="85725" h="9525">
                <a:moveTo>
                  <a:pt x="28956" y="0"/>
                </a:moveTo>
                <a:lnTo>
                  <a:pt x="18287" y="0"/>
                </a:lnTo>
                <a:lnTo>
                  <a:pt x="18287" y="9143"/>
                </a:lnTo>
                <a:lnTo>
                  <a:pt x="28956" y="9143"/>
                </a:lnTo>
                <a:lnTo>
                  <a:pt x="28956" y="0"/>
                </a:lnTo>
                <a:close/>
              </a:path>
              <a:path w="85725" h="9525">
                <a:moveTo>
                  <a:pt x="47244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7244" y="9143"/>
                </a:lnTo>
                <a:lnTo>
                  <a:pt x="47244" y="0"/>
                </a:lnTo>
                <a:close/>
              </a:path>
              <a:path w="85725" h="9525">
                <a:moveTo>
                  <a:pt x="67056" y="0"/>
                </a:moveTo>
                <a:lnTo>
                  <a:pt x="56387" y="0"/>
                </a:lnTo>
                <a:lnTo>
                  <a:pt x="56387" y="9143"/>
                </a:lnTo>
                <a:lnTo>
                  <a:pt x="67056" y="9143"/>
                </a:lnTo>
                <a:lnTo>
                  <a:pt x="67056" y="0"/>
                </a:lnTo>
                <a:close/>
              </a:path>
              <a:path w="85725" h="9525">
                <a:moveTo>
                  <a:pt x="85344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5344" y="9143"/>
                </a:lnTo>
                <a:lnTo>
                  <a:pt x="853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649979" y="1528572"/>
            <a:ext cx="86995" cy="9525"/>
          </a:xfrm>
          <a:custGeom>
            <a:avLst/>
            <a:gdLst/>
            <a:ahLst/>
            <a:cxnLst/>
            <a:rect l="l" t="t" r="r" b="b"/>
            <a:pathLst>
              <a:path w="869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  <a:path w="86995" h="9525">
                <a:moveTo>
                  <a:pt x="28956" y="0"/>
                </a:moveTo>
                <a:lnTo>
                  <a:pt x="19812" y="0"/>
                </a:lnTo>
                <a:lnTo>
                  <a:pt x="19812" y="9143"/>
                </a:lnTo>
                <a:lnTo>
                  <a:pt x="28956" y="9143"/>
                </a:lnTo>
                <a:lnTo>
                  <a:pt x="28956" y="0"/>
                </a:lnTo>
                <a:close/>
              </a:path>
              <a:path w="86995" h="9525">
                <a:moveTo>
                  <a:pt x="48767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8767" y="9143"/>
                </a:lnTo>
                <a:lnTo>
                  <a:pt x="48767" y="0"/>
                </a:lnTo>
                <a:close/>
              </a:path>
              <a:path w="86995" h="9525">
                <a:moveTo>
                  <a:pt x="67055" y="0"/>
                </a:moveTo>
                <a:lnTo>
                  <a:pt x="57911" y="0"/>
                </a:lnTo>
                <a:lnTo>
                  <a:pt x="57911" y="9143"/>
                </a:lnTo>
                <a:lnTo>
                  <a:pt x="67055" y="9143"/>
                </a:lnTo>
                <a:lnTo>
                  <a:pt x="67055" y="0"/>
                </a:lnTo>
                <a:close/>
              </a:path>
              <a:path w="86995" h="9525">
                <a:moveTo>
                  <a:pt x="86867" y="0"/>
                </a:moveTo>
                <a:lnTo>
                  <a:pt x="76199" y="0"/>
                </a:lnTo>
                <a:lnTo>
                  <a:pt x="76199" y="9143"/>
                </a:lnTo>
                <a:lnTo>
                  <a:pt x="86867" y="9143"/>
                </a:lnTo>
                <a:lnTo>
                  <a:pt x="86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45991" y="1528572"/>
            <a:ext cx="85725" cy="9525"/>
          </a:xfrm>
          <a:custGeom>
            <a:avLst/>
            <a:gdLst/>
            <a:ahLst/>
            <a:cxnLst/>
            <a:rect l="l" t="t" r="r" b="b"/>
            <a:pathLst>
              <a:path w="857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  <a:path w="85725" h="9525">
                <a:moveTo>
                  <a:pt x="28956" y="0"/>
                </a:moveTo>
                <a:lnTo>
                  <a:pt x="18287" y="0"/>
                </a:lnTo>
                <a:lnTo>
                  <a:pt x="18287" y="9143"/>
                </a:lnTo>
                <a:lnTo>
                  <a:pt x="28956" y="9143"/>
                </a:lnTo>
                <a:lnTo>
                  <a:pt x="28956" y="0"/>
                </a:lnTo>
                <a:close/>
              </a:path>
              <a:path w="85725" h="9525">
                <a:moveTo>
                  <a:pt x="47244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7244" y="9143"/>
                </a:lnTo>
                <a:lnTo>
                  <a:pt x="47244" y="0"/>
                </a:lnTo>
                <a:close/>
              </a:path>
              <a:path w="85725" h="9525">
                <a:moveTo>
                  <a:pt x="67056" y="0"/>
                </a:moveTo>
                <a:lnTo>
                  <a:pt x="56387" y="0"/>
                </a:lnTo>
                <a:lnTo>
                  <a:pt x="56387" y="9143"/>
                </a:lnTo>
                <a:lnTo>
                  <a:pt x="67056" y="9143"/>
                </a:lnTo>
                <a:lnTo>
                  <a:pt x="67056" y="0"/>
                </a:lnTo>
                <a:close/>
              </a:path>
              <a:path w="85725" h="9525">
                <a:moveTo>
                  <a:pt x="85344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5344" y="9143"/>
                </a:lnTo>
                <a:lnTo>
                  <a:pt x="853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840479" y="1528572"/>
            <a:ext cx="86995" cy="9525"/>
          </a:xfrm>
          <a:custGeom>
            <a:avLst/>
            <a:gdLst/>
            <a:ahLst/>
            <a:cxnLst/>
            <a:rect l="l" t="t" r="r" b="b"/>
            <a:pathLst>
              <a:path w="869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  <a:path w="86995" h="9525">
                <a:moveTo>
                  <a:pt x="28956" y="0"/>
                </a:moveTo>
                <a:lnTo>
                  <a:pt x="19812" y="0"/>
                </a:lnTo>
                <a:lnTo>
                  <a:pt x="19812" y="9143"/>
                </a:lnTo>
                <a:lnTo>
                  <a:pt x="28956" y="9143"/>
                </a:lnTo>
                <a:lnTo>
                  <a:pt x="28956" y="0"/>
                </a:lnTo>
                <a:close/>
              </a:path>
              <a:path w="86995" h="9525">
                <a:moveTo>
                  <a:pt x="48768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8768" y="9143"/>
                </a:lnTo>
                <a:lnTo>
                  <a:pt x="48768" y="0"/>
                </a:lnTo>
                <a:close/>
              </a:path>
              <a:path w="86995" h="9525">
                <a:moveTo>
                  <a:pt x="67056" y="0"/>
                </a:moveTo>
                <a:lnTo>
                  <a:pt x="57912" y="0"/>
                </a:lnTo>
                <a:lnTo>
                  <a:pt x="57912" y="9143"/>
                </a:lnTo>
                <a:lnTo>
                  <a:pt x="67056" y="9143"/>
                </a:lnTo>
                <a:lnTo>
                  <a:pt x="67056" y="0"/>
                </a:lnTo>
                <a:close/>
              </a:path>
              <a:path w="86995" h="9525">
                <a:moveTo>
                  <a:pt x="86868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6868" y="9143"/>
                </a:lnTo>
                <a:lnTo>
                  <a:pt x="868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36491" y="1528572"/>
            <a:ext cx="85725" cy="9525"/>
          </a:xfrm>
          <a:custGeom>
            <a:avLst/>
            <a:gdLst/>
            <a:ahLst/>
            <a:cxnLst/>
            <a:rect l="l" t="t" r="r" b="b"/>
            <a:pathLst>
              <a:path w="857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  <a:path w="85725" h="9525">
                <a:moveTo>
                  <a:pt x="28956" y="0"/>
                </a:moveTo>
                <a:lnTo>
                  <a:pt x="18287" y="0"/>
                </a:lnTo>
                <a:lnTo>
                  <a:pt x="18287" y="9143"/>
                </a:lnTo>
                <a:lnTo>
                  <a:pt x="28956" y="9143"/>
                </a:lnTo>
                <a:lnTo>
                  <a:pt x="28956" y="0"/>
                </a:lnTo>
                <a:close/>
              </a:path>
              <a:path w="85725" h="9525">
                <a:moveTo>
                  <a:pt x="47244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7244" y="9143"/>
                </a:lnTo>
                <a:lnTo>
                  <a:pt x="47244" y="0"/>
                </a:lnTo>
                <a:close/>
              </a:path>
              <a:path w="85725" h="9525">
                <a:moveTo>
                  <a:pt x="67056" y="0"/>
                </a:moveTo>
                <a:lnTo>
                  <a:pt x="56387" y="0"/>
                </a:lnTo>
                <a:lnTo>
                  <a:pt x="56387" y="9143"/>
                </a:lnTo>
                <a:lnTo>
                  <a:pt x="67056" y="9143"/>
                </a:lnTo>
                <a:lnTo>
                  <a:pt x="67056" y="0"/>
                </a:lnTo>
                <a:close/>
              </a:path>
              <a:path w="85725" h="9525">
                <a:moveTo>
                  <a:pt x="85344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5344" y="9143"/>
                </a:lnTo>
                <a:lnTo>
                  <a:pt x="853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30979" y="1528572"/>
            <a:ext cx="86995" cy="9525"/>
          </a:xfrm>
          <a:custGeom>
            <a:avLst/>
            <a:gdLst/>
            <a:ahLst/>
            <a:cxnLst/>
            <a:rect l="l" t="t" r="r" b="b"/>
            <a:pathLst>
              <a:path w="869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  <a:path w="86995" h="9525">
                <a:moveTo>
                  <a:pt x="28956" y="0"/>
                </a:moveTo>
                <a:lnTo>
                  <a:pt x="19812" y="0"/>
                </a:lnTo>
                <a:lnTo>
                  <a:pt x="19812" y="9143"/>
                </a:lnTo>
                <a:lnTo>
                  <a:pt x="28956" y="9143"/>
                </a:lnTo>
                <a:lnTo>
                  <a:pt x="28956" y="0"/>
                </a:lnTo>
                <a:close/>
              </a:path>
              <a:path w="86995" h="9525">
                <a:moveTo>
                  <a:pt x="48768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8768" y="9143"/>
                </a:lnTo>
                <a:lnTo>
                  <a:pt x="48768" y="0"/>
                </a:lnTo>
                <a:close/>
              </a:path>
              <a:path w="86995" h="9525">
                <a:moveTo>
                  <a:pt x="67056" y="0"/>
                </a:moveTo>
                <a:lnTo>
                  <a:pt x="57912" y="0"/>
                </a:lnTo>
                <a:lnTo>
                  <a:pt x="57912" y="9143"/>
                </a:lnTo>
                <a:lnTo>
                  <a:pt x="67056" y="9143"/>
                </a:lnTo>
                <a:lnTo>
                  <a:pt x="67056" y="0"/>
                </a:lnTo>
                <a:close/>
              </a:path>
              <a:path w="86995" h="9525">
                <a:moveTo>
                  <a:pt x="86868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6868" y="9143"/>
                </a:lnTo>
                <a:lnTo>
                  <a:pt x="868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126991" y="1528572"/>
            <a:ext cx="85725" cy="9525"/>
          </a:xfrm>
          <a:custGeom>
            <a:avLst/>
            <a:gdLst/>
            <a:ahLst/>
            <a:cxnLst/>
            <a:rect l="l" t="t" r="r" b="b"/>
            <a:pathLst>
              <a:path w="857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  <a:path w="85725" h="9525">
                <a:moveTo>
                  <a:pt x="28956" y="0"/>
                </a:moveTo>
                <a:lnTo>
                  <a:pt x="18287" y="0"/>
                </a:lnTo>
                <a:lnTo>
                  <a:pt x="18287" y="9143"/>
                </a:lnTo>
                <a:lnTo>
                  <a:pt x="28956" y="9143"/>
                </a:lnTo>
                <a:lnTo>
                  <a:pt x="28956" y="0"/>
                </a:lnTo>
                <a:close/>
              </a:path>
              <a:path w="85725" h="9525">
                <a:moveTo>
                  <a:pt x="47244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7244" y="9143"/>
                </a:lnTo>
                <a:lnTo>
                  <a:pt x="47244" y="0"/>
                </a:lnTo>
                <a:close/>
              </a:path>
              <a:path w="85725" h="9525">
                <a:moveTo>
                  <a:pt x="67056" y="0"/>
                </a:moveTo>
                <a:lnTo>
                  <a:pt x="56387" y="0"/>
                </a:lnTo>
                <a:lnTo>
                  <a:pt x="56387" y="9143"/>
                </a:lnTo>
                <a:lnTo>
                  <a:pt x="67056" y="9143"/>
                </a:lnTo>
                <a:lnTo>
                  <a:pt x="67056" y="0"/>
                </a:lnTo>
                <a:close/>
              </a:path>
              <a:path w="85725" h="9525">
                <a:moveTo>
                  <a:pt x="85344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5344" y="9143"/>
                </a:lnTo>
                <a:lnTo>
                  <a:pt x="853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214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412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2595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7" y="0"/>
                </a:moveTo>
                <a:lnTo>
                  <a:pt x="0" y="0"/>
                </a:lnTo>
                <a:lnTo>
                  <a:pt x="0" y="9143"/>
                </a:lnTo>
                <a:lnTo>
                  <a:pt x="10667" y="9143"/>
                </a:lnTo>
                <a:lnTo>
                  <a:pt x="10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2793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2976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7" y="0"/>
                </a:moveTo>
                <a:lnTo>
                  <a:pt x="0" y="0"/>
                </a:lnTo>
                <a:lnTo>
                  <a:pt x="0" y="9143"/>
                </a:lnTo>
                <a:lnTo>
                  <a:pt x="10667" y="9143"/>
                </a:lnTo>
                <a:lnTo>
                  <a:pt x="10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3174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3357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7" y="0"/>
                </a:moveTo>
                <a:lnTo>
                  <a:pt x="0" y="0"/>
                </a:lnTo>
                <a:lnTo>
                  <a:pt x="0" y="9143"/>
                </a:lnTo>
                <a:lnTo>
                  <a:pt x="10667" y="9143"/>
                </a:lnTo>
                <a:lnTo>
                  <a:pt x="10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3555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3738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7" y="0"/>
                </a:moveTo>
                <a:lnTo>
                  <a:pt x="0" y="0"/>
                </a:lnTo>
                <a:lnTo>
                  <a:pt x="0" y="9143"/>
                </a:lnTo>
                <a:lnTo>
                  <a:pt x="10667" y="9143"/>
                </a:lnTo>
                <a:lnTo>
                  <a:pt x="10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3936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411979" y="1528572"/>
            <a:ext cx="86995" cy="9525"/>
          </a:xfrm>
          <a:custGeom>
            <a:avLst/>
            <a:gdLst/>
            <a:ahLst/>
            <a:cxnLst/>
            <a:rect l="l" t="t" r="r" b="b"/>
            <a:pathLst>
              <a:path w="86995" h="9525">
                <a:moveTo>
                  <a:pt x="10667" y="0"/>
                </a:moveTo>
                <a:lnTo>
                  <a:pt x="0" y="0"/>
                </a:lnTo>
                <a:lnTo>
                  <a:pt x="0" y="9143"/>
                </a:lnTo>
                <a:lnTo>
                  <a:pt x="10667" y="9143"/>
                </a:lnTo>
                <a:lnTo>
                  <a:pt x="10667" y="0"/>
                </a:lnTo>
                <a:close/>
              </a:path>
              <a:path w="86995" h="9525">
                <a:moveTo>
                  <a:pt x="28956" y="0"/>
                </a:moveTo>
                <a:lnTo>
                  <a:pt x="19812" y="0"/>
                </a:lnTo>
                <a:lnTo>
                  <a:pt x="19812" y="9143"/>
                </a:lnTo>
                <a:lnTo>
                  <a:pt x="28956" y="9143"/>
                </a:lnTo>
                <a:lnTo>
                  <a:pt x="28956" y="0"/>
                </a:lnTo>
                <a:close/>
              </a:path>
              <a:path w="86995" h="9525">
                <a:moveTo>
                  <a:pt x="48767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8767" y="9143"/>
                </a:lnTo>
                <a:lnTo>
                  <a:pt x="48767" y="0"/>
                </a:lnTo>
                <a:close/>
              </a:path>
              <a:path w="86995" h="9525">
                <a:moveTo>
                  <a:pt x="67056" y="0"/>
                </a:moveTo>
                <a:lnTo>
                  <a:pt x="57912" y="0"/>
                </a:lnTo>
                <a:lnTo>
                  <a:pt x="57912" y="9143"/>
                </a:lnTo>
                <a:lnTo>
                  <a:pt x="67056" y="9143"/>
                </a:lnTo>
                <a:lnTo>
                  <a:pt x="67056" y="0"/>
                </a:lnTo>
                <a:close/>
              </a:path>
              <a:path w="86995" h="9525">
                <a:moveTo>
                  <a:pt x="86867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6867" y="9143"/>
                </a:lnTo>
                <a:lnTo>
                  <a:pt x="86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507991" y="1528572"/>
            <a:ext cx="85725" cy="9525"/>
          </a:xfrm>
          <a:custGeom>
            <a:avLst/>
            <a:gdLst/>
            <a:ahLst/>
            <a:cxnLst/>
            <a:rect l="l" t="t" r="r" b="b"/>
            <a:pathLst>
              <a:path w="857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  <a:path w="85725" h="9525">
                <a:moveTo>
                  <a:pt x="28955" y="0"/>
                </a:moveTo>
                <a:lnTo>
                  <a:pt x="18287" y="0"/>
                </a:lnTo>
                <a:lnTo>
                  <a:pt x="18287" y="9143"/>
                </a:lnTo>
                <a:lnTo>
                  <a:pt x="28955" y="9143"/>
                </a:lnTo>
                <a:lnTo>
                  <a:pt x="28955" y="0"/>
                </a:lnTo>
                <a:close/>
              </a:path>
              <a:path w="85725" h="9525">
                <a:moveTo>
                  <a:pt x="47244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7244" y="9143"/>
                </a:lnTo>
                <a:lnTo>
                  <a:pt x="47244" y="0"/>
                </a:lnTo>
                <a:close/>
              </a:path>
              <a:path w="85725" h="9525">
                <a:moveTo>
                  <a:pt x="67055" y="0"/>
                </a:moveTo>
                <a:lnTo>
                  <a:pt x="56387" y="0"/>
                </a:lnTo>
                <a:lnTo>
                  <a:pt x="56387" y="9143"/>
                </a:lnTo>
                <a:lnTo>
                  <a:pt x="67055" y="9143"/>
                </a:lnTo>
                <a:lnTo>
                  <a:pt x="67055" y="0"/>
                </a:lnTo>
                <a:close/>
              </a:path>
              <a:path w="85725" h="9525">
                <a:moveTo>
                  <a:pt x="85344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5344" y="9143"/>
                </a:lnTo>
                <a:lnTo>
                  <a:pt x="853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602479" y="1528572"/>
            <a:ext cx="86995" cy="9525"/>
          </a:xfrm>
          <a:custGeom>
            <a:avLst/>
            <a:gdLst/>
            <a:ahLst/>
            <a:cxnLst/>
            <a:rect l="l" t="t" r="r" b="b"/>
            <a:pathLst>
              <a:path w="86995" h="9525">
                <a:moveTo>
                  <a:pt x="10667" y="0"/>
                </a:moveTo>
                <a:lnTo>
                  <a:pt x="0" y="0"/>
                </a:lnTo>
                <a:lnTo>
                  <a:pt x="0" y="9143"/>
                </a:lnTo>
                <a:lnTo>
                  <a:pt x="10667" y="9143"/>
                </a:lnTo>
                <a:lnTo>
                  <a:pt x="10667" y="0"/>
                </a:lnTo>
                <a:close/>
              </a:path>
              <a:path w="86995" h="9525">
                <a:moveTo>
                  <a:pt x="28956" y="0"/>
                </a:moveTo>
                <a:lnTo>
                  <a:pt x="19812" y="0"/>
                </a:lnTo>
                <a:lnTo>
                  <a:pt x="19812" y="9143"/>
                </a:lnTo>
                <a:lnTo>
                  <a:pt x="28956" y="9143"/>
                </a:lnTo>
                <a:lnTo>
                  <a:pt x="28956" y="0"/>
                </a:lnTo>
                <a:close/>
              </a:path>
              <a:path w="86995" h="9525">
                <a:moveTo>
                  <a:pt x="48767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8767" y="9143"/>
                </a:lnTo>
                <a:lnTo>
                  <a:pt x="48767" y="0"/>
                </a:lnTo>
                <a:close/>
              </a:path>
              <a:path w="86995" h="9525">
                <a:moveTo>
                  <a:pt x="67056" y="0"/>
                </a:moveTo>
                <a:lnTo>
                  <a:pt x="57912" y="0"/>
                </a:lnTo>
                <a:lnTo>
                  <a:pt x="57912" y="9143"/>
                </a:lnTo>
                <a:lnTo>
                  <a:pt x="67056" y="9143"/>
                </a:lnTo>
                <a:lnTo>
                  <a:pt x="67056" y="0"/>
                </a:lnTo>
                <a:close/>
              </a:path>
              <a:path w="86995" h="9525">
                <a:moveTo>
                  <a:pt x="86867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6867" y="9143"/>
                </a:lnTo>
                <a:lnTo>
                  <a:pt x="86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698491" y="1528572"/>
            <a:ext cx="85725" cy="9525"/>
          </a:xfrm>
          <a:custGeom>
            <a:avLst/>
            <a:gdLst/>
            <a:ahLst/>
            <a:cxnLst/>
            <a:rect l="l" t="t" r="r" b="b"/>
            <a:pathLst>
              <a:path w="857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  <a:path w="85725" h="9525">
                <a:moveTo>
                  <a:pt x="28955" y="0"/>
                </a:moveTo>
                <a:lnTo>
                  <a:pt x="18287" y="0"/>
                </a:lnTo>
                <a:lnTo>
                  <a:pt x="18287" y="9143"/>
                </a:lnTo>
                <a:lnTo>
                  <a:pt x="28955" y="9143"/>
                </a:lnTo>
                <a:lnTo>
                  <a:pt x="28955" y="0"/>
                </a:lnTo>
                <a:close/>
              </a:path>
              <a:path w="85725" h="9525">
                <a:moveTo>
                  <a:pt x="47244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7244" y="9143"/>
                </a:lnTo>
                <a:lnTo>
                  <a:pt x="47244" y="0"/>
                </a:lnTo>
                <a:close/>
              </a:path>
              <a:path w="85725" h="9525">
                <a:moveTo>
                  <a:pt x="67055" y="0"/>
                </a:moveTo>
                <a:lnTo>
                  <a:pt x="56387" y="0"/>
                </a:lnTo>
                <a:lnTo>
                  <a:pt x="56387" y="9143"/>
                </a:lnTo>
                <a:lnTo>
                  <a:pt x="67055" y="9143"/>
                </a:lnTo>
                <a:lnTo>
                  <a:pt x="67055" y="0"/>
                </a:lnTo>
                <a:close/>
              </a:path>
              <a:path w="85725" h="9525">
                <a:moveTo>
                  <a:pt x="85344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5344" y="9143"/>
                </a:lnTo>
                <a:lnTo>
                  <a:pt x="853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792979" y="1528572"/>
            <a:ext cx="86995" cy="9525"/>
          </a:xfrm>
          <a:custGeom>
            <a:avLst/>
            <a:gdLst/>
            <a:ahLst/>
            <a:cxnLst/>
            <a:rect l="l" t="t" r="r" b="b"/>
            <a:pathLst>
              <a:path w="86995" h="9525">
                <a:moveTo>
                  <a:pt x="10667" y="0"/>
                </a:moveTo>
                <a:lnTo>
                  <a:pt x="0" y="0"/>
                </a:lnTo>
                <a:lnTo>
                  <a:pt x="0" y="9143"/>
                </a:lnTo>
                <a:lnTo>
                  <a:pt x="10667" y="9143"/>
                </a:lnTo>
                <a:lnTo>
                  <a:pt x="10667" y="0"/>
                </a:lnTo>
                <a:close/>
              </a:path>
              <a:path w="86995" h="9525">
                <a:moveTo>
                  <a:pt x="28956" y="0"/>
                </a:moveTo>
                <a:lnTo>
                  <a:pt x="19812" y="0"/>
                </a:lnTo>
                <a:lnTo>
                  <a:pt x="19812" y="9143"/>
                </a:lnTo>
                <a:lnTo>
                  <a:pt x="28956" y="9143"/>
                </a:lnTo>
                <a:lnTo>
                  <a:pt x="28956" y="0"/>
                </a:lnTo>
                <a:close/>
              </a:path>
              <a:path w="86995" h="9525">
                <a:moveTo>
                  <a:pt x="48767" y="0"/>
                </a:moveTo>
                <a:lnTo>
                  <a:pt x="38099" y="0"/>
                </a:lnTo>
                <a:lnTo>
                  <a:pt x="38099" y="9143"/>
                </a:lnTo>
                <a:lnTo>
                  <a:pt x="48767" y="9143"/>
                </a:lnTo>
                <a:lnTo>
                  <a:pt x="48767" y="0"/>
                </a:lnTo>
                <a:close/>
              </a:path>
              <a:path w="86995" h="9525">
                <a:moveTo>
                  <a:pt x="67055" y="0"/>
                </a:moveTo>
                <a:lnTo>
                  <a:pt x="57911" y="0"/>
                </a:lnTo>
                <a:lnTo>
                  <a:pt x="57911" y="9143"/>
                </a:lnTo>
                <a:lnTo>
                  <a:pt x="67055" y="9143"/>
                </a:lnTo>
                <a:lnTo>
                  <a:pt x="67055" y="0"/>
                </a:lnTo>
                <a:close/>
              </a:path>
              <a:path w="86995" h="9525">
                <a:moveTo>
                  <a:pt x="86867" y="0"/>
                </a:moveTo>
                <a:lnTo>
                  <a:pt x="76199" y="0"/>
                </a:lnTo>
                <a:lnTo>
                  <a:pt x="76199" y="9143"/>
                </a:lnTo>
                <a:lnTo>
                  <a:pt x="86867" y="9143"/>
                </a:lnTo>
                <a:lnTo>
                  <a:pt x="86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888991" y="1528572"/>
            <a:ext cx="85725" cy="9525"/>
          </a:xfrm>
          <a:custGeom>
            <a:avLst/>
            <a:gdLst/>
            <a:ahLst/>
            <a:cxnLst/>
            <a:rect l="l" t="t" r="r" b="b"/>
            <a:pathLst>
              <a:path w="857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  <a:path w="85725" h="9525">
                <a:moveTo>
                  <a:pt x="28955" y="0"/>
                </a:moveTo>
                <a:lnTo>
                  <a:pt x="18287" y="0"/>
                </a:lnTo>
                <a:lnTo>
                  <a:pt x="18287" y="9143"/>
                </a:lnTo>
                <a:lnTo>
                  <a:pt x="28955" y="9143"/>
                </a:lnTo>
                <a:lnTo>
                  <a:pt x="28955" y="0"/>
                </a:lnTo>
                <a:close/>
              </a:path>
              <a:path w="85725" h="9525">
                <a:moveTo>
                  <a:pt x="47243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7243" y="9143"/>
                </a:lnTo>
                <a:lnTo>
                  <a:pt x="47243" y="0"/>
                </a:lnTo>
                <a:close/>
              </a:path>
              <a:path w="85725" h="9525">
                <a:moveTo>
                  <a:pt x="67055" y="0"/>
                </a:moveTo>
                <a:lnTo>
                  <a:pt x="56387" y="0"/>
                </a:lnTo>
                <a:lnTo>
                  <a:pt x="56387" y="9143"/>
                </a:lnTo>
                <a:lnTo>
                  <a:pt x="67055" y="9143"/>
                </a:lnTo>
                <a:lnTo>
                  <a:pt x="67055" y="0"/>
                </a:lnTo>
                <a:close/>
              </a:path>
              <a:path w="85725" h="9525">
                <a:moveTo>
                  <a:pt x="85343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5343" y="9143"/>
                </a:lnTo>
                <a:lnTo>
                  <a:pt x="853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983479" y="1528572"/>
            <a:ext cx="86995" cy="9525"/>
          </a:xfrm>
          <a:custGeom>
            <a:avLst/>
            <a:gdLst/>
            <a:ahLst/>
            <a:cxnLst/>
            <a:rect l="l" t="t" r="r" b="b"/>
            <a:pathLst>
              <a:path w="86995" h="9525">
                <a:moveTo>
                  <a:pt x="10667" y="0"/>
                </a:moveTo>
                <a:lnTo>
                  <a:pt x="0" y="0"/>
                </a:lnTo>
                <a:lnTo>
                  <a:pt x="0" y="9143"/>
                </a:lnTo>
                <a:lnTo>
                  <a:pt x="10667" y="9143"/>
                </a:lnTo>
                <a:lnTo>
                  <a:pt x="10667" y="0"/>
                </a:lnTo>
                <a:close/>
              </a:path>
              <a:path w="86995" h="9525">
                <a:moveTo>
                  <a:pt x="28955" y="0"/>
                </a:moveTo>
                <a:lnTo>
                  <a:pt x="19812" y="0"/>
                </a:lnTo>
                <a:lnTo>
                  <a:pt x="19812" y="9143"/>
                </a:lnTo>
                <a:lnTo>
                  <a:pt x="28955" y="9143"/>
                </a:lnTo>
                <a:lnTo>
                  <a:pt x="28955" y="0"/>
                </a:lnTo>
                <a:close/>
              </a:path>
              <a:path w="86995" h="9525">
                <a:moveTo>
                  <a:pt x="48767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8767" y="9143"/>
                </a:lnTo>
                <a:lnTo>
                  <a:pt x="48767" y="0"/>
                </a:lnTo>
                <a:close/>
              </a:path>
              <a:path w="86995" h="9525">
                <a:moveTo>
                  <a:pt x="67055" y="0"/>
                </a:moveTo>
                <a:lnTo>
                  <a:pt x="57912" y="0"/>
                </a:lnTo>
                <a:lnTo>
                  <a:pt x="57912" y="9143"/>
                </a:lnTo>
                <a:lnTo>
                  <a:pt x="67055" y="9143"/>
                </a:lnTo>
                <a:lnTo>
                  <a:pt x="67055" y="0"/>
                </a:lnTo>
                <a:close/>
              </a:path>
              <a:path w="86995" h="9525">
                <a:moveTo>
                  <a:pt x="86867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6867" y="9143"/>
                </a:lnTo>
                <a:lnTo>
                  <a:pt x="86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794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0977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7" y="0"/>
                </a:moveTo>
                <a:lnTo>
                  <a:pt x="0" y="0"/>
                </a:lnTo>
                <a:lnTo>
                  <a:pt x="0" y="9143"/>
                </a:lnTo>
                <a:lnTo>
                  <a:pt x="10667" y="9143"/>
                </a:lnTo>
                <a:lnTo>
                  <a:pt x="10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1175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1358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7" y="0"/>
                </a:moveTo>
                <a:lnTo>
                  <a:pt x="0" y="0"/>
                </a:lnTo>
                <a:lnTo>
                  <a:pt x="0" y="9143"/>
                </a:lnTo>
                <a:lnTo>
                  <a:pt x="10667" y="9143"/>
                </a:lnTo>
                <a:lnTo>
                  <a:pt x="10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1556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1739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7" y="0"/>
                </a:moveTo>
                <a:lnTo>
                  <a:pt x="0" y="0"/>
                </a:lnTo>
                <a:lnTo>
                  <a:pt x="0" y="9143"/>
                </a:lnTo>
                <a:lnTo>
                  <a:pt x="10667" y="9143"/>
                </a:lnTo>
                <a:lnTo>
                  <a:pt x="10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1937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2120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7" y="0"/>
                </a:moveTo>
                <a:lnTo>
                  <a:pt x="0" y="0"/>
                </a:lnTo>
                <a:lnTo>
                  <a:pt x="0" y="9143"/>
                </a:lnTo>
                <a:lnTo>
                  <a:pt x="10667" y="9143"/>
                </a:lnTo>
                <a:lnTo>
                  <a:pt x="10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2318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2501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7" y="0"/>
                </a:moveTo>
                <a:lnTo>
                  <a:pt x="0" y="0"/>
                </a:lnTo>
                <a:lnTo>
                  <a:pt x="0" y="9143"/>
                </a:lnTo>
                <a:lnTo>
                  <a:pt x="10667" y="9143"/>
                </a:lnTo>
                <a:lnTo>
                  <a:pt x="10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269991" y="1528572"/>
            <a:ext cx="85725" cy="9525"/>
          </a:xfrm>
          <a:custGeom>
            <a:avLst/>
            <a:gdLst/>
            <a:ahLst/>
            <a:cxnLst/>
            <a:rect l="l" t="t" r="r" b="b"/>
            <a:pathLst>
              <a:path w="857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  <a:path w="85725" h="9525">
                <a:moveTo>
                  <a:pt x="28955" y="0"/>
                </a:moveTo>
                <a:lnTo>
                  <a:pt x="18287" y="0"/>
                </a:lnTo>
                <a:lnTo>
                  <a:pt x="18287" y="9143"/>
                </a:lnTo>
                <a:lnTo>
                  <a:pt x="28955" y="9143"/>
                </a:lnTo>
                <a:lnTo>
                  <a:pt x="28955" y="0"/>
                </a:lnTo>
                <a:close/>
              </a:path>
              <a:path w="85725" h="9525">
                <a:moveTo>
                  <a:pt x="47243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7243" y="9143"/>
                </a:lnTo>
                <a:lnTo>
                  <a:pt x="47243" y="0"/>
                </a:lnTo>
                <a:close/>
              </a:path>
              <a:path w="85725" h="9525">
                <a:moveTo>
                  <a:pt x="67055" y="0"/>
                </a:moveTo>
                <a:lnTo>
                  <a:pt x="56387" y="0"/>
                </a:lnTo>
                <a:lnTo>
                  <a:pt x="56387" y="9143"/>
                </a:lnTo>
                <a:lnTo>
                  <a:pt x="67055" y="9143"/>
                </a:lnTo>
                <a:lnTo>
                  <a:pt x="67055" y="0"/>
                </a:lnTo>
                <a:close/>
              </a:path>
              <a:path w="85725" h="9525">
                <a:moveTo>
                  <a:pt x="85343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5343" y="9143"/>
                </a:lnTo>
                <a:lnTo>
                  <a:pt x="853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364479" y="1528572"/>
            <a:ext cx="86995" cy="9525"/>
          </a:xfrm>
          <a:custGeom>
            <a:avLst/>
            <a:gdLst/>
            <a:ahLst/>
            <a:cxnLst/>
            <a:rect l="l" t="t" r="r" b="b"/>
            <a:pathLst>
              <a:path w="86995" h="9525">
                <a:moveTo>
                  <a:pt x="10667" y="0"/>
                </a:moveTo>
                <a:lnTo>
                  <a:pt x="0" y="0"/>
                </a:lnTo>
                <a:lnTo>
                  <a:pt x="0" y="9143"/>
                </a:lnTo>
                <a:lnTo>
                  <a:pt x="10667" y="9143"/>
                </a:lnTo>
                <a:lnTo>
                  <a:pt x="10667" y="0"/>
                </a:lnTo>
                <a:close/>
              </a:path>
              <a:path w="86995" h="9525">
                <a:moveTo>
                  <a:pt x="28955" y="0"/>
                </a:moveTo>
                <a:lnTo>
                  <a:pt x="19812" y="0"/>
                </a:lnTo>
                <a:lnTo>
                  <a:pt x="19812" y="9143"/>
                </a:lnTo>
                <a:lnTo>
                  <a:pt x="28955" y="9143"/>
                </a:lnTo>
                <a:lnTo>
                  <a:pt x="28955" y="0"/>
                </a:lnTo>
                <a:close/>
              </a:path>
              <a:path w="86995" h="9525">
                <a:moveTo>
                  <a:pt x="48767" y="0"/>
                </a:moveTo>
                <a:lnTo>
                  <a:pt x="38099" y="0"/>
                </a:lnTo>
                <a:lnTo>
                  <a:pt x="38099" y="9143"/>
                </a:lnTo>
                <a:lnTo>
                  <a:pt x="48767" y="9143"/>
                </a:lnTo>
                <a:lnTo>
                  <a:pt x="48767" y="0"/>
                </a:lnTo>
                <a:close/>
              </a:path>
              <a:path w="86995" h="9525">
                <a:moveTo>
                  <a:pt x="67055" y="0"/>
                </a:moveTo>
                <a:lnTo>
                  <a:pt x="57911" y="0"/>
                </a:lnTo>
                <a:lnTo>
                  <a:pt x="57911" y="9143"/>
                </a:lnTo>
                <a:lnTo>
                  <a:pt x="67055" y="9143"/>
                </a:lnTo>
                <a:lnTo>
                  <a:pt x="67055" y="0"/>
                </a:lnTo>
                <a:close/>
              </a:path>
              <a:path w="86995" h="9525">
                <a:moveTo>
                  <a:pt x="86867" y="0"/>
                </a:moveTo>
                <a:lnTo>
                  <a:pt x="76199" y="0"/>
                </a:lnTo>
                <a:lnTo>
                  <a:pt x="76199" y="9143"/>
                </a:lnTo>
                <a:lnTo>
                  <a:pt x="86867" y="9143"/>
                </a:lnTo>
                <a:lnTo>
                  <a:pt x="86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460491" y="1528572"/>
            <a:ext cx="85725" cy="9525"/>
          </a:xfrm>
          <a:custGeom>
            <a:avLst/>
            <a:gdLst/>
            <a:ahLst/>
            <a:cxnLst/>
            <a:rect l="l" t="t" r="r" b="b"/>
            <a:pathLst>
              <a:path w="857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  <a:path w="85725" h="9525">
                <a:moveTo>
                  <a:pt x="28955" y="0"/>
                </a:moveTo>
                <a:lnTo>
                  <a:pt x="18287" y="0"/>
                </a:lnTo>
                <a:lnTo>
                  <a:pt x="18287" y="9143"/>
                </a:lnTo>
                <a:lnTo>
                  <a:pt x="28955" y="9143"/>
                </a:lnTo>
                <a:lnTo>
                  <a:pt x="28955" y="0"/>
                </a:lnTo>
                <a:close/>
              </a:path>
              <a:path w="85725" h="9525">
                <a:moveTo>
                  <a:pt x="47243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7243" y="9143"/>
                </a:lnTo>
                <a:lnTo>
                  <a:pt x="47243" y="0"/>
                </a:lnTo>
                <a:close/>
              </a:path>
              <a:path w="85725" h="9525">
                <a:moveTo>
                  <a:pt x="67055" y="0"/>
                </a:moveTo>
                <a:lnTo>
                  <a:pt x="56387" y="0"/>
                </a:lnTo>
                <a:lnTo>
                  <a:pt x="56387" y="9143"/>
                </a:lnTo>
                <a:lnTo>
                  <a:pt x="67055" y="9143"/>
                </a:lnTo>
                <a:lnTo>
                  <a:pt x="67055" y="0"/>
                </a:lnTo>
                <a:close/>
              </a:path>
              <a:path w="85725" h="9525">
                <a:moveTo>
                  <a:pt x="85343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5343" y="9143"/>
                </a:lnTo>
                <a:lnTo>
                  <a:pt x="853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554979" y="1528572"/>
            <a:ext cx="86995" cy="9525"/>
          </a:xfrm>
          <a:custGeom>
            <a:avLst/>
            <a:gdLst/>
            <a:ahLst/>
            <a:cxnLst/>
            <a:rect l="l" t="t" r="r" b="b"/>
            <a:pathLst>
              <a:path w="86995" h="9525">
                <a:moveTo>
                  <a:pt x="10667" y="0"/>
                </a:moveTo>
                <a:lnTo>
                  <a:pt x="0" y="0"/>
                </a:lnTo>
                <a:lnTo>
                  <a:pt x="0" y="9143"/>
                </a:lnTo>
                <a:lnTo>
                  <a:pt x="10667" y="9143"/>
                </a:lnTo>
                <a:lnTo>
                  <a:pt x="10667" y="0"/>
                </a:lnTo>
                <a:close/>
              </a:path>
              <a:path w="86995" h="9525">
                <a:moveTo>
                  <a:pt x="28955" y="0"/>
                </a:moveTo>
                <a:lnTo>
                  <a:pt x="19812" y="0"/>
                </a:lnTo>
                <a:lnTo>
                  <a:pt x="19812" y="9143"/>
                </a:lnTo>
                <a:lnTo>
                  <a:pt x="28955" y="9143"/>
                </a:lnTo>
                <a:lnTo>
                  <a:pt x="28955" y="0"/>
                </a:lnTo>
                <a:close/>
              </a:path>
              <a:path w="86995" h="9525">
                <a:moveTo>
                  <a:pt x="48767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8767" y="9143"/>
                </a:lnTo>
                <a:lnTo>
                  <a:pt x="48767" y="0"/>
                </a:lnTo>
                <a:close/>
              </a:path>
              <a:path w="86995" h="9525">
                <a:moveTo>
                  <a:pt x="67055" y="0"/>
                </a:moveTo>
                <a:lnTo>
                  <a:pt x="57912" y="0"/>
                </a:lnTo>
                <a:lnTo>
                  <a:pt x="57912" y="9143"/>
                </a:lnTo>
                <a:lnTo>
                  <a:pt x="67055" y="9143"/>
                </a:lnTo>
                <a:lnTo>
                  <a:pt x="67055" y="0"/>
                </a:lnTo>
                <a:close/>
              </a:path>
              <a:path w="86995" h="9525">
                <a:moveTo>
                  <a:pt x="86867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6867" y="9143"/>
                </a:lnTo>
                <a:lnTo>
                  <a:pt x="86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650991" y="1528572"/>
            <a:ext cx="85725" cy="9525"/>
          </a:xfrm>
          <a:custGeom>
            <a:avLst/>
            <a:gdLst/>
            <a:ahLst/>
            <a:cxnLst/>
            <a:rect l="l" t="t" r="r" b="b"/>
            <a:pathLst>
              <a:path w="857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  <a:path w="85725" h="9525">
                <a:moveTo>
                  <a:pt x="28955" y="0"/>
                </a:moveTo>
                <a:lnTo>
                  <a:pt x="18287" y="0"/>
                </a:lnTo>
                <a:lnTo>
                  <a:pt x="18287" y="9143"/>
                </a:lnTo>
                <a:lnTo>
                  <a:pt x="28955" y="9143"/>
                </a:lnTo>
                <a:lnTo>
                  <a:pt x="28955" y="0"/>
                </a:lnTo>
                <a:close/>
              </a:path>
              <a:path w="85725" h="9525">
                <a:moveTo>
                  <a:pt x="47243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7243" y="9143"/>
                </a:lnTo>
                <a:lnTo>
                  <a:pt x="47243" y="0"/>
                </a:lnTo>
                <a:close/>
              </a:path>
              <a:path w="85725" h="9525">
                <a:moveTo>
                  <a:pt x="67055" y="0"/>
                </a:moveTo>
                <a:lnTo>
                  <a:pt x="56387" y="0"/>
                </a:lnTo>
                <a:lnTo>
                  <a:pt x="56387" y="9143"/>
                </a:lnTo>
                <a:lnTo>
                  <a:pt x="67055" y="9143"/>
                </a:lnTo>
                <a:lnTo>
                  <a:pt x="67055" y="0"/>
                </a:lnTo>
                <a:close/>
              </a:path>
              <a:path w="85725" h="9525">
                <a:moveTo>
                  <a:pt x="85343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5343" y="9143"/>
                </a:lnTo>
                <a:lnTo>
                  <a:pt x="853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745479" y="1528572"/>
            <a:ext cx="86995" cy="9525"/>
          </a:xfrm>
          <a:custGeom>
            <a:avLst/>
            <a:gdLst/>
            <a:ahLst/>
            <a:cxnLst/>
            <a:rect l="l" t="t" r="r" b="b"/>
            <a:pathLst>
              <a:path w="86995" h="9525">
                <a:moveTo>
                  <a:pt x="10667" y="0"/>
                </a:moveTo>
                <a:lnTo>
                  <a:pt x="0" y="0"/>
                </a:lnTo>
                <a:lnTo>
                  <a:pt x="0" y="9143"/>
                </a:lnTo>
                <a:lnTo>
                  <a:pt x="10667" y="9143"/>
                </a:lnTo>
                <a:lnTo>
                  <a:pt x="10667" y="0"/>
                </a:lnTo>
                <a:close/>
              </a:path>
              <a:path w="86995" h="9525">
                <a:moveTo>
                  <a:pt x="28955" y="0"/>
                </a:moveTo>
                <a:lnTo>
                  <a:pt x="19812" y="0"/>
                </a:lnTo>
                <a:lnTo>
                  <a:pt x="19812" y="9143"/>
                </a:lnTo>
                <a:lnTo>
                  <a:pt x="28955" y="9143"/>
                </a:lnTo>
                <a:lnTo>
                  <a:pt x="28955" y="0"/>
                </a:lnTo>
                <a:close/>
              </a:path>
              <a:path w="86995" h="9525">
                <a:moveTo>
                  <a:pt x="48767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8767" y="9143"/>
                </a:lnTo>
                <a:lnTo>
                  <a:pt x="48767" y="0"/>
                </a:lnTo>
                <a:close/>
              </a:path>
              <a:path w="86995" h="9525">
                <a:moveTo>
                  <a:pt x="67055" y="0"/>
                </a:moveTo>
                <a:lnTo>
                  <a:pt x="57912" y="0"/>
                </a:lnTo>
                <a:lnTo>
                  <a:pt x="57912" y="9143"/>
                </a:lnTo>
                <a:lnTo>
                  <a:pt x="67055" y="9143"/>
                </a:lnTo>
                <a:lnTo>
                  <a:pt x="67055" y="0"/>
                </a:lnTo>
                <a:close/>
              </a:path>
              <a:path w="86995" h="9525">
                <a:moveTo>
                  <a:pt x="86867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6867" y="9143"/>
                </a:lnTo>
                <a:lnTo>
                  <a:pt x="86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841491" y="1528572"/>
            <a:ext cx="85725" cy="9525"/>
          </a:xfrm>
          <a:custGeom>
            <a:avLst/>
            <a:gdLst/>
            <a:ahLst/>
            <a:cxnLst/>
            <a:rect l="l" t="t" r="r" b="b"/>
            <a:pathLst>
              <a:path w="857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  <a:path w="85725" h="9525">
                <a:moveTo>
                  <a:pt x="28955" y="0"/>
                </a:moveTo>
                <a:lnTo>
                  <a:pt x="18287" y="0"/>
                </a:lnTo>
                <a:lnTo>
                  <a:pt x="18287" y="9143"/>
                </a:lnTo>
                <a:lnTo>
                  <a:pt x="28955" y="9143"/>
                </a:lnTo>
                <a:lnTo>
                  <a:pt x="28955" y="0"/>
                </a:lnTo>
                <a:close/>
              </a:path>
              <a:path w="85725" h="9525">
                <a:moveTo>
                  <a:pt x="47243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7243" y="9143"/>
                </a:lnTo>
                <a:lnTo>
                  <a:pt x="47243" y="0"/>
                </a:lnTo>
                <a:close/>
              </a:path>
              <a:path w="85725" h="9525">
                <a:moveTo>
                  <a:pt x="67055" y="0"/>
                </a:moveTo>
                <a:lnTo>
                  <a:pt x="56387" y="0"/>
                </a:lnTo>
                <a:lnTo>
                  <a:pt x="56387" y="9143"/>
                </a:lnTo>
                <a:lnTo>
                  <a:pt x="67055" y="9143"/>
                </a:lnTo>
                <a:lnTo>
                  <a:pt x="67055" y="0"/>
                </a:lnTo>
                <a:close/>
              </a:path>
              <a:path w="85725" h="9525">
                <a:moveTo>
                  <a:pt x="85343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5343" y="9143"/>
                </a:lnTo>
                <a:lnTo>
                  <a:pt x="853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9359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7" y="0"/>
                </a:moveTo>
                <a:lnTo>
                  <a:pt x="0" y="0"/>
                </a:lnTo>
                <a:lnTo>
                  <a:pt x="0" y="9143"/>
                </a:lnTo>
                <a:lnTo>
                  <a:pt x="10667" y="9143"/>
                </a:lnTo>
                <a:lnTo>
                  <a:pt x="10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9557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9740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7" y="0"/>
                </a:moveTo>
                <a:lnTo>
                  <a:pt x="0" y="0"/>
                </a:lnTo>
                <a:lnTo>
                  <a:pt x="0" y="9143"/>
                </a:lnTo>
                <a:lnTo>
                  <a:pt x="10667" y="9143"/>
                </a:lnTo>
                <a:lnTo>
                  <a:pt x="10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9938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0121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7" y="0"/>
                </a:moveTo>
                <a:lnTo>
                  <a:pt x="0" y="0"/>
                </a:lnTo>
                <a:lnTo>
                  <a:pt x="0" y="9143"/>
                </a:lnTo>
                <a:lnTo>
                  <a:pt x="10667" y="9143"/>
                </a:lnTo>
                <a:lnTo>
                  <a:pt x="10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0319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0502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7" y="0"/>
                </a:moveTo>
                <a:lnTo>
                  <a:pt x="0" y="0"/>
                </a:lnTo>
                <a:lnTo>
                  <a:pt x="0" y="9143"/>
                </a:lnTo>
                <a:lnTo>
                  <a:pt x="10667" y="9143"/>
                </a:lnTo>
                <a:lnTo>
                  <a:pt x="10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0700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0883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7" y="0"/>
                </a:moveTo>
                <a:lnTo>
                  <a:pt x="0" y="0"/>
                </a:lnTo>
                <a:lnTo>
                  <a:pt x="0" y="9143"/>
                </a:lnTo>
                <a:lnTo>
                  <a:pt x="10667" y="9143"/>
                </a:lnTo>
                <a:lnTo>
                  <a:pt x="10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1081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126479" y="1528572"/>
            <a:ext cx="86995" cy="9525"/>
          </a:xfrm>
          <a:custGeom>
            <a:avLst/>
            <a:gdLst/>
            <a:ahLst/>
            <a:cxnLst/>
            <a:rect l="l" t="t" r="r" b="b"/>
            <a:pathLst>
              <a:path w="86995" h="9525">
                <a:moveTo>
                  <a:pt x="10667" y="0"/>
                </a:moveTo>
                <a:lnTo>
                  <a:pt x="0" y="0"/>
                </a:lnTo>
                <a:lnTo>
                  <a:pt x="0" y="9143"/>
                </a:lnTo>
                <a:lnTo>
                  <a:pt x="10667" y="9143"/>
                </a:lnTo>
                <a:lnTo>
                  <a:pt x="10667" y="0"/>
                </a:lnTo>
                <a:close/>
              </a:path>
              <a:path w="86995" h="9525">
                <a:moveTo>
                  <a:pt x="28955" y="0"/>
                </a:moveTo>
                <a:lnTo>
                  <a:pt x="19812" y="0"/>
                </a:lnTo>
                <a:lnTo>
                  <a:pt x="19812" y="9143"/>
                </a:lnTo>
                <a:lnTo>
                  <a:pt x="28955" y="9143"/>
                </a:lnTo>
                <a:lnTo>
                  <a:pt x="28955" y="0"/>
                </a:lnTo>
                <a:close/>
              </a:path>
              <a:path w="86995" h="9525">
                <a:moveTo>
                  <a:pt x="48767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8767" y="9143"/>
                </a:lnTo>
                <a:lnTo>
                  <a:pt x="48767" y="0"/>
                </a:lnTo>
                <a:close/>
              </a:path>
              <a:path w="86995" h="9525">
                <a:moveTo>
                  <a:pt x="67055" y="0"/>
                </a:moveTo>
                <a:lnTo>
                  <a:pt x="57912" y="0"/>
                </a:lnTo>
                <a:lnTo>
                  <a:pt x="57912" y="9143"/>
                </a:lnTo>
                <a:lnTo>
                  <a:pt x="67055" y="9143"/>
                </a:lnTo>
                <a:lnTo>
                  <a:pt x="67055" y="0"/>
                </a:lnTo>
                <a:close/>
              </a:path>
              <a:path w="86995" h="9525">
                <a:moveTo>
                  <a:pt x="86867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6867" y="9143"/>
                </a:lnTo>
                <a:lnTo>
                  <a:pt x="86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222491" y="1528572"/>
            <a:ext cx="85725" cy="9525"/>
          </a:xfrm>
          <a:custGeom>
            <a:avLst/>
            <a:gdLst/>
            <a:ahLst/>
            <a:cxnLst/>
            <a:rect l="l" t="t" r="r" b="b"/>
            <a:pathLst>
              <a:path w="857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  <a:path w="85725" h="9525">
                <a:moveTo>
                  <a:pt x="28955" y="0"/>
                </a:moveTo>
                <a:lnTo>
                  <a:pt x="18287" y="0"/>
                </a:lnTo>
                <a:lnTo>
                  <a:pt x="18287" y="9143"/>
                </a:lnTo>
                <a:lnTo>
                  <a:pt x="28955" y="9143"/>
                </a:lnTo>
                <a:lnTo>
                  <a:pt x="28955" y="0"/>
                </a:lnTo>
                <a:close/>
              </a:path>
              <a:path w="85725" h="9525">
                <a:moveTo>
                  <a:pt x="47243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7243" y="9143"/>
                </a:lnTo>
                <a:lnTo>
                  <a:pt x="47243" y="0"/>
                </a:lnTo>
                <a:close/>
              </a:path>
              <a:path w="85725" h="9525">
                <a:moveTo>
                  <a:pt x="67055" y="0"/>
                </a:moveTo>
                <a:lnTo>
                  <a:pt x="56387" y="0"/>
                </a:lnTo>
                <a:lnTo>
                  <a:pt x="56387" y="9143"/>
                </a:lnTo>
                <a:lnTo>
                  <a:pt x="67055" y="9143"/>
                </a:lnTo>
                <a:lnTo>
                  <a:pt x="67055" y="0"/>
                </a:lnTo>
                <a:close/>
              </a:path>
              <a:path w="85725" h="9525">
                <a:moveTo>
                  <a:pt x="85343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5343" y="9143"/>
                </a:lnTo>
                <a:lnTo>
                  <a:pt x="853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316979" y="1528572"/>
            <a:ext cx="86995" cy="9525"/>
          </a:xfrm>
          <a:custGeom>
            <a:avLst/>
            <a:gdLst/>
            <a:ahLst/>
            <a:cxnLst/>
            <a:rect l="l" t="t" r="r" b="b"/>
            <a:pathLst>
              <a:path w="86995" h="9525">
                <a:moveTo>
                  <a:pt x="10667" y="0"/>
                </a:moveTo>
                <a:lnTo>
                  <a:pt x="0" y="0"/>
                </a:lnTo>
                <a:lnTo>
                  <a:pt x="0" y="9143"/>
                </a:lnTo>
                <a:lnTo>
                  <a:pt x="10667" y="9143"/>
                </a:lnTo>
                <a:lnTo>
                  <a:pt x="10667" y="0"/>
                </a:lnTo>
                <a:close/>
              </a:path>
              <a:path w="86995" h="9525">
                <a:moveTo>
                  <a:pt x="28955" y="0"/>
                </a:moveTo>
                <a:lnTo>
                  <a:pt x="19812" y="0"/>
                </a:lnTo>
                <a:lnTo>
                  <a:pt x="19812" y="9143"/>
                </a:lnTo>
                <a:lnTo>
                  <a:pt x="28955" y="9143"/>
                </a:lnTo>
                <a:lnTo>
                  <a:pt x="28955" y="0"/>
                </a:lnTo>
                <a:close/>
              </a:path>
              <a:path w="86995" h="9525">
                <a:moveTo>
                  <a:pt x="48767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8767" y="9143"/>
                </a:lnTo>
                <a:lnTo>
                  <a:pt x="48767" y="0"/>
                </a:lnTo>
                <a:close/>
              </a:path>
              <a:path w="86995" h="9525">
                <a:moveTo>
                  <a:pt x="67055" y="0"/>
                </a:moveTo>
                <a:lnTo>
                  <a:pt x="57912" y="0"/>
                </a:lnTo>
                <a:lnTo>
                  <a:pt x="57912" y="9143"/>
                </a:lnTo>
                <a:lnTo>
                  <a:pt x="67055" y="9143"/>
                </a:lnTo>
                <a:lnTo>
                  <a:pt x="67055" y="0"/>
                </a:lnTo>
                <a:close/>
              </a:path>
              <a:path w="86995" h="9525">
                <a:moveTo>
                  <a:pt x="86867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6867" y="9143"/>
                </a:lnTo>
                <a:lnTo>
                  <a:pt x="86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12991" y="1528572"/>
            <a:ext cx="85725" cy="9525"/>
          </a:xfrm>
          <a:custGeom>
            <a:avLst/>
            <a:gdLst/>
            <a:ahLst/>
            <a:cxnLst/>
            <a:rect l="l" t="t" r="r" b="b"/>
            <a:pathLst>
              <a:path w="857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  <a:path w="85725" h="9525">
                <a:moveTo>
                  <a:pt x="28955" y="0"/>
                </a:moveTo>
                <a:lnTo>
                  <a:pt x="18287" y="0"/>
                </a:lnTo>
                <a:lnTo>
                  <a:pt x="18287" y="9143"/>
                </a:lnTo>
                <a:lnTo>
                  <a:pt x="28955" y="9143"/>
                </a:lnTo>
                <a:lnTo>
                  <a:pt x="28955" y="0"/>
                </a:lnTo>
                <a:close/>
              </a:path>
              <a:path w="85725" h="9525">
                <a:moveTo>
                  <a:pt x="47243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7243" y="9143"/>
                </a:lnTo>
                <a:lnTo>
                  <a:pt x="47243" y="0"/>
                </a:lnTo>
                <a:close/>
              </a:path>
              <a:path w="85725" h="9525">
                <a:moveTo>
                  <a:pt x="67055" y="0"/>
                </a:moveTo>
                <a:lnTo>
                  <a:pt x="56387" y="0"/>
                </a:lnTo>
                <a:lnTo>
                  <a:pt x="56387" y="9143"/>
                </a:lnTo>
                <a:lnTo>
                  <a:pt x="67055" y="9143"/>
                </a:lnTo>
                <a:lnTo>
                  <a:pt x="67055" y="0"/>
                </a:lnTo>
                <a:close/>
              </a:path>
              <a:path w="85725" h="9525">
                <a:moveTo>
                  <a:pt x="85343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5343" y="9143"/>
                </a:lnTo>
                <a:lnTo>
                  <a:pt x="853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507479" y="1528572"/>
            <a:ext cx="86995" cy="9525"/>
          </a:xfrm>
          <a:custGeom>
            <a:avLst/>
            <a:gdLst/>
            <a:ahLst/>
            <a:cxnLst/>
            <a:rect l="l" t="t" r="r" b="b"/>
            <a:pathLst>
              <a:path w="869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  <a:path w="86995" h="9525">
                <a:moveTo>
                  <a:pt x="28955" y="0"/>
                </a:moveTo>
                <a:lnTo>
                  <a:pt x="19811" y="0"/>
                </a:lnTo>
                <a:lnTo>
                  <a:pt x="19811" y="9143"/>
                </a:lnTo>
                <a:lnTo>
                  <a:pt x="28955" y="9143"/>
                </a:lnTo>
                <a:lnTo>
                  <a:pt x="28955" y="0"/>
                </a:lnTo>
                <a:close/>
              </a:path>
              <a:path w="86995" h="9525">
                <a:moveTo>
                  <a:pt x="48767" y="0"/>
                </a:moveTo>
                <a:lnTo>
                  <a:pt x="38099" y="0"/>
                </a:lnTo>
                <a:lnTo>
                  <a:pt x="38099" y="9143"/>
                </a:lnTo>
                <a:lnTo>
                  <a:pt x="48767" y="9143"/>
                </a:lnTo>
                <a:lnTo>
                  <a:pt x="48767" y="0"/>
                </a:lnTo>
                <a:close/>
              </a:path>
              <a:path w="86995" h="9525">
                <a:moveTo>
                  <a:pt x="67055" y="0"/>
                </a:moveTo>
                <a:lnTo>
                  <a:pt x="57911" y="0"/>
                </a:lnTo>
                <a:lnTo>
                  <a:pt x="57911" y="9143"/>
                </a:lnTo>
                <a:lnTo>
                  <a:pt x="67055" y="9143"/>
                </a:lnTo>
                <a:lnTo>
                  <a:pt x="67055" y="0"/>
                </a:lnTo>
                <a:close/>
              </a:path>
              <a:path w="86995" h="9525">
                <a:moveTo>
                  <a:pt x="86867" y="0"/>
                </a:moveTo>
                <a:lnTo>
                  <a:pt x="76199" y="0"/>
                </a:lnTo>
                <a:lnTo>
                  <a:pt x="76199" y="9143"/>
                </a:lnTo>
                <a:lnTo>
                  <a:pt x="86867" y="9143"/>
                </a:lnTo>
                <a:lnTo>
                  <a:pt x="86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603491" y="1528572"/>
            <a:ext cx="85725" cy="9525"/>
          </a:xfrm>
          <a:custGeom>
            <a:avLst/>
            <a:gdLst/>
            <a:ahLst/>
            <a:cxnLst/>
            <a:rect l="l" t="t" r="r" b="b"/>
            <a:pathLst>
              <a:path w="857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  <a:path w="85725" h="9525">
                <a:moveTo>
                  <a:pt x="28956" y="0"/>
                </a:moveTo>
                <a:lnTo>
                  <a:pt x="18288" y="0"/>
                </a:lnTo>
                <a:lnTo>
                  <a:pt x="18288" y="9143"/>
                </a:lnTo>
                <a:lnTo>
                  <a:pt x="28956" y="9143"/>
                </a:lnTo>
                <a:lnTo>
                  <a:pt x="28956" y="0"/>
                </a:lnTo>
                <a:close/>
              </a:path>
              <a:path w="85725" h="9525">
                <a:moveTo>
                  <a:pt x="47244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7244" y="9143"/>
                </a:lnTo>
                <a:lnTo>
                  <a:pt x="47244" y="0"/>
                </a:lnTo>
                <a:close/>
              </a:path>
              <a:path w="85725" h="9525">
                <a:moveTo>
                  <a:pt x="67056" y="0"/>
                </a:moveTo>
                <a:lnTo>
                  <a:pt x="56388" y="0"/>
                </a:lnTo>
                <a:lnTo>
                  <a:pt x="56388" y="9143"/>
                </a:lnTo>
                <a:lnTo>
                  <a:pt x="67056" y="9143"/>
                </a:lnTo>
                <a:lnTo>
                  <a:pt x="67056" y="0"/>
                </a:lnTo>
                <a:close/>
              </a:path>
              <a:path w="85725" h="9525">
                <a:moveTo>
                  <a:pt x="85344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5344" y="9143"/>
                </a:lnTo>
                <a:lnTo>
                  <a:pt x="853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697979" y="1528572"/>
            <a:ext cx="86995" cy="9525"/>
          </a:xfrm>
          <a:custGeom>
            <a:avLst/>
            <a:gdLst/>
            <a:ahLst/>
            <a:cxnLst/>
            <a:rect l="l" t="t" r="r" b="b"/>
            <a:pathLst>
              <a:path w="869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  <a:path w="86995" h="9525">
                <a:moveTo>
                  <a:pt x="28955" y="0"/>
                </a:moveTo>
                <a:lnTo>
                  <a:pt x="19811" y="0"/>
                </a:lnTo>
                <a:lnTo>
                  <a:pt x="19811" y="9143"/>
                </a:lnTo>
                <a:lnTo>
                  <a:pt x="28955" y="9143"/>
                </a:lnTo>
                <a:lnTo>
                  <a:pt x="28955" y="0"/>
                </a:lnTo>
                <a:close/>
              </a:path>
              <a:path w="86995" h="9525">
                <a:moveTo>
                  <a:pt x="48768" y="0"/>
                </a:moveTo>
                <a:lnTo>
                  <a:pt x="38100" y="0"/>
                </a:lnTo>
                <a:lnTo>
                  <a:pt x="38100" y="9143"/>
                </a:lnTo>
                <a:lnTo>
                  <a:pt x="48768" y="9143"/>
                </a:lnTo>
                <a:lnTo>
                  <a:pt x="48768" y="0"/>
                </a:lnTo>
                <a:close/>
              </a:path>
              <a:path w="86995" h="9525">
                <a:moveTo>
                  <a:pt x="67055" y="0"/>
                </a:moveTo>
                <a:lnTo>
                  <a:pt x="57911" y="0"/>
                </a:lnTo>
                <a:lnTo>
                  <a:pt x="57911" y="9143"/>
                </a:lnTo>
                <a:lnTo>
                  <a:pt x="67055" y="9143"/>
                </a:lnTo>
                <a:lnTo>
                  <a:pt x="67055" y="0"/>
                </a:lnTo>
                <a:close/>
              </a:path>
              <a:path w="86995" h="9525">
                <a:moveTo>
                  <a:pt x="86868" y="0"/>
                </a:moveTo>
                <a:lnTo>
                  <a:pt x="76200" y="0"/>
                </a:lnTo>
                <a:lnTo>
                  <a:pt x="76200" y="9143"/>
                </a:lnTo>
                <a:lnTo>
                  <a:pt x="86868" y="9143"/>
                </a:lnTo>
                <a:lnTo>
                  <a:pt x="868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7939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8122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8320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8503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8701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8884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9082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9265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9463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9646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9844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0027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0225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0408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0606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0789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987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1170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1368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1551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1749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1932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2130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2313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2511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2694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2892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3075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3273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3456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3654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3837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4035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4218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4416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4599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4797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4980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5178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5361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5559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5742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5940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123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321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504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702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6885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7083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7266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7464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7647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7845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8028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8226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8409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8607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879079" y="152857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0"/>
                </a:moveTo>
                <a:lnTo>
                  <a:pt x="0" y="0"/>
                </a:lnTo>
                <a:lnTo>
                  <a:pt x="0" y="9143"/>
                </a:lnTo>
                <a:lnTo>
                  <a:pt x="10668" y="914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898891" y="15285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124455" y="4594859"/>
            <a:ext cx="5106923" cy="1880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8759" y="1831848"/>
            <a:ext cx="3406139" cy="4698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39" y="177800"/>
            <a:ext cx="8237220" cy="513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Nello stoma tipo </a:t>
            </a:r>
            <a:r>
              <a:rPr sz="2400" i="1" spc="-10" dirty="0">
                <a:latin typeface="Arial"/>
                <a:cs typeface="Arial"/>
              </a:rPr>
              <a:t>Amaryllis </a:t>
            </a:r>
            <a:r>
              <a:rPr sz="2400" spc="-5" dirty="0">
                <a:latin typeface="Arial"/>
                <a:cs typeface="Arial"/>
              </a:rPr>
              <a:t>o </a:t>
            </a:r>
            <a:r>
              <a:rPr sz="2400" i="1" spc="-5" dirty="0">
                <a:latin typeface="Arial"/>
                <a:cs typeface="Arial"/>
              </a:rPr>
              <a:t>Helleborus </a:t>
            </a:r>
            <a:r>
              <a:rPr sz="2400" spc="-5" dirty="0">
                <a:latin typeface="Arial"/>
                <a:cs typeface="Arial"/>
              </a:rPr>
              <a:t>(dal nome delle due  piante in cui è stato descritto per la prima volta), che è anche  il più </a:t>
            </a:r>
            <a:r>
              <a:rPr sz="2400" spc="-10" dirty="0">
                <a:latin typeface="Arial"/>
                <a:cs typeface="Arial"/>
              </a:rPr>
              <a:t>diffuso </a:t>
            </a:r>
            <a:r>
              <a:rPr sz="2400" dirty="0">
                <a:latin typeface="Arial"/>
                <a:cs typeface="Arial"/>
              </a:rPr>
              <a:t>tra </a:t>
            </a:r>
            <a:r>
              <a:rPr sz="2400" spc="-5" dirty="0">
                <a:latin typeface="Arial"/>
                <a:cs typeface="Arial"/>
              </a:rPr>
              <a:t>le angiosperme, le due cellule di guardia  hanno sempre una forma a fagiolo o a rene, ma la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parete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60"/>
              </a:lnSpc>
            </a:pPr>
            <a:r>
              <a:rPr sz="2400" spc="-5" dirty="0">
                <a:latin typeface="Arial"/>
                <a:cs typeface="Arial"/>
              </a:rPr>
              <a:t>è </a:t>
            </a:r>
            <a:r>
              <a:rPr sz="2400" b="1" spc="-5" dirty="0">
                <a:latin typeface="Arial"/>
                <a:cs typeface="Arial"/>
              </a:rPr>
              <a:t>ispessita nella parte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ventrale</a:t>
            </a:r>
            <a:endParaRPr sz="2400">
              <a:latin typeface="Arial"/>
              <a:cs typeface="Arial"/>
            </a:endParaRPr>
          </a:p>
          <a:p>
            <a:pPr marL="12700" marR="3758565">
              <a:lnSpc>
                <a:spcPct val="100000"/>
              </a:lnSpc>
              <a:tabLst>
                <a:tab pos="672465" algn="l"/>
              </a:tabLst>
            </a:pPr>
            <a:r>
              <a:rPr sz="2400" spc="-5" dirty="0">
                <a:latin typeface="Arial"/>
                <a:cs typeface="Arial"/>
              </a:rPr>
              <a:t>(cioè quella che delimita la rima),  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	</a:t>
            </a:r>
            <a:r>
              <a:rPr sz="2400" b="1" spc="-5" dirty="0">
                <a:latin typeface="Arial"/>
                <a:cs typeface="Arial"/>
              </a:rPr>
              <a:t>fibrille di cellulosa </a:t>
            </a:r>
            <a:r>
              <a:rPr sz="2400" spc="-5" dirty="0">
                <a:latin typeface="Arial"/>
                <a:cs typeface="Arial"/>
              </a:rPr>
              <a:t>hanno  una caratteristica </a:t>
            </a:r>
            <a:r>
              <a:rPr sz="2400" b="1" spc="-5" dirty="0">
                <a:latin typeface="Arial"/>
                <a:cs typeface="Arial"/>
              </a:rPr>
              <a:t>disposizione  radiale</a:t>
            </a:r>
            <a:r>
              <a:rPr sz="2400" spc="-5" dirty="0">
                <a:latin typeface="Arial"/>
                <a:cs typeface="Arial"/>
              </a:rPr>
              <a:t>, per cui la variazione di  turgore determina una </a:t>
            </a:r>
            <a:r>
              <a:rPr sz="2400" b="1" spc="-5" dirty="0">
                <a:latin typeface="Arial"/>
                <a:cs typeface="Arial"/>
              </a:rPr>
              <a:t>leggera  rotazione nello spazio</a:t>
            </a:r>
            <a:r>
              <a:rPr sz="2400" spc="-5" dirty="0">
                <a:latin typeface="Arial"/>
                <a:cs typeface="Arial"/>
              </a:rPr>
              <a:t>, con  allontanamento delle due facce  ventrali, e conseguente apertura  della rima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stomatica.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1424" y="3998975"/>
            <a:ext cx="4785164" cy="2546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2734" y="243840"/>
            <a:ext cx="5410145" cy="3755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52515" y="2514600"/>
            <a:ext cx="226060" cy="413384"/>
          </a:xfrm>
          <a:custGeom>
            <a:avLst/>
            <a:gdLst/>
            <a:ahLst/>
            <a:cxnLst/>
            <a:rect l="l" t="t" r="r" b="b"/>
            <a:pathLst>
              <a:path w="226060" h="413385">
                <a:moveTo>
                  <a:pt x="213640" y="17276"/>
                </a:moveTo>
                <a:lnTo>
                  <a:pt x="204445" y="22906"/>
                </a:lnTo>
                <a:lnTo>
                  <a:pt x="0" y="408431"/>
                </a:lnTo>
                <a:lnTo>
                  <a:pt x="9143" y="413003"/>
                </a:lnTo>
                <a:lnTo>
                  <a:pt x="213877" y="24157"/>
                </a:lnTo>
                <a:lnTo>
                  <a:pt x="213640" y="17276"/>
                </a:lnTo>
                <a:close/>
              </a:path>
              <a:path w="226060" h="413385">
                <a:moveTo>
                  <a:pt x="222694" y="6096"/>
                </a:moveTo>
                <a:lnTo>
                  <a:pt x="213360" y="6096"/>
                </a:lnTo>
                <a:lnTo>
                  <a:pt x="220979" y="10667"/>
                </a:lnTo>
                <a:lnTo>
                  <a:pt x="213877" y="24157"/>
                </a:lnTo>
                <a:lnTo>
                  <a:pt x="216407" y="97535"/>
                </a:lnTo>
                <a:lnTo>
                  <a:pt x="216407" y="100583"/>
                </a:lnTo>
                <a:lnTo>
                  <a:pt x="217931" y="102107"/>
                </a:lnTo>
                <a:lnTo>
                  <a:pt x="224027" y="102107"/>
                </a:lnTo>
                <a:lnTo>
                  <a:pt x="225551" y="99059"/>
                </a:lnTo>
                <a:lnTo>
                  <a:pt x="225551" y="97535"/>
                </a:lnTo>
                <a:lnTo>
                  <a:pt x="222694" y="6096"/>
                </a:lnTo>
                <a:close/>
              </a:path>
              <a:path w="226060" h="413385">
                <a:moveTo>
                  <a:pt x="222503" y="0"/>
                </a:moveTo>
                <a:lnTo>
                  <a:pt x="140207" y="51815"/>
                </a:lnTo>
                <a:lnTo>
                  <a:pt x="137160" y="53339"/>
                </a:lnTo>
                <a:lnTo>
                  <a:pt x="137160" y="56387"/>
                </a:lnTo>
                <a:lnTo>
                  <a:pt x="138684" y="57911"/>
                </a:lnTo>
                <a:lnTo>
                  <a:pt x="140207" y="60959"/>
                </a:lnTo>
                <a:lnTo>
                  <a:pt x="143255" y="60959"/>
                </a:lnTo>
                <a:lnTo>
                  <a:pt x="144779" y="59435"/>
                </a:lnTo>
                <a:lnTo>
                  <a:pt x="204445" y="22906"/>
                </a:lnTo>
                <a:lnTo>
                  <a:pt x="213360" y="6096"/>
                </a:lnTo>
                <a:lnTo>
                  <a:pt x="222694" y="6096"/>
                </a:lnTo>
                <a:lnTo>
                  <a:pt x="222503" y="0"/>
                </a:lnTo>
                <a:close/>
              </a:path>
              <a:path w="226060" h="413385">
                <a:moveTo>
                  <a:pt x="219336" y="13789"/>
                </a:moveTo>
                <a:lnTo>
                  <a:pt x="213640" y="17276"/>
                </a:lnTo>
                <a:lnTo>
                  <a:pt x="213877" y="24157"/>
                </a:lnTo>
                <a:lnTo>
                  <a:pt x="219336" y="13789"/>
                </a:lnTo>
                <a:close/>
              </a:path>
              <a:path w="226060" h="413385">
                <a:moveTo>
                  <a:pt x="213360" y="6096"/>
                </a:moveTo>
                <a:lnTo>
                  <a:pt x="204445" y="22906"/>
                </a:lnTo>
                <a:lnTo>
                  <a:pt x="213640" y="17276"/>
                </a:lnTo>
                <a:lnTo>
                  <a:pt x="213360" y="9143"/>
                </a:lnTo>
                <a:lnTo>
                  <a:pt x="218439" y="9143"/>
                </a:lnTo>
                <a:lnTo>
                  <a:pt x="213360" y="6096"/>
                </a:lnTo>
                <a:close/>
              </a:path>
              <a:path w="226060" h="413385">
                <a:moveTo>
                  <a:pt x="213360" y="9143"/>
                </a:moveTo>
                <a:lnTo>
                  <a:pt x="213640" y="17276"/>
                </a:lnTo>
                <a:lnTo>
                  <a:pt x="219336" y="13789"/>
                </a:lnTo>
                <a:lnTo>
                  <a:pt x="213360" y="9143"/>
                </a:lnTo>
                <a:close/>
              </a:path>
              <a:path w="226060" h="413385">
                <a:moveTo>
                  <a:pt x="218439" y="9143"/>
                </a:moveTo>
                <a:lnTo>
                  <a:pt x="213360" y="9143"/>
                </a:lnTo>
                <a:lnTo>
                  <a:pt x="219398" y="13672"/>
                </a:lnTo>
                <a:lnTo>
                  <a:pt x="220979" y="10667"/>
                </a:lnTo>
                <a:lnTo>
                  <a:pt x="218439" y="914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20639" y="2474975"/>
            <a:ext cx="140335" cy="451484"/>
          </a:xfrm>
          <a:custGeom>
            <a:avLst/>
            <a:gdLst/>
            <a:ahLst/>
            <a:cxnLst/>
            <a:rect l="l" t="t" r="r" b="b"/>
            <a:pathLst>
              <a:path w="140335" h="451485">
                <a:moveTo>
                  <a:pt x="32537" y="18949"/>
                </a:moveTo>
                <a:lnTo>
                  <a:pt x="29933" y="27528"/>
                </a:lnTo>
                <a:lnTo>
                  <a:pt x="131063" y="451103"/>
                </a:lnTo>
                <a:lnTo>
                  <a:pt x="140207" y="448055"/>
                </a:lnTo>
                <a:lnTo>
                  <a:pt x="38984" y="25557"/>
                </a:lnTo>
                <a:lnTo>
                  <a:pt x="32537" y="18949"/>
                </a:lnTo>
                <a:close/>
              </a:path>
              <a:path w="140335" h="451485">
                <a:moveTo>
                  <a:pt x="28955" y="0"/>
                </a:moveTo>
                <a:lnTo>
                  <a:pt x="0" y="92963"/>
                </a:lnTo>
                <a:lnTo>
                  <a:pt x="0" y="96011"/>
                </a:lnTo>
                <a:lnTo>
                  <a:pt x="3048" y="99059"/>
                </a:lnTo>
                <a:lnTo>
                  <a:pt x="6095" y="99059"/>
                </a:lnTo>
                <a:lnTo>
                  <a:pt x="9143" y="97535"/>
                </a:lnTo>
                <a:lnTo>
                  <a:pt x="9143" y="96011"/>
                </a:lnTo>
                <a:lnTo>
                  <a:pt x="29933" y="27528"/>
                </a:lnTo>
                <a:lnTo>
                  <a:pt x="25907" y="10667"/>
                </a:lnTo>
                <a:lnTo>
                  <a:pt x="35051" y="9143"/>
                </a:lnTo>
                <a:lnTo>
                  <a:pt x="37503" y="9143"/>
                </a:lnTo>
                <a:lnTo>
                  <a:pt x="28955" y="0"/>
                </a:lnTo>
                <a:close/>
              </a:path>
              <a:path w="140335" h="451485">
                <a:moveTo>
                  <a:pt x="37503" y="9143"/>
                </a:moveTo>
                <a:lnTo>
                  <a:pt x="35051" y="9143"/>
                </a:lnTo>
                <a:lnTo>
                  <a:pt x="38984" y="25557"/>
                </a:lnTo>
                <a:lnTo>
                  <a:pt x="88391" y="76200"/>
                </a:lnTo>
                <a:lnTo>
                  <a:pt x="89915" y="79248"/>
                </a:lnTo>
                <a:lnTo>
                  <a:pt x="92963" y="79248"/>
                </a:lnTo>
                <a:lnTo>
                  <a:pt x="94487" y="77724"/>
                </a:lnTo>
                <a:lnTo>
                  <a:pt x="97536" y="71627"/>
                </a:lnTo>
                <a:lnTo>
                  <a:pt x="94487" y="70103"/>
                </a:lnTo>
                <a:lnTo>
                  <a:pt x="37503" y="9143"/>
                </a:lnTo>
                <a:close/>
              </a:path>
              <a:path w="140335" h="451485">
                <a:moveTo>
                  <a:pt x="35051" y="9143"/>
                </a:moveTo>
                <a:lnTo>
                  <a:pt x="25907" y="10667"/>
                </a:lnTo>
                <a:lnTo>
                  <a:pt x="29933" y="27528"/>
                </a:lnTo>
                <a:lnTo>
                  <a:pt x="32537" y="18949"/>
                </a:lnTo>
                <a:lnTo>
                  <a:pt x="27431" y="13715"/>
                </a:lnTo>
                <a:lnTo>
                  <a:pt x="35051" y="10667"/>
                </a:lnTo>
                <a:lnTo>
                  <a:pt x="35417" y="10667"/>
                </a:lnTo>
                <a:lnTo>
                  <a:pt x="35051" y="9143"/>
                </a:lnTo>
                <a:close/>
              </a:path>
              <a:path w="140335" h="451485">
                <a:moveTo>
                  <a:pt x="35417" y="10667"/>
                </a:moveTo>
                <a:lnTo>
                  <a:pt x="35051" y="10667"/>
                </a:lnTo>
                <a:lnTo>
                  <a:pt x="32537" y="18949"/>
                </a:lnTo>
                <a:lnTo>
                  <a:pt x="38984" y="25557"/>
                </a:lnTo>
                <a:lnTo>
                  <a:pt x="35417" y="10667"/>
                </a:lnTo>
                <a:close/>
              </a:path>
              <a:path w="140335" h="451485">
                <a:moveTo>
                  <a:pt x="35051" y="10667"/>
                </a:moveTo>
                <a:lnTo>
                  <a:pt x="27431" y="13715"/>
                </a:lnTo>
                <a:lnTo>
                  <a:pt x="32537" y="18949"/>
                </a:lnTo>
                <a:lnTo>
                  <a:pt x="35051" y="1066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6196" rIns="0" bIns="0" rtlCol="0">
            <a:spAutoFit/>
          </a:bodyPr>
          <a:lstStyle/>
          <a:p>
            <a:pPr marL="6769100" marR="5080">
              <a:lnSpc>
                <a:spcPct val="99700"/>
              </a:lnSpc>
              <a:spcBef>
                <a:spcPts val="105"/>
              </a:spcBef>
            </a:pPr>
            <a:r>
              <a:rPr spc="-5" dirty="0"/>
              <a:t>pareti dorsali  ispessite e</a:t>
            </a:r>
            <a:r>
              <a:rPr spc="-65" dirty="0"/>
              <a:t> </a:t>
            </a:r>
            <a:r>
              <a:rPr spc="-5" dirty="0"/>
              <a:t>più  rigide</a:t>
            </a:r>
          </a:p>
        </p:txBody>
      </p:sp>
      <p:sp>
        <p:nvSpPr>
          <p:cNvPr id="7" name="object 7"/>
          <p:cNvSpPr/>
          <p:nvPr/>
        </p:nvSpPr>
        <p:spPr>
          <a:xfrm>
            <a:off x="6551676" y="1147572"/>
            <a:ext cx="434340" cy="100965"/>
          </a:xfrm>
          <a:custGeom>
            <a:avLst/>
            <a:gdLst/>
            <a:ahLst/>
            <a:cxnLst/>
            <a:rect l="l" t="t" r="r" b="b"/>
            <a:pathLst>
              <a:path w="434340" h="100965">
                <a:moveTo>
                  <a:pt x="86867" y="0"/>
                </a:moveTo>
                <a:lnTo>
                  <a:pt x="83820" y="1524"/>
                </a:lnTo>
                <a:lnTo>
                  <a:pt x="0" y="50291"/>
                </a:lnTo>
                <a:lnTo>
                  <a:pt x="83820" y="99059"/>
                </a:lnTo>
                <a:lnTo>
                  <a:pt x="86867" y="100583"/>
                </a:lnTo>
                <a:lnTo>
                  <a:pt x="89915" y="97536"/>
                </a:lnTo>
                <a:lnTo>
                  <a:pt x="91439" y="94487"/>
                </a:lnTo>
                <a:lnTo>
                  <a:pt x="91439" y="91439"/>
                </a:lnTo>
                <a:lnTo>
                  <a:pt x="88391" y="89915"/>
                </a:lnTo>
                <a:lnTo>
                  <a:pt x="27957" y="54863"/>
                </a:lnTo>
                <a:lnTo>
                  <a:pt x="10667" y="54863"/>
                </a:lnTo>
                <a:lnTo>
                  <a:pt x="10667" y="45719"/>
                </a:lnTo>
                <a:lnTo>
                  <a:pt x="27431" y="45719"/>
                </a:lnTo>
                <a:lnTo>
                  <a:pt x="88391" y="9143"/>
                </a:lnTo>
                <a:lnTo>
                  <a:pt x="91439" y="9143"/>
                </a:lnTo>
                <a:lnTo>
                  <a:pt x="91439" y="6095"/>
                </a:lnTo>
                <a:lnTo>
                  <a:pt x="89915" y="3048"/>
                </a:lnTo>
                <a:lnTo>
                  <a:pt x="86867" y="0"/>
                </a:lnTo>
                <a:close/>
              </a:path>
              <a:path w="434340" h="100965">
                <a:moveTo>
                  <a:pt x="12191" y="45719"/>
                </a:moveTo>
                <a:lnTo>
                  <a:pt x="10667" y="45719"/>
                </a:lnTo>
                <a:lnTo>
                  <a:pt x="10667" y="54863"/>
                </a:lnTo>
                <a:lnTo>
                  <a:pt x="12191" y="54863"/>
                </a:lnTo>
                <a:lnTo>
                  <a:pt x="12191" y="45719"/>
                </a:lnTo>
                <a:close/>
              </a:path>
              <a:path w="434340" h="100965">
                <a:moveTo>
                  <a:pt x="12191" y="45719"/>
                </a:moveTo>
                <a:lnTo>
                  <a:pt x="12191" y="54863"/>
                </a:lnTo>
                <a:lnTo>
                  <a:pt x="19941" y="50214"/>
                </a:lnTo>
                <a:lnTo>
                  <a:pt x="12191" y="45719"/>
                </a:lnTo>
                <a:close/>
              </a:path>
              <a:path w="434340" h="100965">
                <a:moveTo>
                  <a:pt x="19941" y="50214"/>
                </a:moveTo>
                <a:lnTo>
                  <a:pt x="12191" y="54863"/>
                </a:lnTo>
                <a:lnTo>
                  <a:pt x="27957" y="54863"/>
                </a:lnTo>
                <a:lnTo>
                  <a:pt x="19941" y="50214"/>
                </a:lnTo>
                <a:close/>
              </a:path>
              <a:path w="434340" h="100965">
                <a:moveTo>
                  <a:pt x="434339" y="45719"/>
                </a:moveTo>
                <a:lnTo>
                  <a:pt x="27431" y="45719"/>
                </a:lnTo>
                <a:lnTo>
                  <a:pt x="19941" y="50214"/>
                </a:lnTo>
                <a:lnTo>
                  <a:pt x="27957" y="54863"/>
                </a:lnTo>
                <a:lnTo>
                  <a:pt x="434339" y="54863"/>
                </a:lnTo>
                <a:lnTo>
                  <a:pt x="434339" y="45719"/>
                </a:lnTo>
                <a:close/>
              </a:path>
              <a:path w="434340" h="100965">
                <a:moveTo>
                  <a:pt x="27431" y="45719"/>
                </a:moveTo>
                <a:lnTo>
                  <a:pt x="12191" y="45719"/>
                </a:lnTo>
                <a:lnTo>
                  <a:pt x="19941" y="50214"/>
                </a:lnTo>
                <a:lnTo>
                  <a:pt x="27431" y="457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463" y="2136647"/>
            <a:ext cx="3616451" cy="3861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32914" y="101600"/>
            <a:ext cx="7327265" cy="6184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47570" marR="15875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Due cellule, dette </a:t>
            </a:r>
            <a:r>
              <a:rPr sz="2400" b="1" spc="-5" dirty="0">
                <a:latin typeface="Arial"/>
                <a:cs typeface="Arial"/>
              </a:rPr>
              <a:t>cellule di guardia</a:t>
            </a:r>
            <a:r>
              <a:rPr sz="2400" spc="-5" dirty="0">
                <a:latin typeface="Arial"/>
                <a:cs typeface="Arial"/>
              </a:rPr>
              <a:t>,  delimitano un’apertura di superficie  variabile, la </a:t>
            </a:r>
            <a:r>
              <a:rPr sz="2400" b="1" spc="-5" dirty="0">
                <a:latin typeface="Arial"/>
                <a:cs typeface="Arial"/>
              </a:rPr>
              <a:t>rima</a:t>
            </a:r>
            <a:r>
              <a:rPr sz="2400" spc="-5" dirty="0">
                <a:latin typeface="Arial"/>
                <a:cs typeface="Arial"/>
              </a:rPr>
              <a:t>. </a:t>
            </a:r>
            <a:r>
              <a:rPr sz="2400" dirty="0">
                <a:latin typeface="Arial"/>
                <a:cs typeface="Arial"/>
              </a:rPr>
              <a:t>Il </a:t>
            </a:r>
            <a:r>
              <a:rPr sz="2400" spc="-5" dirty="0">
                <a:latin typeface="Arial"/>
                <a:cs typeface="Arial"/>
              </a:rPr>
              <a:t>sistema è  completato dalle cellule circostanti,  spesso, ma non sempre, di forma  diversa, che saranno coinvolte nel  processo di apertura </a:t>
            </a:r>
            <a:r>
              <a:rPr sz="2400" dirty="0">
                <a:latin typeface="Arial"/>
                <a:cs typeface="Arial"/>
              </a:rPr>
              <a:t>("</a:t>
            </a:r>
            <a:r>
              <a:rPr sz="2400" b="1" dirty="0">
                <a:latin typeface="Arial"/>
                <a:cs typeface="Arial"/>
              </a:rPr>
              <a:t>cellule  </a:t>
            </a:r>
            <a:r>
              <a:rPr sz="2400" b="1" spc="-5" dirty="0">
                <a:latin typeface="Arial"/>
                <a:cs typeface="Arial"/>
              </a:rPr>
              <a:t>sussidiarie</a:t>
            </a:r>
            <a:r>
              <a:rPr sz="2400" spc="-5" dirty="0">
                <a:latin typeface="Arial"/>
                <a:cs typeface="Arial"/>
              </a:rPr>
              <a:t>" o anche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"annesse").</a:t>
            </a:r>
            <a:endParaRPr sz="2400">
              <a:latin typeface="Arial"/>
              <a:cs typeface="Arial"/>
            </a:endParaRPr>
          </a:p>
          <a:p>
            <a:pPr marL="2147570" marR="508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Le cellule di guardia si caratterizzano  per la presenza di </a:t>
            </a:r>
            <a:r>
              <a:rPr sz="2400" b="1" spc="-5" dirty="0">
                <a:solidFill>
                  <a:srgbClr val="009900"/>
                </a:solidFill>
                <a:latin typeface="Arial"/>
                <a:cs typeface="Arial"/>
              </a:rPr>
              <a:t>cloroplasti </a:t>
            </a:r>
            <a:r>
              <a:rPr sz="2400" spc="-5" dirty="0">
                <a:latin typeface="Arial"/>
                <a:cs typeface="Arial"/>
              </a:rPr>
              <a:t>ricchi in  amido (in genere assenti  nell’epidermide), pareti irregolarmente  ispessite, e vacuolo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sviluppato.</a:t>
            </a:r>
            <a:endParaRPr sz="2400">
              <a:latin typeface="Arial"/>
              <a:cs typeface="Arial"/>
            </a:endParaRPr>
          </a:p>
          <a:p>
            <a:pPr marL="712470" marR="3118485" indent="1099820">
              <a:lnSpc>
                <a:spcPts val="3710"/>
              </a:lnSpc>
              <a:spcBef>
                <a:spcPts val="114"/>
              </a:spcBef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Cellula di guardia  Apertura stomatica o</a:t>
            </a:r>
            <a:r>
              <a:rPr sz="24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rima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Cellula</a:t>
            </a:r>
            <a:r>
              <a:rPr sz="2400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sussidiaria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4314" y="70041"/>
            <a:ext cx="1666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BF0000"/>
                </a:solidFill>
                <a:latin typeface="Arial"/>
                <a:cs typeface="Arial"/>
              </a:rPr>
              <a:t>S</a:t>
            </a:r>
            <a:r>
              <a:rPr sz="3600" b="1" spc="-70" dirty="0">
                <a:solidFill>
                  <a:srgbClr val="BF0000"/>
                </a:solidFill>
                <a:latin typeface="Arial"/>
                <a:cs typeface="Arial"/>
              </a:rPr>
              <a:t>T</a:t>
            </a:r>
            <a:r>
              <a:rPr sz="3600" b="1" spc="-10" dirty="0">
                <a:solidFill>
                  <a:srgbClr val="BF0000"/>
                </a:solidFill>
                <a:latin typeface="Arial"/>
                <a:cs typeface="Arial"/>
              </a:rPr>
              <a:t>O</a:t>
            </a:r>
            <a:r>
              <a:rPr sz="3600" b="1" spc="-5" dirty="0">
                <a:solidFill>
                  <a:srgbClr val="BF0000"/>
                </a:solidFill>
                <a:latin typeface="Arial"/>
                <a:cs typeface="Arial"/>
              </a:rPr>
              <a:t>MA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838200"/>
            <a:ext cx="7531607" cy="3375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92807" y="603504"/>
            <a:ext cx="393700" cy="768350"/>
          </a:xfrm>
          <a:custGeom>
            <a:avLst/>
            <a:gdLst/>
            <a:ahLst/>
            <a:cxnLst/>
            <a:rect l="l" t="t" r="r" b="b"/>
            <a:pathLst>
              <a:path w="393700" h="768350">
                <a:moveTo>
                  <a:pt x="393191" y="673607"/>
                </a:moveTo>
                <a:lnTo>
                  <a:pt x="368807" y="685799"/>
                </a:lnTo>
                <a:lnTo>
                  <a:pt x="374903" y="697991"/>
                </a:lnTo>
                <a:lnTo>
                  <a:pt x="348995" y="711707"/>
                </a:lnTo>
                <a:lnTo>
                  <a:pt x="316991" y="711707"/>
                </a:lnTo>
                <a:lnTo>
                  <a:pt x="393191" y="768095"/>
                </a:lnTo>
                <a:lnTo>
                  <a:pt x="393191" y="711707"/>
                </a:lnTo>
                <a:lnTo>
                  <a:pt x="348995" y="711707"/>
                </a:lnTo>
                <a:lnTo>
                  <a:pt x="342595" y="698906"/>
                </a:lnTo>
                <a:lnTo>
                  <a:pt x="393191" y="698906"/>
                </a:lnTo>
                <a:lnTo>
                  <a:pt x="393191" y="673607"/>
                </a:lnTo>
                <a:close/>
              </a:path>
              <a:path w="393700" h="768350">
                <a:moveTo>
                  <a:pt x="368807" y="685799"/>
                </a:moveTo>
                <a:lnTo>
                  <a:pt x="342595" y="698906"/>
                </a:lnTo>
                <a:lnTo>
                  <a:pt x="348995" y="711707"/>
                </a:lnTo>
                <a:lnTo>
                  <a:pt x="374903" y="697991"/>
                </a:lnTo>
                <a:lnTo>
                  <a:pt x="368807" y="685799"/>
                </a:lnTo>
                <a:close/>
              </a:path>
              <a:path w="393700" h="768350">
                <a:moveTo>
                  <a:pt x="25907" y="0"/>
                </a:moveTo>
                <a:lnTo>
                  <a:pt x="0" y="13716"/>
                </a:lnTo>
                <a:lnTo>
                  <a:pt x="342595" y="698906"/>
                </a:lnTo>
                <a:lnTo>
                  <a:pt x="368807" y="685799"/>
                </a:lnTo>
                <a:lnTo>
                  <a:pt x="259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40939" y="254000"/>
            <a:ext cx="2429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Punto di</a:t>
            </a:r>
            <a:r>
              <a:rPr sz="2400" spc="-50" dirty="0"/>
              <a:t> </a:t>
            </a:r>
            <a:r>
              <a:rPr sz="2400" spc="-5" dirty="0"/>
              <a:t>flessione</a:t>
            </a:r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2189988" y="4637531"/>
            <a:ext cx="4677155" cy="1722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8600" y="6550152"/>
            <a:ext cx="5104130" cy="0"/>
          </a:xfrm>
          <a:custGeom>
            <a:avLst/>
            <a:gdLst/>
            <a:ahLst/>
            <a:cxnLst/>
            <a:rect l="l" t="t" r="r" b="b"/>
            <a:pathLst>
              <a:path w="5104130">
                <a:moveTo>
                  <a:pt x="0" y="0"/>
                </a:moveTo>
                <a:lnTo>
                  <a:pt x="5103875" y="0"/>
                </a:lnTo>
              </a:path>
            </a:pathLst>
          </a:custGeom>
          <a:ln w="9143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89147" y="0"/>
            <a:ext cx="6054851" cy="6553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2365" y="106362"/>
            <a:ext cx="2561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Cellule di</a:t>
            </a:r>
            <a:r>
              <a:rPr sz="24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guardia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689" y="574675"/>
            <a:ext cx="2792095" cy="475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Negli </a:t>
            </a:r>
            <a:r>
              <a:rPr sz="2000" spc="-5" dirty="0">
                <a:latin typeface="Arial"/>
                <a:cs typeface="Arial"/>
              </a:rPr>
              <a:t>stomi </a:t>
            </a:r>
            <a:r>
              <a:rPr sz="2000" dirty="0">
                <a:latin typeface="Arial"/>
                <a:cs typeface="Arial"/>
              </a:rPr>
              <a:t>delle  Poaceae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(Graminaceae)  Cyperaceae (piante  erbacee che  comprendono piante  importanti come il mais,  il grano, l’orzo, ecc.), le  due cellule di guardia  hanno </a:t>
            </a:r>
            <a:r>
              <a:rPr sz="2000" spc="-5" dirty="0">
                <a:latin typeface="Arial"/>
                <a:cs typeface="Arial"/>
              </a:rPr>
              <a:t>forma </a:t>
            </a:r>
            <a:r>
              <a:rPr sz="2000" dirty="0">
                <a:latin typeface="Arial"/>
                <a:cs typeface="Arial"/>
              </a:rPr>
              <a:t>completa-  mente diversa (a  manubrio).</a:t>
            </a:r>
            <a:endParaRPr sz="2000">
              <a:latin typeface="Arial"/>
              <a:cs typeface="Arial"/>
            </a:endParaRPr>
          </a:p>
          <a:p>
            <a:pPr marL="12700" marR="66675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latin typeface="Arial"/>
                <a:cs typeface="Arial"/>
              </a:rPr>
              <a:t>Il </a:t>
            </a:r>
            <a:r>
              <a:rPr sz="2000" dirty="0">
                <a:latin typeface="Arial"/>
                <a:cs typeface="Arial"/>
              </a:rPr>
              <a:t>rigonfiamento da  turgore interessa solo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  due estremità di  ciascuna cellula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(bulbi).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39468"/>
            <a:ext cx="9143999" cy="3179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35927" y="214312"/>
            <a:ext cx="8179434" cy="6238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7874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Gli stomi si aprono e si chiudono in modo adattativo in  risposta a precisi </a:t>
            </a:r>
            <a:r>
              <a:rPr sz="2400" b="1" spc="-5" dirty="0">
                <a:latin typeface="Arial"/>
                <a:cs typeface="Arial"/>
              </a:rPr>
              <a:t>stimoli interni ed </a:t>
            </a:r>
            <a:r>
              <a:rPr sz="2400" b="1" dirty="0">
                <a:latin typeface="Arial"/>
                <a:cs typeface="Arial"/>
              </a:rPr>
              <a:t>esterni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i più importanti  sono la </a:t>
            </a:r>
            <a:r>
              <a:rPr sz="2400" b="1" spc="-5" dirty="0">
                <a:latin typeface="Arial"/>
                <a:cs typeface="Arial"/>
              </a:rPr>
              <a:t>luce</a:t>
            </a:r>
            <a:r>
              <a:rPr sz="2400" spc="-5" dirty="0">
                <a:latin typeface="Arial"/>
                <a:cs typeface="Arial"/>
              </a:rPr>
              <a:t>, la </a:t>
            </a:r>
            <a:r>
              <a:rPr sz="2400" b="1" spc="-5" dirty="0">
                <a:latin typeface="Arial"/>
                <a:cs typeface="Arial"/>
              </a:rPr>
              <a:t>pressione parziale di </a:t>
            </a:r>
            <a:r>
              <a:rPr sz="2400" b="1" dirty="0">
                <a:latin typeface="Arial"/>
                <a:cs typeface="Arial"/>
              </a:rPr>
              <a:t>CO</a:t>
            </a:r>
            <a:r>
              <a:rPr sz="2400" b="1" baseline="-20833" dirty="0">
                <a:latin typeface="Arial"/>
                <a:cs typeface="Arial"/>
              </a:rPr>
              <a:t>2 </a:t>
            </a:r>
            <a:r>
              <a:rPr sz="2400" b="1" spc="-5" dirty="0">
                <a:latin typeface="Arial"/>
                <a:cs typeface="Arial"/>
              </a:rPr>
              <a:t>all’interno </a:t>
            </a:r>
            <a:r>
              <a:rPr sz="2400" spc="-5" dirty="0">
                <a:latin typeface="Arial"/>
                <a:cs typeface="Arial"/>
              </a:rPr>
              <a:t>dei  tessuti fotosintetici (che varia a seconda che ci sia o meno  attività fotosintetica e quindi che ci sia la luce per  permetterne il proseguimento), e lo </a:t>
            </a:r>
            <a:r>
              <a:rPr sz="2400" b="1" spc="-5" dirty="0">
                <a:latin typeface="Arial"/>
                <a:cs typeface="Arial"/>
              </a:rPr>
              <a:t>stress</a:t>
            </a:r>
            <a:r>
              <a:rPr sz="2400" b="1" spc="8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idrico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Times New Roman"/>
              <a:cs typeface="Times New Roman"/>
            </a:endParaRPr>
          </a:p>
          <a:p>
            <a:pPr marL="50800" marR="17780">
              <a:lnSpc>
                <a:spcPct val="100000"/>
              </a:lnSpc>
            </a:pPr>
            <a:r>
              <a:rPr sz="2400" b="1" spc="-20" dirty="0">
                <a:latin typeface="Arial"/>
                <a:cs typeface="Arial"/>
              </a:rPr>
              <a:t>L’apertura </a:t>
            </a:r>
            <a:r>
              <a:rPr sz="2400" spc="-5" dirty="0">
                <a:latin typeface="Arial"/>
                <a:cs typeface="Arial"/>
              </a:rPr>
              <a:t>si determina in base ad un </a:t>
            </a:r>
            <a:r>
              <a:rPr sz="2400" b="1" spc="-5" dirty="0">
                <a:latin typeface="Arial"/>
                <a:cs typeface="Arial"/>
              </a:rPr>
              <a:t>assorbimento  massiccio di ioni </a:t>
            </a:r>
            <a:r>
              <a:rPr sz="2400" spc="-5" dirty="0">
                <a:latin typeface="Arial"/>
                <a:cs typeface="Arial"/>
              </a:rPr>
              <a:t>e </a:t>
            </a:r>
            <a:r>
              <a:rPr sz="2400" b="1" spc="-5" dirty="0">
                <a:latin typeface="Arial"/>
                <a:cs typeface="Arial"/>
              </a:rPr>
              <a:t>quindi di acqua </a:t>
            </a:r>
            <a:r>
              <a:rPr sz="2400" spc="-5" dirty="0">
                <a:latin typeface="Arial"/>
                <a:cs typeface="Arial"/>
              </a:rPr>
              <a:t>provenienti dalle  cellule sussidiarie per via apoplastica, con conseguente  inturgidimento delle cellule di guardia, ed allargamento della  rima.</a:t>
            </a:r>
            <a:endParaRPr sz="2400">
              <a:latin typeface="Arial"/>
              <a:cs typeface="Arial"/>
            </a:endParaRPr>
          </a:p>
          <a:p>
            <a:pPr marL="50800" marR="113664">
              <a:lnSpc>
                <a:spcPct val="99700"/>
              </a:lnSpc>
              <a:spcBef>
                <a:spcPts val="2055"/>
              </a:spcBef>
            </a:pPr>
            <a:r>
              <a:rPr sz="2400" spc="-5" dirty="0">
                <a:latin typeface="Arial"/>
                <a:cs typeface="Arial"/>
              </a:rPr>
              <a:t>La </a:t>
            </a:r>
            <a:r>
              <a:rPr sz="2400" b="1" spc="-5" dirty="0">
                <a:latin typeface="Arial"/>
                <a:cs typeface="Arial"/>
              </a:rPr>
              <a:t>chiusura </a:t>
            </a:r>
            <a:r>
              <a:rPr sz="2400" spc="-5" dirty="0">
                <a:latin typeface="Arial"/>
                <a:cs typeface="Arial"/>
              </a:rPr>
              <a:t>è indotta da una </a:t>
            </a:r>
            <a:r>
              <a:rPr sz="2400" b="1" spc="-5" dirty="0">
                <a:latin typeface="Arial"/>
                <a:cs typeface="Arial"/>
              </a:rPr>
              <a:t>fuoriuscita di soluti </a:t>
            </a:r>
            <a:r>
              <a:rPr sz="2400" spc="-5" dirty="0">
                <a:latin typeface="Arial"/>
                <a:cs typeface="Arial"/>
              </a:rPr>
              <a:t>verso le  cellule sussidiarie, a cui segue un </a:t>
            </a:r>
            <a:r>
              <a:rPr sz="2400" b="1" spc="-5" dirty="0">
                <a:latin typeface="Arial"/>
                <a:cs typeface="Arial"/>
              </a:rPr>
              <a:t>conseguente  movimento di acqua </a:t>
            </a:r>
            <a:r>
              <a:rPr sz="2400" spc="-5" dirty="0">
                <a:latin typeface="Arial"/>
                <a:cs typeface="Arial"/>
              </a:rPr>
              <a:t>nella stessa direzione, dalle cellule  stomatiche a quelle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sussidiarie.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7764"/>
            <a:ext cx="9143999" cy="4664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84119" y="3922776"/>
            <a:ext cx="2520950" cy="398145"/>
          </a:xfrm>
          <a:custGeom>
            <a:avLst/>
            <a:gdLst/>
            <a:ahLst/>
            <a:cxnLst/>
            <a:rect l="l" t="t" r="r" b="b"/>
            <a:pathLst>
              <a:path w="2520950" h="398145">
                <a:moveTo>
                  <a:pt x="2444017" y="368524"/>
                </a:moveTo>
                <a:lnTo>
                  <a:pt x="2439923" y="397763"/>
                </a:lnTo>
                <a:lnTo>
                  <a:pt x="2520695" y="370331"/>
                </a:lnTo>
                <a:lnTo>
                  <a:pt x="2456687" y="370331"/>
                </a:lnTo>
                <a:lnTo>
                  <a:pt x="2444017" y="368524"/>
                </a:lnTo>
                <a:close/>
              </a:path>
              <a:path w="2520950" h="398145">
                <a:moveTo>
                  <a:pt x="2446558" y="350373"/>
                </a:moveTo>
                <a:lnTo>
                  <a:pt x="2444017" y="368524"/>
                </a:lnTo>
                <a:lnTo>
                  <a:pt x="2456687" y="370331"/>
                </a:lnTo>
                <a:lnTo>
                  <a:pt x="2458211" y="352043"/>
                </a:lnTo>
                <a:lnTo>
                  <a:pt x="2446558" y="350373"/>
                </a:lnTo>
                <a:close/>
              </a:path>
              <a:path w="2520950" h="398145">
                <a:moveTo>
                  <a:pt x="2450591" y="321563"/>
                </a:moveTo>
                <a:lnTo>
                  <a:pt x="2446558" y="350373"/>
                </a:lnTo>
                <a:lnTo>
                  <a:pt x="2458211" y="352043"/>
                </a:lnTo>
                <a:lnTo>
                  <a:pt x="2456687" y="370331"/>
                </a:lnTo>
                <a:lnTo>
                  <a:pt x="2520695" y="370331"/>
                </a:lnTo>
                <a:lnTo>
                  <a:pt x="2450591" y="321563"/>
                </a:lnTo>
                <a:close/>
              </a:path>
              <a:path w="2520950" h="398145">
                <a:moveTo>
                  <a:pt x="3048" y="0"/>
                </a:moveTo>
                <a:lnTo>
                  <a:pt x="0" y="19811"/>
                </a:lnTo>
                <a:lnTo>
                  <a:pt x="2444017" y="368524"/>
                </a:lnTo>
                <a:lnTo>
                  <a:pt x="2446558" y="350373"/>
                </a:lnTo>
                <a:lnTo>
                  <a:pt x="3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88563" y="2051303"/>
            <a:ext cx="2162810" cy="533400"/>
          </a:xfrm>
          <a:custGeom>
            <a:avLst/>
            <a:gdLst/>
            <a:ahLst/>
            <a:cxnLst/>
            <a:rect l="l" t="t" r="r" b="b"/>
            <a:pathLst>
              <a:path w="2162810" h="533400">
                <a:moveTo>
                  <a:pt x="65531" y="458724"/>
                </a:moveTo>
                <a:lnTo>
                  <a:pt x="0" y="513587"/>
                </a:lnTo>
                <a:lnTo>
                  <a:pt x="82295" y="533399"/>
                </a:lnTo>
                <a:lnTo>
                  <a:pt x="76479" y="507491"/>
                </a:lnTo>
                <a:lnTo>
                  <a:pt x="64007" y="507491"/>
                </a:lnTo>
                <a:lnTo>
                  <a:pt x="59436" y="489203"/>
                </a:lnTo>
                <a:lnTo>
                  <a:pt x="71731" y="486337"/>
                </a:lnTo>
                <a:lnTo>
                  <a:pt x="65531" y="458724"/>
                </a:lnTo>
                <a:close/>
              </a:path>
              <a:path w="2162810" h="533400">
                <a:moveTo>
                  <a:pt x="71731" y="486337"/>
                </a:moveTo>
                <a:lnTo>
                  <a:pt x="59436" y="489203"/>
                </a:lnTo>
                <a:lnTo>
                  <a:pt x="64007" y="507491"/>
                </a:lnTo>
                <a:lnTo>
                  <a:pt x="75861" y="504737"/>
                </a:lnTo>
                <a:lnTo>
                  <a:pt x="71731" y="486337"/>
                </a:lnTo>
                <a:close/>
              </a:path>
              <a:path w="2162810" h="533400">
                <a:moveTo>
                  <a:pt x="75861" y="504737"/>
                </a:moveTo>
                <a:lnTo>
                  <a:pt x="64007" y="507491"/>
                </a:lnTo>
                <a:lnTo>
                  <a:pt x="76479" y="507491"/>
                </a:lnTo>
                <a:lnTo>
                  <a:pt x="75861" y="504737"/>
                </a:lnTo>
                <a:close/>
              </a:path>
              <a:path w="2162810" h="533400">
                <a:moveTo>
                  <a:pt x="2157983" y="0"/>
                </a:moveTo>
                <a:lnTo>
                  <a:pt x="71731" y="486337"/>
                </a:lnTo>
                <a:lnTo>
                  <a:pt x="75861" y="504737"/>
                </a:lnTo>
                <a:lnTo>
                  <a:pt x="2162555" y="19812"/>
                </a:lnTo>
                <a:lnTo>
                  <a:pt x="21579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9509" y="5400446"/>
            <a:ext cx="869569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Il </a:t>
            </a:r>
            <a:r>
              <a:rPr sz="2000" dirty="0">
                <a:latin typeface="Arial"/>
                <a:cs typeface="Arial"/>
              </a:rPr>
              <a:t>meccanismo di </a:t>
            </a:r>
            <a:r>
              <a:rPr sz="2000" spc="-5" dirty="0">
                <a:latin typeface="Arial"/>
                <a:cs typeface="Arial"/>
              </a:rPr>
              <a:t>apertura/chiusura </a:t>
            </a:r>
            <a:r>
              <a:rPr sz="2000" dirty="0">
                <a:latin typeface="Arial"/>
                <a:cs typeface="Arial"/>
              </a:rPr>
              <a:t>è legato a variazioni del turgore delle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cell.  di guardia. </a:t>
            </a:r>
            <a:r>
              <a:rPr sz="2000" spc="-5" dirty="0">
                <a:latin typeface="Arial"/>
                <a:cs typeface="Arial"/>
              </a:rPr>
              <a:t>Il </a:t>
            </a:r>
            <a:r>
              <a:rPr sz="2000" dirty="0">
                <a:latin typeface="Arial"/>
                <a:cs typeface="Arial"/>
              </a:rPr>
              <a:t>turgore viene acquisto o perduto grazie a movimenti passivi di  acqua secondo un gradiente di potenziale idrico creato da un </a:t>
            </a:r>
            <a:r>
              <a:rPr sz="2000" spc="-5" dirty="0">
                <a:latin typeface="Arial"/>
                <a:cs typeface="Arial"/>
              </a:rPr>
              <a:t>trasporto attivo  </a:t>
            </a:r>
            <a:r>
              <a:rPr sz="2000" dirty="0">
                <a:latin typeface="Arial"/>
                <a:cs typeface="Arial"/>
              </a:rPr>
              <a:t>di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soluti.</a:t>
            </a:r>
          </a:p>
        </p:txBody>
      </p:sp>
      <p:sp>
        <p:nvSpPr>
          <p:cNvPr id="9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4791" y="1143000"/>
            <a:ext cx="5620511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0540" y="0"/>
            <a:ext cx="7483475" cy="124777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90"/>
              </a:spcBef>
            </a:pPr>
            <a:r>
              <a:rPr sz="2400" dirty="0"/>
              <a:t>Il </a:t>
            </a:r>
            <a:r>
              <a:rPr sz="2400" spc="-5" dirty="0"/>
              <a:t>principale colpevole è lo </a:t>
            </a:r>
            <a:r>
              <a:rPr sz="2400" b="1" spc="-5" dirty="0">
                <a:latin typeface="Arial"/>
                <a:cs typeface="Arial"/>
              </a:rPr>
              <a:t>ione</a:t>
            </a:r>
            <a:r>
              <a:rPr sz="2400" b="1" spc="7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potassio</a:t>
            </a:r>
            <a:r>
              <a:rPr sz="2400" spc="-5" dirty="0"/>
              <a:t>.</a:t>
            </a:r>
            <a:endParaRPr sz="2400">
              <a:latin typeface="Arial"/>
              <a:cs typeface="Arial"/>
            </a:endParaRPr>
          </a:p>
          <a:p>
            <a:pPr marL="38100" marR="30480">
              <a:lnSpc>
                <a:spcPct val="100000"/>
              </a:lnSpc>
              <a:spcBef>
                <a:spcPts val="495"/>
              </a:spcBef>
            </a:pPr>
            <a:r>
              <a:rPr sz="2400" spc="-20" dirty="0"/>
              <a:t>L’ingresso </a:t>
            </a:r>
            <a:r>
              <a:rPr sz="2400" spc="-5" dirty="0"/>
              <a:t>di K</a:t>
            </a:r>
            <a:r>
              <a:rPr sz="2400" spc="-7" baseline="24305" dirty="0"/>
              <a:t>+ </a:t>
            </a:r>
            <a:r>
              <a:rPr sz="2400" spc="-5" dirty="0"/>
              <a:t>durante l’apertura è accompagnato dal  flusso di ioni malato, oppure di</a:t>
            </a:r>
            <a:r>
              <a:rPr sz="2400" spc="45" dirty="0"/>
              <a:t> </a:t>
            </a:r>
            <a:r>
              <a:rPr sz="2400" dirty="0"/>
              <a:t>Cl</a:t>
            </a:r>
            <a:r>
              <a:rPr sz="2400" baseline="24305" dirty="0"/>
              <a:t>-</a:t>
            </a:r>
            <a:r>
              <a:rPr sz="2400" dirty="0"/>
              <a:t>.</a:t>
            </a: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64" y="609600"/>
            <a:ext cx="9079992" cy="3656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1346" y="4419600"/>
            <a:ext cx="8771255" cy="18133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558800">
              <a:lnSpc>
                <a:spcPct val="11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Alcuni studi </a:t>
            </a:r>
            <a:r>
              <a:rPr sz="2000" dirty="0">
                <a:latin typeface="Arial"/>
                <a:cs typeface="Arial"/>
              </a:rPr>
              <a:t>indicano che i </a:t>
            </a:r>
            <a:r>
              <a:rPr sz="2000" spc="-5" dirty="0">
                <a:latin typeface="Arial"/>
                <a:cs typeface="Arial"/>
              </a:rPr>
              <a:t>fattori </a:t>
            </a:r>
            <a:r>
              <a:rPr sz="2000" dirty="0">
                <a:latin typeface="Arial"/>
                <a:cs typeface="Arial"/>
              </a:rPr>
              <a:t>principali per i movimenti delle cellule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  guardia sono sia </a:t>
            </a:r>
            <a:r>
              <a:rPr sz="2000" b="1" spc="10" dirty="0">
                <a:latin typeface="Arial"/>
                <a:cs typeface="Arial"/>
              </a:rPr>
              <a:t>K</a:t>
            </a:r>
            <a:r>
              <a:rPr sz="1950" b="1" spc="15" baseline="25641" dirty="0">
                <a:latin typeface="Arial"/>
                <a:cs typeface="Arial"/>
              </a:rPr>
              <a:t>+ </a:t>
            </a:r>
            <a:r>
              <a:rPr sz="2000" dirty="0">
                <a:latin typeface="Arial"/>
                <a:cs typeface="Arial"/>
              </a:rPr>
              <a:t>che </a:t>
            </a:r>
            <a:r>
              <a:rPr sz="2000" b="1" dirty="0">
                <a:latin typeface="Arial"/>
                <a:cs typeface="Arial"/>
              </a:rPr>
              <a:t>saccarosio</a:t>
            </a:r>
            <a:r>
              <a:rPr sz="2000" b="1" spc="-2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</a:t>
            </a:r>
          </a:p>
          <a:p>
            <a:pPr marL="50800" marR="1211580">
              <a:lnSpc>
                <a:spcPct val="110000"/>
              </a:lnSpc>
              <a:spcBef>
                <a:spcPts val="1200"/>
              </a:spcBef>
            </a:pPr>
            <a:r>
              <a:rPr sz="2000" spc="-5" dirty="0">
                <a:latin typeface="Arial"/>
                <a:cs typeface="Arial"/>
              </a:rPr>
              <a:t>Il 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1950" spc="7" baseline="25641" dirty="0">
                <a:latin typeface="Arial"/>
                <a:cs typeface="Arial"/>
              </a:rPr>
              <a:t>+ </a:t>
            </a:r>
            <a:r>
              <a:rPr sz="2000" dirty="0">
                <a:latin typeface="Arial"/>
                <a:cs typeface="Arial"/>
              </a:rPr>
              <a:t>è dominante nella prima </a:t>
            </a:r>
            <a:r>
              <a:rPr sz="2000" spc="-5" dirty="0">
                <a:latin typeface="Arial"/>
                <a:cs typeface="Arial"/>
              </a:rPr>
              <a:t>parte </a:t>
            </a:r>
            <a:r>
              <a:rPr sz="2000" dirty="0">
                <a:latin typeface="Arial"/>
                <a:cs typeface="Arial"/>
              </a:rPr>
              <a:t>del giorno, il saccarosio diventa  dominante nel primo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pomeriggio.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3836" y="1353312"/>
            <a:ext cx="6623303" cy="5500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689" y="73025"/>
            <a:ext cx="1818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Stomi e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luce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689" y="440309"/>
            <a:ext cx="8451850" cy="9245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molte specie gli stomi si aprono alla </a:t>
            </a:r>
            <a:r>
              <a:rPr sz="1800" b="1" spc="-5" dirty="0">
                <a:latin typeface="Arial"/>
                <a:cs typeface="Arial"/>
              </a:rPr>
              <a:t>luce </a:t>
            </a:r>
            <a:r>
              <a:rPr sz="1800" spc="-5" dirty="0">
                <a:latin typeface="Arial"/>
                <a:cs typeface="Arial"/>
              </a:rPr>
              <a:t>e si chiudono al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buio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00"/>
              </a:spcBef>
            </a:pPr>
            <a:r>
              <a:rPr sz="1800" spc="-5" dirty="0">
                <a:latin typeface="Arial"/>
                <a:cs typeface="Arial"/>
              </a:rPr>
              <a:t>La luce ha un </a:t>
            </a:r>
            <a:r>
              <a:rPr sz="1800" spc="-10" dirty="0">
                <a:latin typeface="Arial"/>
                <a:cs typeface="Arial"/>
              </a:rPr>
              <a:t>effetto </a:t>
            </a:r>
            <a:r>
              <a:rPr sz="1800" spc="-5" dirty="0">
                <a:latin typeface="Arial"/>
                <a:cs typeface="Arial"/>
              </a:rPr>
              <a:t>diretto sugli stomi: la luce nel blu può stimolare l’apertura degli  stomi.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640" y="254000"/>
            <a:ext cx="8214359" cy="4732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5651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meno che non ci siano problemi di approvvigionamento  idrico, l’apertura stomatica è favorita dalla </a:t>
            </a:r>
            <a:r>
              <a:rPr sz="2400" b="1" spc="-5" dirty="0">
                <a:latin typeface="Arial"/>
                <a:cs typeface="Arial"/>
              </a:rPr>
              <a:t>luce intensa</a:t>
            </a:r>
            <a:r>
              <a:rPr sz="2400" spc="-5" dirty="0">
                <a:latin typeface="Arial"/>
                <a:cs typeface="Arial"/>
              </a:rPr>
              <a:t>. Dei  recettori a questo punto intervengono per determinare  l’accumulo di ioni potassio all’interno dei vacuoli delle  cellule di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guardia.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50800" marR="4318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Se la </a:t>
            </a:r>
            <a:r>
              <a:rPr sz="2400" b="1" spc="-5" dirty="0">
                <a:latin typeface="Arial"/>
                <a:cs typeface="Arial"/>
              </a:rPr>
              <a:t>luce viene a mancare </a:t>
            </a:r>
            <a:r>
              <a:rPr sz="2400" spc="-5" dirty="0">
                <a:latin typeface="Arial"/>
                <a:cs typeface="Arial"/>
              </a:rPr>
              <a:t>(notte!), il processo  fotosintetico si interrompe, la respirazione dei tessuti prende  il sopravvento (inevitabilmente la concentrazione interna di  CO</a:t>
            </a:r>
            <a:r>
              <a:rPr sz="2400" spc="-7" baseline="-20833" dirty="0">
                <a:latin typeface="Arial"/>
                <a:cs typeface="Arial"/>
              </a:rPr>
              <a:t>2 </a:t>
            </a:r>
            <a:r>
              <a:rPr sz="2400" spc="-5" dirty="0">
                <a:latin typeface="Arial"/>
                <a:cs typeface="Arial"/>
              </a:rPr>
              <a:t>aumenta), le pompe non funzionano più cosicché gli  ioni </a:t>
            </a:r>
            <a:r>
              <a:rPr sz="2400" spc="-10" dirty="0">
                <a:latin typeface="Arial"/>
                <a:cs typeface="Arial"/>
              </a:rPr>
              <a:t>diffondono </a:t>
            </a:r>
            <a:r>
              <a:rPr sz="2400" spc="-5" dirty="0">
                <a:latin typeface="Arial"/>
                <a:cs typeface="Arial"/>
              </a:rPr>
              <a:t>spontaneamente cancellando il gradiente di  concentrazione, con conseguente chiusura stomatica  (…</a:t>
            </a:r>
            <a:r>
              <a:rPr sz="2400" i="1" spc="-5" dirty="0">
                <a:latin typeface="Arial"/>
                <a:cs typeface="Arial"/>
              </a:rPr>
              <a:t>ma…attenti alle piante</a:t>
            </a:r>
            <a:r>
              <a:rPr sz="2400" i="1" spc="4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CAM!</a:t>
            </a:r>
            <a:r>
              <a:rPr sz="2400" dirty="0">
                <a:latin typeface="Arial"/>
                <a:cs typeface="Arial"/>
              </a:rPr>
              <a:t>).</a:t>
            </a:r>
          </a:p>
        </p:txBody>
      </p:sp>
      <p:sp>
        <p:nvSpPr>
          <p:cNvPr id="6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358775"/>
            <a:ext cx="8168005" cy="313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923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presenza di </a:t>
            </a:r>
            <a:r>
              <a:rPr sz="2400" b="1" spc="-5" dirty="0">
                <a:latin typeface="Arial"/>
                <a:cs typeface="Arial"/>
              </a:rPr>
              <a:t>luce</a:t>
            </a:r>
            <a:r>
              <a:rPr sz="2400" spc="-5" dirty="0">
                <a:latin typeface="Arial"/>
                <a:cs typeface="Arial"/>
              </a:rPr>
              <a:t>, </a:t>
            </a:r>
            <a:r>
              <a:rPr sz="2400" b="1" spc="-5" dirty="0">
                <a:latin typeface="Arial"/>
                <a:cs typeface="Arial"/>
              </a:rPr>
              <a:t>se l’acqua comincia a scarseggiare</a:t>
            </a:r>
            <a:r>
              <a:rPr sz="2400" spc="-5" dirty="0">
                <a:latin typeface="Arial"/>
                <a:cs typeface="Arial"/>
              </a:rPr>
              <a:t>,  l’apertura degli stomi sarà progressivamente ridotta, per  cercare di ridurre la perdita di acqua dai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tessuti.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Arial"/>
                <a:cs typeface="Arial"/>
              </a:rPr>
              <a:t>Questo avviene grazie ad un processo di evaporazione  diretta dalle </a:t>
            </a:r>
            <a:r>
              <a:rPr sz="2400" b="1" spc="-5" dirty="0">
                <a:latin typeface="Arial"/>
                <a:cs typeface="Arial"/>
              </a:rPr>
              <a:t>cellule di guardia 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sz="2400" b="1" spc="-5" dirty="0">
                <a:solidFill>
                  <a:srgbClr val="FF4F4F"/>
                </a:solidFill>
                <a:latin typeface="Arial"/>
                <a:cs typeface="Arial"/>
              </a:rPr>
              <a:t>chiusura idropassiva</a:t>
            </a:r>
            <a:r>
              <a:rPr sz="2400" spc="-5" dirty="0">
                <a:latin typeface="Arial"/>
                <a:cs typeface="Arial"/>
              </a:rPr>
              <a:t>), che  </a:t>
            </a:r>
            <a:r>
              <a:rPr sz="2400" b="1" spc="-5" dirty="0">
                <a:latin typeface="Arial"/>
                <a:cs typeface="Arial"/>
              </a:rPr>
              <a:t>perdono acqua più rapidamente delle restanti cellule  epidermiche</a:t>
            </a:r>
            <a:r>
              <a:rPr sz="2400" spc="-5" dirty="0">
                <a:latin typeface="Arial"/>
                <a:cs typeface="Arial"/>
              </a:rPr>
              <a:t>, che quindi esercitano una spinta laterale sulle  cellule stomatiche, chiudendo la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rima.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1975" y="405384"/>
            <a:ext cx="6833616" cy="5122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8283" y="4149851"/>
            <a:ext cx="1521460" cy="1374775"/>
          </a:xfrm>
          <a:custGeom>
            <a:avLst/>
            <a:gdLst/>
            <a:ahLst/>
            <a:cxnLst/>
            <a:rect l="l" t="t" r="r" b="b"/>
            <a:pathLst>
              <a:path w="1521460" h="1374775">
                <a:moveTo>
                  <a:pt x="1455763" y="41476"/>
                </a:moveTo>
                <a:lnTo>
                  <a:pt x="0" y="1356359"/>
                </a:lnTo>
                <a:lnTo>
                  <a:pt x="16764" y="1374647"/>
                </a:lnTo>
                <a:lnTo>
                  <a:pt x="1473236" y="60491"/>
                </a:lnTo>
                <a:lnTo>
                  <a:pt x="1455763" y="41476"/>
                </a:lnTo>
                <a:close/>
              </a:path>
              <a:path w="1521460" h="1374775">
                <a:moveTo>
                  <a:pt x="1508056" y="33527"/>
                </a:moveTo>
                <a:lnTo>
                  <a:pt x="1464563" y="33527"/>
                </a:lnTo>
                <a:lnTo>
                  <a:pt x="1482851" y="51815"/>
                </a:lnTo>
                <a:lnTo>
                  <a:pt x="1473236" y="60491"/>
                </a:lnTo>
                <a:lnTo>
                  <a:pt x="1490471" y="79247"/>
                </a:lnTo>
                <a:lnTo>
                  <a:pt x="1508056" y="33527"/>
                </a:lnTo>
                <a:close/>
              </a:path>
              <a:path w="1521460" h="1374775">
                <a:moveTo>
                  <a:pt x="1464563" y="33527"/>
                </a:moveTo>
                <a:lnTo>
                  <a:pt x="1455763" y="41476"/>
                </a:lnTo>
                <a:lnTo>
                  <a:pt x="1473236" y="60491"/>
                </a:lnTo>
                <a:lnTo>
                  <a:pt x="1482851" y="51815"/>
                </a:lnTo>
                <a:lnTo>
                  <a:pt x="1464563" y="33527"/>
                </a:lnTo>
                <a:close/>
              </a:path>
              <a:path w="1521460" h="1374775">
                <a:moveTo>
                  <a:pt x="1520951" y="0"/>
                </a:moveTo>
                <a:lnTo>
                  <a:pt x="1438655" y="22859"/>
                </a:lnTo>
                <a:lnTo>
                  <a:pt x="1455763" y="41476"/>
                </a:lnTo>
                <a:lnTo>
                  <a:pt x="1464563" y="33527"/>
                </a:lnTo>
                <a:lnTo>
                  <a:pt x="1508056" y="33527"/>
                </a:lnTo>
                <a:lnTo>
                  <a:pt x="1520951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41091" y="4137659"/>
            <a:ext cx="449580" cy="2196465"/>
          </a:xfrm>
          <a:custGeom>
            <a:avLst/>
            <a:gdLst/>
            <a:ahLst/>
            <a:cxnLst/>
            <a:rect l="l" t="t" r="r" b="b"/>
            <a:pathLst>
              <a:path w="449580" h="2196465">
                <a:moveTo>
                  <a:pt x="49830" y="73143"/>
                </a:moveTo>
                <a:lnTo>
                  <a:pt x="25153" y="77676"/>
                </a:lnTo>
                <a:lnTo>
                  <a:pt x="425196" y="2196083"/>
                </a:lnTo>
                <a:lnTo>
                  <a:pt x="449580" y="2191511"/>
                </a:lnTo>
                <a:lnTo>
                  <a:pt x="49830" y="73143"/>
                </a:lnTo>
                <a:close/>
              </a:path>
              <a:path w="449580" h="2196465">
                <a:moveTo>
                  <a:pt x="22860" y="0"/>
                </a:moveTo>
                <a:lnTo>
                  <a:pt x="0" y="82296"/>
                </a:lnTo>
                <a:lnTo>
                  <a:pt x="25153" y="77676"/>
                </a:lnTo>
                <a:lnTo>
                  <a:pt x="22860" y="65532"/>
                </a:lnTo>
                <a:lnTo>
                  <a:pt x="47243" y="59436"/>
                </a:lnTo>
                <a:lnTo>
                  <a:pt x="67767" y="59436"/>
                </a:lnTo>
                <a:lnTo>
                  <a:pt x="22860" y="0"/>
                </a:lnTo>
                <a:close/>
              </a:path>
              <a:path w="449580" h="2196465">
                <a:moveTo>
                  <a:pt x="47243" y="59436"/>
                </a:moveTo>
                <a:lnTo>
                  <a:pt x="22860" y="65532"/>
                </a:lnTo>
                <a:lnTo>
                  <a:pt x="25153" y="77676"/>
                </a:lnTo>
                <a:lnTo>
                  <a:pt x="49830" y="73143"/>
                </a:lnTo>
                <a:lnTo>
                  <a:pt x="47243" y="59436"/>
                </a:lnTo>
                <a:close/>
              </a:path>
              <a:path w="449580" h="2196465">
                <a:moveTo>
                  <a:pt x="67767" y="59436"/>
                </a:moveTo>
                <a:lnTo>
                  <a:pt x="47243" y="59436"/>
                </a:lnTo>
                <a:lnTo>
                  <a:pt x="49830" y="73143"/>
                </a:lnTo>
                <a:lnTo>
                  <a:pt x="74675" y="68580"/>
                </a:lnTo>
                <a:lnTo>
                  <a:pt x="67767" y="59436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24555" y="4149851"/>
            <a:ext cx="1226820" cy="1727200"/>
          </a:xfrm>
          <a:custGeom>
            <a:avLst/>
            <a:gdLst/>
            <a:ahLst/>
            <a:cxnLst/>
            <a:rect l="l" t="t" r="r" b="b"/>
            <a:pathLst>
              <a:path w="1226820" h="1727200">
                <a:moveTo>
                  <a:pt x="54745" y="56323"/>
                </a:moveTo>
                <a:lnTo>
                  <a:pt x="34058" y="70955"/>
                </a:lnTo>
                <a:lnTo>
                  <a:pt x="1205483" y="1726691"/>
                </a:lnTo>
                <a:lnTo>
                  <a:pt x="1226819" y="1712975"/>
                </a:lnTo>
                <a:lnTo>
                  <a:pt x="54745" y="56323"/>
                </a:lnTo>
                <a:close/>
              </a:path>
              <a:path w="1226820" h="1727200">
                <a:moveTo>
                  <a:pt x="0" y="0"/>
                </a:moveTo>
                <a:lnTo>
                  <a:pt x="13715" y="85343"/>
                </a:lnTo>
                <a:lnTo>
                  <a:pt x="34058" y="70955"/>
                </a:lnTo>
                <a:lnTo>
                  <a:pt x="25907" y="59435"/>
                </a:lnTo>
                <a:lnTo>
                  <a:pt x="47243" y="45719"/>
                </a:lnTo>
                <a:lnTo>
                  <a:pt x="69736" y="45719"/>
                </a:lnTo>
                <a:lnTo>
                  <a:pt x="76200" y="41147"/>
                </a:lnTo>
                <a:lnTo>
                  <a:pt x="0" y="0"/>
                </a:lnTo>
                <a:close/>
              </a:path>
              <a:path w="1226820" h="1727200">
                <a:moveTo>
                  <a:pt x="47243" y="45719"/>
                </a:moveTo>
                <a:lnTo>
                  <a:pt x="25907" y="59435"/>
                </a:lnTo>
                <a:lnTo>
                  <a:pt x="34058" y="70955"/>
                </a:lnTo>
                <a:lnTo>
                  <a:pt x="54745" y="56323"/>
                </a:lnTo>
                <a:lnTo>
                  <a:pt x="47243" y="45719"/>
                </a:lnTo>
                <a:close/>
              </a:path>
              <a:path w="1226820" h="1727200">
                <a:moveTo>
                  <a:pt x="69736" y="45719"/>
                </a:moveTo>
                <a:lnTo>
                  <a:pt x="47243" y="45719"/>
                </a:lnTo>
                <a:lnTo>
                  <a:pt x="54745" y="56323"/>
                </a:lnTo>
                <a:lnTo>
                  <a:pt x="69736" y="45719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3989" y="5629274"/>
            <a:ext cx="2482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Cellula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sussidiaria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58377" y="5857176"/>
            <a:ext cx="3867150" cy="920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83970">
              <a:lnSpc>
                <a:spcPct val="122400"/>
              </a:lnSpc>
              <a:spcBef>
                <a:spcPts val="95"/>
              </a:spcBef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Apertura</a:t>
            </a:r>
            <a:r>
              <a:rPr sz="24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stomatica  Cellula di</a:t>
            </a:r>
            <a:r>
              <a:rPr sz="240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guardia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9528" y="5678487"/>
            <a:ext cx="2533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Cellula</a:t>
            </a:r>
            <a:r>
              <a:rPr sz="24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epidermica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99731" y="3934967"/>
            <a:ext cx="393700" cy="1671955"/>
          </a:xfrm>
          <a:custGeom>
            <a:avLst/>
            <a:gdLst/>
            <a:ahLst/>
            <a:cxnLst/>
            <a:rect l="l" t="t" r="r" b="b"/>
            <a:pathLst>
              <a:path w="393700" h="1671954">
                <a:moveTo>
                  <a:pt x="49759" y="71125"/>
                </a:moveTo>
                <a:lnTo>
                  <a:pt x="24118" y="76881"/>
                </a:lnTo>
                <a:lnTo>
                  <a:pt x="368807" y="1671827"/>
                </a:lnTo>
                <a:lnTo>
                  <a:pt x="393191" y="1667255"/>
                </a:lnTo>
                <a:lnTo>
                  <a:pt x="49759" y="71125"/>
                </a:lnTo>
                <a:close/>
              </a:path>
              <a:path w="393700" h="1671954">
                <a:moveTo>
                  <a:pt x="21335" y="0"/>
                </a:moveTo>
                <a:lnTo>
                  <a:pt x="0" y="82296"/>
                </a:lnTo>
                <a:lnTo>
                  <a:pt x="24118" y="76881"/>
                </a:lnTo>
                <a:lnTo>
                  <a:pt x="21335" y="64008"/>
                </a:lnTo>
                <a:lnTo>
                  <a:pt x="47244" y="59436"/>
                </a:lnTo>
                <a:lnTo>
                  <a:pt x="69714" y="59436"/>
                </a:lnTo>
                <a:lnTo>
                  <a:pt x="21335" y="0"/>
                </a:lnTo>
                <a:close/>
              </a:path>
              <a:path w="393700" h="1671954">
                <a:moveTo>
                  <a:pt x="47244" y="59436"/>
                </a:moveTo>
                <a:lnTo>
                  <a:pt x="21335" y="64008"/>
                </a:lnTo>
                <a:lnTo>
                  <a:pt x="24118" y="76881"/>
                </a:lnTo>
                <a:lnTo>
                  <a:pt x="49759" y="71125"/>
                </a:lnTo>
                <a:lnTo>
                  <a:pt x="47244" y="59436"/>
                </a:lnTo>
                <a:close/>
              </a:path>
              <a:path w="393700" h="1671954">
                <a:moveTo>
                  <a:pt x="69714" y="59436"/>
                </a:moveTo>
                <a:lnTo>
                  <a:pt x="47244" y="59436"/>
                </a:lnTo>
                <a:lnTo>
                  <a:pt x="49759" y="71125"/>
                </a:lnTo>
                <a:lnTo>
                  <a:pt x="74675" y="65531"/>
                </a:lnTo>
                <a:lnTo>
                  <a:pt x="69714" y="59436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289" y="0"/>
            <a:ext cx="8768080" cy="606044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40"/>
              </a:spcBef>
            </a:pPr>
            <a:r>
              <a:rPr sz="2400" b="1" spc="-5" dirty="0">
                <a:latin typeface="Arial"/>
                <a:cs typeface="Arial"/>
              </a:rPr>
              <a:t>Acido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abscissico</a:t>
            </a:r>
            <a:endParaRPr sz="2400">
              <a:latin typeface="Arial"/>
              <a:cs typeface="Arial"/>
            </a:endParaRPr>
          </a:p>
          <a:p>
            <a:pPr marL="38100" marR="3048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alcuni casi si assisterà alla chiusura completa degli stomi, con  conseguente blocco dei processi di assimilazione della</a:t>
            </a:r>
            <a:r>
              <a:rPr sz="2400" spc="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baseline="-20833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8100" marR="426084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Arial"/>
                <a:cs typeface="Arial"/>
              </a:rPr>
              <a:t>Quest’ultimo fenomeno è in genere dovuto all’azione di un  fitormone, l’acido ABSCISSICO (ABA), che viene prodotto dai  tessuti fotosintetici e dall’apparato radicale, quando il loro  potenziale idrico diventa fortemente negativo: segnale di  condizione di </a:t>
            </a:r>
            <a:r>
              <a:rPr sz="2400" i="1" spc="-5" dirty="0">
                <a:latin typeface="Arial"/>
                <a:cs typeface="Arial"/>
              </a:rPr>
              <a:t>stress</a:t>
            </a:r>
            <a:r>
              <a:rPr sz="2400" i="1" spc="4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idrico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8100" marR="323215" algn="just">
              <a:lnSpc>
                <a:spcPct val="100000"/>
              </a:lnSpc>
              <a:spcBef>
                <a:spcPts val="1440"/>
              </a:spcBef>
            </a:pPr>
            <a:r>
              <a:rPr sz="2400" spc="-10" dirty="0">
                <a:latin typeface="Arial"/>
                <a:cs typeface="Arial"/>
              </a:rPr>
              <a:t>Diffondendo, </a:t>
            </a:r>
            <a:r>
              <a:rPr sz="2400" spc="-5" dirty="0">
                <a:latin typeface="Arial"/>
                <a:cs typeface="Arial"/>
              </a:rPr>
              <a:t>l’ABA arriva agli stomi, inducendo la chiusura dei  canali di ingresso del K+ e determinando l’apertura di canali di  uscita per il rilascio dello stesso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b="1" dirty="0">
                <a:solidFill>
                  <a:srgbClr val="FF4F4F"/>
                </a:solidFill>
                <a:latin typeface="Arial"/>
                <a:cs typeface="Arial"/>
              </a:rPr>
              <a:t>chiusura</a:t>
            </a:r>
            <a:r>
              <a:rPr sz="2400" b="1" spc="85" dirty="0">
                <a:solidFill>
                  <a:srgbClr val="FF4F4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4F4F"/>
                </a:solidFill>
                <a:latin typeface="Arial"/>
                <a:cs typeface="Arial"/>
              </a:rPr>
              <a:t>idroattiva</a:t>
            </a:r>
            <a:r>
              <a:rPr sz="2400" spc="-5" dirty="0">
                <a:latin typeface="Arial"/>
                <a:cs typeface="Arial"/>
              </a:rPr>
              <a:t>).</a:t>
            </a:r>
            <a:endParaRPr sz="2400">
              <a:latin typeface="Arial"/>
              <a:cs typeface="Arial"/>
            </a:endParaRPr>
          </a:p>
          <a:p>
            <a:pPr marL="38100" marR="148590" algn="just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Arial"/>
                <a:cs typeface="Arial"/>
              </a:rPr>
              <a:t>Non tutte le piante sono dotate di questa regolazione ormonale,  e quindi continuano a perdere acqua: il loro destino può essere  segnato...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762000"/>
            <a:ext cx="8305799" cy="5035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689" y="69850"/>
            <a:ext cx="2546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Stomi e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ambiente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689" y="498094"/>
            <a:ext cx="634555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molte piante che vivono in ambienti aridi, gli  stomi sono parzialmente immersi, oppure sono  disposti in speciali invaginazioni (cripte </a:t>
            </a:r>
            <a:r>
              <a:rPr sz="2400" dirty="0">
                <a:latin typeface="Arial"/>
                <a:cs typeface="Arial"/>
              </a:rPr>
              <a:t>stoma-  </a:t>
            </a:r>
            <a:r>
              <a:rPr sz="2400" spc="-5" dirty="0">
                <a:latin typeface="Arial"/>
                <a:cs typeface="Arial"/>
              </a:rPr>
              <a:t>tiche) spesso coperte da peli: sono queste  delle “</a:t>
            </a:r>
            <a:r>
              <a:rPr sz="2400" b="1" spc="-5" dirty="0">
                <a:latin typeface="Arial"/>
                <a:cs typeface="Arial"/>
              </a:rPr>
              <a:t>xeromorfosi</a:t>
            </a:r>
            <a:r>
              <a:rPr sz="2400" spc="-5" dirty="0">
                <a:latin typeface="Arial"/>
                <a:cs typeface="Arial"/>
              </a:rPr>
              <a:t>” per ridurre ancora di più  la traspirazione, senza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compromettere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289" y="2692653"/>
            <a:ext cx="4766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eccessivamente gli scambi di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baseline="-20833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16779" y="3314700"/>
            <a:ext cx="4285488" cy="3355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84264" y="28955"/>
            <a:ext cx="2436875" cy="2321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8243" y="3194303"/>
            <a:ext cx="3710939" cy="3438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06502" y="2590863"/>
            <a:ext cx="26568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solidFill>
                  <a:srgbClr val="FF0000"/>
                </a:solidFill>
                <a:latin typeface="Arial"/>
                <a:cs typeface="Arial"/>
              </a:rPr>
              <a:t>Nerium</a:t>
            </a:r>
            <a:r>
              <a:rPr sz="2800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FF0000"/>
                </a:solidFill>
                <a:latin typeface="Arial"/>
                <a:cs typeface="Arial"/>
              </a:rPr>
              <a:t>oleander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850635" y="6609714"/>
            <a:ext cx="2903855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Biologia vegetale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009900"/>
                </a:solidFill>
                <a:latin typeface="Arial"/>
                <a:cs typeface="Arial"/>
              </a:rPr>
              <a:t>STB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– AA</a:t>
            </a:r>
            <a:r>
              <a:rPr sz="1400" spc="-21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9900"/>
                </a:solidFill>
                <a:latin typeface="Arial"/>
                <a:cs typeface="Arial"/>
              </a:rPr>
              <a:t>2018-2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8431" y="3015996"/>
            <a:ext cx="3153155" cy="3842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02379" y="3351275"/>
            <a:ext cx="5004815" cy="3462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88252" y="0"/>
            <a:ext cx="2555747" cy="3346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56119" y="281177"/>
            <a:ext cx="36601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1" spc="-5" dirty="0">
                <a:solidFill>
                  <a:srgbClr val="FF0000"/>
                </a:solidFill>
                <a:latin typeface="Arial"/>
                <a:cs typeface="Arial"/>
              </a:rPr>
              <a:t>Ammophila</a:t>
            </a:r>
            <a:r>
              <a:rPr sz="3200" i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i="1" spc="-5" dirty="0">
                <a:solidFill>
                  <a:srgbClr val="FF0000"/>
                </a:solidFill>
                <a:latin typeface="Arial"/>
                <a:cs typeface="Arial"/>
              </a:rPr>
              <a:t>arenaria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" y="2883407"/>
            <a:ext cx="5952744" cy="36438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34100" y="12191"/>
            <a:ext cx="3009900" cy="651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" y="0"/>
            <a:ext cx="3581400" cy="26776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13695" y="74802"/>
            <a:ext cx="20580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1" spc="-5" dirty="0">
                <a:solidFill>
                  <a:srgbClr val="FF0000"/>
                </a:solidFill>
                <a:latin typeface="Arial"/>
                <a:cs typeface="Arial"/>
              </a:rPr>
              <a:t>Pinus</a:t>
            </a:r>
            <a:r>
              <a:rPr sz="3200" i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i="1" spc="-5" dirty="0">
                <a:solidFill>
                  <a:srgbClr val="FF0000"/>
                </a:solidFill>
                <a:latin typeface="Arial"/>
                <a:cs typeface="Arial"/>
              </a:rPr>
              <a:t>nigra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590" y="501650"/>
            <a:ext cx="807593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In </a:t>
            </a:r>
            <a:r>
              <a:rPr sz="2400" spc="-5" dirty="0"/>
              <a:t>piante di ambienti molto umidi (es. piante del sottobosco  di foreste pluviali) si osservano stomi estroflessi, cioè  collocati lungo creste o estroflessioni della lamina fogliare,  per cercare di incrementare la traspirazione, quando l’aria è  solitamente molto prossima alla</a:t>
            </a:r>
            <a:r>
              <a:rPr sz="2400" spc="40" dirty="0"/>
              <a:t> </a:t>
            </a:r>
            <a:r>
              <a:rPr sz="2400" spc="-5" dirty="0"/>
              <a:t>saturazione.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836419" y="2852928"/>
            <a:ext cx="4968328" cy="3233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152" y="285750"/>
            <a:ext cx="4519930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13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Arial"/>
                <a:cs typeface="Arial"/>
              </a:rPr>
              <a:t>L’obiettivo </a:t>
            </a:r>
            <a:r>
              <a:rPr sz="2400" spc="-5" dirty="0">
                <a:latin typeface="Arial"/>
                <a:cs typeface="Arial"/>
              </a:rPr>
              <a:t>è di garantire la  traspirazione fogliare, e di  conseguenza il flusso di acqua in  risalita lungo il sistema vascolare  di trasporto, garantendo un  approvigionamento di ioni  assorbiti dal sistema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radicale.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Arial"/>
                <a:cs typeface="Arial"/>
              </a:rPr>
              <a:t>Grazie alla traspirazione, il flusso  di acqua e nutrienti inorganici  all’interno della pianta dalle radici  alle foglie avviene in modo  passivo senza dispendio di  energia.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22619" y="1557528"/>
            <a:ext cx="3166856" cy="3861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39839" y="5172455"/>
            <a:ext cx="681355" cy="515620"/>
          </a:xfrm>
          <a:custGeom>
            <a:avLst/>
            <a:gdLst/>
            <a:ahLst/>
            <a:cxnLst/>
            <a:rect l="l" t="t" r="r" b="b"/>
            <a:pathLst>
              <a:path w="681354" h="515620">
                <a:moveTo>
                  <a:pt x="617902" y="42565"/>
                </a:moveTo>
                <a:lnTo>
                  <a:pt x="0" y="507491"/>
                </a:lnTo>
                <a:lnTo>
                  <a:pt x="6095" y="515111"/>
                </a:lnTo>
                <a:lnTo>
                  <a:pt x="623212" y="49646"/>
                </a:lnTo>
                <a:lnTo>
                  <a:pt x="617902" y="42565"/>
                </a:lnTo>
                <a:close/>
              </a:path>
              <a:path w="681354" h="515620">
                <a:moveTo>
                  <a:pt x="663701" y="35051"/>
                </a:moveTo>
                <a:lnTo>
                  <a:pt x="627887" y="35051"/>
                </a:lnTo>
                <a:lnTo>
                  <a:pt x="632459" y="42672"/>
                </a:lnTo>
                <a:lnTo>
                  <a:pt x="623212" y="49646"/>
                </a:lnTo>
                <a:lnTo>
                  <a:pt x="643127" y="76200"/>
                </a:lnTo>
                <a:lnTo>
                  <a:pt x="663701" y="35051"/>
                </a:lnTo>
                <a:close/>
              </a:path>
              <a:path w="681354" h="515620">
                <a:moveTo>
                  <a:pt x="627887" y="35051"/>
                </a:moveTo>
                <a:lnTo>
                  <a:pt x="617902" y="42565"/>
                </a:lnTo>
                <a:lnTo>
                  <a:pt x="623212" y="49646"/>
                </a:lnTo>
                <a:lnTo>
                  <a:pt x="632459" y="42672"/>
                </a:lnTo>
                <a:lnTo>
                  <a:pt x="627887" y="35051"/>
                </a:lnTo>
                <a:close/>
              </a:path>
              <a:path w="681354" h="515620">
                <a:moveTo>
                  <a:pt x="681227" y="0"/>
                </a:moveTo>
                <a:lnTo>
                  <a:pt x="597407" y="15240"/>
                </a:lnTo>
                <a:lnTo>
                  <a:pt x="617902" y="42565"/>
                </a:lnTo>
                <a:lnTo>
                  <a:pt x="627887" y="35051"/>
                </a:lnTo>
                <a:lnTo>
                  <a:pt x="663701" y="35051"/>
                </a:lnTo>
                <a:lnTo>
                  <a:pt x="681227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85176" y="5230367"/>
            <a:ext cx="508000" cy="434340"/>
          </a:xfrm>
          <a:custGeom>
            <a:avLst/>
            <a:gdLst/>
            <a:ahLst/>
            <a:cxnLst/>
            <a:rect l="l" t="t" r="r" b="b"/>
            <a:pathLst>
              <a:path w="508000" h="434339">
                <a:moveTo>
                  <a:pt x="61805" y="45162"/>
                </a:moveTo>
                <a:lnTo>
                  <a:pt x="55426" y="52506"/>
                </a:lnTo>
                <a:lnTo>
                  <a:pt x="501395" y="434339"/>
                </a:lnTo>
                <a:lnTo>
                  <a:pt x="507491" y="428243"/>
                </a:lnTo>
                <a:lnTo>
                  <a:pt x="61805" y="45162"/>
                </a:lnTo>
                <a:close/>
              </a:path>
              <a:path w="508000" h="434339">
                <a:moveTo>
                  <a:pt x="0" y="0"/>
                </a:moveTo>
                <a:lnTo>
                  <a:pt x="33527" y="77724"/>
                </a:lnTo>
                <a:lnTo>
                  <a:pt x="55426" y="52506"/>
                </a:lnTo>
                <a:lnTo>
                  <a:pt x="45720" y="44196"/>
                </a:lnTo>
                <a:lnTo>
                  <a:pt x="51815" y="36575"/>
                </a:lnTo>
                <a:lnTo>
                  <a:pt x="69261" y="36575"/>
                </a:lnTo>
                <a:lnTo>
                  <a:pt x="83820" y="19812"/>
                </a:lnTo>
                <a:lnTo>
                  <a:pt x="0" y="0"/>
                </a:lnTo>
                <a:close/>
              </a:path>
              <a:path w="508000" h="434339">
                <a:moveTo>
                  <a:pt x="51815" y="36575"/>
                </a:moveTo>
                <a:lnTo>
                  <a:pt x="45720" y="44196"/>
                </a:lnTo>
                <a:lnTo>
                  <a:pt x="55426" y="52506"/>
                </a:lnTo>
                <a:lnTo>
                  <a:pt x="61805" y="45162"/>
                </a:lnTo>
                <a:lnTo>
                  <a:pt x="51815" y="36575"/>
                </a:lnTo>
                <a:close/>
              </a:path>
              <a:path w="508000" h="434339">
                <a:moveTo>
                  <a:pt x="69261" y="36575"/>
                </a:moveTo>
                <a:lnTo>
                  <a:pt x="51815" y="36575"/>
                </a:lnTo>
                <a:lnTo>
                  <a:pt x="61805" y="45162"/>
                </a:lnTo>
                <a:lnTo>
                  <a:pt x="69261" y="36575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16495" y="5301995"/>
            <a:ext cx="276225" cy="384175"/>
          </a:xfrm>
          <a:custGeom>
            <a:avLst/>
            <a:gdLst/>
            <a:ahLst/>
            <a:cxnLst/>
            <a:rect l="l" t="t" r="r" b="b"/>
            <a:pathLst>
              <a:path w="276225" h="384175">
                <a:moveTo>
                  <a:pt x="227590" y="58780"/>
                </a:moveTo>
                <a:lnTo>
                  <a:pt x="0" y="379475"/>
                </a:lnTo>
                <a:lnTo>
                  <a:pt x="7619" y="384047"/>
                </a:lnTo>
                <a:lnTo>
                  <a:pt x="234764" y="63981"/>
                </a:lnTo>
                <a:lnTo>
                  <a:pt x="227590" y="58780"/>
                </a:lnTo>
                <a:close/>
              </a:path>
              <a:path w="276225" h="384175">
                <a:moveTo>
                  <a:pt x="267863" y="48768"/>
                </a:moveTo>
                <a:lnTo>
                  <a:pt x="234695" y="48768"/>
                </a:lnTo>
                <a:lnTo>
                  <a:pt x="242315" y="53340"/>
                </a:lnTo>
                <a:lnTo>
                  <a:pt x="234764" y="63981"/>
                </a:lnTo>
                <a:lnTo>
                  <a:pt x="262127" y="83820"/>
                </a:lnTo>
                <a:lnTo>
                  <a:pt x="267863" y="48768"/>
                </a:lnTo>
                <a:close/>
              </a:path>
              <a:path w="276225" h="384175">
                <a:moveTo>
                  <a:pt x="234695" y="48768"/>
                </a:moveTo>
                <a:lnTo>
                  <a:pt x="227590" y="58780"/>
                </a:lnTo>
                <a:lnTo>
                  <a:pt x="234764" y="63981"/>
                </a:lnTo>
                <a:lnTo>
                  <a:pt x="242315" y="53340"/>
                </a:lnTo>
                <a:lnTo>
                  <a:pt x="234695" y="48768"/>
                </a:lnTo>
                <a:close/>
              </a:path>
              <a:path w="276225" h="384175">
                <a:moveTo>
                  <a:pt x="275843" y="0"/>
                </a:moveTo>
                <a:lnTo>
                  <a:pt x="201167" y="39624"/>
                </a:lnTo>
                <a:lnTo>
                  <a:pt x="227590" y="58780"/>
                </a:lnTo>
                <a:lnTo>
                  <a:pt x="234695" y="48768"/>
                </a:lnTo>
                <a:lnTo>
                  <a:pt x="267863" y="48768"/>
                </a:lnTo>
                <a:lnTo>
                  <a:pt x="275843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63611" y="5301995"/>
            <a:ext cx="410209" cy="386080"/>
          </a:xfrm>
          <a:custGeom>
            <a:avLst/>
            <a:gdLst/>
            <a:ahLst/>
            <a:cxnLst/>
            <a:rect l="l" t="t" r="r" b="b"/>
            <a:pathLst>
              <a:path w="410209" h="386079">
                <a:moveTo>
                  <a:pt x="58560" y="48797"/>
                </a:moveTo>
                <a:lnTo>
                  <a:pt x="52512" y="55018"/>
                </a:lnTo>
                <a:lnTo>
                  <a:pt x="402335" y="385571"/>
                </a:lnTo>
                <a:lnTo>
                  <a:pt x="409955" y="377951"/>
                </a:lnTo>
                <a:lnTo>
                  <a:pt x="58560" y="48797"/>
                </a:lnTo>
                <a:close/>
              </a:path>
              <a:path w="410209" h="386079">
                <a:moveTo>
                  <a:pt x="0" y="0"/>
                </a:moveTo>
                <a:lnTo>
                  <a:pt x="28955" y="79248"/>
                </a:lnTo>
                <a:lnTo>
                  <a:pt x="52512" y="55018"/>
                </a:lnTo>
                <a:lnTo>
                  <a:pt x="42672" y="45720"/>
                </a:lnTo>
                <a:lnTo>
                  <a:pt x="48768" y="39624"/>
                </a:lnTo>
                <a:lnTo>
                  <a:pt x="67479" y="39624"/>
                </a:lnTo>
                <a:lnTo>
                  <a:pt x="82296" y="24384"/>
                </a:lnTo>
                <a:lnTo>
                  <a:pt x="0" y="0"/>
                </a:lnTo>
                <a:close/>
              </a:path>
              <a:path w="410209" h="386079">
                <a:moveTo>
                  <a:pt x="48768" y="39624"/>
                </a:moveTo>
                <a:lnTo>
                  <a:pt x="42672" y="45720"/>
                </a:lnTo>
                <a:lnTo>
                  <a:pt x="52512" y="55018"/>
                </a:lnTo>
                <a:lnTo>
                  <a:pt x="58560" y="48797"/>
                </a:lnTo>
                <a:lnTo>
                  <a:pt x="48768" y="39624"/>
                </a:lnTo>
                <a:close/>
              </a:path>
              <a:path w="410209" h="386079">
                <a:moveTo>
                  <a:pt x="67479" y="39624"/>
                </a:moveTo>
                <a:lnTo>
                  <a:pt x="48768" y="39624"/>
                </a:lnTo>
                <a:lnTo>
                  <a:pt x="58560" y="48797"/>
                </a:lnTo>
                <a:lnTo>
                  <a:pt x="67479" y="39624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01739" y="2133600"/>
            <a:ext cx="417830" cy="315595"/>
          </a:xfrm>
          <a:custGeom>
            <a:avLst/>
            <a:gdLst/>
            <a:ahLst/>
            <a:cxnLst/>
            <a:rect l="l" t="t" r="r" b="b"/>
            <a:pathLst>
              <a:path w="417829" h="315594">
                <a:moveTo>
                  <a:pt x="63753" y="42850"/>
                </a:moveTo>
                <a:lnTo>
                  <a:pt x="57805" y="50582"/>
                </a:lnTo>
                <a:lnTo>
                  <a:pt x="411479" y="315467"/>
                </a:lnTo>
                <a:lnTo>
                  <a:pt x="417575" y="307848"/>
                </a:lnTo>
                <a:lnTo>
                  <a:pt x="63753" y="42850"/>
                </a:lnTo>
                <a:close/>
              </a:path>
              <a:path w="417829" h="315594">
                <a:moveTo>
                  <a:pt x="0" y="0"/>
                </a:moveTo>
                <a:lnTo>
                  <a:pt x="38100" y="76200"/>
                </a:lnTo>
                <a:lnTo>
                  <a:pt x="57805" y="50582"/>
                </a:lnTo>
                <a:lnTo>
                  <a:pt x="47243" y="42672"/>
                </a:lnTo>
                <a:lnTo>
                  <a:pt x="53339" y="35051"/>
                </a:lnTo>
                <a:lnTo>
                  <a:pt x="69752" y="35051"/>
                </a:lnTo>
                <a:lnTo>
                  <a:pt x="83819" y="16763"/>
                </a:lnTo>
                <a:lnTo>
                  <a:pt x="0" y="0"/>
                </a:lnTo>
                <a:close/>
              </a:path>
              <a:path w="417829" h="315594">
                <a:moveTo>
                  <a:pt x="53339" y="35051"/>
                </a:moveTo>
                <a:lnTo>
                  <a:pt x="47243" y="42672"/>
                </a:lnTo>
                <a:lnTo>
                  <a:pt x="57805" y="50582"/>
                </a:lnTo>
                <a:lnTo>
                  <a:pt x="63753" y="42850"/>
                </a:lnTo>
                <a:lnTo>
                  <a:pt x="53339" y="35051"/>
                </a:lnTo>
                <a:close/>
              </a:path>
              <a:path w="417829" h="315594">
                <a:moveTo>
                  <a:pt x="69752" y="35051"/>
                </a:moveTo>
                <a:lnTo>
                  <a:pt x="53339" y="35051"/>
                </a:lnTo>
                <a:lnTo>
                  <a:pt x="63753" y="42850"/>
                </a:lnTo>
                <a:lnTo>
                  <a:pt x="69752" y="3505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65719" y="1990344"/>
            <a:ext cx="363220" cy="315595"/>
          </a:xfrm>
          <a:custGeom>
            <a:avLst/>
            <a:gdLst/>
            <a:ahLst/>
            <a:cxnLst/>
            <a:rect l="l" t="t" r="r" b="b"/>
            <a:pathLst>
              <a:path w="363220" h="315594">
                <a:moveTo>
                  <a:pt x="302809" y="46444"/>
                </a:moveTo>
                <a:lnTo>
                  <a:pt x="0" y="309372"/>
                </a:lnTo>
                <a:lnTo>
                  <a:pt x="6095" y="315468"/>
                </a:lnTo>
                <a:lnTo>
                  <a:pt x="308534" y="52862"/>
                </a:lnTo>
                <a:lnTo>
                  <a:pt x="302809" y="46444"/>
                </a:lnTo>
                <a:close/>
              </a:path>
              <a:path w="363220" h="315594">
                <a:moveTo>
                  <a:pt x="347023" y="38100"/>
                </a:moveTo>
                <a:lnTo>
                  <a:pt x="312419" y="38100"/>
                </a:lnTo>
                <a:lnTo>
                  <a:pt x="318515" y="44196"/>
                </a:lnTo>
                <a:lnTo>
                  <a:pt x="308534" y="52862"/>
                </a:lnTo>
                <a:lnTo>
                  <a:pt x="330707" y="77724"/>
                </a:lnTo>
                <a:lnTo>
                  <a:pt x="347023" y="38100"/>
                </a:lnTo>
                <a:close/>
              </a:path>
              <a:path w="363220" h="315594">
                <a:moveTo>
                  <a:pt x="312419" y="38100"/>
                </a:moveTo>
                <a:lnTo>
                  <a:pt x="302809" y="46444"/>
                </a:lnTo>
                <a:lnTo>
                  <a:pt x="308534" y="52862"/>
                </a:lnTo>
                <a:lnTo>
                  <a:pt x="318515" y="44196"/>
                </a:lnTo>
                <a:lnTo>
                  <a:pt x="312419" y="38100"/>
                </a:lnTo>
                <a:close/>
              </a:path>
              <a:path w="363220" h="315594">
                <a:moveTo>
                  <a:pt x="362711" y="0"/>
                </a:moveTo>
                <a:lnTo>
                  <a:pt x="280415" y="21336"/>
                </a:lnTo>
                <a:lnTo>
                  <a:pt x="302809" y="46444"/>
                </a:lnTo>
                <a:lnTo>
                  <a:pt x="312419" y="38100"/>
                </a:lnTo>
                <a:lnTo>
                  <a:pt x="347023" y="38100"/>
                </a:lnTo>
                <a:lnTo>
                  <a:pt x="36271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38871" y="2205227"/>
            <a:ext cx="363220" cy="314325"/>
          </a:xfrm>
          <a:custGeom>
            <a:avLst/>
            <a:gdLst/>
            <a:ahLst/>
            <a:cxnLst/>
            <a:rect l="l" t="t" r="r" b="b"/>
            <a:pathLst>
              <a:path w="363220" h="314325">
                <a:moveTo>
                  <a:pt x="301418" y="46276"/>
                </a:moveTo>
                <a:lnTo>
                  <a:pt x="0" y="306324"/>
                </a:lnTo>
                <a:lnTo>
                  <a:pt x="6095" y="313944"/>
                </a:lnTo>
                <a:lnTo>
                  <a:pt x="308320" y="54472"/>
                </a:lnTo>
                <a:lnTo>
                  <a:pt x="301418" y="46276"/>
                </a:lnTo>
                <a:close/>
              </a:path>
              <a:path w="363220" h="314325">
                <a:moveTo>
                  <a:pt x="346592" y="38100"/>
                </a:moveTo>
                <a:lnTo>
                  <a:pt x="310895" y="38100"/>
                </a:lnTo>
                <a:lnTo>
                  <a:pt x="318515" y="45720"/>
                </a:lnTo>
                <a:lnTo>
                  <a:pt x="308320" y="54472"/>
                </a:lnTo>
                <a:lnTo>
                  <a:pt x="329183" y="79248"/>
                </a:lnTo>
                <a:lnTo>
                  <a:pt x="346592" y="38100"/>
                </a:lnTo>
                <a:close/>
              </a:path>
              <a:path w="363220" h="314325">
                <a:moveTo>
                  <a:pt x="310895" y="38100"/>
                </a:moveTo>
                <a:lnTo>
                  <a:pt x="301418" y="46276"/>
                </a:lnTo>
                <a:lnTo>
                  <a:pt x="308320" y="54472"/>
                </a:lnTo>
                <a:lnTo>
                  <a:pt x="318515" y="45720"/>
                </a:lnTo>
                <a:lnTo>
                  <a:pt x="310895" y="38100"/>
                </a:lnTo>
                <a:close/>
              </a:path>
              <a:path w="363220" h="314325">
                <a:moveTo>
                  <a:pt x="362711" y="0"/>
                </a:moveTo>
                <a:lnTo>
                  <a:pt x="280415" y="21336"/>
                </a:lnTo>
                <a:lnTo>
                  <a:pt x="301418" y="46276"/>
                </a:lnTo>
                <a:lnTo>
                  <a:pt x="310895" y="38100"/>
                </a:lnTo>
                <a:lnTo>
                  <a:pt x="346592" y="38100"/>
                </a:lnTo>
                <a:lnTo>
                  <a:pt x="36271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88252" y="1845563"/>
            <a:ext cx="219455" cy="219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800" y="12193"/>
            <a:ext cx="6874763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3669" y="332233"/>
            <a:ext cx="8011667" cy="6525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5114544" cy="32171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1159" y="3302609"/>
            <a:ext cx="223520" cy="322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0" algn="just">
              <a:lnSpc>
                <a:spcPct val="15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3333CC"/>
                </a:solidFill>
                <a:latin typeface="Arial"/>
                <a:cs typeface="Arial"/>
              </a:rPr>
              <a:t>I 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D  A  T  O  D  </a:t>
            </a:r>
            <a:r>
              <a:rPr sz="2000" b="1" spc="-5" dirty="0">
                <a:solidFill>
                  <a:srgbClr val="3333CC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1727" y="3271520"/>
            <a:ext cx="191960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EP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MI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  </a:t>
            </a:r>
            <a:r>
              <a:rPr sz="2400" spc="-5" dirty="0">
                <a:latin typeface="Arial"/>
                <a:cs typeface="Arial"/>
              </a:rPr>
              <a:t>SUGHERO  ESODERMA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1727" y="5100319"/>
            <a:ext cx="2308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ND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MI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406400"/>
            <a:ext cx="8406765" cy="258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solidFill>
                  <a:srgbClr val="CC0000"/>
                </a:solidFill>
                <a:latin typeface="Arial"/>
                <a:cs typeface="Arial"/>
              </a:rPr>
              <a:t>Tessuti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CC0000"/>
                </a:solidFill>
                <a:latin typeface="Arial"/>
                <a:cs typeface="Arial"/>
              </a:rPr>
              <a:t>TEGUMENTALI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marL="621665" marR="5080" indent="-609600">
              <a:lnSpc>
                <a:spcPct val="100000"/>
              </a:lnSpc>
              <a:tabLst>
                <a:tab pos="2979420" algn="l"/>
              </a:tabLst>
            </a:pPr>
            <a:r>
              <a:rPr sz="2400" spc="-5" dirty="0">
                <a:latin typeface="Arial"/>
                <a:cs typeface="Arial"/>
              </a:rPr>
              <a:t>Assunzione di acqua e soluti: </a:t>
            </a:r>
            <a:r>
              <a:rPr sz="2400" spc="-15" dirty="0">
                <a:latin typeface="Arial"/>
                <a:cs typeface="Arial"/>
              </a:rPr>
              <a:t>TESSUTO </a:t>
            </a:r>
            <a:r>
              <a:rPr sz="2400" spc="-5" dirty="0">
                <a:latin typeface="Arial"/>
                <a:cs typeface="Arial"/>
              </a:rPr>
              <a:t>di </a:t>
            </a:r>
            <a:r>
              <a:rPr sz="2400" spc="-10" dirty="0">
                <a:latin typeface="Arial"/>
                <a:cs typeface="Arial"/>
              </a:rPr>
              <a:t>ASSORBIMENTO:  </a:t>
            </a:r>
            <a:r>
              <a:rPr sz="2400" spc="-5" dirty="0">
                <a:latin typeface="Arial"/>
                <a:cs typeface="Arial"/>
              </a:rPr>
              <a:t>RIZODERMIDE;	</a:t>
            </a:r>
            <a:r>
              <a:rPr sz="3600" b="1" spc="-7" baseline="3472" dirty="0">
                <a:solidFill>
                  <a:srgbClr val="CC0000"/>
                </a:solidFill>
                <a:latin typeface="Symbol"/>
                <a:cs typeface="Symbol"/>
              </a:rPr>
              <a:t></a:t>
            </a:r>
            <a:endParaRPr sz="3600" baseline="3472">
              <a:latin typeface="Symbol"/>
              <a:cs typeface="Symbol"/>
            </a:endParaRPr>
          </a:p>
          <a:p>
            <a:pPr marL="621665" marR="394335" indent="-609600">
              <a:lnSpc>
                <a:spcPts val="2860"/>
              </a:lnSpc>
              <a:spcBef>
                <a:spcPts val="1555"/>
              </a:spcBef>
            </a:pPr>
            <a:r>
              <a:rPr sz="2400" spc="-5" dirty="0">
                <a:latin typeface="Arial"/>
                <a:cs typeface="Arial"/>
              </a:rPr>
              <a:t>Protezione e limitazione della perdita di acqua: TESSUTI di  </a:t>
            </a:r>
            <a:r>
              <a:rPr sz="2400" spc="-10" dirty="0">
                <a:latin typeface="Arial"/>
                <a:cs typeface="Arial"/>
              </a:rPr>
              <a:t>RIVESTIMENTO.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68028" y="3438588"/>
            <a:ext cx="193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C0000"/>
                </a:solidFill>
                <a:latin typeface="Symbol"/>
                <a:cs typeface="Symbol"/>
              </a:rPr>
              <a:t>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39" y="273241"/>
            <a:ext cx="8124190" cy="16154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3200" b="1" dirty="0">
                <a:solidFill>
                  <a:srgbClr val="3333CC"/>
                </a:solidFill>
                <a:latin typeface="Arial"/>
                <a:cs typeface="Arial"/>
              </a:rPr>
              <a:t>SUGHERO </a:t>
            </a:r>
            <a:r>
              <a:rPr sz="2400" dirty="0"/>
              <a:t>- </a:t>
            </a:r>
            <a:r>
              <a:rPr sz="2400" spc="-5" dirty="0"/>
              <a:t>di origine secondaria, riveste fusti e radici  che si sono accresciuti in spessore. </a:t>
            </a:r>
            <a:r>
              <a:rPr sz="2400" spc="-15" dirty="0"/>
              <a:t>Viene </a:t>
            </a:r>
            <a:r>
              <a:rPr sz="2400" spc="-5" dirty="0"/>
              <a:t>prodotto da  cambi subero-fellodermici che si formano più volte nella  porzione più esterna della corteccia, in maniera</a:t>
            </a:r>
            <a:r>
              <a:rPr sz="2400" spc="95" dirty="0"/>
              <a:t> </a:t>
            </a:r>
            <a:r>
              <a:rPr sz="2400" spc="-5" dirty="0"/>
              <a:t>discontinua.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8719" y="2133600"/>
            <a:ext cx="5689091" cy="4317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198437"/>
            <a:ext cx="79482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Sotto lo stoma si apre una camera sottostomatica, che è in  comunicazione con gli spazi intercellulari dei tessuti  fotosintetici.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755904" y="1431035"/>
            <a:ext cx="7609331" cy="5094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77283" y="4771644"/>
            <a:ext cx="624840" cy="405765"/>
          </a:xfrm>
          <a:custGeom>
            <a:avLst/>
            <a:gdLst/>
            <a:ahLst/>
            <a:cxnLst/>
            <a:rect l="l" t="t" r="r" b="b"/>
            <a:pathLst>
              <a:path w="624839" h="405764">
                <a:moveTo>
                  <a:pt x="609599" y="0"/>
                </a:moveTo>
                <a:lnTo>
                  <a:pt x="0" y="380999"/>
                </a:lnTo>
                <a:lnTo>
                  <a:pt x="15240" y="405383"/>
                </a:lnTo>
                <a:lnTo>
                  <a:pt x="624839" y="24384"/>
                </a:lnTo>
                <a:lnTo>
                  <a:pt x="6095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34155"/>
            <a:ext cx="9144000" cy="3320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42643"/>
            <a:ext cx="2988563" cy="2462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3539" y="65277"/>
            <a:ext cx="6805930" cy="12496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0"/>
              </a:spcBef>
            </a:pPr>
            <a:r>
              <a:rPr sz="3200" b="1" dirty="0">
                <a:solidFill>
                  <a:srgbClr val="3333CC"/>
                </a:solidFill>
                <a:latin typeface="Arial"/>
                <a:cs typeface="Arial"/>
              </a:rPr>
              <a:t>SUGHERO </a:t>
            </a:r>
            <a:r>
              <a:rPr sz="2400" dirty="0"/>
              <a:t>- </a:t>
            </a:r>
            <a:r>
              <a:rPr sz="2400" spc="-5" dirty="0"/>
              <a:t>è costituito da cellule morte, ed</a:t>
            </a:r>
            <a:r>
              <a:rPr sz="2400" spc="-220" dirty="0"/>
              <a:t> </a:t>
            </a:r>
            <a:r>
              <a:rPr sz="2400" spc="-5" dirty="0"/>
              <a:t>è  pluristratificato. Pareti ispessite e</a:t>
            </a:r>
            <a:r>
              <a:rPr sz="2400" spc="30" dirty="0"/>
              <a:t> </a:t>
            </a:r>
            <a:r>
              <a:rPr sz="2400" spc="-5" dirty="0"/>
              <a:t>suberificate.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/>
              <a:t>Colore scuro per tannini e</a:t>
            </a:r>
            <a:r>
              <a:rPr sz="2400" spc="45" dirty="0"/>
              <a:t> </a:t>
            </a:r>
            <a:r>
              <a:rPr sz="2400" spc="-5" dirty="0"/>
              <a:t>resine.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2485644" y="1917192"/>
            <a:ext cx="6077711" cy="42260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525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497806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4800600" y="4020502"/>
            <a:ext cx="3968031" cy="2362200"/>
            <a:chOff x="4800600" y="4020502"/>
            <a:chExt cx="3968031" cy="23622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4020502"/>
              <a:ext cx="3968031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tangolo 1"/>
            <p:cNvSpPr/>
            <p:nvPr/>
          </p:nvSpPr>
          <p:spPr>
            <a:xfrm>
              <a:off x="7543800" y="6172200"/>
              <a:ext cx="457200" cy="2105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4" name="Picture 2" descr="Cork: Structure, Properties, Applic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018" y="381000"/>
            <a:ext cx="322027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2126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39" y="273241"/>
            <a:ext cx="20815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3333CC"/>
                </a:solidFill>
                <a:latin typeface="Arial"/>
                <a:cs typeface="Arial"/>
              </a:rPr>
              <a:t>SUGHERO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39" y="948373"/>
            <a:ext cx="1346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o</a:t>
            </a:r>
            <a:r>
              <a:rPr sz="2400" b="1" spc="-8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fellema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00527" y="0"/>
            <a:ext cx="4532375" cy="6336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39" y="273241"/>
            <a:ext cx="20815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3333CC"/>
                </a:solidFill>
                <a:latin typeface="Arial"/>
                <a:cs typeface="Arial"/>
              </a:rPr>
              <a:t>SUGHERO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39" y="917892"/>
            <a:ext cx="83070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sostituisce l’epidermide negli organi che hanno </a:t>
            </a:r>
            <a:r>
              <a:rPr sz="2000" spc="-5" dirty="0">
                <a:latin typeface="Arial"/>
                <a:cs typeface="Arial"/>
              </a:rPr>
              <a:t>accrescimento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secondario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4611" y="1629155"/>
            <a:ext cx="8534400" cy="3624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39" y="325627"/>
            <a:ext cx="8446135" cy="2346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3200" b="1" dirty="0">
                <a:solidFill>
                  <a:srgbClr val="3333CC"/>
                </a:solidFill>
                <a:latin typeface="Arial"/>
                <a:cs typeface="Arial"/>
              </a:rPr>
              <a:t>ESODERMA </a:t>
            </a:r>
            <a:r>
              <a:rPr sz="2400" dirty="0">
                <a:latin typeface="Arial"/>
                <a:cs typeface="Arial"/>
              </a:rPr>
              <a:t>- </a:t>
            </a:r>
            <a:r>
              <a:rPr sz="2400" spc="-5" dirty="0">
                <a:latin typeface="Arial"/>
                <a:cs typeface="Arial"/>
              </a:rPr>
              <a:t>di origine primaria, è formato da uno o più  strati di cellule situate subito sotto la </a:t>
            </a:r>
            <a:r>
              <a:rPr sz="2400" b="1" spc="-5" dirty="0">
                <a:latin typeface="Arial"/>
                <a:cs typeface="Arial"/>
              </a:rPr>
              <a:t>rizodermide </a:t>
            </a:r>
            <a:r>
              <a:rPr sz="2400" spc="-5" dirty="0">
                <a:latin typeface="Arial"/>
                <a:cs typeface="Arial"/>
              </a:rPr>
              <a:t>della radice,  con funzione di protezione. La parete secondaria delle cellule  è leggermente suberificata, quindi con la progressiva  maturazione dell’esoderma cessa anche l’assorbimento  dell’acqua da parte del corrispondente tratto della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radice.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904" y="2852927"/>
            <a:ext cx="6476999" cy="3745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0400" y="1121664"/>
            <a:ext cx="5416295" cy="4623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661" y="0"/>
            <a:ext cx="2923918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00527" y="894587"/>
            <a:ext cx="302260" cy="2621280"/>
          </a:xfrm>
          <a:custGeom>
            <a:avLst/>
            <a:gdLst/>
            <a:ahLst/>
            <a:cxnLst/>
            <a:rect l="l" t="t" r="r" b="b"/>
            <a:pathLst>
              <a:path w="302260" h="2621279">
                <a:moveTo>
                  <a:pt x="25907" y="2587751"/>
                </a:moveTo>
                <a:lnTo>
                  <a:pt x="12192" y="2590799"/>
                </a:lnTo>
                <a:lnTo>
                  <a:pt x="13716" y="2590799"/>
                </a:lnTo>
                <a:lnTo>
                  <a:pt x="0" y="2592323"/>
                </a:lnTo>
                <a:lnTo>
                  <a:pt x="1524" y="2621279"/>
                </a:lnTo>
                <a:lnTo>
                  <a:pt x="16763" y="2619755"/>
                </a:lnTo>
                <a:lnTo>
                  <a:pt x="18287" y="2619755"/>
                </a:lnTo>
                <a:lnTo>
                  <a:pt x="32004" y="2616707"/>
                </a:lnTo>
                <a:lnTo>
                  <a:pt x="33528" y="2616707"/>
                </a:lnTo>
                <a:lnTo>
                  <a:pt x="33528" y="2615183"/>
                </a:lnTo>
                <a:lnTo>
                  <a:pt x="35051" y="2615183"/>
                </a:lnTo>
                <a:lnTo>
                  <a:pt x="50292" y="2609087"/>
                </a:lnTo>
                <a:lnTo>
                  <a:pt x="65531" y="2601467"/>
                </a:lnTo>
                <a:lnTo>
                  <a:pt x="79248" y="2590799"/>
                </a:lnTo>
                <a:lnTo>
                  <a:pt x="80772" y="2589275"/>
                </a:lnTo>
                <a:lnTo>
                  <a:pt x="24383" y="2589275"/>
                </a:lnTo>
                <a:lnTo>
                  <a:pt x="25907" y="2587751"/>
                </a:lnTo>
                <a:close/>
              </a:path>
              <a:path w="302260" h="2621279">
                <a:moveTo>
                  <a:pt x="233171" y="1310639"/>
                </a:moveTo>
                <a:lnTo>
                  <a:pt x="198119" y="1336547"/>
                </a:lnTo>
                <a:lnTo>
                  <a:pt x="164592" y="1382267"/>
                </a:lnTo>
                <a:lnTo>
                  <a:pt x="147828" y="1418843"/>
                </a:lnTo>
                <a:lnTo>
                  <a:pt x="137160" y="1458467"/>
                </a:lnTo>
                <a:lnTo>
                  <a:pt x="129539" y="1525523"/>
                </a:lnTo>
                <a:lnTo>
                  <a:pt x="129539" y="2412491"/>
                </a:lnTo>
                <a:lnTo>
                  <a:pt x="123443" y="2452115"/>
                </a:lnTo>
                <a:lnTo>
                  <a:pt x="106680" y="2505455"/>
                </a:lnTo>
                <a:lnTo>
                  <a:pt x="80772" y="2548127"/>
                </a:lnTo>
                <a:lnTo>
                  <a:pt x="48768" y="2578607"/>
                </a:lnTo>
                <a:lnTo>
                  <a:pt x="24383" y="2589275"/>
                </a:lnTo>
                <a:lnTo>
                  <a:pt x="80772" y="2589275"/>
                </a:lnTo>
                <a:lnTo>
                  <a:pt x="114300" y="2551175"/>
                </a:lnTo>
                <a:lnTo>
                  <a:pt x="140207" y="2497835"/>
                </a:lnTo>
                <a:lnTo>
                  <a:pt x="152400" y="2456687"/>
                </a:lnTo>
                <a:lnTo>
                  <a:pt x="158495" y="2412491"/>
                </a:lnTo>
                <a:lnTo>
                  <a:pt x="158495" y="1505711"/>
                </a:lnTo>
                <a:lnTo>
                  <a:pt x="164592" y="1466087"/>
                </a:lnTo>
                <a:lnTo>
                  <a:pt x="181356" y="1412747"/>
                </a:lnTo>
                <a:lnTo>
                  <a:pt x="207263" y="1368551"/>
                </a:lnTo>
                <a:lnTo>
                  <a:pt x="239268" y="1339595"/>
                </a:lnTo>
                <a:lnTo>
                  <a:pt x="263651" y="1327403"/>
                </a:lnTo>
                <a:lnTo>
                  <a:pt x="268986" y="1327403"/>
                </a:lnTo>
                <a:lnTo>
                  <a:pt x="275844" y="1325879"/>
                </a:lnTo>
                <a:lnTo>
                  <a:pt x="274319" y="1325879"/>
                </a:lnTo>
                <a:lnTo>
                  <a:pt x="289560" y="1324355"/>
                </a:lnTo>
                <a:lnTo>
                  <a:pt x="286512" y="1324355"/>
                </a:lnTo>
                <a:lnTo>
                  <a:pt x="272795" y="1322831"/>
                </a:lnTo>
                <a:lnTo>
                  <a:pt x="269748" y="1322831"/>
                </a:lnTo>
                <a:lnTo>
                  <a:pt x="256031" y="1319783"/>
                </a:lnTo>
                <a:lnTo>
                  <a:pt x="254507" y="1319783"/>
                </a:lnTo>
                <a:lnTo>
                  <a:pt x="237744" y="1313687"/>
                </a:lnTo>
                <a:lnTo>
                  <a:pt x="233171" y="1310639"/>
                </a:lnTo>
                <a:close/>
              </a:path>
              <a:path w="302260" h="2621279">
                <a:moveTo>
                  <a:pt x="268986" y="1327403"/>
                </a:moveTo>
                <a:lnTo>
                  <a:pt x="263651" y="1327403"/>
                </a:lnTo>
                <a:lnTo>
                  <a:pt x="262128" y="1328927"/>
                </a:lnTo>
                <a:lnTo>
                  <a:pt x="268986" y="1327403"/>
                </a:lnTo>
                <a:close/>
              </a:path>
              <a:path w="302260" h="2621279">
                <a:moveTo>
                  <a:pt x="286512" y="1295399"/>
                </a:moveTo>
                <a:lnTo>
                  <a:pt x="272795" y="1296923"/>
                </a:lnTo>
                <a:lnTo>
                  <a:pt x="269748" y="1296923"/>
                </a:lnTo>
                <a:lnTo>
                  <a:pt x="256031" y="1301495"/>
                </a:lnTo>
                <a:lnTo>
                  <a:pt x="254507" y="1301495"/>
                </a:lnTo>
                <a:lnTo>
                  <a:pt x="240792" y="1306067"/>
                </a:lnTo>
                <a:lnTo>
                  <a:pt x="233171" y="1310639"/>
                </a:lnTo>
                <a:lnTo>
                  <a:pt x="237744" y="1313687"/>
                </a:lnTo>
                <a:lnTo>
                  <a:pt x="254507" y="1319783"/>
                </a:lnTo>
                <a:lnTo>
                  <a:pt x="256031" y="1319783"/>
                </a:lnTo>
                <a:lnTo>
                  <a:pt x="269748" y="1322831"/>
                </a:lnTo>
                <a:lnTo>
                  <a:pt x="272795" y="1322831"/>
                </a:lnTo>
                <a:lnTo>
                  <a:pt x="286512" y="1324355"/>
                </a:lnTo>
                <a:lnTo>
                  <a:pt x="286512" y="1295399"/>
                </a:lnTo>
                <a:close/>
              </a:path>
              <a:path w="302260" h="2621279">
                <a:moveTo>
                  <a:pt x="289560" y="1295399"/>
                </a:moveTo>
                <a:lnTo>
                  <a:pt x="286512" y="1295399"/>
                </a:lnTo>
                <a:lnTo>
                  <a:pt x="286512" y="1324355"/>
                </a:lnTo>
                <a:lnTo>
                  <a:pt x="297180" y="1324355"/>
                </a:lnTo>
                <a:lnTo>
                  <a:pt x="301751" y="1318259"/>
                </a:lnTo>
                <a:lnTo>
                  <a:pt x="301751" y="1303019"/>
                </a:lnTo>
                <a:lnTo>
                  <a:pt x="297180" y="1296923"/>
                </a:lnTo>
                <a:lnTo>
                  <a:pt x="289560" y="1295399"/>
                </a:lnTo>
                <a:close/>
              </a:path>
              <a:path w="302260" h="2621279">
                <a:moveTo>
                  <a:pt x="1524" y="0"/>
                </a:moveTo>
                <a:lnTo>
                  <a:pt x="0" y="28955"/>
                </a:lnTo>
                <a:lnTo>
                  <a:pt x="12192" y="28955"/>
                </a:lnTo>
                <a:lnTo>
                  <a:pt x="25907" y="32003"/>
                </a:lnTo>
                <a:lnTo>
                  <a:pt x="24383" y="32003"/>
                </a:lnTo>
                <a:lnTo>
                  <a:pt x="38100" y="36575"/>
                </a:lnTo>
                <a:lnTo>
                  <a:pt x="50292" y="44196"/>
                </a:lnTo>
                <a:lnTo>
                  <a:pt x="89916" y="85343"/>
                </a:lnTo>
                <a:lnTo>
                  <a:pt x="114300" y="132587"/>
                </a:lnTo>
                <a:lnTo>
                  <a:pt x="126492" y="188975"/>
                </a:lnTo>
                <a:lnTo>
                  <a:pt x="129539" y="210312"/>
                </a:lnTo>
                <a:lnTo>
                  <a:pt x="129539" y="1094231"/>
                </a:lnTo>
                <a:lnTo>
                  <a:pt x="132587" y="1139951"/>
                </a:lnTo>
                <a:lnTo>
                  <a:pt x="141731" y="1181099"/>
                </a:lnTo>
                <a:lnTo>
                  <a:pt x="155448" y="1220723"/>
                </a:lnTo>
                <a:lnTo>
                  <a:pt x="173736" y="1254251"/>
                </a:lnTo>
                <a:lnTo>
                  <a:pt x="210312" y="1295399"/>
                </a:lnTo>
                <a:lnTo>
                  <a:pt x="233171" y="1310639"/>
                </a:lnTo>
                <a:lnTo>
                  <a:pt x="240792" y="1306067"/>
                </a:lnTo>
                <a:lnTo>
                  <a:pt x="254507" y="1301495"/>
                </a:lnTo>
                <a:lnTo>
                  <a:pt x="256031" y="1301495"/>
                </a:lnTo>
                <a:lnTo>
                  <a:pt x="269748" y="1296923"/>
                </a:lnTo>
                <a:lnTo>
                  <a:pt x="272795" y="1296923"/>
                </a:lnTo>
                <a:lnTo>
                  <a:pt x="286512" y="1295399"/>
                </a:lnTo>
                <a:lnTo>
                  <a:pt x="275844" y="1295399"/>
                </a:lnTo>
                <a:lnTo>
                  <a:pt x="262128" y="1292351"/>
                </a:lnTo>
                <a:lnTo>
                  <a:pt x="263651" y="1292351"/>
                </a:lnTo>
                <a:lnTo>
                  <a:pt x="251460" y="1287779"/>
                </a:lnTo>
                <a:lnTo>
                  <a:pt x="240792" y="1281683"/>
                </a:lnTo>
                <a:lnTo>
                  <a:pt x="208787" y="1252727"/>
                </a:lnTo>
                <a:lnTo>
                  <a:pt x="190500" y="1225295"/>
                </a:lnTo>
                <a:lnTo>
                  <a:pt x="181356" y="1210055"/>
                </a:lnTo>
                <a:lnTo>
                  <a:pt x="164592" y="1156715"/>
                </a:lnTo>
                <a:lnTo>
                  <a:pt x="158495" y="1094231"/>
                </a:lnTo>
                <a:lnTo>
                  <a:pt x="158495" y="230124"/>
                </a:lnTo>
                <a:lnTo>
                  <a:pt x="155448" y="184403"/>
                </a:lnTo>
                <a:lnTo>
                  <a:pt x="146304" y="141732"/>
                </a:lnTo>
                <a:lnTo>
                  <a:pt x="132587" y="103632"/>
                </a:lnTo>
                <a:lnTo>
                  <a:pt x="114300" y="68579"/>
                </a:lnTo>
                <a:lnTo>
                  <a:pt x="77724" y="28955"/>
                </a:lnTo>
                <a:lnTo>
                  <a:pt x="35051" y="4572"/>
                </a:lnTo>
                <a:lnTo>
                  <a:pt x="32004" y="4572"/>
                </a:lnTo>
                <a:lnTo>
                  <a:pt x="18287" y="1524"/>
                </a:lnTo>
                <a:lnTo>
                  <a:pt x="16763" y="1524"/>
                </a:lnTo>
                <a:lnTo>
                  <a:pt x="1524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43627" y="1845563"/>
            <a:ext cx="1007744" cy="365760"/>
          </a:xfrm>
          <a:prstGeom prst="rect">
            <a:avLst/>
          </a:prstGeom>
          <a:solidFill>
            <a:srgbClr val="BDC3C6"/>
          </a:solidFill>
        </p:spPr>
        <p:txBody>
          <a:bodyPr vert="horz" wrap="square" lIns="0" tIns="831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5"/>
              </a:spcBef>
            </a:pPr>
            <a:r>
              <a:rPr sz="1400" b="1" dirty="0">
                <a:latin typeface="Times New Roman"/>
                <a:cs typeface="Times New Roman"/>
              </a:rPr>
              <a:t>Rizodermide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9257"/>
            <a:ext cx="9143999" cy="5451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6856475"/>
                </a:moveTo>
                <a:lnTo>
                  <a:pt x="9142475" y="6856475"/>
                </a:lnTo>
                <a:lnTo>
                  <a:pt x="9142475" y="0"/>
                </a:lnTo>
                <a:lnTo>
                  <a:pt x="0" y="0"/>
                </a:lnTo>
                <a:lnTo>
                  <a:pt x="0" y="68564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1791"/>
            <a:ext cx="9144000" cy="5629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5759450"/>
            <a:ext cx="51276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5" dirty="0">
                <a:solidFill>
                  <a:srgbClr val="FFFFFF"/>
                </a:solidFill>
                <a:latin typeface="Arial"/>
                <a:cs typeface="Arial"/>
              </a:rPr>
              <a:t>Esoderma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colorato con berberina </a:t>
            </a:r>
            <a:r>
              <a:rPr sz="2000" i="1" spc="-5" dirty="0">
                <a:solidFill>
                  <a:srgbClr val="FFFFFF"/>
                </a:solidFill>
                <a:latin typeface="Arial"/>
                <a:cs typeface="Arial"/>
              </a:rPr>
              <a:t>/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anilina</a:t>
            </a:r>
            <a:r>
              <a:rPr sz="2000" i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blu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0011" y="405383"/>
            <a:ext cx="6045707" cy="2718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27375" y="3162300"/>
            <a:ext cx="3689444" cy="3162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67400" y="4504944"/>
            <a:ext cx="939165" cy="243840"/>
          </a:xfrm>
          <a:custGeom>
            <a:avLst/>
            <a:gdLst/>
            <a:ahLst/>
            <a:cxnLst/>
            <a:rect l="l" t="t" r="r" b="b"/>
            <a:pathLst>
              <a:path w="939165" h="243839">
                <a:moveTo>
                  <a:pt x="935735" y="0"/>
                </a:moveTo>
                <a:lnTo>
                  <a:pt x="0" y="234696"/>
                </a:lnTo>
                <a:lnTo>
                  <a:pt x="1523" y="243840"/>
                </a:lnTo>
                <a:lnTo>
                  <a:pt x="938783" y="9143"/>
                </a:lnTo>
                <a:lnTo>
                  <a:pt x="935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42978" y="3671823"/>
            <a:ext cx="2214245" cy="905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rizodermide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>
              <a:latin typeface="Times New Roman"/>
              <a:cs typeface="Times New Roman"/>
            </a:endParaRPr>
          </a:p>
          <a:p>
            <a:pPr marL="114109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esodermide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77839" y="3980688"/>
            <a:ext cx="390525" cy="304800"/>
          </a:xfrm>
          <a:custGeom>
            <a:avLst/>
            <a:gdLst/>
            <a:ahLst/>
            <a:cxnLst/>
            <a:rect l="l" t="t" r="r" b="b"/>
            <a:pathLst>
              <a:path w="390525" h="304800">
                <a:moveTo>
                  <a:pt x="384048" y="0"/>
                </a:moveTo>
                <a:lnTo>
                  <a:pt x="0" y="297179"/>
                </a:lnTo>
                <a:lnTo>
                  <a:pt x="6095" y="304799"/>
                </a:lnTo>
                <a:lnTo>
                  <a:pt x="390143" y="6096"/>
                </a:lnTo>
                <a:lnTo>
                  <a:pt x="384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2277" y="5327586"/>
            <a:ext cx="8201659" cy="1003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parenchima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corticale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Nell’esodermide alcune cellule mantengono una parete sottile (punti di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permeazione)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71388" y="5297423"/>
            <a:ext cx="845819" cy="178435"/>
          </a:xfrm>
          <a:custGeom>
            <a:avLst/>
            <a:gdLst/>
            <a:ahLst/>
            <a:cxnLst/>
            <a:rect l="l" t="t" r="r" b="b"/>
            <a:pathLst>
              <a:path w="845820" h="178435">
                <a:moveTo>
                  <a:pt x="3047" y="0"/>
                </a:moveTo>
                <a:lnTo>
                  <a:pt x="0" y="9143"/>
                </a:lnTo>
                <a:lnTo>
                  <a:pt x="842771" y="178307"/>
                </a:lnTo>
                <a:lnTo>
                  <a:pt x="845819" y="169163"/>
                </a:lnTo>
                <a:lnTo>
                  <a:pt x="30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60035" y="480059"/>
            <a:ext cx="4283964" cy="3791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1340" y="501650"/>
            <a:ext cx="4108450" cy="4960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257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Come tricomi e ghiandole,  gli stomi derivano da singole  cellule dell’epidermide che  mantengono più a lungo la  capacità di dividersi, ma che  daranno tutte origine poi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12700" marR="8763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delle cellule adulte (sono cioè  dei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MERISTEMOIDI).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99800"/>
              </a:lnSpc>
              <a:spcBef>
                <a:spcPts val="1445"/>
              </a:spcBef>
            </a:pPr>
            <a:r>
              <a:rPr sz="2400" spc="-5" dirty="0">
                <a:latin typeface="Arial"/>
                <a:cs typeface="Arial"/>
              </a:rPr>
              <a:t>Poiché le strutture generate si  </a:t>
            </a:r>
            <a:r>
              <a:rPr sz="2400" spc="-10" dirty="0">
                <a:latin typeface="Arial"/>
                <a:cs typeface="Arial"/>
              </a:rPr>
              <a:t>differenziano </a:t>
            </a:r>
            <a:r>
              <a:rPr sz="2400" spc="-5" dirty="0">
                <a:latin typeface="Arial"/>
                <a:cs typeface="Arial"/>
              </a:rPr>
              <a:t>nettamente per  forma e funzione dalle cellule  del tessuto circostante,  vengono definite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IDIOBLASTI.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39" y="605028"/>
            <a:ext cx="8424671" cy="3852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831" y="605027"/>
            <a:ext cx="502920" cy="304800"/>
          </a:xfrm>
          <a:custGeom>
            <a:avLst/>
            <a:gdLst/>
            <a:ahLst/>
            <a:cxnLst/>
            <a:rect l="l" t="t" r="r" b="b"/>
            <a:pathLst>
              <a:path w="502920" h="304800">
                <a:moveTo>
                  <a:pt x="0" y="304799"/>
                </a:moveTo>
                <a:lnTo>
                  <a:pt x="502919" y="304799"/>
                </a:lnTo>
                <a:lnTo>
                  <a:pt x="50291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260" y="600455"/>
            <a:ext cx="513715" cy="317500"/>
          </a:xfrm>
          <a:custGeom>
            <a:avLst/>
            <a:gdLst/>
            <a:ahLst/>
            <a:cxnLst/>
            <a:rect l="l" t="t" r="r" b="b"/>
            <a:pathLst>
              <a:path w="513715" h="317500">
                <a:moveTo>
                  <a:pt x="513587" y="0"/>
                </a:moveTo>
                <a:lnTo>
                  <a:pt x="0" y="0"/>
                </a:lnTo>
                <a:lnTo>
                  <a:pt x="0" y="316991"/>
                </a:lnTo>
                <a:lnTo>
                  <a:pt x="513587" y="316991"/>
                </a:lnTo>
                <a:lnTo>
                  <a:pt x="513587" y="310895"/>
                </a:lnTo>
                <a:lnTo>
                  <a:pt x="9143" y="310895"/>
                </a:lnTo>
                <a:lnTo>
                  <a:pt x="4571" y="306323"/>
                </a:lnTo>
                <a:lnTo>
                  <a:pt x="9143" y="306323"/>
                </a:lnTo>
                <a:lnTo>
                  <a:pt x="9143" y="9144"/>
                </a:lnTo>
                <a:lnTo>
                  <a:pt x="4571" y="9144"/>
                </a:lnTo>
                <a:lnTo>
                  <a:pt x="9143" y="4572"/>
                </a:lnTo>
                <a:lnTo>
                  <a:pt x="513587" y="4572"/>
                </a:lnTo>
                <a:lnTo>
                  <a:pt x="513587" y="0"/>
                </a:lnTo>
                <a:close/>
              </a:path>
              <a:path w="513715" h="317500">
                <a:moveTo>
                  <a:pt x="9143" y="306323"/>
                </a:moveTo>
                <a:lnTo>
                  <a:pt x="4571" y="306323"/>
                </a:lnTo>
                <a:lnTo>
                  <a:pt x="9143" y="310895"/>
                </a:lnTo>
                <a:lnTo>
                  <a:pt x="9143" y="306323"/>
                </a:lnTo>
                <a:close/>
              </a:path>
              <a:path w="513715" h="317500">
                <a:moveTo>
                  <a:pt x="502919" y="306323"/>
                </a:moveTo>
                <a:lnTo>
                  <a:pt x="9143" y="306323"/>
                </a:lnTo>
                <a:lnTo>
                  <a:pt x="9143" y="310895"/>
                </a:lnTo>
                <a:lnTo>
                  <a:pt x="502919" y="310895"/>
                </a:lnTo>
                <a:lnTo>
                  <a:pt x="502919" y="306323"/>
                </a:lnTo>
                <a:close/>
              </a:path>
              <a:path w="513715" h="317500">
                <a:moveTo>
                  <a:pt x="502919" y="4572"/>
                </a:moveTo>
                <a:lnTo>
                  <a:pt x="502919" y="310895"/>
                </a:lnTo>
                <a:lnTo>
                  <a:pt x="509015" y="306323"/>
                </a:lnTo>
                <a:lnTo>
                  <a:pt x="513587" y="306323"/>
                </a:lnTo>
                <a:lnTo>
                  <a:pt x="513587" y="9144"/>
                </a:lnTo>
                <a:lnTo>
                  <a:pt x="509015" y="9144"/>
                </a:lnTo>
                <a:lnTo>
                  <a:pt x="502919" y="4572"/>
                </a:lnTo>
                <a:close/>
              </a:path>
              <a:path w="513715" h="317500">
                <a:moveTo>
                  <a:pt x="513587" y="306323"/>
                </a:moveTo>
                <a:lnTo>
                  <a:pt x="509015" y="306323"/>
                </a:lnTo>
                <a:lnTo>
                  <a:pt x="502919" y="310895"/>
                </a:lnTo>
                <a:lnTo>
                  <a:pt x="513587" y="310895"/>
                </a:lnTo>
                <a:lnTo>
                  <a:pt x="513587" y="306323"/>
                </a:lnTo>
                <a:close/>
              </a:path>
              <a:path w="513715" h="317500">
                <a:moveTo>
                  <a:pt x="9143" y="4572"/>
                </a:moveTo>
                <a:lnTo>
                  <a:pt x="4571" y="9144"/>
                </a:lnTo>
                <a:lnTo>
                  <a:pt x="9143" y="9144"/>
                </a:lnTo>
                <a:lnTo>
                  <a:pt x="9143" y="4572"/>
                </a:lnTo>
                <a:close/>
              </a:path>
              <a:path w="513715" h="317500">
                <a:moveTo>
                  <a:pt x="502919" y="4572"/>
                </a:moveTo>
                <a:lnTo>
                  <a:pt x="9143" y="4572"/>
                </a:lnTo>
                <a:lnTo>
                  <a:pt x="9143" y="9144"/>
                </a:lnTo>
                <a:lnTo>
                  <a:pt x="502919" y="9144"/>
                </a:lnTo>
                <a:lnTo>
                  <a:pt x="502919" y="4572"/>
                </a:lnTo>
                <a:close/>
              </a:path>
              <a:path w="513715" h="317500">
                <a:moveTo>
                  <a:pt x="513587" y="4572"/>
                </a:moveTo>
                <a:lnTo>
                  <a:pt x="502919" y="4572"/>
                </a:lnTo>
                <a:lnTo>
                  <a:pt x="509015" y="9144"/>
                </a:lnTo>
                <a:lnTo>
                  <a:pt x="513587" y="9144"/>
                </a:lnTo>
                <a:lnTo>
                  <a:pt x="513587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255" y="2557272"/>
            <a:ext cx="502920" cy="304800"/>
          </a:xfrm>
          <a:custGeom>
            <a:avLst/>
            <a:gdLst/>
            <a:ahLst/>
            <a:cxnLst/>
            <a:rect l="l" t="t" r="r" b="b"/>
            <a:pathLst>
              <a:path w="502920" h="304800">
                <a:moveTo>
                  <a:pt x="0" y="304799"/>
                </a:moveTo>
                <a:lnTo>
                  <a:pt x="502919" y="304799"/>
                </a:lnTo>
                <a:lnTo>
                  <a:pt x="50291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8684" y="2552700"/>
            <a:ext cx="513715" cy="315595"/>
          </a:xfrm>
          <a:custGeom>
            <a:avLst/>
            <a:gdLst/>
            <a:ahLst/>
            <a:cxnLst/>
            <a:rect l="l" t="t" r="r" b="b"/>
            <a:pathLst>
              <a:path w="513715" h="315594">
                <a:moveTo>
                  <a:pt x="513587" y="0"/>
                </a:moveTo>
                <a:lnTo>
                  <a:pt x="0" y="0"/>
                </a:lnTo>
                <a:lnTo>
                  <a:pt x="0" y="315467"/>
                </a:lnTo>
                <a:lnTo>
                  <a:pt x="513587" y="315467"/>
                </a:lnTo>
                <a:lnTo>
                  <a:pt x="513587" y="310895"/>
                </a:lnTo>
                <a:lnTo>
                  <a:pt x="9144" y="310895"/>
                </a:lnTo>
                <a:lnTo>
                  <a:pt x="4571" y="306323"/>
                </a:lnTo>
                <a:lnTo>
                  <a:pt x="9144" y="306323"/>
                </a:lnTo>
                <a:lnTo>
                  <a:pt x="9144" y="9143"/>
                </a:lnTo>
                <a:lnTo>
                  <a:pt x="4571" y="9143"/>
                </a:lnTo>
                <a:lnTo>
                  <a:pt x="9144" y="4571"/>
                </a:lnTo>
                <a:lnTo>
                  <a:pt x="513587" y="4571"/>
                </a:lnTo>
                <a:lnTo>
                  <a:pt x="513587" y="0"/>
                </a:lnTo>
                <a:close/>
              </a:path>
              <a:path w="513715" h="315594">
                <a:moveTo>
                  <a:pt x="9144" y="306323"/>
                </a:moveTo>
                <a:lnTo>
                  <a:pt x="4571" y="306323"/>
                </a:lnTo>
                <a:lnTo>
                  <a:pt x="9144" y="310895"/>
                </a:lnTo>
                <a:lnTo>
                  <a:pt x="9144" y="306323"/>
                </a:lnTo>
                <a:close/>
              </a:path>
              <a:path w="513715" h="315594">
                <a:moveTo>
                  <a:pt x="504443" y="306323"/>
                </a:moveTo>
                <a:lnTo>
                  <a:pt x="9144" y="306323"/>
                </a:lnTo>
                <a:lnTo>
                  <a:pt x="9144" y="310895"/>
                </a:lnTo>
                <a:lnTo>
                  <a:pt x="504443" y="310895"/>
                </a:lnTo>
                <a:lnTo>
                  <a:pt x="504443" y="306323"/>
                </a:lnTo>
                <a:close/>
              </a:path>
              <a:path w="513715" h="315594">
                <a:moveTo>
                  <a:pt x="504443" y="4571"/>
                </a:moveTo>
                <a:lnTo>
                  <a:pt x="504443" y="310895"/>
                </a:lnTo>
                <a:lnTo>
                  <a:pt x="509015" y="306323"/>
                </a:lnTo>
                <a:lnTo>
                  <a:pt x="513587" y="306323"/>
                </a:lnTo>
                <a:lnTo>
                  <a:pt x="513587" y="9143"/>
                </a:lnTo>
                <a:lnTo>
                  <a:pt x="509015" y="9143"/>
                </a:lnTo>
                <a:lnTo>
                  <a:pt x="504443" y="4571"/>
                </a:lnTo>
                <a:close/>
              </a:path>
              <a:path w="513715" h="315594">
                <a:moveTo>
                  <a:pt x="513587" y="306323"/>
                </a:moveTo>
                <a:lnTo>
                  <a:pt x="509015" y="306323"/>
                </a:lnTo>
                <a:lnTo>
                  <a:pt x="504443" y="310895"/>
                </a:lnTo>
                <a:lnTo>
                  <a:pt x="513587" y="310895"/>
                </a:lnTo>
                <a:lnTo>
                  <a:pt x="513587" y="306323"/>
                </a:lnTo>
                <a:close/>
              </a:path>
              <a:path w="513715" h="315594">
                <a:moveTo>
                  <a:pt x="9144" y="4571"/>
                </a:moveTo>
                <a:lnTo>
                  <a:pt x="4571" y="9143"/>
                </a:lnTo>
                <a:lnTo>
                  <a:pt x="9144" y="9143"/>
                </a:lnTo>
                <a:lnTo>
                  <a:pt x="9144" y="4571"/>
                </a:lnTo>
                <a:close/>
              </a:path>
              <a:path w="513715" h="315594">
                <a:moveTo>
                  <a:pt x="504443" y="4571"/>
                </a:moveTo>
                <a:lnTo>
                  <a:pt x="9144" y="4571"/>
                </a:lnTo>
                <a:lnTo>
                  <a:pt x="9144" y="9143"/>
                </a:lnTo>
                <a:lnTo>
                  <a:pt x="504443" y="9143"/>
                </a:lnTo>
                <a:lnTo>
                  <a:pt x="504443" y="4571"/>
                </a:lnTo>
                <a:close/>
              </a:path>
              <a:path w="513715" h="315594">
                <a:moveTo>
                  <a:pt x="513587" y="4571"/>
                </a:moveTo>
                <a:lnTo>
                  <a:pt x="504443" y="4571"/>
                </a:lnTo>
                <a:lnTo>
                  <a:pt x="509015" y="9143"/>
                </a:lnTo>
                <a:lnTo>
                  <a:pt x="513587" y="9143"/>
                </a:lnTo>
                <a:lnTo>
                  <a:pt x="513587" y="45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08576" y="4335779"/>
            <a:ext cx="2625851" cy="2194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3068" y="4690871"/>
            <a:ext cx="3046730" cy="1485900"/>
          </a:xfrm>
          <a:custGeom>
            <a:avLst/>
            <a:gdLst/>
            <a:ahLst/>
            <a:cxnLst/>
            <a:rect l="l" t="t" r="r" b="b"/>
            <a:pathLst>
              <a:path w="3046730" h="1485900">
                <a:moveTo>
                  <a:pt x="3043427" y="0"/>
                </a:moveTo>
                <a:lnTo>
                  <a:pt x="1524" y="0"/>
                </a:lnTo>
                <a:lnTo>
                  <a:pt x="0" y="1523"/>
                </a:lnTo>
                <a:lnTo>
                  <a:pt x="0" y="1482851"/>
                </a:lnTo>
                <a:lnTo>
                  <a:pt x="1524" y="1485899"/>
                </a:lnTo>
                <a:lnTo>
                  <a:pt x="3043427" y="1485899"/>
                </a:lnTo>
                <a:lnTo>
                  <a:pt x="3046475" y="1482851"/>
                </a:lnTo>
                <a:lnTo>
                  <a:pt x="3046475" y="1479803"/>
                </a:lnTo>
                <a:lnTo>
                  <a:pt x="9144" y="1479803"/>
                </a:lnTo>
                <a:lnTo>
                  <a:pt x="4572" y="1475231"/>
                </a:lnTo>
                <a:lnTo>
                  <a:pt x="9144" y="1475231"/>
                </a:lnTo>
                <a:lnTo>
                  <a:pt x="9144" y="9143"/>
                </a:lnTo>
                <a:lnTo>
                  <a:pt x="4571" y="9143"/>
                </a:lnTo>
                <a:lnTo>
                  <a:pt x="9144" y="4571"/>
                </a:lnTo>
                <a:lnTo>
                  <a:pt x="3046475" y="4571"/>
                </a:lnTo>
                <a:lnTo>
                  <a:pt x="3046475" y="1523"/>
                </a:lnTo>
                <a:lnTo>
                  <a:pt x="3043427" y="0"/>
                </a:lnTo>
                <a:close/>
              </a:path>
              <a:path w="3046730" h="1485900">
                <a:moveTo>
                  <a:pt x="9144" y="1475231"/>
                </a:moveTo>
                <a:lnTo>
                  <a:pt x="4572" y="1475231"/>
                </a:lnTo>
                <a:lnTo>
                  <a:pt x="9144" y="1479803"/>
                </a:lnTo>
                <a:lnTo>
                  <a:pt x="9144" y="1475231"/>
                </a:lnTo>
                <a:close/>
              </a:path>
              <a:path w="3046730" h="1485900">
                <a:moveTo>
                  <a:pt x="3035807" y="1475231"/>
                </a:moveTo>
                <a:lnTo>
                  <a:pt x="9144" y="1475231"/>
                </a:lnTo>
                <a:lnTo>
                  <a:pt x="9144" y="1479803"/>
                </a:lnTo>
                <a:lnTo>
                  <a:pt x="3035807" y="1479803"/>
                </a:lnTo>
                <a:lnTo>
                  <a:pt x="3035807" y="1475231"/>
                </a:lnTo>
                <a:close/>
              </a:path>
              <a:path w="3046730" h="1485900">
                <a:moveTo>
                  <a:pt x="3035807" y="4571"/>
                </a:moveTo>
                <a:lnTo>
                  <a:pt x="3035807" y="1479803"/>
                </a:lnTo>
                <a:lnTo>
                  <a:pt x="3041903" y="1475231"/>
                </a:lnTo>
                <a:lnTo>
                  <a:pt x="3046475" y="1475231"/>
                </a:lnTo>
                <a:lnTo>
                  <a:pt x="3046475" y="9143"/>
                </a:lnTo>
                <a:lnTo>
                  <a:pt x="3041903" y="9143"/>
                </a:lnTo>
                <a:lnTo>
                  <a:pt x="3035807" y="4571"/>
                </a:lnTo>
                <a:close/>
              </a:path>
              <a:path w="3046730" h="1485900">
                <a:moveTo>
                  <a:pt x="3046475" y="1475231"/>
                </a:moveTo>
                <a:lnTo>
                  <a:pt x="3041903" y="1475231"/>
                </a:lnTo>
                <a:lnTo>
                  <a:pt x="3035807" y="1479803"/>
                </a:lnTo>
                <a:lnTo>
                  <a:pt x="3046475" y="1479803"/>
                </a:lnTo>
                <a:lnTo>
                  <a:pt x="3046475" y="1475231"/>
                </a:lnTo>
                <a:close/>
              </a:path>
              <a:path w="3046730" h="1485900">
                <a:moveTo>
                  <a:pt x="9144" y="4571"/>
                </a:moveTo>
                <a:lnTo>
                  <a:pt x="4571" y="9143"/>
                </a:lnTo>
                <a:lnTo>
                  <a:pt x="9144" y="9143"/>
                </a:lnTo>
                <a:lnTo>
                  <a:pt x="9144" y="4571"/>
                </a:lnTo>
                <a:close/>
              </a:path>
              <a:path w="3046730" h="1485900">
                <a:moveTo>
                  <a:pt x="3035807" y="4571"/>
                </a:moveTo>
                <a:lnTo>
                  <a:pt x="9144" y="4571"/>
                </a:lnTo>
                <a:lnTo>
                  <a:pt x="9144" y="9143"/>
                </a:lnTo>
                <a:lnTo>
                  <a:pt x="3035807" y="9143"/>
                </a:lnTo>
                <a:lnTo>
                  <a:pt x="3035807" y="4571"/>
                </a:lnTo>
                <a:close/>
              </a:path>
              <a:path w="3046730" h="1485900">
                <a:moveTo>
                  <a:pt x="3046475" y="4571"/>
                </a:moveTo>
                <a:lnTo>
                  <a:pt x="3035807" y="4571"/>
                </a:lnTo>
                <a:lnTo>
                  <a:pt x="3041903" y="9143"/>
                </a:lnTo>
                <a:lnTo>
                  <a:pt x="3046475" y="9143"/>
                </a:lnTo>
                <a:lnTo>
                  <a:pt x="3046475" y="4571"/>
                </a:lnTo>
                <a:close/>
              </a:path>
            </a:pathLst>
          </a:custGeom>
          <a:solidFill>
            <a:srgbClr val="262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5427" y="4584001"/>
            <a:ext cx="2830830" cy="1532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MMC: Cellula meristemoide  GMC: Cellula madre delle</a:t>
            </a:r>
            <a:endParaRPr sz="1800">
              <a:latin typeface="Arial"/>
              <a:cs typeface="Arial"/>
            </a:endParaRPr>
          </a:p>
          <a:p>
            <a:pPr marL="647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cellule di guardia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800" spc="-5" dirty="0">
                <a:latin typeface="Arial"/>
                <a:cs typeface="Arial"/>
              </a:rPr>
              <a:t>GC: Cellula di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guardia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8820" y="844400"/>
            <a:ext cx="7498043" cy="5050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545" y="289100"/>
            <a:ext cx="8516072" cy="5238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4027" y="5629211"/>
            <a:ext cx="7557134" cy="847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Tipi </a:t>
            </a:r>
            <a:r>
              <a:rPr sz="1800" spc="-5" dirty="0">
                <a:latin typeface="Arial"/>
                <a:cs typeface="Arial"/>
              </a:rPr>
              <a:t>di stomi in base alle cellule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sussidiarie.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2150"/>
              </a:lnSpc>
              <a:spcBef>
                <a:spcPts val="80"/>
              </a:spcBef>
            </a:pPr>
            <a:r>
              <a:rPr sz="1800" dirty="0">
                <a:latin typeface="Arial"/>
                <a:cs typeface="Arial"/>
              </a:rPr>
              <a:t>Il </a:t>
            </a:r>
            <a:r>
              <a:rPr sz="1800" spc="-5" dirty="0">
                <a:latin typeface="Arial"/>
                <a:cs typeface="Arial"/>
              </a:rPr>
              <a:t>numero, struttura e disposizione delle cellule sussidiarie costituiscono un  carattere sistematico (per interi generi o anche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famiglie)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4635" y="3142488"/>
            <a:ext cx="5579363" cy="3389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2590" y="533400"/>
            <a:ext cx="8389620" cy="5688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Gli </a:t>
            </a:r>
            <a:r>
              <a:rPr sz="2400" b="1" spc="-15" dirty="0">
                <a:solidFill>
                  <a:srgbClr val="FF4F4F"/>
                </a:solidFill>
                <a:latin typeface="Arial"/>
                <a:cs typeface="Arial"/>
              </a:rPr>
              <a:t>STOMI </a:t>
            </a:r>
            <a:r>
              <a:rPr sz="2400" b="1" spc="-5" dirty="0">
                <a:latin typeface="Arial"/>
                <a:cs typeface="Arial"/>
              </a:rPr>
              <a:t>modulano l’intensità degli scambi gassosi </a:t>
            </a:r>
            <a:r>
              <a:rPr sz="2400" dirty="0">
                <a:latin typeface="Arial"/>
                <a:cs typeface="Arial"/>
              </a:rPr>
              <a:t>tra  </a:t>
            </a:r>
            <a:r>
              <a:rPr sz="2400" spc="-5" dirty="0">
                <a:latin typeface="Arial"/>
                <a:cs typeface="Arial"/>
              </a:rPr>
              <a:t>l’organo e l’ambiente esterno, variando la superficie aperta  attraverso cui avvengono gli scambi </a:t>
            </a:r>
            <a:r>
              <a:rPr sz="2400" dirty="0">
                <a:latin typeface="Arial"/>
                <a:cs typeface="Arial"/>
              </a:rPr>
              <a:t>tra </a:t>
            </a:r>
            <a:r>
              <a:rPr sz="2400" spc="-5" dirty="0">
                <a:latin typeface="Arial"/>
                <a:cs typeface="Arial"/>
              </a:rPr>
              <a:t>i tessuti sottostanti e  l’atmosfera, </a:t>
            </a:r>
            <a:r>
              <a:rPr sz="2400" dirty="0">
                <a:latin typeface="Arial"/>
                <a:cs typeface="Arial"/>
              </a:rPr>
              <a:t>tra </a:t>
            </a:r>
            <a:r>
              <a:rPr sz="2400" spc="-5" dirty="0">
                <a:latin typeface="Arial"/>
                <a:cs typeface="Arial"/>
              </a:rPr>
              <a:t>0 (stomi tutti chiusi) fino a una certa superficie  pari alla somma di tutte le rime stomatiche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aperte.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700">
              <a:latin typeface="Times New Roman"/>
              <a:cs typeface="Times New Roman"/>
            </a:endParaRPr>
          </a:p>
          <a:p>
            <a:pPr marL="12700" marR="571119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Il </a:t>
            </a:r>
            <a:r>
              <a:rPr sz="2400" spc="-5" dirty="0">
                <a:latin typeface="Arial"/>
                <a:cs typeface="Arial"/>
              </a:rPr>
              <a:t>numero di stomi  per unità di  superficie (</a:t>
            </a:r>
            <a:r>
              <a:rPr sz="2400" b="1" spc="-5" dirty="0">
                <a:latin typeface="Arial"/>
                <a:cs typeface="Arial"/>
              </a:rPr>
              <a:t>densità  stomatica</a:t>
            </a:r>
            <a:r>
              <a:rPr sz="2400" spc="-5" dirty="0">
                <a:latin typeface="Arial"/>
                <a:cs typeface="Arial"/>
              </a:rPr>
              <a:t>) e la  stessa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dimensione  </a:t>
            </a:r>
            <a:r>
              <a:rPr sz="2400" spc="-5" dirty="0">
                <a:latin typeface="Arial"/>
                <a:cs typeface="Arial"/>
              </a:rPr>
              <a:t>degli stomi  dipendono da molti  fattori, genetici e  microambientali.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257800" y="6597014"/>
            <a:ext cx="38065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204" dirty="0"/>
              <a:t> </a:t>
            </a:r>
            <a:r>
              <a:rPr dirty="0" smtClean="0"/>
              <a:t>2018-2019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2279</Words>
  <Application>Microsoft Office PowerPoint</Application>
  <PresentationFormat>Presentazione su schermo (4:3)</PresentationFormat>
  <Paragraphs>157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0" baseType="lpstr">
      <vt:lpstr>Office Theme</vt:lpstr>
      <vt:lpstr>Presentazione standard di PowerPoint</vt:lpstr>
      <vt:lpstr>STOMA</vt:lpstr>
      <vt:lpstr>Presentazione standard di PowerPoint</vt:lpstr>
      <vt:lpstr>Sotto lo stoma si apre una camera sottostomatica, che è in  comunicazione con gli spazi intercellulari dei tessuti  fotosintetici.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paradosso dei pori</vt:lpstr>
      <vt:lpstr>Il meccanismo di apertura/chiusura è legato a variazioni del  turgore cellulare, alla particolare disposizione degli  ispessimenti di parete e ai flussi di ioni ed acqua con le  cellule più vicine.</vt:lpstr>
      <vt:lpstr>Presentazione standard di PowerPoint</vt:lpstr>
      <vt:lpstr>Presentazione standard di PowerPoint</vt:lpstr>
      <vt:lpstr>Presentazione standard di PowerPoint</vt:lpstr>
      <vt:lpstr>pareti dorsali  ispessite e più  rigide</vt:lpstr>
      <vt:lpstr>Punto di flessione</vt:lpstr>
      <vt:lpstr>Cellule di guardia</vt:lpstr>
      <vt:lpstr>Presentazione standard di PowerPoint</vt:lpstr>
      <vt:lpstr>Presentazione standard di PowerPoint</vt:lpstr>
      <vt:lpstr>Presentazione standard di PowerPoint</vt:lpstr>
      <vt:lpstr>Il principale colpevole è lo ione potassio. L’ingresso di K+ durante l’apertura è accompagnato dal  flusso di ioni malato, oppure di Cl-.</vt:lpstr>
      <vt:lpstr>Presentazione standard di PowerPoint</vt:lpstr>
      <vt:lpstr>Stomi e luce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Stomi e ambiente</vt:lpstr>
      <vt:lpstr>Ammophila arenaria</vt:lpstr>
      <vt:lpstr>Pinus nigra</vt:lpstr>
      <vt:lpstr>In piante di ambienti molto umidi (es. piante del sottobosco  di foreste pluviali) si osservano stomi estroflessi, cioè  collocati lungo creste o estroflessioni della lamina fogliare,  per cercare di incrementare la traspirazione, quando l’aria è  solitamente molto prossima alla saturazione.</vt:lpstr>
      <vt:lpstr>Presentazione standard di PowerPoint</vt:lpstr>
      <vt:lpstr>Presentazione standard di PowerPoint</vt:lpstr>
      <vt:lpstr>Presentazione standard di PowerPoint</vt:lpstr>
      <vt:lpstr>SUGHERO - di origine secondaria, riveste fusti e radici  che si sono accresciuti in spessore. Viene prodotto da  cambi subero-fellodermici che si formano più volte nella  porzione più esterna della corteccia, in maniera discontinua.</vt:lpstr>
      <vt:lpstr>SUGHERO - è costituito da cellule morte, ed è  pluristratificato. Pareti ispessite e suberificate. Colore scuro per tannini e resine.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 Tretiach</dc:creator>
  <cp:lastModifiedBy>Lenovo</cp:lastModifiedBy>
  <cp:revision>5</cp:revision>
  <dcterms:created xsi:type="dcterms:W3CDTF">2020-04-20T10:39:07Z</dcterms:created>
  <dcterms:modified xsi:type="dcterms:W3CDTF">2020-04-20T11:09:16Z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2019-05-28T00:00:00Z</vt:filetime>
  </property>
  <property fmtid="{D5CDD505-2E9C-101B-9397-08002B2CF9AE}" pid="3" name="Creator">
    <vt:lpwstr>Nitro Reader 3  (3. 5. 5. 2)</vt:lpwstr>
  </property>
  <property fmtid="{D5CDD505-2E9C-101B-9397-08002B2CF9AE}" pid="4" name="LastSaved">
    <vt:filetime>2020-04-20T00:00:00Z</vt:filetime>
  </property>
</Properties>
</file>