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9144000" cy="6858000" type="screen4x3"/>
  <p:notesSz cx="9144000" cy="6858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4" d="100"/>
          <a:sy n="104" d="100"/>
        </p:scale>
        <p:origin x="-84"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96239" y="1772412"/>
            <a:ext cx="6769607" cy="4969763"/>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4898135" y="1837944"/>
            <a:ext cx="182880" cy="455930"/>
          </a:xfrm>
          <a:custGeom>
            <a:avLst/>
            <a:gdLst/>
            <a:ahLst/>
            <a:cxnLst/>
            <a:rect l="l" t="t" r="r" b="b"/>
            <a:pathLst>
              <a:path w="182879" h="455930">
                <a:moveTo>
                  <a:pt x="0" y="455675"/>
                </a:moveTo>
                <a:lnTo>
                  <a:pt x="182879" y="455675"/>
                </a:lnTo>
                <a:lnTo>
                  <a:pt x="182879" y="0"/>
                </a:lnTo>
                <a:lnTo>
                  <a:pt x="0" y="0"/>
                </a:lnTo>
                <a:lnTo>
                  <a:pt x="0" y="455675"/>
                </a:lnTo>
                <a:close/>
              </a:path>
            </a:pathLst>
          </a:custGeom>
          <a:solidFill>
            <a:srgbClr val="FFFFFF"/>
          </a:solidFill>
        </p:spPr>
        <p:txBody>
          <a:bodyPr wrap="square" lIns="0" tIns="0" rIns="0" bIns="0" rtlCol="0"/>
          <a:lstStyle/>
          <a:p>
            <a:endParaRPr/>
          </a:p>
        </p:txBody>
      </p:sp>
      <p:sp>
        <p:nvSpPr>
          <p:cNvPr id="18" name="bk object 18"/>
          <p:cNvSpPr/>
          <p:nvPr/>
        </p:nvSpPr>
        <p:spPr>
          <a:xfrm>
            <a:off x="4838700" y="1769363"/>
            <a:ext cx="512445" cy="611505"/>
          </a:xfrm>
          <a:custGeom>
            <a:avLst/>
            <a:gdLst/>
            <a:ahLst/>
            <a:cxnLst/>
            <a:rect l="l" t="t" r="r" b="b"/>
            <a:pathLst>
              <a:path w="512445" h="611505">
                <a:moveTo>
                  <a:pt x="210312" y="0"/>
                </a:moveTo>
                <a:lnTo>
                  <a:pt x="0" y="393191"/>
                </a:lnTo>
                <a:lnTo>
                  <a:pt x="79247" y="611123"/>
                </a:lnTo>
                <a:lnTo>
                  <a:pt x="303275" y="554735"/>
                </a:lnTo>
                <a:lnTo>
                  <a:pt x="482237" y="216408"/>
                </a:lnTo>
                <a:lnTo>
                  <a:pt x="288035" y="216408"/>
                </a:lnTo>
                <a:lnTo>
                  <a:pt x="210312" y="0"/>
                </a:lnTo>
                <a:close/>
              </a:path>
              <a:path w="512445" h="611505">
                <a:moveTo>
                  <a:pt x="512063" y="160020"/>
                </a:moveTo>
                <a:lnTo>
                  <a:pt x="288035" y="216408"/>
                </a:lnTo>
                <a:lnTo>
                  <a:pt x="482237" y="216408"/>
                </a:lnTo>
                <a:lnTo>
                  <a:pt x="512063" y="160020"/>
                </a:lnTo>
                <a:close/>
              </a:path>
            </a:pathLst>
          </a:custGeom>
          <a:solidFill>
            <a:srgbClr val="FFFFFF"/>
          </a:solidFill>
        </p:spPr>
        <p:txBody>
          <a:bodyPr wrap="square" lIns="0" tIns="0" rIns="0" bIns="0" rtlCol="0"/>
          <a:lstStyle/>
          <a:p>
            <a:endParaRPr/>
          </a:p>
        </p:txBody>
      </p:sp>
      <p:sp>
        <p:nvSpPr>
          <p:cNvPr id="2" name="Holder 2"/>
          <p:cNvSpPr>
            <a:spLocks noGrp="1"/>
          </p:cNvSpPr>
          <p:nvPr>
            <p:ph type="ctrTitle"/>
          </p:nvPr>
        </p:nvSpPr>
        <p:spPr>
          <a:xfrm>
            <a:off x="474027" y="214312"/>
            <a:ext cx="8195944" cy="39115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400" b="0" i="0">
                <a:solidFill>
                  <a:srgbClr val="009900"/>
                </a:solidFill>
                <a:latin typeface="Arial"/>
                <a:cs typeface="Arial"/>
              </a:defRPr>
            </a:lvl1pPr>
          </a:lstStyle>
          <a:p>
            <a:pPr marL="12700">
              <a:lnSpc>
                <a:spcPts val="1650"/>
              </a:lnSpc>
            </a:pPr>
            <a:r>
              <a:rPr spc="-5" dirty="0"/>
              <a:t>Biologia vegetale </a:t>
            </a:r>
            <a:r>
              <a:rPr dirty="0"/>
              <a:t>x </a:t>
            </a:r>
            <a:r>
              <a:rPr spc="-5" dirty="0"/>
              <a:t>STB </a:t>
            </a:r>
            <a:r>
              <a:rPr dirty="0"/>
              <a:t>– AA</a:t>
            </a:r>
            <a:r>
              <a:rPr spc="-204" dirty="0"/>
              <a:t> </a:t>
            </a:r>
            <a:r>
              <a:rPr dirty="0"/>
              <a:t>2018-2019</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400" b="0" i="0">
                <a:solidFill>
                  <a:srgbClr val="009900"/>
                </a:solidFill>
                <a:latin typeface="Arial"/>
                <a:cs typeface="Arial"/>
              </a:defRPr>
            </a:lvl1pPr>
          </a:lstStyle>
          <a:p>
            <a:pPr marL="12700">
              <a:lnSpc>
                <a:spcPts val="1650"/>
              </a:lnSpc>
            </a:pPr>
            <a:r>
              <a:rPr spc="-5" dirty="0"/>
              <a:t>Biologia vegetale </a:t>
            </a:r>
            <a:r>
              <a:rPr dirty="0"/>
              <a:t>x </a:t>
            </a:r>
            <a:r>
              <a:rPr spc="-5" dirty="0"/>
              <a:t>STB </a:t>
            </a:r>
            <a:r>
              <a:rPr dirty="0"/>
              <a:t>– AA</a:t>
            </a:r>
            <a:r>
              <a:rPr spc="-204" dirty="0"/>
              <a:t> </a:t>
            </a:r>
            <a:r>
              <a:rPr dirty="0"/>
              <a:t>2018-2019</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400" b="0" i="0">
                <a:solidFill>
                  <a:srgbClr val="009900"/>
                </a:solidFill>
                <a:latin typeface="Arial"/>
                <a:cs typeface="Arial"/>
              </a:defRPr>
            </a:lvl1pPr>
          </a:lstStyle>
          <a:p>
            <a:pPr marL="12700">
              <a:lnSpc>
                <a:spcPts val="1650"/>
              </a:lnSpc>
            </a:pPr>
            <a:r>
              <a:rPr spc="-5" dirty="0"/>
              <a:t>Biologia vegetale </a:t>
            </a:r>
            <a:r>
              <a:rPr dirty="0"/>
              <a:t>x </a:t>
            </a:r>
            <a:r>
              <a:rPr spc="-5" dirty="0"/>
              <a:t>STB </a:t>
            </a:r>
            <a:r>
              <a:rPr dirty="0"/>
              <a:t>– AA</a:t>
            </a:r>
            <a:r>
              <a:rPr spc="-204" dirty="0"/>
              <a:t> </a:t>
            </a:r>
            <a:r>
              <a:rPr dirty="0"/>
              <a:t>2018-2019</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400" b="0" i="0">
                <a:solidFill>
                  <a:srgbClr val="009900"/>
                </a:solidFill>
                <a:latin typeface="Arial"/>
                <a:cs typeface="Arial"/>
              </a:defRPr>
            </a:lvl1pPr>
          </a:lstStyle>
          <a:p>
            <a:pPr marL="12700">
              <a:lnSpc>
                <a:spcPts val="1650"/>
              </a:lnSpc>
            </a:pPr>
            <a:r>
              <a:rPr spc="-5" dirty="0"/>
              <a:t>Biologia vegetale </a:t>
            </a:r>
            <a:r>
              <a:rPr dirty="0"/>
              <a:t>x </a:t>
            </a:r>
            <a:r>
              <a:rPr spc="-5" dirty="0"/>
              <a:t>STB </a:t>
            </a:r>
            <a:r>
              <a:rPr dirty="0"/>
              <a:t>– AA</a:t>
            </a:r>
            <a:r>
              <a:rPr spc="-204" dirty="0"/>
              <a:t> </a:t>
            </a:r>
            <a:r>
              <a:rPr dirty="0"/>
              <a:t>2018-2019</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400" b="0" i="0">
                <a:solidFill>
                  <a:srgbClr val="009900"/>
                </a:solidFill>
                <a:latin typeface="Arial"/>
                <a:cs typeface="Arial"/>
              </a:defRPr>
            </a:lvl1pPr>
          </a:lstStyle>
          <a:p>
            <a:pPr marL="12700">
              <a:lnSpc>
                <a:spcPts val="1650"/>
              </a:lnSpc>
            </a:pPr>
            <a:r>
              <a:rPr spc="-5" dirty="0"/>
              <a:t>Biologia vegetale </a:t>
            </a:r>
            <a:r>
              <a:rPr dirty="0"/>
              <a:t>x </a:t>
            </a:r>
            <a:r>
              <a:rPr spc="-5" dirty="0"/>
              <a:t>STB </a:t>
            </a:r>
            <a:r>
              <a:rPr dirty="0"/>
              <a:t>– AA</a:t>
            </a:r>
            <a:r>
              <a:rPr spc="-204" dirty="0"/>
              <a:t> </a:t>
            </a:r>
            <a:r>
              <a:rPr dirty="0"/>
              <a:t>2018-2019</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58127" y="214312"/>
            <a:ext cx="8627744" cy="1854200"/>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3" name="Holder 3"/>
          <p:cNvSpPr>
            <a:spLocks noGrp="1"/>
          </p:cNvSpPr>
          <p:nvPr>
            <p:ph type="body" idx="1"/>
          </p:nvPr>
        </p:nvSpPr>
        <p:spPr>
          <a:xfrm>
            <a:off x="496252" y="3308032"/>
            <a:ext cx="4187825" cy="2768600"/>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5837935" y="6597014"/>
            <a:ext cx="3226434" cy="224790"/>
          </a:xfrm>
          <a:prstGeom prst="rect">
            <a:avLst/>
          </a:prstGeom>
        </p:spPr>
        <p:txBody>
          <a:bodyPr wrap="square" lIns="0" tIns="0" rIns="0" bIns="0">
            <a:spAutoFit/>
          </a:bodyPr>
          <a:lstStyle>
            <a:lvl1pPr>
              <a:defRPr sz="1400" b="0" i="0">
                <a:solidFill>
                  <a:srgbClr val="009900"/>
                </a:solidFill>
                <a:latin typeface="Arial"/>
                <a:cs typeface="Arial"/>
              </a:defRPr>
            </a:lvl1pPr>
          </a:lstStyle>
          <a:p>
            <a:pPr marL="12700">
              <a:lnSpc>
                <a:spcPts val="1650"/>
              </a:lnSpc>
            </a:pPr>
            <a:r>
              <a:rPr spc="-5" dirty="0"/>
              <a:t>Biologia vegetale </a:t>
            </a:r>
            <a:r>
              <a:rPr dirty="0"/>
              <a:t>x </a:t>
            </a:r>
            <a:r>
              <a:rPr spc="-5" dirty="0"/>
              <a:t>STB </a:t>
            </a:r>
            <a:r>
              <a:rPr dirty="0"/>
              <a:t>– AA</a:t>
            </a:r>
            <a:r>
              <a:rPr spc="-204" dirty="0"/>
              <a:t> </a:t>
            </a:r>
            <a:r>
              <a:rPr dirty="0"/>
              <a:t>2018-2019</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4/17/2020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4.jp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5.jp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9.jp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2.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3.jp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4.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6.jp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9.jp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7180" y="401130"/>
            <a:ext cx="8122920" cy="2000885"/>
          </a:xfrm>
          <a:prstGeom prst="rect">
            <a:avLst/>
          </a:prstGeom>
        </p:spPr>
        <p:txBody>
          <a:bodyPr vert="horz" wrap="square" lIns="0" tIns="12700" rIns="0" bIns="0" rtlCol="0">
            <a:spAutoFit/>
          </a:bodyPr>
          <a:lstStyle/>
          <a:p>
            <a:pPr marL="2228215" marR="5080" indent="-2216150">
              <a:lnSpc>
                <a:spcPct val="120000"/>
              </a:lnSpc>
              <a:spcBef>
                <a:spcPts val="100"/>
              </a:spcBef>
            </a:pPr>
            <a:r>
              <a:rPr sz="5400" b="1" spc="-15" dirty="0">
                <a:solidFill>
                  <a:srgbClr val="008080"/>
                </a:solidFill>
                <a:latin typeface="Arial"/>
                <a:cs typeface="Arial"/>
              </a:rPr>
              <a:t>ISTOLOGIA </a:t>
            </a:r>
            <a:r>
              <a:rPr sz="5400" b="1" spc="-5" dirty="0">
                <a:solidFill>
                  <a:srgbClr val="008080"/>
                </a:solidFill>
                <a:latin typeface="Arial"/>
                <a:cs typeface="Arial"/>
              </a:rPr>
              <a:t>e</a:t>
            </a:r>
            <a:r>
              <a:rPr sz="5400" b="1" spc="-475" dirty="0">
                <a:solidFill>
                  <a:srgbClr val="008080"/>
                </a:solidFill>
                <a:latin typeface="Arial"/>
                <a:cs typeface="Arial"/>
              </a:rPr>
              <a:t> </a:t>
            </a:r>
            <a:r>
              <a:rPr sz="5400" b="1" spc="-65" dirty="0">
                <a:solidFill>
                  <a:srgbClr val="008080"/>
                </a:solidFill>
                <a:latin typeface="Arial"/>
                <a:cs typeface="Arial"/>
              </a:rPr>
              <a:t>ANATOMIA  </a:t>
            </a:r>
            <a:r>
              <a:rPr sz="5400" b="1" spc="-55" dirty="0">
                <a:solidFill>
                  <a:srgbClr val="008080"/>
                </a:solidFill>
                <a:latin typeface="Arial"/>
                <a:cs typeface="Arial"/>
              </a:rPr>
              <a:t>VEGETALE</a:t>
            </a:r>
            <a:endParaRPr sz="5400">
              <a:latin typeface="Arial"/>
              <a:cs typeface="Arial"/>
            </a:endParaRPr>
          </a:p>
        </p:txBody>
      </p:sp>
      <p:sp>
        <p:nvSpPr>
          <p:cNvPr id="3" name="object 3"/>
          <p:cNvSpPr/>
          <p:nvPr/>
        </p:nvSpPr>
        <p:spPr>
          <a:xfrm>
            <a:off x="324611" y="2915411"/>
            <a:ext cx="4018789" cy="3064763"/>
          </a:xfrm>
          <a:prstGeom prst="rect">
            <a:avLst/>
          </a:prstGeom>
          <a:blipFill>
            <a:blip r:embed="rId2" cstate="print"/>
            <a:srcRect/>
            <a:stretch>
              <a:fillRect r="-1744"/>
            </a:stretch>
          </a:blipFill>
        </p:spPr>
        <p:txBody>
          <a:bodyPr wrap="square" lIns="0" tIns="0" rIns="0" bIns="0" rtlCol="0"/>
          <a:lstStyle/>
          <a:p>
            <a:endParaRPr/>
          </a:p>
        </p:txBody>
      </p:sp>
      <p:sp>
        <p:nvSpPr>
          <p:cNvPr id="4" name="object 4"/>
          <p:cNvSpPr/>
          <p:nvPr/>
        </p:nvSpPr>
        <p:spPr>
          <a:xfrm>
            <a:off x="4486345" y="2976371"/>
            <a:ext cx="4543354" cy="330555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561588" y="6324600"/>
            <a:ext cx="426719" cy="5334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7" name="object 7"/>
          <p:cNvSpPr txBox="1">
            <a:spLocks noGrp="1"/>
          </p:cNvSpPr>
          <p:nvPr>
            <p:ph type="ftr" sz="quarter" idx="5"/>
          </p:nvPr>
        </p:nvSpPr>
        <p:spPr>
          <a:xfrm>
            <a:off x="5334000" y="6597014"/>
            <a:ext cx="3730369" cy="218008"/>
          </a:xfrm>
          <a:prstGeom prst="rect">
            <a:avLst/>
          </a:prstGeom>
        </p:spPr>
        <p:txBody>
          <a:bodyPr vert="horz" wrap="square" lIns="0" tIns="0" rIns="0" bIns="0" rtlCol="0">
            <a:spAutoFit/>
          </a:bodyPr>
          <a:lstStyle/>
          <a:p>
            <a:pPr marL="12700">
              <a:lnSpc>
                <a:spcPts val="1650"/>
              </a:lnSpc>
            </a:pPr>
            <a:r>
              <a:rPr lang="it-IT" spc="-5" dirty="0" smtClean="0"/>
              <a:t>3Th - </a:t>
            </a:r>
            <a:r>
              <a:rPr spc="-5" dirty="0" err="1" smtClean="0"/>
              <a:t>Biologia</a:t>
            </a:r>
            <a:r>
              <a:rPr spc="-5" dirty="0" smtClean="0"/>
              <a:t> </a:t>
            </a:r>
            <a:r>
              <a:rPr spc="-5" dirty="0"/>
              <a:t>vegetale </a:t>
            </a:r>
            <a:r>
              <a:rPr dirty="0"/>
              <a:t>x </a:t>
            </a:r>
            <a:r>
              <a:rPr spc="-5" dirty="0"/>
              <a:t>STB </a:t>
            </a:r>
            <a:r>
              <a:rPr dirty="0"/>
              <a:t>– AA</a:t>
            </a:r>
            <a:r>
              <a:rPr spc="-204" dirty="0"/>
              <a:t> </a:t>
            </a:r>
            <a:r>
              <a:rPr dirty="0" smtClean="0"/>
              <a:t>201</a:t>
            </a:r>
            <a:r>
              <a:rPr lang="it-IT" dirty="0" smtClean="0"/>
              <a:t>9</a:t>
            </a:r>
            <a:r>
              <a:rPr dirty="0" smtClean="0"/>
              <a:t>-20</a:t>
            </a:r>
            <a:r>
              <a:rPr lang="it-IT" dirty="0" smtClean="0"/>
              <a:t>20</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8204" y="981455"/>
            <a:ext cx="8663940" cy="4896611"/>
          </a:xfrm>
          <a:prstGeom prst="rect">
            <a:avLst/>
          </a:prstGeom>
          <a:blipFill>
            <a:blip r:embed="rId2" cstate="print"/>
            <a:stretch>
              <a:fillRect/>
            </a:stretch>
          </a:blipFill>
        </p:spPr>
        <p:txBody>
          <a:bodyPr wrap="square" lIns="0" tIns="0" rIns="0" bIns="0" rtlCol="0"/>
          <a:lstStyle/>
          <a:p>
            <a:endParaRPr/>
          </a:p>
        </p:txBody>
      </p:sp>
      <p:sp>
        <p:nvSpPr>
          <p:cNvPr id="3" name="object 5"/>
          <p:cNvSpPr/>
          <p:nvPr/>
        </p:nvSpPr>
        <p:spPr>
          <a:xfrm>
            <a:off x="3561588" y="6324600"/>
            <a:ext cx="426719" cy="533400"/>
          </a:xfrm>
          <a:prstGeom prst="rect">
            <a:avLst/>
          </a:prstGeom>
          <a:blipFill>
            <a:blip r:embed="rId3" cstate="print"/>
            <a:stretch>
              <a:fillRect/>
            </a:stretch>
          </a:blipFill>
        </p:spPr>
        <p:txBody>
          <a:bodyPr wrap="square" lIns="0" tIns="0" rIns="0" bIns="0" rtlCol="0"/>
          <a:lstStyle/>
          <a:p>
            <a:endParaRPr/>
          </a:p>
        </p:txBody>
      </p:sp>
      <p:sp>
        <p:nvSpPr>
          <p:cNvPr id="4" name="object 6"/>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5" name="object 7"/>
          <p:cNvSpPr txBox="1">
            <a:spLocks noGrp="1"/>
          </p:cNvSpPr>
          <p:nvPr>
            <p:ph type="ftr" sz="quarter" idx="5"/>
          </p:nvPr>
        </p:nvSpPr>
        <p:spPr>
          <a:xfrm>
            <a:off x="5334000" y="6597014"/>
            <a:ext cx="3730369" cy="218008"/>
          </a:xfrm>
          <a:prstGeom prst="rect">
            <a:avLst/>
          </a:prstGeom>
        </p:spPr>
        <p:txBody>
          <a:bodyPr vert="horz" wrap="square" lIns="0" tIns="0" rIns="0" bIns="0" rtlCol="0">
            <a:spAutoFit/>
          </a:bodyPr>
          <a:lstStyle/>
          <a:p>
            <a:pPr marL="12700">
              <a:lnSpc>
                <a:spcPts val="1650"/>
              </a:lnSpc>
            </a:pPr>
            <a:r>
              <a:rPr lang="it-IT" spc="-5" dirty="0" smtClean="0"/>
              <a:t>3Th - </a:t>
            </a:r>
            <a:r>
              <a:rPr spc="-5" dirty="0" err="1" smtClean="0"/>
              <a:t>Biologia</a:t>
            </a:r>
            <a:r>
              <a:rPr spc="-5" dirty="0" smtClean="0"/>
              <a:t> </a:t>
            </a:r>
            <a:r>
              <a:rPr spc="-5" dirty="0"/>
              <a:t>vegetale </a:t>
            </a:r>
            <a:r>
              <a:rPr dirty="0"/>
              <a:t>x </a:t>
            </a:r>
            <a:r>
              <a:rPr spc="-5" dirty="0"/>
              <a:t>STB </a:t>
            </a:r>
            <a:r>
              <a:rPr dirty="0"/>
              <a:t>– AA</a:t>
            </a:r>
            <a:r>
              <a:rPr spc="-204" dirty="0"/>
              <a:t> </a:t>
            </a:r>
            <a:r>
              <a:rPr dirty="0" smtClean="0"/>
              <a:t>201</a:t>
            </a:r>
            <a:r>
              <a:rPr lang="it-IT" dirty="0" smtClean="0"/>
              <a:t>9</a:t>
            </a:r>
            <a:r>
              <a:rPr dirty="0" smtClean="0"/>
              <a:t>-20</a:t>
            </a:r>
            <a:r>
              <a:rPr lang="it-IT" dirty="0" smtClean="0"/>
              <a:t>20</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2590" y="102869"/>
            <a:ext cx="7860665" cy="4963160"/>
          </a:xfrm>
          <a:prstGeom prst="rect">
            <a:avLst/>
          </a:prstGeom>
        </p:spPr>
        <p:txBody>
          <a:bodyPr vert="horz" wrap="square" lIns="0" tIns="195580" rIns="0" bIns="0" rtlCol="0">
            <a:spAutoFit/>
          </a:bodyPr>
          <a:lstStyle/>
          <a:p>
            <a:pPr marL="12700">
              <a:lnSpc>
                <a:spcPct val="100000"/>
              </a:lnSpc>
              <a:spcBef>
                <a:spcPts val="1540"/>
              </a:spcBef>
              <a:tabLst>
                <a:tab pos="1465580" algn="l"/>
              </a:tabLst>
            </a:pPr>
            <a:r>
              <a:rPr sz="2400" b="1" spc="-5" dirty="0">
                <a:solidFill>
                  <a:srgbClr val="0000CC"/>
                </a:solidFill>
                <a:latin typeface="Arial"/>
                <a:cs typeface="Arial"/>
              </a:rPr>
              <a:t>TESSUTI	</a:t>
            </a:r>
            <a:r>
              <a:rPr sz="2400" b="1" spc="-25" dirty="0">
                <a:solidFill>
                  <a:srgbClr val="0000CC"/>
                </a:solidFill>
                <a:latin typeface="Arial"/>
                <a:cs typeface="Arial"/>
              </a:rPr>
              <a:t>TEGUMENTALI</a:t>
            </a:r>
            <a:endParaRPr sz="2400" dirty="0">
              <a:latin typeface="Arial"/>
              <a:cs typeface="Arial"/>
            </a:endParaRPr>
          </a:p>
          <a:p>
            <a:pPr marL="12700" marR="5080">
              <a:lnSpc>
                <a:spcPct val="100000"/>
              </a:lnSpc>
              <a:spcBef>
                <a:spcPts val="1440"/>
              </a:spcBef>
            </a:pPr>
            <a:r>
              <a:rPr sz="2400" spc="-20" dirty="0">
                <a:latin typeface="Arial"/>
                <a:cs typeface="Arial"/>
              </a:rPr>
              <a:t>Tutti </a:t>
            </a:r>
            <a:r>
              <a:rPr sz="2400" spc="-5" dirty="0">
                <a:latin typeface="Arial"/>
                <a:cs typeface="Arial"/>
              </a:rPr>
              <a:t>gli organi della pianta sono rivestiti da uno o più strati  di cellule periferiche che formano i tessuti</a:t>
            </a:r>
            <a:r>
              <a:rPr sz="2400" spc="105" dirty="0">
                <a:latin typeface="Arial"/>
                <a:cs typeface="Arial"/>
              </a:rPr>
              <a:t> </a:t>
            </a:r>
            <a:r>
              <a:rPr sz="2400" b="1" spc="-5" dirty="0">
                <a:latin typeface="Arial"/>
                <a:cs typeface="Arial"/>
              </a:rPr>
              <a:t>tegumentali</a:t>
            </a:r>
            <a:endParaRPr sz="2400" dirty="0">
              <a:latin typeface="Arial"/>
              <a:cs typeface="Arial"/>
            </a:endParaRPr>
          </a:p>
          <a:p>
            <a:pPr>
              <a:lnSpc>
                <a:spcPct val="100000"/>
              </a:lnSpc>
            </a:pPr>
            <a:endParaRPr sz="2700" dirty="0">
              <a:latin typeface="Times New Roman"/>
              <a:cs typeface="Times New Roman"/>
            </a:endParaRPr>
          </a:p>
          <a:p>
            <a:pPr>
              <a:lnSpc>
                <a:spcPct val="100000"/>
              </a:lnSpc>
              <a:spcBef>
                <a:spcPts val="10"/>
              </a:spcBef>
            </a:pPr>
            <a:endParaRPr sz="2300" dirty="0">
              <a:latin typeface="Times New Roman"/>
              <a:cs typeface="Times New Roman"/>
            </a:endParaRPr>
          </a:p>
          <a:p>
            <a:pPr marL="12700">
              <a:lnSpc>
                <a:spcPct val="100000"/>
              </a:lnSpc>
            </a:pPr>
            <a:r>
              <a:rPr sz="2400" spc="-5" dirty="0">
                <a:latin typeface="Arial"/>
                <a:cs typeface="Arial"/>
              </a:rPr>
              <a:t>Le funzioni sono due,</a:t>
            </a:r>
            <a:r>
              <a:rPr sz="2400" spc="35" dirty="0">
                <a:latin typeface="Arial"/>
                <a:cs typeface="Arial"/>
              </a:rPr>
              <a:t> </a:t>
            </a:r>
            <a:r>
              <a:rPr sz="2400" spc="-5" dirty="0">
                <a:latin typeface="Arial"/>
                <a:cs typeface="Arial"/>
              </a:rPr>
              <a:t>antitetiche:</a:t>
            </a:r>
            <a:endParaRPr sz="2400" dirty="0">
              <a:latin typeface="Arial"/>
              <a:cs typeface="Arial"/>
            </a:endParaRPr>
          </a:p>
          <a:p>
            <a:pPr>
              <a:lnSpc>
                <a:spcPct val="100000"/>
              </a:lnSpc>
            </a:pPr>
            <a:endParaRPr sz="2700" dirty="0">
              <a:latin typeface="Times New Roman"/>
              <a:cs typeface="Times New Roman"/>
            </a:endParaRPr>
          </a:p>
          <a:p>
            <a:pPr>
              <a:lnSpc>
                <a:spcPct val="100000"/>
              </a:lnSpc>
              <a:spcBef>
                <a:spcPts val="10"/>
              </a:spcBef>
            </a:pPr>
            <a:endParaRPr sz="2300" dirty="0">
              <a:latin typeface="Times New Roman"/>
              <a:cs typeface="Times New Roman"/>
            </a:endParaRPr>
          </a:p>
          <a:p>
            <a:pPr marL="1383665" marR="680085" indent="-457200">
              <a:lnSpc>
                <a:spcPct val="100000"/>
              </a:lnSpc>
              <a:buAutoNum type="alphaLcParenR"/>
              <a:tabLst>
                <a:tab pos="1383665" algn="l"/>
                <a:tab pos="1384300" algn="l"/>
              </a:tabLst>
            </a:pPr>
            <a:r>
              <a:rPr sz="2400" spc="-5" dirty="0">
                <a:latin typeface="Arial"/>
                <a:cs typeface="Arial"/>
              </a:rPr>
              <a:t>assunzione di acqua e soluti: </a:t>
            </a:r>
            <a:r>
              <a:rPr sz="2400" b="1" spc="-15" dirty="0">
                <a:latin typeface="Arial"/>
                <a:cs typeface="Arial"/>
              </a:rPr>
              <a:t>TESSUTO </a:t>
            </a:r>
            <a:r>
              <a:rPr sz="2400" b="1" spc="-5" dirty="0">
                <a:latin typeface="Arial"/>
                <a:cs typeface="Arial"/>
              </a:rPr>
              <a:t>di  </a:t>
            </a:r>
            <a:r>
              <a:rPr sz="2400" b="1" spc="-10" dirty="0">
                <a:latin typeface="Arial"/>
                <a:cs typeface="Arial"/>
              </a:rPr>
              <a:t>ASSORBIMENTO</a:t>
            </a:r>
            <a:r>
              <a:rPr sz="2400" spc="-10" dirty="0">
                <a:latin typeface="Arial"/>
                <a:cs typeface="Arial"/>
              </a:rPr>
              <a:t>;</a:t>
            </a:r>
            <a:endParaRPr sz="2400" dirty="0">
              <a:latin typeface="Arial"/>
              <a:cs typeface="Arial"/>
            </a:endParaRPr>
          </a:p>
          <a:p>
            <a:pPr marL="1383665" marR="180340" indent="-457200">
              <a:lnSpc>
                <a:spcPct val="100000"/>
              </a:lnSpc>
              <a:spcBef>
                <a:spcPts val="1440"/>
              </a:spcBef>
              <a:buAutoNum type="alphaLcParenR"/>
              <a:tabLst>
                <a:tab pos="1383665" algn="l"/>
                <a:tab pos="1384300" algn="l"/>
              </a:tabLst>
            </a:pPr>
            <a:r>
              <a:rPr sz="2400" spc="-5" dirty="0">
                <a:latin typeface="Arial"/>
                <a:cs typeface="Arial"/>
              </a:rPr>
              <a:t>protezione e limitazione e controllo dei flussi di  acqua: </a:t>
            </a:r>
            <a:r>
              <a:rPr sz="2400" b="1" spc="-5" dirty="0">
                <a:latin typeface="Arial"/>
                <a:cs typeface="Arial"/>
              </a:rPr>
              <a:t>TESSUTI di</a:t>
            </a:r>
            <a:r>
              <a:rPr sz="2400" b="1" spc="10" dirty="0">
                <a:latin typeface="Arial"/>
                <a:cs typeface="Arial"/>
              </a:rPr>
              <a:t> </a:t>
            </a:r>
            <a:r>
              <a:rPr sz="2400" b="1" spc="-10" dirty="0">
                <a:latin typeface="Arial"/>
                <a:cs typeface="Arial"/>
              </a:rPr>
              <a:t>RIVESTIMENTO</a:t>
            </a:r>
            <a:r>
              <a:rPr sz="2400" spc="-10" dirty="0">
                <a:latin typeface="Arial"/>
                <a:cs typeface="Arial"/>
              </a:rPr>
              <a:t>.</a:t>
            </a:r>
            <a:endParaRPr sz="2400" dirty="0">
              <a:latin typeface="Arial"/>
              <a:cs typeface="Arial"/>
            </a:endParaRPr>
          </a:p>
        </p:txBody>
      </p:sp>
      <p:sp>
        <p:nvSpPr>
          <p:cNvPr id="6" name="object 5"/>
          <p:cNvSpPr/>
          <p:nvPr/>
        </p:nvSpPr>
        <p:spPr>
          <a:xfrm>
            <a:off x="3561588" y="6324600"/>
            <a:ext cx="426719" cy="533400"/>
          </a:xfrm>
          <a:prstGeom prst="rect">
            <a:avLst/>
          </a:prstGeom>
          <a:blipFill>
            <a:blip r:embed="rId2" cstate="print"/>
            <a:stretch>
              <a:fillRect/>
            </a:stretch>
          </a:blipFill>
        </p:spPr>
        <p:txBody>
          <a:bodyPr wrap="square" lIns="0" tIns="0" rIns="0" bIns="0" rtlCol="0"/>
          <a:lstStyle/>
          <a:p>
            <a:endParaRPr/>
          </a:p>
        </p:txBody>
      </p:sp>
      <p:sp>
        <p:nvSpPr>
          <p:cNvPr id="7" name="object 6"/>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8" name="object 7"/>
          <p:cNvSpPr txBox="1">
            <a:spLocks noGrp="1"/>
          </p:cNvSpPr>
          <p:nvPr>
            <p:ph type="ftr" sz="quarter" idx="5"/>
          </p:nvPr>
        </p:nvSpPr>
        <p:spPr>
          <a:xfrm>
            <a:off x="5334000" y="6597014"/>
            <a:ext cx="3730369" cy="218008"/>
          </a:xfrm>
          <a:prstGeom prst="rect">
            <a:avLst/>
          </a:prstGeom>
        </p:spPr>
        <p:txBody>
          <a:bodyPr vert="horz" wrap="square" lIns="0" tIns="0" rIns="0" bIns="0" rtlCol="0">
            <a:spAutoFit/>
          </a:bodyPr>
          <a:lstStyle/>
          <a:p>
            <a:pPr marL="12700">
              <a:lnSpc>
                <a:spcPts val="1650"/>
              </a:lnSpc>
            </a:pPr>
            <a:r>
              <a:rPr lang="it-IT" spc="-5" dirty="0" smtClean="0"/>
              <a:t>3Th - </a:t>
            </a:r>
            <a:r>
              <a:rPr spc="-5" dirty="0" err="1" smtClean="0"/>
              <a:t>Biologia</a:t>
            </a:r>
            <a:r>
              <a:rPr spc="-5" dirty="0" smtClean="0"/>
              <a:t> </a:t>
            </a:r>
            <a:r>
              <a:rPr spc="-5" dirty="0"/>
              <a:t>vegetale </a:t>
            </a:r>
            <a:r>
              <a:rPr dirty="0"/>
              <a:t>x </a:t>
            </a:r>
            <a:r>
              <a:rPr spc="-5" dirty="0"/>
              <a:t>STB </a:t>
            </a:r>
            <a:r>
              <a:rPr dirty="0"/>
              <a:t>– AA</a:t>
            </a:r>
            <a:r>
              <a:rPr spc="-204" dirty="0"/>
              <a:t> </a:t>
            </a:r>
            <a:r>
              <a:rPr dirty="0" smtClean="0"/>
              <a:t>201</a:t>
            </a:r>
            <a:r>
              <a:rPr lang="it-IT" dirty="0" smtClean="0"/>
              <a:t>9</a:t>
            </a:r>
            <a:r>
              <a:rPr dirty="0" smtClean="0"/>
              <a:t>-20</a:t>
            </a:r>
            <a:r>
              <a:rPr lang="it-IT" dirty="0" smtClean="0"/>
              <a:t>20</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5867400" y="981455"/>
            <a:ext cx="3268979" cy="3918203"/>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258127" y="255587"/>
            <a:ext cx="6209665" cy="6210935"/>
          </a:xfrm>
          <a:prstGeom prst="rect">
            <a:avLst/>
          </a:prstGeom>
        </p:spPr>
        <p:txBody>
          <a:bodyPr vert="horz" wrap="square" lIns="0" tIns="12700" rIns="0" bIns="0" rtlCol="0">
            <a:spAutoFit/>
          </a:bodyPr>
          <a:lstStyle/>
          <a:p>
            <a:pPr marL="12700">
              <a:lnSpc>
                <a:spcPct val="100000"/>
              </a:lnSpc>
              <a:spcBef>
                <a:spcPts val="100"/>
              </a:spcBef>
            </a:pPr>
            <a:r>
              <a:rPr sz="2400" b="1" spc="-15" dirty="0">
                <a:solidFill>
                  <a:srgbClr val="0000CC"/>
                </a:solidFill>
                <a:latin typeface="Arial"/>
                <a:cs typeface="Arial"/>
              </a:rPr>
              <a:t>TESSUTO </a:t>
            </a:r>
            <a:r>
              <a:rPr sz="2400" b="1" spc="-5" dirty="0">
                <a:solidFill>
                  <a:srgbClr val="0000CC"/>
                </a:solidFill>
                <a:latin typeface="Arial"/>
                <a:cs typeface="Arial"/>
              </a:rPr>
              <a:t>di assorbimento:</a:t>
            </a:r>
            <a:r>
              <a:rPr sz="2400" b="1" spc="-10" dirty="0">
                <a:solidFill>
                  <a:srgbClr val="0000CC"/>
                </a:solidFill>
                <a:latin typeface="Arial"/>
                <a:cs typeface="Arial"/>
              </a:rPr>
              <a:t> </a:t>
            </a:r>
            <a:r>
              <a:rPr sz="2400" b="1" spc="-5" dirty="0">
                <a:solidFill>
                  <a:srgbClr val="0000CC"/>
                </a:solidFill>
                <a:latin typeface="Arial"/>
                <a:cs typeface="Arial"/>
              </a:rPr>
              <a:t>RIZODERMIDE</a:t>
            </a:r>
            <a:endParaRPr sz="2400" dirty="0">
              <a:latin typeface="Arial"/>
              <a:cs typeface="Arial"/>
            </a:endParaRPr>
          </a:p>
          <a:p>
            <a:pPr marL="12700" marR="730885">
              <a:lnSpc>
                <a:spcPct val="100000"/>
              </a:lnSpc>
              <a:spcBef>
                <a:spcPts val="1895"/>
              </a:spcBef>
            </a:pPr>
            <a:r>
              <a:rPr sz="2400" spc="-5" dirty="0">
                <a:latin typeface="Arial"/>
                <a:cs typeface="Arial"/>
              </a:rPr>
              <a:t>La parte terminale (cioè più prossima  all’apice radicale) di ogni radice è l’unica  parte della pianta specificatamente  deputata </a:t>
            </a:r>
            <a:r>
              <a:rPr sz="2400" b="1" spc="-5" dirty="0">
                <a:latin typeface="Arial"/>
                <a:cs typeface="Arial"/>
              </a:rPr>
              <a:t>all’assorbimento dell’acqua  e dei </a:t>
            </a:r>
            <a:r>
              <a:rPr sz="2400" b="1" dirty="0">
                <a:latin typeface="Arial"/>
                <a:cs typeface="Arial"/>
              </a:rPr>
              <a:t>soluti</a:t>
            </a:r>
            <a:r>
              <a:rPr sz="2400" dirty="0">
                <a:latin typeface="Arial"/>
                <a:cs typeface="Arial"/>
              </a:rPr>
              <a:t>, </a:t>
            </a:r>
            <a:r>
              <a:rPr sz="2400" spc="-5" dirty="0">
                <a:latin typeface="Arial"/>
                <a:cs typeface="Arial"/>
              </a:rPr>
              <a:t>anche se in alcuni  organismi dalla biologia particolare  questa funzione è svolta da gruppi di  cellule od organi</a:t>
            </a:r>
            <a:r>
              <a:rPr sz="2400" spc="55" dirty="0">
                <a:latin typeface="Arial"/>
                <a:cs typeface="Arial"/>
              </a:rPr>
              <a:t> </a:t>
            </a:r>
            <a:r>
              <a:rPr sz="2400" spc="-5" dirty="0">
                <a:latin typeface="Arial"/>
                <a:cs typeface="Arial"/>
              </a:rPr>
              <a:t>particolari.</a:t>
            </a:r>
            <a:endParaRPr sz="2400" dirty="0">
              <a:latin typeface="Arial"/>
              <a:cs typeface="Arial"/>
            </a:endParaRPr>
          </a:p>
          <a:p>
            <a:pPr>
              <a:lnSpc>
                <a:spcPct val="100000"/>
              </a:lnSpc>
              <a:spcBef>
                <a:spcPts val="45"/>
              </a:spcBef>
            </a:pPr>
            <a:endParaRPr sz="3100" dirty="0">
              <a:latin typeface="Times New Roman"/>
              <a:cs typeface="Times New Roman"/>
            </a:endParaRPr>
          </a:p>
          <a:p>
            <a:pPr marL="12700" marR="837565">
              <a:lnSpc>
                <a:spcPct val="100000"/>
              </a:lnSpc>
            </a:pPr>
            <a:r>
              <a:rPr sz="2400" spc="-5" dirty="0">
                <a:latin typeface="Arial"/>
                <a:cs typeface="Arial"/>
              </a:rPr>
              <a:t>Lo strato più esterno di questa porzione  della radice è coperto da </a:t>
            </a:r>
            <a:r>
              <a:rPr sz="2400" b="1" spc="-5" dirty="0">
                <a:latin typeface="Arial"/>
                <a:cs typeface="Arial"/>
              </a:rPr>
              <a:t>uno strato di  cellule </a:t>
            </a:r>
            <a:r>
              <a:rPr sz="2400" spc="-5" dirty="0">
                <a:latin typeface="Arial"/>
                <a:cs typeface="Arial"/>
              </a:rPr>
              <a:t>addossate le une alle altre e  dalla parete fortemente igroscopica,  formanti l’EPIDERMIDE RADICALE o  </a:t>
            </a:r>
            <a:r>
              <a:rPr sz="2400" b="1" spc="-5" dirty="0">
                <a:latin typeface="Arial"/>
                <a:cs typeface="Arial"/>
              </a:rPr>
              <a:t>RIZODERMIDE </a:t>
            </a:r>
            <a:r>
              <a:rPr sz="2400" spc="-5" dirty="0">
                <a:latin typeface="Arial"/>
                <a:cs typeface="Arial"/>
              </a:rPr>
              <a:t>(o</a:t>
            </a:r>
            <a:r>
              <a:rPr sz="2400" spc="5" dirty="0">
                <a:latin typeface="Arial"/>
                <a:cs typeface="Arial"/>
              </a:rPr>
              <a:t> </a:t>
            </a:r>
            <a:r>
              <a:rPr sz="2400" spc="-5" dirty="0">
                <a:latin typeface="Arial"/>
                <a:cs typeface="Arial"/>
              </a:rPr>
              <a:t>rizoderma).</a:t>
            </a:r>
            <a:endParaRPr sz="2400" dirty="0">
              <a:latin typeface="Arial"/>
              <a:cs typeface="Arial"/>
            </a:endParaRPr>
          </a:p>
        </p:txBody>
      </p:sp>
      <p:sp>
        <p:nvSpPr>
          <p:cNvPr id="8" name="object 6"/>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9" name="object 7"/>
          <p:cNvSpPr txBox="1">
            <a:spLocks noGrp="1"/>
          </p:cNvSpPr>
          <p:nvPr>
            <p:ph type="ftr" sz="quarter" idx="5"/>
          </p:nvPr>
        </p:nvSpPr>
        <p:spPr>
          <a:xfrm>
            <a:off x="5334000" y="6597014"/>
            <a:ext cx="3730369" cy="218008"/>
          </a:xfrm>
          <a:prstGeom prst="rect">
            <a:avLst/>
          </a:prstGeom>
        </p:spPr>
        <p:txBody>
          <a:bodyPr vert="horz" wrap="square" lIns="0" tIns="0" rIns="0" bIns="0" rtlCol="0">
            <a:spAutoFit/>
          </a:bodyPr>
          <a:lstStyle/>
          <a:p>
            <a:pPr marL="12700">
              <a:lnSpc>
                <a:spcPts val="1650"/>
              </a:lnSpc>
            </a:pPr>
            <a:r>
              <a:rPr lang="it-IT" spc="-5" dirty="0" smtClean="0"/>
              <a:t>3Th - </a:t>
            </a:r>
            <a:r>
              <a:rPr spc="-5" dirty="0" err="1" smtClean="0"/>
              <a:t>Biologia</a:t>
            </a:r>
            <a:r>
              <a:rPr spc="-5" dirty="0" smtClean="0"/>
              <a:t> </a:t>
            </a:r>
            <a:r>
              <a:rPr spc="-5" dirty="0"/>
              <a:t>vegetale </a:t>
            </a:r>
            <a:r>
              <a:rPr dirty="0"/>
              <a:t>x </a:t>
            </a:r>
            <a:r>
              <a:rPr spc="-5" dirty="0"/>
              <a:t>STB </a:t>
            </a:r>
            <a:r>
              <a:rPr dirty="0"/>
              <a:t>– AA</a:t>
            </a:r>
            <a:r>
              <a:rPr spc="-204" dirty="0"/>
              <a:t> </a:t>
            </a:r>
            <a:r>
              <a:rPr dirty="0" smtClean="0"/>
              <a:t>201</a:t>
            </a:r>
            <a:r>
              <a:rPr lang="it-IT" dirty="0" smtClean="0"/>
              <a:t>9</a:t>
            </a:r>
            <a:r>
              <a:rPr dirty="0" smtClean="0"/>
              <a:t>-20</a:t>
            </a:r>
            <a:r>
              <a:rPr lang="it-IT" dirty="0" smtClean="0"/>
              <a:t>20</a:t>
            </a:r>
            <a:endParaRPr dirty="0"/>
          </a:p>
        </p:txBody>
      </p:sp>
      <p:sp>
        <p:nvSpPr>
          <p:cNvPr id="10" name="object 5"/>
          <p:cNvSpPr/>
          <p:nvPr/>
        </p:nvSpPr>
        <p:spPr>
          <a:xfrm>
            <a:off x="8703564" y="51053"/>
            <a:ext cx="426719" cy="5334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33400"/>
            <a:ext cx="6019800" cy="532180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221510" y="0"/>
            <a:ext cx="2922488" cy="68580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124455" y="5073395"/>
            <a:ext cx="1865630" cy="169545"/>
          </a:xfrm>
          <a:custGeom>
            <a:avLst/>
            <a:gdLst/>
            <a:ahLst/>
            <a:cxnLst/>
            <a:rect l="l" t="t" r="r" b="b"/>
            <a:pathLst>
              <a:path w="1865629" h="169545">
                <a:moveTo>
                  <a:pt x="1862327" y="0"/>
                </a:moveTo>
                <a:lnTo>
                  <a:pt x="0" y="143255"/>
                </a:lnTo>
                <a:lnTo>
                  <a:pt x="1523" y="169163"/>
                </a:lnTo>
                <a:lnTo>
                  <a:pt x="1865375" y="24383"/>
                </a:lnTo>
                <a:lnTo>
                  <a:pt x="1862327" y="0"/>
                </a:lnTo>
                <a:close/>
              </a:path>
            </a:pathLst>
          </a:custGeom>
          <a:solidFill>
            <a:srgbClr val="000000"/>
          </a:solidFill>
        </p:spPr>
        <p:txBody>
          <a:bodyPr wrap="square" lIns="0" tIns="0" rIns="0" bIns="0" rtlCol="0"/>
          <a:lstStyle/>
          <a:p>
            <a:endParaRPr/>
          </a:p>
        </p:txBody>
      </p:sp>
      <p:sp>
        <p:nvSpPr>
          <p:cNvPr id="7" name="object 7"/>
          <p:cNvSpPr/>
          <p:nvPr/>
        </p:nvSpPr>
        <p:spPr>
          <a:xfrm>
            <a:off x="2334767" y="3706367"/>
            <a:ext cx="1812289" cy="1103630"/>
          </a:xfrm>
          <a:custGeom>
            <a:avLst/>
            <a:gdLst/>
            <a:ahLst/>
            <a:cxnLst/>
            <a:rect l="l" t="t" r="r" b="b"/>
            <a:pathLst>
              <a:path w="1812289" h="1103629">
                <a:moveTo>
                  <a:pt x="1799843" y="0"/>
                </a:moveTo>
                <a:lnTo>
                  <a:pt x="0" y="1080515"/>
                </a:lnTo>
                <a:lnTo>
                  <a:pt x="12191" y="1103375"/>
                </a:lnTo>
                <a:lnTo>
                  <a:pt x="1812035" y="21336"/>
                </a:lnTo>
                <a:lnTo>
                  <a:pt x="1799843" y="0"/>
                </a:lnTo>
                <a:close/>
              </a:path>
            </a:pathLst>
          </a:custGeom>
          <a:solidFill>
            <a:srgbClr val="000000"/>
          </a:solidFill>
        </p:spPr>
        <p:txBody>
          <a:bodyPr wrap="square" lIns="0" tIns="0" rIns="0" bIns="0" rtlCol="0"/>
          <a:lstStyle/>
          <a:p>
            <a:endParaRPr/>
          </a:p>
        </p:txBody>
      </p:sp>
      <p:sp>
        <p:nvSpPr>
          <p:cNvPr id="8" name="object 8"/>
          <p:cNvSpPr/>
          <p:nvPr/>
        </p:nvSpPr>
        <p:spPr>
          <a:xfrm>
            <a:off x="2485644" y="2708147"/>
            <a:ext cx="833755" cy="588645"/>
          </a:xfrm>
          <a:custGeom>
            <a:avLst/>
            <a:gdLst/>
            <a:ahLst/>
            <a:cxnLst/>
            <a:rect l="l" t="t" r="r" b="b"/>
            <a:pathLst>
              <a:path w="833754" h="588645">
                <a:moveTo>
                  <a:pt x="819911" y="0"/>
                </a:moveTo>
                <a:lnTo>
                  <a:pt x="0" y="566927"/>
                </a:lnTo>
                <a:lnTo>
                  <a:pt x="15239" y="588263"/>
                </a:lnTo>
                <a:lnTo>
                  <a:pt x="833627" y="21335"/>
                </a:lnTo>
                <a:lnTo>
                  <a:pt x="819911" y="0"/>
                </a:lnTo>
                <a:close/>
              </a:path>
            </a:pathLst>
          </a:custGeom>
          <a:solidFill>
            <a:srgbClr val="000000"/>
          </a:solidFill>
        </p:spPr>
        <p:txBody>
          <a:bodyPr wrap="square" lIns="0" tIns="0" rIns="0" bIns="0" rtlCol="0"/>
          <a:lstStyle/>
          <a:p>
            <a:endParaRPr/>
          </a:p>
        </p:txBody>
      </p:sp>
      <p:sp>
        <p:nvSpPr>
          <p:cNvPr id="9" name="object 9"/>
          <p:cNvSpPr/>
          <p:nvPr/>
        </p:nvSpPr>
        <p:spPr>
          <a:xfrm>
            <a:off x="2333244" y="2563367"/>
            <a:ext cx="424180" cy="307975"/>
          </a:xfrm>
          <a:custGeom>
            <a:avLst/>
            <a:gdLst/>
            <a:ahLst/>
            <a:cxnLst/>
            <a:rect l="l" t="t" r="r" b="b"/>
            <a:pathLst>
              <a:path w="424180" h="307975">
                <a:moveTo>
                  <a:pt x="409955" y="0"/>
                </a:moveTo>
                <a:lnTo>
                  <a:pt x="0" y="288036"/>
                </a:lnTo>
                <a:lnTo>
                  <a:pt x="15239" y="307848"/>
                </a:lnTo>
                <a:lnTo>
                  <a:pt x="423671" y="21336"/>
                </a:lnTo>
                <a:lnTo>
                  <a:pt x="409955" y="0"/>
                </a:lnTo>
                <a:close/>
              </a:path>
            </a:pathLst>
          </a:custGeom>
          <a:solidFill>
            <a:srgbClr val="000000"/>
          </a:solidFill>
        </p:spPr>
        <p:txBody>
          <a:bodyPr wrap="square" lIns="0" tIns="0" rIns="0" bIns="0" rtlCol="0"/>
          <a:lstStyle/>
          <a:p>
            <a:endParaRPr/>
          </a:p>
        </p:txBody>
      </p:sp>
      <p:sp>
        <p:nvSpPr>
          <p:cNvPr id="10" name="object 10"/>
          <p:cNvSpPr/>
          <p:nvPr/>
        </p:nvSpPr>
        <p:spPr>
          <a:xfrm>
            <a:off x="2333244" y="2482595"/>
            <a:ext cx="1960245" cy="1382395"/>
          </a:xfrm>
          <a:custGeom>
            <a:avLst/>
            <a:gdLst/>
            <a:ahLst/>
            <a:cxnLst/>
            <a:rect l="l" t="t" r="r" b="b"/>
            <a:pathLst>
              <a:path w="1960245" h="1382395">
                <a:moveTo>
                  <a:pt x="1944623" y="0"/>
                </a:moveTo>
                <a:lnTo>
                  <a:pt x="0" y="1362455"/>
                </a:lnTo>
                <a:lnTo>
                  <a:pt x="15239" y="1382267"/>
                </a:lnTo>
                <a:lnTo>
                  <a:pt x="1959863" y="21335"/>
                </a:lnTo>
                <a:lnTo>
                  <a:pt x="1944623" y="0"/>
                </a:lnTo>
                <a:close/>
              </a:path>
            </a:pathLst>
          </a:custGeom>
          <a:solidFill>
            <a:srgbClr val="000000"/>
          </a:solidFill>
        </p:spPr>
        <p:txBody>
          <a:bodyPr wrap="square" lIns="0" tIns="0" rIns="0" bIns="0" rtlCol="0"/>
          <a:lstStyle/>
          <a:p>
            <a:endParaRPr/>
          </a:p>
        </p:txBody>
      </p:sp>
      <p:sp>
        <p:nvSpPr>
          <p:cNvPr id="12" name="object 5"/>
          <p:cNvSpPr/>
          <p:nvPr/>
        </p:nvSpPr>
        <p:spPr>
          <a:xfrm>
            <a:off x="3561588" y="6324600"/>
            <a:ext cx="426719" cy="533400"/>
          </a:xfrm>
          <a:prstGeom prst="rect">
            <a:avLst/>
          </a:prstGeom>
          <a:blipFill>
            <a:blip r:embed="rId4" cstate="print"/>
            <a:stretch>
              <a:fillRect/>
            </a:stretch>
          </a:blipFill>
        </p:spPr>
        <p:txBody>
          <a:bodyPr wrap="square" lIns="0" tIns="0" rIns="0" bIns="0" rtlCol="0"/>
          <a:lstStyle/>
          <a:p>
            <a:endParaRPr/>
          </a:p>
        </p:txBody>
      </p:sp>
      <p:sp>
        <p:nvSpPr>
          <p:cNvPr id="13" name="object 6"/>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14" name="object 7"/>
          <p:cNvSpPr txBox="1">
            <a:spLocks noGrp="1"/>
          </p:cNvSpPr>
          <p:nvPr>
            <p:ph type="ftr" sz="quarter" idx="5"/>
          </p:nvPr>
        </p:nvSpPr>
        <p:spPr>
          <a:xfrm>
            <a:off x="5334000" y="6597014"/>
            <a:ext cx="3730369" cy="218008"/>
          </a:xfrm>
          <a:prstGeom prst="rect">
            <a:avLst/>
          </a:prstGeom>
        </p:spPr>
        <p:txBody>
          <a:bodyPr vert="horz" wrap="square" lIns="0" tIns="0" rIns="0" bIns="0" rtlCol="0">
            <a:spAutoFit/>
          </a:bodyPr>
          <a:lstStyle/>
          <a:p>
            <a:pPr marL="12700">
              <a:lnSpc>
                <a:spcPts val="1650"/>
              </a:lnSpc>
            </a:pPr>
            <a:r>
              <a:rPr lang="it-IT" spc="-5" dirty="0" smtClean="0"/>
              <a:t>3Th - </a:t>
            </a:r>
            <a:r>
              <a:rPr spc="-5" dirty="0" err="1" smtClean="0"/>
              <a:t>Biologia</a:t>
            </a:r>
            <a:r>
              <a:rPr spc="-5" dirty="0" smtClean="0"/>
              <a:t> </a:t>
            </a:r>
            <a:r>
              <a:rPr spc="-5" dirty="0"/>
              <a:t>vegetale </a:t>
            </a:r>
            <a:r>
              <a:rPr dirty="0"/>
              <a:t>x </a:t>
            </a:r>
            <a:r>
              <a:rPr spc="-5" dirty="0"/>
              <a:t>STB </a:t>
            </a:r>
            <a:r>
              <a:rPr dirty="0"/>
              <a:t>– AA</a:t>
            </a:r>
            <a:r>
              <a:rPr spc="-204" dirty="0"/>
              <a:t> </a:t>
            </a:r>
            <a:r>
              <a:rPr dirty="0" smtClean="0"/>
              <a:t>201</a:t>
            </a:r>
            <a:r>
              <a:rPr lang="it-IT" dirty="0" smtClean="0"/>
              <a:t>9</a:t>
            </a:r>
            <a:r>
              <a:rPr dirty="0" smtClean="0"/>
              <a:t>-20</a:t>
            </a:r>
            <a:r>
              <a:rPr lang="it-IT" dirty="0" smtClean="0"/>
              <a:t>20</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04009" y="617606"/>
            <a:ext cx="4117340" cy="3632835"/>
          </a:xfrm>
          <a:prstGeom prst="rect">
            <a:avLst/>
          </a:prstGeom>
        </p:spPr>
        <p:txBody>
          <a:bodyPr vert="horz" wrap="square" lIns="0" tIns="0" rIns="0" bIns="0" rtlCol="0">
            <a:spAutoFit/>
          </a:bodyPr>
          <a:lstStyle/>
          <a:p>
            <a:pPr>
              <a:lnSpc>
                <a:spcPts val="2655"/>
              </a:lnSpc>
            </a:pPr>
            <a:r>
              <a:rPr sz="2400" dirty="0">
                <a:latin typeface="Arial"/>
                <a:cs typeface="Arial"/>
              </a:rPr>
              <a:t>A </a:t>
            </a:r>
            <a:r>
              <a:rPr sz="2400" spc="-5" dirty="0">
                <a:latin typeface="Arial"/>
                <a:cs typeface="Arial"/>
              </a:rPr>
              <a:t>breve distanza</a:t>
            </a:r>
            <a:r>
              <a:rPr sz="2400" spc="-140" dirty="0">
                <a:latin typeface="Arial"/>
                <a:cs typeface="Arial"/>
              </a:rPr>
              <a:t> </a:t>
            </a:r>
            <a:r>
              <a:rPr sz="2400" spc="-5" dirty="0">
                <a:latin typeface="Arial"/>
                <a:cs typeface="Arial"/>
              </a:rPr>
              <a:t>dall’apice</a:t>
            </a:r>
            <a:endParaRPr sz="2400">
              <a:latin typeface="Arial"/>
              <a:cs typeface="Arial"/>
            </a:endParaRPr>
          </a:p>
          <a:p>
            <a:pPr>
              <a:lnSpc>
                <a:spcPct val="100000"/>
              </a:lnSpc>
            </a:pPr>
            <a:r>
              <a:rPr sz="2400" spc="-5" dirty="0">
                <a:latin typeface="Arial"/>
                <a:cs typeface="Arial"/>
              </a:rPr>
              <a:t>radicale questo tessuto  aumenta fortemente la propria  superficie di assorbimento con  la formazione di peli radicali  unicellulari dalla vita molto  breve, che sono  particolarmente evidenti negli  apparati radicali di giovani  plantule.</a:t>
            </a:r>
            <a:endParaRPr sz="2400">
              <a:latin typeface="Arial"/>
              <a:cs typeface="Arial"/>
            </a:endParaRPr>
          </a:p>
        </p:txBody>
      </p:sp>
      <p:sp>
        <p:nvSpPr>
          <p:cNvPr id="3" name="object 3"/>
          <p:cNvSpPr/>
          <p:nvPr/>
        </p:nvSpPr>
        <p:spPr>
          <a:xfrm>
            <a:off x="0" y="0"/>
            <a:ext cx="5856732" cy="6855386"/>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691309" y="576033"/>
            <a:ext cx="4142740" cy="3683000"/>
          </a:xfrm>
          <a:prstGeom prst="rect">
            <a:avLst/>
          </a:prstGeom>
        </p:spPr>
        <p:txBody>
          <a:bodyPr vert="horz" wrap="square" lIns="0" tIns="12700" rIns="0" bIns="0" rtlCol="0">
            <a:spAutoFit/>
          </a:bodyPr>
          <a:lstStyle/>
          <a:p>
            <a:pPr marL="12700" marR="5080">
              <a:lnSpc>
                <a:spcPct val="100000"/>
              </a:lnSpc>
              <a:spcBef>
                <a:spcPts val="100"/>
              </a:spcBef>
            </a:pPr>
            <a:r>
              <a:rPr sz="2400" dirty="0">
                <a:solidFill>
                  <a:srgbClr val="FFFFFF"/>
                </a:solidFill>
                <a:latin typeface="Arial"/>
                <a:cs typeface="Arial"/>
              </a:rPr>
              <a:t>A </a:t>
            </a:r>
            <a:r>
              <a:rPr sz="2400" spc="-5" dirty="0">
                <a:solidFill>
                  <a:srgbClr val="FFFFFF"/>
                </a:solidFill>
                <a:latin typeface="Arial"/>
                <a:cs typeface="Arial"/>
              </a:rPr>
              <a:t>breve distanza dall’apice  radicale questo tessuto  aumenta fortemente la propria  superficie di assorbimento con  la formazione di peli radicali  unicellulari dalla vita molto  breve, che sono  particolarmente evidenti negli  apparati radicali di giovani  plantule.</a:t>
            </a:r>
            <a:endParaRPr sz="2400">
              <a:latin typeface="Arial"/>
              <a:cs typeface="Arial"/>
            </a:endParaRPr>
          </a:p>
        </p:txBody>
      </p:sp>
      <p:sp>
        <p:nvSpPr>
          <p:cNvPr id="5" name="object 5"/>
          <p:cNvSpPr/>
          <p:nvPr/>
        </p:nvSpPr>
        <p:spPr>
          <a:xfrm>
            <a:off x="5830823" y="0"/>
            <a:ext cx="3313175" cy="653033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9" name="object 5"/>
          <p:cNvSpPr/>
          <p:nvPr/>
        </p:nvSpPr>
        <p:spPr>
          <a:xfrm>
            <a:off x="3561588" y="6324600"/>
            <a:ext cx="426719" cy="533400"/>
          </a:xfrm>
          <a:prstGeom prst="rect">
            <a:avLst/>
          </a:prstGeom>
          <a:blipFill>
            <a:blip r:embed="rId4" cstate="print"/>
            <a:stretch>
              <a:fillRect/>
            </a:stretch>
          </a:blipFill>
        </p:spPr>
        <p:txBody>
          <a:bodyPr wrap="square" lIns="0" tIns="0" rIns="0" bIns="0" rtlCol="0"/>
          <a:lstStyle/>
          <a:p>
            <a:endParaRPr/>
          </a:p>
        </p:txBody>
      </p:sp>
      <p:sp>
        <p:nvSpPr>
          <p:cNvPr id="10" name="object 6"/>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11" name="object 7"/>
          <p:cNvSpPr txBox="1">
            <a:spLocks noGrp="1"/>
          </p:cNvSpPr>
          <p:nvPr>
            <p:ph type="ftr" sz="quarter" idx="5"/>
          </p:nvPr>
        </p:nvSpPr>
        <p:spPr>
          <a:xfrm>
            <a:off x="5334000" y="6597014"/>
            <a:ext cx="3730369" cy="218008"/>
          </a:xfrm>
          <a:prstGeom prst="rect">
            <a:avLst/>
          </a:prstGeom>
        </p:spPr>
        <p:txBody>
          <a:bodyPr vert="horz" wrap="square" lIns="0" tIns="0" rIns="0" bIns="0" rtlCol="0">
            <a:spAutoFit/>
          </a:bodyPr>
          <a:lstStyle/>
          <a:p>
            <a:pPr marL="12700">
              <a:lnSpc>
                <a:spcPts val="1650"/>
              </a:lnSpc>
            </a:pPr>
            <a:r>
              <a:rPr lang="it-IT" spc="-5" dirty="0" smtClean="0"/>
              <a:t>3Th - </a:t>
            </a:r>
            <a:r>
              <a:rPr spc="-5" dirty="0" err="1" smtClean="0"/>
              <a:t>Biologia</a:t>
            </a:r>
            <a:r>
              <a:rPr spc="-5" dirty="0" smtClean="0"/>
              <a:t> </a:t>
            </a:r>
            <a:r>
              <a:rPr spc="-5" dirty="0"/>
              <a:t>vegetale </a:t>
            </a:r>
            <a:r>
              <a:rPr dirty="0"/>
              <a:t>x </a:t>
            </a:r>
            <a:r>
              <a:rPr spc="-5" dirty="0"/>
              <a:t>STB </a:t>
            </a:r>
            <a:r>
              <a:rPr dirty="0"/>
              <a:t>– AA</a:t>
            </a:r>
            <a:r>
              <a:rPr spc="-204" dirty="0"/>
              <a:t> </a:t>
            </a:r>
            <a:r>
              <a:rPr dirty="0" smtClean="0"/>
              <a:t>201</a:t>
            </a:r>
            <a:r>
              <a:rPr lang="it-IT" dirty="0" smtClean="0"/>
              <a:t>9</a:t>
            </a:r>
            <a:r>
              <a:rPr dirty="0" smtClean="0"/>
              <a:t>-20</a:t>
            </a:r>
            <a:r>
              <a:rPr lang="it-IT" dirty="0" smtClean="0"/>
              <a:t>20</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053084"/>
            <a:ext cx="6400799" cy="566318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852671" y="0"/>
            <a:ext cx="5291327" cy="375513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796027" y="4143755"/>
            <a:ext cx="4087367" cy="2037588"/>
          </a:xfrm>
          <a:prstGeom prst="rect">
            <a:avLst/>
          </a:prstGeom>
          <a:blipFill>
            <a:blip r:embed="rId4" cstate="print"/>
            <a:stretch>
              <a:fillRect/>
            </a:stretch>
          </a:blipFill>
        </p:spPr>
        <p:txBody>
          <a:bodyPr wrap="square" lIns="0" tIns="0" rIns="0" bIns="0" rtlCol="0"/>
          <a:lstStyle/>
          <a:p>
            <a:endParaRPr/>
          </a:p>
        </p:txBody>
      </p:sp>
      <p:sp>
        <p:nvSpPr>
          <p:cNvPr id="8" name="object 5"/>
          <p:cNvSpPr/>
          <p:nvPr/>
        </p:nvSpPr>
        <p:spPr>
          <a:xfrm>
            <a:off x="3561588" y="6324600"/>
            <a:ext cx="426719" cy="533400"/>
          </a:xfrm>
          <a:prstGeom prst="rect">
            <a:avLst/>
          </a:prstGeom>
          <a:blipFill>
            <a:blip r:embed="rId5" cstate="print"/>
            <a:stretch>
              <a:fillRect/>
            </a:stretch>
          </a:blipFill>
        </p:spPr>
        <p:txBody>
          <a:bodyPr wrap="square" lIns="0" tIns="0" rIns="0" bIns="0" rtlCol="0"/>
          <a:lstStyle/>
          <a:p>
            <a:endParaRPr/>
          </a:p>
        </p:txBody>
      </p:sp>
      <p:sp>
        <p:nvSpPr>
          <p:cNvPr id="9" name="object 6"/>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10" name="object 7"/>
          <p:cNvSpPr txBox="1">
            <a:spLocks noGrp="1"/>
          </p:cNvSpPr>
          <p:nvPr>
            <p:ph type="ftr" sz="quarter" idx="5"/>
          </p:nvPr>
        </p:nvSpPr>
        <p:spPr>
          <a:xfrm>
            <a:off x="5334000" y="6597014"/>
            <a:ext cx="3730369" cy="218008"/>
          </a:xfrm>
          <a:prstGeom prst="rect">
            <a:avLst/>
          </a:prstGeom>
        </p:spPr>
        <p:txBody>
          <a:bodyPr vert="horz" wrap="square" lIns="0" tIns="0" rIns="0" bIns="0" rtlCol="0">
            <a:spAutoFit/>
          </a:bodyPr>
          <a:lstStyle/>
          <a:p>
            <a:pPr marL="12700">
              <a:lnSpc>
                <a:spcPts val="1650"/>
              </a:lnSpc>
            </a:pPr>
            <a:r>
              <a:rPr lang="it-IT" spc="-5" dirty="0" smtClean="0"/>
              <a:t>3Th - </a:t>
            </a:r>
            <a:r>
              <a:rPr spc="-5" dirty="0" err="1" smtClean="0"/>
              <a:t>Biologia</a:t>
            </a:r>
            <a:r>
              <a:rPr spc="-5" dirty="0" smtClean="0"/>
              <a:t> </a:t>
            </a:r>
            <a:r>
              <a:rPr spc="-5" dirty="0"/>
              <a:t>vegetale </a:t>
            </a:r>
            <a:r>
              <a:rPr dirty="0"/>
              <a:t>x </a:t>
            </a:r>
            <a:r>
              <a:rPr spc="-5" dirty="0"/>
              <a:t>STB </a:t>
            </a:r>
            <a:r>
              <a:rPr dirty="0"/>
              <a:t>– AA</a:t>
            </a:r>
            <a:r>
              <a:rPr spc="-204" dirty="0"/>
              <a:t> </a:t>
            </a:r>
            <a:r>
              <a:rPr dirty="0" smtClean="0"/>
              <a:t>201</a:t>
            </a:r>
            <a:r>
              <a:rPr lang="it-IT" dirty="0" smtClean="0"/>
              <a:t>9</a:t>
            </a:r>
            <a:r>
              <a:rPr dirty="0" smtClean="0"/>
              <a:t>-20</a:t>
            </a:r>
            <a:r>
              <a:rPr lang="it-IT" dirty="0" smtClean="0"/>
              <a:t>20</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93163" y="550164"/>
            <a:ext cx="5714999" cy="4172711"/>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35940" y="4806950"/>
            <a:ext cx="7397750" cy="1488440"/>
          </a:xfrm>
          <a:prstGeom prst="rect">
            <a:avLst/>
          </a:prstGeom>
        </p:spPr>
        <p:txBody>
          <a:bodyPr vert="horz" wrap="square" lIns="0" tIns="12700" rIns="0" bIns="0" rtlCol="0">
            <a:spAutoFit/>
          </a:bodyPr>
          <a:lstStyle/>
          <a:p>
            <a:pPr marL="12700" marR="5080">
              <a:lnSpc>
                <a:spcPct val="100000"/>
              </a:lnSpc>
              <a:spcBef>
                <a:spcPts val="100"/>
              </a:spcBef>
            </a:pPr>
            <a:r>
              <a:rPr sz="2400" spc="-5" dirty="0">
                <a:latin typeface="Arial"/>
                <a:cs typeface="Arial"/>
              </a:rPr>
              <a:t>La rizodermide è un tessuto </a:t>
            </a:r>
            <a:r>
              <a:rPr sz="2400" b="1" spc="-5" dirty="0">
                <a:latin typeface="Arial"/>
                <a:cs typeface="Arial"/>
              </a:rPr>
              <a:t>effimero</a:t>
            </a:r>
            <a:r>
              <a:rPr sz="2400" spc="-5" dirty="0">
                <a:latin typeface="Arial"/>
                <a:cs typeface="Arial"/>
              </a:rPr>
              <a:t>, in quanto le sue  cellule presto muoiono: a questo punto l’organo verrà  protetto dall’ambiente esterno da un altro tessuto,  l’</a:t>
            </a:r>
            <a:r>
              <a:rPr sz="2400" b="1" spc="-5" dirty="0">
                <a:latin typeface="Arial"/>
                <a:cs typeface="Arial"/>
              </a:rPr>
              <a:t>esoderma </a:t>
            </a:r>
            <a:r>
              <a:rPr sz="2400" spc="-5" dirty="0">
                <a:latin typeface="Arial"/>
                <a:cs typeface="Arial"/>
              </a:rPr>
              <a:t>(vedi</a:t>
            </a:r>
            <a:r>
              <a:rPr sz="2400" spc="35" dirty="0">
                <a:latin typeface="Arial"/>
                <a:cs typeface="Arial"/>
              </a:rPr>
              <a:t> </a:t>
            </a:r>
            <a:r>
              <a:rPr sz="2400" spc="-5" dirty="0">
                <a:latin typeface="Arial"/>
                <a:cs typeface="Arial"/>
              </a:rPr>
              <a:t>oltre).</a:t>
            </a:r>
            <a:endParaRPr sz="2400">
              <a:latin typeface="Arial"/>
              <a:cs typeface="Arial"/>
            </a:endParaRPr>
          </a:p>
        </p:txBody>
      </p:sp>
      <p:sp>
        <p:nvSpPr>
          <p:cNvPr id="7" name="object 5"/>
          <p:cNvSpPr/>
          <p:nvPr/>
        </p:nvSpPr>
        <p:spPr>
          <a:xfrm>
            <a:off x="3561588" y="6324600"/>
            <a:ext cx="426719" cy="533400"/>
          </a:xfrm>
          <a:prstGeom prst="rect">
            <a:avLst/>
          </a:prstGeom>
          <a:blipFill>
            <a:blip r:embed="rId3" cstate="print"/>
            <a:stretch>
              <a:fillRect/>
            </a:stretch>
          </a:blipFill>
        </p:spPr>
        <p:txBody>
          <a:bodyPr wrap="square" lIns="0" tIns="0" rIns="0" bIns="0" rtlCol="0"/>
          <a:lstStyle/>
          <a:p>
            <a:endParaRPr/>
          </a:p>
        </p:txBody>
      </p:sp>
      <p:sp>
        <p:nvSpPr>
          <p:cNvPr id="8" name="object 6"/>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9" name="object 7"/>
          <p:cNvSpPr txBox="1">
            <a:spLocks noGrp="1"/>
          </p:cNvSpPr>
          <p:nvPr>
            <p:ph type="ftr" sz="quarter" idx="5"/>
          </p:nvPr>
        </p:nvSpPr>
        <p:spPr>
          <a:xfrm>
            <a:off x="5334000" y="6597014"/>
            <a:ext cx="3730369" cy="218008"/>
          </a:xfrm>
          <a:prstGeom prst="rect">
            <a:avLst/>
          </a:prstGeom>
        </p:spPr>
        <p:txBody>
          <a:bodyPr vert="horz" wrap="square" lIns="0" tIns="0" rIns="0" bIns="0" rtlCol="0">
            <a:spAutoFit/>
          </a:bodyPr>
          <a:lstStyle/>
          <a:p>
            <a:pPr marL="12700">
              <a:lnSpc>
                <a:spcPts val="1650"/>
              </a:lnSpc>
            </a:pPr>
            <a:r>
              <a:rPr lang="it-IT" spc="-5" dirty="0" smtClean="0"/>
              <a:t>3Th - </a:t>
            </a:r>
            <a:r>
              <a:rPr spc="-5" dirty="0" err="1" smtClean="0"/>
              <a:t>Biologia</a:t>
            </a:r>
            <a:r>
              <a:rPr spc="-5" dirty="0" smtClean="0"/>
              <a:t> </a:t>
            </a:r>
            <a:r>
              <a:rPr spc="-5" dirty="0"/>
              <a:t>vegetale </a:t>
            </a:r>
            <a:r>
              <a:rPr dirty="0"/>
              <a:t>x </a:t>
            </a:r>
            <a:r>
              <a:rPr spc="-5" dirty="0"/>
              <a:t>STB </a:t>
            </a:r>
            <a:r>
              <a:rPr dirty="0"/>
              <a:t>– AA</a:t>
            </a:r>
            <a:r>
              <a:rPr spc="-204" dirty="0"/>
              <a:t> </a:t>
            </a:r>
            <a:r>
              <a:rPr dirty="0" smtClean="0"/>
              <a:t>201</a:t>
            </a:r>
            <a:r>
              <a:rPr lang="it-IT" dirty="0" smtClean="0"/>
              <a:t>9</a:t>
            </a:r>
            <a:r>
              <a:rPr dirty="0" smtClean="0"/>
              <a:t>-20</a:t>
            </a:r>
            <a:r>
              <a:rPr lang="it-IT" dirty="0" smtClean="0"/>
              <a:t>20</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47052" y="318769"/>
            <a:ext cx="7684134" cy="2402840"/>
          </a:xfrm>
          <a:prstGeom prst="rect">
            <a:avLst/>
          </a:prstGeom>
        </p:spPr>
        <p:txBody>
          <a:bodyPr vert="horz" wrap="square" lIns="0" tIns="195580" rIns="0" bIns="0" rtlCol="0">
            <a:spAutoFit/>
          </a:bodyPr>
          <a:lstStyle/>
          <a:p>
            <a:pPr marL="12700">
              <a:lnSpc>
                <a:spcPct val="100000"/>
              </a:lnSpc>
              <a:spcBef>
                <a:spcPts val="1540"/>
              </a:spcBef>
            </a:pPr>
            <a:r>
              <a:rPr sz="2400" spc="-5" dirty="0">
                <a:latin typeface="Arial"/>
                <a:cs typeface="Arial"/>
              </a:rPr>
              <a:t>Solo in alcuni casi i peli radicali non vengono</a:t>
            </a:r>
            <a:r>
              <a:rPr sz="2400" spc="125" dirty="0">
                <a:latin typeface="Arial"/>
                <a:cs typeface="Arial"/>
              </a:rPr>
              <a:t> </a:t>
            </a:r>
            <a:r>
              <a:rPr sz="2400" spc="-5" dirty="0">
                <a:latin typeface="Arial"/>
                <a:cs typeface="Arial"/>
              </a:rPr>
              <a:t>prodotti:</a:t>
            </a:r>
            <a:endParaRPr sz="2400" dirty="0">
              <a:latin typeface="Arial"/>
              <a:cs typeface="Arial"/>
            </a:endParaRPr>
          </a:p>
          <a:p>
            <a:pPr marL="12700" marR="5080">
              <a:lnSpc>
                <a:spcPct val="100000"/>
              </a:lnSpc>
              <a:spcBef>
                <a:spcPts val="1440"/>
              </a:spcBef>
              <a:buChar char="•"/>
              <a:tabLst>
                <a:tab pos="203200" algn="l"/>
              </a:tabLst>
            </a:pPr>
            <a:r>
              <a:rPr lang="it-IT" sz="2400" spc="-5" dirty="0" smtClean="0">
                <a:latin typeface="Arial"/>
                <a:cs typeface="Arial"/>
              </a:rPr>
              <a:t> </a:t>
            </a:r>
            <a:r>
              <a:rPr sz="2400" spc="-5" dirty="0" err="1" smtClean="0">
                <a:latin typeface="Arial"/>
                <a:cs typeface="Arial"/>
              </a:rPr>
              <a:t>perché</a:t>
            </a:r>
            <a:r>
              <a:rPr sz="2400" spc="-5" dirty="0" smtClean="0">
                <a:latin typeface="Arial"/>
                <a:cs typeface="Arial"/>
              </a:rPr>
              <a:t> </a:t>
            </a:r>
            <a:r>
              <a:rPr sz="2400" spc="-5" dirty="0">
                <a:latin typeface="Arial"/>
                <a:cs typeface="Arial"/>
              </a:rPr>
              <a:t>non è necessario aumentare una superficie di  assorbimento (es. </a:t>
            </a:r>
            <a:r>
              <a:rPr sz="2400" i="1" spc="-5" dirty="0">
                <a:latin typeface="Arial"/>
                <a:cs typeface="Arial"/>
              </a:rPr>
              <a:t>piante acquatiche</a:t>
            </a:r>
            <a:r>
              <a:rPr sz="2400" spc="-5" dirty="0">
                <a:latin typeface="Arial"/>
                <a:cs typeface="Arial"/>
              </a:rPr>
              <a:t>; </a:t>
            </a:r>
            <a:r>
              <a:rPr sz="2400" i="1" spc="-5" dirty="0">
                <a:latin typeface="Arial"/>
                <a:cs typeface="Arial"/>
              </a:rPr>
              <a:t>piante</a:t>
            </a:r>
            <a:r>
              <a:rPr sz="2400" i="1" spc="80" dirty="0">
                <a:latin typeface="Arial"/>
                <a:cs typeface="Arial"/>
              </a:rPr>
              <a:t> </a:t>
            </a:r>
            <a:r>
              <a:rPr sz="2400" i="1" spc="-5" dirty="0">
                <a:latin typeface="Arial"/>
                <a:cs typeface="Arial"/>
              </a:rPr>
              <a:t>micorrizate</a:t>
            </a:r>
            <a:r>
              <a:rPr sz="2400" spc="-5" dirty="0">
                <a:latin typeface="Arial"/>
                <a:cs typeface="Arial"/>
              </a:rPr>
              <a:t>),</a:t>
            </a:r>
            <a:endParaRPr sz="2400" dirty="0">
              <a:latin typeface="Arial"/>
              <a:cs typeface="Arial"/>
            </a:endParaRPr>
          </a:p>
          <a:p>
            <a:pPr marL="12700" marR="269240">
              <a:lnSpc>
                <a:spcPct val="100000"/>
              </a:lnSpc>
              <a:spcBef>
                <a:spcPts val="1440"/>
              </a:spcBef>
              <a:buChar char="•"/>
              <a:tabLst>
                <a:tab pos="203200" algn="l"/>
              </a:tabLst>
            </a:pPr>
            <a:r>
              <a:rPr lang="it-IT" sz="2400" spc="-5" dirty="0" smtClean="0">
                <a:latin typeface="Arial"/>
                <a:cs typeface="Arial"/>
              </a:rPr>
              <a:t> </a:t>
            </a:r>
            <a:r>
              <a:rPr sz="2400" spc="-5" dirty="0" smtClean="0">
                <a:latin typeface="Arial"/>
                <a:cs typeface="Arial"/>
              </a:rPr>
              <a:t>non </a:t>
            </a:r>
            <a:r>
              <a:rPr sz="2400" spc="-5" dirty="0">
                <a:latin typeface="Arial"/>
                <a:cs typeface="Arial"/>
              </a:rPr>
              <a:t>è opportuno (es. alcune piante </a:t>
            </a:r>
            <a:r>
              <a:rPr sz="2400" i="1" spc="-5" dirty="0">
                <a:latin typeface="Arial"/>
                <a:cs typeface="Arial"/>
              </a:rPr>
              <a:t>epifite</a:t>
            </a:r>
            <a:r>
              <a:rPr sz="2400" spc="-5" dirty="0">
                <a:latin typeface="Arial"/>
                <a:cs typeface="Arial"/>
              </a:rPr>
              <a:t>, che hanno  altri meccanismi di assorbimento</a:t>
            </a:r>
            <a:r>
              <a:rPr sz="2400" spc="30" dirty="0">
                <a:latin typeface="Arial"/>
                <a:cs typeface="Arial"/>
              </a:rPr>
              <a:t> </a:t>
            </a:r>
            <a:r>
              <a:rPr sz="2400" spc="-5" dirty="0">
                <a:latin typeface="Arial"/>
                <a:cs typeface="Arial"/>
              </a:rPr>
              <a:t>dell’acqua).</a:t>
            </a:r>
            <a:endParaRPr sz="2400" dirty="0">
              <a:latin typeface="Arial"/>
              <a:cs typeface="Arial"/>
            </a:endParaRPr>
          </a:p>
        </p:txBody>
      </p:sp>
      <p:sp>
        <p:nvSpPr>
          <p:cNvPr id="3" name="object 5"/>
          <p:cNvSpPr/>
          <p:nvPr/>
        </p:nvSpPr>
        <p:spPr>
          <a:xfrm>
            <a:off x="3561588" y="6324600"/>
            <a:ext cx="426719" cy="533400"/>
          </a:xfrm>
          <a:prstGeom prst="rect">
            <a:avLst/>
          </a:prstGeom>
          <a:blipFill>
            <a:blip r:embed="rId2" cstate="print"/>
            <a:stretch>
              <a:fillRect/>
            </a:stretch>
          </a:blipFill>
        </p:spPr>
        <p:txBody>
          <a:bodyPr wrap="square" lIns="0" tIns="0" rIns="0" bIns="0" rtlCol="0"/>
          <a:lstStyle/>
          <a:p>
            <a:endParaRPr/>
          </a:p>
        </p:txBody>
      </p:sp>
      <p:sp>
        <p:nvSpPr>
          <p:cNvPr id="4" name="object 6"/>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5" name="object 7"/>
          <p:cNvSpPr txBox="1">
            <a:spLocks noGrp="1"/>
          </p:cNvSpPr>
          <p:nvPr>
            <p:ph type="ftr" sz="quarter" idx="5"/>
          </p:nvPr>
        </p:nvSpPr>
        <p:spPr>
          <a:xfrm>
            <a:off x="5334000" y="6597014"/>
            <a:ext cx="3730369" cy="218008"/>
          </a:xfrm>
          <a:prstGeom prst="rect">
            <a:avLst/>
          </a:prstGeom>
        </p:spPr>
        <p:txBody>
          <a:bodyPr vert="horz" wrap="square" lIns="0" tIns="0" rIns="0" bIns="0" rtlCol="0">
            <a:spAutoFit/>
          </a:bodyPr>
          <a:lstStyle/>
          <a:p>
            <a:pPr marL="12700">
              <a:lnSpc>
                <a:spcPts val="1650"/>
              </a:lnSpc>
            </a:pPr>
            <a:r>
              <a:rPr lang="it-IT" spc="-5" dirty="0" smtClean="0"/>
              <a:t>3Th - </a:t>
            </a:r>
            <a:r>
              <a:rPr spc="-5" dirty="0" err="1" smtClean="0"/>
              <a:t>Biologia</a:t>
            </a:r>
            <a:r>
              <a:rPr spc="-5" dirty="0" smtClean="0"/>
              <a:t> </a:t>
            </a:r>
            <a:r>
              <a:rPr spc="-5" dirty="0"/>
              <a:t>vegetale </a:t>
            </a:r>
            <a:r>
              <a:rPr dirty="0"/>
              <a:t>x </a:t>
            </a:r>
            <a:r>
              <a:rPr spc="-5" dirty="0"/>
              <a:t>STB </a:t>
            </a:r>
            <a:r>
              <a:rPr dirty="0"/>
              <a:t>– AA</a:t>
            </a:r>
            <a:r>
              <a:rPr spc="-204" dirty="0"/>
              <a:t> </a:t>
            </a:r>
            <a:r>
              <a:rPr dirty="0" smtClean="0"/>
              <a:t>201</a:t>
            </a:r>
            <a:r>
              <a:rPr lang="it-IT" dirty="0" smtClean="0"/>
              <a:t>9</a:t>
            </a:r>
            <a:r>
              <a:rPr dirty="0" smtClean="0"/>
              <a:t>-20</a:t>
            </a:r>
            <a:r>
              <a:rPr lang="it-IT" dirty="0" smtClean="0"/>
              <a:t>20</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306823" y="4742688"/>
            <a:ext cx="243840" cy="1551940"/>
          </a:xfrm>
          <a:custGeom>
            <a:avLst/>
            <a:gdLst/>
            <a:ahLst/>
            <a:cxnLst/>
            <a:rect l="l" t="t" r="r" b="b"/>
            <a:pathLst>
              <a:path w="243839" h="1551939">
                <a:moveTo>
                  <a:pt x="189009" y="775919"/>
                </a:moveTo>
                <a:lnTo>
                  <a:pt x="185927" y="777239"/>
                </a:lnTo>
                <a:lnTo>
                  <a:pt x="173735" y="781811"/>
                </a:lnTo>
                <a:lnTo>
                  <a:pt x="163067" y="789431"/>
                </a:lnTo>
                <a:lnTo>
                  <a:pt x="129539" y="826007"/>
                </a:lnTo>
                <a:lnTo>
                  <a:pt x="123443" y="838199"/>
                </a:lnTo>
                <a:lnTo>
                  <a:pt x="117347" y="848867"/>
                </a:lnTo>
                <a:lnTo>
                  <a:pt x="114300" y="862583"/>
                </a:lnTo>
                <a:lnTo>
                  <a:pt x="111251" y="874775"/>
                </a:lnTo>
                <a:lnTo>
                  <a:pt x="108203" y="888491"/>
                </a:lnTo>
                <a:lnTo>
                  <a:pt x="108203" y="1414271"/>
                </a:lnTo>
                <a:lnTo>
                  <a:pt x="105155" y="1438655"/>
                </a:lnTo>
                <a:lnTo>
                  <a:pt x="103631" y="1449323"/>
                </a:lnTo>
                <a:lnTo>
                  <a:pt x="94487" y="1470659"/>
                </a:lnTo>
                <a:lnTo>
                  <a:pt x="89915" y="1479803"/>
                </a:lnTo>
                <a:lnTo>
                  <a:pt x="82295" y="1488947"/>
                </a:lnTo>
                <a:lnTo>
                  <a:pt x="76200" y="1498091"/>
                </a:lnTo>
                <a:lnTo>
                  <a:pt x="68579" y="1505711"/>
                </a:lnTo>
                <a:lnTo>
                  <a:pt x="59435" y="1511807"/>
                </a:lnTo>
                <a:lnTo>
                  <a:pt x="51815" y="1517903"/>
                </a:lnTo>
                <a:lnTo>
                  <a:pt x="41147" y="1522475"/>
                </a:lnTo>
                <a:lnTo>
                  <a:pt x="32003" y="1527047"/>
                </a:lnTo>
                <a:lnTo>
                  <a:pt x="21335" y="1530095"/>
                </a:lnTo>
                <a:lnTo>
                  <a:pt x="10667" y="1531619"/>
                </a:lnTo>
                <a:lnTo>
                  <a:pt x="0" y="1531619"/>
                </a:lnTo>
                <a:lnTo>
                  <a:pt x="1523" y="1551431"/>
                </a:lnTo>
                <a:lnTo>
                  <a:pt x="13715" y="1549907"/>
                </a:lnTo>
                <a:lnTo>
                  <a:pt x="27431" y="1548383"/>
                </a:lnTo>
                <a:lnTo>
                  <a:pt x="39623" y="1543811"/>
                </a:lnTo>
                <a:lnTo>
                  <a:pt x="50291" y="1539239"/>
                </a:lnTo>
                <a:lnTo>
                  <a:pt x="71627" y="1527047"/>
                </a:lnTo>
                <a:lnTo>
                  <a:pt x="82295" y="1519427"/>
                </a:lnTo>
                <a:lnTo>
                  <a:pt x="89915" y="1510283"/>
                </a:lnTo>
                <a:lnTo>
                  <a:pt x="99059" y="1499615"/>
                </a:lnTo>
                <a:lnTo>
                  <a:pt x="105155" y="1488947"/>
                </a:lnTo>
                <a:lnTo>
                  <a:pt x="112775" y="1478279"/>
                </a:lnTo>
                <a:lnTo>
                  <a:pt x="121919" y="1453895"/>
                </a:lnTo>
                <a:lnTo>
                  <a:pt x="124967" y="1440179"/>
                </a:lnTo>
                <a:lnTo>
                  <a:pt x="126491" y="1426463"/>
                </a:lnTo>
                <a:lnTo>
                  <a:pt x="126491" y="903731"/>
                </a:lnTo>
                <a:lnTo>
                  <a:pt x="129539" y="879347"/>
                </a:lnTo>
                <a:lnTo>
                  <a:pt x="144779" y="836675"/>
                </a:lnTo>
                <a:lnTo>
                  <a:pt x="173735" y="804671"/>
                </a:lnTo>
                <a:lnTo>
                  <a:pt x="202691" y="790955"/>
                </a:lnTo>
                <a:lnTo>
                  <a:pt x="211835" y="787907"/>
                </a:lnTo>
                <a:lnTo>
                  <a:pt x="222503" y="784859"/>
                </a:lnTo>
                <a:lnTo>
                  <a:pt x="220979" y="784859"/>
                </a:lnTo>
                <a:lnTo>
                  <a:pt x="196595" y="778763"/>
                </a:lnTo>
                <a:lnTo>
                  <a:pt x="189009" y="775919"/>
                </a:lnTo>
                <a:close/>
              </a:path>
              <a:path w="243839" h="1551939">
                <a:moveTo>
                  <a:pt x="233171" y="766571"/>
                </a:moveTo>
                <a:lnTo>
                  <a:pt x="220979" y="766571"/>
                </a:lnTo>
                <a:lnTo>
                  <a:pt x="208787" y="768095"/>
                </a:lnTo>
                <a:lnTo>
                  <a:pt x="196595" y="772667"/>
                </a:lnTo>
                <a:lnTo>
                  <a:pt x="189009" y="775919"/>
                </a:lnTo>
                <a:lnTo>
                  <a:pt x="196595" y="778763"/>
                </a:lnTo>
                <a:lnTo>
                  <a:pt x="220979" y="784859"/>
                </a:lnTo>
                <a:lnTo>
                  <a:pt x="233171" y="784859"/>
                </a:lnTo>
                <a:lnTo>
                  <a:pt x="233171" y="766571"/>
                </a:lnTo>
                <a:close/>
              </a:path>
              <a:path w="243839" h="1551939">
                <a:moveTo>
                  <a:pt x="239267" y="766571"/>
                </a:moveTo>
                <a:lnTo>
                  <a:pt x="233171" y="766571"/>
                </a:lnTo>
                <a:lnTo>
                  <a:pt x="233171" y="784859"/>
                </a:lnTo>
                <a:lnTo>
                  <a:pt x="239267" y="784859"/>
                </a:lnTo>
                <a:lnTo>
                  <a:pt x="243839" y="780287"/>
                </a:lnTo>
                <a:lnTo>
                  <a:pt x="243839" y="769619"/>
                </a:lnTo>
                <a:lnTo>
                  <a:pt x="239267" y="766571"/>
                </a:lnTo>
                <a:close/>
              </a:path>
              <a:path w="243839" h="1551939">
                <a:moveTo>
                  <a:pt x="13715" y="0"/>
                </a:moveTo>
                <a:lnTo>
                  <a:pt x="1523" y="0"/>
                </a:lnTo>
                <a:lnTo>
                  <a:pt x="0" y="18288"/>
                </a:lnTo>
                <a:lnTo>
                  <a:pt x="12191" y="19812"/>
                </a:lnTo>
                <a:lnTo>
                  <a:pt x="22859" y="21336"/>
                </a:lnTo>
                <a:lnTo>
                  <a:pt x="60959" y="39624"/>
                </a:lnTo>
                <a:lnTo>
                  <a:pt x="89915" y="71628"/>
                </a:lnTo>
                <a:lnTo>
                  <a:pt x="105155" y="114299"/>
                </a:lnTo>
                <a:lnTo>
                  <a:pt x="108203" y="124967"/>
                </a:lnTo>
                <a:lnTo>
                  <a:pt x="108203" y="661415"/>
                </a:lnTo>
                <a:lnTo>
                  <a:pt x="109727" y="675131"/>
                </a:lnTo>
                <a:lnTo>
                  <a:pt x="123443" y="713231"/>
                </a:lnTo>
                <a:lnTo>
                  <a:pt x="153923" y="752855"/>
                </a:lnTo>
                <a:lnTo>
                  <a:pt x="189009" y="775919"/>
                </a:lnTo>
                <a:lnTo>
                  <a:pt x="196595" y="772667"/>
                </a:lnTo>
                <a:lnTo>
                  <a:pt x="208787" y="768095"/>
                </a:lnTo>
                <a:lnTo>
                  <a:pt x="220979" y="766571"/>
                </a:lnTo>
                <a:lnTo>
                  <a:pt x="234695" y="766571"/>
                </a:lnTo>
                <a:lnTo>
                  <a:pt x="213359" y="763523"/>
                </a:lnTo>
                <a:lnTo>
                  <a:pt x="202691" y="760475"/>
                </a:lnTo>
                <a:lnTo>
                  <a:pt x="193547" y="757427"/>
                </a:lnTo>
                <a:lnTo>
                  <a:pt x="184403" y="751331"/>
                </a:lnTo>
                <a:lnTo>
                  <a:pt x="175259" y="746759"/>
                </a:lnTo>
                <a:lnTo>
                  <a:pt x="146303" y="714755"/>
                </a:lnTo>
                <a:lnTo>
                  <a:pt x="132587" y="682751"/>
                </a:lnTo>
                <a:lnTo>
                  <a:pt x="129539" y="672083"/>
                </a:lnTo>
                <a:lnTo>
                  <a:pt x="126491" y="647699"/>
                </a:lnTo>
                <a:lnTo>
                  <a:pt x="126491" y="123443"/>
                </a:lnTo>
                <a:lnTo>
                  <a:pt x="124967" y="109727"/>
                </a:lnTo>
                <a:lnTo>
                  <a:pt x="111251" y="71628"/>
                </a:lnTo>
                <a:lnTo>
                  <a:pt x="89915" y="39624"/>
                </a:lnTo>
                <a:lnTo>
                  <a:pt x="80771" y="32004"/>
                </a:lnTo>
                <a:lnTo>
                  <a:pt x="71627" y="22860"/>
                </a:lnTo>
                <a:lnTo>
                  <a:pt x="50291" y="10668"/>
                </a:lnTo>
                <a:lnTo>
                  <a:pt x="38100" y="6096"/>
                </a:lnTo>
                <a:lnTo>
                  <a:pt x="13715" y="0"/>
                </a:lnTo>
                <a:close/>
              </a:path>
            </a:pathLst>
          </a:custGeom>
          <a:solidFill>
            <a:srgbClr val="3333CC"/>
          </a:solidFill>
        </p:spPr>
        <p:txBody>
          <a:bodyPr wrap="square" lIns="0" tIns="0" rIns="0" bIns="0" rtlCol="0"/>
          <a:lstStyle/>
          <a:p>
            <a:endParaRPr/>
          </a:p>
        </p:txBody>
      </p:sp>
      <p:sp>
        <p:nvSpPr>
          <p:cNvPr id="3" name="object 3"/>
          <p:cNvSpPr txBox="1"/>
          <p:nvPr/>
        </p:nvSpPr>
        <p:spPr>
          <a:xfrm>
            <a:off x="4817427" y="5280025"/>
            <a:ext cx="1294765" cy="39116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3333CC"/>
                </a:solidFill>
                <a:latin typeface="Arial"/>
                <a:cs typeface="Arial"/>
              </a:rPr>
              <a:t>s</a:t>
            </a:r>
            <a:r>
              <a:rPr sz="2400" b="1" spc="-5" dirty="0">
                <a:solidFill>
                  <a:srgbClr val="3333CC"/>
                </a:solidFill>
                <a:latin typeface="Arial"/>
                <a:cs typeface="Arial"/>
              </a:rPr>
              <a:t>ub</a:t>
            </a:r>
            <a:r>
              <a:rPr sz="2400" b="1" spc="-10" dirty="0">
                <a:solidFill>
                  <a:srgbClr val="3333CC"/>
                </a:solidFill>
                <a:latin typeface="Arial"/>
                <a:cs typeface="Arial"/>
              </a:rPr>
              <a:t>e</a:t>
            </a:r>
            <a:r>
              <a:rPr sz="2400" b="1" spc="-5" dirty="0">
                <a:solidFill>
                  <a:srgbClr val="3333CC"/>
                </a:solidFill>
                <a:latin typeface="Arial"/>
                <a:cs typeface="Arial"/>
              </a:rPr>
              <a:t>rina</a:t>
            </a:r>
            <a:endParaRPr sz="2400">
              <a:latin typeface="Arial"/>
              <a:cs typeface="Arial"/>
            </a:endParaRPr>
          </a:p>
        </p:txBody>
      </p:sp>
      <p:sp>
        <p:nvSpPr>
          <p:cNvPr id="4" name="object 4"/>
          <p:cNvSpPr/>
          <p:nvPr/>
        </p:nvSpPr>
        <p:spPr>
          <a:xfrm>
            <a:off x="4261103" y="4311395"/>
            <a:ext cx="239395" cy="399415"/>
          </a:xfrm>
          <a:custGeom>
            <a:avLst/>
            <a:gdLst/>
            <a:ahLst/>
            <a:cxnLst/>
            <a:rect l="l" t="t" r="r" b="b"/>
            <a:pathLst>
              <a:path w="239395" h="399414">
                <a:moveTo>
                  <a:pt x="105155" y="358139"/>
                </a:moveTo>
                <a:lnTo>
                  <a:pt x="100583" y="362711"/>
                </a:lnTo>
                <a:lnTo>
                  <a:pt x="96011" y="365759"/>
                </a:lnTo>
                <a:lnTo>
                  <a:pt x="91439" y="367283"/>
                </a:lnTo>
                <a:lnTo>
                  <a:pt x="85343" y="368807"/>
                </a:lnTo>
                <a:lnTo>
                  <a:pt x="79247" y="371855"/>
                </a:lnTo>
                <a:lnTo>
                  <a:pt x="70103" y="373379"/>
                </a:lnTo>
                <a:lnTo>
                  <a:pt x="62483" y="374903"/>
                </a:lnTo>
                <a:lnTo>
                  <a:pt x="44195" y="377951"/>
                </a:lnTo>
                <a:lnTo>
                  <a:pt x="0" y="380999"/>
                </a:lnTo>
                <a:lnTo>
                  <a:pt x="1523" y="399287"/>
                </a:lnTo>
                <a:lnTo>
                  <a:pt x="24383" y="399287"/>
                </a:lnTo>
                <a:lnTo>
                  <a:pt x="45719" y="396239"/>
                </a:lnTo>
                <a:lnTo>
                  <a:pt x="56387" y="396239"/>
                </a:lnTo>
                <a:lnTo>
                  <a:pt x="67055" y="393191"/>
                </a:lnTo>
                <a:lnTo>
                  <a:pt x="76199" y="391667"/>
                </a:lnTo>
                <a:lnTo>
                  <a:pt x="83819" y="390143"/>
                </a:lnTo>
                <a:lnTo>
                  <a:pt x="99059" y="384047"/>
                </a:lnTo>
                <a:lnTo>
                  <a:pt x="105155" y="380999"/>
                </a:lnTo>
                <a:lnTo>
                  <a:pt x="111251" y="379475"/>
                </a:lnTo>
                <a:lnTo>
                  <a:pt x="111251" y="377951"/>
                </a:lnTo>
                <a:lnTo>
                  <a:pt x="115823" y="374903"/>
                </a:lnTo>
                <a:lnTo>
                  <a:pt x="117347" y="373379"/>
                </a:lnTo>
                <a:lnTo>
                  <a:pt x="118871" y="370331"/>
                </a:lnTo>
                <a:lnTo>
                  <a:pt x="120395" y="370331"/>
                </a:lnTo>
                <a:lnTo>
                  <a:pt x="120395" y="368807"/>
                </a:lnTo>
                <a:lnTo>
                  <a:pt x="121919" y="365759"/>
                </a:lnTo>
                <a:lnTo>
                  <a:pt x="123443" y="365759"/>
                </a:lnTo>
                <a:lnTo>
                  <a:pt x="123443" y="359663"/>
                </a:lnTo>
                <a:lnTo>
                  <a:pt x="105155" y="359663"/>
                </a:lnTo>
                <a:lnTo>
                  <a:pt x="105155" y="358139"/>
                </a:lnTo>
                <a:close/>
              </a:path>
              <a:path w="239395" h="399414">
                <a:moveTo>
                  <a:pt x="105155" y="356615"/>
                </a:moveTo>
                <a:lnTo>
                  <a:pt x="103631" y="359663"/>
                </a:lnTo>
                <a:lnTo>
                  <a:pt x="105155" y="358139"/>
                </a:lnTo>
                <a:lnTo>
                  <a:pt x="105155" y="356615"/>
                </a:lnTo>
                <a:close/>
              </a:path>
              <a:path w="239395" h="399414">
                <a:moveTo>
                  <a:pt x="145855" y="199823"/>
                </a:moveTo>
                <a:lnTo>
                  <a:pt x="138683" y="202691"/>
                </a:lnTo>
                <a:lnTo>
                  <a:pt x="131063" y="204215"/>
                </a:lnTo>
                <a:lnTo>
                  <a:pt x="118871" y="210311"/>
                </a:lnTo>
                <a:lnTo>
                  <a:pt x="114299" y="214883"/>
                </a:lnTo>
                <a:lnTo>
                  <a:pt x="112775" y="214883"/>
                </a:lnTo>
                <a:lnTo>
                  <a:pt x="109727" y="217931"/>
                </a:lnTo>
                <a:lnTo>
                  <a:pt x="109727" y="219455"/>
                </a:lnTo>
                <a:lnTo>
                  <a:pt x="108203" y="220979"/>
                </a:lnTo>
                <a:lnTo>
                  <a:pt x="106679" y="224027"/>
                </a:lnTo>
                <a:lnTo>
                  <a:pt x="106679" y="227075"/>
                </a:lnTo>
                <a:lnTo>
                  <a:pt x="105155" y="230123"/>
                </a:lnTo>
                <a:lnTo>
                  <a:pt x="105155" y="359663"/>
                </a:lnTo>
                <a:lnTo>
                  <a:pt x="124967" y="359663"/>
                </a:lnTo>
                <a:lnTo>
                  <a:pt x="124967" y="233171"/>
                </a:lnTo>
                <a:lnTo>
                  <a:pt x="123443" y="233171"/>
                </a:lnTo>
                <a:lnTo>
                  <a:pt x="124205" y="231647"/>
                </a:lnTo>
                <a:lnTo>
                  <a:pt x="123443" y="231647"/>
                </a:lnTo>
                <a:lnTo>
                  <a:pt x="126491" y="228599"/>
                </a:lnTo>
                <a:lnTo>
                  <a:pt x="129539" y="227075"/>
                </a:lnTo>
                <a:lnTo>
                  <a:pt x="128015" y="227075"/>
                </a:lnTo>
                <a:lnTo>
                  <a:pt x="132587" y="224027"/>
                </a:lnTo>
                <a:lnTo>
                  <a:pt x="137159" y="222503"/>
                </a:lnTo>
                <a:lnTo>
                  <a:pt x="143255" y="219455"/>
                </a:lnTo>
                <a:lnTo>
                  <a:pt x="185927" y="211835"/>
                </a:lnTo>
                <a:lnTo>
                  <a:pt x="230123" y="208787"/>
                </a:lnTo>
                <a:lnTo>
                  <a:pt x="205739" y="208787"/>
                </a:lnTo>
                <a:lnTo>
                  <a:pt x="182879" y="205739"/>
                </a:lnTo>
                <a:lnTo>
                  <a:pt x="173735" y="205739"/>
                </a:lnTo>
                <a:lnTo>
                  <a:pt x="163067" y="202691"/>
                </a:lnTo>
                <a:lnTo>
                  <a:pt x="145855" y="199823"/>
                </a:lnTo>
                <a:close/>
              </a:path>
              <a:path w="239395" h="399414">
                <a:moveTo>
                  <a:pt x="124967" y="231647"/>
                </a:moveTo>
                <a:lnTo>
                  <a:pt x="123443" y="233171"/>
                </a:lnTo>
                <a:lnTo>
                  <a:pt x="124967" y="233171"/>
                </a:lnTo>
                <a:lnTo>
                  <a:pt x="124967" y="231647"/>
                </a:lnTo>
                <a:close/>
              </a:path>
              <a:path w="239395" h="399414">
                <a:moveTo>
                  <a:pt x="124967" y="230123"/>
                </a:moveTo>
                <a:lnTo>
                  <a:pt x="123443" y="231647"/>
                </a:lnTo>
                <a:lnTo>
                  <a:pt x="124205" y="231647"/>
                </a:lnTo>
                <a:lnTo>
                  <a:pt x="124967" y="230123"/>
                </a:lnTo>
                <a:close/>
              </a:path>
              <a:path w="239395" h="399414">
                <a:moveTo>
                  <a:pt x="228599" y="190499"/>
                </a:moveTo>
                <a:lnTo>
                  <a:pt x="205739" y="190499"/>
                </a:lnTo>
                <a:lnTo>
                  <a:pt x="184403" y="192023"/>
                </a:lnTo>
                <a:lnTo>
                  <a:pt x="163067" y="195071"/>
                </a:lnTo>
                <a:lnTo>
                  <a:pt x="153923" y="196595"/>
                </a:lnTo>
                <a:lnTo>
                  <a:pt x="145855" y="199823"/>
                </a:lnTo>
                <a:lnTo>
                  <a:pt x="163067" y="202691"/>
                </a:lnTo>
                <a:lnTo>
                  <a:pt x="173735" y="205739"/>
                </a:lnTo>
                <a:lnTo>
                  <a:pt x="182879" y="205739"/>
                </a:lnTo>
                <a:lnTo>
                  <a:pt x="205739" y="208787"/>
                </a:lnTo>
                <a:lnTo>
                  <a:pt x="228599" y="208787"/>
                </a:lnTo>
                <a:lnTo>
                  <a:pt x="228599" y="190499"/>
                </a:lnTo>
                <a:close/>
              </a:path>
              <a:path w="239395" h="399414">
                <a:moveTo>
                  <a:pt x="234695" y="190499"/>
                </a:moveTo>
                <a:lnTo>
                  <a:pt x="228599" y="190499"/>
                </a:lnTo>
                <a:lnTo>
                  <a:pt x="228599" y="208787"/>
                </a:lnTo>
                <a:lnTo>
                  <a:pt x="234695" y="208787"/>
                </a:lnTo>
                <a:lnTo>
                  <a:pt x="239267" y="204215"/>
                </a:lnTo>
                <a:lnTo>
                  <a:pt x="239267" y="193547"/>
                </a:lnTo>
                <a:lnTo>
                  <a:pt x="234695" y="190499"/>
                </a:lnTo>
                <a:close/>
              </a:path>
              <a:path w="239395" h="399414">
                <a:moveTo>
                  <a:pt x="124967" y="39624"/>
                </a:moveTo>
                <a:lnTo>
                  <a:pt x="105155" y="39624"/>
                </a:lnTo>
                <a:lnTo>
                  <a:pt x="105155" y="169163"/>
                </a:lnTo>
                <a:lnTo>
                  <a:pt x="106679" y="172211"/>
                </a:lnTo>
                <a:lnTo>
                  <a:pt x="106679" y="175259"/>
                </a:lnTo>
                <a:lnTo>
                  <a:pt x="108203" y="178307"/>
                </a:lnTo>
                <a:lnTo>
                  <a:pt x="112775" y="182879"/>
                </a:lnTo>
                <a:lnTo>
                  <a:pt x="112775" y="184403"/>
                </a:lnTo>
                <a:lnTo>
                  <a:pt x="114299" y="184403"/>
                </a:lnTo>
                <a:lnTo>
                  <a:pt x="117347" y="187451"/>
                </a:lnTo>
                <a:lnTo>
                  <a:pt x="118871" y="187451"/>
                </a:lnTo>
                <a:lnTo>
                  <a:pt x="118871" y="188975"/>
                </a:lnTo>
                <a:lnTo>
                  <a:pt x="123443" y="190499"/>
                </a:lnTo>
                <a:lnTo>
                  <a:pt x="131063" y="193547"/>
                </a:lnTo>
                <a:lnTo>
                  <a:pt x="137159" y="196595"/>
                </a:lnTo>
                <a:lnTo>
                  <a:pt x="144779" y="199643"/>
                </a:lnTo>
                <a:lnTo>
                  <a:pt x="145855" y="199823"/>
                </a:lnTo>
                <a:lnTo>
                  <a:pt x="153923" y="196595"/>
                </a:lnTo>
                <a:lnTo>
                  <a:pt x="163067" y="195071"/>
                </a:lnTo>
                <a:lnTo>
                  <a:pt x="184403" y="192023"/>
                </a:lnTo>
                <a:lnTo>
                  <a:pt x="205739" y="190499"/>
                </a:lnTo>
                <a:lnTo>
                  <a:pt x="230123" y="190499"/>
                </a:lnTo>
                <a:lnTo>
                  <a:pt x="185927" y="187451"/>
                </a:lnTo>
                <a:lnTo>
                  <a:pt x="158495" y="182879"/>
                </a:lnTo>
                <a:lnTo>
                  <a:pt x="150875" y="181355"/>
                </a:lnTo>
                <a:lnTo>
                  <a:pt x="144779" y="178307"/>
                </a:lnTo>
                <a:lnTo>
                  <a:pt x="132587" y="175259"/>
                </a:lnTo>
                <a:lnTo>
                  <a:pt x="128015" y="172211"/>
                </a:lnTo>
                <a:lnTo>
                  <a:pt x="129539" y="172211"/>
                </a:lnTo>
                <a:lnTo>
                  <a:pt x="128015" y="170687"/>
                </a:lnTo>
                <a:lnTo>
                  <a:pt x="126491" y="170687"/>
                </a:lnTo>
                <a:lnTo>
                  <a:pt x="123443" y="167639"/>
                </a:lnTo>
                <a:lnTo>
                  <a:pt x="124205" y="167639"/>
                </a:lnTo>
                <a:lnTo>
                  <a:pt x="123443" y="166115"/>
                </a:lnTo>
                <a:lnTo>
                  <a:pt x="124967" y="166115"/>
                </a:lnTo>
                <a:lnTo>
                  <a:pt x="124967" y="39624"/>
                </a:lnTo>
                <a:close/>
              </a:path>
              <a:path w="239395" h="399414">
                <a:moveTo>
                  <a:pt x="126491" y="169163"/>
                </a:moveTo>
                <a:lnTo>
                  <a:pt x="126491" y="170687"/>
                </a:lnTo>
                <a:lnTo>
                  <a:pt x="128015" y="170687"/>
                </a:lnTo>
                <a:lnTo>
                  <a:pt x="126491" y="169163"/>
                </a:lnTo>
                <a:close/>
              </a:path>
              <a:path w="239395" h="399414">
                <a:moveTo>
                  <a:pt x="124205" y="167639"/>
                </a:moveTo>
                <a:lnTo>
                  <a:pt x="123443" y="167639"/>
                </a:lnTo>
                <a:lnTo>
                  <a:pt x="124967" y="169163"/>
                </a:lnTo>
                <a:lnTo>
                  <a:pt x="124205" y="167639"/>
                </a:lnTo>
                <a:close/>
              </a:path>
              <a:path w="239395" h="399414">
                <a:moveTo>
                  <a:pt x="124967" y="166115"/>
                </a:moveTo>
                <a:lnTo>
                  <a:pt x="123443" y="166115"/>
                </a:lnTo>
                <a:lnTo>
                  <a:pt x="124967" y="167639"/>
                </a:lnTo>
                <a:lnTo>
                  <a:pt x="124967" y="166115"/>
                </a:lnTo>
                <a:close/>
              </a:path>
              <a:path w="239395" h="399414">
                <a:moveTo>
                  <a:pt x="103631" y="39624"/>
                </a:moveTo>
                <a:lnTo>
                  <a:pt x="105155" y="42671"/>
                </a:lnTo>
                <a:lnTo>
                  <a:pt x="105155" y="41147"/>
                </a:lnTo>
                <a:lnTo>
                  <a:pt x="103631" y="39624"/>
                </a:lnTo>
                <a:close/>
              </a:path>
              <a:path w="239395" h="399414">
                <a:moveTo>
                  <a:pt x="24383" y="0"/>
                </a:moveTo>
                <a:lnTo>
                  <a:pt x="1523" y="0"/>
                </a:lnTo>
                <a:lnTo>
                  <a:pt x="0" y="18287"/>
                </a:lnTo>
                <a:lnTo>
                  <a:pt x="44195" y="21335"/>
                </a:lnTo>
                <a:lnTo>
                  <a:pt x="71627" y="25907"/>
                </a:lnTo>
                <a:lnTo>
                  <a:pt x="79247" y="27431"/>
                </a:lnTo>
                <a:lnTo>
                  <a:pt x="85343" y="28955"/>
                </a:lnTo>
                <a:lnTo>
                  <a:pt x="91439" y="32003"/>
                </a:lnTo>
                <a:lnTo>
                  <a:pt x="97535" y="33527"/>
                </a:lnTo>
                <a:lnTo>
                  <a:pt x="100583" y="36575"/>
                </a:lnTo>
                <a:lnTo>
                  <a:pt x="103631" y="38099"/>
                </a:lnTo>
                <a:lnTo>
                  <a:pt x="102107" y="38099"/>
                </a:lnTo>
                <a:lnTo>
                  <a:pt x="105155" y="41147"/>
                </a:lnTo>
                <a:lnTo>
                  <a:pt x="105155" y="39624"/>
                </a:lnTo>
                <a:lnTo>
                  <a:pt x="123443" y="39624"/>
                </a:lnTo>
                <a:lnTo>
                  <a:pt x="123443" y="33527"/>
                </a:lnTo>
                <a:lnTo>
                  <a:pt x="121919" y="33527"/>
                </a:lnTo>
                <a:lnTo>
                  <a:pt x="120395" y="30479"/>
                </a:lnTo>
                <a:lnTo>
                  <a:pt x="120395" y="28955"/>
                </a:lnTo>
                <a:lnTo>
                  <a:pt x="118871" y="27431"/>
                </a:lnTo>
                <a:lnTo>
                  <a:pt x="117347" y="24383"/>
                </a:lnTo>
                <a:lnTo>
                  <a:pt x="115823" y="24383"/>
                </a:lnTo>
                <a:lnTo>
                  <a:pt x="111251" y="21335"/>
                </a:lnTo>
                <a:lnTo>
                  <a:pt x="111251" y="19811"/>
                </a:lnTo>
                <a:lnTo>
                  <a:pt x="99059" y="13715"/>
                </a:lnTo>
                <a:lnTo>
                  <a:pt x="91439" y="12191"/>
                </a:lnTo>
                <a:lnTo>
                  <a:pt x="83819" y="9143"/>
                </a:lnTo>
                <a:lnTo>
                  <a:pt x="74675" y="6095"/>
                </a:lnTo>
                <a:lnTo>
                  <a:pt x="56387" y="3047"/>
                </a:lnTo>
                <a:lnTo>
                  <a:pt x="45719" y="1523"/>
                </a:lnTo>
                <a:lnTo>
                  <a:pt x="24383" y="0"/>
                </a:lnTo>
                <a:close/>
              </a:path>
            </a:pathLst>
          </a:custGeom>
          <a:solidFill>
            <a:srgbClr val="3333CC"/>
          </a:solidFill>
        </p:spPr>
        <p:txBody>
          <a:bodyPr wrap="square" lIns="0" tIns="0" rIns="0" bIns="0" rtlCol="0"/>
          <a:lstStyle/>
          <a:p>
            <a:endParaRPr/>
          </a:p>
        </p:txBody>
      </p:sp>
      <p:sp>
        <p:nvSpPr>
          <p:cNvPr id="5" name="object 5"/>
          <p:cNvSpPr txBox="1"/>
          <p:nvPr/>
        </p:nvSpPr>
        <p:spPr>
          <a:xfrm>
            <a:off x="4771390" y="4271963"/>
            <a:ext cx="923290" cy="39116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3333CC"/>
                </a:solidFill>
                <a:latin typeface="Arial"/>
                <a:cs typeface="Arial"/>
              </a:rPr>
              <a:t>c</a:t>
            </a:r>
            <a:r>
              <a:rPr sz="2400" b="1" spc="-5" dirty="0">
                <a:solidFill>
                  <a:srgbClr val="3333CC"/>
                </a:solidFill>
                <a:latin typeface="Arial"/>
                <a:cs typeface="Arial"/>
              </a:rPr>
              <a:t>utina</a:t>
            </a:r>
            <a:endParaRPr sz="2400">
              <a:latin typeface="Arial"/>
              <a:cs typeface="Arial"/>
            </a:endParaRPr>
          </a:p>
        </p:txBody>
      </p:sp>
      <p:sp>
        <p:nvSpPr>
          <p:cNvPr id="6" name="object 6"/>
          <p:cNvSpPr txBox="1"/>
          <p:nvPr/>
        </p:nvSpPr>
        <p:spPr>
          <a:xfrm>
            <a:off x="550227" y="76835"/>
            <a:ext cx="7855584" cy="3957954"/>
          </a:xfrm>
          <a:prstGeom prst="rect">
            <a:avLst/>
          </a:prstGeom>
        </p:spPr>
        <p:txBody>
          <a:bodyPr vert="horz" wrap="square" lIns="0" tIns="149860" rIns="0" bIns="0" rtlCol="0">
            <a:spAutoFit/>
          </a:bodyPr>
          <a:lstStyle/>
          <a:p>
            <a:pPr marL="12700">
              <a:lnSpc>
                <a:spcPct val="100000"/>
              </a:lnSpc>
              <a:spcBef>
                <a:spcPts val="1180"/>
              </a:spcBef>
            </a:pPr>
            <a:r>
              <a:rPr sz="2400" b="1" spc="-5" dirty="0">
                <a:solidFill>
                  <a:srgbClr val="0000CC"/>
                </a:solidFill>
                <a:latin typeface="Arial"/>
                <a:cs typeface="Arial"/>
              </a:rPr>
              <a:t>TESSUTI di</a:t>
            </a:r>
            <a:r>
              <a:rPr sz="2400" b="1" spc="-10" dirty="0">
                <a:solidFill>
                  <a:srgbClr val="0000CC"/>
                </a:solidFill>
                <a:latin typeface="Arial"/>
                <a:cs typeface="Arial"/>
              </a:rPr>
              <a:t> RIVESTIMENTO</a:t>
            </a:r>
            <a:endParaRPr sz="2400">
              <a:latin typeface="Arial"/>
              <a:cs typeface="Arial"/>
            </a:endParaRPr>
          </a:p>
          <a:p>
            <a:pPr marL="38100" marR="5080">
              <a:lnSpc>
                <a:spcPct val="100000"/>
              </a:lnSpc>
              <a:spcBef>
                <a:spcPts val="1085"/>
              </a:spcBef>
            </a:pPr>
            <a:r>
              <a:rPr sz="2400" spc="-5" dirty="0">
                <a:latin typeface="Arial"/>
                <a:cs typeface="Arial"/>
              </a:rPr>
              <a:t>Si distinguono in ESTERNI (e) ed INTERNI (i) in base alla  loro posizione nel corpo della</a:t>
            </a:r>
            <a:r>
              <a:rPr sz="2400" spc="85" dirty="0">
                <a:latin typeface="Arial"/>
                <a:cs typeface="Arial"/>
              </a:rPr>
              <a:t> </a:t>
            </a:r>
            <a:r>
              <a:rPr sz="2400" spc="-5" dirty="0">
                <a:latin typeface="Arial"/>
                <a:cs typeface="Arial"/>
              </a:rPr>
              <a:t>pianta.</a:t>
            </a:r>
            <a:endParaRPr sz="2400">
              <a:latin typeface="Arial"/>
              <a:cs typeface="Arial"/>
            </a:endParaRPr>
          </a:p>
          <a:p>
            <a:pPr marL="38100" marR="194310">
              <a:lnSpc>
                <a:spcPct val="100000"/>
              </a:lnSpc>
              <a:spcBef>
                <a:spcPts val="1440"/>
              </a:spcBef>
            </a:pPr>
            <a:r>
              <a:rPr sz="2400" b="1" spc="-30" dirty="0">
                <a:latin typeface="Arial"/>
                <a:cs typeface="Arial"/>
              </a:rPr>
              <a:t>Tessuti </a:t>
            </a:r>
            <a:r>
              <a:rPr sz="2400" b="1" spc="-5" dirty="0">
                <a:latin typeface="Arial"/>
                <a:cs typeface="Arial"/>
              </a:rPr>
              <a:t>esterni</a:t>
            </a:r>
            <a:r>
              <a:rPr sz="2400" spc="-5" dirty="0">
                <a:latin typeface="Arial"/>
                <a:cs typeface="Arial"/>
              </a:rPr>
              <a:t>: costituiscono una barriera di protezione  per l’intero organo rispetto all’ambiente</a:t>
            </a:r>
            <a:r>
              <a:rPr sz="2400" spc="80" dirty="0">
                <a:latin typeface="Arial"/>
                <a:cs typeface="Arial"/>
              </a:rPr>
              <a:t> </a:t>
            </a:r>
            <a:r>
              <a:rPr sz="2400" spc="-5" dirty="0">
                <a:latin typeface="Arial"/>
                <a:cs typeface="Arial"/>
              </a:rPr>
              <a:t>esterno.</a:t>
            </a:r>
            <a:endParaRPr sz="2400">
              <a:latin typeface="Arial"/>
              <a:cs typeface="Arial"/>
            </a:endParaRPr>
          </a:p>
          <a:p>
            <a:pPr marL="38100">
              <a:lnSpc>
                <a:spcPct val="100000"/>
              </a:lnSpc>
            </a:pPr>
            <a:r>
              <a:rPr sz="2400" spc="-5" dirty="0">
                <a:latin typeface="Arial"/>
                <a:cs typeface="Arial"/>
              </a:rPr>
              <a:t>Sono primari (p) o secondari</a:t>
            </a:r>
            <a:r>
              <a:rPr sz="2400" spc="35" dirty="0">
                <a:latin typeface="Arial"/>
                <a:cs typeface="Arial"/>
              </a:rPr>
              <a:t> </a:t>
            </a:r>
            <a:r>
              <a:rPr sz="2400" dirty="0">
                <a:latin typeface="Arial"/>
                <a:cs typeface="Arial"/>
              </a:rPr>
              <a:t>(s).</a:t>
            </a:r>
            <a:endParaRPr sz="2400">
              <a:latin typeface="Arial"/>
              <a:cs typeface="Arial"/>
            </a:endParaRPr>
          </a:p>
          <a:p>
            <a:pPr marL="38100" marR="126364">
              <a:lnSpc>
                <a:spcPct val="100000"/>
              </a:lnSpc>
              <a:spcBef>
                <a:spcPts val="1440"/>
              </a:spcBef>
            </a:pPr>
            <a:r>
              <a:rPr sz="2400" b="1" spc="-30" dirty="0">
                <a:latin typeface="Arial"/>
                <a:cs typeface="Arial"/>
              </a:rPr>
              <a:t>Tessuti </a:t>
            </a:r>
            <a:r>
              <a:rPr sz="2400" b="1" dirty="0">
                <a:latin typeface="Arial"/>
                <a:cs typeface="Arial"/>
              </a:rPr>
              <a:t>interni</a:t>
            </a:r>
            <a:r>
              <a:rPr sz="2400" dirty="0">
                <a:latin typeface="Arial"/>
                <a:cs typeface="Arial"/>
              </a:rPr>
              <a:t>: </a:t>
            </a:r>
            <a:r>
              <a:rPr sz="2400" spc="-5" dirty="0">
                <a:latin typeface="Arial"/>
                <a:cs typeface="Arial"/>
              </a:rPr>
              <a:t>fungono da barriera selettiva più o meno  completa </a:t>
            </a:r>
            <a:r>
              <a:rPr sz="2400" dirty="0">
                <a:latin typeface="Arial"/>
                <a:cs typeface="Arial"/>
              </a:rPr>
              <a:t>tra </a:t>
            </a:r>
            <a:r>
              <a:rPr sz="2400" spc="-5" dirty="0">
                <a:latin typeface="Arial"/>
                <a:cs typeface="Arial"/>
              </a:rPr>
              <a:t>i tessuti in cui essi sono</a:t>
            </a:r>
            <a:r>
              <a:rPr sz="2400" spc="20" dirty="0">
                <a:latin typeface="Arial"/>
                <a:cs typeface="Arial"/>
              </a:rPr>
              <a:t> </a:t>
            </a:r>
            <a:r>
              <a:rPr sz="2400" spc="-5" dirty="0">
                <a:latin typeface="Arial"/>
                <a:cs typeface="Arial"/>
              </a:rPr>
              <a:t>situati.</a:t>
            </a:r>
            <a:endParaRPr sz="2400">
              <a:latin typeface="Arial"/>
              <a:cs typeface="Arial"/>
            </a:endParaRPr>
          </a:p>
          <a:p>
            <a:pPr marL="38100">
              <a:lnSpc>
                <a:spcPct val="100000"/>
              </a:lnSpc>
            </a:pPr>
            <a:r>
              <a:rPr sz="2400" spc="-5" dirty="0">
                <a:latin typeface="Arial"/>
                <a:cs typeface="Arial"/>
              </a:rPr>
              <a:t>Sono solo primari</a:t>
            </a:r>
            <a:r>
              <a:rPr sz="2400" spc="35" dirty="0">
                <a:latin typeface="Arial"/>
                <a:cs typeface="Arial"/>
              </a:rPr>
              <a:t> </a:t>
            </a:r>
            <a:r>
              <a:rPr sz="2400" spc="-5" dirty="0">
                <a:latin typeface="Arial"/>
                <a:cs typeface="Arial"/>
              </a:rPr>
              <a:t>(p)</a:t>
            </a:r>
            <a:endParaRPr sz="2400">
              <a:latin typeface="Arial"/>
              <a:cs typeface="Arial"/>
            </a:endParaRPr>
          </a:p>
        </p:txBody>
      </p:sp>
      <p:sp>
        <p:nvSpPr>
          <p:cNvPr id="9" name="object 9"/>
          <p:cNvSpPr txBox="1"/>
          <p:nvPr/>
        </p:nvSpPr>
        <p:spPr>
          <a:xfrm>
            <a:off x="847090" y="4079557"/>
            <a:ext cx="3122930" cy="2219960"/>
          </a:xfrm>
          <a:prstGeom prst="rect">
            <a:avLst/>
          </a:prstGeom>
        </p:spPr>
        <p:txBody>
          <a:bodyPr vert="horz" wrap="square" lIns="0" tIns="12700" rIns="0" bIns="0" rtlCol="0">
            <a:spAutoFit/>
          </a:bodyPr>
          <a:lstStyle/>
          <a:p>
            <a:pPr marL="12700" marR="5080">
              <a:lnSpc>
                <a:spcPct val="150000"/>
              </a:lnSpc>
              <a:spcBef>
                <a:spcPts val="100"/>
              </a:spcBef>
            </a:pPr>
            <a:r>
              <a:rPr sz="2400" spc="-5" dirty="0">
                <a:latin typeface="Arial"/>
                <a:cs typeface="Arial"/>
              </a:rPr>
              <a:t>EPIDERMIDE (e) (p)  ESODERMA (e) (p)  SUGHERO (e) </a:t>
            </a:r>
            <a:r>
              <a:rPr sz="2400" dirty="0">
                <a:latin typeface="Arial"/>
                <a:cs typeface="Arial"/>
              </a:rPr>
              <a:t>(s)  </a:t>
            </a:r>
            <a:r>
              <a:rPr sz="2400" spc="-5" dirty="0">
                <a:latin typeface="Arial"/>
                <a:cs typeface="Arial"/>
              </a:rPr>
              <a:t>ENDODERMIDE (i)</a:t>
            </a:r>
            <a:r>
              <a:rPr sz="2400" spc="-40" dirty="0">
                <a:latin typeface="Arial"/>
                <a:cs typeface="Arial"/>
              </a:rPr>
              <a:t> </a:t>
            </a:r>
            <a:r>
              <a:rPr sz="2400" spc="-5" dirty="0">
                <a:latin typeface="Arial"/>
                <a:cs typeface="Arial"/>
              </a:rPr>
              <a:t>(p)</a:t>
            </a:r>
            <a:endParaRPr sz="2400">
              <a:latin typeface="Arial"/>
              <a:cs typeface="Arial"/>
            </a:endParaRPr>
          </a:p>
        </p:txBody>
      </p:sp>
      <p:sp>
        <p:nvSpPr>
          <p:cNvPr id="11" name="object 5"/>
          <p:cNvSpPr/>
          <p:nvPr/>
        </p:nvSpPr>
        <p:spPr>
          <a:xfrm>
            <a:off x="3561588" y="6324600"/>
            <a:ext cx="426719" cy="533400"/>
          </a:xfrm>
          <a:prstGeom prst="rect">
            <a:avLst/>
          </a:prstGeom>
          <a:blipFill>
            <a:blip r:embed="rId2" cstate="print"/>
            <a:stretch>
              <a:fillRect/>
            </a:stretch>
          </a:blipFill>
        </p:spPr>
        <p:txBody>
          <a:bodyPr wrap="square" lIns="0" tIns="0" rIns="0" bIns="0" rtlCol="0"/>
          <a:lstStyle/>
          <a:p>
            <a:endParaRPr/>
          </a:p>
        </p:txBody>
      </p:sp>
      <p:sp>
        <p:nvSpPr>
          <p:cNvPr id="12" name="object 6"/>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13" name="object 7"/>
          <p:cNvSpPr txBox="1">
            <a:spLocks noGrp="1"/>
          </p:cNvSpPr>
          <p:nvPr>
            <p:ph type="ftr" sz="quarter" idx="5"/>
          </p:nvPr>
        </p:nvSpPr>
        <p:spPr>
          <a:xfrm>
            <a:off x="5334000" y="6597014"/>
            <a:ext cx="3730369" cy="218008"/>
          </a:xfrm>
          <a:prstGeom prst="rect">
            <a:avLst/>
          </a:prstGeom>
        </p:spPr>
        <p:txBody>
          <a:bodyPr vert="horz" wrap="square" lIns="0" tIns="0" rIns="0" bIns="0" rtlCol="0">
            <a:spAutoFit/>
          </a:bodyPr>
          <a:lstStyle/>
          <a:p>
            <a:pPr marL="12700">
              <a:lnSpc>
                <a:spcPts val="1650"/>
              </a:lnSpc>
            </a:pPr>
            <a:r>
              <a:rPr lang="it-IT" spc="-5" dirty="0" smtClean="0"/>
              <a:t>3Th - </a:t>
            </a:r>
            <a:r>
              <a:rPr spc="-5" dirty="0" err="1" smtClean="0"/>
              <a:t>Biologia</a:t>
            </a:r>
            <a:r>
              <a:rPr spc="-5" dirty="0" smtClean="0"/>
              <a:t> </a:t>
            </a:r>
            <a:r>
              <a:rPr spc="-5" dirty="0"/>
              <a:t>vegetale </a:t>
            </a:r>
            <a:r>
              <a:rPr dirty="0"/>
              <a:t>x </a:t>
            </a:r>
            <a:r>
              <a:rPr spc="-5" dirty="0"/>
              <a:t>STB </a:t>
            </a:r>
            <a:r>
              <a:rPr dirty="0"/>
              <a:t>– AA</a:t>
            </a:r>
            <a:r>
              <a:rPr spc="-204" dirty="0"/>
              <a:t> </a:t>
            </a:r>
            <a:r>
              <a:rPr dirty="0" smtClean="0"/>
              <a:t>201</a:t>
            </a:r>
            <a:r>
              <a:rPr lang="it-IT" dirty="0" smtClean="0"/>
              <a:t>9</a:t>
            </a:r>
            <a:r>
              <a:rPr dirty="0" smtClean="0"/>
              <a:t>-20</a:t>
            </a:r>
            <a:r>
              <a:rPr lang="it-IT" dirty="0" smtClean="0"/>
              <a:t>20</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12947" y="0"/>
            <a:ext cx="6131051" cy="652576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90143" y="358775"/>
            <a:ext cx="1919605" cy="391160"/>
          </a:xfrm>
          <a:prstGeom prst="rect">
            <a:avLst/>
          </a:prstGeom>
        </p:spPr>
        <p:txBody>
          <a:bodyPr vert="horz" wrap="square" lIns="0" tIns="12700" rIns="0" bIns="0" rtlCol="0">
            <a:spAutoFit/>
          </a:bodyPr>
          <a:lstStyle/>
          <a:p>
            <a:pPr marL="12700">
              <a:lnSpc>
                <a:spcPct val="100000"/>
              </a:lnSpc>
              <a:spcBef>
                <a:spcPts val="100"/>
              </a:spcBef>
            </a:pPr>
            <a:r>
              <a:rPr b="1" spc="-10" dirty="0">
                <a:solidFill>
                  <a:srgbClr val="3333CC"/>
                </a:solidFill>
                <a:latin typeface="Arial"/>
                <a:cs typeface="Arial"/>
              </a:rPr>
              <a:t>EP</a:t>
            </a:r>
            <a:r>
              <a:rPr b="1" spc="-5" dirty="0">
                <a:solidFill>
                  <a:srgbClr val="3333CC"/>
                </a:solidFill>
                <a:latin typeface="Arial"/>
                <a:cs typeface="Arial"/>
              </a:rPr>
              <a:t>I</a:t>
            </a:r>
            <a:r>
              <a:rPr b="1" spc="-10" dirty="0">
                <a:solidFill>
                  <a:srgbClr val="3333CC"/>
                </a:solidFill>
                <a:latin typeface="Arial"/>
                <a:cs typeface="Arial"/>
              </a:rPr>
              <a:t>DER</a:t>
            </a:r>
            <a:r>
              <a:rPr b="1" dirty="0">
                <a:solidFill>
                  <a:srgbClr val="3333CC"/>
                </a:solidFill>
                <a:latin typeface="Arial"/>
                <a:cs typeface="Arial"/>
              </a:rPr>
              <a:t>M</a:t>
            </a:r>
            <a:r>
              <a:rPr b="1" spc="-5" dirty="0">
                <a:solidFill>
                  <a:srgbClr val="3333CC"/>
                </a:solidFill>
                <a:latin typeface="Arial"/>
                <a:cs typeface="Arial"/>
              </a:rPr>
              <a:t>I</a:t>
            </a:r>
            <a:r>
              <a:rPr b="1" spc="-10" dirty="0">
                <a:solidFill>
                  <a:srgbClr val="3333CC"/>
                </a:solidFill>
                <a:latin typeface="Arial"/>
                <a:cs typeface="Arial"/>
              </a:rPr>
              <a:t>D</a:t>
            </a:r>
            <a:r>
              <a:rPr b="1" spc="-5" dirty="0">
                <a:solidFill>
                  <a:srgbClr val="3333CC"/>
                </a:solidFill>
                <a:latin typeface="Arial"/>
                <a:cs typeface="Arial"/>
              </a:rPr>
              <a:t>E</a:t>
            </a:r>
          </a:p>
        </p:txBody>
      </p:sp>
      <p:sp>
        <p:nvSpPr>
          <p:cNvPr id="5" name="object 5"/>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7" name="object 5"/>
          <p:cNvSpPr/>
          <p:nvPr/>
        </p:nvSpPr>
        <p:spPr>
          <a:xfrm>
            <a:off x="3561588" y="6324600"/>
            <a:ext cx="426719" cy="533400"/>
          </a:xfrm>
          <a:prstGeom prst="rect">
            <a:avLst/>
          </a:prstGeom>
          <a:blipFill>
            <a:blip r:embed="rId3" cstate="print"/>
            <a:stretch>
              <a:fillRect/>
            </a:stretch>
          </a:blipFill>
        </p:spPr>
        <p:txBody>
          <a:bodyPr wrap="square" lIns="0" tIns="0" rIns="0" bIns="0" rtlCol="0"/>
          <a:lstStyle/>
          <a:p>
            <a:endParaRPr/>
          </a:p>
        </p:txBody>
      </p:sp>
      <p:sp>
        <p:nvSpPr>
          <p:cNvPr id="8" name="object 6"/>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9" name="object 7"/>
          <p:cNvSpPr txBox="1">
            <a:spLocks noGrp="1"/>
          </p:cNvSpPr>
          <p:nvPr>
            <p:ph type="ftr" sz="quarter" idx="5"/>
          </p:nvPr>
        </p:nvSpPr>
        <p:spPr>
          <a:xfrm>
            <a:off x="5334000" y="6597014"/>
            <a:ext cx="3730369" cy="218008"/>
          </a:xfrm>
          <a:prstGeom prst="rect">
            <a:avLst/>
          </a:prstGeom>
        </p:spPr>
        <p:txBody>
          <a:bodyPr vert="horz" wrap="square" lIns="0" tIns="0" rIns="0" bIns="0" rtlCol="0">
            <a:spAutoFit/>
          </a:bodyPr>
          <a:lstStyle/>
          <a:p>
            <a:pPr marL="12700">
              <a:lnSpc>
                <a:spcPts val="1650"/>
              </a:lnSpc>
            </a:pPr>
            <a:r>
              <a:rPr lang="it-IT" spc="-5" dirty="0" smtClean="0"/>
              <a:t>3Th - </a:t>
            </a:r>
            <a:r>
              <a:rPr spc="-5" dirty="0" err="1" smtClean="0"/>
              <a:t>Biologia</a:t>
            </a:r>
            <a:r>
              <a:rPr spc="-5" dirty="0" smtClean="0"/>
              <a:t> </a:t>
            </a:r>
            <a:r>
              <a:rPr spc="-5" dirty="0"/>
              <a:t>vegetale </a:t>
            </a:r>
            <a:r>
              <a:rPr dirty="0"/>
              <a:t>x </a:t>
            </a:r>
            <a:r>
              <a:rPr spc="-5" dirty="0"/>
              <a:t>STB </a:t>
            </a:r>
            <a:r>
              <a:rPr dirty="0"/>
              <a:t>– AA</a:t>
            </a:r>
            <a:r>
              <a:rPr spc="-204" dirty="0"/>
              <a:t> </a:t>
            </a:r>
            <a:r>
              <a:rPr dirty="0" smtClean="0"/>
              <a:t>201</a:t>
            </a:r>
            <a:r>
              <a:rPr lang="it-IT" dirty="0" smtClean="0"/>
              <a:t>9</a:t>
            </a:r>
            <a:r>
              <a:rPr dirty="0" smtClean="0"/>
              <a:t>-20</a:t>
            </a:r>
            <a:r>
              <a:rPr lang="it-IT" dirty="0" smtClean="0"/>
              <a:t>20</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846831" y="1990343"/>
            <a:ext cx="6297168" cy="474421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228844" y="117348"/>
            <a:ext cx="1583435" cy="1722119"/>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180339" y="142811"/>
            <a:ext cx="4395470" cy="5073015"/>
          </a:xfrm>
          <a:prstGeom prst="rect">
            <a:avLst/>
          </a:prstGeom>
        </p:spPr>
        <p:txBody>
          <a:bodyPr vert="horz" wrap="square" lIns="0" tIns="12700" rIns="0" bIns="0" rtlCol="0">
            <a:spAutoFit/>
          </a:bodyPr>
          <a:lstStyle/>
          <a:p>
            <a:pPr marL="12700" marR="502920">
              <a:lnSpc>
                <a:spcPct val="100000"/>
              </a:lnSpc>
              <a:spcBef>
                <a:spcPts val="100"/>
              </a:spcBef>
            </a:pPr>
            <a:r>
              <a:rPr sz="1800" spc="-5" dirty="0">
                <a:latin typeface="Arial"/>
                <a:cs typeface="Arial"/>
              </a:rPr>
              <a:t>La crescita in dimensioni di una pianta  avviene grazie</a:t>
            </a:r>
            <a:r>
              <a:rPr sz="1800" spc="10" dirty="0">
                <a:latin typeface="Arial"/>
                <a:cs typeface="Arial"/>
              </a:rPr>
              <a:t> </a:t>
            </a:r>
            <a:r>
              <a:rPr sz="1800" spc="-5" dirty="0">
                <a:latin typeface="Arial"/>
                <a:cs typeface="Arial"/>
              </a:rPr>
              <a:t>a:</a:t>
            </a:r>
            <a:endParaRPr sz="1800">
              <a:latin typeface="Arial"/>
              <a:cs typeface="Arial"/>
            </a:endParaRPr>
          </a:p>
          <a:p>
            <a:pPr>
              <a:lnSpc>
                <a:spcPct val="100000"/>
              </a:lnSpc>
              <a:spcBef>
                <a:spcPts val="45"/>
              </a:spcBef>
            </a:pPr>
            <a:endParaRPr sz="1700">
              <a:latin typeface="Times New Roman"/>
              <a:cs typeface="Times New Roman"/>
            </a:endParaRPr>
          </a:p>
          <a:p>
            <a:pPr marL="12700" marR="5080">
              <a:lnSpc>
                <a:spcPct val="100000"/>
              </a:lnSpc>
              <a:spcBef>
                <a:spcPts val="5"/>
              </a:spcBef>
              <a:buChar char="•"/>
              <a:tabLst>
                <a:tab pos="156210" algn="l"/>
              </a:tabLst>
            </a:pPr>
            <a:r>
              <a:rPr sz="1800" spc="-5" dirty="0">
                <a:latin typeface="Arial"/>
                <a:cs typeface="Arial"/>
              </a:rPr>
              <a:t>Un aumento del numero di cellule a livello  dei meristemi </a:t>
            </a:r>
            <a:r>
              <a:rPr sz="1800" spc="-10" dirty="0">
                <a:latin typeface="Arial"/>
                <a:cs typeface="Arial"/>
              </a:rPr>
              <a:t>(</a:t>
            </a:r>
            <a:r>
              <a:rPr sz="1800" b="1" spc="-10" dirty="0">
                <a:latin typeface="Arial"/>
                <a:cs typeface="Arial"/>
              </a:rPr>
              <a:t>divisioni</a:t>
            </a:r>
            <a:r>
              <a:rPr sz="1800" b="1" spc="40" dirty="0">
                <a:latin typeface="Arial"/>
                <a:cs typeface="Arial"/>
              </a:rPr>
              <a:t> </a:t>
            </a:r>
            <a:r>
              <a:rPr sz="1800" spc="-5" dirty="0">
                <a:latin typeface="Arial"/>
                <a:cs typeface="Arial"/>
              </a:rPr>
              <a:t>mitotiche)</a:t>
            </a:r>
            <a:endParaRPr sz="1800">
              <a:latin typeface="Arial"/>
              <a:cs typeface="Arial"/>
            </a:endParaRPr>
          </a:p>
          <a:p>
            <a:pPr>
              <a:lnSpc>
                <a:spcPct val="100000"/>
              </a:lnSpc>
              <a:spcBef>
                <a:spcPts val="20"/>
              </a:spcBef>
              <a:buFont typeface="Arial"/>
              <a:buChar char="•"/>
            </a:pPr>
            <a:endParaRPr sz="2150">
              <a:latin typeface="Times New Roman"/>
              <a:cs typeface="Times New Roman"/>
            </a:endParaRPr>
          </a:p>
          <a:p>
            <a:pPr marL="12700" marR="182880">
              <a:lnSpc>
                <a:spcPct val="100000"/>
              </a:lnSpc>
              <a:buChar char="•"/>
              <a:tabLst>
                <a:tab pos="156210" algn="l"/>
              </a:tabLst>
            </a:pPr>
            <a:r>
              <a:rPr sz="1800" spc="-5" dirty="0">
                <a:latin typeface="Arial"/>
                <a:cs typeface="Arial"/>
              </a:rPr>
              <a:t>Un successivo aumento (notevole) delle  dimensioni cellulari, spesso in una  direzione prevalente</a:t>
            </a:r>
            <a:r>
              <a:rPr sz="1800" spc="40" dirty="0">
                <a:latin typeface="Arial"/>
                <a:cs typeface="Arial"/>
              </a:rPr>
              <a:t> </a:t>
            </a:r>
            <a:r>
              <a:rPr sz="1800" spc="-5" dirty="0">
                <a:latin typeface="Arial"/>
                <a:cs typeface="Arial"/>
              </a:rPr>
              <a:t>(</a:t>
            </a:r>
            <a:r>
              <a:rPr sz="1800" b="1" spc="-5" dirty="0">
                <a:latin typeface="Arial"/>
                <a:cs typeface="Arial"/>
              </a:rPr>
              <a:t>distensione</a:t>
            </a:r>
            <a:r>
              <a:rPr sz="1800" spc="-5" dirty="0">
                <a:latin typeface="Arial"/>
                <a:cs typeface="Arial"/>
              </a:rPr>
              <a:t>)</a:t>
            </a:r>
            <a:endParaRPr sz="1800">
              <a:latin typeface="Arial"/>
              <a:cs typeface="Arial"/>
            </a:endParaRPr>
          </a:p>
          <a:p>
            <a:pPr>
              <a:lnSpc>
                <a:spcPct val="100000"/>
              </a:lnSpc>
              <a:spcBef>
                <a:spcPts val="25"/>
              </a:spcBef>
              <a:buFont typeface="Arial"/>
              <a:buChar char="•"/>
            </a:pPr>
            <a:endParaRPr sz="2150">
              <a:latin typeface="Times New Roman"/>
              <a:cs typeface="Times New Roman"/>
            </a:endParaRPr>
          </a:p>
          <a:p>
            <a:pPr marL="12700" marR="942340">
              <a:lnSpc>
                <a:spcPct val="100000"/>
              </a:lnSpc>
              <a:buChar char="•"/>
              <a:tabLst>
                <a:tab pos="156210" algn="l"/>
              </a:tabLst>
            </a:pPr>
            <a:r>
              <a:rPr sz="1800" spc="-5" dirty="0">
                <a:latin typeface="Arial"/>
                <a:cs typeface="Arial"/>
              </a:rPr>
              <a:t>La progressiva </a:t>
            </a:r>
            <a:r>
              <a:rPr sz="1800" b="1" spc="-5" dirty="0">
                <a:latin typeface="Arial"/>
                <a:cs typeface="Arial"/>
              </a:rPr>
              <a:t>differenziazione  </a:t>
            </a:r>
            <a:r>
              <a:rPr sz="1800" spc="-5" dirty="0">
                <a:latin typeface="Arial"/>
                <a:cs typeface="Arial"/>
              </a:rPr>
              <a:t>delle singole cellule a formare  </a:t>
            </a:r>
            <a:r>
              <a:rPr sz="1800" b="1" spc="-5" dirty="0">
                <a:latin typeface="Arial"/>
                <a:cs typeface="Arial"/>
              </a:rPr>
              <a:t>tessuti </a:t>
            </a:r>
            <a:r>
              <a:rPr sz="1800" spc="-5" dirty="0">
                <a:latin typeface="Arial"/>
                <a:cs typeface="Arial"/>
              </a:rPr>
              <a:t>(talvolta complessi) con  specifiche funzioni in seguito ad  un processo di </a:t>
            </a:r>
            <a:r>
              <a:rPr sz="1800" b="1" spc="-5" dirty="0">
                <a:latin typeface="Arial"/>
                <a:cs typeface="Arial"/>
              </a:rPr>
              <a:t>determinazione</a:t>
            </a:r>
            <a:r>
              <a:rPr sz="1800" spc="-5" dirty="0">
                <a:latin typeface="Arial"/>
                <a:cs typeface="Arial"/>
              </a:rPr>
              <a:t>.</a:t>
            </a:r>
            <a:endParaRPr sz="1800">
              <a:latin typeface="Arial"/>
              <a:cs typeface="Arial"/>
            </a:endParaRPr>
          </a:p>
          <a:p>
            <a:pPr>
              <a:lnSpc>
                <a:spcPct val="100000"/>
              </a:lnSpc>
              <a:spcBef>
                <a:spcPts val="35"/>
              </a:spcBef>
            </a:pPr>
            <a:endParaRPr sz="2150">
              <a:latin typeface="Times New Roman"/>
              <a:cs typeface="Times New Roman"/>
            </a:endParaRPr>
          </a:p>
          <a:p>
            <a:pPr marL="12700" marR="1964055">
              <a:lnSpc>
                <a:spcPct val="100000"/>
              </a:lnSpc>
            </a:pPr>
            <a:r>
              <a:rPr sz="1800" dirty="0">
                <a:latin typeface="Arial"/>
                <a:cs typeface="Arial"/>
              </a:rPr>
              <a:t>I </a:t>
            </a:r>
            <a:r>
              <a:rPr sz="1800" spc="-5" dirty="0">
                <a:latin typeface="Arial"/>
                <a:cs typeface="Arial"/>
              </a:rPr>
              <a:t>tessuti quindi daranno  origine ai diversi</a:t>
            </a:r>
            <a:r>
              <a:rPr sz="1800" spc="-30" dirty="0">
                <a:latin typeface="Arial"/>
                <a:cs typeface="Arial"/>
              </a:rPr>
              <a:t> </a:t>
            </a:r>
            <a:r>
              <a:rPr sz="1800" spc="-5" dirty="0">
                <a:latin typeface="Arial"/>
                <a:cs typeface="Arial"/>
              </a:rPr>
              <a:t>organi.</a:t>
            </a:r>
            <a:endParaRPr sz="1800">
              <a:latin typeface="Arial"/>
              <a:cs typeface="Arial"/>
            </a:endParaRPr>
          </a:p>
        </p:txBody>
      </p:sp>
      <p:sp>
        <p:nvSpPr>
          <p:cNvPr id="5" name="object 5"/>
          <p:cNvSpPr txBox="1"/>
          <p:nvPr/>
        </p:nvSpPr>
        <p:spPr>
          <a:xfrm>
            <a:off x="107314" y="6497651"/>
            <a:ext cx="3695700" cy="324485"/>
          </a:xfrm>
          <a:prstGeom prst="rect">
            <a:avLst/>
          </a:prstGeom>
        </p:spPr>
        <p:txBody>
          <a:bodyPr vert="horz" wrap="square" lIns="0" tIns="38735" rIns="0" bIns="0" rtlCol="0">
            <a:spAutoFit/>
          </a:bodyPr>
          <a:lstStyle/>
          <a:p>
            <a:pPr marL="12700">
              <a:lnSpc>
                <a:spcPct val="100000"/>
              </a:lnSpc>
              <a:spcBef>
                <a:spcPts val="305"/>
              </a:spcBef>
            </a:pPr>
            <a:r>
              <a:rPr sz="1650" i="1" spc="-40" dirty="0">
                <a:latin typeface="Comic Sans MS"/>
                <a:cs typeface="Comic Sans MS"/>
              </a:rPr>
              <a:t>Schema </a:t>
            </a:r>
            <a:r>
              <a:rPr sz="1650" i="1" spc="-30" dirty="0">
                <a:latin typeface="Comic Sans MS"/>
                <a:cs typeface="Comic Sans MS"/>
              </a:rPr>
              <a:t>del fusto </a:t>
            </a:r>
            <a:r>
              <a:rPr sz="1650" i="1" spc="-25" dirty="0">
                <a:latin typeface="Comic Sans MS"/>
                <a:cs typeface="Comic Sans MS"/>
              </a:rPr>
              <a:t>in </a:t>
            </a:r>
            <a:r>
              <a:rPr sz="1650" i="1" spc="-30" dirty="0">
                <a:latin typeface="Comic Sans MS"/>
                <a:cs typeface="Comic Sans MS"/>
              </a:rPr>
              <a:t>struttura</a:t>
            </a:r>
            <a:r>
              <a:rPr sz="1650" i="1" spc="50" dirty="0">
                <a:latin typeface="Comic Sans MS"/>
                <a:cs typeface="Comic Sans MS"/>
              </a:rPr>
              <a:t> </a:t>
            </a:r>
            <a:r>
              <a:rPr sz="1650" i="1" spc="-35" dirty="0">
                <a:latin typeface="Comic Sans MS"/>
                <a:cs typeface="Comic Sans MS"/>
              </a:rPr>
              <a:t>primaria</a:t>
            </a:r>
            <a:endParaRPr sz="1650">
              <a:latin typeface="Comic Sans MS"/>
              <a:cs typeface="Comic Sans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9740" y="193357"/>
            <a:ext cx="8115300" cy="6292850"/>
          </a:xfrm>
          <a:prstGeom prst="rect">
            <a:avLst/>
          </a:prstGeom>
        </p:spPr>
        <p:txBody>
          <a:bodyPr vert="horz" wrap="square" lIns="0" tIns="195580" rIns="0" bIns="0" rtlCol="0">
            <a:spAutoFit/>
          </a:bodyPr>
          <a:lstStyle/>
          <a:p>
            <a:pPr marL="12700">
              <a:lnSpc>
                <a:spcPct val="100000"/>
              </a:lnSpc>
              <a:spcBef>
                <a:spcPts val="1540"/>
              </a:spcBef>
            </a:pPr>
            <a:r>
              <a:rPr sz="2400" b="1" spc="-5" dirty="0">
                <a:solidFill>
                  <a:srgbClr val="3333CC"/>
                </a:solidFill>
                <a:latin typeface="Arial"/>
                <a:cs typeface="Arial"/>
              </a:rPr>
              <a:t>EPIDERMIDE</a:t>
            </a:r>
            <a:endParaRPr sz="2400">
              <a:latin typeface="Arial"/>
              <a:cs typeface="Arial"/>
            </a:endParaRPr>
          </a:p>
          <a:p>
            <a:pPr marL="12700" marR="229870">
              <a:lnSpc>
                <a:spcPct val="100000"/>
              </a:lnSpc>
              <a:spcBef>
                <a:spcPts val="1440"/>
              </a:spcBef>
            </a:pPr>
            <a:r>
              <a:rPr sz="2400" spc="-5" dirty="0">
                <a:latin typeface="Arial"/>
                <a:cs typeface="Arial"/>
              </a:rPr>
              <a:t>E’ il tessuto di rivestimento del caule in struttura primaria e  delle foglie, “</a:t>
            </a:r>
            <a:r>
              <a:rPr sz="2400" u="heavy" spc="-5" dirty="0">
                <a:uFill>
                  <a:solidFill>
                    <a:srgbClr val="000000"/>
                  </a:solidFill>
                </a:uFill>
                <a:latin typeface="Arial"/>
                <a:cs typeface="Arial"/>
              </a:rPr>
              <a:t>dall’ipocotile in</a:t>
            </a:r>
            <a:r>
              <a:rPr sz="2400" u="heavy" spc="100" dirty="0">
                <a:uFill>
                  <a:solidFill>
                    <a:srgbClr val="000000"/>
                  </a:solidFill>
                </a:uFill>
                <a:latin typeface="Arial"/>
                <a:cs typeface="Arial"/>
              </a:rPr>
              <a:t> </a:t>
            </a:r>
            <a:r>
              <a:rPr sz="2400" u="heavy" dirty="0">
                <a:uFill>
                  <a:solidFill>
                    <a:srgbClr val="000000"/>
                  </a:solidFill>
                </a:uFill>
                <a:latin typeface="Arial"/>
                <a:cs typeface="Arial"/>
              </a:rPr>
              <a:t>su</a:t>
            </a:r>
            <a:r>
              <a:rPr sz="2400" dirty="0">
                <a:latin typeface="Arial"/>
                <a:cs typeface="Arial"/>
              </a:rPr>
              <a:t>”.</a:t>
            </a:r>
            <a:endParaRPr sz="2400">
              <a:latin typeface="Arial"/>
              <a:cs typeface="Arial"/>
            </a:endParaRPr>
          </a:p>
          <a:p>
            <a:pPr marL="12700" marR="386080">
              <a:lnSpc>
                <a:spcPct val="100000"/>
              </a:lnSpc>
              <a:spcBef>
                <a:spcPts val="1805"/>
              </a:spcBef>
            </a:pPr>
            <a:r>
              <a:rPr sz="2400" spc="-5" dirty="0">
                <a:latin typeface="Arial"/>
                <a:cs typeface="Arial"/>
              </a:rPr>
              <a:t>E’ il tessuto che costituisce il primo rivestimento di tutti gli  organi aerei della pianta prendendo origine direttamente  dal </a:t>
            </a:r>
            <a:r>
              <a:rPr sz="2400" b="1" spc="-5" dirty="0">
                <a:latin typeface="Arial"/>
                <a:cs typeface="Arial"/>
              </a:rPr>
              <a:t>protoderma </a:t>
            </a:r>
            <a:r>
              <a:rPr sz="2400" spc="-5" dirty="0">
                <a:latin typeface="Arial"/>
                <a:cs typeface="Arial"/>
              </a:rPr>
              <a:t>dell’apice vegetativo del</a:t>
            </a:r>
            <a:r>
              <a:rPr sz="2400" spc="100" dirty="0">
                <a:latin typeface="Arial"/>
                <a:cs typeface="Arial"/>
              </a:rPr>
              <a:t> </a:t>
            </a:r>
            <a:r>
              <a:rPr sz="2400" spc="-5" dirty="0">
                <a:latin typeface="Arial"/>
                <a:cs typeface="Arial"/>
              </a:rPr>
              <a:t>caule.</a:t>
            </a:r>
            <a:endParaRPr sz="2400">
              <a:latin typeface="Arial"/>
              <a:cs typeface="Arial"/>
            </a:endParaRPr>
          </a:p>
          <a:p>
            <a:pPr>
              <a:lnSpc>
                <a:spcPct val="100000"/>
              </a:lnSpc>
              <a:spcBef>
                <a:spcPts val="50"/>
              </a:spcBef>
            </a:pPr>
            <a:endParaRPr sz="2500">
              <a:latin typeface="Times New Roman"/>
              <a:cs typeface="Times New Roman"/>
            </a:endParaRPr>
          </a:p>
          <a:p>
            <a:pPr marL="12700" marR="78105">
              <a:lnSpc>
                <a:spcPct val="100000"/>
              </a:lnSpc>
            </a:pPr>
            <a:r>
              <a:rPr sz="2400" spc="-15" dirty="0">
                <a:latin typeface="Arial"/>
                <a:cs typeface="Arial"/>
              </a:rPr>
              <a:t>L’epidermide </a:t>
            </a:r>
            <a:r>
              <a:rPr sz="2400" spc="-5" dirty="0">
                <a:latin typeface="Arial"/>
                <a:cs typeface="Arial"/>
              </a:rPr>
              <a:t>è costituita </a:t>
            </a:r>
            <a:r>
              <a:rPr sz="2400" b="1" spc="-5" dirty="0">
                <a:latin typeface="Arial"/>
                <a:cs typeface="Arial"/>
              </a:rPr>
              <a:t>in genere </a:t>
            </a:r>
            <a:r>
              <a:rPr sz="2400" spc="-5" dirty="0">
                <a:latin typeface="Arial"/>
                <a:cs typeface="Arial"/>
              </a:rPr>
              <a:t>da un </a:t>
            </a:r>
            <a:r>
              <a:rPr sz="2400" b="1" spc="-5" dirty="0">
                <a:latin typeface="Arial"/>
                <a:cs typeface="Arial"/>
              </a:rPr>
              <a:t>unico strato di  cellule vive</a:t>
            </a:r>
            <a:r>
              <a:rPr sz="2400" spc="-5" dirty="0">
                <a:latin typeface="Arial"/>
                <a:cs typeface="Arial"/>
              </a:rPr>
              <a:t>, vacuolate, a volte colorate per la presenza di  pigmenti (antociani) accumulati a livello del vacuolo, per cui  il tessuto risulta colorato di rosso, rosa o</a:t>
            </a:r>
            <a:r>
              <a:rPr sz="2400" spc="45" dirty="0">
                <a:latin typeface="Arial"/>
                <a:cs typeface="Arial"/>
              </a:rPr>
              <a:t> </a:t>
            </a:r>
            <a:r>
              <a:rPr sz="2400" spc="-5" dirty="0">
                <a:latin typeface="Arial"/>
                <a:cs typeface="Arial"/>
              </a:rPr>
              <a:t>violetto.</a:t>
            </a:r>
            <a:endParaRPr sz="2400">
              <a:latin typeface="Arial"/>
              <a:cs typeface="Arial"/>
            </a:endParaRPr>
          </a:p>
          <a:p>
            <a:pPr marL="12700" marR="5080">
              <a:lnSpc>
                <a:spcPct val="99700"/>
              </a:lnSpc>
              <a:spcBef>
                <a:spcPts val="1445"/>
              </a:spcBef>
            </a:pPr>
            <a:r>
              <a:rPr sz="2400" spc="-20" dirty="0">
                <a:latin typeface="Arial"/>
                <a:cs typeface="Arial"/>
              </a:rPr>
              <a:t>Tranne </a:t>
            </a:r>
            <a:r>
              <a:rPr sz="2400" spc="-5" dirty="0">
                <a:latin typeface="Arial"/>
                <a:cs typeface="Arial"/>
              </a:rPr>
              <a:t>che nelle felci e in alcune piante di ambienti ombrosi  e umidi, l’epidermide è priva di cloroplasti, gli organuli  deputati allo svolgimento della fotosintesi. Solo gli stomi </a:t>
            </a:r>
            <a:r>
              <a:rPr sz="2400" spc="-60" dirty="0">
                <a:latin typeface="Arial"/>
                <a:cs typeface="Arial"/>
              </a:rPr>
              <a:t>(v.  </a:t>
            </a:r>
            <a:r>
              <a:rPr sz="2400" spc="-5" dirty="0">
                <a:latin typeface="Arial"/>
                <a:cs typeface="Arial"/>
              </a:rPr>
              <a:t>sotto) ne sono provvisti.</a:t>
            </a:r>
            <a:endParaRPr sz="2400">
              <a:latin typeface="Arial"/>
              <a:cs typeface="Arial"/>
            </a:endParaRPr>
          </a:p>
        </p:txBody>
      </p:sp>
      <p:sp>
        <p:nvSpPr>
          <p:cNvPr id="6" name="object 5"/>
          <p:cNvSpPr/>
          <p:nvPr/>
        </p:nvSpPr>
        <p:spPr>
          <a:xfrm>
            <a:off x="3561588" y="6324600"/>
            <a:ext cx="426719" cy="533400"/>
          </a:xfrm>
          <a:prstGeom prst="rect">
            <a:avLst/>
          </a:prstGeom>
          <a:blipFill>
            <a:blip r:embed="rId2" cstate="print"/>
            <a:stretch>
              <a:fillRect/>
            </a:stretch>
          </a:blipFill>
        </p:spPr>
        <p:txBody>
          <a:bodyPr wrap="square" lIns="0" tIns="0" rIns="0" bIns="0" rtlCol="0"/>
          <a:lstStyle/>
          <a:p>
            <a:endParaRPr/>
          </a:p>
        </p:txBody>
      </p:sp>
      <p:sp>
        <p:nvSpPr>
          <p:cNvPr id="7" name="object 6"/>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8" name="object 7"/>
          <p:cNvSpPr txBox="1">
            <a:spLocks noGrp="1"/>
          </p:cNvSpPr>
          <p:nvPr>
            <p:ph type="ftr" sz="quarter" idx="5"/>
          </p:nvPr>
        </p:nvSpPr>
        <p:spPr>
          <a:xfrm>
            <a:off x="5334000" y="6597014"/>
            <a:ext cx="3730369" cy="218008"/>
          </a:xfrm>
          <a:prstGeom prst="rect">
            <a:avLst/>
          </a:prstGeom>
        </p:spPr>
        <p:txBody>
          <a:bodyPr vert="horz" wrap="square" lIns="0" tIns="0" rIns="0" bIns="0" rtlCol="0">
            <a:spAutoFit/>
          </a:bodyPr>
          <a:lstStyle/>
          <a:p>
            <a:pPr marL="12700">
              <a:lnSpc>
                <a:spcPts val="1650"/>
              </a:lnSpc>
            </a:pPr>
            <a:r>
              <a:rPr lang="it-IT" spc="-5" dirty="0" smtClean="0"/>
              <a:t>3Th - </a:t>
            </a:r>
            <a:r>
              <a:rPr spc="-5" dirty="0" err="1" smtClean="0"/>
              <a:t>Biologia</a:t>
            </a:r>
            <a:r>
              <a:rPr spc="-5" dirty="0" smtClean="0"/>
              <a:t> </a:t>
            </a:r>
            <a:r>
              <a:rPr spc="-5" dirty="0"/>
              <a:t>vegetale </a:t>
            </a:r>
            <a:r>
              <a:rPr dirty="0"/>
              <a:t>x </a:t>
            </a:r>
            <a:r>
              <a:rPr spc="-5" dirty="0"/>
              <a:t>STB </a:t>
            </a:r>
            <a:r>
              <a:rPr dirty="0"/>
              <a:t>– AA</a:t>
            </a:r>
            <a:r>
              <a:rPr spc="-204" dirty="0"/>
              <a:t> </a:t>
            </a:r>
            <a:r>
              <a:rPr dirty="0" smtClean="0"/>
              <a:t>201</a:t>
            </a:r>
            <a:r>
              <a:rPr lang="it-IT" dirty="0" smtClean="0"/>
              <a:t>9</a:t>
            </a:r>
            <a:r>
              <a:rPr dirty="0" smtClean="0"/>
              <a:t>-20</a:t>
            </a:r>
            <a:r>
              <a:rPr lang="it-IT" dirty="0" smtClean="0"/>
              <a:t>20</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7347" y="109727"/>
            <a:ext cx="3163823" cy="237286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2276855"/>
            <a:ext cx="7380731" cy="424281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311651" y="0"/>
            <a:ext cx="5832347" cy="543305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913888" y="1400555"/>
            <a:ext cx="3895725" cy="1754505"/>
          </a:xfrm>
          <a:custGeom>
            <a:avLst/>
            <a:gdLst/>
            <a:ahLst/>
            <a:cxnLst/>
            <a:rect l="l" t="t" r="r" b="b"/>
            <a:pathLst>
              <a:path w="3895725" h="1754505">
                <a:moveTo>
                  <a:pt x="69787" y="31000"/>
                </a:moveTo>
                <a:lnTo>
                  <a:pt x="46957" y="33803"/>
                </a:lnTo>
                <a:lnTo>
                  <a:pt x="61873" y="54423"/>
                </a:lnTo>
                <a:lnTo>
                  <a:pt x="3886199" y="1754123"/>
                </a:lnTo>
                <a:lnTo>
                  <a:pt x="3895343" y="1729739"/>
                </a:lnTo>
                <a:lnTo>
                  <a:pt x="69787" y="31000"/>
                </a:lnTo>
                <a:close/>
              </a:path>
              <a:path w="3895725" h="1754505">
                <a:moveTo>
                  <a:pt x="115823" y="0"/>
                </a:moveTo>
                <a:lnTo>
                  <a:pt x="109727" y="1524"/>
                </a:lnTo>
                <a:lnTo>
                  <a:pt x="0" y="13716"/>
                </a:lnTo>
                <a:lnTo>
                  <a:pt x="64007" y="102107"/>
                </a:lnTo>
                <a:lnTo>
                  <a:pt x="68579" y="108203"/>
                </a:lnTo>
                <a:lnTo>
                  <a:pt x="76200" y="109727"/>
                </a:lnTo>
                <a:lnTo>
                  <a:pt x="82295" y="105155"/>
                </a:lnTo>
                <a:lnTo>
                  <a:pt x="86868" y="100583"/>
                </a:lnTo>
                <a:lnTo>
                  <a:pt x="88391" y="92963"/>
                </a:lnTo>
                <a:lnTo>
                  <a:pt x="85343" y="86867"/>
                </a:lnTo>
                <a:lnTo>
                  <a:pt x="61873" y="54423"/>
                </a:lnTo>
                <a:lnTo>
                  <a:pt x="18287" y="35051"/>
                </a:lnTo>
                <a:lnTo>
                  <a:pt x="27431" y="12192"/>
                </a:lnTo>
                <a:lnTo>
                  <a:pt x="123443" y="12192"/>
                </a:lnTo>
                <a:lnTo>
                  <a:pt x="121919" y="4572"/>
                </a:lnTo>
                <a:lnTo>
                  <a:pt x="115823" y="0"/>
                </a:lnTo>
                <a:close/>
              </a:path>
              <a:path w="3895725" h="1754505">
                <a:moveTo>
                  <a:pt x="27431" y="12192"/>
                </a:moveTo>
                <a:lnTo>
                  <a:pt x="18287" y="35051"/>
                </a:lnTo>
                <a:lnTo>
                  <a:pt x="61873" y="54423"/>
                </a:lnTo>
                <a:lnTo>
                  <a:pt x="48962" y="36575"/>
                </a:lnTo>
                <a:lnTo>
                  <a:pt x="24383" y="36575"/>
                </a:lnTo>
                <a:lnTo>
                  <a:pt x="33527" y="15240"/>
                </a:lnTo>
                <a:lnTo>
                  <a:pt x="34296" y="15240"/>
                </a:lnTo>
                <a:lnTo>
                  <a:pt x="27431" y="12192"/>
                </a:lnTo>
                <a:close/>
              </a:path>
              <a:path w="3895725" h="1754505">
                <a:moveTo>
                  <a:pt x="33527" y="15240"/>
                </a:moveTo>
                <a:lnTo>
                  <a:pt x="24383" y="36575"/>
                </a:lnTo>
                <a:lnTo>
                  <a:pt x="46957" y="33803"/>
                </a:lnTo>
                <a:lnTo>
                  <a:pt x="33527" y="15240"/>
                </a:lnTo>
                <a:close/>
              </a:path>
              <a:path w="3895725" h="1754505">
                <a:moveTo>
                  <a:pt x="46957" y="33803"/>
                </a:moveTo>
                <a:lnTo>
                  <a:pt x="24383" y="36575"/>
                </a:lnTo>
                <a:lnTo>
                  <a:pt x="48962" y="36575"/>
                </a:lnTo>
                <a:lnTo>
                  <a:pt x="46957" y="33803"/>
                </a:lnTo>
                <a:close/>
              </a:path>
              <a:path w="3895725" h="1754505">
                <a:moveTo>
                  <a:pt x="34296" y="15240"/>
                </a:moveTo>
                <a:lnTo>
                  <a:pt x="33527" y="15240"/>
                </a:lnTo>
                <a:lnTo>
                  <a:pt x="46957" y="33803"/>
                </a:lnTo>
                <a:lnTo>
                  <a:pt x="69787" y="31000"/>
                </a:lnTo>
                <a:lnTo>
                  <a:pt x="34296" y="15240"/>
                </a:lnTo>
                <a:close/>
              </a:path>
              <a:path w="3895725" h="1754505">
                <a:moveTo>
                  <a:pt x="123443" y="12192"/>
                </a:moveTo>
                <a:lnTo>
                  <a:pt x="27431" y="12192"/>
                </a:lnTo>
                <a:lnTo>
                  <a:pt x="69787" y="31000"/>
                </a:lnTo>
                <a:lnTo>
                  <a:pt x="111251" y="25907"/>
                </a:lnTo>
                <a:lnTo>
                  <a:pt x="118871" y="25907"/>
                </a:lnTo>
                <a:lnTo>
                  <a:pt x="123443" y="19812"/>
                </a:lnTo>
                <a:lnTo>
                  <a:pt x="123443" y="12192"/>
                </a:lnTo>
                <a:close/>
              </a:path>
            </a:pathLst>
          </a:custGeom>
          <a:solidFill>
            <a:srgbClr val="BF0000"/>
          </a:solidFill>
        </p:spPr>
        <p:txBody>
          <a:bodyPr wrap="square" lIns="0" tIns="0" rIns="0" bIns="0" rtlCol="0"/>
          <a:lstStyle/>
          <a:p>
            <a:endParaRPr/>
          </a:p>
        </p:txBody>
      </p:sp>
      <p:sp>
        <p:nvSpPr>
          <p:cNvPr id="9" name="object 5"/>
          <p:cNvSpPr/>
          <p:nvPr/>
        </p:nvSpPr>
        <p:spPr>
          <a:xfrm>
            <a:off x="3561588" y="6324600"/>
            <a:ext cx="426719" cy="533400"/>
          </a:xfrm>
          <a:prstGeom prst="rect">
            <a:avLst/>
          </a:prstGeom>
          <a:blipFill>
            <a:blip r:embed="rId5" cstate="print"/>
            <a:stretch>
              <a:fillRect/>
            </a:stretch>
          </a:blipFill>
        </p:spPr>
        <p:txBody>
          <a:bodyPr wrap="square" lIns="0" tIns="0" rIns="0" bIns="0" rtlCol="0"/>
          <a:lstStyle/>
          <a:p>
            <a:endParaRPr/>
          </a:p>
        </p:txBody>
      </p:sp>
      <p:sp>
        <p:nvSpPr>
          <p:cNvPr id="10" name="object 6"/>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11" name="object 7"/>
          <p:cNvSpPr txBox="1">
            <a:spLocks noGrp="1"/>
          </p:cNvSpPr>
          <p:nvPr>
            <p:ph type="ftr" sz="quarter" idx="5"/>
          </p:nvPr>
        </p:nvSpPr>
        <p:spPr>
          <a:xfrm>
            <a:off x="5334000" y="6597014"/>
            <a:ext cx="3730369" cy="218008"/>
          </a:xfrm>
          <a:prstGeom prst="rect">
            <a:avLst/>
          </a:prstGeom>
        </p:spPr>
        <p:txBody>
          <a:bodyPr vert="horz" wrap="square" lIns="0" tIns="0" rIns="0" bIns="0" rtlCol="0">
            <a:spAutoFit/>
          </a:bodyPr>
          <a:lstStyle/>
          <a:p>
            <a:pPr marL="12700">
              <a:lnSpc>
                <a:spcPts val="1650"/>
              </a:lnSpc>
            </a:pPr>
            <a:r>
              <a:rPr lang="it-IT" spc="-5" dirty="0" smtClean="0"/>
              <a:t>3Th - </a:t>
            </a:r>
            <a:r>
              <a:rPr spc="-5" dirty="0" err="1" smtClean="0"/>
              <a:t>Biologia</a:t>
            </a:r>
            <a:r>
              <a:rPr spc="-5" dirty="0" smtClean="0"/>
              <a:t> </a:t>
            </a:r>
            <a:r>
              <a:rPr spc="-5" dirty="0"/>
              <a:t>vegetale </a:t>
            </a:r>
            <a:r>
              <a:rPr dirty="0"/>
              <a:t>x </a:t>
            </a:r>
            <a:r>
              <a:rPr spc="-5" dirty="0"/>
              <a:t>STB </a:t>
            </a:r>
            <a:r>
              <a:rPr dirty="0"/>
              <a:t>– AA</a:t>
            </a:r>
            <a:r>
              <a:rPr spc="-204" dirty="0"/>
              <a:t> </a:t>
            </a:r>
            <a:r>
              <a:rPr dirty="0" smtClean="0"/>
              <a:t>201</a:t>
            </a:r>
            <a:r>
              <a:rPr lang="it-IT" dirty="0" smtClean="0"/>
              <a:t>9</a:t>
            </a:r>
            <a:r>
              <a:rPr dirty="0" smtClean="0"/>
              <a:t>-20</a:t>
            </a:r>
            <a:r>
              <a:rPr lang="it-IT" dirty="0" smtClean="0"/>
              <a:t>20</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9740" y="0"/>
            <a:ext cx="8127365" cy="6791959"/>
          </a:xfrm>
          <a:prstGeom prst="rect">
            <a:avLst/>
          </a:prstGeom>
        </p:spPr>
        <p:txBody>
          <a:bodyPr vert="horz" wrap="square" lIns="0" tIns="195580" rIns="0" bIns="0" rtlCol="0">
            <a:spAutoFit/>
          </a:bodyPr>
          <a:lstStyle/>
          <a:p>
            <a:pPr marL="12700">
              <a:lnSpc>
                <a:spcPct val="100000"/>
              </a:lnSpc>
              <a:spcBef>
                <a:spcPts val="1540"/>
              </a:spcBef>
            </a:pPr>
            <a:r>
              <a:rPr sz="2400" spc="-40" dirty="0">
                <a:latin typeface="Arial"/>
                <a:cs typeface="Arial"/>
              </a:rPr>
              <a:t>Varie </a:t>
            </a:r>
            <a:r>
              <a:rPr sz="2400" spc="-5" dirty="0">
                <a:latin typeface="Arial"/>
                <a:cs typeface="Arial"/>
              </a:rPr>
              <a:t>funzioni. Funzioni fondamentali</a:t>
            </a:r>
            <a:r>
              <a:rPr sz="2400" spc="114" dirty="0">
                <a:latin typeface="Arial"/>
                <a:cs typeface="Arial"/>
              </a:rPr>
              <a:t> </a:t>
            </a:r>
            <a:r>
              <a:rPr sz="2400" spc="-5" dirty="0">
                <a:latin typeface="Arial"/>
                <a:cs typeface="Arial"/>
              </a:rPr>
              <a:t>dell’epidermide:</a:t>
            </a:r>
            <a:endParaRPr sz="2400">
              <a:latin typeface="Arial"/>
              <a:cs typeface="Arial"/>
            </a:endParaRPr>
          </a:p>
          <a:p>
            <a:pPr marL="376555" indent="-364490">
              <a:lnSpc>
                <a:spcPct val="100000"/>
              </a:lnSpc>
              <a:spcBef>
                <a:spcPts val="1440"/>
              </a:spcBef>
              <a:buChar char="•"/>
              <a:tabLst>
                <a:tab pos="376555" algn="l"/>
                <a:tab pos="377190" algn="l"/>
              </a:tabLst>
            </a:pPr>
            <a:r>
              <a:rPr sz="2400" spc="-5" dirty="0">
                <a:latin typeface="Arial"/>
                <a:cs typeface="Arial"/>
              </a:rPr>
              <a:t>protezione</a:t>
            </a:r>
            <a:endParaRPr sz="2400">
              <a:latin typeface="Arial"/>
              <a:cs typeface="Arial"/>
            </a:endParaRPr>
          </a:p>
          <a:p>
            <a:pPr marL="913130" lvl="1" indent="-174625">
              <a:lnSpc>
                <a:spcPct val="100000"/>
              </a:lnSpc>
              <a:spcBef>
                <a:spcPts val="190"/>
              </a:spcBef>
              <a:buChar char="•"/>
              <a:tabLst>
                <a:tab pos="913765" algn="l"/>
              </a:tabLst>
            </a:pPr>
            <a:r>
              <a:rPr sz="2400" spc="-5" dirty="0">
                <a:latin typeface="Arial"/>
                <a:cs typeface="Arial"/>
              </a:rPr>
              <a:t>limitazione della perdita di</a:t>
            </a:r>
            <a:r>
              <a:rPr sz="2400" spc="65" dirty="0">
                <a:latin typeface="Arial"/>
                <a:cs typeface="Arial"/>
              </a:rPr>
              <a:t> </a:t>
            </a:r>
            <a:r>
              <a:rPr sz="2400" spc="-5" dirty="0">
                <a:latin typeface="Arial"/>
                <a:cs typeface="Arial"/>
              </a:rPr>
              <a:t>acqua</a:t>
            </a:r>
            <a:endParaRPr sz="2400">
              <a:latin typeface="Arial"/>
              <a:cs typeface="Arial"/>
            </a:endParaRPr>
          </a:p>
          <a:p>
            <a:pPr marL="913130" lvl="1" indent="-174625">
              <a:lnSpc>
                <a:spcPct val="100000"/>
              </a:lnSpc>
              <a:spcBef>
                <a:spcPts val="204"/>
              </a:spcBef>
              <a:buChar char="•"/>
              <a:tabLst>
                <a:tab pos="913765" algn="l"/>
              </a:tabLst>
            </a:pPr>
            <a:r>
              <a:rPr sz="2400" spc="-5" dirty="0">
                <a:latin typeface="Arial"/>
                <a:cs typeface="Arial"/>
              </a:rPr>
              <a:t>regolazione scambi</a:t>
            </a:r>
            <a:r>
              <a:rPr sz="2400" spc="40" dirty="0">
                <a:latin typeface="Arial"/>
                <a:cs typeface="Arial"/>
              </a:rPr>
              <a:t> </a:t>
            </a:r>
            <a:r>
              <a:rPr sz="2400" spc="-5" dirty="0">
                <a:latin typeface="Arial"/>
                <a:cs typeface="Arial"/>
              </a:rPr>
              <a:t>gassosi</a:t>
            </a:r>
            <a:endParaRPr sz="2400">
              <a:latin typeface="Arial"/>
              <a:cs typeface="Arial"/>
            </a:endParaRPr>
          </a:p>
          <a:p>
            <a:pPr marL="913130" lvl="1" indent="-174625">
              <a:lnSpc>
                <a:spcPct val="100000"/>
              </a:lnSpc>
              <a:spcBef>
                <a:spcPts val="204"/>
              </a:spcBef>
              <a:buChar char="•"/>
              <a:tabLst>
                <a:tab pos="913765" algn="l"/>
              </a:tabLst>
            </a:pPr>
            <a:r>
              <a:rPr sz="2400" spc="-5" dirty="0">
                <a:latin typeface="Arial"/>
                <a:cs typeface="Arial"/>
              </a:rPr>
              <a:t>protezione meccanica</a:t>
            </a:r>
            <a:r>
              <a:rPr sz="2400" spc="30" dirty="0">
                <a:latin typeface="Arial"/>
                <a:cs typeface="Arial"/>
              </a:rPr>
              <a:t> </a:t>
            </a:r>
            <a:r>
              <a:rPr sz="2400" spc="-5" dirty="0">
                <a:latin typeface="Arial"/>
                <a:cs typeface="Arial"/>
              </a:rPr>
              <a:t>(moderata)</a:t>
            </a:r>
            <a:endParaRPr sz="2400">
              <a:latin typeface="Arial"/>
              <a:cs typeface="Arial"/>
            </a:endParaRPr>
          </a:p>
          <a:p>
            <a:pPr marL="913130" lvl="1" indent="-174625">
              <a:lnSpc>
                <a:spcPct val="100000"/>
              </a:lnSpc>
              <a:spcBef>
                <a:spcPts val="190"/>
              </a:spcBef>
              <a:buChar char="•"/>
              <a:tabLst>
                <a:tab pos="913765" algn="l"/>
              </a:tabLst>
            </a:pPr>
            <a:r>
              <a:rPr sz="2400" spc="-5" dirty="0">
                <a:latin typeface="Arial"/>
                <a:cs typeface="Arial"/>
              </a:rPr>
              <a:t>difesa da</a:t>
            </a:r>
            <a:r>
              <a:rPr sz="2400" spc="10" dirty="0">
                <a:latin typeface="Arial"/>
                <a:cs typeface="Arial"/>
              </a:rPr>
              <a:t> </a:t>
            </a:r>
            <a:r>
              <a:rPr sz="2400" spc="-5" dirty="0">
                <a:latin typeface="Arial"/>
                <a:cs typeface="Arial"/>
              </a:rPr>
              <a:t>patogeni</a:t>
            </a:r>
            <a:endParaRPr sz="2400">
              <a:latin typeface="Arial"/>
              <a:cs typeface="Arial"/>
            </a:endParaRPr>
          </a:p>
          <a:p>
            <a:pPr lvl="1">
              <a:lnSpc>
                <a:spcPct val="100000"/>
              </a:lnSpc>
              <a:spcBef>
                <a:spcPts val="10"/>
              </a:spcBef>
              <a:buFont typeface="Arial"/>
              <a:buChar char="•"/>
            </a:pPr>
            <a:endParaRPr sz="2850">
              <a:latin typeface="Times New Roman"/>
              <a:cs typeface="Times New Roman"/>
            </a:endParaRPr>
          </a:p>
          <a:p>
            <a:pPr marL="12700" marR="5080">
              <a:lnSpc>
                <a:spcPct val="100000"/>
              </a:lnSpc>
            </a:pPr>
            <a:r>
              <a:rPr sz="2400" spc="-5" dirty="0">
                <a:latin typeface="Arial"/>
                <a:cs typeface="Arial"/>
              </a:rPr>
              <a:t>Per svolgere queste molteplici funzioni, l’epidermide è molto  variabile: può </a:t>
            </a:r>
            <a:r>
              <a:rPr sz="2400" spc="-10" dirty="0">
                <a:latin typeface="Arial"/>
                <a:cs typeface="Arial"/>
              </a:rPr>
              <a:t>differire </a:t>
            </a:r>
            <a:r>
              <a:rPr sz="2400" spc="-5" dirty="0">
                <a:latin typeface="Arial"/>
                <a:cs typeface="Arial"/>
              </a:rPr>
              <a:t>da specie e specie, da organo ad  organo di una stessa</a:t>
            </a:r>
            <a:r>
              <a:rPr sz="2400" spc="30" dirty="0">
                <a:latin typeface="Arial"/>
                <a:cs typeface="Arial"/>
              </a:rPr>
              <a:t> </a:t>
            </a:r>
            <a:r>
              <a:rPr sz="2400" spc="-5" dirty="0">
                <a:latin typeface="Arial"/>
                <a:cs typeface="Arial"/>
              </a:rPr>
              <a:t>pianta.</a:t>
            </a:r>
            <a:endParaRPr sz="2400">
              <a:latin typeface="Arial"/>
              <a:cs typeface="Arial"/>
            </a:endParaRPr>
          </a:p>
          <a:p>
            <a:pPr marL="12700">
              <a:lnSpc>
                <a:spcPct val="100000"/>
              </a:lnSpc>
              <a:spcBef>
                <a:spcPts val="1500"/>
              </a:spcBef>
            </a:pPr>
            <a:r>
              <a:rPr sz="2400" spc="-5" dirty="0">
                <a:latin typeface="Arial"/>
                <a:cs typeface="Arial"/>
              </a:rPr>
              <a:t>Formata da diversi tipi di</a:t>
            </a:r>
            <a:r>
              <a:rPr sz="2400" spc="15" dirty="0">
                <a:latin typeface="Arial"/>
                <a:cs typeface="Arial"/>
              </a:rPr>
              <a:t> </a:t>
            </a:r>
            <a:r>
              <a:rPr sz="2400" spc="-5" dirty="0">
                <a:latin typeface="Arial"/>
                <a:cs typeface="Arial"/>
              </a:rPr>
              <a:t>cellule:</a:t>
            </a:r>
            <a:endParaRPr sz="2400">
              <a:latin typeface="Arial"/>
              <a:cs typeface="Arial"/>
            </a:endParaRPr>
          </a:p>
          <a:p>
            <a:pPr marL="355600" indent="-342900">
              <a:lnSpc>
                <a:spcPct val="100000"/>
              </a:lnSpc>
              <a:spcBef>
                <a:spcPts val="1500"/>
              </a:spcBef>
              <a:buChar char="•"/>
              <a:tabLst>
                <a:tab pos="354965" algn="l"/>
                <a:tab pos="355600" algn="l"/>
              </a:tabLst>
            </a:pPr>
            <a:r>
              <a:rPr sz="2400" spc="-5" dirty="0">
                <a:latin typeface="Arial"/>
                <a:cs typeface="Arial"/>
              </a:rPr>
              <a:t>cellule</a:t>
            </a:r>
            <a:r>
              <a:rPr sz="2400" spc="30" dirty="0">
                <a:latin typeface="Arial"/>
                <a:cs typeface="Arial"/>
              </a:rPr>
              <a:t> </a:t>
            </a:r>
            <a:r>
              <a:rPr sz="2400" spc="-5" dirty="0">
                <a:latin typeface="Arial"/>
                <a:cs typeface="Arial"/>
              </a:rPr>
              <a:t>epidermiche</a:t>
            </a:r>
            <a:endParaRPr sz="2400">
              <a:latin typeface="Arial"/>
              <a:cs typeface="Arial"/>
            </a:endParaRPr>
          </a:p>
          <a:p>
            <a:pPr marL="355600" indent="-342900">
              <a:lnSpc>
                <a:spcPct val="100000"/>
              </a:lnSpc>
              <a:spcBef>
                <a:spcPts val="1500"/>
              </a:spcBef>
              <a:buChar char="•"/>
              <a:tabLst>
                <a:tab pos="354965" algn="l"/>
                <a:tab pos="355600" algn="l"/>
              </a:tabLst>
            </a:pPr>
            <a:r>
              <a:rPr sz="2400" spc="-5" dirty="0">
                <a:latin typeface="Arial"/>
                <a:cs typeface="Arial"/>
              </a:rPr>
              <a:t>cellule di guardia degli</a:t>
            </a:r>
            <a:r>
              <a:rPr sz="2400" spc="90" dirty="0">
                <a:latin typeface="Arial"/>
                <a:cs typeface="Arial"/>
              </a:rPr>
              <a:t> </a:t>
            </a:r>
            <a:r>
              <a:rPr sz="2400" spc="-5" dirty="0">
                <a:latin typeface="Arial"/>
                <a:cs typeface="Arial"/>
              </a:rPr>
              <a:t>stomi</a:t>
            </a:r>
            <a:endParaRPr sz="2400">
              <a:latin typeface="Arial"/>
              <a:cs typeface="Arial"/>
            </a:endParaRPr>
          </a:p>
          <a:p>
            <a:pPr marL="354965" marR="1596390" indent="-342900">
              <a:lnSpc>
                <a:spcPct val="100000"/>
              </a:lnSpc>
              <a:spcBef>
                <a:spcPts val="1500"/>
              </a:spcBef>
              <a:buChar char="•"/>
              <a:tabLst>
                <a:tab pos="354965" algn="l"/>
                <a:tab pos="355600" algn="l"/>
              </a:tabLst>
            </a:pPr>
            <a:r>
              <a:rPr sz="2400" spc="-5" dirty="0">
                <a:latin typeface="Arial"/>
                <a:cs typeface="Arial"/>
              </a:rPr>
              <a:t>tricomi (peli), cellule che secernono sostanze,  emergenze,</a:t>
            </a:r>
            <a:r>
              <a:rPr sz="2400" spc="10" dirty="0">
                <a:latin typeface="Arial"/>
                <a:cs typeface="Arial"/>
              </a:rPr>
              <a:t> </a:t>
            </a:r>
            <a:r>
              <a:rPr sz="2400" dirty="0">
                <a:latin typeface="Arial"/>
                <a:cs typeface="Arial"/>
              </a:rPr>
              <a:t>…</a:t>
            </a:r>
            <a:endParaRPr sz="2400">
              <a:latin typeface="Arial"/>
              <a:cs typeface="Arial"/>
            </a:endParaRPr>
          </a:p>
        </p:txBody>
      </p:sp>
      <p:sp>
        <p:nvSpPr>
          <p:cNvPr id="3" name="object 5"/>
          <p:cNvSpPr/>
          <p:nvPr/>
        </p:nvSpPr>
        <p:spPr>
          <a:xfrm>
            <a:off x="3561588" y="6324600"/>
            <a:ext cx="426719" cy="533400"/>
          </a:xfrm>
          <a:prstGeom prst="rect">
            <a:avLst/>
          </a:prstGeom>
          <a:blipFill>
            <a:blip r:embed="rId2" cstate="print"/>
            <a:stretch>
              <a:fillRect/>
            </a:stretch>
          </a:blipFill>
        </p:spPr>
        <p:txBody>
          <a:bodyPr wrap="square" lIns="0" tIns="0" rIns="0" bIns="0" rtlCol="0"/>
          <a:lstStyle/>
          <a:p>
            <a:endParaRPr/>
          </a:p>
        </p:txBody>
      </p:sp>
      <p:sp>
        <p:nvSpPr>
          <p:cNvPr id="4" name="object 6"/>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5" name="object 7"/>
          <p:cNvSpPr txBox="1">
            <a:spLocks noGrp="1"/>
          </p:cNvSpPr>
          <p:nvPr>
            <p:ph type="ftr" sz="quarter" idx="5"/>
          </p:nvPr>
        </p:nvSpPr>
        <p:spPr>
          <a:xfrm>
            <a:off x="5334000" y="6597014"/>
            <a:ext cx="3730369" cy="218008"/>
          </a:xfrm>
          <a:prstGeom prst="rect">
            <a:avLst/>
          </a:prstGeom>
        </p:spPr>
        <p:txBody>
          <a:bodyPr vert="horz" wrap="square" lIns="0" tIns="0" rIns="0" bIns="0" rtlCol="0">
            <a:spAutoFit/>
          </a:bodyPr>
          <a:lstStyle/>
          <a:p>
            <a:pPr marL="12700">
              <a:lnSpc>
                <a:spcPts val="1650"/>
              </a:lnSpc>
            </a:pPr>
            <a:r>
              <a:rPr lang="it-IT" spc="-5" dirty="0" smtClean="0"/>
              <a:t>3Th - </a:t>
            </a:r>
            <a:r>
              <a:rPr spc="-5" dirty="0" err="1" smtClean="0"/>
              <a:t>Biologia</a:t>
            </a:r>
            <a:r>
              <a:rPr spc="-5" dirty="0" smtClean="0"/>
              <a:t> </a:t>
            </a:r>
            <a:r>
              <a:rPr spc="-5" dirty="0"/>
              <a:t>vegetale </a:t>
            </a:r>
            <a:r>
              <a:rPr dirty="0"/>
              <a:t>x </a:t>
            </a:r>
            <a:r>
              <a:rPr spc="-5" dirty="0"/>
              <a:t>STB </a:t>
            </a:r>
            <a:r>
              <a:rPr dirty="0"/>
              <a:t>– AA</a:t>
            </a:r>
            <a:r>
              <a:rPr spc="-204" dirty="0"/>
              <a:t> </a:t>
            </a:r>
            <a:r>
              <a:rPr dirty="0" smtClean="0"/>
              <a:t>201</a:t>
            </a:r>
            <a:r>
              <a:rPr lang="it-IT" dirty="0" smtClean="0"/>
              <a:t>9</a:t>
            </a:r>
            <a:r>
              <a:rPr dirty="0" smtClean="0"/>
              <a:t>-20</a:t>
            </a:r>
            <a:r>
              <a:rPr lang="it-IT" dirty="0" smtClean="0"/>
              <a:t>20</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88315" y="669925"/>
            <a:ext cx="7807325" cy="1122680"/>
          </a:xfrm>
          <a:prstGeom prst="rect">
            <a:avLst/>
          </a:prstGeom>
        </p:spPr>
        <p:txBody>
          <a:bodyPr vert="horz" wrap="square" lIns="0" tIns="12700" rIns="0" bIns="0" rtlCol="0">
            <a:spAutoFit/>
          </a:bodyPr>
          <a:lstStyle/>
          <a:p>
            <a:pPr marL="12700" marR="5080">
              <a:lnSpc>
                <a:spcPct val="100000"/>
              </a:lnSpc>
              <a:spcBef>
                <a:spcPts val="100"/>
              </a:spcBef>
            </a:pPr>
            <a:r>
              <a:rPr sz="2400" dirty="0">
                <a:latin typeface="Arial"/>
                <a:cs typeface="Arial"/>
              </a:rPr>
              <a:t>In </a:t>
            </a:r>
            <a:r>
              <a:rPr sz="2400" spc="-5" dirty="0">
                <a:latin typeface="Arial"/>
                <a:cs typeface="Arial"/>
              </a:rPr>
              <a:t>sezione trasversale le cellule epidermiche hanno forma  regolare, in genere rettangolare, e sono appressate l’una  all’altra, </a:t>
            </a:r>
            <a:r>
              <a:rPr sz="2400" b="1" spc="-5" dirty="0">
                <a:latin typeface="Arial"/>
                <a:cs typeface="Arial"/>
              </a:rPr>
              <a:t>senza spazi</a:t>
            </a:r>
            <a:r>
              <a:rPr sz="2400" b="1" spc="45" dirty="0">
                <a:latin typeface="Arial"/>
                <a:cs typeface="Arial"/>
              </a:rPr>
              <a:t> </a:t>
            </a:r>
            <a:r>
              <a:rPr sz="2400" b="1" spc="-5" dirty="0">
                <a:latin typeface="Arial"/>
                <a:cs typeface="Arial"/>
              </a:rPr>
              <a:t>intercellulari</a:t>
            </a:r>
            <a:endParaRPr sz="2400">
              <a:latin typeface="Arial"/>
              <a:cs typeface="Arial"/>
            </a:endParaRPr>
          </a:p>
        </p:txBody>
      </p:sp>
      <p:sp>
        <p:nvSpPr>
          <p:cNvPr id="6" name="object 6"/>
          <p:cNvSpPr txBox="1"/>
          <p:nvPr/>
        </p:nvSpPr>
        <p:spPr>
          <a:xfrm>
            <a:off x="474027" y="214312"/>
            <a:ext cx="3627754"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BF0000"/>
                </a:solidFill>
                <a:latin typeface="Arial"/>
                <a:cs typeface="Arial"/>
              </a:rPr>
              <a:t>CELLULE</a:t>
            </a:r>
            <a:r>
              <a:rPr sz="2400" b="1" spc="-65" dirty="0">
                <a:solidFill>
                  <a:srgbClr val="BF0000"/>
                </a:solidFill>
                <a:latin typeface="Arial"/>
                <a:cs typeface="Arial"/>
              </a:rPr>
              <a:t> </a:t>
            </a:r>
            <a:r>
              <a:rPr sz="2400" b="1" spc="-5" dirty="0">
                <a:solidFill>
                  <a:srgbClr val="BF0000"/>
                </a:solidFill>
                <a:latin typeface="Arial"/>
                <a:cs typeface="Arial"/>
              </a:rPr>
              <a:t>EPIDERMICHE</a:t>
            </a:r>
            <a:endParaRPr sz="2400">
              <a:latin typeface="Arial"/>
              <a:cs typeface="Arial"/>
            </a:endParaRPr>
          </a:p>
        </p:txBody>
      </p:sp>
      <p:sp>
        <p:nvSpPr>
          <p:cNvPr id="7" name="object 5"/>
          <p:cNvSpPr/>
          <p:nvPr/>
        </p:nvSpPr>
        <p:spPr>
          <a:xfrm>
            <a:off x="3561588" y="6324600"/>
            <a:ext cx="426719" cy="533400"/>
          </a:xfrm>
          <a:prstGeom prst="rect">
            <a:avLst/>
          </a:prstGeom>
          <a:blipFill>
            <a:blip r:embed="rId2" cstate="print"/>
            <a:stretch>
              <a:fillRect/>
            </a:stretch>
          </a:blipFill>
        </p:spPr>
        <p:txBody>
          <a:bodyPr wrap="square" lIns="0" tIns="0" rIns="0" bIns="0" rtlCol="0"/>
          <a:lstStyle/>
          <a:p>
            <a:endParaRPr/>
          </a:p>
        </p:txBody>
      </p:sp>
      <p:sp>
        <p:nvSpPr>
          <p:cNvPr id="8" name="object 6"/>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9" name="object 7"/>
          <p:cNvSpPr txBox="1">
            <a:spLocks noGrp="1"/>
          </p:cNvSpPr>
          <p:nvPr>
            <p:ph type="ftr" sz="quarter" idx="5"/>
          </p:nvPr>
        </p:nvSpPr>
        <p:spPr>
          <a:xfrm>
            <a:off x="5334000" y="6597014"/>
            <a:ext cx="3730369" cy="218008"/>
          </a:xfrm>
          <a:prstGeom prst="rect">
            <a:avLst/>
          </a:prstGeom>
        </p:spPr>
        <p:txBody>
          <a:bodyPr vert="horz" wrap="square" lIns="0" tIns="0" rIns="0" bIns="0" rtlCol="0">
            <a:spAutoFit/>
          </a:bodyPr>
          <a:lstStyle/>
          <a:p>
            <a:pPr marL="12700">
              <a:lnSpc>
                <a:spcPts val="1650"/>
              </a:lnSpc>
            </a:pPr>
            <a:r>
              <a:rPr lang="it-IT" spc="-5" dirty="0" smtClean="0"/>
              <a:t>3Th - </a:t>
            </a:r>
            <a:r>
              <a:rPr spc="-5" dirty="0" err="1" smtClean="0"/>
              <a:t>Biologia</a:t>
            </a:r>
            <a:r>
              <a:rPr spc="-5" dirty="0" smtClean="0"/>
              <a:t> </a:t>
            </a:r>
            <a:r>
              <a:rPr spc="-5" dirty="0"/>
              <a:t>vegetale </a:t>
            </a:r>
            <a:r>
              <a:rPr dirty="0"/>
              <a:t>x </a:t>
            </a:r>
            <a:r>
              <a:rPr spc="-5" dirty="0"/>
              <a:t>STB </a:t>
            </a:r>
            <a:r>
              <a:rPr dirty="0"/>
              <a:t>– AA</a:t>
            </a:r>
            <a:r>
              <a:rPr spc="-204" dirty="0"/>
              <a:t> </a:t>
            </a:r>
            <a:r>
              <a:rPr dirty="0" smtClean="0"/>
              <a:t>201</a:t>
            </a:r>
            <a:r>
              <a:rPr lang="it-IT" dirty="0" smtClean="0"/>
              <a:t>9</a:t>
            </a:r>
            <a:r>
              <a:rPr dirty="0" smtClean="0"/>
              <a:t>-20</a:t>
            </a:r>
            <a:r>
              <a:rPr lang="it-IT" dirty="0" smtClean="0"/>
              <a:t>20</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578351" y="2011680"/>
            <a:ext cx="5565647" cy="484631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86689" y="141287"/>
            <a:ext cx="8372475" cy="6654165"/>
          </a:xfrm>
          <a:prstGeom prst="rect">
            <a:avLst/>
          </a:prstGeom>
        </p:spPr>
        <p:txBody>
          <a:bodyPr vert="horz" wrap="square" lIns="0" tIns="12700" rIns="0" bIns="0" rtlCol="0">
            <a:spAutoFit/>
          </a:bodyPr>
          <a:lstStyle/>
          <a:p>
            <a:pPr marL="25400" marR="5080">
              <a:lnSpc>
                <a:spcPct val="100000"/>
              </a:lnSpc>
              <a:spcBef>
                <a:spcPts val="100"/>
              </a:spcBef>
            </a:pPr>
            <a:r>
              <a:rPr sz="2400" spc="-15" dirty="0">
                <a:latin typeface="Arial"/>
                <a:cs typeface="Arial"/>
              </a:rPr>
              <a:t>Viste </a:t>
            </a:r>
            <a:r>
              <a:rPr sz="2400" spc="-5" dirty="0">
                <a:latin typeface="Arial"/>
                <a:cs typeface="Arial"/>
              </a:rPr>
              <a:t>dal lato della faccia tangenziale esterna, le cellule  epidermiche presentano </a:t>
            </a:r>
            <a:r>
              <a:rPr sz="2400" b="1" spc="-5" dirty="0">
                <a:latin typeface="Arial"/>
                <a:cs typeface="Arial"/>
              </a:rPr>
              <a:t>forma molto variabile</a:t>
            </a:r>
            <a:r>
              <a:rPr sz="2400" spc="-5" dirty="0">
                <a:latin typeface="Arial"/>
                <a:cs typeface="Arial"/>
              </a:rPr>
              <a:t>, da poliedrica  ad allungata, con contorno liscio, minutamente dentellato o  ampiamente</a:t>
            </a:r>
            <a:r>
              <a:rPr sz="2400" spc="5" dirty="0">
                <a:latin typeface="Arial"/>
                <a:cs typeface="Arial"/>
              </a:rPr>
              <a:t> </a:t>
            </a:r>
            <a:r>
              <a:rPr sz="2400" spc="-5" dirty="0">
                <a:latin typeface="Arial"/>
                <a:cs typeface="Arial"/>
              </a:rPr>
              <a:t>sinuoso.</a:t>
            </a:r>
            <a:endParaRPr sz="2400">
              <a:latin typeface="Arial"/>
              <a:cs typeface="Arial"/>
            </a:endParaRPr>
          </a:p>
          <a:p>
            <a:pPr>
              <a:lnSpc>
                <a:spcPct val="100000"/>
              </a:lnSpc>
              <a:spcBef>
                <a:spcPts val="35"/>
              </a:spcBef>
            </a:pPr>
            <a:endParaRPr sz="2800">
              <a:latin typeface="Times New Roman"/>
              <a:cs typeface="Times New Roman"/>
            </a:endParaRPr>
          </a:p>
          <a:p>
            <a:pPr marL="12700" marR="5281930">
              <a:lnSpc>
                <a:spcPct val="99900"/>
              </a:lnSpc>
            </a:pPr>
            <a:r>
              <a:rPr sz="2400" spc="-5" dirty="0">
                <a:latin typeface="Arial"/>
                <a:cs typeface="Arial"/>
              </a:rPr>
              <a:t>Anche le </a:t>
            </a:r>
            <a:r>
              <a:rPr sz="2400" b="1" spc="-5" dirty="0">
                <a:latin typeface="Arial"/>
                <a:cs typeface="Arial"/>
              </a:rPr>
              <a:t>dimensioni  </a:t>
            </a:r>
            <a:r>
              <a:rPr sz="2400" spc="-5" dirty="0">
                <a:latin typeface="Arial"/>
                <a:cs typeface="Arial"/>
              </a:rPr>
              <a:t>sono </a:t>
            </a:r>
            <a:r>
              <a:rPr sz="2400" b="1" spc="-5" dirty="0">
                <a:latin typeface="Arial"/>
                <a:cs typeface="Arial"/>
              </a:rPr>
              <a:t>molto variabili</a:t>
            </a:r>
            <a:r>
              <a:rPr sz="2400" spc="-5" dirty="0">
                <a:latin typeface="Arial"/>
                <a:cs typeface="Arial"/>
              </a:rPr>
              <a:t>,  anche nella stessa  pianta, e ciò dipende  almeno in parte  all’intensità luminosa e  alla disponibilità idrica  al momento della loro  formazione, e quindi  alle condizioni  ambientali tipiche  dell’ambiente di  crescita della</a:t>
            </a:r>
            <a:r>
              <a:rPr sz="2400" dirty="0">
                <a:latin typeface="Arial"/>
                <a:cs typeface="Arial"/>
              </a:rPr>
              <a:t> </a:t>
            </a:r>
            <a:r>
              <a:rPr sz="2400" spc="-5" dirty="0">
                <a:latin typeface="Arial"/>
                <a:cs typeface="Arial"/>
              </a:rPr>
              <a:t>pianta.</a:t>
            </a:r>
            <a:endParaRPr sz="24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9600" y="1938527"/>
            <a:ext cx="7848600" cy="196900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84275" y="3904487"/>
            <a:ext cx="7676388" cy="2953512"/>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5" dirty="0"/>
              <a:t>Sempre in sezione trasversale, talvolta le cellule epidermiche  presentano una caratteristica estroflessione, la </a:t>
            </a:r>
            <a:r>
              <a:rPr b="1" spc="-5" dirty="0">
                <a:latin typeface="Arial"/>
                <a:cs typeface="Arial"/>
              </a:rPr>
              <a:t>papilla  epidermica</a:t>
            </a:r>
            <a:r>
              <a:rPr spc="-5" dirty="0"/>
              <a:t>. La luce incidente si rifrange sulla superficie scabra  che ne deriva, facendo assumere alla struttura un aspetto  particolare,</a:t>
            </a:r>
            <a:r>
              <a:rPr spc="10" dirty="0"/>
              <a:t> </a:t>
            </a:r>
            <a:r>
              <a:rPr spc="-5" dirty="0"/>
              <a:t>“vellutato”.</a:t>
            </a:r>
          </a:p>
        </p:txBody>
      </p:sp>
      <p:sp>
        <p:nvSpPr>
          <p:cNvPr id="5" name="object 5"/>
          <p:cNvSpPr/>
          <p:nvPr/>
        </p:nvSpPr>
        <p:spPr>
          <a:xfrm>
            <a:off x="3561588" y="6324600"/>
            <a:ext cx="426719" cy="5334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7" name="object 7"/>
          <p:cNvSpPr txBox="1">
            <a:spLocks noGrp="1"/>
          </p:cNvSpPr>
          <p:nvPr>
            <p:ph type="ftr" sz="quarter" idx="5"/>
          </p:nvPr>
        </p:nvSpPr>
        <p:spPr>
          <a:xfrm>
            <a:off x="5334000" y="6597014"/>
            <a:ext cx="3730369" cy="218008"/>
          </a:xfrm>
          <a:prstGeom prst="rect">
            <a:avLst/>
          </a:prstGeom>
        </p:spPr>
        <p:txBody>
          <a:bodyPr vert="horz" wrap="square" lIns="0" tIns="0" rIns="0" bIns="0" rtlCol="0">
            <a:spAutoFit/>
          </a:bodyPr>
          <a:lstStyle/>
          <a:p>
            <a:pPr marL="12700">
              <a:lnSpc>
                <a:spcPts val="1650"/>
              </a:lnSpc>
            </a:pPr>
            <a:r>
              <a:rPr lang="it-IT" spc="-5" dirty="0" smtClean="0"/>
              <a:t>3Th - </a:t>
            </a:r>
            <a:r>
              <a:rPr spc="-5" dirty="0" err="1" smtClean="0"/>
              <a:t>Biologia</a:t>
            </a:r>
            <a:r>
              <a:rPr spc="-5" dirty="0" smtClean="0"/>
              <a:t> </a:t>
            </a:r>
            <a:r>
              <a:rPr spc="-5" dirty="0"/>
              <a:t>vegetale </a:t>
            </a:r>
            <a:r>
              <a:rPr dirty="0"/>
              <a:t>x </a:t>
            </a:r>
            <a:r>
              <a:rPr spc="-5" dirty="0"/>
              <a:t>STB </a:t>
            </a:r>
            <a:r>
              <a:rPr dirty="0"/>
              <a:t>– AA</a:t>
            </a:r>
            <a:r>
              <a:rPr spc="-204" dirty="0"/>
              <a:t> </a:t>
            </a:r>
            <a:r>
              <a:rPr dirty="0" smtClean="0"/>
              <a:t>201</a:t>
            </a:r>
            <a:r>
              <a:rPr lang="it-IT" dirty="0" smtClean="0"/>
              <a:t>9</a:t>
            </a:r>
            <a:r>
              <a:rPr dirty="0" smtClean="0"/>
              <a:t>-20</a:t>
            </a:r>
            <a:r>
              <a:rPr lang="it-IT" dirty="0" smtClean="0"/>
              <a:t>20</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9600" y="457200"/>
            <a:ext cx="6324599" cy="439673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00455" y="448055"/>
            <a:ext cx="6344920" cy="4415155"/>
          </a:xfrm>
          <a:custGeom>
            <a:avLst/>
            <a:gdLst/>
            <a:ahLst/>
            <a:cxnLst/>
            <a:rect l="l" t="t" r="r" b="b"/>
            <a:pathLst>
              <a:path w="6344920" h="4415155">
                <a:moveTo>
                  <a:pt x="6344411" y="0"/>
                </a:moveTo>
                <a:lnTo>
                  <a:pt x="0" y="0"/>
                </a:lnTo>
                <a:lnTo>
                  <a:pt x="0" y="4415027"/>
                </a:lnTo>
                <a:lnTo>
                  <a:pt x="6344411" y="4415027"/>
                </a:lnTo>
                <a:lnTo>
                  <a:pt x="6344411" y="4410455"/>
                </a:lnTo>
                <a:lnTo>
                  <a:pt x="9144" y="4410455"/>
                </a:lnTo>
                <a:lnTo>
                  <a:pt x="4572" y="4405883"/>
                </a:lnTo>
                <a:lnTo>
                  <a:pt x="9144" y="4405883"/>
                </a:lnTo>
                <a:lnTo>
                  <a:pt x="9144" y="9144"/>
                </a:lnTo>
                <a:lnTo>
                  <a:pt x="4571" y="9144"/>
                </a:lnTo>
                <a:lnTo>
                  <a:pt x="9144" y="4572"/>
                </a:lnTo>
                <a:lnTo>
                  <a:pt x="6344411" y="4572"/>
                </a:lnTo>
                <a:lnTo>
                  <a:pt x="6344411" y="0"/>
                </a:lnTo>
                <a:close/>
              </a:path>
              <a:path w="6344920" h="4415155">
                <a:moveTo>
                  <a:pt x="9144" y="4405883"/>
                </a:moveTo>
                <a:lnTo>
                  <a:pt x="4572" y="4405883"/>
                </a:lnTo>
                <a:lnTo>
                  <a:pt x="9144" y="4410455"/>
                </a:lnTo>
                <a:lnTo>
                  <a:pt x="9144" y="4405883"/>
                </a:lnTo>
                <a:close/>
              </a:path>
              <a:path w="6344920" h="4415155">
                <a:moveTo>
                  <a:pt x="6333743" y="4405883"/>
                </a:moveTo>
                <a:lnTo>
                  <a:pt x="9144" y="4405883"/>
                </a:lnTo>
                <a:lnTo>
                  <a:pt x="9144" y="4410455"/>
                </a:lnTo>
                <a:lnTo>
                  <a:pt x="6333743" y="4410455"/>
                </a:lnTo>
                <a:lnTo>
                  <a:pt x="6333743" y="4405883"/>
                </a:lnTo>
                <a:close/>
              </a:path>
              <a:path w="6344920" h="4415155">
                <a:moveTo>
                  <a:pt x="6333743" y="4572"/>
                </a:moveTo>
                <a:lnTo>
                  <a:pt x="6333743" y="4410455"/>
                </a:lnTo>
                <a:lnTo>
                  <a:pt x="6339839" y="4405883"/>
                </a:lnTo>
                <a:lnTo>
                  <a:pt x="6344411" y="4405883"/>
                </a:lnTo>
                <a:lnTo>
                  <a:pt x="6344411" y="9144"/>
                </a:lnTo>
                <a:lnTo>
                  <a:pt x="6339839" y="9144"/>
                </a:lnTo>
                <a:lnTo>
                  <a:pt x="6333743" y="4572"/>
                </a:lnTo>
                <a:close/>
              </a:path>
              <a:path w="6344920" h="4415155">
                <a:moveTo>
                  <a:pt x="6344411" y="4405883"/>
                </a:moveTo>
                <a:lnTo>
                  <a:pt x="6339839" y="4405883"/>
                </a:lnTo>
                <a:lnTo>
                  <a:pt x="6333743" y="4410455"/>
                </a:lnTo>
                <a:lnTo>
                  <a:pt x="6344411" y="4410455"/>
                </a:lnTo>
                <a:lnTo>
                  <a:pt x="6344411" y="4405883"/>
                </a:lnTo>
                <a:close/>
              </a:path>
              <a:path w="6344920" h="4415155">
                <a:moveTo>
                  <a:pt x="9144" y="4572"/>
                </a:moveTo>
                <a:lnTo>
                  <a:pt x="4571" y="9144"/>
                </a:lnTo>
                <a:lnTo>
                  <a:pt x="9144" y="9144"/>
                </a:lnTo>
                <a:lnTo>
                  <a:pt x="9144" y="4572"/>
                </a:lnTo>
                <a:close/>
              </a:path>
              <a:path w="6344920" h="4415155">
                <a:moveTo>
                  <a:pt x="6333743" y="4572"/>
                </a:moveTo>
                <a:lnTo>
                  <a:pt x="9144" y="4572"/>
                </a:lnTo>
                <a:lnTo>
                  <a:pt x="9144" y="9144"/>
                </a:lnTo>
                <a:lnTo>
                  <a:pt x="6333743" y="9144"/>
                </a:lnTo>
                <a:lnTo>
                  <a:pt x="6333743" y="4572"/>
                </a:lnTo>
                <a:close/>
              </a:path>
              <a:path w="6344920" h="4415155">
                <a:moveTo>
                  <a:pt x="6344411" y="4572"/>
                </a:moveTo>
                <a:lnTo>
                  <a:pt x="6333743" y="4572"/>
                </a:lnTo>
                <a:lnTo>
                  <a:pt x="6339839" y="9144"/>
                </a:lnTo>
                <a:lnTo>
                  <a:pt x="6344411" y="9144"/>
                </a:lnTo>
                <a:lnTo>
                  <a:pt x="6344411" y="4572"/>
                </a:lnTo>
                <a:close/>
              </a:path>
            </a:pathLst>
          </a:custGeom>
          <a:solidFill>
            <a:srgbClr val="CCCCFF"/>
          </a:solidFill>
        </p:spPr>
        <p:txBody>
          <a:bodyPr wrap="square" lIns="0" tIns="0" rIns="0" bIns="0" rtlCol="0"/>
          <a:lstStyle/>
          <a:p>
            <a:endParaRPr/>
          </a:p>
        </p:txBody>
      </p:sp>
      <p:sp>
        <p:nvSpPr>
          <p:cNvPr id="4" name="object 4"/>
          <p:cNvSpPr txBox="1">
            <a:spLocks noGrp="1"/>
          </p:cNvSpPr>
          <p:nvPr>
            <p:ph type="title"/>
          </p:nvPr>
        </p:nvSpPr>
        <p:spPr>
          <a:xfrm>
            <a:off x="685800" y="533400"/>
            <a:ext cx="2208530" cy="455930"/>
          </a:xfrm>
          <a:prstGeom prst="rect">
            <a:avLst/>
          </a:prstGeom>
          <a:solidFill>
            <a:srgbClr val="000000"/>
          </a:solidFill>
        </p:spPr>
        <p:txBody>
          <a:bodyPr vert="horz" wrap="square" lIns="0" tIns="34925" rIns="0" bIns="0" rtlCol="0">
            <a:spAutoFit/>
          </a:bodyPr>
          <a:lstStyle/>
          <a:p>
            <a:pPr marL="90805">
              <a:lnSpc>
                <a:spcPct val="100000"/>
              </a:lnSpc>
              <a:spcBef>
                <a:spcPts val="275"/>
              </a:spcBef>
            </a:pPr>
            <a:r>
              <a:rPr spc="-5" dirty="0">
                <a:solidFill>
                  <a:srgbClr val="CCCCFF"/>
                </a:solidFill>
                <a:latin typeface="Times New Roman"/>
                <a:cs typeface="Times New Roman"/>
              </a:rPr>
              <a:t>Picconia</a:t>
            </a:r>
            <a:r>
              <a:rPr spc="-65" dirty="0">
                <a:solidFill>
                  <a:srgbClr val="CCCCFF"/>
                </a:solidFill>
                <a:latin typeface="Times New Roman"/>
                <a:cs typeface="Times New Roman"/>
              </a:rPr>
              <a:t> </a:t>
            </a:r>
            <a:r>
              <a:rPr dirty="0">
                <a:solidFill>
                  <a:srgbClr val="CCCCFF"/>
                </a:solidFill>
                <a:latin typeface="Times New Roman"/>
                <a:cs typeface="Times New Roman"/>
              </a:rPr>
              <a:t>excelsa</a:t>
            </a:r>
          </a:p>
        </p:txBody>
      </p:sp>
      <p:sp>
        <p:nvSpPr>
          <p:cNvPr id="5" name="object 5"/>
          <p:cNvSpPr/>
          <p:nvPr/>
        </p:nvSpPr>
        <p:spPr>
          <a:xfrm>
            <a:off x="3398520" y="2638044"/>
            <a:ext cx="5745479" cy="388010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387851" y="2627375"/>
            <a:ext cx="5756275" cy="3900170"/>
          </a:xfrm>
          <a:custGeom>
            <a:avLst/>
            <a:gdLst/>
            <a:ahLst/>
            <a:cxnLst/>
            <a:rect l="l" t="t" r="r" b="b"/>
            <a:pathLst>
              <a:path w="5756275" h="3900170">
                <a:moveTo>
                  <a:pt x="5756148" y="0"/>
                </a:moveTo>
                <a:lnTo>
                  <a:pt x="0" y="0"/>
                </a:lnTo>
                <a:lnTo>
                  <a:pt x="0" y="3899915"/>
                </a:lnTo>
                <a:lnTo>
                  <a:pt x="5756148" y="3899915"/>
                </a:lnTo>
                <a:lnTo>
                  <a:pt x="5756148" y="3895343"/>
                </a:lnTo>
                <a:lnTo>
                  <a:pt x="10667" y="3895343"/>
                </a:lnTo>
                <a:lnTo>
                  <a:pt x="6096" y="3890771"/>
                </a:lnTo>
                <a:lnTo>
                  <a:pt x="10667" y="3890771"/>
                </a:lnTo>
                <a:lnTo>
                  <a:pt x="10667" y="10667"/>
                </a:lnTo>
                <a:lnTo>
                  <a:pt x="6096" y="10667"/>
                </a:lnTo>
                <a:lnTo>
                  <a:pt x="10667" y="6096"/>
                </a:lnTo>
                <a:lnTo>
                  <a:pt x="5756148" y="6096"/>
                </a:lnTo>
                <a:lnTo>
                  <a:pt x="5756148" y="0"/>
                </a:lnTo>
                <a:close/>
              </a:path>
              <a:path w="5756275" h="3900170">
                <a:moveTo>
                  <a:pt x="10667" y="3890771"/>
                </a:moveTo>
                <a:lnTo>
                  <a:pt x="6096" y="3890771"/>
                </a:lnTo>
                <a:lnTo>
                  <a:pt x="10667" y="3895343"/>
                </a:lnTo>
                <a:lnTo>
                  <a:pt x="10667" y="3890771"/>
                </a:lnTo>
                <a:close/>
              </a:path>
              <a:path w="5756275" h="3900170">
                <a:moveTo>
                  <a:pt x="5756147" y="3890771"/>
                </a:moveTo>
                <a:lnTo>
                  <a:pt x="10667" y="3890771"/>
                </a:lnTo>
                <a:lnTo>
                  <a:pt x="10667" y="3895343"/>
                </a:lnTo>
                <a:lnTo>
                  <a:pt x="5756147" y="3895343"/>
                </a:lnTo>
                <a:lnTo>
                  <a:pt x="5756147" y="3890771"/>
                </a:lnTo>
                <a:close/>
              </a:path>
              <a:path w="5756275" h="3900170">
                <a:moveTo>
                  <a:pt x="5756148" y="3890771"/>
                </a:moveTo>
                <a:lnTo>
                  <a:pt x="5756147" y="3895343"/>
                </a:lnTo>
                <a:lnTo>
                  <a:pt x="5756148" y="3890771"/>
                </a:lnTo>
                <a:close/>
              </a:path>
              <a:path w="5756275" h="3900170">
                <a:moveTo>
                  <a:pt x="10667" y="6096"/>
                </a:moveTo>
                <a:lnTo>
                  <a:pt x="6096" y="10667"/>
                </a:lnTo>
                <a:lnTo>
                  <a:pt x="10667" y="10667"/>
                </a:lnTo>
                <a:lnTo>
                  <a:pt x="10667" y="6096"/>
                </a:lnTo>
                <a:close/>
              </a:path>
              <a:path w="5756275" h="3900170">
                <a:moveTo>
                  <a:pt x="5756147" y="6096"/>
                </a:moveTo>
                <a:lnTo>
                  <a:pt x="10667" y="6096"/>
                </a:lnTo>
                <a:lnTo>
                  <a:pt x="10667" y="10667"/>
                </a:lnTo>
                <a:lnTo>
                  <a:pt x="5756147" y="10667"/>
                </a:lnTo>
                <a:lnTo>
                  <a:pt x="5756147" y="6096"/>
                </a:lnTo>
                <a:close/>
              </a:path>
            </a:pathLst>
          </a:custGeom>
          <a:solidFill>
            <a:srgbClr val="FFFF00"/>
          </a:solidFill>
        </p:spPr>
        <p:txBody>
          <a:bodyPr wrap="square" lIns="0" tIns="0" rIns="0" bIns="0" rtlCol="0"/>
          <a:lstStyle/>
          <a:p>
            <a:endParaRPr/>
          </a:p>
        </p:txBody>
      </p:sp>
      <p:sp>
        <p:nvSpPr>
          <p:cNvPr id="7" name="object 7"/>
          <p:cNvSpPr txBox="1"/>
          <p:nvPr/>
        </p:nvSpPr>
        <p:spPr>
          <a:xfrm>
            <a:off x="3581400" y="3124200"/>
            <a:ext cx="2894330" cy="455930"/>
          </a:xfrm>
          <a:prstGeom prst="rect">
            <a:avLst/>
          </a:prstGeom>
          <a:solidFill>
            <a:srgbClr val="000000"/>
          </a:solidFill>
        </p:spPr>
        <p:txBody>
          <a:bodyPr vert="horz" wrap="square" lIns="0" tIns="34925" rIns="0" bIns="0" rtlCol="0">
            <a:spAutoFit/>
          </a:bodyPr>
          <a:lstStyle/>
          <a:p>
            <a:pPr marL="90805">
              <a:lnSpc>
                <a:spcPct val="100000"/>
              </a:lnSpc>
              <a:spcBef>
                <a:spcPts val="275"/>
              </a:spcBef>
            </a:pPr>
            <a:r>
              <a:rPr sz="2400" spc="-5" dirty="0">
                <a:solidFill>
                  <a:srgbClr val="FFFF00"/>
                </a:solidFill>
                <a:latin typeface="Times New Roman"/>
                <a:cs typeface="Times New Roman"/>
              </a:rPr>
              <a:t>Dryopteris</a:t>
            </a:r>
            <a:r>
              <a:rPr sz="2400" spc="-50" dirty="0">
                <a:solidFill>
                  <a:srgbClr val="FFFF00"/>
                </a:solidFill>
                <a:latin typeface="Times New Roman"/>
                <a:cs typeface="Times New Roman"/>
              </a:rPr>
              <a:t> </a:t>
            </a:r>
            <a:r>
              <a:rPr sz="2400" dirty="0">
                <a:solidFill>
                  <a:srgbClr val="FFFF00"/>
                </a:solidFill>
                <a:latin typeface="Times New Roman"/>
                <a:cs typeface="Times New Roman"/>
              </a:rPr>
              <a:t>oligodonta</a:t>
            </a:r>
            <a:endParaRPr sz="2400">
              <a:latin typeface="Times New Roman"/>
              <a:cs typeface="Times New Roman"/>
            </a:endParaRPr>
          </a:p>
        </p:txBody>
      </p:sp>
      <p:sp>
        <p:nvSpPr>
          <p:cNvPr id="9" name="object 9"/>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11" name="object 5"/>
          <p:cNvSpPr/>
          <p:nvPr/>
        </p:nvSpPr>
        <p:spPr>
          <a:xfrm>
            <a:off x="3561588" y="6324600"/>
            <a:ext cx="426719" cy="533400"/>
          </a:xfrm>
          <a:prstGeom prst="rect">
            <a:avLst/>
          </a:prstGeom>
          <a:blipFill>
            <a:blip r:embed="rId4" cstate="print"/>
            <a:stretch>
              <a:fillRect/>
            </a:stretch>
          </a:blipFill>
        </p:spPr>
        <p:txBody>
          <a:bodyPr wrap="square" lIns="0" tIns="0" rIns="0" bIns="0" rtlCol="0"/>
          <a:lstStyle/>
          <a:p>
            <a:endParaRPr/>
          </a:p>
        </p:txBody>
      </p:sp>
      <p:sp>
        <p:nvSpPr>
          <p:cNvPr id="12" name="object 6"/>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13" name="object 7"/>
          <p:cNvSpPr txBox="1">
            <a:spLocks noGrp="1"/>
          </p:cNvSpPr>
          <p:nvPr>
            <p:ph type="ftr" sz="quarter" idx="5"/>
          </p:nvPr>
        </p:nvSpPr>
        <p:spPr>
          <a:xfrm>
            <a:off x="5334000" y="6597014"/>
            <a:ext cx="3730369" cy="218008"/>
          </a:xfrm>
          <a:prstGeom prst="rect">
            <a:avLst/>
          </a:prstGeom>
        </p:spPr>
        <p:txBody>
          <a:bodyPr vert="horz" wrap="square" lIns="0" tIns="0" rIns="0" bIns="0" rtlCol="0">
            <a:spAutoFit/>
          </a:bodyPr>
          <a:lstStyle/>
          <a:p>
            <a:pPr marL="12700">
              <a:lnSpc>
                <a:spcPts val="1650"/>
              </a:lnSpc>
            </a:pPr>
            <a:r>
              <a:rPr lang="it-IT" spc="-5" dirty="0" smtClean="0"/>
              <a:t>3Th - </a:t>
            </a:r>
            <a:r>
              <a:rPr spc="-5" dirty="0" err="1" smtClean="0"/>
              <a:t>Biologia</a:t>
            </a:r>
            <a:r>
              <a:rPr spc="-5" dirty="0" smtClean="0"/>
              <a:t> </a:t>
            </a:r>
            <a:r>
              <a:rPr spc="-5" dirty="0"/>
              <a:t>vegetale </a:t>
            </a:r>
            <a:r>
              <a:rPr dirty="0"/>
              <a:t>x </a:t>
            </a:r>
            <a:r>
              <a:rPr spc="-5" dirty="0"/>
              <a:t>STB </a:t>
            </a:r>
            <a:r>
              <a:rPr dirty="0"/>
              <a:t>– AA</a:t>
            </a:r>
            <a:r>
              <a:rPr spc="-204" dirty="0"/>
              <a:t> </a:t>
            </a:r>
            <a:r>
              <a:rPr dirty="0" smtClean="0"/>
              <a:t>201</a:t>
            </a:r>
            <a:r>
              <a:rPr lang="it-IT" dirty="0" smtClean="0"/>
              <a:t>9</a:t>
            </a:r>
            <a:r>
              <a:rPr dirty="0" smtClean="0"/>
              <a:t>-20</a:t>
            </a:r>
            <a:r>
              <a:rPr lang="it-IT" dirty="0" smtClean="0"/>
              <a:t>20</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423227" y="358775"/>
            <a:ext cx="8191500" cy="5322570"/>
          </a:xfrm>
          <a:prstGeom prst="rect">
            <a:avLst/>
          </a:prstGeom>
        </p:spPr>
        <p:txBody>
          <a:bodyPr vert="horz" wrap="square" lIns="0" tIns="12700" rIns="0" bIns="0" rtlCol="0">
            <a:spAutoFit/>
          </a:bodyPr>
          <a:lstStyle/>
          <a:p>
            <a:pPr marL="63500" marR="55880">
              <a:lnSpc>
                <a:spcPct val="100000"/>
              </a:lnSpc>
              <a:spcBef>
                <a:spcPts val="100"/>
              </a:spcBef>
            </a:pPr>
            <a:r>
              <a:rPr sz="2400" spc="-15" dirty="0">
                <a:latin typeface="Arial"/>
                <a:cs typeface="Arial"/>
              </a:rPr>
              <a:t>L’epidermide </a:t>
            </a:r>
            <a:r>
              <a:rPr sz="2400" spc="-5" dirty="0">
                <a:latin typeface="Arial"/>
                <a:cs typeface="Arial"/>
              </a:rPr>
              <a:t>svolge due compiti antitetici apparentemente  inconciliabili: da un lato deve </a:t>
            </a:r>
            <a:r>
              <a:rPr sz="2400" b="1" spc="-5" dirty="0">
                <a:latin typeface="Arial"/>
                <a:cs typeface="Arial"/>
              </a:rPr>
              <a:t>limitare la perdita dell’acqua  </a:t>
            </a:r>
            <a:r>
              <a:rPr sz="2400" spc="-5" dirty="0">
                <a:latin typeface="Arial"/>
                <a:cs typeface="Arial"/>
              </a:rPr>
              <a:t>degli organi aerei della pianta, dall’altra deve </a:t>
            </a:r>
            <a:r>
              <a:rPr sz="2400" b="1" spc="-5" dirty="0">
                <a:latin typeface="Arial"/>
                <a:cs typeface="Arial"/>
              </a:rPr>
              <a:t>permettere  </a:t>
            </a:r>
            <a:r>
              <a:rPr sz="2400" spc="-5" dirty="0">
                <a:latin typeface="Arial"/>
                <a:cs typeface="Arial"/>
              </a:rPr>
              <a:t>comunque </a:t>
            </a:r>
            <a:r>
              <a:rPr sz="2400" b="1" spc="-5" dirty="0">
                <a:latin typeface="Arial"/>
                <a:cs typeface="Arial"/>
              </a:rPr>
              <a:t>lo scambio dei gas</a:t>
            </a:r>
            <a:r>
              <a:rPr sz="2400" spc="-5" dirty="0">
                <a:latin typeface="Arial"/>
                <a:cs typeface="Arial"/>
              </a:rPr>
              <a:t>, soprattutto della </a:t>
            </a:r>
            <a:r>
              <a:rPr sz="2400" dirty="0">
                <a:latin typeface="Arial"/>
                <a:cs typeface="Arial"/>
              </a:rPr>
              <a:t>CO</a:t>
            </a:r>
            <a:r>
              <a:rPr sz="2400" baseline="-20833" dirty="0">
                <a:latin typeface="Arial"/>
                <a:cs typeface="Arial"/>
              </a:rPr>
              <a:t>2</a:t>
            </a:r>
            <a:r>
              <a:rPr sz="2400" dirty="0">
                <a:latin typeface="Arial"/>
                <a:cs typeface="Arial"/>
              </a:rPr>
              <a:t>, </a:t>
            </a:r>
            <a:r>
              <a:rPr sz="2400" spc="-5" dirty="0">
                <a:latin typeface="Arial"/>
                <a:cs typeface="Arial"/>
              </a:rPr>
              <a:t>che  è fondamentale per lo svolgimento della</a:t>
            </a:r>
            <a:r>
              <a:rPr sz="2400" spc="85" dirty="0">
                <a:latin typeface="Arial"/>
                <a:cs typeface="Arial"/>
              </a:rPr>
              <a:t> </a:t>
            </a:r>
            <a:r>
              <a:rPr sz="2400" spc="-5" dirty="0">
                <a:latin typeface="Arial"/>
                <a:cs typeface="Arial"/>
              </a:rPr>
              <a:t>fotosintesi.</a:t>
            </a:r>
            <a:endParaRPr sz="2400">
              <a:latin typeface="Arial"/>
              <a:cs typeface="Arial"/>
            </a:endParaRPr>
          </a:p>
          <a:p>
            <a:pPr>
              <a:lnSpc>
                <a:spcPct val="100000"/>
              </a:lnSpc>
              <a:spcBef>
                <a:spcPts val="15"/>
              </a:spcBef>
            </a:pPr>
            <a:endParaRPr sz="3100">
              <a:latin typeface="Times New Roman"/>
              <a:cs typeface="Times New Roman"/>
            </a:endParaRPr>
          </a:p>
          <a:p>
            <a:pPr marL="63500" marR="224790">
              <a:lnSpc>
                <a:spcPct val="99800"/>
              </a:lnSpc>
            </a:pPr>
            <a:r>
              <a:rPr sz="2400" dirty="0">
                <a:latin typeface="Arial"/>
                <a:cs typeface="Arial"/>
              </a:rPr>
              <a:t>Il </a:t>
            </a:r>
            <a:r>
              <a:rPr sz="2400" spc="-5" dirty="0">
                <a:latin typeface="Arial"/>
                <a:cs typeface="Arial"/>
              </a:rPr>
              <a:t>primo obiettivo viene svolto grazie alla formazione di uno  strato impermeabilizzante prodotto dalle cellule  epidermiche sulla loro faccia tangenziale esterna (solo in  parte anche in quelle radiali), costituito da strati  sovrapposti di cutina e cristalli di cera, la</a:t>
            </a:r>
            <a:r>
              <a:rPr sz="2400" spc="110" dirty="0">
                <a:latin typeface="Arial"/>
                <a:cs typeface="Arial"/>
              </a:rPr>
              <a:t> </a:t>
            </a:r>
            <a:r>
              <a:rPr sz="2400" b="1" spc="-5" dirty="0">
                <a:latin typeface="Arial"/>
                <a:cs typeface="Arial"/>
              </a:rPr>
              <a:t>CUTICOLA</a:t>
            </a:r>
            <a:r>
              <a:rPr sz="2400" spc="-5" dirty="0">
                <a:latin typeface="Arial"/>
                <a:cs typeface="Arial"/>
              </a:rPr>
              <a:t>.</a:t>
            </a:r>
            <a:endParaRPr sz="2400">
              <a:latin typeface="Arial"/>
              <a:cs typeface="Arial"/>
            </a:endParaRPr>
          </a:p>
          <a:p>
            <a:pPr>
              <a:lnSpc>
                <a:spcPct val="100000"/>
              </a:lnSpc>
              <a:spcBef>
                <a:spcPts val="30"/>
              </a:spcBef>
            </a:pPr>
            <a:endParaRPr sz="3100">
              <a:latin typeface="Times New Roman"/>
              <a:cs typeface="Times New Roman"/>
            </a:endParaRPr>
          </a:p>
          <a:p>
            <a:pPr marL="63500" marR="985519">
              <a:lnSpc>
                <a:spcPct val="100000"/>
              </a:lnSpc>
            </a:pPr>
            <a:r>
              <a:rPr sz="2400" dirty="0">
                <a:latin typeface="Arial"/>
                <a:cs typeface="Arial"/>
              </a:rPr>
              <a:t>Il </a:t>
            </a:r>
            <a:r>
              <a:rPr sz="2400" spc="-5" dirty="0">
                <a:latin typeface="Arial"/>
                <a:cs typeface="Arial"/>
              </a:rPr>
              <a:t>secondo sarà ottenuto grazie alla formazione di  aperture regolabili formate da due cellule, gli</a:t>
            </a:r>
            <a:r>
              <a:rPr sz="2400" spc="125" dirty="0">
                <a:latin typeface="Arial"/>
                <a:cs typeface="Arial"/>
              </a:rPr>
              <a:t> </a:t>
            </a:r>
            <a:r>
              <a:rPr sz="2400" b="1" spc="-10" dirty="0">
                <a:latin typeface="Arial"/>
                <a:cs typeface="Arial"/>
              </a:rPr>
              <a:t>STOMI</a:t>
            </a:r>
            <a:r>
              <a:rPr sz="2400" spc="-10" dirty="0">
                <a:latin typeface="Arial"/>
                <a:cs typeface="Arial"/>
              </a:rPr>
              <a:t>.</a:t>
            </a:r>
            <a:endParaRPr sz="2400">
              <a:latin typeface="Arial"/>
              <a:cs typeface="Arial"/>
            </a:endParaRPr>
          </a:p>
        </p:txBody>
      </p:sp>
      <p:sp>
        <p:nvSpPr>
          <p:cNvPr id="6" name="object 5"/>
          <p:cNvSpPr/>
          <p:nvPr/>
        </p:nvSpPr>
        <p:spPr>
          <a:xfrm>
            <a:off x="3561588" y="6324600"/>
            <a:ext cx="426719" cy="533400"/>
          </a:xfrm>
          <a:prstGeom prst="rect">
            <a:avLst/>
          </a:prstGeom>
          <a:blipFill>
            <a:blip r:embed="rId2" cstate="print"/>
            <a:stretch>
              <a:fillRect/>
            </a:stretch>
          </a:blipFill>
        </p:spPr>
        <p:txBody>
          <a:bodyPr wrap="square" lIns="0" tIns="0" rIns="0" bIns="0" rtlCol="0"/>
          <a:lstStyle/>
          <a:p>
            <a:endParaRPr/>
          </a:p>
        </p:txBody>
      </p:sp>
      <p:sp>
        <p:nvSpPr>
          <p:cNvPr id="7" name="object 6"/>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8" name="object 7"/>
          <p:cNvSpPr txBox="1">
            <a:spLocks noGrp="1"/>
          </p:cNvSpPr>
          <p:nvPr>
            <p:ph type="ftr" sz="quarter" idx="5"/>
          </p:nvPr>
        </p:nvSpPr>
        <p:spPr>
          <a:xfrm>
            <a:off x="5334000" y="6597014"/>
            <a:ext cx="3730369" cy="218008"/>
          </a:xfrm>
          <a:prstGeom prst="rect">
            <a:avLst/>
          </a:prstGeom>
        </p:spPr>
        <p:txBody>
          <a:bodyPr vert="horz" wrap="square" lIns="0" tIns="0" rIns="0" bIns="0" rtlCol="0">
            <a:spAutoFit/>
          </a:bodyPr>
          <a:lstStyle/>
          <a:p>
            <a:pPr marL="12700">
              <a:lnSpc>
                <a:spcPts val="1650"/>
              </a:lnSpc>
            </a:pPr>
            <a:r>
              <a:rPr lang="it-IT" spc="-5" dirty="0" smtClean="0"/>
              <a:t>3Th - </a:t>
            </a:r>
            <a:r>
              <a:rPr spc="-5" dirty="0" err="1" smtClean="0"/>
              <a:t>Biologia</a:t>
            </a:r>
            <a:r>
              <a:rPr spc="-5" dirty="0" smtClean="0"/>
              <a:t> </a:t>
            </a:r>
            <a:r>
              <a:rPr spc="-5" dirty="0"/>
              <a:t>vegetale </a:t>
            </a:r>
            <a:r>
              <a:rPr dirty="0"/>
              <a:t>x </a:t>
            </a:r>
            <a:r>
              <a:rPr spc="-5" dirty="0"/>
              <a:t>STB </a:t>
            </a:r>
            <a:r>
              <a:rPr dirty="0"/>
              <a:t>– AA</a:t>
            </a:r>
            <a:r>
              <a:rPr spc="-204" dirty="0"/>
              <a:t> </a:t>
            </a:r>
            <a:r>
              <a:rPr dirty="0" smtClean="0"/>
              <a:t>201</a:t>
            </a:r>
            <a:r>
              <a:rPr lang="it-IT" dirty="0" smtClean="0"/>
              <a:t>9</a:t>
            </a:r>
            <a:r>
              <a:rPr dirty="0" smtClean="0"/>
              <a:t>-20</a:t>
            </a:r>
            <a:r>
              <a:rPr lang="it-IT" dirty="0" smtClean="0"/>
              <a:t>20</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59779" y="348996"/>
            <a:ext cx="3284220" cy="616457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74027" y="501650"/>
            <a:ext cx="4409440" cy="2219960"/>
          </a:xfrm>
          <a:prstGeom prst="rect">
            <a:avLst/>
          </a:prstGeom>
        </p:spPr>
        <p:txBody>
          <a:bodyPr vert="horz" wrap="square" lIns="0" tIns="12700" rIns="0" bIns="0" rtlCol="0">
            <a:spAutoFit/>
          </a:bodyPr>
          <a:lstStyle/>
          <a:p>
            <a:pPr marL="12700" marR="5080">
              <a:lnSpc>
                <a:spcPct val="100000"/>
              </a:lnSpc>
              <a:spcBef>
                <a:spcPts val="100"/>
              </a:spcBef>
            </a:pPr>
            <a:r>
              <a:rPr sz="2400" spc="-5" dirty="0">
                <a:latin typeface="Arial"/>
                <a:cs typeface="Arial"/>
              </a:rPr>
              <a:t>La CUTICOLA è</a:t>
            </a:r>
            <a:r>
              <a:rPr sz="2400" spc="-170" dirty="0">
                <a:latin typeface="Arial"/>
                <a:cs typeface="Arial"/>
              </a:rPr>
              <a:t> </a:t>
            </a:r>
            <a:r>
              <a:rPr sz="2400" spc="-5" dirty="0">
                <a:latin typeface="Arial"/>
                <a:cs typeface="Arial"/>
              </a:rPr>
              <a:t>particolarmente  evidente in sezione trasversale,  come l’insieme della parte più  esterna delle pareti secondarie  dell’epidermide che “guardano”  verso lo spazio</a:t>
            </a:r>
            <a:r>
              <a:rPr sz="2400" spc="20" dirty="0">
                <a:latin typeface="Arial"/>
                <a:cs typeface="Arial"/>
              </a:rPr>
              <a:t> </a:t>
            </a:r>
            <a:r>
              <a:rPr sz="2400" spc="-5" dirty="0">
                <a:latin typeface="Arial"/>
                <a:cs typeface="Arial"/>
              </a:rPr>
              <a:t>esterno.</a:t>
            </a:r>
            <a:endParaRPr sz="2400">
              <a:latin typeface="Arial"/>
              <a:cs typeface="Arial"/>
            </a:endParaRPr>
          </a:p>
        </p:txBody>
      </p:sp>
      <p:sp>
        <p:nvSpPr>
          <p:cNvPr id="4" name="object 4"/>
          <p:cNvSpPr/>
          <p:nvPr/>
        </p:nvSpPr>
        <p:spPr>
          <a:xfrm>
            <a:off x="0" y="3788664"/>
            <a:ext cx="4643627" cy="3069335"/>
          </a:xfrm>
          <a:prstGeom prst="rect">
            <a:avLst/>
          </a:prstGeom>
          <a:blipFill>
            <a:blip r:embed="rId3" cstate="print"/>
            <a:stretch>
              <a:fillRect/>
            </a:stretch>
          </a:blipFill>
        </p:spPr>
        <p:txBody>
          <a:bodyPr wrap="square" lIns="0" tIns="0" rIns="0" bIns="0" rtlCol="0"/>
          <a:lstStyle/>
          <a:p>
            <a:endParaRPr/>
          </a:p>
        </p:txBody>
      </p:sp>
      <p:sp>
        <p:nvSpPr>
          <p:cNvPr id="8" name="object 5"/>
          <p:cNvSpPr/>
          <p:nvPr/>
        </p:nvSpPr>
        <p:spPr>
          <a:xfrm>
            <a:off x="3561588" y="6324600"/>
            <a:ext cx="426719" cy="533400"/>
          </a:xfrm>
          <a:prstGeom prst="rect">
            <a:avLst/>
          </a:prstGeom>
          <a:blipFill>
            <a:blip r:embed="rId4" cstate="print"/>
            <a:stretch>
              <a:fillRect/>
            </a:stretch>
          </a:blipFill>
        </p:spPr>
        <p:txBody>
          <a:bodyPr wrap="square" lIns="0" tIns="0" rIns="0" bIns="0" rtlCol="0"/>
          <a:lstStyle/>
          <a:p>
            <a:endParaRPr/>
          </a:p>
        </p:txBody>
      </p:sp>
      <p:sp>
        <p:nvSpPr>
          <p:cNvPr id="9" name="object 6"/>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10" name="object 7"/>
          <p:cNvSpPr txBox="1">
            <a:spLocks noGrp="1"/>
          </p:cNvSpPr>
          <p:nvPr>
            <p:ph type="ftr" sz="quarter" idx="5"/>
          </p:nvPr>
        </p:nvSpPr>
        <p:spPr>
          <a:xfrm>
            <a:off x="5334000" y="6597014"/>
            <a:ext cx="3730369" cy="218008"/>
          </a:xfrm>
          <a:prstGeom prst="rect">
            <a:avLst/>
          </a:prstGeom>
        </p:spPr>
        <p:txBody>
          <a:bodyPr vert="horz" wrap="square" lIns="0" tIns="0" rIns="0" bIns="0" rtlCol="0">
            <a:spAutoFit/>
          </a:bodyPr>
          <a:lstStyle/>
          <a:p>
            <a:pPr marL="12700">
              <a:lnSpc>
                <a:spcPts val="1650"/>
              </a:lnSpc>
            </a:pPr>
            <a:r>
              <a:rPr lang="it-IT" spc="-5" dirty="0" smtClean="0"/>
              <a:t>3Th - </a:t>
            </a:r>
            <a:r>
              <a:rPr spc="-5" dirty="0" err="1" smtClean="0"/>
              <a:t>Biologia</a:t>
            </a:r>
            <a:r>
              <a:rPr spc="-5" dirty="0" smtClean="0"/>
              <a:t> </a:t>
            </a:r>
            <a:r>
              <a:rPr spc="-5" dirty="0"/>
              <a:t>vegetale </a:t>
            </a:r>
            <a:r>
              <a:rPr dirty="0"/>
              <a:t>x </a:t>
            </a:r>
            <a:r>
              <a:rPr spc="-5" dirty="0"/>
              <a:t>STB </a:t>
            </a:r>
            <a:r>
              <a:rPr dirty="0"/>
              <a:t>– AA</a:t>
            </a:r>
            <a:r>
              <a:rPr spc="-204" dirty="0"/>
              <a:t> </a:t>
            </a:r>
            <a:r>
              <a:rPr dirty="0" smtClean="0"/>
              <a:t>201</a:t>
            </a:r>
            <a:r>
              <a:rPr lang="it-IT" dirty="0" smtClean="0"/>
              <a:t>9</a:t>
            </a:r>
            <a:r>
              <a:rPr dirty="0" smtClean="0"/>
              <a:t>-20</a:t>
            </a:r>
            <a:r>
              <a:rPr lang="it-IT" dirty="0" smtClean="0"/>
              <a:t>20</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9740" y="330200"/>
            <a:ext cx="8195309" cy="2741930"/>
          </a:xfrm>
          <a:prstGeom prst="rect">
            <a:avLst/>
          </a:prstGeom>
        </p:spPr>
        <p:txBody>
          <a:bodyPr vert="horz" wrap="square" lIns="0" tIns="12700" rIns="0" bIns="0" rtlCol="0">
            <a:spAutoFit/>
          </a:bodyPr>
          <a:lstStyle/>
          <a:p>
            <a:pPr marL="12700" marR="5080">
              <a:lnSpc>
                <a:spcPct val="100000"/>
              </a:lnSpc>
              <a:spcBef>
                <a:spcPts val="100"/>
              </a:spcBef>
            </a:pPr>
            <a:r>
              <a:rPr sz="2400" spc="-5" dirty="0">
                <a:latin typeface="Arial"/>
                <a:cs typeface="Arial"/>
              </a:rPr>
              <a:t>Evidenziata dall’applicazione di coloranti </a:t>
            </a:r>
            <a:r>
              <a:rPr sz="2400" b="1" spc="-5" dirty="0">
                <a:latin typeface="Arial"/>
                <a:cs typeface="Arial"/>
              </a:rPr>
              <a:t>lipofili</a:t>
            </a:r>
            <a:r>
              <a:rPr sz="2400" spc="-5" dirty="0">
                <a:latin typeface="Arial"/>
                <a:cs typeface="Arial"/>
              </a:rPr>
              <a:t>, lo spessore  della cuticola è diverso da specie e specie, e dipende entro  certi limiti dal grado di aridità ambientale al quale la pianta è  esposta.</a:t>
            </a:r>
            <a:endParaRPr sz="2400">
              <a:latin typeface="Arial"/>
              <a:cs typeface="Arial"/>
            </a:endParaRPr>
          </a:p>
          <a:p>
            <a:pPr marL="12700" marR="350520">
              <a:lnSpc>
                <a:spcPct val="100000"/>
              </a:lnSpc>
              <a:spcBef>
                <a:spcPts val="1230"/>
              </a:spcBef>
            </a:pPr>
            <a:r>
              <a:rPr sz="2400" spc="-5" dirty="0">
                <a:latin typeface="Arial"/>
                <a:cs typeface="Arial"/>
              </a:rPr>
              <a:t>Molto spesso lo strato più esterno ha forma irregolare, per  la presenza di CERE EPICUTICOLARI, che rendono la  lamina fogliare particolarmente</a:t>
            </a:r>
            <a:r>
              <a:rPr sz="2400" spc="55" dirty="0">
                <a:latin typeface="Arial"/>
                <a:cs typeface="Arial"/>
              </a:rPr>
              <a:t> </a:t>
            </a:r>
            <a:r>
              <a:rPr sz="2400" spc="-5" dirty="0">
                <a:latin typeface="Arial"/>
                <a:cs typeface="Arial"/>
              </a:rPr>
              <a:t>idrorepellente.</a:t>
            </a:r>
            <a:endParaRPr sz="2400">
              <a:latin typeface="Arial"/>
              <a:cs typeface="Arial"/>
            </a:endParaRPr>
          </a:p>
        </p:txBody>
      </p:sp>
      <p:sp>
        <p:nvSpPr>
          <p:cNvPr id="3" name="object 3"/>
          <p:cNvSpPr/>
          <p:nvPr/>
        </p:nvSpPr>
        <p:spPr>
          <a:xfrm>
            <a:off x="684275" y="3358896"/>
            <a:ext cx="5062727" cy="296570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227063" y="3358895"/>
            <a:ext cx="2510027" cy="3168395"/>
          </a:xfrm>
          <a:prstGeom prst="rect">
            <a:avLst/>
          </a:prstGeom>
          <a:blipFill>
            <a:blip r:embed="rId3" cstate="print"/>
            <a:stretch>
              <a:fillRect/>
            </a:stretch>
          </a:blipFill>
        </p:spPr>
        <p:txBody>
          <a:bodyPr wrap="square" lIns="0" tIns="0" rIns="0" bIns="0" rtlCol="0"/>
          <a:lstStyle/>
          <a:p>
            <a:endParaRPr/>
          </a:p>
        </p:txBody>
      </p:sp>
      <p:sp>
        <p:nvSpPr>
          <p:cNvPr id="8" name="object 5"/>
          <p:cNvSpPr/>
          <p:nvPr/>
        </p:nvSpPr>
        <p:spPr>
          <a:xfrm>
            <a:off x="3561588" y="6324600"/>
            <a:ext cx="426719" cy="533400"/>
          </a:xfrm>
          <a:prstGeom prst="rect">
            <a:avLst/>
          </a:prstGeom>
          <a:blipFill>
            <a:blip r:embed="rId4" cstate="print"/>
            <a:stretch>
              <a:fillRect/>
            </a:stretch>
          </a:blipFill>
        </p:spPr>
        <p:txBody>
          <a:bodyPr wrap="square" lIns="0" tIns="0" rIns="0" bIns="0" rtlCol="0"/>
          <a:lstStyle/>
          <a:p>
            <a:endParaRPr/>
          </a:p>
        </p:txBody>
      </p:sp>
      <p:sp>
        <p:nvSpPr>
          <p:cNvPr id="9" name="object 6"/>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10" name="object 7"/>
          <p:cNvSpPr txBox="1">
            <a:spLocks noGrp="1"/>
          </p:cNvSpPr>
          <p:nvPr>
            <p:ph type="ftr" sz="quarter" idx="5"/>
          </p:nvPr>
        </p:nvSpPr>
        <p:spPr>
          <a:xfrm>
            <a:off x="5334000" y="6597014"/>
            <a:ext cx="3730369" cy="218008"/>
          </a:xfrm>
          <a:prstGeom prst="rect">
            <a:avLst/>
          </a:prstGeom>
        </p:spPr>
        <p:txBody>
          <a:bodyPr vert="horz" wrap="square" lIns="0" tIns="0" rIns="0" bIns="0" rtlCol="0">
            <a:spAutoFit/>
          </a:bodyPr>
          <a:lstStyle/>
          <a:p>
            <a:pPr marL="12700">
              <a:lnSpc>
                <a:spcPts val="1650"/>
              </a:lnSpc>
            </a:pPr>
            <a:r>
              <a:rPr lang="it-IT" spc="-5" dirty="0" smtClean="0"/>
              <a:t>3Th - </a:t>
            </a:r>
            <a:r>
              <a:rPr spc="-5" dirty="0" err="1" smtClean="0"/>
              <a:t>Biologia</a:t>
            </a:r>
            <a:r>
              <a:rPr spc="-5" dirty="0" smtClean="0"/>
              <a:t> </a:t>
            </a:r>
            <a:r>
              <a:rPr spc="-5" dirty="0"/>
              <a:t>vegetale </a:t>
            </a:r>
            <a:r>
              <a:rPr dirty="0"/>
              <a:t>x </a:t>
            </a:r>
            <a:r>
              <a:rPr spc="-5" dirty="0"/>
              <a:t>STB </a:t>
            </a:r>
            <a:r>
              <a:rPr dirty="0"/>
              <a:t>– AA</a:t>
            </a:r>
            <a:r>
              <a:rPr spc="-204" dirty="0"/>
              <a:t> </a:t>
            </a:r>
            <a:r>
              <a:rPr dirty="0" smtClean="0"/>
              <a:t>201</a:t>
            </a:r>
            <a:r>
              <a:rPr lang="it-IT" dirty="0" smtClean="0"/>
              <a:t>9</a:t>
            </a:r>
            <a:r>
              <a:rPr dirty="0" smtClean="0"/>
              <a:t>-20</a:t>
            </a:r>
            <a:r>
              <a:rPr lang="it-IT" dirty="0" smtClean="0"/>
              <a:t>20</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846831" y="1990343"/>
            <a:ext cx="6297168" cy="474421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228844" y="117348"/>
            <a:ext cx="1583435" cy="172211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65404" y="2276856"/>
            <a:ext cx="2887979" cy="2493263"/>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107314" y="6497651"/>
            <a:ext cx="3695700" cy="324485"/>
          </a:xfrm>
          <a:prstGeom prst="rect">
            <a:avLst/>
          </a:prstGeom>
        </p:spPr>
        <p:txBody>
          <a:bodyPr vert="horz" wrap="square" lIns="0" tIns="38735" rIns="0" bIns="0" rtlCol="0">
            <a:spAutoFit/>
          </a:bodyPr>
          <a:lstStyle/>
          <a:p>
            <a:pPr marL="12700">
              <a:lnSpc>
                <a:spcPct val="100000"/>
              </a:lnSpc>
              <a:spcBef>
                <a:spcPts val="305"/>
              </a:spcBef>
            </a:pPr>
            <a:r>
              <a:rPr sz="1650" i="1" spc="-40" dirty="0">
                <a:latin typeface="Comic Sans MS"/>
                <a:cs typeface="Comic Sans MS"/>
              </a:rPr>
              <a:t>Schema </a:t>
            </a:r>
            <a:r>
              <a:rPr sz="1650" i="1" spc="-30" dirty="0">
                <a:latin typeface="Comic Sans MS"/>
                <a:cs typeface="Comic Sans MS"/>
              </a:rPr>
              <a:t>del fusto </a:t>
            </a:r>
            <a:r>
              <a:rPr sz="1650" i="1" spc="-25" dirty="0">
                <a:latin typeface="Comic Sans MS"/>
                <a:cs typeface="Comic Sans MS"/>
              </a:rPr>
              <a:t>in </a:t>
            </a:r>
            <a:r>
              <a:rPr sz="1650" i="1" spc="-30" dirty="0">
                <a:latin typeface="Comic Sans MS"/>
                <a:cs typeface="Comic Sans MS"/>
              </a:rPr>
              <a:t>struttura</a:t>
            </a:r>
            <a:r>
              <a:rPr sz="1650" i="1" spc="50" dirty="0">
                <a:latin typeface="Comic Sans MS"/>
                <a:cs typeface="Comic Sans MS"/>
              </a:rPr>
              <a:t> </a:t>
            </a:r>
            <a:r>
              <a:rPr sz="1650" i="1" spc="-35" dirty="0">
                <a:latin typeface="Comic Sans MS"/>
                <a:cs typeface="Comic Sans MS"/>
              </a:rPr>
              <a:t>primaria</a:t>
            </a:r>
            <a:endParaRPr sz="1650">
              <a:latin typeface="Comic Sans MS"/>
              <a:cs typeface="Comic Sans M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47052" y="501650"/>
            <a:ext cx="8006080" cy="5261610"/>
          </a:xfrm>
          <a:prstGeom prst="rect">
            <a:avLst/>
          </a:prstGeom>
        </p:spPr>
        <p:txBody>
          <a:bodyPr vert="horz" wrap="square" lIns="0" tIns="12700" rIns="0" bIns="0" rtlCol="0">
            <a:spAutoFit/>
          </a:bodyPr>
          <a:lstStyle/>
          <a:p>
            <a:pPr marL="12700" marR="206375">
              <a:lnSpc>
                <a:spcPct val="100000"/>
              </a:lnSpc>
              <a:spcBef>
                <a:spcPts val="100"/>
              </a:spcBef>
            </a:pPr>
            <a:r>
              <a:rPr sz="2400" spc="-5" dirty="0">
                <a:latin typeface="Arial"/>
                <a:cs typeface="Arial"/>
              </a:rPr>
              <a:t>La presenza della cuticola riduce drasticamente la perdita  di acqua</a:t>
            </a:r>
            <a:r>
              <a:rPr sz="2400" spc="5" dirty="0">
                <a:latin typeface="Arial"/>
                <a:cs typeface="Arial"/>
              </a:rPr>
              <a:t> </a:t>
            </a:r>
            <a:r>
              <a:rPr sz="2400" spc="-5" dirty="0">
                <a:latin typeface="Arial"/>
                <a:cs typeface="Arial"/>
              </a:rPr>
              <a:t>dall’organo.</a:t>
            </a:r>
            <a:endParaRPr sz="2400">
              <a:latin typeface="Arial"/>
              <a:cs typeface="Arial"/>
            </a:endParaRPr>
          </a:p>
          <a:p>
            <a:pPr marL="12700" marR="5080">
              <a:lnSpc>
                <a:spcPct val="100000"/>
              </a:lnSpc>
              <a:spcBef>
                <a:spcPts val="1440"/>
              </a:spcBef>
            </a:pPr>
            <a:r>
              <a:rPr sz="2400" spc="-5" dirty="0">
                <a:latin typeface="Arial"/>
                <a:cs typeface="Arial"/>
              </a:rPr>
              <a:t>La traspirazione cuticolare delle sottili foglie delle specie di  ambienti umidi (con cuticola sottile) non raggiunge neppure  il </a:t>
            </a:r>
            <a:r>
              <a:rPr sz="2400" b="1" spc="-5" dirty="0">
                <a:solidFill>
                  <a:srgbClr val="33CC33"/>
                </a:solidFill>
                <a:latin typeface="Arial"/>
                <a:cs typeface="Arial"/>
              </a:rPr>
              <a:t>10% </a:t>
            </a:r>
            <a:r>
              <a:rPr sz="2400" spc="-5" dirty="0">
                <a:latin typeface="Arial"/>
                <a:cs typeface="Arial"/>
              </a:rPr>
              <a:t>della velocità di evaporazione di una superficie  libera d’acqua di uguale</a:t>
            </a:r>
            <a:r>
              <a:rPr sz="2400" spc="75" dirty="0">
                <a:latin typeface="Arial"/>
                <a:cs typeface="Arial"/>
              </a:rPr>
              <a:t> </a:t>
            </a:r>
            <a:r>
              <a:rPr sz="2400" spc="-5" dirty="0">
                <a:latin typeface="Arial"/>
                <a:cs typeface="Arial"/>
              </a:rPr>
              <a:t>superficie.</a:t>
            </a:r>
            <a:endParaRPr sz="2400">
              <a:latin typeface="Arial"/>
              <a:cs typeface="Arial"/>
            </a:endParaRPr>
          </a:p>
          <a:p>
            <a:pPr marL="12700" marR="615315">
              <a:lnSpc>
                <a:spcPct val="100000"/>
              </a:lnSpc>
              <a:spcBef>
                <a:spcPts val="2330"/>
              </a:spcBef>
            </a:pPr>
            <a:r>
              <a:rPr sz="2400" spc="-5" dirty="0">
                <a:latin typeface="Arial"/>
                <a:cs typeface="Arial"/>
              </a:rPr>
              <a:t>Nelle foglie di conifere (es. pini, abeti) e sclerofille  mediterranee (es. leccio, </a:t>
            </a:r>
            <a:r>
              <a:rPr sz="2400" i="1" spc="-5" dirty="0">
                <a:latin typeface="Arial"/>
                <a:cs typeface="Arial"/>
              </a:rPr>
              <a:t>Quercus ilex</a:t>
            </a:r>
            <a:r>
              <a:rPr sz="2400" spc="-5" dirty="0">
                <a:latin typeface="Arial"/>
                <a:cs typeface="Arial"/>
              </a:rPr>
              <a:t>) la traspirazione  ammonta solo allo</a:t>
            </a:r>
            <a:r>
              <a:rPr sz="2400" spc="40" dirty="0">
                <a:latin typeface="Arial"/>
                <a:cs typeface="Arial"/>
              </a:rPr>
              <a:t> </a:t>
            </a:r>
            <a:r>
              <a:rPr sz="2400" b="1" spc="-15" dirty="0">
                <a:solidFill>
                  <a:srgbClr val="33CC33"/>
                </a:solidFill>
                <a:latin typeface="Arial"/>
                <a:cs typeface="Arial"/>
              </a:rPr>
              <a:t>0,5%</a:t>
            </a:r>
            <a:r>
              <a:rPr sz="2400" spc="-15" dirty="0">
                <a:latin typeface="Arial"/>
                <a:cs typeface="Arial"/>
              </a:rPr>
              <a:t>.</a:t>
            </a:r>
            <a:endParaRPr sz="2400">
              <a:latin typeface="Arial"/>
              <a:cs typeface="Arial"/>
            </a:endParaRPr>
          </a:p>
          <a:p>
            <a:pPr>
              <a:lnSpc>
                <a:spcPct val="100000"/>
              </a:lnSpc>
            </a:pPr>
            <a:endParaRPr sz="2550">
              <a:latin typeface="Times New Roman"/>
              <a:cs typeface="Times New Roman"/>
            </a:endParaRPr>
          </a:p>
          <a:p>
            <a:pPr marL="12700" marR="628650">
              <a:lnSpc>
                <a:spcPct val="99600"/>
              </a:lnSpc>
            </a:pPr>
            <a:r>
              <a:rPr sz="2400" spc="-5" dirty="0">
                <a:latin typeface="Arial"/>
                <a:cs typeface="Arial"/>
              </a:rPr>
              <a:t>Nelle piante grasse (es. in alcune </a:t>
            </a:r>
            <a:r>
              <a:rPr sz="2400" i="1" spc="-5" dirty="0">
                <a:latin typeface="Arial"/>
                <a:cs typeface="Arial"/>
              </a:rPr>
              <a:t>Cactaceae</a:t>
            </a:r>
            <a:r>
              <a:rPr sz="2400" spc="-5" dirty="0">
                <a:latin typeface="Arial"/>
                <a:cs typeface="Arial"/>
              </a:rPr>
              <a:t>), in cui la  cuticola raggiunge spessori veramente ragguardevoli,  appena allo</a:t>
            </a:r>
            <a:r>
              <a:rPr sz="2400" spc="45" dirty="0">
                <a:latin typeface="Arial"/>
                <a:cs typeface="Arial"/>
              </a:rPr>
              <a:t> </a:t>
            </a:r>
            <a:r>
              <a:rPr sz="2400" b="1" spc="-15" dirty="0">
                <a:solidFill>
                  <a:srgbClr val="33CC33"/>
                </a:solidFill>
                <a:latin typeface="Arial"/>
                <a:cs typeface="Arial"/>
              </a:rPr>
              <a:t>0,05%</a:t>
            </a:r>
            <a:r>
              <a:rPr sz="2400" spc="-15" dirty="0">
                <a:latin typeface="Arial"/>
                <a:cs typeface="Arial"/>
              </a:rPr>
              <a:t>.</a:t>
            </a:r>
            <a:endParaRPr sz="2400">
              <a:latin typeface="Arial"/>
              <a:cs typeface="Arial"/>
            </a:endParaRPr>
          </a:p>
        </p:txBody>
      </p:sp>
      <p:sp>
        <p:nvSpPr>
          <p:cNvPr id="6" name="object 5"/>
          <p:cNvSpPr/>
          <p:nvPr/>
        </p:nvSpPr>
        <p:spPr>
          <a:xfrm>
            <a:off x="3561588" y="6324600"/>
            <a:ext cx="426719" cy="533400"/>
          </a:xfrm>
          <a:prstGeom prst="rect">
            <a:avLst/>
          </a:prstGeom>
          <a:blipFill>
            <a:blip r:embed="rId2" cstate="print"/>
            <a:stretch>
              <a:fillRect/>
            </a:stretch>
          </a:blipFill>
        </p:spPr>
        <p:txBody>
          <a:bodyPr wrap="square" lIns="0" tIns="0" rIns="0" bIns="0" rtlCol="0"/>
          <a:lstStyle/>
          <a:p>
            <a:endParaRPr/>
          </a:p>
        </p:txBody>
      </p:sp>
      <p:sp>
        <p:nvSpPr>
          <p:cNvPr id="7" name="object 6"/>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8" name="object 7"/>
          <p:cNvSpPr txBox="1">
            <a:spLocks noGrp="1"/>
          </p:cNvSpPr>
          <p:nvPr>
            <p:ph type="ftr" sz="quarter" idx="5"/>
          </p:nvPr>
        </p:nvSpPr>
        <p:spPr>
          <a:xfrm>
            <a:off x="5334000" y="6597014"/>
            <a:ext cx="3730369" cy="218008"/>
          </a:xfrm>
          <a:prstGeom prst="rect">
            <a:avLst/>
          </a:prstGeom>
        </p:spPr>
        <p:txBody>
          <a:bodyPr vert="horz" wrap="square" lIns="0" tIns="0" rIns="0" bIns="0" rtlCol="0">
            <a:spAutoFit/>
          </a:bodyPr>
          <a:lstStyle/>
          <a:p>
            <a:pPr marL="12700">
              <a:lnSpc>
                <a:spcPts val="1650"/>
              </a:lnSpc>
            </a:pPr>
            <a:r>
              <a:rPr lang="it-IT" spc="-5" dirty="0" smtClean="0"/>
              <a:t>3Th - </a:t>
            </a:r>
            <a:r>
              <a:rPr spc="-5" dirty="0" err="1" smtClean="0"/>
              <a:t>Biologia</a:t>
            </a:r>
            <a:r>
              <a:rPr spc="-5" dirty="0" smtClean="0"/>
              <a:t> </a:t>
            </a:r>
            <a:r>
              <a:rPr spc="-5" dirty="0"/>
              <a:t>vegetale </a:t>
            </a:r>
            <a:r>
              <a:rPr dirty="0"/>
              <a:t>x </a:t>
            </a:r>
            <a:r>
              <a:rPr spc="-5" dirty="0"/>
              <a:t>STB </a:t>
            </a:r>
            <a:r>
              <a:rPr dirty="0"/>
              <a:t>– AA</a:t>
            </a:r>
            <a:r>
              <a:rPr spc="-204" dirty="0"/>
              <a:t> </a:t>
            </a:r>
            <a:r>
              <a:rPr dirty="0" smtClean="0"/>
              <a:t>201</a:t>
            </a:r>
            <a:r>
              <a:rPr lang="it-IT" dirty="0" smtClean="0"/>
              <a:t>9</a:t>
            </a:r>
            <a:r>
              <a:rPr dirty="0" smtClean="0"/>
              <a:t>-20</a:t>
            </a:r>
            <a:r>
              <a:rPr lang="it-IT" dirty="0" smtClean="0"/>
              <a:t>20</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47052" y="214312"/>
            <a:ext cx="7752715" cy="2402840"/>
          </a:xfrm>
          <a:prstGeom prst="rect">
            <a:avLst/>
          </a:prstGeom>
        </p:spPr>
        <p:txBody>
          <a:bodyPr vert="horz" wrap="square" lIns="0" tIns="12700" rIns="0" bIns="0" rtlCol="0">
            <a:spAutoFit/>
          </a:bodyPr>
          <a:lstStyle/>
          <a:p>
            <a:pPr marL="12700" marR="5080">
              <a:lnSpc>
                <a:spcPct val="100000"/>
              </a:lnSpc>
              <a:spcBef>
                <a:spcPts val="100"/>
              </a:spcBef>
            </a:pPr>
            <a:r>
              <a:rPr sz="2400" spc="-5" dirty="0">
                <a:latin typeface="Arial"/>
                <a:cs typeface="Arial"/>
              </a:rPr>
              <a:t>Da un punto di vista evolutivo la cuticola rappresenta una  conquista fondamentale per assicurare la sopravvivenza  della pianta negli ambienti delle terre</a:t>
            </a:r>
            <a:r>
              <a:rPr sz="2400" spc="95" dirty="0">
                <a:latin typeface="Arial"/>
                <a:cs typeface="Arial"/>
              </a:rPr>
              <a:t> </a:t>
            </a:r>
            <a:r>
              <a:rPr sz="2400" spc="-5" dirty="0">
                <a:latin typeface="Arial"/>
                <a:cs typeface="Arial"/>
              </a:rPr>
              <a:t>emerse.</a:t>
            </a:r>
            <a:endParaRPr sz="2400">
              <a:latin typeface="Arial"/>
              <a:cs typeface="Arial"/>
            </a:endParaRPr>
          </a:p>
          <a:p>
            <a:pPr marL="12700" marR="52069">
              <a:lnSpc>
                <a:spcPct val="100000"/>
              </a:lnSpc>
              <a:spcBef>
                <a:spcPts val="1440"/>
              </a:spcBef>
            </a:pPr>
            <a:r>
              <a:rPr sz="2400" spc="-5" dirty="0">
                <a:latin typeface="Arial"/>
                <a:cs typeface="Arial"/>
              </a:rPr>
              <a:t>Essa è un “</a:t>
            </a:r>
            <a:r>
              <a:rPr sz="2400" i="1" spc="-5" dirty="0">
                <a:latin typeface="Arial"/>
                <a:cs typeface="Arial"/>
              </a:rPr>
              <a:t>must</a:t>
            </a:r>
            <a:r>
              <a:rPr sz="2400" spc="-5" dirty="0">
                <a:latin typeface="Arial"/>
                <a:cs typeface="Arial"/>
              </a:rPr>
              <a:t>” di tutte le piante omoioidre, e la sua  assenza è incompatibile con la vita di questi organismi,  tranne in quelli che vivono sempre immersi (es.</a:t>
            </a:r>
            <a:r>
              <a:rPr sz="2400" spc="145" dirty="0">
                <a:latin typeface="Arial"/>
                <a:cs typeface="Arial"/>
              </a:rPr>
              <a:t> </a:t>
            </a:r>
            <a:r>
              <a:rPr sz="2400" i="1" spc="-5" dirty="0">
                <a:latin typeface="Arial"/>
                <a:cs typeface="Arial"/>
              </a:rPr>
              <a:t>Zostera</a:t>
            </a:r>
            <a:r>
              <a:rPr sz="2400" spc="-5" dirty="0">
                <a:latin typeface="Arial"/>
                <a:cs typeface="Arial"/>
              </a:rPr>
              <a:t>).</a:t>
            </a:r>
            <a:endParaRPr sz="2400">
              <a:latin typeface="Arial"/>
              <a:cs typeface="Arial"/>
            </a:endParaRPr>
          </a:p>
        </p:txBody>
      </p:sp>
      <p:sp>
        <p:nvSpPr>
          <p:cNvPr id="3" name="object 3"/>
          <p:cNvSpPr/>
          <p:nvPr/>
        </p:nvSpPr>
        <p:spPr>
          <a:xfrm>
            <a:off x="0" y="2781299"/>
            <a:ext cx="9144000" cy="374446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7" name="object 5"/>
          <p:cNvSpPr/>
          <p:nvPr/>
        </p:nvSpPr>
        <p:spPr>
          <a:xfrm>
            <a:off x="3561588" y="6324600"/>
            <a:ext cx="426719" cy="533400"/>
          </a:xfrm>
          <a:prstGeom prst="rect">
            <a:avLst/>
          </a:prstGeom>
          <a:blipFill>
            <a:blip r:embed="rId3" cstate="print"/>
            <a:stretch>
              <a:fillRect/>
            </a:stretch>
          </a:blipFill>
        </p:spPr>
        <p:txBody>
          <a:bodyPr wrap="square" lIns="0" tIns="0" rIns="0" bIns="0" rtlCol="0"/>
          <a:lstStyle/>
          <a:p>
            <a:endParaRPr/>
          </a:p>
        </p:txBody>
      </p:sp>
      <p:sp>
        <p:nvSpPr>
          <p:cNvPr id="8" name="object 6"/>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9" name="object 7"/>
          <p:cNvSpPr txBox="1">
            <a:spLocks noGrp="1"/>
          </p:cNvSpPr>
          <p:nvPr>
            <p:ph type="ftr" sz="quarter" idx="5"/>
          </p:nvPr>
        </p:nvSpPr>
        <p:spPr>
          <a:xfrm>
            <a:off x="5334000" y="6597014"/>
            <a:ext cx="3730369" cy="218008"/>
          </a:xfrm>
          <a:prstGeom prst="rect">
            <a:avLst/>
          </a:prstGeom>
        </p:spPr>
        <p:txBody>
          <a:bodyPr vert="horz" wrap="square" lIns="0" tIns="0" rIns="0" bIns="0" rtlCol="0">
            <a:spAutoFit/>
          </a:bodyPr>
          <a:lstStyle/>
          <a:p>
            <a:pPr marL="12700">
              <a:lnSpc>
                <a:spcPts val="1650"/>
              </a:lnSpc>
            </a:pPr>
            <a:r>
              <a:rPr lang="it-IT" spc="-5" dirty="0" smtClean="0"/>
              <a:t>3Th - </a:t>
            </a:r>
            <a:r>
              <a:rPr spc="-5" dirty="0" err="1" smtClean="0"/>
              <a:t>Biologia</a:t>
            </a:r>
            <a:r>
              <a:rPr spc="-5" dirty="0" smtClean="0"/>
              <a:t> </a:t>
            </a:r>
            <a:r>
              <a:rPr spc="-5" dirty="0"/>
              <a:t>vegetale </a:t>
            </a:r>
            <a:r>
              <a:rPr dirty="0"/>
              <a:t>x </a:t>
            </a:r>
            <a:r>
              <a:rPr spc="-5" dirty="0"/>
              <a:t>STB </a:t>
            </a:r>
            <a:r>
              <a:rPr dirty="0"/>
              <a:t>– AA</a:t>
            </a:r>
            <a:r>
              <a:rPr spc="-204" dirty="0"/>
              <a:t> </a:t>
            </a:r>
            <a:r>
              <a:rPr dirty="0" smtClean="0"/>
              <a:t>201</a:t>
            </a:r>
            <a:r>
              <a:rPr lang="it-IT" dirty="0" smtClean="0"/>
              <a:t>9</a:t>
            </a:r>
            <a:r>
              <a:rPr dirty="0" smtClean="0"/>
              <a:t>-20</a:t>
            </a:r>
            <a:r>
              <a:rPr lang="it-IT" dirty="0" smtClean="0"/>
              <a:t>20</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93163" y="550164"/>
            <a:ext cx="5714999" cy="4172711"/>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618489" y="5081587"/>
            <a:ext cx="763587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La cuticola non è presente nella rizodermide delle</a:t>
            </a:r>
            <a:r>
              <a:rPr sz="2400" spc="120" dirty="0">
                <a:latin typeface="Arial"/>
                <a:cs typeface="Arial"/>
              </a:rPr>
              <a:t> </a:t>
            </a:r>
            <a:r>
              <a:rPr sz="2400" spc="-5" dirty="0">
                <a:latin typeface="Arial"/>
                <a:cs typeface="Arial"/>
              </a:rPr>
              <a:t>radici.</a:t>
            </a:r>
            <a:endParaRPr sz="2400">
              <a:latin typeface="Arial"/>
              <a:cs typeface="Arial"/>
            </a:endParaRPr>
          </a:p>
        </p:txBody>
      </p:sp>
      <p:sp>
        <p:nvSpPr>
          <p:cNvPr id="4" name="object 5"/>
          <p:cNvSpPr/>
          <p:nvPr/>
        </p:nvSpPr>
        <p:spPr>
          <a:xfrm>
            <a:off x="3561588" y="6324600"/>
            <a:ext cx="426719" cy="533400"/>
          </a:xfrm>
          <a:prstGeom prst="rect">
            <a:avLst/>
          </a:prstGeom>
          <a:blipFill>
            <a:blip r:embed="rId3" cstate="print"/>
            <a:stretch>
              <a:fillRect/>
            </a:stretch>
          </a:blipFill>
        </p:spPr>
        <p:txBody>
          <a:bodyPr wrap="square" lIns="0" tIns="0" rIns="0" bIns="0" rtlCol="0"/>
          <a:lstStyle/>
          <a:p>
            <a:endParaRPr/>
          </a:p>
        </p:txBody>
      </p:sp>
      <p:sp>
        <p:nvSpPr>
          <p:cNvPr id="5" name="object 6"/>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6" name="object 7"/>
          <p:cNvSpPr txBox="1">
            <a:spLocks noGrp="1"/>
          </p:cNvSpPr>
          <p:nvPr>
            <p:ph type="ftr" sz="quarter" idx="5"/>
          </p:nvPr>
        </p:nvSpPr>
        <p:spPr>
          <a:xfrm>
            <a:off x="5334000" y="6597014"/>
            <a:ext cx="3730369" cy="218008"/>
          </a:xfrm>
          <a:prstGeom prst="rect">
            <a:avLst/>
          </a:prstGeom>
        </p:spPr>
        <p:txBody>
          <a:bodyPr vert="horz" wrap="square" lIns="0" tIns="0" rIns="0" bIns="0" rtlCol="0">
            <a:spAutoFit/>
          </a:bodyPr>
          <a:lstStyle/>
          <a:p>
            <a:pPr marL="12700">
              <a:lnSpc>
                <a:spcPts val="1650"/>
              </a:lnSpc>
            </a:pPr>
            <a:r>
              <a:rPr lang="it-IT" spc="-5" dirty="0" smtClean="0"/>
              <a:t>3Th - </a:t>
            </a:r>
            <a:r>
              <a:rPr spc="-5" dirty="0" err="1" smtClean="0"/>
              <a:t>Biologia</a:t>
            </a:r>
            <a:r>
              <a:rPr spc="-5" dirty="0" smtClean="0"/>
              <a:t> </a:t>
            </a:r>
            <a:r>
              <a:rPr spc="-5" dirty="0"/>
              <a:t>vegetale </a:t>
            </a:r>
            <a:r>
              <a:rPr dirty="0"/>
              <a:t>x </a:t>
            </a:r>
            <a:r>
              <a:rPr spc="-5" dirty="0"/>
              <a:t>STB </a:t>
            </a:r>
            <a:r>
              <a:rPr dirty="0"/>
              <a:t>– AA</a:t>
            </a:r>
            <a:r>
              <a:rPr spc="-204" dirty="0"/>
              <a:t> </a:t>
            </a:r>
            <a:r>
              <a:rPr dirty="0" smtClean="0"/>
              <a:t>201</a:t>
            </a:r>
            <a:r>
              <a:rPr lang="it-IT" dirty="0" smtClean="0"/>
              <a:t>9</a:t>
            </a:r>
            <a:r>
              <a:rPr dirty="0" smtClean="0"/>
              <a:t>-20</a:t>
            </a:r>
            <a:r>
              <a:rPr lang="it-IT" dirty="0" smtClean="0"/>
              <a:t>20</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1479" y="1557528"/>
            <a:ext cx="8404859" cy="3454907"/>
          </a:xfrm>
          <a:prstGeom prst="rect">
            <a:avLst/>
          </a:prstGeom>
          <a:blipFill>
            <a:blip r:embed="rId2" cstate="print"/>
            <a:stretch>
              <a:fillRect/>
            </a:stretch>
          </a:blipFill>
        </p:spPr>
        <p:txBody>
          <a:bodyPr wrap="square" lIns="0" tIns="0" rIns="0" bIns="0" rtlCol="0"/>
          <a:lstStyle/>
          <a:p>
            <a:endParaRPr/>
          </a:p>
        </p:txBody>
      </p:sp>
      <p:sp>
        <p:nvSpPr>
          <p:cNvPr id="6" name="object 5"/>
          <p:cNvSpPr/>
          <p:nvPr/>
        </p:nvSpPr>
        <p:spPr>
          <a:xfrm>
            <a:off x="3561588" y="6324600"/>
            <a:ext cx="426719" cy="533400"/>
          </a:xfrm>
          <a:prstGeom prst="rect">
            <a:avLst/>
          </a:prstGeom>
          <a:blipFill>
            <a:blip r:embed="rId3" cstate="print"/>
            <a:stretch>
              <a:fillRect/>
            </a:stretch>
          </a:blipFill>
        </p:spPr>
        <p:txBody>
          <a:bodyPr wrap="square" lIns="0" tIns="0" rIns="0" bIns="0" rtlCol="0"/>
          <a:lstStyle/>
          <a:p>
            <a:endParaRPr/>
          </a:p>
        </p:txBody>
      </p:sp>
      <p:sp>
        <p:nvSpPr>
          <p:cNvPr id="7" name="object 6"/>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8" name="object 7"/>
          <p:cNvSpPr txBox="1">
            <a:spLocks noGrp="1"/>
          </p:cNvSpPr>
          <p:nvPr>
            <p:ph type="ftr" sz="quarter" idx="5"/>
          </p:nvPr>
        </p:nvSpPr>
        <p:spPr>
          <a:xfrm>
            <a:off x="5334000" y="6597014"/>
            <a:ext cx="3730369" cy="218008"/>
          </a:xfrm>
          <a:prstGeom prst="rect">
            <a:avLst/>
          </a:prstGeom>
        </p:spPr>
        <p:txBody>
          <a:bodyPr vert="horz" wrap="square" lIns="0" tIns="0" rIns="0" bIns="0" rtlCol="0">
            <a:spAutoFit/>
          </a:bodyPr>
          <a:lstStyle/>
          <a:p>
            <a:pPr marL="12700">
              <a:lnSpc>
                <a:spcPts val="1650"/>
              </a:lnSpc>
            </a:pPr>
            <a:r>
              <a:rPr lang="it-IT" spc="-5" dirty="0" smtClean="0"/>
              <a:t>3Th - </a:t>
            </a:r>
            <a:r>
              <a:rPr spc="-5" dirty="0" err="1" smtClean="0"/>
              <a:t>Biologia</a:t>
            </a:r>
            <a:r>
              <a:rPr spc="-5" dirty="0" smtClean="0"/>
              <a:t> </a:t>
            </a:r>
            <a:r>
              <a:rPr spc="-5" dirty="0"/>
              <a:t>vegetale </a:t>
            </a:r>
            <a:r>
              <a:rPr dirty="0"/>
              <a:t>x </a:t>
            </a:r>
            <a:r>
              <a:rPr spc="-5" dirty="0"/>
              <a:t>STB </a:t>
            </a:r>
            <a:r>
              <a:rPr dirty="0"/>
              <a:t>– AA</a:t>
            </a:r>
            <a:r>
              <a:rPr spc="-204" dirty="0"/>
              <a:t> </a:t>
            </a:r>
            <a:r>
              <a:rPr dirty="0" smtClean="0"/>
              <a:t>201</a:t>
            </a:r>
            <a:r>
              <a:rPr lang="it-IT" dirty="0" smtClean="0"/>
              <a:t>9</a:t>
            </a:r>
            <a:r>
              <a:rPr dirty="0" smtClean="0"/>
              <a:t>-20</a:t>
            </a:r>
            <a:r>
              <a:rPr lang="it-IT" dirty="0" smtClean="0"/>
              <a:t>20</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5051" y="242316"/>
            <a:ext cx="8753855" cy="6146291"/>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7679690" y="65023"/>
            <a:ext cx="1459865" cy="2767330"/>
          </a:xfrm>
          <a:prstGeom prst="rect">
            <a:avLst/>
          </a:prstGeom>
        </p:spPr>
        <p:txBody>
          <a:bodyPr vert="horz" wrap="square" lIns="0" tIns="12700" rIns="0" bIns="0" rtlCol="0">
            <a:spAutoFit/>
          </a:bodyPr>
          <a:lstStyle/>
          <a:p>
            <a:pPr marL="12700" marR="235585">
              <a:lnSpc>
                <a:spcPct val="100000"/>
              </a:lnSpc>
              <a:spcBef>
                <a:spcPts val="100"/>
              </a:spcBef>
            </a:pPr>
            <a:r>
              <a:rPr sz="1800" spc="-5" dirty="0">
                <a:latin typeface="Arial"/>
                <a:cs typeface="Arial"/>
              </a:rPr>
              <a:t>cere  </a:t>
            </a:r>
            <a:r>
              <a:rPr sz="1800" spc="-10" dirty="0">
                <a:latin typeface="Arial"/>
                <a:cs typeface="Arial"/>
              </a:rPr>
              <a:t>epi</a:t>
            </a:r>
            <a:r>
              <a:rPr sz="1800" spc="-5" dirty="0">
                <a:latin typeface="Arial"/>
                <a:cs typeface="Arial"/>
              </a:rPr>
              <a:t>c</a:t>
            </a:r>
            <a:r>
              <a:rPr sz="1800" spc="-10" dirty="0">
                <a:latin typeface="Arial"/>
                <a:cs typeface="Arial"/>
              </a:rPr>
              <a:t>u</a:t>
            </a:r>
            <a:r>
              <a:rPr sz="1800" dirty="0">
                <a:latin typeface="Arial"/>
                <a:cs typeface="Arial"/>
              </a:rPr>
              <a:t>t</a:t>
            </a:r>
            <a:r>
              <a:rPr sz="1800" spc="-10" dirty="0">
                <a:latin typeface="Arial"/>
                <a:cs typeface="Arial"/>
              </a:rPr>
              <a:t>i</a:t>
            </a:r>
            <a:r>
              <a:rPr sz="1800" spc="-5" dirty="0">
                <a:latin typeface="Arial"/>
                <a:cs typeface="Arial"/>
              </a:rPr>
              <a:t>c</a:t>
            </a:r>
            <a:r>
              <a:rPr sz="1800" spc="-10" dirty="0">
                <a:latin typeface="Arial"/>
                <a:cs typeface="Arial"/>
              </a:rPr>
              <a:t>ola</a:t>
            </a:r>
            <a:r>
              <a:rPr sz="1800" spc="-5" dirty="0">
                <a:latin typeface="Arial"/>
                <a:cs typeface="Arial"/>
              </a:rPr>
              <a:t>ri</a:t>
            </a:r>
            <a:endParaRPr sz="1800">
              <a:latin typeface="Arial"/>
              <a:cs typeface="Arial"/>
            </a:endParaRPr>
          </a:p>
          <a:p>
            <a:pPr marL="12700">
              <a:lnSpc>
                <a:spcPct val="100000"/>
              </a:lnSpc>
              <a:spcBef>
                <a:spcPts val="1080"/>
              </a:spcBef>
            </a:pPr>
            <a:r>
              <a:rPr sz="1800" spc="-5" dirty="0">
                <a:latin typeface="Arial"/>
                <a:cs typeface="Arial"/>
              </a:rPr>
              <a:t>cuticola</a:t>
            </a:r>
            <a:r>
              <a:rPr sz="1800" spc="-45" dirty="0">
                <a:latin typeface="Arial"/>
                <a:cs typeface="Arial"/>
              </a:rPr>
              <a:t> </a:t>
            </a:r>
            <a:r>
              <a:rPr sz="1800" spc="-5" dirty="0">
                <a:latin typeface="Arial"/>
                <a:cs typeface="Arial"/>
              </a:rPr>
              <a:t>(vera)</a:t>
            </a:r>
            <a:endParaRPr sz="1800">
              <a:latin typeface="Arial"/>
              <a:cs typeface="Arial"/>
            </a:endParaRPr>
          </a:p>
          <a:p>
            <a:pPr>
              <a:lnSpc>
                <a:spcPct val="100000"/>
              </a:lnSpc>
            </a:pPr>
            <a:endParaRPr sz="2000">
              <a:latin typeface="Times New Roman"/>
              <a:cs typeface="Times New Roman"/>
            </a:endParaRPr>
          </a:p>
          <a:p>
            <a:pPr>
              <a:lnSpc>
                <a:spcPct val="100000"/>
              </a:lnSpc>
              <a:spcBef>
                <a:spcPts val="5"/>
              </a:spcBef>
            </a:pPr>
            <a:endParaRPr sz="1750">
              <a:latin typeface="Times New Roman"/>
              <a:cs typeface="Times New Roman"/>
            </a:endParaRPr>
          </a:p>
          <a:p>
            <a:pPr marL="12700" marR="462915">
              <a:lnSpc>
                <a:spcPct val="100000"/>
              </a:lnSpc>
            </a:pPr>
            <a:r>
              <a:rPr sz="1800" spc="-5" dirty="0">
                <a:latin typeface="Arial"/>
                <a:cs typeface="Arial"/>
              </a:rPr>
              <a:t>strato  c</a:t>
            </a:r>
            <a:r>
              <a:rPr sz="1800" spc="-10" dirty="0">
                <a:latin typeface="Arial"/>
                <a:cs typeface="Arial"/>
              </a:rPr>
              <a:t>u</a:t>
            </a:r>
            <a:r>
              <a:rPr sz="1800" dirty="0">
                <a:latin typeface="Arial"/>
                <a:cs typeface="Arial"/>
              </a:rPr>
              <a:t>t</a:t>
            </a:r>
            <a:r>
              <a:rPr sz="1800" spc="-10" dirty="0">
                <a:latin typeface="Arial"/>
                <a:cs typeface="Arial"/>
              </a:rPr>
              <a:t>i</a:t>
            </a:r>
            <a:r>
              <a:rPr sz="1800" spc="-5" dirty="0">
                <a:latin typeface="Arial"/>
                <a:cs typeface="Arial"/>
              </a:rPr>
              <a:t>c</a:t>
            </a:r>
            <a:r>
              <a:rPr sz="1800" spc="-10" dirty="0">
                <a:latin typeface="Arial"/>
                <a:cs typeface="Arial"/>
              </a:rPr>
              <a:t>ola</a:t>
            </a:r>
            <a:r>
              <a:rPr sz="1800" spc="-5" dirty="0">
                <a:latin typeface="Arial"/>
                <a:cs typeface="Arial"/>
              </a:rPr>
              <a:t>re</a:t>
            </a:r>
            <a:endParaRPr sz="1800">
              <a:latin typeface="Arial"/>
              <a:cs typeface="Arial"/>
            </a:endParaRPr>
          </a:p>
          <a:p>
            <a:pPr marL="12700" marR="615315">
              <a:lnSpc>
                <a:spcPts val="2150"/>
              </a:lnSpc>
              <a:spcBef>
                <a:spcPts val="1160"/>
              </a:spcBef>
            </a:pPr>
            <a:r>
              <a:rPr sz="1800" spc="-5" dirty="0">
                <a:latin typeface="Arial"/>
                <a:cs typeface="Arial"/>
              </a:rPr>
              <a:t>parete  </a:t>
            </a:r>
            <a:r>
              <a:rPr sz="1800" spc="-10" dirty="0">
                <a:latin typeface="Arial"/>
                <a:cs typeface="Arial"/>
              </a:rPr>
              <a:t>p</a:t>
            </a:r>
            <a:r>
              <a:rPr sz="1800" spc="-5" dirty="0">
                <a:latin typeface="Arial"/>
                <a:cs typeface="Arial"/>
              </a:rPr>
              <a:t>r</a:t>
            </a:r>
            <a:r>
              <a:rPr sz="1800" spc="-10" dirty="0">
                <a:latin typeface="Arial"/>
                <a:cs typeface="Arial"/>
              </a:rPr>
              <a:t>i</a:t>
            </a:r>
            <a:r>
              <a:rPr sz="1800" spc="-5" dirty="0">
                <a:latin typeface="Arial"/>
                <a:cs typeface="Arial"/>
              </a:rPr>
              <a:t>m</a:t>
            </a:r>
            <a:r>
              <a:rPr sz="1800" spc="-10" dirty="0">
                <a:latin typeface="Arial"/>
                <a:cs typeface="Arial"/>
              </a:rPr>
              <a:t>a</a:t>
            </a:r>
            <a:r>
              <a:rPr sz="1800" spc="-5" dirty="0">
                <a:latin typeface="Arial"/>
                <a:cs typeface="Arial"/>
              </a:rPr>
              <a:t>r</a:t>
            </a:r>
            <a:r>
              <a:rPr sz="1800" spc="-10" dirty="0">
                <a:latin typeface="Arial"/>
                <a:cs typeface="Arial"/>
              </a:rPr>
              <a:t>i</a:t>
            </a:r>
            <a:r>
              <a:rPr sz="1800" spc="-5" dirty="0">
                <a:latin typeface="Arial"/>
                <a:cs typeface="Arial"/>
              </a:rPr>
              <a:t>a</a:t>
            </a:r>
            <a:endParaRPr sz="1800">
              <a:latin typeface="Arial"/>
              <a:cs typeface="Arial"/>
            </a:endParaRPr>
          </a:p>
        </p:txBody>
      </p:sp>
      <p:sp>
        <p:nvSpPr>
          <p:cNvPr id="7" name="object 5"/>
          <p:cNvSpPr/>
          <p:nvPr/>
        </p:nvSpPr>
        <p:spPr>
          <a:xfrm>
            <a:off x="3561588" y="6324600"/>
            <a:ext cx="426719" cy="533400"/>
          </a:xfrm>
          <a:prstGeom prst="rect">
            <a:avLst/>
          </a:prstGeom>
          <a:blipFill>
            <a:blip r:embed="rId3" cstate="print"/>
            <a:stretch>
              <a:fillRect/>
            </a:stretch>
          </a:blipFill>
        </p:spPr>
        <p:txBody>
          <a:bodyPr wrap="square" lIns="0" tIns="0" rIns="0" bIns="0" rtlCol="0"/>
          <a:lstStyle/>
          <a:p>
            <a:endParaRPr/>
          </a:p>
        </p:txBody>
      </p:sp>
      <p:sp>
        <p:nvSpPr>
          <p:cNvPr id="8" name="object 6"/>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9" name="object 7"/>
          <p:cNvSpPr txBox="1">
            <a:spLocks noGrp="1"/>
          </p:cNvSpPr>
          <p:nvPr>
            <p:ph type="ftr" sz="quarter" idx="5"/>
          </p:nvPr>
        </p:nvSpPr>
        <p:spPr>
          <a:xfrm>
            <a:off x="5334000" y="6597014"/>
            <a:ext cx="3730369" cy="218008"/>
          </a:xfrm>
          <a:prstGeom prst="rect">
            <a:avLst/>
          </a:prstGeom>
        </p:spPr>
        <p:txBody>
          <a:bodyPr vert="horz" wrap="square" lIns="0" tIns="0" rIns="0" bIns="0" rtlCol="0">
            <a:spAutoFit/>
          </a:bodyPr>
          <a:lstStyle/>
          <a:p>
            <a:pPr marL="12700">
              <a:lnSpc>
                <a:spcPts val="1650"/>
              </a:lnSpc>
            </a:pPr>
            <a:r>
              <a:rPr lang="it-IT" spc="-5" dirty="0" smtClean="0"/>
              <a:t>3Th - </a:t>
            </a:r>
            <a:r>
              <a:rPr spc="-5" dirty="0" err="1" smtClean="0"/>
              <a:t>Biologia</a:t>
            </a:r>
            <a:r>
              <a:rPr spc="-5" dirty="0" smtClean="0"/>
              <a:t> </a:t>
            </a:r>
            <a:r>
              <a:rPr spc="-5" dirty="0"/>
              <a:t>vegetale </a:t>
            </a:r>
            <a:r>
              <a:rPr dirty="0"/>
              <a:t>x </a:t>
            </a:r>
            <a:r>
              <a:rPr spc="-5" dirty="0"/>
              <a:t>STB </a:t>
            </a:r>
            <a:r>
              <a:rPr dirty="0"/>
              <a:t>– AA</a:t>
            </a:r>
            <a:r>
              <a:rPr spc="-204" dirty="0"/>
              <a:t> </a:t>
            </a:r>
            <a:r>
              <a:rPr dirty="0" smtClean="0"/>
              <a:t>201</a:t>
            </a:r>
            <a:r>
              <a:rPr lang="it-IT" dirty="0" smtClean="0"/>
              <a:t>9</a:t>
            </a:r>
            <a:r>
              <a:rPr dirty="0" smtClean="0"/>
              <a:t>-20</a:t>
            </a:r>
            <a:r>
              <a:rPr lang="it-IT" dirty="0" smtClean="0"/>
              <a:t>20</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85800"/>
            <a:ext cx="9143999" cy="5245607"/>
          </a:xfrm>
          <a:prstGeom prst="rect">
            <a:avLst/>
          </a:prstGeom>
          <a:blipFill>
            <a:blip r:embed="rId2" cstate="print"/>
            <a:stretch>
              <a:fillRect/>
            </a:stretch>
          </a:blipFill>
        </p:spPr>
        <p:txBody>
          <a:bodyPr wrap="square" lIns="0" tIns="0" rIns="0" bIns="0" rtlCol="0"/>
          <a:lstStyle/>
          <a:p>
            <a:endParaRPr/>
          </a:p>
        </p:txBody>
      </p:sp>
      <p:sp>
        <p:nvSpPr>
          <p:cNvPr id="6" name="object 5"/>
          <p:cNvSpPr/>
          <p:nvPr/>
        </p:nvSpPr>
        <p:spPr>
          <a:xfrm>
            <a:off x="3561588" y="6324600"/>
            <a:ext cx="426719" cy="533400"/>
          </a:xfrm>
          <a:prstGeom prst="rect">
            <a:avLst/>
          </a:prstGeom>
          <a:blipFill>
            <a:blip r:embed="rId3" cstate="print"/>
            <a:stretch>
              <a:fillRect/>
            </a:stretch>
          </a:blipFill>
        </p:spPr>
        <p:txBody>
          <a:bodyPr wrap="square" lIns="0" tIns="0" rIns="0" bIns="0" rtlCol="0"/>
          <a:lstStyle/>
          <a:p>
            <a:endParaRPr/>
          </a:p>
        </p:txBody>
      </p:sp>
      <p:sp>
        <p:nvSpPr>
          <p:cNvPr id="7" name="object 6"/>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8" name="object 7"/>
          <p:cNvSpPr txBox="1">
            <a:spLocks noGrp="1"/>
          </p:cNvSpPr>
          <p:nvPr>
            <p:ph type="ftr" sz="quarter" idx="5"/>
          </p:nvPr>
        </p:nvSpPr>
        <p:spPr>
          <a:xfrm>
            <a:off x="5334000" y="6597014"/>
            <a:ext cx="3730369" cy="218008"/>
          </a:xfrm>
          <a:prstGeom prst="rect">
            <a:avLst/>
          </a:prstGeom>
        </p:spPr>
        <p:txBody>
          <a:bodyPr vert="horz" wrap="square" lIns="0" tIns="0" rIns="0" bIns="0" rtlCol="0">
            <a:spAutoFit/>
          </a:bodyPr>
          <a:lstStyle/>
          <a:p>
            <a:pPr marL="12700">
              <a:lnSpc>
                <a:spcPts val="1650"/>
              </a:lnSpc>
            </a:pPr>
            <a:r>
              <a:rPr lang="it-IT" spc="-5" dirty="0" smtClean="0"/>
              <a:t>3Th - </a:t>
            </a:r>
            <a:r>
              <a:rPr spc="-5" dirty="0" err="1" smtClean="0"/>
              <a:t>Biologia</a:t>
            </a:r>
            <a:r>
              <a:rPr spc="-5" dirty="0" smtClean="0"/>
              <a:t> </a:t>
            </a:r>
            <a:r>
              <a:rPr spc="-5" dirty="0"/>
              <a:t>vegetale </a:t>
            </a:r>
            <a:r>
              <a:rPr dirty="0"/>
              <a:t>x </a:t>
            </a:r>
            <a:r>
              <a:rPr spc="-5" dirty="0"/>
              <a:t>STB </a:t>
            </a:r>
            <a:r>
              <a:rPr dirty="0"/>
              <a:t>– AA</a:t>
            </a:r>
            <a:r>
              <a:rPr spc="-204" dirty="0"/>
              <a:t> </a:t>
            </a:r>
            <a:r>
              <a:rPr dirty="0" smtClean="0"/>
              <a:t>201</a:t>
            </a:r>
            <a:r>
              <a:rPr lang="it-IT" dirty="0" smtClean="0"/>
              <a:t>9</a:t>
            </a:r>
            <a:r>
              <a:rPr dirty="0" smtClean="0"/>
              <a:t>-20</a:t>
            </a:r>
            <a:r>
              <a:rPr lang="it-IT" dirty="0" smtClean="0"/>
              <a:t>20</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4787" rIns="0" bIns="0" rtlCol="0">
            <a:spAutoFit/>
          </a:bodyPr>
          <a:lstStyle/>
          <a:p>
            <a:pPr marL="301625" marR="5080">
              <a:lnSpc>
                <a:spcPct val="100000"/>
              </a:lnSpc>
              <a:spcBef>
                <a:spcPts val="100"/>
              </a:spcBef>
            </a:pPr>
            <a:r>
              <a:rPr spc="-5" dirty="0"/>
              <a:t>Le CERE EPICUTICOLARI, che rendono le superfici  particolarmente idrorepellenti, conferiscono un caratteristico  colore azzurrognolo alle</a:t>
            </a:r>
            <a:r>
              <a:rPr spc="60" dirty="0"/>
              <a:t> </a:t>
            </a:r>
            <a:r>
              <a:rPr spc="-5" dirty="0"/>
              <a:t>superfici.</a:t>
            </a:r>
          </a:p>
        </p:txBody>
      </p:sp>
      <p:sp>
        <p:nvSpPr>
          <p:cNvPr id="3" name="object 3"/>
          <p:cNvSpPr/>
          <p:nvPr/>
        </p:nvSpPr>
        <p:spPr>
          <a:xfrm>
            <a:off x="0" y="2147316"/>
            <a:ext cx="3151631" cy="4710683"/>
          </a:xfrm>
          <a:prstGeom prst="rect">
            <a:avLst/>
          </a:prstGeom>
          <a:blipFill>
            <a:blip r:embed="rId2" cstate="print"/>
            <a:stretch>
              <a:fillRect/>
            </a:stretch>
          </a:blipFill>
        </p:spPr>
        <p:txBody>
          <a:bodyPr wrap="square" lIns="0" tIns="0" rIns="0" bIns="0" rtlCol="0"/>
          <a:lstStyle/>
          <a:p>
            <a:endParaRPr/>
          </a:p>
        </p:txBody>
      </p:sp>
      <p:sp>
        <p:nvSpPr>
          <p:cNvPr id="7" name="object 5"/>
          <p:cNvSpPr/>
          <p:nvPr/>
        </p:nvSpPr>
        <p:spPr>
          <a:xfrm>
            <a:off x="3561588" y="6324600"/>
            <a:ext cx="426719" cy="533400"/>
          </a:xfrm>
          <a:prstGeom prst="rect">
            <a:avLst/>
          </a:prstGeom>
          <a:blipFill>
            <a:blip r:embed="rId3" cstate="print"/>
            <a:stretch>
              <a:fillRect/>
            </a:stretch>
          </a:blipFill>
        </p:spPr>
        <p:txBody>
          <a:bodyPr wrap="square" lIns="0" tIns="0" rIns="0" bIns="0" rtlCol="0"/>
          <a:lstStyle/>
          <a:p>
            <a:endParaRPr/>
          </a:p>
        </p:txBody>
      </p:sp>
      <p:sp>
        <p:nvSpPr>
          <p:cNvPr id="8" name="object 6"/>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9" name="object 7"/>
          <p:cNvSpPr txBox="1">
            <a:spLocks noGrp="1"/>
          </p:cNvSpPr>
          <p:nvPr>
            <p:ph type="ftr" sz="quarter" idx="5"/>
          </p:nvPr>
        </p:nvSpPr>
        <p:spPr>
          <a:xfrm>
            <a:off x="5334000" y="6597014"/>
            <a:ext cx="3730369" cy="218008"/>
          </a:xfrm>
          <a:prstGeom prst="rect">
            <a:avLst/>
          </a:prstGeom>
        </p:spPr>
        <p:txBody>
          <a:bodyPr vert="horz" wrap="square" lIns="0" tIns="0" rIns="0" bIns="0" rtlCol="0">
            <a:spAutoFit/>
          </a:bodyPr>
          <a:lstStyle/>
          <a:p>
            <a:pPr marL="12700">
              <a:lnSpc>
                <a:spcPts val="1650"/>
              </a:lnSpc>
            </a:pPr>
            <a:r>
              <a:rPr lang="it-IT" spc="-5" dirty="0" smtClean="0"/>
              <a:t>3Th - </a:t>
            </a:r>
            <a:r>
              <a:rPr spc="-5" dirty="0" err="1" smtClean="0"/>
              <a:t>Biologia</a:t>
            </a:r>
            <a:r>
              <a:rPr spc="-5" dirty="0" smtClean="0"/>
              <a:t> </a:t>
            </a:r>
            <a:r>
              <a:rPr spc="-5" dirty="0"/>
              <a:t>vegetale </a:t>
            </a:r>
            <a:r>
              <a:rPr dirty="0"/>
              <a:t>x </a:t>
            </a:r>
            <a:r>
              <a:rPr spc="-5" dirty="0"/>
              <a:t>STB </a:t>
            </a:r>
            <a:r>
              <a:rPr dirty="0"/>
              <a:t>– AA</a:t>
            </a:r>
            <a:r>
              <a:rPr spc="-204" dirty="0"/>
              <a:t> </a:t>
            </a:r>
            <a:r>
              <a:rPr dirty="0" smtClean="0"/>
              <a:t>201</a:t>
            </a:r>
            <a:r>
              <a:rPr lang="it-IT" dirty="0" smtClean="0"/>
              <a:t>9</a:t>
            </a:r>
            <a:r>
              <a:rPr dirty="0" smtClean="0"/>
              <a:t>-20</a:t>
            </a:r>
            <a:r>
              <a:rPr lang="it-IT" dirty="0" smtClean="0"/>
              <a:t>20</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00683" y="760476"/>
            <a:ext cx="7743443" cy="5596127"/>
          </a:xfrm>
          <a:prstGeom prst="rect">
            <a:avLst/>
          </a:prstGeom>
          <a:blipFill>
            <a:blip r:embed="rId2" cstate="print"/>
            <a:stretch>
              <a:fillRect/>
            </a:stretch>
          </a:blipFill>
        </p:spPr>
        <p:txBody>
          <a:bodyPr wrap="square" lIns="0" tIns="0" rIns="0" bIns="0" rtlCol="0"/>
          <a:lstStyle/>
          <a:p>
            <a:endParaRPr/>
          </a:p>
        </p:txBody>
      </p:sp>
      <p:sp>
        <p:nvSpPr>
          <p:cNvPr id="6" name="object 5"/>
          <p:cNvSpPr/>
          <p:nvPr/>
        </p:nvSpPr>
        <p:spPr>
          <a:xfrm>
            <a:off x="3561588" y="6324600"/>
            <a:ext cx="426719" cy="533400"/>
          </a:xfrm>
          <a:prstGeom prst="rect">
            <a:avLst/>
          </a:prstGeom>
          <a:blipFill>
            <a:blip r:embed="rId3" cstate="print"/>
            <a:stretch>
              <a:fillRect/>
            </a:stretch>
          </a:blipFill>
        </p:spPr>
        <p:txBody>
          <a:bodyPr wrap="square" lIns="0" tIns="0" rIns="0" bIns="0" rtlCol="0"/>
          <a:lstStyle/>
          <a:p>
            <a:endParaRPr/>
          </a:p>
        </p:txBody>
      </p:sp>
      <p:sp>
        <p:nvSpPr>
          <p:cNvPr id="7" name="object 6"/>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8" name="object 7"/>
          <p:cNvSpPr txBox="1">
            <a:spLocks noGrp="1"/>
          </p:cNvSpPr>
          <p:nvPr>
            <p:ph type="ftr" sz="quarter" idx="5"/>
          </p:nvPr>
        </p:nvSpPr>
        <p:spPr>
          <a:xfrm>
            <a:off x="5334000" y="6597014"/>
            <a:ext cx="3730369" cy="218008"/>
          </a:xfrm>
          <a:prstGeom prst="rect">
            <a:avLst/>
          </a:prstGeom>
        </p:spPr>
        <p:txBody>
          <a:bodyPr vert="horz" wrap="square" lIns="0" tIns="0" rIns="0" bIns="0" rtlCol="0">
            <a:spAutoFit/>
          </a:bodyPr>
          <a:lstStyle/>
          <a:p>
            <a:pPr marL="12700">
              <a:lnSpc>
                <a:spcPts val="1650"/>
              </a:lnSpc>
            </a:pPr>
            <a:r>
              <a:rPr lang="it-IT" spc="-5" dirty="0" smtClean="0"/>
              <a:t>3Th - </a:t>
            </a:r>
            <a:r>
              <a:rPr spc="-5" dirty="0" err="1" smtClean="0"/>
              <a:t>Biologia</a:t>
            </a:r>
            <a:r>
              <a:rPr spc="-5" dirty="0" smtClean="0"/>
              <a:t> </a:t>
            </a:r>
            <a:r>
              <a:rPr spc="-5" dirty="0"/>
              <a:t>vegetale </a:t>
            </a:r>
            <a:r>
              <a:rPr dirty="0"/>
              <a:t>x </a:t>
            </a:r>
            <a:r>
              <a:rPr spc="-5" dirty="0"/>
              <a:t>STB </a:t>
            </a:r>
            <a:r>
              <a:rPr dirty="0"/>
              <a:t>– AA</a:t>
            </a:r>
            <a:r>
              <a:rPr spc="-204" dirty="0"/>
              <a:t> </a:t>
            </a:r>
            <a:r>
              <a:rPr dirty="0" smtClean="0"/>
              <a:t>201</a:t>
            </a:r>
            <a:r>
              <a:rPr lang="it-IT" dirty="0" smtClean="0"/>
              <a:t>9</a:t>
            </a:r>
            <a:r>
              <a:rPr dirty="0" smtClean="0"/>
              <a:t>-20</a:t>
            </a:r>
            <a:r>
              <a:rPr lang="it-IT" dirty="0" smtClean="0"/>
              <a:t>20</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6239" y="333756"/>
            <a:ext cx="7632191" cy="618896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381500" y="0"/>
            <a:ext cx="4762500" cy="3791711"/>
          </a:xfrm>
          <a:prstGeom prst="rect">
            <a:avLst/>
          </a:prstGeom>
          <a:blipFill>
            <a:blip r:embed="rId3" cstate="print"/>
            <a:stretch>
              <a:fillRect/>
            </a:stretch>
          </a:blipFill>
        </p:spPr>
        <p:txBody>
          <a:bodyPr wrap="square" lIns="0" tIns="0" rIns="0" bIns="0" rtlCol="0"/>
          <a:lstStyle/>
          <a:p>
            <a:endParaRPr/>
          </a:p>
        </p:txBody>
      </p:sp>
      <p:sp>
        <p:nvSpPr>
          <p:cNvPr id="7" name="object 5"/>
          <p:cNvSpPr/>
          <p:nvPr/>
        </p:nvSpPr>
        <p:spPr>
          <a:xfrm>
            <a:off x="3561588" y="6324600"/>
            <a:ext cx="426719" cy="533400"/>
          </a:xfrm>
          <a:prstGeom prst="rect">
            <a:avLst/>
          </a:prstGeom>
          <a:blipFill>
            <a:blip r:embed="rId4" cstate="print"/>
            <a:stretch>
              <a:fillRect/>
            </a:stretch>
          </a:blipFill>
        </p:spPr>
        <p:txBody>
          <a:bodyPr wrap="square" lIns="0" tIns="0" rIns="0" bIns="0" rtlCol="0"/>
          <a:lstStyle/>
          <a:p>
            <a:endParaRPr/>
          </a:p>
        </p:txBody>
      </p:sp>
      <p:sp>
        <p:nvSpPr>
          <p:cNvPr id="8" name="object 6"/>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9" name="object 7"/>
          <p:cNvSpPr txBox="1">
            <a:spLocks noGrp="1"/>
          </p:cNvSpPr>
          <p:nvPr>
            <p:ph type="ftr" sz="quarter" idx="5"/>
          </p:nvPr>
        </p:nvSpPr>
        <p:spPr>
          <a:xfrm>
            <a:off x="5334000" y="6597014"/>
            <a:ext cx="3730369" cy="218008"/>
          </a:xfrm>
          <a:prstGeom prst="rect">
            <a:avLst/>
          </a:prstGeom>
        </p:spPr>
        <p:txBody>
          <a:bodyPr vert="horz" wrap="square" lIns="0" tIns="0" rIns="0" bIns="0" rtlCol="0">
            <a:spAutoFit/>
          </a:bodyPr>
          <a:lstStyle/>
          <a:p>
            <a:pPr marL="12700">
              <a:lnSpc>
                <a:spcPts val="1650"/>
              </a:lnSpc>
            </a:pPr>
            <a:r>
              <a:rPr lang="it-IT" spc="-5" dirty="0" smtClean="0"/>
              <a:t>3Th - </a:t>
            </a:r>
            <a:r>
              <a:rPr spc="-5" dirty="0" err="1" smtClean="0"/>
              <a:t>Biologia</a:t>
            </a:r>
            <a:r>
              <a:rPr spc="-5" dirty="0" smtClean="0"/>
              <a:t> </a:t>
            </a:r>
            <a:r>
              <a:rPr spc="-5" dirty="0"/>
              <a:t>vegetale </a:t>
            </a:r>
            <a:r>
              <a:rPr dirty="0"/>
              <a:t>x </a:t>
            </a:r>
            <a:r>
              <a:rPr spc="-5" dirty="0"/>
              <a:t>STB </a:t>
            </a:r>
            <a:r>
              <a:rPr dirty="0"/>
              <a:t>– AA</a:t>
            </a:r>
            <a:r>
              <a:rPr spc="-204" dirty="0"/>
              <a:t> </a:t>
            </a:r>
            <a:r>
              <a:rPr dirty="0" smtClean="0"/>
              <a:t>201</a:t>
            </a:r>
            <a:r>
              <a:rPr lang="it-IT" dirty="0" smtClean="0"/>
              <a:t>9</a:t>
            </a:r>
            <a:r>
              <a:rPr dirty="0" smtClean="0"/>
              <a:t>-20</a:t>
            </a:r>
            <a:r>
              <a:rPr lang="it-IT" dirty="0" smtClean="0"/>
              <a:t>20</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16779" y="0"/>
            <a:ext cx="4427220" cy="366369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716779" y="3560063"/>
            <a:ext cx="4427220" cy="3023616"/>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456564" y="214312"/>
            <a:ext cx="3884295" cy="4763770"/>
          </a:xfrm>
          <a:prstGeom prst="rect">
            <a:avLst/>
          </a:prstGeom>
        </p:spPr>
        <p:txBody>
          <a:bodyPr vert="horz" wrap="square" lIns="0" tIns="12700" rIns="0" bIns="0" rtlCol="0">
            <a:spAutoFit/>
          </a:bodyPr>
          <a:lstStyle/>
          <a:p>
            <a:pPr marL="29845" marR="455930">
              <a:lnSpc>
                <a:spcPct val="100000"/>
              </a:lnSpc>
              <a:spcBef>
                <a:spcPts val="100"/>
              </a:spcBef>
            </a:pPr>
            <a:r>
              <a:rPr sz="2400" b="1" spc="-40" dirty="0">
                <a:solidFill>
                  <a:srgbClr val="BF0000"/>
                </a:solidFill>
                <a:latin typeface="Arial"/>
                <a:cs typeface="Arial"/>
              </a:rPr>
              <a:t>ALTRI </a:t>
            </a:r>
            <a:r>
              <a:rPr sz="2400" b="1" spc="-5" dirty="0">
                <a:solidFill>
                  <a:srgbClr val="BF0000"/>
                </a:solidFill>
                <a:latin typeface="Arial"/>
                <a:cs typeface="Arial"/>
              </a:rPr>
              <a:t>TIPI DI</a:t>
            </a:r>
            <a:r>
              <a:rPr sz="2400" b="1" spc="-50" dirty="0">
                <a:solidFill>
                  <a:srgbClr val="BF0000"/>
                </a:solidFill>
                <a:latin typeface="Arial"/>
                <a:cs typeface="Arial"/>
              </a:rPr>
              <a:t> </a:t>
            </a:r>
            <a:r>
              <a:rPr sz="2400" b="1" spc="-5" dirty="0">
                <a:solidFill>
                  <a:srgbClr val="BF0000"/>
                </a:solidFill>
                <a:latin typeface="Arial"/>
                <a:cs typeface="Arial"/>
              </a:rPr>
              <a:t>CELLULE  </a:t>
            </a:r>
            <a:r>
              <a:rPr sz="2400" b="1" spc="-15" dirty="0">
                <a:solidFill>
                  <a:srgbClr val="BF0000"/>
                </a:solidFill>
                <a:latin typeface="Arial"/>
                <a:cs typeface="Arial"/>
              </a:rPr>
              <a:t>DELL’EPIDERMIDE</a:t>
            </a:r>
            <a:endParaRPr sz="2400">
              <a:latin typeface="Arial"/>
              <a:cs typeface="Arial"/>
            </a:endParaRPr>
          </a:p>
          <a:p>
            <a:pPr>
              <a:lnSpc>
                <a:spcPct val="100000"/>
              </a:lnSpc>
              <a:spcBef>
                <a:spcPts val="50"/>
              </a:spcBef>
            </a:pPr>
            <a:endParaRPr sz="3600">
              <a:latin typeface="Times New Roman"/>
              <a:cs typeface="Times New Roman"/>
            </a:endParaRPr>
          </a:p>
          <a:p>
            <a:pPr marL="12700" marR="125095">
              <a:lnSpc>
                <a:spcPct val="100000"/>
              </a:lnSpc>
            </a:pPr>
            <a:r>
              <a:rPr sz="2400" spc="-5" dirty="0">
                <a:latin typeface="Arial"/>
                <a:cs typeface="Arial"/>
              </a:rPr>
              <a:t>Le epidermidi possono  presentare delle strutture  cellulari che si </a:t>
            </a:r>
            <a:r>
              <a:rPr sz="2400" spc="-10" dirty="0">
                <a:latin typeface="Arial"/>
                <a:cs typeface="Arial"/>
              </a:rPr>
              <a:t>differenziano  </a:t>
            </a:r>
            <a:r>
              <a:rPr sz="2400" spc="-5" dirty="0">
                <a:latin typeface="Arial"/>
                <a:cs typeface="Arial"/>
              </a:rPr>
              <a:t>nettamente per forme e  funzioni:</a:t>
            </a:r>
            <a:endParaRPr sz="2400">
              <a:latin typeface="Arial"/>
              <a:cs typeface="Arial"/>
            </a:endParaRPr>
          </a:p>
          <a:p>
            <a:pPr marL="203200" indent="-190500">
              <a:lnSpc>
                <a:spcPct val="100000"/>
              </a:lnSpc>
              <a:spcBef>
                <a:spcPts val="1440"/>
              </a:spcBef>
              <a:buClr>
                <a:srgbClr val="000000"/>
              </a:buClr>
              <a:buFont typeface="Arial"/>
              <a:buChar char="•"/>
              <a:tabLst>
                <a:tab pos="203200" algn="l"/>
              </a:tabLst>
            </a:pPr>
            <a:r>
              <a:rPr sz="2400" b="1" spc="-5" dirty="0">
                <a:solidFill>
                  <a:srgbClr val="CC0000"/>
                </a:solidFill>
                <a:latin typeface="Arial"/>
                <a:cs typeface="Arial"/>
              </a:rPr>
              <a:t>peli </a:t>
            </a:r>
            <a:r>
              <a:rPr sz="2400" spc="-5" dirty="0">
                <a:latin typeface="Arial"/>
                <a:cs typeface="Arial"/>
              </a:rPr>
              <a:t>(detti anche</a:t>
            </a:r>
            <a:r>
              <a:rPr sz="2400" spc="-80" dirty="0">
                <a:latin typeface="Arial"/>
                <a:cs typeface="Arial"/>
              </a:rPr>
              <a:t> </a:t>
            </a:r>
            <a:r>
              <a:rPr sz="2400" spc="-5" dirty="0">
                <a:latin typeface="Arial"/>
                <a:cs typeface="Arial"/>
              </a:rPr>
              <a:t>TRICOMI)</a:t>
            </a:r>
            <a:endParaRPr sz="2400">
              <a:latin typeface="Arial"/>
              <a:cs typeface="Arial"/>
            </a:endParaRPr>
          </a:p>
          <a:p>
            <a:pPr marL="203200" indent="-190500">
              <a:lnSpc>
                <a:spcPct val="100000"/>
              </a:lnSpc>
              <a:spcBef>
                <a:spcPts val="1440"/>
              </a:spcBef>
              <a:buClr>
                <a:srgbClr val="000000"/>
              </a:buClr>
              <a:buFont typeface="Arial"/>
              <a:buChar char="•"/>
              <a:tabLst>
                <a:tab pos="203200" algn="l"/>
              </a:tabLst>
            </a:pPr>
            <a:r>
              <a:rPr sz="2400" b="1" spc="-5" dirty="0">
                <a:solidFill>
                  <a:srgbClr val="CC0000"/>
                </a:solidFill>
                <a:latin typeface="Arial"/>
                <a:cs typeface="Arial"/>
              </a:rPr>
              <a:t>ghiandole</a:t>
            </a:r>
            <a:endParaRPr sz="2400">
              <a:latin typeface="Arial"/>
              <a:cs typeface="Arial"/>
            </a:endParaRPr>
          </a:p>
          <a:p>
            <a:pPr marL="203200" indent="-190500">
              <a:lnSpc>
                <a:spcPct val="100000"/>
              </a:lnSpc>
              <a:spcBef>
                <a:spcPts val="1440"/>
              </a:spcBef>
              <a:buClr>
                <a:srgbClr val="000000"/>
              </a:buClr>
              <a:buFont typeface="Arial"/>
              <a:buChar char="•"/>
              <a:tabLst>
                <a:tab pos="203200" algn="l"/>
              </a:tabLst>
            </a:pPr>
            <a:r>
              <a:rPr sz="2400" b="1" spc="-5" dirty="0">
                <a:solidFill>
                  <a:srgbClr val="CC0000"/>
                </a:solidFill>
                <a:latin typeface="Arial"/>
                <a:cs typeface="Arial"/>
              </a:rPr>
              <a:t>stomi</a:t>
            </a:r>
            <a:endParaRPr sz="2400">
              <a:latin typeface="Arial"/>
              <a:cs typeface="Arial"/>
            </a:endParaRPr>
          </a:p>
        </p:txBody>
      </p:sp>
      <p:sp>
        <p:nvSpPr>
          <p:cNvPr id="8" name="object 5"/>
          <p:cNvSpPr/>
          <p:nvPr/>
        </p:nvSpPr>
        <p:spPr>
          <a:xfrm>
            <a:off x="3561588" y="6324600"/>
            <a:ext cx="426719" cy="533400"/>
          </a:xfrm>
          <a:prstGeom prst="rect">
            <a:avLst/>
          </a:prstGeom>
          <a:blipFill>
            <a:blip r:embed="rId4" cstate="print"/>
            <a:stretch>
              <a:fillRect/>
            </a:stretch>
          </a:blipFill>
        </p:spPr>
        <p:txBody>
          <a:bodyPr wrap="square" lIns="0" tIns="0" rIns="0" bIns="0" rtlCol="0"/>
          <a:lstStyle/>
          <a:p>
            <a:endParaRPr/>
          </a:p>
        </p:txBody>
      </p:sp>
      <p:sp>
        <p:nvSpPr>
          <p:cNvPr id="9" name="object 6"/>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10" name="object 7"/>
          <p:cNvSpPr txBox="1">
            <a:spLocks noGrp="1"/>
          </p:cNvSpPr>
          <p:nvPr>
            <p:ph type="ftr" sz="quarter" idx="5"/>
          </p:nvPr>
        </p:nvSpPr>
        <p:spPr>
          <a:xfrm>
            <a:off x="5334000" y="6597014"/>
            <a:ext cx="3730369" cy="218008"/>
          </a:xfrm>
          <a:prstGeom prst="rect">
            <a:avLst/>
          </a:prstGeom>
        </p:spPr>
        <p:txBody>
          <a:bodyPr vert="horz" wrap="square" lIns="0" tIns="0" rIns="0" bIns="0" rtlCol="0">
            <a:spAutoFit/>
          </a:bodyPr>
          <a:lstStyle/>
          <a:p>
            <a:pPr marL="12700">
              <a:lnSpc>
                <a:spcPts val="1650"/>
              </a:lnSpc>
            </a:pPr>
            <a:r>
              <a:rPr lang="it-IT" spc="-5" dirty="0" smtClean="0"/>
              <a:t>3Th - </a:t>
            </a:r>
            <a:r>
              <a:rPr spc="-5" dirty="0" err="1" smtClean="0"/>
              <a:t>Biologia</a:t>
            </a:r>
            <a:r>
              <a:rPr spc="-5" dirty="0" smtClean="0"/>
              <a:t> </a:t>
            </a:r>
            <a:r>
              <a:rPr spc="-5" dirty="0"/>
              <a:t>vegetale </a:t>
            </a:r>
            <a:r>
              <a:rPr dirty="0"/>
              <a:t>x </a:t>
            </a:r>
            <a:r>
              <a:rPr spc="-5" dirty="0"/>
              <a:t>STB </a:t>
            </a:r>
            <a:r>
              <a:rPr dirty="0"/>
              <a:t>– AA</a:t>
            </a:r>
            <a:r>
              <a:rPr spc="-204" dirty="0"/>
              <a:t> </a:t>
            </a:r>
            <a:r>
              <a:rPr dirty="0" smtClean="0"/>
              <a:t>201</a:t>
            </a:r>
            <a:r>
              <a:rPr lang="it-IT" dirty="0" smtClean="0"/>
              <a:t>9</a:t>
            </a:r>
            <a:r>
              <a:rPr dirty="0" smtClean="0"/>
              <a:t>-20</a:t>
            </a:r>
            <a:r>
              <a:rPr lang="it-IT" dirty="0" smtClean="0"/>
              <a:t>20</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5644" y="565722"/>
            <a:ext cx="7777480" cy="848360"/>
          </a:xfrm>
          <a:prstGeom prst="rect">
            <a:avLst/>
          </a:prstGeom>
        </p:spPr>
        <p:txBody>
          <a:bodyPr vert="horz" wrap="square" lIns="0" tIns="12700" rIns="0" bIns="0" rtlCol="0">
            <a:spAutoFit/>
          </a:bodyPr>
          <a:lstStyle/>
          <a:p>
            <a:pPr marL="12700">
              <a:lnSpc>
                <a:spcPct val="100000"/>
              </a:lnSpc>
              <a:spcBef>
                <a:spcPts val="100"/>
              </a:spcBef>
              <a:tabLst>
                <a:tab pos="4122420" algn="l"/>
              </a:tabLst>
            </a:pPr>
            <a:r>
              <a:rPr sz="5400" b="1" spc="-5" dirty="0">
                <a:solidFill>
                  <a:srgbClr val="008080"/>
                </a:solidFill>
                <a:latin typeface="Arial"/>
                <a:cs typeface="Arial"/>
              </a:rPr>
              <a:t>IS</a:t>
            </a:r>
            <a:r>
              <a:rPr sz="5400" b="1" spc="-105" dirty="0">
                <a:solidFill>
                  <a:srgbClr val="008080"/>
                </a:solidFill>
                <a:latin typeface="Arial"/>
                <a:cs typeface="Arial"/>
              </a:rPr>
              <a:t>T</a:t>
            </a:r>
            <a:r>
              <a:rPr sz="5400" b="1" spc="-5" dirty="0">
                <a:solidFill>
                  <a:srgbClr val="008080"/>
                </a:solidFill>
                <a:latin typeface="Arial"/>
                <a:cs typeface="Arial"/>
              </a:rPr>
              <a:t>OLOGIA</a:t>
            </a:r>
            <a:r>
              <a:rPr sz="5400" b="1" dirty="0">
                <a:solidFill>
                  <a:srgbClr val="008080"/>
                </a:solidFill>
                <a:latin typeface="Arial"/>
                <a:cs typeface="Arial"/>
              </a:rPr>
              <a:t>	</a:t>
            </a:r>
            <a:r>
              <a:rPr sz="5400" b="1" spc="-10" dirty="0">
                <a:solidFill>
                  <a:srgbClr val="008080"/>
                </a:solidFill>
                <a:latin typeface="Arial"/>
                <a:cs typeface="Arial"/>
              </a:rPr>
              <a:t>VEGE</a:t>
            </a:r>
            <a:r>
              <a:rPr sz="5400" b="1" spc="-400" dirty="0">
                <a:solidFill>
                  <a:srgbClr val="008080"/>
                </a:solidFill>
                <a:latin typeface="Arial"/>
                <a:cs typeface="Arial"/>
              </a:rPr>
              <a:t>T</a:t>
            </a:r>
            <a:r>
              <a:rPr sz="5400" b="1" spc="-5" dirty="0">
                <a:solidFill>
                  <a:srgbClr val="008080"/>
                </a:solidFill>
                <a:latin typeface="Arial"/>
                <a:cs typeface="Arial"/>
              </a:rPr>
              <a:t>ALE</a:t>
            </a:r>
            <a:endParaRPr sz="5400">
              <a:latin typeface="Arial"/>
              <a:cs typeface="Arial"/>
            </a:endParaRPr>
          </a:p>
        </p:txBody>
      </p:sp>
      <p:sp>
        <p:nvSpPr>
          <p:cNvPr id="3" name="object 3"/>
          <p:cNvSpPr/>
          <p:nvPr/>
        </p:nvSpPr>
        <p:spPr>
          <a:xfrm>
            <a:off x="2029967" y="2026919"/>
            <a:ext cx="5084065" cy="3867911"/>
          </a:xfrm>
          <a:prstGeom prst="rect">
            <a:avLst/>
          </a:prstGeom>
          <a:blipFill>
            <a:blip r:embed="rId2" cstate="print"/>
            <a:srcRect/>
            <a:stretch>
              <a:fillRect l="-1" r="-1469"/>
            </a:stretch>
          </a:blipFill>
        </p:spPr>
        <p:txBody>
          <a:bodyPr wrap="square" lIns="0" tIns="0" rIns="0" bIns="0" rtlCol="0"/>
          <a:lstStyle/>
          <a:p>
            <a:endParaRPr/>
          </a:p>
        </p:txBody>
      </p:sp>
      <p:sp>
        <p:nvSpPr>
          <p:cNvPr id="4" name="object 5"/>
          <p:cNvSpPr/>
          <p:nvPr/>
        </p:nvSpPr>
        <p:spPr>
          <a:xfrm>
            <a:off x="3561588" y="6324600"/>
            <a:ext cx="426719" cy="533400"/>
          </a:xfrm>
          <a:prstGeom prst="rect">
            <a:avLst/>
          </a:prstGeom>
          <a:blipFill>
            <a:blip r:embed="rId3" cstate="print"/>
            <a:stretch>
              <a:fillRect/>
            </a:stretch>
          </a:blipFill>
        </p:spPr>
        <p:txBody>
          <a:bodyPr wrap="square" lIns="0" tIns="0" rIns="0" bIns="0" rtlCol="0"/>
          <a:lstStyle/>
          <a:p>
            <a:endParaRPr/>
          </a:p>
        </p:txBody>
      </p:sp>
      <p:sp>
        <p:nvSpPr>
          <p:cNvPr id="5" name="object 6"/>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6" name="object 7"/>
          <p:cNvSpPr txBox="1">
            <a:spLocks noGrp="1"/>
          </p:cNvSpPr>
          <p:nvPr>
            <p:ph type="ftr" sz="quarter" idx="5"/>
          </p:nvPr>
        </p:nvSpPr>
        <p:spPr>
          <a:xfrm>
            <a:off x="5334000" y="6597014"/>
            <a:ext cx="3730369" cy="218008"/>
          </a:xfrm>
          <a:prstGeom prst="rect">
            <a:avLst/>
          </a:prstGeom>
        </p:spPr>
        <p:txBody>
          <a:bodyPr vert="horz" wrap="square" lIns="0" tIns="0" rIns="0" bIns="0" rtlCol="0">
            <a:spAutoFit/>
          </a:bodyPr>
          <a:lstStyle/>
          <a:p>
            <a:pPr marL="12700">
              <a:lnSpc>
                <a:spcPts val="1650"/>
              </a:lnSpc>
            </a:pPr>
            <a:r>
              <a:rPr lang="it-IT" spc="-5" dirty="0" smtClean="0"/>
              <a:t>3Th - </a:t>
            </a:r>
            <a:r>
              <a:rPr spc="-5" dirty="0" err="1" smtClean="0"/>
              <a:t>Biologia</a:t>
            </a:r>
            <a:r>
              <a:rPr spc="-5" dirty="0" smtClean="0"/>
              <a:t> </a:t>
            </a:r>
            <a:r>
              <a:rPr spc="-5" dirty="0"/>
              <a:t>vegetale </a:t>
            </a:r>
            <a:r>
              <a:rPr dirty="0"/>
              <a:t>x </a:t>
            </a:r>
            <a:r>
              <a:rPr spc="-5" dirty="0"/>
              <a:t>STB </a:t>
            </a:r>
            <a:r>
              <a:rPr dirty="0"/>
              <a:t>– AA</a:t>
            </a:r>
            <a:r>
              <a:rPr spc="-204" dirty="0"/>
              <a:t> </a:t>
            </a:r>
            <a:r>
              <a:rPr dirty="0" smtClean="0"/>
              <a:t>201</a:t>
            </a:r>
            <a:r>
              <a:rPr lang="it-IT" dirty="0" smtClean="0"/>
              <a:t>9</a:t>
            </a:r>
            <a:r>
              <a:rPr dirty="0" smtClean="0"/>
              <a:t>-20</a:t>
            </a:r>
            <a:r>
              <a:rPr lang="it-IT" dirty="0" smtClean="0"/>
              <a:t>20</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933188" y="1484376"/>
            <a:ext cx="3832859" cy="33909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88316" y="933450"/>
            <a:ext cx="4161154" cy="4960620"/>
          </a:xfrm>
          <a:prstGeom prst="rect">
            <a:avLst/>
          </a:prstGeom>
        </p:spPr>
        <p:txBody>
          <a:bodyPr vert="horz" wrap="square" lIns="0" tIns="12700" rIns="0" bIns="0" rtlCol="0">
            <a:spAutoFit/>
          </a:bodyPr>
          <a:lstStyle/>
          <a:p>
            <a:pPr marL="12700" marR="21590">
              <a:lnSpc>
                <a:spcPct val="100000"/>
              </a:lnSpc>
              <a:spcBef>
                <a:spcPts val="100"/>
              </a:spcBef>
            </a:pPr>
            <a:r>
              <a:rPr sz="2400" spc="-5" dirty="0">
                <a:latin typeface="Arial"/>
                <a:cs typeface="Arial"/>
              </a:rPr>
              <a:t>Queste strutture derivano da  singole cellule dell’epidermide  che mantengono più a lungo  la capacità di dividersi, ma  che daranno tutte origine poi a  delle cellule adulte (sono  definiti perciò  </a:t>
            </a:r>
            <a:r>
              <a:rPr sz="2400" b="1" spc="-5" dirty="0">
                <a:latin typeface="Arial"/>
                <a:cs typeface="Arial"/>
              </a:rPr>
              <a:t>MERISTEMOIDI</a:t>
            </a:r>
            <a:r>
              <a:rPr sz="2400" spc="-5" dirty="0">
                <a:latin typeface="Arial"/>
                <a:cs typeface="Arial"/>
              </a:rPr>
              <a:t>).</a:t>
            </a:r>
            <a:endParaRPr sz="2400">
              <a:latin typeface="Arial"/>
              <a:cs typeface="Arial"/>
            </a:endParaRPr>
          </a:p>
          <a:p>
            <a:pPr marL="12700" marR="5080">
              <a:lnSpc>
                <a:spcPct val="99800"/>
              </a:lnSpc>
              <a:spcBef>
                <a:spcPts val="1445"/>
              </a:spcBef>
            </a:pPr>
            <a:r>
              <a:rPr sz="2400" spc="-5" dirty="0">
                <a:latin typeface="Arial"/>
                <a:cs typeface="Arial"/>
              </a:rPr>
              <a:t>Poiché le strutture generate si  </a:t>
            </a:r>
            <a:r>
              <a:rPr sz="2400" spc="-10" dirty="0">
                <a:latin typeface="Arial"/>
                <a:cs typeface="Arial"/>
              </a:rPr>
              <a:t>differenziano </a:t>
            </a:r>
            <a:r>
              <a:rPr sz="2400" spc="-5" dirty="0">
                <a:latin typeface="Arial"/>
                <a:cs typeface="Arial"/>
              </a:rPr>
              <a:t>nettamente per  forma e funzione dalle cellule  del tessuto circostante, esse  vengono definite </a:t>
            </a:r>
            <a:r>
              <a:rPr sz="2400" b="1" spc="-5" dirty="0">
                <a:latin typeface="Arial"/>
                <a:cs typeface="Arial"/>
              </a:rPr>
              <a:t>IDIOBLASTI</a:t>
            </a:r>
            <a:r>
              <a:rPr sz="2400" spc="-5" dirty="0">
                <a:latin typeface="Arial"/>
                <a:cs typeface="Arial"/>
              </a:rPr>
              <a:t>.</a:t>
            </a:r>
            <a:endParaRPr sz="2400">
              <a:latin typeface="Arial"/>
              <a:cs typeface="Arial"/>
            </a:endParaRPr>
          </a:p>
        </p:txBody>
      </p:sp>
      <p:sp>
        <p:nvSpPr>
          <p:cNvPr id="7" name="object 5"/>
          <p:cNvSpPr/>
          <p:nvPr/>
        </p:nvSpPr>
        <p:spPr>
          <a:xfrm>
            <a:off x="3561588" y="6324600"/>
            <a:ext cx="426719" cy="533400"/>
          </a:xfrm>
          <a:prstGeom prst="rect">
            <a:avLst/>
          </a:prstGeom>
          <a:blipFill>
            <a:blip r:embed="rId3" cstate="print"/>
            <a:stretch>
              <a:fillRect/>
            </a:stretch>
          </a:blipFill>
        </p:spPr>
        <p:txBody>
          <a:bodyPr wrap="square" lIns="0" tIns="0" rIns="0" bIns="0" rtlCol="0"/>
          <a:lstStyle/>
          <a:p>
            <a:endParaRPr/>
          </a:p>
        </p:txBody>
      </p:sp>
      <p:sp>
        <p:nvSpPr>
          <p:cNvPr id="8" name="object 6"/>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9" name="object 7"/>
          <p:cNvSpPr txBox="1">
            <a:spLocks noGrp="1"/>
          </p:cNvSpPr>
          <p:nvPr>
            <p:ph type="ftr" sz="quarter" idx="5"/>
          </p:nvPr>
        </p:nvSpPr>
        <p:spPr>
          <a:xfrm>
            <a:off x="5334000" y="6597014"/>
            <a:ext cx="3730369" cy="218008"/>
          </a:xfrm>
          <a:prstGeom prst="rect">
            <a:avLst/>
          </a:prstGeom>
        </p:spPr>
        <p:txBody>
          <a:bodyPr vert="horz" wrap="square" lIns="0" tIns="0" rIns="0" bIns="0" rtlCol="0">
            <a:spAutoFit/>
          </a:bodyPr>
          <a:lstStyle/>
          <a:p>
            <a:pPr marL="12700">
              <a:lnSpc>
                <a:spcPts val="1650"/>
              </a:lnSpc>
            </a:pPr>
            <a:r>
              <a:rPr lang="it-IT" spc="-5" dirty="0" smtClean="0"/>
              <a:t>3Th - </a:t>
            </a:r>
            <a:r>
              <a:rPr spc="-5" dirty="0" err="1" smtClean="0"/>
              <a:t>Biologia</a:t>
            </a:r>
            <a:r>
              <a:rPr spc="-5" dirty="0" smtClean="0"/>
              <a:t> </a:t>
            </a:r>
            <a:r>
              <a:rPr spc="-5" dirty="0"/>
              <a:t>vegetale </a:t>
            </a:r>
            <a:r>
              <a:rPr dirty="0"/>
              <a:t>x </a:t>
            </a:r>
            <a:r>
              <a:rPr spc="-5" dirty="0"/>
              <a:t>STB </a:t>
            </a:r>
            <a:r>
              <a:rPr dirty="0"/>
              <a:t>– AA</a:t>
            </a:r>
            <a:r>
              <a:rPr spc="-204" dirty="0"/>
              <a:t> </a:t>
            </a:r>
            <a:r>
              <a:rPr dirty="0" smtClean="0"/>
              <a:t>201</a:t>
            </a:r>
            <a:r>
              <a:rPr lang="it-IT" dirty="0" smtClean="0"/>
              <a:t>9</a:t>
            </a:r>
            <a:r>
              <a:rPr dirty="0" smtClean="0"/>
              <a:t>-20</a:t>
            </a:r>
            <a:r>
              <a:rPr lang="it-IT" dirty="0" smtClean="0"/>
              <a:t>20</a:t>
            </a: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381000"/>
            <a:ext cx="8305799" cy="5419343"/>
          </a:xfrm>
          <a:prstGeom prst="rect">
            <a:avLst/>
          </a:prstGeom>
          <a:blipFill>
            <a:blip r:embed="rId2" cstate="print"/>
            <a:stretch>
              <a:fillRect/>
            </a:stretch>
          </a:blipFill>
        </p:spPr>
        <p:txBody>
          <a:bodyPr wrap="square" lIns="0" tIns="0" rIns="0" bIns="0" rtlCol="0"/>
          <a:lstStyle/>
          <a:p>
            <a:endParaRPr/>
          </a:p>
        </p:txBody>
      </p:sp>
      <p:sp>
        <p:nvSpPr>
          <p:cNvPr id="6" name="object 5"/>
          <p:cNvSpPr/>
          <p:nvPr/>
        </p:nvSpPr>
        <p:spPr>
          <a:xfrm>
            <a:off x="3561588" y="6324600"/>
            <a:ext cx="426719" cy="533400"/>
          </a:xfrm>
          <a:prstGeom prst="rect">
            <a:avLst/>
          </a:prstGeom>
          <a:blipFill>
            <a:blip r:embed="rId3" cstate="print"/>
            <a:stretch>
              <a:fillRect/>
            </a:stretch>
          </a:blipFill>
        </p:spPr>
        <p:txBody>
          <a:bodyPr wrap="square" lIns="0" tIns="0" rIns="0" bIns="0" rtlCol="0"/>
          <a:lstStyle/>
          <a:p>
            <a:endParaRPr/>
          </a:p>
        </p:txBody>
      </p:sp>
      <p:sp>
        <p:nvSpPr>
          <p:cNvPr id="7" name="object 6"/>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8" name="object 7"/>
          <p:cNvSpPr txBox="1">
            <a:spLocks noGrp="1"/>
          </p:cNvSpPr>
          <p:nvPr>
            <p:ph type="ftr" sz="quarter" idx="5"/>
          </p:nvPr>
        </p:nvSpPr>
        <p:spPr>
          <a:xfrm>
            <a:off x="5334000" y="6597014"/>
            <a:ext cx="3730369" cy="218008"/>
          </a:xfrm>
          <a:prstGeom prst="rect">
            <a:avLst/>
          </a:prstGeom>
        </p:spPr>
        <p:txBody>
          <a:bodyPr vert="horz" wrap="square" lIns="0" tIns="0" rIns="0" bIns="0" rtlCol="0">
            <a:spAutoFit/>
          </a:bodyPr>
          <a:lstStyle/>
          <a:p>
            <a:pPr marL="12700">
              <a:lnSpc>
                <a:spcPts val="1650"/>
              </a:lnSpc>
            </a:pPr>
            <a:r>
              <a:rPr lang="it-IT" spc="-5" dirty="0" smtClean="0"/>
              <a:t>3Th - </a:t>
            </a:r>
            <a:r>
              <a:rPr spc="-5" dirty="0" err="1" smtClean="0"/>
              <a:t>Biologia</a:t>
            </a:r>
            <a:r>
              <a:rPr spc="-5" dirty="0" smtClean="0"/>
              <a:t> </a:t>
            </a:r>
            <a:r>
              <a:rPr spc="-5" dirty="0"/>
              <a:t>vegetale </a:t>
            </a:r>
            <a:r>
              <a:rPr dirty="0"/>
              <a:t>x </a:t>
            </a:r>
            <a:r>
              <a:rPr spc="-5" dirty="0"/>
              <a:t>STB </a:t>
            </a:r>
            <a:r>
              <a:rPr dirty="0"/>
              <a:t>– AA</a:t>
            </a:r>
            <a:r>
              <a:rPr spc="-204" dirty="0"/>
              <a:t> </a:t>
            </a:r>
            <a:r>
              <a:rPr dirty="0" smtClean="0"/>
              <a:t>201</a:t>
            </a:r>
            <a:r>
              <a:rPr lang="it-IT" dirty="0" smtClean="0"/>
              <a:t>9</a:t>
            </a:r>
            <a:r>
              <a:rPr dirty="0" smtClean="0"/>
              <a:t>-20</a:t>
            </a:r>
            <a:r>
              <a:rPr lang="it-IT" dirty="0" smtClean="0"/>
              <a:t>20</a:t>
            </a: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340863" y="571500"/>
            <a:ext cx="6420611" cy="5753100"/>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258127" y="141287"/>
            <a:ext cx="2392680" cy="391160"/>
          </a:xfrm>
          <a:prstGeom prst="rect">
            <a:avLst/>
          </a:prstGeom>
        </p:spPr>
        <p:txBody>
          <a:bodyPr vert="horz" wrap="square" lIns="0" tIns="12700" rIns="0" bIns="0" rtlCol="0">
            <a:spAutoFit/>
          </a:bodyPr>
          <a:lstStyle/>
          <a:p>
            <a:pPr marL="12700">
              <a:lnSpc>
                <a:spcPct val="100000"/>
              </a:lnSpc>
              <a:spcBef>
                <a:spcPts val="100"/>
              </a:spcBef>
            </a:pPr>
            <a:r>
              <a:rPr b="1" spc="-5" dirty="0">
                <a:solidFill>
                  <a:srgbClr val="BF0000"/>
                </a:solidFill>
                <a:latin typeface="Arial"/>
                <a:cs typeface="Arial"/>
              </a:rPr>
              <a:t>TRICOMI (o</a:t>
            </a:r>
            <a:r>
              <a:rPr b="1" spc="-80" dirty="0">
                <a:solidFill>
                  <a:srgbClr val="BF0000"/>
                </a:solidFill>
                <a:latin typeface="Arial"/>
                <a:cs typeface="Arial"/>
              </a:rPr>
              <a:t> </a:t>
            </a:r>
            <a:r>
              <a:rPr b="1" spc="-5" dirty="0">
                <a:solidFill>
                  <a:srgbClr val="BF0000"/>
                </a:solidFill>
                <a:latin typeface="Arial"/>
                <a:cs typeface="Arial"/>
              </a:rPr>
              <a:t>peli)</a:t>
            </a:r>
          </a:p>
        </p:txBody>
      </p:sp>
      <p:sp>
        <p:nvSpPr>
          <p:cNvPr id="6" name="object 6"/>
          <p:cNvSpPr txBox="1"/>
          <p:nvPr/>
        </p:nvSpPr>
        <p:spPr>
          <a:xfrm>
            <a:off x="258127" y="509181"/>
            <a:ext cx="3218180" cy="1127760"/>
          </a:xfrm>
          <a:prstGeom prst="rect">
            <a:avLst/>
          </a:prstGeom>
        </p:spPr>
        <p:txBody>
          <a:bodyPr vert="horz" wrap="square" lIns="0" tIns="74930" rIns="0" bIns="0" rtlCol="0">
            <a:spAutoFit/>
          </a:bodyPr>
          <a:lstStyle/>
          <a:p>
            <a:pPr marL="193675" indent="-181610">
              <a:lnSpc>
                <a:spcPct val="100000"/>
              </a:lnSpc>
              <a:spcBef>
                <a:spcPts val="590"/>
              </a:spcBef>
              <a:buChar char="•"/>
              <a:tabLst>
                <a:tab pos="194310" algn="l"/>
              </a:tabLst>
            </a:pPr>
            <a:r>
              <a:rPr sz="2000" dirty="0">
                <a:latin typeface="Arial"/>
                <a:cs typeface="Arial"/>
              </a:rPr>
              <a:t>unicellulari vs.</a:t>
            </a:r>
            <a:r>
              <a:rPr sz="2000" spc="-95" dirty="0">
                <a:latin typeface="Arial"/>
                <a:cs typeface="Arial"/>
              </a:rPr>
              <a:t> </a:t>
            </a:r>
            <a:r>
              <a:rPr sz="2000" dirty="0">
                <a:latin typeface="Arial"/>
                <a:cs typeface="Arial"/>
              </a:rPr>
              <a:t>pluricellulari</a:t>
            </a:r>
            <a:endParaRPr sz="2000">
              <a:latin typeface="Arial"/>
              <a:cs typeface="Arial"/>
            </a:endParaRPr>
          </a:p>
          <a:p>
            <a:pPr marL="193675" indent="-181610">
              <a:lnSpc>
                <a:spcPct val="100000"/>
              </a:lnSpc>
              <a:spcBef>
                <a:spcPts val="490"/>
              </a:spcBef>
              <a:buChar char="•"/>
              <a:tabLst>
                <a:tab pos="194310" algn="l"/>
              </a:tabLst>
            </a:pPr>
            <a:r>
              <a:rPr sz="2000" dirty="0">
                <a:latin typeface="Arial"/>
                <a:cs typeface="Arial"/>
              </a:rPr>
              <a:t>semplici vs.</a:t>
            </a:r>
            <a:r>
              <a:rPr sz="2000" spc="-60" dirty="0">
                <a:latin typeface="Arial"/>
                <a:cs typeface="Arial"/>
              </a:rPr>
              <a:t> </a:t>
            </a:r>
            <a:r>
              <a:rPr sz="2000" dirty="0">
                <a:latin typeface="Arial"/>
                <a:cs typeface="Arial"/>
              </a:rPr>
              <a:t>ramificati</a:t>
            </a:r>
            <a:endParaRPr sz="2000">
              <a:latin typeface="Arial"/>
              <a:cs typeface="Arial"/>
            </a:endParaRPr>
          </a:p>
          <a:p>
            <a:pPr marL="193675" indent="-181610">
              <a:lnSpc>
                <a:spcPct val="100000"/>
              </a:lnSpc>
              <a:spcBef>
                <a:spcPts val="495"/>
              </a:spcBef>
              <a:buChar char="•"/>
              <a:tabLst>
                <a:tab pos="194310" algn="l"/>
              </a:tabLst>
            </a:pPr>
            <a:r>
              <a:rPr sz="2000" spc="-5" dirty="0">
                <a:latin typeface="Arial"/>
                <a:cs typeface="Arial"/>
              </a:rPr>
              <a:t>morti </a:t>
            </a:r>
            <a:r>
              <a:rPr sz="2000" dirty="0">
                <a:latin typeface="Arial"/>
                <a:cs typeface="Arial"/>
              </a:rPr>
              <a:t>vs.</a:t>
            </a:r>
            <a:r>
              <a:rPr sz="2000" spc="-45" dirty="0">
                <a:latin typeface="Arial"/>
                <a:cs typeface="Arial"/>
              </a:rPr>
              <a:t> </a:t>
            </a:r>
            <a:r>
              <a:rPr sz="2000" spc="-5" dirty="0">
                <a:latin typeface="Arial"/>
                <a:cs typeface="Arial"/>
              </a:rPr>
              <a:t>vivi</a:t>
            </a:r>
            <a:endParaRPr sz="2000">
              <a:latin typeface="Arial"/>
              <a:cs typeface="Arial"/>
            </a:endParaRPr>
          </a:p>
        </p:txBody>
      </p:sp>
      <p:sp>
        <p:nvSpPr>
          <p:cNvPr id="8" name="object 5"/>
          <p:cNvSpPr/>
          <p:nvPr/>
        </p:nvSpPr>
        <p:spPr>
          <a:xfrm>
            <a:off x="3561588" y="6324600"/>
            <a:ext cx="426719" cy="533400"/>
          </a:xfrm>
          <a:prstGeom prst="rect">
            <a:avLst/>
          </a:prstGeom>
          <a:blipFill>
            <a:blip r:embed="rId3" cstate="print"/>
            <a:stretch>
              <a:fillRect/>
            </a:stretch>
          </a:blipFill>
        </p:spPr>
        <p:txBody>
          <a:bodyPr wrap="square" lIns="0" tIns="0" rIns="0" bIns="0" rtlCol="0"/>
          <a:lstStyle/>
          <a:p>
            <a:endParaRPr/>
          </a:p>
        </p:txBody>
      </p:sp>
      <p:sp>
        <p:nvSpPr>
          <p:cNvPr id="9" name="object 6"/>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10" name="object 7"/>
          <p:cNvSpPr txBox="1">
            <a:spLocks noGrp="1"/>
          </p:cNvSpPr>
          <p:nvPr>
            <p:ph type="ftr" sz="quarter" idx="5"/>
          </p:nvPr>
        </p:nvSpPr>
        <p:spPr>
          <a:xfrm>
            <a:off x="5334000" y="6597014"/>
            <a:ext cx="3730369" cy="218008"/>
          </a:xfrm>
          <a:prstGeom prst="rect">
            <a:avLst/>
          </a:prstGeom>
        </p:spPr>
        <p:txBody>
          <a:bodyPr vert="horz" wrap="square" lIns="0" tIns="0" rIns="0" bIns="0" rtlCol="0">
            <a:spAutoFit/>
          </a:bodyPr>
          <a:lstStyle/>
          <a:p>
            <a:pPr marL="12700">
              <a:lnSpc>
                <a:spcPts val="1650"/>
              </a:lnSpc>
            </a:pPr>
            <a:r>
              <a:rPr lang="it-IT" spc="-5" dirty="0" smtClean="0"/>
              <a:t>3Th - </a:t>
            </a:r>
            <a:r>
              <a:rPr spc="-5" dirty="0" err="1" smtClean="0"/>
              <a:t>Biologia</a:t>
            </a:r>
            <a:r>
              <a:rPr spc="-5" dirty="0" smtClean="0"/>
              <a:t> </a:t>
            </a:r>
            <a:r>
              <a:rPr spc="-5" dirty="0"/>
              <a:t>vegetale </a:t>
            </a:r>
            <a:r>
              <a:rPr dirty="0"/>
              <a:t>x </a:t>
            </a:r>
            <a:r>
              <a:rPr spc="-5" dirty="0"/>
              <a:t>STB </a:t>
            </a:r>
            <a:r>
              <a:rPr dirty="0"/>
              <a:t>– AA</a:t>
            </a:r>
            <a:r>
              <a:rPr spc="-204" dirty="0"/>
              <a:t> </a:t>
            </a:r>
            <a:r>
              <a:rPr dirty="0" smtClean="0"/>
              <a:t>201</a:t>
            </a:r>
            <a:r>
              <a:rPr lang="it-IT" dirty="0" smtClean="0"/>
              <a:t>9</a:t>
            </a:r>
            <a:r>
              <a:rPr dirty="0" smtClean="0"/>
              <a:t>-20</a:t>
            </a:r>
            <a:r>
              <a:rPr lang="it-IT" dirty="0" smtClean="0"/>
              <a:t>20</a:t>
            </a: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85316"/>
            <a:ext cx="9144000" cy="51435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01895" y="0"/>
            <a:ext cx="4642103" cy="494233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7" name="object 5"/>
          <p:cNvSpPr/>
          <p:nvPr/>
        </p:nvSpPr>
        <p:spPr>
          <a:xfrm>
            <a:off x="3561588" y="6324600"/>
            <a:ext cx="426719" cy="533400"/>
          </a:xfrm>
          <a:prstGeom prst="rect">
            <a:avLst/>
          </a:prstGeom>
          <a:blipFill>
            <a:blip r:embed="rId4" cstate="print"/>
            <a:stretch>
              <a:fillRect/>
            </a:stretch>
          </a:blipFill>
        </p:spPr>
        <p:txBody>
          <a:bodyPr wrap="square" lIns="0" tIns="0" rIns="0" bIns="0" rtlCol="0"/>
          <a:lstStyle/>
          <a:p>
            <a:endParaRPr/>
          </a:p>
        </p:txBody>
      </p:sp>
      <p:sp>
        <p:nvSpPr>
          <p:cNvPr id="8" name="object 6"/>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9" name="object 7"/>
          <p:cNvSpPr txBox="1">
            <a:spLocks noGrp="1"/>
          </p:cNvSpPr>
          <p:nvPr>
            <p:ph type="ftr" sz="quarter" idx="5"/>
          </p:nvPr>
        </p:nvSpPr>
        <p:spPr>
          <a:xfrm>
            <a:off x="5334000" y="6597014"/>
            <a:ext cx="3730369" cy="218008"/>
          </a:xfrm>
          <a:prstGeom prst="rect">
            <a:avLst/>
          </a:prstGeom>
        </p:spPr>
        <p:txBody>
          <a:bodyPr vert="horz" wrap="square" lIns="0" tIns="0" rIns="0" bIns="0" rtlCol="0">
            <a:spAutoFit/>
          </a:bodyPr>
          <a:lstStyle/>
          <a:p>
            <a:pPr marL="12700">
              <a:lnSpc>
                <a:spcPts val="1650"/>
              </a:lnSpc>
            </a:pPr>
            <a:r>
              <a:rPr lang="it-IT" spc="-5" dirty="0" smtClean="0"/>
              <a:t>3Th - </a:t>
            </a:r>
            <a:r>
              <a:rPr spc="-5" dirty="0" err="1" smtClean="0"/>
              <a:t>Biologia</a:t>
            </a:r>
            <a:r>
              <a:rPr spc="-5" dirty="0" smtClean="0"/>
              <a:t> </a:t>
            </a:r>
            <a:r>
              <a:rPr spc="-5" dirty="0"/>
              <a:t>vegetale </a:t>
            </a:r>
            <a:r>
              <a:rPr dirty="0"/>
              <a:t>x </a:t>
            </a:r>
            <a:r>
              <a:rPr spc="-5" dirty="0"/>
              <a:t>STB </a:t>
            </a:r>
            <a:r>
              <a:rPr dirty="0"/>
              <a:t>– AA</a:t>
            </a:r>
            <a:r>
              <a:rPr spc="-204" dirty="0"/>
              <a:t> </a:t>
            </a:r>
            <a:r>
              <a:rPr dirty="0" smtClean="0"/>
              <a:t>201</a:t>
            </a:r>
            <a:r>
              <a:rPr lang="it-IT" dirty="0" smtClean="0"/>
              <a:t>9</a:t>
            </a:r>
            <a:r>
              <a:rPr dirty="0" smtClean="0"/>
              <a:t>-20</a:t>
            </a:r>
            <a:r>
              <a:rPr lang="it-IT" dirty="0" smtClean="0"/>
              <a:t>20</a:t>
            </a: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1603" y="0"/>
            <a:ext cx="8735295" cy="6435936"/>
          </a:xfrm>
          <a:prstGeom prst="rect">
            <a:avLst/>
          </a:prstGeom>
          <a:blipFill>
            <a:blip r:embed="rId2" cstate="print"/>
            <a:stretch>
              <a:fillRect/>
            </a:stretch>
          </a:blipFill>
        </p:spPr>
        <p:txBody>
          <a:bodyPr wrap="square" lIns="0" tIns="0" rIns="0" bIns="0" rtlCol="0"/>
          <a:lstStyle/>
          <a:p>
            <a:endParaRPr/>
          </a:p>
        </p:txBody>
      </p:sp>
      <p:sp>
        <p:nvSpPr>
          <p:cNvPr id="6" name="object 5"/>
          <p:cNvSpPr/>
          <p:nvPr/>
        </p:nvSpPr>
        <p:spPr>
          <a:xfrm>
            <a:off x="3561588" y="6324600"/>
            <a:ext cx="426719" cy="533400"/>
          </a:xfrm>
          <a:prstGeom prst="rect">
            <a:avLst/>
          </a:prstGeom>
          <a:blipFill>
            <a:blip r:embed="rId3" cstate="print"/>
            <a:stretch>
              <a:fillRect/>
            </a:stretch>
          </a:blipFill>
        </p:spPr>
        <p:txBody>
          <a:bodyPr wrap="square" lIns="0" tIns="0" rIns="0" bIns="0" rtlCol="0"/>
          <a:lstStyle/>
          <a:p>
            <a:endParaRPr/>
          </a:p>
        </p:txBody>
      </p:sp>
      <p:sp>
        <p:nvSpPr>
          <p:cNvPr id="7" name="object 6"/>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8" name="object 7"/>
          <p:cNvSpPr txBox="1">
            <a:spLocks noGrp="1"/>
          </p:cNvSpPr>
          <p:nvPr>
            <p:ph type="ftr" sz="quarter" idx="5"/>
          </p:nvPr>
        </p:nvSpPr>
        <p:spPr>
          <a:xfrm>
            <a:off x="5334000" y="6597014"/>
            <a:ext cx="3730369" cy="218008"/>
          </a:xfrm>
          <a:prstGeom prst="rect">
            <a:avLst/>
          </a:prstGeom>
        </p:spPr>
        <p:txBody>
          <a:bodyPr vert="horz" wrap="square" lIns="0" tIns="0" rIns="0" bIns="0" rtlCol="0">
            <a:spAutoFit/>
          </a:bodyPr>
          <a:lstStyle/>
          <a:p>
            <a:pPr marL="12700">
              <a:lnSpc>
                <a:spcPts val="1650"/>
              </a:lnSpc>
            </a:pPr>
            <a:r>
              <a:rPr lang="it-IT" spc="-5" dirty="0" smtClean="0"/>
              <a:t>3Th - </a:t>
            </a:r>
            <a:r>
              <a:rPr spc="-5" dirty="0" err="1" smtClean="0"/>
              <a:t>Biologia</a:t>
            </a:r>
            <a:r>
              <a:rPr spc="-5" dirty="0" smtClean="0"/>
              <a:t> </a:t>
            </a:r>
            <a:r>
              <a:rPr spc="-5" dirty="0"/>
              <a:t>vegetale </a:t>
            </a:r>
            <a:r>
              <a:rPr dirty="0"/>
              <a:t>x </a:t>
            </a:r>
            <a:r>
              <a:rPr spc="-5" dirty="0"/>
              <a:t>STB </a:t>
            </a:r>
            <a:r>
              <a:rPr dirty="0"/>
              <a:t>– AA</a:t>
            </a:r>
            <a:r>
              <a:rPr spc="-204" dirty="0"/>
              <a:t> </a:t>
            </a:r>
            <a:r>
              <a:rPr dirty="0" smtClean="0"/>
              <a:t>201</a:t>
            </a:r>
            <a:r>
              <a:rPr lang="it-IT" dirty="0" smtClean="0"/>
              <a:t>9</a:t>
            </a:r>
            <a:r>
              <a:rPr dirty="0" smtClean="0"/>
              <a:t>-20</a:t>
            </a:r>
            <a:r>
              <a:rPr lang="it-IT" dirty="0" smtClean="0"/>
              <a:t>20</a:t>
            </a: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9600" y="425196"/>
            <a:ext cx="3535679" cy="610971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876800" y="425196"/>
            <a:ext cx="3755135" cy="6097523"/>
          </a:xfrm>
          <a:prstGeom prst="rect">
            <a:avLst/>
          </a:prstGeom>
          <a:blipFill>
            <a:blip r:embed="rId3" cstate="print"/>
            <a:stretch>
              <a:fillRect/>
            </a:stretch>
          </a:blipFill>
        </p:spPr>
        <p:txBody>
          <a:bodyPr wrap="square" lIns="0" tIns="0" rIns="0" bIns="0" rtlCol="0"/>
          <a:lstStyle/>
          <a:p>
            <a:endParaRPr/>
          </a:p>
        </p:txBody>
      </p:sp>
      <p:sp>
        <p:nvSpPr>
          <p:cNvPr id="7" name="object 5"/>
          <p:cNvSpPr/>
          <p:nvPr/>
        </p:nvSpPr>
        <p:spPr>
          <a:xfrm>
            <a:off x="3561588" y="6324600"/>
            <a:ext cx="426719" cy="533400"/>
          </a:xfrm>
          <a:prstGeom prst="rect">
            <a:avLst/>
          </a:prstGeom>
          <a:blipFill>
            <a:blip r:embed="rId4" cstate="print"/>
            <a:stretch>
              <a:fillRect/>
            </a:stretch>
          </a:blipFill>
        </p:spPr>
        <p:txBody>
          <a:bodyPr wrap="square" lIns="0" tIns="0" rIns="0" bIns="0" rtlCol="0"/>
          <a:lstStyle/>
          <a:p>
            <a:endParaRPr/>
          </a:p>
        </p:txBody>
      </p:sp>
      <p:sp>
        <p:nvSpPr>
          <p:cNvPr id="8" name="object 6"/>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9" name="object 7"/>
          <p:cNvSpPr txBox="1">
            <a:spLocks noGrp="1"/>
          </p:cNvSpPr>
          <p:nvPr>
            <p:ph type="ftr" sz="quarter" idx="5"/>
          </p:nvPr>
        </p:nvSpPr>
        <p:spPr>
          <a:xfrm>
            <a:off x="5334000" y="6597014"/>
            <a:ext cx="3730369" cy="218008"/>
          </a:xfrm>
          <a:prstGeom prst="rect">
            <a:avLst/>
          </a:prstGeom>
        </p:spPr>
        <p:txBody>
          <a:bodyPr vert="horz" wrap="square" lIns="0" tIns="0" rIns="0" bIns="0" rtlCol="0">
            <a:spAutoFit/>
          </a:bodyPr>
          <a:lstStyle/>
          <a:p>
            <a:pPr marL="12700">
              <a:lnSpc>
                <a:spcPts val="1650"/>
              </a:lnSpc>
            </a:pPr>
            <a:r>
              <a:rPr lang="it-IT" spc="-5" dirty="0" smtClean="0"/>
              <a:t>3Th - </a:t>
            </a:r>
            <a:r>
              <a:rPr spc="-5" dirty="0" err="1" smtClean="0"/>
              <a:t>Biologia</a:t>
            </a:r>
            <a:r>
              <a:rPr spc="-5" dirty="0" smtClean="0"/>
              <a:t> </a:t>
            </a:r>
            <a:r>
              <a:rPr spc="-5" dirty="0"/>
              <a:t>vegetale </a:t>
            </a:r>
            <a:r>
              <a:rPr dirty="0"/>
              <a:t>x </a:t>
            </a:r>
            <a:r>
              <a:rPr spc="-5" dirty="0"/>
              <a:t>STB </a:t>
            </a:r>
            <a:r>
              <a:rPr dirty="0"/>
              <a:t>– AA</a:t>
            </a:r>
            <a:r>
              <a:rPr spc="-204" dirty="0"/>
              <a:t> </a:t>
            </a:r>
            <a:r>
              <a:rPr dirty="0" smtClean="0"/>
              <a:t>201</a:t>
            </a:r>
            <a:r>
              <a:rPr lang="it-IT" dirty="0" smtClean="0"/>
              <a:t>9</a:t>
            </a:r>
            <a:r>
              <a:rPr dirty="0" smtClean="0"/>
              <a:t>-20</a:t>
            </a:r>
            <a:r>
              <a:rPr lang="it-IT" dirty="0" smtClean="0"/>
              <a:t>20</a:t>
            </a: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9600" y="457200"/>
            <a:ext cx="8077199" cy="6071615"/>
          </a:xfrm>
          <a:prstGeom prst="rect">
            <a:avLst/>
          </a:prstGeom>
          <a:blipFill>
            <a:blip r:embed="rId2" cstate="print"/>
            <a:stretch>
              <a:fillRect/>
            </a:stretch>
          </a:blipFill>
        </p:spPr>
        <p:txBody>
          <a:bodyPr wrap="square" lIns="0" tIns="0" rIns="0" bIns="0" rtlCol="0"/>
          <a:lstStyle/>
          <a:p>
            <a:endParaRPr/>
          </a:p>
        </p:txBody>
      </p:sp>
      <p:sp>
        <p:nvSpPr>
          <p:cNvPr id="6" name="object 5"/>
          <p:cNvSpPr/>
          <p:nvPr/>
        </p:nvSpPr>
        <p:spPr>
          <a:xfrm>
            <a:off x="3561588" y="6324600"/>
            <a:ext cx="426719" cy="533400"/>
          </a:xfrm>
          <a:prstGeom prst="rect">
            <a:avLst/>
          </a:prstGeom>
          <a:blipFill>
            <a:blip r:embed="rId3" cstate="print"/>
            <a:stretch>
              <a:fillRect/>
            </a:stretch>
          </a:blipFill>
        </p:spPr>
        <p:txBody>
          <a:bodyPr wrap="square" lIns="0" tIns="0" rIns="0" bIns="0" rtlCol="0"/>
          <a:lstStyle/>
          <a:p>
            <a:endParaRPr/>
          </a:p>
        </p:txBody>
      </p:sp>
      <p:sp>
        <p:nvSpPr>
          <p:cNvPr id="7" name="object 6"/>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8" name="object 7"/>
          <p:cNvSpPr txBox="1">
            <a:spLocks noGrp="1"/>
          </p:cNvSpPr>
          <p:nvPr>
            <p:ph type="ftr" sz="quarter" idx="5"/>
          </p:nvPr>
        </p:nvSpPr>
        <p:spPr>
          <a:xfrm>
            <a:off x="5334000" y="6597014"/>
            <a:ext cx="3730369" cy="218008"/>
          </a:xfrm>
          <a:prstGeom prst="rect">
            <a:avLst/>
          </a:prstGeom>
        </p:spPr>
        <p:txBody>
          <a:bodyPr vert="horz" wrap="square" lIns="0" tIns="0" rIns="0" bIns="0" rtlCol="0">
            <a:spAutoFit/>
          </a:bodyPr>
          <a:lstStyle/>
          <a:p>
            <a:pPr marL="12700">
              <a:lnSpc>
                <a:spcPts val="1650"/>
              </a:lnSpc>
            </a:pPr>
            <a:r>
              <a:rPr lang="it-IT" spc="-5" dirty="0" smtClean="0"/>
              <a:t>3Th - </a:t>
            </a:r>
            <a:r>
              <a:rPr spc="-5" dirty="0" err="1" smtClean="0"/>
              <a:t>Biologia</a:t>
            </a:r>
            <a:r>
              <a:rPr spc="-5" dirty="0" smtClean="0"/>
              <a:t> </a:t>
            </a:r>
            <a:r>
              <a:rPr spc="-5" dirty="0"/>
              <a:t>vegetale </a:t>
            </a:r>
            <a:r>
              <a:rPr dirty="0"/>
              <a:t>x </a:t>
            </a:r>
            <a:r>
              <a:rPr spc="-5" dirty="0"/>
              <a:t>STB </a:t>
            </a:r>
            <a:r>
              <a:rPr dirty="0"/>
              <a:t>– AA</a:t>
            </a:r>
            <a:r>
              <a:rPr spc="-204" dirty="0"/>
              <a:t> </a:t>
            </a:r>
            <a:r>
              <a:rPr dirty="0" smtClean="0"/>
              <a:t>201</a:t>
            </a:r>
            <a:r>
              <a:rPr lang="it-IT" dirty="0" smtClean="0"/>
              <a:t>9</a:t>
            </a:r>
            <a:r>
              <a:rPr dirty="0" smtClean="0"/>
              <a:t>-20</a:t>
            </a:r>
            <a:r>
              <a:rPr lang="it-IT" dirty="0" smtClean="0"/>
              <a:t>20</a:t>
            </a: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144011" y="2276856"/>
            <a:ext cx="5999987" cy="425500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83539" y="330200"/>
            <a:ext cx="8124190" cy="5959475"/>
          </a:xfrm>
          <a:prstGeom prst="rect">
            <a:avLst/>
          </a:prstGeom>
        </p:spPr>
        <p:txBody>
          <a:bodyPr vert="horz" wrap="square" lIns="0" tIns="12700" rIns="0" bIns="0" rtlCol="0">
            <a:spAutoFit/>
          </a:bodyPr>
          <a:lstStyle/>
          <a:p>
            <a:pPr marL="12700" marR="5080">
              <a:lnSpc>
                <a:spcPct val="100000"/>
              </a:lnSpc>
              <a:spcBef>
                <a:spcPts val="100"/>
              </a:spcBef>
            </a:pPr>
            <a:r>
              <a:rPr sz="2400" dirty="0">
                <a:latin typeface="Arial"/>
                <a:cs typeface="Arial"/>
              </a:rPr>
              <a:t>A </a:t>
            </a:r>
            <a:r>
              <a:rPr sz="2400" spc="-5" dirty="0">
                <a:latin typeface="Arial"/>
                <a:cs typeface="Arial"/>
              </a:rPr>
              <a:t>livello di strutture che devono essere esplorate da  visitatori “utili” (per es. insetti pronubi), altri peli specializzati  servono per facilitare l’atterraggio, per impedire l’accesso a  certe parti della struttura fiorale o per indirizzarli in una certa  direzione invece che verso</a:t>
            </a:r>
            <a:r>
              <a:rPr sz="2400" spc="55" dirty="0">
                <a:latin typeface="Arial"/>
                <a:cs typeface="Arial"/>
              </a:rPr>
              <a:t> </a:t>
            </a:r>
            <a:r>
              <a:rPr sz="2400" spc="-5" dirty="0">
                <a:latin typeface="Arial"/>
                <a:cs typeface="Arial"/>
              </a:rPr>
              <a:t>un’altra.</a:t>
            </a:r>
            <a:endParaRPr sz="2400">
              <a:latin typeface="Arial"/>
              <a:cs typeface="Arial"/>
            </a:endParaRPr>
          </a:p>
          <a:p>
            <a:pPr>
              <a:lnSpc>
                <a:spcPct val="100000"/>
              </a:lnSpc>
              <a:spcBef>
                <a:spcPts val="15"/>
              </a:spcBef>
            </a:pPr>
            <a:endParaRPr sz="3050">
              <a:latin typeface="Times New Roman"/>
              <a:cs typeface="Times New Roman"/>
            </a:endParaRPr>
          </a:p>
          <a:p>
            <a:pPr marL="12700" marR="5511800">
              <a:lnSpc>
                <a:spcPct val="100000"/>
              </a:lnSpc>
            </a:pPr>
            <a:r>
              <a:rPr sz="2400" spc="-5" dirty="0">
                <a:latin typeface="Arial"/>
                <a:cs typeface="Arial"/>
              </a:rPr>
              <a:t>Altri peli specia-  lizzati, particolar-  mente carnosi e  ricchi in sostanze  lipidiche possono  essere </a:t>
            </a:r>
            <a:r>
              <a:rPr sz="2400" spc="-10" dirty="0">
                <a:latin typeface="Arial"/>
                <a:cs typeface="Arial"/>
              </a:rPr>
              <a:t>offerti </a:t>
            </a:r>
            <a:r>
              <a:rPr sz="2400" spc="-5" dirty="0">
                <a:latin typeface="Arial"/>
                <a:cs typeface="Arial"/>
              </a:rPr>
              <a:t>come  premio al  visitatore, che se  nutre, dopo</a:t>
            </a:r>
            <a:r>
              <a:rPr sz="2400" spc="-50" dirty="0">
                <a:latin typeface="Arial"/>
                <a:cs typeface="Arial"/>
              </a:rPr>
              <a:t> </a:t>
            </a:r>
            <a:r>
              <a:rPr sz="2400" spc="-5" dirty="0">
                <a:latin typeface="Arial"/>
                <a:cs typeface="Arial"/>
              </a:rPr>
              <a:t>essersi  sporcato di</a:t>
            </a:r>
            <a:r>
              <a:rPr sz="2400" spc="-55" dirty="0">
                <a:latin typeface="Arial"/>
                <a:cs typeface="Arial"/>
              </a:rPr>
              <a:t> </a:t>
            </a:r>
            <a:r>
              <a:rPr sz="2400" spc="-5" dirty="0">
                <a:latin typeface="Arial"/>
                <a:cs typeface="Arial"/>
              </a:rPr>
              <a:t>polline.</a:t>
            </a:r>
            <a:endParaRPr sz="2400">
              <a:latin typeface="Arial"/>
              <a:cs typeface="Arial"/>
            </a:endParaRPr>
          </a:p>
        </p:txBody>
      </p:sp>
      <p:sp>
        <p:nvSpPr>
          <p:cNvPr id="7" name="object 5"/>
          <p:cNvSpPr/>
          <p:nvPr/>
        </p:nvSpPr>
        <p:spPr>
          <a:xfrm>
            <a:off x="3561588" y="6324600"/>
            <a:ext cx="426719" cy="533400"/>
          </a:xfrm>
          <a:prstGeom prst="rect">
            <a:avLst/>
          </a:prstGeom>
          <a:blipFill>
            <a:blip r:embed="rId3" cstate="print"/>
            <a:stretch>
              <a:fillRect/>
            </a:stretch>
          </a:blipFill>
        </p:spPr>
        <p:txBody>
          <a:bodyPr wrap="square" lIns="0" tIns="0" rIns="0" bIns="0" rtlCol="0"/>
          <a:lstStyle/>
          <a:p>
            <a:endParaRPr/>
          </a:p>
        </p:txBody>
      </p:sp>
      <p:sp>
        <p:nvSpPr>
          <p:cNvPr id="8" name="object 6"/>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9" name="object 7"/>
          <p:cNvSpPr txBox="1">
            <a:spLocks noGrp="1"/>
          </p:cNvSpPr>
          <p:nvPr>
            <p:ph type="ftr" sz="quarter" idx="5"/>
          </p:nvPr>
        </p:nvSpPr>
        <p:spPr>
          <a:xfrm>
            <a:off x="5334000" y="6597014"/>
            <a:ext cx="3730369" cy="218008"/>
          </a:xfrm>
          <a:prstGeom prst="rect">
            <a:avLst/>
          </a:prstGeom>
        </p:spPr>
        <p:txBody>
          <a:bodyPr vert="horz" wrap="square" lIns="0" tIns="0" rIns="0" bIns="0" rtlCol="0">
            <a:spAutoFit/>
          </a:bodyPr>
          <a:lstStyle/>
          <a:p>
            <a:pPr marL="12700">
              <a:lnSpc>
                <a:spcPts val="1650"/>
              </a:lnSpc>
            </a:pPr>
            <a:r>
              <a:rPr lang="it-IT" spc="-5" dirty="0" smtClean="0"/>
              <a:t>3Th - </a:t>
            </a:r>
            <a:r>
              <a:rPr spc="-5" dirty="0" err="1" smtClean="0"/>
              <a:t>Biologia</a:t>
            </a:r>
            <a:r>
              <a:rPr spc="-5" dirty="0" smtClean="0"/>
              <a:t> </a:t>
            </a:r>
            <a:r>
              <a:rPr spc="-5" dirty="0"/>
              <a:t>vegetale </a:t>
            </a:r>
            <a:r>
              <a:rPr dirty="0"/>
              <a:t>x </a:t>
            </a:r>
            <a:r>
              <a:rPr spc="-5" dirty="0"/>
              <a:t>STB </a:t>
            </a:r>
            <a:r>
              <a:rPr dirty="0"/>
              <a:t>– AA</a:t>
            </a:r>
            <a:r>
              <a:rPr spc="-204" dirty="0"/>
              <a:t> </a:t>
            </a:r>
            <a:r>
              <a:rPr dirty="0" smtClean="0"/>
              <a:t>201</a:t>
            </a:r>
            <a:r>
              <a:rPr lang="it-IT" dirty="0" smtClean="0"/>
              <a:t>9</a:t>
            </a:r>
            <a:r>
              <a:rPr dirty="0" smtClean="0"/>
              <a:t>-20</a:t>
            </a:r>
            <a:r>
              <a:rPr lang="it-IT" dirty="0" smtClean="0"/>
              <a:t>20</a:t>
            </a: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92803" y="1371600"/>
            <a:ext cx="8851196" cy="483101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59740" y="177800"/>
            <a:ext cx="7817484" cy="1120140"/>
          </a:xfrm>
          <a:prstGeom prst="rect">
            <a:avLst/>
          </a:prstGeom>
        </p:spPr>
        <p:txBody>
          <a:bodyPr vert="horz" wrap="square" lIns="0" tIns="13970" rIns="0" bIns="0" rtlCol="0">
            <a:spAutoFit/>
          </a:bodyPr>
          <a:lstStyle/>
          <a:p>
            <a:pPr marL="12700" marR="5080">
              <a:lnSpc>
                <a:spcPct val="99600"/>
              </a:lnSpc>
              <a:spcBef>
                <a:spcPts val="110"/>
              </a:spcBef>
            </a:pPr>
            <a:r>
              <a:rPr spc="-40" dirty="0"/>
              <a:t>Talvolta </a:t>
            </a:r>
            <a:r>
              <a:rPr spc="-5" dirty="0"/>
              <a:t>è la pianta stessa che funge da predatore, e ciò è  reso possibile dalla presenza di tricomi ghiandolari  specializzati...</a:t>
            </a:r>
          </a:p>
        </p:txBody>
      </p:sp>
      <p:sp>
        <p:nvSpPr>
          <p:cNvPr id="7" name="object 5"/>
          <p:cNvSpPr/>
          <p:nvPr/>
        </p:nvSpPr>
        <p:spPr>
          <a:xfrm>
            <a:off x="3561588" y="6324600"/>
            <a:ext cx="426719" cy="533400"/>
          </a:xfrm>
          <a:prstGeom prst="rect">
            <a:avLst/>
          </a:prstGeom>
          <a:blipFill>
            <a:blip r:embed="rId3" cstate="print"/>
            <a:stretch>
              <a:fillRect/>
            </a:stretch>
          </a:blipFill>
        </p:spPr>
        <p:txBody>
          <a:bodyPr wrap="square" lIns="0" tIns="0" rIns="0" bIns="0" rtlCol="0"/>
          <a:lstStyle/>
          <a:p>
            <a:endParaRPr/>
          </a:p>
        </p:txBody>
      </p:sp>
      <p:sp>
        <p:nvSpPr>
          <p:cNvPr id="8" name="object 6"/>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9" name="object 7"/>
          <p:cNvSpPr txBox="1">
            <a:spLocks noGrp="1"/>
          </p:cNvSpPr>
          <p:nvPr>
            <p:ph type="ftr" sz="quarter" idx="5"/>
          </p:nvPr>
        </p:nvSpPr>
        <p:spPr>
          <a:xfrm>
            <a:off x="5334000" y="6597014"/>
            <a:ext cx="3730369" cy="218008"/>
          </a:xfrm>
          <a:prstGeom prst="rect">
            <a:avLst/>
          </a:prstGeom>
        </p:spPr>
        <p:txBody>
          <a:bodyPr vert="horz" wrap="square" lIns="0" tIns="0" rIns="0" bIns="0" rtlCol="0">
            <a:spAutoFit/>
          </a:bodyPr>
          <a:lstStyle/>
          <a:p>
            <a:pPr marL="12700">
              <a:lnSpc>
                <a:spcPts val="1650"/>
              </a:lnSpc>
            </a:pPr>
            <a:r>
              <a:rPr lang="it-IT" spc="-5" dirty="0" smtClean="0"/>
              <a:t>3Th - </a:t>
            </a:r>
            <a:r>
              <a:rPr spc="-5" dirty="0" err="1" smtClean="0"/>
              <a:t>Biologia</a:t>
            </a:r>
            <a:r>
              <a:rPr spc="-5" dirty="0" smtClean="0"/>
              <a:t> </a:t>
            </a:r>
            <a:r>
              <a:rPr spc="-5" dirty="0"/>
              <a:t>vegetale </a:t>
            </a:r>
            <a:r>
              <a:rPr dirty="0"/>
              <a:t>x </a:t>
            </a:r>
            <a:r>
              <a:rPr spc="-5" dirty="0"/>
              <a:t>STB </a:t>
            </a:r>
            <a:r>
              <a:rPr dirty="0"/>
              <a:t>– AA</a:t>
            </a:r>
            <a:r>
              <a:rPr spc="-204" dirty="0"/>
              <a:t> </a:t>
            </a:r>
            <a:r>
              <a:rPr dirty="0" smtClean="0"/>
              <a:t>201</a:t>
            </a:r>
            <a:r>
              <a:rPr lang="it-IT" dirty="0" smtClean="0"/>
              <a:t>9</a:t>
            </a:r>
            <a:r>
              <a:rPr dirty="0" smtClean="0"/>
              <a:t>-20</a:t>
            </a:r>
            <a:r>
              <a:rPr lang="it-IT" dirty="0" smtClean="0"/>
              <a:t>20</a:t>
            </a: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3999" cy="6525767"/>
          </a:xfrm>
          <a:prstGeom prst="rect">
            <a:avLst/>
          </a:prstGeom>
          <a:blipFill>
            <a:blip r:embed="rId2" cstate="print"/>
            <a:stretch>
              <a:fillRect/>
            </a:stretch>
          </a:blipFill>
        </p:spPr>
        <p:txBody>
          <a:bodyPr wrap="square" lIns="0" tIns="0" rIns="0" bIns="0" rtlCol="0"/>
          <a:lstStyle/>
          <a:p>
            <a:endParaRPr/>
          </a:p>
        </p:txBody>
      </p:sp>
      <p:sp>
        <p:nvSpPr>
          <p:cNvPr id="6" name="object 5"/>
          <p:cNvSpPr/>
          <p:nvPr/>
        </p:nvSpPr>
        <p:spPr>
          <a:xfrm>
            <a:off x="3561588" y="6324600"/>
            <a:ext cx="426719" cy="533400"/>
          </a:xfrm>
          <a:prstGeom prst="rect">
            <a:avLst/>
          </a:prstGeom>
          <a:blipFill>
            <a:blip r:embed="rId3" cstate="print"/>
            <a:stretch>
              <a:fillRect/>
            </a:stretch>
          </a:blipFill>
        </p:spPr>
        <p:txBody>
          <a:bodyPr wrap="square" lIns="0" tIns="0" rIns="0" bIns="0" rtlCol="0"/>
          <a:lstStyle/>
          <a:p>
            <a:endParaRPr/>
          </a:p>
        </p:txBody>
      </p:sp>
      <p:sp>
        <p:nvSpPr>
          <p:cNvPr id="7" name="object 6"/>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8" name="object 7"/>
          <p:cNvSpPr txBox="1">
            <a:spLocks noGrp="1"/>
          </p:cNvSpPr>
          <p:nvPr>
            <p:ph type="ftr" sz="quarter" idx="5"/>
          </p:nvPr>
        </p:nvSpPr>
        <p:spPr>
          <a:xfrm>
            <a:off x="5334000" y="6597014"/>
            <a:ext cx="3730369" cy="218008"/>
          </a:xfrm>
          <a:prstGeom prst="rect">
            <a:avLst/>
          </a:prstGeom>
        </p:spPr>
        <p:txBody>
          <a:bodyPr vert="horz" wrap="square" lIns="0" tIns="0" rIns="0" bIns="0" rtlCol="0">
            <a:spAutoFit/>
          </a:bodyPr>
          <a:lstStyle/>
          <a:p>
            <a:pPr marL="12700">
              <a:lnSpc>
                <a:spcPts val="1650"/>
              </a:lnSpc>
            </a:pPr>
            <a:r>
              <a:rPr lang="it-IT" spc="-5" dirty="0" smtClean="0"/>
              <a:t>3Th - </a:t>
            </a:r>
            <a:r>
              <a:rPr spc="-5" dirty="0" err="1" smtClean="0"/>
              <a:t>Biologia</a:t>
            </a:r>
            <a:r>
              <a:rPr spc="-5" dirty="0" smtClean="0"/>
              <a:t> </a:t>
            </a:r>
            <a:r>
              <a:rPr spc="-5" dirty="0"/>
              <a:t>vegetale </a:t>
            </a:r>
            <a:r>
              <a:rPr dirty="0"/>
              <a:t>x </a:t>
            </a:r>
            <a:r>
              <a:rPr spc="-5" dirty="0"/>
              <a:t>STB </a:t>
            </a:r>
            <a:r>
              <a:rPr dirty="0"/>
              <a:t>– AA</a:t>
            </a:r>
            <a:r>
              <a:rPr spc="-204" dirty="0"/>
              <a:t> </a:t>
            </a:r>
            <a:r>
              <a:rPr dirty="0" smtClean="0"/>
              <a:t>201</a:t>
            </a:r>
            <a:r>
              <a:rPr lang="it-IT" dirty="0" smtClean="0"/>
              <a:t>9</a:t>
            </a:r>
            <a:r>
              <a:rPr dirty="0" smtClean="0"/>
              <a:t>-20</a:t>
            </a:r>
            <a:r>
              <a:rPr lang="it-IT" dirty="0" smtClean="0"/>
              <a:t>20</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96252" y="307785"/>
            <a:ext cx="8034020" cy="472514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I </a:t>
            </a:r>
            <a:r>
              <a:rPr sz="2400" spc="-5" dirty="0">
                <a:latin typeface="Arial"/>
                <a:cs typeface="Arial"/>
              </a:rPr>
              <a:t>tessuti vegetali possono essere classificati</a:t>
            </a:r>
            <a:r>
              <a:rPr sz="2400" spc="45" dirty="0">
                <a:latin typeface="Arial"/>
                <a:cs typeface="Arial"/>
              </a:rPr>
              <a:t> </a:t>
            </a:r>
            <a:r>
              <a:rPr sz="2400" spc="-5" dirty="0">
                <a:latin typeface="Arial"/>
                <a:cs typeface="Arial"/>
              </a:rPr>
              <a:t>in:</a:t>
            </a:r>
            <a:endParaRPr sz="2400" dirty="0">
              <a:latin typeface="Arial"/>
              <a:cs typeface="Arial"/>
            </a:endParaRPr>
          </a:p>
          <a:p>
            <a:pPr>
              <a:lnSpc>
                <a:spcPct val="100000"/>
              </a:lnSpc>
              <a:spcBef>
                <a:spcPts val="5"/>
              </a:spcBef>
            </a:pPr>
            <a:endParaRPr sz="3000" dirty="0">
              <a:latin typeface="Times New Roman"/>
              <a:cs typeface="Times New Roman"/>
            </a:endParaRPr>
          </a:p>
          <a:p>
            <a:pPr marL="469900" indent="-457200">
              <a:lnSpc>
                <a:spcPct val="100000"/>
              </a:lnSpc>
              <a:buAutoNum type="arabicPeriod"/>
              <a:tabLst>
                <a:tab pos="469265" algn="l"/>
                <a:tab pos="469900" algn="l"/>
                <a:tab pos="1922780" algn="l"/>
              </a:tabLst>
            </a:pPr>
            <a:r>
              <a:rPr sz="2400" b="1" spc="-5" dirty="0">
                <a:latin typeface="Arial"/>
                <a:cs typeface="Arial"/>
              </a:rPr>
              <a:t>TESSUTI	</a:t>
            </a:r>
            <a:r>
              <a:rPr sz="2400" b="1" spc="-20" dirty="0">
                <a:latin typeface="Arial"/>
                <a:cs typeface="Arial"/>
              </a:rPr>
              <a:t>MERISTEMATICI</a:t>
            </a:r>
            <a:endParaRPr sz="2400" dirty="0">
              <a:latin typeface="Arial"/>
              <a:cs typeface="Arial"/>
            </a:endParaRPr>
          </a:p>
          <a:p>
            <a:pPr marL="12700" marR="167640">
              <a:lnSpc>
                <a:spcPct val="110000"/>
              </a:lnSpc>
              <a:spcBef>
                <a:spcPts val="994"/>
              </a:spcBef>
            </a:pPr>
            <a:r>
              <a:rPr sz="2400" spc="-5" dirty="0">
                <a:latin typeface="Arial"/>
                <a:cs typeface="Arial"/>
              </a:rPr>
              <a:t>Costituiti da cellule che conservano la capacità di dividersi  attivamente per mitosi.</a:t>
            </a:r>
            <a:endParaRPr sz="2400" dirty="0">
              <a:latin typeface="Arial"/>
              <a:cs typeface="Arial"/>
            </a:endParaRPr>
          </a:p>
          <a:p>
            <a:pPr marL="12700">
              <a:lnSpc>
                <a:spcPct val="100000"/>
              </a:lnSpc>
              <a:spcBef>
                <a:spcPts val="290"/>
              </a:spcBef>
            </a:pPr>
            <a:r>
              <a:rPr sz="2400" spc="-5" dirty="0">
                <a:latin typeface="Arial"/>
                <a:cs typeface="Arial"/>
              </a:rPr>
              <a:t>Da esse traggono origine tutti gli altri tipi di</a:t>
            </a:r>
            <a:r>
              <a:rPr sz="2400" spc="75" dirty="0">
                <a:latin typeface="Arial"/>
                <a:cs typeface="Arial"/>
              </a:rPr>
              <a:t> </a:t>
            </a:r>
            <a:r>
              <a:rPr sz="2400" spc="-5" dirty="0">
                <a:latin typeface="Arial"/>
                <a:cs typeface="Arial"/>
              </a:rPr>
              <a:t>tessuti</a:t>
            </a:r>
            <a:endParaRPr sz="2400" dirty="0">
              <a:latin typeface="Arial"/>
              <a:cs typeface="Arial"/>
            </a:endParaRPr>
          </a:p>
          <a:p>
            <a:pPr>
              <a:lnSpc>
                <a:spcPct val="100000"/>
              </a:lnSpc>
            </a:pPr>
            <a:endParaRPr sz="2700" dirty="0">
              <a:latin typeface="Times New Roman"/>
              <a:cs typeface="Times New Roman"/>
            </a:endParaRPr>
          </a:p>
          <a:p>
            <a:pPr>
              <a:lnSpc>
                <a:spcPct val="100000"/>
              </a:lnSpc>
              <a:spcBef>
                <a:spcPts val="10"/>
              </a:spcBef>
            </a:pPr>
            <a:endParaRPr sz="3050" dirty="0">
              <a:latin typeface="Times New Roman"/>
              <a:cs typeface="Times New Roman"/>
            </a:endParaRPr>
          </a:p>
          <a:p>
            <a:pPr marL="350520" indent="-338455">
              <a:lnSpc>
                <a:spcPct val="100000"/>
              </a:lnSpc>
              <a:buAutoNum type="arabicPeriod" startAt="2"/>
              <a:tabLst>
                <a:tab pos="351155" algn="l"/>
                <a:tab pos="1793239" algn="l"/>
                <a:tab pos="3057525" algn="l"/>
              </a:tabLst>
            </a:pPr>
            <a:r>
              <a:rPr sz="2400" b="1" spc="-5" dirty="0">
                <a:latin typeface="Arial"/>
                <a:cs typeface="Arial"/>
              </a:rPr>
              <a:t>TESSUTI	</a:t>
            </a:r>
            <a:r>
              <a:rPr sz="2400" b="1" spc="-35" dirty="0">
                <a:latin typeface="Arial"/>
                <a:cs typeface="Arial"/>
              </a:rPr>
              <a:t>ADULTI	</a:t>
            </a:r>
            <a:r>
              <a:rPr sz="2400" dirty="0">
                <a:latin typeface="Arial"/>
                <a:cs typeface="Arial"/>
              </a:rPr>
              <a:t>(O</a:t>
            </a:r>
            <a:r>
              <a:rPr sz="2400" spc="-25" dirty="0">
                <a:latin typeface="Arial"/>
                <a:cs typeface="Arial"/>
              </a:rPr>
              <a:t> </a:t>
            </a:r>
            <a:r>
              <a:rPr sz="2400" spc="-5" dirty="0">
                <a:latin typeface="Arial"/>
                <a:cs typeface="Arial"/>
              </a:rPr>
              <a:t>DEFINITIVI)</a:t>
            </a:r>
            <a:endParaRPr sz="2400" dirty="0">
              <a:latin typeface="Arial"/>
              <a:cs typeface="Arial"/>
            </a:endParaRPr>
          </a:p>
          <a:p>
            <a:pPr marL="12700" marR="5080">
              <a:lnSpc>
                <a:spcPct val="110000"/>
              </a:lnSpc>
              <a:spcBef>
                <a:spcPts val="1010"/>
              </a:spcBef>
            </a:pPr>
            <a:r>
              <a:rPr sz="2400" spc="-5" dirty="0">
                <a:latin typeface="Arial"/>
                <a:cs typeface="Arial"/>
              </a:rPr>
              <a:t>Costituiti da cellule </a:t>
            </a:r>
            <a:r>
              <a:rPr sz="2400" spc="-5" dirty="0" err="1">
                <a:latin typeface="Arial"/>
                <a:cs typeface="Arial"/>
              </a:rPr>
              <a:t>completamente</a:t>
            </a:r>
            <a:r>
              <a:rPr sz="2400" spc="-5" dirty="0">
                <a:latin typeface="Arial"/>
                <a:cs typeface="Arial"/>
              </a:rPr>
              <a:t> </a:t>
            </a:r>
            <a:r>
              <a:rPr sz="2400" spc="-10" dirty="0" err="1" smtClean="0">
                <a:latin typeface="Arial"/>
                <a:cs typeface="Arial"/>
              </a:rPr>
              <a:t>differenziate</a:t>
            </a:r>
            <a:r>
              <a:rPr sz="2400" spc="-10" dirty="0" smtClean="0">
                <a:latin typeface="Arial"/>
                <a:cs typeface="Arial"/>
              </a:rPr>
              <a:t> </a:t>
            </a:r>
            <a:r>
              <a:rPr sz="2400" spc="-5" dirty="0">
                <a:latin typeface="Arial"/>
                <a:cs typeface="Arial"/>
              </a:rPr>
              <a:t>che (salvo  rare eccezioni) non si</a:t>
            </a:r>
            <a:r>
              <a:rPr sz="2400" spc="30" dirty="0">
                <a:latin typeface="Arial"/>
                <a:cs typeface="Arial"/>
              </a:rPr>
              <a:t> </a:t>
            </a:r>
            <a:r>
              <a:rPr sz="2400" spc="-5" dirty="0">
                <a:latin typeface="Arial"/>
                <a:cs typeface="Arial"/>
              </a:rPr>
              <a:t>dividono.</a:t>
            </a:r>
            <a:endParaRPr sz="2400" dirty="0">
              <a:latin typeface="Arial"/>
              <a:cs typeface="Arial"/>
            </a:endParaRPr>
          </a:p>
        </p:txBody>
      </p:sp>
      <p:sp>
        <p:nvSpPr>
          <p:cNvPr id="3" name="object 5"/>
          <p:cNvSpPr/>
          <p:nvPr/>
        </p:nvSpPr>
        <p:spPr>
          <a:xfrm>
            <a:off x="3561588" y="6324600"/>
            <a:ext cx="426719" cy="533400"/>
          </a:xfrm>
          <a:prstGeom prst="rect">
            <a:avLst/>
          </a:prstGeom>
          <a:blipFill>
            <a:blip r:embed="rId2" cstate="print"/>
            <a:stretch>
              <a:fillRect/>
            </a:stretch>
          </a:blipFill>
        </p:spPr>
        <p:txBody>
          <a:bodyPr wrap="square" lIns="0" tIns="0" rIns="0" bIns="0" rtlCol="0"/>
          <a:lstStyle/>
          <a:p>
            <a:endParaRPr/>
          </a:p>
        </p:txBody>
      </p:sp>
      <p:sp>
        <p:nvSpPr>
          <p:cNvPr id="4" name="object 6"/>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5" name="object 7"/>
          <p:cNvSpPr txBox="1">
            <a:spLocks noGrp="1"/>
          </p:cNvSpPr>
          <p:nvPr>
            <p:ph type="ftr" sz="quarter" idx="5"/>
          </p:nvPr>
        </p:nvSpPr>
        <p:spPr>
          <a:xfrm>
            <a:off x="5334000" y="6597014"/>
            <a:ext cx="3730369" cy="218008"/>
          </a:xfrm>
          <a:prstGeom prst="rect">
            <a:avLst/>
          </a:prstGeom>
        </p:spPr>
        <p:txBody>
          <a:bodyPr vert="horz" wrap="square" lIns="0" tIns="0" rIns="0" bIns="0" rtlCol="0">
            <a:spAutoFit/>
          </a:bodyPr>
          <a:lstStyle/>
          <a:p>
            <a:pPr marL="12700">
              <a:lnSpc>
                <a:spcPts val="1650"/>
              </a:lnSpc>
            </a:pPr>
            <a:r>
              <a:rPr lang="it-IT" spc="-5" dirty="0" smtClean="0"/>
              <a:t>3Th - </a:t>
            </a:r>
            <a:r>
              <a:rPr spc="-5" dirty="0" err="1" smtClean="0"/>
              <a:t>Biologia</a:t>
            </a:r>
            <a:r>
              <a:rPr spc="-5" dirty="0" smtClean="0"/>
              <a:t> </a:t>
            </a:r>
            <a:r>
              <a:rPr spc="-5" dirty="0"/>
              <a:t>vegetale </a:t>
            </a:r>
            <a:r>
              <a:rPr dirty="0"/>
              <a:t>x </a:t>
            </a:r>
            <a:r>
              <a:rPr spc="-5" dirty="0"/>
              <a:t>STB </a:t>
            </a:r>
            <a:r>
              <a:rPr dirty="0"/>
              <a:t>– AA</a:t>
            </a:r>
            <a:r>
              <a:rPr spc="-204" dirty="0"/>
              <a:t> </a:t>
            </a:r>
            <a:r>
              <a:rPr dirty="0" smtClean="0"/>
              <a:t>201</a:t>
            </a:r>
            <a:r>
              <a:rPr lang="it-IT" dirty="0" smtClean="0"/>
              <a:t>9</a:t>
            </a:r>
            <a:r>
              <a:rPr dirty="0" smtClean="0"/>
              <a:t>-20</a:t>
            </a:r>
            <a:r>
              <a:rPr lang="it-IT" dirty="0" smtClean="0"/>
              <a:t>20</a:t>
            </a: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6239" y="0"/>
            <a:ext cx="8747759" cy="652424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6" name="object 5"/>
          <p:cNvSpPr/>
          <p:nvPr/>
        </p:nvSpPr>
        <p:spPr>
          <a:xfrm>
            <a:off x="3561588" y="6324600"/>
            <a:ext cx="426719" cy="533400"/>
          </a:xfrm>
          <a:prstGeom prst="rect">
            <a:avLst/>
          </a:prstGeom>
          <a:blipFill>
            <a:blip r:embed="rId3" cstate="print"/>
            <a:stretch>
              <a:fillRect/>
            </a:stretch>
          </a:blipFill>
        </p:spPr>
        <p:txBody>
          <a:bodyPr wrap="square" lIns="0" tIns="0" rIns="0" bIns="0" rtlCol="0"/>
          <a:lstStyle/>
          <a:p>
            <a:endParaRPr/>
          </a:p>
        </p:txBody>
      </p:sp>
      <p:sp>
        <p:nvSpPr>
          <p:cNvPr id="7" name="object 6"/>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8" name="object 7"/>
          <p:cNvSpPr txBox="1">
            <a:spLocks noGrp="1"/>
          </p:cNvSpPr>
          <p:nvPr>
            <p:ph type="ftr" sz="quarter" idx="5"/>
          </p:nvPr>
        </p:nvSpPr>
        <p:spPr>
          <a:xfrm>
            <a:off x="5334000" y="6597014"/>
            <a:ext cx="3730369" cy="218008"/>
          </a:xfrm>
          <a:prstGeom prst="rect">
            <a:avLst/>
          </a:prstGeom>
        </p:spPr>
        <p:txBody>
          <a:bodyPr vert="horz" wrap="square" lIns="0" tIns="0" rIns="0" bIns="0" rtlCol="0">
            <a:spAutoFit/>
          </a:bodyPr>
          <a:lstStyle/>
          <a:p>
            <a:pPr marL="12700">
              <a:lnSpc>
                <a:spcPts val="1650"/>
              </a:lnSpc>
            </a:pPr>
            <a:r>
              <a:rPr lang="it-IT" spc="-5" dirty="0" smtClean="0"/>
              <a:t>3Th - </a:t>
            </a:r>
            <a:r>
              <a:rPr spc="-5" dirty="0" err="1" smtClean="0"/>
              <a:t>Biologia</a:t>
            </a:r>
            <a:r>
              <a:rPr spc="-5" dirty="0" smtClean="0"/>
              <a:t> </a:t>
            </a:r>
            <a:r>
              <a:rPr spc="-5" dirty="0"/>
              <a:t>vegetale </a:t>
            </a:r>
            <a:r>
              <a:rPr dirty="0"/>
              <a:t>x </a:t>
            </a:r>
            <a:r>
              <a:rPr spc="-5" dirty="0"/>
              <a:t>STB </a:t>
            </a:r>
            <a:r>
              <a:rPr dirty="0"/>
              <a:t>– AA</a:t>
            </a:r>
            <a:r>
              <a:rPr spc="-204" dirty="0"/>
              <a:t> </a:t>
            </a:r>
            <a:r>
              <a:rPr dirty="0" smtClean="0"/>
              <a:t>201</a:t>
            </a:r>
            <a:r>
              <a:rPr lang="it-IT" dirty="0" smtClean="0"/>
              <a:t>9</a:t>
            </a:r>
            <a:r>
              <a:rPr dirty="0" smtClean="0"/>
              <a:t>-20</a:t>
            </a:r>
            <a:r>
              <a:rPr lang="it-IT" dirty="0" smtClean="0"/>
              <a:t>20</a:t>
            </a:r>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5341620" marR="5080">
              <a:lnSpc>
                <a:spcPct val="100000"/>
              </a:lnSpc>
              <a:spcBef>
                <a:spcPts val="100"/>
              </a:spcBef>
            </a:pPr>
            <a:r>
              <a:rPr spc="-5" dirty="0"/>
              <a:t>Pelo urticante di </a:t>
            </a:r>
            <a:r>
              <a:rPr i="1" spc="-5" dirty="0">
                <a:latin typeface="Arial"/>
                <a:cs typeface="Arial"/>
              </a:rPr>
              <a:t>Urtica  dioica</a:t>
            </a:r>
          </a:p>
        </p:txBody>
      </p:sp>
      <p:sp>
        <p:nvSpPr>
          <p:cNvPr id="3" name="object 3"/>
          <p:cNvSpPr/>
          <p:nvPr/>
        </p:nvSpPr>
        <p:spPr>
          <a:xfrm>
            <a:off x="0" y="0"/>
            <a:ext cx="51435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564637" y="3200400"/>
            <a:ext cx="5579363" cy="322021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561588" y="6324600"/>
            <a:ext cx="426719" cy="5334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7" name="object 7"/>
          <p:cNvSpPr txBox="1">
            <a:spLocks noGrp="1"/>
          </p:cNvSpPr>
          <p:nvPr>
            <p:ph type="ftr" sz="quarter" idx="5"/>
          </p:nvPr>
        </p:nvSpPr>
        <p:spPr>
          <a:xfrm>
            <a:off x="5334000" y="6597014"/>
            <a:ext cx="3730369" cy="218008"/>
          </a:xfrm>
          <a:prstGeom prst="rect">
            <a:avLst/>
          </a:prstGeom>
        </p:spPr>
        <p:txBody>
          <a:bodyPr vert="horz" wrap="square" lIns="0" tIns="0" rIns="0" bIns="0" rtlCol="0">
            <a:spAutoFit/>
          </a:bodyPr>
          <a:lstStyle/>
          <a:p>
            <a:pPr marL="12700">
              <a:lnSpc>
                <a:spcPts val="1650"/>
              </a:lnSpc>
            </a:pPr>
            <a:r>
              <a:rPr lang="it-IT" spc="-5" dirty="0" smtClean="0"/>
              <a:t>3Th - </a:t>
            </a:r>
            <a:r>
              <a:rPr spc="-5" dirty="0" err="1" smtClean="0"/>
              <a:t>Biologia</a:t>
            </a:r>
            <a:r>
              <a:rPr spc="-5" dirty="0" smtClean="0"/>
              <a:t> </a:t>
            </a:r>
            <a:r>
              <a:rPr spc="-5" dirty="0"/>
              <a:t>vegetale </a:t>
            </a:r>
            <a:r>
              <a:rPr dirty="0"/>
              <a:t>x </a:t>
            </a:r>
            <a:r>
              <a:rPr spc="-5" dirty="0"/>
              <a:t>STB </a:t>
            </a:r>
            <a:r>
              <a:rPr dirty="0"/>
              <a:t>– AA</a:t>
            </a:r>
            <a:r>
              <a:rPr spc="-204" dirty="0"/>
              <a:t> </a:t>
            </a:r>
            <a:r>
              <a:rPr dirty="0" smtClean="0"/>
              <a:t>201</a:t>
            </a:r>
            <a:r>
              <a:rPr lang="it-IT" dirty="0" smtClean="0"/>
              <a:t>9</a:t>
            </a:r>
            <a:r>
              <a:rPr dirty="0" smtClean="0"/>
              <a:t>-20</a:t>
            </a:r>
            <a:r>
              <a:rPr lang="it-IT" dirty="0" smtClean="0"/>
              <a:t>20</a:t>
            </a:r>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600064" y="255885"/>
            <a:ext cx="3067685" cy="706755"/>
          </a:xfrm>
          <a:prstGeom prst="rect">
            <a:avLst/>
          </a:prstGeom>
        </p:spPr>
        <p:txBody>
          <a:bodyPr vert="horz" wrap="square" lIns="0" tIns="0" rIns="0" bIns="0" rtlCol="0">
            <a:spAutoFit/>
          </a:bodyPr>
          <a:lstStyle/>
          <a:p>
            <a:pPr>
              <a:lnSpc>
                <a:spcPts val="2655"/>
              </a:lnSpc>
            </a:pPr>
            <a:r>
              <a:rPr sz="2400" spc="-5" dirty="0">
                <a:latin typeface="Arial"/>
                <a:cs typeface="Arial"/>
              </a:rPr>
              <a:t>Pelo urticante di</a:t>
            </a:r>
            <a:r>
              <a:rPr sz="2400" spc="-15" dirty="0">
                <a:latin typeface="Arial"/>
                <a:cs typeface="Arial"/>
              </a:rPr>
              <a:t> </a:t>
            </a:r>
            <a:r>
              <a:rPr sz="2400" i="1" spc="-5" dirty="0">
                <a:latin typeface="Arial"/>
                <a:cs typeface="Arial"/>
              </a:rPr>
              <a:t>Urtica</a:t>
            </a:r>
            <a:endParaRPr sz="2400">
              <a:latin typeface="Arial"/>
              <a:cs typeface="Arial"/>
            </a:endParaRPr>
          </a:p>
          <a:p>
            <a:pPr>
              <a:lnSpc>
                <a:spcPct val="100000"/>
              </a:lnSpc>
            </a:pPr>
            <a:r>
              <a:rPr sz="2400" i="1" spc="-5" dirty="0">
                <a:latin typeface="Arial"/>
                <a:cs typeface="Arial"/>
              </a:rPr>
              <a:t>dioica</a:t>
            </a:r>
            <a:endParaRPr sz="2400">
              <a:latin typeface="Arial"/>
              <a:cs typeface="Arial"/>
            </a:endParaRPr>
          </a:p>
        </p:txBody>
      </p:sp>
      <p:sp>
        <p:nvSpPr>
          <p:cNvPr id="3" name="object 3"/>
          <p:cNvSpPr/>
          <p:nvPr/>
        </p:nvSpPr>
        <p:spPr>
          <a:xfrm>
            <a:off x="0" y="0"/>
            <a:ext cx="51435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564635" y="3305555"/>
            <a:ext cx="5579363" cy="3220211"/>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534667" y="0"/>
            <a:ext cx="7609332" cy="5734811"/>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2599689" y="1727136"/>
            <a:ext cx="1291590" cy="484505"/>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parete</a:t>
            </a:r>
            <a:endParaRPr sz="1800">
              <a:latin typeface="Arial"/>
              <a:cs typeface="Arial"/>
            </a:endParaRPr>
          </a:p>
          <a:p>
            <a:pPr marL="12700">
              <a:lnSpc>
                <a:spcPct val="100000"/>
              </a:lnSpc>
              <a:spcBef>
                <a:spcPts val="10"/>
              </a:spcBef>
            </a:pPr>
            <a:r>
              <a:rPr sz="1200" spc="-5" dirty="0">
                <a:latin typeface="Arial"/>
                <a:cs typeface="Arial"/>
              </a:rPr>
              <a:t>carbonato di</a:t>
            </a:r>
            <a:r>
              <a:rPr sz="1200" spc="-75" dirty="0">
                <a:latin typeface="Arial"/>
                <a:cs typeface="Arial"/>
              </a:rPr>
              <a:t> </a:t>
            </a:r>
            <a:r>
              <a:rPr sz="1200" spc="-5" dirty="0">
                <a:latin typeface="Arial"/>
                <a:cs typeface="Arial"/>
              </a:rPr>
              <a:t>calcio</a:t>
            </a:r>
            <a:endParaRPr sz="1200">
              <a:latin typeface="Arial"/>
              <a:cs typeface="Arial"/>
            </a:endParaRPr>
          </a:p>
        </p:txBody>
      </p:sp>
      <p:sp>
        <p:nvSpPr>
          <p:cNvPr id="9" name="object 9"/>
          <p:cNvSpPr txBox="1">
            <a:spLocks noGrp="1"/>
          </p:cNvSpPr>
          <p:nvPr>
            <p:ph type="title"/>
          </p:nvPr>
        </p:nvSpPr>
        <p:spPr>
          <a:xfrm>
            <a:off x="4804728" y="195198"/>
            <a:ext cx="673735" cy="484505"/>
          </a:xfrm>
          <a:prstGeom prst="rect">
            <a:avLst/>
          </a:prstGeom>
        </p:spPr>
        <p:txBody>
          <a:bodyPr vert="horz" wrap="square" lIns="0" tIns="12700" rIns="0" bIns="0" rtlCol="0">
            <a:spAutoFit/>
          </a:bodyPr>
          <a:lstStyle/>
          <a:p>
            <a:pPr marL="12700">
              <a:lnSpc>
                <a:spcPct val="100000"/>
              </a:lnSpc>
              <a:spcBef>
                <a:spcPts val="100"/>
              </a:spcBef>
            </a:pPr>
            <a:r>
              <a:rPr sz="1800" spc="-10" dirty="0"/>
              <a:t>pa</a:t>
            </a:r>
            <a:r>
              <a:rPr sz="1800" spc="-5" dirty="0"/>
              <a:t>r</a:t>
            </a:r>
            <a:r>
              <a:rPr sz="1800" spc="-10" dirty="0"/>
              <a:t>e</a:t>
            </a:r>
            <a:r>
              <a:rPr sz="1800" dirty="0"/>
              <a:t>t</a:t>
            </a:r>
            <a:r>
              <a:rPr sz="1800" spc="-5" dirty="0"/>
              <a:t>e</a:t>
            </a:r>
            <a:endParaRPr sz="1800"/>
          </a:p>
          <a:p>
            <a:pPr marL="12700">
              <a:lnSpc>
                <a:spcPct val="100000"/>
              </a:lnSpc>
              <a:spcBef>
                <a:spcPts val="10"/>
              </a:spcBef>
            </a:pPr>
            <a:r>
              <a:rPr sz="1200" spc="-5" dirty="0"/>
              <a:t>s</a:t>
            </a:r>
            <a:r>
              <a:rPr sz="1200" spc="-10" dirty="0"/>
              <a:t>ili</a:t>
            </a:r>
            <a:r>
              <a:rPr sz="1200" spc="-5" dirty="0"/>
              <a:t>c</a:t>
            </a:r>
            <a:r>
              <a:rPr sz="1200" spc="-10" dirty="0"/>
              <a:t>i</a:t>
            </a:r>
            <a:r>
              <a:rPr sz="1200" spc="-15" dirty="0"/>
              <a:t>zz</a:t>
            </a:r>
            <a:r>
              <a:rPr sz="1200" spc="-5" dirty="0"/>
              <a:t>a</a:t>
            </a:r>
            <a:r>
              <a:rPr sz="1200" dirty="0"/>
              <a:t>t</a:t>
            </a:r>
            <a:r>
              <a:rPr sz="1200" spc="-5" dirty="0"/>
              <a:t>a</a:t>
            </a:r>
            <a:endParaRPr sz="1200"/>
          </a:p>
        </p:txBody>
      </p:sp>
      <p:sp>
        <p:nvSpPr>
          <p:cNvPr id="10" name="object 10"/>
          <p:cNvSpPr txBox="1"/>
          <p:nvPr/>
        </p:nvSpPr>
        <p:spPr>
          <a:xfrm>
            <a:off x="7886064" y="1298511"/>
            <a:ext cx="59626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Arial"/>
                <a:cs typeface="Arial"/>
              </a:rPr>
              <a:t>pun</a:t>
            </a:r>
            <a:r>
              <a:rPr sz="1800" dirty="0">
                <a:latin typeface="Arial"/>
                <a:cs typeface="Arial"/>
              </a:rPr>
              <a:t>t</a:t>
            </a:r>
            <a:r>
              <a:rPr sz="1800" spc="-5" dirty="0">
                <a:latin typeface="Arial"/>
                <a:cs typeface="Arial"/>
              </a:rPr>
              <a:t>a</a:t>
            </a:r>
            <a:endParaRPr sz="1800">
              <a:latin typeface="Arial"/>
              <a:cs typeface="Arial"/>
            </a:endParaRPr>
          </a:p>
        </p:txBody>
      </p:sp>
      <p:sp>
        <p:nvSpPr>
          <p:cNvPr id="11" name="object 11"/>
          <p:cNvSpPr txBox="1"/>
          <p:nvPr/>
        </p:nvSpPr>
        <p:spPr>
          <a:xfrm>
            <a:off x="5541327" y="3330512"/>
            <a:ext cx="3385820" cy="941705"/>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bulbo</a:t>
            </a:r>
            <a:endParaRPr sz="1800">
              <a:latin typeface="Arial"/>
              <a:cs typeface="Arial"/>
            </a:endParaRPr>
          </a:p>
          <a:p>
            <a:pPr marL="12700">
              <a:lnSpc>
                <a:spcPct val="100000"/>
              </a:lnSpc>
              <a:spcBef>
                <a:spcPts val="10"/>
              </a:spcBef>
            </a:pPr>
            <a:r>
              <a:rPr sz="1200" spc="-5" dirty="0">
                <a:latin typeface="Arial"/>
                <a:cs typeface="Arial"/>
              </a:rPr>
              <a:t>parte basale della cell. con</a:t>
            </a:r>
            <a:r>
              <a:rPr sz="1200" spc="-80" dirty="0">
                <a:latin typeface="Arial"/>
                <a:cs typeface="Arial"/>
              </a:rPr>
              <a:t> </a:t>
            </a:r>
            <a:r>
              <a:rPr sz="1200" spc="-5" dirty="0">
                <a:latin typeface="Arial"/>
                <a:cs typeface="Arial"/>
              </a:rPr>
              <a:t>nucleo</a:t>
            </a:r>
            <a:endParaRPr sz="1200">
              <a:latin typeface="Arial"/>
              <a:cs typeface="Arial"/>
            </a:endParaRPr>
          </a:p>
          <a:p>
            <a:pPr marL="12700" marR="5080">
              <a:lnSpc>
                <a:spcPct val="100000"/>
              </a:lnSpc>
              <a:spcBef>
                <a:spcPts val="720"/>
              </a:spcBef>
            </a:pPr>
            <a:r>
              <a:rPr sz="1200" dirty="0">
                <a:latin typeface="Arial"/>
                <a:cs typeface="Arial"/>
              </a:rPr>
              <a:t>Il </a:t>
            </a:r>
            <a:r>
              <a:rPr sz="1200" spc="-5" dirty="0">
                <a:latin typeface="Arial"/>
                <a:cs typeface="Arial"/>
              </a:rPr>
              <a:t>contenuto presenta aceticolina, istamina e acido  </a:t>
            </a:r>
            <a:r>
              <a:rPr sz="1200" dirty="0">
                <a:latin typeface="Arial"/>
                <a:cs typeface="Arial"/>
              </a:rPr>
              <a:t>formico </a:t>
            </a:r>
            <a:r>
              <a:rPr sz="1200" spc="-5" dirty="0">
                <a:latin typeface="Arial"/>
                <a:cs typeface="Arial"/>
              </a:rPr>
              <a:t>responsabili della reazione</a:t>
            </a:r>
            <a:r>
              <a:rPr sz="1200" spc="-114" dirty="0">
                <a:latin typeface="Arial"/>
                <a:cs typeface="Arial"/>
              </a:rPr>
              <a:t> </a:t>
            </a:r>
            <a:r>
              <a:rPr sz="1200" spc="-5" dirty="0">
                <a:latin typeface="Arial"/>
                <a:cs typeface="Arial"/>
              </a:rPr>
              <a:t>cutanea</a:t>
            </a:r>
            <a:endParaRPr sz="1200">
              <a:latin typeface="Arial"/>
              <a:cs typeface="Arial"/>
            </a:endParaRPr>
          </a:p>
        </p:txBody>
      </p:sp>
      <p:sp>
        <p:nvSpPr>
          <p:cNvPr id="12" name="object 12"/>
          <p:cNvSpPr/>
          <p:nvPr/>
        </p:nvSpPr>
        <p:spPr>
          <a:xfrm>
            <a:off x="4425695" y="1839467"/>
            <a:ext cx="911860" cy="300355"/>
          </a:xfrm>
          <a:custGeom>
            <a:avLst/>
            <a:gdLst/>
            <a:ahLst/>
            <a:cxnLst/>
            <a:rect l="l" t="t" r="r" b="b"/>
            <a:pathLst>
              <a:path w="911860" h="300355">
                <a:moveTo>
                  <a:pt x="4572" y="0"/>
                </a:moveTo>
                <a:lnTo>
                  <a:pt x="0" y="12192"/>
                </a:lnTo>
                <a:lnTo>
                  <a:pt x="906779" y="300227"/>
                </a:lnTo>
                <a:lnTo>
                  <a:pt x="911351" y="288035"/>
                </a:lnTo>
                <a:lnTo>
                  <a:pt x="4572" y="0"/>
                </a:lnTo>
                <a:close/>
              </a:path>
            </a:pathLst>
          </a:custGeom>
          <a:solidFill>
            <a:srgbClr val="000000"/>
          </a:solidFill>
        </p:spPr>
        <p:txBody>
          <a:bodyPr wrap="square" lIns="0" tIns="0" rIns="0" bIns="0" rtlCol="0"/>
          <a:lstStyle/>
          <a:p>
            <a:endParaRPr/>
          </a:p>
        </p:txBody>
      </p:sp>
      <p:sp>
        <p:nvSpPr>
          <p:cNvPr id="13" name="object 13"/>
          <p:cNvSpPr/>
          <p:nvPr/>
        </p:nvSpPr>
        <p:spPr>
          <a:xfrm>
            <a:off x="6291071" y="327659"/>
            <a:ext cx="1953895" cy="125095"/>
          </a:xfrm>
          <a:custGeom>
            <a:avLst/>
            <a:gdLst/>
            <a:ahLst/>
            <a:cxnLst/>
            <a:rect l="l" t="t" r="r" b="b"/>
            <a:pathLst>
              <a:path w="1953895" h="125095">
                <a:moveTo>
                  <a:pt x="1953767" y="0"/>
                </a:moveTo>
                <a:lnTo>
                  <a:pt x="0" y="112776"/>
                </a:lnTo>
                <a:lnTo>
                  <a:pt x="1524" y="124968"/>
                </a:lnTo>
                <a:lnTo>
                  <a:pt x="1953767" y="12192"/>
                </a:lnTo>
                <a:lnTo>
                  <a:pt x="1953767" y="0"/>
                </a:lnTo>
                <a:close/>
              </a:path>
            </a:pathLst>
          </a:custGeom>
          <a:solidFill>
            <a:srgbClr val="000000"/>
          </a:solidFill>
        </p:spPr>
        <p:txBody>
          <a:bodyPr wrap="square" lIns="0" tIns="0" rIns="0" bIns="0" rtlCol="0"/>
          <a:lstStyle/>
          <a:p>
            <a:endParaRPr/>
          </a:p>
        </p:txBody>
      </p:sp>
      <p:sp>
        <p:nvSpPr>
          <p:cNvPr id="14" name="object 14"/>
          <p:cNvSpPr/>
          <p:nvPr/>
        </p:nvSpPr>
        <p:spPr>
          <a:xfrm>
            <a:off x="8374379" y="598931"/>
            <a:ext cx="236220" cy="675640"/>
          </a:xfrm>
          <a:custGeom>
            <a:avLst/>
            <a:gdLst/>
            <a:ahLst/>
            <a:cxnLst/>
            <a:rect l="l" t="t" r="r" b="b"/>
            <a:pathLst>
              <a:path w="236220" h="675640">
                <a:moveTo>
                  <a:pt x="224027" y="0"/>
                </a:moveTo>
                <a:lnTo>
                  <a:pt x="0" y="672083"/>
                </a:lnTo>
                <a:lnTo>
                  <a:pt x="12192" y="675131"/>
                </a:lnTo>
                <a:lnTo>
                  <a:pt x="236220" y="4571"/>
                </a:lnTo>
                <a:lnTo>
                  <a:pt x="224027" y="0"/>
                </a:lnTo>
                <a:close/>
              </a:path>
            </a:pathLst>
          </a:custGeom>
          <a:solidFill>
            <a:srgbClr val="000000"/>
          </a:solidFill>
        </p:spPr>
        <p:txBody>
          <a:bodyPr wrap="square" lIns="0" tIns="0" rIns="0" bIns="0" rtlCol="0"/>
          <a:lstStyle/>
          <a:p>
            <a:endParaRPr/>
          </a:p>
        </p:txBody>
      </p:sp>
      <p:sp>
        <p:nvSpPr>
          <p:cNvPr id="15" name="object 15"/>
          <p:cNvSpPr/>
          <p:nvPr/>
        </p:nvSpPr>
        <p:spPr>
          <a:xfrm>
            <a:off x="4558283" y="3137915"/>
            <a:ext cx="908685" cy="680085"/>
          </a:xfrm>
          <a:custGeom>
            <a:avLst/>
            <a:gdLst/>
            <a:ahLst/>
            <a:cxnLst/>
            <a:rect l="l" t="t" r="r" b="b"/>
            <a:pathLst>
              <a:path w="908685" h="680085">
                <a:moveTo>
                  <a:pt x="7620" y="0"/>
                </a:moveTo>
                <a:lnTo>
                  <a:pt x="0" y="9144"/>
                </a:lnTo>
                <a:lnTo>
                  <a:pt x="900683" y="679703"/>
                </a:lnTo>
                <a:lnTo>
                  <a:pt x="908303" y="669035"/>
                </a:lnTo>
                <a:lnTo>
                  <a:pt x="7620" y="0"/>
                </a:lnTo>
                <a:close/>
              </a:path>
            </a:pathLst>
          </a:custGeom>
          <a:solidFill>
            <a:srgbClr val="000000"/>
          </a:solidFill>
        </p:spPr>
        <p:txBody>
          <a:bodyPr wrap="square" lIns="0" tIns="0" rIns="0" bIns="0" rtlCol="0"/>
          <a:lstStyle/>
          <a:p>
            <a:endParaRPr/>
          </a:p>
        </p:txBody>
      </p:sp>
      <p:sp>
        <p:nvSpPr>
          <p:cNvPr id="17" name="object 5"/>
          <p:cNvSpPr/>
          <p:nvPr/>
        </p:nvSpPr>
        <p:spPr>
          <a:xfrm>
            <a:off x="3561588" y="6324600"/>
            <a:ext cx="426719" cy="533400"/>
          </a:xfrm>
          <a:prstGeom prst="rect">
            <a:avLst/>
          </a:prstGeom>
          <a:blipFill>
            <a:blip r:embed="rId5" cstate="print"/>
            <a:stretch>
              <a:fillRect/>
            </a:stretch>
          </a:blipFill>
        </p:spPr>
        <p:txBody>
          <a:bodyPr wrap="square" lIns="0" tIns="0" rIns="0" bIns="0" rtlCol="0"/>
          <a:lstStyle/>
          <a:p>
            <a:endParaRPr/>
          </a:p>
        </p:txBody>
      </p:sp>
      <p:sp>
        <p:nvSpPr>
          <p:cNvPr id="18" name="object 6"/>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19" name="object 7"/>
          <p:cNvSpPr txBox="1">
            <a:spLocks noGrp="1"/>
          </p:cNvSpPr>
          <p:nvPr>
            <p:ph type="ftr" sz="quarter" idx="5"/>
          </p:nvPr>
        </p:nvSpPr>
        <p:spPr>
          <a:xfrm>
            <a:off x="5334000" y="6597014"/>
            <a:ext cx="3730369" cy="218008"/>
          </a:xfrm>
          <a:prstGeom prst="rect">
            <a:avLst/>
          </a:prstGeom>
        </p:spPr>
        <p:txBody>
          <a:bodyPr vert="horz" wrap="square" lIns="0" tIns="0" rIns="0" bIns="0" rtlCol="0">
            <a:spAutoFit/>
          </a:bodyPr>
          <a:lstStyle/>
          <a:p>
            <a:pPr marL="12700">
              <a:lnSpc>
                <a:spcPts val="1650"/>
              </a:lnSpc>
            </a:pPr>
            <a:r>
              <a:rPr lang="it-IT" spc="-5" dirty="0" smtClean="0"/>
              <a:t>3Th - </a:t>
            </a:r>
            <a:r>
              <a:rPr spc="-5" dirty="0" err="1" smtClean="0"/>
              <a:t>Biologia</a:t>
            </a:r>
            <a:r>
              <a:rPr spc="-5" dirty="0" smtClean="0"/>
              <a:t> </a:t>
            </a:r>
            <a:r>
              <a:rPr spc="-5" dirty="0"/>
              <a:t>vegetale </a:t>
            </a:r>
            <a:r>
              <a:rPr dirty="0"/>
              <a:t>x </a:t>
            </a:r>
            <a:r>
              <a:rPr spc="-5" dirty="0"/>
              <a:t>STB </a:t>
            </a:r>
            <a:r>
              <a:rPr dirty="0"/>
              <a:t>– AA</a:t>
            </a:r>
            <a:r>
              <a:rPr spc="-204" dirty="0"/>
              <a:t> </a:t>
            </a:r>
            <a:r>
              <a:rPr dirty="0" smtClean="0"/>
              <a:t>201</a:t>
            </a:r>
            <a:r>
              <a:rPr lang="it-IT" dirty="0" smtClean="0"/>
              <a:t>9</a:t>
            </a:r>
            <a:r>
              <a:rPr dirty="0" smtClean="0"/>
              <a:t>-20</a:t>
            </a:r>
            <a:r>
              <a:rPr lang="it-IT" dirty="0" smtClean="0"/>
              <a:t>20</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3664" y="69850"/>
            <a:ext cx="7879080" cy="391160"/>
          </a:xfrm>
          <a:prstGeom prst="rect">
            <a:avLst/>
          </a:prstGeom>
        </p:spPr>
        <p:txBody>
          <a:bodyPr vert="horz" wrap="square" lIns="0" tIns="12700" rIns="0" bIns="0" rtlCol="0">
            <a:spAutoFit/>
          </a:bodyPr>
          <a:lstStyle/>
          <a:p>
            <a:pPr marL="12700">
              <a:lnSpc>
                <a:spcPct val="100000"/>
              </a:lnSpc>
              <a:spcBef>
                <a:spcPts val="100"/>
              </a:spcBef>
            </a:pPr>
            <a:r>
              <a:rPr b="1" spc="-5" dirty="0">
                <a:solidFill>
                  <a:srgbClr val="0000CC"/>
                </a:solidFill>
                <a:latin typeface="Arial"/>
                <a:cs typeface="Arial"/>
              </a:rPr>
              <a:t>TESSUTI </a:t>
            </a:r>
            <a:r>
              <a:rPr b="1" spc="-20" dirty="0">
                <a:solidFill>
                  <a:srgbClr val="0000CC"/>
                </a:solidFill>
                <a:latin typeface="Arial"/>
                <a:cs typeface="Arial"/>
              </a:rPr>
              <a:t>MERISTEMATICI </a:t>
            </a:r>
            <a:r>
              <a:rPr b="1" spc="-5" dirty="0">
                <a:latin typeface="Arial"/>
                <a:cs typeface="Arial"/>
              </a:rPr>
              <a:t>– </a:t>
            </a:r>
            <a:r>
              <a:rPr spc="-5" dirty="0"/>
              <a:t>Distinti in base all’origine</a:t>
            </a:r>
            <a:r>
              <a:rPr spc="125" dirty="0"/>
              <a:t> </a:t>
            </a:r>
            <a:r>
              <a:rPr spc="-5" dirty="0"/>
              <a:t>in:</a:t>
            </a:r>
          </a:p>
        </p:txBody>
      </p:sp>
      <p:sp>
        <p:nvSpPr>
          <p:cNvPr id="3" name="object 3"/>
          <p:cNvSpPr txBox="1"/>
          <p:nvPr/>
        </p:nvSpPr>
        <p:spPr>
          <a:xfrm>
            <a:off x="113664" y="436219"/>
            <a:ext cx="8884920" cy="6414577"/>
          </a:xfrm>
          <a:prstGeom prst="rect">
            <a:avLst/>
          </a:prstGeom>
        </p:spPr>
        <p:txBody>
          <a:bodyPr vert="horz" wrap="square" lIns="0" tIns="12700" rIns="0" bIns="0" rtlCol="0">
            <a:spAutoFit/>
          </a:bodyPr>
          <a:lstStyle/>
          <a:p>
            <a:pPr marL="12700" marR="2134870">
              <a:lnSpc>
                <a:spcPct val="150000"/>
              </a:lnSpc>
              <a:spcBef>
                <a:spcPts val="100"/>
              </a:spcBef>
              <a:buFont typeface="Arial"/>
              <a:buChar char="•"/>
              <a:tabLst>
                <a:tab pos="195580" algn="l"/>
              </a:tabLst>
            </a:pPr>
            <a:r>
              <a:rPr lang="it-IT" sz="2000" b="1" dirty="0" smtClean="0">
                <a:latin typeface="Arial"/>
                <a:cs typeface="Arial"/>
              </a:rPr>
              <a:t> </a:t>
            </a:r>
            <a:r>
              <a:rPr sz="2000" b="1" dirty="0" smtClean="0">
                <a:latin typeface="Arial"/>
                <a:cs typeface="Arial"/>
              </a:rPr>
              <a:t>PRIMARI</a:t>
            </a:r>
            <a:r>
              <a:rPr sz="2000" dirty="0">
                <a:latin typeface="Arial"/>
                <a:cs typeface="Arial"/>
              </a:rPr>
              <a:t>: derivano direttamente dal </a:t>
            </a:r>
            <a:r>
              <a:rPr sz="2000" b="1" dirty="0">
                <a:latin typeface="Arial"/>
                <a:cs typeface="Arial"/>
              </a:rPr>
              <a:t>tessuto</a:t>
            </a:r>
            <a:r>
              <a:rPr sz="2000" b="1" spc="-185" dirty="0">
                <a:latin typeface="Arial"/>
                <a:cs typeface="Arial"/>
              </a:rPr>
              <a:t> </a:t>
            </a:r>
            <a:r>
              <a:rPr sz="2000" b="1" dirty="0">
                <a:latin typeface="Arial"/>
                <a:cs typeface="Arial"/>
              </a:rPr>
              <a:t>embrionale</a:t>
            </a:r>
            <a:r>
              <a:rPr sz="2000" dirty="0">
                <a:latin typeface="Arial"/>
                <a:cs typeface="Arial"/>
              </a:rPr>
              <a:t>.  Cellule </a:t>
            </a:r>
            <a:r>
              <a:rPr sz="2000" b="1" spc="-5" dirty="0">
                <a:latin typeface="Arial"/>
                <a:cs typeface="Arial"/>
              </a:rPr>
              <a:t>in attiva divisione</a:t>
            </a:r>
            <a:r>
              <a:rPr sz="2000" spc="-5" dirty="0">
                <a:latin typeface="Arial"/>
                <a:cs typeface="Arial"/>
              </a:rPr>
              <a:t>, </a:t>
            </a:r>
            <a:r>
              <a:rPr sz="2000" dirty="0">
                <a:latin typeface="Arial"/>
                <a:cs typeface="Arial"/>
              </a:rPr>
              <a:t>piccole,</a:t>
            </a:r>
            <a:r>
              <a:rPr sz="2000" spc="-45" dirty="0">
                <a:latin typeface="Arial"/>
                <a:cs typeface="Arial"/>
              </a:rPr>
              <a:t> </a:t>
            </a:r>
            <a:r>
              <a:rPr sz="2000" dirty="0">
                <a:latin typeface="Arial"/>
                <a:cs typeface="Arial"/>
              </a:rPr>
              <a:t>isodiametriche</a:t>
            </a:r>
          </a:p>
          <a:p>
            <a:pPr marL="12700" marR="3290570">
              <a:lnSpc>
                <a:spcPct val="100000"/>
              </a:lnSpc>
              <a:spcBef>
                <a:spcPts val="1200"/>
              </a:spcBef>
            </a:pPr>
            <a:r>
              <a:rPr sz="2000" spc="-5" dirty="0">
                <a:latin typeface="Arial"/>
                <a:cs typeface="Arial"/>
              </a:rPr>
              <a:t>Parete </a:t>
            </a:r>
            <a:r>
              <a:rPr sz="2000" dirty="0">
                <a:latin typeface="Arial"/>
                <a:cs typeface="Arial"/>
              </a:rPr>
              <a:t>primaria assente o </a:t>
            </a:r>
            <a:r>
              <a:rPr sz="2000" spc="-5" dirty="0">
                <a:latin typeface="Arial"/>
                <a:cs typeface="Arial"/>
              </a:rPr>
              <a:t>sottile, </a:t>
            </a:r>
            <a:r>
              <a:rPr sz="2000" dirty="0">
                <a:latin typeface="Arial"/>
                <a:cs typeface="Arial"/>
              </a:rPr>
              <a:t>grande nucleo;  citoplasma con abbondanti ribosomi e</a:t>
            </a:r>
            <a:r>
              <a:rPr sz="2000" spc="-165" dirty="0">
                <a:latin typeface="Arial"/>
                <a:cs typeface="Arial"/>
              </a:rPr>
              <a:t> </a:t>
            </a:r>
            <a:r>
              <a:rPr sz="2000" dirty="0">
                <a:latin typeface="Arial"/>
                <a:cs typeface="Arial"/>
              </a:rPr>
              <a:t>mitocondri;  plastidi non ancora </a:t>
            </a:r>
            <a:r>
              <a:rPr sz="2000" spc="-5" dirty="0">
                <a:latin typeface="Arial"/>
                <a:cs typeface="Arial"/>
              </a:rPr>
              <a:t>differenziati </a:t>
            </a:r>
            <a:r>
              <a:rPr sz="2000" dirty="0">
                <a:latin typeface="Arial"/>
                <a:cs typeface="Arial"/>
              </a:rPr>
              <a:t>(“pro-plastidi”) e  numerosi piccoli vacuoli</a:t>
            </a:r>
            <a:r>
              <a:rPr sz="2000" spc="-80" dirty="0">
                <a:latin typeface="Arial"/>
                <a:cs typeface="Arial"/>
              </a:rPr>
              <a:t> </a:t>
            </a:r>
            <a:r>
              <a:rPr sz="2000" dirty="0">
                <a:latin typeface="Arial"/>
                <a:cs typeface="Arial"/>
              </a:rPr>
              <a:t>dispersi.</a:t>
            </a:r>
          </a:p>
          <a:p>
            <a:pPr marL="12700" marR="2938780">
              <a:lnSpc>
                <a:spcPct val="100000"/>
              </a:lnSpc>
              <a:spcBef>
                <a:spcPts val="1200"/>
              </a:spcBef>
            </a:pPr>
            <a:r>
              <a:rPr sz="2000" spc="-5" dirty="0">
                <a:latin typeface="Arial"/>
                <a:cs typeface="Arial"/>
              </a:rPr>
              <a:t>Es.: </a:t>
            </a:r>
            <a:r>
              <a:rPr sz="2000" dirty="0">
                <a:latin typeface="Arial"/>
                <a:cs typeface="Arial"/>
              </a:rPr>
              <a:t>meristemi apicali e laterali dei germogli e</a:t>
            </a:r>
            <a:r>
              <a:rPr sz="2000" spc="-160" dirty="0">
                <a:latin typeface="Arial"/>
                <a:cs typeface="Arial"/>
              </a:rPr>
              <a:t> </a:t>
            </a:r>
            <a:r>
              <a:rPr sz="2000" dirty="0">
                <a:latin typeface="Arial"/>
                <a:cs typeface="Arial"/>
              </a:rPr>
              <a:t>radice;  </a:t>
            </a:r>
            <a:r>
              <a:rPr sz="2000" spc="-5" dirty="0">
                <a:latin typeface="Arial"/>
                <a:cs typeface="Arial"/>
              </a:rPr>
              <a:t>parte </a:t>
            </a:r>
            <a:r>
              <a:rPr sz="2000" dirty="0">
                <a:latin typeface="Arial"/>
                <a:cs typeface="Arial"/>
              </a:rPr>
              <a:t>del cambio</a:t>
            </a:r>
            <a:r>
              <a:rPr sz="2000" spc="-55" dirty="0">
                <a:latin typeface="Arial"/>
                <a:cs typeface="Arial"/>
              </a:rPr>
              <a:t> </a:t>
            </a:r>
            <a:r>
              <a:rPr sz="2000" dirty="0">
                <a:latin typeface="Arial"/>
                <a:cs typeface="Arial"/>
              </a:rPr>
              <a:t>cribro-vascolare.</a:t>
            </a:r>
          </a:p>
          <a:p>
            <a:pPr marL="12700">
              <a:lnSpc>
                <a:spcPct val="100000"/>
              </a:lnSpc>
              <a:spcBef>
                <a:spcPts val="1200"/>
              </a:spcBef>
            </a:pPr>
            <a:r>
              <a:rPr sz="2000" dirty="0">
                <a:latin typeface="Arial"/>
                <a:cs typeface="Arial"/>
              </a:rPr>
              <a:t>Danno origine ai </a:t>
            </a:r>
            <a:r>
              <a:rPr sz="2000" spc="-5" dirty="0">
                <a:latin typeface="Arial"/>
                <a:cs typeface="Arial"/>
              </a:rPr>
              <a:t>tessuti </a:t>
            </a:r>
            <a:r>
              <a:rPr sz="2000" dirty="0">
                <a:latin typeface="Arial"/>
                <a:cs typeface="Arial"/>
              </a:rPr>
              <a:t>della </a:t>
            </a:r>
            <a:r>
              <a:rPr sz="2000" b="1" dirty="0">
                <a:latin typeface="Arial"/>
                <a:cs typeface="Arial"/>
              </a:rPr>
              <a:t>struttura</a:t>
            </a:r>
            <a:r>
              <a:rPr sz="2000" b="1" spc="-105" dirty="0">
                <a:latin typeface="Arial"/>
                <a:cs typeface="Arial"/>
              </a:rPr>
              <a:t> </a:t>
            </a:r>
            <a:r>
              <a:rPr sz="2000" b="1" spc="-5" dirty="0">
                <a:latin typeface="Arial"/>
                <a:cs typeface="Arial"/>
              </a:rPr>
              <a:t>primaria</a:t>
            </a:r>
            <a:endParaRPr sz="2000" dirty="0">
              <a:latin typeface="Arial"/>
              <a:cs typeface="Arial"/>
            </a:endParaRPr>
          </a:p>
          <a:p>
            <a:pPr marL="12700">
              <a:lnSpc>
                <a:spcPct val="100000"/>
              </a:lnSpc>
            </a:pPr>
            <a:r>
              <a:rPr sz="2000" dirty="0">
                <a:latin typeface="Arial"/>
                <a:cs typeface="Arial"/>
              </a:rPr>
              <a:t>della</a:t>
            </a:r>
            <a:r>
              <a:rPr sz="2000" spc="-10" dirty="0">
                <a:latin typeface="Arial"/>
                <a:cs typeface="Arial"/>
              </a:rPr>
              <a:t> </a:t>
            </a:r>
            <a:r>
              <a:rPr sz="2000" dirty="0">
                <a:latin typeface="Arial"/>
                <a:cs typeface="Arial"/>
              </a:rPr>
              <a:t>pianta.</a:t>
            </a:r>
          </a:p>
          <a:p>
            <a:pPr>
              <a:lnSpc>
                <a:spcPct val="100000"/>
              </a:lnSpc>
              <a:spcBef>
                <a:spcPts val="5"/>
              </a:spcBef>
            </a:pPr>
            <a:endParaRPr sz="2600" dirty="0">
              <a:latin typeface="Times New Roman"/>
              <a:cs typeface="Times New Roman"/>
            </a:endParaRPr>
          </a:p>
          <a:p>
            <a:pPr marL="12700" marR="158115">
              <a:lnSpc>
                <a:spcPct val="100000"/>
              </a:lnSpc>
              <a:spcBef>
                <a:spcPts val="5"/>
              </a:spcBef>
              <a:buFont typeface="Arial"/>
              <a:buChar char="•"/>
              <a:tabLst>
                <a:tab pos="171450" algn="l"/>
              </a:tabLst>
            </a:pPr>
            <a:r>
              <a:rPr lang="it-IT" sz="2000" b="1" dirty="0" smtClean="0">
                <a:latin typeface="Arial"/>
                <a:cs typeface="Arial"/>
              </a:rPr>
              <a:t> </a:t>
            </a:r>
            <a:r>
              <a:rPr sz="2000" b="1" dirty="0" smtClean="0">
                <a:latin typeface="Arial"/>
                <a:cs typeface="Arial"/>
              </a:rPr>
              <a:t>SECONDARI</a:t>
            </a:r>
            <a:r>
              <a:rPr sz="2000" dirty="0">
                <a:latin typeface="Arial"/>
                <a:cs typeface="Arial"/>
              </a:rPr>
              <a:t>: non sono presenti nell’embrione, ma </a:t>
            </a:r>
            <a:r>
              <a:rPr sz="2000" b="1" spc="-5" dirty="0">
                <a:latin typeface="Arial"/>
                <a:cs typeface="Arial"/>
              </a:rPr>
              <a:t>derivano </a:t>
            </a:r>
            <a:r>
              <a:rPr sz="2000" b="1" dirty="0">
                <a:latin typeface="Arial"/>
                <a:cs typeface="Arial"/>
              </a:rPr>
              <a:t>da </a:t>
            </a:r>
            <a:r>
              <a:rPr sz="2000" b="1" spc="-5" dirty="0">
                <a:latin typeface="Arial"/>
                <a:cs typeface="Arial"/>
              </a:rPr>
              <a:t>cellule</a:t>
            </a:r>
            <a:r>
              <a:rPr sz="2000" b="1" spc="-140" dirty="0">
                <a:latin typeface="Arial"/>
                <a:cs typeface="Arial"/>
              </a:rPr>
              <a:t> </a:t>
            </a:r>
            <a:r>
              <a:rPr sz="2000" b="1" spc="-5" dirty="0">
                <a:latin typeface="Arial"/>
                <a:cs typeface="Arial"/>
              </a:rPr>
              <a:t>già  </a:t>
            </a:r>
            <a:r>
              <a:rPr sz="2000" b="1" dirty="0">
                <a:latin typeface="Arial"/>
                <a:cs typeface="Arial"/>
              </a:rPr>
              <a:t>adulte</a:t>
            </a:r>
            <a:r>
              <a:rPr sz="2000" dirty="0">
                <a:latin typeface="Arial"/>
                <a:cs typeface="Arial"/>
              </a:rPr>
              <a:t>, quindi completamente </a:t>
            </a:r>
            <a:r>
              <a:rPr sz="2000" spc="-5" dirty="0">
                <a:latin typeface="Arial"/>
                <a:cs typeface="Arial"/>
              </a:rPr>
              <a:t>differenziate </a:t>
            </a:r>
            <a:r>
              <a:rPr sz="2000" spc="5" dirty="0">
                <a:latin typeface="Arial"/>
                <a:cs typeface="Arial"/>
              </a:rPr>
              <a:t>(generalm. </a:t>
            </a:r>
            <a:r>
              <a:rPr sz="2000" dirty="0">
                <a:latin typeface="Arial"/>
                <a:cs typeface="Arial"/>
              </a:rPr>
              <a:t>parenchima), che in  seguito a determinati stimoli </a:t>
            </a:r>
            <a:r>
              <a:rPr sz="2000" b="1" dirty="0">
                <a:latin typeface="Arial"/>
                <a:cs typeface="Arial"/>
              </a:rPr>
              <a:t>riprendono </a:t>
            </a:r>
            <a:r>
              <a:rPr sz="2000" b="1" spc="-5" dirty="0">
                <a:latin typeface="Arial"/>
                <a:cs typeface="Arial"/>
              </a:rPr>
              <a:t>la </a:t>
            </a:r>
            <a:r>
              <a:rPr sz="2000" b="1" dirty="0">
                <a:latin typeface="Arial"/>
                <a:cs typeface="Arial"/>
              </a:rPr>
              <a:t>capacità di </a:t>
            </a:r>
            <a:r>
              <a:rPr sz="2000" b="1" spc="-5" dirty="0">
                <a:latin typeface="Arial"/>
                <a:cs typeface="Arial"/>
              </a:rPr>
              <a:t>dividersi  </a:t>
            </a:r>
            <a:r>
              <a:rPr sz="2000" dirty="0">
                <a:latin typeface="Arial"/>
                <a:cs typeface="Arial"/>
              </a:rPr>
              <a:t>mitoticamente, formando nuovi</a:t>
            </a:r>
            <a:r>
              <a:rPr sz="2000" spc="-105" dirty="0">
                <a:latin typeface="Arial"/>
                <a:cs typeface="Arial"/>
              </a:rPr>
              <a:t> </a:t>
            </a:r>
            <a:r>
              <a:rPr sz="2000" spc="-5" dirty="0">
                <a:latin typeface="Arial"/>
                <a:cs typeface="Arial"/>
              </a:rPr>
              <a:t>tessuti.</a:t>
            </a:r>
            <a:endParaRPr sz="2000" dirty="0">
              <a:latin typeface="Arial"/>
              <a:cs typeface="Arial"/>
            </a:endParaRPr>
          </a:p>
          <a:p>
            <a:pPr marL="12700">
              <a:lnSpc>
                <a:spcPct val="100000"/>
              </a:lnSpc>
              <a:spcBef>
                <a:spcPts val="1200"/>
              </a:spcBef>
            </a:pPr>
            <a:r>
              <a:rPr sz="2000" spc="-5" dirty="0">
                <a:latin typeface="Arial"/>
                <a:cs typeface="Arial"/>
              </a:rPr>
              <a:t>Importanti </a:t>
            </a:r>
            <a:r>
              <a:rPr sz="2000" dirty="0">
                <a:latin typeface="Arial"/>
                <a:cs typeface="Arial"/>
              </a:rPr>
              <a:t>nella </a:t>
            </a:r>
            <a:r>
              <a:rPr sz="2000" b="1" dirty="0">
                <a:latin typeface="Arial"/>
                <a:cs typeface="Arial"/>
              </a:rPr>
              <a:t>crescita secondaria </a:t>
            </a:r>
            <a:r>
              <a:rPr sz="2000" dirty="0">
                <a:latin typeface="Arial"/>
                <a:cs typeface="Arial"/>
              </a:rPr>
              <a:t>in spessore del </a:t>
            </a:r>
            <a:r>
              <a:rPr sz="2000" spc="-5" dirty="0">
                <a:latin typeface="Arial"/>
                <a:cs typeface="Arial"/>
              </a:rPr>
              <a:t>fusto </a:t>
            </a:r>
            <a:r>
              <a:rPr sz="2000" dirty="0">
                <a:latin typeface="Arial"/>
                <a:cs typeface="Arial"/>
              </a:rPr>
              <a:t>e della</a:t>
            </a:r>
            <a:r>
              <a:rPr sz="2000" spc="-180" dirty="0">
                <a:latin typeface="Arial"/>
                <a:cs typeface="Arial"/>
              </a:rPr>
              <a:t> </a:t>
            </a:r>
            <a:r>
              <a:rPr sz="2000" dirty="0">
                <a:latin typeface="Arial"/>
                <a:cs typeface="Arial"/>
              </a:rPr>
              <a:t>radice.</a:t>
            </a:r>
          </a:p>
          <a:p>
            <a:pPr marL="12700">
              <a:lnSpc>
                <a:spcPct val="100000"/>
              </a:lnSpc>
              <a:spcBef>
                <a:spcPts val="1200"/>
              </a:spcBef>
            </a:pPr>
            <a:r>
              <a:rPr sz="2000" spc="-5" dirty="0">
                <a:latin typeface="Arial"/>
                <a:cs typeface="Arial"/>
              </a:rPr>
              <a:t>Es: </a:t>
            </a:r>
            <a:r>
              <a:rPr sz="2000" dirty="0">
                <a:latin typeface="Arial"/>
                <a:cs typeface="Arial"/>
              </a:rPr>
              <a:t>cambio </a:t>
            </a:r>
            <a:r>
              <a:rPr sz="2000" spc="-5" dirty="0">
                <a:latin typeface="Arial"/>
                <a:cs typeface="Arial"/>
              </a:rPr>
              <a:t>subero-fellodermico, </a:t>
            </a:r>
            <a:r>
              <a:rPr sz="2000" dirty="0" err="1" smtClean="0">
                <a:latin typeface="Arial"/>
                <a:cs typeface="Arial"/>
              </a:rPr>
              <a:t>cambio</a:t>
            </a:r>
            <a:r>
              <a:rPr sz="2000" dirty="0" smtClean="0">
                <a:latin typeface="Arial"/>
                <a:cs typeface="Arial"/>
              </a:rPr>
              <a:t> </a:t>
            </a:r>
            <a:r>
              <a:rPr sz="2000" dirty="0" err="1" smtClean="0">
                <a:latin typeface="Arial"/>
                <a:cs typeface="Arial"/>
              </a:rPr>
              <a:t>cribro-vascolare</a:t>
            </a:r>
            <a:r>
              <a:rPr lang="it-IT" sz="2000" dirty="0" smtClean="0">
                <a:latin typeface="Arial"/>
                <a:cs typeface="Arial"/>
              </a:rPr>
              <a:t> p.p.</a:t>
            </a:r>
            <a:r>
              <a:rPr sz="2000" dirty="0" smtClean="0">
                <a:latin typeface="Arial"/>
                <a:cs typeface="Arial"/>
              </a:rPr>
              <a:t>,</a:t>
            </a:r>
            <a:r>
              <a:rPr sz="2000" spc="-55" dirty="0" smtClean="0">
                <a:latin typeface="Arial"/>
                <a:cs typeface="Arial"/>
              </a:rPr>
              <a:t> </a:t>
            </a:r>
            <a:r>
              <a:rPr sz="2000" spc="-5" dirty="0">
                <a:latin typeface="Arial"/>
                <a:cs typeface="Arial"/>
              </a:rPr>
              <a:t>m</a:t>
            </a:r>
            <a:r>
              <a:rPr sz="2000" spc="-5" dirty="0" smtClean="0">
                <a:latin typeface="Arial"/>
                <a:cs typeface="Arial"/>
              </a:rPr>
              <a:t>.</a:t>
            </a:r>
            <a:r>
              <a:rPr lang="it-IT" sz="2000" spc="-5" dirty="0" smtClean="0">
                <a:latin typeface="Arial"/>
                <a:cs typeface="Arial"/>
              </a:rPr>
              <a:t> </a:t>
            </a:r>
            <a:r>
              <a:rPr sz="2000" spc="-5" dirty="0" err="1" smtClean="0">
                <a:latin typeface="Arial"/>
                <a:cs typeface="Arial"/>
              </a:rPr>
              <a:t>avventizi</a:t>
            </a:r>
            <a:endParaRPr sz="2000" dirty="0">
              <a:latin typeface="Arial"/>
              <a:cs typeface="Arial"/>
            </a:endParaRPr>
          </a:p>
        </p:txBody>
      </p:sp>
      <p:sp>
        <p:nvSpPr>
          <p:cNvPr id="4" name="object 4"/>
          <p:cNvSpPr/>
          <p:nvPr/>
        </p:nvSpPr>
        <p:spPr>
          <a:xfrm>
            <a:off x="6156959" y="1053084"/>
            <a:ext cx="2953511" cy="340461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23735" y="381000"/>
            <a:ext cx="8247888" cy="3928871"/>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92315" y="4476877"/>
            <a:ext cx="8246109" cy="1851660"/>
          </a:xfrm>
          <a:prstGeom prst="rect">
            <a:avLst/>
          </a:prstGeom>
        </p:spPr>
        <p:txBody>
          <a:bodyPr vert="horz" wrap="square" lIns="0" tIns="13335" rIns="0" bIns="0" rtlCol="0">
            <a:spAutoFit/>
          </a:bodyPr>
          <a:lstStyle/>
          <a:p>
            <a:pPr marL="12700" marR="5080">
              <a:lnSpc>
                <a:spcPct val="99800"/>
              </a:lnSpc>
              <a:spcBef>
                <a:spcPts val="105"/>
              </a:spcBef>
            </a:pPr>
            <a:r>
              <a:rPr sz="2400" spc="-5" dirty="0">
                <a:latin typeface="Arial"/>
                <a:cs typeface="Arial"/>
              </a:rPr>
              <a:t>Le cellule meristematiche non solo aggiungono nuove cellule  per la crescita della pianta, ma anche si perpetuano: non  tutte le cellule prodotte dalle divisione nei meristemi si  sviluppano in cellule adulte, ma alcune rimangono  meristematiche (</a:t>
            </a:r>
            <a:r>
              <a:rPr sz="2400" b="1" spc="-5" dirty="0">
                <a:latin typeface="Arial"/>
                <a:cs typeface="Arial"/>
              </a:rPr>
              <a:t>cellule</a:t>
            </a:r>
            <a:r>
              <a:rPr sz="2400" b="1" spc="30" dirty="0">
                <a:latin typeface="Arial"/>
                <a:cs typeface="Arial"/>
              </a:rPr>
              <a:t> </a:t>
            </a:r>
            <a:r>
              <a:rPr sz="2400" b="1" spc="-5" dirty="0">
                <a:latin typeface="Arial"/>
                <a:cs typeface="Arial"/>
              </a:rPr>
              <a:t>iniziali</a:t>
            </a:r>
            <a:r>
              <a:rPr sz="2400" spc="-5" dirty="0">
                <a:latin typeface="Arial"/>
                <a:cs typeface="Arial"/>
              </a:rPr>
              <a:t>).</a:t>
            </a:r>
            <a:endParaRPr sz="2400" dirty="0">
              <a:latin typeface="Arial"/>
              <a:cs typeface="Arial"/>
            </a:endParaRPr>
          </a:p>
        </p:txBody>
      </p:sp>
      <p:sp>
        <p:nvSpPr>
          <p:cNvPr id="4" name="object 5"/>
          <p:cNvSpPr/>
          <p:nvPr/>
        </p:nvSpPr>
        <p:spPr>
          <a:xfrm>
            <a:off x="3561588" y="6324600"/>
            <a:ext cx="426719" cy="533400"/>
          </a:xfrm>
          <a:prstGeom prst="rect">
            <a:avLst/>
          </a:prstGeom>
          <a:blipFill>
            <a:blip r:embed="rId3" cstate="print"/>
            <a:stretch>
              <a:fillRect/>
            </a:stretch>
          </a:blipFill>
        </p:spPr>
        <p:txBody>
          <a:bodyPr wrap="square" lIns="0" tIns="0" rIns="0" bIns="0" rtlCol="0"/>
          <a:lstStyle/>
          <a:p>
            <a:endParaRPr/>
          </a:p>
        </p:txBody>
      </p:sp>
      <p:sp>
        <p:nvSpPr>
          <p:cNvPr id="5" name="object 6"/>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6" name="object 7"/>
          <p:cNvSpPr txBox="1">
            <a:spLocks noGrp="1"/>
          </p:cNvSpPr>
          <p:nvPr>
            <p:ph type="ftr" sz="quarter" idx="5"/>
          </p:nvPr>
        </p:nvSpPr>
        <p:spPr>
          <a:xfrm>
            <a:off x="5334000" y="6597014"/>
            <a:ext cx="3730369" cy="218008"/>
          </a:xfrm>
          <a:prstGeom prst="rect">
            <a:avLst/>
          </a:prstGeom>
        </p:spPr>
        <p:txBody>
          <a:bodyPr vert="horz" wrap="square" lIns="0" tIns="0" rIns="0" bIns="0" rtlCol="0">
            <a:spAutoFit/>
          </a:bodyPr>
          <a:lstStyle/>
          <a:p>
            <a:pPr marL="12700">
              <a:lnSpc>
                <a:spcPts val="1650"/>
              </a:lnSpc>
            </a:pPr>
            <a:r>
              <a:rPr lang="it-IT" spc="-5" dirty="0" smtClean="0"/>
              <a:t>3Th - </a:t>
            </a:r>
            <a:r>
              <a:rPr spc="-5" dirty="0" err="1" smtClean="0"/>
              <a:t>Biologia</a:t>
            </a:r>
            <a:r>
              <a:rPr spc="-5" dirty="0" smtClean="0"/>
              <a:t> </a:t>
            </a:r>
            <a:r>
              <a:rPr spc="-5" dirty="0"/>
              <a:t>vegetale </a:t>
            </a:r>
            <a:r>
              <a:rPr dirty="0"/>
              <a:t>x </a:t>
            </a:r>
            <a:r>
              <a:rPr spc="-5" dirty="0"/>
              <a:t>STB </a:t>
            </a:r>
            <a:r>
              <a:rPr dirty="0"/>
              <a:t>– AA</a:t>
            </a:r>
            <a:r>
              <a:rPr spc="-204" dirty="0"/>
              <a:t> </a:t>
            </a:r>
            <a:r>
              <a:rPr dirty="0" smtClean="0"/>
              <a:t>201</a:t>
            </a:r>
            <a:r>
              <a:rPr lang="it-IT" dirty="0" smtClean="0"/>
              <a:t>9</a:t>
            </a:r>
            <a:r>
              <a:rPr dirty="0" smtClean="0"/>
              <a:t>-20</a:t>
            </a:r>
            <a:r>
              <a:rPr lang="it-IT" dirty="0" smtClean="0"/>
              <a:t>20</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456688" y="1700784"/>
            <a:ext cx="6653783" cy="501243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81927" y="121069"/>
            <a:ext cx="8709025" cy="1854200"/>
          </a:xfrm>
          <a:prstGeom prst="rect">
            <a:avLst/>
          </a:prstGeom>
        </p:spPr>
        <p:txBody>
          <a:bodyPr vert="horz" wrap="square" lIns="0" tIns="12700" rIns="0" bIns="0" rtlCol="0">
            <a:spAutoFit/>
          </a:bodyPr>
          <a:lstStyle/>
          <a:p>
            <a:pPr marL="12700" marR="5080">
              <a:lnSpc>
                <a:spcPct val="120000"/>
              </a:lnSpc>
              <a:spcBef>
                <a:spcPts val="100"/>
              </a:spcBef>
            </a:pPr>
            <a:r>
              <a:rPr sz="2000" dirty="0"/>
              <a:t>Le cellule derivate che si formano dalla divisione delle cellule meristematiche  iniziano un processo di aumento delle dimensioni </a:t>
            </a:r>
            <a:r>
              <a:rPr sz="2000" spc="5" dirty="0"/>
              <a:t>(</a:t>
            </a:r>
            <a:r>
              <a:rPr sz="2000" b="1" spc="5" dirty="0">
                <a:latin typeface="Arial"/>
                <a:cs typeface="Arial"/>
              </a:rPr>
              <a:t>crescita </a:t>
            </a:r>
            <a:r>
              <a:rPr sz="2000" b="1" dirty="0">
                <a:latin typeface="Arial"/>
                <a:cs typeface="Arial"/>
              </a:rPr>
              <a:t>per</a:t>
            </a:r>
            <a:r>
              <a:rPr sz="2000" b="1" spc="-210" dirty="0">
                <a:latin typeface="Arial"/>
                <a:cs typeface="Arial"/>
              </a:rPr>
              <a:t> </a:t>
            </a:r>
            <a:r>
              <a:rPr sz="2000" b="1" dirty="0">
                <a:latin typeface="Arial"/>
                <a:cs typeface="Arial"/>
              </a:rPr>
              <a:t>distensione</a:t>
            </a:r>
            <a:r>
              <a:rPr sz="2000" dirty="0"/>
              <a:t>)  e di </a:t>
            </a:r>
            <a:r>
              <a:rPr sz="2000" b="1" spc="-5" dirty="0">
                <a:latin typeface="Arial"/>
                <a:cs typeface="Arial"/>
              </a:rPr>
              <a:t>differenziazione </a:t>
            </a:r>
            <a:r>
              <a:rPr sz="2000" dirty="0"/>
              <a:t>che dipende dalla posizione </a:t>
            </a:r>
            <a:r>
              <a:rPr sz="2000" spc="-5" dirty="0"/>
              <a:t>finale </a:t>
            </a:r>
            <a:r>
              <a:rPr sz="2000" dirty="0"/>
              <a:t>nell’organo in </a:t>
            </a:r>
            <a:r>
              <a:rPr sz="2000" spc="-5" dirty="0"/>
              <a:t>via </a:t>
            </a:r>
            <a:r>
              <a:rPr sz="2000" dirty="0"/>
              <a:t>di  sviluppo e </a:t>
            </a:r>
            <a:r>
              <a:rPr sz="2000" spc="-5" dirty="0"/>
              <a:t>porta </a:t>
            </a:r>
            <a:r>
              <a:rPr sz="2000" dirty="0"/>
              <a:t>alla formazione di </a:t>
            </a:r>
            <a:r>
              <a:rPr sz="2000" spc="-5" dirty="0"/>
              <a:t>tipi </a:t>
            </a:r>
            <a:r>
              <a:rPr sz="2000" dirty="0"/>
              <a:t>diversi di cellule e di </a:t>
            </a:r>
            <a:r>
              <a:rPr sz="2000" spc="-5" dirty="0"/>
              <a:t>tessuti </a:t>
            </a:r>
            <a:r>
              <a:rPr sz="2000" dirty="0"/>
              <a:t>con  specifiche</a:t>
            </a:r>
            <a:r>
              <a:rPr sz="2000" spc="-50" dirty="0"/>
              <a:t> </a:t>
            </a:r>
            <a:r>
              <a:rPr sz="2000" dirty="0"/>
              <a:t>funzioni.</a:t>
            </a:r>
            <a:endParaRPr sz="2000">
              <a:latin typeface="Arial"/>
              <a:cs typeface="Arial"/>
            </a:endParaRPr>
          </a:p>
        </p:txBody>
      </p:sp>
      <p:sp>
        <p:nvSpPr>
          <p:cNvPr id="4" name="object 4"/>
          <p:cNvSpPr txBox="1"/>
          <p:nvPr/>
        </p:nvSpPr>
        <p:spPr>
          <a:xfrm>
            <a:off x="181927" y="2468029"/>
            <a:ext cx="3346450" cy="1854200"/>
          </a:xfrm>
          <a:prstGeom prst="rect">
            <a:avLst/>
          </a:prstGeom>
        </p:spPr>
        <p:txBody>
          <a:bodyPr vert="horz" wrap="square" lIns="0" tIns="12700" rIns="0" bIns="0" rtlCol="0">
            <a:spAutoFit/>
          </a:bodyPr>
          <a:lstStyle/>
          <a:p>
            <a:pPr marL="12700" marR="5080">
              <a:lnSpc>
                <a:spcPct val="120000"/>
              </a:lnSpc>
              <a:spcBef>
                <a:spcPts val="100"/>
              </a:spcBef>
            </a:pPr>
            <a:r>
              <a:rPr sz="2000" dirty="0">
                <a:latin typeface="Arial"/>
                <a:cs typeface="Arial"/>
              </a:rPr>
              <a:t>La crescita per distensione  avviene grazie</a:t>
            </a:r>
            <a:r>
              <a:rPr sz="2000" spc="-100" dirty="0">
                <a:latin typeface="Arial"/>
                <a:cs typeface="Arial"/>
              </a:rPr>
              <a:t> </a:t>
            </a:r>
            <a:r>
              <a:rPr sz="2000" dirty="0">
                <a:latin typeface="Arial"/>
                <a:cs typeface="Arial"/>
              </a:rPr>
              <a:t>all’espansione  del</a:t>
            </a:r>
            <a:r>
              <a:rPr sz="2000" spc="-10" dirty="0">
                <a:latin typeface="Arial"/>
                <a:cs typeface="Arial"/>
              </a:rPr>
              <a:t> </a:t>
            </a:r>
            <a:r>
              <a:rPr sz="2000" dirty="0">
                <a:latin typeface="Arial"/>
                <a:cs typeface="Arial"/>
              </a:rPr>
              <a:t>vacuolo.</a:t>
            </a:r>
            <a:endParaRPr sz="2000">
              <a:latin typeface="Arial"/>
              <a:cs typeface="Arial"/>
            </a:endParaRPr>
          </a:p>
          <a:p>
            <a:pPr marL="12700" marR="789305">
              <a:lnSpc>
                <a:spcPct val="120000"/>
              </a:lnSpc>
            </a:pPr>
            <a:r>
              <a:rPr sz="2000" spc="-10" dirty="0">
                <a:latin typeface="Arial"/>
                <a:cs typeface="Arial"/>
              </a:rPr>
              <a:t>Avviene </a:t>
            </a:r>
            <a:r>
              <a:rPr sz="2000" dirty="0">
                <a:latin typeface="Arial"/>
                <a:cs typeface="Arial"/>
              </a:rPr>
              <a:t>spesso in</a:t>
            </a:r>
            <a:r>
              <a:rPr sz="2000" spc="-90" dirty="0">
                <a:latin typeface="Arial"/>
                <a:cs typeface="Arial"/>
              </a:rPr>
              <a:t> </a:t>
            </a:r>
            <a:r>
              <a:rPr sz="2000" dirty="0">
                <a:latin typeface="Arial"/>
                <a:cs typeface="Arial"/>
              </a:rPr>
              <a:t>una  direzione</a:t>
            </a:r>
            <a:r>
              <a:rPr sz="2000" spc="-55" dirty="0">
                <a:latin typeface="Arial"/>
                <a:cs typeface="Arial"/>
              </a:rPr>
              <a:t> </a:t>
            </a:r>
            <a:r>
              <a:rPr sz="2000" dirty="0">
                <a:latin typeface="Arial"/>
                <a:cs typeface="Arial"/>
              </a:rPr>
              <a:t>prevalente.</a:t>
            </a:r>
            <a:endParaRPr sz="20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6252" y="141287"/>
            <a:ext cx="6833870" cy="391160"/>
          </a:xfrm>
          <a:prstGeom prst="rect">
            <a:avLst/>
          </a:prstGeom>
        </p:spPr>
        <p:txBody>
          <a:bodyPr vert="horz" wrap="square" lIns="0" tIns="12700" rIns="0" bIns="0" rtlCol="0">
            <a:spAutoFit/>
          </a:bodyPr>
          <a:lstStyle/>
          <a:p>
            <a:pPr marL="12700">
              <a:lnSpc>
                <a:spcPct val="100000"/>
              </a:lnSpc>
              <a:spcBef>
                <a:spcPts val="100"/>
              </a:spcBef>
            </a:pPr>
            <a:r>
              <a:rPr b="1" spc="-5" dirty="0">
                <a:solidFill>
                  <a:srgbClr val="0000CC"/>
                </a:solidFill>
                <a:latin typeface="Arial"/>
                <a:cs typeface="Arial"/>
              </a:rPr>
              <a:t>TESSUTI </a:t>
            </a:r>
            <a:r>
              <a:rPr b="1" spc="-35" dirty="0">
                <a:solidFill>
                  <a:srgbClr val="0000CC"/>
                </a:solidFill>
                <a:latin typeface="Arial"/>
                <a:cs typeface="Arial"/>
              </a:rPr>
              <a:t>ADULTI </a:t>
            </a:r>
            <a:r>
              <a:rPr b="1" dirty="0">
                <a:latin typeface="Arial"/>
                <a:cs typeface="Arial"/>
              </a:rPr>
              <a:t>- </a:t>
            </a:r>
            <a:r>
              <a:rPr spc="-25" dirty="0"/>
              <a:t>Vengono </a:t>
            </a:r>
            <a:r>
              <a:rPr spc="-5" dirty="0"/>
              <a:t>classificati in base</a:t>
            </a:r>
            <a:r>
              <a:rPr spc="20" dirty="0"/>
              <a:t> </a:t>
            </a:r>
            <a:r>
              <a:rPr spc="-5" dirty="0"/>
              <a:t>a:</a:t>
            </a:r>
          </a:p>
        </p:txBody>
      </p:sp>
      <p:sp>
        <p:nvSpPr>
          <p:cNvPr id="3" name="object 3"/>
          <p:cNvSpPr txBox="1"/>
          <p:nvPr/>
        </p:nvSpPr>
        <p:spPr>
          <a:xfrm>
            <a:off x="496252" y="507048"/>
            <a:ext cx="8236584" cy="2768600"/>
          </a:xfrm>
          <a:prstGeom prst="rect">
            <a:avLst/>
          </a:prstGeom>
        </p:spPr>
        <p:txBody>
          <a:bodyPr vert="horz" wrap="square" lIns="0" tIns="195580" rIns="0" bIns="0" rtlCol="0">
            <a:spAutoFit/>
          </a:bodyPr>
          <a:lstStyle/>
          <a:p>
            <a:pPr marL="12700">
              <a:lnSpc>
                <a:spcPct val="100000"/>
              </a:lnSpc>
              <a:spcBef>
                <a:spcPts val="1540"/>
              </a:spcBef>
            </a:pPr>
            <a:r>
              <a:rPr sz="2400" b="1" spc="-5" dirty="0">
                <a:solidFill>
                  <a:srgbClr val="3333CC"/>
                </a:solidFill>
                <a:latin typeface="Arial"/>
                <a:cs typeface="Arial"/>
              </a:rPr>
              <a:t>ORIGINE</a:t>
            </a:r>
            <a:endParaRPr sz="2400" dirty="0">
              <a:latin typeface="Arial"/>
              <a:cs typeface="Arial"/>
            </a:endParaRPr>
          </a:p>
          <a:p>
            <a:pPr marL="12700" marR="5080">
              <a:lnSpc>
                <a:spcPct val="100000"/>
              </a:lnSpc>
              <a:spcBef>
                <a:spcPts val="1440"/>
              </a:spcBef>
            </a:pPr>
            <a:r>
              <a:rPr sz="2400" spc="-5" smtClean="0">
                <a:latin typeface="Arial"/>
                <a:cs typeface="Arial"/>
              </a:rPr>
              <a:t>PRIMARI</a:t>
            </a:r>
            <a:r>
              <a:rPr sz="2400" spc="-5" dirty="0">
                <a:latin typeface="Arial"/>
                <a:cs typeface="Arial"/>
              </a:rPr>
              <a:t>, derivati dal </a:t>
            </a:r>
            <a:r>
              <a:rPr sz="2400" spc="-10" dirty="0">
                <a:latin typeface="Arial"/>
                <a:cs typeface="Arial"/>
              </a:rPr>
              <a:t>differenziamento </a:t>
            </a:r>
            <a:r>
              <a:rPr sz="2400" spc="-5" dirty="0">
                <a:latin typeface="Arial"/>
                <a:cs typeface="Arial"/>
              </a:rPr>
              <a:t>di cellule prodotte dai  meristemi apicali o</a:t>
            </a:r>
            <a:r>
              <a:rPr sz="2400" spc="30" dirty="0">
                <a:latin typeface="Arial"/>
                <a:cs typeface="Arial"/>
              </a:rPr>
              <a:t> </a:t>
            </a:r>
            <a:r>
              <a:rPr sz="2400" spc="-5" dirty="0">
                <a:latin typeface="Arial"/>
                <a:cs typeface="Arial"/>
              </a:rPr>
              <a:t>laterali.</a:t>
            </a:r>
            <a:endParaRPr sz="2400" dirty="0">
              <a:latin typeface="Arial"/>
              <a:cs typeface="Arial"/>
            </a:endParaRPr>
          </a:p>
          <a:p>
            <a:pPr marL="12700" marR="696595">
              <a:lnSpc>
                <a:spcPct val="100000"/>
              </a:lnSpc>
              <a:spcBef>
                <a:spcPts val="1440"/>
              </a:spcBef>
            </a:pPr>
            <a:r>
              <a:rPr sz="2400" spc="-5" dirty="0">
                <a:latin typeface="Arial"/>
                <a:cs typeface="Arial"/>
              </a:rPr>
              <a:t>SECONDARI, derivati dall’attività di meristemi di origine  secondaria o mista (“cambi”) che sono responsabili  dell’accrescimento secondario in spessore della</a:t>
            </a:r>
            <a:r>
              <a:rPr sz="2400" spc="120" dirty="0">
                <a:latin typeface="Arial"/>
                <a:cs typeface="Arial"/>
              </a:rPr>
              <a:t> </a:t>
            </a:r>
            <a:r>
              <a:rPr sz="2400" spc="-5" dirty="0">
                <a:latin typeface="Arial"/>
                <a:cs typeface="Arial"/>
              </a:rPr>
              <a:t>pianta.</a:t>
            </a:r>
            <a:endParaRPr sz="2400" dirty="0">
              <a:latin typeface="Arial"/>
              <a:cs typeface="Arial"/>
            </a:endParaRPr>
          </a:p>
        </p:txBody>
      </p:sp>
      <p:sp>
        <p:nvSpPr>
          <p:cNvPr id="4" name="object 4"/>
          <p:cNvSpPr txBox="1">
            <a:spLocks noGrp="1"/>
          </p:cNvSpPr>
          <p:nvPr>
            <p:ph type="body" idx="1"/>
          </p:nvPr>
        </p:nvSpPr>
        <p:spPr>
          <a:prstGeom prst="rect">
            <a:avLst/>
          </a:prstGeom>
        </p:spPr>
        <p:txBody>
          <a:bodyPr vert="horz" wrap="square" lIns="0" tIns="12700" rIns="0" bIns="0" rtlCol="0">
            <a:spAutoFit/>
          </a:bodyPr>
          <a:lstStyle/>
          <a:p>
            <a:pPr marL="12700" marR="1405890">
              <a:lnSpc>
                <a:spcPct val="150000"/>
              </a:lnSpc>
              <a:spcBef>
                <a:spcPts val="100"/>
              </a:spcBef>
            </a:pPr>
            <a:r>
              <a:rPr b="1" spc="-5" dirty="0">
                <a:solidFill>
                  <a:srgbClr val="3333CC"/>
                </a:solidFill>
                <a:latin typeface="Arial"/>
                <a:cs typeface="Arial"/>
              </a:rPr>
              <a:t>FUNZIONE  </a:t>
            </a:r>
            <a:r>
              <a:rPr spc="-20" dirty="0"/>
              <a:t>TEGUMENTALI  </a:t>
            </a:r>
            <a:r>
              <a:rPr dirty="0"/>
              <a:t>“</a:t>
            </a:r>
            <a:r>
              <a:rPr spc="-185" dirty="0"/>
              <a:t>P</a:t>
            </a:r>
            <a:r>
              <a:rPr spc="-5" dirty="0"/>
              <a:t>A</a:t>
            </a:r>
            <a:r>
              <a:rPr spc="-10" dirty="0"/>
              <a:t>R</a:t>
            </a:r>
            <a:r>
              <a:rPr spc="-5" dirty="0"/>
              <a:t>E</a:t>
            </a:r>
            <a:r>
              <a:rPr spc="-10" dirty="0"/>
              <a:t>NCH</a:t>
            </a:r>
            <a:r>
              <a:rPr dirty="0"/>
              <a:t>IM</a:t>
            </a:r>
            <a:r>
              <a:rPr spc="-185" dirty="0"/>
              <a:t>A</a:t>
            </a:r>
            <a:r>
              <a:rPr spc="-5" dirty="0"/>
              <a:t>T</a:t>
            </a:r>
            <a:r>
              <a:rPr dirty="0"/>
              <a:t>I</a:t>
            </a:r>
            <a:r>
              <a:rPr spc="-10" dirty="0"/>
              <a:t>C</a:t>
            </a:r>
            <a:r>
              <a:rPr dirty="0"/>
              <a:t>I”</a:t>
            </a:r>
          </a:p>
          <a:p>
            <a:pPr marL="12700" marR="5080">
              <a:lnSpc>
                <a:spcPct val="150000"/>
              </a:lnSpc>
            </a:pPr>
            <a:r>
              <a:rPr spc="-5" dirty="0"/>
              <a:t>MECCANICI o DI</a:t>
            </a:r>
            <a:r>
              <a:rPr spc="-40" dirty="0"/>
              <a:t> </a:t>
            </a:r>
            <a:r>
              <a:rPr spc="-5" dirty="0"/>
              <a:t>SOSTEGNO  </a:t>
            </a:r>
            <a:r>
              <a:rPr spc="-10" dirty="0"/>
              <a:t>CONDUTTORI</a:t>
            </a:r>
          </a:p>
        </p:txBody>
      </p:sp>
      <p:sp>
        <p:nvSpPr>
          <p:cNvPr id="5" name="object 5"/>
          <p:cNvSpPr txBox="1"/>
          <p:nvPr/>
        </p:nvSpPr>
        <p:spPr>
          <a:xfrm>
            <a:off x="496252" y="6231065"/>
            <a:ext cx="179387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SE</a:t>
            </a:r>
            <a:r>
              <a:rPr sz="2400" spc="-10" dirty="0">
                <a:latin typeface="Arial"/>
                <a:cs typeface="Arial"/>
              </a:rPr>
              <a:t>CR</a:t>
            </a:r>
            <a:r>
              <a:rPr sz="2400" spc="-5" dirty="0">
                <a:latin typeface="Arial"/>
                <a:cs typeface="Arial"/>
              </a:rPr>
              <a:t>E</a:t>
            </a:r>
            <a:r>
              <a:rPr sz="2400" spc="-55" dirty="0">
                <a:latin typeface="Arial"/>
                <a:cs typeface="Arial"/>
              </a:rPr>
              <a:t>T</a:t>
            </a:r>
            <a:r>
              <a:rPr sz="2400" dirty="0">
                <a:latin typeface="Arial"/>
                <a:cs typeface="Arial"/>
              </a:rPr>
              <a:t>O</a:t>
            </a:r>
            <a:r>
              <a:rPr sz="2400" spc="-10" dirty="0">
                <a:latin typeface="Arial"/>
                <a:cs typeface="Arial"/>
              </a:rPr>
              <a:t>R</a:t>
            </a:r>
            <a:r>
              <a:rPr sz="2400" dirty="0">
                <a:latin typeface="Arial"/>
                <a:cs typeface="Arial"/>
              </a:rPr>
              <a:t>I</a:t>
            </a:r>
          </a:p>
        </p:txBody>
      </p:sp>
      <p:sp>
        <p:nvSpPr>
          <p:cNvPr id="6" name="object 6"/>
          <p:cNvSpPr txBox="1"/>
          <p:nvPr/>
        </p:nvSpPr>
        <p:spPr>
          <a:xfrm>
            <a:off x="7024940" y="3886200"/>
            <a:ext cx="1671320" cy="1058545"/>
          </a:xfrm>
          <a:prstGeom prst="rect">
            <a:avLst/>
          </a:prstGeom>
        </p:spPr>
        <p:txBody>
          <a:bodyPr vert="horz" wrap="square" lIns="0" tIns="12700" rIns="0" bIns="0" rtlCol="0">
            <a:spAutoFit/>
          </a:bodyPr>
          <a:lstStyle/>
          <a:p>
            <a:pPr marL="33655" marR="5080" indent="-21590">
              <a:lnSpc>
                <a:spcPct val="141200"/>
              </a:lnSpc>
              <a:spcBef>
                <a:spcPts val="100"/>
              </a:spcBef>
            </a:pPr>
            <a:r>
              <a:rPr sz="2400" spc="-5" dirty="0">
                <a:latin typeface="Arial"/>
                <a:cs typeface="Arial"/>
              </a:rPr>
              <a:t>SEMPLICI  </a:t>
            </a:r>
            <a:r>
              <a:rPr sz="2400" spc="-10" dirty="0">
                <a:latin typeface="Arial"/>
                <a:cs typeface="Arial"/>
              </a:rPr>
              <a:t>C</a:t>
            </a:r>
            <a:r>
              <a:rPr sz="2400" dirty="0">
                <a:latin typeface="Arial"/>
                <a:cs typeface="Arial"/>
              </a:rPr>
              <a:t>OM</a:t>
            </a:r>
            <a:r>
              <a:rPr sz="2400" spc="-5" dirty="0">
                <a:latin typeface="Arial"/>
                <a:cs typeface="Arial"/>
              </a:rPr>
              <a:t>P</a:t>
            </a:r>
            <a:r>
              <a:rPr sz="2400" dirty="0">
                <a:latin typeface="Arial"/>
                <a:cs typeface="Arial"/>
              </a:rPr>
              <a:t>O</a:t>
            </a:r>
            <a:r>
              <a:rPr sz="2400" spc="-5" dirty="0">
                <a:latin typeface="Arial"/>
                <a:cs typeface="Arial"/>
              </a:rPr>
              <a:t>STI</a:t>
            </a:r>
            <a:endParaRPr sz="2400" dirty="0">
              <a:latin typeface="Arial"/>
              <a:cs typeface="Arial"/>
            </a:endParaRPr>
          </a:p>
        </p:txBody>
      </p:sp>
      <p:sp>
        <p:nvSpPr>
          <p:cNvPr id="7" name="object 7"/>
          <p:cNvSpPr txBox="1"/>
          <p:nvPr/>
        </p:nvSpPr>
        <p:spPr>
          <a:xfrm>
            <a:off x="4534853" y="4163321"/>
            <a:ext cx="2268855" cy="391160"/>
          </a:xfrm>
          <a:prstGeom prst="rect">
            <a:avLst/>
          </a:prstGeom>
        </p:spPr>
        <p:txBody>
          <a:bodyPr vert="horz" wrap="square" lIns="0" tIns="12700" rIns="0" bIns="0" rtlCol="0">
            <a:spAutoFit/>
          </a:bodyPr>
          <a:lstStyle/>
          <a:p>
            <a:pPr marL="12700">
              <a:lnSpc>
                <a:spcPct val="100000"/>
              </a:lnSpc>
              <a:spcBef>
                <a:spcPts val="100"/>
              </a:spcBef>
            </a:pPr>
            <a:r>
              <a:rPr sz="2400" b="1" spc="-35" dirty="0">
                <a:solidFill>
                  <a:srgbClr val="3333CC"/>
                </a:solidFill>
                <a:latin typeface="Arial"/>
                <a:cs typeface="Arial"/>
              </a:rPr>
              <a:t>COMPLESSITA’</a:t>
            </a:r>
            <a:endParaRPr sz="2400" dirty="0">
              <a:latin typeface="Arial"/>
              <a:cs typeface="Arial"/>
            </a:endParaRPr>
          </a:p>
        </p:txBody>
      </p:sp>
      <p:sp>
        <p:nvSpPr>
          <p:cNvPr id="11" name="object 5"/>
          <p:cNvSpPr/>
          <p:nvPr/>
        </p:nvSpPr>
        <p:spPr>
          <a:xfrm>
            <a:off x="3561588" y="6324600"/>
            <a:ext cx="426719" cy="533400"/>
          </a:xfrm>
          <a:prstGeom prst="rect">
            <a:avLst/>
          </a:prstGeom>
          <a:blipFill>
            <a:blip r:embed="rId2" cstate="print"/>
            <a:stretch>
              <a:fillRect/>
            </a:stretch>
          </a:blipFill>
        </p:spPr>
        <p:txBody>
          <a:bodyPr wrap="square" lIns="0" tIns="0" rIns="0" bIns="0" rtlCol="0"/>
          <a:lstStyle/>
          <a:p>
            <a:endParaRPr/>
          </a:p>
        </p:txBody>
      </p:sp>
      <p:sp>
        <p:nvSpPr>
          <p:cNvPr id="12" name="object 6"/>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13" name="object 7"/>
          <p:cNvSpPr txBox="1">
            <a:spLocks noGrp="1"/>
          </p:cNvSpPr>
          <p:nvPr>
            <p:ph type="ftr" sz="quarter" idx="5"/>
          </p:nvPr>
        </p:nvSpPr>
        <p:spPr>
          <a:xfrm>
            <a:off x="5334000" y="6597014"/>
            <a:ext cx="3730369" cy="218008"/>
          </a:xfrm>
          <a:prstGeom prst="rect">
            <a:avLst/>
          </a:prstGeom>
        </p:spPr>
        <p:txBody>
          <a:bodyPr vert="horz" wrap="square" lIns="0" tIns="0" rIns="0" bIns="0" rtlCol="0">
            <a:spAutoFit/>
          </a:bodyPr>
          <a:lstStyle/>
          <a:p>
            <a:pPr marL="12700">
              <a:lnSpc>
                <a:spcPts val="1650"/>
              </a:lnSpc>
            </a:pPr>
            <a:r>
              <a:rPr lang="it-IT" spc="-5" dirty="0" smtClean="0"/>
              <a:t>3Th - </a:t>
            </a:r>
            <a:r>
              <a:rPr spc="-5" dirty="0" err="1" smtClean="0"/>
              <a:t>Biologia</a:t>
            </a:r>
            <a:r>
              <a:rPr spc="-5" dirty="0" smtClean="0"/>
              <a:t> </a:t>
            </a:r>
            <a:r>
              <a:rPr spc="-5" dirty="0"/>
              <a:t>vegetale </a:t>
            </a:r>
            <a:r>
              <a:rPr dirty="0"/>
              <a:t>x </a:t>
            </a:r>
            <a:r>
              <a:rPr spc="-5" dirty="0"/>
              <a:t>STB </a:t>
            </a:r>
            <a:r>
              <a:rPr dirty="0"/>
              <a:t>– AA</a:t>
            </a:r>
            <a:r>
              <a:rPr spc="-204" dirty="0"/>
              <a:t> </a:t>
            </a:r>
            <a:r>
              <a:rPr dirty="0" smtClean="0"/>
              <a:t>201</a:t>
            </a:r>
            <a:r>
              <a:rPr lang="it-IT" dirty="0" smtClean="0"/>
              <a:t>9</a:t>
            </a:r>
            <a:r>
              <a:rPr dirty="0" smtClean="0"/>
              <a:t>-20</a:t>
            </a:r>
            <a:r>
              <a:rPr lang="it-IT" dirty="0" smtClean="0"/>
              <a:t>20</a:t>
            </a:r>
            <a:endParaRP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TotalTime>
  <Words>2322</Words>
  <Application>Microsoft Office PowerPoint</Application>
  <PresentationFormat>Presentazione su schermo (4:3)</PresentationFormat>
  <Paragraphs>198</Paragraphs>
  <Slides>52</Slides>
  <Notes>0</Notes>
  <HiddenSlides>0</HiddenSlides>
  <MMClips>0</MMClips>
  <ScaleCrop>false</ScaleCrop>
  <HeadingPairs>
    <vt:vector size="4" baseType="variant">
      <vt:variant>
        <vt:lpstr>Tema</vt:lpstr>
      </vt:variant>
      <vt:variant>
        <vt:i4>1</vt:i4>
      </vt:variant>
      <vt:variant>
        <vt:lpstr>Titoli diapositive</vt:lpstr>
      </vt:variant>
      <vt:variant>
        <vt:i4>52</vt:i4>
      </vt:variant>
    </vt:vector>
  </HeadingPairs>
  <TitlesOfParts>
    <vt:vector size="53" baseType="lpstr">
      <vt:lpstr>Office Theme</vt:lpstr>
      <vt:lpstr>ISTOLOGIA e ANATOMIA  VEGETALE</vt:lpstr>
      <vt:lpstr>Presentazione standard di PowerPoint</vt:lpstr>
      <vt:lpstr>Presentazione standard di PowerPoint</vt:lpstr>
      <vt:lpstr>ISTOLOGIA VEGETALE</vt:lpstr>
      <vt:lpstr>Presentazione standard di PowerPoint</vt:lpstr>
      <vt:lpstr>TESSUTI MERISTEMATICI – Distinti in base all’origine in:</vt:lpstr>
      <vt:lpstr>Presentazione standard di PowerPoint</vt:lpstr>
      <vt:lpstr>Le cellule derivate che si formano dalla divisione delle cellule meristematiche  iniziano un processo di aumento delle dimensioni (crescita per distensione)  e di differenziazione che dipende dalla posizione finale nell’organo in via di  sviluppo e porta alla formazione di tipi diversi di cellule e di tessuti con  specifiche funzioni.</vt:lpstr>
      <vt:lpstr>TESSUTI ADULTI - Vengono classificati in base 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EPIDERMIDE</vt:lpstr>
      <vt:lpstr>Presentazione standard di PowerPoint</vt:lpstr>
      <vt:lpstr>Presentazione standard di PowerPoint</vt:lpstr>
      <vt:lpstr>Presentazione standard di PowerPoint</vt:lpstr>
      <vt:lpstr>Presentazione standard di PowerPoint</vt:lpstr>
      <vt:lpstr>Presentazione standard di PowerPoint</vt:lpstr>
      <vt:lpstr>Sempre in sezione trasversale, talvolta le cellule epidermiche  presentano una caratteristica estroflessione, la papilla  epidermica. La luce incidente si rifrange sulla superficie scabra  che ne deriva, facendo assumere alla struttura un aspetto  particolare, “vellutato”.</vt:lpstr>
      <vt:lpstr>Picconia excelsa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 CERE EPICUTICOLARI, che rendono le superfici  particolarmente idrorepellenti, conferiscono un caratteristico  colore azzurrognolo alle superfici.</vt:lpstr>
      <vt:lpstr>Presentazione standard di PowerPoint</vt:lpstr>
      <vt:lpstr>Presentazione standard di PowerPoint</vt:lpstr>
      <vt:lpstr>Presentazione standard di PowerPoint</vt:lpstr>
      <vt:lpstr>Presentazione standard di PowerPoint</vt:lpstr>
      <vt:lpstr>Presentazione standard di PowerPoint</vt:lpstr>
      <vt:lpstr>TRICOMI (o peli)</vt:lpstr>
      <vt:lpstr>Presentazione standard di PowerPoint</vt:lpstr>
      <vt:lpstr>Presentazione standard di PowerPoint</vt:lpstr>
      <vt:lpstr>Presentazione standard di PowerPoint</vt:lpstr>
      <vt:lpstr>Presentazione standard di PowerPoint</vt:lpstr>
      <vt:lpstr>Presentazione standard di PowerPoint</vt:lpstr>
      <vt:lpstr>Talvolta è la pianta stessa che funge da predatore, e ciò è  reso possibile dalla presenza di tricomi ghiandolari  specializzati...</vt:lpstr>
      <vt:lpstr>Presentazione standard di PowerPoint</vt:lpstr>
      <vt:lpstr>Presentazione standard di PowerPoint</vt:lpstr>
      <vt:lpstr>Pelo urticante di Urtica  dioica</vt:lpstr>
      <vt:lpstr>parete silicizzata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ISTOLOGIA e ANATOMIA  VEGETALE</dc:title>
  <dc:creator>Mauro Tretiach</dc:creator>
  <cp:lastModifiedBy>Lenovo</cp:lastModifiedBy>
  <cp:revision>4</cp:revision>
  <dcterms:created xsi:type="dcterms:W3CDTF">2020-04-17T14:26:32Z</dcterms:created>
  <dcterms:modified xsi:type="dcterms:W3CDTF">2020-04-17T14:47:53Z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2019-05-28T00:00:00Z</vt:filetime>
  </property>
  <property fmtid="{D5CDD505-2E9C-101B-9397-08002B2CF9AE}" pid="3" name="Creator">
    <vt:lpwstr>Nitro Reader 3  (3. 5. 5. 2)</vt:lpwstr>
  </property>
  <property fmtid="{D5CDD505-2E9C-101B-9397-08002B2CF9AE}" pid="4" name="LastSaved">
    <vt:filetime>2020-04-17T00:00:00Z</vt:filetime>
  </property>
</Properties>
</file>