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3" d="100"/>
          <a:sy n="103" d="100"/>
        </p:scale>
        <p:origin x="-114" y="-96"/>
      </p:cViewPr>
      <p:guideLst>
        <p:guide orient="horz" pos="39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6CE40D5-B84C-4C8F-B6E0-48132D329087}"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27964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6CE40D5-B84C-4C8F-B6E0-48132D329087}"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369278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6CE40D5-B84C-4C8F-B6E0-48132D329087}"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420786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319040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3612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6CE40D5-B84C-4C8F-B6E0-48132D329087}"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422525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6CE40D5-B84C-4C8F-B6E0-48132D329087}"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3991380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6CE40D5-B84C-4C8F-B6E0-48132D329087}" type="datetimeFigureOut">
              <a:rPr lang="it-IT" smtClean="0"/>
              <a:t>16/04/2020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203048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6CE40D5-B84C-4C8F-B6E0-48132D329087}" type="datetimeFigureOut">
              <a:rPr lang="it-IT" smtClean="0"/>
              <a:t>16/04/2020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370628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6CE40D5-B84C-4C8F-B6E0-48132D329087}" type="datetimeFigureOut">
              <a:rPr lang="it-IT" smtClean="0"/>
              <a:t>16/04/2020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82076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6CE40D5-B84C-4C8F-B6E0-48132D329087}" type="datetimeFigureOut">
              <a:rPr lang="it-IT" smtClean="0"/>
              <a:t>16/04/2020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238772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6CE40D5-B84C-4C8F-B6E0-48132D329087}" type="datetimeFigureOut">
              <a:rPr lang="it-IT" smtClean="0"/>
              <a:t>16/04/2020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23551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6CE40D5-B84C-4C8F-B6E0-48132D329087}" type="datetimeFigureOut">
              <a:rPr lang="it-IT" smtClean="0"/>
              <a:t>16/04/2020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F056D6E-4C75-4FCD-8C24-2AE0D509A2D0}" type="slidenum">
              <a:rPr lang="it-IT" smtClean="0"/>
              <a:t>‹N›</a:t>
            </a:fld>
            <a:endParaRPr lang="it-IT"/>
          </a:p>
        </p:txBody>
      </p:sp>
    </p:spTree>
    <p:extLst>
      <p:ext uri="{BB962C8B-B14F-4D97-AF65-F5344CB8AC3E}">
        <p14:creationId xmlns:p14="http://schemas.microsoft.com/office/powerpoint/2010/main" val="72589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E40D5-B84C-4C8F-B6E0-48132D329087}" type="datetimeFigureOut">
              <a:rPr lang="it-IT" smtClean="0"/>
              <a:t>16/04/2020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56D6E-4C75-4FCD-8C24-2AE0D509A2D0}" type="slidenum">
              <a:rPr lang="it-IT" smtClean="0"/>
              <a:t>‹N›</a:t>
            </a:fld>
            <a:endParaRPr lang="it-IT"/>
          </a:p>
        </p:txBody>
      </p:sp>
    </p:spTree>
    <p:extLst>
      <p:ext uri="{BB962C8B-B14F-4D97-AF65-F5344CB8AC3E}">
        <p14:creationId xmlns:p14="http://schemas.microsoft.com/office/powerpoint/2010/main" val="155984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2.jpeg"/><Relationship Id="rId2" Type="http://schemas.openxmlformats.org/officeDocument/2006/relationships/image" Target="../media/image48.jpg"/><Relationship Id="rId1" Type="http://schemas.openxmlformats.org/officeDocument/2006/relationships/slideLayout" Target="../slideLayouts/slideLayout1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1.jp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1.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6"/>
          <p:cNvSpPr txBox="1">
            <a:spLocks noChangeArrowheads="1"/>
          </p:cNvSpPr>
          <p:nvPr/>
        </p:nvSpPr>
        <p:spPr bwMode="auto">
          <a:xfrm>
            <a:off x="323850" y="260350"/>
            <a:ext cx="8382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La moltiplicazione dei meristemi è la diretta conseguenza della formazione di </a:t>
            </a:r>
            <a:r>
              <a:rPr lang="it-IT" altLang="it-IT" sz="2400" b="1">
                <a:solidFill>
                  <a:srgbClr val="000000"/>
                </a:solidFill>
              </a:rPr>
              <a:t>meristemi laterali</a:t>
            </a:r>
            <a:r>
              <a:rPr lang="it-IT" altLang="it-IT" sz="2400">
                <a:solidFill>
                  <a:srgbClr val="000000"/>
                </a:solidFill>
              </a:rPr>
              <a:t> rispetto all’asse di polarità originale. Daranno potenzialmente origine a ramificazioni  di secondo ordine, sia caulinarie che radicali. </a:t>
            </a:r>
          </a:p>
        </p:txBody>
      </p:sp>
      <p:pic>
        <p:nvPicPr>
          <p:cNvPr id="88067" name="Picture 2" descr="http://classconnection.s3.amazonaws.com/431/flashcards/1134431/png/meristems1328668626885.png"/>
          <p:cNvPicPr>
            <a:picLocks noChangeAspect="1" noChangeArrowheads="1"/>
          </p:cNvPicPr>
          <p:nvPr/>
        </p:nvPicPr>
        <p:blipFill>
          <a:blip r:embed="rId2">
            <a:extLst>
              <a:ext uri="{28A0092B-C50C-407E-A947-70E740481C1C}">
                <a14:useLocalDpi xmlns:a14="http://schemas.microsoft.com/office/drawing/2010/main" val="0"/>
              </a:ext>
            </a:extLst>
          </a:blip>
          <a:srcRect r="25027" b="44537"/>
          <a:stretch>
            <a:fillRect/>
          </a:stretch>
        </p:blipFill>
        <p:spPr bwMode="auto">
          <a:xfrm>
            <a:off x="400050" y="3717925"/>
            <a:ext cx="37782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descr="http://classconnection.s3.amazonaws.com/431/flashcards/1134431/png/meristems1328668626885.png"/>
          <p:cNvPicPr>
            <a:picLocks noChangeAspect="1" noChangeArrowheads="1"/>
          </p:cNvPicPr>
          <p:nvPr/>
        </p:nvPicPr>
        <p:blipFill>
          <a:blip r:embed="rId2">
            <a:extLst>
              <a:ext uri="{28A0092B-C50C-407E-A947-70E740481C1C}">
                <a14:useLocalDpi xmlns:a14="http://schemas.microsoft.com/office/drawing/2010/main" val="0"/>
              </a:ext>
            </a:extLst>
          </a:blip>
          <a:srcRect t="55334"/>
          <a:stretch>
            <a:fillRect/>
          </a:stretch>
        </p:blipFill>
        <p:spPr bwMode="auto">
          <a:xfrm>
            <a:off x="3924300" y="3908425"/>
            <a:ext cx="503872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9"/>
          <p:cNvSpPr txBox="1">
            <a:spLocks noChangeArrowheads="1"/>
          </p:cNvSpPr>
          <p:nvPr/>
        </p:nvSpPr>
        <p:spPr bwMode="auto">
          <a:xfrm>
            <a:off x="342900" y="2133600"/>
            <a:ext cx="84963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I meccanismi di formazione sono molto diversi nei due organi assili fondamentali della pianta, il caule e la radice, a causa della diversa organizzazione di questi due organi.</a:t>
            </a:r>
            <a:endParaRPr lang="it-IT" altLang="it-IT" sz="1800">
              <a:solidFill>
                <a:srgbClr val="000000"/>
              </a:solidFill>
            </a:endParaRPr>
          </a:p>
        </p:txBody>
      </p:sp>
      <p:grpSp>
        <p:nvGrpSpPr>
          <p:cNvPr id="14" name="Group 3"/>
          <p:cNvGrpSpPr>
            <a:grpSpLocks/>
          </p:cNvGrpSpPr>
          <p:nvPr/>
        </p:nvGrpSpPr>
        <p:grpSpPr bwMode="auto">
          <a:xfrm>
            <a:off x="3565525" y="6324600"/>
            <a:ext cx="5578475" cy="538163"/>
            <a:chOff x="2243" y="3984"/>
            <a:chExt cx="3514" cy="339"/>
          </a:xfrm>
        </p:grpSpPr>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915918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0683" y="1760220"/>
            <a:ext cx="7191755" cy="50977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46197" y="101790"/>
            <a:ext cx="3411854" cy="513715"/>
          </a:xfrm>
          <a:prstGeom prst="rect">
            <a:avLst/>
          </a:prstGeom>
        </p:spPr>
        <p:txBody>
          <a:bodyPr vert="horz" wrap="square" lIns="0" tIns="12700" rIns="0" bIns="0" rtlCol="0">
            <a:spAutoFit/>
          </a:bodyPr>
          <a:lstStyle/>
          <a:p>
            <a:pPr marL="12700">
              <a:lnSpc>
                <a:spcPct val="100000"/>
              </a:lnSpc>
              <a:spcBef>
                <a:spcPts val="100"/>
              </a:spcBef>
            </a:pPr>
            <a:r>
              <a:rPr sz="3200" dirty="0"/>
              <a:t>Forme</a:t>
            </a:r>
            <a:r>
              <a:rPr sz="3200" spc="-60" dirty="0"/>
              <a:t> </a:t>
            </a:r>
            <a:r>
              <a:rPr sz="3200" spc="-5" dirty="0"/>
              <a:t>biologiche</a:t>
            </a:r>
            <a:endParaRPr sz="3200"/>
          </a:p>
        </p:txBody>
      </p:sp>
      <p:sp>
        <p:nvSpPr>
          <p:cNvPr id="4" name="object 4"/>
          <p:cNvSpPr txBox="1"/>
          <p:nvPr/>
        </p:nvSpPr>
        <p:spPr>
          <a:xfrm>
            <a:off x="484947" y="699446"/>
            <a:ext cx="8023225" cy="936795"/>
          </a:xfrm>
          <a:prstGeom prst="rect">
            <a:avLst/>
          </a:prstGeom>
        </p:spPr>
        <p:txBody>
          <a:bodyPr vert="horz" wrap="square" lIns="0" tIns="13335" rIns="0" bIns="0" rtlCol="0">
            <a:spAutoFit/>
          </a:bodyPr>
          <a:lstStyle/>
          <a:p>
            <a:pPr marL="12700" marR="490855">
              <a:lnSpc>
                <a:spcPct val="100000"/>
              </a:lnSpc>
              <a:spcBef>
                <a:spcPts val="105"/>
              </a:spcBef>
            </a:pPr>
            <a:r>
              <a:rPr sz="2000" dirty="0">
                <a:latin typeface="Arial"/>
                <a:cs typeface="Arial"/>
              </a:rPr>
              <a:t>Una classificazione alternativa, più rigorosa, è quella delle</a:t>
            </a:r>
            <a:r>
              <a:rPr sz="2000" spc="-160" dirty="0">
                <a:latin typeface="Arial"/>
                <a:cs typeface="Arial"/>
              </a:rPr>
              <a:t> </a:t>
            </a:r>
            <a:r>
              <a:rPr sz="2000" b="1" dirty="0">
                <a:solidFill>
                  <a:srgbClr val="CC0000"/>
                </a:solidFill>
                <a:latin typeface="Arial"/>
                <a:cs typeface="Arial"/>
              </a:rPr>
              <a:t>FORME  BIOLOGICHE </a:t>
            </a:r>
            <a:r>
              <a:rPr sz="2000" dirty="0">
                <a:latin typeface="Arial"/>
                <a:cs typeface="Arial"/>
              </a:rPr>
              <a:t>proposta da Raunkiaer</a:t>
            </a:r>
            <a:r>
              <a:rPr sz="2000" spc="-145" dirty="0">
                <a:latin typeface="Arial"/>
                <a:cs typeface="Arial"/>
              </a:rPr>
              <a:t> </a:t>
            </a:r>
            <a:r>
              <a:rPr sz="2000" dirty="0">
                <a:latin typeface="Arial"/>
                <a:cs typeface="Arial"/>
              </a:rPr>
              <a:t>(1934</a:t>
            </a:r>
            <a:r>
              <a:rPr sz="2000" dirty="0" smtClean="0">
                <a:latin typeface="Arial"/>
                <a:cs typeface="Arial"/>
              </a:rPr>
              <a:t>)</a:t>
            </a:r>
            <a:r>
              <a:rPr lang="it-IT" sz="2000" dirty="0" smtClean="0">
                <a:latin typeface="Arial"/>
                <a:cs typeface="Arial"/>
              </a:rPr>
              <a:t>, b</a:t>
            </a:r>
            <a:r>
              <a:rPr sz="2000" spc="-5" dirty="0" err="1" smtClean="0">
                <a:latin typeface="Arial"/>
                <a:cs typeface="Arial"/>
              </a:rPr>
              <a:t>asata</a:t>
            </a:r>
            <a:r>
              <a:rPr sz="2000" spc="-5" dirty="0" smtClean="0">
                <a:latin typeface="Arial"/>
                <a:cs typeface="Arial"/>
              </a:rPr>
              <a:t> </a:t>
            </a:r>
            <a:r>
              <a:rPr sz="2000" dirty="0" err="1" smtClean="0">
                <a:latin typeface="Arial"/>
                <a:cs typeface="Arial"/>
              </a:rPr>
              <a:t>essenzial</a:t>
            </a:r>
            <a:r>
              <a:rPr lang="it-IT" sz="2000" dirty="0" smtClean="0">
                <a:latin typeface="Arial"/>
                <a:cs typeface="Arial"/>
              </a:rPr>
              <a:t>-</a:t>
            </a:r>
            <a:r>
              <a:rPr sz="2000" dirty="0" err="1" smtClean="0">
                <a:latin typeface="Arial"/>
                <a:cs typeface="Arial"/>
              </a:rPr>
              <a:t>mente</a:t>
            </a:r>
            <a:r>
              <a:rPr sz="2000" dirty="0" smtClean="0">
                <a:latin typeface="Arial"/>
                <a:cs typeface="Arial"/>
              </a:rPr>
              <a:t> </a:t>
            </a:r>
            <a:r>
              <a:rPr sz="2000" dirty="0">
                <a:latin typeface="Arial"/>
                <a:cs typeface="Arial"/>
              </a:rPr>
              <a:t>sulla posizione delle </a:t>
            </a:r>
            <a:r>
              <a:rPr sz="2000" dirty="0" err="1">
                <a:latin typeface="Arial"/>
                <a:cs typeface="Arial"/>
              </a:rPr>
              <a:t>gemme</a:t>
            </a:r>
            <a:r>
              <a:rPr sz="2000" dirty="0">
                <a:latin typeface="Arial"/>
                <a:cs typeface="Arial"/>
              </a:rPr>
              <a:t> </a:t>
            </a:r>
            <a:r>
              <a:rPr lang="it-IT" sz="2000" dirty="0" smtClean="0">
                <a:latin typeface="Arial"/>
                <a:cs typeface="Arial"/>
              </a:rPr>
              <a:t>svernanti </a:t>
            </a:r>
            <a:r>
              <a:rPr sz="2000" spc="-5" dirty="0" err="1" smtClean="0">
                <a:latin typeface="Arial"/>
                <a:cs typeface="Arial"/>
              </a:rPr>
              <a:t>rispetto</a:t>
            </a:r>
            <a:r>
              <a:rPr sz="2000" spc="-5" dirty="0" smtClean="0">
                <a:latin typeface="Arial"/>
                <a:cs typeface="Arial"/>
              </a:rPr>
              <a:t> </a:t>
            </a:r>
            <a:r>
              <a:rPr sz="2000" dirty="0">
                <a:latin typeface="Arial"/>
                <a:cs typeface="Arial"/>
              </a:rPr>
              <a:t>al</a:t>
            </a:r>
            <a:r>
              <a:rPr sz="2000" spc="-160" dirty="0">
                <a:latin typeface="Arial"/>
                <a:cs typeface="Arial"/>
              </a:rPr>
              <a:t> </a:t>
            </a:r>
            <a:r>
              <a:rPr sz="2000" dirty="0">
                <a:latin typeface="Arial"/>
                <a:cs typeface="Arial"/>
              </a:rPr>
              <a:t>terreno.</a:t>
            </a:r>
          </a:p>
        </p:txBody>
      </p:sp>
    </p:spTree>
    <p:extLst>
      <p:ext uri="{BB962C8B-B14F-4D97-AF65-F5344CB8AC3E}">
        <p14:creationId xmlns:p14="http://schemas.microsoft.com/office/powerpoint/2010/main" val="3759666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4611" y="6161532"/>
            <a:ext cx="6047740" cy="7620"/>
          </a:xfrm>
          <a:custGeom>
            <a:avLst/>
            <a:gdLst/>
            <a:ahLst/>
            <a:cxnLst/>
            <a:rect l="l" t="t" r="r" b="b"/>
            <a:pathLst>
              <a:path w="6047740" h="7620">
                <a:moveTo>
                  <a:pt x="6047231" y="0"/>
                </a:moveTo>
                <a:lnTo>
                  <a:pt x="0" y="0"/>
                </a:lnTo>
                <a:lnTo>
                  <a:pt x="0" y="7620"/>
                </a:lnTo>
                <a:lnTo>
                  <a:pt x="6047231" y="7620"/>
                </a:lnTo>
                <a:lnTo>
                  <a:pt x="6047231" y="0"/>
                </a:lnTo>
                <a:close/>
              </a:path>
            </a:pathLst>
          </a:custGeom>
          <a:solidFill>
            <a:srgbClr val="000000"/>
          </a:solidFill>
        </p:spPr>
        <p:txBody>
          <a:bodyPr wrap="square" lIns="0" tIns="0" rIns="0" bIns="0" rtlCol="0"/>
          <a:lstStyle/>
          <a:p>
            <a:endParaRPr/>
          </a:p>
        </p:txBody>
      </p:sp>
      <p:sp>
        <p:nvSpPr>
          <p:cNvPr id="3" name="object 3"/>
          <p:cNvSpPr txBox="1"/>
          <p:nvPr/>
        </p:nvSpPr>
        <p:spPr>
          <a:xfrm>
            <a:off x="426402" y="6251448"/>
            <a:ext cx="7838440" cy="513080"/>
          </a:xfrm>
          <a:prstGeom prst="rect">
            <a:avLst/>
          </a:prstGeom>
        </p:spPr>
        <p:txBody>
          <a:bodyPr vert="horz" wrap="square" lIns="0" tIns="12065" rIns="0" bIns="0" rtlCol="0">
            <a:spAutoFit/>
          </a:bodyPr>
          <a:lstStyle/>
          <a:p>
            <a:pPr marL="12700" marR="5080">
              <a:lnSpc>
                <a:spcPct val="100000"/>
              </a:lnSpc>
              <a:spcBef>
                <a:spcPts val="95"/>
              </a:spcBef>
            </a:pPr>
            <a:r>
              <a:rPr sz="1600" spc="-5" dirty="0">
                <a:latin typeface="Arial"/>
                <a:cs typeface="Arial"/>
              </a:rPr>
              <a:t>Non vengono qui riportate </a:t>
            </a:r>
            <a:r>
              <a:rPr sz="1600" spc="-10" dirty="0">
                <a:latin typeface="Arial"/>
                <a:cs typeface="Arial"/>
              </a:rPr>
              <a:t>ELOFITE </a:t>
            </a:r>
            <a:r>
              <a:rPr sz="1600" spc="-5" dirty="0">
                <a:latin typeface="Arial"/>
                <a:cs typeface="Arial"/>
              </a:rPr>
              <a:t>e </a:t>
            </a:r>
            <a:r>
              <a:rPr sz="1600" spc="-10" dirty="0">
                <a:latin typeface="Arial"/>
                <a:cs typeface="Arial"/>
              </a:rPr>
              <a:t>IDROFITE, </a:t>
            </a:r>
            <a:r>
              <a:rPr sz="1600" spc="-5" dirty="0">
                <a:latin typeface="Arial"/>
                <a:cs typeface="Arial"/>
              </a:rPr>
              <a:t>piante dei luoghi umidi, che vengono  caratterizzate dall’ambiente di crescita più che dalla posizione delle loro</a:t>
            </a:r>
            <a:r>
              <a:rPr sz="1600" spc="-15" dirty="0">
                <a:latin typeface="Arial"/>
                <a:cs typeface="Arial"/>
              </a:rPr>
              <a:t> </a:t>
            </a:r>
            <a:r>
              <a:rPr sz="1600" spc="-5" dirty="0">
                <a:latin typeface="Arial"/>
                <a:cs typeface="Arial"/>
              </a:rPr>
              <a:t>gemme.</a:t>
            </a:r>
            <a:endParaRPr sz="1600">
              <a:latin typeface="Arial"/>
              <a:cs typeface="Arial"/>
            </a:endParaRPr>
          </a:p>
        </p:txBody>
      </p:sp>
      <p:sp>
        <p:nvSpPr>
          <p:cNvPr id="4" name="object 4"/>
          <p:cNvSpPr txBox="1">
            <a:spLocks noGrp="1"/>
          </p:cNvSpPr>
          <p:nvPr>
            <p:ph type="title"/>
          </p:nvPr>
        </p:nvSpPr>
        <p:spPr>
          <a:xfrm>
            <a:off x="2339752" y="229553"/>
            <a:ext cx="313880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CC0000"/>
                </a:solidFill>
              </a:rPr>
              <a:t>FORME</a:t>
            </a:r>
            <a:r>
              <a:rPr sz="2400" b="1" spc="-70" dirty="0">
                <a:solidFill>
                  <a:srgbClr val="CC0000"/>
                </a:solidFill>
              </a:rPr>
              <a:t> </a:t>
            </a:r>
            <a:r>
              <a:rPr sz="2400" b="1" spc="-5" dirty="0">
                <a:solidFill>
                  <a:srgbClr val="CC0000"/>
                </a:solidFill>
              </a:rPr>
              <a:t>BIOLOGICHE</a:t>
            </a:r>
            <a:endParaRPr sz="2400" b="1" dirty="0"/>
          </a:p>
        </p:txBody>
      </p:sp>
      <p:graphicFrame>
        <p:nvGraphicFramePr>
          <p:cNvPr id="5" name="object 5"/>
          <p:cNvGraphicFramePr>
            <a:graphicFrameLocks noGrp="1"/>
          </p:cNvGraphicFramePr>
          <p:nvPr/>
        </p:nvGraphicFramePr>
        <p:xfrm>
          <a:off x="239077" y="1042353"/>
          <a:ext cx="8445500" cy="4248267"/>
        </p:xfrm>
        <a:graphic>
          <a:graphicData uri="http://schemas.openxmlformats.org/drawingml/2006/table">
            <a:tbl>
              <a:tblPr firstRow="1" bandRow="1">
                <a:tableStyleId>{2D5ABB26-0587-4C30-8999-92F81FD0307C}</a:tableStyleId>
              </a:tblPr>
              <a:tblGrid>
                <a:gridCol w="2632710"/>
                <a:gridCol w="3044190"/>
                <a:gridCol w="2768600"/>
              </a:tblGrid>
              <a:tr h="1384994">
                <a:tc>
                  <a:txBody>
                    <a:bodyPr/>
                    <a:lstStyle/>
                    <a:p>
                      <a:pPr marL="31750">
                        <a:lnSpc>
                          <a:spcPts val="1989"/>
                        </a:lnSpc>
                      </a:pPr>
                      <a:r>
                        <a:rPr sz="1800" spc="-5" dirty="0">
                          <a:latin typeface="Arial"/>
                          <a:cs typeface="Arial"/>
                        </a:rPr>
                        <a:t>piante erbacee</a:t>
                      </a:r>
                      <a:r>
                        <a:rPr sz="1800" spc="-10" dirty="0">
                          <a:latin typeface="Arial"/>
                          <a:cs typeface="Arial"/>
                        </a:rPr>
                        <a:t> </a:t>
                      </a:r>
                      <a:r>
                        <a:rPr sz="1800" spc="-5" dirty="0">
                          <a:latin typeface="Arial"/>
                          <a:cs typeface="Arial"/>
                        </a:rPr>
                        <a:t>annuali</a:t>
                      </a:r>
                      <a:endParaRPr sz="1800">
                        <a:latin typeface="Arial"/>
                        <a:cs typeface="Arial"/>
                      </a:endParaRPr>
                    </a:p>
                    <a:p>
                      <a:pPr>
                        <a:lnSpc>
                          <a:spcPct val="100000"/>
                        </a:lnSpc>
                        <a:spcBef>
                          <a:spcPts val="10"/>
                        </a:spcBef>
                      </a:pPr>
                      <a:endParaRPr sz="2600">
                        <a:latin typeface="Times New Roman"/>
                        <a:cs typeface="Times New Roman"/>
                      </a:endParaRPr>
                    </a:p>
                    <a:p>
                      <a:pPr marL="31750" marR="257810">
                        <a:lnSpc>
                          <a:spcPct val="100000"/>
                        </a:lnSpc>
                      </a:pPr>
                      <a:r>
                        <a:rPr sz="1800" spc="-5" dirty="0">
                          <a:latin typeface="Arial"/>
                          <a:cs typeface="Arial"/>
                        </a:rPr>
                        <a:t>piante erbacee</a:t>
                      </a:r>
                      <a:r>
                        <a:rPr sz="1800" spc="-55" dirty="0">
                          <a:latin typeface="Arial"/>
                          <a:cs typeface="Arial"/>
                        </a:rPr>
                        <a:t> </a:t>
                      </a:r>
                      <a:r>
                        <a:rPr sz="1800" spc="-5" dirty="0">
                          <a:latin typeface="Arial"/>
                          <a:cs typeface="Arial"/>
                        </a:rPr>
                        <a:t>perenni  o</a:t>
                      </a:r>
                      <a:r>
                        <a:rPr sz="1800" spc="-10" dirty="0">
                          <a:latin typeface="Arial"/>
                          <a:cs typeface="Arial"/>
                        </a:rPr>
                        <a:t> </a:t>
                      </a:r>
                      <a:r>
                        <a:rPr sz="1800" spc="-5" dirty="0">
                          <a:latin typeface="Arial"/>
                          <a:cs typeface="Arial"/>
                        </a:rPr>
                        <a:t>biennali</a:t>
                      </a:r>
                      <a:endParaRPr sz="1800">
                        <a:latin typeface="Arial"/>
                        <a:cs typeface="Arial"/>
                      </a:endParaRPr>
                    </a:p>
                  </a:txBody>
                  <a:tcPr marL="0" marR="0" marT="0" marB="0"/>
                </a:tc>
                <a:tc>
                  <a:txBody>
                    <a:bodyPr/>
                    <a:lstStyle/>
                    <a:p>
                      <a:pPr marL="265430">
                        <a:lnSpc>
                          <a:spcPts val="1989"/>
                        </a:lnSpc>
                      </a:pPr>
                      <a:r>
                        <a:rPr sz="1800" dirty="0">
                          <a:latin typeface="Arial"/>
                          <a:cs typeface="Arial"/>
                        </a:rPr>
                        <a:t>TEROFITE</a:t>
                      </a:r>
                      <a:endParaRPr sz="1800">
                        <a:latin typeface="Arial"/>
                        <a:cs typeface="Arial"/>
                      </a:endParaRPr>
                    </a:p>
                    <a:p>
                      <a:pPr>
                        <a:lnSpc>
                          <a:spcPct val="100000"/>
                        </a:lnSpc>
                        <a:spcBef>
                          <a:spcPts val="10"/>
                        </a:spcBef>
                      </a:pPr>
                      <a:endParaRPr sz="2600">
                        <a:latin typeface="Times New Roman"/>
                        <a:cs typeface="Times New Roman"/>
                      </a:endParaRPr>
                    </a:p>
                    <a:p>
                      <a:pPr marL="265430">
                        <a:lnSpc>
                          <a:spcPct val="100000"/>
                        </a:lnSpc>
                      </a:pPr>
                      <a:r>
                        <a:rPr sz="1800" spc="-5" dirty="0">
                          <a:latin typeface="Arial"/>
                          <a:cs typeface="Arial"/>
                        </a:rPr>
                        <a:t>EMICRIPTOFITE</a:t>
                      </a:r>
                      <a:endParaRPr sz="1800">
                        <a:latin typeface="Arial"/>
                        <a:cs typeface="Arial"/>
                      </a:endParaRPr>
                    </a:p>
                  </a:txBody>
                  <a:tcPr marL="0" marR="0" marT="0" marB="0"/>
                </a:tc>
                <a:tc>
                  <a:txBody>
                    <a:bodyPr/>
                    <a:lstStyle/>
                    <a:p>
                      <a:pPr marL="100330">
                        <a:lnSpc>
                          <a:spcPts val="1989"/>
                        </a:lnSpc>
                      </a:pPr>
                      <a:r>
                        <a:rPr sz="1800" spc="-5" dirty="0">
                          <a:latin typeface="Arial"/>
                          <a:cs typeface="Arial"/>
                        </a:rPr>
                        <a:t>(da "theros",</a:t>
                      </a:r>
                      <a:r>
                        <a:rPr sz="1800" spc="-45" dirty="0">
                          <a:latin typeface="Arial"/>
                          <a:cs typeface="Arial"/>
                        </a:rPr>
                        <a:t> </a:t>
                      </a:r>
                      <a:r>
                        <a:rPr sz="1800" spc="-5" dirty="0">
                          <a:latin typeface="Arial"/>
                          <a:cs typeface="Arial"/>
                        </a:rPr>
                        <a:t>estate)</a:t>
                      </a:r>
                      <a:endParaRPr sz="1800">
                        <a:latin typeface="Arial"/>
                        <a:cs typeface="Arial"/>
                      </a:endParaRPr>
                    </a:p>
                    <a:p>
                      <a:pPr>
                        <a:lnSpc>
                          <a:spcPct val="100000"/>
                        </a:lnSpc>
                        <a:spcBef>
                          <a:spcPts val="10"/>
                        </a:spcBef>
                      </a:pPr>
                      <a:endParaRPr sz="2600">
                        <a:latin typeface="Times New Roman"/>
                        <a:cs typeface="Times New Roman"/>
                      </a:endParaRPr>
                    </a:p>
                    <a:p>
                      <a:pPr marL="100330">
                        <a:lnSpc>
                          <a:spcPct val="100000"/>
                        </a:lnSpc>
                      </a:pPr>
                      <a:r>
                        <a:rPr sz="1800" spc="-5" dirty="0">
                          <a:latin typeface="Arial"/>
                          <a:cs typeface="Arial"/>
                        </a:rPr>
                        <a:t>("nascoste a</a:t>
                      </a:r>
                      <a:r>
                        <a:rPr sz="1800" spc="-50" dirty="0">
                          <a:latin typeface="Arial"/>
                          <a:cs typeface="Arial"/>
                        </a:rPr>
                        <a:t> </a:t>
                      </a:r>
                      <a:r>
                        <a:rPr sz="1800" spc="-5" dirty="0">
                          <a:latin typeface="Arial"/>
                          <a:cs typeface="Arial"/>
                        </a:rPr>
                        <a:t>metà")</a:t>
                      </a:r>
                      <a:endParaRPr sz="1800">
                        <a:latin typeface="Arial"/>
                        <a:cs typeface="Arial"/>
                      </a:endParaRPr>
                    </a:p>
                  </a:txBody>
                  <a:tcPr marL="0" marR="0" marT="0" marB="0"/>
                </a:tc>
              </a:tr>
              <a:tr h="455354">
                <a:tc>
                  <a:txBody>
                    <a:bodyPr/>
                    <a:lstStyle/>
                    <a:p>
                      <a:pPr marL="31750">
                        <a:lnSpc>
                          <a:spcPts val="2080"/>
                        </a:lnSpc>
                        <a:spcBef>
                          <a:spcPts val="1405"/>
                        </a:spcBef>
                      </a:pPr>
                      <a:r>
                        <a:rPr sz="1800" spc="-5" dirty="0">
                          <a:latin typeface="Arial"/>
                          <a:cs typeface="Arial"/>
                        </a:rPr>
                        <a:t>piante erbacee</a:t>
                      </a:r>
                      <a:r>
                        <a:rPr sz="1800" spc="-10" dirty="0">
                          <a:latin typeface="Arial"/>
                          <a:cs typeface="Arial"/>
                        </a:rPr>
                        <a:t> </a:t>
                      </a:r>
                      <a:r>
                        <a:rPr sz="1800" spc="-5" dirty="0">
                          <a:latin typeface="Arial"/>
                          <a:cs typeface="Arial"/>
                        </a:rPr>
                        <a:t>perenni</a:t>
                      </a:r>
                      <a:endParaRPr sz="1800">
                        <a:latin typeface="Arial"/>
                        <a:cs typeface="Arial"/>
                      </a:endParaRPr>
                    </a:p>
                  </a:txBody>
                  <a:tcPr marL="0" marR="0" marT="178435" marB="0"/>
                </a:tc>
                <a:tc>
                  <a:txBody>
                    <a:bodyPr/>
                    <a:lstStyle/>
                    <a:p>
                      <a:pPr marL="265430">
                        <a:lnSpc>
                          <a:spcPts val="2080"/>
                        </a:lnSpc>
                        <a:spcBef>
                          <a:spcPts val="1405"/>
                        </a:spcBef>
                      </a:pPr>
                      <a:r>
                        <a:rPr sz="1800" dirty="0">
                          <a:latin typeface="Arial"/>
                          <a:cs typeface="Arial"/>
                        </a:rPr>
                        <a:t>GEOFITE </a:t>
                      </a:r>
                      <a:r>
                        <a:rPr sz="1800" spc="-5" dirty="0">
                          <a:latin typeface="Arial"/>
                          <a:cs typeface="Arial"/>
                        </a:rPr>
                        <a:t>o</a:t>
                      </a:r>
                      <a:r>
                        <a:rPr sz="1800" spc="-80" dirty="0">
                          <a:latin typeface="Arial"/>
                          <a:cs typeface="Arial"/>
                        </a:rPr>
                        <a:t> </a:t>
                      </a:r>
                      <a:r>
                        <a:rPr sz="1800" spc="-5" dirty="0">
                          <a:latin typeface="Arial"/>
                          <a:cs typeface="Arial"/>
                        </a:rPr>
                        <a:t>CRIPTOFITE</a:t>
                      </a:r>
                      <a:endParaRPr sz="1800">
                        <a:latin typeface="Arial"/>
                        <a:cs typeface="Arial"/>
                      </a:endParaRPr>
                    </a:p>
                  </a:txBody>
                  <a:tcPr marL="0" marR="0" marT="178435" marB="0"/>
                </a:tc>
                <a:tc>
                  <a:txBody>
                    <a:bodyPr/>
                    <a:lstStyle/>
                    <a:p>
                      <a:pPr marL="100330">
                        <a:lnSpc>
                          <a:spcPts val="2080"/>
                        </a:lnSpc>
                        <a:spcBef>
                          <a:spcPts val="1405"/>
                        </a:spcBef>
                      </a:pPr>
                      <a:r>
                        <a:rPr sz="1800" spc="-5" dirty="0">
                          <a:latin typeface="Arial"/>
                          <a:cs typeface="Arial"/>
                        </a:rPr>
                        <a:t>("nascoste")</a:t>
                      </a:r>
                      <a:endParaRPr sz="1800">
                        <a:latin typeface="Arial"/>
                        <a:cs typeface="Arial"/>
                      </a:endParaRPr>
                    </a:p>
                  </a:txBody>
                  <a:tcPr marL="0" marR="0" marT="178435" marB="0"/>
                </a:tc>
              </a:tr>
              <a:tr h="274320">
                <a:tc gridSpan="3">
                  <a:txBody>
                    <a:bodyPr/>
                    <a:lstStyle/>
                    <a:p>
                      <a:pPr marL="31750">
                        <a:lnSpc>
                          <a:spcPts val="2060"/>
                        </a:lnSpc>
                      </a:pPr>
                      <a:r>
                        <a:rPr sz="1800" spc="-5" dirty="0">
                          <a:latin typeface="Arial"/>
                          <a:cs typeface="Arial"/>
                        </a:rPr>
                        <a:t>con bulbi, rizomi o simili organi di</a:t>
                      </a:r>
                      <a:r>
                        <a:rPr sz="1800" spc="45" dirty="0">
                          <a:latin typeface="Arial"/>
                          <a:cs typeface="Arial"/>
                        </a:rPr>
                        <a:t> </a:t>
                      </a:r>
                      <a:r>
                        <a:rPr sz="1800" spc="-5" dirty="0">
                          <a:latin typeface="Arial"/>
                          <a:cs typeface="Arial"/>
                        </a:rPr>
                        <a:t>riserva</a:t>
                      </a:r>
                      <a:endParaRPr sz="18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r>
              <a:tr h="1129605">
                <a:tc>
                  <a:txBody>
                    <a:bodyPr/>
                    <a:lstStyle/>
                    <a:p>
                      <a:pPr>
                        <a:lnSpc>
                          <a:spcPct val="100000"/>
                        </a:lnSpc>
                        <a:spcBef>
                          <a:spcPts val="45"/>
                        </a:spcBef>
                      </a:pPr>
                      <a:endParaRPr sz="2550">
                        <a:latin typeface="Times New Roman"/>
                        <a:cs typeface="Times New Roman"/>
                      </a:endParaRPr>
                    </a:p>
                    <a:p>
                      <a:pPr marL="31750" marR="1158875">
                        <a:lnSpc>
                          <a:spcPct val="100000"/>
                        </a:lnSpc>
                      </a:pPr>
                      <a:r>
                        <a:rPr sz="1800" spc="-5" dirty="0">
                          <a:latin typeface="Arial"/>
                          <a:cs typeface="Arial"/>
                        </a:rPr>
                        <a:t>bassi</a:t>
                      </a:r>
                      <a:r>
                        <a:rPr sz="1800" spc="-65" dirty="0">
                          <a:latin typeface="Arial"/>
                          <a:cs typeface="Arial"/>
                        </a:rPr>
                        <a:t> </a:t>
                      </a:r>
                      <a:r>
                        <a:rPr sz="1800" spc="-5" dirty="0">
                          <a:latin typeface="Arial"/>
                          <a:cs typeface="Arial"/>
                        </a:rPr>
                        <a:t>cespugli  "suffrutici"</a:t>
                      </a:r>
                      <a:endParaRPr sz="1800">
                        <a:latin typeface="Arial"/>
                        <a:cs typeface="Arial"/>
                      </a:endParaRPr>
                    </a:p>
                  </a:txBody>
                  <a:tcPr marL="0" marR="0" marT="5715" marB="0"/>
                </a:tc>
                <a:tc>
                  <a:txBody>
                    <a:bodyPr/>
                    <a:lstStyle/>
                    <a:p>
                      <a:pPr>
                        <a:lnSpc>
                          <a:spcPct val="100000"/>
                        </a:lnSpc>
                        <a:spcBef>
                          <a:spcPts val="45"/>
                        </a:spcBef>
                      </a:pPr>
                      <a:endParaRPr sz="2550">
                        <a:latin typeface="Times New Roman"/>
                        <a:cs typeface="Times New Roman"/>
                      </a:endParaRPr>
                    </a:p>
                    <a:p>
                      <a:pPr marL="265430">
                        <a:lnSpc>
                          <a:spcPct val="100000"/>
                        </a:lnSpc>
                      </a:pPr>
                      <a:r>
                        <a:rPr sz="1800" spc="-5" dirty="0">
                          <a:latin typeface="Arial"/>
                          <a:cs typeface="Arial"/>
                        </a:rPr>
                        <a:t>CAMEFITE</a:t>
                      </a:r>
                      <a:endParaRPr sz="1800">
                        <a:latin typeface="Arial"/>
                        <a:cs typeface="Arial"/>
                      </a:endParaRPr>
                    </a:p>
                  </a:txBody>
                  <a:tcPr marL="0" marR="0" marT="5715" marB="0"/>
                </a:tc>
                <a:tc>
                  <a:txBody>
                    <a:bodyPr/>
                    <a:lstStyle/>
                    <a:p>
                      <a:pPr>
                        <a:lnSpc>
                          <a:spcPct val="100000"/>
                        </a:lnSpc>
                        <a:spcBef>
                          <a:spcPts val="45"/>
                        </a:spcBef>
                      </a:pPr>
                      <a:endParaRPr sz="2550">
                        <a:latin typeface="Times New Roman"/>
                        <a:cs typeface="Times New Roman"/>
                      </a:endParaRPr>
                    </a:p>
                    <a:p>
                      <a:pPr marL="100330">
                        <a:lnSpc>
                          <a:spcPct val="100000"/>
                        </a:lnSpc>
                      </a:pPr>
                      <a:r>
                        <a:rPr sz="1800" spc="-5" dirty="0">
                          <a:latin typeface="Arial"/>
                          <a:cs typeface="Arial"/>
                        </a:rPr>
                        <a:t>("chamai", crescita</a:t>
                      </a:r>
                      <a:r>
                        <a:rPr sz="1800" spc="-20" dirty="0">
                          <a:latin typeface="Arial"/>
                          <a:cs typeface="Arial"/>
                        </a:rPr>
                        <a:t> </a:t>
                      </a:r>
                      <a:r>
                        <a:rPr sz="1800" spc="-5" dirty="0">
                          <a:latin typeface="Arial"/>
                          <a:cs typeface="Arial"/>
                        </a:rPr>
                        <a:t>bassa)</a:t>
                      </a:r>
                      <a:endParaRPr sz="1800">
                        <a:latin typeface="Arial"/>
                        <a:cs typeface="Arial"/>
                      </a:endParaRPr>
                    </a:p>
                  </a:txBody>
                  <a:tcPr marL="0" marR="0" marT="5715" marB="0"/>
                </a:tc>
              </a:tr>
              <a:tr h="1003994">
                <a:tc>
                  <a:txBody>
                    <a:bodyPr/>
                    <a:lstStyle/>
                    <a:p>
                      <a:pPr marL="31750">
                        <a:lnSpc>
                          <a:spcPct val="100000"/>
                        </a:lnSpc>
                        <a:spcBef>
                          <a:spcPts val="1405"/>
                        </a:spcBef>
                      </a:pPr>
                      <a:r>
                        <a:rPr sz="1800" spc="-5" dirty="0">
                          <a:latin typeface="Arial"/>
                          <a:cs typeface="Arial"/>
                        </a:rPr>
                        <a:t>alberi</a:t>
                      </a:r>
                      <a:endParaRPr sz="1800">
                        <a:latin typeface="Arial"/>
                        <a:cs typeface="Arial"/>
                      </a:endParaRPr>
                    </a:p>
                    <a:p>
                      <a:pPr marL="31750" marR="1184910">
                        <a:lnSpc>
                          <a:spcPct val="100000"/>
                        </a:lnSpc>
                      </a:pPr>
                      <a:r>
                        <a:rPr sz="1800" spc="-5" dirty="0">
                          <a:latin typeface="Arial"/>
                          <a:cs typeface="Arial"/>
                        </a:rPr>
                        <a:t>alti arbusti  piante</a:t>
                      </a:r>
                      <a:r>
                        <a:rPr sz="1800" spc="-75" dirty="0">
                          <a:latin typeface="Arial"/>
                          <a:cs typeface="Arial"/>
                        </a:rPr>
                        <a:t> </a:t>
                      </a:r>
                      <a:r>
                        <a:rPr sz="1800" spc="-5" dirty="0">
                          <a:latin typeface="Arial"/>
                          <a:cs typeface="Arial"/>
                        </a:rPr>
                        <a:t>lianose</a:t>
                      </a:r>
                      <a:endParaRPr sz="1800">
                        <a:latin typeface="Arial"/>
                        <a:cs typeface="Arial"/>
                      </a:endParaRPr>
                    </a:p>
                  </a:txBody>
                  <a:tcPr marL="0" marR="0" marT="178435" marB="0"/>
                </a:tc>
                <a:tc>
                  <a:txBody>
                    <a:bodyPr/>
                    <a:lstStyle/>
                    <a:p>
                      <a:pPr marL="265430">
                        <a:lnSpc>
                          <a:spcPct val="100000"/>
                        </a:lnSpc>
                        <a:spcBef>
                          <a:spcPts val="1405"/>
                        </a:spcBef>
                      </a:pPr>
                      <a:r>
                        <a:rPr sz="1800" spc="-15" dirty="0">
                          <a:latin typeface="Arial"/>
                          <a:cs typeface="Arial"/>
                        </a:rPr>
                        <a:t>FANEROFITE</a:t>
                      </a:r>
                      <a:endParaRPr sz="1800">
                        <a:latin typeface="Arial"/>
                        <a:cs typeface="Arial"/>
                      </a:endParaRPr>
                    </a:p>
                  </a:txBody>
                  <a:tcPr marL="0" marR="0" marT="178435" marB="0"/>
                </a:tc>
                <a:tc>
                  <a:txBody>
                    <a:bodyPr/>
                    <a:lstStyle/>
                    <a:p>
                      <a:pPr marL="164465" marR="86360" indent="-64135">
                        <a:lnSpc>
                          <a:spcPct val="100000"/>
                        </a:lnSpc>
                        <a:spcBef>
                          <a:spcPts val="1405"/>
                        </a:spcBef>
                      </a:pPr>
                      <a:r>
                        <a:rPr sz="1800" spc="-5" dirty="0">
                          <a:latin typeface="Arial"/>
                          <a:cs typeface="Arial"/>
                        </a:rPr>
                        <a:t>("phaneros", chiaramente  visibile)</a:t>
                      </a:r>
                      <a:endParaRPr sz="1800">
                        <a:latin typeface="Arial"/>
                        <a:cs typeface="Arial"/>
                      </a:endParaRPr>
                    </a:p>
                  </a:txBody>
                  <a:tcPr marL="0" marR="0" marT="178435" marB="0"/>
                </a:tc>
              </a:tr>
            </a:tbl>
          </a:graphicData>
        </a:graphic>
      </p:graphicFrame>
    </p:spTree>
    <p:extLst>
      <p:ext uri="{BB962C8B-B14F-4D97-AF65-F5344CB8AC3E}">
        <p14:creationId xmlns:p14="http://schemas.microsoft.com/office/powerpoint/2010/main" val="3504143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0480" y="981456"/>
            <a:ext cx="5333999" cy="5333999"/>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5442903" y="717550"/>
            <a:ext cx="3495040" cy="5598160"/>
          </a:xfrm>
          <a:prstGeom prst="rect">
            <a:avLst/>
          </a:prstGeom>
        </p:spPr>
        <p:txBody>
          <a:bodyPr vert="horz" wrap="square" lIns="0" tIns="13335" rIns="0" bIns="0" rtlCol="0">
            <a:spAutoFit/>
          </a:bodyPr>
          <a:lstStyle/>
          <a:p>
            <a:pPr marL="12700" marR="5080">
              <a:lnSpc>
                <a:spcPct val="99900"/>
              </a:lnSpc>
              <a:spcBef>
                <a:spcPts val="105"/>
              </a:spcBef>
              <a:buClr>
                <a:srgbClr val="CC0000"/>
              </a:buClr>
              <a:buFont typeface="Symbol"/>
              <a:buChar char=""/>
              <a:tabLst>
                <a:tab pos="229235" algn="l"/>
              </a:tabLst>
            </a:pPr>
            <a:r>
              <a:rPr sz="2300" b="1" dirty="0">
                <a:latin typeface="Arial"/>
                <a:cs typeface="Arial"/>
              </a:rPr>
              <a:t>Struttura erbacea</a:t>
            </a:r>
            <a:r>
              <a:rPr sz="2300" dirty="0">
                <a:latin typeface="Arial"/>
                <a:cs typeface="Arial"/>
              </a:rPr>
              <a:t>, con  </a:t>
            </a:r>
            <a:r>
              <a:rPr sz="2300" spc="-5" dirty="0">
                <a:latin typeface="Arial"/>
                <a:cs typeface="Arial"/>
              </a:rPr>
              <a:t>lignificazione </a:t>
            </a:r>
            <a:r>
              <a:rPr sz="2300" dirty="0">
                <a:latin typeface="Arial"/>
                <a:cs typeface="Arial"/>
              </a:rPr>
              <a:t>(se</a:t>
            </a:r>
            <a:r>
              <a:rPr sz="2300" spc="-65" dirty="0">
                <a:latin typeface="Arial"/>
                <a:cs typeface="Arial"/>
              </a:rPr>
              <a:t> </a:t>
            </a:r>
            <a:r>
              <a:rPr sz="2300" spc="-5" dirty="0">
                <a:latin typeface="Arial"/>
                <a:cs typeface="Arial"/>
              </a:rPr>
              <a:t>presente)  </a:t>
            </a:r>
            <a:r>
              <a:rPr sz="2300" dirty="0">
                <a:latin typeface="Arial"/>
                <a:cs typeface="Arial"/>
              </a:rPr>
              <a:t>limitata alla zona del  colletto</a:t>
            </a:r>
            <a:endParaRPr sz="2300">
              <a:latin typeface="Arial"/>
              <a:cs typeface="Arial"/>
            </a:endParaRPr>
          </a:p>
          <a:p>
            <a:pPr marL="198120" marR="374015" indent="-186055">
              <a:lnSpc>
                <a:spcPts val="2750"/>
              </a:lnSpc>
              <a:spcBef>
                <a:spcPts val="2115"/>
              </a:spcBef>
              <a:buClr>
                <a:srgbClr val="CC0000"/>
              </a:buClr>
              <a:buFont typeface="Symbol"/>
              <a:buChar char=""/>
              <a:tabLst>
                <a:tab pos="229235" algn="l"/>
              </a:tabLst>
            </a:pPr>
            <a:r>
              <a:rPr dirty="0"/>
              <a:t>	</a:t>
            </a:r>
            <a:r>
              <a:rPr sz="2300" b="1" spc="-5" dirty="0">
                <a:latin typeface="Arial"/>
                <a:cs typeface="Arial"/>
              </a:rPr>
              <a:t>Nessuna sostanza</a:t>
            </a:r>
            <a:r>
              <a:rPr sz="2300" b="1" spc="-90" dirty="0">
                <a:latin typeface="Arial"/>
                <a:cs typeface="Arial"/>
              </a:rPr>
              <a:t> </a:t>
            </a:r>
            <a:r>
              <a:rPr sz="2300" b="1" spc="-5" dirty="0">
                <a:latin typeface="Arial"/>
                <a:cs typeface="Arial"/>
              </a:rPr>
              <a:t>di  </a:t>
            </a:r>
            <a:r>
              <a:rPr sz="2300" b="1" dirty="0">
                <a:latin typeface="Arial"/>
                <a:cs typeface="Arial"/>
              </a:rPr>
              <a:t>riserva</a:t>
            </a:r>
            <a:endParaRPr sz="2300">
              <a:latin typeface="Arial"/>
              <a:cs typeface="Arial"/>
            </a:endParaRPr>
          </a:p>
          <a:p>
            <a:pPr marL="198120" marR="553720" indent="-186055">
              <a:lnSpc>
                <a:spcPct val="100000"/>
              </a:lnSpc>
              <a:spcBef>
                <a:spcPts val="1915"/>
              </a:spcBef>
              <a:buClr>
                <a:srgbClr val="CC0000"/>
              </a:buClr>
              <a:buFont typeface="Symbol"/>
              <a:buChar char=""/>
              <a:tabLst>
                <a:tab pos="229235" algn="l"/>
              </a:tabLst>
            </a:pPr>
            <a:r>
              <a:rPr dirty="0"/>
              <a:t>	</a:t>
            </a:r>
            <a:r>
              <a:rPr sz="2300" b="1" spc="-5" dirty="0">
                <a:latin typeface="Arial"/>
                <a:cs typeface="Arial"/>
              </a:rPr>
              <a:t>Produzione di</a:t>
            </a:r>
            <a:r>
              <a:rPr sz="2300" b="1" spc="-95" dirty="0">
                <a:latin typeface="Arial"/>
                <a:cs typeface="Arial"/>
              </a:rPr>
              <a:t> </a:t>
            </a:r>
            <a:r>
              <a:rPr sz="2300" b="1" spc="-5" dirty="0">
                <a:latin typeface="Arial"/>
                <a:cs typeface="Arial"/>
              </a:rPr>
              <a:t>molti  </a:t>
            </a:r>
            <a:r>
              <a:rPr sz="2300" b="1" dirty="0">
                <a:latin typeface="Arial"/>
                <a:cs typeface="Arial"/>
              </a:rPr>
              <a:t>semi</a:t>
            </a:r>
            <a:endParaRPr sz="2300">
              <a:latin typeface="Arial"/>
              <a:cs typeface="Arial"/>
            </a:endParaRPr>
          </a:p>
          <a:p>
            <a:pPr marL="198120" marR="302895" indent="-186055">
              <a:lnSpc>
                <a:spcPct val="99800"/>
              </a:lnSpc>
              <a:spcBef>
                <a:spcPts val="2010"/>
              </a:spcBef>
              <a:buClr>
                <a:srgbClr val="CC0000"/>
              </a:buClr>
              <a:buFont typeface="Symbol"/>
              <a:buChar char=""/>
              <a:tabLst>
                <a:tab pos="229235" algn="l"/>
              </a:tabLst>
            </a:pPr>
            <a:r>
              <a:rPr dirty="0"/>
              <a:t>	</a:t>
            </a:r>
            <a:r>
              <a:rPr sz="2300" b="1" dirty="0">
                <a:latin typeface="Arial"/>
                <a:cs typeface="Arial"/>
              </a:rPr>
              <a:t>Elevata </a:t>
            </a:r>
            <a:r>
              <a:rPr sz="2300" b="1" spc="-5" dirty="0">
                <a:latin typeface="Arial"/>
                <a:cs typeface="Arial"/>
              </a:rPr>
              <a:t>velocità di  </a:t>
            </a:r>
            <a:r>
              <a:rPr sz="2300" b="1" dirty="0">
                <a:latin typeface="Arial"/>
                <a:cs typeface="Arial"/>
              </a:rPr>
              <a:t>crescita </a:t>
            </a:r>
            <a:r>
              <a:rPr sz="2300" dirty="0">
                <a:latin typeface="Arial"/>
                <a:cs typeface="Arial"/>
              </a:rPr>
              <a:t>nella</a:t>
            </a:r>
            <a:r>
              <a:rPr sz="2300" spc="-165" dirty="0">
                <a:latin typeface="Arial"/>
                <a:cs typeface="Arial"/>
              </a:rPr>
              <a:t> </a:t>
            </a:r>
            <a:r>
              <a:rPr sz="2300" dirty="0">
                <a:latin typeface="Arial"/>
                <a:cs typeface="Arial"/>
              </a:rPr>
              <a:t>stagione  </a:t>
            </a:r>
            <a:r>
              <a:rPr sz="2300" spc="-5" dirty="0">
                <a:latin typeface="Arial"/>
                <a:cs typeface="Arial"/>
              </a:rPr>
              <a:t>favorevole</a:t>
            </a:r>
            <a:endParaRPr sz="2300">
              <a:latin typeface="Arial"/>
              <a:cs typeface="Arial"/>
            </a:endParaRPr>
          </a:p>
          <a:p>
            <a:pPr marL="198120" marR="845185" indent="-186055">
              <a:lnSpc>
                <a:spcPts val="2750"/>
              </a:lnSpc>
              <a:spcBef>
                <a:spcPts val="2115"/>
              </a:spcBef>
              <a:buClr>
                <a:srgbClr val="CC0000"/>
              </a:buClr>
              <a:buFont typeface="Symbol"/>
              <a:buChar char=""/>
              <a:tabLst>
                <a:tab pos="229235" algn="l"/>
              </a:tabLst>
            </a:pPr>
            <a:r>
              <a:rPr dirty="0"/>
              <a:t>	</a:t>
            </a:r>
            <a:r>
              <a:rPr sz="2300" b="1" spc="-5" dirty="0">
                <a:latin typeface="Arial"/>
                <a:cs typeface="Arial"/>
              </a:rPr>
              <a:t>Ciclo vitale</a:t>
            </a:r>
            <a:r>
              <a:rPr sz="2300" b="1" spc="-100" dirty="0">
                <a:latin typeface="Arial"/>
                <a:cs typeface="Arial"/>
              </a:rPr>
              <a:t> </a:t>
            </a:r>
            <a:r>
              <a:rPr sz="2300" b="1" spc="-5" dirty="0">
                <a:latin typeface="Arial"/>
                <a:cs typeface="Arial"/>
              </a:rPr>
              <a:t>molto  rapido </a:t>
            </a:r>
            <a:r>
              <a:rPr sz="2300" b="1" dirty="0">
                <a:latin typeface="Arial"/>
                <a:cs typeface="Arial"/>
              </a:rPr>
              <a:t>e</a:t>
            </a:r>
            <a:r>
              <a:rPr sz="2300" b="1" spc="-55" dirty="0">
                <a:latin typeface="Arial"/>
                <a:cs typeface="Arial"/>
              </a:rPr>
              <a:t> </a:t>
            </a:r>
            <a:r>
              <a:rPr sz="2300" b="1" dirty="0">
                <a:latin typeface="Arial"/>
                <a:cs typeface="Arial"/>
              </a:rPr>
              <a:t>breve</a:t>
            </a:r>
            <a:endParaRPr sz="2300">
              <a:latin typeface="Arial"/>
              <a:cs typeface="Arial"/>
            </a:endParaRPr>
          </a:p>
        </p:txBody>
      </p:sp>
      <p:sp>
        <p:nvSpPr>
          <p:cNvPr id="7" name="object 7"/>
          <p:cNvSpPr txBox="1">
            <a:spLocks noGrp="1"/>
          </p:cNvSpPr>
          <p:nvPr>
            <p:ph type="title"/>
          </p:nvPr>
        </p:nvSpPr>
        <p:spPr>
          <a:xfrm>
            <a:off x="547052" y="354202"/>
            <a:ext cx="2663825" cy="513715"/>
          </a:xfrm>
          <a:prstGeom prst="rect">
            <a:avLst/>
          </a:prstGeom>
        </p:spPr>
        <p:txBody>
          <a:bodyPr vert="horz" wrap="square" lIns="0" tIns="12700" rIns="0" bIns="0" rtlCol="0">
            <a:spAutoFit/>
          </a:bodyPr>
          <a:lstStyle/>
          <a:p>
            <a:pPr marL="12700">
              <a:lnSpc>
                <a:spcPct val="100000"/>
              </a:lnSpc>
              <a:spcBef>
                <a:spcPts val="100"/>
              </a:spcBef>
            </a:pPr>
            <a:r>
              <a:rPr sz="3200" spc="-5" dirty="0"/>
              <a:t>TEROFITE</a:t>
            </a:r>
            <a:r>
              <a:rPr sz="3200" spc="-85" dirty="0"/>
              <a:t> </a:t>
            </a:r>
            <a:r>
              <a:rPr sz="3200" dirty="0"/>
              <a:t>(T)</a:t>
            </a:r>
            <a:endParaRPr sz="3200"/>
          </a:p>
        </p:txBody>
      </p:sp>
      <p:grpSp>
        <p:nvGrpSpPr>
          <p:cNvPr id="5" name="Group 3"/>
          <p:cNvGrpSpPr>
            <a:grpSpLocks/>
          </p:cNvGrpSpPr>
          <p:nvPr/>
        </p:nvGrpSpPr>
        <p:grpSpPr bwMode="auto">
          <a:xfrm>
            <a:off x="3565525" y="6324600"/>
            <a:ext cx="5578475" cy="538163"/>
            <a:chOff x="2243" y="3984"/>
            <a:chExt cx="3514" cy="339"/>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20878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620"/>
            <a:ext cx="7245350" cy="6850380"/>
            <a:chOff x="0" y="7620"/>
            <a:chExt cx="7245350" cy="6850380"/>
          </a:xfrm>
        </p:grpSpPr>
        <p:sp>
          <p:nvSpPr>
            <p:cNvPr id="3" name="object 3"/>
            <p:cNvSpPr/>
            <p:nvPr/>
          </p:nvSpPr>
          <p:spPr>
            <a:xfrm>
              <a:off x="3505200" y="6256020"/>
              <a:ext cx="483108" cy="6019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7620"/>
              <a:ext cx="7245095" cy="6797039"/>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7674928" y="215836"/>
            <a:ext cx="78549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Cerea</a:t>
            </a:r>
            <a:r>
              <a:rPr sz="1800" b="1" spc="-5" dirty="0">
                <a:latin typeface="Arial"/>
                <a:cs typeface="Arial"/>
              </a:rPr>
              <a:t>li</a:t>
            </a:r>
            <a:endParaRPr sz="1800">
              <a:latin typeface="Arial"/>
              <a:cs typeface="Arial"/>
            </a:endParaRPr>
          </a:p>
        </p:txBody>
      </p:sp>
    </p:spTree>
    <p:extLst>
      <p:ext uri="{BB962C8B-B14F-4D97-AF65-F5344CB8AC3E}">
        <p14:creationId xmlns:p14="http://schemas.microsoft.com/office/powerpoint/2010/main" val="2380581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459" y="188976"/>
            <a:ext cx="8721851" cy="6355079"/>
          </a:xfrm>
          <a:prstGeom prst="rect">
            <a:avLst/>
          </a:prstGeom>
          <a:blipFill>
            <a:blip r:embed="rId2" cstate="print"/>
            <a:stretch>
              <a:fillRect/>
            </a:stretch>
          </a:blipFill>
        </p:spPr>
        <p:txBody>
          <a:bodyPr wrap="square" lIns="0" tIns="0" rIns="0" bIns="0" rtlCol="0"/>
          <a:lstStyle/>
          <a:p>
            <a:endParaRPr/>
          </a:p>
        </p:txBody>
      </p:sp>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352238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67" y="1269491"/>
            <a:ext cx="6036563" cy="42976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47052" y="214312"/>
            <a:ext cx="2870200" cy="391160"/>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Arial"/>
                <a:cs typeface="Arial"/>
              </a:rPr>
              <a:t>Molte specie</a:t>
            </a:r>
            <a:r>
              <a:rPr sz="2400" b="0" spc="-40" dirty="0">
                <a:latin typeface="Arial"/>
                <a:cs typeface="Arial"/>
              </a:rPr>
              <a:t> </a:t>
            </a:r>
            <a:r>
              <a:rPr sz="2400" b="0" spc="-5" dirty="0">
                <a:latin typeface="Arial"/>
                <a:cs typeface="Arial"/>
              </a:rPr>
              <a:t>segetali</a:t>
            </a:r>
            <a:endParaRPr sz="2400">
              <a:latin typeface="Arial"/>
              <a:cs typeface="Arial"/>
            </a:endParaRPr>
          </a:p>
        </p:txBody>
      </p:sp>
      <p:sp>
        <p:nvSpPr>
          <p:cNvPr id="5" name="object 5"/>
          <p:cNvSpPr txBox="1"/>
          <p:nvPr/>
        </p:nvSpPr>
        <p:spPr>
          <a:xfrm>
            <a:off x="402590" y="5759387"/>
            <a:ext cx="1637030" cy="299720"/>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Arial"/>
                <a:cs typeface="Arial"/>
              </a:rPr>
              <a:t>Papaver</a:t>
            </a:r>
            <a:r>
              <a:rPr sz="1800" i="1" spc="-55" dirty="0">
                <a:latin typeface="Arial"/>
                <a:cs typeface="Arial"/>
              </a:rPr>
              <a:t> </a:t>
            </a:r>
            <a:r>
              <a:rPr sz="1800" i="1" spc="-5" dirty="0">
                <a:latin typeface="Arial"/>
                <a:cs typeface="Arial"/>
              </a:rPr>
              <a:t>rhoeas</a:t>
            </a:r>
            <a:endParaRPr sz="1800">
              <a:latin typeface="Arial"/>
              <a:cs typeface="Arial"/>
            </a:endParaRPr>
          </a:p>
        </p:txBody>
      </p:sp>
      <p:sp>
        <p:nvSpPr>
          <p:cNvPr id="6" name="object 6"/>
          <p:cNvSpPr txBox="1"/>
          <p:nvPr/>
        </p:nvSpPr>
        <p:spPr>
          <a:xfrm>
            <a:off x="6448374" y="5759387"/>
            <a:ext cx="1879600" cy="299720"/>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Arial"/>
                <a:cs typeface="Arial"/>
              </a:rPr>
              <a:t>Centaurea</a:t>
            </a:r>
            <a:r>
              <a:rPr sz="1800" i="1" spc="-45" dirty="0">
                <a:latin typeface="Arial"/>
                <a:cs typeface="Arial"/>
              </a:rPr>
              <a:t> </a:t>
            </a:r>
            <a:r>
              <a:rPr sz="1800" i="1" spc="-5" dirty="0">
                <a:latin typeface="Arial"/>
                <a:cs typeface="Arial"/>
              </a:rPr>
              <a:t>cyanus</a:t>
            </a:r>
            <a:endParaRPr sz="1800">
              <a:latin typeface="Arial"/>
              <a:cs typeface="Arial"/>
            </a:endParaRPr>
          </a:p>
        </p:txBody>
      </p:sp>
      <p:grpSp>
        <p:nvGrpSpPr>
          <p:cNvPr id="7" name="Group 3"/>
          <p:cNvGrpSpPr>
            <a:grpSpLocks/>
          </p:cNvGrpSpPr>
          <p:nvPr/>
        </p:nvGrpSpPr>
        <p:grpSpPr bwMode="auto">
          <a:xfrm>
            <a:off x="3565525" y="6324600"/>
            <a:ext cx="5578475" cy="538163"/>
            <a:chOff x="2243" y="3984"/>
            <a:chExt cx="3514" cy="339"/>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pic>
        <p:nvPicPr>
          <p:cNvPr id="2050" name="Picture 2" descr="Cornflower | Centaurea cyanus | De Bolster Organic Seeds"/>
          <p:cNvPicPr>
            <a:picLocks noChangeAspect="1" noChangeArrowheads="1"/>
          </p:cNvPicPr>
          <p:nvPr/>
        </p:nvPicPr>
        <p:blipFill rotWithShape="1">
          <a:blip r:embed="rId4">
            <a:extLst>
              <a:ext uri="{28A0092B-C50C-407E-A947-70E740481C1C}">
                <a14:useLocalDpi xmlns:a14="http://schemas.microsoft.com/office/drawing/2010/main" val="0"/>
              </a:ext>
            </a:extLst>
          </a:blip>
          <a:srcRect r="28578"/>
          <a:stretch/>
        </p:blipFill>
        <p:spPr bwMode="auto">
          <a:xfrm>
            <a:off x="6078516" y="1272730"/>
            <a:ext cx="3060784" cy="428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836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489" y="354202"/>
            <a:ext cx="3829685" cy="513715"/>
          </a:xfrm>
          <a:prstGeom prst="rect">
            <a:avLst/>
          </a:prstGeom>
        </p:spPr>
        <p:txBody>
          <a:bodyPr vert="horz" wrap="square" lIns="0" tIns="12700" rIns="0" bIns="0" rtlCol="0">
            <a:spAutoFit/>
          </a:bodyPr>
          <a:lstStyle/>
          <a:p>
            <a:pPr marL="12700">
              <a:lnSpc>
                <a:spcPct val="100000"/>
              </a:lnSpc>
              <a:spcBef>
                <a:spcPts val="100"/>
              </a:spcBef>
            </a:pPr>
            <a:r>
              <a:rPr sz="3200" spc="-10" dirty="0"/>
              <a:t>EMICRIPTOFITE</a:t>
            </a:r>
            <a:r>
              <a:rPr sz="3200" spc="-70" dirty="0"/>
              <a:t> </a:t>
            </a:r>
            <a:r>
              <a:rPr sz="3200" dirty="0"/>
              <a:t>(H)</a:t>
            </a:r>
            <a:endParaRPr sz="3200"/>
          </a:p>
        </p:txBody>
      </p:sp>
      <p:sp>
        <p:nvSpPr>
          <p:cNvPr id="3" name="object 3"/>
          <p:cNvSpPr txBox="1"/>
          <p:nvPr/>
        </p:nvSpPr>
        <p:spPr>
          <a:xfrm>
            <a:off x="618489" y="1222375"/>
            <a:ext cx="7886065" cy="3594100"/>
          </a:xfrm>
          <a:prstGeom prst="rect">
            <a:avLst/>
          </a:prstGeom>
        </p:spPr>
        <p:txBody>
          <a:bodyPr vert="horz" wrap="square" lIns="0" tIns="12700" rIns="0" bIns="0" rtlCol="0">
            <a:spAutoFit/>
          </a:bodyPr>
          <a:lstStyle/>
          <a:p>
            <a:pPr marL="12700" marR="5080">
              <a:lnSpc>
                <a:spcPct val="100000"/>
              </a:lnSpc>
              <a:spcBef>
                <a:spcPts val="100"/>
              </a:spcBef>
            </a:pPr>
            <a:r>
              <a:rPr sz="2400" spc="-5" dirty="0">
                <a:latin typeface="Arial"/>
                <a:cs typeface="Arial"/>
              </a:rPr>
              <a:t>Sono piante erbacee biennali o perenni, con gemme  svernanti al livello del suolo, protette dalla lettiera di</a:t>
            </a:r>
            <a:r>
              <a:rPr sz="2400" spc="110" dirty="0">
                <a:latin typeface="Arial"/>
                <a:cs typeface="Arial"/>
              </a:rPr>
              <a:t> </a:t>
            </a:r>
            <a:r>
              <a:rPr sz="2400" spc="-5" dirty="0">
                <a:latin typeface="Arial"/>
                <a:cs typeface="Arial"/>
              </a:rPr>
              <a:t>foglie.</a:t>
            </a:r>
            <a:endParaRPr sz="2400">
              <a:latin typeface="Arial"/>
              <a:cs typeface="Arial"/>
            </a:endParaRPr>
          </a:p>
          <a:p>
            <a:pPr marL="523875" indent="-224790">
              <a:lnSpc>
                <a:spcPct val="100000"/>
              </a:lnSpc>
              <a:spcBef>
                <a:spcPts val="2175"/>
              </a:spcBef>
              <a:buFont typeface="Symbol"/>
              <a:buChar char=""/>
              <a:tabLst>
                <a:tab pos="524510" algn="l"/>
              </a:tabLst>
            </a:pPr>
            <a:r>
              <a:rPr sz="2400" spc="-5" dirty="0">
                <a:solidFill>
                  <a:srgbClr val="FF0000"/>
                </a:solidFill>
                <a:latin typeface="Arial"/>
                <a:cs typeface="Arial"/>
              </a:rPr>
              <a:t>Cespitose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Scapose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Rosulate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Reptanti</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Scandenti</a:t>
            </a:r>
            <a:endParaRPr sz="2400">
              <a:latin typeface="Arial"/>
              <a:cs typeface="Arial"/>
            </a:endParaRPr>
          </a:p>
        </p:txBody>
      </p:sp>
      <p:sp>
        <p:nvSpPr>
          <p:cNvPr id="4" name="object 4"/>
          <p:cNvSpPr/>
          <p:nvPr/>
        </p:nvSpPr>
        <p:spPr>
          <a:xfrm>
            <a:off x="4140707" y="2176272"/>
            <a:ext cx="5003291" cy="435254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763267" y="5967412"/>
            <a:ext cx="201676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Arial"/>
                <a:cs typeface="Arial"/>
              </a:rPr>
              <a:t>Plantago </a:t>
            </a:r>
            <a:r>
              <a:rPr sz="2000" i="1" spc="-5" dirty="0">
                <a:latin typeface="Arial"/>
                <a:cs typeface="Arial"/>
              </a:rPr>
              <a:t>major</a:t>
            </a:r>
            <a:r>
              <a:rPr sz="2000" i="1" spc="-80" dirty="0">
                <a:latin typeface="Arial"/>
                <a:cs typeface="Arial"/>
              </a:rPr>
              <a:t> </a:t>
            </a:r>
            <a:r>
              <a:rPr sz="2000" dirty="0">
                <a:latin typeface="Arial"/>
                <a:cs typeface="Arial"/>
              </a:rPr>
              <a:t>L.</a:t>
            </a:r>
            <a:endParaRPr sz="2000">
              <a:latin typeface="Arial"/>
              <a:cs typeface="Arial"/>
            </a:endParaRPr>
          </a:p>
        </p:txBody>
      </p:sp>
      <p:grpSp>
        <p:nvGrpSpPr>
          <p:cNvPr id="6" name="Group 3"/>
          <p:cNvGrpSpPr>
            <a:grpSpLocks/>
          </p:cNvGrpSpPr>
          <p:nvPr/>
        </p:nvGrpSpPr>
        <p:grpSpPr bwMode="auto">
          <a:xfrm>
            <a:off x="3565525" y="6324600"/>
            <a:ext cx="5578475" cy="538163"/>
            <a:chOff x="2243" y="3984"/>
            <a:chExt cx="3514" cy="339"/>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501082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7531" y="1018031"/>
            <a:ext cx="2164079" cy="45704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64763" y="690372"/>
            <a:ext cx="4276343" cy="582167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561393" y="133350"/>
            <a:ext cx="337439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0000"/>
                </a:solidFill>
              </a:rPr>
              <a:t>Emicriptofite</a:t>
            </a:r>
            <a:r>
              <a:rPr sz="2400" spc="-70" dirty="0">
                <a:solidFill>
                  <a:srgbClr val="FF0000"/>
                </a:solidFill>
              </a:rPr>
              <a:t> </a:t>
            </a:r>
            <a:r>
              <a:rPr sz="2400" spc="-5" dirty="0">
                <a:solidFill>
                  <a:srgbClr val="FF0000"/>
                </a:solidFill>
              </a:rPr>
              <a:t>cespitose</a:t>
            </a:r>
            <a:endParaRPr sz="2400"/>
          </a:p>
        </p:txBody>
      </p:sp>
      <p:sp>
        <p:nvSpPr>
          <p:cNvPr id="5" name="object 5"/>
          <p:cNvSpPr txBox="1"/>
          <p:nvPr/>
        </p:nvSpPr>
        <p:spPr>
          <a:xfrm>
            <a:off x="431609" y="5854700"/>
            <a:ext cx="3028315"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Arial"/>
                <a:cs typeface="Arial"/>
              </a:rPr>
              <a:t>Luzula </a:t>
            </a:r>
            <a:r>
              <a:rPr sz="2000" i="1" spc="-5" dirty="0">
                <a:latin typeface="Arial"/>
                <a:cs typeface="Arial"/>
              </a:rPr>
              <a:t>campestris </a:t>
            </a:r>
            <a:r>
              <a:rPr sz="2000" dirty="0">
                <a:latin typeface="Arial"/>
                <a:cs typeface="Arial"/>
              </a:rPr>
              <a:t>(L.)</a:t>
            </a:r>
            <a:r>
              <a:rPr sz="2000" spc="-110" dirty="0">
                <a:latin typeface="Arial"/>
                <a:cs typeface="Arial"/>
              </a:rPr>
              <a:t> </a:t>
            </a:r>
            <a:r>
              <a:rPr sz="2000" dirty="0">
                <a:latin typeface="Arial"/>
                <a:cs typeface="Arial"/>
              </a:rPr>
              <a:t>DC.</a:t>
            </a:r>
            <a:endParaRPr sz="2000">
              <a:latin typeface="Arial"/>
              <a:cs typeface="Arial"/>
            </a:endParaRPr>
          </a:p>
        </p:txBody>
      </p:sp>
      <p:grpSp>
        <p:nvGrpSpPr>
          <p:cNvPr id="6" name="Group 3"/>
          <p:cNvGrpSpPr>
            <a:grpSpLocks/>
          </p:cNvGrpSpPr>
          <p:nvPr/>
        </p:nvGrpSpPr>
        <p:grpSpPr bwMode="auto">
          <a:xfrm>
            <a:off x="3565525" y="6324600"/>
            <a:ext cx="5578475" cy="538163"/>
            <a:chOff x="2243" y="3984"/>
            <a:chExt cx="3514" cy="339"/>
          </a:xfrm>
        </p:grpSpPr>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45000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35195" y="4866132"/>
            <a:ext cx="3136391" cy="199186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543994" y="133350"/>
            <a:ext cx="339026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0000"/>
                </a:solidFill>
              </a:rPr>
              <a:t>Emicriptofite</a:t>
            </a:r>
            <a:r>
              <a:rPr sz="2400" spc="-75" dirty="0">
                <a:solidFill>
                  <a:srgbClr val="FF0000"/>
                </a:solidFill>
              </a:rPr>
              <a:t> </a:t>
            </a:r>
            <a:r>
              <a:rPr sz="2400" spc="-5" dirty="0">
                <a:solidFill>
                  <a:srgbClr val="FF0000"/>
                </a:solidFill>
              </a:rPr>
              <a:t>scandenti</a:t>
            </a:r>
            <a:endParaRPr sz="2400"/>
          </a:p>
        </p:txBody>
      </p:sp>
      <p:sp>
        <p:nvSpPr>
          <p:cNvPr id="4" name="object 4"/>
          <p:cNvSpPr txBox="1"/>
          <p:nvPr/>
        </p:nvSpPr>
        <p:spPr>
          <a:xfrm>
            <a:off x="7172070" y="1687808"/>
            <a:ext cx="1879600" cy="284480"/>
          </a:xfrm>
          <a:prstGeom prst="rect">
            <a:avLst/>
          </a:prstGeom>
        </p:spPr>
        <p:txBody>
          <a:bodyPr vert="horz" wrap="square" lIns="0" tIns="0" rIns="0" bIns="0" rtlCol="0">
            <a:spAutoFit/>
          </a:bodyPr>
          <a:lstStyle/>
          <a:p>
            <a:pPr>
              <a:lnSpc>
                <a:spcPts val="2215"/>
              </a:lnSpc>
            </a:pPr>
            <a:r>
              <a:rPr sz="2000" i="1" dirty="0">
                <a:latin typeface="Arial"/>
                <a:cs typeface="Arial"/>
              </a:rPr>
              <a:t>Bryonia dioica</a:t>
            </a:r>
            <a:r>
              <a:rPr sz="2000" i="1" spc="-105" dirty="0">
                <a:latin typeface="Arial"/>
                <a:cs typeface="Arial"/>
              </a:rPr>
              <a:t> </a:t>
            </a:r>
            <a:r>
              <a:rPr sz="2000" dirty="0">
                <a:latin typeface="Arial"/>
                <a:cs typeface="Arial"/>
              </a:rPr>
              <a:t>L.</a:t>
            </a:r>
            <a:endParaRPr sz="2000">
              <a:latin typeface="Arial"/>
              <a:cs typeface="Arial"/>
            </a:endParaRPr>
          </a:p>
        </p:txBody>
      </p:sp>
      <p:sp>
        <p:nvSpPr>
          <p:cNvPr id="5" name="object 5"/>
          <p:cNvSpPr txBox="1"/>
          <p:nvPr/>
        </p:nvSpPr>
        <p:spPr>
          <a:xfrm>
            <a:off x="291464" y="4878387"/>
            <a:ext cx="271018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Arial"/>
                <a:cs typeface="Arial"/>
              </a:rPr>
              <a:t>Convolvolus arvensis</a:t>
            </a:r>
            <a:r>
              <a:rPr sz="2000" i="1" spc="-110" dirty="0">
                <a:latin typeface="Arial"/>
                <a:cs typeface="Arial"/>
              </a:rPr>
              <a:t> </a:t>
            </a:r>
            <a:r>
              <a:rPr sz="2000" dirty="0">
                <a:latin typeface="Arial"/>
                <a:cs typeface="Arial"/>
              </a:rPr>
              <a:t>L.</a:t>
            </a:r>
            <a:endParaRPr sz="2000">
              <a:latin typeface="Arial"/>
              <a:cs typeface="Arial"/>
            </a:endParaRPr>
          </a:p>
        </p:txBody>
      </p:sp>
      <p:grpSp>
        <p:nvGrpSpPr>
          <p:cNvPr id="6" name="object 6"/>
          <p:cNvGrpSpPr/>
          <p:nvPr/>
        </p:nvGrpSpPr>
        <p:grpSpPr>
          <a:xfrm>
            <a:off x="4235195" y="693420"/>
            <a:ext cx="4909185" cy="6164580"/>
            <a:chOff x="4235195" y="693420"/>
            <a:chExt cx="4909185" cy="6164580"/>
          </a:xfrm>
        </p:grpSpPr>
        <p:sp>
          <p:nvSpPr>
            <p:cNvPr id="7" name="object 7"/>
            <p:cNvSpPr/>
            <p:nvPr/>
          </p:nvSpPr>
          <p:spPr>
            <a:xfrm>
              <a:off x="4235195" y="693420"/>
              <a:ext cx="4908803" cy="374294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371588" y="3267455"/>
              <a:ext cx="1772411" cy="3590544"/>
            </a:xfrm>
            <a:prstGeom prst="rect">
              <a:avLst/>
            </a:prstGeom>
            <a:blipFill>
              <a:blip r:embed="rId4" cstate="print"/>
              <a:stretch>
                <a:fillRect/>
              </a:stretch>
            </a:blipFill>
          </p:spPr>
          <p:txBody>
            <a:bodyPr wrap="square" lIns="0" tIns="0" rIns="0" bIns="0" rtlCol="0"/>
            <a:lstStyle/>
            <a:p>
              <a:endParaRPr/>
            </a:p>
          </p:txBody>
        </p:sp>
      </p:grpSp>
      <p:sp>
        <p:nvSpPr>
          <p:cNvPr id="9" name="object 9"/>
          <p:cNvSpPr/>
          <p:nvPr/>
        </p:nvSpPr>
        <p:spPr>
          <a:xfrm>
            <a:off x="256031" y="138684"/>
            <a:ext cx="3505200" cy="4669535"/>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5230559" y="4489450"/>
            <a:ext cx="1905000"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Arial"/>
                <a:cs typeface="Arial"/>
              </a:rPr>
              <a:t>Bryonia dioica</a:t>
            </a:r>
            <a:r>
              <a:rPr sz="2000" i="1" spc="-95" dirty="0">
                <a:latin typeface="Arial"/>
                <a:cs typeface="Arial"/>
              </a:rPr>
              <a:t> </a:t>
            </a:r>
            <a:r>
              <a:rPr sz="2000" dirty="0">
                <a:latin typeface="Arial"/>
                <a:cs typeface="Arial"/>
              </a:rPr>
              <a:t>L.</a:t>
            </a:r>
            <a:endParaRPr sz="2000">
              <a:latin typeface="Arial"/>
              <a:cs typeface="Arial"/>
            </a:endParaRPr>
          </a:p>
        </p:txBody>
      </p:sp>
    </p:spTree>
    <p:extLst>
      <p:ext uri="{BB962C8B-B14F-4D97-AF65-F5344CB8AC3E}">
        <p14:creationId xmlns:p14="http://schemas.microsoft.com/office/powerpoint/2010/main" val="147680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051" y="1152144"/>
            <a:ext cx="6516623" cy="472592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47052" y="428688"/>
            <a:ext cx="6974205" cy="452120"/>
          </a:xfrm>
          <a:prstGeom prst="rect">
            <a:avLst/>
          </a:prstGeom>
        </p:spPr>
        <p:txBody>
          <a:bodyPr vert="horz" wrap="square" lIns="0" tIns="12065" rIns="0" bIns="0" rtlCol="0">
            <a:spAutoFit/>
          </a:bodyPr>
          <a:lstStyle/>
          <a:p>
            <a:pPr marL="12700">
              <a:lnSpc>
                <a:spcPct val="100000"/>
              </a:lnSpc>
              <a:spcBef>
                <a:spcPts val="95"/>
              </a:spcBef>
            </a:pPr>
            <a:r>
              <a:rPr spc="-10" dirty="0"/>
              <a:t>Alcune </a:t>
            </a:r>
            <a:r>
              <a:rPr spc="-5" dirty="0"/>
              <a:t>emicriptofite </a:t>
            </a:r>
            <a:r>
              <a:rPr spc="-10" dirty="0"/>
              <a:t>sono </a:t>
            </a:r>
            <a:r>
              <a:rPr spc="-5" dirty="0"/>
              <a:t>piante</a:t>
            </a:r>
            <a:r>
              <a:rPr spc="55" dirty="0"/>
              <a:t> </a:t>
            </a:r>
            <a:r>
              <a:rPr spc="-10" dirty="0"/>
              <a:t>biennali</a:t>
            </a:r>
          </a:p>
        </p:txBody>
      </p:sp>
      <p:sp>
        <p:nvSpPr>
          <p:cNvPr id="4" name="object 4"/>
          <p:cNvSpPr txBox="1"/>
          <p:nvPr/>
        </p:nvSpPr>
        <p:spPr>
          <a:xfrm>
            <a:off x="6522403" y="1408112"/>
            <a:ext cx="2567305" cy="3886835"/>
          </a:xfrm>
          <a:prstGeom prst="rect">
            <a:avLst/>
          </a:prstGeom>
        </p:spPr>
        <p:txBody>
          <a:bodyPr vert="horz" wrap="square" lIns="0" tIns="13335" rIns="0" bIns="0" rtlCol="0">
            <a:spAutoFit/>
          </a:bodyPr>
          <a:lstStyle/>
          <a:p>
            <a:pPr marL="12700" marR="133985" algn="just">
              <a:lnSpc>
                <a:spcPct val="100000"/>
              </a:lnSpc>
              <a:spcBef>
                <a:spcPts val="105"/>
              </a:spcBef>
              <a:buFont typeface="Symbol"/>
              <a:buChar char=""/>
              <a:tabLst>
                <a:tab pos="200660" algn="l"/>
              </a:tabLst>
            </a:pPr>
            <a:r>
              <a:rPr sz="2000" b="1" dirty="0">
                <a:latin typeface="Arial"/>
                <a:cs typeface="Arial"/>
              </a:rPr>
              <a:t>Struttura erbacea</a:t>
            </a:r>
            <a:r>
              <a:rPr sz="2000" dirty="0">
                <a:latin typeface="Arial"/>
                <a:cs typeface="Arial"/>
              </a:rPr>
              <a:t>,  con lignificazione (se  presente) limitata</a:t>
            </a:r>
            <a:r>
              <a:rPr sz="2000" spc="-135" dirty="0">
                <a:latin typeface="Arial"/>
                <a:cs typeface="Arial"/>
              </a:rPr>
              <a:t> </a:t>
            </a:r>
            <a:r>
              <a:rPr sz="2000" dirty="0">
                <a:latin typeface="Arial"/>
                <a:cs typeface="Arial"/>
              </a:rPr>
              <a:t>alla  zona del</a:t>
            </a:r>
            <a:r>
              <a:rPr sz="2000" spc="-45" dirty="0">
                <a:latin typeface="Arial"/>
                <a:cs typeface="Arial"/>
              </a:rPr>
              <a:t> </a:t>
            </a:r>
            <a:r>
              <a:rPr sz="2000" spc="-5" dirty="0">
                <a:latin typeface="Arial"/>
                <a:cs typeface="Arial"/>
              </a:rPr>
              <a:t>colletto;</a:t>
            </a:r>
            <a:endParaRPr sz="2000">
              <a:latin typeface="Arial"/>
              <a:cs typeface="Arial"/>
            </a:endParaRPr>
          </a:p>
          <a:p>
            <a:pPr>
              <a:lnSpc>
                <a:spcPct val="100000"/>
              </a:lnSpc>
              <a:spcBef>
                <a:spcPts val="45"/>
              </a:spcBef>
              <a:buFont typeface="Symbol"/>
              <a:buChar char=""/>
            </a:pPr>
            <a:endParaRPr sz="1700">
              <a:latin typeface="Arial"/>
              <a:cs typeface="Arial"/>
            </a:endParaRPr>
          </a:p>
          <a:p>
            <a:pPr marL="12700" marR="23495">
              <a:lnSpc>
                <a:spcPct val="100000"/>
              </a:lnSpc>
              <a:buFont typeface="Symbol"/>
              <a:buChar char=""/>
              <a:tabLst>
                <a:tab pos="200660" algn="l"/>
              </a:tabLst>
            </a:pPr>
            <a:r>
              <a:rPr sz="2000" b="1" spc="-5" dirty="0">
                <a:latin typeface="Arial"/>
                <a:cs typeface="Arial"/>
              </a:rPr>
              <a:t>Differenti </a:t>
            </a:r>
            <a:r>
              <a:rPr sz="2000" b="1" dirty="0">
                <a:latin typeface="Arial"/>
                <a:cs typeface="Arial"/>
              </a:rPr>
              <a:t>organi di  </a:t>
            </a:r>
            <a:r>
              <a:rPr sz="2000" b="1" spc="-5" dirty="0">
                <a:latin typeface="Arial"/>
                <a:cs typeface="Arial"/>
              </a:rPr>
              <a:t>riserva </a:t>
            </a:r>
            <a:r>
              <a:rPr sz="2000" dirty="0">
                <a:latin typeface="Arial"/>
                <a:cs typeface="Arial"/>
              </a:rPr>
              <a:t>(per es.</a:t>
            </a:r>
            <a:r>
              <a:rPr sz="2000" spc="-125" dirty="0">
                <a:latin typeface="Arial"/>
                <a:cs typeface="Arial"/>
              </a:rPr>
              <a:t> </a:t>
            </a:r>
            <a:r>
              <a:rPr sz="2000" dirty="0">
                <a:latin typeface="Arial"/>
                <a:cs typeface="Arial"/>
              </a:rPr>
              <a:t>radice  </a:t>
            </a:r>
            <a:r>
              <a:rPr sz="2000" spc="-5" dirty="0">
                <a:latin typeface="Arial"/>
                <a:cs typeface="Arial"/>
              </a:rPr>
              <a:t>fittonante; </a:t>
            </a:r>
            <a:r>
              <a:rPr sz="2000" dirty="0">
                <a:latin typeface="Arial"/>
                <a:cs typeface="Arial"/>
              </a:rPr>
              <a:t>ipocotile  tuberizzato</a:t>
            </a:r>
            <a:r>
              <a:rPr sz="2000" spc="-65" dirty="0">
                <a:latin typeface="Arial"/>
                <a:cs typeface="Arial"/>
              </a:rPr>
              <a:t> </a:t>
            </a:r>
            <a:r>
              <a:rPr sz="2000" dirty="0">
                <a:latin typeface="Arial"/>
                <a:cs typeface="Arial"/>
              </a:rPr>
              <a:t>ecc.);</a:t>
            </a:r>
            <a:endParaRPr sz="2000">
              <a:latin typeface="Arial"/>
              <a:cs typeface="Arial"/>
            </a:endParaRPr>
          </a:p>
          <a:p>
            <a:pPr>
              <a:lnSpc>
                <a:spcPct val="100000"/>
              </a:lnSpc>
              <a:spcBef>
                <a:spcPts val="40"/>
              </a:spcBef>
              <a:buFont typeface="Symbol"/>
              <a:buChar char=""/>
            </a:pPr>
            <a:endParaRPr sz="1700">
              <a:latin typeface="Arial"/>
              <a:cs typeface="Arial"/>
            </a:endParaRPr>
          </a:p>
          <a:p>
            <a:pPr marL="12700" marR="5080">
              <a:lnSpc>
                <a:spcPct val="100000"/>
              </a:lnSpc>
              <a:buFont typeface="Symbol"/>
              <a:buChar char=""/>
              <a:tabLst>
                <a:tab pos="200660" algn="l"/>
              </a:tabLst>
            </a:pPr>
            <a:r>
              <a:rPr sz="2000" b="1" spc="-5" dirty="0">
                <a:latin typeface="Arial"/>
                <a:cs typeface="Arial"/>
              </a:rPr>
              <a:t>Produzione </a:t>
            </a:r>
            <a:r>
              <a:rPr sz="2000" b="1" dirty="0">
                <a:latin typeface="Arial"/>
                <a:cs typeface="Arial"/>
              </a:rPr>
              <a:t>di</a:t>
            </a:r>
            <a:r>
              <a:rPr sz="2000" b="1" spc="-60" dirty="0">
                <a:latin typeface="Arial"/>
                <a:cs typeface="Arial"/>
              </a:rPr>
              <a:t> </a:t>
            </a:r>
            <a:r>
              <a:rPr sz="2000" b="1" spc="-5" dirty="0">
                <a:latin typeface="Arial"/>
                <a:cs typeface="Arial"/>
              </a:rPr>
              <a:t>molti  </a:t>
            </a:r>
            <a:r>
              <a:rPr sz="2000" b="1" dirty="0">
                <a:latin typeface="Arial"/>
                <a:cs typeface="Arial"/>
              </a:rPr>
              <a:t>semi </a:t>
            </a:r>
            <a:r>
              <a:rPr sz="2000" dirty="0">
                <a:latin typeface="Arial"/>
                <a:cs typeface="Arial"/>
              </a:rPr>
              <a:t>limitatamente al  secondo</a:t>
            </a:r>
            <a:r>
              <a:rPr sz="2000" spc="-55" dirty="0">
                <a:latin typeface="Arial"/>
                <a:cs typeface="Arial"/>
              </a:rPr>
              <a:t> </a:t>
            </a:r>
            <a:r>
              <a:rPr sz="2000" dirty="0">
                <a:latin typeface="Arial"/>
                <a:cs typeface="Arial"/>
              </a:rPr>
              <a:t>anno.</a:t>
            </a:r>
            <a:endParaRPr sz="2000">
              <a:latin typeface="Arial"/>
              <a:cs typeface="Arial"/>
            </a:endParaRP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386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8"/>
          <p:cNvSpPr txBox="1">
            <a:spLocks noChangeArrowheads="1"/>
          </p:cNvSpPr>
          <p:nvPr/>
        </p:nvSpPr>
        <p:spPr bwMode="auto">
          <a:xfrm>
            <a:off x="468313" y="333375"/>
            <a:ext cx="504031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dirty="0">
                <a:solidFill>
                  <a:srgbClr val="000000"/>
                </a:solidFill>
              </a:rPr>
              <a:t>L’aumento in complessità </a:t>
            </a:r>
            <a:r>
              <a:rPr lang="it-IT" altLang="it-IT" sz="2400" dirty="0" smtClean="0">
                <a:solidFill>
                  <a:srgbClr val="000000"/>
                </a:solidFill>
              </a:rPr>
              <a:t>del sistema radicale avviene anche </a:t>
            </a:r>
            <a:r>
              <a:rPr lang="it-IT" altLang="it-IT" sz="2400" dirty="0">
                <a:solidFill>
                  <a:srgbClr val="000000"/>
                </a:solidFill>
              </a:rPr>
              <a:t>grazie a un processo di  moltiplicazione del numero di apici </a:t>
            </a:r>
            <a:r>
              <a:rPr lang="it-IT" altLang="it-IT" sz="2400" dirty="0" smtClean="0">
                <a:solidFill>
                  <a:srgbClr val="000000"/>
                </a:solidFill>
              </a:rPr>
              <a:t>vegetativi, ma secondo uno schema molto diverso da quello descritto per la parte subaerea.</a:t>
            </a:r>
            <a:endParaRPr lang="it-IT" altLang="it-IT" sz="2400" dirty="0">
              <a:solidFill>
                <a:srgbClr val="000000"/>
              </a:solidFill>
            </a:endParaRPr>
          </a:p>
        </p:txBody>
      </p:sp>
      <p:sp>
        <p:nvSpPr>
          <p:cNvPr id="13315" name="AutoShape 10" descr="Risultati immagini per dendritic shap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it-IT" altLang="it-IT" sz="1800">
              <a:solidFill>
                <a:srgbClr val="000000"/>
              </a:solidFill>
            </a:endParaRPr>
          </a:p>
        </p:txBody>
      </p:sp>
      <p:pic>
        <p:nvPicPr>
          <p:cNvPr id="1331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6273" name="Group 17"/>
          <p:cNvGrpSpPr>
            <a:grpSpLocks/>
          </p:cNvGrpSpPr>
          <p:nvPr/>
        </p:nvGrpSpPr>
        <p:grpSpPr bwMode="auto">
          <a:xfrm>
            <a:off x="5421313" y="188913"/>
            <a:ext cx="3722687" cy="6383337"/>
            <a:chOff x="3415" y="119"/>
            <a:chExt cx="2345" cy="4021"/>
          </a:xfrm>
        </p:grpSpPr>
        <p:pic>
          <p:nvPicPr>
            <p:cNvPr id="1332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 y="119"/>
              <a:ext cx="1651" cy="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 y="2205"/>
              <a:ext cx="2345" cy="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638" name="Oval 14"/>
          <p:cNvSpPr>
            <a:spLocks noChangeArrowheads="1"/>
          </p:cNvSpPr>
          <p:nvPr/>
        </p:nvSpPr>
        <p:spPr bwMode="auto">
          <a:xfrm>
            <a:off x="5148263" y="3500438"/>
            <a:ext cx="3995737" cy="2881312"/>
          </a:xfrm>
          <a:prstGeom prst="ellipse">
            <a:avLst/>
          </a:prstGeom>
          <a:noFill/>
          <a:ln w="28575">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solidFill>
                <a:srgbClr val="000000"/>
              </a:solidFill>
            </a:endParaRPr>
          </a:p>
        </p:txBody>
      </p:sp>
      <p:grpSp>
        <p:nvGrpSpPr>
          <p:cNvPr id="9" name="Group 3"/>
          <p:cNvGrpSpPr>
            <a:grpSpLocks/>
          </p:cNvGrpSpPr>
          <p:nvPr/>
        </p:nvGrpSpPr>
        <p:grpSpPr bwMode="auto">
          <a:xfrm>
            <a:off x="3565525" y="6324600"/>
            <a:ext cx="5578475" cy="538163"/>
            <a:chOff x="2243" y="3984"/>
            <a:chExt cx="3514" cy="339"/>
          </a:xfrm>
        </p:grpSpPr>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2"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178160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44" y="175260"/>
            <a:ext cx="8993505" cy="6682740"/>
            <a:chOff x="9144" y="175260"/>
            <a:chExt cx="8993505" cy="6682740"/>
          </a:xfrm>
        </p:grpSpPr>
        <p:sp>
          <p:nvSpPr>
            <p:cNvPr id="3" name="object 3"/>
            <p:cNvSpPr/>
            <p:nvPr/>
          </p:nvSpPr>
          <p:spPr>
            <a:xfrm>
              <a:off x="541019" y="175260"/>
              <a:ext cx="8461247" cy="635812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144" y="3444239"/>
              <a:ext cx="2837688" cy="341376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6955790" y="4817998"/>
            <a:ext cx="1648460" cy="1671320"/>
          </a:xfrm>
          <a:prstGeom prst="rect">
            <a:avLst/>
          </a:prstGeom>
        </p:spPr>
        <p:txBody>
          <a:bodyPr vert="horz" wrap="square" lIns="0" tIns="12700" rIns="0" bIns="0" rtlCol="0">
            <a:spAutoFit/>
          </a:bodyPr>
          <a:lstStyle/>
          <a:p>
            <a:pPr marL="12700" marR="5080">
              <a:lnSpc>
                <a:spcPct val="100000"/>
              </a:lnSpc>
              <a:spcBef>
                <a:spcPts val="100"/>
              </a:spcBef>
            </a:pPr>
            <a:r>
              <a:rPr sz="1800" i="1" spc="-5" dirty="0">
                <a:latin typeface="Arial"/>
                <a:cs typeface="Arial"/>
              </a:rPr>
              <a:t>Molti ortaggi:  carote, finocchi,  lattuga,</a:t>
            </a:r>
            <a:r>
              <a:rPr sz="1800" i="1" spc="-75" dirty="0">
                <a:latin typeface="Arial"/>
                <a:cs typeface="Arial"/>
              </a:rPr>
              <a:t> </a:t>
            </a:r>
            <a:r>
              <a:rPr sz="1800" i="1" spc="-5" dirty="0">
                <a:latin typeface="Arial"/>
                <a:cs typeface="Arial"/>
              </a:rPr>
              <a:t>sedano,  </a:t>
            </a:r>
            <a:r>
              <a:rPr sz="1800" i="1" spc="-10" dirty="0">
                <a:latin typeface="Arial"/>
                <a:cs typeface="Arial"/>
              </a:rPr>
              <a:t>prezzemolo,  </a:t>
            </a:r>
            <a:r>
              <a:rPr sz="1800" i="1" spc="-5" dirty="0">
                <a:latin typeface="Arial"/>
                <a:cs typeface="Arial"/>
              </a:rPr>
              <a:t>spinaci, cavoli,  </a:t>
            </a:r>
            <a:r>
              <a:rPr sz="1800" i="1" spc="-10" dirty="0">
                <a:latin typeface="Arial"/>
                <a:cs typeface="Arial"/>
              </a:rPr>
              <a:t>cime </a:t>
            </a:r>
            <a:r>
              <a:rPr sz="1800" i="1" spc="-5" dirty="0">
                <a:latin typeface="Arial"/>
                <a:cs typeface="Arial"/>
              </a:rPr>
              <a:t>di rapa,</a:t>
            </a:r>
            <a:r>
              <a:rPr sz="1800" i="1" spc="-30" dirty="0">
                <a:latin typeface="Arial"/>
                <a:cs typeface="Arial"/>
              </a:rPr>
              <a:t> </a:t>
            </a:r>
            <a:r>
              <a:rPr sz="1800" i="1" dirty="0">
                <a:latin typeface="Arial"/>
                <a:cs typeface="Arial"/>
              </a:rPr>
              <a:t>…</a:t>
            </a:r>
            <a:endParaRPr sz="1800">
              <a:latin typeface="Arial"/>
              <a:cs typeface="Arial"/>
            </a:endParaRPr>
          </a:p>
        </p:txBody>
      </p:sp>
      <p:grpSp>
        <p:nvGrpSpPr>
          <p:cNvPr id="6" name="Group 3"/>
          <p:cNvGrpSpPr>
            <a:grpSpLocks/>
          </p:cNvGrpSpPr>
          <p:nvPr/>
        </p:nvGrpSpPr>
        <p:grpSpPr bwMode="auto">
          <a:xfrm>
            <a:off x="3565525" y="6324600"/>
            <a:ext cx="5578475" cy="538163"/>
            <a:chOff x="2243" y="3984"/>
            <a:chExt cx="3514" cy="339"/>
          </a:xfrm>
        </p:grpSpPr>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324110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564" y="297052"/>
            <a:ext cx="5384165" cy="1001394"/>
          </a:xfrm>
          <a:prstGeom prst="rect">
            <a:avLst/>
          </a:prstGeom>
        </p:spPr>
        <p:txBody>
          <a:bodyPr vert="horz" wrap="square" lIns="0" tIns="12700" rIns="0" bIns="0" rtlCol="0">
            <a:spAutoFit/>
          </a:bodyPr>
          <a:lstStyle/>
          <a:p>
            <a:pPr marL="12700">
              <a:lnSpc>
                <a:spcPct val="100000"/>
              </a:lnSpc>
              <a:spcBef>
                <a:spcPts val="100"/>
              </a:spcBef>
            </a:pPr>
            <a:r>
              <a:rPr sz="3200" spc="-10" dirty="0"/>
              <a:t>CRIPTOFITE </a:t>
            </a:r>
            <a:r>
              <a:rPr sz="3200" spc="-5" dirty="0"/>
              <a:t>o GEOFITE</a:t>
            </a:r>
            <a:r>
              <a:rPr sz="3200" spc="-85" dirty="0"/>
              <a:t> </a:t>
            </a:r>
            <a:r>
              <a:rPr sz="3200" dirty="0"/>
              <a:t>(G)</a:t>
            </a:r>
            <a:endParaRPr sz="3200"/>
          </a:p>
          <a:p>
            <a:pPr marL="12700">
              <a:lnSpc>
                <a:spcPct val="100000"/>
              </a:lnSpc>
            </a:pPr>
            <a:r>
              <a:rPr sz="3200" spc="-5" dirty="0"/>
              <a:t>(tipicamente</a:t>
            </a:r>
            <a:r>
              <a:rPr sz="3200" spc="-40" dirty="0"/>
              <a:t> </a:t>
            </a:r>
            <a:r>
              <a:rPr sz="3200" spc="-5" dirty="0"/>
              <a:t>perenni)</a:t>
            </a:r>
            <a:endParaRPr sz="3200"/>
          </a:p>
        </p:txBody>
      </p:sp>
      <p:sp>
        <p:nvSpPr>
          <p:cNvPr id="3" name="object 3"/>
          <p:cNvSpPr txBox="1"/>
          <p:nvPr/>
        </p:nvSpPr>
        <p:spPr>
          <a:xfrm>
            <a:off x="329564" y="1377950"/>
            <a:ext cx="8176259" cy="3145155"/>
          </a:xfrm>
          <a:prstGeom prst="rect">
            <a:avLst/>
          </a:prstGeom>
        </p:spPr>
        <p:txBody>
          <a:bodyPr vert="horz" wrap="square" lIns="0" tIns="12700" rIns="0" bIns="0" rtlCol="0">
            <a:spAutoFit/>
          </a:bodyPr>
          <a:lstStyle/>
          <a:p>
            <a:pPr marL="12700" marR="5080">
              <a:lnSpc>
                <a:spcPct val="100000"/>
              </a:lnSpc>
              <a:spcBef>
                <a:spcPts val="100"/>
              </a:spcBef>
            </a:pPr>
            <a:r>
              <a:rPr sz="2400" spc="-5" dirty="0">
                <a:latin typeface="Arial"/>
                <a:cs typeface="Arial"/>
              </a:rPr>
              <a:t>Sono piante erbacee perenni, con gemme svernanti sotto il  livello del suolo, su organi sotterranei come bulbi, tuberi</a:t>
            </a:r>
            <a:r>
              <a:rPr sz="2400" spc="125" dirty="0">
                <a:latin typeface="Arial"/>
                <a:cs typeface="Arial"/>
              </a:rPr>
              <a:t> </a:t>
            </a:r>
            <a:r>
              <a:rPr sz="2400" spc="-5" dirty="0">
                <a:latin typeface="Arial"/>
                <a:cs typeface="Arial"/>
              </a:rPr>
              <a:t>ecc.</a:t>
            </a:r>
            <a:endParaRPr sz="2400">
              <a:latin typeface="Arial"/>
              <a:cs typeface="Arial"/>
            </a:endParaRPr>
          </a:p>
          <a:p>
            <a:pPr>
              <a:lnSpc>
                <a:spcPct val="100000"/>
              </a:lnSpc>
              <a:spcBef>
                <a:spcPts val="30"/>
              </a:spcBef>
            </a:pPr>
            <a:endParaRPr sz="2550">
              <a:latin typeface="Arial"/>
              <a:cs typeface="Arial"/>
            </a:endParaRPr>
          </a:p>
          <a:p>
            <a:pPr marL="812800" indent="-224790">
              <a:lnSpc>
                <a:spcPct val="100000"/>
              </a:lnSpc>
              <a:buFont typeface="Symbol"/>
              <a:buChar char=""/>
              <a:tabLst>
                <a:tab pos="813435" algn="l"/>
              </a:tabLst>
            </a:pPr>
            <a:r>
              <a:rPr sz="2400" spc="-5" dirty="0">
                <a:solidFill>
                  <a:srgbClr val="FF0000"/>
                </a:solidFill>
                <a:latin typeface="Arial"/>
                <a:cs typeface="Arial"/>
              </a:rPr>
              <a:t>Bulbose</a:t>
            </a:r>
            <a:endParaRPr sz="2400">
              <a:latin typeface="Arial"/>
              <a:cs typeface="Arial"/>
            </a:endParaRPr>
          </a:p>
          <a:p>
            <a:pPr marL="812800" indent="-224790">
              <a:lnSpc>
                <a:spcPct val="100000"/>
              </a:lnSpc>
              <a:spcBef>
                <a:spcPts val="1440"/>
              </a:spcBef>
              <a:buFont typeface="Symbol"/>
              <a:buChar char=""/>
              <a:tabLst>
                <a:tab pos="813435" algn="l"/>
              </a:tabLst>
            </a:pPr>
            <a:r>
              <a:rPr sz="2400" spc="-5" dirty="0">
                <a:solidFill>
                  <a:srgbClr val="FF0000"/>
                </a:solidFill>
                <a:latin typeface="Arial"/>
                <a:cs typeface="Arial"/>
              </a:rPr>
              <a:t>Rizomatose</a:t>
            </a:r>
            <a:endParaRPr sz="2400">
              <a:latin typeface="Arial"/>
              <a:cs typeface="Arial"/>
            </a:endParaRPr>
          </a:p>
          <a:p>
            <a:pPr marL="812800" indent="-224790">
              <a:lnSpc>
                <a:spcPct val="100000"/>
              </a:lnSpc>
              <a:spcBef>
                <a:spcPts val="1440"/>
              </a:spcBef>
              <a:buFont typeface="Symbol"/>
              <a:buChar char=""/>
              <a:tabLst>
                <a:tab pos="813435" algn="l"/>
              </a:tabLst>
            </a:pPr>
            <a:r>
              <a:rPr sz="2400" spc="-5" dirty="0">
                <a:solidFill>
                  <a:srgbClr val="FF0000"/>
                </a:solidFill>
                <a:latin typeface="Arial"/>
                <a:cs typeface="Arial"/>
              </a:rPr>
              <a:t>Radicigemmate</a:t>
            </a:r>
            <a:endParaRPr sz="2400">
              <a:latin typeface="Arial"/>
              <a:cs typeface="Arial"/>
            </a:endParaRPr>
          </a:p>
          <a:p>
            <a:pPr marL="812800" indent="-224790">
              <a:lnSpc>
                <a:spcPct val="100000"/>
              </a:lnSpc>
              <a:spcBef>
                <a:spcPts val="1440"/>
              </a:spcBef>
              <a:buFont typeface="Symbol"/>
              <a:buChar char=""/>
              <a:tabLst>
                <a:tab pos="813435" algn="l"/>
              </a:tabLst>
            </a:pPr>
            <a:r>
              <a:rPr sz="2400" spc="-5" dirty="0">
                <a:solidFill>
                  <a:srgbClr val="FF0000"/>
                </a:solidFill>
                <a:latin typeface="Arial"/>
                <a:cs typeface="Arial"/>
              </a:rPr>
              <a:t>Parassite</a:t>
            </a:r>
            <a:endParaRPr sz="2400">
              <a:latin typeface="Arial"/>
              <a:cs typeface="Arial"/>
            </a:endParaRPr>
          </a:p>
        </p:txBody>
      </p:sp>
      <p:grpSp>
        <p:nvGrpSpPr>
          <p:cNvPr id="4" name="object 4"/>
          <p:cNvGrpSpPr/>
          <p:nvPr/>
        </p:nvGrpSpPr>
        <p:grpSpPr>
          <a:xfrm>
            <a:off x="4140707" y="2321051"/>
            <a:ext cx="5003800" cy="4209415"/>
            <a:chOff x="4140707" y="2321051"/>
            <a:chExt cx="5003800" cy="4209415"/>
          </a:xfrm>
        </p:grpSpPr>
        <p:sp>
          <p:nvSpPr>
            <p:cNvPr id="5" name="object 5"/>
            <p:cNvSpPr/>
            <p:nvPr/>
          </p:nvSpPr>
          <p:spPr>
            <a:xfrm>
              <a:off x="5903975" y="2321051"/>
              <a:ext cx="3240023" cy="42047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grpSp>
        <p:nvGrpSpPr>
          <p:cNvPr id="7" name="Group 3"/>
          <p:cNvGrpSpPr>
            <a:grpSpLocks/>
          </p:cNvGrpSpPr>
          <p:nvPr/>
        </p:nvGrpSpPr>
        <p:grpSpPr bwMode="auto">
          <a:xfrm>
            <a:off x="3565525" y="6324600"/>
            <a:ext cx="5578475" cy="538163"/>
            <a:chOff x="2243" y="3984"/>
            <a:chExt cx="3514" cy="339"/>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4027675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0720" y="6235700"/>
            <a:ext cx="2659322" cy="258404"/>
          </a:xfrm>
          <a:prstGeom prst="rect">
            <a:avLst/>
          </a:prstGeom>
        </p:spPr>
        <p:txBody>
          <a:bodyPr vert="horz" wrap="square" lIns="0" tIns="12065" rIns="0" bIns="0" rtlCol="0">
            <a:spAutoFit/>
          </a:bodyPr>
          <a:lstStyle/>
          <a:p>
            <a:pPr marL="12700">
              <a:lnSpc>
                <a:spcPct val="100000"/>
              </a:lnSpc>
              <a:spcBef>
                <a:spcPts val="95"/>
              </a:spcBef>
            </a:pPr>
            <a:r>
              <a:rPr sz="1600" i="1" spc="-5" dirty="0" err="1">
                <a:latin typeface="Arial"/>
                <a:cs typeface="Arial"/>
              </a:rPr>
              <a:t>Galanthus</a:t>
            </a:r>
            <a:r>
              <a:rPr sz="1600" i="1" spc="-5" dirty="0">
                <a:latin typeface="Arial"/>
                <a:cs typeface="Arial"/>
              </a:rPr>
              <a:t> </a:t>
            </a:r>
            <a:r>
              <a:rPr sz="1600" i="1" spc="-5" dirty="0" err="1" smtClean="0">
                <a:latin typeface="Arial"/>
                <a:cs typeface="Arial"/>
              </a:rPr>
              <a:t>nivalis</a:t>
            </a:r>
            <a:r>
              <a:rPr lang="it-IT" sz="1600" i="1" spc="-5" dirty="0" smtClean="0">
                <a:latin typeface="Arial"/>
                <a:cs typeface="Arial"/>
              </a:rPr>
              <a:t>,</a:t>
            </a:r>
            <a:r>
              <a:rPr sz="1600" i="1" spc="420" dirty="0" smtClean="0">
                <a:latin typeface="Arial"/>
                <a:cs typeface="Arial"/>
              </a:rPr>
              <a:t> </a:t>
            </a:r>
            <a:r>
              <a:rPr sz="1600" spc="-5" dirty="0">
                <a:latin typeface="Arial"/>
                <a:cs typeface="Arial"/>
              </a:rPr>
              <a:t>bucaneve</a:t>
            </a:r>
            <a:endParaRPr sz="1600" dirty="0">
              <a:latin typeface="Arial"/>
              <a:cs typeface="Arial"/>
            </a:endParaRPr>
          </a:p>
        </p:txBody>
      </p:sp>
      <p:sp>
        <p:nvSpPr>
          <p:cNvPr id="3" name="object 3"/>
          <p:cNvSpPr txBox="1"/>
          <p:nvPr/>
        </p:nvSpPr>
        <p:spPr>
          <a:xfrm>
            <a:off x="7208484" y="5793230"/>
            <a:ext cx="1805939" cy="258404"/>
          </a:xfrm>
          <a:prstGeom prst="rect">
            <a:avLst/>
          </a:prstGeom>
        </p:spPr>
        <p:txBody>
          <a:bodyPr vert="horz" wrap="square" lIns="0" tIns="12065" rIns="0" bIns="0" rtlCol="0">
            <a:spAutoFit/>
          </a:bodyPr>
          <a:lstStyle/>
          <a:p>
            <a:pPr marL="12700" algn="r">
              <a:lnSpc>
                <a:spcPct val="100000"/>
              </a:lnSpc>
              <a:spcBef>
                <a:spcPts val="95"/>
              </a:spcBef>
            </a:pPr>
            <a:r>
              <a:rPr sz="1600" i="1" spc="-5" dirty="0">
                <a:latin typeface="Arial"/>
                <a:cs typeface="Arial"/>
              </a:rPr>
              <a:t>Polypodium</a:t>
            </a:r>
            <a:r>
              <a:rPr sz="1600" i="1" spc="-70" dirty="0">
                <a:latin typeface="Arial"/>
                <a:cs typeface="Arial"/>
              </a:rPr>
              <a:t> </a:t>
            </a:r>
            <a:r>
              <a:rPr sz="1600" i="1" spc="-5" dirty="0">
                <a:latin typeface="Arial"/>
                <a:cs typeface="Arial"/>
              </a:rPr>
              <a:t>vulgare</a:t>
            </a:r>
            <a:endParaRPr sz="1600" dirty="0">
              <a:latin typeface="Arial"/>
              <a:cs typeface="Arial"/>
            </a:endParaRPr>
          </a:p>
        </p:txBody>
      </p:sp>
      <p:sp>
        <p:nvSpPr>
          <p:cNvPr id="4" name="object 4"/>
          <p:cNvSpPr txBox="1">
            <a:spLocks noGrp="1"/>
          </p:cNvSpPr>
          <p:nvPr>
            <p:ph type="title"/>
          </p:nvPr>
        </p:nvSpPr>
        <p:spPr>
          <a:xfrm>
            <a:off x="289877" y="141287"/>
            <a:ext cx="232600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0000"/>
                </a:solidFill>
                <a:latin typeface="Arial" panose="020B0604020202020204" pitchFamily="34" charset="0"/>
                <a:cs typeface="Arial" panose="020B0604020202020204" pitchFamily="34" charset="0"/>
              </a:rPr>
              <a:t>Geofita</a:t>
            </a:r>
            <a:r>
              <a:rPr sz="2400" b="1" spc="-75" dirty="0">
                <a:solidFill>
                  <a:srgbClr val="FF0000"/>
                </a:solidFill>
                <a:latin typeface="Arial" panose="020B0604020202020204" pitchFamily="34" charset="0"/>
                <a:cs typeface="Arial" panose="020B0604020202020204" pitchFamily="34" charset="0"/>
              </a:rPr>
              <a:t> </a:t>
            </a:r>
            <a:r>
              <a:rPr sz="2400" b="1" spc="-5" dirty="0">
                <a:solidFill>
                  <a:srgbClr val="FF0000"/>
                </a:solidFill>
                <a:latin typeface="Arial" panose="020B0604020202020204" pitchFamily="34" charset="0"/>
                <a:cs typeface="Arial" panose="020B0604020202020204" pitchFamily="34" charset="0"/>
              </a:rPr>
              <a:t>bulbosa</a:t>
            </a:r>
            <a:endParaRPr sz="2400" b="1" dirty="0">
              <a:latin typeface="Arial" panose="020B0604020202020204" pitchFamily="34" charset="0"/>
              <a:cs typeface="Arial" panose="020B0604020202020204" pitchFamily="34" charset="0"/>
            </a:endParaRPr>
          </a:p>
        </p:txBody>
      </p:sp>
      <p:sp>
        <p:nvSpPr>
          <p:cNvPr id="5" name="object 5"/>
          <p:cNvSpPr txBox="1"/>
          <p:nvPr/>
        </p:nvSpPr>
        <p:spPr>
          <a:xfrm>
            <a:off x="6098539" y="141287"/>
            <a:ext cx="276669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0000"/>
                </a:solidFill>
                <a:latin typeface="Arial"/>
                <a:cs typeface="Arial"/>
              </a:rPr>
              <a:t>Geofita</a:t>
            </a:r>
            <a:r>
              <a:rPr sz="2400" b="1" spc="-65" dirty="0">
                <a:solidFill>
                  <a:srgbClr val="FF0000"/>
                </a:solidFill>
                <a:latin typeface="Arial"/>
                <a:cs typeface="Arial"/>
              </a:rPr>
              <a:t> </a:t>
            </a:r>
            <a:r>
              <a:rPr sz="2400" b="1" spc="-5" dirty="0">
                <a:solidFill>
                  <a:srgbClr val="FF0000"/>
                </a:solidFill>
                <a:latin typeface="Arial"/>
                <a:cs typeface="Arial"/>
              </a:rPr>
              <a:t>rizomatosa</a:t>
            </a:r>
            <a:endParaRPr sz="2400" dirty="0">
              <a:latin typeface="Arial"/>
              <a:cs typeface="Arial"/>
            </a:endParaRPr>
          </a:p>
        </p:txBody>
      </p:sp>
      <p:sp>
        <p:nvSpPr>
          <p:cNvPr id="6" name="object 6"/>
          <p:cNvSpPr/>
          <p:nvPr/>
        </p:nvSpPr>
        <p:spPr>
          <a:xfrm>
            <a:off x="181357" y="755903"/>
            <a:ext cx="4354067" cy="326593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98119" y="4256531"/>
            <a:ext cx="3119627" cy="193395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981955" y="755903"/>
            <a:ext cx="3992879" cy="326897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981955" y="4267200"/>
            <a:ext cx="4055364" cy="1470659"/>
          </a:xfrm>
          <a:prstGeom prst="rect">
            <a:avLst/>
          </a:prstGeom>
          <a:blipFill>
            <a:blip r:embed="rId5" cstate="print"/>
            <a:stretch>
              <a:fillRect/>
            </a:stretch>
          </a:blipFill>
        </p:spPr>
        <p:txBody>
          <a:bodyPr wrap="square" lIns="0" tIns="0" rIns="0" bIns="0" rtlCol="0"/>
          <a:lstStyle/>
          <a:p>
            <a:endParaRPr/>
          </a:p>
        </p:txBody>
      </p:sp>
      <p:grpSp>
        <p:nvGrpSpPr>
          <p:cNvPr id="10" name="Group 3"/>
          <p:cNvGrpSpPr>
            <a:grpSpLocks/>
          </p:cNvGrpSpPr>
          <p:nvPr/>
        </p:nvGrpSpPr>
        <p:grpSpPr bwMode="auto">
          <a:xfrm>
            <a:off x="3565525" y="6324600"/>
            <a:ext cx="5578475" cy="538163"/>
            <a:chOff x="2243" y="3984"/>
            <a:chExt cx="3514" cy="339"/>
          </a:xfrm>
        </p:grpSpPr>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3"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60688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8464" y="336550"/>
            <a:ext cx="7665084" cy="1122680"/>
          </a:xfrm>
          <a:prstGeom prst="rect">
            <a:avLst/>
          </a:prstGeom>
        </p:spPr>
        <p:txBody>
          <a:bodyPr vert="horz" wrap="square" lIns="0" tIns="12700" rIns="0" bIns="0" rtlCol="0">
            <a:spAutoFit/>
          </a:bodyPr>
          <a:lstStyle/>
          <a:p>
            <a:pPr marL="12700" marR="5080">
              <a:lnSpc>
                <a:spcPct val="100000"/>
              </a:lnSpc>
              <a:spcBef>
                <a:spcPts val="100"/>
              </a:spcBef>
            </a:pPr>
            <a:r>
              <a:rPr sz="2400" b="1" spc="-5" dirty="0">
                <a:solidFill>
                  <a:srgbClr val="FF0000"/>
                </a:solidFill>
                <a:latin typeface="Arial"/>
                <a:cs typeface="Arial"/>
              </a:rPr>
              <a:t>Geofite radicigemmate</a:t>
            </a:r>
            <a:r>
              <a:rPr sz="2400" spc="-5" dirty="0">
                <a:latin typeface="Arial"/>
                <a:cs typeface="Arial"/>
              </a:rPr>
              <a:t>: sono piante perenni con organi  sotterranei (radici) che portano gemme, dalle quali  annualmente si sviluppano le parti</a:t>
            </a:r>
            <a:r>
              <a:rPr sz="2400" spc="70" dirty="0">
                <a:latin typeface="Arial"/>
                <a:cs typeface="Arial"/>
              </a:rPr>
              <a:t> </a:t>
            </a:r>
            <a:r>
              <a:rPr sz="2400" spc="-5" dirty="0">
                <a:latin typeface="Arial"/>
                <a:cs typeface="Arial"/>
              </a:rPr>
              <a:t>aeree.</a:t>
            </a:r>
            <a:endParaRPr sz="2400">
              <a:latin typeface="Arial"/>
              <a:cs typeface="Arial"/>
            </a:endParaRPr>
          </a:p>
        </p:txBody>
      </p:sp>
      <p:grpSp>
        <p:nvGrpSpPr>
          <p:cNvPr id="3" name="object 3"/>
          <p:cNvGrpSpPr/>
          <p:nvPr/>
        </p:nvGrpSpPr>
        <p:grpSpPr>
          <a:xfrm>
            <a:off x="396239" y="2590800"/>
            <a:ext cx="8747759" cy="3939539"/>
            <a:chOff x="396239" y="2590800"/>
            <a:chExt cx="8747759" cy="3939539"/>
          </a:xfrm>
        </p:grpSpPr>
        <p:sp>
          <p:nvSpPr>
            <p:cNvPr id="4" name="object 4"/>
            <p:cNvSpPr/>
            <p:nvPr/>
          </p:nvSpPr>
          <p:spPr>
            <a:xfrm>
              <a:off x="396239" y="3284220"/>
              <a:ext cx="4325111" cy="324459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81043" y="2590800"/>
              <a:ext cx="5362955" cy="39349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sp>
        <p:nvSpPr>
          <p:cNvPr id="8" name="object 8"/>
          <p:cNvSpPr txBox="1"/>
          <p:nvPr/>
        </p:nvSpPr>
        <p:spPr>
          <a:xfrm>
            <a:off x="1212532" y="2787650"/>
            <a:ext cx="2357755" cy="330835"/>
          </a:xfrm>
          <a:prstGeom prst="rect">
            <a:avLst/>
          </a:prstGeom>
        </p:spPr>
        <p:txBody>
          <a:bodyPr vert="horz" wrap="square" lIns="0" tIns="13335" rIns="0" bIns="0" rtlCol="0">
            <a:spAutoFit/>
          </a:bodyPr>
          <a:lstStyle/>
          <a:p>
            <a:pPr marL="12700">
              <a:lnSpc>
                <a:spcPct val="100000"/>
              </a:lnSpc>
              <a:spcBef>
                <a:spcPts val="105"/>
              </a:spcBef>
            </a:pPr>
            <a:r>
              <a:rPr sz="2000" i="1" dirty="0">
                <a:latin typeface="Arial"/>
                <a:cs typeface="Arial"/>
              </a:rPr>
              <a:t>Paeonia officinalis</a:t>
            </a:r>
            <a:r>
              <a:rPr sz="2000" i="1" spc="-90" dirty="0">
                <a:latin typeface="Arial"/>
                <a:cs typeface="Arial"/>
              </a:rPr>
              <a:t> </a:t>
            </a:r>
            <a:r>
              <a:rPr sz="2000" dirty="0">
                <a:latin typeface="Arial"/>
                <a:cs typeface="Arial"/>
              </a:rPr>
              <a:t>L.</a:t>
            </a:r>
            <a:endParaRPr sz="2000">
              <a:latin typeface="Arial"/>
              <a:cs typeface="Arial"/>
            </a:endParaRPr>
          </a:p>
        </p:txBody>
      </p:sp>
      <p:grpSp>
        <p:nvGrpSpPr>
          <p:cNvPr id="9" name="Group 3"/>
          <p:cNvGrpSpPr>
            <a:grpSpLocks/>
          </p:cNvGrpSpPr>
          <p:nvPr/>
        </p:nvGrpSpPr>
        <p:grpSpPr bwMode="auto">
          <a:xfrm>
            <a:off x="3565525" y="6324600"/>
            <a:ext cx="5578475" cy="538163"/>
            <a:chOff x="2243" y="3984"/>
            <a:chExt cx="3514" cy="339"/>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2"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79813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489" y="497077"/>
            <a:ext cx="3025140" cy="513715"/>
          </a:xfrm>
          <a:prstGeom prst="rect">
            <a:avLst/>
          </a:prstGeom>
        </p:spPr>
        <p:txBody>
          <a:bodyPr vert="horz" wrap="square" lIns="0" tIns="13335" rIns="0" bIns="0" rtlCol="0">
            <a:spAutoFit/>
          </a:bodyPr>
          <a:lstStyle/>
          <a:p>
            <a:pPr marL="12700">
              <a:lnSpc>
                <a:spcPct val="100000"/>
              </a:lnSpc>
              <a:spcBef>
                <a:spcPts val="105"/>
              </a:spcBef>
            </a:pPr>
            <a:r>
              <a:rPr sz="3200" dirty="0"/>
              <a:t>CAMEFITE</a:t>
            </a:r>
            <a:r>
              <a:rPr sz="3200" spc="-114" dirty="0"/>
              <a:t> </a:t>
            </a:r>
            <a:r>
              <a:rPr sz="3200" dirty="0"/>
              <a:t>(Ch)</a:t>
            </a:r>
            <a:endParaRPr sz="3200"/>
          </a:p>
        </p:txBody>
      </p:sp>
      <p:sp>
        <p:nvSpPr>
          <p:cNvPr id="3" name="object 3"/>
          <p:cNvSpPr txBox="1"/>
          <p:nvPr/>
        </p:nvSpPr>
        <p:spPr>
          <a:xfrm>
            <a:off x="618489" y="1222375"/>
            <a:ext cx="8239125" cy="3594100"/>
          </a:xfrm>
          <a:prstGeom prst="rect">
            <a:avLst/>
          </a:prstGeom>
        </p:spPr>
        <p:txBody>
          <a:bodyPr vert="horz" wrap="square" lIns="0" tIns="12700" rIns="0" bIns="0" rtlCol="0">
            <a:spAutoFit/>
          </a:bodyPr>
          <a:lstStyle/>
          <a:p>
            <a:pPr marL="12700" marR="999490">
              <a:lnSpc>
                <a:spcPct val="100000"/>
              </a:lnSpc>
              <a:spcBef>
                <a:spcPts val="100"/>
              </a:spcBef>
            </a:pPr>
            <a:r>
              <a:rPr sz="2400" spc="-5" dirty="0">
                <a:latin typeface="Arial"/>
                <a:cs typeface="Arial"/>
              </a:rPr>
              <a:t>Sono piante perenni e legnose, con gemme svernanti  poste ad una altezza dal suolo </a:t>
            </a:r>
            <a:r>
              <a:rPr sz="2400" dirty="0">
                <a:latin typeface="Arial"/>
                <a:cs typeface="Arial"/>
              </a:rPr>
              <a:t>tra </a:t>
            </a:r>
            <a:r>
              <a:rPr sz="2400" spc="-5" dirty="0">
                <a:latin typeface="Arial"/>
                <a:cs typeface="Arial"/>
              </a:rPr>
              <a:t>i 2 e i 30</a:t>
            </a:r>
            <a:r>
              <a:rPr sz="2400" spc="35" dirty="0">
                <a:latin typeface="Arial"/>
                <a:cs typeface="Arial"/>
              </a:rPr>
              <a:t> </a:t>
            </a:r>
            <a:r>
              <a:rPr sz="2400" dirty="0">
                <a:latin typeface="Arial"/>
                <a:cs typeface="Arial"/>
              </a:rPr>
              <a:t>cm.</a:t>
            </a:r>
            <a:endParaRPr sz="2400">
              <a:latin typeface="Arial"/>
              <a:cs typeface="Arial"/>
            </a:endParaRPr>
          </a:p>
          <a:p>
            <a:pPr marL="523875" indent="-224790">
              <a:lnSpc>
                <a:spcPct val="100000"/>
              </a:lnSpc>
              <a:spcBef>
                <a:spcPts val="2175"/>
              </a:spcBef>
              <a:buFont typeface="Symbol"/>
              <a:buChar char=""/>
              <a:tabLst>
                <a:tab pos="524510" algn="l"/>
              </a:tabLst>
            </a:pPr>
            <a:r>
              <a:rPr sz="2400" spc="-5" dirty="0">
                <a:solidFill>
                  <a:srgbClr val="FF0000"/>
                </a:solidFill>
                <a:latin typeface="Arial"/>
                <a:cs typeface="Arial"/>
              </a:rPr>
              <a:t>Fruticose (aspetto arbustivo, di piccole</a:t>
            </a:r>
            <a:r>
              <a:rPr sz="2400" spc="45" dirty="0">
                <a:solidFill>
                  <a:srgbClr val="FF0000"/>
                </a:solidFill>
                <a:latin typeface="Arial"/>
                <a:cs typeface="Arial"/>
              </a:rPr>
              <a:t> </a:t>
            </a:r>
            <a:r>
              <a:rPr sz="2400" spc="-5" dirty="0">
                <a:solidFill>
                  <a:srgbClr val="FF0000"/>
                </a:solidFill>
                <a:latin typeface="Arial"/>
                <a:cs typeface="Arial"/>
              </a:rPr>
              <a:t>dimensioni)</a:t>
            </a:r>
            <a:endParaRPr sz="2400">
              <a:latin typeface="Arial"/>
              <a:cs typeface="Arial"/>
            </a:endParaRPr>
          </a:p>
          <a:p>
            <a:pPr marL="523875" indent="-224790">
              <a:lnSpc>
                <a:spcPct val="100000"/>
              </a:lnSpc>
              <a:spcBef>
                <a:spcPts val="1440"/>
              </a:spcBef>
              <a:buFont typeface="Symbol"/>
              <a:buChar char=""/>
              <a:tabLst>
                <a:tab pos="524510" algn="l"/>
              </a:tabLst>
            </a:pPr>
            <a:r>
              <a:rPr sz="2400" spc="-10" dirty="0">
                <a:solidFill>
                  <a:srgbClr val="FF0000"/>
                </a:solidFill>
                <a:latin typeface="Arial"/>
                <a:cs typeface="Arial"/>
              </a:rPr>
              <a:t>Suffruticose </a:t>
            </a:r>
            <a:r>
              <a:rPr sz="2400" spc="-5" dirty="0">
                <a:solidFill>
                  <a:srgbClr val="FF0000"/>
                </a:solidFill>
                <a:latin typeface="Arial"/>
                <a:cs typeface="Arial"/>
              </a:rPr>
              <a:t>(le porzioni più distali seccano</a:t>
            </a:r>
            <a:r>
              <a:rPr sz="2400" spc="105" dirty="0">
                <a:solidFill>
                  <a:srgbClr val="FF0000"/>
                </a:solidFill>
                <a:latin typeface="Arial"/>
                <a:cs typeface="Arial"/>
              </a:rPr>
              <a:t> </a:t>
            </a:r>
            <a:r>
              <a:rPr sz="2400" spc="-5" dirty="0">
                <a:solidFill>
                  <a:srgbClr val="FF0000"/>
                </a:solidFill>
                <a:latin typeface="Arial"/>
                <a:cs typeface="Arial"/>
              </a:rPr>
              <a:t>annualmente)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Succulente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Pulvinate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Reptanti</a:t>
            </a:r>
            <a:endParaRPr sz="2400">
              <a:latin typeface="Arial"/>
              <a:cs typeface="Arial"/>
            </a:endParaRPr>
          </a:p>
        </p:txBody>
      </p:sp>
      <p:sp>
        <p:nvSpPr>
          <p:cNvPr id="4" name="object 4"/>
          <p:cNvSpPr/>
          <p:nvPr/>
        </p:nvSpPr>
        <p:spPr>
          <a:xfrm>
            <a:off x="6123432" y="3358896"/>
            <a:ext cx="3020567" cy="3171444"/>
          </a:xfrm>
          <a:prstGeom prst="rect">
            <a:avLst/>
          </a:prstGeom>
          <a:blipFill>
            <a:blip r:embed="rId2" cstate="print"/>
            <a:stretch>
              <a:fillRect/>
            </a:stretch>
          </a:blipFill>
        </p:spPr>
        <p:txBody>
          <a:bodyPr wrap="square" lIns="0" tIns="0" rIns="0" bIns="0" rtlCol="0"/>
          <a:lstStyle/>
          <a:p>
            <a:endParaRP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72386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52900" y="2784347"/>
            <a:ext cx="4794503" cy="37429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4027" y="2784347"/>
            <a:ext cx="3744467" cy="37429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371465" y="285750"/>
            <a:ext cx="31413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0000"/>
                </a:solidFill>
                <a:latin typeface="Arial"/>
                <a:cs typeface="Arial"/>
              </a:rPr>
              <a:t>Camefite</a:t>
            </a:r>
            <a:r>
              <a:rPr sz="2400" b="1" spc="-40" dirty="0">
                <a:solidFill>
                  <a:srgbClr val="FF0000"/>
                </a:solidFill>
                <a:latin typeface="Arial"/>
                <a:cs typeface="Arial"/>
              </a:rPr>
              <a:t> </a:t>
            </a:r>
            <a:r>
              <a:rPr sz="2400" b="1" spc="-5" dirty="0">
                <a:solidFill>
                  <a:srgbClr val="FF0000"/>
                </a:solidFill>
                <a:latin typeface="Arial"/>
                <a:cs typeface="Arial"/>
              </a:rPr>
              <a:t>suffruticose</a:t>
            </a:r>
            <a:endParaRPr sz="2400">
              <a:latin typeface="Arial"/>
              <a:cs typeface="Arial"/>
            </a:endParaRPr>
          </a:p>
        </p:txBody>
      </p:sp>
      <p:sp>
        <p:nvSpPr>
          <p:cNvPr id="5" name="object 5"/>
          <p:cNvSpPr txBox="1"/>
          <p:nvPr/>
        </p:nvSpPr>
        <p:spPr>
          <a:xfrm>
            <a:off x="6061963" y="2327274"/>
            <a:ext cx="2806065" cy="330835"/>
          </a:xfrm>
          <a:prstGeom prst="rect">
            <a:avLst/>
          </a:prstGeom>
        </p:spPr>
        <p:txBody>
          <a:bodyPr vert="horz" wrap="square" lIns="0" tIns="13335" rIns="0" bIns="0" rtlCol="0">
            <a:spAutoFit/>
          </a:bodyPr>
          <a:lstStyle/>
          <a:p>
            <a:pPr marL="12700">
              <a:lnSpc>
                <a:spcPct val="100000"/>
              </a:lnSpc>
              <a:spcBef>
                <a:spcPts val="105"/>
              </a:spcBef>
            </a:pPr>
            <a:r>
              <a:rPr sz="2000" i="1" spc="-5" dirty="0">
                <a:latin typeface="Arial"/>
                <a:cs typeface="Arial"/>
              </a:rPr>
              <a:t>Arthemisia </a:t>
            </a:r>
            <a:r>
              <a:rPr sz="2000" i="1" dirty="0">
                <a:latin typeface="Arial"/>
                <a:cs typeface="Arial"/>
              </a:rPr>
              <a:t>absinthium</a:t>
            </a:r>
            <a:r>
              <a:rPr sz="2000" i="1" spc="-75" dirty="0">
                <a:latin typeface="Arial"/>
                <a:cs typeface="Arial"/>
              </a:rPr>
              <a:t> </a:t>
            </a:r>
            <a:r>
              <a:rPr sz="2000" dirty="0">
                <a:latin typeface="Arial"/>
                <a:cs typeface="Arial"/>
              </a:rPr>
              <a:t>L.</a:t>
            </a:r>
            <a:endParaRPr sz="2000">
              <a:latin typeface="Arial"/>
              <a:cs typeface="Arial"/>
            </a:endParaRPr>
          </a:p>
        </p:txBody>
      </p:sp>
      <p:grpSp>
        <p:nvGrpSpPr>
          <p:cNvPr id="6" name="Group 3"/>
          <p:cNvGrpSpPr>
            <a:grpSpLocks/>
          </p:cNvGrpSpPr>
          <p:nvPr/>
        </p:nvGrpSpPr>
        <p:grpSpPr bwMode="auto">
          <a:xfrm>
            <a:off x="3565525" y="6324600"/>
            <a:ext cx="5578475" cy="538163"/>
            <a:chOff x="2243" y="3984"/>
            <a:chExt cx="3514" cy="339"/>
          </a:xfrm>
        </p:grpSpPr>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31701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3999" cy="6530339"/>
            <a:chOff x="0" y="0"/>
            <a:chExt cx="9143999" cy="6530339"/>
          </a:xfrm>
        </p:grpSpPr>
        <p:sp>
          <p:nvSpPr>
            <p:cNvPr id="3" name="object 3"/>
            <p:cNvSpPr/>
            <p:nvPr/>
          </p:nvSpPr>
          <p:spPr>
            <a:xfrm>
              <a:off x="3561588" y="2779775"/>
              <a:ext cx="5582411" cy="37444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5041391" cy="33588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sp>
        <p:nvSpPr>
          <p:cNvPr id="7" name="object 7"/>
          <p:cNvSpPr txBox="1">
            <a:spLocks noGrp="1"/>
          </p:cNvSpPr>
          <p:nvPr>
            <p:ph type="ctrTitle"/>
          </p:nvPr>
        </p:nvSpPr>
        <p:spPr>
          <a:prstGeom prst="rect">
            <a:avLst/>
          </a:prstGeom>
        </p:spPr>
        <p:txBody>
          <a:bodyPr vert="horz" wrap="square" lIns="0" tIns="12700" rIns="0" bIns="0" rtlCol="0">
            <a:spAutoFit/>
          </a:bodyPr>
          <a:lstStyle/>
          <a:p>
            <a:pPr marL="4346575">
              <a:lnSpc>
                <a:spcPct val="100000"/>
              </a:lnSpc>
              <a:spcBef>
                <a:spcPts val="100"/>
              </a:spcBef>
            </a:pPr>
            <a:r>
              <a:rPr spc="-5" dirty="0"/>
              <a:t>Camefite</a:t>
            </a:r>
            <a:r>
              <a:rPr spc="-50" dirty="0"/>
              <a:t> </a:t>
            </a:r>
            <a:r>
              <a:rPr spc="-5" dirty="0"/>
              <a:t>pulvinate</a:t>
            </a:r>
          </a:p>
        </p:txBody>
      </p:sp>
      <p:sp>
        <p:nvSpPr>
          <p:cNvPr id="8" name="object 8"/>
          <p:cNvSpPr txBox="1"/>
          <p:nvPr/>
        </p:nvSpPr>
        <p:spPr>
          <a:xfrm>
            <a:off x="6989953" y="2301875"/>
            <a:ext cx="1877695" cy="330835"/>
          </a:xfrm>
          <a:prstGeom prst="rect">
            <a:avLst/>
          </a:prstGeom>
        </p:spPr>
        <p:txBody>
          <a:bodyPr vert="horz" wrap="square" lIns="0" tIns="13335" rIns="0" bIns="0" rtlCol="0">
            <a:spAutoFit/>
          </a:bodyPr>
          <a:lstStyle/>
          <a:p>
            <a:pPr marL="12700">
              <a:lnSpc>
                <a:spcPct val="100000"/>
              </a:lnSpc>
              <a:spcBef>
                <a:spcPts val="105"/>
              </a:spcBef>
            </a:pPr>
            <a:r>
              <a:rPr sz="2000" i="1" dirty="0">
                <a:latin typeface="Arial"/>
                <a:cs typeface="Arial"/>
              </a:rPr>
              <a:t>Silene acaulis</a:t>
            </a:r>
            <a:r>
              <a:rPr sz="2000" i="1" spc="-85" dirty="0">
                <a:latin typeface="Arial"/>
                <a:cs typeface="Arial"/>
              </a:rPr>
              <a:t> </a:t>
            </a:r>
            <a:r>
              <a:rPr sz="2000" dirty="0">
                <a:latin typeface="Arial"/>
                <a:cs typeface="Arial"/>
              </a:rPr>
              <a:t>L.</a:t>
            </a:r>
            <a:endParaRPr sz="2000">
              <a:latin typeface="Arial"/>
              <a:cs typeface="Arial"/>
            </a:endParaRPr>
          </a:p>
        </p:txBody>
      </p:sp>
      <p:grpSp>
        <p:nvGrpSpPr>
          <p:cNvPr id="9" name="Group 3"/>
          <p:cNvGrpSpPr>
            <a:grpSpLocks/>
          </p:cNvGrpSpPr>
          <p:nvPr/>
        </p:nvGrpSpPr>
        <p:grpSpPr bwMode="auto">
          <a:xfrm>
            <a:off x="3565525" y="6324600"/>
            <a:ext cx="5578475" cy="538163"/>
            <a:chOff x="2243" y="3984"/>
            <a:chExt cx="3514" cy="339"/>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2"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34601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489" y="497077"/>
            <a:ext cx="3250565" cy="513715"/>
          </a:xfrm>
          <a:prstGeom prst="rect">
            <a:avLst/>
          </a:prstGeom>
        </p:spPr>
        <p:txBody>
          <a:bodyPr vert="horz" wrap="square" lIns="0" tIns="13335" rIns="0" bIns="0" rtlCol="0">
            <a:spAutoFit/>
          </a:bodyPr>
          <a:lstStyle/>
          <a:p>
            <a:pPr marL="12700">
              <a:lnSpc>
                <a:spcPct val="100000"/>
              </a:lnSpc>
              <a:spcBef>
                <a:spcPts val="105"/>
              </a:spcBef>
            </a:pPr>
            <a:r>
              <a:rPr sz="3200" spc="-20" dirty="0"/>
              <a:t>FANEROFITE</a:t>
            </a:r>
            <a:r>
              <a:rPr sz="3200" spc="-110" dirty="0"/>
              <a:t> </a:t>
            </a:r>
            <a:r>
              <a:rPr sz="3200" dirty="0"/>
              <a:t>(P)</a:t>
            </a:r>
            <a:endParaRPr sz="3200"/>
          </a:p>
        </p:txBody>
      </p:sp>
      <p:sp>
        <p:nvSpPr>
          <p:cNvPr id="3" name="object 3"/>
          <p:cNvSpPr txBox="1"/>
          <p:nvPr/>
        </p:nvSpPr>
        <p:spPr>
          <a:xfrm>
            <a:off x="618489" y="1222375"/>
            <a:ext cx="7415530" cy="4401820"/>
          </a:xfrm>
          <a:prstGeom prst="rect">
            <a:avLst/>
          </a:prstGeom>
        </p:spPr>
        <p:txBody>
          <a:bodyPr vert="horz" wrap="square" lIns="0" tIns="12700" rIns="0" bIns="0" rtlCol="0">
            <a:spAutoFit/>
          </a:bodyPr>
          <a:lstStyle/>
          <a:p>
            <a:pPr marL="12700" marR="5080">
              <a:lnSpc>
                <a:spcPct val="100000"/>
              </a:lnSpc>
              <a:spcBef>
                <a:spcPts val="100"/>
              </a:spcBef>
            </a:pPr>
            <a:r>
              <a:rPr sz="2400" spc="-5" dirty="0">
                <a:latin typeface="Arial"/>
                <a:cs typeface="Arial"/>
              </a:rPr>
              <a:t>Sono piante </a:t>
            </a:r>
            <a:r>
              <a:rPr sz="2400" b="1" spc="-5" dirty="0">
                <a:latin typeface="Arial"/>
                <a:cs typeface="Arial"/>
              </a:rPr>
              <a:t>perenni</a:t>
            </a:r>
            <a:r>
              <a:rPr sz="2400" spc="-5" dirty="0">
                <a:latin typeface="Arial"/>
                <a:cs typeface="Arial"/>
              </a:rPr>
              <a:t>, legnose </a:t>
            </a:r>
            <a:r>
              <a:rPr sz="2400" dirty="0">
                <a:latin typeface="Arial"/>
                <a:cs typeface="Arial"/>
              </a:rPr>
              <a:t>(= </a:t>
            </a:r>
            <a:r>
              <a:rPr sz="2400" spc="-5" dirty="0">
                <a:latin typeface="Arial"/>
                <a:cs typeface="Arial"/>
              </a:rPr>
              <a:t>con tessuti lignificati),  con gemme svernanti poste ad una altezza dal suolo  maggiore di 30</a:t>
            </a:r>
            <a:r>
              <a:rPr sz="2400" spc="20" dirty="0">
                <a:latin typeface="Arial"/>
                <a:cs typeface="Arial"/>
              </a:rPr>
              <a:t> </a:t>
            </a:r>
            <a:r>
              <a:rPr sz="2400" dirty="0">
                <a:latin typeface="Arial"/>
                <a:cs typeface="Arial"/>
              </a:rPr>
              <a:t>cm</a:t>
            </a:r>
            <a:endParaRPr sz="2400">
              <a:latin typeface="Arial"/>
              <a:cs typeface="Arial"/>
            </a:endParaRPr>
          </a:p>
          <a:p>
            <a:pPr>
              <a:lnSpc>
                <a:spcPct val="100000"/>
              </a:lnSpc>
            </a:pPr>
            <a:endParaRPr sz="2700">
              <a:latin typeface="Arial"/>
              <a:cs typeface="Arial"/>
            </a:endParaRPr>
          </a:p>
          <a:p>
            <a:pPr>
              <a:lnSpc>
                <a:spcPct val="100000"/>
              </a:lnSpc>
              <a:spcBef>
                <a:spcPts val="25"/>
              </a:spcBef>
            </a:pPr>
            <a:endParaRPr sz="2200">
              <a:latin typeface="Arial"/>
              <a:cs typeface="Arial"/>
            </a:endParaRPr>
          </a:p>
          <a:p>
            <a:pPr marL="506730" indent="-207645">
              <a:lnSpc>
                <a:spcPct val="100000"/>
              </a:lnSpc>
              <a:buFont typeface="Symbol"/>
              <a:buChar char=""/>
              <a:tabLst>
                <a:tab pos="507365" algn="l"/>
              </a:tabLst>
            </a:pPr>
            <a:r>
              <a:rPr sz="2400" spc="-5" dirty="0">
                <a:solidFill>
                  <a:srgbClr val="FF0000"/>
                </a:solidFill>
                <a:latin typeface="Arial"/>
                <a:cs typeface="Arial"/>
              </a:rPr>
              <a:t>Arboree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Cespugliose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Succulenti</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Lianose</a:t>
            </a:r>
            <a:endParaRPr sz="2400">
              <a:latin typeface="Arial"/>
              <a:cs typeface="Arial"/>
            </a:endParaRPr>
          </a:p>
          <a:p>
            <a:pPr marL="523875" indent="-224790">
              <a:lnSpc>
                <a:spcPct val="100000"/>
              </a:lnSpc>
              <a:spcBef>
                <a:spcPts val="1440"/>
              </a:spcBef>
              <a:buFont typeface="Symbol"/>
              <a:buChar char=""/>
              <a:tabLst>
                <a:tab pos="524510" algn="l"/>
              </a:tabLst>
            </a:pPr>
            <a:r>
              <a:rPr sz="2400" spc="-5" dirty="0">
                <a:solidFill>
                  <a:srgbClr val="FF0000"/>
                </a:solidFill>
                <a:latin typeface="Arial"/>
                <a:cs typeface="Arial"/>
              </a:rPr>
              <a:t>Reptanti</a:t>
            </a:r>
            <a:endParaRPr sz="2400">
              <a:latin typeface="Arial"/>
              <a:cs typeface="Arial"/>
            </a:endParaRPr>
          </a:p>
        </p:txBody>
      </p:sp>
      <p:sp>
        <p:nvSpPr>
          <p:cNvPr id="4" name="object 4"/>
          <p:cNvSpPr/>
          <p:nvPr/>
        </p:nvSpPr>
        <p:spPr>
          <a:xfrm>
            <a:off x="4489703" y="2382011"/>
            <a:ext cx="4654295" cy="4143755"/>
          </a:xfrm>
          <a:prstGeom prst="rect">
            <a:avLst/>
          </a:prstGeom>
          <a:blipFill>
            <a:blip r:embed="rId2" cstate="print"/>
            <a:stretch>
              <a:fillRect/>
            </a:stretch>
          </a:blipFill>
        </p:spPr>
        <p:txBody>
          <a:bodyPr wrap="square" lIns="0" tIns="0" rIns="0" bIns="0" rtlCol="0"/>
          <a:lstStyle/>
          <a:p>
            <a:endParaRP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495460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952" y="1870075"/>
            <a:ext cx="7614920" cy="3398366"/>
          </a:xfrm>
          <a:prstGeom prst="rect">
            <a:avLst/>
          </a:prstGeom>
        </p:spPr>
        <p:txBody>
          <a:bodyPr vert="horz" wrap="square" lIns="0" tIns="12700" rIns="0" bIns="0" rtlCol="0">
            <a:spAutoFit/>
          </a:bodyPr>
          <a:lstStyle/>
          <a:p>
            <a:pPr marL="236220" indent="-224154">
              <a:lnSpc>
                <a:spcPct val="100000"/>
              </a:lnSpc>
              <a:spcBef>
                <a:spcPts val="100"/>
              </a:spcBef>
              <a:buFont typeface="Symbol"/>
              <a:buChar char=""/>
              <a:tabLst>
                <a:tab pos="236854" algn="l"/>
              </a:tabLst>
            </a:pPr>
            <a:r>
              <a:rPr sz="2400" spc="-5" dirty="0">
                <a:latin typeface="Arial"/>
                <a:cs typeface="Arial"/>
              </a:rPr>
              <a:t>LIGNIFICAZIONE DA </a:t>
            </a:r>
            <a:r>
              <a:rPr sz="2400" spc="-70" dirty="0">
                <a:latin typeface="Arial"/>
                <a:cs typeface="Arial"/>
              </a:rPr>
              <a:t>LIMITATA </a:t>
            </a:r>
            <a:r>
              <a:rPr sz="2400" spc="-5" dirty="0">
                <a:latin typeface="Arial"/>
                <a:cs typeface="Arial"/>
              </a:rPr>
              <a:t>AD</a:t>
            </a:r>
            <a:r>
              <a:rPr sz="2400" spc="-370" dirty="0">
                <a:latin typeface="Arial"/>
                <a:cs typeface="Arial"/>
              </a:rPr>
              <a:t> </a:t>
            </a:r>
            <a:r>
              <a:rPr sz="2400" spc="-5" dirty="0">
                <a:latin typeface="Arial"/>
                <a:cs typeface="Arial"/>
              </a:rPr>
              <a:t>ESTESA;</a:t>
            </a:r>
            <a:endParaRPr sz="2400" dirty="0">
              <a:latin typeface="Arial"/>
              <a:cs typeface="Arial"/>
            </a:endParaRPr>
          </a:p>
          <a:p>
            <a:pPr>
              <a:lnSpc>
                <a:spcPct val="100000"/>
              </a:lnSpc>
              <a:spcBef>
                <a:spcPts val="10"/>
              </a:spcBef>
              <a:buFont typeface="Symbol"/>
              <a:buChar char=""/>
            </a:pPr>
            <a:endParaRPr sz="2600" dirty="0">
              <a:latin typeface="Arial"/>
              <a:cs typeface="Arial"/>
            </a:endParaRPr>
          </a:p>
          <a:p>
            <a:pPr marL="12700" marR="320675">
              <a:lnSpc>
                <a:spcPct val="100000"/>
              </a:lnSpc>
              <a:buFont typeface="Symbol"/>
              <a:buChar char=""/>
              <a:tabLst>
                <a:tab pos="236854" algn="l"/>
              </a:tabLst>
            </a:pPr>
            <a:r>
              <a:rPr lang="it-IT" sz="2400" spc="-5" dirty="0" smtClean="0">
                <a:latin typeface="Arial"/>
                <a:cs typeface="Arial"/>
              </a:rPr>
              <a:t> </a:t>
            </a:r>
            <a:r>
              <a:rPr sz="2400" spc="-5" dirty="0" smtClean="0">
                <a:latin typeface="Arial"/>
                <a:cs typeface="Arial"/>
              </a:rPr>
              <a:t>PRODUZIONE </a:t>
            </a:r>
            <a:r>
              <a:rPr sz="2400" spc="-5" dirty="0">
                <a:latin typeface="Arial"/>
                <a:cs typeface="Arial"/>
              </a:rPr>
              <a:t>DI SEMI </a:t>
            </a:r>
            <a:r>
              <a:rPr sz="2400" spc="-70" dirty="0">
                <a:latin typeface="Arial"/>
                <a:cs typeface="Arial"/>
              </a:rPr>
              <a:t>LIMITATA </a:t>
            </a:r>
            <a:r>
              <a:rPr sz="2400" spc="-5" dirty="0">
                <a:latin typeface="Arial"/>
                <a:cs typeface="Arial"/>
              </a:rPr>
              <a:t>SE</a:t>
            </a:r>
            <a:r>
              <a:rPr sz="2400" spc="-130" dirty="0">
                <a:latin typeface="Arial"/>
                <a:cs typeface="Arial"/>
              </a:rPr>
              <a:t> </a:t>
            </a:r>
            <a:r>
              <a:rPr sz="2400" spc="-65" dirty="0">
                <a:latin typeface="Arial"/>
                <a:cs typeface="Arial"/>
              </a:rPr>
              <a:t>COMPARATA  </a:t>
            </a:r>
            <a:r>
              <a:rPr sz="2400" spc="-5" dirty="0">
                <a:latin typeface="Arial"/>
                <a:cs typeface="Arial"/>
              </a:rPr>
              <a:t>ALLA BIOMASSA</a:t>
            </a:r>
            <a:r>
              <a:rPr sz="2400" spc="-270" dirty="0">
                <a:latin typeface="Arial"/>
                <a:cs typeface="Arial"/>
              </a:rPr>
              <a:t> </a:t>
            </a:r>
            <a:r>
              <a:rPr sz="2400" spc="-15" dirty="0">
                <a:latin typeface="Arial"/>
                <a:cs typeface="Arial"/>
              </a:rPr>
              <a:t>DELL’INDIVIDUO;</a:t>
            </a:r>
            <a:endParaRPr sz="2400" dirty="0">
              <a:latin typeface="Arial"/>
              <a:cs typeface="Arial"/>
            </a:endParaRPr>
          </a:p>
          <a:p>
            <a:pPr>
              <a:lnSpc>
                <a:spcPct val="100000"/>
              </a:lnSpc>
              <a:spcBef>
                <a:spcPts val="10"/>
              </a:spcBef>
              <a:buFont typeface="Symbol"/>
              <a:buChar char=""/>
            </a:pPr>
            <a:endParaRPr sz="2600" dirty="0">
              <a:latin typeface="Arial"/>
              <a:cs typeface="Arial"/>
            </a:endParaRPr>
          </a:p>
          <a:p>
            <a:pPr marL="12700" marR="5080">
              <a:lnSpc>
                <a:spcPct val="100000"/>
              </a:lnSpc>
              <a:buFont typeface="Symbol"/>
              <a:buChar char=""/>
              <a:tabLst>
                <a:tab pos="236854" algn="l"/>
              </a:tabLst>
            </a:pPr>
            <a:r>
              <a:rPr lang="it-IT" sz="2400" spc="-5" dirty="0" smtClean="0">
                <a:latin typeface="Arial"/>
                <a:cs typeface="Arial"/>
              </a:rPr>
              <a:t> </a:t>
            </a:r>
            <a:r>
              <a:rPr sz="2400" spc="-5" dirty="0" smtClean="0">
                <a:latin typeface="Arial"/>
                <a:cs typeface="Arial"/>
              </a:rPr>
              <a:t>NEI </a:t>
            </a:r>
            <a:r>
              <a:rPr sz="2400" spc="-5" dirty="0">
                <a:latin typeface="Arial"/>
                <a:cs typeface="Arial"/>
              </a:rPr>
              <a:t>PRIMI ANNI (DECENNI) </a:t>
            </a:r>
            <a:r>
              <a:rPr sz="2400" spc="-15" dirty="0">
                <a:latin typeface="Arial"/>
                <a:cs typeface="Arial"/>
              </a:rPr>
              <a:t>FORTE</a:t>
            </a:r>
            <a:r>
              <a:rPr sz="2400" spc="-100" dirty="0">
                <a:latin typeface="Arial"/>
                <a:cs typeface="Arial"/>
              </a:rPr>
              <a:t> </a:t>
            </a:r>
            <a:r>
              <a:rPr sz="2400" spc="-10" dirty="0">
                <a:latin typeface="Arial"/>
                <a:cs typeface="Arial"/>
              </a:rPr>
              <a:t>INVESTIMENTO  </a:t>
            </a:r>
            <a:r>
              <a:rPr sz="2400" spc="-5" dirty="0">
                <a:latin typeface="Arial"/>
                <a:cs typeface="Arial"/>
              </a:rPr>
              <a:t>DEGLI </a:t>
            </a:r>
            <a:r>
              <a:rPr sz="2400" spc="-25" dirty="0">
                <a:latin typeface="Arial"/>
                <a:cs typeface="Arial"/>
              </a:rPr>
              <a:t>ASSIMILATI </a:t>
            </a:r>
            <a:r>
              <a:rPr sz="2400" spc="-5" dirty="0">
                <a:latin typeface="Arial"/>
                <a:cs typeface="Arial"/>
              </a:rPr>
              <a:t>NELLA COSTRUZIONE DEL  CORPO DELLA </a:t>
            </a:r>
            <a:r>
              <a:rPr sz="2400" spc="-35" dirty="0">
                <a:latin typeface="Arial"/>
                <a:cs typeface="Arial"/>
              </a:rPr>
              <a:t>PIANTA </a:t>
            </a:r>
            <a:r>
              <a:rPr sz="2400" dirty="0">
                <a:latin typeface="Arial"/>
                <a:cs typeface="Arial"/>
              </a:rPr>
              <a:t>O IN </a:t>
            </a:r>
            <a:r>
              <a:rPr sz="2400" spc="-5" dirty="0">
                <a:latin typeface="Arial"/>
                <a:cs typeface="Arial"/>
              </a:rPr>
              <a:t>ORGANI DI  </a:t>
            </a:r>
            <a:r>
              <a:rPr sz="2400" spc="-10" dirty="0">
                <a:latin typeface="Arial"/>
                <a:cs typeface="Arial"/>
              </a:rPr>
              <a:t>SVERNAMENTO.</a:t>
            </a:r>
            <a:endParaRPr sz="2400" dirty="0">
              <a:latin typeface="Arial"/>
              <a:cs typeface="Arial"/>
            </a:endParaRPr>
          </a:p>
        </p:txBody>
      </p:sp>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920880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86689" y="6051550"/>
            <a:ext cx="269875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0000"/>
                </a:solidFill>
              </a:rPr>
              <a:t>Fanerofite</a:t>
            </a:r>
            <a:r>
              <a:rPr sz="2400" spc="-55" dirty="0">
                <a:solidFill>
                  <a:srgbClr val="FF0000"/>
                </a:solidFill>
              </a:rPr>
              <a:t> </a:t>
            </a:r>
            <a:r>
              <a:rPr sz="2400" spc="-5" dirty="0">
                <a:solidFill>
                  <a:srgbClr val="FF0000"/>
                </a:solidFill>
              </a:rPr>
              <a:t>arboree</a:t>
            </a:r>
            <a:endParaRPr sz="2400"/>
          </a:p>
        </p:txBody>
      </p:sp>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46551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oot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3286125"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apicera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1196975"/>
            <a:ext cx="54610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8"/>
          <p:cNvSpPr txBox="1">
            <a:spLocks noChangeArrowheads="1"/>
          </p:cNvSpPr>
          <p:nvPr/>
        </p:nvSpPr>
        <p:spPr bwMode="auto">
          <a:xfrm>
            <a:off x="3924300" y="476250"/>
            <a:ext cx="4968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it-IT" altLang="it-IT" b="1">
                <a:solidFill>
                  <a:srgbClr val="000000"/>
                </a:solidFill>
              </a:rPr>
              <a:t>APPARATO RADICALE</a:t>
            </a: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063547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3999" cy="6530339"/>
            <a:chOff x="0" y="0"/>
            <a:chExt cx="9143999" cy="6530339"/>
          </a:xfrm>
        </p:grpSpPr>
        <p:sp>
          <p:nvSpPr>
            <p:cNvPr id="3" name="object 3"/>
            <p:cNvSpPr/>
            <p:nvPr/>
          </p:nvSpPr>
          <p:spPr>
            <a:xfrm>
              <a:off x="0" y="0"/>
              <a:ext cx="5940551" cy="402793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152900" y="2781300"/>
              <a:ext cx="4991099" cy="374446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sp>
        <p:nvSpPr>
          <p:cNvPr id="7" name="object 7"/>
          <p:cNvSpPr txBox="1">
            <a:spLocks noGrp="1"/>
          </p:cNvSpPr>
          <p:nvPr>
            <p:ph type="title"/>
          </p:nvPr>
        </p:nvSpPr>
        <p:spPr>
          <a:xfrm>
            <a:off x="6244590" y="288925"/>
            <a:ext cx="1616710" cy="756920"/>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FF0000"/>
                </a:solidFill>
              </a:rPr>
              <a:t>Fanerofite  </a:t>
            </a:r>
            <a:r>
              <a:rPr sz="2400" spc="-10" dirty="0">
                <a:solidFill>
                  <a:srgbClr val="FF0000"/>
                </a:solidFill>
              </a:rPr>
              <a:t>s</a:t>
            </a:r>
            <a:r>
              <a:rPr sz="2400" spc="-5" dirty="0">
                <a:solidFill>
                  <a:srgbClr val="FF0000"/>
                </a:solidFill>
              </a:rPr>
              <a:t>u</a:t>
            </a:r>
            <a:r>
              <a:rPr sz="2400" spc="-10" dirty="0">
                <a:solidFill>
                  <a:srgbClr val="FF0000"/>
                </a:solidFill>
              </a:rPr>
              <a:t>cc</a:t>
            </a:r>
            <a:r>
              <a:rPr sz="2400" spc="-5" dirty="0">
                <a:solidFill>
                  <a:srgbClr val="FF0000"/>
                </a:solidFill>
              </a:rPr>
              <a:t>ul</a:t>
            </a:r>
            <a:r>
              <a:rPr sz="2400" spc="-10" dirty="0">
                <a:solidFill>
                  <a:srgbClr val="FF0000"/>
                </a:solidFill>
              </a:rPr>
              <a:t>e</a:t>
            </a:r>
            <a:r>
              <a:rPr sz="2400" spc="-5" dirty="0">
                <a:solidFill>
                  <a:srgbClr val="FF0000"/>
                </a:solidFill>
              </a:rPr>
              <a:t>nte</a:t>
            </a:r>
            <a:endParaRPr sz="2400"/>
          </a:p>
        </p:txBody>
      </p:sp>
      <p:sp>
        <p:nvSpPr>
          <p:cNvPr id="8" name="object 8"/>
          <p:cNvSpPr txBox="1"/>
          <p:nvPr/>
        </p:nvSpPr>
        <p:spPr>
          <a:xfrm>
            <a:off x="258127" y="4148137"/>
            <a:ext cx="3285490" cy="635635"/>
          </a:xfrm>
          <a:prstGeom prst="rect">
            <a:avLst/>
          </a:prstGeom>
        </p:spPr>
        <p:txBody>
          <a:bodyPr vert="horz" wrap="square" lIns="0" tIns="12700" rIns="0" bIns="0" rtlCol="0">
            <a:spAutoFit/>
          </a:bodyPr>
          <a:lstStyle/>
          <a:p>
            <a:pPr marL="12700" marR="5080">
              <a:lnSpc>
                <a:spcPct val="100000"/>
              </a:lnSpc>
              <a:spcBef>
                <a:spcPts val="100"/>
              </a:spcBef>
            </a:pPr>
            <a:r>
              <a:rPr sz="2000" i="1" dirty="0">
                <a:latin typeface="Arial"/>
                <a:cs typeface="Arial"/>
              </a:rPr>
              <a:t>Carnegiea gigantea </a:t>
            </a:r>
            <a:r>
              <a:rPr sz="2000" spc="-5" dirty="0">
                <a:latin typeface="Arial"/>
                <a:cs typeface="Arial"/>
              </a:rPr>
              <a:t>Britton</a:t>
            </a:r>
            <a:r>
              <a:rPr sz="2000" spc="-110" dirty="0">
                <a:latin typeface="Arial"/>
                <a:cs typeface="Arial"/>
              </a:rPr>
              <a:t> </a:t>
            </a:r>
            <a:r>
              <a:rPr sz="2000" dirty="0">
                <a:latin typeface="Arial"/>
                <a:cs typeface="Arial"/>
              </a:rPr>
              <a:t>&amp;  Rose</a:t>
            </a:r>
            <a:endParaRPr sz="2000">
              <a:latin typeface="Arial"/>
              <a:cs typeface="Arial"/>
            </a:endParaRPr>
          </a:p>
        </p:txBody>
      </p:sp>
      <p:grpSp>
        <p:nvGrpSpPr>
          <p:cNvPr id="9" name="Group 3"/>
          <p:cNvGrpSpPr>
            <a:grpSpLocks/>
          </p:cNvGrpSpPr>
          <p:nvPr/>
        </p:nvGrpSpPr>
        <p:grpSpPr bwMode="auto">
          <a:xfrm>
            <a:off x="3565525" y="6324600"/>
            <a:ext cx="5578475" cy="538163"/>
            <a:chOff x="2243" y="3984"/>
            <a:chExt cx="3514" cy="339"/>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2"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935359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4713732" cy="322783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429255"/>
              <a:ext cx="2953511" cy="442874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29327" y="0"/>
              <a:ext cx="4614672" cy="339852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997195" y="3291840"/>
              <a:ext cx="4146803" cy="324154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680716" y="2901696"/>
              <a:ext cx="2638044" cy="395630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467100" y="117347"/>
              <a:ext cx="2174875" cy="829310"/>
            </a:xfrm>
            <a:custGeom>
              <a:avLst/>
              <a:gdLst/>
              <a:ahLst/>
              <a:cxnLst/>
              <a:rect l="l" t="t" r="r" b="b"/>
              <a:pathLst>
                <a:path w="2174875" h="829310">
                  <a:moveTo>
                    <a:pt x="2174747" y="0"/>
                  </a:moveTo>
                  <a:lnTo>
                    <a:pt x="0" y="0"/>
                  </a:lnTo>
                  <a:lnTo>
                    <a:pt x="0" y="829055"/>
                  </a:lnTo>
                  <a:lnTo>
                    <a:pt x="2174747" y="829055"/>
                  </a:lnTo>
                  <a:lnTo>
                    <a:pt x="2174747" y="0"/>
                  </a:lnTo>
                  <a:close/>
                </a:path>
              </a:pathLst>
            </a:custGeom>
            <a:solidFill>
              <a:srgbClr val="D8D8D8"/>
            </a:solidFill>
          </p:spPr>
          <p:txBody>
            <a:bodyPr wrap="square" lIns="0" tIns="0" rIns="0" bIns="0" rtlCol="0"/>
            <a:lstStyle/>
            <a:p>
              <a:endParaRPr/>
            </a:p>
          </p:txBody>
        </p:sp>
      </p:grpSp>
      <p:sp>
        <p:nvSpPr>
          <p:cNvPr id="9" name="object 9"/>
          <p:cNvSpPr txBox="1">
            <a:spLocks noGrp="1"/>
          </p:cNvSpPr>
          <p:nvPr>
            <p:ph type="title"/>
          </p:nvPr>
        </p:nvSpPr>
        <p:spPr>
          <a:xfrm>
            <a:off x="3545839" y="141287"/>
            <a:ext cx="1498600" cy="756920"/>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FF0000"/>
                </a:solidFill>
              </a:rPr>
              <a:t>F</a:t>
            </a:r>
            <a:r>
              <a:rPr sz="2400" spc="-10" dirty="0">
                <a:solidFill>
                  <a:srgbClr val="FF0000"/>
                </a:solidFill>
              </a:rPr>
              <a:t>a</a:t>
            </a:r>
            <a:r>
              <a:rPr sz="2400" spc="-5" dirty="0">
                <a:solidFill>
                  <a:srgbClr val="FF0000"/>
                </a:solidFill>
              </a:rPr>
              <a:t>n</a:t>
            </a:r>
            <a:r>
              <a:rPr sz="2400" spc="-10" dirty="0">
                <a:solidFill>
                  <a:srgbClr val="FF0000"/>
                </a:solidFill>
              </a:rPr>
              <a:t>e</a:t>
            </a:r>
            <a:r>
              <a:rPr sz="2400" spc="-5" dirty="0">
                <a:solidFill>
                  <a:srgbClr val="FF0000"/>
                </a:solidFill>
              </a:rPr>
              <a:t>rofi</a:t>
            </a:r>
            <a:r>
              <a:rPr sz="2400" dirty="0">
                <a:solidFill>
                  <a:srgbClr val="FF0000"/>
                </a:solidFill>
              </a:rPr>
              <a:t>t</a:t>
            </a:r>
            <a:r>
              <a:rPr sz="2400" spc="-5" dirty="0">
                <a:solidFill>
                  <a:srgbClr val="FF0000"/>
                </a:solidFill>
              </a:rPr>
              <a:t>e  lianose</a:t>
            </a:r>
            <a:endParaRPr sz="2400"/>
          </a:p>
        </p:txBody>
      </p:sp>
      <p:sp>
        <p:nvSpPr>
          <p:cNvPr id="10" name="object 10"/>
          <p:cNvSpPr txBox="1"/>
          <p:nvPr/>
        </p:nvSpPr>
        <p:spPr>
          <a:xfrm>
            <a:off x="5643371" y="6092951"/>
            <a:ext cx="3499485" cy="429895"/>
          </a:xfrm>
          <a:prstGeom prst="rect">
            <a:avLst/>
          </a:prstGeom>
          <a:solidFill>
            <a:srgbClr val="F2F2F2"/>
          </a:solidFill>
        </p:spPr>
        <p:txBody>
          <a:bodyPr vert="horz" wrap="square" lIns="0" tIns="38100" rIns="0" bIns="0" rtlCol="0">
            <a:spAutoFit/>
          </a:bodyPr>
          <a:lstStyle/>
          <a:p>
            <a:pPr marL="89535">
              <a:lnSpc>
                <a:spcPct val="100000"/>
              </a:lnSpc>
              <a:spcBef>
                <a:spcPts val="300"/>
              </a:spcBef>
            </a:pPr>
            <a:r>
              <a:rPr sz="2400" i="1" spc="-10" dirty="0">
                <a:latin typeface="Arial"/>
                <a:cs typeface="Arial"/>
              </a:rPr>
              <a:t>Clematis </a:t>
            </a:r>
            <a:r>
              <a:rPr sz="2400" i="1" spc="-5" dirty="0">
                <a:latin typeface="Arial"/>
                <a:cs typeface="Arial"/>
              </a:rPr>
              <a:t>vitalba</a:t>
            </a:r>
            <a:r>
              <a:rPr sz="2400" i="1" spc="65" dirty="0">
                <a:latin typeface="Arial"/>
                <a:cs typeface="Arial"/>
              </a:rPr>
              <a:t> </a:t>
            </a:r>
            <a:r>
              <a:rPr sz="2400" spc="-5" dirty="0">
                <a:latin typeface="Arial"/>
                <a:cs typeface="Arial"/>
              </a:rPr>
              <a:t>L.</a:t>
            </a:r>
            <a:endParaRPr sz="2400">
              <a:latin typeface="Arial"/>
              <a:cs typeface="Arial"/>
            </a:endParaRPr>
          </a:p>
        </p:txBody>
      </p:sp>
      <p:sp>
        <p:nvSpPr>
          <p:cNvPr id="13" name="object 13"/>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nvGrpSpPr>
          <p:cNvPr id="12"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595825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19165" y="288925"/>
            <a:ext cx="269875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0000"/>
                </a:solidFill>
              </a:rPr>
              <a:t>Fanerofite</a:t>
            </a:r>
            <a:r>
              <a:rPr sz="2400" spc="-50" dirty="0">
                <a:solidFill>
                  <a:srgbClr val="FF0000"/>
                </a:solidFill>
              </a:rPr>
              <a:t> </a:t>
            </a:r>
            <a:r>
              <a:rPr sz="2400" spc="-5" dirty="0">
                <a:solidFill>
                  <a:srgbClr val="FF0000"/>
                </a:solidFill>
              </a:rPr>
              <a:t>reptanti</a:t>
            </a:r>
            <a:endParaRPr sz="2400"/>
          </a:p>
        </p:txBody>
      </p:sp>
      <p:grpSp>
        <p:nvGrpSpPr>
          <p:cNvPr id="3" name="object 3"/>
          <p:cNvGrpSpPr/>
          <p:nvPr/>
        </p:nvGrpSpPr>
        <p:grpSpPr>
          <a:xfrm>
            <a:off x="0" y="0"/>
            <a:ext cx="9143999" cy="6530339"/>
            <a:chOff x="0" y="0"/>
            <a:chExt cx="9143999" cy="6530339"/>
          </a:xfrm>
        </p:grpSpPr>
        <p:sp>
          <p:nvSpPr>
            <p:cNvPr id="4" name="object 4"/>
            <p:cNvSpPr/>
            <p:nvPr/>
          </p:nvSpPr>
          <p:spPr>
            <a:xfrm>
              <a:off x="4163567" y="2781299"/>
              <a:ext cx="4980432" cy="37444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5620511" cy="37444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sp>
        <p:nvSpPr>
          <p:cNvPr id="8" name="object 8"/>
          <p:cNvSpPr txBox="1"/>
          <p:nvPr/>
        </p:nvSpPr>
        <p:spPr>
          <a:xfrm>
            <a:off x="329564" y="3875087"/>
            <a:ext cx="2473960"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Arial"/>
                <a:cs typeface="Arial"/>
              </a:rPr>
              <a:t>Es. </a:t>
            </a:r>
            <a:r>
              <a:rPr sz="2000" i="1" dirty="0">
                <a:latin typeface="Arial"/>
                <a:cs typeface="Arial"/>
              </a:rPr>
              <a:t>Pinus </a:t>
            </a:r>
            <a:r>
              <a:rPr sz="2000" i="1" spc="-5" dirty="0">
                <a:latin typeface="Arial"/>
                <a:cs typeface="Arial"/>
              </a:rPr>
              <a:t>mugo</a:t>
            </a:r>
            <a:r>
              <a:rPr sz="2000" i="1" spc="-75" dirty="0">
                <a:latin typeface="Arial"/>
                <a:cs typeface="Arial"/>
              </a:rPr>
              <a:t> </a:t>
            </a:r>
            <a:r>
              <a:rPr sz="2000" spc="-15" dirty="0">
                <a:latin typeface="Arial"/>
                <a:cs typeface="Arial"/>
              </a:rPr>
              <a:t>Turra</a:t>
            </a:r>
            <a:endParaRPr sz="2000">
              <a:latin typeface="Arial"/>
              <a:cs typeface="Arial"/>
            </a:endParaRPr>
          </a:p>
        </p:txBody>
      </p:sp>
      <p:grpSp>
        <p:nvGrpSpPr>
          <p:cNvPr id="9" name="Group 3"/>
          <p:cNvGrpSpPr>
            <a:grpSpLocks/>
          </p:cNvGrpSpPr>
          <p:nvPr/>
        </p:nvGrpSpPr>
        <p:grpSpPr bwMode="auto">
          <a:xfrm>
            <a:off x="3565525" y="6324600"/>
            <a:ext cx="5578475" cy="538163"/>
            <a:chOff x="2243" y="3984"/>
            <a:chExt cx="3514" cy="339"/>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2"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86050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359" y="454216"/>
            <a:ext cx="8205470" cy="1001394"/>
          </a:xfrm>
          <a:prstGeom prst="rect">
            <a:avLst/>
          </a:prstGeom>
        </p:spPr>
        <p:txBody>
          <a:bodyPr vert="horz" wrap="square" lIns="0" tIns="13335" rIns="0" bIns="0" rtlCol="0">
            <a:spAutoFit/>
          </a:bodyPr>
          <a:lstStyle/>
          <a:p>
            <a:pPr marL="12700" marR="5080" indent="1203960">
              <a:lnSpc>
                <a:spcPct val="100000"/>
              </a:lnSpc>
              <a:spcBef>
                <a:spcPts val="105"/>
              </a:spcBef>
            </a:pPr>
            <a:r>
              <a:rPr sz="3200" spc="-5" dirty="0"/>
              <a:t>Organi di resistenza, riserva </a:t>
            </a:r>
            <a:r>
              <a:rPr sz="3200" dirty="0"/>
              <a:t>e  </a:t>
            </a:r>
            <a:r>
              <a:rPr sz="3200" spc="-5" dirty="0"/>
              <a:t>propagazione: rizomi, tuberi, stoloni,</a:t>
            </a:r>
            <a:r>
              <a:rPr sz="3200" spc="-40" dirty="0"/>
              <a:t> </a:t>
            </a:r>
            <a:r>
              <a:rPr sz="3200" spc="-5" dirty="0"/>
              <a:t>bulbi</a:t>
            </a:r>
            <a:endParaRPr sz="3200"/>
          </a:p>
        </p:txBody>
      </p:sp>
      <p:sp>
        <p:nvSpPr>
          <p:cNvPr id="3" name="object 3"/>
          <p:cNvSpPr txBox="1"/>
          <p:nvPr/>
        </p:nvSpPr>
        <p:spPr>
          <a:xfrm>
            <a:off x="905828" y="2374900"/>
            <a:ext cx="7211695" cy="2037080"/>
          </a:xfrm>
          <a:prstGeom prst="rect">
            <a:avLst/>
          </a:prstGeom>
        </p:spPr>
        <p:txBody>
          <a:bodyPr vert="horz" wrap="square" lIns="0" tIns="12700" rIns="0" bIns="0" rtlCol="0">
            <a:spAutoFit/>
          </a:bodyPr>
          <a:lstStyle/>
          <a:p>
            <a:pPr marL="12700" marR="5080">
              <a:lnSpc>
                <a:spcPct val="100000"/>
              </a:lnSpc>
              <a:spcBef>
                <a:spcPts val="100"/>
              </a:spcBef>
            </a:pPr>
            <a:r>
              <a:rPr sz="2400" spc="-30" dirty="0">
                <a:latin typeface="Arial"/>
                <a:cs typeface="Arial"/>
              </a:rPr>
              <a:t>Tra </a:t>
            </a:r>
            <a:r>
              <a:rPr sz="2400" spc="-5" dirty="0">
                <a:latin typeface="Arial"/>
                <a:cs typeface="Arial"/>
              </a:rPr>
              <a:t>le mono- e dicotiledoni sono molto </a:t>
            </a:r>
            <a:r>
              <a:rPr sz="2400" spc="-10" dirty="0">
                <a:latin typeface="Arial"/>
                <a:cs typeface="Arial"/>
              </a:rPr>
              <a:t>diffusi </a:t>
            </a:r>
            <a:r>
              <a:rPr sz="2400" spc="-5" dirty="0">
                <a:latin typeface="Arial"/>
                <a:cs typeface="Arial"/>
              </a:rPr>
              <a:t>speciali  organi che propagano la pianta per via agamica (cioè  non sessuale) oppure le consentono di superare  condizioni avverse quali il freddo o la</a:t>
            </a:r>
            <a:r>
              <a:rPr sz="2400" spc="100" dirty="0">
                <a:latin typeface="Arial"/>
                <a:cs typeface="Arial"/>
              </a:rPr>
              <a:t> </a:t>
            </a:r>
            <a:r>
              <a:rPr sz="2400" spc="-5" dirty="0">
                <a:latin typeface="Arial"/>
                <a:cs typeface="Arial"/>
              </a:rPr>
              <a:t>siccità.</a:t>
            </a:r>
            <a:endParaRPr sz="2400">
              <a:latin typeface="Arial"/>
              <a:cs typeface="Arial"/>
            </a:endParaRPr>
          </a:p>
          <a:p>
            <a:pPr marL="12700">
              <a:lnSpc>
                <a:spcPct val="100000"/>
              </a:lnSpc>
              <a:spcBef>
                <a:spcPts val="1440"/>
              </a:spcBef>
            </a:pPr>
            <a:r>
              <a:rPr sz="2400" spc="-5" dirty="0">
                <a:latin typeface="Arial"/>
                <a:cs typeface="Arial"/>
              </a:rPr>
              <a:t>Spesso le funzioni sono riunite</a:t>
            </a:r>
            <a:r>
              <a:rPr sz="2400" spc="60" dirty="0">
                <a:latin typeface="Arial"/>
                <a:cs typeface="Arial"/>
              </a:rPr>
              <a:t> </a:t>
            </a:r>
            <a:r>
              <a:rPr sz="2400" spc="-5" dirty="0">
                <a:latin typeface="Arial"/>
                <a:cs typeface="Arial"/>
              </a:rPr>
              <a:t>insieme.</a:t>
            </a:r>
            <a:endParaRPr sz="2400">
              <a:latin typeface="Arial"/>
              <a:cs typeface="Arial"/>
            </a:endParaRPr>
          </a:p>
        </p:txBody>
      </p:sp>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407517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38600" y="6545579"/>
            <a:ext cx="5104130" cy="9525"/>
          </a:xfrm>
          <a:custGeom>
            <a:avLst/>
            <a:gdLst/>
            <a:ahLst/>
            <a:cxnLst/>
            <a:rect l="l" t="t" r="r" b="b"/>
            <a:pathLst>
              <a:path w="5104130" h="9525">
                <a:moveTo>
                  <a:pt x="5103875" y="0"/>
                </a:moveTo>
                <a:lnTo>
                  <a:pt x="0" y="0"/>
                </a:lnTo>
                <a:lnTo>
                  <a:pt x="0" y="9143"/>
                </a:lnTo>
                <a:lnTo>
                  <a:pt x="5103875" y="9143"/>
                </a:lnTo>
                <a:lnTo>
                  <a:pt x="5103875" y="0"/>
                </a:lnTo>
                <a:close/>
              </a:path>
            </a:pathLst>
          </a:custGeom>
          <a:solidFill>
            <a:srgbClr val="009900"/>
          </a:solidFill>
        </p:spPr>
        <p:txBody>
          <a:bodyPr wrap="square" lIns="0" tIns="0" rIns="0" bIns="0" rtlCol="0"/>
          <a:lstStyle/>
          <a:p>
            <a:endParaRPr/>
          </a:p>
        </p:txBody>
      </p:sp>
      <p:sp>
        <p:nvSpPr>
          <p:cNvPr id="3" name="object 3"/>
          <p:cNvSpPr/>
          <p:nvPr/>
        </p:nvSpPr>
        <p:spPr>
          <a:xfrm>
            <a:off x="3505200" y="6256020"/>
            <a:ext cx="483108" cy="6019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31975" y="188976"/>
            <a:ext cx="6761987" cy="43235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634483"/>
            <a:ext cx="9144000" cy="222351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7293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3999" cy="6431278"/>
            <a:chOff x="0" y="0"/>
            <a:chExt cx="9143999" cy="6431278"/>
          </a:xfrm>
        </p:grpSpPr>
        <p:sp>
          <p:nvSpPr>
            <p:cNvPr id="3" name="object 3"/>
            <p:cNvSpPr/>
            <p:nvPr/>
          </p:nvSpPr>
          <p:spPr>
            <a:xfrm>
              <a:off x="4244339" y="2781299"/>
              <a:ext cx="4899660" cy="36499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5247131" cy="4741163"/>
            </a:xfrm>
            <a:prstGeom prst="rect">
              <a:avLst/>
            </a:prstGeom>
            <a:blipFill>
              <a:blip r:embed="rId3" cstate="print"/>
              <a:stretch>
                <a:fillRect/>
              </a:stretch>
            </a:blipFill>
          </p:spPr>
          <p:txBody>
            <a:bodyPr wrap="square" lIns="0" tIns="0" rIns="0" bIns="0" rtlCol="0"/>
            <a:lstStyle/>
            <a:p>
              <a:endParaRPr/>
            </a:p>
          </p:txBody>
        </p:sp>
      </p:gr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604599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7368" y="0"/>
            <a:ext cx="8866631" cy="6571372"/>
            <a:chOff x="277368" y="0"/>
            <a:chExt cx="8866631" cy="6571372"/>
          </a:xfrm>
        </p:grpSpPr>
        <p:sp>
          <p:nvSpPr>
            <p:cNvPr id="3" name="object 3"/>
            <p:cNvSpPr/>
            <p:nvPr/>
          </p:nvSpPr>
          <p:spPr>
            <a:xfrm>
              <a:off x="277368" y="3689887"/>
              <a:ext cx="5611364" cy="288148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581144" y="0"/>
              <a:ext cx="4562855" cy="4076700"/>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a:spLocks noGrp="1"/>
          </p:cNvSpPr>
          <p:nvPr>
            <p:ph type="title"/>
          </p:nvPr>
        </p:nvSpPr>
        <p:spPr>
          <a:xfrm>
            <a:off x="188071" y="142646"/>
            <a:ext cx="4127500" cy="940435"/>
          </a:xfrm>
          <a:prstGeom prst="rect">
            <a:avLst/>
          </a:prstGeom>
        </p:spPr>
        <p:txBody>
          <a:bodyPr vert="horz" wrap="square" lIns="0" tIns="12700" rIns="0" bIns="0" rtlCol="0">
            <a:spAutoFit/>
          </a:bodyPr>
          <a:lstStyle/>
          <a:p>
            <a:pPr marL="12700" marR="5080">
              <a:lnSpc>
                <a:spcPct val="100000"/>
              </a:lnSpc>
              <a:spcBef>
                <a:spcPts val="100"/>
              </a:spcBef>
            </a:pPr>
            <a:r>
              <a:rPr sz="2000" b="0" dirty="0">
                <a:latin typeface="Arial"/>
                <a:cs typeface="Arial"/>
              </a:rPr>
              <a:t>I rizomi hanno </a:t>
            </a:r>
            <a:r>
              <a:rPr sz="2000" b="0" spc="-5" dirty="0">
                <a:latin typeface="Arial"/>
                <a:cs typeface="Arial"/>
              </a:rPr>
              <a:t>l’aspetto </a:t>
            </a:r>
            <a:r>
              <a:rPr sz="2000" b="0" dirty="0">
                <a:latin typeface="Arial"/>
                <a:cs typeface="Arial"/>
              </a:rPr>
              <a:t>di radici  ingrossate a sviluppo spesso  orizzontale, ma sono dei </a:t>
            </a:r>
            <a:r>
              <a:rPr sz="2000" b="0" spc="-5" dirty="0">
                <a:latin typeface="Arial"/>
                <a:cs typeface="Arial"/>
              </a:rPr>
              <a:t>fusti</a:t>
            </a:r>
            <a:r>
              <a:rPr sz="2000" b="0" spc="-170" dirty="0">
                <a:latin typeface="Arial"/>
                <a:cs typeface="Arial"/>
              </a:rPr>
              <a:t> </a:t>
            </a:r>
            <a:r>
              <a:rPr sz="2000" b="0" dirty="0">
                <a:latin typeface="Arial"/>
                <a:cs typeface="Arial"/>
              </a:rPr>
              <a:t>ipogei.</a:t>
            </a:r>
            <a:endParaRPr sz="2000">
              <a:latin typeface="Arial"/>
              <a:cs typeface="Arial"/>
            </a:endParaRPr>
          </a:p>
        </p:txBody>
      </p:sp>
      <p:sp>
        <p:nvSpPr>
          <p:cNvPr id="8" name="object 8"/>
          <p:cNvSpPr txBox="1"/>
          <p:nvPr/>
        </p:nvSpPr>
        <p:spPr>
          <a:xfrm>
            <a:off x="188071" y="1183538"/>
            <a:ext cx="4257675" cy="2223770"/>
          </a:xfrm>
          <a:prstGeom prst="rect">
            <a:avLst/>
          </a:prstGeom>
        </p:spPr>
        <p:txBody>
          <a:bodyPr vert="horz" wrap="square" lIns="0" tIns="13335" rIns="0" bIns="0" rtlCol="0">
            <a:spAutoFit/>
          </a:bodyPr>
          <a:lstStyle/>
          <a:p>
            <a:pPr marL="12700" marR="401955">
              <a:lnSpc>
                <a:spcPct val="100000"/>
              </a:lnSpc>
              <a:spcBef>
                <a:spcPts val="105"/>
              </a:spcBef>
              <a:tabLst>
                <a:tab pos="1549400" algn="l"/>
              </a:tabLst>
            </a:pPr>
            <a:r>
              <a:rPr sz="2000" spc="-5" dirty="0">
                <a:latin typeface="Arial"/>
                <a:cs typeface="Arial"/>
              </a:rPr>
              <a:t>Ai</a:t>
            </a:r>
            <a:r>
              <a:rPr sz="2000" spc="5" dirty="0">
                <a:latin typeface="Arial"/>
                <a:cs typeface="Arial"/>
              </a:rPr>
              <a:t> </a:t>
            </a:r>
            <a:r>
              <a:rPr sz="2000" dirty="0">
                <a:latin typeface="Arial"/>
                <a:cs typeface="Arial"/>
              </a:rPr>
              <a:t>nodi</a:t>
            </a:r>
            <a:r>
              <a:rPr sz="2000" spc="-15" dirty="0">
                <a:latin typeface="Arial"/>
                <a:cs typeface="Arial"/>
              </a:rPr>
              <a:t> </a:t>
            </a:r>
            <a:r>
              <a:rPr sz="2000" dirty="0">
                <a:latin typeface="Arial"/>
                <a:cs typeface="Arial"/>
              </a:rPr>
              <a:t>sono	presenti gemme</a:t>
            </a:r>
            <a:r>
              <a:rPr sz="2000" spc="-145" dirty="0">
                <a:latin typeface="Arial"/>
                <a:cs typeface="Arial"/>
              </a:rPr>
              <a:t> </a:t>
            </a:r>
            <a:r>
              <a:rPr sz="2000" dirty="0">
                <a:latin typeface="Arial"/>
                <a:cs typeface="Arial"/>
              </a:rPr>
              <a:t>che  svilupperanno </a:t>
            </a:r>
            <a:r>
              <a:rPr sz="2000" spc="-5" dirty="0">
                <a:latin typeface="Arial"/>
                <a:cs typeface="Arial"/>
              </a:rPr>
              <a:t>fusti </a:t>
            </a:r>
            <a:r>
              <a:rPr sz="2000" dirty="0">
                <a:latin typeface="Arial"/>
                <a:cs typeface="Arial"/>
              </a:rPr>
              <a:t>erbacei verso  l’alto ed inferiormente</a:t>
            </a:r>
            <a:r>
              <a:rPr sz="2000" spc="-80" dirty="0">
                <a:latin typeface="Arial"/>
                <a:cs typeface="Arial"/>
              </a:rPr>
              <a:t> </a:t>
            </a:r>
            <a:r>
              <a:rPr sz="2000" dirty="0">
                <a:latin typeface="Arial"/>
                <a:cs typeface="Arial"/>
              </a:rPr>
              <a:t>radici.</a:t>
            </a:r>
            <a:endParaRPr sz="2000">
              <a:latin typeface="Arial"/>
              <a:cs typeface="Arial"/>
            </a:endParaRPr>
          </a:p>
          <a:p>
            <a:pPr marL="12700" marR="5080">
              <a:lnSpc>
                <a:spcPct val="100000"/>
              </a:lnSpc>
              <a:spcBef>
                <a:spcPts val="500"/>
              </a:spcBef>
            </a:pPr>
            <a:r>
              <a:rPr sz="2000" spc="-5" dirty="0">
                <a:latin typeface="Arial"/>
                <a:cs typeface="Arial"/>
              </a:rPr>
              <a:t>Sono </a:t>
            </a:r>
            <a:r>
              <a:rPr sz="2000" dirty="0">
                <a:latin typeface="Arial"/>
                <a:cs typeface="Arial"/>
              </a:rPr>
              <a:t>organi di resistenza della</a:t>
            </a:r>
            <a:r>
              <a:rPr sz="2000" spc="-150" dirty="0">
                <a:latin typeface="Arial"/>
                <a:cs typeface="Arial"/>
              </a:rPr>
              <a:t> </a:t>
            </a:r>
            <a:r>
              <a:rPr sz="2000" dirty="0">
                <a:latin typeface="Arial"/>
                <a:cs typeface="Arial"/>
              </a:rPr>
              <a:t>pianta  nel periodo avverso ma anche un  mezzo di riproduzione </a:t>
            </a:r>
            <a:r>
              <a:rPr sz="2000" spc="-5" dirty="0">
                <a:latin typeface="Arial"/>
                <a:cs typeface="Arial"/>
              </a:rPr>
              <a:t>vegetativa,  </a:t>
            </a:r>
            <a:r>
              <a:rPr sz="2000" dirty="0">
                <a:latin typeface="Arial"/>
                <a:cs typeface="Arial"/>
              </a:rPr>
              <a:t>grazie alla presenza di</a:t>
            </a:r>
            <a:r>
              <a:rPr sz="2000" spc="-100" dirty="0">
                <a:latin typeface="Arial"/>
                <a:cs typeface="Arial"/>
              </a:rPr>
              <a:t> </a:t>
            </a:r>
            <a:r>
              <a:rPr sz="2000" dirty="0">
                <a:latin typeface="Arial"/>
                <a:cs typeface="Arial"/>
              </a:rPr>
              <a:t>gemme.</a:t>
            </a:r>
            <a:endParaRPr sz="2000">
              <a:latin typeface="Arial"/>
              <a:cs typeface="Arial"/>
            </a:endParaRPr>
          </a:p>
        </p:txBody>
      </p:sp>
      <p:sp>
        <p:nvSpPr>
          <p:cNvPr id="9" name="object 9"/>
          <p:cNvSpPr txBox="1"/>
          <p:nvPr/>
        </p:nvSpPr>
        <p:spPr>
          <a:xfrm>
            <a:off x="6344396" y="4149369"/>
            <a:ext cx="2530475" cy="1244600"/>
          </a:xfrm>
          <a:prstGeom prst="rect">
            <a:avLst/>
          </a:prstGeom>
        </p:spPr>
        <p:txBody>
          <a:bodyPr vert="horz" wrap="square" lIns="0" tIns="12065" rIns="0" bIns="0" rtlCol="0">
            <a:spAutoFit/>
          </a:bodyPr>
          <a:lstStyle/>
          <a:p>
            <a:pPr marL="12700" marR="5080">
              <a:lnSpc>
                <a:spcPct val="100000"/>
              </a:lnSpc>
              <a:spcBef>
                <a:spcPts val="95"/>
              </a:spcBef>
            </a:pPr>
            <a:r>
              <a:rPr sz="1600" i="1" spc="-5" dirty="0">
                <a:latin typeface="Arial"/>
                <a:cs typeface="Arial"/>
              </a:rPr>
              <a:t>La </a:t>
            </a:r>
            <a:r>
              <a:rPr sz="1600" i="1" spc="-10" dirty="0">
                <a:latin typeface="Arial"/>
                <a:cs typeface="Arial"/>
              </a:rPr>
              <a:t>gemma </a:t>
            </a:r>
            <a:r>
              <a:rPr sz="1600" i="1" spc="-5" dirty="0">
                <a:latin typeface="Arial"/>
                <a:cs typeface="Arial"/>
              </a:rPr>
              <a:t>apicale ha  crescita definita. La crescita  di questo </a:t>
            </a:r>
            <a:r>
              <a:rPr sz="1600" i="1" spc="-15" dirty="0">
                <a:latin typeface="Arial"/>
                <a:cs typeface="Arial"/>
              </a:rPr>
              <a:t>rizoma </a:t>
            </a:r>
            <a:r>
              <a:rPr sz="1600" i="1" spc="-5" dirty="0">
                <a:latin typeface="Arial"/>
                <a:cs typeface="Arial"/>
              </a:rPr>
              <a:t>prosegue  </a:t>
            </a:r>
            <a:r>
              <a:rPr sz="1600" i="1" spc="-15" dirty="0">
                <a:latin typeface="Arial"/>
                <a:cs typeface="Arial"/>
              </a:rPr>
              <a:t>grazie </a:t>
            </a:r>
            <a:r>
              <a:rPr sz="1600" i="1" spc="-5" dirty="0">
                <a:latin typeface="Arial"/>
                <a:cs typeface="Arial"/>
              </a:rPr>
              <a:t>allo sviluppo delle  </a:t>
            </a:r>
            <a:r>
              <a:rPr sz="1600" i="1" spc="-10" dirty="0">
                <a:latin typeface="Arial"/>
                <a:cs typeface="Arial"/>
              </a:rPr>
              <a:t>gemme</a:t>
            </a:r>
            <a:r>
              <a:rPr sz="1600" i="1" spc="25" dirty="0">
                <a:latin typeface="Arial"/>
                <a:cs typeface="Arial"/>
              </a:rPr>
              <a:t> </a:t>
            </a:r>
            <a:r>
              <a:rPr sz="1600" i="1" spc="-5" dirty="0">
                <a:latin typeface="Arial"/>
                <a:cs typeface="Arial"/>
              </a:rPr>
              <a:t>laterali.</a:t>
            </a:r>
            <a:endParaRPr sz="1600">
              <a:latin typeface="Arial"/>
              <a:cs typeface="Arial"/>
            </a:endParaRPr>
          </a:p>
        </p:txBody>
      </p:sp>
      <p:grpSp>
        <p:nvGrpSpPr>
          <p:cNvPr id="10" name="Group 3"/>
          <p:cNvGrpSpPr>
            <a:grpSpLocks/>
          </p:cNvGrpSpPr>
          <p:nvPr/>
        </p:nvGrpSpPr>
        <p:grpSpPr bwMode="auto">
          <a:xfrm>
            <a:off x="3565525" y="6324600"/>
            <a:ext cx="5578475" cy="538163"/>
            <a:chOff x="2243" y="3984"/>
            <a:chExt cx="3514" cy="339"/>
          </a:xfrm>
        </p:grpSpPr>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3"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332483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52400"/>
            <a:ext cx="9144000" cy="2301240"/>
            <a:chOff x="0" y="152400"/>
            <a:chExt cx="9144000" cy="2301240"/>
          </a:xfrm>
        </p:grpSpPr>
        <p:sp>
          <p:nvSpPr>
            <p:cNvPr id="3" name="object 3"/>
            <p:cNvSpPr/>
            <p:nvPr/>
          </p:nvSpPr>
          <p:spPr>
            <a:xfrm>
              <a:off x="0" y="152400"/>
              <a:ext cx="9144000" cy="23012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956803" y="1917191"/>
              <a:ext cx="1186180" cy="535305"/>
            </a:xfrm>
            <a:custGeom>
              <a:avLst/>
              <a:gdLst/>
              <a:ahLst/>
              <a:cxnLst/>
              <a:rect l="l" t="t" r="r" b="b"/>
              <a:pathLst>
                <a:path w="1186179" h="535305">
                  <a:moveTo>
                    <a:pt x="1185671" y="0"/>
                  </a:moveTo>
                  <a:lnTo>
                    <a:pt x="0" y="0"/>
                  </a:lnTo>
                  <a:lnTo>
                    <a:pt x="0" y="534923"/>
                  </a:lnTo>
                  <a:lnTo>
                    <a:pt x="1185671" y="534923"/>
                  </a:lnTo>
                  <a:lnTo>
                    <a:pt x="1185671" y="0"/>
                  </a:lnTo>
                  <a:close/>
                </a:path>
              </a:pathLst>
            </a:custGeom>
            <a:solidFill>
              <a:srgbClr val="F2F2F2"/>
            </a:solidFill>
          </p:spPr>
          <p:txBody>
            <a:bodyPr wrap="square" lIns="0" tIns="0" rIns="0" bIns="0" rtlCol="0"/>
            <a:lstStyle/>
            <a:p>
              <a:endParaRPr/>
            </a:p>
          </p:txBody>
        </p:sp>
      </p:grpSp>
      <p:sp>
        <p:nvSpPr>
          <p:cNvPr id="5" name="object 5"/>
          <p:cNvSpPr/>
          <p:nvPr/>
        </p:nvSpPr>
        <p:spPr>
          <a:xfrm>
            <a:off x="0" y="2563367"/>
            <a:ext cx="5344667" cy="3494532"/>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797295" y="2572512"/>
            <a:ext cx="3171444" cy="3208019"/>
          </a:xfrm>
          <a:prstGeom prst="rect">
            <a:avLst/>
          </a:prstGeom>
          <a:blipFill>
            <a:blip r:embed="rId4" cstate="print"/>
            <a:stretch>
              <a:fillRect/>
            </a:stretch>
          </a:blipFill>
        </p:spPr>
        <p:txBody>
          <a:bodyPr wrap="square" lIns="0" tIns="0" rIns="0" bIns="0" rtlCol="0"/>
          <a:lstStyle/>
          <a:p>
            <a:endParaRPr/>
          </a:p>
        </p:txBody>
      </p:sp>
      <p:grpSp>
        <p:nvGrpSpPr>
          <p:cNvPr id="7" name="Group 3"/>
          <p:cNvGrpSpPr>
            <a:grpSpLocks/>
          </p:cNvGrpSpPr>
          <p:nvPr/>
        </p:nvGrpSpPr>
        <p:grpSpPr bwMode="auto">
          <a:xfrm>
            <a:off x="3565525" y="6324600"/>
            <a:ext cx="5578475" cy="538163"/>
            <a:chOff x="2243" y="3984"/>
            <a:chExt cx="3514" cy="339"/>
          </a:xfrm>
        </p:grpSpPr>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1"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349468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3939" y="1053084"/>
            <a:ext cx="7200900" cy="4796027"/>
          </a:xfrm>
          <a:prstGeom prst="rect">
            <a:avLst/>
          </a:prstGeom>
          <a:blipFill>
            <a:blip r:embed="rId2" cstate="print"/>
            <a:stretch>
              <a:fillRect/>
            </a:stretch>
          </a:blipFill>
        </p:spPr>
        <p:txBody>
          <a:bodyPr wrap="square" lIns="0" tIns="0" rIns="0" bIns="0" rtlCol="0"/>
          <a:lstStyle/>
          <a:p>
            <a:endParaRPr/>
          </a:p>
        </p:txBody>
      </p:sp>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938968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2000" y="0"/>
            <a:ext cx="8380602" cy="6530339"/>
            <a:chOff x="762000" y="0"/>
            <a:chExt cx="8380602" cy="6530339"/>
          </a:xfrm>
        </p:grpSpPr>
        <p:sp>
          <p:nvSpPr>
            <p:cNvPr id="3" name="object 3"/>
            <p:cNvSpPr/>
            <p:nvPr/>
          </p:nvSpPr>
          <p:spPr>
            <a:xfrm>
              <a:off x="762000" y="0"/>
              <a:ext cx="7770875" cy="65257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grpSp>
        <p:nvGrpSpPr>
          <p:cNvPr id="6" name="Group 3"/>
          <p:cNvGrpSpPr>
            <a:grpSpLocks/>
          </p:cNvGrpSpPr>
          <p:nvPr/>
        </p:nvGrpSpPr>
        <p:grpSpPr bwMode="auto">
          <a:xfrm>
            <a:off x="3565525" y="6324600"/>
            <a:ext cx="5578475" cy="538163"/>
            <a:chOff x="2243" y="3984"/>
            <a:chExt cx="3514" cy="339"/>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67145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mun.ca/biology/desmid/brian/BIOL3530/DEVO_07/ch07f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2150"/>
            <a:ext cx="82423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683911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9831" y="1507268"/>
            <a:ext cx="8813660" cy="4038945"/>
          </a:xfrm>
          <a:prstGeom prst="rect">
            <a:avLst/>
          </a:prstGeom>
          <a:blipFill>
            <a:blip r:embed="rId2" cstate="print"/>
            <a:stretch>
              <a:fillRect/>
            </a:stretch>
          </a:blipFill>
        </p:spPr>
        <p:txBody>
          <a:bodyPr wrap="square" lIns="0" tIns="0" rIns="0" bIns="0" rtlCol="0"/>
          <a:lstStyle/>
          <a:p>
            <a:endParaRPr/>
          </a:p>
        </p:txBody>
      </p:sp>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387837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689" y="65277"/>
            <a:ext cx="4070985" cy="1310640"/>
          </a:xfrm>
          <a:prstGeom prst="rect">
            <a:avLst/>
          </a:prstGeom>
        </p:spPr>
        <p:txBody>
          <a:bodyPr vert="horz" wrap="square" lIns="0" tIns="10160" rIns="0" bIns="0" rtlCol="0">
            <a:spAutoFit/>
          </a:bodyPr>
          <a:lstStyle/>
          <a:p>
            <a:pPr marL="12700" marR="5080">
              <a:lnSpc>
                <a:spcPct val="100400"/>
              </a:lnSpc>
              <a:spcBef>
                <a:spcPts val="80"/>
              </a:spcBef>
            </a:pPr>
            <a:r>
              <a:rPr sz="3600" spc="-5" dirty="0"/>
              <a:t>Bulbi: </a:t>
            </a:r>
            <a:r>
              <a:rPr sz="2400" b="0" spc="-5" dirty="0">
                <a:latin typeface="Arial"/>
                <a:cs typeface="Arial"/>
              </a:rPr>
              <a:t>sono organi  sotterranei </a:t>
            </a:r>
            <a:r>
              <a:rPr sz="2400" spc="-5" dirty="0"/>
              <a:t>corti e rigonfi </a:t>
            </a:r>
            <a:r>
              <a:rPr sz="2400" b="0" spc="-5" dirty="0">
                <a:latin typeface="Arial"/>
                <a:cs typeface="Arial"/>
              </a:rPr>
              <a:t>con  </a:t>
            </a:r>
            <a:r>
              <a:rPr sz="2400" spc="-5" dirty="0"/>
              <a:t>funzione di</a:t>
            </a:r>
            <a:r>
              <a:rPr sz="2400" spc="-45" dirty="0"/>
              <a:t> </a:t>
            </a:r>
            <a:r>
              <a:rPr sz="2400" spc="-5" dirty="0"/>
              <a:t>riserva.</a:t>
            </a:r>
            <a:endParaRPr sz="2400">
              <a:latin typeface="Arial"/>
              <a:cs typeface="Arial"/>
            </a:endParaRPr>
          </a:p>
        </p:txBody>
      </p:sp>
      <p:sp>
        <p:nvSpPr>
          <p:cNvPr id="3" name="object 3"/>
          <p:cNvSpPr txBox="1"/>
          <p:nvPr/>
        </p:nvSpPr>
        <p:spPr>
          <a:xfrm>
            <a:off x="186689" y="1532890"/>
            <a:ext cx="4342765" cy="5146040"/>
          </a:xfrm>
          <a:prstGeom prst="rect">
            <a:avLst/>
          </a:prstGeom>
        </p:spPr>
        <p:txBody>
          <a:bodyPr vert="horz" wrap="square" lIns="0" tIns="12700" rIns="0" bIns="0" rtlCol="0">
            <a:spAutoFit/>
          </a:bodyPr>
          <a:lstStyle/>
          <a:p>
            <a:pPr marL="12700" marR="321945">
              <a:lnSpc>
                <a:spcPct val="100000"/>
              </a:lnSpc>
              <a:spcBef>
                <a:spcPts val="100"/>
              </a:spcBef>
            </a:pPr>
            <a:r>
              <a:rPr sz="2400" spc="-5" dirty="0">
                <a:latin typeface="Arial"/>
                <a:cs typeface="Arial"/>
              </a:rPr>
              <a:t>Derivano da una metamorfosi  del </a:t>
            </a:r>
            <a:r>
              <a:rPr sz="2400" b="1" spc="-5" dirty="0">
                <a:latin typeface="Arial"/>
                <a:cs typeface="Arial"/>
              </a:rPr>
              <a:t>fusto e </a:t>
            </a:r>
            <a:r>
              <a:rPr sz="2400" spc="-5" dirty="0">
                <a:latin typeface="Arial"/>
                <a:cs typeface="Arial"/>
              </a:rPr>
              <a:t>delle</a:t>
            </a:r>
            <a:r>
              <a:rPr sz="2400" spc="30" dirty="0">
                <a:latin typeface="Arial"/>
                <a:cs typeface="Arial"/>
              </a:rPr>
              <a:t> </a:t>
            </a:r>
            <a:r>
              <a:rPr sz="2400" b="1" spc="-5" dirty="0">
                <a:latin typeface="Arial"/>
                <a:cs typeface="Arial"/>
              </a:rPr>
              <a:t>foglie</a:t>
            </a:r>
            <a:r>
              <a:rPr sz="2400" spc="-5" dirty="0">
                <a:latin typeface="Arial"/>
                <a:cs typeface="Arial"/>
              </a:rPr>
              <a:t>.</a:t>
            </a:r>
            <a:endParaRPr sz="2400">
              <a:latin typeface="Arial"/>
              <a:cs typeface="Arial"/>
            </a:endParaRPr>
          </a:p>
          <a:p>
            <a:pPr marL="12700" marR="5080">
              <a:lnSpc>
                <a:spcPct val="100000"/>
              </a:lnSpc>
              <a:spcBef>
                <a:spcPts val="1440"/>
              </a:spcBef>
            </a:pPr>
            <a:r>
              <a:rPr sz="2400" spc="-5" dirty="0">
                <a:latin typeface="Arial"/>
                <a:cs typeface="Arial"/>
              </a:rPr>
              <a:t>Un bulbo è costituito da un  </a:t>
            </a:r>
            <a:r>
              <a:rPr sz="2400" b="1" spc="-5" dirty="0">
                <a:latin typeface="Arial"/>
                <a:cs typeface="Arial"/>
              </a:rPr>
              <a:t>fusto accorciato </a:t>
            </a:r>
            <a:r>
              <a:rPr sz="2400" spc="-5" dirty="0">
                <a:latin typeface="Arial"/>
                <a:cs typeface="Arial"/>
              </a:rPr>
              <a:t>(disco o  girello) con nodi ravvicinati, che  porta all’apice il meristema e  nella porzione basale </a:t>
            </a:r>
            <a:r>
              <a:rPr sz="2400" b="1" spc="-5" dirty="0">
                <a:latin typeface="Arial"/>
                <a:cs typeface="Arial"/>
              </a:rPr>
              <a:t>molte  radici avventizie </a:t>
            </a:r>
            <a:r>
              <a:rPr sz="2400" dirty="0">
                <a:latin typeface="Arial"/>
                <a:cs typeface="Arial"/>
              </a:rPr>
              <a:t>(= </a:t>
            </a:r>
            <a:r>
              <a:rPr sz="2400" spc="-5" dirty="0">
                <a:latin typeface="Arial"/>
                <a:cs typeface="Arial"/>
              </a:rPr>
              <a:t>che si  formano dal fusto), ed è coperto  da </a:t>
            </a:r>
            <a:r>
              <a:rPr sz="2400" b="1" spc="-5" dirty="0">
                <a:latin typeface="Arial"/>
                <a:cs typeface="Arial"/>
              </a:rPr>
              <a:t>foglie modificate </a:t>
            </a:r>
            <a:r>
              <a:rPr sz="2400" spc="-5" dirty="0">
                <a:latin typeface="Arial"/>
                <a:cs typeface="Arial"/>
              </a:rPr>
              <a:t>incolori,  dette squame o </a:t>
            </a:r>
            <a:r>
              <a:rPr sz="2400" b="1" spc="-40" dirty="0">
                <a:solidFill>
                  <a:srgbClr val="333399"/>
                </a:solidFill>
                <a:latin typeface="Arial"/>
                <a:cs typeface="Arial"/>
              </a:rPr>
              <a:t>CATAFILLI</a:t>
            </a:r>
            <a:r>
              <a:rPr sz="2400" spc="-40" dirty="0">
                <a:latin typeface="Arial"/>
                <a:cs typeface="Arial"/>
              </a:rPr>
              <a:t>,  </a:t>
            </a:r>
            <a:r>
              <a:rPr sz="2400" spc="-5" dirty="0">
                <a:latin typeface="Arial"/>
                <a:cs typeface="Arial"/>
              </a:rPr>
              <a:t>ricche di sostanze di</a:t>
            </a:r>
            <a:r>
              <a:rPr sz="2400" spc="15" dirty="0">
                <a:latin typeface="Arial"/>
                <a:cs typeface="Arial"/>
              </a:rPr>
              <a:t> </a:t>
            </a:r>
            <a:r>
              <a:rPr sz="2400" spc="-5" dirty="0">
                <a:latin typeface="Arial"/>
                <a:cs typeface="Arial"/>
              </a:rPr>
              <a:t>riserva.</a:t>
            </a:r>
            <a:endParaRPr sz="2400">
              <a:latin typeface="Arial"/>
              <a:cs typeface="Arial"/>
            </a:endParaRPr>
          </a:p>
          <a:p>
            <a:pPr marL="12700">
              <a:lnSpc>
                <a:spcPct val="100000"/>
              </a:lnSpc>
              <a:spcBef>
                <a:spcPts val="1440"/>
              </a:spcBef>
            </a:pPr>
            <a:r>
              <a:rPr sz="2400" b="1" spc="-5" dirty="0">
                <a:latin typeface="Arial"/>
                <a:cs typeface="Arial"/>
              </a:rPr>
              <a:t>Propagazione vegetativa</a:t>
            </a:r>
            <a:r>
              <a:rPr sz="2400" spc="-5" dirty="0">
                <a:latin typeface="Arial"/>
                <a:cs typeface="Arial"/>
              </a:rPr>
              <a:t>.</a:t>
            </a:r>
            <a:endParaRPr sz="2400">
              <a:latin typeface="Arial"/>
              <a:cs typeface="Arial"/>
            </a:endParaRPr>
          </a:p>
        </p:txBody>
      </p:sp>
      <p:grpSp>
        <p:nvGrpSpPr>
          <p:cNvPr id="4" name="object 4"/>
          <p:cNvGrpSpPr/>
          <p:nvPr/>
        </p:nvGrpSpPr>
        <p:grpSpPr>
          <a:xfrm>
            <a:off x="4140707" y="73152"/>
            <a:ext cx="5001895" cy="6457315"/>
            <a:chOff x="4140707" y="73152"/>
            <a:chExt cx="5001895" cy="6457315"/>
          </a:xfrm>
        </p:grpSpPr>
        <p:sp>
          <p:nvSpPr>
            <p:cNvPr id="5" name="object 5"/>
            <p:cNvSpPr/>
            <p:nvPr/>
          </p:nvSpPr>
          <p:spPr>
            <a:xfrm>
              <a:off x="5004815" y="73152"/>
              <a:ext cx="3552443" cy="645413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p>
          </p:txBody>
        </p:sp>
      </p:grpSp>
      <p:grpSp>
        <p:nvGrpSpPr>
          <p:cNvPr id="7" name="Group 3"/>
          <p:cNvGrpSpPr>
            <a:grpSpLocks/>
          </p:cNvGrpSpPr>
          <p:nvPr/>
        </p:nvGrpSpPr>
        <p:grpSpPr bwMode="auto">
          <a:xfrm>
            <a:off x="3565525" y="6324600"/>
            <a:ext cx="5578475" cy="538163"/>
            <a:chOff x="2243" y="3984"/>
            <a:chExt cx="3514" cy="339"/>
          </a:xfrm>
        </p:grpSpPr>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220046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5975" y="260604"/>
            <a:ext cx="3375660" cy="2988945"/>
            <a:chOff x="2855975" y="260604"/>
            <a:chExt cx="3375660" cy="2988945"/>
          </a:xfrm>
        </p:grpSpPr>
        <p:sp>
          <p:nvSpPr>
            <p:cNvPr id="3" name="object 3"/>
            <p:cNvSpPr/>
            <p:nvPr/>
          </p:nvSpPr>
          <p:spPr>
            <a:xfrm>
              <a:off x="2855975" y="260604"/>
              <a:ext cx="3328415" cy="298856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218175" y="978407"/>
              <a:ext cx="1013460" cy="727075"/>
            </a:xfrm>
            <a:custGeom>
              <a:avLst/>
              <a:gdLst/>
              <a:ahLst/>
              <a:cxnLst/>
              <a:rect l="l" t="t" r="r" b="b"/>
              <a:pathLst>
                <a:path w="1013460" h="727075">
                  <a:moveTo>
                    <a:pt x="1007363" y="0"/>
                  </a:moveTo>
                  <a:lnTo>
                    <a:pt x="0" y="719327"/>
                  </a:lnTo>
                  <a:lnTo>
                    <a:pt x="4571" y="726947"/>
                  </a:lnTo>
                  <a:lnTo>
                    <a:pt x="1013459" y="7619"/>
                  </a:lnTo>
                  <a:lnTo>
                    <a:pt x="1007363" y="0"/>
                  </a:lnTo>
                  <a:close/>
                </a:path>
              </a:pathLst>
            </a:custGeom>
            <a:solidFill>
              <a:srgbClr val="000000"/>
            </a:solidFill>
          </p:spPr>
          <p:txBody>
            <a:bodyPr wrap="square" lIns="0" tIns="0" rIns="0" bIns="0" rtlCol="0"/>
            <a:lstStyle/>
            <a:p>
              <a:endParaRPr/>
            </a:p>
          </p:txBody>
        </p:sp>
      </p:grpSp>
      <p:sp>
        <p:nvSpPr>
          <p:cNvPr id="5" name="object 5"/>
          <p:cNvSpPr txBox="1"/>
          <p:nvPr/>
        </p:nvSpPr>
        <p:spPr>
          <a:xfrm>
            <a:off x="6522403" y="646112"/>
            <a:ext cx="2328545" cy="1122680"/>
          </a:xfrm>
          <a:prstGeom prst="rect">
            <a:avLst/>
          </a:prstGeom>
        </p:spPr>
        <p:txBody>
          <a:bodyPr vert="horz" wrap="square" lIns="0" tIns="12700" rIns="0" bIns="0" rtlCol="0">
            <a:spAutoFit/>
          </a:bodyPr>
          <a:lstStyle/>
          <a:p>
            <a:pPr marL="12700" marR="5080">
              <a:lnSpc>
                <a:spcPct val="100000"/>
              </a:lnSpc>
              <a:spcBef>
                <a:spcPts val="100"/>
              </a:spcBef>
            </a:pPr>
            <a:r>
              <a:rPr sz="2400" spc="-5" dirty="0">
                <a:latin typeface="Arial"/>
                <a:cs typeface="Arial"/>
              </a:rPr>
              <a:t>Foglie</a:t>
            </a:r>
            <a:r>
              <a:rPr sz="2400" spc="-50" dirty="0">
                <a:latin typeface="Arial"/>
                <a:cs typeface="Arial"/>
              </a:rPr>
              <a:t> </a:t>
            </a:r>
            <a:r>
              <a:rPr sz="2400" spc="-5" dirty="0">
                <a:latin typeface="Arial"/>
                <a:cs typeface="Arial"/>
              </a:rPr>
              <a:t>modificate  con funzione di  riserva</a:t>
            </a:r>
            <a:endParaRPr sz="2400">
              <a:latin typeface="Arial"/>
              <a:cs typeface="Arial"/>
            </a:endParaRPr>
          </a:p>
        </p:txBody>
      </p:sp>
      <p:sp>
        <p:nvSpPr>
          <p:cNvPr id="6" name="object 6"/>
          <p:cNvSpPr txBox="1">
            <a:spLocks noGrp="1"/>
          </p:cNvSpPr>
          <p:nvPr>
            <p:ph type="title"/>
          </p:nvPr>
        </p:nvSpPr>
        <p:spPr>
          <a:xfrm>
            <a:off x="474027" y="574675"/>
            <a:ext cx="2702560" cy="1854200"/>
          </a:xfrm>
          <a:prstGeom prst="rect">
            <a:avLst/>
          </a:prstGeom>
        </p:spPr>
        <p:txBody>
          <a:bodyPr vert="horz" wrap="square" lIns="0" tIns="12700" rIns="0" bIns="0" rtlCol="0">
            <a:spAutoFit/>
          </a:bodyPr>
          <a:lstStyle/>
          <a:p>
            <a:pPr marL="12700" marR="5080">
              <a:lnSpc>
                <a:spcPct val="100000"/>
              </a:lnSpc>
              <a:spcBef>
                <a:spcPts val="100"/>
              </a:spcBef>
            </a:pPr>
            <a:r>
              <a:rPr sz="2400" b="0" spc="-5" dirty="0">
                <a:latin typeface="Arial"/>
                <a:cs typeface="Arial"/>
              </a:rPr>
              <a:t>La “buccia” della  cipolla è un insieme  di foglie modificate  in strutture  membranacee</a:t>
            </a:r>
            <a:endParaRPr sz="2400">
              <a:latin typeface="Arial"/>
              <a:cs typeface="Arial"/>
            </a:endParaRPr>
          </a:p>
        </p:txBody>
      </p:sp>
      <p:grpSp>
        <p:nvGrpSpPr>
          <p:cNvPr id="7" name="object 7"/>
          <p:cNvGrpSpPr/>
          <p:nvPr/>
        </p:nvGrpSpPr>
        <p:grpSpPr>
          <a:xfrm>
            <a:off x="0" y="1121663"/>
            <a:ext cx="6318885" cy="5736590"/>
            <a:chOff x="0" y="1121663"/>
            <a:chExt cx="6318885" cy="5736590"/>
          </a:xfrm>
        </p:grpSpPr>
        <p:sp>
          <p:nvSpPr>
            <p:cNvPr id="8" name="object 8"/>
            <p:cNvSpPr/>
            <p:nvPr/>
          </p:nvSpPr>
          <p:spPr>
            <a:xfrm>
              <a:off x="3418332" y="1121663"/>
              <a:ext cx="292735" cy="152400"/>
            </a:xfrm>
            <a:custGeom>
              <a:avLst/>
              <a:gdLst/>
              <a:ahLst/>
              <a:cxnLst/>
              <a:rect l="l" t="t" r="r" b="b"/>
              <a:pathLst>
                <a:path w="292735" h="152400">
                  <a:moveTo>
                    <a:pt x="4572" y="0"/>
                  </a:moveTo>
                  <a:lnTo>
                    <a:pt x="0" y="9144"/>
                  </a:lnTo>
                  <a:lnTo>
                    <a:pt x="288035" y="152400"/>
                  </a:lnTo>
                  <a:lnTo>
                    <a:pt x="292607" y="143256"/>
                  </a:lnTo>
                  <a:lnTo>
                    <a:pt x="4572" y="0"/>
                  </a:lnTo>
                  <a:close/>
                </a:path>
              </a:pathLst>
            </a:custGeom>
            <a:solidFill>
              <a:srgbClr val="000000"/>
            </a:solidFill>
          </p:spPr>
          <p:txBody>
            <a:bodyPr wrap="square" lIns="0" tIns="0" rIns="0" bIns="0" rtlCol="0"/>
            <a:lstStyle/>
            <a:p>
              <a:endParaRPr/>
            </a:p>
          </p:txBody>
        </p:sp>
        <p:sp>
          <p:nvSpPr>
            <p:cNvPr id="9" name="object 9"/>
            <p:cNvSpPr/>
            <p:nvPr/>
          </p:nvSpPr>
          <p:spPr>
            <a:xfrm>
              <a:off x="0" y="2785871"/>
              <a:ext cx="3043427" cy="198120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0" y="4901184"/>
              <a:ext cx="3043427" cy="195681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2991611" y="3336036"/>
              <a:ext cx="3326891" cy="2983991"/>
            </a:xfrm>
            <a:prstGeom prst="rect">
              <a:avLst/>
            </a:prstGeom>
            <a:blipFill>
              <a:blip r:embed="rId5" cstate="print"/>
              <a:stretch>
                <a:fillRect/>
              </a:stretch>
            </a:blipFill>
          </p:spPr>
          <p:txBody>
            <a:bodyPr wrap="square" lIns="0" tIns="0" rIns="0" bIns="0" rtlCol="0"/>
            <a:lstStyle/>
            <a:p>
              <a:endParaRPr/>
            </a:p>
          </p:txBody>
        </p:sp>
      </p:grpSp>
      <p:sp>
        <p:nvSpPr>
          <p:cNvPr id="12" name="object 12"/>
          <p:cNvSpPr txBox="1"/>
          <p:nvPr/>
        </p:nvSpPr>
        <p:spPr>
          <a:xfrm>
            <a:off x="4559300" y="2374900"/>
            <a:ext cx="4144645" cy="4025900"/>
          </a:xfrm>
          <a:prstGeom prst="rect">
            <a:avLst/>
          </a:prstGeom>
        </p:spPr>
        <p:txBody>
          <a:bodyPr vert="horz" wrap="square" lIns="0" tIns="12700" rIns="0" bIns="0" rtlCol="0">
            <a:spAutoFit/>
          </a:bodyPr>
          <a:lstStyle/>
          <a:p>
            <a:pPr marL="1217930" marR="329565" indent="-1205865">
              <a:lnSpc>
                <a:spcPct val="100000"/>
              </a:lnSpc>
              <a:spcBef>
                <a:spcPts val="100"/>
              </a:spcBef>
              <a:tabLst>
                <a:tab pos="1104265" algn="l"/>
              </a:tabLst>
            </a:pPr>
            <a:r>
              <a:rPr sz="2400" u="sng" dirty="0">
                <a:uFill>
                  <a:solidFill>
                    <a:srgbClr val="000000"/>
                  </a:solidFill>
                </a:uFill>
                <a:latin typeface="Arial"/>
                <a:cs typeface="Arial"/>
              </a:rPr>
              <a:t> 	</a:t>
            </a:r>
            <a:r>
              <a:rPr sz="2400" spc="229" dirty="0">
                <a:latin typeface="Arial"/>
                <a:cs typeface="Arial"/>
              </a:rPr>
              <a:t> </a:t>
            </a:r>
            <a:r>
              <a:rPr sz="2400" spc="-5" dirty="0">
                <a:latin typeface="Arial"/>
                <a:cs typeface="Arial"/>
              </a:rPr>
              <a:t>Fusto con</a:t>
            </a:r>
            <a:r>
              <a:rPr sz="2400" spc="-70" dirty="0">
                <a:latin typeface="Arial"/>
                <a:cs typeface="Arial"/>
              </a:rPr>
              <a:t> </a:t>
            </a:r>
            <a:r>
              <a:rPr sz="2400" spc="-5" dirty="0">
                <a:latin typeface="Arial"/>
                <a:cs typeface="Arial"/>
              </a:rPr>
              <a:t>internodi  ravvicinati</a:t>
            </a:r>
            <a:endParaRPr sz="2400">
              <a:latin typeface="Arial"/>
              <a:cs typeface="Arial"/>
            </a:endParaRPr>
          </a:p>
          <a:p>
            <a:pPr>
              <a:lnSpc>
                <a:spcPct val="100000"/>
              </a:lnSpc>
            </a:pPr>
            <a:endParaRPr sz="2700">
              <a:latin typeface="Arial"/>
              <a:cs typeface="Arial"/>
            </a:endParaRPr>
          </a:p>
          <a:p>
            <a:pPr>
              <a:lnSpc>
                <a:spcPct val="100000"/>
              </a:lnSpc>
            </a:pPr>
            <a:endParaRPr sz="2150">
              <a:latin typeface="Arial"/>
              <a:cs typeface="Arial"/>
            </a:endParaRPr>
          </a:p>
          <a:p>
            <a:pPr marL="1472565" marR="5080">
              <a:lnSpc>
                <a:spcPct val="100000"/>
              </a:lnSpc>
            </a:pPr>
            <a:r>
              <a:rPr sz="2400" spc="-5" dirty="0">
                <a:solidFill>
                  <a:srgbClr val="CC0000"/>
                </a:solidFill>
                <a:latin typeface="Arial"/>
                <a:cs typeface="Arial"/>
              </a:rPr>
              <a:t>Nello “spicchio”  d’aglio la struttura è  la stessa, ma la  foglia di riserva è  unica; ogni</a:t>
            </a:r>
            <a:r>
              <a:rPr sz="2400" spc="-40" dirty="0">
                <a:solidFill>
                  <a:srgbClr val="CC0000"/>
                </a:solidFill>
                <a:latin typeface="Arial"/>
                <a:cs typeface="Arial"/>
              </a:rPr>
              <a:t> </a:t>
            </a:r>
            <a:r>
              <a:rPr sz="2400" spc="-5" dirty="0">
                <a:solidFill>
                  <a:srgbClr val="CC0000"/>
                </a:solidFill>
                <a:latin typeface="Arial"/>
                <a:cs typeface="Arial"/>
              </a:rPr>
              <a:t>spicchio  deriva da una  gemma</a:t>
            </a:r>
            <a:r>
              <a:rPr sz="2400" spc="-15" dirty="0">
                <a:solidFill>
                  <a:srgbClr val="CC0000"/>
                </a:solidFill>
                <a:latin typeface="Arial"/>
                <a:cs typeface="Arial"/>
              </a:rPr>
              <a:t> </a:t>
            </a:r>
            <a:r>
              <a:rPr sz="2400" spc="-5" dirty="0">
                <a:solidFill>
                  <a:srgbClr val="CC0000"/>
                </a:solidFill>
                <a:latin typeface="Arial"/>
                <a:cs typeface="Arial"/>
              </a:rPr>
              <a:t>laterale.</a:t>
            </a:r>
            <a:endParaRPr sz="2400">
              <a:latin typeface="Arial"/>
              <a:cs typeface="Arial"/>
            </a:endParaRPr>
          </a:p>
        </p:txBody>
      </p:sp>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74107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33188" y="550164"/>
            <a:ext cx="3959351" cy="571957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4578095" cy="6858000"/>
          </a:xfrm>
          <a:prstGeom prst="rect">
            <a:avLst/>
          </a:prstGeom>
          <a:blipFill>
            <a:blip r:embed="rId3" cstate="print"/>
            <a:stretch>
              <a:fillRect/>
            </a:stretch>
          </a:blipFill>
        </p:spPr>
        <p:txBody>
          <a:bodyPr wrap="square" lIns="0" tIns="0" rIns="0" bIns="0" rtlCol="0"/>
          <a:lstStyle/>
          <a:p>
            <a:endParaRP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198760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88407" y="4582667"/>
            <a:ext cx="4355592" cy="227133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57200" y="-72834"/>
            <a:ext cx="8229600" cy="1143000"/>
          </a:xfrm>
          <a:prstGeom prst="rect">
            <a:avLst/>
          </a:prstGeom>
        </p:spPr>
        <p:txBody>
          <a:bodyPr vert="horz" wrap="square" lIns="0" tIns="12065" rIns="0" bIns="0" rtlCol="0">
            <a:spAutoFit/>
          </a:bodyPr>
          <a:lstStyle/>
          <a:p>
            <a:pPr marL="12700">
              <a:lnSpc>
                <a:spcPct val="100000"/>
              </a:lnSpc>
              <a:spcBef>
                <a:spcPts val="95"/>
              </a:spcBef>
            </a:pPr>
            <a:r>
              <a:rPr spc="-20" dirty="0"/>
              <a:t>STOLONI</a:t>
            </a:r>
          </a:p>
        </p:txBody>
      </p:sp>
      <p:sp>
        <p:nvSpPr>
          <p:cNvPr id="4" name="object 4"/>
          <p:cNvSpPr txBox="1"/>
          <p:nvPr/>
        </p:nvSpPr>
        <p:spPr>
          <a:xfrm>
            <a:off x="474027" y="712470"/>
            <a:ext cx="8049259" cy="4358640"/>
          </a:xfrm>
          <a:prstGeom prst="rect">
            <a:avLst/>
          </a:prstGeom>
        </p:spPr>
        <p:txBody>
          <a:bodyPr vert="horz" wrap="square" lIns="0" tIns="195580" rIns="0" bIns="0" rtlCol="0">
            <a:spAutoFit/>
          </a:bodyPr>
          <a:lstStyle/>
          <a:p>
            <a:pPr marL="12700">
              <a:lnSpc>
                <a:spcPct val="100000"/>
              </a:lnSpc>
              <a:spcBef>
                <a:spcPts val="1540"/>
              </a:spcBef>
            </a:pPr>
            <a:r>
              <a:rPr sz="2400" spc="-5" dirty="0">
                <a:latin typeface="Arial"/>
                <a:cs typeface="Arial"/>
              </a:rPr>
              <a:t>Sono </a:t>
            </a:r>
            <a:r>
              <a:rPr sz="2400" spc="-10" dirty="0">
                <a:latin typeface="Arial"/>
                <a:cs typeface="Arial"/>
              </a:rPr>
              <a:t>diffusi </a:t>
            </a:r>
            <a:r>
              <a:rPr sz="2400" spc="-5" dirty="0">
                <a:latin typeface="Arial"/>
                <a:cs typeface="Arial"/>
              </a:rPr>
              <a:t>in molte specie di erbe e di</a:t>
            </a:r>
            <a:r>
              <a:rPr sz="2400" spc="70" dirty="0">
                <a:latin typeface="Arial"/>
                <a:cs typeface="Arial"/>
              </a:rPr>
              <a:t> </a:t>
            </a:r>
            <a:r>
              <a:rPr sz="2400" spc="-5" dirty="0">
                <a:latin typeface="Arial"/>
                <a:cs typeface="Arial"/>
              </a:rPr>
              <a:t>cespugli.</a:t>
            </a:r>
            <a:endParaRPr sz="2400">
              <a:latin typeface="Arial"/>
              <a:cs typeface="Arial"/>
            </a:endParaRPr>
          </a:p>
          <a:p>
            <a:pPr marL="12700" marR="5080">
              <a:lnSpc>
                <a:spcPct val="100000"/>
              </a:lnSpc>
              <a:spcBef>
                <a:spcPts val="1440"/>
              </a:spcBef>
            </a:pPr>
            <a:r>
              <a:rPr sz="2400" spc="-5" dirty="0">
                <a:latin typeface="Arial"/>
                <a:cs typeface="Arial"/>
              </a:rPr>
              <a:t>Si tratta di </a:t>
            </a:r>
            <a:r>
              <a:rPr sz="2400" b="1" spc="-5" dirty="0">
                <a:latin typeface="Arial"/>
                <a:cs typeface="Arial"/>
              </a:rPr>
              <a:t>fusti striscianti che si sviluppano sul suolo,  </a:t>
            </a:r>
            <a:r>
              <a:rPr sz="2400" spc="-5" dirty="0">
                <a:latin typeface="Arial"/>
                <a:cs typeface="Arial"/>
              </a:rPr>
              <a:t>con internodi talvolta molto allungati e foglie modificate in  squame che portano all’estremità un </a:t>
            </a:r>
            <a:r>
              <a:rPr sz="2400" spc="-10" dirty="0">
                <a:latin typeface="Arial"/>
                <a:cs typeface="Arial"/>
              </a:rPr>
              <a:t>ciuffo </a:t>
            </a:r>
            <a:r>
              <a:rPr sz="2400" spc="-5" dirty="0">
                <a:latin typeface="Arial"/>
                <a:cs typeface="Arial"/>
              </a:rPr>
              <a:t>di foglie normali,  da cui ha origine una piantina con radici</a:t>
            </a:r>
            <a:r>
              <a:rPr sz="2400" spc="95" dirty="0">
                <a:latin typeface="Arial"/>
                <a:cs typeface="Arial"/>
              </a:rPr>
              <a:t> </a:t>
            </a:r>
            <a:r>
              <a:rPr sz="2400" spc="-5" dirty="0">
                <a:latin typeface="Arial"/>
                <a:cs typeface="Arial"/>
              </a:rPr>
              <a:t>avventizie.</a:t>
            </a:r>
            <a:endParaRPr sz="2400">
              <a:latin typeface="Arial"/>
              <a:cs typeface="Arial"/>
            </a:endParaRPr>
          </a:p>
          <a:p>
            <a:pPr marL="12700" marR="96520">
              <a:lnSpc>
                <a:spcPct val="100000"/>
              </a:lnSpc>
              <a:spcBef>
                <a:spcPts val="994"/>
              </a:spcBef>
            </a:pPr>
            <a:r>
              <a:rPr sz="2400" dirty="0">
                <a:latin typeface="Arial"/>
                <a:cs typeface="Arial"/>
              </a:rPr>
              <a:t>A </a:t>
            </a:r>
            <a:r>
              <a:rPr sz="2400" spc="-5" dirty="0">
                <a:latin typeface="Arial"/>
                <a:cs typeface="Arial"/>
              </a:rPr>
              <a:t>livello dei nodi radicano, facendo nascere nuove piantine  che diventano gradualmente autonome rompendo il  collegamento con la pianta</a:t>
            </a:r>
            <a:r>
              <a:rPr sz="2400" spc="65" dirty="0">
                <a:latin typeface="Arial"/>
                <a:cs typeface="Arial"/>
              </a:rPr>
              <a:t> </a:t>
            </a:r>
            <a:r>
              <a:rPr sz="2400" spc="-5" dirty="0">
                <a:latin typeface="Arial"/>
                <a:cs typeface="Arial"/>
              </a:rPr>
              <a:t>madre.</a:t>
            </a:r>
            <a:endParaRPr sz="2400">
              <a:latin typeface="Arial"/>
              <a:cs typeface="Arial"/>
            </a:endParaRPr>
          </a:p>
          <a:p>
            <a:pPr marL="12700" marR="3683000">
              <a:lnSpc>
                <a:spcPct val="100000"/>
              </a:lnSpc>
              <a:spcBef>
                <a:spcPts val="1440"/>
              </a:spcBef>
            </a:pPr>
            <a:r>
              <a:rPr sz="2400" spc="-5" dirty="0">
                <a:latin typeface="Arial"/>
                <a:cs typeface="Arial"/>
              </a:rPr>
              <a:t>Un tipico esempio è </a:t>
            </a:r>
            <a:r>
              <a:rPr sz="2400" spc="-10" dirty="0">
                <a:latin typeface="Arial"/>
                <a:cs typeface="Arial"/>
              </a:rPr>
              <a:t>offerto </a:t>
            </a:r>
            <a:r>
              <a:rPr sz="2400" spc="-5" dirty="0">
                <a:latin typeface="Arial"/>
                <a:cs typeface="Arial"/>
              </a:rPr>
              <a:t>dalla  pianta di fragole o di</a:t>
            </a:r>
            <a:r>
              <a:rPr sz="2400" spc="10" dirty="0">
                <a:latin typeface="Arial"/>
                <a:cs typeface="Arial"/>
              </a:rPr>
              <a:t> </a:t>
            </a:r>
            <a:r>
              <a:rPr sz="2400" spc="-5" dirty="0">
                <a:latin typeface="Arial"/>
                <a:cs typeface="Arial"/>
              </a:rPr>
              <a:t>trifogli.</a:t>
            </a:r>
            <a:endParaRPr sz="2400">
              <a:latin typeface="Arial"/>
              <a:cs typeface="Arial"/>
            </a:endParaRPr>
          </a:p>
        </p:txBody>
      </p:sp>
    </p:spTree>
    <p:extLst>
      <p:ext uri="{BB962C8B-B14F-4D97-AF65-F5344CB8AC3E}">
        <p14:creationId xmlns:p14="http://schemas.microsoft.com/office/powerpoint/2010/main" val="834241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509516"/>
            <a:ext cx="9144000" cy="2022347"/>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550164"/>
            <a:ext cx="9144000" cy="3810000"/>
            <a:chOff x="0" y="550164"/>
            <a:chExt cx="9144000" cy="3810000"/>
          </a:xfrm>
        </p:grpSpPr>
        <p:sp>
          <p:nvSpPr>
            <p:cNvPr id="4" name="object 4"/>
            <p:cNvSpPr/>
            <p:nvPr/>
          </p:nvSpPr>
          <p:spPr>
            <a:xfrm>
              <a:off x="4898135" y="719327"/>
              <a:ext cx="4245864" cy="356920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550164"/>
              <a:ext cx="5715000" cy="3810000"/>
            </a:xfrm>
            <a:prstGeom prst="rect">
              <a:avLst/>
            </a:prstGeom>
            <a:blipFill>
              <a:blip r:embed="rId4" cstate="print"/>
              <a:stretch>
                <a:fillRect/>
              </a:stretch>
            </a:blipFill>
          </p:spPr>
          <p:txBody>
            <a:bodyPr wrap="square" lIns="0" tIns="0" rIns="0" bIns="0" rtlCol="0"/>
            <a:lstStyle/>
            <a:p>
              <a:endParaRPr/>
            </a:p>
          </p:txBody>
        </p:sp>
      </p:grpSp>
      <p:grpSp>
        <p:nvGrpSpPr>
          <p:cNvPr id="6" name="Group 3"/>
          <p:cNvGrpSpPr>
            <a:grpSpLocks/>
          </p:cNvGrpSpPr>
          <p:nvPr/>
        </p:nvGrpSpPr>
        <p:grpSpPr bwMode="auto">
          <a:xfrm>
            <a:off x="3565525" y="6324600"/>
            <a:ext cx="5578475" cy="538163"/>
            <a:chOff x="2243" y="3984"/>
            <a:chExt cx="3514" cy="339"/>
          </a:xfrm>
        </p:grpSpPr>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84626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6426200"/>
            <a:ext cx="1372870" cy="391160"/>
          </a:xfrm>
          <a:prstGeom prst="rect">
            <a:avLst/>
          </a:prstGeom>
        </p:spPr>
        <p:txBody>
          <a:bodyPr vert="horz" wrap="square" lIns="0" tIns="12700" rIns="0" bIns="0" rtlCol="0">
            <a:spAutoFit/>
          </a:bodyPr>
          <a:lstStyle/>
          <a:p>
            <a:pPr marL="12700">
              <a:lnSpc>
                <a:spcPct val="100000"/>
              </a:lnSpc>
              <a:spcBef>
                <a:spcPts val="100"/>
              </a:spcBef>
            </a:pPr>
            <a:r>
              <a:rPr sz="2400" b="1" spc="-15" dirty="0">
                <a:latin typeface="Arial"/>
                <a:cs typeface="Arial"/>
              </a:rPr>
              <a:t>STOLONI</a:t>
            </a:r>
            <a:endParaRPr sz="2400">
              <a:latin typeface="Arial"/>
              <a:cs typeface="Arial"/>
            </a:endParaRPr>
          </a:p>
        </p:txBody>
      </p:sp>
      <p:grpSp>
        <p:nvGrpSpPr>
          <p:cNvPr id="3" name="object 3"/>
          <p:cNvGrpSpPr/>
          <p:nvPr/>
        </p:nvGrpSpPr>
        <p:grpSpPr>
          <a:xfrm>
            <a:off x="445043" y="454164"/>
            <a:ext cx="8375868" cy="5932919"/>
            <a:chOff x="445043" y="454164"/>
            <a:chExt cx="8375868" cy="5932919"/>
          </a:xfrm>
        </p:grpSpPr>
        <p:sp>
          <p:nvSpPr>
            <p:cNvPr id="4" name="object 4"/>
            <p:cNvSpPr/>
            <p:nvPr/>
          </p:nvSpPr>
          <p:spPr>
            <a:xfrm>
              <a:off x="445043" y="454164"/>
              <a:ext cx="8375868" cy="593291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41019" y="3777535"/>
              <a:ext cx="3887723" cy="2537460"/>
            </a:xfrm>
            <a:prstGeom prst="rect">
              <a:avLst/>
            </a:prstGeom>
            <a:blipFill>
              <a:blip r:embed="rId3" cstate="print"/>
              <a:stretch>
                <a:fillRect/>
              </a:stretch>
            </a:blipFill>
          </p:spPr>
          <p:txBody>
            <a:bodyPr wrap="square" lIns="0" tIns="0" rIns="0" bIns="0" rtlCol="0"/>
            <a:lstStyle/>
            <a:p>
              <a:endParaRPr/>
            </a:p>
          </p:txBody>
        </p:sp>
      </p:grpSp>
      <p:grpSp>
        <p:nvGrpSpPr>
          <p:cNvPr id="6" name="Group 3"/>
          <p:cNvGrpSpPr>
            <a:grpSpLocks/>
          </p:cNvGrpSpPr>
          <p:nvPr/>
        </p:nvGrpSpPr>
        <p:grpSpPr bwMode="auto">
          <a:xfrm>
            <a:off x="3565525" y="6324600"/>
            <a:ext cx="5578475" cy="538163"/>
            <a:chOff x="2243" y="3984"/>
            <a:chExt cx="3514" cy="339"/>
          </a:xfrm>
        </p:grpSpPr>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087818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46504" y="0"/>
            <a:ext cx="5347715" cy="512673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29539" y="5130101"/>
            <a:ext cx="8557895" cy="1534160"/>
          </a:xfrm>
          <a:prstGeom prst="rect">
            <a:avLst/>
          </a:prstGeom>
        </p:spPr>
        <p:txBody>
          <a:bodyPr vert="horz" wrap="square" lIns="0" tIns="12700" rIns="0" bIns="0" rtlCol="0">
            <a:spAutoFit/>
          </a:bodyPr>
          <a:lstStyle/>
          <a:p>
            <a:pPr marL="12700" marR="5080">
              <a:lnSpc>
                <a:spcPct val="110000"/>
              </a:lnSpc>
              <a:spcBef>
                <a:spcPts val="100"/>
              </a:spcBef>
            </a:pPr>
            <a:r>
              <a:rPr sz="1800" spc="-5" dirty="0">
                <a:latin typeface="Arial"/>
                <a:cs typeface="Arial"/>
              </a:rPr>
              <a:t>Alcune piante possono presentare contemporaneamente diverse strutture, che  possono essere complesse. </a:t>
            </a:r>
            <a:r>
              <a:rPr sz="1800" dirty="0">
                <a:latin typeface="Arial"/>
                <a:cs typeface="Arial"/>
              </a:rPr>
              <a:t>Il </a:t>
            </a:r>
            <a:r>
              <a:rPr sz="1800" spc="-5" dirty="0">
                <a:latin typeface="Arial"/>
                <a:cs typeface="Arial"/>
              </a:rPr>
              <a:t>gladiolo possiede una particolare struttura chiamata  bulbo-tubero (o «cormo»), simile ad un bulbo ma in cui la funzione di riserva è svolta  dal fusto carnoso mentre le foglie restano sottili. Presenta inoltre stoloni e radici  avventizie</a:t>
            </a:r>
            <a:endParaRPr sz="1800" dirty="0">
              <a:latin typeface="Arial"/>
              <a:cs typeface="Arial"/>
            </a:endParaRPr>
          </a:p>
        </p:txBody>
      </p:sp>
      <p:grpSp>
        <p:nvGrpSpPr>
          <p:cNvPr id="4"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663793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87149" y="174922"/>
            <a:ext cx="2878455" cy="340995"/>
          </a:xfrm>
          <a:prstGeom prst="rect">
            <a:avLst/>
          </a:prstGeom>
        </p:spPr>
        <p:txBody>
          <a:bodyPr vert="horz" wrap="square" lIns="0" tIns="0" rIns="0" bIns="0" rtlCol="0">
            <a:spAutoFit/>
          </a:bodyPr>
          <a:lstStyle/>
          <a:p>
            <a:pPr>
              <a:lnSpc>
                <a:spcPts val="2655"/>
              </a:lnSpc>
            </a:pPr>
            <a:r>
              <a:rPr sz="2400" b="1" spc="-5" dirty="0">
                <a:solidFill>
                  <a:srgbClr val="FF0000"/>
                </a:solidFill>
                <a:latin typeface="Arial"/>
                <a:cs typeface="Arial"/>
              </a:rPr>
              <a:t>Piante</a:t>
            </a:r>
            <a:r>
              <a:rPr sz="2400" b="1" spc="-60" dirty="0">
                <a:solidFill>
                  <a:srgbClr val="FF0000"/>
                </a:solidFill>
                <a:latin typeface="Arial"/>
                <a:cs typeface="Arial"/>
              </a:rPr>
              <a:t> </a:t>
            </a:r>
            <a:r>
              <a:rPr sz="2400" b="1" spc="-5" dirty="0">
                <a:solidFill>
                  <a:srgbClr val="FF0000"/>
                </a:solidFill>
                <a:latin typeface="Arial"/>
                <a:cs typeface="Arial"/>
              </a:rPr>
              <a:t>radicigemma</a:t>
            </a:r>
            <a:endParaRPr sz="2400">
              <a:latin typeface="Arial"/>
              <a:cs typeface="Arial"/>
            </a:endParaRPr>
          </a:p>
        </p:txBody>
      </p:sp>
      <p:sp>
        <p:nvSpPr>
          <p:cNvPr id="4" name="object 4"/>
          <p:cNvSpPr/>
          <p:nvPr/>
        </p:nvSpPr>
        <p:spPr>
          <a:xfrm>
            <a:off x="0" y="0"/>
            <a:ext cx="8813291" cy="6845807"/>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5946139" y="0"/>
            <a:ext cx="3118485" cy="2063750"/>
          </a:xfrm>
          <a:prstGeom prst="rect">
            <a:avLst/>
          </a:prstGeom>
        </p:spPr>
        <p:txBody>
          <a:bodyPr vert="horz" wrap="square" lIns="0" tIns="227329" rIns="0" bIns="0" rtlCol="0">
            <a:spAutoFit/>
          </a:bodyPr>
          <a:lstStyle/>
          <a:p>
            <a:pPr marR="20320" algn="r">
              <a:lnSpc>
                <a:spcPct val="100000"/>
              </a:lnSpc>
              <a:spcBef>
                <a:spcPts val="1789"/>
              </a:spcBef>
            </a:pPr>
            <a:r>
              <a:rPr sz="2400" b="1" dirty="0">
                <a:solidFill>
                  <a:srgbClr val="FF0000"/>
                </a:solidFill>
                <a:latin typeface="Arial"/>
                <a:cs typeface="Arial"/>
              </a:rPr>
              <a:t>t</a:t>
            </a:r>
            <a:r>
              <a:rPr sz="2400" b="1" spc="-5" dirty="0">
                <a:solidFill>
                  <a:srgbClr val="FF0000"/>
                </a:solidFill>
                <a:latin typeface="Arial"/>
                <a:cs typeface="Arial"/>
              </a:rPr>
              <a:t>e</a:t>
            </a:r>
            <a:endParaRPr sz="2400">
              <a:latin typeface="Arial"/>
              <a:cs typeface="Arial"/>
            </a:endParaRPr>
          </a:p>
          <a:p>
            <a:pPr marL="12700" marR="177165" algn="just">
              <a:lnSpc>
                <a:spcPct val="100000"/>
              </a:lnSpc>
              <a:spcBef>
                <a:spcPts val="1270"/>
              </a:spcBef>
            </a:pPr>
            <a:r>
              <a:rPr sz="1800" spc="-5" dirty="0">
                <a:latin typeface="Arial"/>
                <a:cs typeface="Arial"/>
              </a:rPr>
              <a:t>Con radici portanti le gemme  da cui ogni anno si riforma la  parte aerea della</a:t>
            </a:r>
            <a:r>
              <a:rPr sz="1800" spc="10" dirty="0">
                <a:latin typeface="Arial"/>
                <a:cs typeface="Arial"/>
              </a:rPr>
              <a:t> </a:t>
            </a:r>
            <a:r>
              <a:rPr sz="1800" spc="-5" dirty="0">
                <a:latin typeface="Arial"/>
                <a:cs typeface="Arial"/>
              </a:rPr>
              <a:t>pianta</a:t>
            </a:r>
            <a:endParaRPr sz="1800">
              <a:latin typeface="Arial"/>
              <a:cs typeface="Arial"/>
            </a:endParaRPr>
          </a:p>
          <a:p>
            <a:pPr marR="5080" algn="r">
              <a:lnSpc>
                <a:spcPct val="100000"/>
              </a:lnSpc>
              <a:spcBef>
                <a:spcPts val="1325"/>
              </a:spcBef>
            </a:pPr>
            <a:r>
              <a:rPr sz="2000" i="1" spc="-40" dirty="0">
                <a:latin typeface="Arial"/>
                <a:cs typeface="Arial"/>
              </a:rPr>
              <a:t>Tamus </a:t>
            </a:r>
            <a:r>
              <a:rPr sz="2000" i="1" spc="-5" dirty="0">
                <a:latin typeface="Arial"/>
                <a:cs typeface="Arial"/>
              </a:rPr>
              <a:t>communis</a:t>
            </a:r>
            <a:r>
              <a:rPr sz="2000" i="1" spc="-35" dirty="0">
                <a:latin typeface="Arial"/>
                <a:cs typeface="Arial"/>
              </a:rPr>
              <a:t> </a:t>
            </a:r>
            <a:r>
              <a:rPr sz="2000" dirty="0">
                <a:latin typeface="Arial"/>
                <a:cs typeface="Arial"/>
              </a:rPr>
              <a:t>L.</a:t>
            </a:r>
            <a:endParaRPr sz="2000">
              <a:latin typeface="Arial"/>
              <a:cs typeface="Arial"/>
            </a:endParaRP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4134600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7052" y="570102"/>
            <a:ext cx="3434079" cy="513715"/>
          </a:xfrm>
          <a:prstGeom prst="rect">
            <a:avLst/>
          </a:prstGeom>
        </p:spPr>
        <p:txBody>
          <a:bodyPr vert="horz" wrap="square" lIns="0" tIns="13335" rIns="0" bIns="0" rtlCol="0">
            <a:spAutoFit/>
          </a:bodyPr>
          <a:lstStyle/>
          <a:p>
            <a:pPr marL="12700">
              <a:lnSpc>
                <a:spcPct val="100000"/>
              </a:lnSpc>
              <a:spcBef>
                <a:spcPts val="105"/>
              </a:spcBef>
            </a:pPr>
            <a:r>
              <a:rPr sz="3200" dirty="0"/>
              <a:t>PIANTE</a:t>
            </a:r>
            <a:r>
              <a:rPr sz="3200" spc="-100" dirty="0"/>
              <a:t> </a:t>
            </a:r>
            <a:r>
              <a:rPr sz="3200" dirty="0"/>
              <a:t>PERENNI</a:t>
            </a:r>
            <a:endParaRPr sz="3200"/>
          </a:p>
        </p:txBody>
      </p:sp>
      <p:sp>
        <p:nvSpPr>
          <p:cNvPr id="3" name="object 3"/>
          <p:cNvSpPr txBox="1"/>
          <p:nvPr/>
        </p:nvSpPr>
        <p:spPr>
          <a:xfrm>
            <a:off x="905828" y="1582737"/>
            <a:ext cx="7555865" cy="2235200"/>
          </a:xfrm>
          <a:prstGeom prst="rect">
            <a:avLst/>
          </a:prstGeom>
        </p:spPr>
        <p:txBody>
          <a:bodyPr vert="horz" wrap="square" lIns="0" tIns="12700" rIns="0" bIns="0" rtlCol="0">
            <a:spAutoFit/>
          </a:bodyPr>
          <a:lstStyle/>
          <a:p>
            <a:pPr marL="12700" marR="5080">
              <a:lnSpc>
                <a:spcPct val="100000"/>
              </a:lnSpc>
              <a:spcBef>
                <a:spcPts val="100"/>
              </a:spcBef>
              <a:buFont typeface="Symbol"/>
              <a:buChar char=""/>
              <a:tabLst>
                <a:tab pos="236854" algn="l"/>
              </a:tabLst>
            </a:pPr>
            <a:r>
              <a:rPr sz="2400" spc="-5" dirty="0">
                <a:solidFill>
                  <a:srgbClr val="CC0000"/>
                </a:solidFill>
                <a:latin typeface="Arial"/>
                <a:cs typeface="Arial"/>
              </a:rPr>
              <a:t>Monocarpiche</a:t>
            </a:r>
            <a:r>
              <a:rPr sz="2400" spc="-5" dirty="0">
                <a:latin typeface="Arial"/>
                <a:cs typeface="Arial"/>
              </a:rPr>
              <a:t>: fioriscono un’unica volta nella loro vita,  quindi muoiono una volta prodotti i</a:t>
            </a:r>
            <a:r>
              <a:rPr sz="2400" spc="55" dirty="0">
                <a:latin typeface="Arial"/>
                <a:cs typeface="Arial"/>
              </a:rPr>
              <a:t> </a:t>
            </a:r>
            <a:r>
              <a:rPr sz="2400" spc="-5" dirty="0">
                <a:latin typeface="Arial"/>
                <a:cs typeface="Arial"/>
              </a:rPr>
              <a:t>semi</a:t>
            </a:r>
            <a:endParaRPr sz="2400">
              <a:latin typeface="Arial"/>
              <a:cs typeface="Arial"/>
            </a:endParaRPr>
          </a:p>
          <a:p>
            <a:pPr>
              <a:lnSpc>
                <a:spcPct val="100000"/>
              </a:lnSpc>
              <a:spcBef>
                <a:spcPts val="10"/>
              </a:spcBef>
              <a:buClr>
                <a:srgbClr val="CC0000"/>
              </a:buClr>
              <a:buFont typeface="Symbol"/>
              <a:buChar char=""/>
            </a:pPr>
            <a:endParaRPr sz="2600">
              <a:latin typeface="Arial"/>
              <a:cs typeface="Arial"/>
            </a:endParaRPr>
          </a:p>
          <a:p>
            <a:pPr marL="12700" marR="166370">
              <a:lnSpc>
                <a:spcPct val="100000"/>
              </a:lnSpc>
              <a:buFont typeface="Symbol"/>
              <a:buChar char=""/>
              <a:tabLst>
                <a:tab pos="236854" algn="l"/>
              </a:tabLst>
            </a:pPr>
            <a:r>
              <a:rPr sz="2400" spc="-5" dirty="0">
                <a:solidFill>
                  <a:srgbClr val="CC0000"/>
                </a:solidFill>
                <a:latin typeface="Arial"/>
                <a:cs typeface="Arial"/>
              </a:rPr>
              <a:t>Pluricarpiche (policarpiche)</a:t>
            </a:r>
            <a:r>
              <a:rPr sz="2400" spc="-5" dirty="0">
                <a:latin typeface="Arial"/>
                <a:cs typeface="Arial"/>
              </a:rPr>
              <a:t>: fioriscono e fruttificano  ripetutamente, spesso dopo un certo numero di anni di  crescita esclusivamente</a:t>
            </a:r>
            <a:r>
              <a:rPr sz="2400" spc="20" dirty="0">
                <a:latin typeface="Arial"/>
                <a:cs typeface="Arial"/>
              </a:rPr>
              <a:t> </a:t>
            </a:r>
            <a:r>
              <a:rPr sz="2400" spc="-5" dirty="0">
                <a:latin typeface="Arial"/>
                <a:cs typeface="Arial"/>
              </a:rPr>
              <a:t>vegetativa.</a:t>
            </a:r>
            <a:endParaRPr sz="2400">
              <a:latin typeface="Arial"/>
              <a:cs typeface="Arial"/>
            </a:endParaRPr>
          </a:p>
        </p:txBody>
      </p:sp>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84635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533400" y="381000"/>
            <a:ext cx="83058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Le radici laterali dell’apparato radicale si formano in maniera completamente diversa da quanto visto nel caule. </a:t>
            </a:r>
          </a:p>
          <a:p>
            <a:pPr>
              <a:spcBef>
                <a:spcPct val="50000"/>
              </a:spcBef>
              <a:buFontTx/>
              <a:buNone/>
            </a:pPr>
            <a:r>
              <a:rPr lang="it-IT" altLang="it-IT" sz="2400">
                <a:solidFill>
                  <a:srgbClr val="000000"/>
                </a:solidFill>
              </a:rPr>
              <a:t>Le radici non portano come il caule delle strutture a crescita definita, cioè le foglie (l’eventuale presenza di squame in un organo ipogeo permette di identificarlo come un FUSTO ipogeo!) e non sono presenti cellule meristematiche residue nella parte corticale. </a:t>
            </a:r>
          </a:p>
          <a:p>
            <a:pPr>
              <a:spcBef>
                <a:spcPct val="50000"/>
              </a:spcBef>
              <a:buFontTx/>
              <a:buNone/>
            </a:pPr>
            <a:r>
              <a:rPr lang="it-IT" altLang="it-IT" sz="2400">
                <a:solidFill>
                  <a:srgbClr val="000000"/>
                </a:solidFill>
              </a:rPr>
              <a:t>Al contrario di quanto osservato nel caule, le radici laterali si originano da una porzione interna della radice, con un processo di lacerazione dei tessuti preesistenti, che permette la fuoriuscita della nuova struttura radicale.</a:t>
            </a:r>
          </a:p>
        </p:txBody>
      </p:sp>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42646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8966200" cy="6858000"/>
            <a:chOff x="0" y="0"/>
            <a:chExt cx="8966200" cy="6858000"/>
          </a:xfrm>
        </p:grpSpPr>
        <p:sp>
          <p:nvSpPr>
            <p:cNvPr id="3" name="object 3"/>
            <p:cNvSpPr/>
            <p:nvPr/>
          </p:nvSpPr>
          <p:spPr>
            <a:xfrm>
              <a:off x="0" y="0"/>
              <a:ext cx="4572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38471" y="1197864"/>
              <a:ext cx="4427219" cy="5012435"/>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4650739" y="26923"/>
            <a:ext cx="4303395" cy="1122680"/>
          </a:xfrm>
          <a:prstGeom prst="rect">
            <a:avLst/>
          </a:prstGeom>
        </p:spPr>
        <p:txBody>
          <a:bodyPr vert="horz" wrap="square" lIns="0" tIns="12700" rIns="0" bIns="0" rtlCol="0">
            <a:spAutoFit/>
          </a:bodyPr>
          <a:lstStyle/>
          <a:p>
            <a:pPr marL="12700" marR="5080">
              <a:lnSpc>
                <a:spcPct val="100000"/>
              </a:lnSpc>
              <a:spcBef>
                <a:spcPts val="100"/>
              </a:spcBef>
            </a:pPr>
            <a:r>
              <a:rPr sz="1800" b="0" spc="-5" dirty="0">
                <a:latin typeface="Arial"/>
                <a:cs typeface="Arial"/>
              </a:rPr>
              <a:t>La pianta può vivere un certo numero di  anni prima di fiorire. Successivamente alla  fioritura, avvengono mutamenti che  portano alla morte della</a:t>
            </a:r>
            <a:r>
              <a:rPr sz="1800" b="0" spc="15" dirty="0">
                <a:latin typeface="Arial"/>
                <a:cs typeface="Arial"/>
              </a:rPr>
              <a:t> </a:t>
            </a:r>
            <a:r>
              <a:rPr sz="1800" b="0" spc="-5" dirty="0">
                <a:latin typeface="Arial"/>
                <a:cs typeface="Arial"/>
              </a:rPr>
              <a:t>pianta</a:t>
            </a:r>
            <a:endParaRPr sz="1800">
              <a:latin typeface="Arial"/>
              <a:cs typeface="Arial"/>
            </a:endParaRPr>
          </a:p>
        </p:txBody>
      </p:sp>
      <p:sp>
        <p:nvSpPr>
          <p:cNvPr id="6" name="object 6"/>
          <p:cNvSpPr txBox="1"/>
          <p:nvPr/>
        </p:nvSpPr>
        <p:spPr>
          <a:xfrm>
            <a:off x="5215889" y="6330886"/>
            <a:ext cx="35655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Fioritura di </a:t>
            </a:r>
            <a:r>
              <a:rPr sz="1800" i="1" spc="-5" dirty="0">
                <a:latin typeface="Arial"/>
                <a:cs typeface="Arial"/>
              </a:rPr>
              <a:t>Agave</a:t>
            </a:r>
            <a:r>
              <a:rPr sz="1800" i="1" spc="-10" dirty="0">
                <a:latin typeface="Arial"/>
                <a:cs typeface="Arial"/>
              </a:rPr>
              <a:t> </a:t>
            </a:r>
            <a:r>
              <a:rPr sz="1800" i="1" spc="-5" dirty="0">
                <a:latin typeface="Arial"/>
                <a:cs typeface="Arial"/>
              </a:rPr>
              <a:t>victoriea-reginae</a:t>
            </a:r>
            <a:endParaRPr sz="1800">
              <a:latin typeface="Arial"/>
              <a:cs typeface="Arial"/>
            </a:endParaRPr>
          </a:p>
        </p:txBody>
      </p:sp>
    </p:spTree>
    <p:extLst>
      <p:ext uri="{BB962C8B-B14F-4D97-AF65-F5344CB8AC3E}">
        <p14:creationId xmlns:p14="http://schemas.microsoft.com/office/powerpoint/2010/main" val="314149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8913875" cy="6858000"/>
            <a:chOff x="0" y="0"/>
            <a:chExt cx="8913875" cy="6858000"/>
          </a:xfrm>
        </p:grpSpPr>
        <p:sp>
          <p:nvSpPr>
            <p:cNvPr id="3" name="object 3"/>
            <p:cNvSpPr/>
            <p:nvPr/>
          </p:nvSpPr>
          <p:spPr>
            <a:xfrm>
              <a:off x="0" y="0"/>
              <a:ext cx="3578351"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76600" y="188976"/>
              <a:ext cx="5637275" cy="5905499"/>
            </a:xfrm>
            <a:prstGeom prst="rect">
              <a:avLst/>
            </a:prstGeom>
            <a:blipFill>
              <a:blip r:embed="rId3" cstate="print"/>
              <a:stretch>
                <a:fillRect/>
              </a:stretch>
            </a:blipFill>
          </p:spPr>
          <p:txBody>
            <a:bodyPr wrap="square" lIns="0" tIns="0" rIns="0" bIns="0" rtlCol="0"/>
            <a:lstStyle/>
            <a:p>
              <a:endParaRPr/>
            </a:p>
          </p:txBody>
        </p:sp>
      </p:gr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66577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167" y="1700783"/>
            <a:ext cx="4751832" cy="35631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49595" y="175259"/>
            <a:ext cx="3819144" cy="5087111"/>
          </a:xfrm>
          <a:prstGeom prst="rect">
            <a:avLst/>
          </a:prstGeom>
          <a:blipFill>
            <a:blip r:embed="rId3" cstate="print"/>
            <a:stretch>
              <a:fillRect/>
            </a:stretch>
          </a:blipFill>
        </p:spPr>
        <p:txBody>
          <a:bodyPr wrap="square" lIns="0" tIns="0" rIns="0" bIns="0" rtlCol="0"/>
          <a:lstStyle/>
          <a:p>
            <a:endParaRPr/>
          </a:p>
        </p:txBody>
      </p:sp>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96385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adicilatera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836613"/>
            <a:ext cx="858361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304800" y="152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a:solidFill>
                  <a:srgbClr val="000000"/>
                </a:solidFill>
              </a:rPr>
              <a:t>FORMAZIONE DELLE RADICI LATERALI</a:t>
            </a:r>
          </a:p>
        </p:txBody>
      </p:sp>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902465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pic>
        <p:nvPicPr>
          <p:cNvPr id="1028" name="Picture 4" descr="Essay on the Root: Top 7 Essays | Root | Angiosperms | Bot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40" y="1916832"/>
            <a:ext cx="4171793" cy="39263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racterized by having one main root (the taproot) from which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161" y="605429"/>
            <a:ext cx="4720135" cy="580995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67740" y="260648"/>
            <a:ext cx="4171793" cy="1200329"/>
          </a:xfrm>
          <a:prstGeom prst="rect">
            <a:avLst/>
          </a:prstGeom>
          <a:noFill/>
        </p:spPr>
        <p:txBody>
          <a:bodyPr wrap="square" rtlCol="0">
            <a:spAutoFit/>
          </a:bodyPr>
          <a:lstStyle/>
          <a:p>
            <a:r>
              <a:rPr lang="it-IT" dirty="0" smtClean="0"/>
              <a:t>Il risultato è una struttura aperta, con un numero elevato di apici vegetativi che possono andare in esplorazione della </a:t>
            </a:r>
            <a:r>
              <a:rPr lang="it-IT" b="1" dirty="0" smtClean="0">
                <a:solidFill>
                  <a:srgbClr val="FF0000"/>
                </a:solidFill>
              </a:rPr>
              <a:t>rizosfera</a:t>
            </a:r>
            <a:r>
              <a:rPr lang="it-IT" dirty="0" smtClean="0"/>
              <a:t>.</a:t>
            </a:r>
            <a:endParaRPr lang="it-IT" dirty="0"/>
          </a:p>
        </p:txBody>
      </p:sp>
    </p:spTree>
    <p:extLst>
      <p:ext uri="{BB962C8B-B14F-4D97-AF65-F5344CB8AC3E}">
        <p14:creationId xmlns:p14="http://schemas.microsoft.com/office/powerpoint/2010/main" val="10501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1585" y="632587"/>
            <a:ext cx="7064375" cy="2083435"/>
          </a:xfrm>
          <a:prstGeom prst="rect">
            <a:avLst/>
          </a:prstGeom>
        </p:spPr>
        <p:txBody>
          <a:bodyPr vert="horz" wrap="square" lIns="0" tIns="13335" rIns="0" bIns="0" rtlCol="0">
            <a:spAutoFit/>
          </a:bodyPr>
          <a:lstStyle/>
          <a:p>
            <a:pPr algn="ctr">
              <a:lnSpc>
                <a:spcPct val="100000"/>
              </a:lnSpc>
              <a:spcBef>
                <a:spcPts val="105"/>
              </a:spcBef>
            </a:pPr>
            <a:r>
              <a:rPr sz="5000" spc="-5" dirty="0">
                <a:solidFill>
                  <a:srgbClr val="008080"/>
                </a:solidFill>
              </a:rPr>
              <a:t>MODELLI DI</a:t>
            </a:r>
            <a:r>
              <a:rPr sz="5000" spc="-65" dirty="0">
                <a:solidFill>
                  <a:srgbClr val="008080"/>
                </a:solidFill>
              </a:rPr>
              <a:t> </a:t>
            </a:r>
            <a:r>
              <a:rPr sz="5000" spc="-50" dirty="0">
                <a:solidFill>
                  <a:srgbClr val="008080"/>
                </a:solidFill>
              </a:rPr>
              <a:t>CRESCITA</a:t>
            </a:r>
            <a:endParaRPr sz="5000"/>
          </a:p>
          <a:p>
            <a:pPr algn="ctr">
              <a:lnSpc>
                <a:spcPct val="100000"/>
              </a:lnSpc>
              <a:spcBef>
                <a:spcPts val="4200"/>
              </a:spcBef>
            </a:pPr>
            <a:r>
              <a:rPr sz="5000" spc="-5" dirty="0">
                <a:solidFill>
                  <a:srgbClr val="008080"/>
                </a:solidFill>
              </a:rPr>
              <a:t>delle piante</a:t>
            </a:r>
            <a:r>
              <a:rPr sz="5000" spc="-100" dirty="0">
                <a:solidFill>
                  <a:srgbClr val="008080"/>
                </a:solidFill>
              </a:rPr>
              <a:t> </a:t>
            </a:r>
            <a:r>
              <a:rPr sz="5000" spc="-5" dirty="0">
                <a:solidFill>
                  <a:srgbClr val="008080"/>
                </a:solidFill>
              </a:rPr>
              <a:t>vascolari</a:t>
            </a:r>
            <a:endParaRPr sz="5000"/>
          </a:p>
        </p:txBody>
      </p:sp>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570287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59" y="162116"/>
            <a:ext cx="3388360" cy="513715"/>
          </a:xfrm>
          <a:prstGeom prst="rect">
            <a:avLst/>
          </a:prstGeom>
        </p:spPr>
        <p:txBody>
          <a:bodyPr vert="horz" wrap="square" lIns="0" tIns="12700" rIns="0" bIns="0" rtlCol="0">
            <a:spAutoFit/>
          </a:bodyPr>
          <a:lstStyle/>
          <a:p>
            <a:pPr marL="12700">
              <a:lnSpc>
                <a:spcPct val="100000"/>
              </a:lnSpc>
              <a:spcBef>
                <a:spcPts val="100"/>
              </a:spcBef>
            </a:pPr>
            <a:r>
              <a:rPr sz="3200" dirty="0"/>
              <a:t>Forme </a:t>
            </a:r>
            <a:r>
              <a:rPr sz="3200" spc="-5" dirty="0"/>
              <a:t>di</a:t>
            </a:r>
            <a:r>
              <a:rPr sz="3200" spc="-80" dirty="0"/>
              <a:t> </a:t>
            </a:r>
            <a:r>
              <a:rPr sz="3200" spc="-5" dirty="0"/>
              <a:t>crescita</a:t>
            </a:r>
            <a:endParaRPr sz="3200"/>
          </a:p>
        </p:txBody>
      </p:sp>
      <p:sp>
        <p:nvSpPr>
          <p:cNvPr id="3" name="object 3"/>
          <p:cNvSpPr txBox="1"/>
          <p:nvPr/>
        </p:nvSpPr>
        <p:spPr>
          <a:xfrm>
            <a:off x="107314" y="774700"/>
            <a:ext cx="8728710" cy="5690870"/>
          </a:xfrm>
          <a:prstGeom prst="rect">
            <a:avLst/>
          </a:prstGeom>
        </p:spPr>
        <p:txBody>
          <a:bodyPr vert="horz" wrap="square" lIns="0" tIns="13335" rIns="0" bIns="0" rtlCol="0">
            <a:spAutoFit/>
          </a:bodyPr>
          <a:lstStyle/>
          <a:p>
            <a:pPr marL="12700" marR="5080">
              <a:lnSpc>
                <a:spcPct val="100000"/>
              </a:lnSpc>
              <a:spcBef>
                <a:spcPts val="105"/>
              </a:spcBef>
              <a:tabLst>
                <a:tab pos="350520" algn="l"/>
                <a:tab pos="433705" algn="l"/>
                <a:tab pos="1066800" algn="l"/>
                <a:tab pos="1111885" algn="l"/>
                <a:tab pos="1221105" algn="l"/>
                <a:tab pos="1450340" algn="l"/>
                <a:tab pos="1558925" algn="l"/>
                <a:tab pos="2571115" algn="l"/>
                <a:tab pos="2715260" algn="l"/>
                <a:tab pos="3225800" algn="l"/>
                <a:tab pos="3261995" algn="l"/>
                <a:tab pos="3392804" algn="l"/>
                <a:tab pos="3598545" algn="l"/>
                <a:tab pos="3901440" algn="l"/>
                <a:tab pos="4314825" algn="l"/>
                <a:tab pos="4605655" algn="l"/>
                <a:tab pos="4803140" algn="l"/>
                <a:tab pos="4878070" algn="l"/>
                <a:tab pos="5351145" algn="l"/>
                <a:tab pos="5688965" algn="l"/>
                <a:tab pos="5905500" algn="l"/>
                <a:tab pos="6391910" algn="l"/>
                <a:tab pos="6441440" algn="l"/>
                <a:tab pos="6746240" algn="l"/>
                <a:tab pos="7265034" algn="l"/>
                <a:tab pos="7545070" algn="l"/>
                <a:tab pos="7654290" algn="l"/>
                <a:tab pos="7858125" algn="l"/>
              </a:tabLst>
            </a:pPr>
            <a:r>
              <a:rPr sz="2000" dirty="0">
                <a:latin typeface="Arial"/>
                <a:cs typeface="Arial"/>
              </a:rPr>
              <a:t>Le		</a:t>
            </a:r>
            <a:r>
              <a:rPr sz="2000" spc="-10" dirty="0">
                <a:latin typeface="Arial"/>
                <a:cs typeface="Arial"/>
              </a:rPr>
              <a:t>f</a:t>
            </a:r>
            <a:r>
              <a:rPr sz="2000" dirty="0">
                <a:latin typeface="Arial"/>
                <a:cs typeface="Arial"/>
              </a:rPr>
              <a:t>orme		di		cresci</a:t>
            </a:r>
            <a:r>
              <a:rPr sz="2000" spc="-5" dirty="0">
                <a:latin typeface="Arial"/>
                <a:cs typeface="Arial"/>
              </a:rPr>
              <a:t>t</a:t>
            </a:r>
            <a:r>
              <a:rPr sz="2000" dirty="0">
                <a:latin typeface="Arial"/>
                <a:cs typeface="Arial"/>
              </a:rPr>
              <a:t>a	sono		in	par</a:t>
            </a:r>
            <a:r>
              <a:rPr sz="2000" spc="-10" dirty="0">
                <a:latin typeface="Arial"/>
                <a:cs typeface="Arial"/>
              </a:rPr>
              <a:t>t</a:t>
            </a:r>
            <a:r>
              <a:rPr sz="2000" dirty="0">
                <a:latin typeface="Arial"/>
                <a:cs typeface="Arial"/>
              </a:rPr>
              <a:t>e	una		rispos</a:t>
            </a:r>
            <a:r>
              <a:rPr sz="2000" spc="-10" dirty="0">
                <a:latin typeface="Arial"/>
                <a:cs typeface="Arial"/>
              </a:rPr>
              <a:t>t</a:t>
            </a:r>
            <a:r>
              <a:rPr sz="2000" dirty="0">
                <a:latin typeface="Arial"/>
                <a:cs typeface="Arial"/>
              </a:rPr>
              <a:t>a	alla		selezione		clima</a:t>
            </a:r>
            <a:r>
              <a:rPr sz="2000" spc="-5" dirty="0">
                <a:latin typeface="Arial"/>
                <a:cs typeface="Arial"/>
              </a:rPr>
              <a:t>t</a:t>
            </a:r>
            <a:r>
              <a:rPr sz="2000" dirty="0">
                <a:latin typeface="Arial"/>
                <a:cs typeface="Arial"/>
              </a:rPr>
              <a:t>ica,  in	</a:t>
            </a:r>
            <a:r>
              <a:rPr sz="2000" spc="-5" dirty="0">
                <a:latin typeface="Arial"/>
                <a:cs typeface="Arial"/>
              </a:rPr>
              <a:t>parte	</a:t>
            </a:r>
            <a:r>
              <a:rPr sz="2000" dirty="0">
                <a:latin typeface="Arial"/>
                <a:cs typeface="Arial"/>
              </a:rPr>
              <a:t>conseguenza	della		selezione	per</a:t>
            </a:r>
            <a:r>
              <a:rPr sz="2000" spc="-20" dirty="0">
                <a:latin typeface="Arial"/>
                <a:cs typeface="Arial"/>
              </a:rPr>
              <a:t> </a:t>
            </a:r>
            <a:r>
              <a:rPr sz="2000" dirty="0">
                <a:latin typeface="Arial"/>
                <a:cs typeface="Arial"/>
              </a:rPr>
              <a:t>competizione:	</a:t>
            </a:r>
            <a:r>
              <a:rPr sz="2000" spc="-5" dirty="0">
                <a:latin typeface="Arial"/>
                <a:cs typeface="Arial"/>
              </a:rPr>
              <a:t>riflettono	</a:t>
            </a:r>
            <a:r>
              <a:rPr sz="2000" dirty="0">
                <a:latin typeface="Arial"/>
                <a:cs typeface="Arial"/>
              </a:rPr>
              <a:t>le  modalità		di	accrescimento	della	pianta,	che	in	</a:t>
            </a:r>
            <a:r>
              <a:rPr sz="2000" spc="-5" dirty="0">
                <a:latin typeface="Arial"/>
                <a:cs typeface="Arial"/>
              </a:rPr>
              <a:t>certe	</a:t>
            </a:r>
            <a:r>
              <a:rPr sz="2000" dirty="0">
                <a:latin typeface="Arial"/>
                <a:cs typeface="Arial"/>
              </a:rPr>
              <a:t>specie	è	veloce e  massivo, in altre lento e</a:t>
            </a:r>
            <a:r>
              <a:rPr sz="2000" spc="-90" dirty="0">
                <a:latin typeface="Arial"/>
                <a:cs typeface="Arial"/>
              </a:rPr>
              <a:t> </a:t>
            </a:r>
            <a:r>
              <a:rPr sz="2000" dirty="0">
                <a:latin typeface="Arial"/>
                <a:cs typeface="Arial"/>
              </a:rPr>
              <a:t>contenuto.</a:t>
            </a:r>
            <a:endParaRPr sz="2000">
              <a:latin typeface="Arial"/>
              <a:cs typeface="Arial"/>
            </a:endParaRPr>
          </a:p>
          <a:p>
            <a:pPr marL="190500" marR="2270125" indent="-178435">
              <a:lnSpc>
                <a:spcPct val="100000"/>
              </a:lnSpc>
              <a:spcBef>
                <a:spcPts val="1195"/>
              </a:spcBef>
              <a:buFont typeface="Arial"/>
              <a:buChar char="•"/>
              <a:tabLst>
                <a:tab pos="191135" algn="l"/>
              </a:tabLst>
            </a:pPr>
            <a:r>
              <a:rPr sz="2000" b="1" spc="-5" dirty="0">
                <a:solidFill>
                  <a:srgbClr val="BF0000"/>
                </a:solidFill>
                <a:latin typeface="Arial"/>
                <a:cs typeface="Arial"/>
              </a:rPr>
              <a:t>Piante </a:t>
            </a:r>
            <a:r>
              <a:rPr sz="2000" b="1" dirty="0">
                <a:solidFill>
                  <a:srgbClr val="BF0000"/>
                </a:solidFill>
                <a:latin typeface="Arial"/>
                <a:cs typeface="Arial"/>
              </a:rPr>
              <a:t>erbacee</a:t>
            </a:r>
            <a:r>
              <a:rPr sz="2000" dirty="0">
                <a:solidFill>
                  <a:srgbClr val="BF0000"/>
                </a:solidFill>
                <a:latin typeface="Arial"/>
                <a:cs typeface="Arial"/>
              </a:rPr>
              <a:t>: </a:t>
            </a:r>
            <a:r>
              <a:rPr sz="2000" spc="-5" dirty="0">
                <a:latin typeface="Arial"/>
                <a:cs typeface="Arial"/>
              </a:rPr>
              <a:t>fusto </a:t>
            </a:r>
            <a:r>
              <a:rPr sz="2000" dirty="0">
                <a:latin typeface="Arial"/>
                <a:cs typeface="Arial"/>
              </a:rPr>
              <a:t>verde, tenero; sviluppo in</a:t>
            </a:r>
            <a:r>
              <a:rPr sz="2000" spc="-180" dirty="0">
                <a:latin typeface="Arial"/>
                <a:cs typeface="Arial"/>
              </a:rPr>
              <a:t> </a:t>
            </a:r>
            <a:r>
              <a:rPr sz="2000" dirty="0">
                <a:latin typeface="Arial"/>
                <a:cs typeface="Arial"/>
              </a:rPr>
              <a:t>altezza  e spessore</a:t>
            </a:r>
            <a:r>
              <a:rPr sz="2000" spc="-65" dirty="0">
                <a:latin typeface="Arial"/>
                <a:cs typeface="Arial"/>
              </a:rPr>
              <a:t> </a:t>
            </a:r>
            <a:r>
              <a:rPr sz="2000" dirty="0">
                <a:latin typeface="Arial"/>
                <a:cs typeface="Arial"/>
              </a:rPr>
              <a:t>contenuto</a:t>
            </a:r>
            <a:endParaRPr sz="2000">
              <a:latin typeface="Arial"/>
              <a:cs typeface="Arial"/>
            </a:endParaRPr>
          </a:p>
          <a:p>
            <a:pPr marL="370205" marR="2598420" algn="just">
              <a:lnSpc>
                <a:spcPct val="100000"/>
              </a:lnSpc>
              <a:spcBef>
                <a:spcPts val="1200"/>
              </a:spcBef>
            </a:pPr>
            <a:r>
              <a:rPr sz="2000" b="1" dirty="0">
                <a:latin typeface="Arial"/>
                <a:cs typeface="Arial"/>
              </a:rPr>
              <a:t>annuali</a:t>
            </a:r>
            <a:r>
              <a:rPr sz="2000" dirty="0">
                <a:latin typeface="Arial"/>
                <a:cs typeface="Arial"/>
              </a:rPr>
              <a:t>: durata della </a:t>
            </a:r>
            <a:r>
              <a:rPr sz="2000" spc="-5" dirty="0">
                <a:latin typeface="Arial"/>
                <a:cs typeface="Arial"/>
              </a:rPr>
              <a:t>vita </a:t>
            </a:r>
            <a:r>
              <a:rPr sz="2000" dirty="0">
                <a:latin typeface="Arial"/>
                <a:cs typeface="Arial"/>
              </a:rPr>
              <a:t>breve: con la stagione  avversa </a:t>
            </a:r>
            <a:r>
              <a:rPr sz="2000" spc="-5" dirty="0">
                <a:latin typeface="Arial"/>
                <a:cs typeface="Arial"/>
              </a:rPr>
              <a:t>tutta </a:t>
            </a:r>
            <a:r>
              <a:rPr sz="2000" dirty="0">
                <a:latin typeface="Arial"/>
                <a:cs typeface="Arial"/>
              </a:rPr>
              <a:t>la pianta muore, lasciando solo i</a:t>
            </a:r>
            <a:r>
              <a:rPr sz="2000" spc="-200" dirty="0">
                <a:latin typeface="Arial"/>
                <a:cs typeface="Arial"/>
              </a:rPr>
              <a:t> </a:t>
            </a:r>
            <a:r>
              <a:rPr sz="2000" dirty="0">
                <a:latin typeface="Arial"/>
                <a:cs typeface="Arial"/>
              </a:rPr>
              <a:t>semi</a:t>
            </a:r>
            <a:endParaRPr sz="2000">
              <a:latin typeface="Arial"/>
              <a:cs typeface="Arial"/>
            </a:endParaRPr>
          </a:p>
          <a:p>
            <a:pPr marL="370205" marR="2468880" algn="just">
              <a:lnSpc>
                <a:spcPct val="100000"/>
              </a:lnSpc>
              <a:spcBef>
                <a:spcPts val="1205"/>
              </a:spcBef>
            </a:pPr>
            <a:r>
              <a:rPr sz="2000" b="1" spc="-5" dirty="0">
                <a:latin typeface="Arial"/>
                <a:cs typeface="Arial"/>
              </a:rPr>
              <a:t>biennali, </a:t>
            </a:r>
            <a:r>
              <a:rPr sz="2000" b="1" dirty="0">
                <a:latin typeface="Arial"/>
                <a:cs typeface="Arial"/>
              </a:rPr>
              <a:t>perenni</a:t>
            </a:r>
            <a:r>
              <a:rPr sz="2000" dirty="0">
                <a:latin typeface="Arial"/>
                <a:cs typeface="Arial"/>
              </a:rPr>
              <a:t>: una </a:t>
            </a:r>
            <a:r>
              <a:rPr sz="2000" spc="-5" dirty="0">
                <a:latin typeface="Arial"/>
                <a:cs typeface="Arial"/>
              </a:rPr>
              <a:t>parte </a:t>
            </a:r>
            <a:r>
              <a:rPr sz="2000" dirty="0">
                <a:latin typeface="Arial"/>
                <a:cs typeface="Arial"/>
              </a:rPr>
              <a:t>della pianta</a:t>
            </a:r>
            <a:r>
              <a:rPr sz="2000" spc="-114" dirty="0">
                <a:latin typeface="Arial"/>
                <a:cs typeface="Arial"/>
              </a:rPr>
              <a:t> </a:t>
            </a:r>
            <a:r>
              <a:rPr sz="2000" dirty="0">
                <a:latin typeface="Arial"/>
                <a:cs typeface="Arial"/>
              </a:rPr>
              <a:t>sopravvive  durante la stagione avversa. Da questa si generano  i nuovi</a:t>
            </a:r>
            <a:r>
              <a:rPr sz="2000" spc="-15" dirty="0">
                <a:latin typeface="Arial"/>
                <a:cs typeface="Arial"/>
              </a:rPr>
              <a:t> </a:t>
            </a:r>
            <a:r>
              <a:rPr sz="2000" dirty="0">
                <a:latin typeface="Arial"/>
                <a:cs typeface="Arial"/>
              </a:rPr>
              <a:t>germogli.</a:t>
            </a:r>
            <a:endParaRPr sz="2000">
              <a:latin typeface="Arial"/>
              <a:cs typeface="Arial"/>
            </a:endParaRPr>
          </a:p>
          <a:p>
            <a:pPr>
              <a:lnSpc>
                <a:spcPct val="100000"/>
              </a:lnSpc>
              <a:spcBef>
                <a:spcPts val="20"/>
              </a:spcBef>
            </a:pPr>
            <a:endParaRPr sz="2150">
              <a:latin typeface="Arial"/>
              <a:cs typeface="Arial"/>
            </a:endParaRPr>
          </a:p>
          <a:p>
            <a:pPr marL="190500" marR="2452370" indent="-178435">
              <a:lnSpc>
                <a:spcPct val="100000"/>
              </a:lnSpc>
              <a:buFont typeface="Arial"/>
              <a:buChar char="•"/>
              <a:tabLst>
                <a:tab pos="191135" algn="l"/>
              </a:tabLst>
            </a:pPr>
            <a:r>
              <a:rPr sz="2000" b="1" spc="-5" dirty="0">
                <a:solidFill>
                  <a:srgbClr val="BF0000"/>
                </a:solidFill>
                <a:latin typeface="Arial"/>
                <a:cs typeface="Arial"/>
              </a:rPr>
              <a:t>Piante arbustive</a:t>
            </a:r>
            <a:r>
              <a:rPr sz="2000" spc="-5" dirty="0">
                <a:solidFill>
                  <a:srgbClr val="BF0000"/>
                </a:solidFill>
                <a:latin typeface="Arial"/>
                <a:cs typeface="Arial"/>
              </a:rPr>
              <a:t>: </a:t>
            </a:r>
            <a:r>
              <a:rPr sz="2000" dirty="0">
                <a:latin typeface="Arial"/>
                <a:cs typeface="Arial"/>
              </a:rPr>
              <a:t>piante perenni con </a:t>
            </a:r>
            <a:r>
              <a:rPr sz="2000" spc="-5" dirty="0">
                <a:latin typeface="Arial"/>
                <a:cs typeface="Arial"/>
              </a:rPr>
              <a:t>fusti </a:t>
            </a:r>
            <a:r>
              <a:rPr sz="2000" dirty="0">
                <a:latin typeface="Arial"/>
                <a:cs typeface="Arial"/>
              </a:rPr>
              <a:t>legnosi</a:t>
            </a:r>
            <a:r>
              <a:rPr sz="2000" spc="-120" dirty="0">
                <a:latin typeface="Arial"/>
                <a:cs typeface="Arial"/>
              </a:rPr>
              <a:t> </a:t>
            </a:r>
            <a:r>
              <a:rPr sz="2000" dirty="0">
                <a:latin typeface="Arial"/>
                <a:cs typeface="Arial"/>
              </a:rPr>
              <a:t>che  si ramificano dal basso, con altezza &lt; </a:t>
            </a:r>
            <a:r>
              <a:rPr sz="2000" spc="5" dirty="0">
                <a:latin typeface="Arial"/>
                <a:cs typeface="Arial"/>
              </a:rPr>
              <a:t>6(-10)</a:t>
            </a:r>
            <a:r>
              <a:rPr sz="2000" spc="-225" dirty="0">
                <a:latin typeface="Arial"/>
                <a:cs typeface="Arial"/>
              </a:rPr>
              <a:t> </a:t>
            </a:r>
            <a:r>
              <a:rPr sz="2000" dirty="0">
                <a:latin typeface="Arial"/>
                <a:cs typeface="Arial"/>
              </a:rPr>
              <a:t>m</a:t>
            </a:r>
            <a:endParaRPr sz="2000">
              <a:latin typeface="Arial"/>
              <a:cs typeface="Arial"/>
            </a:endParaRPr>
          </a:p>
          <a:p>
            <a:pPr>
              <a:lnSpc>
                <a:spcPct val="100000"/>
              </a:lnSpc>
              <a:spcBef>
                <a:spcPts val="35"/>
              </a:spcBef>
              <a:buClr>
                <a:srgbClr val="BF0000"/>
              </a:buClr>
              <a:buFont typeface="Arial"/>
              <a:buChar char="•"/>
            </a:pPr>
            <a:endParaRPr sz="2150">
              <a:latin typeface="Arial"/>
              <a:cs typeface="Arial"/>
            </a:endParaRPr>
          </a:p>
          <a:p>
            <a:pPr marL="190500" marR="2471420" indent="-178435">
              <a:lnSpc>
                <a:spcPct val="100000"/>
              </a:lnSpc>
              <a:buFont typeface="Arial"/>
              <a:buChar char="•"/>
              <a:tabLst>
                <a:tab pos="191135" algn="l"/>
              </a:tabLst>
            </a:pPr>
            <a:r>
              <a:rPr sz="2000" b="1" spc="-5" dirty="0">
                <a:solidFill>
                  <a:srgbClr val="BF0000"/>
                </a:solidFill>
                <a:latin typeface="Arial"/>
                <a:cs typeface="Arial"/>
              </a:rPr>
              <a:t>Piante </a:t>
            </a:r>
            <a:r>
              <a:rPr sz="2000" b="1" dirty="0">
                <a:solidFill>
                  <a:srgbClr val="BF0000"/>
                </a:solidFill>
                <a:latin typeface="Arial"/>
                <a:cs typeface="Arial"/>
              </a:rPr>
              <a:t>arboree</a:t>
            </a:r>
            <a:r>
              <a:rPr sz="2000" dirty="0">
                <a:solidFill>
                  <a:srgbClr val="BF0000"/>
                </a:solidFill>
                <a:latin typeface="Arial"/>
                <a:cs typeface="Arial"/>
              </a:rPr>
              <a:t>: </a:t>
            </a:r>
            <a:r>
              <a:rPr sz="2000" dirty="0">
                <a:latin typeface="Arial"/>
                <a:cs typeface="Arial"/>
              </a:rPr>
              <a:t>piante legnose con altezza &gt; </a:t>
            </a:r>
            <a:r>
              <a:rPr sz="2000" spc="10" dirty="0">
                <a:latin typeface="Arial"/>
                <a:cs typeface="Arial"/>
              </a:rPr>
              <a:t>6-10</a:t>
            </a:r>
            <a:r>
              <a:rPr sz="2000" spc="-210" dirty="0">
                <a:latin typeface="Arial"/>
                <a:cs typeface="Arial"/>
              </a:rPr>
              <a:t> </a:t>
            </a:r>
            <a:r>
              <a:rPr sz="2000" dirty="0">
                <a:latin typeface="Arial"/>
                <a:cs typeface="Arial"/>
              </a:rPr>
              <a:t>m,  con </a:t>
            </a:r>
            <a:r>
              <a:rPr sz="2000" spc="-5" dirty="0">
                <a:latin typeface="Arial"/>
                <a:cs typeface="Arial"/>
              </a:rPr>
              <a:t>fusto </a:t>
            </a:r>
            <a:r>
              <a:rPr sz="2000" dirty="0">
                <a:latin typeface="Arial"/>
                <a:cs typeface="Arial"/>
              </a:rPr>
              <a:t>legnoso principale, non ramificate in</a:t>
            </a:r>
            <a:r>
              <a:rPr sz="2000" spc="-190" dirty="0">
                <a:latin typeface="Arial"/>
                <a:cs typeface="Arial"/>
              </a:rPr>
              <a:t> </a:t>
            </a:r>
            <a:r>
              <a:rPr sz="2000" dirty="0">
                <a:latin typeface="Arial"/>
                <a:cs typeface="Arial"/>
              </a:rPr>
              <a:t>basso.</a:t>
            </a:r>
            <a:endParaRPr sz="2000">
              <a:latin typeface="Arial"/>
              <a:cs typeface="Arial"/>
            </a:endParaRPr>
          </a:p>
        </p:txBody>
      </p:sp>
      <p:sp>
        <p:nvSpPr>
          <p:cNvPr id="4" name="object 4"/>
          <p:cNvSpPr/>
          <p:nvPr/>
        </p:nvSpPr>
        <p:spPr>
          <a:xfrm>
            <a:off x="6955535" y="1990344"/>
            <a:ext cx="2110739" cy="16276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107935" y="3934967"/>
            <a:ext cx="1786127" cy="133807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094219" y="5385816"/>
            <a:ext cx="1799844" cy="1472183"/>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59187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1573</Words>
  <Application>Microsoft Office PowerPoint</Application>
  <PresentationFormat>Presentazione su schermo (4:3)</PresentationFormat>
  <Paragraphs>202</Paragraphs>
  <Slides>52</Slides>
  <Notes>0</Notes>
  <HiddenSlides>0</HiddenSlides>
  <MMClips>0</MMClips>
  <ScaleCrop>false</ScaleCrop>
  <HeadingPairs>
    <vt:vector size="4" baseType="variant">
      <vt:variant>
        <vt:lpstr>Tema</vt:lpstr>
      </vt:variant>
      <vt:variant>
        <vt:i4>1</vt:i4>
      </vt:variant>
      <vt:variant>
        <vt:lpstr>Titoli diapositive</vt:lpstr>
      </vt:variant>
      <vt:variant>
        <vt:i4>52</vt:i4>
      </vt:variant>
    </vt:vector>
  </HeadingPairs>
  <TitlesOfParts>
    <vt:vector size="53"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MODELLI DI CRESCITA delle piante vascolari</vt:lpstr>
      <vt:lpstr>Forme di crescita</vt:lpstr>
      <vt:lpstr>Forme biologiche</vt:lpstr>
      <vt:lpstr>FORME BIOLOGICHE</vt:lpstr>
      <vt:lpstr>TEROFITE (T)</vt:lpstr>
      <vt:lpstr>Presentazione standard di PowerPoint</vt:lpstr>
      <vt:lpstr>Presentazione standard di PowerPoint</vt:lpstr>
      <vt:lpstr>Molte specie segetali</vt:lpstr>
      <vt:lpstr>EMICRIPTOFITE (H)</vt:lpstr>
      <vt:lpstr>Emicriptofite cespitose</vt:lpstr>
      <vt:lpstr>Emicriptofite scandenti</vt:lpstr>
      <vt:lpstr>Alcune emicriptofite sono piante biennali</vt:lpstr>
      <vt:lpstr>Presentazione standard di PowerPoint</vt:lpstr>
      <vt:lpstr>CRIPTOFITE o GEOFITE (G) (tipicamente perenni)</vt:lpstr>
      <vt:lpstr>Geofita bulbosa</vt:lpstr>
      <vt:lpstr>Presentazione standard di PowerPoint</vt:lpstr>
      <vt:lpstr>CAMEFITE (Ch)</vt:lpstr>
      <vt:lpstr>Presentazione standard di PowerPoint</vt:lpstr>
      <vt:lpstr>Camefite pulvinate</vt:lpstr>
      <vt:lpstr>FANEROFITE (P)</vt:lpstr>
      <vt:lpstr>Presentazione standard di PowerPoint</vt:lpstr>
      <vt:lpstr>Fanerofite arboree</vt:lpstr>
      <vt:lpstr>Fanerofite  succulente</vt:lpstr>
      <vt:lpstr>Fanerofite  lianose</vt:lpstr>
      <vt:lpstr>Fanerofite reptanti</vt:lpstr>
      <vt:lpstr>Organi di resistenza, riserva e  propagazione: rizomi, tuberi, stoloni, bulbi</vt:lpstr>
      <vt:lpstr>Presentazione standard di PowerPoint</vt:lpstr>
      <vt:lpstr>Presentazione standard di PowerPoint</vt:lpstr>
      <vt:lpstr>I rizomi hanno l’aspetto di radici  ingrossate a sviluppo spesso  orizzontale, ma sono dei fusti ipogei.</vt:lpstr>
      <vt:lpstr>Presentazione standard di PowerPoint</vt:lpstr>
      <vt:lpstr>Presentazione standard di PowerPoint</vt:lpstr>
      <vt:lpstr>Presentazione standard di PowerPoint</vt:lpstr>
      <vt:lpstr>Presentazione standard di PowerPoint</vt:lpstr>
      <vt:lpstr>Bulbi: sono organi  sotterranei corti e rigonfi con  funzione di riserva.</vt:lpstr>
      <vt:lpstr>La “buccia” della  cipolla è un insieme  di foglie modificate  in strutture  membranacee</vt:lpstr>
      <vt:lpstr>Presentazione standard di PowerPoint</vt:lpstr>
      <vt:lpstr>STOLONI</vt:lpstr>
      <vt:lpstr>Presentazione standard di PowerPoint</vt:lpstr>
      <vt:lpstr>Presentazione standard di PowerPoint</vt:lpstr>
      <vt:lpstr>Presentazione standard di PowerPoint</vt:lpstr>
      <vt:lpstr>Presentazione standard di PowerPoint</vt:lpstr>
      <vt:lpstr>PIANTE PERENNI</vt:lpstr>
      <vt:lpstr>La pianta può vivere un certo numero di  anni prima di fiorire. Successivamente alla  fioritura, avvengono mutamenti che  portano alla morte della pianta</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6</cp:revision>
  <dcterms:created xsi:type="dcterms:W3CDTF">2020-04-16T09:04:40Z</dcterms:created>
  <dcterms:modified xsi:type="dcterms:W3CDTF">2020-04-16T13:14:34Z</dcterms:modified>
</cp:coreProperties>
</file>