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59" r:id="rId4"/>
    <p:sldId id="310" r:id="rId5"/>
    <p:sldId id="258" r:id="rId6"/>
    <p:sldId id="260" r:id="rId7"/>
    <p:sldId id="261" r:id="rId8"/>
    <p:sldId id="262" r:id="rId9"/>
    <p:sldId id="263" r:id="rId10"/>
    <p:sldId id="264" r:id="rId11"/>
    <p:sldId id="265" r:id="rId12"/>
    <p:sldId id="266" r:id="rId13"/>
    <p:sldId id="267" r:id="rId14"/>
    <p:sldId id="268"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104" d="100"/>
          <a:sy n="104" d="100"/>
        </p:scale>
        <p:origin x="-84"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33854B9-B87D-485D-903A-1AA6822122AB}" type="datetimeFigureOut">
              <a:rPr lang="it-IT" smtClean="0"/>
              <a:t>16/04/2020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1E2B376-D2EF-4E3F-9BBE-1EC123C4EC9D}" type="slidenum">
              <a:rPr lang="it-IT" smtClean="0"/>
              <a:t>‹N›</a:t>
            </a:fld>
            <a:endParaRPr lang="it-IT"/>
          </a:p>
        </p:txBody>
      </p:sp>
    </p:spTree>
    <p:extLst>
      <p:ext uri="{BB962C8B-B14F-4D97-AF65-F5344CB8AC3E}">
        <p14:creationId xmlns:p14="http://schemas.microsoft.com/office/powerpoint/2010/main" val="2720510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33854B9-B87D-485D-903A-1AA6822122AB}" type="datetimeFigureOut">
              <a:rPr lang="it-IT" smtClean="0"/>
              <a:t>16/04/2020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1E2B376-D2EF-4E3F-9BBE-1EC123C4EC9D}" type="slidenum">
              <a:rPr lang="it-IT" smtClean="0"/>
              <a:t>‹N›</a:t>
            </a:fld>
            <a:endParaRPr lang="it-IT"/>
          </a:p>
        </p:txBody>
      </p:sp>
    </p:spTree>
    <p:extLst>
      <p:ext uri="{BB962C8B-B14F-4D97-AF65-F5344CB8AC3E}">
        <p14:creationId xmlns:p14="http://schemas.microsoft.com/office/powerpoint/2010/main" val="3255863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33854B9-B87D-485D-903A-1AA6822122AB}" type="datetimeFigureOut">
              <a:rPr lang="it-IT" smtClean="0"/>
              <a:t>16/04/2020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1E2B376-D2EF-4E3F-9BBE-1EC123C4EC9D}" type="slidenum">
              <a:rPr lang="it-IT" smtClean="0"/>
              <a:t>‹N›</a:t>
            </a:fld>
            <a:endParaRPr lang="it-IT"/>
          </a:p>
        </p:txBody>
      </p:sp>
    </p:spTree>
    <p:extLst>
      <p:ext uri="{BB962C8B-B14F-4D97-AF65-F5344CB8AC3E}">
        <p14:creationId xmlns:p14="http://schemas.microsoft.com/office/powerpoint/2010/main" val="1547067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2B41A0-5E0D-4E9B-9BBD-654826D5CCD2}"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211752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E99143-9DEF-433F-B362-EE6A024BC9B4}"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555232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C2D7C6-3405-418C-B326-28D2AA03D48D}"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774211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ED9B9D-EFF0-4ACE-AE52-C0FF829E1FAA}"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673193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9D6B9D1-046E-4363-9096-B522E047FA14}"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183515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EE0914C-C9E6-4306-B2F8-EFDA6E9A1D5F}"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120616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0CFBC41-77F5-41FE-9033-A4BF4FA849F3}"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4038512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60CD66-12CE-41F8-A1BC-58FF20C011E1}"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930401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33854B9-B87D-485D-903A-1AA6822122AB}" type="datetimeFigureOut">
              <a:rPr lang="it-IT" smtClean="0"/>
              <a:t>16/04/2020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1E2B376-D2EF-4E3F-9BBE-1EC123C4EC9D}" type="slidenum">
              <a:rPr lang="it-IT" smtClean="0"/>
              <a:t>‹N›</a:t>
            </a:fld>
            <a:endParaRPr lang="it-IT"/>
          </a:p>
        </p:txBody>
      </p:sp>
    </p:spTree>
    <p:extLst>
      <p:ext uri="{BB962C8B-B14F-4D97-AF65-F5344CB8AC3E}">
        <p14:creationId xmlns:p14="http://schemas.microsoft.com/office/powerpoint/2010/main" val="34038406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D38344-D975-4FBE-9A9D-B33DB43E0895}"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1291120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6E8D9B-B4B5-44EB-B5F0-859EC725EFE6}"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648578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AE8724-6AE3-4C42-8C21-36FC84C8E980}"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872390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33854B9-B87D-485D-903A-1AA6822122AB}" type="datetimeFigureOut">
              <a:rPr lang="it-IT" smtClean="0"/>
              <a:t>16/04/2020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1E2B376-D2EF-4E3F-9BBE-1EC123C4EC9D}" type="slidenum">
              <a:rPr lang="it-IT" smtClean="0"/>
              <a:t>‹N›</a:t>
            </a:fld>
            <a:endParaRPr lang="it-IT"/>
          </a:p>
        </p:txBody>
      </p:sp>
    </p:spTree>
    <p:extLst>
      <p:ext uri="{BB962C8B-B14F-4D97-AF65-F5344CB8AC3E}">
        <p14:creationId xmlns:p14="http://schemas.microsoft.com/office/powerpoint/2010/main" val="2726433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33854B9-B87D-485D-903A-1AA6822122AB}" type="datetimeFigureOut">
              <a:rPr lang="it-IT" smtClean="0"/>
              <a:t>16/04/2020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1E2B376-D2EF-4E3F-9BBE-1EC123C4EC9D}" type="slidenum">
              <a:rPr lang="it-IT" smtClean="0"/>
              <a:t>‹N›</a:t>
            </a:fld>
            <a:endParaRPr lang="it-IT"/>
          </a:p>
        </p:txBody>
      </p:sp>
    </p:spTree>
    <p:extLst>
      <p:ext uri="{BB962C8B-B14F-4D97-AF65-F5344CB8AC3E}">
        <p14:creationId xmlns:p14="http://schemas.microsoft.com/office/powerpoint/2010/main" val="3972541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33854B9-B87D-485D-903A-1AA6822122AB}" type="datetimeFigureOut">
              <a:rPr lang="it-IT" smtClean="0"/>
              <a:t>16/04/2020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A1E2B376-D2EF-4E3F-9BBE-1EC123C4EC9D}" type="slidenum">
              <a:rPr lang="it-IT" smtClean="0"/>
              <a:t>‹N›</a:t>
            </a:fld>
            <a:endParaRPr lang="it-IT"/>
          </a:p>
        </p:txBody>
      </p:sp>
    </p:spTree>
    <p:extLst>
      <p:ext uri="{BB962C8B-B14F-4D97-AF65-F5344CB8AC3E}">
        <p14:creationId xmlns:p14="http://schemas.microsoft.com/office/powerpoint/2010/main" val="2438752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33854B9-B87D-485D-903A-1AA6822122AB}" type="datetimeFigureOut">
              <a:rPr lang="it-IT" smtClean="0"/>
              <a:t>16/04/2020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A1E2B376-D2EF-4E3F-9BBE-1EC123C4EC9D}" type="slidenum">
              <a:rPr lang="it-IT" smtClean="0"/>
              <a:t>‹N›</a:t>
            </a:fld>
            <a:endParaRPr lang="it-IT"/>
          </a:p>
        </p:txBody>
      </p:sp>
    </p:spTree>
    <p:extLst>
      <p:ext uri="{BB962C8B-B14F-4D97-AF65-F5344CB8AC3E}">
        <p14:creationId xmlns:p14="http://schemas.microsoft.com/office/powerpoint/2010/main" val="295792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33854B9-B87D-485D-903A-1AA6822122AB}" type="datetimeFigureOut">
              <a:rPr lang="it-IT" smtClean="0"/>
              <a:t>16/04/2020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A1E2B376-D2EF-4E3F-9BBE-1EC123C4EC9D}" type="slidenum">
              <a:rPr lang="it-IT" smtClean="0"/>
              <a:t>‹N›</a:t>
            </a:fld>
            <a:endParaRPr lang="it-IT"/>
          </a:p>
        </p:txBody>
      </p:sp>
    </p:spTree>
    <p:extLst>
      <p:ext uri="{BB962C8B-B14F-4D97-AF65-F5344CB8AC3E}">
        <p14:creationId xmlns:p14="http://schemas.microsoft.com/office/powerpoint/2010/main" val="189286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33854B9-B87D-485D-903A-1AA6822122AB}" type="datetimeFigureOut">
              <a:rPr lang="it-IT" smtClean="0"/>
              <a:t>16/04/2020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1E2B376-D2EF-4E3F-9BBE-1EC123C4EC9D}" type="slidenum">
              <a:rPr lang="it-IT" smtClean="0"/>
              <a:t>‹N›</a:t>
            </a:fld>
            <a:endParaRPr lang="it-IT"/>
          </a:p>
        </p:txBody>
      </p:sp>
    </p:spTree>
    <p:extLst>
      <p:ext uri="{BB962C8B-B14F-4D97-AF65-F5344CB8AC3E}">
        <p14:creationId xmlns:p14="http://schemas.microsoft.com/office/powerpoint/2010/main" val="1893615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33854B9-B87D-485D-903A-1AA6822122AB}" type="datetimeFigureOut">
              <a:rPr lang="it-IT" smtClean="0"/>
              <a:t>16/04/2020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1E2B376-D2EF-4E3F-9BBE-1EC123C4EC9D}" type="slidenum">
              <a:rPr lang="it-IT" smtClean="0"/>
              <a:t>‹N›</a:t>
            </a:fld>
            <a:endParaRPr lang="it-IT"/>
          </a:p>
        </p:txBody>
      </p:sp>
    </p:spTree>
    <p:extLst>
      <p:ext uri="{BB962C8B-B14F-4D97-AF65-F5344CB8AC3E}">
        <p14:creationId xmlns:p14="http://schemas.microsoft.com/office/powerpoint/2010/main" val="4227416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3854B9-B87D-485D-903A-1AA6822122AB}" type="datetimeFigureOut">
              <a:rPr lang="it-IT" smtClean="0"/>
              <a:t>16/04/2020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E2B376-D2EF-4E3F-9BBE-1EC123C4EC9D}" type="slidenum">
              <a:rPr lang="it-IT" smtClean="0"/>
              <a:t>‹N›</a:t>
            </a:fld>
            <a:endParaRPr lang="it-IT"/>
          </a:p>
        </p:txBody>
      </p:sp>
    </p:spTree>
    <p:extLst>
      <p:ext uri="{BB962C8B-B14F-4D97-AF65-F5344CB8AC3E}">
        <p14:creationId xmlns:p14="http://schemas.microsoft.com/office/powerpoint/2010/main" val="3446382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FED60FEC-FDD6-4C4D-81D7-C5608787A05D}" type="slidenum">
              <a:rPr lang="it-IT">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42284175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 Id="rId5" Type="http://schemas.openxmlformats.org/officeDocument/2006/relationships/image" Target="../media/image3.jpe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5.jpeg"/><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8.xml"/><Relationship Id="rId5" Type="http://schemas.openxmlformats.org/officeDocument/2006/relationships/image" Target="../media/image3.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8.xml"/><Relationship Id="rId5" Type="http://schemas.openxmlformats.org/officeDocument/2006/relationships/image" Target="../media/image3.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3.jpeg"/><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8.xml"/><Relationship Id="rId5" Type="http://schemas.openxmlformats.org/officeDocument/2006/relationships/image" Target="../media/image3.jpeg"/><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8.xml"/><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8.xml"/><Relationship Id="rId5" Type="http://schemas.openxmlformats.org/officeDocument/2006/relationships/image" Target="../media/image3.jpeg"/><Relationship Id="rId4" Type="http://schemas.openxmlformats.org/officeDocument/2006/relationships/image" Target="../media/image65.jpeg"/></Relationships>
</file>

<file path=ppt/slides/_rels/slide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0.jpeg"/><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1.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 Id="rId5" Type="http://schemas.openxmlformats.org/officeDocument/2006/relationships/image" Target="../media/image3.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8.xml"/><Relationship Id="rId5" Type="http://schemas.openxmlformats.org/officeDocument/2006/relationships/image" Target="../media/image3.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Much Talk About Seeds – The Source Magaz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978658" y="952064"/>
            <a:ext cx="6885637" cy="4935759"/>
          </a:xfrm>
          <a:prstGeom prst="rect">
            <a:avLst/>
          </a:prstGeom>
          <a:noFill/>
          <a:extLst>
            <a:ext uri="{909E8E84-426E-40DD-AFC4-6F175D3DCCD1}">
              <a14:hiddenFill xmlns:a14="http://schemas.microsoft.com/office/drawing/2010/main">
                <a:solidFill>
                  <a:srgbClr val="FFFFFF"/>
                </a:solidFill>
              </a14:hiddenFill>
            </a:ext>
          </a:extLst>
        </p:spPr>
      </p:pic>
      <p:pic>
        <p:nvPicPr>
          <p:cNvPr id="70658" name="Picture 2" descr="Seed: General Information - New Mexico Department of Agricul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792731" y="1139312"/>
            <a:ext cx="6526215" cy="424759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
          <p:cNvGrpSpPr>
            <a:grpSpLocks/>
          </p:cNvGrpSpPr>
          <p:nvPr/>
        </p:nvGrpSpPr>
        <p:grpSpPr bwMode="auto">
          <a:xfrm>
            <a:off x="3565525" y="6324600"/>
            <a:ext cx="5578475" cy="538163"/>
            <a:chOff x="2243" y="3984"/>
            <a:chExt cx="3514" cy="339"/>
          </a:xfrm>
        </p:grpSpPr>
        <p:pic>
          <p:nvPicPr>
            <p:cNvPr id="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5"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30306340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468313" y="492125"/>
            <a:ext cx="316865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2400" b="1" dirty="0" smtClean="0">
                <a:solidFill>
                  <a:srgbClr val="333399"/>
                </a:solidFill>
              </a:rPr>
              <a:t>Meristemi apicali</a:t>
            </a:r>
            <a:r>
              <a:rPr lang="it-IT" altLang="it-IT" sz="2400" dirty="0" smtClean="0">
                <a:solidFill>
                  <a:srgbClr val="FF3300"/>
                </a:solidFill>
              </a:rPr>
              <a:t> </a:t>
            </a:r>
            <a:r>
              <a:rPr lang="it-IT" altLang="it-IT" sz="2400" dirty="0">
                <a:solidFill>
                  <a:srgbClr val="FF3300"/>
                </a:solidFill>
              </a:rPr>
              <a:t>gruppi di cellule in attiva divisione, piccole, </a:t>
            </a:r>
            <a:r>
              <a:rPr lang="it-IT" altLang="it-IT" sz="2400" dirty="0" err="1">
                <a:solidFill>
                  <a:srgbClr val="FF3300"/>
                </a:solidFill>
              </a:rPr>
              <a:t>isodiametriche</a:t>
            </a:r>
            <a:r>
              <a:rPr lang="it-IT" altLang="it-IT" sz="2400" dirty="0">
                <a:solidFill>
                  <a:srgbClr val="FF3300"/>
                </a:solidFill>
              </a:rPr>
              <a:t>, con parete primaria ancora assente, e grande nucleo; citoplasma con abbondanti ribosomi e mitocondri; plastidi non ancora differenziati (“pro-plastidi”) e vacuolo vegetativo assente.</a:t>
            </a:r>
          </a:p>
        </p:txBody>
      </p:sp>
      <p:pic>
        <p:nvPicPr>
          <p:cNvPr id="60419" name="Picture 3" descr="meristemaradi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86150" y="0"/>
            <a:ext cx="5657850"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3"/>
          <p:cNvGrpSpPr>
            <a:grpSpLocks/>
          </p:cNvGrpSpPr>
          <p:nvPr/>
        </p:nvGrpSpPr>
        <p:grpSpPr bwMode="auto">
          <a:xfrm>
            <a:off x="3565525" y="6324600"/>
            <a:ext cx="5578475" cy="538163"/>
            <a:chOff x="2243" y="3984"/>
            <a:chExt cx="3514" cy="339"/>
          </a:xfrm>
        </p:grpSpPr>
        <p:pic>
          <p:nvPicPr>
            <p:cNvPr id="1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5"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37577527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6" name="Group 2"/>
          <p:cNvGrpSpPr>
            <a:grpSpLocks/>
          </p:cNvGrpSpPr>
          <p:nvPr/>
        </p:nvGrpSpPr>
        <p:grpSpPr bwMode="auto">
          <a:xfrm>
            <a:off x="3348038" y="836613"/>
            <a:ext cx="4743450" cy="5238750"/>
            <a:chOff x="1488" y="288"/>
            <a:chExt cx="2988" cy="3300"/>
          </a:xfrm>
        </p:grpSpPr>
        <p:pic>
          <p:nvPicPr>
            <p:cNvPr id="61447" name="Picture 3" descr="modellocrescita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8" y="288"/>
              <a:ext cx="2988" cy="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8" name="Rectangle 4"/>
            <p:cNvSpPr>
              <a:spLocks noChangeArrowheads="1"/>
            </p:cNvSpPr>
            <p:nvPr/>
          </p:nvSpPr>
          <p:spPr bwMode="auto">
            <a:xfrm>
              <a:off x="2304" y="3408"/>
              <a:ext cx="2160" cy="1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0"/>
                </a:spcBef>
                <a:spcAft>
                  <a:spcPct val="0"/>
                </a:spcAft>
                <a:buFontTx/>
                <a:buNone/>
              </a:pPr>
              <a:endParaRPr lang="it-IT" altLang="it-IT" sz="1800">
                <a:solidFill>
                  <a:srgbClr val="000000"/>
                </a:solidFill>
              </a:endParaRPr>
            </a:p>
          </p:txBody>
        </p:sp>
      </p:grpSp>
      <p:pic>
        <p:nvPicPr>
          <p:cNvPr id="6145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836613"/>
            <a:ext cx="2946400" cy="426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3"/>
          <p:cNvGrpSpPr>
            <a:grpSpLocks/>
          </p:cNvGrpSpPr>
          <p:nvPr/>
        </p:nvGrpSpPr>
        <p:grpSpPr bwMode="auto">
          <a:xfrm>
            <a:off x="3565525" y="6324600"/>
            <a:ext cx="5578475" cy="538163"/>
            <a:chOff x="2243" y="3984"/>
            <a:chExt cx="3514" cy="339"/>
          </a:xfrm>
        </p:grpSpPr>
        <p:pic>
          <p:nvPicPr>
            <p:cNvPr id="1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7"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23623177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l="7840" t="14844" r="28523" b="14844"/>
          <a:stretch>
            <a:fillRect/>
          </a:stretch>
        </p:blipFill>
        <p:spPr bwMode="auto">
          <a:xfrm>
            <a:off x="900113" y="260350"/>
            <a:ext cx="7142162" cy="631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3"/>
          <p:cNvGrpSpPr>
            <a:grpSpLocks/>
          </p:cNvGrpSpPr>
          <p:nvPr/>
        </p:nvGrpSpPr>
        <p:grpSpPr bwMode="auto">
          <a:xfrm>
            <a:off x="3565525" y="6324600"/>
            <a:ext cx="5578475" cy="538163"/>
            <a:chOff x="2243" y="3984"/>
            <a:chExt cx="3514" cy="339"/>
          </a:xfrm>
        </p:grpSpPr>
        <p:pic>
          <p:nvPicPr>
            <p:cNvPr id="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4"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24207190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descr="modellocrescita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10600" cy="652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3"/>
          <p:cNvGrpSpPr>
            <a:grpSpLocks/>
          </p:cNvGrpSpPr>
          <p:nvPr/>
        </p:nvGrpSpPr>
        <p:grpSpPr bwMode="auto">
          <a:xfrm>
            <a:off x="3565525" y="6324600"/>
            <a:ext cx="5578475" cy="538163"/>
            <a:chOff x="2243" y="3984"/>
            <a:chExt cx="3514" cy="339"/>
          </a:xfrm>
        </p:grpSpPr>
        <p:pic>
          <p:nvPicPr>
            <p:cNvPr id="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4"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17705550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l="24159" t="30981" r="46210" b="39166"/>
          <a:stretch>
            <a:fillRect/>
          </a:stretch>
        </p:blipFill>
        <p:spPr bwMode="auto">
          <a:xfrm>
            <a:off x="1735138" y="642938"/>
            <a:ext cx="7377112" cy="594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3" name="Picture 2" descr="apicevegetativosezi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15888"/>
            <a:ext cx="3168651"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3"/>
          <p:cNvGrpSpPr>
            <a:grpSpLocks/>
          </p:cNvGrpSpPr>
          <p:nvPr/>
        </p:nvGrpSpPr>
        <p:grpSpPr bwMode="auto">
          <a:xfrm>
            <a:off x="3565525" y="6324600"/>
            <a:ext cx="5578475" cy="538163"/>
            <a:chOff x="2243" y="3984"/>
            <a:chExt cx="3514" cy="339"/>
          </a:xfrm>
        </p:grpSpPr>
        <p:pic>
          <p:nvPicPr>
            <p:cNvPr id="1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5"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2136581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l="23700" t="38472" r="45483" b="26050"/>
          <a:stretch>
            <a:fillRect/>
          </a:stretch>
        </p:blipFill>
        <p:spPr bwMode="auto">
          <a:xfrm>
            <a:off x="1547813" y="554038"/>
            <a:ext cx="6265862" cy="577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3"/>
          <p:cNvGrpSpPr>
            <a:grpSpLocks/>
          </p:cNvGrpSpPr>
          <p:nvPr/>
        </p:nvGrpSpPr>
        <p:grpSpPr bwMode="auto">
          <a:xfrm>
            <a:off x="3565525" y="6324600"/>
            <a:ext cx="5578475" cy="538163"/>
            <a:chOff x="2243" y="3984"/>
            <a:chExt cx="3514" cy="339"/>
          </a:xfrm>
        </p:grpSpPr>
        <p:pic>
          <p:nvPicPr>
            <p:cNvPr id="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4"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16257218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Text Box 5"/>
          <p:cNvSpPr txBox="1">
            <a:spLocks noChangeArrowheads="1"/>
          </p:cNvSpPr>
          <p:nvPr/>
        </p:nvSpPr>
        <p:spPr bwMode="auto">
          <a:xfrm>
            <a:off x="366713" y="339725"/>
            <a:ext cx="838200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defRPr/>
            </a:pPr>
            <a:r>
              <a:rPr lang="it-IT" altLang="it-IT" sz="2400" dirty="0">
                <a:solidFill>
                  <a:srgbClr val="000000"/>
                </a:solidFill>
              </a:rPr>
              <a:t>La zona di </a:t>
            </a:r>
            <a:r>
              <a:rPr lang="it-IT" altLang="it-IT" sz="2400" b="1" dirty="0">
                <a:solidFill>
                  <a:srgbClr val="000000"/>
                </a:solidFill>
              </a:rPr>
              <a:t>DETERMINAZIONE</a:t>
            </a:r>
            <a:r>
              <a:rPr lang="it-IT" altLang="it-IT" sz="2400" dirty="0">
                <a:solidFill>
                  <a:srgbClr val="000000"/>
                </a:solidFill>
              </a:rPr>
              <a:t> è costituita da tre sistemi meristematici:</a:t>
            </a:r>
          </a:p>
          <a:p>
            <a:pPr eaLnBrk="0" fontAlgn="base" hangingPunct="0">
              <a:spcBef>
                <a:spcPct val="50000"/>
              </a:spcBef>
              <a:spcAft>
                <a:spcPct val="0"/>
              </a:spcAft>
              <a:defRPr/>
            </a:pPr>
            <a:r>
              <a:rPr lang="it-IT" altLang="it-IT" sz="2400" dirty="0">
                <a:solidFill>
                  <a:srgbClr val="000000"/>
                </a:solidFill>
              </a:rPr>
              <a:t>1) il </a:t>
            </a:r>
            <a:r>
              <a:rPr lang="it-IT" altLang="it-IT" sz="2400" b="1" dirty="0" err="1">
                <a:solidFill>
                  <a:srgbClr val="000000"/>
                </a:solidFill>
              </a:rPr>
              <a:t>protoderma</a:t>
            </a:r>
            <a:r>
              <a:rPr lang="it-IT" altLang="it-IT" sz="2400" dirty="0">
                <a:solidFill>
                  <a:srgbClr val="000000"/>
                </a:solidFill>
              </a:rPr>
              <a:t>, dal quale si differenzierà il tessuto protettivo esterno (epidermide);</a:t>
            </a:r>
          </a:p>
        </p:txBody>
      </p:sp>
      <p:sp>
        <p:nvSpPr>
          <p:cNvPr id="2" name="CasellaDiTesto 1"/>
          <p:cNvSpPr txBox="1">
            <a:spLocks noChangeArrowheads="1"/>
          </p:cNvSpPr>
          <p:nvPr/>
        </p:nvSpPr>
        <p:spPr bwMode="auto">
          <a:xfrm>
            <a:off x="366713" y="2159000"/>
            <a:ext cx="8382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fontAlgn="base">
              <a:spcBef>
                <a:spcPct val="50000"/>
              </a:spcBef>
              <a:spcAft>
                <a:spcPct val="0"/>
              </a:spcAft>
              <a:buFontTx/>
              <a:buNone/>
            </a:pPr>
            <a:r>
              <a:rPr lang="it-IT" altLang="it-IT" sz="2400">
                <a:solidFill>
                  <a:srgbClr val="000000"/>
                </a:solidFill>
              </a:rPr>
              <a:t>2) il </a:t>
            </a:r>
            <a:r>
              <a:rPr lang="it-IT" altLang="it-IT" sz="2400" b="1">
                <a:solidFill>
                  <a:srgbClr val="000000"/>
                </a:solidFill>
              </a:rPr>
              <a:t>procambio</a:t>
            </a:r>
            <a:r>
              <a:rPr lang="it-IT" altLang="it-IT" sz="2400">
                <a:solidFill>
                  <a:srgbClr val="000000"/>
                </a:solidFill>
              </a:rPr>
              <a:t>, costituito da cellule allungate, densamente citoplasmatiche ed organizzate in </a:t>
            </a:r>
            <a:r>
              <a:rPr lang="it-IT" altLang="it-IT" sz="2400" b="1">
                <a:solidFill>
                  <a:srgbClr val="000000"/>
                </a:solidFill>
              </a:rPr>
              <a:t>cordoni</a:t>
            </a:r>
            <a:r>
              <a:rPr lang="it-IT" altLang="it-IT" sz="2400">
                <a:solidFill>
                  <a:srgbClr val="000000"/>
                </a:solidFill>
              </a:rPr>
              <a:t> </a:t>
            </a:r>
            <a:r>
              <a:rPr lang="it-IT" altLang="it-IT" sz="2400" b="1">
                <a:solidFill>
                  <a:srgbClr val="000000"/>
                </a:solidFill>
              </a:rPr>
              <a:t>procambiali</a:t>
            </a:r>
            <a:r>
              <a:rPr lang="it-IT" altLang="it-IT" sz="2400">
                <a:solidFill>
                  <a:srgbClr val="000000"/>
                </a:solidFill>
              </a:rPr>
              <a:t>, che si differenzieranno i fasci vascolari di conduzione formati dai tessuti di trasporto dell’acqua e degli assimilati;</a:t>
            </a:r>
          </a:p>
        </p:txBody>
      </p:sp>
      <p:sp>
        <p:nvSpPr>
          <p:cNvPr id="3" name="CasellaDiTesto 2"/>
          <p:cNvSpPr txBox="1">
            <a:spLocks noChangeArrowheads="1"/>
          </p:cNvSpPr>
          <p:nvPr/>
        </p:nvSpPr>
        <p:spPr bwMode="auto">
          <a:xfrm>
            <a:off x="366713" y="3794125"/>
            <a:ext cx="852646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fontAlgn="base">
              <a:spcBef>
                <a:spcPct val="50000"/>
              </a:spcBef>
              <a:spcAft>
                <a:spcPct val="0"/>
              </a:spcAft>
              <a:buFontTx/>
              <a:buNone/>
            </a:pPr>
            <a:r>
              <a:rPr lang="it-IT" altLang="it-IT" sz="2400">
                <a:solidFill>
                  <a:srgbClr val="000000"/>
                </a:solidFill>
              </a:rPr>
              <a:t>3) il </a:t>
            </a:r>
            <a:r>
              <a:rPr lang="it-IT" altLang="it-IT" sz="2400" b="1">
                <a:solidFill>
                  <a:srgbClr val="000000"/>
                </a:solidFill>
              </a:rPr>
              <a:t>meristema fondamentale </a:t>
            </a:r>
            <a:r>
              <a:rPr lang="it-IT" altLang="it-IT" sz="2400">
                <a:solidFill>
                  <a:srgbClr val="000000"/>
                </a:solidFill>
              </a:rPr>
              <a:t>che avvolge il procambio e che darà origine ai tessuti parenchimatici e di sostegno. Esso è in genere suddiviso in uno strato esterno (</a:t>
            </a:r>
            <a:r>
              <a:rPr lang="it-IT" altLang="it-IT" sz="2400" b="1">
                <a:solidFill>
                  <a:srgbClr val="000000"/>
                </a:solidFill>
              </a:rPr>
              <a:t>protocorteccia</a:t>
            </a:r>
            <a:r>
              <a:rPr lang="it-IT" altLang="it-IT" sz="2400">
                <a:solidFill>
                  <a:srgbClr val="000000"/>
                </a:solidFill>
              </a:rPr>
              <a:t> o </a:t>
            </a:r>
            <a:r>
              <a:rPr lang="it-IT" altLang="it-IT" sz="2400" b="1">
                <a:solidFill>
                  <a:srgbClr val="000000"/>
                </a:solidFill>
              </a:rPr>
              <a:t>meristema periferico</a:t>
            </a:r>
            <a:r>
              <a:rPr lang="it-IT" altLang="it-IT" sz="2400">
                <a:solidFill>
                  <a:srgbClr val="000000"/>
                </a:solidFill>
              </a:rPr>
              <a:t>) ed una parte interna (</a:t>
            </a:r>
            <a:r>
              <a:rPr lang="it-IT" altLang="it-IT" sz="2400" b="1">
                <a:solidFill>
                  <a:srgbClr val="000000"/>
                </a:solidFill>
              </a:rPr>
              <a:t>protomidollo</a:t>
            </a:r>
            <a:r>
              <a:rPr lang="it-IT" altLang="it-IT" sz="2400">
                <a:solidFill>
                  <a:srgbClr val="000000"/>
                </a:solidFill>
              </a:rPr>
              <a:t> o </a:t>
            </a:r>
            <a:r>
              <a:rPr lang="it-IT" altLang="it-IT" sz="2400" b="1">
                <a:solidFill>
                  <a:srgbClr val="000000"/>
                </a:solidFill>
              </a:rPr>
              <a:t>meristema midollare</a:t>
            </a:r>
            <a:r>
              <a:rPr lang="it-IT" altLang="it-IT" sz="2400">
                <a:solidFill>
                  <a:srgbClr val="000000"/>
                </a:solidFill>
              </a:rPr>
              <a:t>).</a:t>
            </a:r>
          </a:p>
        </p:txBody>
      </p:sp>
      <p:sp>
        <p:nvSpPr>
          <p:cNvPr id="4" name="CasellaDiTesto 3"/>
          <p:cNvSpPr txBox="1">
            <a:spLocks noChangeArrowheads="1"/>
          </p:cNvSpPr>
          <p:nvPr/>
        </p:nvSpPr>
        <p:spPr bwMode="auto">
          <a:xfrm>
            <a:off x="366713" y="5797550"/>
            <a:ext cx="85264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fontAlgn="base">
              <a:spcBef>
                <a:spcPct val="50000"/>
              </a:spcBef>
              <a:spcAft>
                <a:spcPct val="0"/>
              </a:spcAft>
              <a:buFontTx/>
              <a:buNone/>
            </a:pPr>
            <a:r>
              <a:rPr lang="it-IT" altLang="it-IT" sz="2400">
                <a:solidFill>
                  <a:srgbClr val="000000"/>
                </a:solidFill>
              </a:rPr>
              <a:t>Sotto a questa zona (e quindi più vecchia alla precedente) c’è la zona di DIFFERENZIAZIONE vera e propria.</a:t>
            </a:r>
          </a:p>
          <a:p>
            <a:pPr eaLnBrk="1" fontAlgn="base" hangingPunct="1">
              <a:spcBef>
                <a:spcPct val="0"/>
              </a:spcBef>
              <a:spcAft>
                <a:spcPct val="0"/>
              </a:spcAft>
              <a:buFontTx/>
              <a:buNone/>
            </a:pPr>
            <a:endParaRPr lang="it-IT" altLang="it-IT" sz="1800">
              <a:solidFill>
                <a:srgbClr val="000000"/>
              </a:solidFill>
            </a:endParaRPr>
          </a:p>
        </p:txBody>
      </p:sp>
    </p:spTree>
    <p:extLst>
      <p:ext uri="{BB962C8B-B14F-4D97-AF65-F5344CB8AC3E}">
        <p14:creationId xmlns:p14="http://schemas.microsoft.com/office/powerpoint/2010/main" val="668660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l="21257" t="21011" r="42854" b="28822"/>
          <a:stretch>
            <a:fillRect/>
          </a:stretch>
        </p:blipFill>
        <p:spPr bwMode="auto">
          <a:xfrm>
            <a:off x="1692275" y="488950"/>
            <a:ext cx="5383213" cy="602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3"/>
          <p:cNvGrpSpPr>
            <a:grpSpLocks/>
          </p:cNvGrpSpPr>
          <p:nvPr/>
        </p:nvGrpSpPr>
        <p:grpSpPr bwMode="auto">
          <a:xfrm>
            <a:off x="3565525" y="6324600"/>
            <a:ext cx="5578475" cy="538163"/>
            <a:chOff x="2243" y="3984"/>
            <a:chExt cx="3514" cy="339"/>
          </a:xfrm>
        </p:grpSpPr>
        <p:pic>
          <p:nvPicPr>
            <p:cNvPr id="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4"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24407136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5"/>
          <p:cNvSpPr txBox="1">
            <a:spLocks noChangeArrowheads="1"/>
          </p:cNvSpPr>
          <p:nvPr/>
        </p:nvSpPr>
        <p:spPr bwMode="auto">
          <a:xfrm>
            <a:off x="323850" y="549275"/>
            <a:ext cx="4176713"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fontAlgn="base">
              <a:spcBef>
                <a:spcPct val="50000"/>
              </a:spcBef>
              <a:spcAft>
                <a:spcPct val="0"/>
              </a:spcAft>
              <a:buFontTx/>
              <a:buNone/>
            </a:pPr>
            <a:r>
              <a:rPr lang="it-IT" altLang="it-IT" sz="2400">
                <a:solidFill>
                  <a:srgbClr val="000000"/>
                </a:solidFill>
              </a:rPr>
              <a:t>La forma di una pianta adulta non è però direttamente assimilabile a quella di un ovoide in allungamento illimitato, con eventuale aumento in spessore nella parte centrale, più vecchia, del corpo della pianta (ne deriverebbe una struttura a fuso) *.</a:t>
            </a:r>
          </a:p>
        </p:txBody>
      </p:sp>
      <p:sp>
        <p:nvSpPr>
          <p:cNvPr id="69635" name="Text Box 3"/>
          <p:cNvSpPr txBox="1">
            <a:spLocks noChangeArrowheads="1"/>
          </p:cNvSpPr>
          <p:nvPr/>
        </p:nvSpPr>
        <p:spPr bwMode="auto">
          <a:xfrm>
            <a:off x="107950" y="5641975"/>
            <a:ext cx="8424863"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2000">
                <a:solidFill>
                  <a:srgbClr val="000000"/>
                </a:solidFill>
              </a:rPr>
              <a:t>(*) ma </a:t>
            </a:r>
            <a:r>
              <a:rPr lang="it-IT" altLang="it-IT" sz="2000" i="1">
                <a:solidFill>
                  <a:srgbClr val="000000"/>
                </a:solidFill>
              </a:rPr>
              <a:t>attenzione a una importante eccezione su cui sarà necessario ritornare: alcune monocotiledoni pseudo-arboree!</a:t>
            </a:r>
          </a:p>
        </p:txBody>
      </p:sp>
      <p:pic>
        <p:nvPicPr>
          <p:cNvPr id="58382"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6913" y="549275"/>
            <a:ext cx="4318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83"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1362075"/>
            <a:ext cx="301625" cy="393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84"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1916113"/>
            <a:ext cx="215900" cy="279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85"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725" y="2565400"/>
            <a:ext cx="115888" cy="150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Connettore 1 2"/>
          <p:cNvCxnSpPr/>
          <p:nvPr/>
        </p:nvCxnSpPr>
        <p:spPr>
          <a:xfrm>
            <a:off x="0" y="5516563"/>
            <a:ext cx="3276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3"/>
          <p:cNvGrpSpPr>
            <a:grpSpLocks/>
          </p:cNvGrpSpPr>
          <p:nvPr/>
        </p:nvGrpSpPr>
        <p:grpSpPr bwMode="auto">
          <a:xfrm>
            <a:off x="3565525" y="6324600"/>
            <a:ext cx="5578475" cy="538163"/>
            <a:chOff x="2243" y="3984"/>
            <a:chExt cx="3514" cy="339"/>
          </a:xfrm>
        </p:grpSpPr>
        <p:pic>
          <p:nvPicPr>
            <p:cNvPr id="1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20"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32730616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838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83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5" descr="Risultati immagini per mazzo asparagi bianc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
          <p:cNvGrpSpPr>
            <a:grpSpLocks/>
          </p:cNvGrpSpPr>
          <p:nvPr/>
        </p:nvGrpSpPr>
        <p:grpSpPr bwMode="auto">
          <a:xfrm>
            <a:off x="3565525" y="6324600"/>
            <a:ext cx="5578475" cy="538163"/>
            <a:chOff x="2243" y="3984"/>
            <a:chExt cx="3514" cy="339"/>
          </a:xfrm>
        </p:grpSpPr>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6"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28534449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8" descr="http://31.194.75.235:13000/musei/img/scienze_5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773222"/>
            <a:ext cx="5976937" cy="364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CasellaDiTesto 1"/>
          <p:cNvSpPr txBox="1">
            <a:spLocks noChangeArrowheads="1"/>
          </p:cNvSpPr>
          <p:nvPr/>
        </p:nvSpPr>
        <p:spPr bwMode="auto">
          <a:xfrm>
            <a:off x="539750" y="5419709"/>
            <a:ext cx="8208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it-IT" altLang="it-IT" sz="1800" dirty="0">
                <a:solidFill>
                  <a:srgbClr val="000000"/>
                </a:solidFill>
              </a:rPr>
              <a:t>Da sinistra a destra: germinazione del frumento comune (</a:t>
            </a:r>
            <a:r>
              <a:rPr lang="it-IT" altLang="it-IT" sz="1800" i="1" dirty="0" err="1">
                <a:solidFill>
                  <a:srgbClr val="000000"/>
                </a:solidFill>
              </a:rPr>
              <a:t>Triticum</a:t>
            </a:r>
            <a:r>
              <a:rPr lang="it-IT" altLang="it-IT" sz="1800" i="1" dirty="0">
                <a:solidFill>
                  <a:srgbClr val="000000"/>
                </a:solidFill>
              </a:rPr>
              <a:t> vulgare</a:t>
            </a:r>
            <a:r>
              <a:rPr lang="it-IT" altLang="it-IT" sz="1800" dirty="0">
                <a:solidFill>
                  <a:srgbClr val="000000"/>
                </a:solidFill>
              </a:rPr>
              <a:t>), del fagiolo (</a:t>
            </a:r>
            <a:r>
              <a:rPr lang="it-IT" altLang="it-IT" sz="1800" i="1" dirty="0" err="1">
                <a:solidFill>
                  <a:srgbClr val="000000"/>
                </a:solidFill>
              </a:rPr>
              <a:t>Phaseolus</a:t>
            </a:r>
            <a:r>
              <a:rPr lang="it-IT" altLang="it-IT" sz="1800" i="1" dirty="0">
                <a:solidFill>
                  <a:srgbClr val="000000"/>
                </a:solidFill>
              </a:rPr>
              <a:t> </a:t>
            </a:r>
            <a:r>
              <a:rPr lang="it-IT" altLang="it-IT" sz="1800" i="1" dirty="0" err="1">
                <a:solidFill>
                  <a:srgbClr val="000000"/>
                </a:solidFill>
              </a:rPr>
              <a:t>vulgaris</a:t>
            </a:r>
            <a:r>
              <a:rPr lang="it-IT" altLang="it-IT" sz="1800" dirty="0">
                <a:solidFill>
                  <a:srgbClr val="000000"/>
                </a:solidFill>
              </a:rPr>
              <a:t>), e del pino domestico (</a:t>
            </a:r>
            <a:r>
              <a:rPr lang="it-IT" altLang="it-IT" sz="1800" i="1" dirty="0" err="1">
                <a:solidFill>
                  <a:srgbClr val="000000"/>
                </a:solidFill>
              </a:rPr>
              <a:t>Pinus</a:t>
            </a:r>
            <a:r>
              <a:rPr lang="it-IT" altLang="it-IT" sz="1800" i="1" dirty="0">
                <a:solidFill>
                  <a:srgbClr val="000000"/>
                </a:solidFill>
              </a:rPr>
              <a:t> pinea</a:t>
            </a:r>
            <a:r>
              <a:rPr lang="it-IT" altLang="it-IT" sz="1800" dirty="0">
                <a:solidFill>
                  <a:srgbClr val="000000"/>
                </a:solidFill>
              </a:rPr>
              <a:t>) [Ginnasio Maffei - Verona].</a:t>
            </a:r>
          </a:p>
        </p:txBody>
      </p:sp>
      <p:sp>
        <p:nvSpPr>
          <p:cNvPr id="2" name="CasellaDiTesto 1"/>
          <p:cNvSpPr txBox="1"/>
          <p:nvPr/>
        </p:nvSpPr>
        <p:spPr>
          <a:xfrm>
            <a:off x="467518" y="328936"/>
            <a:ext cx="8208963" cy="1938992"/>
          </a:xfrm>
          <a:prstGeom prst="rect">
            <a:avLst/>
          </a:prstGeom>
          <a:noFill/>
        </p:spPr>
        <p:txBody>
          <a:bodyPr wrap="square" rtlCol="0">
            <a:spAutoFit/>
          </a:bodyPr>
          <a:lstStyle/>
          <a:p>
            <a:pPr>
              <a:spcBef>
                <a:spcPct val="0"/>
              </a:spcBef>
            </a:pPr>
            <a:r>
              <a:rPr lang="it-IT" altLang="it-IT" sz="2000" dirty="0" smtClean="0">
                <a:solidFill>
                  <a:srgbClr val="000000"/>
                </a:solidFill>
              </a:rPr>
              <a:t>Dallo </a:t>
            </a:r>
            <a:r>
              <a:rPr lang="it-IT" altLang="it-IT" sz="2000" dirty="0">
                <a:solidFill>
                  <a:srgbClr val="000000"/>
                </a:solidFill>
              </a:rPr>
              <a:t>stato quiescente (“</a:t>
            </a:r>
            <a:r>
              <a:rPr lang="it-IT" altLang="it-IT" sz="2000" b="1" dirty="0">
                <a:solidFill>
                  <a:srgbClr val="000000"/>
                </a:solidFill>
              </a:rPr>
              <a:t>dormienza</a:t>
            </a:r>
            <a:r>
              <a:rPr lang="it-IT" altLang="it-IT" sz="2000" dirty="0">
                <a:solidFill>
                  <a:srgbClr val="000000"/>
                </a:solidFill>
              </a:rPr>
              <a:t>”), </a:t>
            </a:r>
            <a:r>
              <a:rPr lang="it-IT" altLang="it-IT" sz="2000" dirty="0">
                <a:solidFill>
                  <a:srgbClr val="000000"/>
                </a:solidFill>
              </a:rPr>
              <a:t>il seme </a:t>
            </a:r>
            <a:r>
              <a:rPr lang="it-IT" altLang="it-IT" sz="2000" dirty="0" smtClean="0">
                <a:solidFill>
                  <a:srgbClr val="000000"/>
                </a:solidFill>
              </a:rPr>
              <a:t>eventualmente si </a:t>
            </a:r>
            <a:r>
              <a:rPr lang="it-IT" altLang="it-IT" sz="2000" dirty="0">
                <a:solidFill>
                  <a:srgbClr val="000000"/>
                </a:solidFill>
              </a:rPr>
              <a:t>risveglia </a:t>
            </a:r>
            <a:r>
              <a:rPr lang="it-IT" altLang="it-IT" sz="2000" dirty="0" smtClean="0">
                <a:solidFill>
                  <a:srgbClr val="000000"/>
                </a:solidFill>
              </a:rPr>
              <a:t>mediante il processo di </a:t>
            </a:r>
            <a:r>
              <a:rPr lang="it-IT" altLang="it-IT" sz="2000" b="1" dirty="0" smtClean="0">
                <a:solidFill>
                  <a:srgbClr val="000000"/>
                </a:solidFill>
              </a:rPr>
              <a:t>germinazione</a:t>
            </a:r>
            <a:r>
              <a:rPr lang="it-IT" altLang="it-IT" sz="2000" dirty="0" smtClean="0">
                <a:solidFill>
                  <a:srgbClr val="000000"/>
                </a:solidFill>
              </a:rPr>
              <a:t>, cioè il </a:t>
            </a:r>
            <a:r>
              <a:rPr lang="it-IT" altLang="it-IT" sz="2000" dirty="0">
                <a:solidFill>
                  <a:srgbClr val="000000"/>
                </a:solidFill>
              </a:rPr>
              <a:t>processo </a:t>
            </a:r>
            <a:r>
              <a:rPr lang="it-IT" altLang="it-IT" sz="2000" dirty="0" smtClean="0">
                <a:solidFill>
                  <a:srgbClr val="000000"/>
                </a:solidFill>
              </a:rPr>
              <a:t>di ripresa del</a:t>
            </a:r>
            <a:r>
              <a:rPr lang="it-IT" altLang="it-IT" sz="2000" dirty="0" smtClean="0">
                <a:solidFill>
                  <a:srgbClr val="000000"/>
                </a:solidFill>
              </a:rPr>
              <a:t>la </a:t>
            </a:r>
            <a:r>
              <a:rPr lang="it-IT" altLang="it-IT" sz="2000" dirty="0">
                <a:solidFill>
                  <a:srgbClr val="000000"/>
                </a:solidFill>
              </a:rPr>
              <a:t>vita metabolica attiva. </a:t>
            </a:r>
            <a:r>
              <a:rPr lang="it-IT" altLang="it-IT" sz="2000" dirty="0" smtClean="0">
                <a:solidFill>
                  <a:srgbClr val="000000"/>
                </a:solidFill>
              </a:rPr>
              <a:t>La germinazione comincia </a:t>
            </a:r>
            <a:r>
              <a:rPr lang="it-IT" altLang="it-IT" sz="2000" dirty="0">
                <a:solidFill>
                  <a:srgbClr val="000000"/>
                </a:solidFill>
              </a:rPr>
              <a:t>con </a:t>
            </a:r>
            <a:r>
              <a:rPr lang="it-IT" altLang="it-IT" sz="2000" dirty="0" smtClean="0">
                <a:solidFill>
                  <a:srgbClr val="000000"/>
                </a:solidFill>
              </a:rPr>
              <a:t>l’emissione della prima radichetta (</a:t>
            </a:r>
            <a:r>
              <a:rPr lang="it-IT" altLang="it-IT" sz="2000" b="1" dirty="0" smtClean="0">
                <a:solidFill>
                  <a:srgbClr val="000000"/>
                </a:solidFill>
              </a:rPr>
              <a:t>radice primaria</a:t>
            </a:r>
            <a:r>
              <a:rPr lang="it-IT" altLang="it-IT" sz="2000" dirty="0" smtClean="0">
                <a:solidFill>
                  <a:srgbClr val="000000"/>
                </a:solidFill>
              </a:rPr>
              <a:t>) e </a:t>
            </a:r>
            <a:r>
              <a:rPr lang="it-IT" altLang="it-IT" sz="2000" dirty="0">
                <a:solidFill>
                  <a:srgbClr val="000000"/>
                </a:solidFill>
              </a:rPr>
              <a:t>termina quando </a:t>
            </a:r>
            <a:r>
              <a:rPr lang="it-IT" altLang="it-IT" sz="2000" dirty="0" smtClean="0">
                <a:solidFill>
                  <a:srgbClr val="000000"/>
                </a:solidFill>
              </a:rPr>
              <a:t>la </a:t>
            </a:r>
            <a:r>
              <a:rPr lang="it-IT" altLang="it-IT" sz="2000" b="1" dirty="0" smtClean="0">
                <a:solidFill>
                  <a:srgbClr val="000000"/>
                </a:solidFill>
              </a:rPr>
              <a:t>plantula</a:t>
            </a:r>
            <a:r>
              <a:rPr lang="it-IT" altLang="it-IT" sz="2000" dirty="0" smtClean="0">
                <a:solidFill>
                  <a:srgbClr val="000000"/>
                </a:solidFill>
              </a:rPr>
              <a:t> è </a:t>
            </a:r>
            <a:r>
              <a:rPr lang="it-IT" altLang="it-IT" sz="2000" dirty="0">
                <a:solidFill>
                  <a:srgbClr val="000000"/>
                </a:solidFill>
              </a:rPr>
              <a:t>in grado di iniziare l'attività fotosintetica necessaria al proprio fabbisogno di carboidrati.</a:t>
            </a:r>
          </a:p>
        </p:txBody>
      </p:sp>
      <p:grpSp>
        <p:nvGrpSpPr>
          <p:cNvPr id="12" name="Group 3"/>
          <p:cNvGrpSpPr>
            <a:grpSpLocks/>
          </p:cNvGrpSpPr>
          <p:nvPr/>
        </p:nvGrpSpPr>
        <p:grpSpPr bwMode="auto">
          <a:xfrm>
            <a:off x="3565525" y="6324600"/>
            <a:ext cx="5578475" cy="538163"/>
            <a:chOff x="2243" y="3984"/>
            <a:chExt cx="3514" cy="339"/>
          </a:xfrm>
        </p:grpSpPr>
        <p:pic>
          <p:nvPicPr>
            <p:cNvPr id="1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5"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9151579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8"/>
          <p:cNvSpPr txBox="1">
            <a:spLocks noChangeArrowheads="1"/>
          </p:cNvSpPr>
          <p:nvPr/>
        </p:nvSpPr>
        <p:spPr bwMode="auto">
          <a:xfrm>
            <a:off x="468313" y="476250"/>
            <a:ext cx="5040312"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2400">
                <a:solidFill>
                  <a:srgbClr val="000000"/>
                </a:solidFill>
              </a:rPr>
              <a:t>L’aumento in complessità del corpo della pianta avviene infatti anche grazie a un processo di  moltiplicazione del numero di apici vegetativi, tanto a livello caulinare che radicale.</a:t>
            </a:r>
          </a:p>
        </p:txBody>
      </p:sp>
      <p:sp>
        <p:nvSpPr>
          <p:cNvPr id="71683" name="AutoShape 10" descr="Risultati immagini per dendritic shape"/>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0"/>
              </a:spcBef>
              <a:spcAft>
                <a:spcPct val="0"/>
              </a:spcAft>
              <a:buFontTx/>
              <a:buNone/>
            </a:pPr>
            <a:endParaRPr lang="it-IT" altLang="it-IT" sz="1800">
              <a:solidFill>
                <a:srgbClr val="000000"/>
              </a:solidFill>
            </a:endParaRPr>
          </a:p>
        </p:txBody>
      </p:sp>
      <p:pic>
        <p:nvPicPr>
          <p:cNvPr id="71684"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6273" name="Group 17"/>
          <p:cNvGrpSpPr>
            <a:grpSpLocks/>
          </p:cNvGrpSpPr>
          <p:nvPr/>
        </p:nvGrpSpPr>
        <p:grpSpPr bwMode="auto">
          <a:xfrm>
            <a:off x="5421313" y="188913"/>
            <a:ext cx="3722687" cy="6383337"/>
            <a:chOff x="3415" y="119"/>
            <a:chExt cx="2345" cy="4021"/>
          </a:xfrm>
        </p:grpSpPr>
        <p:pic>
          <p:nvPicPr>
            <p:cNvPr id="71686"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5" y="119"/>
              <a:ext cx="1651" cy="2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7"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5" y="2205"/>
              <a:ext cx="2345" cy="1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CasellaDiTesto 1"/>
          <p:cNvSpPr txBox="1">
            <a:spLocks noChangeArrowheads="1"/>
          </p:cNvSpPr>
          <p:nvPr/>
        </p:nvSpPr>
        <p:spPr bwMode="auto">
          <a:xfrm>
            <a:off x="468313" y="3068638"/>
            <a:ext cx="5040312"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2400">
                <a:solidFill>
                  <a:srgbClr val="000000"/>
                </a:solidFill>
              </a:rPr>
              <a:t>La forma derivante si dice “</a:t>
            </a:r>
            <a:r>
              <a:rPr lang="it-IT" altLang="it-IT" sz="2400" b="1">
                <a:solidFill>
                  <a:srgbClr val="222268"/>
                </a:solidFill>
              </a:rPr>
              <a:t>DENDRITICA</a:t>
            </a:r>
            <a:r>
              <a:rPr lang="it-IT" altLang="it-IT" sz="2400">
                <a:solidFill>
                  <a:srgbClr val="000000"/>
                </a:solidFill>
              </a:rPr>
              <a:t>”, cioè “a forma di albero” («</a:t>
            </a:r>
            <a:r>
              <a:rPr lang="it-IT" altLang="it-IT" sz="2400" i="1" u="sng">
                <a:solidFill>
                  <a:srgbClr val="000000"/>
                </a:solidFill>
              </a:rPr>
              <a:t>ma chi l’avrebbe mai detto</a:t>
            </a:r>
            <a:r>
              <a:rPr lang="it-IT" altLang="it-IT" sz="2400" u="sng">
                <a:solidFill>
                  <a:srgbClr val="000000"/>
                </a:solidFill>
              </a:rPr>
              <a:t>?</a:t>
            </a:r>
            <a:r>
              <a:rPr lang="it-IT" altLang="it-IT" sz="2400">
                <a:solidFill>
                  <a:srgbClr val="000000"/>
                </a:solidFill>
              </a:rPr>
              <a:t>»), e sarà “aperta”, con ogni parte che potrà – se necessario – crescere in maniera indipendente alle altre parti.</a:t>
            </a:r>
          </a:p>
        </p:txBody>
      </p:sp>
      <p:grpSp>
        <p:nvGrpSpPr>
          <p:cNvPr id="17" name="Group 3"/>
          <p:cNvGrpSpPr>
            <a:grpSpLocks/>
          </p:cNvGrpSpPr>
          <p:nvPr/>
        </p:nvGrpSpPr>
        <p:grpSpPr bwMode="auto">
          <a:xfrm>
            <a:off x="3565525" y="6324600"/>
            <a:ext cx="5578475" cy="538163"/>
            <a:chOff x="2243" y="3984"/>
            <a:chExt cx="3514" cy="339"/>
          </a:xfrm>
        </p:grpSpPr>
        <p:pic>
          <p:nvPicPr>
            <p:cNvPr id="1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20"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3758200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6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5" descr="Risultati immagini per asparagus officinal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92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5" name="Picture 11" descr="Risultati immagini per root asparag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1771361"/>
            <a:ext cx="47625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3"/>
          <p:cNvGrpSpPr>
            <a:grpSpLocks/>
          </p:cNvGrpSpPr>
          <p:nvPr/>
        </p:nvGrpSpPr>
        <p:grpSpPr bwMode="auto">
          <a:xfrm>
            <a:off x="3565525" y="6324600"/>
            <a:ext cx="5578475" cy="538163"/>
            <a:chOff x="2243" y="3984"/>
            <a:chExt cx="3514" cy="339"/>
          </a:xfrm>
        </p:grpSpPr>
        <p:pic>
          <p:nvPicPr>
            <p:cNvPr id="1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5"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651885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8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6"/>
          <p:cNvSpPr txBox="1">
            <a:spLocks noChangeArrowheads="1"/>
          </p:cNvSpPr>
          <p:nvPr/>
        </p:nvSpPr>
        <p:spPr bwMode="auto">
          <a:xfrm>
            <a:off x="323850" y="260350"/>
            <a:ext cx="83820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fontAlgn="base">
              <a:spcBef>
                <a:spcPct val="50000"/>
              </a:spcBef>
              <a:spcAft>
                <a:spcPct val="0"/>
              </a:spcAft>
              <a:buFontTx/>
              <a:buNone/>
            </a:pPr>
            <a:r>
              <a:rPr lang="it-IT" altLang="it-IT" sz="2400">
                <a:solidFill>
                  <a:srgbClr val="000000"/>
                </a:solidFill>
              </a:rPr>
              <a:t>La moltiplicazione dei meristemi è la diretta conseguenza della formazione di </a:t>
            </a:r>
            <a:r>
              <a:rPr lang="it-IT" altLang="it-IT" sz="2400" b="1">
                <a:solidFill>
                  <a:srgbClr val="000000"/>
                </a:solidFill>
              </a:rPr>
              <a:t>meristemi laterali</a:t>
            </a:r>
            <a:r>
              <a:rPr lang="it-IT" altLang="it-IT" sz="2400">
                <a:solidFill>
                  <a:srgbClr val="000000"/>
                </a:solidFill>
              </a:rPr>
              <a:t> rispetto all’asse di polarità originale. Daranno potenzialmente origine a ramificazioni  di secondo ordine, sia caulinarie che radicali. </a:t>
            </a:r>
          </a:p>
        </p:txBody>
      </p:sp>
      <p:pic>
        <p:nvPicPr>
          <p:cNvPr id="88067" name="Picture 2" descr="http://classconnection.s3.amazonaws.com/431/flashcards/1134431/png/meristems1328668626885.png"/>
          <p:cNvPicPr>
            <a:picLocks noChangeAspect="1" noChangeArrowheads="1"/>
          </p:cNvPicPr>
          <p:nvPr/>
        </p:nvPicPr>
        <p:blipFill>
          <a:blip r:embed="rId2">
            <a:extLst>
              <a:ext uri="{28A0092B-C50C-407E-A947-70E740481C1C}">
                <a14:useLocalDpi xmlns:a14="http://schemas.microsoft.com/office/drawing/2010/main" val="0"/>
              </a:ext>
            </a:extLst>
          </a:blip>
          <a:srcRect r="25027" b="44537"/>
          <a:stretch>
            <a:fillRect/>
          </a:stretch>
        </p:blipFill>
        <p:spPr bwMode="auto">
          <a:xfrm>
            <a:off x="400050" y="3717925"/>
            <a:ext cx="377825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2" name="Picture 2" descr="http://classconnection.s3.amazonaws.com/431/flashcards/1134431/png/meristems1328668626885.png"/>
          <p:cNvPicPr>
            <a:picLocks noChangeAspect="1" noChangeArrowheads="1"/>
          </p:cNvPicPr>
          <p:nvPr/>
        </p:nvPicPr>
        <p:blipFill>
          <a:blip r:embed="rId2">
            <a:extLst>
              <a:ext uri="{28A0092B-C50C-407E-A947-70E740481C1C}">
                <a14:useLocalDpi xmlns:a14="http://schemas.microsoft.com/office/drawing/2010/main" val="0"/>
              </a:ext>
            </a:extLst>
          </a:blip>
          <a:srcRect t="55334"/>
          <a:stretch>
            <a:fillRect/>
          </a:stretch>
        </p:blipFill>
        <p:spPr bwMode="auto">
          <a:xfrm>
            <a:off x="3924300" y="3908425"/>
            <a:ext cx="5038725"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3" name="Text Box 9"/>
          <p:cNvSpPr txBox="1">
            <a:spLocks noChangeArrowheads="1"/>
          </p:cNvSpPr>
          <p:nvPr/>
        </p:nvSpPr>
        <p:spPr bwMode="auto">
          <a:xfrm>
            <a:off x="342900" y="2133600"/>
            <a:ext cx="84963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fontAlgn="base">
              <a:spcBef>
                <a:spcPct val="50000"/>
              </a:spcBef>
              <a:spcAft>
                <a:spcPct val="0"/>
              </a:spcAft>
              <a:buFontTx/>
              <a:buNone/>
            </a:pPr>
            <a:r>
              <a:rPr lang="it-IT" altLang="it-IT" sz="2400">
                <a:solidFill>
                  <a:srgbClr val="000000"/>
                </a:solidFill>
              </a:rPr>
              <a:t>I meccanismi di formazione sono molto diversi nei due organi assili fondamentali della pianta, il caule e la radice, a causa della diversa organizzazione di questi due organi.</a:t>
            </a:r>
            <a:endParaRPr lang="it-IT" altLang="it-IT" sz="1800">
              <a:solidFill>
                <a:srgbClr val="000000"/>
              </a:solidFill>
            </a:endParaRPr>
          </a:p>
        </p:txBody>
      </p:sp>
      <p:grpSp>
        <p:nvGrpSpPr>
          <p:cNvPr id="14" name="Group 3"/>
          <p:cNvGrpSpPr>
            <a:grpSpLocks/>
          </p:cNvGrpSpPr>
          <p:nvPr/>
        </p:nvGrpSpPr>
        <p:grpSpPr bwMode="auto">
          <a:xfrm>
            <a:off x="3565525" y="6324600"/>
            <a:ext cx="5578475" cy="538163"/>
            <a:chOff x="2243" y="3984"/>
            <a:chExt cx="3514" cy="339"/>
          </a:xfrm>
        </p:grpSpPr>
        <p:pic>
          <p:nvPicPr>
            <p:cNvPr id="1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7"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1148506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80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80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395288" y="549275"/>
            <a:ext cx="8229600" cy="429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fontAlgn="base">
              <a:spcBef>
                <a:spcPct val="50000"/>
              </a:spcBef>
              <a:spcAft>
                <a:spcPct val="0"/>
              </a:spcAft>
              <a:buFontTx/>
              <a:buNone/>
            </a:pPr>
            <a:r>
              <a:rPr lang="it-IT" altLang="it-IT" sz="2400">
                <a:solidFill>
                  <a:srgbClr val="000000"/>
                </a:solidFill>
              </a:rPr>
              <a:t>Tutti i </a:t>
            </a:r>
            <a:r>
              <a:rPr lang="it-IT" altLang="it-IT" sz="2400" b="1">
                <a:solidFill>
                  <a:srgbClr val="000000"/>
                </a:solidFill>
              </a:rPr>
              <a:t>meristemi laterali</a:t>
            </a:r>
            <a:r>
              <a:rPr lang="it-IT" altLang="it-IT" sz="2400">
                <a:solidFill>
                  <a:srgbClr val="000000"/>
                </a:solidFill>
              </a:rPr>
              <a:t> sono di fatto </a:t>
            </a:r>
            <a:r>
              <a:rPr lang="it-IT" altLang="it-IT" sz="2400">
                <a:solidFill>
                  <a:srgbClr val="333399"/>
                </a:solidFill>
              </a:rPr>
              <a:t>MERISTEMI PRIMARI</a:t>
            </a:r>
            <a:r>
              <a:rPr lang="it-IT" altLang="it-IT" sz="2400">
                <a:solidFill>
                  <a:srgbClr val="000000"/>
                </a:solidFill>
              </a:rPr>
              <a:t>, così definiti perché derivano direttamente dal tessuto embrionale, contrapponendosi ai cosiddetti </a:t>
            </a:r>
            <a:r>
              <a:rPr lang="it-IT" altLang="it-IT" sz="2400">
                <a:solidFill>
                  <a:srgbClr val="FF0000"/>
                </a:solidFill>
              </a:rPr>
              <a:t>MERISTEMI SECONDARI</a:t>
            </a:r>
            <a:r>
              <a:rPr lang="it-IT" altLang="it-IT" sz="2400">
                <a:solidFill>
                  <a:srgbClr val="6B6BCF"/>
                </a:solidFill>
              </a:rPr>
              <a:t> </a:t>
            </a:r>
            <a:r>
              <a:rPr lang="it-IT" altLang="it-IT" sz="2400">
                <a:solidFill>
                  <a:srgbClr val="000000"/>
                </a:solidFill>
              </a:rPr>
              <a:t>(tra cui anche i cosiddetti </a:t>
            </a:r>
            <a:r>
              <a:rPr lang="it-IT" altLang="it-IT" sz="2400">
                <a:solidFill>
                  <a:srgbClr val="CC0099"/>
                </a:solidFill>
              </a:rPr>
              <a:t>M. AVVENTIZI</a:t>
            </a:r>
            <a:r>
              <a:rPr lang="it-IT" altLang="it-IT" sz="2400">
                <a:solidFill>
                  <a:srgbClr val="000000"/>
                </a:solidFill>
              </a:rPr>
              <a:t>)</a:t>
            </a:r>
            <a:r>
              <a:rPr lang="it-IT" altLang="it-IT" sz="2400">
                <a:solidFill>
                  <a:srgbClr val="6B6BCF"/>
                </a:solidFill>
              </a:rPr>
              <a:t> </a:t>
            </a:r>
            <a:r>
              <a:rPr lang="it-IT" altLang="it-IT" sz="2400">
                <a:solidFill>
                  <a:srgbClr val="000000"/>
                </a:solidFill>
              </a:rPr>
              <a:t>che derivano invece da cellule già adulte, quindi completamente differenziate che in seguito a determinati stimoli riprendono la capacità di dividersi mitoticamente, formando nuovi tessuti. </a:t>
            </a:r>
          </a:p>
          <a:p>
            <a:pPr fontAlgn="base">
              <a:spcBef>
                <a:spcPct val="50000"/>
              </a:spcBef>
              <a:spcAft>
                <a:spcPct val="0"/>
              </a:spcAft>
              <a:buFontTx/>
              <a:buNone/>
            </a:pPr>
            <a:r>
              <a:rPr lang="it-IT" altLang="it-IT" sz="2400">
                <a:solidFill>
                  <a:srgbClr val="000000"/>
                </a:solidFill>
              </a:rPr>
              <a:t>I meristemi secondari saranno particolarmente importanti nella crescita secondaria in spessore negli organi assili della pianta. </a:t>
            </a:r>
            <a:r>
              <a:rPr lang="it-IT" altLang="it-IT" sz="2400">
                <a:solidFill>
                  <a:srgbClr val="6B6BCF"/>
                </a:solidFill>
              </a:rPr>
              <a:t>  </a:t>
            </a:r>
            <a:endParaRPr lang="it-IT" altLang="it-IT" sz="2400">
              <a:solidFill>
                <a:srgbClr val="000000"/>
              </a:solidFill>
            </a:endParaRPr>
          </a:p>
        </p:txBody>
      </p:sp>
      <p:grpSp>
        <p:nvGrpSpPr>
          <p:cNvPr id="11" name="Group 3"/>
          <p:cNvGrpSpPr>
            <a:grpSpLocks/>
          </p:cNvGrpSpPr>
          <p:nvPr/>
        </p:nvGrpSpPr>
        <p:grpSpPr bwMode="auto">
          <a:xfrm>
            <a:off x="3565525" y="6324600"/>
            <a:ext cx="5578475" cy="538163"/>
            <a:chOff x="2243" y="3984"/>
            <a:chExt cx="3514" cy="339"/>
          </a:xfrm>
        </p:grpSpPr>
        <p:pic>
          <p:nvPicPr>
            <p:cNvPr id="1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4"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2889483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apicevegetativosezio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913" y="188913"/>
            <a:ext cx="7226300"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7" descr="f2301_ISBN88-08-0914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22750"/>
            <a:ext cx="2424113"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Line 9"/>
          <p:cNvSpPr>
            <a:spLocks noChangeShapeType="1"/>
          </p:cNvSpPr>
          <p:nvPr/>
        </p:nvSpPr>
        <p:spPr bwMode="auto">
          <a:xfrm flipV="1">
            <a:off x="1258888" y="3429000"/>
            <a:ext cx="1512887" cy="136683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grpSp>
        <p:nvGrpSpPr>
          <p:cNvPr id="13" name="Group 3"/>
          <p:cNvGrpSpPr>
            <a:grpSpLocks/>
          </p:cNvGrpSpPr>
          <p:nvPr/>
        </p:nvGrpSpPr>
        <p:grpSpPr bwMode="auto">
          <a:xfrm>
            <a:off x="3565525" y="6324600"/>
            <a:ext cx="5578475" cy="538163"/>
            <a:chOff x="2243" y="3984"/>
            <a:chExt cx="3514" cy="339"/>
          </a:xfrm>
        </p:grpSpPr>
        <p:pic>
          <p:nvPicPr>
            <p:cNvPr id="1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6"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3850181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525463" y="457200"/>
            <a:ext cx="8077200"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fontAlgn="base">
              <a:spcBef>
                <a:spcPct val="50000"/>
              </a:spcBef>
              <a:spcAft>
                <a:spcPct val="0"/>
              </a:spcAft>
              <a:buFontTx/>
              <a:buNone/>
            </a:pPr>
            <a:r>
              <a:rPr lang="it-IT" altLang="it-IT" sz="2400">
                <a:solidFill>
                  <a:srgbClr val="000000"/>
                </a:solidFill>
              </a:rPr>
              <a:t>Il caule normalmente porta le foglie, che sono distribuite secondo schemi precisi descritti dalla FILLOTASSI. Le foglie si formano per un processo di moltiplicazione di cellule collocate nella porzione più esterna del meristema apicale (“</a:t>
            </a:r>
            <a:r>
              <a:rPr lang="it-IT" altLang="it-IT" sz="2400" b="1">
                <a:solidFill>
                  <a:srgbClr val="333399"/>
                </a:solidFill>
              </a:rPr>
              <a:t>iniziali fogliari</a:t>
            </a:r>
            <a:r>
              <a:rPr lang="it-IT" altLang="it-IT" sz="2400">
                <a:solidFill>
                  <a:srgbClr val="000000"/>
                </a:solidFill>
              </a:rPr>
              <a:t>”), subito sotto lo strato di cellule (“</a:t>
            </a:r>
            <a:r>
              <a:rPr lang="it-IT" altLang="it-IT" sz="2400" b="1">
                <a:solidFill>
                  <a:srgbClr val="333399"/>
                </a:solidFill>
              </a:rPr>
              <a:t>protoderma</a:t>
            </a:r>
            <a:r>
              <a:rPr lang="it-IT" altLang="it-IT" sz="2400">
                <a:solidFill>
                  <a:srgbClr val="000000"/>
                </a:solidFill>
              </a:rPr>
              <a:t>”) che dà origine al tessuto tegumentario che copre tutte le strutture primarie del caule e del filloma. </a:t>
            </a:r>
          </a:p>
        </p:txBody>
      </p:sp>
      <p:grpSp>
        <p:nvGrpSpPr>
          <p:cNvPr id="148483" name="Group 3"/>
          <p:cNvGrpSpPr>
            <a:grpSpLocks/>
          </p:cNvGrpSpPr>
          <p:nvPr/>
        </p:nvGrpSpPr>
        <p:grpSpPr bwMode="auto">
          <a:xfrm>
            <a:off x="539750" y="3144838"/>
            <a:ext cx="8382000" cy="3230562"/>
            <a:chOff x="340" y="1981"/>
            <a:chExt cx="5280" cy="2035"/>
          </a:xfrm>
        </p:grpSpPr>
        <p:pic>
          <p:nvPicPr>
            <p:cNvPr id="76804" name="Picture 4" descr="fogliaprimordio"/>
            <p:cNvPicPr>
              <a:picLocks noChangeAspect="1" noChangeArrowheads="1"/>
            </p:cNvPicPr>
            <p:nvPr/>
          </p:nvPicPr>
          <p:blipFill>
            <a:blip r:embed="rId2" cstate="print">
              <a:lum bright="-12000" contrast="18000"/>
              <a:extLst>
                <a:ext uri="{28A0092B-C50C-407E-A947-70E740481C1C}">
                  <a14:useLocalDpi xmlns:a14="http://schemas.microsoft.com/office/drawing/2010/main" val="0"/>
                </a:ext>
              </a:extLst>
            </a:blip>
            <a:srcRect/>
            <a:stretch>
              <a:fillRect/>
            </a:stretch>
          </p:blipFill>
          <p:spPr bwMode="auto">
            <a:xfrm>
              <a:off x="2932" y="1981"/>
              <a:ext cx="2688" cy="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05" name="Group 5"/>
            <p:cNvGrpSpPr>
              <a:grpSpLocks/>
            </p:cNvGrpSpPr>
            <p:nvPr/>
          </p:nvGrpSpPr>
          <p:grpSpPr bwMode="auto">
            <a:xfrm>
              <a:off x="340" y="2087"/>
              <a:ext cx="5171" cy="1929"/>
              <a:chOff x="340" y="2087"/>
              <a:chExt cx="5171" cy="1929"/>
            </a:xfrm>
          </p:grpSpPr>
          <p:sp>
            <p:nvSpPr>
              <p:cNvPr id="76806" name="Text Box 6"/>
              <p:cNvSpPr txBox="1">
                <a:spLocks noChangeArrowheads="1"/>
              </p:cNvSpPr>
              <p:nvPr/>
            </p:nvSpPr>
            <p:spPr bwMode="auto">
              <a:xfrm>
                <a:off x="340" y="2087"/>
                <a:ext cx="2813" cy="1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2400">
                    <a:solidFill>
                      <a:srgbClr val="000000"/>
                    </a:solidFill>
                  </a:rPr>
                  <a:t>L’attività mitotica porta alla formazione di masse cellulari che alterano la forma a cupola dell’apice caulinare , producendo rigonfiamenti</a:t>
                </a:r>
              </a:p>
            </p:txBody>
          </p:sp>
          <p:sp>
            <p:nvSpPr>
              <p:cNvPr id="76807" name="Text Box 7"/>
              <p:cNvSpPr txBox="1">
                <a:spLocks noChangeArrowheads="1"/>
              </p:cNvSpPr>
              <p:nvPr/>
            </p:nvSpPr>
            <p:spPr bwMode="auto">
              <a:xfrm>
                <a:off x="340" y="3268"/>
                <a:ext cx="5171" cy="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2400">
                    <a:solidFill>
                      <a:srgbClr val="000000"/>
                    </a:solidFill>
                  </a:rPr>
                  <a:t>laterali (“</a:t>
                </a:r>
                <a:r>
                  <a:rPr lang="it-IT" altLang="it-IT" sz="2400" b="1">
                    <a:solidFill>
                      <a:srgbClr val="333399"/>
                    </a:solidFill>
                  </a:rPr>
                  <a:t>primordi fogliari</a:t>
                </a:r>
                <a:r>
                  <a:rPr lang="it-IT" altLang="it-IT" sz="2400">
                    <a:solidFill>
                      <a:srgbClr val="000000"/>
                    </a:solidFill>
                  </a:rPr>
                  <a:t>”), che col proseguire dell’accrescimento, diventeranno foglie, che sono organi </a:t>
                </a:r>
                <a:br>
                  <a:rPr lang="it-IT" altLang="it-IT" sz="2400">
                    <a:solidFill>
                      <a:srgbClr val="000000"/>
                    </a:solidFill>
                  </a:rPr>
                </a:br>
                <a:r>
                  <a:rPr lang="it-IT" altLang="it-IT" sz="2400">
                    <a:solidFill>
                      <a:srgbClr val="000000"/>
                    </a:solidFill>
                  </a:rPr>
                  <a:t>ad accrescimento </a:t>
                </a:r>
                <a:r>
                  <a:rPr lang="it-IT" altLang="it-IT" sz="2400" b="1">
                    <a:solidFill>
                      <a:srgbClr val="333399"/>
                    </a:solidFill>
                  </a:rPr>
                  <a:t>DEFINITO</a:t>
                </a:r>
                <a:r>
                  <a:rPr lang="it-IT" altLang="it-IT" sz="2400">
                    <a:solidFill>
                      <a:srgbClr val="000000"/>
                    </a:solidFill>
                  </a:rPr>
                  <a:t>.</a:t>
                </a:r>
                <a:endParaRPr lang="it-IT" altLang="it-IT" sz="1800">
                  <a:solidFill>
                    <a:srgbClr val="000000"/>
                  </a:solidFill>
                </a:endParaRPr>
              </a:p>
            </p:txBody>
          </p:sp>
        </p:grpSp>
      </p:grpSp>
      <p:grpSp>
        <p:nvGrpSpPr>
          <p:cNvPr id="16" name="Group 3"/>
          <p:cNvGrpSpPr>
            <a:grpSpLocks/>
          </p:cNvGrpSpPr>
          <p:nvPr/>
        </p:nvGrpSpPr>
        <p:grpSpPr bwMode="auto">
          <a:xfrm>
            <a:off x="3565525" y="6324600"/>
            <a:ext cx="5578475" cy="538163"/>
            <a:chOff x="2243" y="3984"/>
            <a:chExt cx="3514" cy="339"/>
          </a:xfrm>
        </p:grpSpPr>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9"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1873711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84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301625" y="212725"/>
            <a:ext cx="8447088" cy="323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fontAlgn="base">
              <a:spcBef>
                <a:spcPct val="50000"/>
              </a:spcBef>
              <a:spcAft>
                <a:spcPct val="0"/>
              </a:spcAft>
              <a:buFontTx/>
              <a:buNone/>
            </a:pPr>
            <a:r>
              <a:rPr lang="it-IT" altLang="it-IT" sz="2400" dirty="0">
                <a:solidFill>
                  <a:srgbClr val="000000"/>
                </a:solidFill>
              </a:rPr>
              <a:t>La loro rapida crescita, più pronunciata sulla faccia esterna, determina la sovrapposizione degli elementi più vecchi su quelli più giovani, che vengono così protetti da traumi ed infezioni. </a:t>
            </a:r>
          </a:p>
          <a:p>
            <a:pPr fontAlgn="base">
              <a:spcBef>
                <a:spcPct val="50000"/>
              </a:spcBef>
              <a:spcAft>
                <a:spcPct val="0"/>
              </a:spcAft>
              <a:buFontTx/>
              <a:buNone/>
            </a:pPr>
            <a:r>
              <a:rPr lang="it-IT" altLang="it-IT" sz="2400" dirty="0">
                <a:solidFill>
                  <a:srgbClr val="000000"/>
                </a:solidFill>
              </a:rPr>
              <a:t>Se la crescita si deve arrestare, alcuni di questi elementi possono opportunamente modificarsi in strutture di protezione vere e proprie, le PERULE, a protezione del meristema formando la </a:t>
            </a:r>
            <a:r>
              <a:rPr lang="it-IT" altLang="it-IT" sz="2400" b="1" dirty="0">
                <a:solidFill>
                  <a:srgbClr val="333399"/>
                </a:solidFill>
              </a:rPr>
              <a:t>gemma svernante</a:t>
            </a:r>
            <a:r>
              <a:rPr lang="it-IT" altLang="it-IT" sz="2400" dirty="0">
                <a:solidFill>
                  <a:srgbClr val="000000"/>
                </a:solidFill>
              </a:rPr>
              <a:t>.</a:t>
            </a:r>
          </a:p>
        </p:txBody>
      </p:sp>
      <p:pic>
        <p:nvPicPr>
          <p:cNvPr id="77827" name="Picture 4" descr="peru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9651" y="3320283"/>
            <a:ext cx="432435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10" descr="http://calphotos.berkeley.edu/imgs/512x768/0000_0000/0106/0390.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587750"/>
            <a:ext cx="4640262" cy="30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
          <p:cNvGrpSpPr>
            <a:grpSpLocks/>
          </p:cNvGrpSpPr>
          <p:nvPr/>
        </p:nvGrpSpPr>
        <p:grpSpPr bwMode="auto">
          <a:xfrm>
            <a:off x="3565525" y="6324600"/>
            <a:ext cx="5578475" cy="538163"/>
            <a:chOff x="2243" y="3984"/>
            <a:chExt cx="3514" cy="339"/>
          </a:xfrm>
        </p:grpSpPr>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8"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28896284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20070328_horse-chestnut-leafbud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214024"/>
            <a:ext cx="4681538"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5" name="Picture 3" descr="Chestnutbu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3185824"/>
            <a:ext cx="4681538"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4" descr="Horse_chestnu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16621"/>
            <a:ext cx="3759201"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3"/>
          <p:cNvGrpSpPr>
            <a:grpSpLocks/>
          </p:cNvGrpSpPr>
          <p:nvPr/>
        </p:nvGrpSpPr>
        <p:grpSpPr bwMode="auto">
          <a:xfrm>
            <a:off x="3565525" y="6324600"/>
            <a:ext cx="5578475" cy="538163"/>
            <a:chOff x="2243" y="3984"/>
            <a:chExt cx="3514" cy="339"/>
          </a:xfrm>
        </p:grpSpPr>
        <p:pic>
          <p:nvPicPr>
            <p:cNvPr id="1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6"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1020156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1554"/>
                                        </p:tgtEl>
                                        <p:attrNameLst>
                                          <p:attrName>style.visibility</p:attrName>
                                        </p:attrNameLst>
                                      </p:cBhvr>
                                      <p:to>
                                        <p:strVal val="visible"/>
                                      </p:to>
                                    </p:set>
                                    <p:animEffect transition="in" filter="fade">
                                      <p:cBhvr>
                                        <p:cTn id="7" dur="2000"/>
                                        <p:tgtEl>
                                          <p:spTgt spid="1515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1555"/>
                                        </p:tgtEl>
                                        <p:attrNameLst>
                                          <p:attrName>style.visibility</p:attrName>
                                        </p:attrNameLst>
                                      </p:cBhvr>
                                      <p:to>
                                        <p:strVal val="visible"/>
                                      </p:to>
                                    </p:set>
                                    <p:animEffect transition="in" filter="fade">
                                      <p:cBhvr>
                                        <p:cTn id="12" dur="2000"/>
                                        <p:tgtEl>
                                          <p:spTgt spid="151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379413" y="582613"/>
            <a:ext cx="3798887" cy="557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fontAlgn="base">
              <a:spcBef>
                <a:spcPct val="50000"/>
              </a:spcBef>
              <a:spcAft>
                <a:spcPct val="0"/>
              </a:spcAft>
              <a:buFontTx/>
              <a:buNone/>
            </a:pPr>
            <a:r>
              <a:rPr lang="it-IT" altLang="it-IT" sz="2000">
                <a:solidFill>
                  <a:srgbClr val="000000"/>
                </a:solidFill>
              </a:rPr>
              <a:t>Ma è all’</a:t>
            </a:r>
            <a:r>
              <a:rPr lang="it-IT" altLang="it-IT" sz="2000" b="1">
                <a:solidFill>
                  <a:srgbClr val="000000"/>
                </a:solidFill>
              </a:rPr>
              <a:t>ascella superiore di ciascun abbozzo fogliare</a:t>
            </a:r>
            <a:r>
              <a:rPr lang="it-IT" altLang="it-IT" sz="2000">
                <a:solidFill>
                  <a:srgbClr val="000000"/>
                </a:solidFill>
              </a:rPr>
              <a:t> che succede qualcosa di più interessante ancora. Nelle Spermatofite infatti delle cellule meristematiche residue danno origine a un nuovo apice meristematico laterale, che si può in genere riconoscere quando la fogliolina è già abbastanza sviluppata. Questo meristema rimane di solito inattivo, formando una </a:t>
            </a:r>
            <a:r>
              <a:rPr lang="it-IT" altLang="it-IT" sz="2000" b="1">
                <a:solidFill>
                  <a:srgbClr val="000000"/>
                </a:solidFill>
              </a:rPr>
              <a:t>gemma</a:t>
            </a:r>
            <a:r>
              <a:rPr lang="it-IT" altLang="it-IT" sz="2000">
                <a:solidFill>
                  <a:srgbClr val="000000"/>
                </a:solidFill>
              </a:rPr>
              <a:t> </a:t>
            </a:r>
            <a:r>
              <a:rPr lang="it-IT" altLang="it-IT" sz="2000" b="1">
                <a:solidFill>
                  <a:srgbClr val="000000"/>
                </a:solidFill>
              </a:rPr>
              <a:t>ascellare</a:t>
            </a:r>
            <a:r>
              <a:rPr lang="it-IT" altLang="it-IT" sz="2000">
                <a:solidFill>
                  <a:srgbClr val="000000"/>
                </a:solidFill>
              </a:rPr>
              <a:t>. Se si svilupperà, darà origine a una ramificazione laterale a crescita indefinita (ramo) o definita (infiorescenza o singolo fiore). </a:t>
            </a:r>
          </a:p>
        </p:txBody>
      </p:sp>
      <p:pic>
        <p:nvPicPr>
          <p:cNvPr id="79875" name="Picture 3" descr="schema1"/>
          <p:cNvPicPr>
            <a:picLocks noChangeAspect="1" noChangeArrowheads="1"/>
          </p:cNvPicPr>
          <p:nvPr/>
        </p:nvPicPr>
        <p:blipFill>
          <a:blip r:embed="rId2">
            <a:extLst>
              <a:ext uri="{28A0092B-C50C-407E-A947-70E740481C1C}">
                <a14:useLocalDpi xmlns:a14="http://schemas.microsoft.com/office/drawing/2010/main" val="0"/>
              </a:ext>
            </a:extLst>
          </a:blip>
          <a:srcRect r="4970"/>
          <a:stretch>
            <a:fillRect/>
          </a:stretch>
        </p:blipFill>
        <p:spPr bwMode="auto">
          <a:xfrm>
            <a:off x="4500563" y="0"/>
            <a:ext cx="4643437"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3"/>
          <p:cNvGrpSpPr>
            <a:grpSpLocks/>
          </p:cNvGrpSpPr>
          <p:nvPr/>
        </p:nvGrpSpPr>
        <p:grpSpPr bwMode="auto">
          <a:xfrm>
            <a:off x="3565525" y="6324600"/>
            <a:ext cx="5578475" cy="538163"/>
            <a:chOff x="2243" y="3984"/>
            <a:chExt cx="3514" cy="339"/>
          </a:xfrm>
        </p:grpSpPr>
        <p:pic>
          <p:nvPicPr>
            <p:cNvPr id="1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5"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4800595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cnx.org/content/m44702/latest/Figure_30_02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692150"/>
            <a:ext cx="5124450"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2" descr="bu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4300" y="692150"/>
            <a:ext cx="3949700" cy="494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3"/>
          <p:cNvGrpSpPr>
            <a:grpSpLocks/>
          </p:cNvGrpSpPr>
          <p:nvPr/>
        </p:nvGrpSpPr>
        <p:grpSpPr bwMode="auto">
          <a:xfrm>
            <a:off x="3565525" y="6324600"/>
            <a:ext cx="5578475" cy="538163"/>
            <a:chOff x="2243" y="3984"/>
            <a:chExt cx="3514" cy="339"/>
          </a:xfrm>
        </p:grpSpPr>
        <p:pic>
          <p:nvPicPr>
            <p:cNvPr id="1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5"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6485844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iclomaturazionese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8189" name="Group 13"/>
          <p:cNvGrpSpPr>
            <a:grpSpLocks/>
          </p:cNvGrpSpPr>
          <p:nvPr/>
        </p:nvGrpSpPr>
        <p:grpSpPr bwMode="auto">
          <a:xfrm>
            <a:off x="1835150" y="5229225"/>
            <a:ext cx="2881313" cy="1141413"/>
            <a:chOff x="1156" y="3294"/>
            <a:chExt cx="1815" cy="719"/>
          </a:xfrm>
        </p:grpSpPr>
        <p:sp>
          <p:nvSpPr>
            <p:cNvPr id="63498" name="Text Box 7"/>
            <p:cNvSpPr txBox="1">
              <a:spLocks noChangeArrowheads="1"/>
            </p:cNvSpPr>
            <p:nvPr/>
          </p:nvSpPr>
          <p:spPr bwMode="auto">
            <a:xfrm>
              <a:off x="1156" y="3475"/>
              <a:ext cx="1815" cy="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1000">
                  <a:solidFill>
                    <a:srgbClr val="660033"/>
                  </a:solidFill>
                </a:rPr>
                <a:t>embriogenesi, caratterizzata dalle divisioni cellulari dello zigote e che si conclude con la formazione dell'embrione. In questa fase si verifica un aumento di acqua e di sostanze organiche </a:t>
              </a:r>
            </a:p>
          </p:txBody>
        </p:sp>
        <p:sp>
          <p:nvSpPr>
            <p:cNvPr id="63499" name="Line 10"/>
            <p:cNvSpPr>
              <a:spLocks noChangeShapeType="1"/>
            </p:cNvSpPr>
            <p:nvPr/>
          </p:nvSpPr>
          <p:spPr bwMode="auto">
            <a:xfrm flipV="1">
              <a:off x="2290" y="3294"/>
              <a:ext cx="136" cy="181"/>
            </a:xfrm>
            <a:prstGeom prst="line">
              <a:avLst/>
            </a:prstGeom>
            <a:noFill/>
            <a:ln w="9525">
              <a:solidFill>
                <a:srgbClr val="66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grpSp>
      <p:grpSp>
        <p:nvGrpSpPr>
          <p:cNvPr id="178190" name="Group 14"/>
          <p:cNvGrpSpPr>
            <a:grpSpLocks/>
          </p:cNvGrpSpPr>
          <p:nvPr/>
        </p:nvGrpSpPr>
        <p:grpSpPr bwMode="auto">
          <a:xfrm>
            <a:off x="4683125" y="4724400"/>
            <a:ext cx="1944688" cy="1887538"/>
            <a:chOff x="2950" y="2976"/>
            <a:chExt cx="1225" cy="1189"/>
          </a:xfrm>
        </p:grpSpPr>
        <p:sp>
          <p:nvSpPr>
            <p:cNvPr id="63496" name="Text Box 8"/>
            <p:cNvSpPr txBox="1">
              <a:spLocks noChangeArrowheads="1"/>
            </p:cNvSpPr>
            <p:nvPr/>
          </p:nvSpPr>
          <p:spPr bwMode="auto">
            <a:xfrm>
              <a:off x="2950" y="3339"/>
              <a:ext cx="1225" cy="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1000">
                  <a:solidFill>
                    <a:srgbClr val="660033"/>
                  </a:solidFill>
                </a:rPr>
                <a:t>sostanze di riserva, che vengono depositate nell'embrione, nei cotiledoni o nell'endosperma, il contenuto d'acqua si mantiene elevato e stabile e l'embrione acquisisce la tolleranza alla successiva fase </a:t>
              </a:r>
            </a:p>
          </p:txBody>
        </p:sp>
        <p:sp>
          <p:nvSpPr>
            <p:cNvPr id="63497" name="Line 11"/>
            <p:cNvSpPr>
              <a:spLocks noChangeShapeType="1"/>
            </p:cNvSpPr>
            <p:nvPr/>
          </p:nvSpPr>
          <p:spPr bwMode="auto">
            <a:xfrm>
              <a:off x="3470" y="2976"/>
              <a:ext cx="0" cy="318"/>
            </a:xfrm>
            <a:prstGeom prst="line">
              <a:avLst/>
            </a:prstGeom>
            <a:noFill/>
            <a:ln w="9525">
              <a:solidFill>
                <a:srgbClr val="66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grpSp>
      <p:grpSp>
        <p:nvGrpSpPr>
          <p:cNvPr id="178191" name="Group 15"/>
          <p:cNvGrpSpPr>
            <a:grpSpLocks/>
          </p:cNvGrpSpPr>
          <p:nvPr/>
        </p:nvGrpSpPr>
        <p:grpSpPr bwMode="auto">
          <a:xfrm>
            <a:off x="6659563" y="4292600"/>
            <a:ext cx="2305050" cy="2166938"/>
            <a:chOff x="4195" y="2704"/>
            <a:chExt cx="1452" cy="1365"/>
          </a:xfrm>
        </p:grpSpPr>
        <p:sp>
          <p:nvSpPr>
            <p:cNvPr id="63494" name="Text Box 9"/>
            <p:cNvSpPr txBox="1">
              <a:spLocks noChangeArrowheads="1"/>
            </p:cNvSpPr>
            <p:nvPr/>
          </p:nvSpPr>
          <p:spPr bwMode="auto">
            <a:xfrm>
              <a:off x="4195" y="3339"/>
              <a:ext cx="1452" cy="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1000">
                  <a:solidFill>
                    <a:srgbClr val="660033"/>
                  </a:solidFill>
                </a:rPr>
                <a:t>importante perdita di acqua (dal 70%-80% a 10%-15%) con rallentamento del metabolismo ed aumento della resistenza alle situazioni ambientali sfavorevoli, come basse ed alte temperature, che altrimenti sarebbero dannose </a:t>
              </a:r>
            </a:p>
          </p:txBody>
        </p:sp>
        <p:sp>
          <p:nvSpPr>
            <p:cNvPr id="63495" name="Line 12"/>
            <p:cNvSpPr>
              <a:spLocks noChangeShapeType="1"/>
            </p:cNvSpPr>
            <p:nvPr/>
          </p:nvSpPr>
          <p:spPr bwMode="auto">
            <a:xfrm>
              <a:off x="4558" y="2704"/>
              <a:ext cx="0" cy="590"/>
            </a:xfrm>
            <a:prstGeom prst="line">
              <a:avLst/>
            </a:prstGeom>
            <a:noFill/>
            <a:ln w="9525">
              <a:solidFill>
                <a:srgbClr val="66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grpSp>
    </p:spTree>
    <p:extLst>
      <p:ext uri="{BB962C8B-B14F-4D97-AF65-F5344CB8AC3E}">
        <p14:creationId xmlns:p14="http://schemas.microsoft.com/office/powerpoint/2010/main" val="28451246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81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819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81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Pomodori_100429_0"/>
          <p:cNvPicPr>
            <a:picLocks noChangeAspect="1" noChangeArrowheads="1"/>
          </p:cNvPicPr>
          <p:nvPr/>
        </p:nvPicPr>
        <p:blipFill>
          <a:blip r:embed="rId2" cstate="print">
            <a:extLst>
              <a:ext uri="{28A0092B-C50C-407E-A947-70E740481C1C}">
                <a14:useLocalDpi xmlns:a14="http://schemas.microsoft.com/office/drawing/2010/main" val="0"/>
              </a:ext>
            </a:extLst>
          </a:blip>
          <a:srcRect l="2550" t="7988" r="6926" b="2213"/>
          <a:stretch>
            <a:fillRect/>
          </a:stretch>
        </p:blipFill>
        <p:spPr bwMode="auto">
          <a:xfrm>
            <a:off x="5108575" y="303213"/>
            <a:ext cx="3776663" cy="496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3" name="Picture 3" descr="Foto_pianta_pomodor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15000"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4" name="Picture 4" descr="scac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6950" y="3354388"/>
            <a:ext cx="46101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3"/>
          <p:cNvGrpSpPr>
            <a:grpSpLocks/>
          </p:cNvGrpSpPr>
          <p:nvPr/>
        </p:nvGrpSpPr>
        <p:grpSpPr bwMode="auto">
          <a:xfrm>
            <a:off x="3565525" y="6324600"/>
            <a:ext cx="5578475" cy="538163"/>
            <a:chOff x="2243" y="3984"/>
            <a:chExt cx="3514" cy="339"/>
          </a:xfrm>
        </p:grpSpPr>
        <p:pic>
          <p:nvPicPr>
            <p:cNvPr id="1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6"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14002746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0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4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apicevegetativosezio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795655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3"/>
          <p:cNvGrpSpPr>
            <a:grpSpLocks/>
          </p:cNvGrpSpPr>
          <p:nvPr/>
        </p:nvGrpSpPr>
        <p:grpSpPr bwMode="auto">
          <a:xfrm>
            <a:off x="3565525" y="6324600"/>
            <a:ext cx="5578475" cy="538163"/>
            <a:chOff x="2243" y="3984"/>
            <a:chExt cx="3514" cy="339"/>
          </a:xfrm>
        </p:grpSpPr>
        <p:pic>
          <p:nvPicPr>
            <p:cNvPr id="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4"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15814737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schemapianta"/>
          <p:cNvPicPr>
            <a:picLocks noChangeAspect="1" noChangeArrowheads="1"/>
          </p:cNvPicPr>
          <p:nvPr/>
        </p:nvPicPr>
        <p:blipFill>
          <a:blip r:embed="rId2" cstate="print">
            <a:extLst>
              <a:ext uri="{28A0092B-C50C-407E-A947-70E740481C1C}">
                <a14:useLocalDpi xmlns:a14="http://schemas.microsoft.com/office/drawing/2010/main" val="0"/>
              </a:ext>
            </a:extLst>
          </a:blip>
          <a:srcRect l="4141" r="4849" b="19438"/>
          <a:stretch>
            <a:fillRect/>
          </a:stretch>
        </p:blipFill>
        <p:spPr bwMode="auto">
          <a:xfrm>
            <a:off x="2411413" y="295275"/>
            <a:ext cx="4537075" cy="598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3"/>
          <p:cNvGrpSpPr>
            <a:grpSpLocks/>
          </p:cNvGrpSpPr>
          <p:nvPr/>
        </p:nvGrpSpPr>
        <p:grpSpPr bwMode="auto">
          <a:xfrm>
            <a:off x="3565525" y="6324600"/>
            <a:ext cx="5578475" cy="538163"/>
            <a:chOff x="2243" y="3984"/>
            <a:chExt cx="3514" cy="339"/>
          </a:xfrm>
        </p:grpSpPr>
        <p:pic>
          <p:nvPicPr>
            <p:cNvPr id="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4"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28641021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fitomerotest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908050"/>
            <a:ext cx="6096000"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3" descr="piantina"/>
          <p:cNvPicPr>
            <a:picLocks noChangeAspect="1" noChangeArrowheads="1"/>
          </p:cNvPicPr>
          <p:nvPr/>
        </p:nvPicPr>
        <p:blipFill>
          <a:blip r:embed="rId3">
            <a:extLst>
              <a:ext uri="{28A0092B-C50C-407E-A947-70E740481C1C}">
                <a14:useLocalDpi xmlns:a14="http://schemas.microsoft.com/office/drawing/2010/main" val="0"/>
              </a:ext>
            </a:extLst>
          </a:blip>
          <a:srcRect r="3549"/>
          <a:stretch>
            <a:fillRect/>
          </a:stretch>
        </p:blipFill>
        <p:spPr bwMode="auto">
          <a:xfrm>
            <a:off x="6084888" y="479425"/>
            <a:ext cx="3059112" cy="577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3"/>
          <p:cNvGrpSpPr>
            <a:grpSpLocks/>
          </p:cNvGrpSpPr>
          <p:nvPr/>
        </p:nvGrpSpPr>
        <p:grpSpPr bwMode="auto">
          <a:xfrm>
            <a:off x="3565525" y="6324600"/>
            <a:ext cx="5578475" cy="538163"/>
            <a:chOff x="2243" y="3984"/>
            <a:chExt cx="3514" cy="339"/>
          </a:xfrm>
        </p:grpSpPr>
        <p:pic>
          <p:nvPicPr>
            <p:cNvPr id="1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5"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39259405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fitome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63" y="9236"/>
            <a:ext cx="4886325"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Line 11"/>
          <p:cNvSpPr>
            <a:spLocks noChangeShapeType="1"/>
          </p:cNvSpPr>
          <p:nvPr/>
        </p:nvSpPr>
        <p:spPr bwMode="auto">
          <a:xfrm>
            <a:off x="1835150" y="5084763"/>
            <a:ext cx="129698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86020" name="Line 12"/>
          <p:cNvSpPr>
            <a:spLocks noChangeShapeType="1"/>
          </p:cNvSpPr>
          <p:nvPr/>
        </p:nvSpPr>
        <p:spPr bwMode="auto">
          <a:xfrm>
            <a:off x="1835150" y="4005263"/>
            <a:ext cx="129698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86021" name="Line 13"/>
          <p:cNvSpPr>
            <a:spLocks noChangeShapeType="1"/>
          </p:cNvSpPr>
          <p:nvPr/>
        </p:nvSpPr>
        <p:spPr bwMode="auto">
          <a:xfrm>
            <a:off x="1835150" y="3170238"/>
            <a:ext cx="129698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86022" name="Rectangle 15"/>
          <p:cNvSpPr>
            <a:spLocks noChangeArrowheads="1"/>
          </p:cNvSpPr>
          <p:nvPr/>
        </p:nvSpPr>
        <p:spPr bwMode="auto">
          <a:xfrm>
            <a:off x="4356100" y="2955925"/>
            <a:ext cx="720725" cy="13684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86023" name="AutoShape 14"/>
          <p:cNvSpPr>
            <a:spLocks/>
          </p:cNvSpPr>
          <p:nvPr/>
        </p:nvSpPr>
        <p:spPr bwMode="auto">
          <a:xfrm>
            <a:off x="4643438" y="3068638"/>
            <a:ext cx="431800" cy="1008062"/>
          </a:xfrm>
          <a:prstGeom prst="rightBrace">
            <a:avLst>
              <a:gd name="adj1" fmla="val 19455"/>
              <a:gd name="adj2" fmla="val 50000"/>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86024" name="Text Box 16"/>
          <p:cNvSpPr txBox="1">
            <a:spLocks noChangeArrowheads="1"/>
          </p:cNvSpPr>
          <p:nvPr/>
        </p:nvSpPr>
        <p:spPr bwMode="auto">
          <a:xfrm>
            <a:off x="5364163" y="3243263"/>
            <a:ext cx="23034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2400" b="1">
                <a:solidFill>
                  <a:srgbClr val="FF0000"/>
                </a:solidFill>
              </a:rPr>
              <a:t>FITOMERO</a:t>
            </a:r>
          </a:p>
        </p:txBody>
      </p:sp>
      <p:grpSp>
        <p:nvGrpSpPr>
          <p:cNvPr id="17" name="Group 3"/>
          <p:cNvGrpSpPr>
            <a:grpSpLocks/>
          </p:cNvGrpSpPr>
          <p:nvPr/>
        </p:nvGrpSpPr>
        <p:grpSpPr bwMode="auto">
          <a:xfrm>
            <a:off x="3565525" y="6324600"/>
            <a:ext cx="5578475" cy="538163"/>
            <a:chOff x="2243" y="3984"/>
            <a:chExt cx="3514" cy="339"/>
          </a:xfrm>
        </p:grpSpPr>
        <p:pic>
          <p:nvPicPr>
            <p:cNvPr id="1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20"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27610360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cnx.org/content/m44702/latest/Figure_30_02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8063" y="947738"/>
            <a:ext cx="5124450"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13"/>
          <p:cNvPicPr>
            <a:picLocks noChangeAspect="1" noChangeArrowheads="1"/>
          </p:cNvPicPr>
          <p:nvPr/>
        </p:nvPicPr>
        <p:blipFill>
          <a:blip r:embed="rId3">
            <a:extLst>
              <a:ext uri="{28A0092B-C50C-407E-A947-70E740481C1C}">
                <a14:useLocalDpi xmlns:a14="http://schemas.microsoft.com/office/drawing/2010/main" val="0"/>
              </a:ext>
            </a:extLst>
          </a:blip>
          <a:srcRect t="2" r="3899" b="-2713"/>
          <a:stretch>
            <a:fillRect/>
          </a:stretch>
        </p:blipFill>
        <p:spPr bwMode="auto">
          <a:xfrm>
            <a:off x="0" y="0"/>
            <a:ext cx="2371725" cy="357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3"/>
          <p:cNvGrpSpPr>
            <a:grpSpLocks/>
          </p:cNvGrpSpPr>
          <p:nvPr/>
        </p:nvGrpSpPr>
        <p:grpSpPr bwMode="auto">
          <a:xfrm>
            <a:off x="3565525" y="6324600"/>
            <a:ext cx="5578475" cy="538163"/>
            <a:chOff x="2243" y="3984"/>
            <a:chExt cx="3514" cy="339"/>
          </a:xfrm>
        </p:grpSpPr>
        <p:pic>
          <p:nvPicPr>
            <p:cNvPr id="1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5"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21845078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fitomeri castan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125" y="9236"/>
            <a:ext cx="4894263"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7"/>
          <p:cNvSpPr txBox="1">
            <a:spLocks noChangeArrowheads="1"/>
          </p:cNvSpPr>
          <p:nvPr/>
        </p:nvSpPr>
        <p:spPr bwMode="auto">
          <a:xfrm>
            <a:off x="5651500" y="5734050"/>
            <a:ext cx="309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2400" i="1">
                <a:solidFill>
                  <a:srgbClr val="000000"/>
                </a:solidFill>
              </a:rPr>
              <a:t>Castanea sativa</a:t>
            </a:r>
          </a:p>
        </p:txBody>
      </p:sp>
      <p:grpSp>
        <p:nvGrpSpPr>
          <p:cNvPr id="12" name="Group 3"/>
          <p:cNvGrpSpPr>
            <a:grpSpLocks/>
          </p:cNvGrpSpPr>
          <p:nvPr/>
        </p:nvGrpSpPr>
        <p:grpSpPr bwMode="auto">
          <a:xfrm>
            <a:off x="3565525" y="6324600"/>
            <a:ext cx="5578475" cy="538163"/>
            <a:chOff x="2243" y="3984"/>
            <a:chExt cx="3514" cy="339"/>
          </a:xfrm>
        </p:grpSpPr>
        <p:pic>
          <p:nvPicPr>
            <p:cNvPr id="1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5"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39758429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fitomeri buxus"/>
          <p:cNvPicPr>
            <a:picLocks noChangeAspect="1" noChangeArrowheads="1"/>
          </p:cNvPicPr>
          <p:nvPr/>
        </p:nvPicPr>
        <p:blipFill>
          <a:blip r:embed="rId2">
            <a:extLst>
              <a:ext uri="{28A0092B-C50C-407E-A947-70E740481C1C}">
                <a14:useLocalDpi xmlns:a14="http://schemas.microsoft.com/office/drawing/2010/main" val="0"/>
              </a:ext>
            </a:extLst>
          </a:blip>
          <a:srcRect t="2477"/>
          <a:stretch>
            <a:fillRect/>
          </a:stretch>
        </p:blipFill>
        <p:spPr bwMode="auto">
          <a:xfrm>
            <a:off x="1619250" y="0"/>
            <a:ext cx="5022850"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 Box 7"/>
          <p:cNvSpPr txBox="1">
            <a:spLocks noChangeArrowheads="1"/>
          </p:cNvSpPr>
          <p:nvPr/>
        </p:nvSpPr>
        <p:spPr bwMode="auto">
          <a:xfrm>
            <a:off x="5651500" y="5734050"/>
            <a:ext cx="309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2400" i="1">
                <a:solidFill>
                  <a:srgbClr val="000000"/>
                </a:solidFill>
              </a:rPr>
              <a:t>Buxus balearica</a:t>
            </a:r>
          </a:p>
        </p:txBody>
      </p:sp>
      <p:grpSp>
        <p:nvGrpSpPr>
          <p:cNvPr id="12" name="Group 3"/>
          <p:cNvGrpSpPr>
            <a:grpSpLocks/>
          </p:cNvGrpSpPr>
          <p:nvPr/>
        </p:nvGrpSpPr>
        <p:grpSpPr bwMode="auto">
          <a:xfrm>
            <a:off x="3565525" y="6324600"/>
            <a:ext cx="5578475" cy="538163"/>
            <a:chOff x="2243" y="3984"/>
            <a:chExt cx="3514" cy="339"/>
          </a:xfrm>
        </p:grpSpPr>
        <p:pic>
          <p:nvPicPr>
            <p:cNvPr id="1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5"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35534428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fitomero eder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
          <p:cNvGrpSpPr>
            <a:grpSpLocks/>
          </p:cNvGrpSpPr>
          <p:nvPr/>
        </p:nvGrpSpPr>
        <p:grpSpPr bwMode="auto">
          <a:xfrm>
            <a:off x="3565525" y="6324600"/>
            <a:ext cx="5578475" cy="538163"/>
            <a:chOff x="2243" y="3984"/>
            <a:chExt cx="3514" cy="339"/>
          </a:xfrm>
        </p:grpSpPr>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6"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18501796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giardino-piante-fiori.lacasagiusta.it/wp-content/img/talea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490538"/>
            <a:ext cx="730567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6" descr="http://www.vivaipacini.it/images/propagazione/04-propagazio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363" y="2778125"/>
            <a:ext cx="609600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4" descr="http://www.vivaipacini.it/images/propagazione/03-propagazio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8" y="3458442"/>
            <a:ext cx="6096001"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3"/>
          <p:cNvGrpSpPr>
            <a:grpSpLocks/>
          </p:cNvGrpSpPr>
          <p:nvPr/>
        </p:nvGrpSpPr>
        <p:grpSpPr bwMode="auto">
          <a:xfrm>
            <a:off x="3565525" y="6324600"/>
            <a:ext cx="5578475" cy="538163"/>
            <a:chOff x="2243" y="3984"/>
            <a:chExt cx="3514" cy="339"/>
          </a:xfrm>
        </p:grpSpPr>
        <p:pic>
          <p:nvPicPr>
            <p:cNvPr id="1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6"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1341348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60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60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9 States Just Banned Laws About Seeds – Mother Jo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8514"/>
            <a:ext cx="9144000" cy="52959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3"/>
          <p:cNvGrpSpPr>
            <a:grpSpLocks/>
          </p:cNvGrpSpPr>
          <p:nvPr/>
        </p:nvGrpSpPr>
        <p:grpSpPr bwMode="auto">
          <a:xfrm>
            <a:off x="3565525" y="6324600"/>
            <a:ext cx="5578475" cy="538163"/>
            <a:chOff x="2243" y="3984"/>
            <a:chExt cx="3514" cy="339"/>
          </a:xfrm>
        </p:grpSpPr>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6"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26290992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epiphyllum arborescens 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8913"/>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9" name="Picture 7" descr="epiphyllum arborescens 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867025"/>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0" name="Picture 8" descr="epiphyllum arborescens particolarissimo 023"/>
          <p:cNvPicPr>
            <a:picLocks noChangeAspect="1" noChangeArrowheads="1"/>
          </p:cNvPicPr>
          <p:nvPr/>
        </p:nvPicPr>
        <p:blipFill>
          <a:blip r:embed="rId4">
            <a:extLst>
              <a:ext uri="{28A0092B-C50C-407E-A947-70E740481C1C}">
                <a14:useLocalDpi xmlns:a14="http://schemas.microsoft.com/office/drawing/2010/main" val="0"/>
              </a:ext>
            </a:extLst>
          </a:blip>
          <a:srcRect l="12848" t="27278" r="8420" b="19489"/>
          <a:stretch>
            <a:fillRect/>
          </a:stretch>
        </p:blipFill>
        <p:spPr bwMode="auto">
          <a:xfrm>
            <a:off x="900113" y="3806825"/>
            <a:ext cx="3384550"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5001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20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20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ibberel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75"/>
            <a:ext cx="3990975"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fitomerotest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1628775"/>
            <a:ext cx="594042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a:grpSpLocks/>
          </p:cNvGrpSpPr>
          <p:nvPr/>
        </p:nvGrpSpPr>
        <p:grpSpPr bwMode="auto">
          <a:xfrm>
            <a:off x="3565525" y="6324600"/>
            <a:ext cx="5578475" cy="538163"/>
            <a:chOff x="2243" y="3984"/>
            <a:chExt cx="3514" cy="339"/>
          </a:xfrm>
        </p:grpSpPr>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7"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28454960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8" descr="https://lh6.googleusercontent.com/-fgrut_J4gxE/UVhgUp7vFJI/AAAAAAAACyw/6T_g7Xsgr6Y/s720/DSC_0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2927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6" descr="http://1.bp.blogspot.com/-Ma-RqD6Exdo/Tj_4xNYTQfI/AAAAAAAABJs/IsFlJYn4tiw/s1600/Digitalis_purpurea-1-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2790536"/>
            <a:ext cx="49911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8" name="Picture 10" descr="http://image.gardening.eu/immagini/digitalis_lanata.jpg"/>
          <p:cNvPicPr>
            <a:picLocks noChangeAspect="1" noChangeArrowheads="1"/>
          </p:cNvPicPr>
          <p:nvPr/>
        </p:nvPicPr>
        <p:blipFill>
          <a:blip r:embed="rId4">
            <a:extLst>
              <a:ext uri="{28A0092B-C50C-407E-A947-70E740481C1C}">
                <a14:useLocalDpi xmlns:a14="http://schemas.microsoft.com/office/drawing/2010/main" val="0"/>
              </a:ext>
            </a:extLst>
          </a:blip>
          <a:srcRect l="13506" t="746" r="21964"/>
          <a:stretch>
            <a:fillRect/>
          </a:stretch>
        </p:blipFill>
        <p:spPr bwMode="auto">
          <a:xfrm>
            <a:off x="5940425" y="9236"/>
            <a:ext cx="3203575"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
          <p:cNvGrpSpPr>
            <a:grpSpLocks/>
          </p:cNvGrpSpPr>
          <p:nvPr/>
        </p:nvGrpSpPr>
        <p:grpSpPr bwMode="auto">
          <a:xfrm>
            <a:off x="3565525" y="6324600"/>
            <a:ext cx="5578475" cy="538163"/>
            <a:chOff x="2243" y="3984"/>
            <a:chExt cx="3514" cy="339"/>
          </a:xfrm>
        </p:grpSpPr>
        <p:pic>
          <p:nvPicPr>
            <p:cNvPr id="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8"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2007132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39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50825" y="381000"/>
            <a:ext cx="8382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it-IT" altLang="it-IT" sz="2400">
                <a:solidFill>
                  <a:srgbClr val="000000"/>
                </a:solidFill>
              </a:rPr>
              <a:t>Le gemme ascellari risentono del fenomeno noto come “dominanza apicale”: l’apice caulinare primario esercita infatti un vero e proprio controllo sugli altri, che gli sono subalterni. </a:t>
            </a:r>
          </a:p>
        </p:txBody>
      </p:sp>
      <p:sp>
        <p:nvSpPr>
          <p:cNvPr id="131079" name="Text Box 7"/>
          <p:cNvSpPr txBox="1">
            <a:spLocks noChangeArrowheads="1"/>
          </p:cNvSpPr>
          <p:nvPr/>
        </p:nvSpPr>
        <p:spPr bwMode="auto">
          <a:xfrm>
            <a:off x="250825" y="2187575"/>
            <a:ext cx="82804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it-IT" altLang="it-IT" sz="2400">
                <a:solidFill>
                  <a:srgbClr val="000000"/>
                </a:solidFill>
              </a:rPr>
              <a:t>Il controllo è legato alla liberazione di fitormoni che inibiscono la crescita degli apici laterali. Solo quando questi ultimi sono a una certa distanza dall’apice caulinare primario (a causa della crescita e quindi del progressivo allontanamento di questo), essi possono cominciare a riprendere ad accrescersi. </a:t>
            </a:r>
          </a:p>
        </p:txBody>
      </p:sp>
      <p:sp>
        <p:nvSpPr>
          <p:cNvPr id="131080" name="Text Box 8"/>
          <p:cNvSpPr txBox="1">
            <a:spLocks noChangeArrowheads="1"/>
          </p:cNvSpPr>
          <p:nvPr/>
        </p:nvSpPr>
        <p:spPr bwMode="auto">
          <a:xfrm>
            <a:off x="250825" y="4724400"/>
            <a:ext cx="842486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it-IT" altLang="it-IT" sz="2400">
                <a:solidFill>
                  <a:srgbClr val="000000"/>
                </a:solidFill>
              </a:rPr>
              <a:t>L’alternativa è legata all’eliminazione (cruenta) dell’apice (ad es. perché mangiato da un animale, o perché danneggiato dal vento o perché meccanicamente rimosso dall’orticoltore, per determinare l’«accestimento» della pianta ecc.). </a:t>
            </a:r>
            <a:endParaRPr lang="it-IT" altLang="it-IT" sz="1800">
              <a:solidFill>
                <a:srgbClr val="000000"/>
              </a:solidFill>
            </a:endParaRPr>
          </a:p>
        </p:txBody>
      </p:sp>
      <p:grpSp>
        <p:nvGrpSpPr>
          <p:cNvPr id="5" name="Group 3"/>
          <p:cNvGrpSpPr>
            <a:grpSpLocks/>
          </p:cNvGrpSpPr>
          <p:nvPr/>
        </p:nvGrpSpPr>
        <p:grpSpPr bwMode="auto">
          <a:xfrm>
            <a:off x="3565525" y="6324600"/>
            <a:ext cx="5578475" cy="538163"/>
            <a:chOff x="2243" y="3984"/>
            <a:chExt cx="3514" cy="339"/>
          </a:xfrm>
        </p:grpSpPr>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8"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1990670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0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1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9" grpId="0"/>
      <p:bldP spid="13108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fitome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115888"/>
            <a:ext cx="2913062"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4" descr="portula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2420938"/>
            <a:ext cx="5940425" cy="411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a:grpSpLocks/>
          </p:cNvGrpSpPr>
          <p:nvPr/>
        </p:nvGrpSpPr>
        <p:grpSpPr bwMode="auto">
          <a:xfrm>
            <a:off x="3565525" y="6324600"/>
            <a:ext cx="5578475" cy="538163"/>
            <a:chOff x="2243" y="3984"/>
            <a:chExt cx="3514" cy="339"/>
          </a:xfrm>
        </p:grpSpPr>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7"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13177816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306388" y="5145088"/>
            <a:ext cx="8497887"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it-IT" altLang="it-IT" sz="2400">
                <a:solidFill>
                  <a:srgbClr val="000000"/>
                </a:solidFill>
              </a:rPr>
              <a:t>In alcune piante la dominanza dell’apice caulinare dura tutta la vita: è il caso di molte conifere, che hanno accrescimento MONOPODIALE (es. molte conifere). </a:t>
            </a:r>
          </a:p>
        </p:txBody>
      </p:sp>
      <p:grpSp>
        <p:nvGrpSpPr>
          <p:cNvPr id="10243" name="Group 3"/>
          <p:cNvGrpSpPr>
            <a:grpSpLocks/>
          </p:cNvGrpSpPr>
          <p:nvPr/>
        </p:nvGrpSpPr>
        <p:grpSpPr bwMode="auto">
          <a:xfrm>
            <a:off x="4140200" y="836613"/>
            <a:ext cx="5003800" cy="3898900"/>
            <a:chOff x="2608" y="527"/>
            <a:chExt cx="3152" cy="2456"/>
          </a:xfrm>
        </p:grpSpPr>
        <p:pic>
          <p:nvPicPr>
            <p:cNvPr id="10249" name="Picture 2"/>
            <p:cNvPicPr>
              <a:picLocks noChangeAspect="1" noChangeArrowheads="1"/>
            </p:cNvPicPr>
            <p:nvPr/>
          </p:nvPicPr>
          <p:blipFill>
            <a:blip r:embed="rId2">
              <a:extLst>
                <a:ext uri="{28A0092B-C50C-407E-A947-70E740481C1C}">
                  <a14:useLocalDpi xmlns:a14="http://schemas.microsoft.com/office/drawing/2010/main" val="0"/>
                </a:ext>
              </a:extLst>
            </a:blip>
            <a:srcRect l="17159" t="41818" r="36705" b="12996"/>
            <a:stretch>
              <a:fillRect/>
            </a:stretch>
          </p:blipFill>
          <p:spPr bwMode="auto">
            <a:xfrm>
              <a:off x="2625" y="527"/>
              <a:ext cx="3135" cy="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0" name="Picture 2"/>
            <p:cNvPicPr>
              <a:picLocks noChangeAspect="1" noChangeArrowheads="1"/>
            </p:cNvPicPr>
            <p:nvPr/>
          </p:nvPicPr>
          <p:blipFill>
            <a:blip r:embed="rId2">
              <a:extLst>
                <a:ext uri="{28A0092B-C50C-407E-A947-70E740481C1C}">
                  <a14:useLocalDpi xmlns:a14="http://schemas.microsoft.com/office/drawing/2010/main" val="0"/>
                </a:ext>
              </a:extLst>
            </a:blip>
            <a:srcRect l="17159" t="9303" r="40752" b="54738"/>
            <a:stretch>
              <a:fillRect/>
            </a:stretch>
          </p:blipFill>
          <p:spPr bwMode="auto">
            <a:xfrm>
              <a:off x="2608" y="572"/>
              <a:ext cx="2860" cy="1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51" name="Rectangle 6"/>
            <p:cNvSpPr>
              <a:spLocks noChangeArrowheads="1"/>
            </p:cNvSpPr>
            <p:nvPr/>
          </p:nvSpPr>
          <p:spPr bwMode="auto">
            <a:xfrm>
              <a:off x="3515" y="2750"/>
              <a:ext cx="1588" cy="9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it-IT" altLang="it-IT">
                <a:solidFill>
                  <a:srgbClr val="000000"/>
                </a:solidFill>
              </a:endParaRPr>
            </a:p>
          </p:txBody>
        </p:sp>
        <p:sp>
          <p:nvSpPr>
            <p:cNvPr id="10252" name="Rectangle 7"/>
            <p:cNvSpPr>
              <a:spLocks noChangeArrowheads="1"/>
            </p:cNvSpPr>
            <p:nvPr/>
          </p:nvSpPr>
          <p:spPr bwMode="auto">
            <a:xfrm>
              <a:off x="3243" y="2840"/>
              <a:ext cx="318" cy="13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it-IT" altLang="it-IT">
                <a:solidFill>
                  <a:srgbClr val="000000"/>
                </a:solidFill>
              </a:endParaRPr>
            </a:p>
          </p:txBody>
        </p:sp>
      </p:grpSp>
      <p:pic>
        <p:nvPicPr>
          <p:cNvPr id="10244" name="Picture 3" descr="Araucaria_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88913"/>
            <a:ext cx="4132262" cy="4752975"/>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grpSp>
        <p:nvGrpSpPr>
          <p:cNvPr id="9" name="Group 3"/>
          <p:cNvGrpSpPr>
            <a:grpSpLocks/>
          </p:cNvGrpSpPr>
          <p:nvPr/>
        </p:nvGrpSpPr>
        <p:grpSpPr bwMode="auto">
          <a:xfrm>
            <a:off x="3565525" y="6324600"/>
            <a:ext cx="5578475" cy="538163"/>
            <a:chOff x="2243" y="3984"/>
            <a:chExt cx="3514" cy="339"/>
          </a:xfrm>
        </p:grpSpPr>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2"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552358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impod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400" y="2597150"/>
            <a:ext cx="5435600"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3"/>
          <p:cNvSpPr txBox="1">
            <a:spLocks noChangeArrowheads="1"/>
          </p:cNvSpPr>
          <p:nvPr/>
        </p:nvSpPr>
        <p:spPr bwMode="auto">
          <a:xfrm>
            <a:off x="395288" y="188913"/>
            <a:ext cx="8353425"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it-IT" altLang="it-IT" sz="2400">
                <a:solidFill>
                  <a:srgbClr val="000000"/>
                </a:solidFill>
              </a:rPr>
              <a:t>Se l’apice caulinare primario viene danneggiato o rimosso, oppure da crescita indefinita è passato a crescita definita (ad es. ha prodotto un fiore), le gemme ascellari possono immediatamente cominciare ad accrescersi, formando molti rami laterali, nessuno dei quali in genere diventa dominante sugli altri (accrescimento SIMPODIALE).</a:t>
            </a:r>
          </a:p>
        </p:txBody>
      </p:sp>
      <p:grpSp>
        <p:nvGrpSpPr>
          <p:cNvPr id="11268" name="Group 5"/>
          <p:cNvGrpSpPr>
            <a:grpSpLocks/>
          </p:cNvGrpSpPr>
          <p:nvPr/>
        </p:nvGrpSpPr>
        <p:grpSpPr bwMode="auto">
          <a:xfrm>
            <a:off x="250825" y="2924175"/>
            <a:ext cx="3341688" cy="3563938"/>
            <a:chOff x="158" y="1842"/>
            <a:chExt cx="2105" cy="2245"/>
          </a:xfrm>
        </p:grpSpPr>
        <p:pic>
          <p:nvPicPr>
            <p:cNvPr id="11273" name="Picture 2"/>
            <p:cNvPicPr>
              <a:picLocks noChangeAspect="1" noChangeArrowheads="1"/>
            </p:cNvPicPr>
            <p:nvPr/>
          </p:nvPicPr>
          <p:blipFill>
            <a:blip r:embed="rId3">
              <a:extLst>
                <a:ext uri="{28A0092B-C50C-407E-A947-70E740481C1C}">
                  <a14:useLocalDpi xmlns:a14="http://schemas.microsoft.com/office/drawing/2010/main" val="0"/>
                </a:ext>
              </a:extLst>
            </a:blip>
            <a:srcRect l="24062" t="43559" r="44965" b="20746"/>
            <a:stretch>
              <a:fillRect/>
            </a:stretch>
          </p:blipFill>
          <p:spPr bwMode="auto">
            <a:xfrm>
              <a:off x="158" y="1842"/>
              <a:ext cx="2105" cy="1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4" name="Text Box 7"/>
            <p:cNvSpPr txBox="1">
              <a:spLocks noChangeArrowheads="1"/>
            </p:cNvSpPr>
            <p:nvPr/>
          </p:nvSpPr>
          <p:spPr bwMode="auto">
            <a:xfrm>
              <a:off x="249" y="3837"/>
              <a:ext cx="195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it-IT" altLang="it-IT" sz="1000">
                  <a:solidFill>
                    <a:srgbClr val="000000"/>
                  </a:solidFill>
                </a:rPr>
                <a:t>Rappresentazione schematica della ramificazione simpodiale</a:t>
              </a:r>
            </a:p>
          </p:txBody>
        </p:sp>
      </p:grpSp>
      <p:grpSp>
        <p:nvGrpSpPr>
          <p:cNvPr id="7" name="Group 3"/>
          <p:cNvGrpSpPr>
            <a:grpSpLocks/>
          </p:cNvGrpSpPr>
          <p:nvPr/>
        </p:nvGrpSpPr>
        <p:grpSpPr bwMode="auto">
          <a:xfrm>
            <a:off x="3565525" y="6324600"/>
            <a:ext cx="5578475" cy="538163"/>
            <a:chOff x="2243" y="3984"/>
            <a:chExt cx="3514" cy="339"/>
          </a:xfrm>
        </p:grpSpPr>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0"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634249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clarendoncollege.edu/programs/NatSci/Biology/Botany/online%20lecture%20outlines/TISSUES_files/image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2925" y="188913"/>
            <a:ext cx="5256213"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
          <p:cNvGrpSpPr>
            <a:grpSpLocks/>
          </p:cNvGrpSpPr>
          <p:nvPr/>
        </p:nvGrpSpPr>
        <p:grpSpPr bwMode="auto">
          <a:xfrm>
            <a:off x="3565525" y="6324600"/>
            <a:ext cx="5578475" cy="538163"/>
            <a:chOff x="2243" y="3984"/>
            <a:chExt cx="3514" cy="339"/>
          </a:xfrm>
        </p:grpSpPr>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6"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25388526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r="3801"/>
          <a:stretch>
            <a:fillRect/>
          </a:stretch>
        </p:blipFill>
        <p:spPr bwMode="auto">
          <a:xfrm>
            <a:off x="2565400" y="42863"/>
            <a:ext cx="5722938" cy="666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8" descr="http://www.omero.it/media/79/20130212-9.%20Germogli%20di%20fagiolo.%20Bis.jpg"/>
          <p:cNvPicPr>
            <a:picLocks noChangeAspect="1" noChangeArrowheads="1"/>
          </p:cNvPicPr>
          <p:nvPr/>
        </p:nvPicPr>
        <p:blipFill>
          <a:blip r:embed="rId3">
            <a:extLst>
              <a:ext uri="{28A0092B-C50C-407E-A947-70E740481C1C}">
                <a14:useLocalDpi xmlns:a14="http://schemas.microsoft.com/office/drawing/2010/main" val="0"/>
              </a:ext>
            </a:extLst>
          </a:blip>
          <a:srcRect l="50000"/>
          <a:stretch>
            <a:fillRect/>
          </a:stretch>
        </p:blipFill>
        <p:spPr bwMode="auto">
          <a:xfrm>
            <a:off x="0" y="1163638"/>
            <a:ext cx="2771775" cy="40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5940152" y="188640"/>
            <a:ext cx="2952328" cy="646331"/>
          </a:xfrm>
          <a:prstGeom prst="rect">
            <a:avLst/>
          </a:prstGeom>
          <a:noFill/>
        </p:spPr>
        <p:txBody>
          <a:bodyPr wrap="square" rtlCol="0">
            <a:spAutoFit/>
          </a:bodyPr>
          <a:lstStyle/>
          <a:p>
            <a:r>
              <a:rPr lang="it-IT" dirty="0">
                <a:solidFill>
                  <a:srgbClr val="FF0000"/>
                </a:solidFill>
              </a:rPr>
              <a:t>https://moodle2.units.it/mod/url/view.php?id=108480</a:t>
            </a:r>
          </a:p>
        </p:txBody>
      </p:sp>
      <p:grpSp>
        <p:nvGrpSpPr>
          <p:cNvPr id="12" name="Group 3"/>
          <p:cNvGrpSpPr>
            <a:grpSpLocks/>
          </p:cNvGrpSpPr>
          <p:nvPr/>
        </p:nvGrpSpPr>
        <p:grpSpPr bwMode="auto">
          <a:xfrm>
            <a:off x="3565525" y="6324600"/>
            <a:ext cx="5578475" cy="538163"/>
            <a:chOff x="2243" y="3984"/>
            <a:chExt cx="3514" cy="339"/>
          </a:xfrm>
        </p:grpSpPr>
        <p:pic>
          <p:nvPicPr>
            <p:cNvPr id="1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5"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10527165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r="2950"/>
          <a:stretch>
            <a:fillRect/>
          </a:stretch>
        </p:blipFill>
        <p:spPr bwMode="auto">
          <a:xfrm>
            <a:off x="2165350" y="890588"/>
            <a:ext cx="6978650"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4" descr="http://www.seedbiology.de/images/pea-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263525"/>
            <a:ext cx="3590925"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6" descr="http://ak4.picdn.net/shutterstock/videos/1981657/preview/stock-footage-timelapse-of-pea-seeds-germination.jpg"/>
          <p:cNvPicPr>
            <a:picLocks noChangeAspect="1" noChangeArrowheads="1"/>
          </p:cNvPicPr>
          <p:nvPr/>
        </p:nvPicPr>
        <p:blipFill>
          <a:blip r:embed="rId4">
            <a:extLst>
              <a:ext uri="{28A0092B-C50C-407E-A947-70E740481C1C}">
                <a14:useLocalDpi xmlns:a14="http://schemas.microsoft.com/office/drawing/2010/main" val="0"/>
              </a:ext>
            </a:extLst>
          </a:blip>
          <a:srcRect l="36221" r="2"/>
          <a:stretch>
            <a:fillRect/>
          </a:stretch>
        </p:blipFill>
        <p:spPr bwMode="auto">
          <a:xfrm>
            <a:off x="-12700" y="4248150"/>
            <a:ext cx="3000375"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3"/>
          <p:cNvGrpSpPr>
            <a:grpSpLocks/>
          </p:cNvGrpSpPr>
          <p:nvPr/>
        </p:nvGrpSpPr>
        <p:grpSpPr bwMode="auto">
          <a:xfrm>
            <a:off x="3565525" y="6324600"/>
            <a:ext cx="5578475" cy="538163"/>
            <a:chOff x="2243" y="3984"/>
            <a:chExt cx="3514" cy="339"/>
          </a:xfrm>
        </p:grpSpPr>
        <p:pic>
          <p:nvPicPr>
            <p:cNvPr id="1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6"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982770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3963" y="115888"/>
            <a:ext cx="5167312"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2" descr="https://encrypted-tbn2.gstatic.com/images?q=tbn:ANd9GcSTkAvz8APKLAh2R77m1y-RdG07sf3nIwJRBGQiMq4yBHaR6Wk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4350" y="1109663"/>
            <a:ext cx="207645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CasellaDiTesto 1"/>
          <p:cNvSpPr txBox="1">
            <a:spLocks noChangeArrowheads="1"/>
          </p:cNvSpPr>
          <p:nvPr/>
        </p:nvSpPr>
        <p:spPr bwMode="auto">
          <a:xfrm>
            <a:off x="395288" y="1476375"/>
            <a:ext cx="2736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it-IT" altLang="it-IT" sz="1800">
                <a:solidFill>
                  <a:srgbClr val="000000"/>
                </a:solidFill>
              </a:rPr>
              <a:t>Coleottile</a:t>
            </a:r>
          </a:p>
        </p:txBody>
      </p:sp>
      <p:pic>
        <p:nvPicPr>
          <p:cNvPr id="33797" name="Picture 4" descr="http://www.visualphotos.com/photo/1x6047135/germination_of__a__maize__seed_b7871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958975"/>
            <a:ext cx="2130425"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179511" y="6059269"/>
            <a:ext cx="3381251" cy="646331"/>
          </a:xfrm>
          <a:prstGeom prst="rect">
            <a:avLst/>
          </a:prstGeom>
          <a:noFill/>
        </p:spPr>
        <p:txBody>
          <a:bodyPr wrap="square" rtlCol="0">
            <a:spAutoFit/>
          </a:bodyPr>
          <a:lstStyle/>
          <a:p>
            <a:r>
              <a:rPr lang="it-IT" dirty="0">
                <a:solidFill>
                  <a:srgbClr val="FF0000"/>
                </a:solidFill>
              </a:rPr>
              <a:t>https://moodle2.units.it/mod/url/view.php?id=108482</a:t>
            </a:r>
          </a:p>
        </p:txBody>
      </p:sp>
      <p:grpSp>
        <p:nvGrpSpPr>
          <p:cNvPr id="14" name="Group 3"/>
          <p:cNvGrpSpPr>
            <a:grpSpLocks/>
          </p:cNvGrpSpPr>
          <p:nvPr/>
        </p:nvGrpSpPr>
        <p:grpSpPr bwMode="auto">
          <a:xfrm>
            <a:off x="3565525" y="6324600"/>
            <a:ext cx="5578475" cy="538163"/>
            <a:chOff x="2243" y="3984"/>
            <a:chExt cx="3514" cy="339"/>
          </a:xfrm>
        </p:grpSpPr>
        <p:pic>
          <p:nvPicPr>
            <p:cNvPr id="1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000000"/>
                </a:solidFill>
              </a:endParaRPr>
            </a:p>
          </p:txBody>
        </p:sp>
        <p:sp>
          <p:nvSpPr>
            <p:cNvPr id="17"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21481909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uppo 5"/>
          <p:cNvGrpSpPr>
            <a:grpSpLocks/>
          </p:cNvGrpSpPr>
          <p:nvPr/>
        </p:nvGrpSpPr>
        <p:grpSpPr bwMode="auto">
          <a:xfrm>
            <a:off x="1835150" y="938213"/>
            <a:ext cx="5867400" cy="5919787"/>
            <a:chOff x="1692275" y="404813"/>
            <a:chExt cx="5868057" cy="5919787"/>
          </a:xfrm>
        </p:grpSpPr>
        <p:grpSp>
          <p:nvGrpSpPr>
            <p:cNvPr id="58371" name="Gruppo 3"/>
            <p:cNvGrpSpPr>
              <a:grpSpLocks/>
            </p:cNvGrpSpPr>
            <p:nvPr/>
          </p:nvGrpSpPr>
          <p:grpSpPr bwMode="auto">
            <a:xfrm>
              <a:off x="1692275" y="404813"/>
              <a:ext cx="5868057" cy="5919787"/>
              <a:chOff x="1692275" y="404813"/>
              <a:chExt cx="5868057" cy="5919787"/>
            </a:xfrm>
          </p:grpSpPr>
          <p:pic>
            <p:nvPicPr>
              <p:cNvPr id="58372" name="Picture 8" descr="f2301_ISBN88-08-0914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404813"/>
                <a:ext cx="5622925" cy="57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arrotondato 2"/>
              <p:cNvSpPr/>
              <p:nvPr/>
            </p:nvSpPr>
            <p:spPr>
              <a:xfrm>
                <a:off x="4788247" y="4581525"/>
                <a:ext cx="2772085" cy="174307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grpSp>
        <p:sp>
          <p:nvSpPr>
            <p:cNvPr id="5" name="Rettangolo 4"/>
            <p:cNvSpPr/>
            <p:nvPr/>
          </p:nvSpPr>
          <p:spPr>
            <a:xfrm>
              <a:off x="6083792" y="4237038"/>
              <a:ext cx="863697" cy="487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grpSp>
      <p:sp>
        <p:nvSpPr>
          <p:cNvPr id="2" name="Freccia bidirezionale verticale 1"/>
          <p:cNvSpPr/>
          <p:nvPr/>
        </p:nvSpPr>
        <p:spPr>
          <a:xfrm>
            <a:off x="5822950" y="2398713"/>
            <a:ext cx="44450" cy="3190875"/>
          </a:xfrm>
          <a:prstGeom prst="upDownArrow">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grpSp>
        <p:nvGrpSpPr>
          <p:cNvPr id="58380" name="Gruppo 7"/>
          <p:cNvGrpSpPr>
            <a:grpSpLocks/>
          </p:cNvGrpSpPr>
          <p:nvPr/>
        </p:nvGrpSpPr>
        <p:grpSpPr bwMode="auto">
          <a:xfrm>
            <a:off x="0" y="2276475"/>
            <a:ext cx="2563813" cy="2081213"/>
            <a:chOff x="0" y="2276872"/>
            <a:chExt cx="2563486" cy="2081074"/>
          </a:xfrm>
        </p:grpSpPr>
        <p:pic>
          <p:nvPicPr>
            <p:cNvPr id="58381" name="Picture 8" descr="f2301_ISBN88-08-09147-3"/>
            <p:cNvPicPr>
              <a:picLocks noChangeAspect="1" noChangeArrowheads="1"/>
            </p:cNvPicPr>
            <p:nvPr/>
          </p:nvPicPr>
          <p:blipFill>
            <a:blip r:embed="rId2">
              <a:extLst>
                <a:ext uri="{28A0092B-C50C-407E-A947-70E740481C1C}">
                  <a14:useLocalDpi xmlns:a14="http://schemas.microsoft.com/office/drawing/2010/main" val="0"/>
                </a:ext>
              </a:extLst>
            </a:blip>
            <a:srcRect l="55151" t="67740"/>
            <a:stretch>
              <a:fillRect/>
            </a:stretch>
          </p:blipFill>
          <p:spPr bwMode="auto">
            <a:xfrm>
              <a:off x="41696" y="2494825"/>
              <a:ext cx="2521790" cy="186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6"/>
            <p:cNvSpPr/>
            <p:nvPr/>
          </p:nvSpPr>
          <p:spPr>
            <a:xfrm>
              <a:off x="0" y="2276872"/>
              <a:ext cx="468253" cy="504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grpSp>
      <p:pic>
        <p:nvPicPr>
          <p:cNvPr id="58383" name="Picture 18" descr="Immagine correl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8900" y="2501611"/>
            <a:ext cx="270510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4" name="Text Box 10"/>
          <p:cNvSpPr txBox="1">
            <a:spLocks noChangeArrowheads="1"/>
          </p:cNvSpPr>
          <p:nvPr/>
        </p:nvSpPr>
        <p:spPr bwMode="auto">
          <a:xfrm>
            <a:off x="6084888" y="2781300"/>
            <a:ext cx="29511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it-IT" altLang="it-IT" sz="2400" b="1">
                <a:solidFill>
                  <a:srgbClr val="FF0000"/>
                </a:solidFill>
              </a:rPr>
              <a:t>POLARIZZAZIONE</a:t>
            </a:r>
          </a:p>
        </p:txBody>
      </p:sp>
      <p:grpSp>
        <p:nvGrpSpPr>
          <p:cNvPr id="21" name="Group 3"/>
          <p:cNvGrpSpPr>
            <a:grpSpLocks/>
          </p:cNvGrpSpPr>
          <p:nvPr/>
        </p:nvGrpSpPr>
        <p:grpSpPr bwMode="auto">
          <a:xfrm>
            <a:off x="3565525" y="6324600"/>
            <a:ext cx="5578475" cy="538163"/>
            <a:chOff x="2243" y="3984"/>
            <a:chExt cx="3514" cy="339"/>
          </a:xfrm>
        </p:grpSpPr>
        <p:pic>
          <p:nvPicPr>
            <p:cNvPr id="2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prstClr val="black"/>
                </a:solidFill>
              </a:endParaRPr>
            </a:p>
          </p:txBody>
        </p:sp>
        <p:sp>
          <p:nvSpPr>
            <p:cNvPr id="24"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15820489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Estructura del corm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
            <a:ext cx="91440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3"/>
          <p:cNvSpPr txBox="1">
            <a:spLocks noChangeArrowheads="1"/>
          </p:cNvSpPr>
          <p:nvPr/>
        </p:nvSpPr>
        <p:spPr bwMode="auto">
          <a:xfrm>
            <a:off x="250825" y="188913"/>
            <a:ext cx="3384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r" eaLnBrk="1" hangingPunct="1">
              <a:spcBef>
                <a:spcPct val="50000"/>
              </a:spcBef>
              <a:buFontTx/>
              <a:buNone/>
            </a:pPr>
            <a:endParaRPr lang="it-IT" altLang="it-IT" sz="1800">
              <a:solidFill>
                <a:prstClr val="black"/>
              </a:solidFill>
            </a:endParaRPr>
          </a:p>
        </p:txBody>
      </p:sp>
      <p:sp>
        <p:nvSpPr>
          <p:cNvPr id="59396" name="Text Box 4"/>
          <p:cNvSpPr txBox="1">
            <a:spLocks noChangeArrowheads="1"/>
          </p:cNvSpPr>
          <p:nvPr/>
        </p:nvSpPr>
        <p:spPr bwMode="auto">
          <a:xfrm>
            <a:off x="179388" y="112713"/>
            <a:ext cx="32416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it-IT" altLang="it-IT">
                <a:solidFill>
                  <a:srgbClr val="4F81BD"/>
                </a:solidFill>
              </a:rPr>
              <a:t>CORMO</a:t>
            </a:r>
          </a:p>
        </p:txBody>
      </p:sp>
      <p:grpSp>
        <p:nvGrpSpPr>
          <p:cNvPr id="13" name="Group 3"/>
          <p:cNvGrpSpPr>
            <a:grpSpLocks/>
          </p:cNvGrpSpPr>
          <p:nvPr/>
        </p:nvGrpSpPr>
        <p:grpSpPr bwMode="auto">
          <a:xfrm>
            <a:off x="3565525" y="6324600"/>
            <a:ext cx="5578475" cy="538163"/>
            <a:chOff x="2243" y="3984"/>
            <a:chExt cx="3514" cy="339"/>
          </a:xfrm>
        </p:grpSpPr>
        <p:pic>
          <p:nvPicPr>
            <p:cNvPr id="1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prstClr val="black"/>
                </a:solidFill>
              </a:endParaRPr>
            </a:p>
          </p:txBody>
        </p:sp>
        <p:sp>
          <p:nvSpPr>
            <p:cNvPr id="16" name="Text Box 6"/>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cs typeface="Arial"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cs typeface="Arial"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cs typeface="Arial"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cs typeface="Arial" charset="0"/>
                </a:defRPr>
              </a:lvl9pPr>
            </a:lstStyle>
            <a:p>
              <a:pPr algn="r">
                <a:spcBef>
                  <a:spcPts val="875"/>
                </a:spcBef>
                <a:buFontTx/>
                <a:buNone/>
              </a:pPr>
              <a:r>
                <a:rPr lang="it-IT" altLang="it-IT" sz="1400" dirty="0">
                  <a:solidFill>
                    <a:srgbClr val="009900"/>
                  </a:solidFill>
                </a:rPr>
                <a:t>3Th – Biologia vegetale x STB – AA </a:t>
              </a:r>
              <a:r>
                <a:rPr lang="it-IT" altLang="it-IT" sz="1400" dirty="0" smtClean="0">
                  <a:solidFill>
                    <a:srgbClr val="009900"/>
                  </a:solidFill>
                </a:rPr>
                <a:t>2019-2020</a:t>
              </a:r>
              <a:endParaRPr lang="it-IT" altLang="it-IT" sz="1400" dirty="0">
                <a:solidFill>
                  <a:srgbClr val="009900"/>
                </a:solidFill>
              </a:endParaRPr>
            </a:p>
          </p:txBody>
        </p:sp>
      </p:grpSp>
    </p:spTree>
    <p:extLst>
      <p:ext uri="{BB962C8B-B14F-4D97-AF65-F5344CB8AC3E}">
        <p14:creationId xmlns:p14="http://schemas.microsoft.com/office/powerpoint/2010/main" val="128962906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155</TotalTime>
  <Words>1504</Words>
  <Application>Microsoft Office PowerPoint</Application>
  <PresentationFormat>Presentazione su schermo (4:3)</PresentationFormat>
  <Paragraphs>83</Paragraphs>
  <Slides>47</Slides>
  <Notes>0</Notes>
  <HiddenSlides>0</HiddenSlides>
  <MMClips>0</MMClips>
  <ScaleCrop>false</ScaleCrop>
  <HeadingPairs>
    <vt:vector size="4" baseType="variant">
      <vt:variant>
        <vt:lpstr>Tema</vt:lpstr>
      </vt:variant>
      <vt:variant>
        <vt:i4>2</vt:i4>
      </vt:variant>
      <vt:variant>
        <vt:lpstr>Titoli diapositive</vt:lpstr>
      </vt:variant>
      <vt:variant>
        <vt:i4>47</vt:i4>
      </vt:variant>
    </vt:vector>
  </HeadingPairs>
  <TitlesOfParts>
    <vt:vector size="49" baseType="lpstr">
      <vt:lpstr>Tema di Office</vt: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Università degli Studi di Trieste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Lenovo</dc:creator>
  <cp:lastModifiedBy>Lenovo</cp:lastModifiedBy>
  <cp:revision>5</cp:revision>
  <dcterms:created xsi:type="dcterms:W3CDTF">2020-04-15T11:34:48Z</dcterms:created>
  <dcterms:modified xsi:type="dcterms:W3CDTF">2020-04-16T09:07:14Z</dcterms:modified>
</cp:coreProperties>
</file>