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3" r:id="rId3"/>
    <p:sldId id="284" r:id="rId4"/>
    <p:sldId id="285" r:id="rId5"/>
    <p:sldId id="286" r:id="rId6"/>
    <p:sldId id="258" r:id="rId7"/>
    <p:sldId id="259" r:id="rId8"/>
    <p:sldId id="260" r:id="rId9"/>
    <p:sldId id="360" r:id="rId10"/>
    <p:sldId id="361" r:id="rId11"/>
    <p:sldId id="261" r:id="rId12"/>
    <p:sldId id="359" r:id="rId13"/>
    <p:sldId id="262" r:id="rId14"/>
    <p:sldId id="263" r:id="rId15"/>
    <p:sldId id="282" r:id="rId16"/>
    <p:sldId id="343" r:id="rId17"/>
    <p:sldId id="287" r:id="rId18"/>
    <p:sldId id="288" r:id="rId19"/>
    <p:sldId id="345" r:id="rId20"/>
    <p:sldId id="346" r:id="rId21"/>
    <p:sldId id="347" r:id="rId22"/>
    <p:sldId id="349" r:id="rId23"/>
    <p:sldId id="353" r:id="rId24"/>
    <p:sldId id="354" r:id="rId25"/>
    <p:sldId id="264" r:id="rId26"/>
    <p:sldId id="265" r:id="rId27"/>
    <p:sldId id="266" r:id="rId28"/>
    <p:sldId id="267" r:id="rId29"/>
    <p:sldId id="268" r:id="rId30"/>
    <p:sldId id="269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 showGuides="1">
      <p:cViewPr>
        <p:scale>
          <a:sx n="104" d="100"/>
          <a:sy n="104" d="100"/>
        </p:scale>
        <p:origin x="-9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13A-BB1E-4979-9C8F-D055299E9ED7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0A89-BD90-4229-A580-760F857BE3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924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13A-BB1E-4979-9C8F-D055299E9ED7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0A89-BD90-4229-A580-760F857BE3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09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13A-BB1E-4979-9C8F-D055299E9ED7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0A89-BD90-4229-A580-760F857BE3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3374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B41A0-5E0D-4E9B-9BBD-654826D5CC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66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99143-9DEF-433F-B362-EE6A024BC9B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94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2D7C6-3405-418C-B326-28D2AA03D48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51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D9B9D-EFF0-4ACE-AE52-C0FF829E1FA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7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6B9D1-046E-4363-9096-B522E047FA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98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0914C-C9E6-4306-B2F8-EFDA6E9A1D5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FBC41-77F5-41FE-9033-A4BF4FA849F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15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0CD66-12CE-41F8-A1BC-58FF20C011E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38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13A-BB1E-4979-9C8F-D055299E9ED7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0A89-BD90-4229-A580-760F857BE3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467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38344-D975-4FBE-9A9D-B33DB43E089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02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E8D9B-B4B5-44EB-B5F0-859EC725EFE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39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E8724-6AE3-4C42-8C21-36FC84C8E98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6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13A-BB1E-4979-9C8F-D055299E9ED7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0A89-BD90-4229-A580-760F857BE3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236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13A-BB1E-4979-9C8F-D055299E9ED7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0A89-BD90-4229-A580-760F857BE3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833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13A-BB1E-4979-9C8F-D055299E9ED7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0A89-BD90-4229-A580-760F857BE3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86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13A-BB1E-4979-9C8F-D055299E9ED7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0A89-BD90-4229-A580-760F857BE3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77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13A-BB1E-4979-9C8F-D055299E9ED7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0A89-BD90-4229-A580-760F857BE3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61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13A-BB1E-4979-9C8F-D055299E9ED7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0A89-BD90-4229-A580-760F857BE3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757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F13A-BB1E-4979-9C8F-D055299E9ED7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0A89-BD90-4229-A580-760F857BE3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01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EF13A-BB1E-4979-9C8F-D055299E9ED7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E0A89-BD90-4229-A580-760F857BE3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41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D60FEC-FDD6-4C4D-81D7-C5608787A05D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4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uppo 3"/>
          <p:cNvGrpSpPr>
            <a:grpSpLocks/>
          </p:cNvGrpSpPr>
          <p:nvPr/>
        </p:nvGrpSpPr>
        <p:grpSpPr bwMode="auto">
          <a:xfrm>
            <a:off x="163513" y="0"/>
            <a:ext cx="8980487" cy="6143625"/>
            <a:chOff x="163773" y="158094"/>
            <a:chExt cx="8980226" cy="6144282"/>
          </a:xfrm>
        </p:grpSpPr>
        <p:pic>
          <p:nvPicPr>
            <p:cNvPr id="2868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4" y="158094"/>
              <a:ext cx="8893175" cy="6144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Figura a mano libera 2"/>
            <p:cNvSpPr/>
            <p:nvPr/>
          </p:nvSpPr>
          <p:spPr>
            <a:xfrm>
              <a:off x="163773" y="2469741"/>
              <a:ext cx="3384452" cy="2048094"/>
            </a:xfrm>
            <a:custGeom>
              <a:avLst/>
              <a:gdLst>
                <a:gd name="connsiteX0" fmla="*/ 163773 w 3384645"/>
                <a:gd name="connsiteY0" fmla="*/ 0 h 2047164"/>
                <a:gd name="connsiteX1" fmla="*/ 1624084 w 3384645"/>
                <a:gd name="connsiteY1" fmla="*/ 54591 h 2047164"/>
                <a:gd name="connsiteX2" fmla="*/ 2115403 w 3384645"/>
                <a:gd name="connsiteY2" fmla="*/ 586854 h 2047164"/>
                <a:gd name="connsiteX3" fmla="*/ 3384645 w 3384645"/>
                <a:gd name="connsiteY3" fmla="*/ 2006221 h 2047164"/>
                <a:gd name="connsiteX4" fmla="*/ 0 w 3384645"/>
                <a:gd name="connsiteY4" fmla="*/ 2047164 h 2047164"/>
                <a:gd name="connsiteX5" fmla="*/ 13648 w 3384645"/>
                <a:gd name="connsiteY5" fmla="*/ 136477 h 2047164"/>
                <a:gd name="connsiteX6" fmla="*/ 163773 w 3384645"/>
                <a:gd name="connsiteY6" fmla="*/ 0 h 2047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4645" h="2047164">
                  <a:moveTo>
                    <a:pt x="163773" y="0"/>
                  </a:moveTo>
                  <a:lnTo>
                    <a:pt x="1624084" y="54591"/>
                  </a:lnTo>
                  <a:lnTo>
                    <a:pt x="2115403" y="586854"/>
                  </a:lnTo>
                  <a:lnTo>
                    <a:pt x="3384645" y="2006221"/>
                  </a:lnTo>
                  <a:lnTo>
                    <a:pt x="0" y="2047164"/>
                  </a:lnTo>
                  <a:cubicBezTo>
                    <a:pt x="4549" y="1410268"/>
                    <a:pt x="9099" y="773373"/>
                    <a:pt x="13648" y="136477"/>
                  </a:cubicBezTo>
                  <a:lnTo>
                    <a:pt x="163773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8675" name="CasellaDiTesto 1"/>
          <p:cNvSpPr txBox="1">
            <a:spLocks noChangeArrowheads="1"/>
          </p:cNvSpPr>
          <p:nvPr/>
        </p:nvSpPr>
        <p:spPr bwMode="auto">
          <a:xfrm>
            <a:off x="107950" y="4146550"/>
            <a:ext cx="3887788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Questo albero filogenetico, o cladogramma, illustra le separa-zioni basali delle alghe verdi in due gruppi («cladi»), delle </a:t>
            </a:r>
            <a:r>
              <a:rPr lang="it-IT" altLang="it-IT" sz="1800" b="1"/>
              <a:t>clorofite</a:t>
            </a:r>
            <a:r>
              <a:rPr lang="it-IT" altLang="it-IT" sz="1800"/>
              <a:t> e delle </a:t>
            </a:r>
            <a:r>
              <a:rPr lang="it-IT" altLang="it-IT" sz="1800" b="1"/>
              <a:t>streptofite</a:t>
            </a:r>
            <a:r>
              <a:rPr lang="it-IT" altLang="it-IT" sz="1800"/>
              <a:t>, che raggruppano gli antenati più prossimi delle piante terrestri («</a:t>
            </a:r>
            <a:r>
              <a:rPr lang="it-IT" altLang="it-IT" sz="1800" b="1"/>
              <a:t>embriofite</a:t>
            </a:r>
            <a:r>
              <a:rPr lang="it-IT" altLang="it-IT" sz="1800"/>
              <a:t>»). </a:t>
            </a:r>
            <a:br>
              <a:rPr lang="it-IT" altLang="it-IT" sz="1800"/>
            </a:br>
            <a:r>
              <a:rPr lang="it-IT" altLang="it-IT" sz="1800">
                <a:solidFill>
                  <a:srgbClr val="FF0000"/>
                </a:solidFill>
              </a:rPr>
              <a:t>Sono indicati alcuni caratteri condivisi (segmenti rossi).</a:t>
            </a:r>
          </a:p>
        </p:txBody>
      </p:sp>
      <p:sp>
        <p:nvSpPr>
          <p:cNvPr id="28676" name="Text Box 14"/>
          <p:cNvSpPr txBox="1">
            <a:spLocks noChangeArrowheads="1"/>
          </p:cNvSpPr>
          <p:nvPr/>
        </p:nvSpPr>
        <p:spPr bwMode="auto">
          <a:xfrm>
            <a:off x="7639050" y="1803400"/>
            <a:ext cx="1547813" cy="933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100" b="1">
                <a:solidFill>
                  <a:srgbClr val="333333"/>
                </a:solidFill>
              </a:rPr>
              <a:t>Sporofito pluricellulare, embrione, archegoni, anteridi, cuticola</a:t>
            </a:r>
          </a:p>
        </p:txBody>
      </p:sp>
      <p:grpSp>
        <p:nvGrpSpPr>
          <p:cNvPr id="28677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2867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9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680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14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813"/>
            <a:ext cx="9144000" cy="705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9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200025" y="998538"/>
            <a:ext cx="565785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 dirty="0" smtClean="0">
                <a:latin typeface="Arial" charset="0"/>
              </a:rPr>
              <a:t>Le piante </a:t>
            </a:r>
            <a:r>
              <a:rPr lang="it-IT" altLang="it-IT" sz="2400" dirty="0">
                <a:latin typeface="Arial" charset="0"/>
              </a:rPr>
              <a:t>a </a:t>
            </a:r>
            <a:r>
              <a:rPr lang="it-IT" altLang="it-IT" sz="2400" dirty="0" smtClean="0">
                <a:latin typeface="Arial" charset="0"/>
              </a:rPr>
              <a:t>CORMO </a:t>
            </a:r>
            <a:r>
              <a:rPr lang="it-IT" altLang="it-IT" sz="2400" dirty="0">
                <a:latin typeface="Arial" charset="0"/>
              </a:rPr>
              <a:t>che sono caratterizzate cioè dai tre organi fondamentali: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660033"/>
                </a:solidFill>
                <a:latin typeface="Arial" charset="0"/>
                <a:sym typeface="Symbol" pitchFamily="18" charset="2"/>
              </a:rPr>
              <a:t> </a:t>
            </a:r>
            <a:r>
              <a:rPr lang="it-IT" altLang="it-IT" sz="2400" dirty="0">
                <a:solidFill>
                  <a:srgbClr val="660033"/>
                </a:solidFill>
                <a:latin typeface="Arial" charset="0"/>
              </a:rPr>
              <a:t>Radice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660033"/>
                </a:solidFill>
                <a:sym typeface="Symbol" pitchFamily="18" charset="2"/>
              </a:rPr>
              <a:t></a:t>
            </a:r>
            <a:r>
              <a:rPr lang="it-IT" altLang="it-IT" sz="2400" dirty="0">
                <a:sym typeface="Symbol" pitchFamily="18" charset="2"/>
              </a:rPr>
              <a:t> </a:t>
            </a:r>
            <a:r>
              <a:rPr lang="it-IT" altLang="it-IT" sz="2400" dirty="0">
                <a:solidFill>
                  <a:srgbClr val="660033"/>
                </a:solidFill>
                <a:latin typeface="Arial" charset="0"/>
              </a:rPr>
              <a:t>Caule o fusto</a:t>
            </a:r>
            <a:r>
              <a:rPr lang="it-IT" altLang="it-IT" sz="2400" dirty="0"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660033"/>
                </a:solidFill>
                <a:sym typeface="Symbol" pitchFamily="18" charset="2"/>
              </a:rPr>
              <a:t></a:t>
            </a:r>
            <a:r>
              <a:rPr lang="it-IT" altLang="it-IT" sz="2400" dirty="0">
                <a:sym typeface="Symbol" pitchFamily="18" charset="2"/>
              </a:rPr>
              <a:t> </a:t>
            </a:r>
            <a:r>
              <a:rPr lang="it-IT" altLang="it-IT" sz="2400" dirty="0">
                <a:solidFill>
                  <a:srgbClr val="660033"/>
                </a:solidFill>
                <a:latin typeface="Arial" charset="0"/>
              </a:rPr>
              <a:t>Filloma</a:t>
            </a:r>
            <a:r>
              <a:rPr lang="it-IT" altLang="it-IT" sz="2400" dirty="0">
                <a:latin typeface="Arial" charset="0"/>
              </a:rPr>
              <a:t> </a:t>
            </a:r>
            <a:r>
              <a:rPr lang="it-IT" altLang="it-IT" sz="2400" dirty="0" smtClean="0">
                <a:latin typeface="Arial" charset="0"/>
              </a:rPr>
              <a:t>(l’insieme </a:t>
            </a:r>
            <a:r>
              <a:rPr lang="it-IT" altLang="it-IT" sz="2400" dirty="0">
                <a:latin typeface="Arial" charset="0"/>
              </a:rPr>
              <a:t>delle lamine fogliari</a:t>
            </a:r>
            <a:r>
              <a:rPr lang="it-IT" altLang="it-IT" sz="2400" dirty="0" smtClean="0">
                <a:latin typeface="Arial" charset="0"/>
              </a:rPr>
              <a:t>)</a:t>
            </a:r>
            <a:endParaRPr lang="it-IT" altLang="it-IT" sz="2400" dirty="0">
              <a:latin typeface="Arial" charset="0"/>
            </a:endParaRPr>
          </a:p>
        </p:txBody>
      </p:sp>
      <p:sp>
        <p:nvSpPr>
          <p:cNvPr id="4099" name="Text Box 9"/>
          <p:cNvSpPr txBox="1">
            <a:spLocks noChangeArrowheads="1"/>
          </p:cNvSpPr>
          <p:nvPr/>
        </p:nvSpPr>
        <p:spPr bwMode="auto">
          <a:xfrm>
            <a:off x="53975" y="260350"/>
            <a:ext cx="7920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latin typeface="Arial" charset="0"/>
              </a:rPr>
              <a:t>CORMOFITE</a:t>
            </a:r>
            <a:endParaRPr lang="it-IT" altLang="it-IT" b="1" dirty="0">
              <a:latin typeface="Arial" charset="0"/>
            </a:endParaRPr>
          </a:p>
        </p:txBody>
      </p:sp>
      <p:pic>
        <p:nvPicPr>
          <p:cNvPr id="2050" name="Picture 2" descr="Tree fern 4, 1 September 2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65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83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1.bp.blogspot.com/-AqvsmEpIhpM/UR_kP_McgKI/AAAAAAAAAd8/h8RWZT5hYTw/s1600/IMG_1418r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44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http://img04.elicriso.it/it/come_coltivare/asplenium/1aspenium_vivipar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41663"/>
            <a:ext cx="329565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http://www.sapere.it/mediaObject/gedea/images/1115/Felce-984204/original/111571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3990975"/>
            <a:ext cx="4678363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http://d2ipumls0u12t5.cloudfront.net/wp-content/uploads/2012/10/pteris-vitta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981075"/>
            <a:ext cx="42243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http://www.dipbot.unict.it/tavole/foto/ix_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32962"/>
            <a:ext cx="46196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i1.treknature.com/photos/9991/curl_of__fer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t="10548" r="37114" b="6873"/>
          <a:stretch>
            <a:fillRect/>
          </a:stretch>
        </p:blipFill>
        <p:spPr bwMode="auto">
          <a:xfrm>
            <a:off x="250825" y="2740978"/>
            <a:ext cx="3325812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5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http://upload.wikimedia.org/wikipedia/commons/thumb/4/42/Sori.jpg/481px-So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7938"/>
            <a:ext cx="4446588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http://www.actaplantarum.org/glossario/images/Megafilli_1753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828925"/>
            <a:ext cx="4424363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 descr="http://www.mi-ros.it/duplomiros/miro/arearis/ftest1/rpr/pte/G38_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"/>
          <a:stretch>
            <a:fillRect/>
          </a:stretch>
        </p:blipFill>
        <p:spPr bwMode="auto">
          <a:xfrm>
            <a:off x="3492500" y="2824163"/>
            <a:ext cx="53705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indus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734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Much Talk About Seeds – The Source Magaz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78658" y="952064"/>
            <a:ext cx="6885637" cy="493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Seed: General Information - New Mexico Department of Agricul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92732" y="1139310"/>
            <a:ext cx="6526213" cy="424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134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7250"/>
            <a:ext cx="1277938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960438"/>
            <a:ext cx="1676400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8" name="Group 7"/>
          <p:cNvGrpSpPr>
            <a:grpSpLocks/>
          </p:cNvGrpSpPr>
          <p:nvPr/>
        </p:nvGrpSpPr>
        <p:grpSpPr bwMode="auto">
          <a:xfrm>
            <a:off x="1627188" y="76200"/>
            <a:ext cx="5916612" cy="2524125"/>
            <a:chOff x="624" y="144"/>
            <a:chExt cx="3727" cy="1590"/>
          </a:xfrm>
        </p:grpSpPr>
        <p:grpSp>
          <p:nvGrpSpPr>
            <p:cNvPr id="6155" name="Group 8"/>
            <p:cNvGrpSpPr>
              <a:grpSpLocks/>
            </p:cNvGrpSpPr>
            <p:nvPr/>
          </p:nvGrpSpPr>
          <p:grpSpPr bwMode="auto">
            <a:xfrm>
              <a:off x="624" y="768"/>
              <a:ext cx="3727" cy="966"/>
              <a:chOff x="720" y="2640"/>
              <a:chExt cx="3727" cy="966"/>
            </a:xfrm>
          </p:grpSpPr>
          <p:sp>
            <p:nvSpPr>
              <p:cNvPr id="6158" name="Text Box 9"/>
              <p:cNvSpPr txBox="1">
                <a:spLocks noChangeArrowheads="1"/>
              </p:cNvSpPr>
              <p:nvPr/>
            </p:nvSpPr>
            <p:spPr bwMode="auto">
              <a:xfrm>
                <a:off x="816" y="2880"/>
                <a:ext cx="1248" cy="294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400">
                    <a:latin typeface="Times New Roman" pitchFamily="18" charset="0"/>
                  </a:rPr>
                  <a:t>Gimnosperme</a:t>
                </a:r>
              </a:p>
            </p:txBody>
          </p:sp>
          <p:sp>
            <p:nvSpPr>
              <p:cNvPr id="6159" name="Text Box 10"/>
              <p:cNvSpPr txBox="1">
                <a:spLocks noChangeArrowheads="1"/>
              </p:cNvSpPr>
              <p:nvPr/>
            </p:nvSpPr>
            <p:spPr bwMode="auto">
              <a:xfrm>
                <a:off x="720" y="3312"/>
                <a:ext cx="1488" cy="294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sz="2400" i="1">
                    <a:latin typeface="Times New Roman" pitchFamily="18" charset="0"/>
                  </a:rPr>
                  <a:t>“a seme nudo”</a:t>
                </a:r>
                <a:endParaRPr lang="it-IT" altLang="it-IT" sz="2400">
                  <a:latin typeface="Times New Roman" pitchFamily="18" charset="0"/>
                </a:endParaRPr>
              </a:p>
            </p:txBody>
          </p:sp>
          <p:grpSp>
            <p:nvGrpSpPr>
              <p:cNvPr id="6160" name="Group 11"/>
              <p:cNvGrpSpPr>
                <a:grpSpLocks/>
              </p:cNvGrpSpPr>
              <p:nvPr/>
            </p:nvGrpSpPr>
            <p:grpSpPr bwMode="auto">
              <a:xfrm>
                <a:off x="2928" y="2880"/>
                <a:ext cx="1519" cy="726"/>
                <a:chOff x="2544" y="2880"/>
                <a:chExt cx="1519" cy="726"/>
              </a:xfrm>
            </p:grpSpPr>
            <p:sp>
              <p:nvSpPr>
                <p:cNvPr id="6165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688" y="2880"/>
                  <a:ext cx="1200" cy="294"/>
                </a:xfrm>
                <a:prstGeom prst="rect">
                  <a:avLst/>
                </a:prstGeom>
                <a:noFill/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>
                      <a:latin typeface="Times New Roman" pitchFamily="18" charset="0"/>
                    </a:rPr>
                    <a:t>Angiosperme</a:t>
                  </a:r>
                </a:p>
              </p:txBody>
            </p:sp>
            <p:sp>
              <p:nvSpPr>
                <p:cNvPr id="616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544" y="3312"/>
                  <a:ext cx="1519" cy="294"/>
                </a:xfrm>
                <a:prstGeom prst="rect">
                  <a:avLst/>
                </a:prstGeom>
                <a:noFill/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 i="1">
                      <a:latin typeface="Times New Roman" pitchFamily="18" charset="0"/>
                    </a:rPr>
                    <a:t>“a seme protetto”</a:t>
                  </a:r>
                </a:p>
              </p:txBody>
            </p:sp>
          </p:grpSp>
          <p:grpSp>
            <p:nvGrpSpPr>
              <p:cNvPr id="6161" name="Group 14"/>
              <p:cNvGrpSpPr>
                <a:grpSpLocks/>
              </p:cNvGrpSpPr>
              <p:nvPr/>
            </p:nvGrpSpPr>
            <p:grpSpPr bwMode="auto">
              <a:xfrm>
                <a:off x="1392" y="2640"/>
                <a:ext cx="2160" cy="240"/>
                <a:chOff x="1248" y="240"/>
                <a:chExt cx="2448" cy="240"/>
              </a:xfrm>
            </p:grpSpPr>
            <p:sp>
              <p:nvSpPr>
                <p:cNvPr id="6162" name="Line 15"/>
                <p:cNvSpPr>
                  <a:spLocks noChangeShapeType="1"/>
                </p:cNvSpPr>
                <p:nvPr/>
              </p:nvSpPr>
              <p:spPr bwMode="auto">
                <a:xfrm>
                  <a:off x="1248" y="240"/>
                  <a:ext cx="2448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163" name="Line 16"/>
                <p:cNvSpPr>
                  <a:spLocks noChangeShapeType="1"/>
                </p:cNvSpPr>
                <p:nvPr/>
              </p:nvSpPr>
              <p:spPr bwMode="auto">
                <a:xfrm>
                  <a:off x="3696" y="240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164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1248" y="240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6156" name="Line 18"/>
            <p:cNvSpPr>
              <a:spLocks noChangeShapeType="1"/>
            </p:cNvSpPr>
            <p:nvPr/>
          </p:nvSpPr>
          <p:spPr bwMode="auto">
            <a:xfrm flipH="1">
              <a:off x="2400" y="432"/>
              <a:ext cx="0" cy="3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57" name="Text Box 19"/>
            <p:cNvSpPr txBox="1">
              <a:spLocks noChangeArrowheads="1"/>
            </p:cNvSpPr>
            <p:nvPr/>
          </p:nvSpPr>
          <p:spPr bwMode="auto">
            <a:xfrm>
              <a:off x="1632" y="144"/>
              <a:ext cx="1536" cy="29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it-IT" altLang="it-IT" sz="2400">
                  <a:latin typeface="Times New Roman" pitchFamily="18" charset="0"/>
                </a:rPr>
                <a:t>Spermatofite</a:t>
              </a:r>
            </a:p>
          </p:txBody>
        </p:sp>
      </p:grpSp>
      <p:pic>
        <p:nvPicPr>
          <p:cNvPr id="6149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6225"/>
            <a:ext cx="2035175" cy="38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0"/>
            <a:ext cx="3413125" cy="31051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5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4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pig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1675">
            <a:off x="0" y="920750"/>
            <a:ext cx="39592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468313" y="5168900"/>
            <a:ext cx="30241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STROBILO FEMMINILE</a:t>
            </a:r>
          </a:p>
        </p:txBody>
      </p:sp>
      <p:grpSp>
        <p:nvGrpSpPr>
          <p:cNvPr id="55307" name="Group 11"/>
          <p:cNvGrpSpPr>
            <a:grpSpLocks/>
          </p:cNvGrpSpPr>
          <p:nvPr/>
        </p:nvGrpSpPr>
        <p:grpSpPr bwMode="auto">
          <a:xfrm>
            <a:off x="3995738" y="908050"/>
            <a:ext cx="4859337" cy="5141913"/>
            <a:chOff x="2699" y="845"/>
            <a:chExt cx="3061" cy="3239"/>
          </a:xfrm>
        </p:grpSpPr>
        <p:pic>
          <p:nvPicPr>
            <p:cNvPr id="20489" name="Picture 8" descr="Cono_224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845"/>
              <a:ext cx="3061" cy="2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0" name="Text Box 10"/>
            <p:cNvSpPr txBox="1">
              <a:spLocks noChangeArrowheads="1"/>
            </p:cNvSpPr>
            <p:nvPr/>
          </p:nvSpPr>
          <p:spPr bwMode="auto">
            <a:xfrm>
              <a:off x="2971" y="3566"/>
              <a:ext cx="190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/>
                <a:t>STROBILI MASCHILI</a:t>
              </a:r>
            </a:p>
          </p:txBody>
        </p:sp>
      </p:grp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14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conofemmin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photomazza.com/IMG/jpg/960x424xquelli_femminili_sono_porporino-violacei_e_e_creano_pigne_sessili_o_brevemente_pedunculate_lunghe_fino_a_7_cm._dai_ramuli_del_mugo_si_distilla_un_olio_essenziale_fluido_chiaro_profumato.jpg.pagespeed.ic.9EavlxUgM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" r="52222"/>
          <a:stretch/>
        </p:blipFill>
        <p:spPr bwMode="auto">
          <a:xfrm>
            <a:off x="5580112" y="3209814"/>
            <a:ext cx="3563888" cy="331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66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/>
          <a:stretch>
            <a:fillRect/>
          </a:stretch>
        </p:blipFill>
        <p:spPr bwMode="auto">
          <a:xfrm>
            <a:off x="6350" y="0"/>
            <a:ext cx="3967163" cy="64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257800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7" descr="schemafi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b="-1433"/>
          <a:stretch>
            <a:fillRect/>
          </a:stretch>
        </p:blipFill>
        <p:spPr bwMode="auto">
          <a:xfrm>
            <a:off x="4017963" y="2867025"/>
            <a:ext cx="5126037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1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The Most Beautiful Flowers You Can Plant in Your Gar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5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128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1746_Coleochaete_sp20x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774065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haraFragil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0"/>
            <a:ext cx="470535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31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983" y="4370"/>
            <a:ext cx="4808538" cy="3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bataperto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9" t="8594"/>
          <a:stretch/>
        </p:blipFill>
        <p:spPr bwMode="auto">
          <a:xfrm>
            <a:off x="4521" y="-843"/>
            <a:ext cx="4326462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Pollination Facts - What is Pollination? | Cool Kid Fac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7044" name="Picture 4" descr="7 Ways To Attract Pollinators | Piedmont Environmental Allian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256" r="19183" b="-256"/>
          <a:stretch/>
        </p:blipFill>
        <p:spPr bwMode="auto">
          <a:xfrm>
            <a:off x="0" y="3352800"/>
            <a:ext cx="5903537" cy="351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 descr="Cocktail of multiple pressures combine to threaten the world's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/>
          <a:stretch/>
        </p:blipFill>
        <p:spPr bwMode="auto">
          <a:xfrm>
            <a:off x="4793672" y="3352799"/>
            <a:ext cx="4350327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70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74400" y="47667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ym typeface="Symbol"/>
              </a:rPr>
              <a:t> </a:t>
            </a:r>
            <a:r>
              <a:rPr lang="it-IT" dirty="0" smtClean="0"/>
              <a:t>Biologia dell’impollinazione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74400" y="103469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ym typeface="Symbol"/>
              </a:rPr>
              <a:t> </a:t>
            </a:r>
            <a:r>
              <a:rPr lang="it-IT" dirty="0" smtClean="0"/>
              <a:t>Biologia della disseminazione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74400" y="1592720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ym typeface="Symbol"/>
              </a:rPr>
              <a:t> Interazione con ambienti con caratteristiche pedoclimatiche molto diverse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74400" y="2427744"/>
            <a:ext cx="7957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</a:t>
            </a:r>
            <a:r>
              <a:rPr lang="it-IT" dirty="0" smtClean="0"/>
              <a:t>anno rappresentato un motore di evoluzione estremamente potente, inducendo una pronunciata diversificazione a livello tassonomico delle angiosperme.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74400" y="3506402"/>
            <a:ext cx="7632848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Stime accurate attribuiscono a questo gruppo («</a:t>
            </a:r>
            <a:r>
              <a:rPr lang="it-IT" dirty="0" err="1" smtClean="0"/>
              <a:t>taxon</a:t>
            </a:r>
            <a:r>
              <a:rPr lang="it-IT" dirty="0" smtClean="0"/>
              <a:t>») c. 250-300.000 specie a livello mondiale, contro ad esempio le c. 1000 specie delle gimnosperme, le c. 16.000 specie di briofite ecc.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74400" y="4653136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Studiare questa biodiversità e i meccanismi che l’hanno generata è compito della </a:t>
            </a:r>
            <a:r>
              <a:rPr lang="it-IT" b="1" dirty="0" smtClean="0"/>
              <a:t>Botanica sistematica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Compito della 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Botanica generale 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è invece descrivere i modelli generali di costruzione delle piante e definire i loro processi di base.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01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Nike AIR Max 90,Adidas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4762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Asparagus tenuifolius. Asparago selvat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48" y="1184"/>
            <a:ext cx="4572000" cy="652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I rami di questa quercia enorme in Carolina producono 1.600 metri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4"/>
            <a:ext cx="9144000" cy="65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76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611560" y="4766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O</a:t>
            </a:r>
            <a:r>
              <a:rPr lang="it-IT" dirty="0" smtClean="0"/>
              <a:t>sserveremo come si è formato l’embrione all’interno del seme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11560" y="108479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D</a:t>
            </a:r>
            <a:r>
              <a:rPr lang="it-IT" dirty="0" smtClean="0"/>
              <a:t>escriveremo cosa succede con la germinazione e i primi momenti di crescita della nuova pianta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11560" y="1969907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D</a:t>
            </a:r>
            <a:r>
              <a:rPr lang="it-IT" dirty="0" smtClean="0"/>
              <a:t>efiniremo come si possa passare da una struttura bipolare a una struttura multicentrica, con un numero potenzialmente molto elevato di nuovi punti di crescita («struttura aperta», da tanto, a poco o a nulla gerarchizzata).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11560" y="3409022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D</a:t>
            </a:r>
            <a:r>
              <a:rPr lang="it-IT" dirty="0" smtClean="0"/>
              <a:t>escriveremo i due tipi fondamentali di tessuti, meristematici ed adulti, e di questi ultimi daremo delle descrizioni concise, insieme ad alcune informazioni sulla loro distribuzione nel corpo di una pianta.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11560" y="4571138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</a:t>
            </a:r>
            <a:r>
              <a:rPr lang="it-IT" dirty="0" smtClean="0"/>
              <a:t>on queste informazioni, passeremo a descrivere l’organografia della pianta e come i due organi a crescita indefinita, caule e radice, possano eventualmente accrescersi radialmente («accrescimento secondario»)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11560" y="573325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I</a:t>
            </a:r>
            <a:r>
              <a:rPr lang="it-IT" dirty="0" smtClean="0"/>
              <a:t>nfine, dovremmo riuscire a descrivere anche (i pochissimi) modelli parzialmente alternativi di organizzazione e di accrescimento.</a:t>
            </a:r>
            <a:endParaRPr lang="it-IT" dirty="0"/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396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 descr="fecondazion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485775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2" name="Rectangle 8"/>
          <p:cNvSpPr>
            <a:spLocks noChangeArrowheads="1"/>
          </p:cNvSpPr>
          <p:nvPr/>
        </p:nvSpPr>
        <p:spPr bwMode="auto">
          <a:xfrm>
            <a:off x="539750" y="4076700"/>
            <a:ext cx="4679950" cy="2447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pic>
        <p:nvPicPr>
          <p:cNvPr id="96264" name="Picture 8" descr="Risultati immagini per fecondazione pia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49275"/>
            <a:ext cx="3027362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129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asellaDiTesto 1"/>
          <p:cNvSpPr txBox="1">
            <a:spLocks noChangeArrowheads="1"/>
          </p:cNvSpPr>
          <p:nvPr/>
        </p:nvSpPr>
        <p:spPr bwMode="auto">
          <a:xfrm>
            <a:off x="312738" y="222250"/>
            <a:ext cx="8507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000000"/>
                </a:solidFill>
              </a:rPr>
              <a:t>I primi stadi di sviluppo dell’embrione sono impegnativi da studiare, per l’eterogeneità e la complessità della struttura che lo contiene.</a:t>
            </a:r>
          </a:p>
        </p:txBody>
      </p:sp>
      <p:pic>
        <p:nvPicPr>
          <p:cNvPr id="47107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311400"/>
            <a:ext cx="3314700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 descr="Risultati immagini per zucchini ov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r="10194"/>
          <a:stretch>
            <a:fillRect/>
          </a:stretch>
        </p:blipFill>
        <p:spPr bwMode="auto">
          <a:xfrm>
            <a:off x="-11113" y="1125538"/>
            <a:ext cx="2278063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4" descr="I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3818"/>
          <a:stretch>
            <a:fillRect/>
          </a:stretch>
        </p:blipFill>
        <p:spPr bwMode="auto">
          <a:xfrm>
            <a:off x="2425700" y="2384425"/>
            <a:ext cx="3216275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CasellaDiTesto 1"/>
          <p:cNvSpPr txBox="1">
            <a:spLocks noChangeArrowheads="1"/>
          </p:cNvSpPr>
          <p:nvPr/>
        </p:nvSpPr>
        <p:spPr bwMode="auto">
          <a:xfrm>
            <a:off x="2700338" y="1003300"/>
            <a:ext cx="62642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000000"/>
                </a:solidFill>
              </a:rPr>
              <a:t>Praticamente impossibili sono le manipolazioni dei primi stadi di sviluppo: come fare a intervenire sull’embrione senza danneggiare i tessuti circostanti che lo racchiudono? </a:t>
            </a:r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64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ig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844675"/>
            <a:ext cx="804703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395288" y="1720850"/>
            <a:ext cx="1584325" cy="3671888"/>
          </a:xfrm>
          <a:prstGeom prst="ellips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506413" y="404813"/>
            <a:ext cx="820896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000000"/>
                </a:solidFill>
              </a:rPr>
              <a:t>Ciò che si sa delle prime divisioni è stato desunto da osservazioni svolte sulle alghe brune (es.: </a:t>
            </a:r>
            <a:r>
              <a:rPr lang="it-IT" altLang="it-IT" sz="2000" i="1">
                <a:solidFill>
                  <a:srgbClr val="000000"/>
                </a:solidFill>
              </a:rPr>
              <a:t>Fucus</a:t>
            </a:r>
            <a:r>
              <a:rPr lang="it-IT" altLang="it-IT" sz="2000">
                <a:solidFill>
                  <a:srgbClr val="000000"/>
                </a:solidFill>
              </a:rPr>
              <a:t>), il cui embrione non è circondato da tessuti nutritivi e di protezione.</a:t>
            </a: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26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9" grpId="0" animBg="1"/>
      <p:bldP spid="9729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torpe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4565650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58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ssi germoglio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/>
          <a:stretch>
            <a:fillRect/>
          </a:stretch>
        </p:blipFill>
        <p:spPr bwMode="auto">
          <a:xfrm>
            <a:off x="1371600" y="1196975"/>
            <a:ext cx="62738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3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assi germogli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/>
          <a:stretch>
            <a:fillRect/>
          </a:stretch>
        </p:blipFill>
        <p:spPr bwMode="auto">
          <a:xfrm>
            <a:off x="0" y="1012825"/>
            <a:ext cx="91440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582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6"/>
          <p:cNvSpPr txBox="1">
            <a:spLocks noChangeArrowheads="1"/>
          </p:cNvSpPr>
          <p:nvPr/>
        </p:nvSpPr>
        <p:spPr bwMode="auto">
          <a:xfrm>
            <a:off x="323850" y="5164138"/>
            <a:ext cx="85693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 b="1"/>
              <a:t>Chara </a:t>
            </a:r>
            <a:r>
              <a:rPr lang="en-US" altLang="it-IT" sz="2400"/>
              <a:t>è un genere di alghe verdi pluricellulari della famiglia delle Characeae</a:t>
            </a:r>
            <a:r>
              <a:rPr lang="it-IT" altLang="it-IT" sz="2400"/>
              <a:t>, il cui tallo è diviso in nodi e internodi. </a:t>
            </a:r>
          </a:p>
        </p:txBody>
      </p:sp>
      <p:pic>
        <p:nvPicPr>
          <p:cNvPr id="36867" name="Picture 2" descr="http://www.intechopen.com/source/html/44385/media/imag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317500"/>
            <a:ext cx="435292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http://etc.usf.edu/clipart/61900/61959/61959_chara_vulgar_l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65125"/>
            <a:ext cx="1520825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http://galerie.sinicearasy.cz/thumbnail/1000x760/var/files/galerie/streptophyta/charophyceae/chara/chara-vulgaris/chara-vulgaris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2222500"/>
            <a:ext cx="3217862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71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doventaconigliet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6250"/>
            <a:ext cx="7439025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41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viluppo embrione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/>
          <a:stretch>
            <a:fillRect/>
          </a:stretch>
        </p:blipFill>
        <p:spPr bwMode="auto">
          <a:xfrm>
            <a:off x="100013" y="1196975"/>
            <a:ext cx="8940800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93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gimnoang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66738"/>
            <a:ext cx="619125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79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uppo 7"/>
          <p:cNvGrpSpPr>
            <a:grpSpLocks/>
          </p:cNvGrpSpPr>
          <p:nvPr/>
        </p:nvGrpSpPr>
        <p:grpSpPr bwMode="auto">
          <a:xfrm>
            <a:off x="1619250" y="765175"/>
            <a:ext cx="5041900" cy="5259388"/>
            <a:chOff x="1600200" y="762000"/>
            <a:chExt cx="4413250" cy="4797425"/>
          </a:xfrm>
        </p:grpSpPr>
        <p:grpSp>
          <p:nvGrpSpPr>
            <p:cNvPr id="56332" name="Gruppo 4"/>
            <p:cNvGrpSpPr>
              <a:grpSpLocks/>
            </p:cNvGrpSpPr>
            <p:nvPr/>
          </p:nvGrpSpPr>
          <p:grpSpPr bwMode="auto">
            <a:xfrm>
              <a:off x="1600200" y="762000"/>
              <a:ext cx="4413250" cy="4797425"/>
              <a:chOff x="1600200" y="762000"/>
              <a:chExt cx="4413250" cy="4797425"/>
            </a:xfrm>
          </p:grpSpPr>
          <p:pic>
            <p:nvPicPr>
              <p:cNvPr id="56334" name="Picture 5" descr="f2301_ISBN88-08-09147-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762000"/>
                <a:ext cx="4413250" cy="4797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ttangolo 3"/>
              <p:cNvSpPr/>
              <p:nvPr/>
            </p:nvSpPr>
            <p:spPr>
              <a:xfrm>
                <a:off x="3987468" y="4221417"/>
                <a:ext cx="2025982" cy="1338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Rettangolo 5"/>
            <p:cNvSpPr/>
            <p:nvPr/>
          </p:nvSpPr>
          <p:spPr>
            <a:xfrm>
              <a:off x="5050484" y="3933253"/>
              <a:ext cx="673937" cy="288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</p:grpSp>
      <p:grpSp>
        <p:nvGrpSpPr>
          <p:cNvPr id="56323" name="Gruppo 9"/>
          <p:cNvGrpSpPr>
            <a:grpSpLocks/>
          </p:cNvGrpSpPr>
          <p:nvPr/>
        </p:nvGrpSpPr>
        <p:grpSpPr bwMode="auto">
          <a:xfrm>
            <a:off x="5148263" y="2060575"/>
            <a:ext cx="2479675" cy="1943100"/>
            <a:chOff x="5098935" y="2028334"/>
            <a:chExt cx="2479858" cy="1944216"/>
          </a:xfrm>
        </p:grpSpPr>
        <p:grpSp>
          <p:nvGrpSpPr>
            <p:cNvPr id="56328" name="Gruppo 2"/>
            <p:cNvGrpSpPr>
              <a:grpSpLocks/>
            </p:cNvGrpSpPr>
            <p:nvPr/>
          </p:nvGrpSpPr>
          <p:grpSpPr bwMode="auto">
            <a:xfrm>
              <a:off x="5098935" y="2028334"/>
              <a:ext cx="2479858" cy="1944216"/>
              <a:chOff x="6830291" y="3885999"/>
              <a:chExt cx="2064573" cy="1583169"/>
            </a:xfrm>
          </p:grpSpPr>
          <p:pic>
            <p:nvPicPr>
              <p:cNvPr id="56330" name="Picture 5" descr="f2301_ISBN88-08-09147-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263" t="66998"/>
              <a:stretch>
                <a:fillRect/>
              </a:stretch>
            </p:blipFill>
            <p:spPr bwMode="auto">
              <a:xfrm>
                <a:off x="6876430" y="3885999"/>
                <a:ext cx="2018434" cy="1583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ttangolo 1"/>
              <p:cNvSpPr/>
              <p:nvPr/>
            </p:nvSpPr>
            <p:spPr>
              <a:xfrm>
                <a:off x="6830291" y="3976540"/>
                <a:ext cx="478473" cy="2444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Rettangolo 8"/>
            <p:cNvSpPr/>
            <p:nvPr/>
          </p:nvSpPr>
          <p:spPr>
            <a:xfrm>
              <a:off x="5154501" y="2028334"/>
              <a:ext cx="641397" cy="111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34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rpedostor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"/>
          <a:stretch>
            <a:fillRect/>
          </a:stretch>
        </p:blipFill>
        <p:spPr bwMode="auto">
          <a:xfrm>
            <a:off x="684213" y="1268413"/>
            <a:ext cx="8054975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77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http://thumbs.dreamstime.com/z/la-senape-germogliata-semina-il-germoglio-31837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b="21039"/>
          <a:stretch>
            <a:fillRect/>
          </a:stretch>
        </p:blipFill>
        <p:spPr bwMode="auto">
          <a:xfrm>
            <a:off x="0" y="4095750"/>
            <a:ext cx="47879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3" descr="gene SHOOTMERISTEML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60350"/>
            <a:ext cx="6367463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552" name="Group 8"/>
          <p:cNvGrpSpPr>
            <a:grpSpLocks/>
          </p:cNvGrpSpPr>
          <p:nvPr/>
        </p:nvGrpSpPr>
        <p:grpSpPr bwMode="auto">
          <a:xfrm>
            <a:off x="4462463" y="2636838"/>
            <a:ext cx="4681537" cy="3670300"/>
            <a:chOff x="2811" y="1661"/>
            <a:chExt cx="2949" cy="2312"/>
          </a:xfrm>
        </p:grpSpPr>
        <p:sp>
          <p:nvSpPr>
            <p:cNvPr id="58377" name="Text Box 9"/>
            <p:cNvSpPr txBox="1">
              <a:spLocks noChangeArrowheads="1"/>
            </p:cNvSpPr>
            <p:nvPr/>
          </p:nvSpPr>
          <p:spPr bwMode="auto">
            <a:xfrm>
              <a:off x="2811" y="2704"/>
              <a:ext cx="2949" cy="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000000"/>
                  </a:solidFill>
                </a:rPr>
                <a:t>Il gene SHOOTMERISTEMLESS è necessario per la formazione del meristema apicale del fusto. Dei geni germoglio-specifici codificano per proteine che portano alla formazione del meristema apicale, ma non di quello della radice. Qui si confronta mutante (in alto) e “selvatico” (in basso).</a:t>
              </a:r>
            </a:p>
          </p:txBody>
        </p:sp>
        <p:sp>
          <p:nvSpPr>
            <p:cNvPr id="58378" name="Line 10"/>
            <p:cNvSpPr>
              <a:spLocks noChangeShapeType="1"/>
            </p:cNvSpPr>
            <p:nvPr/>
          </p:nvSpPr>
          <p:spPr bwMode="auto">
            <a:xfrm flipH="1">
              <a:off x="3628" y="1661"/>
              <a:ext cx="227" cy="318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98"/>
            <a:ext cx="8983356" cy="173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0" y="3114675"/>
            <a:ext cx="3797300" cy="3743325"/>
            <a:chOff x="0" y="1962"/>
            <a:chExt cx="2392" cy="2358"/>
          </a:xfrm>
        </p:grpSpPr>
        <p:pic>
          <p:nvPicPr>
            <p:cNvPr id="59402" name="Picture 8" descr="http://www.conasi.eu/blog/wp-content/uploads/2012/04/brecol-sin-bandeja-copi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" y="1962"/>
              <a:ext cx="2358" cy="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3" name="Rectangle 6"/>
            <p:cNvSpPr>
              <a:spLocks noChangeArrowheads="1"/>
            </p:cNvSpPr>
            <p:nvPr/>
          </p:nvSpPr>
          <p:spPr bwMode="auto">
            <a:xfrm>
              <a:off x="0" y="1976"/>
              <a:ext cx="975" cy="2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pic>
        <p:nvPicPr>
          <p:cNvPr id="109575" name="Picture 7" descr="monopter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195" y="1628800"/>
            <a:ext cx="6819768" cy="49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925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611188" y="476250"/>
            <a:ext cx="8064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</a:rPr>
              <a:t>Il gene HOBBIT sopprime la repressione della risposta a un fitormone, l’auxina (acido indolacetico), che induce anche la crescita radicale.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692275" y="1844675"/>
            <a:ext cx="107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HOBBIT</a:t>
            </a:r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5292725" y="1700213"/>
            <a:ext cx="2952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</a:rPr>
              <a:t>Effetto: repressione delle risposte all’auxina:il meristema radicale non si sviluppa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827088" y="4076700"/>
            <a:ext cx="34575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</a:rPr>
              <a:t>Effetto: espressione delle risposte all’auxina, con sviluppo del meristema radicale</a:t>
            </a:r>
          </a:p>
        </p:txBody>
      </p:sp>
      <p:grpSp>
        <p:nvGrpSpPr>
          <p:cNvPr id="110598" name="Group 6"/>
          <p:cNvGrpSpPr>
            <a:grpSpLocks/>
          </p:cNvGrpSpPr>
          <p:nvPr/>
        </p:nvGrpSpPr>
        <p:grpSpPr bwMode="auto">
          <a:xfrm>
            <a:off x="2339975" y="2492375"/>
            <a:ext cx="2235200" cy="1512888"/>
            <a:chOff x="1474" y="1570"/>
            <a:chExt cx="1408" cy="953"/>
          </a:xfrm>
        </p:grpSpPr>
        <p:sp>
          <p:nvSpPr>
            <p:cNvPr id="60432" name="Text Box 7"/>
            <p:cNvSpPr txBox="1">
              <a:spLocks noChangeArrowheads="1"/>
            </p:cNvSpPr>
            <p:nvPr/>
          </p:nvSpPr>
          <p:spPr bwMode="auto">
            <a:xfrm>
              <a:off x="1612" y="1842"/>
              <a:ext cx="127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008000"/>
                  </a:solidFill>
                </a:rPr>
                <a:t>attivazione</a:t>
              </a:r>
            </a:p>
          </p:txBody>
        </p:sp>
        <p:sp>
          <p:nvSpPr>
            <p:cNvPr id="60433" name="Line 8"/>
            <p:cNvSpPr>
              <a:spLocks noChangeShapeType="1"/>
            </p:cNvSpPr>
            <p:nvPr/>
          </p:nvSpPr>
          <p:spPr bwMode="auto">
            <a:xfrm>
              <a:off x="1474" y="1570"/>
              <a:ext cx="0" cy="953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110601" name="Group 9"/>
          <p:cNvGrpSpPr>
            <a:grpSpLocks/>
          </p:cNvGrpSpPr>
          <p:nvPr/>
        </p:nvGrpSpPr>
        <p:grpSpPr bwMode="auto">
          <a:xfrm>
            <a:off x="3059113" y="1412875"/>
            <a:ext cx="2016125" cy="647700"/>
            <a:chOff x="1927" y="890"/>
            <a:chExt cx="1270" cy="408"/>
          </a:xfrm>
        </p:grpSpPr>
        <p:sp>
          <p:nvSpPr>
            <p:cNvPr id="60428" name="Text Box 10"/>
            <p:cNvSpPr txBox="1">
              <a:spLocks noChangeArrowheads="1"/>
            </p:cNvSpPr>
            <p:nvPr/>
          </p:nvSpPr>
          <p:spPr bwMode="auto">
            <a:xfrm>
              <a:off x="1927" y="890"/>
              <a:ext cx="127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990033"/>
                  </a:solidFill>
                </a:rPr>
                <a:t>inibizione</a:t>
              </a:r>
            </a:p>
          </p:txBody>
        </p:sp>
        <p:grpSp>
          <p:nvGrpSpPr>
            <p:cNvPr id="60429" name="Group 11"/>
            <p:cNvGrpSpPr>
              <a:grpSpLocks/>
            </p:cNvGrpSpPr>
            <p:nvPr/>
          </p:nvGrpSpPr>
          <p:grpSpPr bwMode="auto">
            <a:xfrm>
              <a:off x="2064" y="1207"/>
              <a:ext cx="997" cy="91"/>
              <a:chOff x="2064" y="1207"/>
              <a:chExt cx="997" cy="91"/>
            </a:xfrm>
          </p:grpSpPr>
          <p:sp>
            <p:nvSpPr>
              <p:cNvPr id="60430" name="Line 12"/>
              <p:cNvSpPr>
                <a:spLocks noChangeShapeType="1"/>
              </p:cNvSpPr>
              <p:nvPr/>
            </p:nvSpPr>
            <p:spPr bwMode="auto">
              <a:xfrm>
                <a:off x="2064" y="1253"/>
                <a:ext cx="997" cy="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60431" name="Line 13"/>
              <p:cNvSpPr>
                <a:spLocks noChangeShapeType="1"/>
              </p:cNvSpPr>
              <p:nvPr/>
            </p:nvSpPr>
            <p:spPr bwMode="auto">
              <a:xfrm>
                <a:off x="3061" y="1207"/>
                <a:ext cx="0" cy="91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1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emicontessutivar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33338"/>
            <a:ext cx="42545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 descr="semi v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r="51942" b="56557"/>
          <a:stretch>
            <a:fillRect/>
          </a:stretch>
        </p:blipFill>
        <p:spPr bwMode="auto">
          <a:xfrm>
            <a:off x="6342063" y="25400"/>
            <a:ext cx="2801937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5" descr="semi v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42838" r="54938" b="31454"/>
          <a:stretch>
            <a:fillRect/>
          </a:stretch>
        </p:blipFill>
        <p:spPr bwMode="auto">
          <a:xfrm>
            <a:off x="179388" y="188913"/>
            <a:ext cx="2646362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37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fagi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3"/>
            <a:ext cx="5189538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6" descr="fagioloaper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/>
          <a:stretch>
            <a:fillRect/>
          </a:stretch>
        </p:blipFill>
        <p:spPr bwMode="auto">
          <a:xfrm>
            <a:off x="4814888" y="747713"/>
            <a:ext cx="4248150" cy="53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magine 1" descr="Cornelius Varley and his Fantastical Patent Graphic Telescope Machine | Friday Arts | WHY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t="21887" r="40260" b="2579"/>
          <a:stretch>
            <a:fillRect/>
          </a:stretch>
        </p:blipFill>
        <p:spPr bwMode="auto">
          <a:xfrm>
            <a:off x="179388" y="1470025"/>
            <a:ext cx="51054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AutoShape 2" descr="Risultati immagini per equis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7892" name="AutoShape 4" descr="Risultati immagini per equiseto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37893" name="Picture 6" descr="Risultati immagini per equise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3516313"/>
            <a:ext cx="4295775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10"/>
          <p:cNvSpPr txBox="1">
            <a:spLocks noChangeArrowheads="1"/>
          </p:cNvSpPr>
          <p:nvPr/>
        </p:nvSpPr>
        <p:spPr bwMode="auto">
          <a:xfrm>
            <a:off x="5435600" y="1290638"/>
            <a:ext cx="385127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2400"/>
              <a:t>zazione apparentemente simile, con un fusto principale e strutture che sembrano foglie filiformi, che sono in realtà </a:t>
            </a:r>
            <a:r>
              <a:rPr lang="it-IT" altLang="it-IT" sz="2400"/>
              <a:t>verticilli di corti rami.</a:t>
            </a:r>
          </a:p>
        </p:txBody>
      </p:sp>
      <p:sp>
        <p:nvSpPr>
          <p:cNvPr id="37895" name="Text Box 11"/>
          <p:cNvSpPr txBox="1">
            <a:spLocks noChangeArrowheads="1"/>
          </p:cNvSpPr>
          <p:nvPr/>
        </p:nvSpPr>
        <p:spPr bwMode="auto">
          <a:xfrm>
            <a:off x="323850" y="590550"/>
            <a:ext cx="84248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2400"/>
              <a:t>Esse ricordano superficialmente alcune piante terrestri (es. Equiseti, nell’immagine a destra) perchè hanno una organiz-</a:t>
            </a:r>
            <a:endParaRPr lang="it-IT" altLang="it-IT" sz="2400"/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842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iclomaturaziones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189" name="Group 13"/>
          <p:cNvGrpSpPr>
            <a:grpSpLocks/>
          </p:cNvGrpSpPr>
          <p:nvPr/>
        </p:nvGrpSpPr>
        <p:grpSpPr bwMode="auto">
          <a:xfrm>
            <a:off x="1835150" y="5229225"/>
            <a:ext cx="2881313" cy="1141413"/>
            <a:chOff x="1156" y="3294"/>
            <a:chExt cx="1815" cy="719"/>
          </a:xfrm>
        </p:grpSpPr>
        <p:sp>
          <p:nvSpPr>
            <p:cNvPr id="63498" name="Text Box 7"/>
            <p:cNvSpPr txBox="1">
              <a:spLocks noChangeArrowheads="1"/>
            </p:cNvSpPr>
            <p:nvPr/>
          </p:nvSpPr>
          <p:spPr bwMode="auto">
            <a:xfrm>
              <a:off x="1156" y="3475"/>
              <a:ext cx="1815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000">
                  <a:solidFill>
                    <a:srgbClr val="660033"/>
                  </a:solidFill>
                </a:rPr>
                <a:t>embriogenesi, caratterizzata dalle divisioni cellulari dello zigote e che si conclude con la formazione dell'embrione. In questa fase si verifica un aumento di acqua e di sostanze organiche </a:t>
              </a:r>
            </a:p>
          </p:txBody>
        </p:sp>
        <p:sp>
          <p:nvSpPr>
            <p:cNvPr id="63499" name="Line 10"/>
            <p:cNvSpPr>
              <a:spLocks noChangeShapeType="1"/>
            </p:cNvSpPr>
            <p:nvPr/>
          </p:nvSpPr>
          <p:spPr bwMode="auto">
            <a:xfrm flipV="1">
              <a:off x="2290" y="3294"/>
              <a:ext cx="136" cy="181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178190" name="Group 14"/>
          <p:cNvGrpSpPr>
            <a:grpSpLocks/>
          </p:cNvGrpSpPr>
          <p:nvPr/>
        </p:nvGrpSpPr>
        <p:grpSpPr bwMode="auto">
          <a:xfrm>
            <a:off x="4683125" y="4724400"/>
            <a:ext cx="1944688" cy="1887538"/>
            <a:chOff x="2950" y="2976"/>
            <a:chExt cx="1225" cy="1189"/>
          </a:xfrm>
        </p:grpSpPr>
        <p:sp>
          <p:nvSpPr>
            <p:cNvPr id="63496" name="Text Box 8"/>
            <p:cNvSpPr txBox="1">
              <a:spLocks noChangeArrowheads="1"/>
            </p:cNvSpPr>
            <p:nvPr/>
          </p:nvSpPr>
          <p:spPr bwMode="auto">
            <a:xfrm>
              <a:off x="2950" y="3339"/>
              <a:ext cx="1225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000">
                  <a:solidFill>
                    <a:srgbClr val="660033"/>
                  </a:solidFill>
                </a:rPr>
                <a:t>sostanze di riserva, che vengono depositate nell'embrione, nei cotiledoni o nell'endosperma, il contenuto d'acqua si mantiene elevato e stabile e l'embrione acquisisce la tolleranza alla successiva fase </a:t>
              </a:r>
            </a:p>
          </p:txBody>
        </p:sp>
        <p:sp>
          <p:nvSpPr>
            <p:cNvPr id="63497" name="Line 11"/>
            <p:cNvSpPr>
              <a:spLocks noChangeShapeType="1"/>
            </p:cNvSpPr>
            <p:nvPr/>
          </p:nvSpPr>
          <p:spPr bwMode="auto">
            <a:xfrm>
              <a:off x="3470" y="2976"/>
              <a:ext cx="0" cy="318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178191" name="Group 15"/>
          <p:cNvGrpSpPr>
            <a:grpSpLocks/>
          </p:cNvGrpSpPr>
          <p:nvPr/>
        </p:nvGrpSpPr>
        <p:grpSpPr bwMode="auto">
          <a:xfrm>
            <a:off x="6659563" y="4292600"/>
            <a:ext cx="2305050" cy="2166938"/>
            <a:chOff x="4195" y="2704"/>
            <a:chExt cx="1452" cy="1365"/>
          </a:xfrm>
        </p:grpSpPr>
        <p:sp>
          <p:nvSpPr>
            <p:cNvPr id="63494" name="Text Box 9"/>
            <p:cNvSpPr txBox="1">
              <a:spLocks noChangeArrowheads="1"/>
            </p:cNvSpPr>
            <p:nvPr/>
          </p:nvSpPr>
          <p:spPr bwMode="auto">
            <a:xfrm>
              <a:off x="4195" y="3339"/>
              <a:ext cx="1452" cy="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000">
                  <a:solidFill>
                    <a:srgbClr val="660033"/>
                  </a:solidFill>
                </a:rPr>
                <a:t>importante perdita di acqua (dal 70%-80% a 10%-15%) con rallentamento del metabolismo ed aumento della resistenza alle situazioni ambientali sfavorevoli, come basse ed alte temperature, che altrimenti sarebbero dannose </a:t>
              </a:r>
            </a:p>
          </p:txBody>
        </p:sp>
        <p:sp>
          <p:nvSpPr>
            <p:cNvPr id="63495" name="Line 12"/>
            <p:cNvSpPr>
              <a:spLocks noChangeShapeType="1"/>
            </p:cNvSpPr>
            <p:nvPr/>
          </p:nvSpPr>
          <p:spPr bwMode="auto">
            <a:xfrm>
              <a:off x="4558" y="2704"/>
              <a:ext cx="0" cy="59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52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2482850"/>
            <a:chOff x="0" y="0"/>
            <a:chExt cx="5760" cy="1564"/>
          </a:xfrm>
        </p:grpSpPr>
        <p:pic>
          <p:nvPicPr>
            <p:cNvPr id="208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0"/>
              <a:ext cx="1200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8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27" cy="1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090" name="Group 5"/>
            <p:cNvGrpSpPr>
              <a:grpSpLocks/>
            </p:cNvGrpSpPr>
            <p:nvPr/>
          </p:nvGrpSpPr>
          <p:grpSpPr bwMode="auto">
            <a:xfrm>
              <a:off x="336" y="240"/>
              <a:ext cx="4464" cy="1324"/>
              <a:chOff x="336" y="240"/>
              <a:chExt cx="4464" cy="1324"/>
            </a:xfrm>
          </p:grpSpPr>
          <p:sp>
            <p:nvSpPr>
              <p:cNvPr id="2091" name="Text Box 6"/>
              <p:cNvSpPr txBox="1">
                <a:spLocks noChangeArrowheads="1"/>
              </p:cNvSpPr>
              <p:nvPr/>
            </p:nvSpPr>
            <p:spPr bwMode="auto">
              <a:xfrm>
                <a:off x="528" y="480"/>
                <a:ext cx="1536" cy="2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2400">
                    <a:latin typeface="Times New Roman" pitchFamily="18" charset="0"/>
                  </a:rPr>
                  <a:t>TRACHEOFITE</a:t>
                </a:r>
              </a:p>
            </p:txBody>
          </p:sp>
          <p:sp>
            <p:nvSpPr>
              <p:cNvPr id="2092" name="Text Box 7"/>
              <p:cNvSpPr txBox="1">
                <a:spLocks noChangeArrowheads="1"/>
              </p:cNvSpPr>
              <p:nvPr/>
            </p:nvSpPr>
            <p:spPr bwMode="auto">
              <a:xfrm>
                <a:off x="336" y="816"/>
                <a:ext cx="2064" cy="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2400" i="1">
                    <a:latin typeface="Times New Roman" pitchFamily="18" charset="0"/>
                  </a:rPr>
                  <a:t>o cormofite (struttura a cormo, formato da vere foglie, caule e radici)</a:t>
                </a:r>
                <a:endParaRPr lang="it-IT" altLang="it-IT" sz="2400">
                  <a:latin typeface="Times New Roman" pitchFamily="18" charset="0"/>
                </a:endParaRPr>
              </a:p>
            </p:txBody>
          </p:sp>
          <p:grpSp>
            <p:nvGrpSpPr>
              <p:cNvPr id="2093" name="Group 8"/>
              <p:cNvGrpSpPr>
                <a:grpSpLocks/>
              </p:cNvGrpSpPr>
              <p:nvPr/>
            </p:nvGrpSpPr>
            <p:grpSpPr bwMode="auto">
              <a:xfrm>
                <a:off x="1248" y="240"/>
                <a:ext cx="3024" cy="240"/>
                <a:chOff x="1248" y="240"/>
                <a:chExt cx="2448" cy="240"/>
              </a:xfrm>
            </p:grpSpPr>
            <p:sp>
              <p:nvSpPr>
                <p:cNvPr id="2095" name="Line 9"/>
                <p:cNvSpPr>
                  <a:spLocks noChangeShapeType="1"/>
                </p:cNvSpPr>
                <p:nvPr/>
              </p:nvSpPr>
              <p:spPr bwMode="auto">
                <a:xfrm>
                  <a:off x="1248" y="240"/>
                  <a:ext cx="2448" cy="0"/>
                </a:xfrm>
                <a:prstGeom prst="line">
                  <a:avLst/>
                </a:prstGeom>
                <a:noFill/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96" name="Line 10"/>
                <p:cNvSpPr>
                  <a:spLocks noChangeShapeType="1"/>
                </p:cNvSpPr>
                <p:nvPr/>
              </p:nvSpPr>
              <p:spPr bwMode="auto">
                <a:xfrm>
                  <a:off x="3696" y="240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9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48" y="240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094" name="Text Box 12"/>
              <p:cNvSpPr txBox="1">
                <a:spLocks noChangeArrowheads="1"/>
              </p:cNvSpPr>
              <p:nvPr/>
            </p:nvSpPr>
            <p:spPr bwMode="auto">
              <a:xfrm>
                <a:off x="3696" y="480"/>
                <a:ext cx="1104" cy="2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2400">
                    <a:latin typeface="Times New Roman" pitchFamily="18" charset="0"/>
                  </a:rPr>
                  <a:t>BRIOFITE</a:t>
                </a:r>
              </a:p>
            </p:txBody>
          </p:sp>
        </p:grpSp>
      </p:grpSp>
      <p:grpSp>
        <p:nvGrpSpPr>
          <p:cNvPr id="19473" name="Group 17"/>
          <p:cNvGrpSpPr>
            <a:grpSpLocks/>
          </p:cNvGrpSpPr>
          <p:nvPr/>
        </p:nvGrpSpPr>
        <p:grpSpPr bwMode="auto">
          <a:xfrm>
            <a:off x="1600200" y="3429000"/>
            <a:ext cx="7391400" cy="3078163"/>
            <a:chOff x="1008" y="2160"/>
            <a:chExt cx="4656" cy="1939"/>
          </a:xfrm>
        </p:grpSpPr>
        <p:grpSp>
          <p:nvGrpSpPr>
            <p:cNvPr id="2074" name="Group 18"/>
            <p:cNvGrpSpPr>
              <a:grpSpLocks/>
            </p:cNvGrpSpPr>
            <p:nvPr/>
          </p:nvGrpSpPr>
          <p:grpSpPr bwMode="auto">
            <a:xfrm>
              <a:off x="1008" y="2160"/>
              <a:ext cx="3721" cy="1728"/>
              <a:chOff x="1031" y="2160"/>
              <a:chExt cx="3721" cy="1728"/>
            </a:xfrm>
          </p:grpSpPr>
          <p:grpSp>
            <p:nvGrpSpPr>
              <p:cNvPr id="2077" name="Group 19"/>
              <p:cNvGrpSpPr>
                <a:grpSpLocks/>
              </p:cNvGrpSpPr>
              <p:nvPr/>
            </p:nvGrpSpPr>
            <p:grpSpPr bwMode="auto">
              <a:xfrm>
                <a:off x="1031" y="2928"/>
                <a:ext cx="3721" cy="960"/>
                <a:chOff x="720" y="2640"/>
                <a:chExt cx="3721" cy="960"/>
              </a:xfrm>
            </p:grpSpPr>
            <p:sp>
              <p:nvSpPr>
                <p:cNvPr id="2079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816" y="2880"/>
                  <a:ext cx="1248" cy="294"/>
                </a:xfrm>
                <a:prstGeom prst="rect">
                  <a:avLst/>
                </a:prstGeom>
                <a:noFill/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>
                      <a:latin typeface="Times New Roman" pitchFamily="18" charset="0"/>
                    </a:rPr>
                    <a:t>Gimnosperme</a:t>
                  </a:r>
                </a:p>
              </p:txBody>
            </p:sp>
            <p:sp>
              <p:nvSpPr>
                <p:cNvPr id="2080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720" y="3312"/>
                  <a:ext cx="148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 i="1">
                      <a:latin typeface="Times New Roman" pitchFamily="18" charset="0"/>
                    </a:rPr>
                    <a:t>“a seme nudo”</a:t>
                  </a:r>
                  <a:endParaRPr lang="it-IT" altLang="it-IT" sz="2400">
                    <a:latin typeface="Times New Roman" pitchFamily="18" charset="0"/>
                  </a:endParaRPr>
                </a:p>
              </p:txBody>
            </p:sp>
            <p:grpSp>
              <p:nvGrpSpPr>
                <p:cNvPr id="2081" name="Group 22"/>
                <p:cNvGrpSpPr>
                  <a:grpSpLocks/>
                </p:cNvGrpSpPr>
                <p:nvPr/>
              </p:nvGrpSpPr>
              <p:grpSpPr bwMode="auto">
                <a:xfrm>
                  <a:off x="2928" y="2880"/>
                  <a:ext cx="1513" cy="720"/>
                  <a:chOff x="2544" y="2880"/>
                  <a:chExt cx="1513" cy="720"/>
                </a:xfrm>
              </p:grpSpPr>
              <p:sp>
                <p:nvSpPr>
                  <p:cNvPr id="2086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88" y="2880"/>
                    <a:ext cx="1200" cy="294"/>
                  </a:xfrm>
                  <a:prstGeom prst="rect">
                    <a:avLst/>
                  </a:prstGeom>
                  <a:noFill/>
                  <a:ln w="9525">
                    <a:solidFill>
                      <a:srgbClr val="FF66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2400">
                        <a:latin typeface="Times New Roman" pitchFamily="18" charset="0"/>
                      </a:rPr>
                      <a:t>Angiosperme</a:t>
                    </a:r>
                  </a:p>
                </p:txBody>
              </p:sp>
              <p:sp>
                <p:nvSpPr>
                  <p:cNvPr id="2087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44" y="3312"/>
                    <a:ext cx="1513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2400" i="1">
                        <a:latin typeface="Times New Roman" pitchFamily="18" charset="0"/>
                      </a:rPr>
                      <a:t>“a seme protetto”</a:t>
                    </a:r>
                  </a:p>
                </p:txBody>
              </p:sp>
            </p:grpSp>
            <p:grpSp>
              <p:nvGrpSpPr>
                <p:cNvPr id="2082" name="Group 25"/>
                <p:cNvGrpSpPr>
                  <a:grpSpLocks/>
                </p:cNvGrpSpPr>
                <p:nvPr/>
              </p:nvGrpSpPr>
              <p:grpSpPr bwMode="auto">
                <a:xfrm>
                  <a:off x="1392" y="2640"/>
                  <a:ext cx="2160" cy="240"/>
                  <a:chOff x="1248" y="240"/>
                  <a:chExt cx="2448" cy="240"/>
                </a:xfrm>
              </p:grpSpPr>
              <p:sp>
                <p:nvSpPr>
                  <p:cNvPr id="2083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248" y="240"/>
                    <a:ext cx="244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084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240"/>
                    <a:ext cx="0" cy="240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2085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48" y="240"/>
                    <a:ext cx="0" cy="240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2078" name="Line 29"/>
              <p:cNvSpPr>
                <a:spLocks noChangeShapeType="1"/>
              </p:cNvSpPr>
              <p:nvPr/>
            </p:nvSpPr>
            <p:spPr bwMode="auto">
              <a:xfrm>
                <a:off x="2304" y="2160"/>
                <a:ext cx="624" cy="768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pic>
          <p:nvPicPr>
            <p:cNvPr id="2075" name="Picture 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2976"/>
              <a:ext cx="805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6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3072"/>
              <a:ext cx="1056" cy="1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488" name="Group 32"/>
          <p:cNvGrpSpPr>
            <a:grpSpLocks/>
          </p:cNvGrpSpPr>
          <p:nvPr/>
        </p:nvGrpSpPr>
        <p:grpSpPr bwMode="auto">
          <a:xfrm>
            <a:off x="30163" y="1274763"/>
            <a:ext cx="9113837" cy="5583237"/>
            <a:chOff x="19" y="768"/>
            <a:chExt cx="5741" cy="3517"/>
          </a:xfrm>
        </p:grpSpPr>
        <p:grpSp>
          <p:nvGrpSpPr>
            <p:cNvPr id="2058" name="Group 33"/>
            <p:cNvGrpSpPr>
              <a:grpSpLocks/>
            </p:cNvGrpSpPr>
            <p:nvPr/>
          </p:nvGrpSpPr>
          <p:grpSpPr bwMode="auto">
            <a:xfrm>
              <a:off x="19" y="768"/>
              <a:ext cx="5741" cy="3517"/>
              <a:chOff x="19" y="768"/>
              <a:chExt cx="5741" cy="3517"/>
            </a:xfrm>
          </p:grpSpPr>
          <p:sp>
            <p:nvSpPr>
              <p:cNvPr id="2060" name="Text Box 34"/>
              <p:cNvSpPr txBox="1">
                <a:spLocks noChangeArrowheads="1"/>
              </p:cNvSpPr>
              <p:nvPr/>
            </p:nvSpPr>
            <p:spPr bwMode="auto">
              <a:xfrm>
                <a:off x="3264" y="2208"/>
                <a:ext cx="1728" cy="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2400" i="1">
                    <a:latin typeface="Times New Roman" pitchFamily="18" charset="0"/>
                  </a:rPr>
                  <a:t>crittogame</a:t>
                </a:r>
                <a:endParaRPr lang="it-IT" altLang="it-IT" sz="2400">
                  <a:latin typeface="Times New Roman" pitchFamily="18" charset="0"/>
                </a:endParaRPr>
              </a:p>
            </p:txBody>
          </p:sp>
          <p:grpSp>
            <p:nvGrpSpPr>
              <p:cNvPr id="2061" name="Group 35"/>
              <p:cNvGrpSpPr>
                <a:grpSpLocks/>
              </p:cNvGrpSpPr>
              <p:nvPr/>
            </p:nvGrpSpPr>
            <p:grpSpPr bwMode="auto">
              <a:xfrm>
                <a:off x="19" y="768"/>
                <a:ext cx="5741" cy="3517"/>
                <a:chOff x="19" y="768"/>
                <a:chExt cx="5741" cy="3517"/>
              </a:xfrm>
            </p:grpSpPr>
            <p:pic>
              <p:nvPicPr>
                <p:cNvPr id="2062" name="Picture 36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" y="1680"/>
                  <a:ext cx="1007" cy="26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63" name="Picture 37" descr="Polypodium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64" y="1440"/>
                  <a:ext cx="1196" cy="15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064" name="Group 38"/>
                <p:cNvGrpSpPr>
                  <a:grpSpLocks/>
                </p:cNvGrpSpPr>
                <p:nvPr/>
              </p:nvGrpSpPr>
              <p:grpSpPr bwMode="auto">
                <a:xfrm>
                  <a:off x="624" y="768"/>
                  <a:ext cx="4368" cy="1728"/>
                  <a:chOff x="624" y="768"/>
                  <a:chExt cx="4368" cy="1728"/>
                </a:xfrm>
              </p:grpSpPr>
              <p:grpSp>
                <p:nvGrpSpPr>
                  <p:cNvPr id="2065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1440" y="1632"/>
                    <a:ext cx="2832" cy="240"/>
                    <a:chOff x="1248" y="240"/>
                    <a:chExt cx="2448" cy="240"/>
                  </a:xfrm>
                </p:grpSpPr>
                <p:sp>
                  <p:nvSpPr>
                    <p:cNvPr id="2071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48" y="240"/>
                      <a:ext cx="2448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072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6" y="240"/>
                      <a:ext cx="0" cy="24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073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48" y="240"/>
                      <a:ext cx="0" cy="24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2066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768"/>
                    <a:ext cx="816" cy="864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grpSp>
                <p:nvGrpSpPr>
                  <p:cNvPr id="2067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624" y="1872"/>
                    <a:ext cx="4368" cy="624"/>
                    <a:chOff x="624" y="1824"/>
                    <a:chExt cx="4368" cy="624"/>
                  </a:xfrm>
                </p:grpSpPr>
                <p:sp>
                  <p:nvSpPr>
                    <p:cNvPr id="2068" name="Text Box 4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04" y="1824"/>
                      <a:ext cx="1488" cy="29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FF66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it-IT" altLang="it-IT" sz="2400">
                          <a:latin typeface="Times New Roman" pitchFamily="18" charset="0"/>
                        </a:rPr>
                        <a:t>PTERIDOFITE</a:t>
                      </a:r>
                    </a:p>
                  </p:txBody>
                </p:sp>
                <p:sp>
                  <p:nvSpPr>
                    <p:cNvPr id="2069" name="Text Box 4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2" y="1834"/>
                      <a:ext cx="1632" cy="29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FF66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it-IT" altLang="it-IT" sz="2400">
                          <a:latin typeface="Times New Roman" pitchFamily="18" charset="0"/>
                        </a:rPr>
                        <a:t>SPERMATOFITE</a:t>
                      </a:r>
                    </a:p>
                  </p:txBody>
                </p:sp>
                <p:sp>
                  <p:nvSpPr>
                    <p:cNvPr id="2070" name="Text Box 4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24" y="2160"/>
                      <a:ext cx="1776" cy="28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it-IT" altLang="it-IT" sz="2400" i="1">
                          <a:latin typeface="Times New Roman" pitchFamily="18" charset="0"/>
                        </a:rPr>
                        <a:t>“piante con seme”</a:t>
                      </a:r>
                    </a:p>
                  </p:txBody>
                </p:sp>
              </p:grpSp>
            </p:grpSp>
          </p:grpSp>
        </p:grpSp>
        <p:sp>
          <p:nvSpPr>
            <p:cNvPr id="2059" name="Text Box 48"/>
            <p:cNvSpPr txBox="1">
              <a:spLocks noChangeArrowheads="1"/>
            </p:cNvSpPr>
            <p:nvPr/>
          </p:nvSpPr>
          <p:spPr bwMode="auto">
            <a:xfrm>
              <a:off x="3264" y="2352"/>
              <a:ext cx="1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i="1">
                  <a:latin typeface="Times New Roman" pitchFamily="18" charset="0"/>
                </a:rPr>
                <a:t>vascolari</a:t>
              </a:r>
              <a:endParaRPr lang="it-IT" altLang="it-IT" sz="2400">
                <a:latin typeface="Times New Roman" pitchFamily="18" charset="0"/>
              </a:endParaRPr>
            </a:p>
          </p:txBody>
        </p:sp>
      </p:grpSp>
      <p:sp>
        <p:nvSpPr>
          <p:cNvPr id="2053" name="Text Box 49"/>
          <p:cNvSpPr txBox="1">
            <a:spLocks noChangeArrowheads="1"/>
          </p:cNvSpPr>
          <p:nvPr/>
        </p:nvSpPr>
        <p:spPr bwMode="auto">
          <a:xfrm>
            <a:off x="3336925" y="-44450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Times New Roman" pitchFamily="18" charset="0"/>
              </a:rPr>
              <a:t>EMBRIOFITE</a:t>
            </a:r>
          </a:p>
        </p:txBody>
      </p:sp>
      <p:grpSp>
        <p:nvGrpSpPr>
          <p:cNvPr id="50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2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60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8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3505200" y="5334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rgbClr val="FF6600"/>
                </a:solidFill>
              </a:rPr>
              <a:t>BRYOPHYTA (briofite)</a:t>
            </a:r>
            <a:endParaRPr lang="it-IT" altLang="it-IT" sz="2400" b="1" dirty="0">
              <a:solidFill>
                <a:srgbClr val="FF6600"/>
              </a:solidFill>
            </a:endParaRP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3505200" y="1447800"/>
            <a:ext cx="52578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i="1">
                <a:solidFill>
                  <a:schemeClr val="accent2"/>
                </a:solidFill>
              </a:rPr>
              <a:t>Anthocerotopsida</a:t>
            </a:r>
            <a:r>
              <a:rPr lang="it-IT" altLang="it-IT" sz="2400" i="1"/>
              <a:t> </a:t>
            </a:r>
            <a:r>
              <a:rPr lang="it-IT" altLang="it-IT" sz="2400"/>
              <a:t>c. 100 spp</a:t>
            </a:r>
            <a:r>
              <a:rPr lang="it-IT" altLang="it-IT" sz="2400" i="1"/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i="1">
                <a:solidFill>
                  <a:srgbClr val="CCCC00"/>
                </a:solidFill>
              </a:rPr>
              <a:t>Marchantiopsida</a:t>
            </a:r>
            <a:r>
              <a:rPr lang="it-IT" altLang="it-IT" sz="2400" i="1"/>
              <a:t> (=Hepaticae, epatiche)</a:t>
            </a:r>
            <a:r>
              <a:rPr lang="it-IT" altLang="it-IT" sz="2400"/>
              <a:t>, </a:t>
            </a:r>
            <a:r>
              <a:rPr lang="it-IT" altLang="it-IT" sz="2400" b="1">
                <a:solidFill>
                  <a:srgbClr val="FF6600"/>
                </a:solidFill>
              </a:rPr>
              <a:t>8.000</a:t>
            </a:r>
            <a:r>
              <a:rPr lang="it-IT" altLang="it-IT" sz="2400"/>
              <a:t> spp.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i="1">
                <a:solidFill>
                  <a:srgbClr val="FF6600"/>
                </a:solidFill>
              </a:rPr>
              <a:t>Bryopsida</a:t>
            </a:r>
            <a:r>
              <a:rPr lang="it-IT" altLang="it-IT" sz="2400" b="1"/>
              <a:t> </a:t>
            </a:r>
            <a:r>
              <a:rPr lang="it-IT" altLang="it-IT" sz="2400"/>
              <a:t>(=Musci, muschi), </a:t>
            </a:r>
            <a:r>
              <a:rPr lang="it-IT" altLang="it-IT" sz="2400" b="1">
                <a:solidFill>
                  <a:srgbClr val="FF6600"/>
                </a:solidFill>
              </a:rPr>
              <a:t>16.000</a:t>
            </a:r>
            <a:r>
              <a:rPr lang="it-IT" altLang="it-IT" sz="2400"/>
              <a:t> spp.</a:t>
            </a:r>
          </a:p>
        </p:txBody>
      </p:sp>
      <p:pic>
        <p:nvPicPr>
          <p:cNvPr id="6150" name="Picture 2" descr="Risultati immagini per bryophy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695700"/>
            <a:ext cx="3779837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3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_P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16113"/>
            <a:ext cx="4248150" cy="26479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6" descr="Leucobryum aduncum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5675"/>
            <a:ext cx="3276600" cy="247332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7" descr="Bryum argenteum-zilvermos-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4114800" cy="30861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8" descr="Marchantia alpina 2 46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68725"/>
            <a:ext cx="3657600" cy="27432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9" descr="Anthocerospunctat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13163"/>
            <a:ext cx="3733800" cy="28003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4876800" y="152400"/>
            <a:ext cx="426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/>
              <a:t>“Briofite”</a:t>
            </a: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73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02" name="Group 14"/>
          <p:cNvGrpSpPr>
            <a:grpSpLocks/>
          </p:cNvGrpSpPr>
          <p:nvPr/>
        </p:nvGrpSpPr>
        <p:grpSpPr bwMode="auto">
          <a:xfrm>
            <a:off x="251520" y="591743"/>
            <a:ext cx="8763000" cy="5257800"/>
            <a:chOff x="240" y="1008"/>
            <a:chExt cx="5520" cy="3312"/>
          </a:xfrm>
        </p:grpSpPr>
        <p:sp>
          <p:nvSpPr>
            <p:cNvPr id="6153" name="Text Box 6"/>
            <p:cNvSpPr txBox="1">
              <a:spLocks noChangeArrowheads="1"/>
            </p:cNvSpPr>
            <p:nvPr/>
          </p:nvSpPr>
          <p:spPr bwMode="auto">
            <a:xfrm>
              <a:off x="240" y="1008"/>
              <a:ext cx="2976" cy="2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400" dirty="0" smtClean="0">
                  <a:latin typeface="Arial" charset="0"/>
                </a:rPr>
                <a:t>Le briofite (muschi) rappresentano </a:t>
              </a:r>
              <a:r>
                <a:rPr lang="it-IT" altLang="it-IT" sz="2400" dirty="0">
                  <a:latin typeface="Arial" charset="0"/>
                </a:rPr>
                <a:t>per certi versi l’anello di passaggio tra tallo- e cormofite, perché nel corso del loro ciclo riproduttivo, alcuni stadi hanno organizzazione filamentosa (“</a:t>
              </a:r>
              <a:r>
                <a:rPr lang="it-IT" altLang="it-IT" sz="2400" b="1" dirty="0">
                  <a:solidFill>
                    <a:schemeClr val="accent2"/>
                  </a:solidFill>
                  <a:latin typeface="Arial" charset="0"/>
                </a:rPr>
                <a:t>protonema</a:t>
              </a:r>
              <a:r>
                <a:rPr lang="it-IT" altLang="it-IT" sz="2400" dirty="0">
                  <a:latin typeface="Arial" charset="0"/>
                </a:rPr>
                <a:t>”), mentre in seguito si sviluppano strutture</a:t>
              </a:r>
              <a:br>
                <a:rPr lang="it-IT" altLang="it-IT" sz="2400" dirty="0">
                  <a:latin typeface="Arial" charset="0"/>
                </a:rPr>
              </a:br>
              <a:r>
                <a:rPr lang="it-IT" altLang="it-IT" sz="2400" dirty="0">
                  <a:latin typeface="Arial" charset="0"/>
                </a:rPr>
                <a:t>analoghe (!) ad un</a:t>
              </a:r>
              <a:br>
                <a:rPr lang="it-IT" altLang="it-IT" sz="2400" dirty="0">
                  <a:latin typeface="Arial" charset="0"/>
                </a:rPr>
              </a:br>
              <a:r>
                <a:rPr lang="it-IT" altLang="it-IT" sz="2400" dirty="0">
                  <a:latin typeface="Arial" charset="0"/>
                </a:rPr>
                <a:t>caule e a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dirty="0">
                  <a:latin typeface="Arial" charset="0"/>
                </a:rPr>
                <a:t>delle foglie.</a:t>
              </a:r>
            </a:p>
          </p:txBody>
        </p:sp>
        <p:pic>
          <p:nvPicPr>
            <p:cNvPr id="6154" name="Picture 7" descr="muschiogrigi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" y="1107"/>
              <a:ext cx="2196" cy="3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2888"/>
              <a:ext cx="1708" cy="143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17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fb.unh.edu/phycokey/Choices/Anomalous_Items/mosses/protonema/moss_protonema_07_6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6700"/>
            <a:ext cx="529907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http://www.doctortee.com/dsu/tiftickjian/cse-img/botany/bryos/protonema-bu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1916113"/>
            <a:ext cx="39608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ttp://university.uog.edu/botany/images/moss_protonem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65588"/>
            <a:ext cx="374491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565525" y="6324600"/>
            <a:ext cx="5578475" cy="538163"/>
            <a:chOff x="2243" y="3984"/>
            <a:chExt cx="3514" cy="339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" y="3984"/>
              <a:ext cx="26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608" y="4111"/>
              <a:ext cx="3149" cy="0"/>
            </a:xfrm>
            <a:prstGeom prst="line">
              <a:avLst/>
            </a:prstGeom>
            <a:noFill/>
            <a:ln w="9360" cap="sq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352" y="4128"/>
              <a:ext cx="340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>
                <a:spcBef>
                  <a:spcPts val="875"/>
                </a:spcBef>
                <a:buFontTx/>
                <a:buNone/>
              </a:pPr>
              <a:r>
                <a:rPr lang="it-IT" altLang="it-IT" sz="1400" dirty="0">
                  <a:solidFill>
                    <a:srgbClr val="009900"/>
                  </a:solidFill>
                </a:rPr>
                <a:t>3Th – Biologia vegetale x STB – AA </a:t>
              </a:r>
              <a:r>
                <a:rPr lang="it-IT" altLang="it-IT" sz="1400" dirty="0" smtClean="0">
                  <a:solidFill>
                    <a:srgbClr val="009900"/>
                  </a:solidFill>
                </a:rPr>
                <a:t>2019-2020</a:t>
              </a:r>
              <a:endParaRPr lang="it-IT" altLang="it-IT" sz="14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94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1157</Words>
  <Application>Microsoft Office PowerPoint</Application>
  <PresentationFormat>Presentazione su schermo (4:3)</PresentationFormat>
  <Paragraphs>103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40</vt:i4>
      </vt:variant>
    </vt:vector>
  </HeadingPairs>
  <TitlesOfParts>
    <vt:vector size="42" baseType="lpstr">
      <vt:lpstr>Tema di Office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degli Studi di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19</cp:revision>
  <dcterms:created xsi:type="dcterms:W3CDTF">2020-04-09T14:45:41Z</dcterms:created>
  <dcterms:modified xsi:type="dcterms:W3CDTF">2020-04-15T11:37:13Z</dcterms:modified>
</cp:coreProperties>
</file>