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73" r:id="rId2"/>
    <p:sldId id="374" r:id="rId3"/>
    <p:sldId id="375" r:id="rId4"/>
    <p:sldId id="376" r:id="rId5"/>
    <p:sldId id="377" r:id="rId6"/>
    <p:sldId id="378" r:id="rId7"/>
    <p:sldId id="379" r:id="rId8"/>
    <p:sldId id="295" r:id="rId9"/>
    <p:sldId id="347" r:id="rId10"/>
    <p:sldId id="296" r:id="rId11"/>
    <p:sldId id="297" r:id="rId12"/>
    <p:sldId id="298" r:id="rId13"/>
    <p:sldId id="350" r:id="rId14"/>
    <p:sldId id="369" r:id="rId15"/>
    <p:sldId id="370" r:id="rId16"/>
    <p:sldId id="352" r:id="rId17"/>
    <p:sldId id="353" r:id="rId18"/>
    <p:sldId id="368" r:id="rId19"/>
    <p:sldId id="372" r:id="rId20"/>
    <p:sldId id="367" r:id="rId21"/>
    <p:sldId id="371" r:id="rId22"/>
    <p:sldId id="351" r:id="rId23"/>
    <p:sldId id="355" r:id="rId24"/>
    <p:sldId id="300" r:id="rId25"/>
    <p:sldId id="304" r:id="rId26"/>
    <p:sldId id="305" r:id="rId27"/>
    <p:sldId id="302" r:id="rId28"/>
    <p:sldId id="354" r:id="rId29"/>
    <p:sldId id="307" r:id="rId30"/>
    <p:sldId id="308" r:id="rId31"/>
    <p:sldId id="309" r:id="rId32"/>
    <p:sldId id="310" r:id="rId33"/>
    <p:sldId id="311" r:id="rId34"/>
    <p:sldId id="380" r:id="rId35"/>
    <p:sldId id="381"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 id="394" r:id="rId49"/>
    <p:sldId id="395" r:id="rId50"/>
    <p:sldId id="396" r:id="rId51"/>
    <p:sldId id="397" r:id="rId52"/>
    <p:sldId id="398" r:id="rId53"/>
    <p:sldId id="399" r:id="rId54"/>
    <p:sldId id="400" r:id="rId55"/>
    <p:sldId id="401" r:id="rId56"/>
    <p:sldId id="402" r:id="rId57"/>
    <p:sldId id="403" r:id="rId58"/>
    <p:sldId id="404" r:id="rId59"/>
    <p:sldId id="405" r:id="rId60"/>
    <p:sldId id="406" r:id="rId61"/>
    <p:sldId id="407" r:id="rId62"/>
    <p:sldId id="408" r:id="rId63"/>
    <p:sldId id="409" r:id="rId64"/>
    <p:sldId id="410" r:id="rId65"/>
    <p:sldId id="411" r:id="rId66"/>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6600CC"/>
    <a:srgbClr val="CC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p:cViewPr>
        <p:scale>
          <a:sx n="62" d="100"/>
          <a:sy n="62" d="100"/>
        </p:scale>
        <p:origin x="-1332" y="-84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953056C-B941-4612-ABEE-B2894BAA547D}" type="datetimeFigureOut">
              <a:rPr lang="it-IT"/>
              <a:pPr>
                <a:defRPr/>
              </a:pPr>
              <a:t>31/05/2018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B775290-C531-4700-8C03-94781E6DA6BA}"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355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23555"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3A5A7C6-542D-434C-B271-921681AE37FC}" type="slidenum">
              <a:rPr lang="it-IT" altLang="it-IT" sz="1200"/>
              <a:pPr algn="r"/>
              <a:t>9</a:t>
            </a:fld>
            <a:endParaRPr lang="it-IT" alt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ABDA3A0-24EA-49D0-8077-DA97DE1EE280}" type="datetimeFigureOut">
              <a:rPr lang="it-IT"/>
              <a:pPr>
                <a:defRPr/>
              </a:pPr>
              <a:t>31/05/2018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93CF5C-2506-49E5-80FC-ECED4431AB6B}"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4EEDEC8-0A78-4545-A9AF-5EB649C1877E}" type="datetimeFigureOut">
              <a:rPr lang="it-IT"/>
              <a:pPr>
                <a:defRPr/>
              </a:pPr>
              <a:t>31/05/2018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D8D61D3-454B-46E3-B1B4-643FF3A744A0}"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7DCBCEE-F2A6-44AD-A865-2B86B1FA62DD}" type="datetimeFigureOut">
              <a:rPr lang="it-IT"/>
              <a:pPr>
                <a:defRPr/>
              </a:pPr>
              <a:t>31/05/2018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5359754-9EAC-4B22-82F8-595687301343}"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EE61BE7-4184-4BA0-BB1B-1C7A5E027F42}" type="datetimeFigureOut">
              <a:rPr lang="it-IT"/>
              <a:pPr>
                <a:defRPr/>
              </a:pPr>
              <a:t>31/05/2018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25898D2-918E-492A-9B31-C1534E7EAAB0}"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48A9BAB-D3F0-4AE3-A8A2-FDB9CF9087BA}" type="datetimeFigureOut">
              <a:rPr lang="it-IT"/>
              <a:pPr>
                <a:defRPr/>
              </a:pPr>
              <a:t>31/05/2018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8454141-FCD8-49AB-A32E-E763320A5EDA}"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68B7A1E-AFB7-4563-8D14-7DB1A8F5D8B3}" type="datetimeFigureOut">
              <a:rPr lang="it-IT"/>
              <a:pPr>
                <a:defRPr/>
              </a:pPr>
              <a:t>31/05/2018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8726105-3C8C-43A1-AF2F-5A3845D0EDD8}"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C690A3-3755-4366-82F5-4A09BAADD668}" type="datetimeFigureOut">
              <a:rPr lang="it-IT"/>
              <a:pPr>
                <a:defRPr/>
              </a:pPr>
              <a:t>31/05/2018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C25A854-C94F-4FC8-B510-8EDCBF14E57A}"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97566FA-2009-4C4F-9D38-B5AACADEF6C4}" type="datetimeFigureOut">
              <a:rPr lang="it-IT"/>
              <a:pPr>
                <a:defRPr/>
              </a:pPr>
              <a:t>31/05/2018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4F0C0DC-B379-4F1B-8F01-532E4C837703}"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CD30037-3B99-4B15-AA17-EE4E61622410}" type="datetimeFigureOut">
              <a:rPr lang="it-IT"/>
              <a:pPr>
                <a:defRPr/>
              </a:pPr>
              <a:t>31/05/2018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FAE5F08-D935-4EB7-B70D-7D84912A3E72}"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04DB61D-C6AD-46FE-AB26-67054700C9F7}" type="datetimeFigureOut">
              <a:rPr lang="it-IT"/>
              <a:pPr>
                <a:defRPr/>
              </a:pPr>
              <a:t>31/05/2018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B058F8F-2007-4630-B4B8-D992B355F444}"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357367C-4EF2-4708-9FBD-E5124E613A7B}" type="datetimeFigureOut">
              <a:rPr lang="it-IT"/>
              <a:pPr>
                <a:defRPr/>
              </a:pPr>
              <a:t>31/05/2018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D276F88-A9E8-43F8-BC72-4DC9E3E1D005}"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2AE382A-3E35-4A8A-9112-CC7D7C7B359D}" type="datetimeFigureOut">
              <a:rPr lang="it-IT"/>
              <a:pPr>
                <a:defRPr/>
              </a:pPr>
              <a:t>31/05/2018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52DF16B-1E44-461B-89EA-6EBD48BF659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68.jpe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6"/>
          <p:cNvSpPr txBox="1">
            <a:spLocks noChangeArrowheads="1"/>
          </p:cNvSpPr>
          <p:nvPr/>
        </p:nvSpPr>
        <p:spPr bwMode="auto">
          <a:xfrm>
            <a:off x="381000" y="228600"/>
            <a:ext cx="6324600" cy="584200"/>
          </a:xfrm>
          <a:prstGeom prst="rect">
            <a:avLst/>
          </a:prstGeom>
          <a:noFill/>
          <a:ln w="9525">
            <a:noFill/>
            <a:miter lim="800000"/>
            <a:headEnd/>
            <a:tailEnd/>
          </a:ln>
        </p:spPr>
        <p:txBody>
          <a:bodyPr>
            <a:spAutoFit/>
          </a:bodyPr>
          <a:lstStyle/>
          <a:p>
            <a:pPr eaLnBrk="0" hangingPunct="0">
              <a:spcBef>
                <a:spcPct val="50000"/>
              </a:spcBef>
              <a:buFont typeface="Arial" charset="0"/>
              <a:buNone/>
            </a:pPr>
            <a:r>
              <a:rPr lang="it-IT" altLang="it-IT" sz="3200" b="1">
                <a:solidFill>
                  <a:schemeClr val="accent2"/>
                </a:solidFill>
              </a:rPr>
              <a:t>METAMORFOSI DEL FUSTO</a:t>
            </a:r>
          </a:p>
        </p:txBody>
      </p:sp>
      <p:pic>
        <p:nvPicPr>
          <p:cNvPr id="14338" name="Picture 4" descr="papatagermogliante"/>
          <p:cNvPicPr>
            <a:picLocks noChangeAspect="1" noChangeArrowheads="1"/>
          </p:cNvPicPr>
          <p:nvPr/>
        </p:nvPicPr>
        <p:blipFill>
          <a:blip r:embed="rId2"/>
          <a:srcRect/>
          <a:stretch>
            <a:fillRect/>
          </a:stretch>
        </p:blipFill>
        <p:spPr bwMode="auto">
          <a:xfrm>
            <a:off x="4500563" y="765175"/>
            <a:ext cx="2817812" cy="2374900"/>
          </a:xfrm>
          <a:prstGeom prst="rect">
            <a:avLst/>
          </a:prstGeom>
          <a:noFill/>
          <a:ln w="9525">
            <a:noFill/>
            <a:miter lim="800000"/>
            <a:headEnd/>
            <a:tailEnd/>
          </a:ln>
        </p:spPr>
      </p:pic>
      <p:pic>
        <p:nvPicPr>
          <p:cNvPr id="14339" name="Picture 6" descr="cipollatagliata"/>
          <p:cNvPicPr>
            <a:picLocks noChangeAspect="1" noChangeArrowheads="1"/>
          </p:cNvPicPr>
          <p:nvPr/>
        </p:nvPicPr>
        <p:blipFill>
          <a:blip r:embed="rId3"/>
          <a:srcRect/>
          <a:stretch>
            <a:fillRect/>
          </a:stretch>
        </p:blipFill>
        <p:spPr bwMode="auto">
          <a:xfrm>
            <a:off x="7526338" y="765175"/>
            <a:ext cx="1308100" cy="2374900"/>
          </a:xfrm>
          <a:prstGeom prst="rect">
            <a:avLst/>
          </a:prstGeom>
          <a:noFill/>
          <a:ln w="9525">
            <a:noFill/>
            <a:miter lim="800000"/>
            <a:headEnd/>
            <a:tailEnd/>
          </a:ln>
        </p:spPr>
      </p:pic>
      <p:sp>
        <p:nvSpPr>
          <p:cNvPr id="14340" name="CasellaDiTesto 4"/>
          <p:cNvSpPr txBox="1">
            <a:spLocks noChangeArrowheads="1"/>
          </p:cNvSpPr>
          <p:nvPr/>
        </p:nvSpPr>
        <p:spPr bwMode="auto">
          <a:xfrm>
            <a:off x="606425" y="1004888"/>
            <a:ext cx="3887788" cy="461962"/>
          </a:xfrm>
          <a:prstGeom prst="rect">
            <a:avLst/>
          </a:prstGeom>
          <a:noFill/>
          <a:ln w="9525">
            <a:noFill/>
            <a:miter lim="800000"/>
            <a:headEnd/>
            <a:tailEnd/>
          </a:ln>
        </p:spPr>
        <p:txBody>
          <a:bodyPr>
            <a:spAutoFit/>
          </a:bodyPr>
          <a:lstStyle/>
          <a:p>
            <a:pPr eaLnBrk="0" hangingPunct="0">
              <a:buFont typeface="Arial" charset="0"/>
              <a:buNone/>
            </a:pPr>
            <a:r>
              <a:rPr lang="it-IT" altLang="it-IT" sz="2400"/>
              <a:t>Funzioni prevalenti di:</a:t>
            </a:r>
          </a:p>
        </p:txBody>
      </p:sp>
      <p:sp>
        <p:nvSpPr>
          <p:cNvPr id="14341" name="CasellaDiTesto 5"/>
          <p:cNvSpPr txBox="1">
            <a:spLocks noChangeArrowheads="1"/>
          </p:cNvSpPr>
          <p:nvPr/>
        </p:nvSpPr>
        <p:spPr bwMode="auto">
          <a:xfrm>
            <a:off x="593725" y="2565400"/>
            <a:ext cx="3744913" cy="419100"/>
          </a:xfrm>
          <a:prstGeom prst="rect">
            <a:avLst/>
          </a:prstGeom>
          <a:noFill/>
          <a:ln w="9525">
            <a:noFill/>
            <a:miter lim="800000"/>
            <a:headEnd/>
            <a:tailEnd/>
          </a:ln>
        </p:spPr>
        <p:txBody>
          <a:bodyPr>
            <a:spAutoFit/>
          </a:bodyPr>
          <a:lstStyle/>
          <a:p>
            <a:pPr eaLnBrk="0" hangingPunct="0">
              <a:buFont typeface="Arial" charset="0"/>
              <a:buNone/>
            </a:pPr>
            <a:r>
              <a:rPr lang="it-IT" altLang="it-IT" sz="2400"/>
              <a:t>RISERVA</a:t>
            </a:r>
          </a:p>
        </p:txBody>
      </p:sp>
      <p:sp>
        <p:nvSpPr>
          <p:cNvPr id="14342" name="CasellaDiTesto 6"/>
          <p:cNvSpPr txBox="1">
            <a:spLocks noChangeArrowheads="1"/>
          </p:cNvSpPr>
          <p:nvPr/>
        </p:nvSpPr>
        <p:spPr bwMode="auto">
          <a:xfrm>
            <a:off x="593725" y="3352800"/>
            <a:ext cx="4537075" cy="461963"/>
          </a:xfrm>
          <a:prstGeom prst="rect">
            <a:avLst/>
          </a:prstGeom>
          <a:noFill/>
          <a:ln w="9525">
            <a:noFill/>
            <a:miter lim="800000"/>
            <a:headEnd/>
            <a:tailEnd/>
          </a:ln>
        </p:spPr>
        <p:txBody>
          <a:bodyPr>
            <a:spAutoFit/>
          </a:bodyPr>
          <a:lstStyle/>
          <a:p>
            <a:pPr eaLnBrk="0" hangingPunct="0">
              <a:buFont typeface="Arial" charset="0"/>
              <a:buNone/>
            </a:pPr>
            <a:r>
              <a:rPr lang="it-IT" altLang="it-IT" sz="2400"/>
              <a:t>RISERVA IDRICA (Pachicaulia)</a:t>
            </a:r>
          </a:p>
        </p:txBody>
      </p:sp>
      <p:sp>
        <p:nvSpPr>
          <p:cNvPr id="14343" name="CasellaDiTesto 7"/>
          <p:cNvSpPr txBox="1">
            <a:spLocks noChangeArrowheads="1"/>
          </p:cNvSpPr>
          <p:nvPr/>
        </p:nvSpPr>
        <p:spPr bwMode="auto">
          <a:xfrm>
            <a:off x="593725" y="4183063"/>
            <a:ext cx="5761038" cy="461962"/>
          </a:xfrm>
          <a:prstGeom prst="rect">
            <a:avLst/>
          </a:prstGeom>
          <a:noFill/>
          <a:ln w="9525">
            <a:noFill/>
            <a:miter lim="800000"/>
            <a:headEnd/>
            <a:tailEnd/>
          </a:ln>
        </p:spPr>
        <p:txBody>
          <a:bodyPr>
            <a:spAutoFit/>
          </a:bodyPr>
          <a:lstStyle/>
          <a:p>
            <a:pPr eaLnBrk="0" hangingPunct="0">
              <a:buFont typeface="Arial" charset="0"/>
              <a:buNone/>
            </a:pPr>
            <a:r>
              <a:rPr lang="it-IT" altLang="it-IT" sz="2400"/>
              <a:t>FOTOSINTETICA</a:t>
            </a:r>
          </a:p>
        </p:txBody>
      </p:sp>
      <p:sp>
        <p:nvSpPr>
          <p:cNvPr id="14344" name="CasellaDiTesto 8"/>
          <p:cNvSpPr txBox="1">
            <a:spLocks noChangeArrowheads="1"/>
          </p:cNvSpPr>
          <p:nvPr/>
        </p:nvSpPr>
        <p:spPr bwMode="auto">
          <a:xfrm>
            <a:off x="593725" y="5013325"/>
            <a:ext cx="5761038" cy="461963"/>
          </a:xfrm>
          <a:prstGeom prst="rect">
            <a:avLst/>
          </a:prstGeom>
          <a:noFill/>
          <a:ln w="9525">
            <a:noFill/>
            <a:miter lim="800000"/>
            <a:headEnd/>
            <a:tailEnd/>
          </a:ln>
        </p:spPr>
        <p:txBody>
          <a:bodyPr>
            <a:spAutoFit/>
          </a:bodyPr>
          <a:lstStyle/>
          <a:p>
            <a:pPr eaLnBrk="0" hangingPunct="0">
              <a:buFont typeface="Arial" charset="0"/>
              <a:buNone/>
            </a:pPr>
            <a:r>
              <a:rPr lang="it-IT" altLang="it-IT" sz="2400"/>
              <a:t>DI SOSTEGNO ATTIVO</a:t>
            </a:r>
          </a:p>
        </p:txBody>
      </p:sp>
      <p:sp>
        <p:nvSpPr>
          <p:cNvPr id="14345" name="CasellaDiTesto 9"/>
          <p:cNvSpPr txBox="1">
            <a:spLocks noChangeArrowheads="1"/>
          </p:cNvSpPr>
          <p:nvPr/>
        </p:nvSpPr>
        <p:spPr bwMode="auto">
          <a:xfrm>
            <a:off x="593725" y="5843588"/>
            <a:ext cx="5761038" cy="461962"/>
          </a:xfrm>
          <a:prstGeom prst="rect">
            <a:avLst/>
          </a:prstGeom>
          <a:noFill/>
          <a:ln w="9525">
            <a:noFill/>
            <a:miter lim="800000"/>
            <a:headEnd/>
            <a:tailEnd/>
          </a:ln>
        </p:spPr>
        <p:txBody>
          <a:bodyPr>
            <a:spAutoFit/>
          </a:bodyPr>
          <a:lstStyle/>
          <a:p>
            <a:pPr eaLnBrk="0" hangingPunct="0">
              <a:buFont typeface="Arial" charset="0"/>
              <a:buNone/>
            </a:pPr>
            <a:r>
              <a:rPr lang="it-IT" altLang="it-IT" sz="2400"/>
              <a:t>DI DIFESA</a:t>
            </a:r>
          </a:p>
        </p:txBody>
      </p:sp>
      <p:grpSp>
        <p:nvGrpSpPr>
          <p:cNvPr id="14346" name="Group 7"/>
          <p:cNvGrpSpPr>
            <a:grpSpLocks/>
          </p:cNvGrpSpPr>
          <p:nvPr/>
        </p:nvGrpSpPr>
        <p:grpSpPr bwMode="auto">
          <a:xfrm>
            <a:off x="3560763" y="6324600"/>
            <a:ext cx="5583237" cy="533400"/>
            <a:chOff x="2243" y="3984"/>
            <a:chExt cx="3517" cy="336"/>
          </a:xfrm>
        </p:grpSpPr>
        <p:pic>
          <p:nvPicPr>
            <p:cNvPr id="14347"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14348"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14349"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2642_ISBN88-08-09147-3"/>
          <p:cNvPicPr>
            <a:picLocks noChangeAspect="1" noChangeArrowheads="1"/>
          </p:cNvPicPr>
          <p:nvPr/>
        </p:nvPicPr>
        <p:blipFill>
          <a:blip r:embed="rId2"/>
          <a:srcRect/>
          <a:stretch>
            <a:fillRect/>
          </a:stretch>
        </p:blipFill>
        <p:spPr bwMode="auto">
          <a:xfrm>
            <a:off x="609600" y="3581400"/>
            <a:ext cx="4038600" cy="3028950"/>
          </a:xfrm>
          <a:prstGeom prst="rect">
            <a:avLst/>
          </a:prstGeom>
          <a:noFill/>
          <a:ln w="9525">
            <a:noFill/>
            <a:miter lim="800000"/>
            <a:headEnd/>
            <a:tailEnd/>
          </a:ln>
        </p:spPr>
      </p:pic>
      <p:pic>
        <p:nvPicPr>
          <p:cNvPr id="24578" name="Picture 6" descr="f2637_ISBN88-08-09147-3"/>
          <p:cNvPicPr>
            <a:picLocks noChangeAspect="1" noChangeArrowheads="1"/>
          </p:cNvPicPr>
          <p:nvPr/>
        </p:nvPicPr>
        <p:blipFill>
          <a:blip r:embed="rId3"/>
          <a:srcRect/>
          <a:stretch>
            <a:fillRect/>
          </a:stretch>
        </p:blipFill>
        <p:spPr bwMode="auto">
          <a:xfrm>
            <a:off x="5791200" y="457200"/>
            <a:ext cx="2951163" cy="3633788"/>
          </a:xfrm>
          <a:prstGeom prst="rect">
            <a:avLst/>
          </a:prstGeom>
          <a:noFill/>
          <a:ln w="9525">
            <a:noFill/>
            <a:miter lim="800000"/>
            <a:headEnd/>
            <a:tailEnd/>
          </a:ln>
        </p:spPr>
      </p:pic>
      <p:pic>
        <p:nvPicPr>
          <p:cNvPr id="24579" name="Picture 7" descr="f2616_ISBN88-08-09147-3"/>
          <p:cNvPicPr>
            <a:picLocks noChangeAspect="1" noChangeArrowheads="1"/>
          </p:cNvPicPr>
          <p:nvPr/>
        </p:nvPicPr>
        <p:blipFill>
          <a:blip r:embed="rId4"/>
          <a:srcRect/>
          <a:stretch>
            <a:fillRect/>
          </a:stretch>
        </p:blipFill>
        <p:spPr bwMode="auto">
          <a:xfrm>
            <a:off x="3048000" y="0"/>
            <a:ext cx="2917825" cy="4121150"/>
          </a:xfrm>
          <a:prstGeom prst="rect">
            <a:avLst/>
          </a:prstGeom>
          <a:noFill/>
          <a:ln w="9525">
            <a:noFill/>
            <a:miter lim="800000"/>
            <a:headEnd/>
            <a:tailEnd/>
          </a:ln>
        </p:spPr>
      </p:pic>
      <p:pic>
        <p:nvPicPr>
          <p:cNvPr id="24580" name="Picture 8" descr="f2643"/>
          <p:cNvPicPr>
            <a:picLocks noChangeAspect="1" noChangeArrowheads="1"/>
          </p:cNvPicPr>
          <p:nvPr/>
        </p:nvPicPr>
        <p:blipFill>
          <a:blip r:embed="rId5"/>
          <a:srcRect/>
          <a:stretch>
            <a:fillRect/>
          </a:stretch>
        </p:blipFill>
        <p:spPr bwMode="auto">
          <a:xfrm>
            <a:off x="4572000" y="3716338"/>
            <a:ext cx="4200525" cy="2809875"/>
          </a:xfrm>
          <a:prstGeom prst="rect">
            <a:avLst/>
          </a:prstGeom>
          <a:noFill/>
          <a:ln w="9525">
            <a:noFill/>
            <a:miter lim="800000"/>
            <a:headEnd/>
            <a:tailEnd/>
          </a:ln>
        </p:spPr>
      </p:pic>
      <p:pic>
        <p:nvPicPr>
          <p:cNvPr id="24581" name="Picture 9" descr="dionea72"/>
          <p:cNvPicPr>
            <a:picLocks noChangeAspect="1" noChangeArrowheads="1"/>
          </p:cNvPicPr>
          <p:nvPr/>
        </p:nvPicPr>
        <p:blipFill>
          <a:blip r:embed="rId6"/>
          <a:srcRect/>
          <a:stretch>
            <a:fillRect/>
          </a:stretch>
        </p:blipFill>
        <p:spPr bwMode="auto">
          <a:xfrm>
            <a:off x="228600" y="1752600"/>
            <a:ext cx="2957513" cy="1971675"/>
          </a:xfrm>
          <a:prstGeom prst="rect">
            <a:avLst/>
          </a:prstGeom>
          <a:noFill/>
          <a:ln w="9525">
            <a:noFill/>
            <a:miter lim="800000"/>
            <a:headEnd/>
            <a:tailEnd/>
          </a:ln>
        </p:spPr>
      </p:pic>
      <p:grpSp>
        <p:nvGrpSpPr>
          <p:cNvPr id="24582" name="Group 7"/>
          <p:cNvGrpSpPr>
            <a:grpSpLocks/>
          </p:cNvGrpSpPr>
          <p:nvPr/>
        </p:nvGrpSpPr>
        <p:grpSpPr bwMode="auto">
          <a:xfrm>
            <a:off x="3560763" y="6324600"/>
            <a:ext cx="5583237" cy="533400"/>
            <a:chOff x="2243" y="3984"/>
            <a:chExt cx="3517" cy="336"/>
          </a:xfrm>
        </p:grpSpPr>
        <p:pic>
          <p:nvPicPr>
            <p:cNvPr id="24583" name="Picture 8" descr="fogliafrassino"/>
            <p:cNvPicPr>
              <a:picLocks noChangeAspect="1" noChangeArrowheads="1"/>
            </p:cNvPicPr>
            <p:nvPr/>
          </p:nvPicPr>
          <p:blipFill>
            <a:blip r:embed="rId7"/>
            <a:srcRect/>
            <a:stretch>
              <a:fillRect/>
            </a:stretch>
          </p:blipFill>
          <p:spPr bwMode="auto">
            <a:xfrm>
              <a:off x="2243" y="3984"/>
              <a:ext cx="269" cy="336"/>
            </a:xfrm>
            <a:prstGeom prst="rect">
              <a:avLst/>
            </a:prstGeom>
            <a:noFill/>
            <a:ln w="9525">
              <a:noFill/>
              <a:miter lim="800000"/>
              <a:headEnd/>
              <a:tailEnd/>
            </a:ln>
          </p:spPr>
        </p:pic>
        <p:sp>
          <p:nvSpPr>
            <p:cNvPr id="24584"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24585"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fogliemeristemi2"/>
          <p:cNvPicPr>
            <a:picLocks noChangeAspect="1" noChangeArrowheads="1"/>
          </p:cNvPicPr>
          <p:nvPr/>
        </p:nvPicPr>
        <p:blipFill>
          <a:blip r:embed="rId2"/>
          <a:srcRect/>
          <a:stretch>
            <a:fillRect/>
          </a:stretch>
        </p:blipFill>
        <p:spPr bwMode="auto">
          <a:xfrm>
            <a:off x="2133600" y="152400"/>
            <a:ext cx="5353050" cy="6218238"/>
          </a:xfrm>
          <a:prstGeom prst="rect">
            <a:avLst/>
          </a:prstGeom>
          <a:noFill/>
          <a:ln w="9525">
            <a:noFill/>
            <a:miter lim="800000"/>
            <a:headEnd/>
            <a:tailEnd/>
          </a:ln>
        </p:spPr>
      </p:pic>
      <p:grpSp>
        <p:nvGrpSpPr>
          <p:cNvPr id="25602" name="Group 7"/>
          <p:cNvGrpSpPr>
            <a:grpSpLocks/>
          </p:cNvGrpSpPr>
          <p:nvPr/>
        </p:nvGrpSpPr>
        <p:grpSpPr bwMode="auto">
          <a:xfrm>
            <a:off x="3560763" y="6324600"/>
            <a:ext cx="5583237" cy="533400"/>
            <a:chOff x="2243" y="3984"/>
            <a:chExt cx="3517" cy="336"/>
          </a:xfrm>
        </p:grpSpPr>
        <p:pic>
          <p:nvPicPr>
            <p:cNvPr id="25603"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25604"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25605"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f2629_ISBN88-08-09147-3"/>
          <p:cNvPicPr>
            <a:picLocks noChangeAspect="1" noChangeArrowheads="1"/>
          </p:cNvPicPr>
          <p:nvPr/>
        </p:nvPicPr>
        <p:blipFill>
          <a:blip r:embed="rId2"/>
          <a:srcRect/>
          <a:stretch>
            <a:fillRect/>
          </a:stretch>
        </p:blipFill>
        <p:spPr bwMode="auto">
          <a:xfrm>
            <a:off x="381000" y="1981200"/>
            <a:ext cx="8186738" cy="3457575"/>
          </a:xfrm>
          <a:prstGeom prst="rect">
            <a:avLst/>
          </a:prstGeom>
          <a:noFill/>
          <a:ln w="9525">
            <a:noFill/>
            <a:miter lim="800000"/>
            <a:headEnd/>
            <a:tailEnd/>
          </a:ln>
        </p:spPr>
      </p:pic>
      <p:grpSp>
        <p:nvGrpSpPr>
          <p:cNvPr id="26626" name="Group 7"/>
          <p:cNvGrpSpPr>
            <a:grpSpLocks/>
          </p:cNvGrpSpPr>
          <p:nvPr/>
        </p:nvGrpSpPr>
        <p:grpSpPr bwMode="auto">
          <a:xfrm>
            <a:off x="3560763" y="6324600"/>
            <a:ext cx="5583237" cy="533400"/>
            <a:chOff x="2243" y="3984"/>
            <a:chExt cx="3517" cy="336"/>
          </a:xfrm>
        </p:grpSpPr>
        <p:pic>
          <p:nvPicPr>
            <p:cNvPr id="26627"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26628"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26629"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http://www.ketchstudio.com/blog/wp-content/uploads/2012/12/ciccio.jpeg"/>
          <p:cNvPicPr>
            <a:picLocks noChangeAspect="1" noChangeArrowheads="1"/>
          </p:cNvPicPr>
          <p:nvPr/>
        </p:nvPicPr>
        <p:blipFill>
          <a:blip r:embed="rId2"/>
          <a:srcRect/>
          <a:stretch>
            <a:fillRect/>
          </a:stretch>
        </p:blipFill>
        <p:spPr bwMode="auto">
          <a:xfrm>
            <a:off x="1490663" y="0"/>
            <a:ext cx="7680325" cy="2513013"/>
          </a:xfrm>
          <a:prstGeom prst="rect">
            <a:avLst/>
          </a:prstGeom>
          <a:noFill/>
          <a:ln w="9525">
            <a:noFill/>
            <a:miter lim="800000"/>
            <a:headEnd/>
            <a:tailEnd/>
          </a:ln>
        </p:spPr>
      </p:pic>
      <p:pic>
        <p:nvPicPr>
          <p:cNvPr id="27650" name="Picture 2" descr="http://iisalessandrini.it/progetti/numerophi/img/bernoulli11.jpg"/>
          <p:cNvPicPr>
            <a:picLocks noChangeAspect="1" noChangeArrowheads="1"/>
          </p:cNvPicPr>
          <p:nvPr/>
        </p:nvPicPr>
        <p:blipFill>
          <a:blip r:embed="rId3"/>
          <a:srcRect/>
          <a:stretch>
            <a:fillRect/>
          </a:stretch>
        </p:blipFill>
        <p:spPr bwMode="auto">
          <a:xfrm>
            <a:off x="4264025" y="2471738"/>
            <a:ext cx="4879975" cy="3533775"/>
          </a:xfrm>
          <a:prstGeom prst="rect">
            <a:avLst/>
          </a:prstGeom>
          <a:noFill/>
          <a:ln w="9525">
            <a:noFill/>
            <a:miter lim="800000"/>
            <a:headEnd/>
            <a:tailEnd/>
          </a:ln>
        </p:spPr>
      </p:pic>
      <p:pic>
        <p:nvPicPr>
          <p:cNvPr id="27651" name="Picture 8" descr="http://www.guidecampania.com/dellaragione/articolo90/03Pianta%20di%20agave.jpg"/>
          <p:cNvPicPr>
            <a:picLocks noChangeAspect="1" noChangeArrowheads="1"/>
          </p:cNvPicPr>
          <p:nvPr/>
        </p:nvPicPr>
        <p:blipFill>
          <a:blip r:embed="rId4"/>
          <a:srcRect l="19487"/>
          <a:stretch>
            <a:fillRect/>
          </a:stretch>
        </p:blipFill>
        <p:spPr bwMode="auto">
          <a:xfrm>
            <a:off x="0" y="2471738"/>
            <a:ext cx="4271963" cy="3533775"/>
          </a:xfrm>
          <a:prstGeom prst="rect">
            <a:avLst/>
          </a:prstGeom>
          <a:noFill/>
          <a:ln w="9525">
            <a:noFill/>
            <a:miter lim="800000"/>
            <a:headEnd/>
            <a:tailEnd/>
          </a:ln>
        </p:spPr>
      </p:pic>
      <p:pic>
        <p:nvPicPr>
          <p:cNvPr id="27652" name="Picture 10" descr="http://www.math.smith.edu/phyllo/Assets/Images/Gallery/Knautia_arvensis3.jpg"/>
          <p:cNvPicPr>
            <a:picLocks noChangeAspect="1" noChangeArrowheads="1"/>
          </p:cNvPicPr>
          <p:nvPr/>
        </p:nvPicPr>
        <p:blipFill>
          <a:blip r:embed="rId5"/>
          <a:srcRect l="45380"/>
          <a:stretch>
            <a:fillRect/>
          </a:stretch>
        </p:blipFill>
        <p:spPr bwMode="auto">
          <a:xfrm>
            <a:off x="0" y="4763"/>
            <a:ext cx="1493838" cy="2479675"/>
          </a:xfrm>
          <a:prstGeom prst="rect">
            <a:avLst/>
          </a:prstGeom>
          <a:noFill/>
          <a:ln w="9525">
            <a:noFill/>
            <a:miter lim="800000"/>
            <a:headEnd/>
            <a:tailEnd/>
          </a:ln>
        </p:spPr>
      </p:pic>
      <p:grpSp>
        <p:nvGrpSpPr>
          <p:cNvPr id="27653" name="Group 7"/>
          <p:cNvGrpSpPr>
            <a:grpSpLocks/>
          </p:cNvGrpSpPr>
          <p:nvPr/>
        </p:nvGrpSpPr>
        <p:grpSpPr bwMode="auto">
          <a:xfrm>
            <a:off x="3560763" y="6324600"/>
            <a:ext cx="5583237" cy="533400"/>
            <a:chOff x="2243" y="3984"/>
            <a:chExt cx="3517" cy="336"/>
          </a:xfrm>
        </p:grpSpPr>
        <p:pic>
          <p:nvPicPr>
            <p:cNvPr id="27654" name="Picture 8" descr="fogliafrassino"/>
            <p:cNvPicPr>
              <a:picLocks noChangeAspect="1" noChangeArrowheads="1"/>
            </p:cNvPicPr>
            <p:nvPr/>
          </p:nvPicPr>
          <p:blipFill>
            <a:blip r:embed="rId6"/>
            <a:srcRect/>
            <a:stretch>
              <a:fillRect/>
            </a:stretch>
          </p:blipFill>
          <p:spPr bwMode="auto">
            <a:xfrm>
              <a:off x="2243" y="3984"/>
              <a:ext cx="269" cy="336"/>
            </a:xfrm>
            <a:prstGeom prst="rect">
              <a:avLst/>
            </a:prstGeom>
            <a:noFill/>
            <a:ln w="9525">
              <a:noFill/>
              <a:miter lim="800000"/>
              <a:headEnd/>
              <a:tailEnd/>
            </a:ln>
          </p:spPr>
        </p:pic>
        <p:sp>
          <p:nvSpPr>
            <p:cNvPr id="27655"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27656"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http://www.horton.ednet.ns.ca/staff/turner/Biology/PlantPages/Fall%20Foliage%20Leaf%20Arrangement_files/lfarrng.gif"/>
          <p:cNvPicPr>
            <a:picLocks noChangeAspect="1" noChangeArrowheads="1"/>
          </p:cNvPicPr>
          <p:nvPr/>
        </p:nvPicPr>
        <p:blipFill>
          <a:blip r:embed="rId2"/>
          <a:srcRect b="7072"/>
          <a:stretch>
            <a:fillRect/>
          </a:stretch>
        </p:blipFill>
        <p:spPr bwMode="auto">
          <a:xfrm>
            <a:off x="774700" y="1557338"/>
            <a:ext cx="7488238" cy="3654425"/>
          </a:xfrm>
          <a:prstGeom prst="rect">
            <a:avLst/>
          </a:prstGeom>
          <a:noFill/>
          <a:ln w="9525">
            <a:noFill/>
            <a:miter lim="800000"/>
            <a:headEnd/>
            <a:tailEnd/>
          </a:ln>
        </p:spPr>
      </p:pic>
      <p:sp>
        <p:nvSpPr>
          <p:cNvPr id="28674" name="CasellaDiTesto 1"/>
          <p:cNvSpPr txBox="1">
            <a:spLocks noChangeArrowheads="1"/>
          </p:cNvSpPr>
          <p:nvPr/>
        </p:nvSpPr>
        <p:spPr bwMode="auto">
          <a:xfrm>
            <a:off x="774700" y="5414963"/>
            <a:ext cx="1944688" cy="369887"/>
          </a:xfrm>
          <a:prstGeom prst="rect">
            <a:avLst/>
          </a:prstGeom>
          <a:noFill/>
          <a:ln w="9525">
            <a:noFill/>
            <a:miter lim="800000"/>
            <a:headEnd/>
            <a:tailEnd/>
          </a:ln>
        </p:spPr>
        <p:txBody>
          <a:bodyPr>
            <a:spAutoFit/>
          </a:bodyPr>
          <a:lstStyle/>
          <a:p>
            <a:pPr algn="ctr">
              <a:buFont typeface="Arial" charset="0"/>
              <a:buNone/>
            </a:pPr>
            <a:r>
              <a:rPr lang="it-IT" altLang="it-IT">
                <a:latin typeface="Calibri" pitchFamily="34" charset="0"/>
              </a:rPr>
              <a:t>ALTERNATA</a:t>
            </a:r>
          </a:p>
        </p:txBody>
      </p:sp>
      <p:sp>
        <p:nvSpPr>
          <p:cNvPr id="28675" name="CasellaDiTesto 4"/>
          <p:cNvSpPr txBox="1">
            <a:spLocks noChangeArrowheads="1"/>
          </p:cNvSpPr>
          <p:nvPr/>
        </p:nvSpPr>
        <p:spPr bwMode="auto">
          <a:xfrm>
            <a:off x="3236913" y="5430838"/>
            <a:ext cx="1944687" cy="368300"/>
          </a:xfrm>
          <a:prstGeom prst="rect">
            <a:avLst/>
          </a:prstGeom>
          <a:noFill/>
          <a:ln w="9525">
            <a:noFill/>
            <a:miter lim="800000"/>
            <a:headEnd/>
            <a:tailEnd/>
          </a:ln>
        </p:spPr>
        <p:txBody>
          <a:bodyPr>
            <a:spAutoFit/>
          </a:bodyPr>
          <a:lstStyle/>
          <a:p>
            <a:pPr algn="ctr">
              <a:buFont typeface="Arial" charset="0"/>
              <a:buNone/>
            </a:pPr>
            <a:r>
              <a:rPr lang="it-IT" altLang="it-IT">
                <a:latin typeface="Calibri" pitchFamily="34" charset="0"/>
              </a:rPr>
              <a:t>OPPOSTA</a:t>
            </a:r>
          </a:p>
        </p:txBody>
      </p:sp>
      <p:sp>
        <p:nvSpPr>
          <p:cNvPr id="28676" name="CasellaDiTesto 2"/>
          <p:cNvSpPr txBox="1">
            <a:spLocks noChangeArrowheads="1"/>
          </p:cNvSpPr>
          <p:nvPr/>
        </p:nvSpPr>
        <p:spPr bwMode="auto">
          <a:xfrm>
            <a:off x="6161088" y="5429250"/>
            <a:ext cx="2305050" cy="369888"/>
          </a:xfrm>
          <a:prstGeom prst="rect">
            <a:avLst/>
          </a:prstGeom>
          <a:noFill/>
          <a:ln w="9525">
            <a:noFill/>
            <a:miter lim="800000"/>
            <a:headEnd/>
            <a:tailEnd/>
          </a:ln>
        </p:spPr>
        <p:txBody>
          <a:bodyPr>
            <a:spAutoFit/>
          </a:bodyPr>
          <a:lstStyle/>
          <a:p>
            <a:pPr>
              <a:buFont typeface="Arial" charset="0"/>
              <a:buNone/>
            </a:pPr>
            <a:r>
              <a:rPr lang="it-IT" altLang="it-IT">
                <a:latin typeface="Calibri" pitchFamily="34" charset="0"/>
              </a:rPr>
              <a:t>VERTICILLATA</a:t>
            </a:r>
          </a:p>
        </p:txBody>
      </p:sp>
      <p:sp>
        <p:nvSpPr>
          <p:cNvPr id="28677" name="CasellaDiTesto 1"/>
          <p:cNvSpPr txBox="1">
            <a:spLocks noChangeArrowheads="1"/>
          </p:cNvSpPr>
          <p:nvPr/>
        </p:nvSpPr>
        <p:spPr bwMode="auto">
          <a:xfrm>
            <a:off x="539750" y="476250"/>
            <a:ext cx="7488238" cy="641350"/>
          </a:xfrm>
          <a:prstGeom prst="rect">
            <a:avLst/>
          </a:prstGeom>
          <a:noFill/>
          <a:ln w="9525">
            <a:noFill/>
            <a:miter lim="800000"/>
            <a:headEnd/>
            <a:tailEnd/>
          </a:ln>
        </p:spPr>
        <p:txBody>
          <a:bodyPr>
            <a:spAutoFit/>
          </a:bodyPr>
          <a:lstStyle/>
          <a:p>
            <a:pPr>
              <a:buFont typeface="Arial" charset="0"/>
              <a:buNone/>
            </a:pPr>
            <a:r>
              <a:rPr lang="it-IT" altLang="it-IT" sz="3600" b="1">
                <a:solidFill>
                  <a:srgbClr val="6600CC"/>
                </a:solidFill>
                <a:latin typeface="Calibri" pitchFamily="34" charset="0"/>
              </a:rPr>
              <a:t>FILLOTASSI</a:t>
            </a:r>
          </a:p>
        </p:txBody>
      </p:sp>
      <p:grpSp>
        <p:nvGrpSpPr>
          <p:cNvPr id="28678" name="Group 7"/>
          <p:cNvGrpSpPr>
            <a:grpSpLocks/>
          </p:cNvGrpSpPr>
          <p:nvPr/>
        </p:nvGrpSpPr>
        <p:grpSpPr bwMode="auto">
          <a:xfrm>
            <a:off x="3560763" y="6324600"/>
            <a:ext cx="5583237" cy="533400"/>
            <a:chOff x="2243" y="3984"/>
            <a:chExt cx="3517" cy="336"/>
          </a:xfrm>
        </p:grpSpPr>
        <p:pic>
          <p:nvPicPr>
            <p:cNvPr id="28679"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28680"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28681"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asellaDiTesto 1"/>
          <p:cNvSpPr txBox="1">
            <a:spLocks noChangeArrowheads="1"/>
          </p:cNvSpPr>
          <p:nvPr/>
        </p:nvSpPr>
        <p:spPr bwMode="auto">
          <a:xfrm>
            <a:off x="444500" y="492125"/>
            <a:ext cx="7488238" cy="641350"/>
          </a:xfrm>
          <a:prstGeom prst="rect">
            <a:avLst/>
          </a:prstGeom>
          <a:noFill/>
          <a:ln w="9525">
            <a:noFill/>
            <a:miter lim="800000"/>
            <a:headEnd/>
            <a:tailEnd/>
          </a:ln>
        </p:spPr>
        <p:txBody>
          <a:bodyPr>
            <a:spAutoFit/>
          </a:bodyPr>
          <a:lstStyle/>
          <a:p>
            <a:pPr>
              <a:buFont typeface="Arial" charset="0"/>
              <a:buNone/>
            </a:pPr>
            <a:r>
              <a:rPr lang="it-IT" altLang="it-IT" sz="3600" b="1">
                <a:solidFill>
                  <a:srgbClr val="6600CC"/>
                </a:solidFill>
                <a:latin typeface="Calibri" pitchFamily="34" charset="0"/>
              </a:rPr>
              <a:t>FILLOTASSI</a:t>
            </a:r>
          </a:p>
        </p:txBody>
      </p:sp>
      <p:grpSp>
        <p:nvGrpSpPr>
          <p:cNvPr id="22546" name="Group 18"/>
          <p:cNvGrpSpPr>
            <a:grpSpLocks/>
          </p:cNvGrpSpPr>
          <p:nvPr/>
        </p:nvGrpSpPr>
        <p:grpSpPr bwMode="auto">
          <a:xfrm>
            <a:off x="468313" y="2205038"/>
            <a:ext cx="8675687" cy="2592387"/>
            <a:chOff x="295" y="1389"/>
            <a:chExt cx="5465" cy="1633"/>
          </a:xfrm>
        </p:grpSpPr>
        <p:sp>
          <p:nvSpPr>
            <p:cNvPr id="29709" name="CasellaDiTesto 4"/>
            <p:cNvSpPr txBox="1">
              <a:spLocks noChangeArrowheads="1"/>
            </p:cNvSpPr>
            <p:nvPr/>
          </p:nvSpPr>
          <p:spPr bwMode="auto">
            <a:xfrm>
              <a:off x="1672" y="1888"/>
              <a:ext cx="4088" cy="865"/>
            </a:xfrm>
            <a:prstGeom prst="rect">
              <a:avLst/>
            </a:prstGeom>
            <a:noFill/>
            <a:ln w="9525">
              <a:noFill/>
              <a:miter lim="800000"/>
              <a:headEnd/>
              <a:tailEnd/>
            </a:ln>
          </p:spPr>
          <p:txBody>
            <a:bodyPr>
              <a:spAutoFit/>
            </a:bodyPr>
            <a:lstStyle/>
            <a:p>
              <a:pPr>
                <a:buFont typeface="Arial" charset="0"/>
                <a:buNone/>
              </a:pPr>
              <a:r>
                <a:rPr lang="it-IT" altLang="it-IT" sz="2800" b="1">
                  <a:latin typeface="Calibri" pitchFamily="34" charset="0"/>
                </a:rPr>
                <a:t>DECUSSATA</a:t>
              </a:r>
              <a:r>
                <a:rPr lang="it-IT" altLang="it-IT" sz="2800">
                  <a:latin typeface="Calibri" pitchFamily="34" charset="0"/>
                </a:rPr>
                <a:t>: le foglie inserite su un nodo sono disposte a 90° rispetto a quelle dei nodi superiore e inferiore</a:t>
              </a:r>
            </a:p>
          </p:txBody>
        </p:sp>
        <p:pic>
          <p:nvPicPr>
            <p:cNvPr id="29710" name="Picture 10" descr="pf-6"/>
            <p:cNvPicPr>
              <a:picLocks noChangeAspect="1" noChangeArrowheads="1"/>
            </p:cNvPicPr>
            <p:nvPr/>
          </p:nvPicPr>
          <p:blipFill>
            <a:blip r:embed="rId2"/>
            <a:srcRect/>
            <a:stretch>
              <a:fillRect/>
            </a:stretch>
          </p:blipFill>
          <p:spPr bwMode="auto">
            <a:xfrm>
              <a:off x="295" y="1389"/>
              <a:ext cx="1223" cy="1633"/>
            </a:xfrm>
            <a:prstGeom prst="rect">
              <a:avLst/>
            </a:prstGeom>
            <a:noFill/>
            <a:ln w="9525">
              <a:noFill/>
              <a:miter lim="800000"/>
              <a:headEnd/>
              <a:tailEnd/>
            </a:ln>
          </p:spPr>
        </p:pic>
      </p:grpSp>
      <p:grpSp>
        <p:nvGrpSpPr>
          <p:cNvPr id="22545" name="Group 17"/>
          <p:cNvGrpSpPr>
            <a:grpSpLocks/>
          </p:cNvGrpSpPr>
          <p:nvPr/>
        </p:nvGrpSpPr>
        <p:grpSpPr bwMode="auto">
          <a:xfrm>
            <a:off x="395288" y="0"/>
            <a:ext cx="8748712" cy="2390775"/>
            <a:chOff x="249" y="0"/>
            <a:chExt cx="5511" cy="1506"/>
          </a:xfrm>
        </p:grpSpPr>
        <p:sp>
          <p:nvSpPr>
            <p:cNvPr id="29707" name="CasellaDiTesto 1"/>
            <p:cNvSpPr txBox="1">
              <a:spLocks noChangeArrowheads="1"/>
            </p:cNvSpPr>
            <p:nvPr/>
          </p:nvSpPr>
          <p:spPr bwMode="auto">
            <a:xfrm>
              <a:off x="249" y="845"/>
              <a:ext cx="4379" cy="596"/>
            </a:xfrm>
            <a:prstGeom prst="rect">
              <a:avLst/>
            </a:prstGeom>
            <a:noFill/>
            <a:ln w="9525">
              <a:noFill/>
              <a:miter lim="800000"/>
              <a:headEnd/>
              <a:tailEnd/>
            </a:ln>
          </p:spPr>
          <p:txBody>
            <a:bodyPr>
              <a:spAutoFit/>
            </a:bodyPr>
            <a:lstStyle/>
            <a:p>
              <a:pPr>
                <a:buFont typeface="Arial" charset="0"/>
                <a:buNone/>
              </a:pPr>
              <a:r>
                <a:rPr lang="it-IT" altLang="it-IT" sz="2800" b="1">
                  <a:latin typeface="Calibri" pitchFamily="34" charset="0"/>
                </a:rPr>
                <a:t>DISTICA</a:t>
              </a:r>
              <a:r>
                <a:rPr lang="it-IT" altLang="it-IT" sz="2800">
                  <a:latin typeface="Calibri" pitchFamily="34" charset="0"/>
                </a:rPr>
                <a:t>: le foglie si alternano su un lato e l’altro del fusto</a:t>
              </a:r>
            </a:p>
          </p:txBody>
        </p:sp>
        <p:pic>
          <p:nvPicPr>
            <p:cNvPr id="29708" name="Picture 12" descr="Aloeplicatilis02"/>
            <p:cNvPicPr>
              <a:picLocks noChangeAspect="1" noChangeArrowheads="1"/>
            </p:cNvPicPr>
            <p:nvPr/>
          </p:nvPicPr>
          <p:blipFill>
            <a:blip r:embed="rId3"/>
            <a:srcRect/>
            <a:stretch>
              <a:fillRect/>
            </a:stretch>
          </p:blipFill>
          <p:spPr bwMode="auto">
            <a:xfrm>
              <a:off x="4206" y="0"/>
              <a:ext cx="1554" cy="1506"/>
            </a:xfrm>
            <a:prstGeom prst="rect">
              <a:avLst/>
            </a:prstGeom>
            <a:noFill/>
            <a:ln w="9525">
              <a:noFill/>
              <a:miter lim="800000"/>
              <a:headEnd/>
              <a:tailEnd/>
            </a:ln>
          </p:spPr>
        </p:pic>
      </p:grpSp>
      <p:grpSp>
        <p:nvGrpSpPr>
          <p:cNvPr id="22547" name="Group 19"/>
          <p:cNvGrpSpPr>
            <a:grpSpLocks/>
          </p:cNvGrpSpPr>
          <p:nvPr/>
        </p:nvGrpSpPr>
        <p:grpSpPr bwMode="auto">
          <a:xfrm>
            <a:off x="539750" y="3860800"/>
            <a:ext cx="8229600" cy="2581275"/>
            <a:chOff x="340" y="2432"/>
            <a:chExt cx="5184" cy="1626"/>
          </a:xfrm>
        </p:grpSpPr>
        <p:sp>
          <p:nvSpPr>
            <p:cNvPr id="29705" name="CasellaDiTesto 2"/>
            <p:cNvSpPr txBox="1">
              <a:spLocks noChangeArrowheads="1"/>
            </p:cNvSpPr>
            <p:nvPr/>
          </p:nvSpPr>
          <p:spPr bwMode="auto">
            <a:xfrm>
              <a:off x="340" y="3249"/>
              <a:ext cx="3770" cy="596"/>
            </a:xfrm>
            <a:prstGeom prst="rect">
              <a:avLst/>
            </a:prstGeom>
            <a:noFill/>
            <a:ln w="9525">
              <a:noFill/>
              <a:miter lim="800000"/>
              <a:headEnd/>
              <a:tailEnd/>
            </a:ln>
          </p:spPr>
          <p:txBody>
            <a:bodyPr>
              <a:spAutoFit/>
            </a:bodyPr>
            <a:lstStyle/>
            <a:p>
              <a:pPr>
                <a:buFont typeface="Arial" charset="0"/>
                <a:buNone/>
              </a:pPr>
              <a:r>
                <a:rPr lang="it-IT" altLang="it-IT" sz="2800" b="1">
                  <a:latin typeface="Calibri" pitchFamily="34" charset="0"/>
                </a:rPr>
                <a:t>SPIRALATA o ELICOIDALE</a:t>
              </a:r>
              <a:r>
                <a:rPr lang="it-IT" altLang="it-IT" sz="2800">
                  <a:latin typeface="Calibri" pitchFamily="34" charset="0"/>
                </a:rPr>
                <a:t>: le foglie sono inserite a spirale lungo il fusto.</a:t>
              </a:r>
            </a:p>
          </p:txBody>
        </p:sp>
        <p:pic>
          <p:nvPicPr>
            <p:cNvPr id="29706" name="Picture 16"/>
            <p:cNvPicPr>
              <a:picLocks noChangeAspect="1" noChangeArrowheads="1"/>
            </p:cNvPicPr>
            <p:nvPr/>
          </p:nvPicPr>
          <p:blipFill>
            <a:blip r:embed="rId4"/>
            <a:srcRect/>
            <a:stretch>
              <a:fillRect/>
            </a:stretch>
          </p:blipFill>
          <p:spPr bwMode="auto">
            <a:xfrm>
              <a:off x="4649" y="2432"/>
              <a:ext cx="875" cy="1626"/>
            </a:xfrm>
            <a:prstGeom prst="rect">
              <a:avLst/>
            </a:prstGeom>
            <a:noFill/>
            <a:ln w="9525">
              <a:noFill/>
              <a:miter lim="800000"/>
              <a:headEnd/>
              <a:tailEnd/>
            </a:ln>
          </p:spPr>
        </p:pic>
      </p:grpSp>
      <p:grpSp>
        <p:nvGrpSpPr>
          <p:cNvPr id="29701" name="Group 7"/>
          <p:cNvGrpSpPr>
            <a:grpSpLocks/>
          </p:cNvGrpSpPr>
          <p:nvPr/>
        </p:nvGrpSpPr>
        <p:grpSpPr bwMode="auto">
          <a:xfrm>
            <a:off x="3560763" y="6324600"/>
            <a:ext cx="5583237" cy="533400"/>
            <a:chOff x="2243" y="3984"/>
            <a:chExt cx="3517" cy="336"/>
          </a:xfrm>
        </p:grpSpPr>
        <p:pic>
          <p:nvPicPr>
            <p:cNvPr id="29702" name="Picture 8" descr="fogliafrassino"/>
            <p:cNvPicPr>
              <a:picLocks noChangeAspect="1" noChangeArrowheads="1"/>
            </p:cNvPicPr>
            <p:nvPr/>
          </p:nvPicPr>
          <p:blipFill>
            <a:blip r:embed="rId5"/>
            <a:srcRect/>
            <a:stretch>
              <a:fillRect/>
            </a:stretch>
          </p:blipFill>
          <p:spPr bwMode="auto">
            <a:xfrm>
              <a:off x="2243" y="3984"/>
              <a:ext cx="269" cy="336"/>
            </a:xfrm>
            <a:prstGeom prst="rect">
              <a:avLst/>
            </a:prstGeom>
            <a:noFill/>
            <a:ln w="9525">
              <a:noFill/>
              <a:miter lim="800000"/>
              <a:headEnd/>
              <a:tailEnd/>
            </a:ln>
          </p:spPr>
        </p:pic>
        <p:sp>
          <p:nvSpPr>
            <p:cNvPr id="29703"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29704"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4"/>
          <p:cNvSpPr txBox="1">
            <a:spLocks noChangeArrowheads="1"/>
          </p:cNvSpPr>
          <p:nvPr/>
        </p:nvSpPr>
        <p:spPr bwMode="auto">
          <a:xfrm>
            <a:off x="468313" y="476250"/>
            <a:ext cx="8135937" cy="1552575"/>
          </a:xfrm>
          <a:prstGeom prst="rect">
            <a:avLst/>
          </a:prstGeom>
          <a:noFill/>
          <a:ln w="9525">
            <a:noFill/>
            <a:miter lim="800000"/>
            <a:headEnd/>
            <a:tailEnd/>
          </a:ln>
        </p:spPr>
        <p:txBody>
          <a:bodyPr>
            <a:spAutoFit/>
          </a:bodyPr>
          <a:lstStyle/>
          <a:p>
            <a:pPr>
              <a:spcBef>
                <a:spcPct val="50000"/>
              </a:spcBef>
            </a:pPr>
            <a:r>
              <a:rPr lang="it-IT" sz="2400"/>
              <a:t>Il fatto che le foglie delle piante si dispongano secondo schemi geometrici era noto già a </a:t>
            </a:r>
            <a:r>
              <a:rPr lang="it-IT" sz="2400" b="1"/>
              <a:t>Teofrasto</a:t>
            </a:r>
            <a:r>
              <a:rPr lang="it-IT" sz="2400"/>
              <a:t> (371-287 a.C.) ed è stato oggetto di osservazioni nella </a:t>
            </a:r>
            <a:r>
              <a:rPr lang="it-IT" sz="2400" i="1"/>
              <a:t>Naturalis historia</a:t>
            </a:r>
            <a:r>
              <a:rPr lang="it-IT" sz="2400"/>
              <a:t> di </a:t>
            </a:r>
            <a:r>
              <a:rPr lang="it-IT" sz="2400" b="1"/>
              <a:t>Plinio il Vecchio</a:t>
            </a:r>
            <a:r>
              <a:rPr lang="it-IT" sz="2400"/>
              <a:t> (23-79 d.C.). </a:t>
            </a:r>
          </a:p>
        </p:txBody>
      </p:sp>
      <p:grpSp>
        <p:nvGrpSpPr>
          <p:cNvPr id="23561" name="Group 9"/>
          <p:cNvGrpSpPr>
            <a:grpSpLocks/>
          </p:cNvGrpSpPr>
          <p:nvPr/>
        </p:nvGrpSpPr>
        <p:grpSpPr bwMode="auto">
          <a:xfrm>
            <a:off x="471488" y="1957388"/>
            <a:ext cx="8672512" cy="4560887"/>
            <a:chOff x="297" y="1253"/>
            <a:chExt cx="5463" cy="2873"/>
          </a:xfrm>
        </p:grpSpPr>
        <p:sp>
          <p:nvSpPr>
            <p:cNvPr id="30727" name="CasellaDiTesto 1"/>
            <p:cNvSpPr txBox="1">
              <a:spLocks noChangeArrowheads="1"/>
            </p:cNvSpPr>
            <p:nvPr/>
          </p:nvSpPr>
          <p:spPr bwMode="auto">
            <a:xfrm>
              <a:off x="297" y="1907"/>
              <a:ext cx="3082" cy="1898"/>
            </a:xfrm>
            <a:prstGeom prst="rect">
              <a:avLst/>
            </a:prstGeom>
            <a:noFill/>
            <a:ln w="9525">
              <a:noFill/>
              <a:miter lim="800000"/>
              <a:headEnd/>
              <a:tailEnd/>
            </a:ln>
          </p:spPr>
          <p:txBody>
            <a:bodyPr>
              <a:spAutoFit/>
            </a:bodyPr>
            <a:lstStyle/>
            <a:p>
              <a:pPr>
                <a:spcBef>
                  <a:spcPct val="50000"/>
                </a:spcBef>
              </a:pPr>
              <a:r>
                <a:rPr lang="it-IT" sz="2400" b="1">
                  <a:solidFill>
                    <a:srgbClr val="000000"/>
                  </a:solidFill>
                </a:rPr>
                <a:t>Leonardo da Vinci</a:t>
              </a:r>
              <a:r>
                <a:rPr lang="it-IT" sz="2400">
                  <a:solidFill>
                    <a:srgbClr val="000000"/>
                  </a:solidFill>
                </a:rPr>
                <a:t> (1452-1519) fu il primo a descrivere il fenomeno in termini geometrici, osservando che alcune foglie si disponevano secondo una struttura spiraliforme, con angoli corrispondenti a 2/5 di un angolo giro.</a:t>
              </a:r>
            </a:p>
          </p:txBody>
        </p:sp>
        <p:pic>
          <p:nvPicPr>
            <p:cNvPr id="30728" name="Picture 2" descr="http://tour.veasyt.com/guide_folder/guides/davinci/it/images/005_02.jpg"/>
            <p:cNvPicPr>
              <a:picLocks noChangeAspect="1" noChangeArrowheads="1"/>
            </p:cNvPicPr>
            <p:nvPr/>
          </p:nvPicPr>
          <p:blipFill>
            <a:blip r:embed="rId2"/>
            <a:srcRect l="16556" r="24023"/>
            <a:stretch>
              <a:fillRect/>
            </a:stretch>
          </p:blipFill>
          <p:spPr bwMode="auto">
            <a:xfrm>
              <a:off x="3198" y="1253"/>
              <a:ext cx="2562" cy="2873"/>
            </a:xfrm>
            <a:prstGeom prst="rect">
              <a:avLst/>
            </a:prstGeom>
            <a:noFill/>
            <a:ln w="9525">
              <a:noFill/>
              <a:miter lim="800000"/>
              <a:headEnd/>
              <a:tailEnd/>
            </a:ln>
          </p:spPr>
        </p:pic>
      </p:grpSp>
      <p:grpSp>
        <p:nvGrpSpPr>
          <p:cNvPr id="30723" name="Group 7"/>
          <p:cNvGrpSpPr>
            <a:grpSpLocks/>
          </p:cNvGrpSpPr>
          <p:nvPr/>
        </p:nvGrpSpPr>
        <p:grpSpPr bwMode="auto">
          <a:xfrm>
            <a:off x="3560763" y="6324600"/>
            <a:ext cx="5583237" cy="533400"/>
            <a:chOff x="2243" y="3984"/>
            <a:chExt cx="3517" cy="336"/>
          </a:xfrm>
        </p:grpSpPr>
        <p:pic>
          <p:nvPicPr>
            <p:cNvPr id="30724"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30725"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30726"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468313" y="404813"/>
            <a:ext cx="8135937" cy="1938337"/>
          </a:xfrm>
          <a:prstGeom prst="rect">
            <a:avLst/>
          </a:prstGeom>
          <a:noFill/>
          <a:ln w="9525">
            <a:noFill/>
            <a:miter lim="800000"/>
            <a:headEnd/>
            <a:tailEnd/>
          </a:ln>
        </p:spPr>
        <p:txBody>
          <a:bodyPr>
            <a:spAutoFit/>
          </a:bodyPr>
          <a:lstStyle/>
          <a:p>
            <a:pPr>
              <a:spcBef>
                <a:spcPct val="50000"/>
              </a:spcBef>
            </a:pPr>
            <a:r>
              <a:rPr lang="it-IT" sz="2400" b="1"/>
              <a:t>Keplero</a:t>
            </a:r>
            <a:r>
              <a:rPr lang="it-IT" sz="2400"/>
              <a:t> (1571-1630) per primo intuì l'esistenza di una relazione tra la fillotassi e i numeri di Fibonacci, </a:t>
            </a:r>
            <a:r>
              <a:rPr lang="it-IT" sz="2400">
                <a:solidFill>
                  <a:srgbClr val="000000"/>
                </a:solidFill>
              </a:rPr>
              <a:t>cioè una successione di numeri interi positivi in cui ciascun numero è la somma dei due precedenti e i primi due termini della successione sono per definizione F</a:t>
            </a:r>
            <a:r>
              <a:rPr lang="it-IT" sz="2400" baseline="-25000">
                <a:solidFill>
                  <a:srgbClr val="000000"/>
                </a:solidFill>
              </a:rPr>
              <a:t>1</a:t>
            </a:r>
            <a:r>
              <a:rPr lang="it-IT" sz="2400">
                <a:solidFill>
                  <a:srgbClr val="000000"/>
                </a:solidFill>
              </a:rPr>
              <a:t>=1 e F</a:t>
            </a:r>
            <a:r>
              <a:rPr lang="it-IT" sz="2400" baseline="-25000">
                <a:solidFill>
                  <a:srgbClr val="000000"/>
                </a:solidFill>
              </a:rPr>
              <a:t>2</a:t>
            </a:r>
            <a:r>
              <a:rPr lang="it-IT" sz="2400">
                <a:solidFill>
                  <a:srgbClr val="000000"/>
                </a:solidFill>
              </a:rPr>
              <a:t>=1.</a:t>
            </a:r>
          </a:p>
        </p:txBody>
      </p:sp>
      <p:sp>
        <p:nvSpPr>
          <p:cNvPr id="4" name="CasellaDiTesto 3"/>
          <p:cNvSpPr txBox="1">
            <a:spLocks noChangeArrowheads="1"/>
          </p:cNvSpPr>
          <p:nvPr/>
        </p:nvSpPr>
        <p:spPr bwMode="auto">
          <a:xfrm>
            <a:off x="693738" y="2541588"/>
            <a:ext cx="7920037" cy="519112"/>
          </a:xfrm>
          <a:prstGeom prst="rect">
            <a:avLst/>
          </a:prstGeom>
          <a:noFill/>
          <a:ln w="9525">
            <a:noFill/>
            <a:miter lim="800000"/>
            <a:headEnd/>
            <a:tailEnd/>
          </a:ln>
        </p:spPr>
        <p:txBody>
          <a:bodyPr>
            <a:spAutoFit/>
          </a:bodyPr>
          <a:lstStyle/>
          <a:p>
            <a:pPr algn="ctr"/>
            <a:r>
              <a:rPr lang="it-IT" sz="2800" b="1"/>
              <a:t>1, 1, 2, 3, 5, 8, 13, 21, 34, 55, 89, 144….</a:t>
            </a:r>
          </a:p>
        </p:txBody>
      </p:sp>
      <p:sp>
        <p:nvSpPr>
          <p:cNvPr id="24580" name="CasellaDiTesto 9"/>
          <p:cNvSpPr txBox="1">
            <a:spLocks noChangeArrowheads="1"/>
          </p:cNvSpPr>
          <p:nvPr/>
        </p:nvSpPr>
        <p:spPr bwMode="auto">
          <a:xfrm>
            <a:off x="468313" y="3479800"/>
            <a:ext cx="8255000" cy="3378200"/>
          </a:xfrm>
          <a:prstGeom prst="rect">
            <a:avLst/>
          </a:prstGeom>
          <a:noFill/>
          <a:ln w="9525">
            <a:noFill/>
            <a:miter lim="800000"/>
            <a:headEnd/>
            <a:tailEnd/>
          </a:ln>
        </p:spPr>
        <p:txBody>
          <a:bodyPr>
            <a:spAutoFit/>
          </a:bodyPr>
          <a:lstStyle/>
          <a:p>
            <a:r>
              <a:rPr lang="it-IT" sz="2400"/>
              <a:t>Il rapporto per n tendente all'infinito di due numeri successivi di questa successione tende al numero algebrico irrazionale </a:t>
            </a:r>
            <a:r>
              <a:rPr lang="it-IT" sz="2400" b="1">
                <a:sym typeface="Symbol" pitchFamily="18" charset="2"/>
              </a:rPr>
              <a:t></a:t>
            </a:r>
            <a:r>
              <a:rPr lang="it-IT" sz="2400">
                <a:sym typeface="Symbol" pitchFamily="18" charset="2"/>
              </a:rPr>
              <a:t> </a:t>
            </a:r>
            <a:r>
              <a:rPr lang="it-IT" sz="2400"/>
              <a:t>(phi) chiamato </a:t>
            </a:r>
            <a:r>
              <a:rPr lang="it-IT" sz="2400" b="1"/>
              <a:t>sezione aurea</a:t>
            </a:r>
            <a:r>
              <a:rPr lang="it-IT" sz="2400"/>
              <a:t> o </a:t>
            </a:r>
            <a:r>
              <a:rPr lang="it-IT" sz="2400" b="1"/>
              <a:t>numero di Fidia</a:t>
            </a:r>
            <a:r>
              <a:rPr lang="it-IT" sz="2400"/>
              <a:t>. </a:t>
            </a:r>
          </a:p>
          <a:p>
            <a:endParaRPr lang="it-IT" sz="2400"/>
          </a:p>
          <a:p>
            <a:r>
              <a:rPr lang="it-IT" sz="2400"/>
              <a:t>In termini matematici:</a:t>
            </a:r>
          </a:p>
          <a:p>
            <a:endParaRPr lang="it-IT" sz="2400"/>
          </a:p>
          <a:p>
            <a:r>
              <a:rPr lang="it-IT" sz="2400"/>
              <a:t>    lim</a:t>
            </a:r>
            <a:r>
              <a:rPr lang="it-IT" sz="2400" baseline="-25000"/>
              <a:t>x</a:t>
            </a:r>
            <a:r>
              <a:rPr lang="it-IT" sz="2400" baseline="-25000">
                <a:sym typeface="Symbol" pitchFamily="18" charset="2"/>
              </a:rPr>
              <a:t></a:t>
            </a:r>
            <a:r>
              <a:rPr lang="it-IT" sz="2400"/>
              <a:t> F</a:t>
            </a:r>
            <a:r>
              <a:rPr lang="it-IT" sz="2400" baseline="-25000"/>
              <a:t>n</a:t>
            </a:r>
            <a:r>
              <a:rPr lang="it-IT" sz="2400"/>
              <a:t>/F</a:t>
            </a:r>
            <a:r>
              <a:rPr lang="it-IT" sz="2400" baseline="-25000"/>
              <a:t>n-1 </a:t>
            </a:r>
            <a:r>
              <a:rPr lang="it-IT" sz="2400"/>
              <a:t>=  (1+5</a:t>
            </a:r>
            <a:r>
              <a:rPr lang="it-IT" sz="2400" baseline="30000"/>
              <a:t>1/2</a:t>
            </a:r>
            <a:r>
              <a:rPr lang="it-IT" sz="2400"/>
              <a:t>)/2= 1,6180339887….. = </a:t>
            </a:r>
            <a:r>
              <a:rPr lang="it-IT" sz="2400" b="1">
                <a:sym typeface="Symbol" pitchFamily="18" charset="2"/>
              </a:rPr>
              <a:t></a:t>
            </a:r>
            <a:endParaRPr lang="it-IT" sz="2400"/>
          </a:p>
          <a:p>
            <a:endParaRPr lang="it-IT"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5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7"/>
          <p:cNvSpPr txBox="1">
            <a:spLocks noChangeArrowheads="1"/>
          </p:cNvSpPr>
          <p:nvPr/>
        </p:nvSpPr>
        <p:spPr bwMode="auto">
          <a:xfrm>
            <a:off x="739775" y="3492500"/>
            <a:ext cx="7759700" cy="2282825"/>
          </a:xfrm>
          <a:prstGeom prst="rect">
            <a:avLst/>
          </a:prstGeom>
          <a:noFill/>
          <a:ln w="9525">
            <a:noFill/>
            <a:miter lim="800000"/>
            <a:headEnd/>
            <a:tailEnd/>
          </a:ln>
        </p:spPr>
        <p:txBody>
          <a:bodyPr>
            <a:spAutoFit/>
          </a:bodyPr>
          <a:lstStyle/>
          <a:p>
            <a:r>
              <a:rPr lang="it-IT" sz="2400"/>
              <a:t>L'intero segmento (c) sta alla sua porzione più lunga (a) come questa (a) sta alla porzione più corta (b), ovvero:</a:t>
            </a:r>
          </a:p>
          <a:p>
            <a:endParaRPr lang="it-IT" sz="2400"/>
          </a:p>
          <a:p>
            <a:pPr algn="ctr"/>
            <a:r>
              <a:rPr lang="it-IT" sz="2400"/>
              <a:t>c : a = a : b</a:t>
            </a:r>
          </a:p>
          <a:p>
            <a:pPr algn="ctr"/>
            <a:r>
              <a:rPr lang="it-IT" sz="2400"/>
              <a:t>(a+b) : a = a : b</a:t>
            </a:r>
          </a:p>
          <a:p>
            <a:endParaRPr lang="it-IT" sz="2400"/>
          </a:p>
        </p:txBody>
      </p:sp>
      <p:pic>
        <p:nvPicPr>
          <p:cNvPr id="25603" name="Picture 4" descr="Sezione aurea.png"/>
          <p:cNvPicPr>
            <a:picLocks noChangeAspect="1" noChangeArrowheads="1"/>
          </p:cNvPicPr>
          <p:nvPr/>
        </p:nvPicPr>
        <p:blipFill>
          <a:blip r:embed="rId2"/>
          <a:srcRect/>
          <a:stretch>
            <a:fillRect/>
          </a:stretch>
        </p:blipFill>
        <p:spPr bwMode="auto">
          <a:xfrm>
            <a:off x="755650" y="4581525"/>
            <a:ext cx="2790825" cy="1438275"/>
          </a:xfrm>
          <a:prstGeom prst="rect">
            <a:avLst/>
          </a:prstGeom>
          <a:noFill/>
          <a:ln w="9525">
            <a:noFill/>
            <a:miter lim="800000"/>
            <a:headEnd/>
            <a:tailEnd/>
          </a:ln>
        </p:spPr>
      </p:pic>
      <p:sp>
        <p:nvSpPr>
          <p:cNvPr id="32771" name="CasellaDiTesto 8"/>
          <p:cNvSpPr txBox="1">
            <a:spLocks noChangeArrowheads="1"/>
          </p:cNvSpPr>
          <p:nvPr/>
        </p:nvSpPr>
        <p:spPr bwMode="auto">
          <a:xfrm>
            <a:off x="739775" y="620713"/>
            <a:ext cx="5902325" cy="2676525"/>
          </a:xfrm>
          <a:prstGeom prst="rect">
            <a:avLst/>
          </a:prstGeom>
          <a:noFill/>
          <a:ln w="9525">
            <a:noFill/>
            <a:miter lim="800000"/>
            <a:headEnd/>
            <a:tailEnd/>
          </a:ln>
        </p:spPr>
        <p:txBody>
          <a:bodyPr>
            <a:spAutoFit/>
          </a:bodyPr>
          <a:lstStyle/>
          <a:p>
            <a:r>
              <a:rPr lang="it-IT" sz="2400"/>
              <a:t>Euclide, intorno al 300 a.C., lasciò la più antica testimonianza scritta sull'argomento. Nel XIII libro dei suoi Elementi, a proposito della costruzione del pentagono, egli fornisce la definizione di divisione di un segmento in «ultima e media ragione».</a:t>
            </a:r>
          </a:p>
        </p:txBody>
      </p:sp>
      <p:pic>
        <p:nvPicPr>
          <p:cNvPr id="32772" name="Picture 6" descr="https://upload.wikimedia.org/wikipedia/it/thumb/b/b8/Pentagono.gif/220px-Pentagono.gif"/>
          <p:cNvPicPr>
            <a:picLocks noChangeAspect="1" noChangeArrowheads="1"/>
          </p:cNvPicPr>
          <p:nvPr/>
        </p:nvPicPr>
        <p:blipFill>
          <a:blip r:embed="rId3"/>
          <a:srcRect/>
          <a:stretch>
            <a:fillRect/>
          </a:stretch>
        </p:blipFill>
        <p:spPr bwMode="auto">
          <a:xfrm>
            <a:off x="6667500" y="836613"/>
            <a:ext cx="2095500" cy="1962150"/>
          </a:xfrm>
          <a:prstGeom prst="rect">
            <a:avLst/>
          </a:prstGeom>
          <a:noFill/>
          <a:ln w="9525">
            <a:noFill/>
            <a:miter lim="800000"/>
            <a:headEnd/>
            <a:tailEnd/>
          </a:ln>
        </p:spPr>
      </p:pic>
      <p:grpSp>
        <p:nvGrpSpPr>
          <p:cNvPr id="32773" name="Group 7"/>
          <p:cNvGrpSpPr>
            <a:grpSpLocks/>
          </p:cNvGrpSpPr>
          <p:nvPr/>
        </p:nvGrpSpPr>
        <p:grpSpPr bwMode="auto">
          <a:xfrm>
            <a:off x="3560763" y="6324600"/>
            <a:ext cx="5583237" cy="533400"/>
            <a:chOff x="2243" y="3984"/>
            <a:chExt cx="3517" cy="336"/>
          </a:xfrm>
        </p:grpSpPr>
        <p:pic>
          <p:nvPicPr>
            <p:cNvPr id="32774"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32775"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32776"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Il partenone greco"/>
          <p:cNvPicPr>
            <a:picLocks noChangeAspect="1" noChangeArrowheads="1"/>
          </p:cNvPicPr>
          <p:nvPr/>
        </p:nvPicPr>
        <p:blipFill>
          <a:blip r:embed="rId2"/>
          <a:srcRect/>
          <a:stretch>
            <a:fillRect/>
          </a:stretch>
        </p:blipFill>
        <p:spPr bwMode="auto">
          <a:xfrm>
            <a:off x="0" y="3357563"/>
            <a:ext cx="6481763" cy="3500437"/>
          </a:xfrm>
          <a:prstGeom prst="rect">
            <a:avLst/>
          </a:prstGeom>
          <a:noFill/>
          <a:ln w="9525">
            <a:noFill/>
            <a:miter lim="800000"/>
            <a:headEnd/>
            <a:tailEnd/>
          </a:ln>
        </p:spPr>
      </p:pic>
      <p:pic>
        <p:nvPicPr>
          <p:cNvPr id="4098" name="Picture 2" descr="Joconde.gif"/>
          <p:cNvPicPr>
            <a:picLocks noChangeAspect="1" noChangeArrowheads="1"/>
          </p:cNvPicPr>
          <p:nvPr/>
        </p:nvPicPr>
        <p:blipFill>
          <a:blip r:embed="rId3"/>
          <a:srcRect/>
          <a:stretch>
            <a:fillRect/>
          </a:stretch>
        </p:blipFill>
        <p:spPr bwMode="auto">
          <a:xfrm>
            <a:off x="5724525" y="188913"/>
            <a:ext cx="3302000" cy="5278437"/>
          </a:xfrm>
          <a:prstGeom prst="rect">
            <a:avLst/>
          </a:prstGeom>
          <a:noFill/>
          <a:ln w="9525">
            <a:noFill/>
            <a:miter lim="800000"/>
            <a:headEnd/>
            <a:tailEnd/>
          </a:ln>
        </p:spPr>
      </p:pic>
      <p:pic>
        <p:nvPicPr>
          <p:cNvPr id="26633" name="Picture 9" descr="dyn007_original_307_350_gif_2649770_2180620c7e6b05333234a435c3c24ce8"/>
          <p:cNvPicPr>
            <a:picLocks noChangeAspect="1" noChangeArrowheads="1"/>
          </p:cNvPicPr>
          <p:nvPr/>
        </p:nvPicPr>
        <p:blipFill>
          <a:blip r:embed="rId4"/>
          <a:srcRect/>
          <a:stretch>
            <a:fillRect/>
          </a:stretch>
        </p:blipFill>
        <p:spPr bwMode="auto">
          <a:xfrm>
            <a:off x="0" y="0"/>
            <a:ext cx="3008313" cy="3357563"/>
          </a:xfrm>
          <a:prstGeom prst="rect">
            <a:avLst/>
          </a:prstGeom>
          <a:noFill/>
          <a:ln w="9525">
            <a:noFill/>
            <a:miter lim="800000"/>
            <a:headEnd/>
            <a:tailEnd/>
          </a:ln>
        </p:spPr>
      </p:pic>
      <p:grpSp>
        <p:nvGrpSpPr>
          <p:cNvPr id="33796" name="Group 7"/>
          <p:cNvGrpSpPr>
            <a:grpSpLocks/>
          </p:cNvGrpSpPr>
          <p:nvPr/>
        </p:nvGrpSpPr>
        <p:grpSpPr bwMode="auto">
          <a:xfrm>
            <a:off x="3560763" y="6324600"/>
            <a:ext cx="5583237" cy="533400"/>
            <a:chOff x="2243" y="3984"/>
            <a:chExt cx="3517" cy="336"/>
          </a:xfrm>
        </p:grpSpPr>
        <p:pic>
          <p:nvPicPr>
            <p:cNvPr id="33797" name="Picture 8" descr="fogliafrassino"/>
            <p:cNvPicPr>
              <a:picLocks noChangeAspect="1" noChangeArrowheads="1"/>
            </p:cNvPicPr>
            <p:nvPr/>
          </p:nvPicPr>
          <p:blipFill>
            <a:blip r:embed="rId5"/>
            <a:srcRect/>
            <a:stretch>
              <a:fillRect/>
            </a:stretch>
          </p:blipFill>
          <p:spPr bwMode="auto">
            <a:xfrm>
              <a:off x="2243" y="3984"/>
              <a:ext cx="269" cy="336"/>
            </a:xfrm>
            <a:prstGeom prst="rect">
              <a:avLst/>
            </a:prstGeom>
            <a:noFill/>
            <a:ln w="9525">
              <a:noFill/>
              <a:miter lim="800000"/>
              <a:headEnd/>
              <a:tailEnd/>
            </a:ln>
          </p:spPr>
        </p:pic>
        <p:sp>
          <p:nvSpPr>
            <p:cNvPr id="33798"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33799"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7" descr="Pachypodium_succulentum_810"/>
          <p:cNvPicPr>
            <a:picLocks noChangeAspect="1" noChangeArrowheads="1"/>
          </p:cNvPicPr>
          <p:nvPr/>
        </p:nvPicPr>
        <p:blipFill>
          <a:blip r:embed="rId2"/>
          <a:srcRect/>
          <a:stretch>
            <a:fillRect/>
          </a:stretch>
        </p:blipFill>
        <p:spPr bwMode="auto">
          <a:xfrm>
            <a:off x="5254625" y="2633663"/>
            <a:ext cx="3889375" cy="3889375"/>
          </a:xfrm>
          <a:prstGeom prst="rect">
            <a:avLst/>
          </a:prstGeom>
          <a:noFill/>
          <a:ln w="9525">
            <a:noFill/>
            <a:miter lim="800000"/>
            <a:headEnd/>
            <a:tailEnd/>
          </a:ln>
        </p:spPr>
      </p:pic>
      <p:pic>
        <p:nvPicPr>
          <p:cNvPr id="15362" name="Picture 8" descr="Pachypodium_namaquanum_Umdaus_Richtersveld"/>
          <p:cNvPicPr>
            <a:picLocks noChangeAspect="1" noChangeArrowheads="1"/>
          </p:cNvPicPr>
          <p:nvPr/>
        </p:nvPicPr>
        <p:blipFill>
          <a:blip r:embed="rId3"/>
          <a:srcRect/>
          <a:stretch>
            <a:fillRect/>
          </a:stretch>
        </p:blipFill>
        <p:spPr bwMode="auto">
          <a:xfrm>
            <a:off x="2916238" y="549275"/>
            <a:ext cx="2976562" cy="5691188"/>
          </a:xfrm>
          <a:prstGeom prst="rect">
            <a:avLst/>
          </a:prstGeom>
          <a:noFill/>
          <a:ln w="9525">
            <a:noFill/>
            <a:miter lim="800000"/>
            <a:headEnd/>
            <a:tailEnd/>
          </a:ln>
        </p:spPr>
      </p:pic>
      <p:pic>
        <p:nvPicPr>
          <p:cNvPr id="15363" name="Picture 9" descr="Chorisia palermo"/>
          <p:cNvPicPr>
            <a:picLocks noChangeAspect="1" noChangeArrowheads="1"/>
          </p:cNvPicPr>
          <p:nvPr/>
        </p:nvPicPr>
        <p:blipFill>
          <a:blip r:embed="rId4"/>
          <a:srcRect/>
          <a:stretch>
            <a:fillRect/>
          </a:stretch>
        </p:blipFill>
        <p:spPr bwMode="auto">
          <a:xfrm>
            <a:off x="179388" y="1196975"/>
            <a:ext cx="3078162" cy="4103688"/>
          </a:xfrm>
          <a:prstGeom prst="rect">
            <a:avLst/>
          </a:prstGeom>
          <a:noFill/>
          <a:ln w="9525">
            <a:noFill/>
            <a:miter lim="800000"/>
            <a:headEnd/>
            <a:tailEnd/>
          </a:ln>
        </p:spPr>
      </p:pic>
      <p:sp>
        <p:nvSpPr>
          <p:cNvPr id="15364" name="Text Box 10"/>
          <p:cNvSpPr txBox="1">
            <a:spLocks noChangeArrowheads="1"/>
          </p:cNvSpPr>
          <p:nvPr/>
        </p:nvSpPr>
        <p:spPr bwMode="auto">
          <a:xfrm>
            <a:off x="5940425" y="188913"/>
            <a:ext cx="3024188" cy="107791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3200" b="1"/>
              <a:t>RISERVA IDRICA</a:t>
            </a:r>
          </a:p>
        </p:txBody>
      </p:sp>
      <p:grpSp>
        <p:nvGrpSpPr>
          <p:cNvPr id="15365" name="Group 7"/>
          <p:cNvGrpSpPr>
            <a:grpSpLocks/>
          </p:cNvGrpSpPr>
          <p:nvPr/>
        </p:nvGrpSpPr>
        <p:grpSpPr bwMode="auto">
          <a:xfrm>
            <a:off x="3560763" y="6324600"/>
            <a:ext cx="5583237" cy="533400"/>
            <a:chOff x="2243" y="3984"/>
            <a:chExt cx="3517" cy="336"/>
          </a:xfrm>
        </p:grpSpPr>
        <p:pic>
          <p:nvPicPr>
            <p:cNvPr id="15366" name="Picture 8" descr="fogliafrassino"/>
            <p:cNvPicPr>
              <a:picLocks noChangeAspect="1" noChangeArrowheads="1"/>
            </p:cNvPicPr>
            <p:nvPr/>
          </p:nvPicPr>
          <p:blipFill>
            <a:blip r:embed="rId5"/>
            <a:srcRect/>
            <a:stretch>
              <a:fillRect/>
            </a:stretch>
          </p:blipFill>
          <p:spPr bwMode="auto">
            <a:xfrm>
              <a:off x="2243" y="3984"/>
              <a:ext cx="269" cy="336"/>
            </a:xfrm>
            <a:prstGeom prst="rect">
              <a:avLst/>
            </a:prstGeom>
            <a:noFill/>
            <a:ln w="9525">
              <a:noFill/>
              <a:miter lim="800000"/>
              <a:headEnd/>
              <a:tailEnd/>
            </a:ln>
          </p:spPr>
        </p:pic>
        <p:sp>
          <p:nvSpPr>
            <p:cNvPr id="15367"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15368"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asellaDiTesto 7"/>
          <p:cNvSpPr txBox="1">
            <a:spLocks noChangeArrowheads="1"/>
          </p:cNvSpPr>
          <p:nvPr/>
        </p:nvSpPr>
        <p:spPr bwMode="auto">
          <a:xfrm>
            <a:off x="4716463" y="908050"/>
            <a:ext cx="4022725" cy="4838700"/>
          </a:xfrm>
          <a:prstGeom prst="rect">
            <a:avLst/>
          </a:prstGeom>
          <a:noFill/>
          <a:ln w="9525">
            <a:noFill/>
            <a:miter lim="800000"/>
            <a:headEnd/>
            <a:tailEnd/>
          </a:ln>
        </p:spPr>
        <p:txBody>
          <a:bodyPr>
            <a:spAutoFit/>
          </a:bodyPr>
          <a:lstStyle/>
          <a:p>
            <a:r>
              <a:rPr lang="it-IT" sz="2400"/>
              <a:t>Se prendiamo come punto di partenza la prima foglia di un ramo e contiamo quante foglie ci sono fino a quella perfettamente allineata spesso questo numero è un numero di Fibonacci. Anche il numero di giri in senso orario o antiorario che si compiono per raggiungere tale foglia allineata dovrebbe essere un numero di Fibonacci.</a:t>
            </a:r>
          </a:p>
        </p:txBody>
      </p:sp>
      <p:sp>
        <p:nvSpPr>
          <p:cNvPr id="34818" name="AutoShape 8" descr="jpeg&amp;filename=IMG3105"/>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IT"/>
          </a:p>
        </p:txBody>
      </p:sp>
      <p:pic>
        <p:nvPicPr>
          <p:cNvPr id="34819" name="Picture 10"/>
          <p:cNvPicPr>
            <a:picLocks noChangeAspect="1" noChangeArrowheads="1"/>
          </p:cNvPicPr>
          <p:nvPr/>
        </p:nvPicPr>
        <p:blipFill>
          <a:blip r:embed="rId2"/>
          <a:srcRect/>
          <a:stretch>
            <a:fillRect/>
          </a:stretch>
        </p:blipFill>
        <p:spPr bwMode="auto">
          <a:xfrm>
            <a:off x="0" y="0"/>
            <a:ext cx="46180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asellaDiTesto 1"/>
          <p:cNvSpPr txBox="1">
            <a:spLocks noChangeArrowheads="1"/>
          </p:cNvSpPr>
          <p:nvPr/>
        </p:nvSpPr>
        <p:spPr bwMode="auto">
          <a:xfrm>
            <a:off x="539750" y="692150"/>
            <a:ext cx="8135938" cy="1917700"/>
          </a:xfrm>
          <a:prstGeom prst="rect">
            <a:avLst/>
          </a:prstGeom>
          <a:noFill/>
          <a:ln w="9525">
            <a:noFill/>
            <a:miter lim="800000"/>
            <a:headEnd/>
            <a:tailEnd/>
          </a:ln>
        </p:spPr>
        <p:txBody>
          <a:bodyPr>
            <a:spAutoFit/>
          </a:bodyPr>
          <a:lstStyle/>
          <a:p>
            <a:pPr>
              <a:spcBef>
                <a:spcPct val="50000"/>
              </a:spcBef>
            </a:pPr>
            <a:r>
              <a:rPr lang="it-IT" sz="2400"/>
              <a:t>Nel 1875, </a:t>
            </a:r>
            <a:r>
              <a:rPr lang="it-IT" sz="2400" b="1"/>
              <a:t>Julius von Wiesner</a:t>
            </a:r>
            <a:r>
              <a:rPr lang="it-IT" sz="2400"/>
              <a:t> diede per primo una lettura evoluzionistica della fillotassi, ipotizzando che la fillotassi ottimizzi la distribuzione delle foglie sui rami in modo tale che queste non si coprano l'una con l'altra per permettere a ciascuna di esse di ricevere la luce del sole.</a:t>
            </a:r>
          </a:p>
        </p:txBody>
      </p:sp>
      <p:grpSp>
        <p:nvGrpSpPr>
          <p:cNvPr id="35842" name="Group 7"/>
          <p:cNvGrpSpPr>
            <a:grpSpLocks/>
          </p:cNvGrpSpPr>
          <p:nvPr/>
        </p:nvGrpSpPr>
        <p:grpSpPr bwMode="auto">
          <a:xfrm>
            <a:off x="3560763" y="6324600"/>
            <a:ext cx="5583237" cy="533400"/>
            <a:chOff x="2243" y="3984"/>
            <a:chExt cx="3517" cy="336"/>
          </a:xfrm>
        </p:grpSpPr>
        <p:pic>
          <p:nvPicPr>
            <p:cNvPr id="35843" name="Picture 8" descr="fogliafrassino"/>
            <p:cNvPicPr>
              <a:picLocks noChangeAspect="1" noChangeArrowheads="1"/>
            </p:cNvPicPr>
            <p:nvPr/>
          </p:nvPicPr>
          <p:blipFill>
            <a:blip r:embed="rId2"/>
            <a:srcRect/>
            <a:stretch>
              <a:fillRect/>
            </a:stretch>
          </p:blipFill>
          <p:spPr bwMode="auto">
            <a:xfrm>
              <a:off x="2243" y="3984"/>
              <a:ext cx="269" cy="336"/>
            </a:xfrm>
            <a:prstGeom prst="rect">
              <a:avLst/>
            </a:prstGeom>
            <a:noFill/>
            <a:ln w="9525">
              <a:noFill/>
              <a:miter lim="800000"/>
              <a:headEnd/>
              <a:tailEnd/>
            </a:ln>
          </p:spPr>
        </p:pic>
        <p:sp>
          <p:nvSpPr>
            <p:cNvPr id="35844"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35845"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www.formulas.it/metodi/gallery/broccolo_big.jpg"/>
          <p:cNvPicPr>
            <a:picLocks noChangeAspect="1" noChangeArrowheads="1"/>
          </p:cNvPicPr>
          <p:nvPr/>
        </p:nvPicPr>
        <p:blipFill>
          <a:blip r:embed="rId2"/>
          <a:srcRect/>
          <a:stretch>
            <a:fillRect/>
          </a:stretch>
        </p:blipFill>
        <p:spPr bwMode="auto">
          <a:xfrm>
            <a:off x="1187450" y="754063"/>
            <a:ext cx="6850063" cy="5341937"/>
          </a:xfrm>
          <a:prstGeom prst="rect">
            <a:avLst/>
          </a:prstGeom>
          <a:noFill/>
          <a:ln w="9525">
            <a:noFill/>
            <a:miter lim="800000"/>
            <a:headEnd/>
            <a:tailEnd/>
          </a:ln>
        </p:spPr>
      </p:pic>
      <p:grpSp>
        <p:nvGrpSpPr>
          <p:cNvPr id="36866" name="Group 7"/>
          <p:cNvGrpSpPr>
            <a:grpSpLocks/>
          </p:cNvGrpSpPr>
          <p:nvPr/>
        </p:nvGrpSpPr>
        <p:grpSpPr bwMode="auto">
          <a:xfrm>
            <a:off x="3560763" y="6324600"/>
            <a:ext cx="5583237" cy="533400"/>
            <a:chOff x="2243" y="3984"/>
            <a:chExt cx="3517" cy="336"/>
          </a:xfrm>
        </p:grpSpPr>
        <p:pic>
          <p:nvPicPr>
            <p:cNvPr id="36867"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36868"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36869"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f2629_ISBN88-08-09147-3"/>
          <p:cNvPicPr>
            <a:picLocks noChangeAspect="1" noChangeArrowheads="1"/>
          </p:cNvPicPr>
          <p:nvPr/>
        </p:nvPicPr>
        <p:blipFill>
          <a:blip r:embed="rId2"/>
          <a:srcRect/>
          <a:stretch>
            <a:fillRect/>
          </a:stretch>
        </p:blipFill>
        <p:spPr bwMode="auto">
          <a:xfrm>
            <a:off x="381000" y="1981200"/>
            <a:ext cx="8186738" cy="3457575"/>
          </a:xfrm>
          <a:prstGeom prst="rect">
            <a:avLst/>
          </a:prstGeom>
          <a:noFill/>
          <a:ln w="9525">
            <a:noFill/>
            <a:miter lim="800000"/>
            <a:headEnd/>
            <a:tailEnd/>
          </a:ln>
        </p:spPr>
      </p:pic>
      <p:grpSp>
        <p:nvGrpSpPr>
          <p:cNvPr id="37890" name="Group 7"/>
          <p:cNvGrpSpPr>
            <a:grpSpLocks/>
          </p:cNvGrpSpPr>
          <p:nvPr/>
        </p:nvGrpSpPr>
        <p:grpSpPr bwMode="auto">
          <a:xfrm>
            <a:off x="3560763" y="6324600"/>
            <a:ext cx="5583237" cy="533400"/>
            <a:chOff x="2243" y="3984"/>
            <a:chExt cx="3517" cy="336"/>
          </a:xfrm>
        </p:grpSpPr>
        <p:pic>
          <p:nvPicPr>
            <p:cNvPr id="37891"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37892"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37893"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fogliacrescita"/>
          <p:cNvPicPr>
            <a:picLocks noChangeAspect="1" noChangeArrowheads="1"/>
          </p:cNvPicPr>
          <p:nvPr/>
        </p:nvPicPr>
        <p:blipFill>
          <a:blip r:embed="rId2"/>
          <a:srcRect b="46330"/>
          <a:stretch>
            <a:fillRect/>
          </a:stretch>
        </p:blipFill>
        <p:spPr bwMode="auto">
          <a:xfrm>
            <a:off x="827088" y="374650"/>
            <a:ext cx="4732337" cy="3317875"/>
          </a:xfrm>
          <a:prstGeom prst="rect">
            <a:avLst/>
          </a:prstGeom>
          <a:noFill/>
          <a:ln w="9525">
            <a:noFill/>
            <a:miter lim="800000"/>
            <a:headEnd/>
            <a:tailEnd/>
          </a:ln>
        </p:spPr>
      </p:pic>
      <p:pic>
        <p:nvPicPr>
          <p:cNvPr id="79878" name="Picture 6" descr="fogliemeristemi1"/>
          <p:cNvPicPr>
            <a:picLocks noChangeAspect="1" noChangeArrowheads="1"/>
          </p:cNvPicPr>
          <p:nvPr/>
        </p:nvPicPr>
        <p:blipFill>
          <a:blip r:embed="rId3"/>
          <a:srcRect/>
          <a:stretch>
            <a:fillRect/>
          </a:stretch>
        </p:blipFill>
        <p:spPr bwMode="auto">
          <a:xfrm>
            <a:off x="4356100" y="201613"/>
            <a:ext cx="4572000" cy="3497262"/>
          </a:xfrm>
          <a:prstGeom prst="rect">
            <a:avLst/>
          </a:prstGeom>
          <a:noFill/>
          <a:ln w="9525">
            <a:noFill/>
            <a:miter lim="800000"/>
            <a:headEnd/>
            <a:tailEnd/>
          </a:ln>
        </p:spPr>
      </p:pic>
      <p:pic>
        <p:nvPicPr>
          <p:cNvPr id="12" name="Picture 5" descr="fogliacrescita"/>
          <p:cNvPicPr>
            <a:picLocks noChangeAspect="1" noChangeArrowheads="1"/>
          </p:cNvPicPr>
          <p:nvPr/>
        </p:nvPicPr>
        <p:blipFill>
          <a:blip r:embed="rId2"/>
          <a:srcRect t="53670"/>
          <a:stretch>
            <a:fillRect/>
          </a:stretch>
        </p:blipFill>
        <p:spPr bwMode="auto">
          <a:xfrm>
            <a:off x="2286000" y="3835400"/>
            <a:ext cx="4344988" cy="2630488"/>
          </a:xfrm>
          <a:prstGeom prst="rect">
            <a:avLst/>
          </a:prstGeom>
          <a:noFill/>
          <a:ln w="9525">
            <a:noFill/>
            <a:miter lim="800000"/>
            <a:headEnd/>
            <a:tailEnd/>
          </a:ln>
        </p:spPr>
      </p:pic>
      <p:grpSp>
        <p:nvGrpSpPr>
          <p:cNvPr id="38916" name="Group 7"/>
          <p:cNvGrpSpPr>
            <a:grpSpLocks/>
          </p:cNvGrpSpPr>
          <p:nvPr/>
        </p:nvGrpSpPr>
        <p:grpSpPr bwMode="auto">
          <a:xfrm>
            <a:off x="3560763" y="6324600"/>
            <a:ext cx="5583237" cy="533400"/>
            <a:chOff x="2243" y="3984"/>
            <a:chExt cx="3517" cy="336"/>
          </a:xfrm>
        </p:grpSpPr>
        <p:pic>
          <p:nvPicPr>
            <p:cNvPr id="38917"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38918"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38919"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fogliafrassino"/>
          <p:cNvPicPr>
            <a:picLocks noChangeAspect="1" noChangeArrowheads="1"/>
          </p:cNvPicPr>
          <p:nvPr/>
        </p:nvPicPr>
        <p:blipFill>
          <a:blip r:embed="rId2"/>
          <a:srcRect/>
          <a:stretch>
            <a:fillRect/>
          </a:stretch>
        </p:blipFill>
        <p:spPr bwMode="auto">
          <a:xfrm>
            <a:off x="3505200" y="6254750"/>
            <a:ext cx="482600" cy="603250"/>
          </a:xfrm>
          <a:prstGeom prst="rect">
            <a:avLst/>
          </a:prstGeom>
          <a:noFill/>
          <a:ln w="9525">
            <a:noFill/>
            <a:miter lim="800000"/>
            <a:headEnd/>
            <a:tailEnd/>
          </a:ln>
        </p:spPr>
      </p:pic>
      <p:grpSp>
        <p:nvGrpSpPr>
          <p:cNvPr id="80910" name="Group 14"/>
          <p:cNvGrpSpPr>
            <a:grpSpLocks/>
          </p:cNvGrpSpPr>
          <p:nvPr/>
        </p:nvGrpSpPr>
        <p:grpSpPr bwMode="auto">
          <a:xfrm>
            <a:off x="755650" y="260350"/>
            <a:ext cx="7704138" cy="3684588"/>
            <a:chOff x="476" y="164"/>
            <a:chExt cx="4853" cy="2321"/>
          </a:xfrm>
        </p:grpSpPr>
        <p:pic>
          <p:nvPicPr>
            <p:cNvPr id="39946" name="Picture 5" descr="fogliequerce"/>
            <p:cNvPicPr>
              <a:picLocks noChangeAspect="1" noChangeArrowheads="1"/>
            </p:cNvPicPr>
            <p:nvPr/>
          </p:nvPicPr>
          <p:blipFill>
            <a:blip r:embed="rId3"/>
            <a:srcRect/>
            <a:stretch>
              <a:fillRect/>
            </a:stretch>
          </p:blipFill>
          <p:spPr bwMode="auto">
            <a:xfrm>
              <a:off x="2880" y="255"/>
              <a:ext cx="2449" cy="1837"/>
            </a:xfrm>
            <a:prstGeom prst="rect">
              <a:avLst/>
            </a:prstGeom>
            <a:noFill/>
            <a:ln w="9525">
              <a:noFill/>
              <a:miter lim="800000"/>
              <a:headEnd/>
              <a:tailEnd/>
            </a:ln>
          </p:spPr>
        </p:pic>
        <p:pic>
          <p:nvPicPr>
            <p:cNvPr id="39947" name="Picture 6" descr="acerofo"/>
            <p:cNvPicPr>
              <a:picLocks noChangeAspect="1" noChangeArrowheads="1"/>
            </p:cNvPicPr>
            <p:nvPr/>
          </p:nvPicPr>
          <p:blipFill>
            <a:blip r:embed="rId4"/>
            <a:srcRect/>
            <a:stretch>
              <a:fillRect/>
            </a:stretch>
          </p:blipFill>
          <p:spPr bwMode="auto">
            <a:xfrm>
              <a:off x="476" y="164"/>
              <a:ext cx="1724" cy="2321"/>
            </a:xfrm>
            <a:prstGeom prst="rect">
              <a:avLst/>
            </a:prstGeom>
            <a:noFill/>
            <a:ln w="9525">
              <a:noFill/>
              <a:miter lim="800000"/>
              <a:headEnd/>
              <a:tailEnd/>
            </a:ln>
          </p:spPr>
        </p:pic>
      </p:grpSp>
      <p:pic>
        <p:nvPicPr>
          <p:cNvPr id="80903" name="Picture 7" descr="robinia-foglia"/>
          <p:cNvPicPr>
            <a:picLocks noChangeAspect="1" noChangeArrowheads="1"/>
          </p:cNvPicPr>
          <p:nvPr/>
        </p:nvPicPr>
        <p:blipFill>
          <a:blip r:embed="rId5"/>
          <a:srcRect/>
          <a:stretch>
            <a:fillRect/>
          </a:stretch>
        </p:blipFill>
        <p:spPr bwMode="auto">
          <a:xfrm>
            <a:off x="0" y="3303588"/>
            <a:ext cx="3986213" cy="3554412"/>
          </a:xfrm>
          <a:prstGeom prst="rect">
            <a:avLst/>
          </a:prstGeom>
          <a:noFill/>
          <a:ln w="9525">
            <a:noFill/>
            <a:miter lim="800000"/>
            <a:headEnd/>
            <a:tailEnd/>
          </a:ln>
        </p:spPr>
      </p:pic>
      <p:pic>
        <p:nvPicPr>
          <p:cNvPr id="39940" name="Picture 12" descr="fogliemeristemi1"/>
          <p:cNvPicPr>
            <a:picLocks noChangeAspect="1" noChangeArrowheads="1"/>
          </p:cNvPicPr>
          <p:nvPr/>
        </p:nvPicPr>
        <p:blipFill>
          <a:blip r:embed="rId6"/>
          <a:srcRect/>
          <a:stretch>
            <a:fillRect/>
          </a:stretch>
        </p:blipFill>
        <p:spPr bwMode="auto">
          <a:xfrm>
            <a:off x="4572000" y="3141663"/>
            <a:ext cx="4572000" cy="3497262"/>
          </a:xfrm>
          <a:prstGeom prst="rect">
            <a:avLst/>
          </a:prstGeom>
          <a:noFill/>
          <a:ln w="9525">
            <a:noFill/>
            <a:miter lim="800000"/>
            <a:headEnd/>
            <a:tailEnd/>
          </a:ln>
        </p:spPr>
      </p:pic>
      <p:sp>
        <p:nvSpPr>
          <p:cNvPr id="39941" name="Oval 13"/>
          <p:cNvSpPr>
            <a:spLocks noChangeArrowheads="1"/>
          </p:cNvSpPr>
          <p:nvPr/>
        </p:nvSpPr>
        <p:spPr bwMode="auto">
          <a:xfrm>
            <a:off x="6732588" y="3789363"/>
            <a:ext cx="1979612" cy="1368425"/>
          </a:xfrm>
          <a:prstGeom prst="ellipse">
            <a:avLst/>
          </a:prstGeom>
          <a:noFill/>
          <a:ln w="28575">
            <a:solidFill>
              <a:srgbClr val="FF0000"/>
            </a:solidFill>
            <a:round/>
            <a:headEnd/>
            <a:tailEnd/>
          </a:ln>
        </p:spPr>
        <p:txBody>
          <a:bodyPr wrap="none" anchor="ctr"/>
          <a:lstStyle/>
          <a:p>
            <a:endParaRPr lang="it-IT">
              <a:latin typeface="Calibri" pitchFamily="34" charset="0"/>
            </a:endParaRPr>
          </a:p>
        </p:txBody>
      </p:sp>
      <p:grpSp>
        <p:nvGrpSpPr>
          <p:cNvPr id="39942" name="Group 7"/>
          <p:cNvGrpSpPr>
            <a:grpSpLocks/>
          </p:cNvGrpSpPr>
          <p:nvPr/>
        </p:nvGrpSpPr>
        <p:grpSpPr bwMode="auto">
          <a:xfrm>
            <a:off x="3560763" y="6324600"/>
            <a:ext cx="5583237" cy="533400"/>
            <a:chOff x="2243" y="3984"/>
            <a:chExt cx="3517" cy="336"/>
          </a:xfrm>
        </p:grpSpPr>
        <p:pic>
          <p:nvPicPr>
            <p:cNvPr id="39943" name="Picture 8" descr="fogliafrassino"/>
            <p:cNvPicPr>
              <a:picLocks noChangeAspect="1" noChangeArrowheads="1"/>
            </p:cNvPicPr>
            <p:nvPr/>
          </p:nvPicPr>
          <p:blipFill>
            <a:blip r:embed="rId2"/>
            <a:srcRect/>
            <a:stretch>
              <a:fillRect/>
            </a:stretch>
          </p:blipFill>
          <p:spPr bwMode="auto">
            <a:xfrm>
              <a:off x="2243" y="3984"/>
              <a:ext cx="269" cy="336"/>
            </a:xfrm>
            <a:prstGeom prst="rect">
              <a:avLst/>
            </a:prstGeom>
            <a:noFill/>
            <a:ln w="9525">
              <a:noFill/>
              <a:miter lim="800000"/>
              <a:headEnd/>
              <a:tailEnd/>
            </a:ln>
          </p:spPr>
        </p:pic>
        <p:sp>
          <p:nvSpPr>
            <p:cNvPr id="39944"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39945"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9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foglie_tutte1"/>
          <p:cNvPicPr>
            <a:picLocks noChangeAspect="1" noChangeArrowheads="1"/>
          </p:cNvPicPr>
          <p:nvPr/>
        </p:nvPicPr>
        <p:blipFill>
          <a:blip r:embed="rId2"/>
          <a:srcRect/>
          <a:stretch>
            <a:fillRect/>
          </a:stretch>
        </p:blipFill>
        <p:spPr bwMode="auto">
          <a:xfrm>
            <a:off x="107950" y="115888"/>
            <a:ext cx="3711575" cy="6669087"/>
          </a:xfrm>
          <a:prstGeom prst="rect">
            <a:avLst/>
          </a:prstGeom>
          <a:noFill/>
          <a:ln w="9525">
            <a:solidFill>
              <a:srgbClr val="FF0000"/>
            </a:solidFill>
            <a:miter lim="800000"/>
            <a:headEnd/>
            <a:tailEnd/>
          </a:ln>
        </p:spPr>
      </p:pic>
      <p:pic>
        <p:nvPicPr>
          <p:cNvPr id="81925" name="Picture 5" descr="foglie_tutte2"/>
          <p:cNvPicPr>
            <a:picLocks noChangeAspect="1" noChangeArrowheads="1"/>
          </p:cNvPicPr>
          <p:nvPr/>
        </p:nvPicPr>
        <p:blipFill>
          <a:blip r:embed="rId3"/>
          <a:srcRect/>
          <a:stretch>
            <a:fillRect/>
          </a:stretch>
        </p:blipFill>
        <p:spPr bwMode="auto">
          <a:xfrm>
            <a:off x="4441825" y="260350"/>
            <a:ext cx="4306888" cy="2427288"/>
          </a:xfrm>
          <a:prstGeom prst="rect">
            <a:avLst/>
          </a:prstGeom>
          <a:noFill/>
          <a:ln w="9525">
            <a:solidFill>
              <a:srgbClr val="FF0000"/>
            </a:solidFill>
            <a:miter lim="800000"/>
            <a:headEnd/>
            <a:tailEnd/>
          </a:ln>
        </p:spPr>
      </p:pic>
      <p:grpSp>
        <p:nvGrpSpPr>
          <p:cNvPr id="40963" name="Group 7"/>
          <p:cNvGrpSpPr>
            <a:grpSpLocks/>
          </p:cNvGrpSpPr>
          <p:nvPr/>
        </p:nvGrpSpPr>
        <p:grpSpPr bwMode="auto">
          <a:xfrm>
            <a:off x="3560763" y="6324600"/>
            <a:ext cx="5583237" cy="533400"/>
            <a:chOff x="2243" y="3984"/>
            <a:chExt cx="3517" cy="336"/>
          </a:xfrm>
        </p:grpSpPr>
        <p:pic>
          <p:nvPicPr>
            <p:cNvPr id="40964"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40965"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40966"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2000"/>
                                        <p:tgtEl>
                                          <p:spTgt spid="81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f2631_ISBN88-08-09147-3"/>
          <p:cNvPicPr>
            <a:picLocks noChangeAspect="1" noChangeArrowheads="1"/>
          </p:cNvPicPr>
          <p:nvPr/>
        </p:nvPicPr>
        <p:blipFill>
          <a:blip r:embed="rId2"/>
          <a:srcRect/>
          <a:stretch>
            <a:fillRect/>
          </a:stretch>
        </p:blipFill>
        <p:spPr bwMode="auto">
          <a:xfrm>
            <a:off x="5148263" y="260350"/>
            <a:ext cx="3670300" cy="6143625"/>
          </a:xfrm>
          <a:prstGeom prst="rect">
            <a:avLst/>
          </a:prstGeom>
          <a:noFill/>
          <a:ln w="9525">
            <a:noFill/>
            <a:miter lim="800000"/>
            <a:headEnd/>
            <a:tailEnd/>
          </a:ln>
        </p:spPr>
      </p:pic>
      <p:grpSp>
        <p:nvGrpSpPr>
          <p:cNvPr id="41986" name="Gruppo 1"/>
          <p:cNvGrpSpPr>
            <a:grpSpLocks/>
          </p:cNvGrpSpPr>
          <p:nvPr/>
        </p:nvGrpSpPr>
        <p:grpSpPr bwMode="auto">
          <a:xfrm>
            <a:off x="0" y="44450"/>
            <a:ext cx="3640138" cy="6813550"/>
            <a:chOff x="5180013" y="44450"/>
            <a:chExt cx="3640137" cy="6813550"/>
          </a:xfrm>
        </p:grpSpPr>
        <p:pic>
          <p:nvPicPr>
            <p:cNvPr id="41991" name="Picture 4" descr="f2611_ISBN88-08-09147-3"/>
            <p:cNvPicPr>
              <a:picLocks noChangeAspect="1" noChangeArrowheads="1"/>
            </p:cNvPicPr>
            <p:nvPr/>
          </p:nvPicPr>
          <p:blipFill>
            <a:blip r:embed="rId3"/>
            <a:srcRect/>
            <a:stretch>
              <a:fillRect/>
            </a:stretch>
          </p:blipFill>
          <p:spPr bwMode="auto">
            <a:xfrm>
              <a:off x="5180013" y="44450"/>
              <a:ext cx="3640137" cy="4956175"/>
            </a:xfrm>
            <a:prstGeom prst="rect">
              <a:avLst/>
            </a:prstGeom>
            <a:noFill/>
            <a:ln w="9525">
              <a:noFill/>
              <a:miter lim="800000"/>
              <a:headEnd/>
              <a:tailEnd/>
            </a:ln>
          </p:spPr>
        </p:pic>
        <p:pic>
          <p:nvPicPr>
            <p:cNvPr id="41992" name="Picture 5" descr="f2625_ISBN88-08-09147-3"/>
            <p:cNvPicPr>
              <a:picLocks noChangeAspect="1" noChangeArrowheads="1"/>
            </p:cNvPicPr>
            <p:nvPr/>
          </p:nvPicPr>
          <p:blipFill>
            <a:blip r:embed="rId4"/>
            <a:srcRect b="9016"/>
            <a:stretch>
              <a:fillRect/>
            </a:stretch>
          </p:blipFill>
          <p:spPr bwMode="auto">
            <a:xfrm>
              <a:off x="5180013" y="4406900"/>
              <a:ext cx="3621087" cy="2451100"/>
            </a:xfrm>
            <a:prstGeom prst="rect">
              <a:avLst/>
            </a:prstGeom>
            <a:noFill/>
            <a:ln w="9525">
              <a:noFill/>
              <a:miter lim="800000"/>
              <a:headEnd/>
              <a:tailEnd/>
            </a:ln>
          </p:spPr>
        </p:pic>
      </p:grpSp>
      <p:grpSp>
        <p:nvGrpSpPr>
          <p:cNvPr id="41987" name="Group 7"/>
          <p:cNvGrpSpPr>
            <a:grpSpLocks/>
          </p:cNvGrpSpPr>
          <p:nvPr/>
        </p:nvGrpSpPr>
        <p:grpSpPr bwMode="auto">
          <a:xfrm>
            <a:off x="3560763" y="6324600"/>
            <a:ext cx="5583237" cy="533400"/>
            <a:chOff x="2243" y="3984"/>
            <a:chExt cx="3517" cy="336"/>
          </a:xfrm>
        </p:grpSpPr>
        <p:pic>
          <p:nvPicPr>
            <p:cNvPr id="41988" name="Picture 8" descr="fogliafrassino"/>
            <p:cNvPicPr>
              <a:picLocks noChangeAspect="1" noChangeArrowheads="1"/>
            </p:cNvPicPr>
            <p:nvPr/>
          </p:nvPicPr>
          <p:blipFill>
            <a:blip r:embed="rId5"/>
            <a:srcRect/>
            <a:stretch>
              <a:fillRect/>
            </a:stretch>
          </p:blipFill>
          <p:spPr bwMode="auto">
            <a:xfrm>
              <a:off x="2243" y="3984"/>
              <a:ext cx="269" cy="336"/>
            </a:xfrm>
            <a:prstGeom prst="rect">
              <a:avLst/>
            </a:prstGeom>
            <a:noFill/>
            <a:ln w="9525">
              <a:noFill/>
              <a:miter lim="800000"/>
              <a:headEnd/>
              <a:tailEnd/>
            </a:ln>
          </p:spPr>
        </p:pic>
        <p:sp>
          <p:nvSpPr>
            <p:cNvPr id="41989"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41990"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fogliasviluppo"/>
          <p:cNvPicPr>
            <a:picLocks noChangeAspect="1" noChangeArrowheads="1"/>
          </p:cNvPicPr>
          <p:nvPr/>
        </p:nvPicPr>
        <p:blipFill>
          <a:blip r:embed="rId2"/>
          <a:srcRect/>
          <a:stretch>
            <a:fillRect/>
          </a:stretch>
        </p:blipFill>
        <p:spPr bwMode="auto">
          <a:xfrm>
            <a:off x="427038" y="2636838"/>
            <a:ext cx="8226425" cy="3243262"/>
          </a:xfrm>
          <a:prstGeom prst="rect">
            <a:avLst/>
          </a:prstGeom>
          <a:noFill/>
          <a:ln w="9525">
            <a:noFill/>
            <a:miter lim="800000"/>
            <a:headEnd/>
            <a:tailEnd/>
          </a:ln>
        </p:spPr>
      </p:pic>
      <p:sp>
        <p:nvSpPr>
          <p:cNvPr id="43010" name="Text Box 7"/>
          <p:cNvSpPr txBox="1">
            <a:spLocks noChangeArrowheads="1"/>
          </p:cNvSpPr>
          <p:nvPr/>
        </p:nvSpPr>
        <p:spPr bwMode="auto">
          <a:xfrm>
            <a:off x="755650" y="476250"/>
            <a:ext cx="7704138" cy="1917700"/>
          </a:xfrm>
          <a:prstGeom prst="rect">
            <a:avLst/>
          </a:prstGeom>
          <a:noFill/>
          <a:ln w="9525">
            <a:noFill/>
            <a:miter lim="800000"/>
            <a:headEnd/>
            <a:tailEnd/>
          </a:ln>
        </p:spPr>
        <p:txBody>
          <a:bodyPr>
            <a:spAutoFit/>
          </a:bodyPr>
          <a:lstStyle/>
          <a:p>
            <a:pPr>
              <a:spcBef>
                <a:spcPct val="50000"/>
              </a:spcBef>
            </a:pPr>
            <a:r>
              <a:rPr lang="it-IT" sz="2400"/>
              <a:t>Nello sviluppo di un germoglio a partire da una gemma, si possono osservare tutte le modificazioni a cui la struttura fogliare è capace di andare incontro grazie a semplici processi morfogenetici che modificano l’attività dei vari meristemi  fogliari.</a:t>
            </a:r>
          </a:p>
        </p:txBody>
      </p:sp>
      <p:grpSp>
        <p:nvGrpSpPr>
          <p:cNvPr id="43011" name="Group 7"/>
          <p:cNvGrpSpPr>
            <a:grpSpLocks/>
          </p:cNvGrpSpPr>
          <p:nvPr/>
        </p:nvGrpSpPr>
        <p:grpSpPr bwMode="auto">
          <a:xfrm>
            <a:off x="3560763" y="6324600"/>
            <a:ext cx="5583237" cy="533400"/>
            <a:chOff x="2243" y="3984"/>
            <a:chExt cx="3517" cy="336"/>
          </a:xfrm>
        </p:grpSpPr>
        <p:pic>
          <p:nvPicPr>
            <p:cNvPr id="43012"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43013"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43014"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fogliaanatomiadorsiventr"/>
          <p:cNvPicPr>
            <a:picLocks noChangeAspect="1" noChangeArrowheads="1"/>
          </p:cNvPicPr>
          <p:nvPr/>
        </p:nvPicPr>
        <p:blipFill>
          <a:blip r:embed="rId2"/>
          <a:srcRect/>
          <a:stretch>
            <a:fillRect/>
          </a:stretch>
        </p:blipFill>
        <p:spPr bwMode="auto">
          <a:xfrm>
            <a:off x="457200" y="228600"/>
            <a:ext cx="8107363" cy="3044825"/>
          </a:xfrm>
          <a:prstGeom prst="rect">
            <a:avLst/>
          </a:prstGeom>
          <a:noFill/>
          <a:ln w="9525">
            <a:noFill/>
            <a:miter lim="800000"/>
            <a:headEnd/>
            <a:tailEnd/>
          </a:ln>
        </p:spPr>
      </p:pic>
      <p:pic>
        <p:nvPicPr>
          <p:cNvPr id="44034" name="Picture 6" descr="f2633jpg"/>
          <p:cNvPicPr>
            <a:picLocks noChangeAspect="1" noChangeArrowheads="1"/>
          </p:cNvPicPr>
          <p:nvPr/>
        </p:nvPicPr>
        <p:blipFill>
          <a:blip r:embed="rId3"/>
          <a:srcRect/>
          <a:stretch>
            <a:fillRect/>
          </a:stretch>
        </p:blipFill>
        <p:spPr bwMode="auto">
          <a:xfrm>
            <a:off x="4419600" y="3429000"/>
            <a:ext cx="4267200" cy="3006725"/>
          </a:xfrm>
          <a:prstGeom prst="rect">
            <a:avLst/>
          </a:prstGeom>
          <a:noFill/>
          <a:ln w="9525">
            <a:noFill/>
            <a:miter lim="800000"/>
            <a:headEnd/>
            <a:tailEnd/>
          </a:ln>
        </p:spPr>
      </p:pic>
      <p:sp>
        <p:nvSpPr>
          <p:cNvPr id="44035" name="Text Box 7"/>
          <p:cNvSpPr txBox="1">
            <a:spLocks noChangeArrowheads="1"/>
          </p:cNvSpPr>
          <p:nvPr/>
        </p:nvSpPr>
        <p:spPr bwMode="auto">
          <a:xfrm>
            <a:off x="228600" y="111125"/>
            <a:ext cx="3276600" cy="954088"/>
          </a:xfrm>
          <a:prstGeom prst="rect">
            <a:avLst/>
          </a:prstGeom>
          <a:noFill/>
          <a:ln w="9525">
            <a:noFill/>
            <a:miter lim="800000"/>
            <a:headEnd/>
            <a:tailEnd/>
          </a:ln>
        </p:spPr>
        <p:txBody>
          <a:bodyPr>
            <a:spAutoFit/>
          </a:bodyPr>
          <a:lstStyle/>
          <a:p>
            <a:pPr>
              <a:spcBef>
                <a:spcPct val="50000"/>
              </a:spcBef>
            </a:pPr>
            <a:r>
              <a:rPr lang="it-IT" altLang="it-IT" sz="2800" b="1">
                <a:solidFill>
                  <a:schemeClr val="accent2"/>
                </a:solidFill>
              </a:rPr>
              <a:t>Foglia dorsiventrale</a:t>
            </a:r>
          </a:p>
        </p:txBody>
      </p:sp>
      <p:pic>
        <p:nvPicPr>
          <p:cNvPr id="44036" name="Picture 8" descr="carpn_06"/>
          <p:cNvPicPr>
            <a:picLocks noChangeAspect="1" noChangeArrowheads="1"/>
          </p:cNvPicPr>
          <p:nvPr/>
        </p:nvPicPr>
        <p:blipFill>
          <a:blip r:embed="rId4"/>
          <a:srcRect/>
          <a:stretch>
            <a:fillRect/>
          </a:stretch>
        </p:blipFill>
        <p:spPr bwMode="auto">
          <a:xfrm>
            <a:off x="323850" y="3500438"/>
            <a:ext cx="4033838" cy="2592387"/>
          </a:xfrm>
          <a:prstGeom prst="rect">
            <a:avLst/>
          </a:prstGeom>
          <a:noFill/>
          <a:ln w="9525">
            <a:noFill/>
            <a:miter lim="800000"/>
            <a:headEnd/>
            <a:tailEnd/>
          </a:ln>
        </p:spPr>
      </p:pic>
      <p:grpSp>
        <p:nvGrpSpPr>
          <p:cNvPr id="44037" name="Group 7"/>
          <p:cNvGrpSpPr>
            <a:grpSpLocks/>
          </p:cNvGrpSpPr>
          <p:nvPr/>
        </p:nvGrpSpPr>
        <p:grpSpPr bwMode="auto">
          <a:xfrm>
            <a:off x="3560763" y="6324600"/>
            <a:ext cx="5583237" cy="533400"/>
            <a:chOff x="2243" y="3984"/>
            <a:chExt cx="3517" cy="336"/>
          </a:xfrm>
        </p:grpSpPr>
        <p:pic>
          <p:nvPicPr>
            <p:cNvPr id="44038" name="Picture 8" descr="fogliafrassino"/>
            <p:cNvPicPr>
              <a:picLocks noChangeAspect="1" noChangeArrowheads="1"/>
            </p:cNvPicPr>
            <p:nvPr/>
          </p:nvPicPr>
          <p:blipFill>
            <a:blip r:embed="rId5"/>
            <a:srcRect/>
            <a:stretch>
              <a:fillRect/>
            </a:stretch>
          </p:blipFill>
          <p:spPr bwMode="auto">
            <a:xfrm>
              <a:off x="2243" y="3984"/>
              <a:ext cx="269" cy="336"/>
            </a:xfrm>
            <a:prstGeom prst="rect">
              <a:avLst/>
            </a:prstGeom>
            <a:noFill/>
            <a:ln w="9525">
              <a:noFill/>
              <a:miter lim="800000"/>
              <a:headEnd/>
              <a:tailEnd/>
            </a:ln>
          </p:spPr>
        </p:pic>
        <p:sp>
          <p:nvSpPr>
            <p:cNvPr id="44039"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44040"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0"/>
          <p:cNvSpPr txBox="1">
            <a:spLocks noChangeArrowheads="1"/>
          </p:cNvSpPr>
          <p:nvPr/>
        </p:nvSpPr>
        <p:spPr bwMode="auto">
          <a:xfrm>
            <a:off x="3203575" y="188913"/>
            <a:ext cx="5761038" cy="107791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3200" b="1"/>
              <a:t>RISERVA IDRICA &amp; ATTIVITA’ FOTOSINTETICA</a:t>
            </a:r>
          </a:p>
        </p:txBody>
      </p:sp>
      <p:pic>
        <p:nvPicPr>
          <p:cNvPr id="16386" name="Immagine 2"/>
          <p:cNvPicPr>
            <a:picLocks noChangeAspect="1"/>
          </p:cNvPicPr>
          <p:nvPr/>
        </p:nvPicPr>
        <p:blipFill>
          <a:blip r:embed="rId2"/>
          <a:srcRect/>
          <a:stretch>
            <a:fillRect/>
          </a:stretch>
        </p:blipFill>
        <p:spPr bwMode="auto">
          <a:xfrm>
            <a:off x="3235325" y="1484313"/>
            <a:ext cx="5908675" cy="5041900"/>
          </a:xfrm>
          <a:prstGeom prst="rect">
            <a:avLst/>
          </a:prstGeom>
          <a:noFill/>
          <a:ln w="9525">
            <a:noFill/>
            <a:miter lim="800000"/>
            <a:headEnd/>
            <a:tailEnd/>
          </a:ln>
        </p:spPr>
      </p:pic>
      <p:pic>
        <p:nvPicPr>
          <p:cNvPr id="16387" name="Picture 2" descr="http://www.desert-tropicals.com/Plants/Cactaceae/Cereus_repandus2.jpg"/>
          <p:cNvPicPr>
            <a:picLocks noChangeAspect="1" noChangeArrowheads="1"/>
          </p:cNvPicPr>
          <p:nvPr/>
        </p:nvPicPr>
        <p:blipFill>
          <a:blip r:embed="rId3"/>
          <a:srcRect/>
          <a:stretch>
            <a:fillRect/>
          </a:stretch>
        </p:blipFill>
        <p:spPr bwMode="auto">
          <a:xfrm>
            <a:off x="0" y="0"/>
            <a:ext cx="3530600" cy="6526213"/>
          </a:xfrm>
          <a:prstGeom prst="rect">
            <a:avLst/>
          </a:prstGeom>
          <a:noFill/>
          <a:ln w="9525">
            <a:noFill/>
            <a:miter lim="800000"/>
            <a:headEnd/>
            <a:tailEnd/>
          </a:ln>
        </p:spPr>
      </p:pic>
      <p:grpSp>
        <p:nvGrpSpPr>
          <p:cNvPr id="16388" name="Group 7"/>
          <p:cNvGrpSpPr>
            <a:grpSpLocks/>
          </p:cNvGrpSpPr>
          <p:nvPr/>
        </p:nvGrpSpPr>
        <p:grpSpPr bwMode="auto">
          <a:xfrm>
            <a:off x="3560763" y="6324600"/>
            <a:ext cx="5583237" cy="533400"/>
            <a:chOff x="2243" y="3984"/>
            <a:chExt cx="3517" cy="336"/>
          </a:xfrm>
        </p:grpSpPr>
        <p:pic>
          <p:nvPicPr>
            <p:cNvPr id="16389"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16390"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16391"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Foglianarciso"/>
          <p:cNvPicPr>
            <a:picLocks noChangeAspect="1" noChangeArrowheads="1"/>
          </p:cNvPicPr>
          <p:nvPr/>
        </p:nvPicPr>
        <p:blipFill>
          <a:blip r:embed="rId2"/>
          <a:srcRect/>
          <a:stretch>
            <a:fillRect/>
          </a:stretch>
        </p:blipFill>
        <p:spPr bwMode="auto">
          <a:xfrm>
            <a:off x="2590800" y="838200"/>
            <a:ext cx="6553200" cy="5073650"/>
          </a:xfrm>
          <a:prstGeom prst="rect">
            <a:avLst/>
          </a:prstGeom>
          <a:noFill/>
          <a:ln w="9525">
            <a:noFill/>
            <a:miter lim="800000"/>
            <a:headEnd/>
            <a:tailEnd/>
          </a:ln>
        </p:spPr>
      </p:pic>
      <p:sp>
        <p:nvSpPr>
          <p:cNvPr id="45058" name="Text Box 6"/>
          <p:cNvSpPr txBox="1">
            <a:spLocks noChangeArrowheads="1"/>
          </p:cNvSpPr>
          <p:nvPr/>
        </p:nvSpPr>
        <p:spPr bwMode="auto">
          <a:xfrm>
            <a:off x="304800" y="0"/>
            <a:ext cx="7723188" cy="523875"/>
          </a:xfrm>
          <a:prstGeom prst="rect">
            <a:avLst/>
          </a:prstGeom>
          <a:noFill/>
          <a:ln w="9525">
            <a:noFill/>
            <a:miter lim="800000"/>
            <a:headEnd/>
            <a:tailEnd/>
          </a:ln>
        </p:spPr>
        <p:txBody>
          <a:bodyPr>
            <a:spAutoFit/>
          </a:bodyPr>
          <a:lstStyle/>
          <a:p>
            <a:pPr>
              <a:spcBef>
                <a:spcPct val="50000"/>
              </a:spcBef>
            </a:pPr>
            <a:r>
              <a:rPr lang="it-IT" altLang="it-IT" sz="2800" b="1">
                <a:solidFill>
                  <a:schemeClr val="accent2"/>
                </a:solidFill>
              </a:rPr>
              <a:t>Foglia equifacciale o isolaterale</a:t>
            </a:r>
          </a:p>
        </p:txBody>
      </p:sp>
      <p:pic>
        <p:nvPicPr>
          <p:cNvPr id="45059" name="Picture 7" descr="Narcissi (Trumpet Narcissus) 2001 reduced_web"/>
          <p:cNvPicPr>
            <a:picLocks noChangeAspect="1" noChangeArrowheads="1"/>
          </p:cNvPicPr>
          <p:nvPr/>
        </p:nvPicPr>
        <p:blipFill>
          <a:blip r:embed="rId3"/>
          <a:srcRect/>
          <a:stretch>
            <a:fillRect/>
          </a:stretch>
        </p:blipFill>
        <p:spPr bwMode="auto">
          <a:xfrm>
            <a:off x="179388" y="476250"/>
            <a:ext cx="3079750" cy="4038600"/>
          </a:xfrm>
          <a:prstGeom prst="rect">
            <a:avLst/>
          </a:prstGeom>
          <a:noFill/>
          <a:ln w="9525">
            <a:noFill/>
            <a:miter lim="800000"/>
            <a:headEnd/>
            <a:tailEnd/>
          </a:ln>
        </p:spPr>
      </p:pic>
      <p:pic>
        <p:nvPicPr>
          <p:cNvPr id="45060" name="Picture 8" descr="mais"/>
          <p:cNvPicPr>
            <a:picLocks noChangeAspect="1" noChangeArrowheads="1"/>
          </p:cNvPicPr>
          <p:nvPr/>
        </p:nvPicPr>
        <p:blipFill>
          <a:blip r:embed="rId4"/>
          <a:srcRect/>
          <a:stretch>
            <a:fillRect/>
          </a:stretch>
        </p:blipFill>
        <p:spPr bwMode="auto">
          <a:xfrm>
            <a:off x="827088" y="4508500"/>
            <a:ext cx="1728787" cy="2209800"/>
          </a:xfrm>
          <a:prstGeom prst="rect">
            <a:avLst/>
          </a:prstGeom>
          <a:noFill/>
          <a:ln w="9525">
            <a:noFill/>
            <a:miter lim="800000"/>
            <a:headEnd/>
            <a:tailEnd/>
          </a:ln>
        </p:spPr>
      </p:pic>
      <p:grpSp>
        <p:nvGrpSpPr>
          <p:cNvPr id="45061" name="Group 7"/>
          <p:cNvGrpSpPr>
            <a:grpSpLocks/>
          </p:cNvGrpSpPr>
          <p:nvPr/>
        </p:nvGrpSpPr>
        <p:grpSpPr bwMode="auto">
          <a:xfrm>
            <a:off x="3560763" y="6324600"/>
            <a:ext cx="5583237" cy="533400"/>
            <a:chOff x="2243" y="3984"/>
            <a:chExt cx="3517" cy="336"/>
          </a:xfrm>
        </p:grpSpPr>
        <p:pic>
          <p:nvPicPr>
            <p:cNvPr id="45062" name="Picture 8" descr="fogliafrassino"/>
            <p:cNvPicPr>
              <a:picLocks noChangeAspect="1" noChangeArrowheads="1"/>
            </p:cNvPicPr>
            <p:nvPr/>
          </p:nvPicPr>
          <p:blipFill>
            <a:blip r:embed="rId5"/>
            <a:srcRect/>
            <a:stretch>
              <a:fillRect/>
            </a:stretch>
          </p:blipFill>
          <p:spPr bwMode="auto">
            <a:xfrm>
              <a:off x="2243" y="3984"/>
              <a:ext cx="269" cy="336"/>
            </a:xfrm>
            <a:prstGeom prst="rect">
              <a:avLst/>
            </a:prstGeom>
            <a:noFill/>
            <a:ln w="9525">
              <a:noFill/>
              <a:miter lim="800000"/>
              <a:headEnd/>
              <a:tailEnd/>
            </a:ln>
          </p:spPr>
        </p:pic>
        <p:sp>
          <p:nvSpPr>
            <p:cNvPr id="45063"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45064"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fogliafrassino"/>
          <p:cNvPicPr>
            <a:picLocks noChangeAspect="1" noChangeArrowheads="1"/>
          </p:cNvPicPr>
          <p:nvPr/>
        </p:nvPicPr>
        <p:blipFill>
          <a:blip r:embed="rId2"/>
          <a:srcRect/>
          <a:stretch>
            <a:fillRect/>
          </a:stretch>
        </p:blipFill>
        <p:spPr bwMode="auto">
          <a:xfrm>
            <a:off x="3505200" y="6254750"/>
            <a:ext cx="482600" cy="603250"/>
          </a:xfrm>
          <a:prstGeom prst="rect">
            <a:avLst/>
          </a:prstGeom>
          <a:noFill/>
          <a:ln w="9525">
            <a:noFill/>
            <a:miter lim="800000"/>
            <a:headEnd/>
            <a:tailEnd/>
          </a:ln>
        </p:spPr>
      </p:pic>
      <p:pic>
        <p:nvPicPr>
          <p:cNvPr id="46082" name="Picture 5" descr="fogliapinoanatomia"/>
          <p:cNvPicPr>
            <a:picLocks noChangeAspect="1" noChangeArrowheads="1"/>
          </p:cNvPicPr>
          <p:nvPr/>
        </p:nvPicPr>
        <p:blipFill>
          <a:blip r:embed="rId3"/>
          <a:srcRect/>
          <a:stretch>
            <a:fillRect/>
          </a:stretch>
        </p:blipFill>
        <p:spPr bwMode="auto">
          <a:xfrm>
            <a:off x="528638" y="228600"/>
            <a:ext cx="8462962" cy="3886200"/>
          </a:xfrm>
          <a:prstGeom prst="rect">
            <a:avLst/>
          </a:prstGeom>
          <a:noFill/>
          <a:ln w="9525">
            <a:noFill/>
            <a:miter lim="800000"/>
            <a:headEnd/>
            <a:tailEnd/>
          </a:ln>
        </p:spPr>
      </p:pic>
      <p:pic>
        <p:nvPicPr>
          <p:cNvPr id="46083" name="Picture 6" descr="fogliapinoparticolare"/>
          <p:cNvPicPr>
            <a:picLocks noChangeAspect="1" noChangeArrowheads="1"/>
          </p:cNvPicPr>
          <p:nvPr/>
        </p:nvPicPr>
        <p:blipFill>
          <a:blip r:embed="rId4"/>
          <a:srcRect/>
          <a:stretch>
            <a:fillRect/>
          </a:stretch>
        </p:blipFill>
        <p:spPr bwMode="auto">
          <a:xfrm>
            <a:off x="0" y="3125788"/>
            <a:ext cx="4419600" cy="3732212"/>
          </a:xfrm>
          <a:prstGeom prst="rect">
            <a:avLst/>
          </a:prstGeom>
          <a:noFill/>
          <a:ln w="9525">
            <a:noFill/>
            <a:miter lim="800000"/>
            <a:headEnd/>
            <a:tailEnd/>
          </a:ln>
        </p:spPr>
      </p:pic>
      <p:pic>
        <p:nvPicPr>
          <p:cNvPr id="46084" name="Picture 8" descr="fogliapinostoma"/>
          <p:cNvPicPr>
            <a:picLocks noChangeAspect="1" noChangeArrowheads="1"/>
          </p:cNvPicPr>
          <p:nvPr/>
        </p:nvPicPr>
        <p:blipFill>
          <a:blip r:embed="rId5"/>
          <a:srcRect/>
          <a:stretch>
            <a:fillRect/>
          </a:stretch>
        </p:blipFill>
        <p:spPr bwMode="auto">
          <a:xfrm>
            <a:off x="5181600" y="4078288"/>
            <a:ext cx="3365500" cy="2447925"/>
          </a:xfrm>
          <a:prstGeom prst="rect">
            <a:avLst/>
          </a:prstGeom>
          <a:noFill/>
          <a:ln w="9525">
            <a:noFill/>
            <a:miter lim="800000"/>
            <a:headEnd/>
            <a:tailEnd/>
          </a:ln>
        </p:spPr>
      </p:pic>
      <p:pic>
        <p:nvPicPr>
          <p:cNvPr id="46085" name="Picture 9" descr="pinus"/>
          <p:cNvPicPr>
            <a:picLocks noChangeAspect="1" noChangeArrowheads="1"/>
          </p:cNvPicPr>
          <p:nvPr/>
        </p:nvPicPr>
        <p:blipFill>
          <a:blip r:embed="rId6"/>
          <a:srcRect/>
          <a:stretch>
            <a:fillRect/>
          </a:stretch>
        </p:blipFill>
        <p:spPr bwMode="auto">
          <a:xfrm>
            <a:off x="1295400" y="1743075"/>
            <a:ext cx="2247900" cy="1685925"/>
          </a:xfrm>
          <a:prstGeom prst="rect">
            <a:avLst/>
          </a:prstGeom>
          <a:noFill/>
          <a:ln w="9525">
            <a:noFill/>
            <a:miter lim="800000"/>
            <a:headEnd/>
            <a:tailEnd/>
          </a:ln>
        </p:spPr>
      </p:pic>
      <p:grpSp>
        <p:nvGrpSpPr>
          <p:cNvPr id="46086" name="Group 7"/>
          <p:cNvGrpSpPr>
            <a:grpSpLocks/>
          </p:cNvGrpSpPr>
          <p:nvPr/>
        </p:nvGrpSpPr>
        <p:grpSpPr bwMode="auto">
          <a:xfrm>
            <a:off x="3560763" y="6324600"/>
            <a:ext cx="5583237" cy="533400"/>
            <a:chOff x="2243" y="3984"/>
            <a:chExt cx="3517" cy="336"/>
          </a:xfrm>
        </p:grpSpPr>
        <p:pic>
          <p:nvPicPr>
            <p:cNvPr id="46087" name="Picture 8" descr="fogliafrassino"/>
            <p:cNvPicPr>
              <a:picLocks noChangeAspect="1" noChangeArrowheads="1"/>
            </p:cNvPicPr>
            <p:nvPr/>
          </p:nvPicPr>
          <p:blipFill>
            <a:blip r:embed="rId2"/>
            <a:srcRect/>
            <a:stretch>
              <a:fillRect/>
            </a:stretch>
          </p:blipFill>
          <p:spPr bwMode="auto">
            <a:xfrm>
              <a:off x="2243" y="3984"/>
              <a:ext cx="269" cy="336"/>
            </a:xfrm>
            <a:prstGeom prst="rect">
              <a:avLst/>
            </a:prstGeom>
            <a:noFill/>
            <a:ln w="9525">
              <a:noFill/>
              <a:miter lim="800000"/>
              <a:headEnd/>
              <a:tailEnd/>
            </a:ln>
          </p:spPr>
        </p:pic>
        <p:sp>
          <p:nvSpPr>
            <p:cNvPr id="46088"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46089"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descr="Fogliaunifacciale"/>
          <p:cNvPicPr>
            <a:picLocks noChangeAspect="1" noChangeArrowheads="1"/>
          </p:cNvPicPr>
          <p:nvPr/>
        </p:nvPicPr>
        <p:blipFill>
          <a:blip r:embed="rId2"/>
          <a:srcRect/>
          <a:stretch>
            <a:fillRect/>
          </a:stretch>
        </p:blipFill>
        <p:spPr bwMode="auto">
          <a:xfrm>
            <a:off x="3962400" y="685800"/>
            <a:ext cx="4889500" cy="5422900"/>
          </a:xfrm>
          <a:prstGeom prst="rect">
            <a:avLst/>
          </a:prstGeom>
          <a:noFill/>
          <a:ln w="9525">
            <a:noFill/>
            <a:miter lim="800000"/>
            <a:headEnd/>
            <a:tailEnd/>
          </a:ln>
        </p:spPr>
      </p:pic>
      <p:sp>
        <p:nvSpPr>
          <p:cNvPr id="47106" name="Text Box 6"/>
          <p:cNvSpPr txBox="1">
            <a:spLocks noChangeArrowheads="1"/>
          </p:cNvSpPr>
          <p:nvPr/>
        </p:nvSpPr>
        <p:spPr bwMode="auto">
          <a:xfrm>
            <a:off x="304800" y="0"/>
            <a:ext cx="5105400" cy="523875"/>
          </a:xfrm>
          <a:prstGeom prst="rect">
            <a:avLst/>
          </a:prstGeom>
          <a:noFill/>
          <a:ln w="9525">
            <a:noFill/>
            <a:miter lim="800000"/>
            <a:headEnd/>
            <a:tailEnd/>
          </a:ln>
        </p:spPr>
        <p:txBody>
          <a:bodyPr>
            <a:spAutoFit/>
          </a:bodyPr>
          <a:lstStyle/>
          <a:p>
            <a:pPr>
              <a:spcBef>
                <a:spcPct val="50000"/>
              </a:spcBef>
            </a:pPr>
            <a:r>
              <a:rPr lang="it-IT" altLang="it-IT" sz="2800" b="1">
                <a:solidFill>
                  <a:schemeClr val="accent2"/>
                </a:solidFill>
              </a:rPr>
              <a:t>Foglia unifacciale</a:t>
            </a:r>
          </a:p>
        </p:txBody>
      </p:sp>
      <p:pic>
        <p:nvPicPr>
          <p:cNvPr id="47107" name="Picture 2" descr="http://www.verdiincontri.com/piante/immagini/i/Iris/Iris_germanica-01.jpg"/>
          <p:cNvPicPr>
            <a:picLocks noChangeAspect="1" noChangeArrowheads="1"/>
          </p:cNvPicPr>
          <p:nvPr/>
        </p:nvPicPr>
        <p:blipFill>
          <a:blip r:embed="rId3"/>
          <a:srcRect/>
          <a:stretch>
            <a:fillRect/>
          </a:stretch>
        </p:blipFill>
        <p:spPr bwMode="auto">
          <a:xfrm>
            <a:off x="0" y="658813"/>
            <a:ext cx="3962400" cy="5391150"/>
          </a:xfrm>
          <a:prstGeom prst="rect">
            <a:avLst/>
          </a:prstGeom>
          <a:noFill/>
          <a:ln w="9525">
            <a:noFill/>
            <a:miter lim="800000"/>
            <a:headEnd/>
            <a:tailEnd/>
          </a:ln>
        </p:spPr>
      </p:pic>
      <p:grpSp>
        <p:nvGrpSpPr>
          <p:cNvPr id="47108" name="Group 7"/>
          <p:cNvGrpSpPr>
            <a:grpSpLocks/>
          </p:cNvGrpSpPr>
          <p:nvPr/>
        </p:nvGrpSpPr>
        <p:grpSpPr bwMode="auto">
          <a:xfrm>
            <a:off x="3560763" y="6324600"/>
            <a:ext cx="5583237" cy="533400"/>
            <a:chOff x="2243" y="3984"/>
            <a:chExt cx="3517" cy="336"/>
          </a:xfrm>
        </p:grpSpPr>
        <p:pic>
          <p:nvPicPr>
            <p:cNvPr id="47109"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47110"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47111"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FOGLIE"/>
          <p:cNvPicPr>
            <a:picLocks noChangeAspect="1" noChangeArrowheads="1"/>
          </p:cNvPicPr>
          <p:nvPr/>
        </p:nvPicPr>
        <p:blipFill>
          <a:blip r:embed="rId2"/>
          <a:srcRect/>
          <a:stretch>
            <a:fillRect/>
          </a:stretch>
        </p:blipFill>
        <p:spPr bwMode="auto">
          <a:xfrm>
            <a:off x="1447800" y="0"/>
            <a:ext cx="6157913" cy="6524625"/>
          </a:xfrm>
          <a:prstGeom prst="rect">
            <a:avLst/>
          </a:prstGeom>
          <a:noFill/>
          <a:ln w="9525">
            <a:noFill/>
            <a:miter lim="800000"/>
            <a:headEnd/>
            <a:tailEnd/>
          </a:ln>
        </p:spPr>
      </p:pic>
      <p:grpSp>
        <p:nvGrpSpPr>
          <p:cNvPr id="48130" name="Group 7"/>
          <p:cNvGrpSpPr>
            <a:grpSpLocks/>
          </p:cNvGrpSpPr>
          <p:nvPr/>
        </p:nvGrpSpPr>
        <p:grpSpPr bwMode="auto">
          <a:xfrm>
            <a:off x="3560763" y="6324600"/>
            <a:ext cx="5583237" cy="533400"/>
            <a:chOff x="2243" y="3984"/>
            <a:chExt cx="3517" cy="336"/>
          </a:xfrm>
        </p:grpSpPr>
        <p:pic>
          <p:nvPicPr>
            <p:cNvPr id="48131"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48132"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48133"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7" descr="film1"/>
          <p:cNvPicPr>
            <a:picLocks noChangeAspect="1" noChangeArrowheads="1"/>
          </p:cNvPicPr>
          <p:nvPr/>
        </p:nvPicPr>
        <p:blipFill>
          <a:blip r:embed="rId2"/>
          <a:srcRect/>
          <a:stretch>
            <a:fillRect/>
          </a:stretch>
        </p:blipFill>
        <p:spPr bwMode="auto">
          <a:xfrm>
            <a:off x="0" y="0"/>
            <a:ext cx="5003800" cy="3670300"/>
          </a:xfrm>
          <a:prstGeom prst="rect">
            <a:avLst/>
          </a:prstGeom>
          <a:noFill/>
          <a:ln w="9525">
            <a:solidFill>
              <a:schemeClr val="bg1"/>
            </a:solidFill>
            <a:miter lim="800000"/>
            <a:headEnd/>
            <a:tailEnd/>
          </a:ln>
        </p:spPr>
      </p:pic>
      <p:pic>
        <p:nvPicPr>
          <p:cNvPr id="59396" name="Picture 8" descr="horrorfilm"/>
          <p:cNvPicPr>
            <a:picLocks noChangeAspect="1" noChangeArrowheads="1"/>
          </p:cNvPicPr>
          <p:nvPr/>
        </p:nvPicPr>
        <p:blipFill>
          <a:blip r:embed="rId3"/>
          <a:srcRect/>
          <a:stretch>
            <a:fillRect/>
          </a:stretch>
        </p:blipFill>
        <p:spPr bwMode="auto">
          <a:xfrm>
            <a:off x="0" y="3679825"/>
            <a:ext cx="5003800" cy="3178175"/>
          </a:xfrm>
          <a:prstGeom prst="rect">
            <a:avLst/>
          </a:prstGeom>
          <a:noFill/>
          <a:ln w="9525">
            <a:solidFill>
              <a:schemeClr val="bg1"/>
            </a:solidFill>
            <a:miter lim="800000"/>
            <a:headEnd/>
            <a:tailEnd/>
          </a:ln>
        </p:spPr>
      </p:pic>
      <p:pic>
        <p:nvPicPr>
          <p:cNvPr id="49155" name="Picture 6"/>
          <p:cNvPicPr>
            <a:picLocks noChangeAspect="1" noChangeArrowheads="1"/>
          </p:cNvPicPr>
          <p:nvPr/>
        </p:nvPicPr>
        <p:blipFill>
          <a:blip r:embed="rId4"/>
          <a:srcRect/>
          <a:stretch>
            <a:fillRect/>
          </a:stretch>
        </p:blipFill>
        <p:spPr bwMode="auto">
          <a:xfrm>
            <a:off x="5507038" y="0"/>
            <a:ext cx="3636962" cy="5229225"/>
          </a:xfrm>
          <a:prstGeom prst="rect">
            <a:avLst/>
          </a:prstGeom>
          <a:noFill/>
          <a:ln w="9525">
            <a:noFill/>
            <a:miter lim="800000"/>
            <a:headEnd/>
            <a:tailEnd/>
          </a:ln>
        </p:spPr>
      </p:pic>
      <p:pic>
        <p:nvPicPr>
          <p:cNvPr id="59397" name="Picture 9" descr="filmcucciolo"/>
          <p:cNvPicPr>
            <a:picLocks noChangeAspect="1" noChangeArrowheads="1"/>
          </p:cNvPicPr>
          <p:nvPr/>
        </p:nvPicPr>
        <p:blipFill>
          <a:blip r:embed="rId5"/>
          <a:srcRect/>
          <a:stretch>
            <a:fillRect/>
          </a:stretch>
        </p:blipFill>
        <p:spPr bwMode="auto">
          <a:xfrm>
            <a:off x="3708400" y="1773238"/>
            <a:ext cx="2771775" cy="2466975"/>
          </a:xfrm>
          <a:prstGeom prst="rect">
            <a:avLst/>
          </a:prstGeom>
          <a:noFill/>
          <a:ln w="9525">
            <a:solidFill>
              <a:schemeClr val="bg1"/>
            </a:solidFill>
            <a:miter lim="800000"/>
            <a:headEnd/>
            <a:tailEnd/>
          </a:ln>
        </p:spPr>
      </p:pic>
      <p:grpSp>
        <p:nvGrpSpPr>
          <p:cNvPr id="49157" name="Group 7"/>
          <p:cNvGrpSpPr>
            <a:grpSpLocks/>
          </p:cNvGrpSpPr>
          <p:nvPr/>
        </p:nvGrpSpPr>
        <p:grpSpPr bwMode="auto">
          <a:xfrm>
            <a:off x="3560763" y="6324600"/>
            <a:ext cx="5583237" cy="533400"/>
            <a:chOff x="2243" y="3984"/>
            <a:chExt cx="3517" cy="336"/>
          </a:xfrm>
        </p:grpSpPr>
        <p:pic>
          <p:nvPicPr>
            <p:cNvPr id="49158" name="Picture 8" descr="fogliafrassino"/>
            <p:cNvPicPr>
              <a:picLocks noChangeAspect="1" noChangeArrowheads="1"/>
            </p:cNvPicPr>
            <p:nvPr/>
          </p:nvPicPr>
          <p:blipFill>
            <a:blip r:embed="rId6"/>
            <a:srcRect/>
            <a:stretch>
              <a:fillRect/>
            </a:stretch>
          </p:blipFill>
          <p:spPr bwMode="auto">
            <a:xfrm>
              <a:off x="2243" y="3984"/>
              <a:ext cx="269" cy="336"/>
            </a:xfrm>
            <a:prstGeom prst="rect">
              <a:avLst/>
            </a:prstGeom>
            <a:noFill/>
            <a:ln w="9525">
              <a:noFill/>
              <a:miter lim="800000"/>
              <a:headEnd/>
              <a:tailEnd/>
            </a:ln>
          </p:spPr>
        </p:pic>
        <p:sp>
          <p:nvSpPr>
            <p:cNvPr id="49159"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49160"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9395"/>
                                        </p:tgtEl>
                                        <p:attrNameLst>
                                          <p:attrName>style.visibility</p:attrName>
                                        </p:attrNameLst>
                                      </p:cBhvr>
                                      <p:to>
                                        <p:strVal val="visible"/>
                                      </p:to>
                                    </p:set>
                                    <p:animEffect transition="in" filter="checkerboard(across)">
                                      <p:cBhvr>
                                        <p:cTn id="11" dur="500"/>
                                        <p:tgtEl>
                                          <p:spTgt spid="5939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9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Text Box 6"/>
          <p:cNvSpPr txBox="1">
            <a:spLocks noChangeArrowheads="1"/>
          </p:cNvSpPr>
          <p:nvPr/>
        </p:nvSpPr>
        <p:spPr bwMode="auto">
          <a:xfrm>
            <a:off x="395288" y="457200"/>
            <a:ext cx="5867400" cy="830263"/>
          </a:xfrm>
          <a:prstGeom prst="rect">
            <a:avLst/>
          </a:prstGeom>
          <a:noFill/>
          <a:ln w="9525">
            <a:noFill/>
            <a:miter lim="800000"/>
            <a:headEnd/>
            <a:tailEnd/>
          </a:ln>
        </p:spPr>
        <p:txBody>
          <a:bodyPr>
            <a:spAutoFit/>
          </a:bodyPr>
          <a:lstStyle/>
          <a:p>
            <a:pPr>
              <a:spcBef>
                <a:spcPct val="50000"/>
              </a:spcBef>
            </a:pPr>
            <a:r>
              <a:rPr lang="it-IT" altLang="it-IT" sz="2400"/>
              <a:t>1) sono piante in genere di dimensioni ridotte;</a:t>
            </a:r>
          </a:p>
        </p:txBody>
      </p:sp>
      <p:pic>
        <p:nvPicPr>
          <p:cNvPr id="50178" name="Picture 7" descr="ManEatingTree"/>
          <p:cNvPicPr>
            <a:picLocks noChangeAspect="1" noChangeArrowheads="1"/>
          </p:cNvPicPr>
          <p:nvPr/>
        </p:nvPicPr>
        <p:blipFill>
          <a:blip r:embed="rId2">
            <a:lum bright="-26000" contrast="12000"/>
          </a:blip>
          <a:srcRect/>
          <a:stretch>
            <a:fillRect/>
          </a:stretch>
        </p:blipFill>
        <p:spPr bwMode="auto">
          <a:xfrm>
            <a:off x="6353175" y="304800"/>
            <a:ext cx="2562225" cy="4348163"/>
          </a:xfrm>
          <a:prstGeom prst="rect">
            <a:avLst/>
          </a:prstGeom>
          <a:noFill/>
          <a:ln w="9525">
            <a:noFill/>
            <a:miter lim="800000"/>
            <a:headEnd/>
            <a:tailEnd/>
          </a:ln>
        </p:spPr>
      </p:pic>
      <p:sp>
        <p:nvSpPr>
          <p:cNvPr id="44040" name="Text Box 8"/>
          <p:cNvSpPr txBox="1">
            <a:spLocks noChangeArrowheads="1"/>
          </p:cNvSpPr>
          <p:nvPr/>
        </p:nvSpPr>
        <p:spPr bwMode="auto">
          <a:xfrm>
            <a:off x="395288" y="1760538"/>
            <a:ext cx="5975350" cy="1200150"/>
          </a:xfrm>
          <a:prstGeom prst="rect">
            <a:avLst/>
          </a:prstGeom>
          <a:noFill/>
          <a:ln w="9525">
            <a:noFill/>
            <a:miter lim="800000"/>
            <a:headEnd/>
            <a:tailEnd/>
          </a:ln>
        </p:spPr>
        <p:txBody>
          <a:bodyPr>
            <a:spAutoFit/>
          </a:bodyPr>
          <a:lstStyle/>
          <a:p>
            <a:pPr>
              <a:spcBef>
                <a:spcPct val="50000"/>
              </a:spcBef>
            </a:pPr>
            <a:r>
              <a:rPr lang="it-IT" altLang="it-IT" sz="2400"/>
              <a:t>2) crescono in ambienti molto umidi, da torbiere a foreste tropicali (“boschi delle nebbie”);</a:t>
            </a:r>
            <a:endParaRPr lang="it-IT" altLang="it-IT" sz="2400">
              <a:latin typeface="Calibri" pitchFamily="34" charset="0"/>
            </a:endParaRPr>
          </a:p>
        </p:txBody>
      </p:sp>
      <p:sp>
        <p:nvSpPr>
          <p:cNvPr id="44041" name="Text Box 9"/>
          <p:cNvSpPr txBox="1">
            <a:spLocks noChangeArrowheads="1"/>
          </p:cNvSpPr>
          <p:nvPr/>
        </p:nvSpPr>
        <p:spPr bwMode="auto">
          <a:xfrm>
            <a:off x="395288" y="3429000"/>
            <a:ext cx="6048375" cy="2678113"/>
          </a:xfrm>
          <a:prstGeom prst="rect">
            <a:avLst/>
          </a:prstGeom>
          <a:noFill/>
          <a:ln w="9525">
            <a:noFill/>
            <a:miter lim="800000"/>
            <a:headEnd/>
            <a:tailEnd/>
          </a:ln>
        </p:spPr>
        <p:txBody>
          <a:bodyPr>
            <a:spAutoFit/>
          </a:bodyPr>
          <a:lstStyle/>
          <a:p>
            <a:pPr>
              <a:spcBef>
                <a:spcPct val="50000"/>
              </a:spcBef>
            </a:pPr>
            <a:r>
              <a:rPr lang="it-IT" altLang="it-IT" sz="2400"/>
              <a:t>3) recuperano sostanze minerali, soprattutto P e N, dalla demolizione della sostanza organica, che avviene per opera di esoenzimi secreti da apposite ghiandole, e dalle popolazioni di batteri presenti sulle superfici che a loro volta demoliscono le carcasse degli artropodi catturati.</a:t>
            </a:r>
            <a:endParaRPr lang="it-IT" altLang="it-IT" sz="2400">
              <a:latin typeface="Calibri" pitchFamily="34" charset="0"/>
            </a:endParaRPr>
          </a:p>
        </p:txBody>
      </p:sp>
      <p:grpSp>
        <p:nvGrpSpPr>
          <p:cNvPr id="50181" name="Group 7"/>
          <p:cNvGrpSpPr>
            <a:grpSpLocks/>
          </p:cNvGrpSpPr>
          <p:nvPr/>
        </p:nvGrpSpPr>
        <p:grpSpPr bwMode="auto">
          <a:xfrm>
            <a:off x="3560763" y="6324600"/>
            <a:ext cx="5583237" cy="533400"/>
            <a:chOff x="2243" y="3984"/>
            <a:chExt cx="3517" cy="336"/>
          </a:xfrm>
        </p:grpSpPr>
        <p:pic>
          <p:nvPicPr>
            <p:cNvPr id="50182"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50183"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50184"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P spid="44040" grpId="0"/>
      <p:bldP spid="440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5"/>
          <p:cNvSpPr txBox="1">
            <a:spLocks noChangeArrowheads="1"/>
          </p:cNvSpPr>
          <p:nvPr/>
        </p:nvSpPr>
        <p:spPr bwMode="auto">
          <a:xfrm>
            <a:off x="533400" y="381000"/>
            <a:ext cx="8001000" cy="457200"/>
          </a:xfrm>
          <a:prstGeom prst="rect">
            <a:avLst/>
          </a:prstGeom>
          <a:noFill/>
          <a:ln w="9525">
            <a:noFill/>
            <a:miter lim="800000"/>
            <a:headEnd/>
            <a:tailEnd/>
          </a:ln>
        </p:spPr>
        <p:txBody>
          <a:bodyPr>
            <a:spAutoFit/>
          </a:bodyPr>
          <a:lstStyle/>
          <a:p>
            <a:pPr>
              <a:spcBef>
                <a:spcPct val="50000"/>
              </a:spcBef>
            </a:pPr>
            <a:r>
              <a:rPr lang="it-IT" altLang="it-IT" sz="2400"/>
              <a:t>I meccanismi di cattura sono diversificati.</a:t>
            </a:r>
          </a:p>
        </p:txBody>
      </p:sp>
      <p:sp>
        <p:nvSpPr>
          <p:cNvPr id="51202" name="Text Box 6"/>
          <p:cNvSpPr txBox="1">
            <a:spLocks noChangeArrowheads="1"/>
          </p:cNvSpPr>
          <p:nvPr/>
        </p:nvSpPr>
        <p:spPr bwMode="auto">
          <a:xfrm>
            <a:off x="533400" y="1166813"/>
            <a:ext cx="6135688" cy="1938337"/>
          </a:xfrm>
          <a:prstGeom prst="rect">
            <a:avLst/>
          </a:prstGeom>
          <a:noFill/>
          <a:ln w="9525">
            <a:noFill/>
            <a:miter lim="800000"/>
            <a:headEnd/>
            <a:tailEnd/>
          </a:ln>
        </p:spPr>
        <p:txBody>
          <a:bodyPr>
            <a:spAutoFit/>
          </a:bodyPr>
          <a:lstStyle/>
          <a:p>
            <a:pPr>
              <a:spcBef>
                <a:spcPct val="50000"/>
              </a:spcBef>
            </a:pPr>
            <a:r>
              <a:rPr lang="it-IT" altLang="it-IT" sz="2400"/>
              <a:t>1) meccanismi “</a:t>
            </a:r>
            <a:r>
              <a:rPr lang="it-IT" altLang="it-IT" sz="2400" b="1"/>
              <a:t>passivi</a:t>
            </a:r>
            <a:r>
              <a:rPr lang="it-IT" altLang="it-IT" sz="2400"/>
              <a:t>”, grazie alla presenza di superfici fogliari appiccicaticce (principio della carta moschicida), (es. </a:t>
            </a:r>
            <a:r>
              <a:rPr lang="it-IT" altLang="it-IT" sz="2400" i="1"/>
              <a:t>Pinguicola</a:t>
            </a:r>
            <a:r>
              <a:rPr lang="it-IT" altLang="it-IT" sz="2400"/>
              <a:t>) o di trappole di scivolamento (principio della moscaiola) (es. </a:t>
            </a:r>
            <a:r>
              <a:rPr lang="it-IT" altLang="it-IT" sz="2400" i="1"/>
              <a:t>Nepenthes</a:t>
            </a:r>
            <a:r>
              <a:rPr lang="it-IT" altLang="it-IT" sz="2400"/>
              <a:t>)</a:t>
            </a:r>
          </a:p>
        </p:txBody>
      </p:sp>
      <p:sp>
        <p:nvSpPr>
          <p:cNvPr id="30723" name="Text Box 7"/>
          <p:cNvSpPr txBox="1">
            <a:spLocks noChangeArrowheads="1"/>
          </p:cNvSpPr>
          <p:nvPr/>
        </p:nvSpPr>
        <p:spPr bwMode="auto">
          <a:xfrm>
            <a:off x="533400" y="5157788"/>
            <a:ext cx="8207375" cy="830262"/>
          </a:xfrm>
          <a:prstGeom prst="rect">
            <a:avLst/>
          </a:prstGeom>
          <a:noFill/>
          <a:ln w="9525">
            <a:noFill/>
            <a:miter lim="800000"/>
            <a:headEnd/>
            <a:tailEnd/>
          </a:ln>
        </p:spPr>
        <p:txBody>
          <a:bodyPr>
            <a:spAutoFit/>
          </a:bodyPr>
          <a:lstStyle/>
          <a:p>
            <a:pPr>
              <a:spcBef>
                <a:spcPct val="50000"/>
              </a:spcBef>
            </a:pPr>
            <a:r>
              <a:rPr lang="it-IT" altLang="it-IT" sz="2400"/>
              <a:t>Si assiste ad una modificazione (“METAMORFOSI”) in alcuni casi veramente spettacolare della struttura fogliare.</a:t>
            </a:r>
          </a:p>
        </p:txBody>
      </p:sp>
      <p:pic>
        <p:nvPicPr>
          <p:cNvPr id="51204" name="Picture 2" descr="http://www.restaurifelici.it/images/stories/Oggetti_in_Mostra/collezionismo/moscarola_achiappamosche_antico_800_vetro.jpg"/>
          <p:cNvPicPr>
            <a:picLocks noChangeAspect="1" noChangeArrowheads="1"/>
          </p:cNvPicPr>
          <p:nvPr/>
        </p:nvPicPr>
        <p:blipFill>
          <a:blip r:embed="rId2"/>
          <a:srcRect t="6514" r="11897" b="15318"/>
          <a:stretch>
            <a:fillRect/>
          </a:stretch>
        </p:blipFill>
        <p:spPr bwMode="auto">
          <a:xfrm>
            <a:off x="6670675" y="1547813"/>
            <a:ext cx="2476500" cy="2927350"/>
          </a:xfrm>
          <a:prstGeom prst="rect">
            <a:avLst/>
          </a:prstGeom>
          <a:noFill/>
          <a:ln w="9525">
            <a:noFill/>
            <a:miter lim="800000"/>
            <a:headEnd/>
            <a:tailEnd/>
          </a:ln>
        </p:spPr>
      </p:pic>
      <p:pic>
        <p:nvPicPr>
          <p:cNvPr id="51205" name="Picture 4" descr="http://thumbs.dreamstime.com/x/carta-moschicida-come-fondo-facile-60450438.jpg"/>
          <p:cNvPicPr>
            <a:picLocks noChangeAspect="1" noChangeArrowheads="1"/>
          </p:cNvPicPr>
          <p:nvPr/>
        </p:nvPicPr>
        <p:blipFill>
          <a:blip r:embed="rId3"/>
          <a:srcRect t="65736"/>
          <a:stretch>
            <a:fillRect/>
          </a:stretch>
        </p:blipFill>
        <p:spPr bwMode="auto">
          <a:xfrm>
            <a:off x="6108700" y="0"/>
            <a:ext cx="3038475" cy="1557338"/>
          </a:xfrm>
          <a:prstGeom prst="rect">
            <a:avLst/>
          </a:prstGeom>
          <a:noFill/>
          <a:ln w="9525">
            <a:noFill/>
            <a:miter lim="800000"/>
            <a:headEnd/>
            <a:tailEnd/>
          </a:ln>
        </p:spPr>
      </p:pic>
      <p:sp>
        <p:nvSpPr>
          <p:cNvPr id="2" name="CasellaDiTesto 1"/>
          <p:cNvSpPr txBox="1">
            <a:spLocks noChangeArrowheads="1"/>
          </p:cNvSpPr>
          <p:nvPr/>
        </p:nvSpPr>
        <p:spPr bwMode="auto">
          <a:xfrm>
            <a:off x="533400" y="3429000"/>
            <a:ext cx="6137275" cy="1200150"/>
          </a:xfrm>
          <a:prstGeom prst="rect">
            <a:avLst/>
          </a:prstGeom>
          <a:noFill/>
          <a:ln w="9525">
            <a:noFill/>
            <a:miter lim="800000"/>
            <a:headEnd/>
            <a:tailEnd/>
          </a:ln>
        </p:spPr>
        <p:txBody>
          <a:bodyPr>
            <a:spAutoFit/>
          </a:bodyPr>
          <a:lstStyle/>
          <a:p>
            <a:pPr>
              <a:spcBef>
                <a:spcPct val="50000"/>
              </a:spcBef>
            </a:pPr>
            <a:r>
              <a:rPr lang="it-IT" altLang="it-IT" sz="2400">
                <a:solidFill>
                  <a:srgbClr val="000000"/>
                </a:solidFill>
              </a:rPr>
              <a:t>2) meccanismi “</a:t>
            </a:r>
            <a:r>
              <a:rPr lang="it-IT" altLang="it-IT" sz="2400" b="1">
                <a:solidFill>
                  <a:srgbClr val="000000"/>
                </a:solidFill>
              </a:rPr>
              <a:t>attivi</a:t>
            </a:r>
            <a:r>
              <a:rPr lang="it-IT" altLang="it-IT" sz="2400">
                <a:solidFill>
                  <a:srgbClr val="000000"/>
                </a:solidFill>
              </a:rPr>
              <a:t>”, grazie al movimento rapido di alcune parti modificate (es. </a:t>
            </a:r>
            <a:r>
              <a:rPr lang="it-IT" altLang="it-IT" sz="2400" i="1">
                <a:solidFill>
                  <a:srgbClr val="000000"/>
                </a:solidFill>
              </a:rPr>
              <a:t>Dionaea</a:t>
            </a:r>
            <a:r>
              <a:rPr lang="it-IT" altLang="it-IT" sz="2400">
                <a:solidFill>
                  <a:srgbClr val="000000"/>
                </a:solidFill>
              </a:rPr>
              <a:t>, </a:t>
            </a:r>
            <a:r>
              <a:rPr lang="it-IT" altLang="it-IT" sz="2400" i="1">
                <a:solidFill>
                  <a:srgbClr val="000000"/>
                </a:solidFill>
              </a:rPr>
              <a:t>Utricularia</a:t>
            </a:r>
            <a:r>
              <a:rPr lang="it-IT" altLang="it-IT" sz="2400">
                <a:solidFill>
                  <a:srgbClr val="000000"/>
                </a:solidFill>
              </a:rPr>
              <a:t>).</a:t>
            </a:r>
          </a:p>
        </p:txBody>
      </p:sp>
      <p:grpSp>
        <p:nvGrpSpPr>
          <p:cNvPr id="51207" name="Group 7"/>
          <p:cNvGrpSpPr>
            <a:grpSpLocks/>
          </p:cNvGrpSpPr>
          <p:nvPr/>
        </p:nvGrpSpPr>
        <p:grpSpPr bwMode="auto">
          <a:xfrm>
            <a:off x="3560763" y="6324600"/>
            <a:ext cx="5583237" cy="533400"/>
            <a:chOff x="2243" y="3984"/>
            <a:chExt cx="3517" cy="336"/>
          </a:xfrm>
        </p:grpSpPr>
        <p:pic>
          <p:nvPicPr>
            <p:cNvPr id="51208"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51209"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51210"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Pinguicula grandiflora (bog garden) 021"/>
          <p:cNvPicPr>
            <a:picLocks noChangeAspect="1" noChangeArrowheads="1"/>
          </p:cNvPicPr>
          <p:nvPr/>
        </p:nvPicPr>
        <p:blipFill>
          <a:blip r:embed="rId2"/>
          <a:srcRect/>
          <a:stretch>
            <a:fillRect/>
          </a:stretch>
        </p:blipFill>
        <p:spPr bwMode="auto">
          <a:xfrm>
            <a:off x="3541713" y="2740025"/>
            <a:ext cx="5638800" cy="3794125"/>
          </a:xfrm>
          <a:prstGeom prst="rect">
            <a:avLst/>
          </a:prstGeom>
          <a:noFill/>
          <a:ln w="9525">
            <a:noFill/>
            <a:miter lim="800000"/>
            <a:headEnd/>
            <a:tailEnd/>
          </a:ln>
        </p:spPr>
      </p:pic>
      <p:sp>
        <p:nvSpPr>
          <p:cNvPr id="52226" name="Text Box 6"/>
          <p:cNvSpPr txBox="1">
            <a:spLocks noChangeArrowheads="1"/>
          </p:cNvSpPr>
          <p:nvPr/>
        </p:nvSpPr>
        <p:spPr bwMode="auto">
          <a:xfrm>
            <a:off x="2362200" y="4953000"/>
            <a:ext cx="5791200" cy="457200"/>
          </a:xfrm>
          <a:prstGeom prst="rect">
            <a:avLst/>
          </a:prstGeom>
          <a:noFill/>
          <a:ln w="9525">
            <a:noFill/>
            <a:miter lim="800000"/>
            <a:headEnd/>
            <a:tailEnd/>
          </a:ln>
        </p:spPr>
        <p:txBody>
          <a:bodyPr>
            <a:spAutoFit/>
          </a:bodyPr>
          <a:lstStyle/>
          <a:p>
            <a:pPr>
              <a:spcBef>
                <a:spcPct val="50000"/>
              </a:spcBef>
            </a:pPr>
            <a:endParaRPr lang="it-IT" altLang="it-IT">
              <a:latin typeface="Calibri" pitchFamily="34" charset="0"/>
            </a:endParaRPr>
          </a:p>
        </p:txBody>
      </p:sp>
      <p:sp>
        <p:nvSpPr>
          <p:cNvPr id="52227" name="Text Box 7"/>
          <p:cNvSpPr txBox="1">
            <a:spLocks noChangeArrowheads="1"/>
          </p:cNvSpPr>
          <p:nvPr/>
        </p:nvSpPr>
        <p:spPr bwMode="auto">
          <a:xfrm>
            <a:off x="1116013" y="182563"/>
            <a:ext cx="8027987" cy="1311275"/>
          </a:xfrm>
          <a:prstGeom prst="rect">
            <a:avLst/>
          </a:prstGeom>
          <a:noFill/>
          <a:ln w="9525">
            <a:noFill/>
            <a:miter lim="800000"/>
            <a:headEnd/>
            <a:tailEnd/>
          </a:ln>
        </p:spPr>
        <p:txBody>
          <a:bodyPr>
            <a:spAutoFit/>
          </a:bodyPr>
          <a:lstStyle/>
          <a:p>
            <a:pPr>
              <a:spcBef>
                <a:spcPct val="50000"/>
              </a:spcBef>
            </a:pPr>
            <a:r>
              <a:rPr lang="it-IT" altLang="it-IT" sz="3200" b="1"/>
              <a:t>Il principio della carta moschicida: </a:t>
            </a:r>
          </a:p>
          <a:p>
            <a:pPr>
              <a:spcBef>
                <a:spcPct val="50000"/>
              </a:spcBef>
            </a:pPr>
            <a:r>
              <a:rPr lang="it-IT" altLang="it-IT" sz="3200" b="1"/>
              <a:t>Generi </a:t>
            </a:r>
            <a:r>
              <a:rPr lang="it-IT" altLang="it-IT" sz="3200" b="1">
                <a:solidFill>
                  <a:srgbClr val="FF0066"/>
                </a:solidFill>
              </a:rPr>
              <a:t>DROSERA </a:t>
            </a:r>
            <a:r>
              <a:rPr lang="it-IT" altLang="it-IT" sz="3200" b="1"/>
              <a:t>e</a:t>
            </a:r>
            <a:r>
              <a:rPr lang="it-IT" altLang="it-IT" sz="3200" b="1">
                <a:solidFill>
                  <a:srgbClr val="FF0066"/>
                </a:solidFill>
              </a:rPr>
              <a:t> </a:t>
            </a:r>
            <a:r>
              <a:rPr lang="it-IT" altLang="it-IT" sz="3200" b="1">
                <a:solidFill>
                  <a:srgbClr val="6600CC"/>
                </a:solidFill>
              </a:rPr>
              <a:t>PINGUICOLA</a:t>
            </a:r>
            <a:endParaRPr lang="it-IT" altLang="it-IT" sz="3200" b="1"/>
          </a:p>
        </p:txBody>
      </p:sp>
      <p:pic>
        <p:nvPicPr>
          <p:cNvPr id="52228" name="Picture 8" descr="Drosera regia_FOGLIECONTROLUCE"/>
          <p:cNvPicPr>
            <a:picLocks noChangeAspect="1" noChangeArrowheads="1"/>
          </p:cNvPicPr>
          <p:nvPr/>
        </p:nvPicPr>
        <p:blipFill>
          <a:blip r:embed="rId3"/>
          <a:srcRect/>
          <a:stretch>
            <a:fillRect/>
          </a:stretch>
        </p:blipFill>
        <p:spPr bwMode="auto">
          <a:xfrm>
            <a:off x="0" y="1628775"/>
            <a:ext cx="3773488" cy="5229225"/>
          </a:xfrm>
          <a:prstGeom prst="rect">
            <a:avLst/>
          </a:prstGeom>
          <a:noFill/>
          <a:ln w="9525">
            <a:noFill/>
            <a:miter lim="800000"/>
            <a:headEnd/>
            <a:tailEnd/>
          </a:ln>
        </p:spPr>
      </p:pic>
      <p:grpSp>
        <p:nvGrpSpPr>
          <p:cNvPr id="52229" name="Group 7"/>
          <p:cNvGrpSpPr>
            <a:grpSpLocks/>
          </p:cNvGrpSpPr>
          <p:nvPr/>
        </p:nvGrpSpPr>
        <p:grpSpPr bwMode="auto">
          <a:xfrm>
            <a:off x="3560763" y="6324600"/>
            <a:ext cx="5583237" cy="533400"/>
            <a:chOff x="2243" y="3984"/>
            <a:chExt cx="3517" cy="336"/>
          </a:xfrm>
        </p:grpSpPr>
        <p:pic>
          <p:nvPicPr>
            <p:cNvPr id="52230"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52231"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52232"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800px-Pinguicula_distribution"/>
          <p:cNvPicPr>
            <a:picLocks noChangeAspect="1" noChangeArrowheads="1"/>
          </p:cNvPicPr>
          <p:nvPr/>
        </p:nvPicPr>
        <p:blipFill>
          <a:blip r:embed="rId2"/>
          <a:srcRect/>
          <a:stretch>
            <a:fillRect/>
          </a:stretch>
        </p:blipFill>
        <p:spPr bwMode="auto">
          <a:xfrm>
            <a:off x="395288" y="1125538"/>
            <a:ext cx="8382000" cy="4683125"/>
          </a:xfrm>
          <a:prstGeom prst="rect">
            <a:avLst/>
          </a:prstGeom>
          <a:noFill/>
          <a:ln w="9525">
            <a:noFill/>
            <a:miter lim="800000"/>
            <a:headEnd/>
            <a:tailEnd/>
          </a:ln>
        </p:spPr>
      </p:pic>
      <p:sp>
        <p:nvSpPr>
          <p:cNvPr id="53250" name="Text Box 7"/>
          <p:cNvSpPr txBox="1">
            <a:spLocks noChangeArrowheads="1"/>
          </p:cNvSpPr>
          <p:nvPr/>
        </p:nvSpPr>
        <p:spPr bwMode="auto">
          <a:xfrm>
            <a:off x="395288" y="333375"/>
            <a:ext cx="7561262" cy="579438"/>
          </a:xfrm>
          <a:prstGeom prst="rect">
            <a:avLst/>
          </a:prstGeom>
          <a:noFill/>
          <a:ln w="9525">
            <a:noFill/>
            <a:miter lim="800000"/>
            <a:headEnd/>
            <a:tailEnd/>
          </a:ln>
        </p:spPr>
        <p:txBody>
          <a:bodyPr>
            <a:spAutoFit/>
          </a:bodyPr>
          <a:lstStyle/>
          <a:p>
            <a:pPr>
              <a:spcBef>
                <a:spcPct val="50000"/>
              </a:spcBef>
            </a:pPr>
            <a:r>
              <a:rPr lang="it-IT" altLang="it-IT" sz="3200" b="1"/>
              <a:t>Genere PINGUICOLA</a:t>
            </a:r>
          </a:p>
        </p:txBody>
      </p:sp>
      <p:grpSp>
        <p:nvGrpSpPr>
          <p:cNvPr id="53251" name="Group 7"/>
          <p:cNvGrpSpPr>
            <a:grpSpLocks/>
          </p:cNvGrpSpPr>
          <p:nvPr/>
        </p:nvGrpSpPr>
        <p:grpSpPr bwMode="auto">
          <a:xfrm>
            <a:off x="3560763" y="6324600"/>
            <a:ext cx="5583237" cy="533400"/>
            <a:chOff x="2243" y="3984"/>
            <a:chExt cx="3517" cy="336"/>
          </a:xfrm>
        </p:grpSpPr>
        <p:pic>
          <p:nvPicPr>
            <p:cNvPr id="53252"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53253"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53254"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Pinguicula_ehlersae"/>
          <p:cNvPicPr>
            <a:picLocks noChangeAspect="1" noChangeArrowheads="1"/>
          </p:cNvPicPr>
          <p:nvPr/>
        </p:nvPicPr>
        <p:blipFill>
          <a:blip r:embed="rId2"/>
          <a:srcRect/>
          <a:stretch>
            <a:fillRect/>
          </a:stretch>
        </p:blipFill>
        <p:spPr bwMode="auto">
          <a:xfrm>
            <a:off x="533400" y="457200"/>
            <a:ext cx="7783513" cy="5684838"/>
          </a:xfrm>
          <a:prstGeom prst="rect">
            <a:avLst/>
          </a:prstGeom>
          <a:noFill/>
          <a:ln w="9525">
            <a:noFill/>
            <a:miter lim="800000"/>
            <a:headEnd/>
            <a:tailEnd/>
          </a:ln>
        </p:spPr>
      </p:pic>
      <p:grpSp>
        <p:nvGrpSpPr>
          <p:cNvPr id="54274" name="Group 7"/>
          <p:cNvGrpSpPr>
            <a:grpSpLocks/>
          </p:cNvGrpSpPr>
          <p:nvPr/>
        </p:nvGrpSpPr>
        <p:grpSpPr bwMode="auto">
          <a:xfrm>
            <a:off x="3560763" y="6324600"/>
            <a:ext cx="5583237" cy="533400"/>
            <a:chOff x="2243" y="3984"/>
            <a:chExt cx="3517" cy="336"/>
          </a:xfrm>
        </p:grpSpPr>
        <p:pic>
          <p:nvPicPr>
            <p:cNvPr id="54275"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5427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5427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8" descr="http://lh3.ggpht.com/-orQYhaQTq_4/UjyQ4vh02QI/AAAAAAAAsZo/Lc__hJ7J56s/120728_ArizonaSonoraDesertMuseum_529_palo_verde_thumb%25255B2%25255D.jpg?imgmax=800"/>
          <p:cNvPicPr>
            <a:picLocks noChangeAspect="1" noChangeArrowheads="1"/>
          </p:cNvPicPr>
          <p:nvPr/>
        </p:nvPicPr>
        <p:blipFill>
          <a:blip r:embed="rId2"/>
          <a:srcRect l="2364" t="3447" r="3091" b="5490"/>
          <a:stretch>
            <a:fillRect/>
          </a:stretch>
        </p:blipFill>
        <p:spPr bwMode="auto">
          <a:xfrm>
            <a:off x="0" y="0"/>
            <a:ext cx="6659563" cy="4354513"/>
          </a:xfrm>
          <a:prstGeom prst="rect">
            <a:avLst/>
          </a:prstGeom>
          <a:noFill/>
          <a:ln w="9525">
            <a:noFill/>
            <a:miter lim="800000"/>
            <a:headEnd/>
            <a:tailEnd/>
          </a:ln>
        </p:spPr>
      </p:pic>
      <p:sp>
        <p:nvSpPr>
          <p:cNvPr id="17410" name="Text Box 10"/>
          <p:cNvSpPr txBox="1">
            <a:spLocks noChangeArrowheads="1"/>
          </p:cNvSpPr>
          <p:nvPr/>
        </p:nvSpPr>
        <p:spPr bwMode="auto">
          <a:xfrm>
            <a:off x="5508625" y="188913"/>
            <a:ext cx="3455988" cy="1077912"/>
          </a:xfrm>
          <a:prstGeom prst="rect">
            <a:avLst/>
          </a:prstGeom>
          <a:solidFill>
            <a:schemeClr val="bg1"/>
          </a:solidFill>
          <a:ln w="9525">
            <a:noFill/>
            <a:miter lim="800000"/>
            <a:headEnd/>
            <a:tailEnd/>
          </a:ln>
        </p:spPr>
        <p:txBody>
          <a:bodyPr>
            <a:spAutoFit/>
          </a:bodyPr>
          <a:lstStyle/>
          <a:p>
            <a:pPr algn="r" eaLnBrk="0" hangingPunct="0">
              <a:spcBef>
                <a:spcPct val="50000"/>
              </a:spcBef>
              <a:buFont typeface="Arial" charset="0"/>
              <a:buNone/>
            </a:pPr>
            <a:r>
              <a:rPr lang="it-IT" altLang="it-IT" sz="3200" b="1"/>
              <a:t>ATTIVITA’ FOTOSINTETICA</a:t>
            </a:r>
          </a:p>
        </p:txBody>
      </p:sp>
      <p:pic>
        <p:nvPicPr>
          <p:cNvPr id="27657" name="Picture 9" descr="http://cdn4.www.greenstyle.it/wp-content/uploads/2013/03/basilico-pianta.jpg"/>
          <p:cNvPicPr>
            <a:picLocks noChangeAspect="1" noChangeArrowheads="1"/>
          </p:cNvPicPr>
          <p:nvPr/>
        </p:nvPicPr>
        <p:blipFill>
          <a:blip r:embed="rId3"/>
          <a:srcRect/>
          <a:stretch>
            <a:fillRect/>
          </a:stretch>
        </p:blipFill>
        <p:spPr bwMode="auto">
          <a:xfrm>
            <a:off x="4381500" y="3357563"/>
            <a:ext cx="4762500" cy="3181350"/>
          </a:xfrm>
          <a:prstGeom prst="rect">
            <a:avLst/>
          </a:prstGeom>
          <a:noFill/>
          <a:ln w="9525">
            <a:noFill/>
            <a:miter lim="800000"/>
            <a:headEnd/>
            <a:tailEnd/>
          </a:ln>
        </p:spPr>
      </p:pic>
      <p:sp>
        <p:nvSpPr>
          <p:cNvPr id="17412" name="Text Box 9"/>
          <p:cNvSpPr txBox="1">
            <a:spLocks noChangeArrowheads="1"/>
          </p:cNvSpPr>
          <p:nvPr/>
        </p:nvSpPr>
        <p:spPr bwMode="auto">
          <a:xfrm>
            <a:off x="250825" y="4652963"/>
            <a:ext cx="3887788" cy="1917700"/>
          </a:xfrm>
          <a:prstGeom prst="rect">
            <a:avLst/>
          </a:prstGeom>
          <a:noFill/>
          <a:ln w="9525">
            <a:noFill/>
            <a:miter lim="800000"/>
            <a:headEnd/>
            <a:tailEnd/>
          </a:ln>
        </p:spPr>
        <p:txBody>
          <a:bodyPr>
            <a:spAutoFit/>
          </a:bodyPr>
          <a:lstStyle/>
          <a:p>
            <a:pPr>
              <a:spcBef>
                <a:spcPct val="50000"/>
              </a:spcBef>
            </a:pPr>
            <a:r>
              <a:rPr lang="it-IT" sz="2400"/>
              <a:t>…fusti per fotosintetizzare: dal nostro basilico al paloverde o </a:t>
            </a:r>
            <a:r>
              <a:rPr lang="it-IT" sz="2400" i="1"/>
              <a:t>Parkinsonia florida</a:t>
            </a:r>
            <a:r>
              <a:rPr lang="it-IT" sz="2400"/>
              <a:t> del deserto del Sonora…</a:t>
            </a:r>
          </a:p>
        </p:txBody>
      </p:sp>
      <p:grpSp>
        <p:nvGrpSpPr>
          <p:cNvPr id="17413" name="Group 7"/>
          <p:cNvGrpSpPr>
            <a:grpSpLocks/>
          </p:cNvGrpSpPr>
          <p:nvPr/>
        </p:nvGrpSpPr>
        <p:grpSpPr bwMode="auto">
          <a:xfrm>
            <a:off x="3560763" y="6324600"/>
            <a:ext cx="5583237" cy="533400"/>
            <a:chOff x="2243" y="3984"/>
            <a:chExt cx="3517" cy="336"/>
          </a:xfrm>
        </p:grpSpPr>
        <p:pic>
          <p:nvPicPr>
            <p:cNvPr id="17414"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17415"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17416"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Pinguicula_cyclosectaBELLA"/>
          <p:cNvPicPr>
            <a:picLocks noChangeAspect="1" noChangeArrowheads="1"/>
          </p:cNvPicPr>
          <p:nvPr/>
        </p:nvPicPr>
        <p:blipFill>
          <a:blip r:embed="rId2"/>
          <a:srcRect/>
          <a:stretch>
            <a:fillRect/>
          </a:stretch>
        </p:blipFill>
        <p:spPr bwMode="auto">
          <a:xfrm>
            <a:off x="533400" y="457200"/>
            <a:ext cx="5334000" cy="5276850"/>
          </a:xfrm>
          <a:prstGeom prst="rect">
            <a:avLst/>
          </a:prstGeom>
          <a:noFill/>
          <a:ln w="9525">
            <a:noFill/>
            <a:miter lim="800000"/>
            <a:headEnd/>
            <a:tailEnd/>
          </a:ln>
        </p:spPr>
      </p:pic>
      <p:pic>
        <p:nvPicPr>
          <p:cNvPr id="55298" name="Picture 6" descr="Pinguicula_coninsetti"/>
          <p:cNvPicPr>
            <a:picLocks noChangeAspect="1" noChangeArrowheads="1"/>
          </p:cNvPicPr>
          <p:nvPr/>
        </p:nvPicPr>
        <p:blipFill>
          <a:blip r:embed="rId3"/>
          <a:srcRect/>
          <a:stretch>
            <a:fillRect/>
          </a:stretch>
        </p:blipFill>
        <p:spPr bwMode="auto">
          <a:xfrm>
            <a:off x="5943600" y="3429000"/>
            <a:ext cx="2794000" cy="2273300"/>
          </a:xfrm>
          <a:prstGeom prst="rect">
            <a:avLst/>
          </a:prstGeom>
          <a:noFill/>
          <a:ln w="9525">
            <a:noFill/>
            <a:miter lim="800000"/>
            <a:headEnd/>
            <a:tailEnd/>
          </a:ln>
        </p:spPr>
      </p:pic>
      <p:grpSp>
        <p:nvGrpSpPr>
          <p:cNvPr id="55299" name="Group 7"/>
          <p:cNvGrpSpPr>
            <a:grpSpLocks/>
          </p:cNvGrpSpPr>
          <p:nvPr/>
        </p:nvGrpSpPr>
        <p:grpSpPr bwMode="auto">
          <a:xfrm>
            <a:off x="3560763" y="6324600"/>
            <a:ext cx="5583237" cy="533400"/>
            <a:chOff x="2243" y="3984"/>
            <a:chExt cx="3517" cy="336"/>
          </a:xfrm>
        </p:grpSpPr>
        <p:pic>
          <p:nvPicPr>
            <p:cNvPr id="55300"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55301"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55302"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Pinguicula_poldinii_Copyright_P_Dzik_01"/>
          <p:cNvPicPr>
            <a:picLocks noChangeAspect="1" noChangeArrowheads="1"/>
          </p:cNvPicPr>
          <p:nvPr/>
        </p:nvPicPr>
        <p:blipFill>
          <a:blip r:embed="rId2"/>
          <a:srcRect/>
          <a:stretch>
            <a:fillRect/>
          </a:stretch>
        </p:blipFill>
        <p:spPr bwMode="auto">
          <a:xfrm>
            <a:off x="304800" y="228600"/>
            <a:ext cx="5562600" cy="4710113"/>
          </a:xfrm>
          <a:prstGeom prst="rect">
            <a:avLst/>
          </a:prstGeom>
          <a:noFill/>
          <a:ln w="9525">
            <a:noFill/>
            <a:miter lim="800000"/>
            <a:headEnd/>
            <a:tailEnd/>
          </a:ln>
        </p:spPr>
      </p:pic>
      <p:pic>
        <p:nvPicPr>
          <p:cNvPr id="56322" name="Picture 6" descr="P_poldinii3"/>
          <p:cNvPicPr>
            <a:picLocks noChangeAspect="1" noChangeArrowheads="1"/>
          </p:cNvPicPr>
          <p:nvPr/>
        </p:nvPicPr>
        <p:blipFill>
          <a:blip r:embed="rId3"/>
          <a:srcRect/>
          <a:stretch>
            <a:fillRect/>
          </a:stretch>
        </p:blipFill>
        <p:spPr bwMode="auto">
          <a:xfrm>
            <a:off x="5545138" y="609600"/>
            <a:ext cx="3598862" cy="3752850"/>
          </a:xfrm>
          <a:prstGeom prst="rect">
            <a:avLst/>
          </a:prstGeom>
          <a:noFill/>
          <a:ln w="9525">
            <a:noFill/>
            <a:miter lim="800000"/>
            <a:headEnd/>
            <a:tailEnd/>
          </a:ln>
        </p:spPr>
      </p:pic>
      <p:sp>
        <p:nvSpPr>
          <p:cNvPr id="56323" name="Text Box 7"/>
          <p:cNvSpPr txBox="1">
            <a:spLocks noChangeArrowheads="1"/>
          </p:cNvSpPr>
          <p:nvPr/>
        </p:nvSpPr>
        <p:spPr bwMode="auto">
          <a:xfrm>
            <a:off x="381000" y="5181600"/>
            <a:ext cx="5486400" cy="457200"/>
          </a:xfrm>
          <a:prstGeom prst="rect">
            <a:avLst/>
          </a:prstGeom>
          <a:noFill/>
          <a:ln w="9525">
            <a:noFill/>
            <a:miter lim="800000"/>
            <a:headEnd/>
            <a:tailEnd/>
          </a:ln>
        </p:spPr>
        <p:txBody>
          <a:bodyPr>
            <a:spAutoFit/>
          </a:bodyPr>
          <a:lstStyle/>
          <a:p>
            <a:pPr>
              <a:spcBef>
                <a:spcPct val="50000"/>
              </a:spcBef>
            </a:pPr>
            <a:r>
              <a:rPr lang="it-IT" altLang="it-IT" i="1"/>
              <a:t>Pinguicola poldinii</a:t>
            </a:r>
            <a:r>
              <a:rPr lang="it-IT" altLang="it-IT"/>
              <a:t>, Prealpi Carniche</a:t>
            </a:r>
          </a:p>
        </p:txBody>
      </p:sp>
      <p:grpSp>
        <p:nvGrpSpPr>
          <p:cNvPr id="56324" name="Group 7"/>
          <p:cNvGrpSpPr>
            <a:grpSpLocks/>
          </p:cNvGrpSpPr>
          <p:nvPr/>
        </p:nvGrpSpPr>
        <p:grpSpPr bwMode="auto">
          <a:xfrm>
            <a:off x="3560763" y="6324600"/>
            <a:ext cx="5583237" cy="533400"/>
            <a:chOff x="2243" y="3984"/>
            <a:chExt cx="3517" cy="336"/>
          </a:xfrm>
        </p:grpSpPr>
        <p:pic>
          <p:nvPicPr>
            <p:cNvPr id="56325"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5632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5632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3886200" y="6553200"/>
            <a:ext cx="5410200" cy="304800"/>
          </a:xfrm>
          <a:prstGeom prst="rect">
            <a:avLst/>
          </a:prstGeom>
          <a:noFill/>
          <a:ln w="9525">
            <a:noFill/>
            <a:miter lim="800000"/>
            <a:headEnd/>
            <a:tailEnd/>
          </a:ln>
        </p:spPr>
        <p:txBody>
          <a:bodyPr>
            <a:spAutoFit/>
          </a:bodyPr>
          <a:lstStyle/>
          <a:p>
            <a:pPr>
              <a:spcBef>
                <a:spcPct val="50000"/>
              </a:spcBef>
            </a:pPr>
            <a:r>
              <a:rPr lang="it-IT" altLang="it-IT" sz="1400">
                <a:solidFill>
                  <a:srgbClr val="009900"/>
                </a:solidFill>
                <a:latin typeface="Calibri" pitchFamily="34" charset="0"/>
              </a:rPr>
              <a:t>Botanica - Modd. B+C ”Principi di Biologia vegetale con Laboratorio"</a:t>
            </a:r>
          </a:p>
        </p:txBody>
      </p:sp>
      <p:sp>
        <p:nvSpPr>
          <p:cNvPr id="57346" name="Line 3"/>
          <p:cNvSpPr>
            <a:spLocks noChangeShapeType="1"/>
          </p:cNvSpPr>
          <p:nvPr/>
        </p:nvSpPr>
        <p:spPr bwMode="auto">
          <a:xfrm>
            <a:off x="3962400" y="6550025"/>
            <a:ext cx="5105400" cy="0"/>
          </a:xfrm>
          <a:prstGeom prst="line">
            <a:avLst/>
          </a:prstGeom>
          <a:noFill/>
          <a:ln w="9525">
            <a:solidFill>
              <a:srgbClr val="009900"/>
            </a:solidFill>
            <a:round/>
            <a:headEnd/>
            <a:tailEnd/>
          </a:ln>
        </p:spPr>
        <p:txBody>
          <a:bodyPr wrap="none" anchor="ctr"/>
          <a:lstStyle/>
          <a:p>
            <a:endParaRPr lang="it-IT"/>
          </a:p>
        </p:txBody>
      </p:sp>
      <p:pic>
        <p:nvPicPr>
          <p:cNvPr id="57347" name="Picture 4" descr="fogliafrassino"/>
          <p:cNvPicPr>
            <a:picLocks noChangeAspect="1" noChangeArrowheads="1"/>
          </p:cNvPicPr>
          <p:nvPr/>
        </p:nvPicPr>
        <p:blipFill>
          <a:blip r:embed="rId2"/>
          <a:srcRect/>
          <a:stretch>
            <a:fillRect/>
          </a:stretch>
        </p:blipFill>
        <p:spPr bwMode="auto">
          <a:xfrm>
            <a:off x="3429000" y="6254750"/>
            <a:ext cx="482600" cy="603250"/>
          </a:xfrm>
          <a:prstGeom prst="rect">
            <a:avLst/>
          </a:prstGeom>
          <a:noFill/>
          <a:ln w="9525">
            <a:noFill/>
            <a:miter lim="800000"/>
            <a:headEnd/>
            <a:tailEnd/>
          </a:ln>
        </p:spPr>
      </p:pic>
      <p:pic>
        <p:nvPicPr>
          <p:cNvPr id="57348" name="Picture 9" descr="pinguicole appenniniche"/>
          <p:cNvPicPr>
            <a:picLocks noChangeAspect="1" noChangeArrowheads="1"/>
          </p:cNvPicPr>
          <p:nvPr/>
        </p:nvPicPr>
        <p:blipFill>
          <a:blip r:embed="rId3"/>
          <a:srcRect/>
          <a:stretch>
            <a:fillRect/>
          </a:stretch>
        </p:blipFill>
        <p:spPr bwMode="auto">
          <a:xfrm>
            <a:off x="3284538" y="2505075"/>
            <a:ext cx="5859462" cy="4352925"/>
          </a:xfrm>
          <a:prstGeom prst="rect">
            <a:avLst/>
          </a:prstGeom>
          <a:noFill/>
          <a:ln w="9525">
            <a:noFill/>
            <a:miter lim="800000"/>
            <a:headEnd/>
            <a:tailEnd/>
          </a:ln>
        </p:spPr>
      </p:pic>
      <p:pic>
        <p:nvPicPr>
          <p:cNvPr id="57349" name="Picture 10" descr="pinguicoleappenniniche1"/>
          <p:cNvPicPr>
            <a:picLocks noChangeAspect="1" noChangeArrowheads="1"/>
          </p:cNvPicPr>
          <p:nvPr/>
        </p:nvPicPr>
        <p:blipFill>
          <a:blip r:embed="rId4">
            <a:lum contrast="10000"/>
          </a:blip>
          <a:srcRect/>
          <a:stretch>
            <a:fillRect/>
          </a:stretch>
        </p:blipFill>
        <p:spPr bwMode="auto">
          <a:xfrm>
            <a:off x="0" y="0"/>
            <a:ext cx="7086600" cy="4419600"/>
          </a:xfrm>
          <a:prstGeom prst="rect">
            <a:avLst/>
          </a:prstGeom>
          <a:noFill/>
          <a:ln w="9525">
            <a:noFill/>
            <a:miter lim="800000"/>
            <a:headEnd/>
            <a:tailEnd/>
          </a:ln>
        </p:spPr>
      </p:pic>
      <p:sp>
        <p:nvSpPr>
          <p:cNvPr id="2" name="Ovale 1"/>
          <p:cNvSpPr/>
          <p:nvPr/>
        </p:nvSpPr>
        <p:spPr>
          <a:xfrm>
            <a:off x="4219575" y="2420938"/>
            <a:ext cx="1439863" cy="12954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descr="Drosera allciae BELLISSIMA"/>
          <p:cNvPicPr>
            <a:picLocks noChangeAspect="1" noChangeArrowheads="1"/>
          </p:cNvPicPr>
          <p:nvPr/>
        </p:nvPicPr>
        <p:blipFill>
          <a:blip r:embed="rId2"/>
          <a:srcRect/>
          <a:stretch>
            <a:fillRect/>
          </a:stretch>
        </p:blipFill>
        <p:spPr bwMode="auto">
          <a:xfrm>
            <a:off x="381000" y="2300288"/>
            <a:ext cx="3962400" cy="3719512"/>
          </a:xfrm>
          <a:prstGeom prst="rect">
            <a:avLst/>
          </a:prstGeom>
          <a:noFill/>
          <a:ln w="9525">
            <a:noFill/>
            <a:miter lim="800000"/>
            <a:headEnd/>
            <a:tailEnd/>
          </a:ln>
        </p:spPr>
      </p:pic>
      <p:pic>
        <p:nvPicPr>
          <p:cNvPr id="58370" name="Picture 6" descr="Drosera regia_FOGLIECONTROLUCE"/>
          <p:cNvPicPr>
            <a:picLocks noChangeAspect="1" noChangeArrowheads="1"/>
          </p:cNvPicPr>
          <p:nvPr/>
        </p:nvPicPr>
        <p:blipFill>
          <a:blip r:embed="rId3"/>
          <a:srcRect/>
          <a:stretch>
            <a:fillRect/>
          </a:stretch>
        </p:blipFill>
        <p:spPr bwMode="auto">
          <a:xfrm>
            <a:off x="4672013" y="457200"/>
            <a:ext cx="4014787" cy="5562600"/>
          </a:xfrm>
          <a:prstGeom prst="rect">
            <a:avLst/>
          </a:prstGeom>
          <a:noFill/>
          <a:ln w="9525">
            <a:noFill/>
            <a:miter lim="800000"/>
            <a:headEnd/>
            <a:tailEnd/>
          </a:ln>
        </p:spPr>
      </p:pic>
      <p:sp>
        <p:nvSpPr>
          <p:cNvPr id="58371" name="Text Box 7"/>
          <p:cNvSpPr txBox="1">
            <a:spLocks noChangeArrowheads="1"/>
          </p:cNvSpPr>
          <p:nvPr/>
        </p:nvSpPr>
        <p:spPr bwMode="auto">
          <a:xfrm>
            <a:off x="381000" y="381000"/>
            <a:ext cx="3962400" cy="579438"/>
          </a:xfrm>
          <a:prstGeom prst="rect">
            <a:avLst/>
          </a:prstGeom>
          <a:noFill/>
          <a:ln w="9525">
            <a:noFill/>
            <a:miter lim="800000"/>
            <a:headEnd/>
            <a:tailEnd/>
          </a:ln>
        </p:spPr>
        <p:txBody>
          <a:bodyPr>
            <a:spAutoFit/>
          </a:bodyPr>
          <a:lstStyle/>
          <a:p>
            <a:pPr>
              <a:spcBef>
                <a:spcPct val="50000"/>
              </a:spcBef>
            </a:pPr>
            <a:r>
              <a:rPr lang="it-IT" altLang="it-IT" sz="3200" b="1"/>
              <a:t>Genere DROSERA</a:t>
            </a:r>
          </a:p>
        </p:txBody>
      </p:sp>
      <p:grpSp>
        <p:nvGrpSpPr>
          <p:cNvPr id="58372" name="Group 7"/>
          <p:cNvGrpSpPr>
            <a:grpSpLocks/>
          </p:cNvGrpSpPr>
          <p:nvPr/>
        </p:nvGrpSpPr>
        <p:grpSpPr bwMode="auto">
          <a:xfrm>
            <a:off x="3560763" y="6324600"/>
            <a:ext cx="5583237" cy="533400"/>
            <a:chOff x="2243" y="3984"/>
            <a:chExt cx="3517" cy="336"/>
          </a:xfrm>
        </p:grpSpPr>
        <p:pic>
          <p:nvPicPr>
            <p:cNvPr id="58373"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58374"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58375"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Drosera scorpiodes 3"/>
          <p:cNvPicPr>
            <a:picLocks noChangeAspect="1" noChangeArrowheads="1"/>
          </p:cNvPicPr>
          <p:nvPr/>
        </p:nvPicPr>
        <p:blipFill>
          <a:blip r:embed="rId2"/>
          <a:srcRect t="10892"/>
          <a:stretch>
            <a:fillRect/>
          </a:stretch>
        </p:blipFill>
        <p:spPr bwMode="auto">
          <a:xfrm>
            <a:off x="0" y="0"/>
            <a:ext cx="5772150" cy="6542088"/>
          </a:xfrm>
          <a:prstGeom prst="rect">
            <a:avLst/>
          </a:prstGeom>
          <a:noFill/>
          <a:ln w="9525">
            <a:noFill/>
            <a:miter lim="800000"/>
            <a:headEnd/>
            <a:tailEnd/>
          </a:ln>
        </p:spPr>
      </p:pic>
      <p:grpSp>
        <p:nvGrpSpPr>
          <p:cNvPr id="59394" name="Group 7"/>
          <p:cNvGrpSpPr>
            <a:grpSpLocks/>
          </p:cNvGrpSpPr>
          <p:nvPr/>
        </p:nvGrpSpPr>
        <p:grpSpPr bwMode="auto">
          <a:xfrm>
            <a:off x="3560763" y="6324600"/>
            <a:ext cx="5583237" cy="533400"/>
            <a:chOff x="2243" y="3984"/>
            <a:chExt cx="3517" cy="336"/>
          </a:xfrm>
        </p:grpSpPr>
        <p:pic>
          <p:nvPicPr>
            <p:cNvPr id="59395"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5939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5939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9" descr="2048x1536-fit_capture-ecran-compte-facebook-fernando-rivadavia-drosera-magnifica-25-juillet-2015"/>
          <p:cNvPicPr>
            <a:picLocks noChangeAspect="1" noChangeArrowheads="1"/>
          </p:cNvPicPr>
          <p:nvPr/>
        </p:nvPicPr>
        <p:blipFill>
          <a:blip r:embed="rId2"/>
          <a:srcRect l="8167" r="5975"/>
          <a:stretch>
            <a:fillRect/>
          </a:stretch>
        </p:blipFill>
        <p:spPr bwMode="auto">
          <a:xfrm>
            <a:off x="-3175" y="0"/>
            <a:ext cx="8537575" cy="6526213"/>
          </a:xfrm>
          <a:prstGeom prst="rect">
            <a:avLst/>
          </a:prstGeom>
          <a:noFill/>
          <a:ln w="9525">
            <a:noFill/>
            <a:miter lim="800000"/>
            <a:headEnd/>
            <a:tailEnd/>
          </a:ln>
        </p:spPr>
      </p:pic>
      <p:grpSp>
        <p:nvGrpSpPr>
          <p:cNvPr id="60418" name="Group 7"/>
          <p:cNvGrpSpPr>
            <a:grpSpLocks/>
          </p:cNvGrpSpPr>
          <p:nvPr/>
        </p:nvGrpSpPr>
        <p:grpSpPr bwMode="auto">
          <a:xfrm>
            <a:off x="3560763" y="6324600"/>
            <a:ext cx="5583237" cy="533400"/>
            <a:chOff x="2243" y="3984"/>
            <a:chExt cx="3517" cy="336"/>
          </a:xfrm>
        </p:grpSpPr>
        <p:pic>
          <p:nvPicPr>
            <p:cNvPr id="60419"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60420"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60421"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DistributionNepenthes1"/>
          <p:cNvPicPr>
            <a:picLocks noChangeAspect="1" noChangeArrowheads="1"/>
          </p:cNvPicPr>
          <p:nvPr/>
        </p:nvPicPr>
        <p:blipFill>
          <a:blip r:embed="rId2"/>
          <a:srcRect/>
          <a:stretch>
            <a:fillRect/>
          </a:stretch>
        </p:blipFill>
        <p:spPr bwMode="auto">
          <a:xfrm>
            <a:off x="1727200" y="2339975"/>
            <a:ext cx="7416800" cy="4191000"/>
          </a:xfrm>
          <a:prstGeom prst="rect">
            <a:avLst/>
          </a:prstGeom>
          <a:noFill/>
          <a:ln w="9525">
            <a:noFill/>
            <a:miter lim="800000"/>
            <a:headEnd/>
            <a:tailEnd/>
          </a:ln>
        </p:spPr>
      </p:pic>
      <p:sp>
        <p:nvSpPr>
          <p:cNvPr id="61442" name="Text Box 9"/>
          <p:cNvSpPr txBox="1">
            <a:spLocks noChangeArrowheads="1"/>
          </p:cNvSpPr>
          <p:nvPr/>
        </p:nvSpPr>
        <p:spPr bwMode="auto">
          <a:xfrm>
            <a:off x="838200" y="304800"/>
            <a:ext cx="7550150" cy="830263"/>
          </a:xfrm>
          <a:prstGeom prst="rect">
            <a:avLst/>
          </a:prstGeom>
          <a:noFill/>
          <a:ln w="9525">
            <a:noFill/>
            <a:miter lim="800000"/>
            <a:headEnd/>
            <a:tailEnd/>
          </a:ln>
        </p:spPr>
        <p:txBody>
          <a:bodyPr>
            <a:spAutoFit/>
          </a:bodyPr>
          <a:lstStyle/>
          <a:p>
            <a:pPr>
              <a:spcBef>
                <a:spcPct val="50000"/>
              </a:spcBef>
            </a:pPr>
            <a:r>
              <a:rPr lang="it-IT" altLang="it-IT" sz="2400" b="1"/>
              <a:t>Il principio della moscaiola: ad es., il genere NEPENTHES</a:t>
            </a:r>
          </a:p>
        </p:txBody>
      </p:sp>
      <p:pic>
        <p:nvPicPr>
          <p:cNvPr id="61443" name="Picture 2" descr="http://www.restaurifelici.it/images/stories/Oggetti_in_Mostra/collezionismo/moscarola_achiappamosche_antico_800_vetro.jpg"/>
          <p:cNvPicPr>
            <a:picLocks noChangeAspect="1" noChangeArrowheads="1"/>
          </p:cNvPicPr>
          <p:nvPr/>
        </p:nvPicPr>
        <p:blipFill>
          <a:blip r:embed="rId3"/>
          <a:srcRect/>
          <a:stretch>
            <a:fillRect/>
          </a:stretch>
        </p:blipFill>
        <p:spPr bwMode="auto">
          <a:xfrm>
            <a:off x="477838" y="1438275"/>
            <a:ext cx="3816350" cy="5092700"/>
          </a:xfrm>
          <a:prstGeom prst="rect">
            <a:avLst/>
          </a:prstGeom>
          <a:noFill/>
          <a:ln w="9525">
            <a:noFill/>
            <a:miter lim="800000"/>
            <a:headEnd/>
            <a:tailEnd/>
          </a:ln>
        </p:spPr>
      </p:pic>
      <p:grpSp>
        <p:nvGrpSpPr>
          <p:cNvPr id="61444" name="Group 7"/>
          <p:cNvGrpSpPr>
            <a:grpSpLocks/>
          </p:cNvGrpSpPr>
          <p:nvPr/>
        </p:nvGrpSpPr>
        <p:grpSpPr bwMode="auto">
          <a:xfrm>
            <a:off x="3560763" y="6324600"/>
            <a:ext cx="5583237" cy="533400"/>
            <a:chOff x="2243" y="3984"/>
            <a:chExt cx="3517" cy="336"/>
          </a:xfrm>
        </p:grpSpPr>
        <p:pic>
          <p:nvPicPr>
            <p:cNvPr id="61445"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6144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6144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descr="nepentheconformicabellas"/>
          <p:cNvPicPr>
            <a:picLocks noChangeAspect="1" noChangeArrowheads="1"/>
          </p:cNvPicPr>
          <p:nvPr/>
        </p:nvPicPr>
        <p:blipFill>
          <a:blip r:embed="rId2"/>
          <a:srcRect/>
          <a:stretch>
            <a:fillRect/>
          </a:stretch>
        </p:blipFill>
        <p:spPr bwMode="auto">
          <a:xfrm>
            <a:off x="511175" y="398463"/>
            <a:ext cx="8170863" cy="6127750"/>
          </a:xfrm>
          <a:prstGeom prst="rect">
            <a:avLst/>
          </a:prstGeom>
          <a:noFill/>
          <a:ln w="9525">
            <a:noFill/>
            <a:miter lim="800000"/>
            <a:headEnd/>
            <a:tailEnd/>
          </a:ln>
        </p:spPr>
      </p:pic>
      <p:grpSp>
        <p:nvGrpSpPr>
          <p:cNvPr id="62466" name="Group 7"/>
          <p:cNvGrpSpPr>
            <a:grpSpLocks/>
          </p:cNvGrpSpPr>
          <p:nvPr/>
        </p:nvGrpSpPr>
        <p:grpSpPr bwMode="auto">
          <a:xfrm>
            <a:off x="3560763" y="6324600"/>
            <a:ext cx="5583237" cy="533400"/>
            <a:chOff x="2243" y="3984"/>
            <a:chExt cx="3517" cy="336"/>
          </a:xfrm>
        </p:grpSpPr>
        <p:pic>
          <p:nvPicPr>
            <p:cNvPr id="62467"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62468"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62469"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7" descr="internoascidio1"/>
          <p:cNvPicPr>
            <a:picLocks noChangeAspect="1" noChangeArrowheads="1"/>
          </p:cNvPicPr>
          <p:nvPr/>
        </p:nvPicPr>
        <p:blipFill>
          <a:blip r:embed="rId2"/>
          <a:srcRect/>
          <a:stretch>
            <a:fillRect/>
          </a:stretch>
        </p:blipFill>
        <p:spPr bwMode="auto">
          <a:xfrm>
            <a:off x="481013" y="304800"/>
            <a:ext cx="5014912" cy="6172200"/>
          </a:xfrm>
          <a:prstGeom prst="rect">
            <a:avLst/>
          </a:prstGeom>
          <a:noFill/>
          <a:ln w="9525">
            <a:noFill/>
            <a:miter lim="800000"/>
            <a:headEnd/>
            <a:tailEnd/>
          </a:ln>
        </p:spPr>
      </p:pic>
      <p:pic>
        <p:nvPicPr>
          <p:cNvPr id="63490" name="Picture 8" descr="internoascidio2"/>
          <p:cNvPicPr>
            <a:picLocks noChangeAspect="1" noChangeArrowheads="1"/>
          </p:cNvPicPr>
          <p:nvPr/>
        </p:nvPicPr>
        <p:blipFill>
          <a:blip r:embed="rId3"/>
          <a:srcRect/>
          <a:stretch>
            <a:fillRect/>
          </a:stretch>
        </p:blipFill>
        <p:spPr bwMode="auto">
          <a:xfrm>
            <a:off x="5486400" y="1447800"/>
            <a:ext cx="3429000" cy="3895725"/>
          </a:xfrm>
          <a:prstGeom prst="rect">
            <a:avLst/>
          </a:prstGeom>
          <a:noFill/>
          <a:ln w="9525">
            <a:noFill/>
            <a:miter lim="800000"/>
            <a:headEnd/>
            <a:tailEnd/>
          </a:ln>
        </p:spPr>
      </p:pic>
      <p:grpSp>
        <p:nvGrpSpPr>
          <p:cNvPr id="63491" name="Group 7"/>
          <p:cNvGrpSpPr>
            <a:grpSpLocks/>
          </p:cNvGrpSpPr>
          <p:nvPr/>
        </p:nvGrpSpPr>
        <p:grpSpPr bwMode="auto">
          <a:xfrm>
            <a:off x="3560763" y="6324600"/>
            <a:ext cx="5583237" cy="533400"/>
            <a:chOff x="2243" y="3984"/>
            <a:chExt cx="3517" cy="336"/>
          </a:xfrm>
        </p:grpSpPr>
        <p:pic>
          <p:nvPicPr>
            <p:cNvPr id="63492"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63493"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63494"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5" descr="Nepenthes_villosaconliquido"/>
          <p:cNvPicPr>
            <a:picLocks noChangeAspect="1" noChangeArrowheads="1"/>
          </p:cNvPicPr>
          <p:nvPr/>
        </p:nvPicPr>
        <p:blipFill>
          <a:blip r:embed="rId2"/>
          <a:srcRect/>
          <a:stretch>
            <a:fillRect/>
          </a:stretch>
        </p:blipFill>
        <p:spPr bwMode="auto">
          <a:xfrm>
            <a:off x="0" y="0"/>
            <a:ext cx="5140325" cy="6858000"/>
          </a:xfrm>
          <a:prstGeom prst="rect">
            <a:avLst/>
          </a:prstGeom>
          <a:noFill/>
          <a:ln w="9525">
            <a:noFill/>
            <a:miter lim="800000"/>
            <a:headEnd/>
            <a:tailEnd/>
          </a:ln>
        </p:spPr>
      </p:pic>
      <p:grpSp>
        <p:nvGrpSpPr>
          <p:cNvPr id="64514" name="Group 7"/>
          <p:cNvGrpSpPr>
            <a:grpSpLocks/>
          </p:cNvGrpSpPr>
          <p:nvPr/>
        </p:nvGrpSpPr>
        <p:grpSpPr bwMode="auto">
          <a:xfrm>
            <a:off x="3560763" y="6324600"/>
            <a:ext cx="5583237" cy="533400"/>
            <a:chOff x="2243" y="3984"/>
            <a:chExt cx="3517" cy="336"/>
          </a:xfrm>
        </p:grpSpPr>
        <p:pic>
          <p:nvPicPr>
            <p:cNvPr id="64515"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6451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6451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0"/>
          <p:cNvSpPr txBox="1">
            <a:spLocks noChangeArrowheads="1"/>
          </p:cNvSpPr>
          <p:nvPr/>
        </p:nvSpPr>
        <p:spPr bwMode="auto">
          <a:xfrm>
            <a:off x="5508625" y="188913"/>
            <a:ext cx="3455988" cy="1077912"/>
          </a:xfrm>
          <a:prstGeom prst="rect">
            <a:avLst/>
          </a:prstGeom>
          <a:solidFill>
            <a:schemeClr val="bg1"/>
          </a:solidFill>
          <a:ln w="9525">
            <a:noFill/>
            <a:miter lim="800000"/>
            <a:headEnd/>
            <a:tailEnd/>
          </a:ln>
        </p:spPr>
        <p:txBody>
          <a:bodyPr>
            <a:spAutoFit/>
          </a:bodyPr>
          <a:lstStyle/>
          <a:p>
            <a:pPr algn="r" eaLnBrk="0" hangingPunct="0">
              <a:spcBef>
                <a:spcPct val="50000"/>
              </a:spcBef>
              <a:buFont typeface="Arial" charset="0"/>
              <a:buNone/>
            </a:pPr>
            <a:r>
              <a:rPr lang="it-IT" altLang="it-IT" sz="3200" b="1"/>
              <a:t>ATTIVITA’ FOTOSINTETICA</a:t>
            </a:r>
          </a:p>
        </p:txBody>
      </p:sp>
      <p:pic>
        <p:nvPicPr>
          <p:cNvPr id="18434" name="Immagine 1"/>
          <p:cNvPicPr>
            <a:picLocks noChangeAspect="1"/>
          </p:cNvPicPr>
          <p:nvPr/>
        </p:nvPicPr>
        <p:blipFill>
          <a:blip r:embed="rId2"/>
          <a:srcRect/>
          <a:stretch>
            <a:fillRect/>
          </a:stretch>
        </p:blipFill>
        <p:spPr bwMode="auto">
          <a:xfrm>
            <a:off x="4602163" y="2166938"/>
            <a:ext cx="4362450" cy="3271837"/>
          </a:xfrm>
          <a:prstGeom prst="rect">
            <a:avLst/>
          </a:prstGeom>
          <a:noFill/>
          <a:ln w="9525">
            <a:noFill/>
            <a:miter lim="800000"/>
            <a:headEnd/>
            <a:tailEnd/>
          </a:ln>
        </p:spPr>
      </p:pic>
      <p:pic>
        <p:nvPicPr>
          <p:cNvPr id="18435" name="Immagine 2"/>
          <p:cNvPicPr>
            <a:picLocks noChangeAspect="1"/>
          </p:cNvPicPr>
          <p:nvPr/>
        </p:nvPicPr>
        <p:blipFill>
          <a:blip r:embed="rId3"/>
          <a:srcRect/>
          <a:stretch>
            <a:fillRect/>
          </a:stretch>
        </p:blipFill>
        <p:spPr bwMode="auto">
          <a:xfrm>
            <a:off x="230188" y="188913"/>
            <a:ext cx="4760912" cy="3168650"/>
          </a:xfrm>
          <a:prstGeom prst="rect">
            <a:avLst/>
          </a:prstGeom>
          <a:noFill/>
          <a:ln w="9525">
            <a:noFill/>
            <a:miter lim="800000"/>
            <a:headEnd/>
            <a:tailEnd/>
          </a:ln>
        </p:spPr>
      </p:pic>
      <p:sp>
        <p:nvSpPr>
          <p:cNvPr id="18436" name="Text Box 9"/>
          <p:cNvSpPr txBox="1">
            <a:spLocks noChangeArrowheads="1"/>
          </p:cNvSpPr>
          <p:nvPr/>
        </p:nvSpPr>
        <p:spPr bwMode="auto">
          <a:xfrm>
            <a:off x="250825" y="3644900"/>
            <a:ext cx="4105275" cy="1552575"/>
          </a:xfrm>
          <a:prstGeom prst="rect">
            <a:avLst/>
          </a:prstGeom>
          <a:noFill/>
          <a:ln w="9525">
            <a:noFill/>
            <a:miter lim="800000"/>
            <a:headEnd/>
            <a:tailEnd/>
          </a:ln>
        </p:spPr>
        <p:txBody>
          <a:bodyPr>
            <a:spAutoFit/>
          </a:bodyPr>
          <a:lstStyle/>
          <a:p>
            <a:pPr>
              <a:spcBef>
                <a:spcPct val="50000"/>
              </a:spcBef>
            </a:pPr>
            <a:r>
              <a:rPr lang="it-IT" sz="2400"/>
              <a:t>…fusti che sembrano foglie, ma foglie non sono: i cladodi di </a:t>
            </a:r>
            <a:r>
              <a:rPr lang="it-IT" sz="2400" i="1"/>
              <a:t>Ruscus aculeatus </a:t>
            </a:r>
            <a:r>
              <a:rPr lang="it-IT" sz="2400"/>
              <a:t>(pungitopo).</a:t>
            </a:r>
          </a:p>
        </p:txBody>
      </p:sp>
      <p:grpSp>
        <p:nvGrpSpPr>
          <p:cNvPr id="18437" name="Group 7"/>
          <p:cNvGrpSpPr>
            <a:grpSpLocks/>
          </p:cNvGrpSpPr>
          <p:nvPr/>
        </p:nvGrpSpPr>
        <p:grpSpPr bwMode="auto">
          <a:xfrm>
            <a:off x="3560763" y="6324600"/>
            <a:ext cx="5583237" cy="533400"/>
            <a:chOff x="2243" y="3984"/>
            <a:chExt cx="3517" cy="336"/>
          </a:xfrm>
        </p:grpSpPr>
        <p:pic>
          <p:nvPicPr>
            <p:cNvPr id="18438"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18439"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18440"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6" descr="bellissima 1"/>
          <p:cNvPicPr>
            <a:picLocks noChangeAspect="1" noChangeArrowheads="1"/>
          </p:cNvPicPr>
          <p:nvPr/>
        </p:nvPicPr>
        <p:blipFill>
          <a:blip r:embed="rId2"/>
          <a:srcRect/>
          <a:stretch>
            <a:fillRect/>
          </a:stretch>
        </p:blipFill>
        <p:spPr bwMode="auto">
          <a:xfrm>
            <a:off x="5562600" y="304800"/>
            <a:ext cx="3005138" cy="3771900"/>
          </a:xfrm>
          <a:prstGeom prst="rect">
            <a:avLst/>
          </a:prstGeom>
          <a:noFill/>
          <a:ln w="9525">
            <a:noFill/>
            <a:miter lim="800000"/>
            <a:headEnd/>
            <a:tailEnd/>
          </a:ln>
        </p:spPr>
      </p:pic>
      <p:pic>
        <p:nvPicPr>
          <p:cNvPr id="65538" name="Picture 10" descr="315439_nepenthes_greenalsuolo"/>
          <p:cNvPicPr>
            <a:picLocks noChangeAspect="1" noChangeArrowheads="1"/>
          </p:cNvPicPr>
          <p:nvPr/>
        </p:nvPicPr>
        <p:blipFill>
          <a:blip r:embed="rId3"/>
          <a:srcRect/>
          <a:stretch>
            <a:fillRect/>
          </a:stretch>
        </p:blipFill>
        <p:spPr bwMode="auto">
          <a:xfrm>
            <a:off x="304800" y="304800"/>
            <a:ext cx="5029200" cy="3771900"/>
          </a:xfrm>
          <a:prstGeom prst="rect">
            <a:avLst/>
          </a:prstGeom>
          <a:noFill/>
          <a:ln w="9525">
            <a:noFill/>
            <a:miter lim="800000"/>
            <a:headEnd/>
            <a:tailEnd/>
          </a:ln>
        </p:spPr>
      </p:pic>
      <p:grpSp>
        <p:nvGrpSpPr>
          <p:cNvPr id="65539" name="Group 7"/>
          <p:cNvGrpSpPr>
            <a:grpSpLocks/>
          </p:cNvGrpSpPr>
          <p:nvPr/>
        </p:nvGrpSpPr>
        <p:grpSpPr bwMode="auto">
          <a:xfrm>
            <a:off x="3560763" y="6324600"/>
            <a:ext cx="5583237" cy="533400"/>
            <a:chOff x="2243" y="3984"/>
            <a:chExt cx="3517" cy="336"/>
          </a:xfrm>
        </p:grpSpPr>
        <p:pic>
          <p:nvPicPr>
            <p:cNvPr id="65540"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65541"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65542"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descr="Nepenthes veitchii "/>
          <p:cNvPicPr>
            <a:picLocks noChangeAspect="1" noChangeArrowheads="1"/>
          </p:cNvPicPr>
          <p:nvPr/>
        </p:nvPicPr>
        <p:blipFill>
          <a:blip r:embed="rId2"/>
          <a:srcRect/>
          <a:stretch>
            <a:fillRect/>
          </a:stretch>
        </p:blipFill>
        <p:spPr bwMode="auto">
          <a:xfrm>
            <a:off x="533400" y="304800"/>
            <a:ext cx="4572000" cy="5715000"/>
          </a:xfrm>
          <a:prstGeom prst="rect">
            <a:avLst/>
          </a:prstGeom>
          <a:noFill/>
          <a:ln w="9525">
            <a:noFill/>
            <a:miter lim="800000"/>
            <a:headEnd/>
            <a:tailEnd/>
          </a:ln>
        </p:spPr>
      </p:pic>
      <p:pic>
        <p:nvPicPr>
          <p:cNvPr id="66562" name="Picture 6" descr="Nepenthes_compound"/>
          <p:cNvPicPr>
            <a:picLocks noChangeAspect="1" noChangeArrowheads="1"/>
          </p:cNvPicPr>
          <p:nvPr/>
        </p:nvPicPr>
        <p:blipFill>
          <a:blip r:embed="rId3"/>
          <a:srcRect/>
          <a:stretch>
            <a:fillRect/>
          </a:stretch>
        </p:blipFill>
        <p:spPr bwMode="auto">
          <a:xfrm>
            <a:off x="5486400" y="304800"/>
            <a:ext cx="3352800" cy="2347913"/>
          </a:xfrm>
          <a:prstGeom prst="rect">
            <a:avLst/>
          </a:prstGeom>
          <a:noFill/>
          <a:ln w="9525">
            <a:noFill/>
            <a:miter lim="800000"/>
            <a:headEnd/>
            <a:tailEnd/>
          </a:ln>
        </p:spPr>
      </p:pic>
      <p:pic>
        <p:nvPicPr>
          <p:cNvPr id="66563" name="Picture 7" descr="nepenthesrajah"/>
          <p:cNvPicPr>
            <a:picLocks noChangeAspect="1" noChangeArrowheads="1"/>
          </p:cNvPicPr>
          <p:nvPr/>
        </p:nvPicPr>
        <p:blipFill>
          <a:blip r:embed="rId4"/>
          <a:srcRect/>
          <a:stretch>
            <a:fillRect/>
          </a:stretch>
        </p:blipFill>
        <p:spPr bwMode="auto">
          <a:xfrm>
            <a:off x="5508625" y="2636838"/>
            <a:ext cx="3311525" cy="3886200"/>
          </a:xfrm>
          <a:prstGeom prst="rect">
            <a:avLst/>
          </a:prstGeom>
          <a:noFill/>
          <a:ln w="9525">
            <a:noFill/>
            <a:miter lim="800000"/>
            <a:headEnd/>
            <a:tailEnd/>
          </a:ln>
        </p:spPr>
      </p:pic>
      <p:grpSp>
        <p:nvGrpSpPr>
          <p:cNvPr id="66564" name="Group 7"/>
          <p:cNvGrpSpPr>
            <a:grpSpLocks/>
          </p:cNvGrpSpPr>
          <p:nvPr/>
        </p:nvGrpSpPr>
        <p:grpSpPr bwMode="auto">
          <a:xfrm>
            <a:off x="3560763" y="6324600"/>
            <a:ext cx="5583237" cy="533400"/>
            <a:chOff x="2243" y="3984"/>
            <a:chExt cx="3517" cy="336"/>
          </a:xfrm>
        </p:grpSpPr>
        <p:pic>
          <p:nvPicPr>
            <p:cNvPr id="66565" name="Picture 8" descr="fogliafrassino"/>
            <p:cNvPicPr>
              <a:picLocks noChangeAspect="1" noChangeArrowheads="1"/>
            </p:cNvPicPr>
            <p:nvPr/>
          </p:nvPicPr>
          <p:blipFill>
            <a:blip r:embed="rId5"/>
            <a:srcRect/>
            <a:stretch>
              <a:fillRect/>
            </a:stretch>
          </p:blipFill>
          <p:spPr bwMode="auto">
            <a:xfrm>
              <a:off x="2243" y="3984"/>
              <a:ext cx="269" cy="336"/>
            </a:xfrm>
            <a:prstGeom prst="rect">
              <a:avLst/>
            </a:prstGeom>
            <a:noFill/>
            <a:ln w="9525">
              <a:noFill/>
              <a:miter lim="800000"/>
              <a:headEnd/>
              <a:tailEnd/>
            </a:ln>
          </p:spPr>
        </p:pic>
        <p:sp>
          <p:nvSpPr>
            <p:cNvPr id="6656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6656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2"/>
          <p:cNvSpPr txBox="1">
            <a:spLocks noChangeArrowheads="1"/>
          </p:cNvSpPr>
          <p:nvPr/>
        </p:nvSpPr>
        <p:spPr bwMode="auto">
          <a:xfrm>
            <a:off x="3886200" y="6553200"/>
            <a:ext cx="5410200" cy="304800"/>
          </a:xfrm>
          <a:prstGeom prst="rect">
            <a:avLst/>
          </a:prstGeom>
          <a:noFill/>
          <a:ln w="9525">
            <a:noFill/>
            <a:miter lim="800000"/>
            <a:headEnd/>
            <a:tailEnd/>
          </a:ln>
        </p:spPr>
        <p:txBody>
          <a:bodyPr>
            <a:spAutoFit/>
          </a:bodyPr>
          <a:lstStyle/>
          <a:p>
            <a:pPr>
              <a:spcBef>
                <a:spcPct val="50000"/>
              </a:spcBef>
            </a:pPr>
            <a:r>
              <a:rPr lang="it-IT" altLang="it-IT" sz="1400">
                <a:solidFill>
                  <a:srgbClr val="009900"/>
                </a:solidFill>
                <a:latin typeface="Calibri" pitchFamily="34" charset="0"/>
              </a:rPr>
              <a:t>Botanica - Modd. B+C ”Principi di Biologia vegetale con Laboratorio"</a:t>
            </a:r>
          </a:p>
        </p:txBody>
      </p:sp>
      <p:sp>
        <p:nvSpPr>
          <p:cNvPr id="67586" name="Line 3"/>
          <p:cNvSpPr>
            <a:spLocks noChangeShapeType="1"/>
          </p:cNvSpPr>
          <p:nvPr/>
        </p:nvSpPr>
        <p:spPr bwMode="auto">
          <a:xfrm>
            <a:off x="3962400" y="6550025"/>
            <a:ext cx="5105400" cy="0"/>
          </a:xfrm>
          <a:prstGeom prst="line">
            <a:avLst/>
          </a:prstGeom>
          <a:noFill/>
          <a:ln w="9525">
            <a:solidFill>
              <a:srgbClr val="009900"/>
            </a:solidFill>
            <a:round/>
            <a:headEnd/>
            <a:tailEnd/>
          </a:ln>
        </p:spPr>
        <p:txBody>
          <a:bodyPr wrap="none" anchor="ctr"/>
          <a:lstStyle/>
          <a:p>
            <a:endParaRPr lang="it-IT"/>
          </a:p>
        </p:txBody>
      </p:sp>
      <p:pic>
        <p:nvPicPr>
          <p:cNvPr id="67587" name="Picture 4" descr="fogliafrassino"/>
          <p:cNvPicPr>
            <a:picLocks noChangeAspect="1" noChangeArrowheads="1"/>
          </p:cNvPicPr>
          <p:nvPr/>
        </p:nvPicPr>
        <p:blipFill>
          <a:blip r:embed="rId2"/>
          <a:srcRect/>
          <a:stretch>
            <a:fillRect/>
          </a:stretch>
        </p:blipFill>
        <p:spPr bwMode="auto">
          <a:xfrm>
            <a:off x="3429000" y="6254750"/>
            <a:ext cx="482600" cy="603250"/>
          </a:xfrm>
          <a:prstGeom prst="rect">
            <a:avLst/>
          </a:prstGeom>
          <a:noFill/>
          <a:ln w="9525">
            <a:noFill/>
            <a:miter lim="800000"/>
            <a:headEnd/>
            <a:tailEnd/>
          </a:ln>
        </p:spPr>
      </p:pic>
      <p:pic>
        <p:nvPicPr>
          <p:cNvPr id="67588" name="Picture 5" descr="nepenthes-black"/>
          <p:cNvPicPr>
            <a:picLocks noChangeAspect="1" noChangeArrowheads="1"/>
          </p:cNvPicPr>
          <p:nvPr/>
        </p:nvPicPr>
        <p:blipFill>
          <a:blip r:embed="rId3"/>
          <a:srcRect/>
          <a:stretch>
            <a:fillRect/>
          </a:stretch>
        </p:blipFill>
        <p:spPr bwMode="auto">
          <a:xfrm>
            <a:off x="0" y="0"/>
            <a:ext cx="4953000" cy="3657600"/>
          </a:xfrm>
          <a:prstGeom prst="rect">
            <a:avLst/>
          </a:prstGeom>
          <a:noFill/>
          <a:ln w="9525">
            <a:noFill/>
            <a:miter lim="800000"/>
            <a:headEnd/>
            <a:tailEnd/>
          </a:ln>
        </p:spPr>
      </p:pic>
      <p:pic>
        <p:nvPicPr>
          <p:cNvPr id="67589" name="Picture 6" descr="Nepenthescon dettaglio"/>
          <p:cNvPicPr>
            <a:picLocks noChangeAspect="1" noChangeArrowheads="1"/>
          </p:cNvPicPr>
          <p:nvPr/>
        </p:nvPicPr>
        <p:blipFill>
          <a:blip r:embed="rId4"/>
          <a:srcRect/>
          <a:stretch>
            <a:fillRect/>
          </a:stretch>
        </p:blipFill>
        <p:spPr bwMode="auto">
          <a:xfrm>
            <a:off x="4487863" y="0"/>
            <a:ext cx="4656137" cy="6858000"/>
          </a:xfrm>
          <a:prstGeom prst="rect">
            <a:avLst/>
          </a:prstGeom>
          <a:noFill/>
          <a:ln w="9525">
            <a:noFill/>
            <a:miter lim="800000"/>
            <a:headEnd/>
            <a:tailEnd/>
          </a:ln>
        </p:spPr>
      </p:pic>
      <p:pic>
        <p:nvPicPr>
          <p:cNvPr id="67590" name="Picture 7" descr="nepenthesrimSEM"/>
          <p:cNvPicPr>
            <a:picLocks noChangeAspect="1" noChangeArrowheads="1"/>
          </p:cNvPicPr>
          <p:nvPr/>
        </p:nvPicPr>
        <p:blipFill>
          <a:blip r:embed="rId5"/>
          <a:srcRect/>
          <a:stretch>
            <a:fillRect/>
          </a:stretch>
        </p:blipFill>
        <p:spPr bwMode="auto">
          <a:xfrm>
            <a:off x="0" y="3368675"/>
            <a:ext cx="4572000" cy="348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7" descr="Oeco_trapped2"/>
          <p:cNvPicPr>
            <a:picLocks noChangeAspect="1" noChangeArrowheads="1"/>
          </p:cNvPicPr>
          <p:nvPr/>
        </p:nvPicPr>
        <p:blipFill>
          <a:blip r:embed="rId2"/>
          <a:srcRect/>
          <a:stretch>
            <a:fillRect/>
          </a:stretch>
        </p:blipFill>
        <p:spPr bwMode="auto">
          <a:xfrm>
            <a:off x="0" y="0"/>
            <a:ext cx="2414588" cy="6858000"/>
          </a:xfrm>
          <a:prstGeom prst="rect">
            <a:avLst/>
          </a:prstGeom>
          <a:noFill/>
          <a:ln w="9525">
            <a:noFill/>
            <a:miter lim="800000"/>
            <a:headEnd/>
            <a:tailEnd/>
          </a:ln>
        </p:spPr>
      </p:pic>
      <p:pic>
        <p:nvPicPr>
          <p:cNvPr id="68610" name="Picture 8" descr="formicafurbaCamponotus_schmitzii"/>
          <p:cNvPicPr>
            <a:picLocks noChangeAspect="1" noChangeArrowheads="1"/>
          </p:cNvPicPr>
          <p:nvPr/>
        </p:nvPicPr>
        <p:blipFill>
          <a:blip r:embed="rId3"/>
          <a:srcRect/>
          <a:stretch>
            <a:fillRect/>
          </a:stretch>
        </p:blipFill>
        <p:spPr bwMode="auto">
          <a:xfrm>
            <a:off x="3200400" y="1219200"/>
            <a:ext cx="2828925" cy="4267200"/>
          </a:xfrm>
          <a:prstGeom prst="rect">
            <a:avLst/>
          </a:prstGeom>
          <a:noFill/>
          <a:ln w="9525">
            <a:noFill/>
            <a:miter lim="800000"/>
            <a:headEnd/>
            <a:tailEnd/>
          </a:ln>
        </p:spPr>
      </p:pic>
      <p:grpSp>
        <p:nvGrpSpPr>
          <p:cNvPr id="68611" name="Group 7"/>
          <p:cNvGrpSpPr>
            <a:grpSpLocks/>
          </p:cNvGrpSpPr>
          <p:nvPr/>
        </p:nvGrpSpPr>
        <p:grpSpPr bwMode="auto">
          <a:xfrm>
            <a:off x="3560763" y="6324600"/>
            <a:ext cx="5583237" cy="533400"/>
            <a:chOff x="2243" y="3984"/>
            <a:chExt cx="3517" cy="336"/>
          </a:xfrm>
        </p:grpSpPr>
        <p:pic>
          <p:nvPicPr>
            <p:cNvPr id="68612"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68613"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68614"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descr="Nepenthes_ventricosababyascidio2"/>
          <p:cNvPicPr>
            <a:picLocks noChangeAspect="1" noChangeArrowheads="1"/>
          </p:cNvPicPr>
          <p:nvPr/>
        </p:nvPicPr>
        <p:blipFill>
          <a:blip r:embed="rId2"/>
          <a:srcRect/>
          <a:stretch>
            <a:fillRect/>
          </a:stretch>
        </p:blipFill>
        <p:spPr bwMode="auto">
          <a:xfrm>
            <a:off x="395288" y="0"/>
            <a:ext cx="8748712" cy="6524625"/>
          </a:xfrm>
          <a:prstGeom prst="rect">
            <a:avLst/>
          </a:prstGeom>
          <a:noFill/>
          <a:ln w="9525">
            <a:noFill/>
            <a:miter lim="800000"/>
            <a:headEnd/>
            <a:tailEnd/>
          </a:ln>
        </p:spPr>
      </p:pic>
      <p:grpSp>
        <p:nvGrpSpPr>
          <p:cNvPr id="69634" name="Group 7"/>
          <p:cNvGrpSpPr>
            <a:grpSpLocks/>
          </p:cNvGrpSpPr>
          <p:nvPr/>
        </p:nvGrpSpPr>
        <p:grpSpPr bwMode="auto">
          <a:xfrm>
            <a:off x="3560763" y="6324600"/>
            <a:ext cx="5583237" cy="533400"/>
            <a:chOff x="2243" y="3984"/>
            <a:chExt cx="3517" cy="336"/>
          </a:xfrm>
        </p:grpSpPr>
        <p:pic>
          <p:nvPicPr>
            <p:cNvPr id="69635"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6963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6963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fogliafrassino"/>
          <p:cNvPicPr>
            <a:picLocks noChangeAspect="1" noChangeArrowheads="1"/>
          </p:cNvPicPr>
          <p:nvPr/>
        </p:nvPicPr>
        <p:blipFill>
          <a:blip r:embed="rId2"/>
          <a:srcRect/>
          <a:stretch>
            <a:fillRect/>
          </a:stretch>
        </p:blipFill>
        <p:spPr bwMode="auto">
          <a:xfrm>
            <a:off x="3429000" y="6254750"/>
            <a:ext cx="482600" cy="603250"/>
          </a:xfrm>
          <a:prstGeom prst="rect">
            <a:avLst/>
          </a:prstGeom>
          <a:noFill/>
          <a:ln w="9525">
            <a:noFill/>
            <a:miter lim="800000"/>
            <a:headEnd/>
            <a:tailEnd/>
          </a:ln>
        </p:spPr>
      </p:pic>
      <p:pic>
        <p:nvPicPr>
          <p:cNvPr id="70658" name="Picture 5" descr="Nepenthes_ventricosababyascidio3"/>
          <p:cNvPicPr>
            <a:picLocks noChangeAspect="1" noChangeArrowheads="1"/>
          </p:cNvPicPr>
          <p:nvPr/>
        </p:nvPicPr>
        <p:blipFill>
          <a:blip r:embed="rId3"/>
          <a:srcRect/>
          <a:stretch>
            <a:fillRect/>
          </a:stretch>
        </p:blipFill>
        <p:spPr bwMode="auto">
          <a:xfrm>
            <a:off x="914400" y="0"/>
            <a:ext cx="5143500" cy="6858000"/>
          </a:xfrm>
          <a:prstGeom prst="rect">
            <a:avLst/>
          </a:prstGeom>
          <a:noFill/>
          <a:ln w="9525">
            <a:noFill/>
            <a:miter lim="800000"/>
            <a:headEnd/>
            <a:tailEnd/>
          </a:ln>
        </p:spPr>
      </p:pic>
      <p:grpSp>
        <p:nvGrpSpPr>
          <p:cNvPr id="70659" name="Group 7"/>
          <p:cNvGrpSpPr>
            <a:grpSpLocks/>
          </p:cNvGrpSpPr>
          <p:nvPr/>
        </p:nvGrpSpPr>
        <p:grpSpPr bwMode="auto">
          <a:xfrm>
            <a:off x="3560763" y="6324600"/>
            <a:ext cx="5583237" cy="533400"/>
            <a:chOff x="2243" y="3984"/>
            <a:chExt cx="3517" cy="336"/>
          </a:xfrm>
        </p:grpSpPr>
        <p:pic>
          <p:nvPicPr>
            <p:cNvPr id="70660" name="Picture 8" descr="fogliafrassino"/>
            <p:cNvPicPr>
              <a:picLocks noChangeAspect="1" noChangeArrowheads="1"/>
            </p:cNvPicPr>
            <p:nvPr/>
          </p:nvPicPr>
          <p:blipFill>
            <a:blip r:embed="rId2"/>
            <a:srcRect/>
            <a:stretch>
              <a:fillRect/>
            </a:stretch>
          </p:blipFill>
          <p:spPr bwMode="auto">
            <a:xfrm>
              <a:off x="2243" y="3984"/>
              <a:ext cx="269" cy="336"/>
            </a:xfrm>
            <a:prstGeom prst="rect">
              <a:avLst/>
            </a:prstGeom>
            <a:noFill/>
            <a:ln w="9525">
              <a:noFill/>
              <a:miter lim="800000"/>
              <a:headEnd/>
              <a:tailEnd/>
            </a:ln>
          </p:spPr>
        </p:pic>
        <p:sp>
          <p:nvSpPr>
            <p:cNvPr id="70661"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0662"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5" descr="Nepenthes burbridgeae - foglia+ascidio"/>
          <p:cNvPicPr>
            <a:picLocks noChangeAspect="1" noChangeArrowheads="1"/>
          </p:cNvPicPr>
          <p:nvPr/>
        </p:nvPicPr>
        <p:blipFill>
          <a:blip r:embed="rId2"/>
          <a:srcRect/>
          <a:stretch>
            <a:fillRect/>
          </a:stretch>
        </p:blipFill>
        <p:spPr bwMode="auto">
          <a:xfrm>
            <a:off x="0" y="0"/>
            <a:ext cx="5595938" cy="6554788"/>
          </a:xfrm>
          <a:prstGeom prst="rect">
            <a:avLst/>
          </a:prstGeom>
          <a:noFill/>
          <a:ln w="9525">
            <a:noFill/>
            <a:miter lim="800000"/>
            <a:headEnd/>
            <a:tailEnd/>
          </a:ln>
        </p:spPr>
      </p:pic>
      <p:grpSp>
        <p:nvGrpSpPr>
          <p:cNvPr id="71682" name="Group 7"/>
          <p:cNvGrpSpPr>
            <a:grpSpLocks/>
          </p:cNvGrpSpPr>
          <p:nvPr/>
        </p:nvGrpSpPr>
        <p:grpSpPr bwMode="auto">
          <a:xfrm>
            <a:off x="3560763" y="6324600"/>
            <a:ext cx="5583237" cy="533400"/>
            <a:chOff x="2243" y="3984"/>
            <a:chExt cx="3517" cy="336"/>
          </a:xfrm>
        </p:grpSpPr>
        <p:pic>
          <p:nvPicPr>
            <p:cNvPr id="71683"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71684"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1685"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descr="STAGNOOLIGOTROFICO"/>
          <p:cNvPicPr>
            <a:picLocks noChangeAspect="1" noChangeArrowheads="1"/>
          </p:cNvPicPr>
          <p:nvPr/>
        </p:nvPicPr>
        <p:blipFill>
          <a:blip r:embed="rId2"/>
          <a:srcRect/>
          <a:stretch>
            <a:fillRect/>
          </a:stretch>
        </p:blipFill>
        <p:spPr bwMode="auto">
          <a:xfrm>
            <a:off x="533400" y="1752600"/>
            <a:ext cx="4800600" cy="3600450"/>
          </a:xfrm>
          <a:prstGeom prst="rect">
            <a:avLst/>
          </a:prstGeom>
          <a:noFill/>
          <a:ln w="9525">
            <a:noFill/>
            <a:miter lim="800000"/>
            <a:headEnd/>
            <a:tailEnd/>
          </a:ln>
        </p:spPr>
      </p:pic>
      <p:pic>
        <p:nvPicPr>
          <p:cNvPr id="72706" name="Picture 6" descr="utricularia-minor-4"/>
          <p:cNvPicPr>
            <a:picLocks noChangeAspect="1" noChangeArrowheads="1"/>
          </p:cNvPicPr>
          <p:nvPr/>
        </p:nvPicPr>
        <p:blipFill>
          <a:blip r:embed="rId3"/>
          <a:srcRect/>
          <a:stretch>
            <a:fillRect/>
          </a:stretch>
        </p:blipFill>
        <p:spPr bwMode="auto">
          <a:xfrm>
            <a:off x="5105400" y="381000"/>
            <a:ext cx="3835400" cy="3294063"/>
          </a:xfrm>
          <a:prstGeom prst="rect">
            <a:avLst/>
          </a:prstGeom>
          <a:noFill/>
          <a:ln w="9525">
            <a:noFill/>
            <a:miter lim="800000"/>
            <a:headEnd/>
            <a:tailEnd/>
          </a:ln>
        </p:spPr>
      </p:pic>
      <p:pic>
        <p:nvPicPr>
          <p:cNvPr id="72707" name="Picture 7" descr="utricularia-minor-5"/>
          <p:cNvPicPr>
            <a:picLocks noChangeAspect="1" noChangeArrowheads="1"/>
          </p:cNvPicPr>
          <p:nvPr/>
        </p:nvPicPr>
        <p:blipFill>
          <a:blip r:embed="rId4"/>
          <a:srcRect/>
          <a:stretch>
            <a:fillRect/>
          </a:stretch>
        </p:blipFill>
        <p:spPr bwMode="auto">
          <a:xfrm>
            <a:off x="5867400" y="3006725"/>
            <a:ext cx="2951163" cy="3519488"/>
          </a:xfrm>
          <a:prstGeom prst="rect">
            <a:avLst/>
          </a:prstGeom>
          <a:noFill/>
          <a:ln w="9525">
            <a:noFill/>
            <a:miter lim="800000"/>
            <a:headEnd/>
            <a:tailEnd/>
          </a:ln>
        </p:spPr>
      </p:pic>
      <p:sp>
        <p:nvSpPr>
          <p:cNvPr id="72708" name="Text Box 8"/>
          <p:cNvSpPr txBox="1">
            <a:spLocks noChangeArrowheads="1"/>
          </p:cNvSpPr>
          <p:nvPr/>
        </p:nvSpPr>
        <p:spPr bwMode="auto">
          <a:xfrm>
            <a:off x="539750" y="404813"/>
            <a:ext cx="4724400" cy="1066800"/>
          </a:xfrm>
          <a:prstGeom prst="rect">
            <a:avLst/>
          </a:prstGeom>
          <a:noFill/>
          <a:ln w="9525">
            <a:noFill/>
            <a:miter lim="800000"/>
            <a:headEnd/>
            <a:tailEnd/>
          </a:ln>
        </p:spPr>
        <p:txBody>
          <a:bodyPr>
            <a:spAutoFit/>
          </a:bodyPr>
          <a:lstStyle/>
          <a:p>
            <a:pPr>
              <a:spcBef>
                <a:spcPct val="50000"/>
              </a:spcBef>
            </a:pPr>
            <a:r>
              <a:rPr lang="it-IT" altLang="it-IT" sz="3200" b="1"/>
              <a:t>La cattura attiva: il genere UTRICULARIA</a:t>
            </a:r>
          </a:p>
        </p:txBody>
      </p:sp>
      <p:grpSp>
        <p:nvGrpSpPr>
          <p:cNvPr id="72709" name="Group 7"/>
          <p:cNvGrpSpPr>
            <a:grpSpLocks/>
          </p:cNvGrpSpPr>
          <p:nvPr/>
        </p:nvGrpSpPr>
        <p:grpSpPr bwMode="auto">
          <a:xfrm>
            <a:off x="3560763" y="6324600"/>
            <a:ext cx="5583237" cy="533400"/>
            <a:chOff x="2243" y="3984"/>
            <a:chExt cx="3517" cy="336"/>
          </a:xfrm>
        </p:grpSpPr>
        <p:pic>
          <p:nvPicPr>
            <p:cNvPr id="72710" name="Picture 8" descr="fogliafrassino"/>
            <p:cNvPicPr>
              <a:picLocks noChangeAspect="1" noChangeArrowheads="1"/>
            </p:cNvPicPr>
            <p:nvPr/>
          </p:nvPicPr>
          <p:blipFill>
            <a:blip r:embed="rId5"/>
            <a:srcRect/>
            <a:stretch>
              <a:fillRect/>
            </a:stretch>
          </p:blipFill>
          <p:spPr bwMode="auto">
            <a:xfrm>
              <a:off x="2243" y="3984"/>
              <a:ext cx="269" cy="336"/>
            </a:xfrm>
            <a:prstGeom prst="rect">
              <a:avLst/>
            </a:prstGeom>
            <a:noFill/>
            <a:ln w="9525">
              <a:noFill/>
              <a:miter lim="800000"/>
              <a:headEnd/>
              <a:tailEnd/>
            </a:ln>
          </p:spPr>
        </p:pic>
        <p:sp>
          <p:nvSpPr>
            <p:cNvPr id="72711"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2712"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descr="utricularia-minor-1"/>
          <p:cNvPicPr>
            <a:picLocks noChangeAspect="1" noChangeArrowheads="1"/>
          </p:cNvPicPr>
          <p:nvPr/>
        </p:nvPicPr>
        <p:blipFill>
          <a:blip r:embed="rId2"/>
          <a:srcRect/>
          <a:stretch>
            <a:fillRect/>
          </a:stretch>
        </p:blipFill>
        <p:spPr bwMode="auto">
          <a:xfrm>
            <a:off x="0" y="0"/>
            <a:ext cx="4826000" cy="3497263"/>
          </a:xfrm>
          <a:prstGeom prst="rect">
            <a:avLst/>
          </a:prstGeom>
          <a:noFill/>
          <a:ln w="9525">
            <a:noFill/>
            <a:miter lim="800000"/>
            <a:headEnd/>
            <a:tailEnd/>
          </a:ln>
        </p:spPr>
      </p:pic>
      <p:pic>
        <p:nvPicPr>
          <p:cNvPr id="73730" name="Picture 6" descr="utricularia-minor-2"/>
          <p:cNvPicPr>
            <a:picLocks noChangeAspect="1" noChangeArrowheads="1"/>
          </p:cNvPicPr>
          <p:nvPr/>
        </p:nvPicPr>
        <p:blipFill>
          <a:blip r:embed="rId3"/>
          <a:srcRect/>
          <a:stretch>
            <a:fillRect/>
          </a:stretch>
        </p:blipFill>
        <p:spPr bwMode="auto">
          <a:xfrm>
            <a:off x="4673600" y="0"/>
            <a:ext cx="4470400" cy="3490913"/>
          </a:xfrm>
          <a:prstGeom prst="rect">
            <a:avLst/>
          </a:prstGeom>
          <a:noFill/>
          <a:ln w="9525">
            <a:noFill/>
            <a:miter lim="800000"/>
            <a:headEnd/>
            <a:tailEnd/>
          </a:ln>
        </p:spPr>
      </p:pic>
      <p:sp>
        <p:nvSpPr>
          <p:cNvPr id="73731" name="Text Box 7"/>
          <p:cNvSpPr txBox="1">
            <a:spLocks noChangeArrowheads="1"/>
          </p:cNvSpPr>
          <p:nvPr/>
        </p:nvSpPr>
        <p:spPr bwMode="auto">
          <a:xfrm>
            <a:off x="1219200" y="4191000"/>
            <a:ext cx="6248400" cy="457200"/>
          </a:xfrm>
          <a:prstGeom prst="rect">
            <a:avLst/>
          </a:prstGeom>
          <a:noFill/>
          <a:ln w="9525">
            <a:noFill/>
            <a:miter lim="800000"/>
            <a:headEnd/>
            <a:tailEnd/>
          </a:ln>
        </p:spPr>
        <p:txBody>
          <a:bodyPr>
            <a:spAutoFit/>
          </a:bodyPr>
          <a:lstStyle/>
          <a:p>
            <a:pPr>
              <a:spcBef>
                <a:spcPct val="50000"/>
              </a:spcBef>
            </a:pPr>
            <a:endParaRPr lang="it-IT" altLang="it-IT">
              <a:latin typeface="Calibri" pitchFamily="34" charset="0"/>
            </a:endParaRPr>
          </a:p>
        </p:txBody>
      </p:sp>
      <p:pic>
        <p:nvPicPr>
          <p:cNvPr id="73732" name="Picture 8" descr="Utricularia_traps_(sketch)"/>
          <p:cNvPicPr>
            <a:picLocks noChangeAspect="1" noChangeArrowheads="1"/>
          </p:cNvPicPr>
          <p:nvPr/>
        </p:nvPicPr>
        <p:blipFill>
          <a:blip r:embed="rId4">
            <a:lum contrast="10000"/>
          </a:blip>
          <a:srcRect/>
          <a:stretch>
            <a:fillRect/>
          </a:stretch>
        </p:blipFill>
        <p:spPr bwMode="auto">
          <a:xfrm>
            <a:off x="457200" y="3657600"/>
            <a:ext cx="3009900" cy="2809875"/>
          </a:xfrm>
          <a:prstGeom prst="rect">
            <a:avLst/>
          </a:prstGeom>
          <a:noFill/>
          <a:ln w="9525">
            <a:noFill/>
            <a:miter lim="800000"/>
            <a:headEnd/>
            <a:tailEnd/>
          </a:ln>
        </p:spPr>
      </p:pic>
      <p:grpSp>
        <p:nvGrpSpPr>
          <p:cNvPr id="73733" name="Group 7"/>
          <p:cNvGrpSpPr>
            <a:grpSpLocks/>
          </p:cNvGrpSpPr>
          <p:nvPr/>
        </p:nvGrpSpPr>
        <p:grpSpPr bwMode="auto">
          <a:xfrm>
            <a:off x="3560763" y="6324600"/>
            <a:ext cx="5583237" cy="533400"/>
            <a:chOff x="2243" y="3984"/>
            <a:chExt cx="3517" cy="336"/>
          </a:xfrm>
        </p:grpSpPr>
        <p:pic>
          <p:nvPicPr>
            <p:cNvPr id="73734" name="Picture 8" descr="fogliafrassino"/>
            <p:cNvPicPr>
              <a:picLocks noChangeAspect="1" noChangeArrowheads="1"/>
            </p:cNvPicPr>
            <p:nvPr/>
          </p:nvPicPr>
          <p:blipFill>
            <a:blip r:embed="rId5"/>
            <a:srcRect/>
            <a:stretch>
              <a:fillRect/>
            </a:stretch>
          </p:blipFill>
          <p:spPr bwMode="auto">
            <a:xfrm>
              <a:off x="2243" y="3984"/>
              <a:ext cx="269" cy="336"/>
            </a:xfrm>
            <a:prstGeom prst="rect">
              <a:avLst/>
            </a:prstGeom>
            <a:noFill/>
            <a:ln w="9525">
              <a:noFill/>
              <a:miter lim="800000"/>
              <a:headEnd/>
              <a:tailEnd/>
            </a:ln>
          </p:spPr>
        </p:pic>
        <p:sp>
          <p:nvSpPr>
            <p:cNvPr id="73735"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3736"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descr="001484-utricularia_vulgaris-common_bladderwort-erba_vescica"/>
          <p:cNvPicPr>
            <a:picLocks noChangeAspect="1" noChangeArrowheads="1"/>
          </p:cNvPicPr>
          <p:nvPr/>
        </p:nvPicPr>
        <p:blipFill>
          <a:blip r:embed="rId2"/>
          <a:srcRect/>
          <a:stretch>
            <a:fillRect/>
          </a:stretch>
        </p:blipFill>
        <p:spPr bwMode="auto">
          <a:xfrm>
            <a:off x="533400" y="457200"/>
            <a:ext cx="8001000" cy="5334000"/>
          </a:xfrm>
          <a:prstGeom prst="rect">
            <a:avLst/>
          </a:prstGeom>
          <a:noFill/>
          <a:ln w="9525">
            <a:noFill/>
            <a:miter lim="800000"/>
            <a:headEnd/>
            <a:tailEnd/>
          </a:ln>
        </p:spPr>
      </p:pic>
      <p:grpSp>
        <p:nvGrpSpPr>
          <p:cNvPr id="74754" name="Group 7"/>
          <p:cNvGrpSpPr>
            <a:grpSpLocks/>
          </p:cNvGrpSpPr>
          <p:nvPr/>
        </p:nvGrpSpPr>
        <p:grpSpPr bwMode="auto">
          <a:xfrm>
            <a:off x="3560763" y="6324600"/>
            <a:ext cx="5583237" cy="533400"/>
            <a:chOff x="2243" y="3984"/>
            <a:chExt cx="3517" cy="336"/>
          </a:xfrm>
        </p:grpSpPr>
        <p:pic>
          <p:nvPicPr>
            <p:cNvPr id="74755"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7475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475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0"/>
          <p:cNvSpPr txBox="1">
            <a:spLocks noChangeArrowheads="1"/>
          </p:cNvSpPr>
          <p:nvPr/>
        </p:nvSpPr>
        <p:spPr bwMode="auto">
          <a:xfrm>
            <a:off x="5940425" y="188913"/>
            <a:ext cx="3024188" cy="107791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3200" b="1"/>
              <a:t>DI SOSTEGNO ATTIVO</a:t>
            </a:r>
          </a:p>
        </p:txBody>
      </p:sp>
      <p:pic>
        <p:nvPicPr>
          <p:cNvPr id="19458" name="Picture 10" descr="http://th09.deviantart.net/fs71/PRE/i/2013/147/1/0/vitis_vinifera_by_scx-d66tl27.jpg"/>
          <p:cNvPicPr>
            <a:picLocks noChangeAspect="1" noChangeArrowheads="1"/>
          </p:cNvPicPr>
          <p:nvPr/>
        </p:nvPicPr>
        <p:blipFill>
          <a:blip r:embed="rId2"/>
          <a:srcRect t="3029"/>
          <a:stretch>
            <a:fillRect/>
          </a:stretch>
        </p:blipFill>
        <p:spPr bwMode="auto">
          <a:xfrm>
            <a:off x="-17463" y="0"/>
            <a:ext cx="3990976" cy="6881813"/>
          </a:xfrm>
          <a:prstGeom prst="rect">
            <a:avLst/>
          </a:prstGeom>
          <a:noFill/>
          <a:ln w="9525">
            <a:noFill/>
            <a:miter lim="800000"/>
            <a:headEnd/>
            <a:tailEnd/>
          </a:ln>
        </p:spPr>
      </p:pic>
      <p:sp>
        <p:nvSpPr>
          <p:cNvPr id="19459" name="Text Box 8"/>
          <p:cNvSpPr txBox="1">
            <a:spLocks noChangeArrowheads="1"/>
          </p:cNvSpPr>
          <p:nvPr/>
        </p:nvSpPr>
        <p:spPr bwMode="auto">
          <a:xfrm>
            <a:off x="4284663" y="5445125"/>
            <a:ext cx="4608512" cy="822325"/>
          </a:xfrm>
          <a:prstGeom prst="rect">
            <a:avLst/>
          </a:prstGeom>
          <a:noFill/>
          <a:ln w="9525">
            <a:noFill/>
            <a:miter lim="800000"/>
            <a:headEnd/>
            <a:tailEnd/>
          </a:ln>
        </p:spPr>
        <p:txBody>
          <a:bodyPr>
            <a:spAutoFit/>
          </a:bodyPr>
          <a:lstStyle/>
          <a:p>
            <a:pPr>
              <a:spcBef>
                <a:spcPct val="50000"/>
              </a:spcBef>
            </a:pPr>
            <a:r>
              <a:rPr lang="it-IT" sz="2400"/>
              <a:t>…fusti modificati in viticci in </a:t>
            </a:r>
            <a:r>
              <a:rPr lang="it-IT" sz="2400" i="1"/>
              <a:t>Vitis vinifera</a:t>
            </a:r>
          </a:p>
        </p:txBody>
      </p:sp>
      <p:grpSp>
        <p:nvGrpSpPr>
          <p:cNvPr id="19460" name="Group 7"/>
          <p:cNvGrpSpPr>
            <a:grpSpLocks/>
          </p:cNvGrpSpPr>
          <p:nvPr/>
        </p:nvGrpSpPr>
        <p:grpSpPr bwMode="auto">
          <a:xfrm>
            <a:off x="3560763" y="6324600"/>
            <a:ext cx="5583237" cy="533400"/>
            <a:chOff x="2243" y="3984"/>
            <a:chExt cx="3517" cy="336"/>
          </a:xfrm>
        </p:grpSpPr>
        <p:pic>
          <p:nvPicPr>
            <p:cNvPr id="19461"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19462"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19463"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5" descr="utriculariadisegnoparticolareggiato"/>
          <p:cNvPicPr>
            <a:picLocks noChangeAspect="1" noChangeArrowheads="1"/>
          </p:cNvPicPr>
          <p:nvPr/>
        </p:nvPicPr>
        <p:blipFill>
          <a:blip r:embed="rId2"/>
          <a:srcRect/>
          <a:stretch>
            <a:fillRect/>
          </a:stretch>
        </p:blipFill>
        <p:spPr bwMode="auto">
          <a:xfrm>
            <a:off x="76200" y="228600"/>
            <a:ext cx="4756150" cy="6070600"/>
          </a:xfrm>
          <a:prstGeom prst="rect">
            <a:avLst/>
          </a:prstGeom>
          <a:noFill/>
          <a:ln w="9525">
            <a:noFill/>
            <a:miter lim="800000"/>
            <a:headEnd/>
            <a:tailEnd/>
          </a:ln>
        </p:spPr>
      </p:pic>
      <p:pic>
        <p:nvPicPr>
          <p:cNvPr id="75778" name="Picture 6" descr="UTRICULARIA"/>
          <p:cNvPicPr>
            <a:picLocks noChangeAspect="1" noChangeArrowheads="1"/>
          </p:cNvPicPr>
          <p:nvPr/>
        </p:nvPicPr>
        <p:blipFill>
          <a:blip r:embed="rId3"/>
          <a:srcRect/>
          <a:stretch>
            <a:fillRect/>
          </a:stretch>
        </p:blipFill>
        <p:spPr bwMode="auto">
          <a:xfrm>
            <a:off x="4953000" y="228600"/>
            <a:ext cx="3962400" cy="3962400"/>
          </a:xfrm>
          <a:prstGeom prst="rect">
            <a:avLst/>
          </a:prstGeom>
          <a:noFill/>
          <a:ln w="9525">
            <a:noFill/>
            <a:miter lim="800000"/>
            <a:headEnd/>
            <a:tailEnd/>
          </a:ln>
        </p:spPr>
      </p:pic>
      <p:grpSp>
        <p:nvGrpSpPr>
          <p:cNvPr id="75779" name="Group 7"/>
          <p:cNvGrpSpPr>
            <a:grpSpLocks/>
          </p:cNvGrpSpPr>
          <p:nvPr/>
        </p:nvGrpSpPr>
        <p:grpSpPr bwMode="auto">
          <a:xfrm>
            <a:off x="3560763" y="6324600"/>
            <a:ext cx="5583237" cy="533400"/>
            <a:chOff x="2243" y="3984"/>
            <a:chExt cx="3517" cy="336"/>
          </a:xfrm>
        </p:grpSpPr>
        <p:pic>
          <p:nvPicPr>
            <p:cNvPr id="75780"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75781"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5782"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5" descr="miteENTRAPPEDIN A BLADDERWORT"/>
          <p:cNvPicPr>
            <a:picLocks noChangeAspect="1" noChangeArrowheads="1"/>
          </p:cNvPicPr>
          <p:nvPr/>
        </p:nvPicPr>
        <p:blipFill>
          <a:blip r:embed="rId2"/>
          <a:srcRect/>
          <a:stretch>
            <a:fillRect/>
          </a:stretch>
        </p:blipFill>
        <p:spPr bwMode="auto">
          <a:xfrm>
            <a:off x="990600" y="838200"/>
            <a:ext cx="7086600" cy="5148263"/>
          </a:xfrm>
          <a:prstGeom prst="rect">
            <a:avLst/>
          </a:prstGeom>
          <a:noFill/>
          <a:ln w="9525">
            <a:noFill/>
            <a:miter lim="800000"/>
            <a:headEnd/>
            <a:tailEnd/>
          </a:ln>
        </p:spPr>
      </p:pic>
      <p:grpSp>
        <p:nvGrpSpPr>
          <p:cNvPr id="76802" name="Group 7"/>
          <p:cNvGrpSpPr>
            <a:grpSpLocks/>
          </p:cNvGrpSpPr>
          <p:nvPr/>
        </p:nvGrpSpPr>
        <p:grpSpPr bwMode="auto">
          <a:xfrm>
            <a:off x="3560763" y="6324600"/>
            <a:ext cx="5583237" cy="533400"/>
            <a:chOff x="2243" y="3984"/>
            <a:chExt cx="3517" cy="336"/>
          </a:xfrm>
        </p:grpSpPr>
        <p:pic>
          <p:nvPicPr>
            <p:cNvPr id="76803"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76804"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6805"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descr="fogliafrassino"/>
          <p:cNvPicPr>
            <a:picLocks noChangeAspect="1" noChangeArrowheads="1"/>
          </p:cNvPicPr>
          <p:nvPr/>
        </p:nvPicPr>
        <p:blipFill>
          <a:blip r:embed="rId2"/>
          <a:srcRect/>
          <a:stretch>
            <a:fillRect/>
          </a:stretch>
        </p:blipFill>
        <p:spPr bwMode="auto">
          <a:xfrm>
            <a:off x="3429000" y="6254750"/>
            <a:ext cx="482600" cy="603250"/>
          </a:xfrm>
          <a:prstGeom prst="rect">
            <a:avLst/>
          </a:prstGeom>
          <a:noFill/>
          <a:ln w="9525">
            <a:noFill/>
            <a:miter lim="800000"/>
            <a:headEnd/>
            <a:tailEnd/>
          </a:ln>
        </p:spPr>
      </p:pic>
      <p:pic>
        <p:nvPicPr>
          <p:cNvPr id="77826" name="Picture 5" descr="DIionaeamap"/>
          <p:cNvPicPr>
            <a:picLocks noChangeAspect="1" noChangeArrowheads="1"/>
          </p:cNvPicPr>
          <p:nvPr/>
        </p:nvPicPr>
        <p:blipFill>
          <a:blip r:embed="rId3"/>
          <a:srcRect/>
          <a:stretch>
            <a:fillRect/>
          </a:stretch>
        </p:blipFill>
        <p:spPr bwMode="auto">
          <a:xfrm>
            <a:off x="0" y="0"/>
            <a:ext cx="3810000" cy="2857500"/>
          </a:xfrm>
          <a:prstGeom prst="rect">
            <a:avLst/>
          </a:prstGeom>
          <a:noFill/>
          <a:ln w="9525">
            <a:noFill/>
            <a:miter lim="800000"/>
            <a:headEnd/>
            <a:tailEnd/>
          </a:ln>
        </p:spPr>
      </p:pic>
      <p:pic>
        <p:nvPicPr>
          <p:cNvPr id="77827" name="Picture 6" descr="dionaeabella"/>
          <p:cNvPicPr>
            <a:picLocks noChangeAspect="1" noChangeArrowheads="1"/>
          </p:cNvPicPr>
          <p:nvPr/>
        </p:nvPicPr>
        <p:blipFill>
          <a:blip r:embed="rId4"/>
          <a:srcRect/>
          <a:stretch>
            <a:fillRect/>
          </a:stretch>
        </p:blipFill>
        <p:spPr bwMode="auto">
          <a:xfrm>
            <a:off x="0" y="2819400"/>
            <a:ext cx="3810000" cy="4038600"/>
          </a:xfrm>
          <a:prstGeom prst="rect">
            <a:avLst/>
          </a:prstGeom>
          <a:noFill/>
          <a:ln w="9525">
            <a:noFill/>
            <a:miter lim="800000"/>
            <a:headEnd/>
            <a:tailEnd/>
          </a:ln>
        </p:spPr>
      </p:pic>
      <p:pic>
        <p:nvPicPr>
          <p:cNvPr id="77828" name="Picture 7" descr="Dionaea muscipula - 092 (crop)"/>
          <p:cNvPicPr>
            <a:picLocks noChangeAspect="1" noChangeArrowheads="1"/>
          </p:cNvPicPr>
          <p:nvPr/>
        </p:nvPicPr>
        <p:blipFill>
          <a:blip r:embed="rId5"/>
          <a:srcRect/>
          <a:stretch>
            <a:fillRect/>
          </a:stretch>
        </p:blipFill>
        <p:spPr bwMode="auto">
          <a:xfrm>
            <a:off x="4473575" y="1317625"/>
            <a:ext cx="4075113" cy="5208588"/>
          </a:xfrm>
          <a:prstGeom prst="rect">
            <a:avLst/>
          </a:prstGeom>
          <a:noFill/>
          <a:ln w="9525">
            <a:noFill/>
            <a:miter lim="800000"/>
            <a:headEnd/>
            <a:tailEnd/>
          </a:ln>
        </p:spPr>
      </p:pic>
      <p:sp>
        <p:nvSpPr>
          <p:cNvPr id="77829" name="Text Box 8"/>
          <p:cNvSpPr txBox="1">
            <a:spLocks noChangeArrowheads="1"/>
          </p:cNvSpPr>
          <p:nvPr/>
        </p:nvSpPr>
        <p:spPr bwMode="auto">
          <a:xfrm>
            <a:off x="4357688" y="88900"/>
            <a:ext cx="4191000" cy="1066800"/>
          </a:xfrm>
          <a:prstGeom prst="rect">
            <a:avLst/>
          </a:prstGeom>
          <a:noFill/>
          <a:ln w="9525">
            <a:noFill/>
            <a:miter lim="800000"/>
            <a:headEnd/>
            <a:tailEnd/>
          </a:ln>
        </p:spPr>
        <p:txBody>
          <a:bodyPr>
            <a:spAutoFit/>
          </a:bodyPr>
          <a:lstStyle/>
          <a:p>
            <a:pPr>
              <a:spcBef>
                <a:spcPct val="50000"/>
              </a:spcBef>
            </a:pPr>
            <a:r>
              <a:rPr lang="it-IT" altLang="it-IT" sz="3200" b="1"/>
              <a:t>La cattura attiva II°: il genere DIONAEA</a:t>
            </a:r>
            <a:endParaRPr lang="it-IT" altLang="it-IT" sz="3200"/>
          </a:p>
        </p:txBody>
      </p:sp>
      <p:grpSp>
        <p:nvGrpSpPr>
          <p:cNvPr id="77830" name="Group 7"/>
          <p:cNvGrpSpPr>
            <a:grpSpLocks/>
          </p:cNvGrpSpPr>
          <p:nvPr/>
        </p:nvGrpSpPr>
        <p:grpSpPr bwMode="auto">
          <a:xfrm>
            <a:off x="3560763" y="6324600"/>
            <a:ext cx="5583237" cy="533400"/>
            <a:chOff x="2243" y="3984"/>
            <a:chExt cx="3517" cy="336"/>
          </a:xfrm>
        </p:grpSpPr>
        <p:pic>
          <p:nvPicPr>
            <p:cNvPr id="77831" name="Picture 8" descr="fogliafrassino"/>
            <p:cNvPicPr>
              <a:picLocks noChangeAspect="1" noChangeArrowheads="1"/>
            </p:cNvPicPr>
            <p:nvPr/>
          </p:nvPicPr>
          <p:blipFill>
            <a:blip r:embed="rId2"/>
            <a:srcRect/>
            <a:stretch>
              <a:fillRect/>
            </a:stretch>
          </p:blipFill>
          <p:spPr bwMode="auto">
            <a:xfrm>
              <a:off x="2243" y="3984"/>
              <a:ext cx="269" cy="336"/>
            </a:xfrm>
            <a:prstGeom prst="rect">
              <a:avLst/>
            </a:prstGeom>
            <a:noFill/>
            <a:ln w="9525">
              <a:noFill/>
              <a:miter lim="800000"/>
              <a:headEnd/>
              <a:tailEnd/>
            </a:ln>
          </p:spPr>
        </p:pic>
        <p:sp>
          <p:nvSpPr>
            <p:cNvPr id="77832"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7833"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libellula1"/>
          <p:cNvPicPr>
            <a:picLocks noChangeAspect="1" noChangeArrowheads="1"/>
          </p:cNvPicPr>
          <p:nvPr/>
        </p:nvPicPr>
        <p:blipFill>
          <a:blip r:embed="rId2"/>
          <a:srcRect/>
          <a:stretch>
            <a:fillRect/>
          </a:stretch>
        </p:blipFill>
        <p:spPr bwMode="auto">
          <a:xfrm>
            <a:off x="304800" y="742950"/>
            <a:ext cx="4953000" cy="5638800"/>
          </a:xfrm>
          <a:prstGeom prst="rect">
            <a:avLst/>
          </a:prstGeom>
          <a:noFill/>
          <a:ln w="9525">
            <a:noFill/>
            <a:miter lim="800000"/>
            <a:headEnd/>
            <a:tailEnd/>
          </a:ln>
        </p:spPr>
      </p:pic>
      <p:pic>
        <p:nvPicPr>
          <p:cNvPr id="78850" name="Picture 3" descr="libell2"/>
          <p:cNvPicPr>
            <a:picLocks noChangeAspect="1" noChangeArrowheads="1"/>
          </p:cNvPicPr>
          <p:nvPr/>
        </p:nvPicPr>
        <p:blipFill>
          <a:blip r:embed="rId3"/>
          <a:srcRect/>
          <a:stretch>
            <a:fillRect/>
          </a:stretch>
        </p:blipFill>
        <p:spPr bwMode="auto">
          <a:xfrm>
            <a:off x="5364163" y="742950"/>
            <a:ext cx="3632200" cy="5778500"/>
          </a:xfrm>
          <a:prstGeom prst="rect">
            <a:avLst/>
          </a:prstGeom>
          <a:noFill/>
          <a:ln w="9525">
            <a:noFill/>
            <a:miter lim="800000"/>
            <a:headEnd/>
            <a:tailEnd/>
          </a:ln>
        </p:spPr>
      </p:pic>
      <p:grpSp>
        <p:nvGrpSpPr>
          <p:cNvPr id="78851" name="Group 7"/>
          <p:cNvGrpSpPr>
            <a:grpSpLocks/>
          </p:cNvGrpSpPr>
          <p:nvPr/>
        </p:nvGrpSpPr>
        <p:grpSpPr bwMode="auto">
          <a:xfrm>
            <a:off x="3560763" y="6324600"/>
            <a:ext cx="5583237" cy="533400"/>
            <a:chOff x="2243" y="3984"/>
            <a:chExt cx="3517" cy="336"/>
          </a:xfrm>
        </p:grpSpPr>
        <p:pic>
          <p:nvPicPr>
            <p:cNvPr id="78852"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78853"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8854"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5" descr="DIONAEAFUNZIONAMENTO"/>
          <p:cNvPicPr>
            <a:picLocks noChangeAspect="1" noChangeArrowheads="1"/>
          </p:cNvPicPr>
          <p:nvPr/>
        </p:nvPicPr>
        <p:blipFill>
          <a:blip r:embed="rId2"/>
          <a:srcRect/>
          <a:stretch>
            <a:fillRect/>
          </a:stretch>
        </p:blipFill>
        <p:spPr bwMode="auto">
          <a:xfrm>
            <a:off x="1905000" y="0"/>
            <a:ext cx="5192713" cy="6021388"/>
          </a:xfrm>
          <a:prstGeom prst="rect">
            <a:avLst/>
          </a:prstGeom>
          <a:noFill/>
          <a:ln w="9525">
            <a:noFill/>
            <a:miter lim="800000"/>
            <a:headEnd/>
            <a:tailEnd/>
          </a:ln>
        </p:spPr>
      </p:pic>
      <p:grpSp>
        <p:nvGrpSpPr>
          <p:cNvPr id="79874" name="Group 7"/>
          <p:cNvGrpSpPr>
            <a:grpSpLocks/>
          </p:cNvGrpSpPr>
          <p:nvPr/>
        </p:nvGrpSpPr>
        <p:grpSpPr bwMode="auto">
          <a:xfrm>
            <a:off x="3560763" y="6324600"/>
            <a:ext cx="5583237" cy="533400"/>
            <a:chOff x="2243" y="3984"/>
            <a:chExt cx="3517" cy="336"/>
          </a:xfrm>
        </p:grpSpPr>
        <p:pic>
          <p:nvPicPr>
            <p:cNvPr id="79875"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7987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7987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5" descr="Dionaea-m-pelosensitivo"/>
          <p:cNvPicPr>
            <a:picLocks noChangeAspect="1" noChangeArrowheads="1"/>
          </p:cNvPicPr>
          <p:nvPr/>
        </p:nvPicPr>
        <p:blipFill>
          <a:blip r:embed="rId2"/>
          <a:srcRect/>
          <a:stretch>
            <a:fillRect/>
          </a:stretch>
        </p:blipFill>
        <p:spPr bwMode="auto">
          <a:xfrm>
            <a:off x="0" y="990600"/>
            <a:ext cx="5591175" cy="4138613"/>
          </a:xfrm>
          <a:prstGeom prst="rect">
            <a:avLst/>
          </a:prstGeom>
          <a:noFill/>
          <a:ln w="9525">
            <a:noFill/>
            <a:miter lim="800000"/>
            <a:headEnd/>
            <a:tailEnd/>
          </a:ln>
        </p:spPr>
      </p:pic>
      <p:pic>
        <p:nvPicPr>
          <p:cNvPr id="80898" name="Picture 6" descr="pelosensitivo+digestivi"/>
          <p:cNvPicPr>
            <a:picLocks noChangeAspect="1" noChangeArrowheads="1"/>
          </p:cNvPicPr>
          <p:nvPr/>
        </p:nvPicPr>
        <p:blipFill>
          <a:blip r:embed="rId3"/>
          <a:srcRect/>
          <a:stretch>
            <a:fillRect/>
          </a:stretch>
        </p:blipFill>
        <p:spPr bwMode="auto">
          <a:xfrm>
            <a:off x="5957888" y="160338"/>
            <a:ext cx="3186112" cy="6477000"/>
          </a:xfrm>
          <a:prstGeom prst="rect">
            <a:avLst/>
          </a:prstGeom>
          <a:noFill/>
          <a:ln w="9525">
            <a:noFill/>
            <a:miter lim="800000"/>
            <a:headEnd/>
            <a:tailEnd/>
          </a:ln>
        </p:spPr>
      </p:pic>
      <p:grpSp>
        <p:nvGrpSpPr>
          <p:cNvPr id="80899" name="Group 7"/>
          <p:cNvGrpSpPr>
            <a:grpSpLocks/>
          </p:cNvGrpSpPr>
          <p:nvPr/>
        </p:nvGrpSpPr>
        <p:grpSpPr bwMode="auto">
          <a:xfrm>
            <a:off x="3560763" y="6324600"/>
            <a:ext cx="5583237" cy="533400"/>
            <a:chOff x="2243" y="3984"/>
            <a:chExt cx="3517" cy="336"/>
          </a:xfrm>
        </p:grpSpPr>
        <p:pic>
          <p:nvPicPr>
            <p:cNvPr id="80900"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80901"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80902"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0"/>
          <p:cNvSpPr txBox="1">
            <a:spLocks noChangeArrowheads="1"/>
          </p:cNvSpPr>
          <p:nvPr/>
        </p:nvSpPr>
        <p:spPr bwMode="auto">
          <a:xfrm>
            <a:off x="5940425" y="188913"/>
            <a:ext cx="3024188" cy="584200"/>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3200" b="1"/>
              <a:t>DI DIFESA</a:t>
            </a:r>
          </a:p>
        </p:txBody>
      </p:sp>
      <p:pic>
        <p:nvPicPr>
          <p:cNvPr id="20482" name="Immagine 1"/>
          <p:cNvPicPr>
            <a:picLocks noChangeAspect="1"/>
          </p:cNvPicPr>
          <p:nvPr/>
        </p:nvPicPr>
        <p:blipFill>
          <a:blip r:embed="rId2"/>
          <a:srcRect/>
          <a:stretch>
            <a:fillRect/>
          </a:stretch>
        </p:blipFill>
        <p:spPr bwMode="auto">
          <a:xfrm>
            <a:off x="323850" y="190500"/>
            <a:ext cx="5370513" cy="4027488"/>
          </a:xfrm>
          <a:prstGeom prst="rect">
            <a:avLst/>
          </a:prstGeom>
          <a:noFill/>
          <a:ln w="9525">
            <a:noFill/>
            <a:miter lim="800000"/>
            <a:headEnd/>
            <a:tailEnd/>
          </a:ln>
        </p:spPr>
      </p:pic>
      <p:pic>
        <p:nvPicPr>
          <p:cNvPr id="20483" name="Picture 8" descr="http://i1.treknature.com/photos/6135/031b.jpg"/>
          <p:cNvPicPr>
            <a:picLocks noChangeAspect="1" noChangeArrowheads="1"/>
          </p:cNvPicPr>
          <p:nvPr/>
        </p:nvPicPr>
        <p:blipFill>
          <a:blip r:embed="rId3"/>
          <a:srcRect/>
          <a:stretch>
            <a:fillRect/>
          </a:stretch>
        </p:blipFill>
        <p:spPr bwMode="auto">
          <a:xfrm>
            <a:off x="4356100" y="3663950"/>
            <a:ext cx="4787900" cy="2862263"/>
          </a:xfrm>
          <a:prstGeom prst="rect">
            <a:avLst/>
          </a:prstGeom>
          <a:noFill/>
          <a:ln w="9525">
            <a:noFill/>
            <a:miter lim="800000"/>
            <a:headEnd/>
            <a:tailEnd/>
          </a:ln>
        </p:spPr>
      </p:pic>
      <p:grpSp>
        <p:nvGrpSpPr>
          <p:cNvPr id="20484" name="Group 7"/>
          <p:cNvGrpSpPr>
            <a:grpSpLocks/>
          </p:cNvGrpSpPr>
          <p:nvPr/>
        </p:nvGrpSpPr>
        <p:grpSpPr bwMode="auto">
          <a:xfrm>
            <a:off x="3560763" y="6324600"/>
            <a:ext cx="5583237" cy="533400"/>
            <a:chOff x="2243" y="3984"/>
            <a:chExt cx="3517" cy="336"/>
          </a:xfrm>
        </p:grpSpPr>
        <p:pic>
          <p:nvPicPr>
            <p:cNvPr id="20485" name="Picture 8" descr="fogliafrassino"/>
            <p:cNvPicPr>
              <a:picLocks noChangeAspect="1" noChangeArrowheads="1"/>
            </p:cNvPicPr>
            <p:nvPr/>
          </p:nvPicPr>
          <p:blipFill>
            <a:blip r:embed="rId4"/>
            <a:srcRect/>
            <a:stretch>
              <a:fillRect/>
            </a:stretch>
          </p:blipFill>
          <p:spPr bwMode="auto">
            <a:xfrm>
              <a:off x="2243" y="3984"/>
              <a:ext cx="269" cy="336"/>
            </a:xfrm>
            <a:prstGeom prst="rect">
              <a:avLst/>
            </a:prstGeom>
            <a:noFill/>
            <a:ln w="9525">
              <a:noFill/>
              <a:miter lim="800000"/>
              <a:headEnd/>
              <a:tailEnd/>
            </a:ln>
          </p:spPr>
        </p:pic>
        <p:sp>
          <p:nvSpPr>
            <p:cNvPr id="20486"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20487"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leaf"/>
          <p:cNvPicPr>
            <a:picLocks noChangeAspect="1" noChangeArrowheads="1"/>
          </p:cNvPicPr>
          <p:nvPr/>
        </p:nvPicPr>
        <p:blipFill>
          <a:blip r:embed="rId2"/>
          <a:srcRect/>
          <a:stretch>
            <a:fillRect/>
          </a:stretch>
        </p:blipFill>
        <p:spPr bwMode="auto">
          <a:xfrm>
            <a:off x="0" y="-92075"/>
            <a:ext cx="9144000" cy="6616700"/>
          </a:xfrm>
          <a:prstGeom prst="rect">
            <a:avLst/>
          </a:prstGeom>
          <a:noFill/>
          <a:ln w="9525">
            <a:noFill/>
            <a:miter lim="800000"/>
            <a:headEnd/>
            <a:tailEnd/>
          </a:ln>
        </p:spPr>
      </p:pic>
      <p:sp>
        <p:nvSpPr>
          <p:cNvPr id="21506" name="Text Box 4"/>
          <p:cNvSpPr txBox="1">
            <a:spLocks noChangeArrowheads="1"/>
          </p:cNvSpPr>
          <p:nvPr/>
        </p:nvSpPr>
        <p:spPr bwMode="auto">
          <a:xfrm>
            <a:off x="4787900" y="0"/>
            <a:ext cx="4267200" cy="1190625"/>
          </a:xfrm>
          <a:prstGeom prst="rect">
            <a:avLst/>
          </a:prstGeom>
          <a:noFill/>
          <a:ln w="9525">
            <a:noFill/>
            <a:miter lim="800000"/>
            <a:headEnd/>
            <a:tailEnd/>
          </a:ln>
        </p:spPr>
        <p:txBody>
          <a:bodyPr>
            <a:spAutoFit/>
          </a:bodyPr>
          <a:lstStyle/>
          <a:p>
            <a:pPr algn="r">
              <a:spcBef>
                <a:spcPct val="50000"/>
              </a:spcBef>
            </a:pPr>
            <a:r>
              <a:rPr lang="it-IT" altLang="it-IT" sz="3600" b="1">
                <a:solidFill>
                  <a:srgbClr val="FFFF00"/>
                </a:solidFill>
              </a:rPr>
              <a:t>ANATOMIA DELLA FOGLIA</a:t>
            </a:r>
          </a:p>
        </p:txBody>
      </p:sp>
      <p:grpSp>
        <p:nvGrpSpPr>
          <p:cNvPr id="21507" name="Group 7"/>
          <p:cNvGrpSpPr>
            <a:grpSpLocks/>
          </p:cNvGrpSpPr>
          <p:nvPr/>
        </p:nvGrpSpPr>
        <p:grpSpPr bwMode="auto">
          <a:xfrm>
            <a:off x="3560763" y="6324600"/>
            <a:ext cx="5583237" cy="533400"/>
            <a:chOff x="2243" y="3984"/>
            <a:chExt cx="3517" cy="336"/>
          </a:xfrm>
        </p:grpSpPr>
        <p:pic>
          <p:nvPicPr>
            <p:cNvPr id="21508" name="Picture 8" descr="fogliafrassino"/>
            <p:cNvPicPr>
              <a:picLocks noChangeAspect="1" noChangeArrowheads="1"/>
            </p:cNvPicPr>
            <p:nvPr/>
          </p:nvPicPr>
          <p:blipFill>
            <a:blip r:embed="rId3"/>
            <a:srcRect/>
            <a:stretch>
              <a:fillRect/>
            </a:stretch>
          </p:blipFill>
          <p:spPr bwMode="auto">
            <a:xfrm>
              <a:off x="2243" y="3984"/>
              <a:ext cx="269" cy="336"/>
            </a:xfrm>
            <a:prstGeom prst="rect">
              <a:avLst/>
            </a:prstGeom>
            <a:noFill/>
            <a:ln w="9525">
              <a:noFill/>
              <a:miter lim="800000"/>
              <a:headEnd/>
              <a:tailEnd/>
            </a:ln>
          </p:spPr>
        </p:pic>
        <p:sp>
          <p:nvSpPr>
            <p:cNvPr id="21509" name="Line 10"/>
            <p:cNvSpPr>
              <a:spLocks noChangeShapeType="1"/>
            </p:cNvSpPr>
            <p:nvPr/>
          </p:nvSpPr>
          <p:spPr bwMode="auto">
            <a:xfrm>
              <a:off x="2608" y="4111"/>
              <a:ext cx="3152" cy="0"/>
            </a:xfrm>
            <a:prstGeom prst="line">
              <a:avLst/>
            </a:prstGeom>
            <a:noFill/>
            <a:ln w="9525">
              <a:solidFill>
                <a:srgbClr val="009900"/>
              </a:solidFill>
              <a:round/>
              <a:headEnd/>
              <a:tailEnd/>
            </a:ln>
          </p:spPr>
          <p:txBody>
            <a:bodyPr/>
            <a:lstStyle/>
            <a:p>
              <a:endParaRPr lang="it-IT"/>
            </a:p>
          </p:txBody>
        </p:sp>
        <p:sp>
          <p:nvSpPr>
            <p:cNvPr id="21510" name="Text Box 9"/>
            <p:cNvSpPr txBox="1">
              <a:spLocks noChangeArrowheads="1"/>
            </p:cNvSpPr>
            <p:nvPr/>
          </p:nvSpPr>
          <p:spPr bwMode="auto">
            <a:xfrm>
              <a:off x="2352" y="4128"/>
              <a:ext cx="3408" cy="192"/>
            </a:xfrm>
            <a:prstGeom prst="rect">
              <a:avLst/>
            </a:prstGeom>
            <a:noFill/>
            <a:ln w="9525">
              <a:noFill/>
              <a:miter lim="800000"/>
              <a:headEnd/>
              <a:tailEnd/>
            </a:ln>
          </p:spPr>
          <p:txBody>
            <a:bodyPr>
              <a:spAutoFit/>
            </a:bodyPr>
            <a:lstStyle/>
            <a:p>
              <a:pPr algn="r" eaLnBrk="0" hangingPunct="0">
                <a:spcBef>
                  <a:spcPct val="50000"/>
                </a:spcBef>
                <a:buFont typeface="Arial" charset="0"/>
                <a:buNone/>
              </a:pPr>
              <a:r>
                <a:rPr lang="it-IT" altLang="it-IT" sz="1400">
                  <a:solidFill>
                    <a:srgbClr val="009900"/>
                  </a:solidFill>
                  <a:latin typeface="Calibri" pitchFamily="34" charset="0"/>
                </a:rPr>
                <a:t>3Th – Biologia vegetale x STB – AA 2017-2018 – </a:t>
              </a:r>
              <a:r>
                <a:rPr lang="it-IT" altLang="it-IT" sz="1400" i="1">
                  <a:solidFill>
                    <a:srgbClr val="009900"/>
                  </a:solidFill>
                  <a:latin typeface="Calibri" pitchFamily="34" charset="0"/>
                </a:rPr>
                <a:t>Lectio phantasma</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www.paolodesanti.net/files/569-foglie-controluce.jpg"/>
          <p:cNvPicPr>
            <a:picLocks noChangeAspect="1" noChangeArrowheads="1"/>
          </p:cNvPicPr>
          <p:nvPr/>
        </p:nvPicPr>
        <p:blipFill>
          <a:blip r:embed="rId3"/>
          <a:srcRect/>
          <a:stretch>
            <a:fillRect/>
          </a:stretch>
        </p:blipFill>
        <p:spPr bwMode="auto">
          <a:xfrm>
            <a:off x="-6350" y="0"/>
            <a:ext cx="9150350" cy="6858000"/>
          </a:xfrm>
          <a:prstGeom prst="rect">
            <a:avLst/>
          </a:prstGeom>
          <a:noFill/>
          <a:ln w="9525">
            <a:noFill/>
            <a:miter lim="800000"/>
            <a:headEnd/>
            <a:tailEnd/>
          </a:ln>
        </p:spPr>
      </p:pic>
      <p:sp>
        <p:nvSpPr>
          <p:cNvPr id="22530" name="CasellaDiTesto 1"/>
          <p:cNvSpPr txBox="1">
            <a:spLocks noChangeArrowheads="1"/>
          </p:cNvSpPr>
          <p:nvPr/>
        </p:nvSpPr>
        <p:spPr bwMode="auto">
          <a:xfrm>
            <a:off x="1958975" y="3386138"/>
            <a:ext cx="5903913" cy="831850"/>
          </a:xfrm>
          <a:prstGeom prst="rect">
            <a:avLst/>
          </a:prstGeom>
          <a:noFill/>
          <a:ln w="9525">
            <a:noFill/>
            <a:miter lim="800000"/>
            <a:headEnd/>
            <a:tailEnd/>
          </a:ln>
        </p:spPr>
        <p:txBody>
          <a:bodyPr>
            <a:spAutoFit/>
          </a:bodyPr>
          <a:lstStyle/>
          <a:p>
            <a:pPr algn="ctr"/>
            <a:r>
              <a:rPr lang="it-IT" sz="4800">
                <a:solidFill>
                  <a:srgbClr val="FFC000"/>
                </a:solidFill>
                <a:latin typeface="Calibri" pitchFamily="34" charset="0"/>
              </a:rPr>
              <a:t>FOTOSINTESI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1214</Words>
  <Application>Microsoft Office PowerPoint</Application>
  <PresentationFormat>Presentazione su schermo (4:3)</PresentationFormat>
  <Paragraphs>124</Paragraphs>
  <Slides>65</Slides>
  <Notes>1</Notes>
  <HiddenSlides>0</HiddenSlides>
  <MMClips>0</MMClips>
  <ScaleCrop>false</ScaleCrop>
  <HeadingPairs>
    <vt:vector size="6" baseType="variant">
      <vt:variant>
        <vt:lpstr>Caratteri utilizzati</vt:lpstr>
      </vt:variant>
      <vt:variant>
        <vt:i4>3</vt:i4>
      </vt:variant>
      <vt:variant>
        <vt:lpstr>Modello struttura</vt:lpstr>
      </vt:variant>
      <vt:variant>
        <vt:i4>1</vt:i4>
      </vt:variant>
      <vt:variant>
        <vt:lpstr>Titoli diapositive</vt:lpstr>
      </vt:variant>
      <vt:variant>
        <vt:i4>65</vt:i4>
      </vt:variant>
    </vt:vector>
  </HeadingPairs>
  <TitlesOfParts>
    <vt:vector size="69" baseType="lpstr">
      <vt:lpstr>Arial</vt:lpstr>
      <vt:lpstr>Calibri</vt:lpstr>
      <vt:lpstr>Symbol</vt: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vector>
  </TitlesOfParts>
  <Company>Università degli Studi di Trieste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Mauro Tretiach</dc:creator>
  <cp:lastModifiedBy>Tretiach</cp:lastModifiedBy>
  <cp:revision>35</cp:revision>
  <dcterms:created xsi:type="dcterms:W3CDTF">2014-05-16T09:03:18Z</dcterms:created>
  <dcterms:modified xsi:type="dcterms:W3CDTF">2018-05-31T15:11:32Z</dcterms:modified>
</cp:coreProperties>
</file>