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51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99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9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65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77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76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78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59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81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81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4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0807-70A3-9F48-B809-A1AB78B9508A}" type="datetimeFigureOut">
              <a:rPr lang="it-IT" smtClean="0"/>
              <a:t>01/03/21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80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fter@units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  </a:t>
            </a:r>
            <a:r>
              <a:rPr lang="it-IT" dirty="0" err="1"/>
              <a:t>Module</a:t>
            </a:r>
            <a:r>
              <a:rPr lang="it-IT" dirty="0"/>
              <a:t> </a:t>
            </a:r>
            <a:r>
              <a:rPr lang="it-IT"/>
              <a:t>timeline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English </a:t>
            </a:r>
            <a:r>
              <a:rPr lang="it-IT" dirty="0" err="1"/>
              <a:t>Literature</a:t>
            </a:r>
            <a:r>
              <a:rPr lang="it-IT" dirty="0"/>
              <a:t> III, AY 2020-21</a:t>
            </a:r>
          </a:p>
          <a:p>
            <a:r>
              <a:rPr lang="it-IT" dirty="0" err="1"/>
              <a:t>Prof.Roberta</a:t>
            </a:r>
            <a:r>
              <a:rPr lang="it-IT" dirty="0"/>
              <a:t> Gefter</a:t>
            </a:r>
          </a:p>
          <a:p>
            <a:r>
              <a:rPr lang="it-IT" dirty="0">
                <a:hlinkClick r:id="rId2"/>
              </a:rPr>
              <a:t>gefter@units.it</a:t>
            </a:r>
            <a:endParaRPr lang="it-IT" dirty="0"/>
          </a:p>
          <a:p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(office hours: </a:t>
            </a:r>
            <a:r>
              <a:rPr lang="it-IT" i="1" dirty="0" err="1">
                <a:solidFill>
                  <a:schemeClr val="bg2">
                    <a:lumMod val="75000"/>
                  </a:schemeClr>
                </a:solidFill>
              </a:rPr>
              <a:t>Thursday</a:t>
            </a:r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 12.00-14.00, </a:t>
            </a:r>
            <a:r>
              <a:rPr lang="it-IT" i="1" dirty="0" err="1">
                <a:solidFill>
                  <a:schemeClr val="bg2">
                    <a:lumMod val="75000"/>
                  </a:schemeClr>
                </a:solidFill>
              </a:rPr>
              <a:t>MsTeams</a:t>
            </a:r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307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Course 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2/3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Modernism</a:t>
            </a:r>
            <a:endParaRPr lang="it-IT" sz="2400" dirty="0"/>
          </a:p>
          <a:p>
            <a:r>
              <a:rPr lang="it-IT" sz="2400" dirty="0"/>
              <a:t>3/3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Modernism</a:t>
            </a:r>
            <a:endParaRPr lang="it-IT" sz="2400" dirty="0"/>
          </a:p>
          <a:p>
            <a:r>
              <a:rPr lang="it-IT" sz="2400" dirty="0"/>
              <a:t>9/3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Modernism</a:t>
            </a:r>
            <a:r>
              <a:rPr lang="it-IT" sz="2400" dirty="0"/>
              <a:t>: the </a:t>
            </a:r>
            <a:r>
              <a:rPr lang="it-IT" sz="2400" dirty="0" err="1"/>
              <a:t>novel</a:t>
            </a:r>
            <a:r>
              <a:rPr lang="it-IT" sz="2400" dirty="0"/>
              <a:t> and the </a:t>
            </a:r>
            <a:r>
              <a:rPr lang="it-IT" sz="2400" dirty="0" err="1"/>
              <a:t>artist</a:t>
            </a:r>
            <a:r>
              <a:rPr lang="it-IT" sz="2400" dirty="0"/>
              <a:t> figure</a:t>
            </a:r>
          </a:p>
          <a:p>
            <a:r>
              <a:rPr lang="it-IT" sz="2400" dirty="0"/>
              <a:t>10/3 narrative </a:t>
            </a:r>
            <a:r>
              <a:rPr lang="it-IT" sz="2400" dirty="0" err="1"/>
              <a:t>techniques</a:t>
            </a:r>
            <a:r>
              <a:rPr lang="it-IT" sz="2400" dirty="0"/>
              <a:t> of </a:t>
            </a:r>
            <a:r>
              <a:rPr lang="it-IT" sz="2400" dirty="0" err="1"/>
              <a:t>Modernism</a:t>
            </a:r>
            <a:endParaRPr lang="it-IT" sz="2400" dirty="0"/>
          </a:p>
          <a:p>
            <a:r>
              <a:rPr lang="it-IT" sz="2400" dirty="0"/>
              <a:t>16/3 James Joyce: </a:t>
            </a:r>
            <a:r>
              <a:rPr lang="it-IT" sz="2400" dirty="0" err="1"/>
              <a:t>introduction</a:t>
            </a:r>
            <a:r>
              <a:rPr lang="it-IT" sz="2400" dirty="0"/>
              <a:t> and </a:t>
            </a:r>
            <a:r>
              <a:rPr lang="it-IT" sz="2400" dirty="0" err="1"/>
              <a:t>Dubliners</a:t>
            </a:r>
            <a:endParaRPr lang="it-IT" sz="2400" dirty="0"/>
          </a:p>
          <a:p>
            <a:r>
              <a:rPr lang="it-IT" sz="2400" dirty="0"/>
              <a:t>17/3 </a:t>
            </a:r>
            <a:r>
              <a:rPr lang="it-IT" sz="2400" dirty="0" err="1"/>
              <a:t>Dubliners</a:t>
            </a:r>
            <a:r>
              <a:rPr lang="it-IT" sz="2400" dirty="0"/>
              <a:t> </a:t>
            </a:r>
          </a:p>
          <a:p>
            <a:r>
              <a:rPr lang="it-IT" sz="2400" dirty="0"/>
              <a:t>23/3 </a:t>
            </a:r>
            <a:r>
              <a:rPr lang="it-IT" sz="2400" dirty="0" err="1"/>
              <a:t>Introduction</a:t>
            </a:r>
            <a:r>
              <a:rPr lang="it-IT" sz="2400" dirty="0"/>
              <a:t> to  </a:t>
            </a:r>
            <a:r>
              <a:rPr lang="it-IT" sz="2400" dirty="0" err="1"/>
              <a:t>V.Woolf</a:t>
            </a:r>
            <a:r>
              <a:rPr lang="it-IT" sz="2400" dirty="0"/>
              <a:t> and </a:t>
            </a:r>
            <a:r>
              <a:rPr lang="it-IT" sz="2400" dirty="0" err="1"/>
              <a:t>Mrs</a:t>
            </a:r>
            <a:r>
              <a:rPr lang="it-IT" sz="2400" dirty="0"/>
              <a:t> </a:t>
            </a:r>
            <a:r>
              <a:rPr lang="it-IT" sz="2400" dirty="0" err="1"/>
              <a:t>Dalloway</a:t>
            </a:r>
            <a:endParaRPr lang="it-IT" sz="2400" dirty="0"/>
          </a:p>
          <a:p>
            <a:r>
              <a:rPr lang="it-IT" sz="2400" dirty="0"/>
              <a:t>30/3 </a:t>
            </a:r>
            <a:r>
              <a:rPr lang="it-IT" sz="2400" dirty="0" err="1"/>
              <a:t>Mrs</a:t>
            </a:r>
            <a:r>
              <a:rPr lang="it-IT" sz="2400" dirty="0"/>
              <a:t> </a:t>
            </a:r>
            <a:r>
              <a:rPr lang="it-IT" sz="2400" dirty="0" err="1"/>
              <a:t>Dalloway</a:t>
            </a:r>
            <a:endParaRPr lang="it-IT" sz="2400" dirty="0"/>
          </a:p>
          <a:p>
            <a:r>
              <a:rPr lang="it-IT" sz="2400" dirty="0"/>
              <a:t>31/3 </a:t>
            </a:r>
            <a:r>
              <a:rPr lang="it-IT" sz="2400" dirty="0" err="1"/>
              <a:t>Mrs</a:t>
            </a:r>
            <a:r>
              <a:rPr lang="it-IT" sz="2400" dirty="0"/>
              <a:t> </a:t>
            </a:r>
            <a:r>
              <a:rPr lang="it-IT" sz="2400" dirty="0" err="1"/>
              <a:t>Dalloway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14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Course </a:t>
            </a:r>
            <a:r>
              <a:rPr lang="it-IT" dirty="0" err="1"/>
              <a:t>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6/4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T.S.Eliot’S</a:t>
            </a:r>
            <a:r>
              <a:rPr lang="it-IT" sz="2400" dirty="0"/>
              <a:t> The Waste Land</a:t>
            </a:r>
          </a:p>
          <a:p>
            <a:r>
              <a:rPr lang="it-IT" sz="2400" dirty="0"/>
              <a:t>7/4 The Waste Land: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, </a:t>
            </a:r>
            <a:r>
              <a:rPr lang="it-IT" sz="2400" dirty="0" err="1"/>
              <a:t>close</a:t>
            </a:r>
            <a:r>
              <a:rPr lang="it-IT" sz="2400" dirty="0"/>
              <a:t> </a:t>
            </a:r>
            <a:r>
              <a:rPr lang="it-IT" sz="2400" dirty="0" err="1"/>
              <a:t>reading</a:t>
            </a:r>
            <a:endParaRPr lang="it-IT" sz="2400" dirty="0"/>
          </a:p>
          <a:p>
            <a:r>
              <a:rPr lang="it-IT" sz="2400" dirty="0"/>
              <a:t>13/4 The Waste Land: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, </a:t>
            </a:r>
            <a:r>
              <a:rPr lang="it-IT" sz="2400" dirty="0" err="1"/>
              <a:t>close</a:t>
            </a:r>
            <a:r>
              <a:rPr lang="it-IT" sz="2400" dirty="0"/>
              <a:t> </a:t>
            </a:r>
            <a:r>
              <a:rPr lang="it-IT" sz="2400" dirty="0" err="1"/>
              <a:t>reading</a:t>
            </a:r>
            <a:endParaRPr lang="it-IT" sz="2400" dirty="0"/>
          </a:p>
          <a:p>
            <a:r>
              <a:rPr lang="it-IT" sz="2400" dirty="0"/>
              <a:t>14/4 </a:t>
            </a:r>
            <a:r>
              <a:rPr lang="it-IT" sz="2400" dirty="0" err="1"/>
              <a:t>After</a:t>
            </a:r>
            <a:r>
              <a:rPr lang="it-IT" sz="2400" dirty="0"/>
              <a:t> </a:t>
            </a:r>
            <a:r>
              <a:rPr lang="it-IT" sz="2400" dirty="0" err="1"/>
              <a:t>Modernism</a:t>
            </a:r>
            <a:r>
              <a:rPr lang="it-IT" sz="2400" dirty="0"/>
              <a:t>: </a:t>
            </a:r>
            <a:r>
              <a:rPr lang="it-IT" sz="2400" dirty="0" err="1"/>
              <a:t>realism</a:t>
            </a:r>
            <a:r>
              <a:rPr lang="it-IT" sz="2400" dirty="0"/>
              <a:t> and Utopia (1984)</a:t>
            </a:r>
          </a:p>
          <a:p>
            <a:r>
              <a:rPr lang="it-IT" sz="2400" dirty="0"/>
              <a:t>20/4 </a:t>
            </a:r>
            <a:r>
              <a:rPr lang="it-IT" sz="2400" dirty="0" err="1"/>
              <a:t>G.Orwell’s</a:t>
            </a:r>
            <a:r>
              <a:rPr lang="it-IT" sz="2400" dirty="0"/>
              <a:t> 1984</a:t>
            </a:r>
          </a:p>
          <a:p>
            <a:r>
              <a:rPr lang="it-IT" sz="2400" dirty="0"/>
              <a:t>21/4 1984</a:t>
            </a:r>
          </a:p>
          <a:p>
            <a:r>
              <a:rPr lang="it-IT" sz="2400" dirty="0"/>
              <a:t>27/4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postcolonialism:bJ</a:t>
            </a:r>
            <a:r>
              <a:rPr lang="it-IT" sz="2400" dirty="0"/>
              <a:t>. </a:t>
            </a:r>
            <a:r>
              <a:rPr lang="it-IT" sz="2400" dirty="0" err="1"/>
              <a:t>Rhys</a:t>
            </a:r>
            <a:r>
              <a:rPr lang="it-IT" sz="2400" dirty="0"/>
              <a:t>’  </a:t>
            </a:r>
            <a:r>
              <a:rPr lang="it-IT" sz="2400" i="1" dirty="0"/>
              <a:t>Wide Sargasso Sea </a:t>
            </a:r>
          </a:p>
          <a:p>
            <a:r>
              <a:rPr lang="it-IT" sz="2400" dirty="0"/>
              <a:t>28/4 Wide Sargasso Sea and </a:t>
            </a:r>
            <a:r>
              <a:rPr lang="it-IT" sz="2400" dirty="0" err="1"/>
              <a:t>postcolonial</a:t>
            </a:r>
            <a:r>
              <a:rPr lang="it-IT" sz="2400" dirty="0"/>
              <a:t>/</a:t>
            </a:r>
            <a:r>
              <a:rPr lang="it-IT" sz="2400" dirty="0" err="1"/>
              <a:t>postmodernist</a:t>
            </a:r>
            <a:r>
              <a:rPr lang="it-IT" sz="2400" dirty="0"/>
              <a:t> </a:t>
            </a:r>
            <a:r>
              <a:rPr lang="it-IT" sz="2400" dirty="0" err="1"/>
              <a:t>rewrites</a:t>
            </a:r>
            <a:r>
              <a:rPr lang="it-IT" sz="2400" dirty="0"/>
              <a:t> of the </a:t>
            </a:r>
            <a:r>
              <a:rPr lang="it-IT" sz="2400" dirty="0" err="1"/>
              <a:t>canon</a:t>
            </a:r>
            <a:r>
              <a:rPr lang="it-IT" sz="2400" dirty="0"/>
              <a:t>.</a:t>
            </a:r>
          </a:p>
          <a:p>
            <a:r>
              <a:rPr lang="it-IT" sz="2400" dirty="0"/>
              <a:t>4/5  Wide Sargasso Sea</a:t>
            </a:r>
          </a:p>
        </p:txBody>
      </p:sp>
    </p:spTree>
    <p:extLst>
      <p:ext uri="{BB962C8B-B14F-4D97-AF65-F5344CB8AC3E}">
        <p14:creationId xmlns:p14="http://schemas.microsoft.com/office/powerpoint/2010/main" val="196599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Course </a:t>
            </a:r>
            <a:r>
              <a:rPr lang="it-IT" dirty="0" err="1"/>
              <a:t>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/>
              <a:t>5/5 </a:t>
            </a:r>
            <a:r>
              <a:rPr lang="it-IT" sz="2400" dirty="0" err="1"/>
              <a:t>Postmodernism</a:t>
            </a:r>
            <a:r>
              <a:rPr lang="it-IT" sz="2400" dirty="0"/>
              <a:t>/</a:t>
            </a:r>
            <a:r>
              <a:rPr lang="it-IT" sz="2400" dirty="0" err="1"/>
              <a:t>postcolonialism</a:t>
            </a:r>
            <a:r>
              <a:rPr lang="it-IT" sz="2400" dirty="0"/>
              <a:t> and the </a:t>
            </a:r>
            <a:r>
              <a:rPr lang="it-IT" sz="2400" dirty="0" err="1"/>
              <a:t>rewriting</a:t>
            </a:r>
            <a:r>
              <a:rPr lang="it-IT" sz="2400" dirty="0"/>
              <a:t> of the </a:t>
            </a:r>
            <a:r>
              <a:rPr lang="it-IT" sz="2400" dirty="0" err="1"/>
              <a:t>canon:J.M</a:t>
            </a:r>
            <a:r>
              <a:rPr lang="it-IT" sz="2400" dirty="0"/>
              <a:t>. </a:t>
            </a:r>
            <a:r>
              <a:rPr lang="it-IT" sz="2400" dirty="0" err="1"/>
              <a:t>Coetzee</a:t>
            </a:r>
            <a:r>
              <a:rPr lang="it-IT" sz="2400" dirty="0"/>
              <a:t>, </a:t>
            </a:r>
            <a:r>
              <a:rPr lang="it-IT" sz="2400" dirty="0" err="1"/>
              <a:t>Foe</a:t>
            </a:r>
            <a:endParaRPr lang="it-IT" sz="2400" dirty="0"/>
          </a:p>
          <a:p>
            <a:r>
              <a:rPr lang="it-IT" sz="2400" dirty="0"/>
              <a:t>11/5 J.M. </a:t>
            </a:r>
            <a:r>
              <a:rPr lang="it-IT" sz="2400" dirty="0" err="1"/>
              <a:t>Coetzee</a:t>
            </a:r>
            <a:r>
              <a:rPr lang="it-IT" sz="2400" dirty="0"/>
              <a:t>, </a:t>
            </a:r>
            <a:r>
              <a:rPr lang="it-IT" sz="2400" dirty="0" err="1"/>
              <a:t>Foe</a:t>
            </a:r>
            <a:endParaRPr lang="it-IT" sz="2400" dirty="0"/>
          </a:p>
          <a:p>
            <a:r>
              <a:rPr lang="it-IT" sz="2400" dirty="0"/>
              <a:t>12/5 J.M. </a:t>
            </a:r>
            <a:r>
              <a:rPr lang="it-IT" sz="2400" dirty="0" err="1"/>
              <a:t>Coetzee</a:t>
            </a:r>
            <a:r>
              <a:rPr lang="it-IT" sz="2400" dirty="0"/>
              <a:t>, </a:t>
            </a:r>
            <a:r>
              <a:rPr lang="it-IT" sz="2400" dirty="0" err="1"/>
              <a:t>Foe</a:t>
            </a:r>
            <a:endParaRPr lang="it-IT" sz="2400" dirty="0"/>
          </a:p>
          <a:p>
            <a:r>
              <a:rPr lang="it-IT" sz="2400" dirty="0"/>
              <a:t>18/5 The </a:t>
            </a:r>
            <a:r>
              <a:rPr lang="it-IT" sz="2400" dirty="0" err="1"/>
              <a:t>Metafictional</a:t>
            </a:r>
            <a:r>
              <a:rPr lang="it-IT" sz="2400" dirty="0"/>
              <a:t> </a:t>
            </a:r>
            <a:r>
              <a:rPr lang="it-IT" sz="2400" dirty="0" err="1"/>
              <a:t>novel</a:t>
            </a:r>
            <a:r>
              <a:rPr lang="it-IT" sz="2400" dirty="0"/>
              <a:t>: </a:t>
            </a:r>
            <a:r>
              <a:rPr lang="it-IT" sz="2400" dirty="0" err="1"/>
              <a:t>Atonement</a:t>
            </a:r>
            <a:endParaRPr lang="it-IT" sz="2400" dirty="0"/>
          </a:p>
          <a:p>
            <a:r>
              <a:rPr lang="it-IT" sz="2400" dirty="0"/>
              <a:t>19/5 </a:t>
            </a:r>
            <a:r>
              <a:rPr lang="it-IT" sz="2400" dirty="0" err="1"/>
              <a:t>Atonement</a:t>
            </a:r>
            <a:r>
              <a:rPr lang="it-IT" sz="2400" dirty="0"/>
              <a:t>; 1984; </a:t>
            </a:r>
            <a:r>
              <a:rPr lang="it-IT" sz="2400" dirty="0" err="1"/>
              <a:t>conclusion</a:t>
            </a:r>
            <a:r>
              <a:rPr lang="it-IT" sz="2400" dirty="0"/>
              <a:t> and </a:t>
            </a:r>
            <a:r>
              <a:rPr lang="it-IT" sz="2400" dirty="0" err="1"/>
              <a:t>discussion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>
                <a:solidFill>
                  <a:srgbClr val="7030A0"/>
                </a:solidFill>
              </a:rPr>
              <a:t>to be </a:t>
            </a:r>
            <a:r>
              <a:rPr lang="it-IT" sz="2400" dirty="0" err="1">
                <a:solidFill>
                  <a:srgbClr val="7030A0"/>
                </a:solidFill>
              </a:rPr>
              <a:t>confirmed</a:t>
            </a:r>
            <a:r>
              <a:rPr lang="it-IT" sz="2400" dirty="0">
                <a:solidFill>
                  <a:srgbClr val="7030A0"/>
                </a:solidFill>
              </a:rPr>
              <a:t>: </a:t>
            </a:r>
            <a:r>
              <a:rPr lang="it-IT" sz="2400" dirty="0" err="1">
                <a:solidFill>
                  <a:srgbClr val="7030A0"/>
                </a:solidFill>
              </a:rPr>
              <a:t>introduction</a:t>
            </a:r>
            <a:r>
              <a:rPr lang="it-IT" sz="2400" dirty="0">
                <a:solidFill>
                  <a:srgbClr val="7030A0"/>
                </a:solidFill>
              </a:rPr>
              <a:t> to the </a:t>
            </a:r>
            <a:r>
              <a:rPr lang="it-IT" sz="2400" dirty="0" err="1">
                <a:solidFill>
                  <a:srgbClr val="7030A0"/>
                </a:solidFill>
              </a:rPr>
              <a:t>final</a:t>
            </a:r>
            <a:r>
              <a:rPr lang="it-IT" sz="2400" dirty="0">
                <a:solidFill>
                  <a:srgbClr val="7030A0"/>
                </a:solidFill>
              </a:rPr>
              <a:t> </a:t>
            </a:r>
            <a:r>
              <a:rPr lang="it-IT" sz="2400" dirty="0" err="1">
                <a:solidFill>
                  <a:srgbClr val="7030A0"/>
                </a:solidFill>
              </a:rPr>
              <a:t>paper</a:t>
            </a:r>
            <a:r>
              <a:rPr lang="it-IT" sz="2400" dirty="0">
                <a:solidFill>
                  <a:srgbClr val="7030A0"/>
                </a:solidFill>
              </a:rPr>
              <a:t>/BA </a:t>
            </a:r>
            <a:r>
              <a:rPr lang="it-IT" sz="2400" dirty="0" err="1">
                <a:solidFill>
                  <a:srgbClr val="7030A0"/>
                </a:solidFill>
              </a:rPr>
              <a:t>dissertation</a:t>
            </a:r>
            <a:endParaRPr lang="it-IT" sz="2400" dirty="0">
              <a:solidFill>
                <a:srgbClr val="7030A0"/>
              </a:solidFill>
            </a:endParaRPr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750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218</Words>
  <Application>Microsoft Macintosh PowerPoint</Application>
  <PresentationFormat>Presentazione su schermo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  Module timeline</vt:lpstr>
      <vt:lpstr>Course timeline</vt:lpstr>
      <vt:lpstr>Course timeline</vt:lpstr>
      <vt:lpstr>Course timeline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module</dc:title>
  <dc:creator>Roberta Gefter</dc:creator>
  <cp:lastModifiedBy>GEFTER WONDRICH ROBERTA</cp:lastModifiedBy>
  <cp:revision>15</cp:revision>
  <dcterms:created xsi:type="dcterms:W3CDTF">2017-03-15T21:27:29Z</dcterms:created>
  <dcterms:modified xsi:type="dcterms:W3CDTF">2021-03-01T16:05:31Z</dcterms:modified>
</cp:coreProperties>
</file>