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12"/>
  </p:notes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80" r:id="rId24"/>
    <p:sldId id="281" r:id="rId25"/>
    <p:sldId id="276" r:id="rId26"/>
    <p:sldId id="277" r:id="rId27"/>
    <p:sldId id="282" r:id="rId28"/>
    <p:sldId id="283" r:id="rId29"/>
    <p:sldId id="284" r:id="rId30"/>
    <p:sldId id="285" r:id="rId31"/>
    <p:sldId id="291" r:id="rId32"/>
    <p:sldId id="292" r:id="rId33"/>
    <p:sldId id="293" r:id="rId34"/>
    <p:sldId id="294" r:id="rId35"/>
    <p:sldId id="295" r:id="rId36"/>
    <p:sldId id="296" r:id="rId37"/>
    <p:sldId id="286" r:id="rId38"/>
    <p:sldId id="287" r:id="rId39"/>
    <p:sldId id="288" r:id="rId40"/>
    <p:sldId id="289" r:id="rId41"/>
    <p:sldId id="297" r:id="rId42"/>
    <p:sldId id="307" r:id="rId43"/>
    <p:sldId id="308" r:id="rId44"/>
    <p:sldId id="309" r:id="rId45"/>
    <p:sldId id="290" r:id="rId46"/>
    <p:sldId id="303" r:id="rId47"/>
    <p:sldId id="304" r:id="rId48"/>
    <p:sldId id="305" r:id="rId49"/>
    <p:sldId id="306" r:id="rId50"/>
    <p:sldId id="310" r:id="rId51"/>
    <p:sldId id="311" r:id="rId52"/>
    <p:sldId id="312" r:id="rId53"/>
    <p:sldId id="313" r:id="rId54"/>
    <p:sldId id="298" r:id="rId55"/>
    <p:sldId id="299" r:id="rId56"/>
    <p:sldId id="300" r:id="rId57"/>
    <p:sldId id="301" r:id="rId58"/>
    <p:sldId id="302"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45"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7" r:id="rId92"/>
    <p:sldId id="348" r:id="rId93"/>
    <p:sldId id="349" r:id="rId94"/>
    <p:sldId id="350" r:id="rId95"/>
    <p:sldId id="351" r:id="rId96"/>
    <p:sldId id="352" r:id="rId97"/>
    <p:sldId id="346"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834"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B1BEEB-89D8-4D59-9779-34E7A85C92FF}" type="datetimeFigureOut">
              <a:rPr lang="it-IT" smtClean="0"/>
              <a:t>31/03/2021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B6156-E906-4304-ADED-BBB5261F13E7}" type="slidenum">
              <a:rPr lang="it-IT" smtClean="0"/>
              <a:t>‹N›</a:t>
            </a:fld>
            <a:endParaRPr lang="it-IT"/>
          </a:p>
        </p:txBody>
      </p:sp>
    </p:spTree>
    <p:extLst>
      <p:ext uri="{BB962C8B-B14F-4D97-AF65-F5344CB8AC3E}">
        <p14:creationId xmlns:p14="http://schemas.microsoft.com/office/powerpoint/2010/main" val="484531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11B6156-E906-4304-ADED-BBB5261F13E7}" type="slidenum">
              <a:rPr lang="it-IT" smtClean="0"/>
              <a:t>97</a:t>
            </a:fld>
            <a:endParaRPr lang="it-IT"/>
          </a:p>
        </p:txBody>
      </p:sp>
    </p:spTree>
    <p:extLst>
      <p:ext uri="{BB962C8B-B14F-4D97-AF65-F5344CB8AC3E}">
        <p14:creationId xmlns:p14="http://schemas.microsoft.com/office/powerpoint/2010/main" val="211239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smtClean="0"/>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7E13FE9-FEB2-456C-8F83-4FF5BD39F422}" type="datetimeFigureOut">
              <a:rPr lang="it-IT" smtClean="0"/>
              <a:t>31/03/2021</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71AA6DE-34DD-4F9D-BC79-782CCC8FB156}"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97E13FE9-FEB2-456C-8F83-4FF5BD39F422}"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97E13FE9-FEB2-456C-8F83-4FF5BD39F422}"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7E13FE9-FEB2-456C-8F83-4FF5BD39F422}"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7E13FE9-FEB2-456C-8F83-4FF5BD39F422}"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97E13FE9-FEB2-456C-8F83-4FF5BD39F422}" type="datetimeFigureOut">
              <a:rPr lang="it-IT" smtClean="0"/>
              <a:t>31/03/2021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7E13FE9-FEB2-456C-8F83-4FF5BD39F422}" type="datetimeFigureOut">
              <a:rPr lang="it-IT" smtClean="0"/>
              <a:t>31/03/2021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97E13FE9-FEB2-456C-8F83-4FF5BD39F422}" type="datetimeFigureOut">
              <a:rPr lang="it-IT" smtClean="0"/>
              <a:t>31/03/2021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13FE9-FEB2-456C-8F83-4FF5BD39F422}" type="datetimeFigureOut">
              <a:rPr lang="it-IT" smtClean="0"/>
              <a:t>31/03/2021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7E13FE9-FEB2-456C-8F83-4FF5BD39F422}" type="datetimeFigureOut">
              <a:rPr lang="it-IT" smtClean="0"/>
              <a:t>31/03/2021</a:t>
            </a:fld>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7E13FE9-FEB2-456C-8F83-4FF5BD39F422}" type="datetimeFigureOut">
              <a:rPr lang="it-IT" smtClean="0"/>
              <a:t>31/03/2021</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7E13FE9-FEB2-456C-8F83-4FF5BD39F422}" type="datetimeFigureOut">
              <a:rPr lang="it-IT" smtClean="0"/>
              <a:t>31/03/2021</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71AA6DE-34DD-4F9D-BC79-782CCC8FB156}"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solidFill>
                  <a:schemeClr val="bg1"/>
                </a:solidFill>
              </a:rPr>
              <a:t>Istituzioni medievali</a:t>
            </a:r>
            <a:br>
              <a:rPr lang="it-IT" dirty="0" smtClean="0">
                <a:solidFill>
                  <a:schemeClr val="bg1"/>
                </a:solidFill>
              </a:rPr>
            </a:br>
            <a:r>
              <a:rPr lang="it-IT" dirty="0" err="1" smtClean="0">
                <a:solidFill>
                  <a:schemeClr val="bg1"/>
                </a:solidFill>
              </a:rPr>
              <a:t>a.a</a:t>
            </a:r>
            <a:r>
              <a:rPr lang="it-IT" dirty="0" smtClean="0">
                <a:solidFill>
                  <a:schemeClr val="bg1"/>
                </a:solidFill>
              </a:rPr>
              <a:t>. 2020/2021</a:t>
            </a:r>
            <a:endParaRPr lang="it-IT" dirty="0">
              <a:solidFill>
                <a:schemeClr val="bg1"/>
              </a:solidFill>
            </a:endParaRPr>
          </a:p>
        </p:txBody>
      </p:sp>
      <p:sp>
        <p:nvSpPr>
          <p:cNvPr id="3" name="Sottotitolo 2"/>
          <p:cNvSpPr>
            <a:spLocks noGrp="1"/>
          </p:cNvSpPr>
          <p:nvPr>
            <p:ph type="subTitle" idx="1"/>
          </p:nvPr>
        </p:nvSpPr>
        <p:spPr/>
        <p:txBody>
          <a:bodyPr/>
          <a:lstStyle/>
          <a:p>
            <a:r>
              <a:rPr lang="it-IT" dirty="0" smtClean="0">
                <a:solidFill>
                  <a:schemeClr val="bg1"/>
                </a:solidFill>
              </a:rPr>
              <a:t>Miriam Davide</a:t>
            </a:r>
            <a:endParaRPr lang="it-IT" dirty="0">
              <a:solidFill>
                <a:schemeClr val="bg1"/>
              </a:solidFill>
            </a:endParaRPr>
          </a:p>
        </p:txBody>
      </p:sp>
    </p:spTree>
    <p:extLst>
      <p:ext uri="{BB962C8B-B14F-4D97-AF65-F5344CB8AC3E}">
        <p14:creationId xmlns:p14="http://schemas.microsoft.com/office/powerpoint/2010/main" val="1573094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6"/>
            <a:ext cx="7632848" cy="6186309"/>
          </a:xfrm>
          <a:prstGeom prst="rect">
            <a:avLst/>
          </a:prstGeom>
        </p:spPr>
        <p:txBody>
          <a:bodyPr wrap="square">
            <a:spAutoFit/>
          </a:bodyPr>
          <a:lstStyle/>
          <a:p>
            <a:r>
              <a:rPr lang="it-IT" dirty="0" smtClean="0"/>
              <a:t>3. L</a:t>
            </a:r>
            <a:r>
              <a:rPr lang="it-IT" dirty="0"/>
              <a:t>. SCHIAPPARELLI (a cura di), I diplomi di Berengario I, Roma, 1903 (Fonti per la Storia d'Italia [d'ora in poi FSI], 35), doc. 47, pp. 135-39</a:t>
            </a:r>
            <a:r>
              <a:rPr lang="it-IT" dirty="0" smtClean="0"/>
              <a:t>.</a:t>
            </a:r>
          </a:p>
          <a:p>
            <a:endParaRPr lang="it-IT" dirty="0"/>
          </a:p>
          <a:p>
            <a:pPr algn="just"/>
            <a:r>
              <a:rPr lang="it-IT" b="1" dirty="0"/>
              <a:t>In nome della santa e individuale Trinità. Berengario, re per demenza divina. A nessuno sia oscuro che ciò che per amore dei Santi l'animo regio, acceso di celeste desiderio e con sollecita volontà provvede a conferire alle chiese attiene e giova all'aumento della sua salvezza, sicché sia noto allo zelo dei fedeli tutti della santa chiesa di Dio e nostri, presenti e futuri, che il venerabile vescovo </a:t>
            </a:r>
            <a:r>
              <a:rPr lang="it-IT" b="1" dirty="0" err="1"/>
              <a:t>Ildegario</a:t>
            </a:r>
            <a:r>
              <a:rPr lang="it-IT" b="1" dirty="0"/>
              <a:t> e il glorioso conte del sacro palazzo Sigifredo, nostri diletti consiglieri, sono venuti alla nostra benevolenza a nome del reverendo vescovo della santa chiesa di Bergamo Adalberto per avvertirci che la stessa città di Bergamo è stata sconfitta da un attacco nemico, così che ora appare grandemente turbata dall'incursione dei feroci Ungari e della grave oppressione dei conti e dei loro ministri, e per richiedere che potessero essere riedificate le mura e le torri della stessa città a opera e per interessamento del suddetto vescovo e dei suoi concittadini e di coloro che ivi si sono rifugiati sotto la tutela della chiesa cattedrale di S. Vincenzo, e riportate come erano prima.</a:t>
            </a:r>
          </a:p>
          <a:p>
            <a:endParaRPr lang="it-IT" dirty="0"/>
          </a:p>
        </p:txBody>
      </p:sp>
    </p:spTree>
    <p:extLst>
      <p:ext uri="{BB962C8B-B14F-4D97-AF65-F5344CB8AC3E}">
        <p14:creationId xmlns:p14="http://schemas.microsoft.com/office/powerpoint/2010/main" val="304622312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776864" cy="4801314"/>
          </a:xfrm>
          <a:prstGeom prst="rect">
            <a:avLst/>
          </a:prstGeom>
        </p:spPr>
        <p:txBody>
          <a:bodyPr wrap="square">
            <a:spAutoFit/>
          </a:bodyPr>
          <a:lstStyle/>
          <a:p>
            <a:pPr algn="just"/>
            <a:r>
              <a:rPr lang="it-IT" dirty="0" smtClean="0"/>
              <a:t>32. </a:t>
            </a:r>
            <a:r>
              <a:rPr lang="it-IT" dirty="0"/>
              <a:t>D. </a:t>
            </a:r>
            <a:r>
              <a:rPr lang="it-IT" dirty="0" err="1"/>
              <a:t>Waley</a:t>
            </a:r>
            <a:r>
              <a:rPr lang="it-IT" dirty="0"/>
              <a:t>, Le città-repubblica dell'Italia medievale, Milano, Il Saggiatore, 1969, p. </a:t>
            </a:r>
            <a:r>
              <a:rPr lang="it-IT" dirty="0" smtClean="0"/>
              <a:t>164-166.</a:t>
            </a:r>
          </a:p>
          <a:p>
            <a:pPr algn="just"/>
            <a:endParaRPr lang="it-IT" dirty="0"/>
          </a:p>
          <a:p>
            <a:pPr algn="just"/>
            <a:r>
              <a:rPr lang="it-IT" dirty="0"/>
              <a:t>[</a:t>
            </a:r>
            <a:r>
              <a:rPr lang="it-IT" b="1" dirty="0"/>
              <a:t>Firenze, secolo XIV]</a:t>
            </a:r>
          </a:p>
          <a:p>
            <a:pPr algn="just"/>
            <a:endParaRPr lang="it-IT" b="1" dirty="0"/>
          </a:p>
          <a:p>
            <a:pPr algn="just"/>
            <a:r>
              <a:rPr lang="it-IT" b="1" dirty="0"/>
              <a:t>Al nome di Dio e della sua madre Vergine Maria.</a:t>
            </a:r>
          </a:p>
          <a:p>
            <a:pPr algn="just"/>
            <a:endParaRPr lang="it-IT" b="1" dirty="0"/>
          </a:p>
          <a:p>
            <a:pPr algn="just"/>
            <a:r>
              <a:rPr lang="it-IT" b="1" dirty="0"/>
              <a:t>Sia manifesto a chi vedrà o </a:t>
            </a:r>
            <a:r>
              <a:rPr lang="it-IT" b="1" dirty="0" err="1"/>
              <a:t>legerà</a:t>
            </a:r>
            <a:r>
              <a:rPr lang="it-IT" b="1" dirty="0"/>
              <a:t> questa scritta, che noi tale e tale </a:t>
            </a:r>
            <a:r>
              <a:rPr lang="it-IT" b="1" dirty="0" err="1"/>
              <a:t>prometente</a:t>
            </a:r>
            <a:r>
              <a:rPr lang="it-IT" b="1" dirty="0"/>
              <a:t> ciascuno per se e sue rede, eziandio per tale e tale, siamo in questa concordia, cioè:</a:t>
            </a:r>
          </a:p>
          <a:p>
            <a:pPr algn="just"/>
            <a:r>
              <a:rPr lang="it-IT" b="1" dirty="0"/>
              <a:t>Che tutti noi come che per addietro siamo stati parenti, vicini ed amici d'uno e medesimo animo, fedeli e </a:t>
            </a:r>
            <a:r>
              <a:rPr lang="it-IT" b="1" dirty="0" err="1"/>
              <a:t>divoti</a:t>
            </a:r>
            <a:r>
              <a:rPr lang="it-IT" b="1" dirty="0"/>
              <a:t> di Santa Chiesa, et amatori del Popolo e del Comune e della libertà della Città di Firenze, e di Parte Guelfa, vogliamo che de quinci </a:t>
            </a:r>
            <a:r>
              <a:rPr lang="it-IT" b="1" dirty="0" err="1"/>
              <a:t>inanzi</a:t>
            </a:r>
            <a:r>
              <a:rPr lang="it-IT" b="1" dirty="0"/>
              <a:t> per </a:t>
            </a:r>
            <a:r>
              <a:rPr lang="it-IT" b="1" dirty="0" err="1"/>
              <a:t>fortifichare</a:t>
            </a:r>
            <a:r>
              <a:rPr lang="it-IT" b="1" dirty="0"/>
              <a:t> i </a:t>
            </a:r>
            <a:r>
              <a:rPr lang="it-IT" b="1" dirty="0" err="1"/>
              <a:t>sopradecti</a:t>
            </a:r>
            <a:r>
              <a:rPr lang="it-IT" b="1" dirty="0"/>
              <a:t> animi, promettere e giurare d'aiutare l'uno l'altro, e </a:t>
            </a:r>
            <a:r>
              <a:rPr lang="it-IT" b="1" dirty="0" err="1"/>
              <a:t>favoregiare</a:t>
            </a:r>
            <a:r>
              <a:rPr lang="it-IT" b="1" dirty="0"/>
              <a:t> con ciò che </a:t>
            </a:r>
            <a:r>
              <a:rPr lang="it-IT" b="1" dirty="0" err="1"/>
              <a:t>bisongo</a:t>
            </a:r>
            <a:r>
              <a:rPr lang="it-IT" b="1" dirty="0"/>
              <a:t> facesse, come fanno o </a:t>
            </a:r>
            <a:r>
              <a:rPr lang="it-IT" b="1" dirty="0" err="1"/>
              <a:t>debano</a:t>
            </a:r>
            <a:r>
              <a:rPr lang="it-IT" b="1" dirty="0"/>
              <a:t> fare i veri consorti d'un sangue.</a:t>
            </a:r>
          </a:p>
        </p:txBody>
      </p:sp>
    </p:spTree>
    <p:extLst>
      <p:ext uri="{BB962C8B-B14F-4D97-AF65-F5344CB8AC3E}">
        <p14:creationId xmlns:p14="http://schemas.microsoft.com/office/powerpoint/2010/main" val="98075069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268760"/>
            <a:ext cx="6552728" cy="4247317"/>
          </a:xfrm>
          <a:prstGeom prst="rect">
            <a:avLst/>
          </a:prstGeom>
        </p:spPr>
        <p:txBody>
          <a:bodyPr wrap="square">
            <a:spAutoFit/>
          </a:bodyPr>
          <a:lstStyle/>
          <a:p>
            <a:pPr algn="just"/>
            <a:r>
              <a:rPr lang="it-IT" b="1" dirty="0"/>
              <a:t>E per potere pienamente conservare questa fede tra noi che </a:t>
            </a:r>
            <a:r>
              <a:rPr lang="it-IT" b="1" dirty="0" err="1"/>
              <a:t>faciamo</a:t>
            </a:r>
            <a:r>
              <a:rPr lang="it-IT" b="1" dirty="0"/>
              <a:t> questa scritta, soscritta a </a:t>
            </a:r>
            <a:r>
              <a:rPr lang="it-IT" b="1" dirty="0" err="1"/>
              <a:t>pié</a:t>
            </a:r>
            <a:r>
              <a:rPr lang="it-IT" b="1" dirty="0"/>
              <a:t> per mano di </a:t>
            </a:r>
            <a:r>
              <a:rPr lang="it-IT" b="1" dirty="0" err="1"/>
              <a:t>ciaschuno</a:t>
            </a:r>
            <a:r>
              <a:rPr lang="it-IT" b="1" dirty="0"/>
              <a:t> di noi, nella quale si conterrà a capitolo a capitolo le nostre intenzioni e volontà cioè:</a:t>
            </a:r>
          </a:p>
          <a:p>
            <a:pPr algn="just"/>
            <a:r>
              <a:rPr lang="it-IT" b="1" dirty="0"/>
              <a:t>In prima siamo in concordia et vogliamo che tra noi si </a:t>
            </a:r>
            <a:r>
              <a:rPr lang="it-IT" b="1" dirty="0" err="1"/>
              <a:t>facia</a:t>
            </a:r>
            <a:r>
              <a:rPr lang="it-IT" b="1" dirty="0"/>
              <a:t> uno estimo di fiorini … d'oro, acciò che ogni </a:t>
            </a:r>
            <a:r>
              <a:rPr lang="it-IT" b="1" dirty="0" err="1"/>
              <a:t>espesa</a:t>
            </a:r>
            <a:r>
              <a:rPr lang="it-IT" b="1" dirty="0"/>
              <a:t> che occorresse si possa </a:t>
            </a:r>
            <a:r>
              <a:rPr lang="it-IT" b="1" dirty="0" err="1"/>
              <a:t>paghare</a:t>
            </a:r>
            <a:r>
              <a:rPr lang="it-IT" b="1" dirty="0"/>
              <a:t> de' detti denari; e che questi denari che si </a:t>
            </a:r>
            <a:r>
              <a:rPr lang="it-IT" b="1" dirty="0" err="1"/>
              <a:t>imponessono</a:t>
            </a:r>
            <a:r>
              <a:rPr lang="it-IT" b="1" dirty="0"/>
              <a:t> </a:t>
            </a:r>
            <a:r>
              <a:rPr lang="it-IT" b="1" dirty="0" err="1"/>
              <a:t>tengha</a:t>
            </a:r>
            <a:r>
              <a:rPr lang="it-IT" b="1" dirty="0"/>
              <a:t> uno </a:t>
            </a:r>
            <a:r>
              <a:rPr lang="it-IT" b="1" dirty="0" err="1"/>
              <a:t>camarlingho</a:t>
            </a:r>
            <a:r>
              <a:rPr lang="it-IT" b="1" dirty="0"/>
              <a:t> di noi il quale l'</a:t>
            </a:r>
            <a:r>
              <a:rPr lang="it-IT" b="1" dirty="0" err="1"/>
              <a:t>elegierà</a:t>
            </a:r>
            <a:r>
              <a:rPr lang="it-IT" b="1" dirty="0"/>
              <a:t> per noi </a:t>
            </a:r>
            <a:r>
              <a:rPr lang="it-IT" b="1" dirty="0" err="1"/>
              <a:t>overo</a:t>
            </a:r>
            <a:r>
              <a:rPr lang="it-IT" b="1" dirty="0"/>
              <a:t> per nostri </a:t>
            </a:r>
            <a:r>
              <a:rPr lang="it-IT" b="1" dirty="0" err="1"/>
              <a:t>albitri</a:t>
            </a:r>
            <a:r>
              <a:rPr lang="it-IT" b="1" dirty="0"/>
              <a:t>.</a:t>
            </a:r>
          </a:p>
          <a:p>
            <a:pPr algn="just"/>
            <a:endParaRPr lang="it-IT" b="1" dirty="0"/>
          </a:p>
          <a:p>
            <a:pPr algn="just"/>
            <a:r>
              <a:rPr lang="it-IT" b="1" dirty="0"/>
              <a:t>Item che tra noi si chiamino </a:t>
            </a:r>
            <a:r>
              <a:rPr lang="it-IT" b="1" dirty="0" err="1"/>
              <a:t>overo</a:t>
            </a:r>
            <a:r>
              <a:rPr lang="it-IT" b="1" dirty="0"/>
              <a:t> s'</a:t>
            </a:r>
            <a:r>
              <a:rPr lang="it-IT" b="1" dirty="0" err="1"/>
              <a:t>elegano</a:t>
            </a:r>
            <a:r>
              <a:rPr lang="it-IT" b="1" dirty="0"/>
              <a:t> </a:t>
            </a:r>
            <a:r>
              <a:rPr lang="it-IT" b="1" dirty="0" err="1"/>
              <a:t>iij</a:t>
            </a:r>
            <a:r>
              <a:rPr lang="it-IT" b="1" dirty="0"/>
              <a:t> </a:t>
            </a:r>
            <a:r>
              <a:rPr lang="it-IT" b="1" dirty="0" err="1"/>
              <a:t>albitri</a:t>
            </a:r>
            <a:r>
              <a:rPr lang="it-IT" b="1" dirty="0"/>
              <a:t> i quali </a:t>
            </a:r>
            <a:r>
              <a:rPr lang="it-IT" b="1" dirty="0" err="1"/>
              <a:t>abiano</a:t>
            </a:r>
            <a:r>
              <a:rPr lang="it-IT" b="1" dirty="0"/>
              <a:t> a </a:t>
            </a:r>
            <a:r>
              <a:rPr lang="it-IT" b="1" dirty="0" err="1"/>
              <a:t>conosciere</a:t>
            </a:r>
            <a:r>
              <a:rPr lang="it-IT" b="1" dirty="0"/>
              <a:t> e definire </a:t>
            </a:r>
            <a:r>
              <a:rPr lang="it-IT" b="1" dirty="0" err="1"/>
              <a:t>ongni</a:t>
            </a:r>
            <a:r>
              <a:rPr lang="it-IT" b="1" dirty="0"/>
              <a:t> e </a:t>
            </a:r>
            <a:r>
              <a:rPr lang="it-IT" b="1" dirty="0" err="1"/>
              <a:t>ciaschuna</a:t>
            </a:r>
            <a:r>
              <a:rPr lang="it-IT" b="1" dirty="0"/>
              <a:t> </a:t>
            </a:r>
            <a:r>
              <a:rPr lang="it-IT" b="1" dirty="0" err="1"/>
              <a:t>chosa</a:t>
            </a:r>
            <a:r>
              <a:rPr lang="it-IT" b="1" dirty="0"/>
              <a:t> che tra noi </a:t>
            </a:r>
            <a:r>
              <a:rPr lang="it-IT" b="1" dirty="0" err="1"/>
              <a:t>ocorresse</a:t>
            </a:r>
            <a:r>
              <a:rPr lang="it-IT" b="1" dirty="0"/>
              <a:t>, e i due di loro possano fare di concordia.</a:t>
            </a:r>
          </a:p>
        </p:txBody>
      </p:sp>
    </p:spTree>
    <p:extLst>
      <p:ext uri="{BB962C8B-B14F-4D97-AF65-F5344CB8AC3E}">
        <p14:creationId xmlns:p14="http://schemas.microsoft.com/office/powerpoint/2010/main" val="34244472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344816" cy="5078313"/>
          </a:xfrm>
          <a:prstGeom prst="rect">
            <a:avLst/>
          </a:prstGeom>
        </p:spPr>
        <p:txBody>
          <a:bodyPr wrap="square">
            <a:spAutoFit/>
          </a:bodyPr>
          <a:lstStyle/>
          <a:p>
            <a:pPr algn="just"/>
            <a:r>
              <a:rPr lang="it-IT" b="1" dirty="0"/>
              <a:t>Item che </a:t>
            </a:r>
            <a:r>
              <a:rPr lang="it-IT" b="1" dirty="0" err="1"/>
              <a:t>alchuno</a:t>
            </a:r>
            <a:r>
              <a:rPr lang="it-IT" b="1" dirty="0"/>
              <a:t> de' sopradetti non possa né </a:t>
            </a:r>
            <a:r>
              <a:rPr lang="it-IT" b="1" dirty="0" err="1"/>
              <a:t>debia</a:t>
            </a:r>
            <a:r>
              <a:rPr lang="it-IT" b="1" dirty="0"/>
              <a:t> fare </a:t>
            </a:r>
            <a:r>
              <a:rPr lang="it-IT" b="1" dirty="0" err="1"/>
              <a:t>alchuna</a:t>
            </a:r>
            <a:r>
              <a:rPr lang="it-IT" b="1" dirty="0"/>
              <a:t> '</a:t>
            </a:r>
            <a:r>
              <a:rPr lang="it-IT" b="1" dirty="0" err="1"/>
              <a:t>mpresa</a:t>
            </a:r>
            <a:r>
              <a:rPr lang="it-IT" b="1" dirty="0"/>
              <a:t>, cioè si </a:t>
            </a:r>
            <a:r>
              <a:rPr lang="it-IT" b="1" dirty="0" err="1"/>
              <a:t>quistione</a:t>
            </a:r>
            <a:r>
              <a:rPr lang="it-IT" b="1" dirty="0"/>
              <a:t> o di </a:t>
            </a:r>
            <a:r>
              <a:rPr lang="it-IT" b="1" dirty="0" err="1"/>
              <a:t>bricha</a:t>
            </a:r>
            <a:r>
              <a:rPr lang="it-IT" b="1" dirty="0"/>
              <a:t>, </a:t>
            </a:r>
            <a:r>
              <a:rPr lang="it-IT" b="1" dirty="0" err="1"/>
              <a:t>sanza</a:t>
            </a:r>
            <a:r>
              <a:rPr lang="it-IT" b="1" dirty="0"/>
              <a:t> la </a:t>
            </a:r>
            <a:r>
              <a:rPr lang="it-IT" b="1" dirty="0" err="1"/>
              <a:t>diliberazione</a:t>
            </a:r>
            <a:r>
              <a:rPr lang="it-IT" b="1" dirty="0"/>
              <a:t> de' sopradetti </a:t>
            </a:r>
            <a:r>
              <a:rPr lang="it-IT" b="1" dirty="0" err="1"/>
              <a:t>albitri</a:t>
            </a:r>
            <a:r>
              <a:rPr lang="it-IT" b="1" dirty="0"/>
              <a:t>; e se contro a ciò facesse </a:t>
            </a:r>
            <a:r>
              <a:rPr lang="it-IT" b="1" dirty="0" err="1"/>
              <a:t>alchuno</a:t>
            </a:r>
            <a:r>
              <a:rPr lang="it-IT" b="1" dirty="0"/>
              <a:t>, i detti </a:t>
            </a:r>
            <a:r>
              <a:rPr lang="it-IT" b="1" dirty="0" err="1"/>
              <a:t>albitri</a:t>
            </a:r>
            <a:r>
              <a:rPr lang="it-IT" b="1" dirty="0"/>
              <a:t> il possano </a:t>
            </a:r>
            <a:r>
              <a:rPr lang="it-IT" b="1" dirty="0" err="1"/>
              <a:t>coregiere</a:t>
            </a:r>
            <a:r>
              <a:rPr lang="it-IT" b="1" dirty="0"/>
              <a:t> et condannare </a:t>
            </a:r>
            <a:r>
              <a:rPr lang="it-IT" b="1" dirty="0" err="1"/>
              <a:t>chome</a:t>
            </a:r>
            <a:r>
              <a:rPr lang="it-IT" b="1" dirty="0"/>
              <a:t> a loro paresse.</a:t>
            </a:r>
          </a:p>
          <a:p>
            <a:pPr algn="just"/>
            <a:endParaRPr lang="it-IT" b="1" dirty="0"/>
          </a:p>
          <a:p>
            <a:pPr algn="just"/>
            <a:r>
              <a:rPr lang="it-IT" b="1" dirty="0"/>
              <a:t>Item che se </a:t>
            </a:r>
            <a:r>
              <a:rPr lang="it-IT" b="1" dirty="0" err="1"/>
              <a:t>chaso</a:t>
            </a:r>
            <a:r>
              <a:rPr lang="it-IT" b="1" dirty="0"/>
              <a:t> </a:t>
            </a:r>
            <a:r>
              <a:rPr lang="it-IT" b="1" dirty="0" err="1"/>
              <a:t>avenisse</a:t>
            </a:r>
            <a:r>
              <a:rPr lang="it-IT" b="1" dirty="0"/>
              <a:t> che </a:t>
            </a:r>
            <a:r>
              <a:rPr lang="it-IT" b="1" dirty="0" err="1"/>
              <a:t>alchuno</a:t>
            </a:r>
            <a:r>
              <a:rPr lang="it-IT" b="1" dirty="0"/>
              <a:t> di noi fosse da </a:t>
            </a:r>
            <a:r>
              <a:rPr lang="it-IT" b="1" dirty="0" err="1"/>
              <a:t>alchuna</a:t>
            </a:r>
            <a:r>
              <a:rPr lang="it-IT" b="1" dirty="0"/>
              <a:t> persona </a:t>
            </a:r>
            <a:r>
              <a:rPr lang="it-IT" b="1" dirty="0" err="1"/>
              <a:t>ofeso</a:t>
            </a:r>
            <a:r>
              <a:rPr lang="it-IT" b="1" dirty="0"/>
              <a:t> et </a:t>
            </a:r>
            <a:r>
              <a:rPr lang="it-IT" b="1" dirty="0" err="1"/>
              <a:t>oltragiato</a:t>
            </a:r>
            <a:r>
              <a:rPr lang="it-IT" b="1" dirty="0"/>
              <a:t>, che tutti e ciascuno </a:t>
            </a:r>
            <a:r>
              <a:rPr lang="it-IT" b="1" dirty="0" err="1"/>
              <a:t>sian</a:t>
            </a:r>
            <a:r>
              <a:rPr lang="it-IT" b="1" dirty="0"/>
              <a:t> tenuti et </a:t>
            </a:r>
            <a:r>
              <a:rPr lang="it-IT" b="1" dirty="0" err="1"/>
              <a:t>debban</a:t>
            </a:r>
            <a:r>
              <a:rPr lang="it-IT" b="1" dirty="0"/>
              <a:t> aiutare, difendere et </a:t>
            </a:r>
            <a:r>
              <a:rPr lang="it-IT" b="1" dirty="0" err="1"/>
              <a:t>vendichare</a:t>
            </a:r>
            <a:r>
              <a:rPr lang="it-IT" b="1" dirty="0"/>
              <a:t> con avere et con persona e a sé la </a:t>
            </a:r>
            <a:r>
              <a:rPr lang="it-IT" b="1" dirty="0" err="1"/>
              <a:t>brigha</a:t>
            </a:r>
            <a:r>
              <a:rPr lang="it-IT" b="1" dirty="0"/>
              <a:t> </a:t>
            </a:r>
            <a:r>
              <a:rPr lang="it-IT" b="1" dirty="0" err="1"/>
              <a:t>rechare</a:t>
            </a:r>
            <a:r>
              <a:rPr lang="it-IT" b="1" dirty="0"/>
              <a:t>, </a:t>
            </a:r>
            <a:r>
              <a:rPr lang="it-IT" b="1" dirty="0" err="1"/>
              <a:t>chome</a:t>
            </a:r>
            <a:r>
              <a:rPr lang="it-IT" b="1" dirty="0"/>
              <a:t> se fosse nella sua propria persona; e che niuno né </a:t>
            </a:r>
            <a:r>
              <a:rPr lang="it-IT" b="1" dirty="0" err="1"/>
              <a:t>deba</a:t>
            </a:r>
            <a:r>
              <a:rPr lang="it-IT" b="1" dirty="0"/>
              <a:t> né possa fare né </a:t>
            </a:r>
            <a:r>
              <a:rPr lang="it-IT" b="1" dirty="0" err="1"/>
              <a:t>acordo</a:t>
            </a:r>
            <a:r>
              <a:rPr lang="it-IT" b="1" dirty="0"/>
              <a:t> né pace, </a:t>
            </a:r>
            <a:r>
              <a:rPr lang="it-IT" b="1" dirty="0" err="1"/>
              <a:t>sanza</a:t>
            </a:r>
            <a:r>
              <a:rPr lang="it-IT" b="1" dirty="0"/>
              <a:t> la </a:t>
            </a:r>
            <a:r>
              <a:rPr lang="it-IT" b="1" dirty="0" err="1"/>
              <a:t>diliberazione</a:t>
            </a:r>
            <a:r>
              <a:rPr lang="it-IT" b="1" dirty="0"/>
              <a:t> de' detti </a:t>
            </a:r>
            <a:r>
              <a:rPr lang="it-IT" b="1" dirty="0" err="1"/>
              <a:t>albitri</a:t>
            </a:r>
            <a:r>
              <a:rPr lang="it-IT" b="1" dirty="0"/>
              <a:t>.</a:t>
            </a:r>
          </a:p>
          <a:p>
            <a:pPr algn="just"/>
            <a:endParaRPr lang="it-IT" b="1" dirty="0"/>
          </a:p>
          <a:p>
            <a:pPr algn="just"/>
            <a:r>
              <a:rPr lang="it-IT" b="1" dirty="0"/>
              <a:t>Item che se </a:t>
            </a:r>
            <a:r>
              <a:rPr lang="it-IT" b="1" dirty="0" err="1"/>
              <a:t>alchuno</a:t>
            </a:r>
            <a:r>
              <a:rPr lang="it-IT" b="1" dirty="0"/>
              <a:t> di noi avesse </a:t>
            </a:r>
            <a:r>
              <a:rPr lang="it-IT" b="1" dirty="0" err="1"/>
              <a:t>alchuna</a:t>
            </a:r>
            <a:r>
              <a:rPr lang="it-IT" b="1" dirty="0"/>
              <a:t> </a:t>
            </a:r>
            <a:r>
              <a:rPr lang="it-IT" b="1" dirty="0" err="1"/>
              <a:t>quistione</a:t>
            </a:r>
            <a:r>
              <a:rPr lang="it-IT" b="1" dirty="0"/>
              <a:t> a Palagio, la quale fosse con persona possente, </a:t>
            </a:r>
            <a:r>
              <a:rPr lang="it-IT" b="1" dirty="0" err="1"/>
              <a:t>overo</a:t>
            </a:r>
            <a:r>
              <a:rPr lang="it-IT" b="1" dirty="0"/>
              <a:t> fosse forte </a:t>
            </a:r>
            <a:r>
              <a:rPr lang="it-IT" b="1" dirty="0" err="1"/>
              <a:t>chaso</a:t>
            </a:r>
            <a:r>
              <a:rPr lang="it-IT" b="1" dirty="0"/>
              <a:t>, che ciascheduno sia tenuto e </a:t>
            </a:r>
            <a:r>
              <a:rPr lang="it-IT" b="1" dirty="0" err="1"/>
              <a:t>deba</a:t>
            </a:r>
            <a:r>
              <a:rPr lang="it-IT" b="1" dirty="0"/>
              <a:t> </a:t>
            </a:r>
            <a:r>
              <a:rPr lang="it-IT" b="1" dirty="0" err="1"/>
              <a:t>aconpangnare</a:t>
            </a:r>
            <a:r>
              <a:rPr lang="it-IT" b="1" dirty="0"/>
              <a:t> e aiutare e </a:t>
            </a:r>
            <a:r>
              <a:rPr lang="it-IT" b="1" dirty="0" err="1"/>
              <a:t>consilgliare</a:t>
            </a:r>
            <a:r>
              <a:rPr lang="it-IT" b="1" dirty="0"/>
              <a:t> </a:t>
            </a:r>
            <a:r>
              <a:rPr lang="it-IT" b="1" dirty="0" err="1"/>
              <a:t>chome</a:t>
            </a:r>
            <a:r>
              <a:rPr lang="it-IT" b="1" dirty="0"/>
              <a:t> veri congiunti e </a:t>
            </a:r>
            <a:r>
              <a:rPr lang="it-IT" b="1" dirty="0" err="1"/>
              <a:t>fratelfi</a:t>
            </a:r>
            <a:r>
              <a:rPr lang="it-IT" b="1" dirty="0"/>
              <a:t> e consorti, a richiesta di quegli che così avesse la questione.</a:t>
            </a:r>
          </a:p>
        </p:txBody>
      </p:sp>
    </p:spTree>
    <p:extLst>
      <p:ext uri="{BB962C8B-B14F-4D97-AF65-F5344CB8AC3E}">
        <p14:creationId xmlns:p14="http://schemas.microsoft.com/office/powerpoint/2010/main" val="3182543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1556792"/>
            <a:ext cx="7560840" cy="3416320"/>
          </a:xfrm>
          <a:prstGeom prst="rect">
            <a:avLst/>
          </a:prstGeom>
        </p:spPr>
        <p:txBody>
          <a:bodyPr wrap="square">
            <a:spAutoFit/>
          </a:bodyPr>
          <a:lstStyle/>
          <a:p>
            <a:pPr algn="just"/>
            <a:r>
              <a:rPr lang="it-IT" b="1" dirty="0"/>
              <a:t>Item che se </a:t>
            </a:r>
            <a:r>
              <a:rPr lang="it-IT" b="1" dirty="0" err="1"/>
              <a:t>alquno</a:t>
            </a:r>
            <a:r>
              <a:rPr lang="it-IT" b="1" dirty="0"/>
              <a:t> o più di noi fosse </a:t>
            </a:r>
            <a:r>
              <a:rPr lang="it-IT" b="1" dirty="0" err="1"/>
              <a:t>condanato</a:t>
            </a:r>
            <a:r>
              <a:rPr lang="it-IT" b="1" dirty="0"/>
              <a:t> per </a:t>
            </a:r>
            <a:r>
              <a:rPr lang="it-IT" b="1" dirty="0" err="1"/>
              <a:t>alquna</a:t>
            </a:r>
            <a:r>
              <a:rPr lang="it-IT" b="1" dirty="0"/>
              <a:t> cagione, la qual </a:t>
            </a:r>
            <a:r>
              <a:rPr lang="it-IT" b="1" dirty="0" err="1"/>
              <a:t>condanagione</a:t>
            </a:r>
            <a:r>
              <a:rPr lang="it-IT" b="1" dirty="0"/>
              <a:t> fosse opera fatta per </a:t>
            </a:r>
            <a:r>
              <a:rPr lang="it-IT" b="1" dirty="0" err="1"/>
              <a:t>sodisfacimento</a:t>
            </a:r>
            <a:r>
              <a:rPr lang="it-IT" b="1" dirty="0"/>
              <a:t> o buona operazione d'</a:t>
            </a:r>
            <a:r>
              <a:rPr lang="it-IT" b="1" dirty="0" err="1"/>
              <a:t>alquno</a:t>
            </a:r>
            <a:r>
              <a:rPr lang="it-IT" b="1" dirty="0"/>
              <a:t> di noi </a:t>
            </a:r>
            <a:r>
              <a:rPr lang="it-IT" b="1" dirty="0" err="1"/>
              <a:t>overo</a:t>
            </a:r>
            <a:r>
              <a:rPr lang="it-IT" b="1" dirty="0"/>
              <a:t> di tutti noi soprascritti, e fosse fatta per comandamento o per deliberazione di detti </a:t>
            </a:r>
            <a:r>
              <a:rPr lang="it-IT" b="1" dirty="0" err="1"/>
              <a:t>albitri</a:t>
            </a:r>
            <a:r>
              <a:rPr lang="it-IT" b="1" dirty="0"/>
              <a:t>, allora o in quel </a:t>
            </a:r>
            <a:r>
              <a:rPr lang="it-IT" b="1" dirty="0" err="1"/>
              <a:t>chaso</a:t>
            </a:r>
            <a:r>
              <a:rPr lang="it-IT" b="1" dirty="0"/>
              <a:t> si debba </a:t>
            </a:r>
            <a:r>
              <a:rPr lang="it-IT" b="1" dirty="0" err="1"/>
              <a:t>paghare</a:t>
            </a:r>
            <a:r>
              <a:rPr lang="it-IT" b="1" dirty="0"/>
              <a:t> la </a:t>
            </a:r>
            <a:r>
              <a:rPr lang="it-IT" b="1" dirty="0" err="1"/>
              <a:t>condanagione</a:t>
            </a:r>
            <a:r>
              <a:rPr lang="it-IT" b="1" dirty="0"/>
              <a:t> per lo comune di tutti i sopradetti secondo il loro estimo: salvo che se quel cotale </a:t>
            </a:r>
            <a:r>
              <a:rPr lang="it-IT" b="1" dirty="0" err="1"/>
              <a:t>condanato</a:t>
            </a:r>
            <a:r>
              <a:rPr lang="it-IT" b="1" dirty="0"/>
              <a:t>, perché fosse troppo grande la </a:t>
            </a:r>
            <a:r>
              <a:rPr lang="it-IT" b="1" dirty="0" err="1"/>
              <a:t>condanagione</a:t>
            </a:r>
            <a:r>
              <a:rPr lang="it-IT" b="1" dirty="0"/>
              <a:t> per </a:t>
            </a:r>
            <a:r>
              <a:rPr lang="it-IT" b="1" dirty="0" err="1"/>
              <a:t>alquna</a:t>
            </a:r>
            <a:r>
              <a:rPr lang="it-IT" b="1" dirty="0"/>
              <a:t> quantità di moneta minore che la </a:t>
            </a:r>
            <a:r>
              <a:rPr lang="it-IT" b="1" dirty="0" err="1"/>
              <a:t>condanagione</a:t>
            </a:r>
            <a:r>
              <a:rPr lang="it-IT" b="1" dirty="0"/>
              <a:t>, fosse contento di ricevere bando e d'</a:t>
            </a:r>
            <a:r>
              <a:rPr lang="it-IT" b="1" dirty="0" err="1"/>
              <a:t>aconciarsi</a:t>
            </a:r>
            <a:r>
              <a:rPr lang="it-IT" b="1" dirty="0"/>
              <a:t> più tosto altrove che qui, si </a:t>
            </a:r>
            <a:r>
              <a:rPr lang="it-IT" b="1" dirty="0" err="1"/>
              <a:t>deba</a:t>
            </a:r>
            <a:r>
              <a:rPr lang="it-IT" b="1" dirty="0"/>
              <a:t> per </a:t>
            </a:r>
            <a:r>
              <a:rPr lang="it-IT" b="1" dirty="0" err="1"/>
              <a:t>simil</a:t>
            </a:r>
            <a:r>
              <a:rPr lang="it-IT" b="1" dirty="0"/>
              <a:t> modo </a:t>
            </a:r>
            <a:r>
              <a:rPr lang="it-IT" b="1" dirty="0" err="1"/>
              <a:t>paghare</a:t>
            </a:r>
            <a:r>
              <a:rPr lang="it-IT" b="1" dirty="0"/>
              <a:t>.</a:t>
            </a:r>
          </a:p>
          <a:p>
            <a:endParaRPr lang="it-IT" dirty="0"/>
          </a:p>
        </p:txBody>
      </p:sp>
    </p:spTree>
    <p:extLst>
      <p:ext uri="{BB962C8B-B14F-4D97-AF65-F5344CB8AC3E}">
        <p14:creationId xmlns:p14="http://schemas.microsoft.com/office/powerpoint/2010/main" val="227014184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026033"/>
            <a:ext cx="7560840" cy="4524315"/>
          </a:xfrm>
          <a:prstGeom prst="rect">
            <a:avLst/>
          </a:prstGeom>
        </p:spPr>
        <p:txBody>
          <a:bodyPr wrap="square">
            <a:spAutoFit/>
          </a:bodyPr>
          <a:lstStyle/>
          <a:p>
            <a:pPr algn="just"/>
            <a:r>
              <a:rPr lang="it-IT" b="1" dirty="0"/>
              <a:t>Item se </a:t>
            </a:r>
            <a:r>
              <a:rPr lang="it-IT" b="1" dirty="0" err="1"/>
              <a:t>chaso</a:t>
            </a:r>
            <a:r>
              <a:rPr lang="it-IT" b="1" dirty="0"/>
              <a:t> </a:t>
            </a:r>
            <a:r>
              <a:rPr lang="it-IT" b="1" dirty="0" err="1"/>
              <a:t>avenisse</a:t>
            </a:r>
            <a:r>
              <a:rPr lang="it-IT" b="1" dirty="0"/>
              <a:t> che </a:t>
            </a:r>
            <a:r>
              <a:rPr lang="it-IT" b="1" dirty="0" err="1"/>
              <a:t>alquno</a:t>
            </a:r>
            <a:r>
              <a:rPr lang="it-IT" b="1" dirty="0"/>
              <a:t> o più di noi, per </a:t>
            </a:r>
            <a:r>
              <a:rPr lang="it-IT" b="1" dirty="0" err="1"/>
              <a:t>diliberazione</a:t>
            </a:r>
            <a:r>
              <a:rPr lang="it-IT" b="1" dirty="0"/>
              <a:t> o comandamento degli </a:t>
            </a:r>
            <a:r>
              <a:rPr lang="it-IT" b="1" dirty="0" err="1"/>
              <a:t>albriti</a:t>
            </a:r>
            <a:r>
              <a:rPr lang="it-IT" b="1" dirty="0"/>
              <a:t>, </a:t>
            </a:r>
            <a:r>
              <a:rPr lang="it-IT" b="1" dirty="0" err="1"/>
              <a:t>facessono</a:t>
            </a:r>
            <a:r>
              <a:rPr lang="it-IT" b="1" dirty="0"/>
              <a:t> cosa per la quale uscisse </a:t>
            </a:r>
            <a:r>
              <a:rPr lang="it-IT" b="1" dirty="0" err="1"/>
              <a:t>condanagione</a:t>
            </a:r>
            <a:r>
              <a:rPr lang="it-IT" b="1" dirty="0"/>
              <a:t> personale, allora o per via di </a:t>
            </a:r>
            <a:r>
              <a:rPr lang="it-IT" b="1" dirty="0" err="1"/>
              <a:t>provisione</a:t>
            </a:r>
            <a:r>
              <a:rPr lang="it-IT" b="1" dirty="0"/>
              <a:t> insino in cotanto per mese…, </a:t>
            </a:r>
            <a:r>
              <a:rPr lang="it-IT" b="1" dirty="0" err="1"/>
              <a:t>overo</a:t>
            </a:r>
            <a:r>
              <a:rPr lang="it-IT" b="1" dirty="0"/>
              <a:t> per </a:t>
            </a:r>
            <a:r>
              <a:rPr lang="it-IT" b="1" dirty="0" err="1"/>
              <a:t>donagione</a:t>
            </a:r>
            <a:r>
              <a:rPr lang="it-IT" b="1" dirty="0"/>
              <a:t> insino a cotanta quantità, </a:t>
            </a:r>
            <a:r>
              <a:rPr lang="it-IT" b="1" dirty="0" err="1"/>
              <a:t>istia</a:t>
            </a:r>
            <a:r>
              <a:rPr lang="it-IT" b="1" dirty="0"/>
              <a:t> alla </a:t>
            </a:r>
            <a:r>
              <a:rPr lang="it-IT" b="1" dirty="0" err="1"/>
              <a:t>diliberazione</a:t>
            </a:r>
            <a:r>
              <a:rPr lang="it-IT" b="1" dirty="0"/>
              <a:t> degli </a:t>
            </a:r>
            <a:r>
              <a:rPr lang="it-IT" b="1" dirty="0" err="1"/>
              <a:t>albitri</a:t>
            </a:r>
            <a:r>
              <a:rPr lang="it-IT" b="1" dirty="0"/>
              <a:t>. Item se </a:t>
            </a:r>
            <a:r>
              <a:rPr lang="it-IT" b="1" dirty="0" err="1"/>
              <a:t>alquno</a:t>
            </a:r>
            <a:r>
              <a:rPr lang="it-IT" b="1" dirty="0"/>
              <a:t> facesse </a:t>
            </a:r>
            <a:r>
              <a:rPr lang="it-IT" b="1" dirty="0" err="1"/>
              <a:t>alquna</a:t>
            </a:r>
            <a:r>
              <a:rPr lang="it-IT" b="1" dirty="0"/>
              <a:t> cosa la quale non fosse con </a:t>
            </a:r>
            <a:r>
              <a:rPr lang="it-IT" b="1" dirty="0" err="1"/>
              <a:t>diliberatione</a:t>
            </a:r>
            <a:r>
              <a:rPr lang="it-IT" b="1" dirty="0"/>
              <a:t> o comandamento degl'</a:t>
            </a:r>
            <a:r>
              <a:rPr lang="it-IT" b="1" dirty="0" err="1"/>
              <a:t>albriti</a:t>
            </a:r>
            <a:r>
              <a:rPr lang="it-IT" b="1" dirty="0"/>
              <a:t>; allora e in quel </a:t>
            </a:r>
            <a:r>
              <a:rPr lang="it-IT" b="1" dirty="0" err="1"/>
              <a:t>chaso</a:t>
            </a:r>
            <a:r>
              <a:rPr lang="it-IT" b="1" dirty="0"/>
              <a:t> gl'</a:t>
            </a:r>
            <a:r>
              <a:rPr lang="it-IT" b="1" dirty="0" err="1"/>
              <a:t>albitri</a:t>
            </a:r>
            <a:r>
              <a:rPr lang="it-IT" b="1" dirty="0"/>
              <a:t> con un per famiglia di noi soprascritti abbiano a </a:t>
            </a:r>
            <a:r>
              <a:rPr lang="it-IT" b="1" dirty="0" err="1"/>
              <a:t>diliberare</a:t>
            </a:r>
            <a:r>
              <a:rPr lang="it-IT" b="1" dirty="0"/>
              <a:t> quell'aiuto, o non, che sia da fargli, nonne schifando però la </a:t>
            </a:r>
            <a:r>
              <a:rPr lang="it-IT" b="1" dirty="0" err="1"/>
              <a:t>brigha</a:t>
            </a:r>
            <a:r>
              <a:rPr lang="it-IT" b="1" dirty="0"/>
              <a:t> che non si può per la promessa </a:t>
            </a:r>
            <a:r>
              <a:rPr lang="it-IT" b="1" dirty="0" smtClean="0"/>
              <a:t>fatta</a:t>
            </a:r>
            <a:r>
              <a:rPr lang="it-IT" dirty="0" smtClean="0"/>
              <a:t>.</a:t>
            </a:r>
          </a:p>
          <a:p>
            <a:pPr algn="just"/>
            <a:endParaRPr lang="it-IT" dirty="0" smtClean="0"/>
          </a:p>
          <a:p>
            <a:pPr algn="just"/>
            <a:r>
              <a:rPr lang="it-IT" b="1" dirty="0" smtClean="0"/>
              <a:t>Item </a:t>
            </a:r>
            <a:r>
              <a:rPr lang="it-IT" b="1" dirty="0"/>
              <a:t>siamo contenti che se </a:t>
            </a:r>
            <a:r>
              <a:rPr lang="it-IT" b="1" dirty="0" err="1"/>
              <a:t>alquno</a:t>
            </a:r>
            <a:r>
              <a:rPr lang="it-IT" b="1" dirty="0"/>
              <a:t> di noi s'avesse </a:t>
            </a:r>
            <a:r>
              <a:rPr lang="it-IT" b="1" dirty="0" err="1"/>
              <a:t>quistione</a:t>
            </a:r>
            <a:r>
              <a:rPr lang="it-IT" b="1" dirty="0"/>
              <a:t> o </a:t>
            </a:r>
            <a:r>
              <a:rPr lang="it-IT" b="1" dirty="0" err="1"/>
              <a:t>brigha</a:t>
            </a:r>
            <a:r>
              <a:rPr lang="it-IT" b="1" dirty="0"/>
              <a:t> o impresa che si facesse per qualunque cosa da quinci innanzi che </a:t>
            </a:r>
            <a:r>
              <a:rPr lang="it-IT" b="1" dirty="0" err="1"/>
              <a:t>chatuno</a:t>
            </a:r>
            <a:r>
              <a:rPr lang="it-IT" b="1" dirty="0"/>
              <a:t> ne </a:t>
            </a:r>
            <a:r>
              <a:rPr lang="it-IT" b="1" dirty="0" err="1"/>
              <a:t>deba</a:t>
            </a:r>
            <a:r>
              <a:rPr lang="it-IT" b="1" dirty="0"/>
              <a:t> fare pace e concio e concordia, come piacesse a detti </a:t>
            </a:r>
            <a:r>
              <a:rPr lang="it-IT" b="1" dirty="0" err="1"/>
              <a:t>albriti</a:t>
            </a:r>
            <a:r>
              <a:rPr lang="it-IT" b="1" dirty="0"/>
              <a:t>; e dove non piacesse loro, cioè agl'</a:t>
            </a:r>
            <a:r>
              <a:rPr lang="it-IT" b="1" dirty="0" err="1"/>
              <a:t>abriti</a:t>
            </a:r>
            <a:r>
              <a:rPr lang="it-IT" b="1" dirty="0"/>
              <a:t>, per niuno si </a:t>
            </a:r>
            <a:r>
              <a:rPr lang="it-IT" b="1" dirty="0" err="1"/>
              <a:t>deba</a:t>
            </a:r>
            <a:r>
              <a:rPr lang="it-IT" b="1" dirty="0"/>
              <a:t> fare contro alla loro </a:t>
            </a:r>
            <a:r>
              <a:rPr lang="it-IT" b="1" dirty="0" err="1"/>
              <a:t>diliberazione</a:t>
            </a:r>
            <a:r>
              <a:rPr lang="it-IT" b="1" dirty="0"/>
              <a:t>.</a:t>
            </a:r>
          </a:p>
        </p:txBody>
      </p:sp>
    </p:spTree>
    <p:extLst>
      <p:ext uri="{BB962C8B-B14F-4D97-AF65-F5344CB8AC3E}">
        <p14:creationId xmlns:p14="http://schemas.microsoft.com/office/powerpoint/2010/main" val="38878083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80728"/>
            <a:ext cx="7488832" cy="4801314"/>
          </a:xfrm>
          <a:prstGeom prst="rect">
            <a:avLst/>
          </a:prstGeom>
        </p:spPr>
        <p:txBody>
          <a:bodyPr wrap="square">
            <a:spAutoFit/>
          </a:bodyPr>
          <a:lstStyle/>
          <a:p>
            <a:pPr algn="just"/>
            <a:r>
              <a:rPr lang="it-IT" b="1" dirty="0"/>
              <a:t>E ancora siamo contenti e vogliamo che se </a:t>
            </a:r>
            <a:r>
              <a:rPr lang="it-IT" b="1" dirty="0" err="1"/>
              <a:t>alquno</a:t>
            </a:r>
            <a:r>
              <a:rPr lang="it-IT" b="1" dirty="0"/>
              <a:t> di noi di sopra nominati si </a:t>
            </a:r>
            <a:r>
              <a:rPr lang="it-IT" b="1" dirty="0" err="1"/>
              <a:t>scostassono</a:t>
            </a:r>
            <a:r>
              <a:rPr lang="it-IT" b="1" dirty="0"/>
              <a:t> di non volere osservare la sopradetta convegna delle cose qui scritte, che i detti </a:t>
            </a:r>
            <a:r>
              <a:rPr lang="it-IT" b="1" dirty="0" err="1"/>
              <a:t>albitri</a:t>
            </a:r>
            <a:r>
              <a:rPr lang="it-IT" b="1" dirty="0"/>
              <a:t> gli </a:t>
            </a:r>
            <a:r>
              <a:rPr lang="it-IT" b="1" dirty="0" err="1"/>
              <a:t>debano</a:t>
            </a:r>
            <a:r>
              <a:rPr lang="it-IT" b="1" dirty="0"/>
              <a:t> </a:t>
            </a:r>
            <a:r>
              <a:rPr lang="it-IT" b="1" dirty="0" err="1"/>
              <a:t>condanare</a:t>
            </a:r>
            <a:r>
              <a:rPr lang="it-IT" b="1" dirty="0"/>
              <a:t> e dagl'altri che </a:t>
            </a:r>
            <a:r>
              <a:rPr lang="it-IT" b="1" dirty="0" err="1"/>
              <a:t>rimanghono</a:t>
            </a:r>
            <a:r>
              <a:rPr lang="it-IT" b="1" dirty="0"/>
              <a:t> siano nimicati e </a:t>
            </a:r>
            <a:r>
              <a:rPr lang="it-IT" b="1" dirty="0" err="1"/>
              <a:t>apellati</a:t>
            </a:r>
            <a:r>
              <a:rPr lang="it-IT" b="1" dirty="0"/>
              <a:t> traditori.</a:t>
            </a:r>
          </a:p>
          <a:p>
            <a:pPr algn="just"/>
            <a:endParaRPr lang="it-IT" b="1" dirty="0"/>
          </a:p>
          <a:p>
            <a:pPr algn="just"/>
            <a:r>
              <a:rPr lang="it-IT" b="1" dirty="0"/>
              <a:t>E se incontrasse </a:t>
            </a:r>
            <a:r>
              <a:rPr lang="it-IT" b="1" dirty="0" err="1"/>
              <a:t>alquno</a:t>
            </a:r>
            <a:r>
              <a:rPr lang="it-IT" b="1" dirty="0"/>
              <a:t> caso nuovo che qui non fosse </a:t>
            </a:r>
            <a:r>
              <a:rPr lang="it-IT" b="1" dirty="0" err="1"/>
              <a:t>spetialmente</a:t>
            </a:r>
            <a:r>
              <a:rPr lang="it-IT" b="1" dirty="0"/>
              <a:t> nominato, </a:t>
            </a:r>
            <a:r>
              <a:rPr lang="it-IT" b="1" dirty="0" err="1"/>
              <a:t>alora</a:t>
            </a:r>
            <a:r>
              <a:rPr lang="it-IT" b="1" dirty="0"/>
              <a:t> si </a:t>
            </a:r>
            <a:r>
              <a:rPr lang="it-IT" b="1" dirty="0" err="1"/>
              <a:t>deba</a:t>
            </a:r>
            <a:r>
              <a:rPr lang="it-IT" b="1" dirty="0"/>
              <a:t> stare alla </a:t>
            </a:r>
            <a:r>
              <a:rPr lang="it-IT" b="1" dirty="0" err="1"/>
              <a:t>diliberatione</a:t>
            </a:r>
            <a:r>
              <a:rPr lang="it-IT" b="1" dirty="0"/>
              <a:t> de' </a:t>
            </a:r>
            <a:r>
              <a:rPr lang="it-IT" b="1" dirty="0" err="1"/>
              <a:t>decti</a:t>
            </a:r>
            <a:r>
              <a:rPr lang="it-IT" b="1" dirty="0"/>
              <a:t> </a:t>
            </a:r>
            <a:r>
              <a:rPr lang="it-IT" b="1" dirty="0" err="1"/>
              <a:t>albitri</a:t>
            </a:r>
            <a:r>
              <a:rPr lang="it-IT" b="1" dirty="0"/>
              <a:t>.</a:t>
            </a:r>
          </a:p>
          <a:p>
            <a:pPr algn="just"/>
            <a:endParaRPr lang="it-IT" b="1" dirty="0"/>
          </a:p>
          <a:p>
            <a:pPr algn="just"/>
            <a:r>
              <a:rPr lang="it-IT" b="1" dirty="0"/>
              <a:t>E siamo in concordia che tutte le </a:t>
            </a:r>
            <a:r>
              <a:rPr lang="it-IT" b="1" dirty="0" err="1"/>
              <a:t>condanagioni</a:t>
            </a:r>
            <a:r>
              <a:rPr lang="it-IT" b="1" dirty="0"/>
              <a:t> o pagamenti, le quali gl'</a:t>
            </a:r>
            <a:r>
              <a:rPr lang="it-IT" b="1" dirty="0" err="1"/>
              <a:t>albitri</a:t>
            </a:r>
            <a:r>
              <a:rPr lang="it-IT" b="1" dirty="0"/>
              <a:t> </a:t>
            </a:r>
            <a:r>
              <a:rPr lang="it-IT" b="1" dirty="0" err="1"/>
              <a:t>fecessono</a:t>
            </a:r>
            <a:r>
              <a:rPr lang="it-IT" b="1" dirty="0"/>
              <a:t> </a:t>
            </a:r>
            <a:r>
              <a:rPr lang="it-IT" b="1" dirty="0" err="1"/>
              <a:t>paghare</a:t>
            </a:r>
            <a:r>
              <a:rPr lang="it-IT" b="1" dirty="0"/>
              <a:t> ed </a:t>
            </a:r>
            <a:r>
              <a:rPr lang="it-IT" b="1" dirty="0" err="1"/>
              <a:t>alquno</a:t>
            </a:r>
            <a:r>
              <a:rPr lang="it-IT" b="1" dirty="0"/>
              <a:t> per </a:t>
            </a:r>
            <a:r>
              <a:rPr lang="it-IT" b="1" dirty="0" err="1"/>
              <a:t>disubidienza</a:t>
            </a:r>
            <a:r>
              <a:rPr lang="it-IT" b="1" dirty="0"/>
              <a:t> o per altra </a:t>
            </a:r>
            <a:r>
              <a:rPr lang="it-IT" b="1" dirty="0" err="1"/>
              <a:t>chagione</a:t>
            </a:r>
            <a:r>
              <a:rPr lang="it-IT" b="1" dirty="0"/>
              <a:t>, i detti danari </a:t>
            </a:r>
            <a:r>
              <a:rPr lang="it-IT" b="1" dirty="0" err="1"/>
              <a:t>pervegnano</a:t>
            </a:r>
            <a:r>
              <a:rPr lang="it-IT" b="1" dirty="0"/>
              <a:t> alle mano del </a:t>
            </a:r>
            <a:r>
              <a:rPr lang="it-IT" b="1" dirty="0" err="1"/>
              <a:t>chamarlingo</a:t>
            </a:r>
            <a:r>
              <a:rPr lang="it-IT" b="1" dirty="0"/>
              <a:t>, si veramente che gl'</a:t>
            </a:r>
            <a:r>
              <a:rPr lang="it-IT" b="1" dirty="0" err="1"/>
              <a:t>albriti</a:t>
            </a:r>
            <a:r>
              <a:rPr lang="it-IT" b="1" dirty="0"/>
              <a:t> non possano né </a:t>
            </a:r>
            <a:r>
              <a:rPr lang="it-IT" b="1" dirty="0" err="1"/>
              <a:t>debano</a:t>
            </a:r>
            <a:r>
              <a:rPr lang="it-IT" b="1" dirty="0"/>
              <a:t> </a:t>
            </a:r>
            <a:r>
              <a:rPr lang="it-IT" b="1" dirty="0" err="1"/>
              <a:t>condanare</a:t>
            </a:r>
            <a:r>
              <a:rPr lang="it-IT" b="1" dirty="0"/>
              <a:t> niuno in più che soldi X per lira del suo estimo, si veramente che non </a:t>
            </a:r>
            <a:r>
              <a:rPr lang="it-IT" b="1" dirty="0" err="1"/>
              <a:t>possino</a:t>
            </a:r>
            <a:r>
              <a:rPr lang="it-IT" b="1" dirty="0"/>
              <a:t> i </a:t>
            </a:r>
            <a:r>
              <a:rPr lang="it-IT" b="1" dirty="0" err="1"/>
              <a:t>iijm</a:t>
            </a:r>
            <a:r>
              <a:rPr lang="it-IT" b="1" dirty="0"/>
              <a:t> f. p.</a:t>
            </a:r>
          </a:p>
          <a:p>
            <a:endParaRPr lang="it-IT" b="1" dirty="0"/>
          </a:p>
        </p:txBody>
      </p:sp>
    </p:spTree>
    <p:extLst>
      <p:ext uri="{BB962C8B-B14F-4D97-AF65-F5344CB8AC3E}">
        <p14:creationId xmlns:p14="http://schemas.microsoft.com/office/powerpoint/2010/main" val="246075783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76280" y="1196752"/>
            <a:ext cx="7560840" cy="4524315"/>
          </a:xfrm>
          <a:prstGeom prst="rect">
            <a:avLst/>
          </a:prstGeom>
        </p:spPr>
        <p:txBody>
          <a:bodyPr wrap="square">
            <a:spAutoFit/>
          </a:bodyPr>
          <a:lstStyle/>
          <a:p>
            <a:pPr algn="just"/>
            <a:r>
              <a:rPr lang="it-IT" b="1" dirty="0"/>
              <a:t>Item che se per queste </a:t>
            </a:r>
            <a:r>
              <a:rPr lang="it-IT" b="1" dirty="0" err="1"/>
              <a:t>chose</a:t>
            </a:r>
            <a:r>
              <a:rPr lang="it-IT" b="1" dirty="0"/>
              <a:t> osservare </a:t>
            </a:r>
            <a:r>
              <a:rPr lang="it-IT" b="1" dirty="0" err="1"/>
              <a:t>bisongnasse</a:t>
            </a:r>
            <a:r>
              <a:rPr lang="it-IT" b="1" dirty="0"/>
              <a:t> fare spese </a:t>
            </a:r>
            <a:r>
              <a:rPr lang="it-IT" b="1" dirty="0" err="1"/>
              <a:t>alchune</a:t>
            </a:r>
            <a:r>
              <a:rPr lang="it-IT" b="1" dirty="0"/>
              <a:t>, si </a:t>
            </a:r>
            <a:r>
              <a:rPr lang="it-IT" b="1" dirty="0" err="1"/>
              <a:t>debano</a:t>
            </a:r>
            <a:r>
              <a:rPr lang="it-IT" b="1" dirty="0"/>
              <a:t> spendere de' danari i quali il </a:t>
            </a:r>
            <a:r>
              <a:rPr lang="it-IT" b="1" dirty="0" err="1"/>
              <a:t>chamarlingho</a:t>
            </a:r>
            <a:r>
              <a:rPr lang="it-IT" b="1" dirty="0"/>
              <a:t> sopradetto avesse, a </a:t>
            </a:r>
            <a:r>
              <a:rPr lang="it-IT" b="1" dirty="0" err="1"/>
              <a:t>diliberazione</a:t>
            </a:r>
            <a:r>
              <a:rPr lang="it-IT" b="1" dirty="0"/>
              <a:t> de' detti </a:t>
            </a:r>
            <a:r>
              <a:rPr lang="it-IT" b="1" dirty="0" err="1"/>
              <a:t>albitri</a:t>
            </a:r>
            <a:r>
              <a:rPr lang="it-IT" b="1" dirty="0"/>
              <a:t>, e se il detto </a:t>
            </a:r>
            <a:r>
              <a:rPr lang="it-IT" b="1" dirty="0" err="1"/>
              <a:t>chamarlingho</a:t>
            </a:r>
            <a:r>
              <a:rPr lang="it-IT" b="1" dirty="0"/>
              <a:t> non n'avesse, che se ne impongano.</a:t>
            </a:r>
          </a:p>
          <a:p>
            <a:pPr algn="just"/>
            <a:endParaRPr lang="it-IT" b="1" dirty="0"/>
          </a:p>
          <a:p>
            <a:pPr algn="just"/>
            <a:r>
              <a:rPr lang="it-IT" b="1" dirty="0"/>
              <a:t>E siamo in concordia che le </a:t>
            </a:r>
            <a:r>
              <a:rPr lang="it-IT" b="1" dirty="0" err="1"/>
              <a:t>sopradicte</a:t>
            </a:r>
            <a:r>
              <a:rPr lang="it-IT" b="1" dirty="0"/>
              <a:t> cose s'intendano tutte di brighe e di </a:t>
            </a:r>
            <a:r>
              <a:rPr lang="it-IT" b="1" dirty="0" err="1"/>
              <a:t>quistioni</a:t>
            </a:r>
            <a:r>
              <a:rPr lang="it-IT" b="1" dirty="0"/>
              <a:t> che da quinci innanzi s'</a:t>
            </a:r>
            <a:r>
              <a:rPr lang="it-IT" b="1" dirty="0" err="1"/>
              <a:t>aquistassono</a:t>
            </a:r>
            <a:r>
              <a:rPr lang="it-IT" b="1" dirty="0"/>
              <a:t> o </a:t>
            </a:r>
            <a:r>
              <a:rPr lang="it-IT" b="1" dirty="0" err="1"/>
              <a:t>intervenissono</a:t>
            </a:r>
            <a:r>
              <a:rPr lang="it-IT" b="1" dirty="0"/>
              <a:t>; e niuna cosa s'intenda per le cose passate da quinci addietro, stando la </a:t>
            </a:r>
            <a:r>
              <a:rPr lang="it-IT" b="1" dirty="0" err="1"/>
              <a:t>dichiaratione</a:t>
            </a:r>
            <a:r>
              <a:rPr lang="it-IT" b="1" dirty="0"/>
              <a:t> a </a:t>
            </a:r>
            <a:r>
              <a:rPr lang="it-IT" b="1" dirty="0" err="1"/>
              <a:t>sopradecti</a:t>
            </a:r>
            <a:r>
              <a:rPr lang="it-IT" b="1" dirty="0"/>
              <a:t> </a:t>
            </a:r>
            <a:r>
              <a:rPr lang="it-IT" b="1" dirty="0" err="1"/>
              <a:t>albitri</a:t>
            </a:r>
            <a:r>
              <a:rPr lang="it-IT" b="1" dirty="0"/>
              <a:t>, se fosse nuova o </a:t>
            </a:r>
            <a:r>
              <a:rPr lang="it-IT" b="1" dirty="0" err="1"/>
              <a:t>vechia</a:t>
            </a:r>
            <a:r>
              <a:rPr lang="it-IT" b="1" dirty="0"/>
              <a:t> la </a:t>
            </a:r>
            <a:r>
              <a:rPr lang="it-IT" b="1" dirty="0" err="1"/>
              <a:t>decta</a:t>
            </a:r>
            <a:r>
              <a:rPr lang="it-IT" b="1" dirty="0"/>
              <a:t> </a:t>
            </a:r>
            <a:r>
              <a:rPr lang="it-IT" b="1" dirty="0" err="1"/>
              <a:t>brigha</a:t>
            </a:r>
            <a:r>
              <a:rPr lang="it-IT" b="1" dirty="0"/>
              <a:t> o questione.</a:t>
            </a:r>
          </a:p>
          <a:p>
            <a:pPr algn="just"/>
            <a:endParaRPr lang="it-IT" b="1" dirty="0"/>
          </a:p>
          <a:p>
            <a:pPr algn="just"/>
            <a:r>
              <a:rPr lang="it-IT" b="1" dirty="0"/>
              <a:t>E tutti siamo in concordia, </a:t>
            </a:r>
            <a:r>
              <a:rPr lang="it-IT" b="1" dirty="0" err="1"/>
              <a:t>voglano</a:t>
            </a:r>
            <a:r>
              <a:rPr lang="it-IT" b="1" dirty="0"/>
              <a:t> e promettiamo su la </a:t>
            </a:r>
            <a:r>
              <a:rPr lang="it-IT" b="1" dirty="0" err="1"/>
              <a:t>sancte</a:t>
            </a:r>
            <a:r>
              <a:rPr lang="it-IT" b="1" dirty="0"/>
              <a:t> Dio guagnele le </a:t>
            </a:r>
            <a:r>
              <a:rPr lang="it-IT" b="1" dirty="0" err="1"/>
              <a:t>sopradecte</a:t>
            </a:r>
            <a:r>
              <a:rPr lang="it-IT" b="1" dirty="0"/>
              <a:t> cose </a:t>
            </a:r>
            <a:r>
              <a:rPr lang="it-IT" b="1" dirty="0" err="1"/>
              <a:t>oservare</a:t>
            </a:r>
            <a:r>
              <a:rPr lang="it-IT" b="1" dirty="0"/>
              <a:t> e mantenere e non venire contro, ma da quinci </a:t>
            </a:r>
            <a:r>
              <a:rPr lang="it-IT" b="1" dirty="0" err="1"/>
              <a:t>inanzi</a:t>
            </a:r>
            <a:r>
              <a:rPr lang="it-IT" b="1" dirty="0"/>
              <a:t> leali e fermi fedeli l'uno a l'altro stare ed </a:t>
            </a:r>
            <a:r>
              <a:rPr lang="it-IT" b="1" dirty="0" err="1"/>
              <a:t>esere</a:t>
            </a:r>
            <a:r>
              <a:rPr lang="it-IT" b="1" dirty="0"/>
              <a:t> ad una </a:t>
            </a:r>
            <a:r>
              <a:rPr lang="it-IT" b="1" dirty="0" err="1"/>
              <a:t>brigha</a:t>
            </a:r>
            <a:r>
              <a:rPr lang="it-IT" b="1" dirty="0"/>
              <a:t> e a una pace: nella quale concordia Idio ci prosperi e ci mantenga per la sua misericordia.</a:t>
            </a:r>
          </a:p>
        </p:txBody>
      </p:sp>
    </p:spTree>
    <p:extLst>
      <p:ext uri="{BB962C8B-B14F-4D97-AF65-F5344CB8AC3E}">
        <p14:creationId xmlns:p14="http://schemas.microsoft.com/office/powerpoint/2010/main" val="179057553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80728"/>
            <a:ext cx="7344816" cy="4247317"/>
          </a:xfrm>
          <a:prstGeom prst="rect">
            <a:avLst/>
          </a:prstGeom>
        </p:spPr>
        <p:txBody>
          <a:bodyPr wrap="square">
            <a:spAutoFit/>
          </a:bodyPr>
          <a:lstStyle/>
          <a:p>
            <a:r>
              <a:rPr lang="it-IT" dirty="0" smtClean="0"/>
              <a:t>33. Annali </a:t>
            </a:r>
            <a:r>
              <a:rPr lang="it-IT" dirty="0"/>
              <a:t>genovesi di Caffaro e de' suoi continuatori</a:t>
            </a:r>
            <a:r>
              <a:rPr lang="it-IT" dirty="0" smtClean="0"/>
              <a:t>, a c. di L. T. </a:t>
            </a:r>
            <a:r>
              <a:rPr lang="it-IT" dirty="0" err="1" smtClean="0"/>
              <a:t>Belgrano</a:t>
            </a:r>
            <a:r>
              <a:rPr lang="it-IT" dirty="0" smtClean="0"/>
              <a:t>,  </a:t>
            </a:r>
            <a:r>
              <a:rPr lang="it-IT" dirty="0"/>
              <a:t>Roma, 1901 (FSI, 12), II, pp. 44-45 </a:t>
            </a:r>
            <a:r>
              <a:rPr lang="it-IT" dirty="0" smtClean="0"/>
              <a:t>.</a:t>
            </a:r>
          </a:p>
          <a:p>
            <a:endParaRPr lang="it-IT" dirty="0"/>
          </a:p>
          <a:p>
            <a:pPr algn="just"/>
            <a:r>
              <a:rPr lang="it-IT" dirty="0"/>
              <a:t> </a:t>
            </a:r>
            <a:r>
              <a:rPr lang="it-IT" b="1" dirty="0"/>
              <a:t>Volta e quelli della loro parte costruirono un'arma nuova e potente. Rivolsero una spingarda di legno contro la torre di Oberto Grimaldi e contro la nuova torre di Oberto Spinola. Con questa, in vista di tutti, riuscirono a fare un buco nella nuova torre di </a:t>
            </a:r>
            <a:r>
              <a:rPr lang="it-IT" b="1" dirty="0" err="1"/>
              <a:t>Bulbunoso</a:t>
            </a:r>
            <a:r>
              <a:rPr lang="it-IT" b="1" dirty="0"/>
              <a:t>, che sta al crocevia di S. Siro. In tale modo distrussero gran parte della torre e la fecero crollare. Poi gli uomini della corte [dell'arcivescovo?] vennero a mettere in posizione una macchina nell'orto di S. Siro, con la quale scagliarono molte pietre contro le case e le torri di Oberto Grimaldi e della famiglia Spinola. In seguito eressero altre macchine ed anche l'altra parte costruì molte macchine e gettò molte pietre sulle case e le torri di quelli della corte.</a:t>
            </a:r>
          </a:p>
        </p:txBody>
      </p:sp>
    </p:spTree>
    <p:extLst>
      <p:ext uri="{BB962C8B-B14F-4D97-AF65-F5344CB8AC3E}">
        <p14:creationId xmlns:p14="http://schemas.microsoft.com/office/powerpoint/2010/main" val="37834610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908720"/>
            <a:ext cx="7704856" cy="3970318"/>
          </a:xfrm>
          <a:prstGeom prst="rect">
            <a:avLst/>
          </a:prstGeom>
        </p:spPr>
        <p:txBody>
          <a:bodyPr wrap="square">
            <a:spAutoFit/>
          </a:bodyPr>
          <a:lstStyle/>
          <a:p>
            <a:pPr algn="just"/>
            <a:r>
              <a:rPr lang="it-IT" dirty="0"/>
              <a:t>L. FRATI, Statuti di Bologna dall'anno 1245 all'anno 1267, I, Bologna, 1869, p. </a:t>
            </a:r>
            <a:r>
              <a:rPr lang="it-IT" dirty="0" smtClean="0"/>
              <a:t>471.</a:t>
            </a:r>
          </a:p>
          <a:p>
            <a:pPr algn="just"/>
            <a:endParaRPr lang="it-IT" dirty="0"/>
          </a:p>
          <a:p>
            <a:pPr algn="just"/>
            <a:r>
              <a:rPr lang="it-IT" b="1" dirty="0"/>
              <a:t>VIII. Di coloro che si appellano al servizio a cavallo.</a:t>
            </a:r>
          </a:p>
          <a:p>
            <a:pPr algn="just"/>
            <a:endParaRPr lang="it-IT" dirty="0"/>
          </a:p>
          <a:p>
            <a:pPr algn="just"/>
            <a:endParaRPr lang="it-IT" dirty="0"/>
          </a:p>
          <a:p>
            <a:pPr algn="just"/>
            <a:r>
              <a:rPr lang="it-IT" b="1" dirty="0"/>
              <a:t>Chiunque risulti essere immune da contribuzioni e prestazioni pubbliche per ragioni di nobiltà cavalleresca, rimanga immune da esse anche per l'avvenire, qualunque sia o divenga la sua condizione economica. Se qualcuno per essere esonerato si appella al semplice servizio a cavallo deve tenere per tutto l'anno un cavallo del prezzo di 30 lire </a:t>
            </a:r>
            <a:r>
              <a:rPr lang="it-IT" b="1" dirty="0" err="1"/>
              <a:t>bolognine</a:t>
            </a:r>
            <a:r>
              <a:rPr lang="it-IT" b="1" dirty="0"/>
              <a:t>: se avrà osservato ciò, contribuisca alle prestazioni pubbliche come gli altri vicini. </a:t>
            </a:r>
          </a:p>
          <a:p>
            <a:pPr algn="just"/>
            <a:endParaRPr lang="it-IT" b="1" dirty="0"/>
          </a:p>
        </p:txBody>
      </p:sp>
    </p:spTree>
    <p:extLst>
      <p:ext uri="{BB962C8B-B14F-4D97-AF65-F5344CB8AC3E}">
        <p14:creationId xmlns:p14="http://schemas.microsoft.com/office/powerpoint/2010/main" val="279183237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908720"/>
            <a:ext cx="7632848" cy="4524315"/>
          </a:xfrm>
          <a:prstGeom prst="rect">
            <a:avLst/>
          </a:prstGeom>
        </p:spPr>
        <p:txBody>
          <a:bodyPr wrap="square">
            <a:spAutoFit/>
          </a:bodyPr>
          <a:lstStyle/>
          <a:p>
            <a:pPr algn="just"/>
            <a:r>
              <a:rPr lang="it-IT" b="1" dirty="0"/>
              <a:t>E gli inquisitori fiscali siano tenuti a indagare su tutti quelli che per essere esonerati si appellano soltanto al semplice servizio a cavallo e su quelli che devono tenere un cavallo: se troveranno qualcuno che non lo ha tenuto come doveva nel periodo della guerra contro Vignola [1239], lo condannino a pagare il doppio di quanto avrebbe dovuto pagare a titolo di colletta se non si fosse falsamente considerato immune, salvo nel caso in cui se avrà voluto vendere il cavallo possa venderlo e sia tenuto ad acquistarne un altro del medesimo valore, entro due mesi dalla vendita. Ma nessuno che abbia recentemente, cioè da quando questo statuto fu fatto, tenuto un cavallo da 30 lire deve per questo motivo ottenere l'esonero dalle contribuzioni pubbliche. Chi invece per tutta la vita è stato considerato cavaliere e così i suoi antenati e ha esercitato il servizio a cavallo per l'onore del suo comune non venga assoggettato a nessun'altra prestazione se non a quelle proprie del ceto cavalleresco.</a:t>
            </a:r>
          </a:p>
        </p:txBody>
      </p:sp>
    </p:spTree>
    <p:extLst>
      <p:ext uri="{BB962C8B-B14F-4D97-AF65-F5344CB8AC3E}">
        <p14:creationId xmlns:p14="http://schemas.microsoft.com/office/powerpoint/2010/main" val="261597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99592" y="980728"/>
            <a:ext cx="6534472" cy="4801314"/>
          </a:xfrm>
          <a:prstGeom prst="rect">
            <a:avLst/>
          </a:prstGeom>
        </p:spPr>
        <p:txBody>
          <a:bodyPr wrap="square">
            <a:spAutoFit/>
          </a:bodyPr>
          <a:lstStyle/>
          <a:p>
            <a:pPr algn="just"/>
            <a:r>
              <a:rPr lang="it-IT" b="1" dirty="0"/>
              <a:t>Hanno richiesto dunque che per amore di Dio onnipotente e per rimedio dell'anima nostra vi dessimo forza con la nostra regale autorità, confermando alla stessa santa chiesa le concessioni e i privilegi dei pietosissimi imperatori e re, predecessori nostri, di tutti quanti dal tempo di </a:t>
            </a:r>
            <a:r>
              <a:rPr lang="it-IT" b="1" dirty="0" err="1"/>
              <a:t>Carlomagno</a:t>
            </a:r>
            <a:r>
              <a:rPr lang="it-IT" b="1" dirty="0"/>
              <a:t> di augusta memoria fino al nostro tempo regnarono, giustamente e legalmente riconosciuti.</a:t>
            </a:r>
          </a:p>
          <a:p>
            <a:pPr algn="just"/>
            <a:endParaRPr lang="it-IT" b="1" dirty="0"/>
          </a:p>
          <a:p>
            <a:pPr algn="just"/>
            <a:r>
              <a:rPr lang="it-IT" b="1" dirty="0"/>
              <a:t>Concedendo noi molto volentieri assenso alle loro devote preghiere, abbiamo pertanto ordinato di scrivere queste pagine con le quali accogliamo la giusta richiesta del suddetto vescovo presentata dai nostri predetti fedeli e stabiliamo che per l'urgente necessità e per l'aggressione dei pagani la città di Bergamo sia restaurata ovunque il predetto vescovo e i suoi concittadini lo riterranno necessario. </a:t>
            </a:r>
          </a:p>
        </p:txBody>
      </p:sp>
    </p:spTree>
    <p:extLst>
      <p:ext uri="{BB962C8B-B14F-4D97-AF65-F5344CB8AC3E}">
        <p14:creationId xmlns:p14="http://schemas.microsoft.com/office/powerpoint/2010/main" val="59250793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052736"/>
            <a:ext cx="7632848" cy="4801314"/>
          </a:xfrm>
          <a:prstGeom prst="rect">
            <a:avLst/>
          </a:prstGeom>
        </p:spPr>
        <p:txBody>
          <a:bodyPr wrap="square">
            <a:spAutoFit/>
          </a:bodyPr>
          <a:lstStyle/>
          <a:p>
            <a:pPr algn="just"/>
            <a:r>
              <a:rPr lang="it-IT" b="1" dirty="0"/>
              <a:t>IX. Che nessuno sia esonerato dalle pubbliche contribuzioni del comune di Bologna a titolo di nobiltà se non ha presentato sentenza o documento che lo attesti.</a:t>
            </a:r>
          </a:p>
          <a:p>
            <a:pPr algn="just"/>
            <a:endParaRPr lang="it-IT" b="1" dirty="0"/>
          </a:p>
          <a:p>
            <a:pPr algn="just"/>
            <a:endParaRPr lang="it-IT" b="1" dirty="0"/>
          </a:p>
          <a:p>
            <a:pPr algn="just"/>
            <a:r>
              <a:rPr lang="it-IT" b="1" dirty="0"/>
              <a:t>Affinché il comune di Bologna e le terre del suo contado non siano ulteriormente danneggiate e defraudate da coloro che devono sottostare al pagamento delle pubbliche contribuzioni e dei carichi fiscali del comune, stabiliamo che sia inviolabilmente osservato che nessuno venga esonerato o considerato immune dalle pubbliche contribuzioni e dai carichi fiscali del comune di Bologna e delle terre in cui risiede a titolo della sua nobiltà, a meno che non presenti documento o sentenza attestante di essere nobile per nascita da padre nobile e che vi sia pubblica fama nella terra in cui risiede e nelle circostanti che è veramente nobile come afferma.</a:t>
            </a:r>
          </a:p>
          <a:p>
            <a:endParaRPr lang="it-IT" dirty="0"/>
          </a:p>
        </p:txBody>
      </p:sp>
    </p:spTree>
    <p:extLst>
      <p:ext uri="{BB962C8B-B14F-4D97-AF65-F5344CB8AC3E}">
        <p14:creationId xmlns:p14="http://schemas.microsoft.com/office/powerpoint/2010/main" val="175154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052736"/>
            <a:ext cx="7200800" cy="3970318"/>
          </a:xfrm>
          <a:prstGeom prst="rect">
            <a:avLst/>
          </a:prstGeom>
        </p:spPr>
        <p:txBody>
          <a:bodyPr wrap="square">
            <a:spAutoFit/>
          </a:bodyPr>
          <a:lstStyle/>
          <a:p>
            <a:r>
              <a:rPr lang="it-IT" b="1" dirty="0"/>
              <a:t>Le torri, le mura e le porte della città per opera e a cura dello stesso vescovo e dei suoi concittadini e di coloro che ivi si sono rifugiati rimangano in perpetuo sotto l'autorità e la difesa del prenominato vescovo e dei suoi successori; egli abbia anche l'autorità di edificare nelle torri e sulle mura dove sarà necessario affinché non siano indebolite le sentinelle e le difese opportune e siano sotto l'autorità della stessa chiesa; tutti i diritti della città che appartengono alla pubblica autorità rimangano sotto la difesa della garanzia della chiesa, in modo tale che il vescovo della detta chiesa che nel tempo ci sarà tutto ciò in diritto e possesso della chiesa abbia, tenga, possieda, rivendichi e giudichi come tutte le altre proprietà che dai vescovi della stessa chiesa nei tempi antichi furono possedute e rivendicate.</a:t>
            </a:r>
          </a:p>
        </p:txBody>
      </p:sp>
    </p:spTree>
    <p:extLst>
      <p:ext uri="{BB962C8B-B14F-4D97-AF65-F5344CB8AC3E}">
        <p14:creationId xmlns:p14="http://schemas.microsoft.com/office/powerpoint/2010/main" val="2447823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27584" y="620688"/>
            <a:ext cx="7848872" cy="5909310"/>
          </a:xfrm>
          <a:prstGeom prst="rect">
            <a:avLst/>
          </a:prstGeom>
        </p:spPr>
        <p:txBody>
          <a:bodyPr wrap="square">
            <a:spAutoFit/>
          </a:bodyPr>
          <a:lstStyle/>
          <a:p>
            <a:pPr algn="just"/>
            <a:r>
              <a:rPr lang="it-IT" b="1" dirty="0"/>
              <a:t>Per loro salutare richiesta decretiamo poi che qualunque cosa gli antichi imperatori, re, imperatrici e regine dei Romani, dei Longobardi e dei Franchi e altri timorati di Dio abbiano donato alla santa chiesa di Bergamo con loro disposizioni e testamenti e che in seguito gli eccellentissimi imperatori e re abbiano confermato, rimanga stabile e irremovibile in diritto e potere del vescovo in perpetuo nei tempi nostri e futuri, e nessun conte né visconte né giudice o gastaldo di parte pubblica né alcuna altra persona all'interno della spesso nominata città o nei monasteri, chiese battesimali, cardinali o cappelle o in tutti i possessi che la detta chiesa ha o che in seguito la divina pietà avrà voluto aumentare, nessun ufficiale superiore o inferiore della pubblica amministrazione pretenda di riunire assemblee giudiziarie né imporre tangenti o richiedere contribuzioni, o esigere con la violenza dei fideiussori né osi offendere i chierici, nobili o di qualunque condizione essi siano, appartenenti alla diocesi di detta chiesa abitanti all'interno della città o suffraganei, nelle persone o servi, ancelle, liberi, in casa loro o in tutti gli edifici di loro pertinenza, né arrestare uomini, liberi o livellari o servi che abitano nei possessi e nelle loro proprietà o in edifici della detta chiesa, né imporre loro gravami pubblici o prestazioni indebite.</a:t>
            </a:r>
          </a:p>
        </p:txBody>
      </p:sp>
    </p:spTree>
    <p:extLst>
      <p:ext uri="{BB962C8B-B14F-4D97-AF65-F5344CB8AC3E}">
        <p14:creationId xmlns:p14="http://schemas.microsoft.com/office/powerpoint/2010/main" val="2270321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980728"/>
            <a:ext cx="7038528" cy="4801314"/>
          </a:xfrm>
          <a:prstGeom prst="rect">
            <a:avLst/>
          </a:prstGeom>
        </p:spPr>
        <p:txBody>
          <a:bodyPr wrap="square">
            <a:spAutoFit/>
          </a:bodyPr>
          <a:lstStyle/>
          <a:p>
            <a:pPr algn="just"/>
            <a:r>
              <a:rPr lang="it-IT" b="1" dirty="0"/>
              <a:t>Se qualche temerario tenterà, cosa che non crediamo, di violare o infrangere alcunché di questo nostro ordine di destinazione e conferma, e affinché non possa realizzare ciò che tenta, sappia che dovrà pagare 100 lire di oro puro, metà al nostro palazzo, metà alla chiesa suddetta. Affinché sia creduto più autentico e da tutti osservato ordiniamo che venga segnato con il sigillo del nostro anello e rafforzato di mano nostra.</a:t>
            </a:r>
          </a:p>
          <a:p>
            <a:pPr algn="just"/>
            <a:endParaRPr lang="it-IT" b="1" dirty="0"/>
          </a:p>
          <a:p>
            <a:pPr algn="just"/>
            <a:r>
              <a:rPr lang="it-IT" b="1" dirty="0"/>
              <a:t>Segno del serenissimo re Berengario.</a:t>
            </a:r>
          </a:p>
          <a:p>
            <a:pPr algn="just"/>
            <a:endParaRPr lang="it-IT" b="1" dirty="0"/>
          </a:p>
          <a:p>
            <a:pPr algn="just"/>
            <a:r>
              <a:rPr lang="it-IT" b="1" dirty="0"/>
              <a:t>Ambrogio cancelliere al posto di Ardingo </a:t>
            </a:r>
            <a:r>
              <a:rPr lang="it-IT" b="1" dirty="0" err="1"/>
              <a:t>arcicancelliere</a:t>
            </a:r>
            <a:r>
              <a:rPr lang="it-IT" b="1" dirty="0"/>
              <a:t> ha riconosciuto e sottoscritto.</a:t>
            </a:r>
          </a:p>
          <a:p>
            <a:pPr algn="just"/>
            <a:endParaRPr lang="it-IT" b="1" dirty="0"/>
          </a:p>
          <a:p>
            <a:pPr algn="just"/>
            <a:r>
              <a:rPr lang="it-IT" b="1" dirty="0"/>
              <a:t>Dato il 23 giugno dell'anno del Signore 904, diciassettesimo del pietosissimo re Berengario, settima indizione, da Monza, il giorno di Domenica felicemente. Amen.</a:t>
            </a:r>
          </a:p>
        </p:txBody>
      </p:sp>
    </p:spTree>
    <p:extLst>
      <p:ext uri="{BB962C8B-B14F-4D97-AF65-F5344CB8AC3E}">
        <p14:creationId xmlns:p14="http://schemas.microsoft.com/office/powerpoint/2010/main" val="3900923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560840" cy="5909310"/>
          </a:xfrm>
          <a:prstGeom prst="rect">
            <a:avLst/>
          </a:prstGeom>
        </p:spPr>
        <p:txBody>
          <a:bodyPr wrap="square">
            <a:spAutoFit/>
          </a:bodyPr>
          <a:lstStyle/>
          <a:p>
            <a:pPr algn="just"/>
            <a:r>
              <a:rPr lang="de-DE" dirty="0" smtClean="0"/>
              <a:t>4. LIUTPRANDI </a:t>
            </a:r>
            <a:r>
              <a:rPr lang="de-DE" dirty="0" err="1"/>
              <a:t>Liber</a:t>
            </a:r>
            <a:r>
              <a:rPr lang="de-DE" dirty="0"/>
              <a:t> </a:t>
            </a:r>
            <a:r>
              <a:rPr lang="de-DE" dirty="0" err="1"/>
              <a:t>Antapodoseos</a:t>
            </a:r>
            <a:r>
              <a:rPr lang="de-DE" dirty="0"/>
              <a:t>, in A. BAUER – R. RAU (a </a:t>
            </a:r>
            <a:r>
              <a:rPr lang="de-DE" dirty="0" err="1"/>
              <a:t>cura</a:t>
            </a:r>
            <a:r>
              <a:rPr lang="de-DE" dirty="0"/>
              <a:t> di), Quellen zur Geschichte der sächsischen </a:t>
            </a:r>
            <a:r>
              <a:rPr lang="de-DE" dirty="0" err="1"/>
              <a:t>Keiserzeit</a:t>
            </a:r>
            <a:r>
              <a:rPr lang="de-DE" dirty="0"/>
              <a:t>, Darmstadt, Wissenschaftliche Buchgesellschaft, 1971, 111, 14-15, pp. </a:t>
            </a:r>
            <a:r>
              <a:rPr lang="de-DE" dirty="0" smtClean="0"/>
              <a:t>366-68</a:t>
            </a:r>
          </a:p>
          <a:p>
            <a:pPr algn="just"/>
            <a:endParaRPr lang="de-DE" dirty="0"/>
          </a:p>
          <a:p>
            <a:pPr algn="just"/>
            <a:r>
              <a:rPr lang="it-IT" b="1" dirty="0"/>
              <a:t>Essendo ormai arrivato a Milano [</a:t>
            </a:r>
            <a:r>
              <a:rPr lang="it-IT" b="1" dirty="0" err="1"/>
              <a:t>Burcardo</a:t>
            </a:r>
            <a:r>
              <a:rPr lang="it-IT" b="1" dirty="0"/>
              <a:t>], prima di entrare in città, si reca presso la chiesa del glorioso martire san Lorenzo per pregare, ma, come dicono. non tanto per devozione quanto piuttosto per motivi di altro genere. Dicono infatti che, essendo la chiesa costruita in modo mirabile presso la città, </a:t>
            </a:r>
            <a:r>
              <a:rPr lang="it-IT" b="1" dirty="0" err="1"/>
              <a:t>Burcardo</a:t>
            </a:r>
            <a:r>
              <a:rPr lang="it-IT" b="1" dirty="0"/>
              <a:t> nello stesso luogo volesse edificare una fortezza per soggiogare non solo i Milanesi ma la maggioranza dei principi italiani.</a:t>
            </a:r>
          </a:p>
          <a:p>
            <a:pPr algn="just"/>
            <a:endParaRPr lang="it-IT" b="1" dirty="0"/>
          </a:p>
          <a:p>
            <a:pPr algn="just"/>
            <a:r>
              <a:rPr lang="it-IT" b="1" dirty="0"/>
              <a:t>Uscito infatti dalla chiesa, mentre cavalcava attorno alle mura della città, così parlava con i suoi nella propria lingua, cioè in tedesco: «Se non sarò riuscito a costringere gli Italiani a usare un solo sperone e a cavalcare bolse rozze non mi chiamerò più </a:t>
            </a:r>
            <a:r>
              <a:rPr lang="it-IT" b="1" dirty="0" err="1"/>
              <a:t>Burcardo</a:t>
            </a:r>
            <a:r>
              <a:rPr lang="it-IT" b="1" dirty="0"/>
              <a:t>, poiché non mi impressionano certo la robustezza di queste mura né la loro altezza da cui [i Milanesi] credono di essere protetti, e con un colpo solo della mia lancia da esse ne butterò giù uccisi gli avversari».</a:t>
            </a:r>
            <a:endParaRPr lang="de-DE" b="1" dirty="0" smtClean="0"/>
          </a:p>
          <a:p>
            <a:pPr algn="just"/>
            <a:endParaRPr lang="it-IT" dirty="0"/>
          </a:p>
        </p:txBody>
      </p:sp>
    </p:spTree>
    <p:extLst>
      <p:ext uri="{BB962C8B-B14F-4D97-AF65-F5344CB8AC3E}">
        <p14:creationId xmlns:p14="http://schemas.microsoft.com/office/powerpoint/2010/main" val="568300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340768"/>
            <a:ext cx="7272808" cy="3970318"/>
          </a:xfrm>
          <a:prstGeom prst="rect">
            <a:avLst/>
          </a:prstGeom>
        </p:spPr>
        <p:txBody>
          <a:bodyPr wrap="square">
            <a:spAutoFit/>
          </a:bodyPr>
          <a:lstStyle/>
          <a:p>
            <a:pPr algn="just"/>
            <a:r>
              <a:rPr lang="it-IT" b="1" dirty="0"/>
              <a:t>Così diceva pensando che nessuno dei suoi nemici ne intendesse la lingua, ma per sua cattiva sorte era presente un tale, male in arnese ma in grado di capirne l'idioma, che subito andò a riferire tutto all'arcivescovo </a:t>
            </a:r>
            <a:r>
              <a:rPr lang="it-IT" b="1" dirty="0" err="1"/>
              <a:t>Lamperto</a:t>
            </a:r>
            <a:r>
              <a:rPr lang="it-IT" b="1" dirty="0"/>
              <a:t>. Questi, astutamente, non disdegnò di accogliere </a:t>
            </a:r>
            <a:r>
              <a:rPr lang="it-IT" b="1" dirty="0" err="1"/>
              <a:t>Burcardo</a:t>
            </a:r>
            <a:r>
              <a:rPr lang="it-IT" b="1" dirty="0"/>
              <a:t> ma gli rese anzi grandemente onore e fra l'altro, come segno speciale della sua amicizia, gli concedette di cacciare il cervo nel suo parco, cosa che non aveva mai permesso ad alcuno se non agli amici più cari e importanti.</a:t>
            </a:r>
          </a:p>
          <a:p>
            <a:pPr algn="just"/>
            <a:endParaRPr lang="it-IT" b="1" dirty="0"/>
          </a:p>
          <a:p>
            <a:pPr algn="just"/>
            <a:r>
              <a:rPr lang="it-IT" b="1" dirty="0"/>
              <a:t>Frattanto </a:t>
            </a:r>
            <a:r>
              <a:rPr lang="it-IT" b="1" dirty="0" err="1"/>
              <a:t>Lamperto</a:t>
            </a:r>
            <a:r>
              <a:rPr lang="it-IT" b="1" dirty="0"/>
              <a:t> invita i Pavesi e tutti gli altri principi d'Italia all'uccisione di </a:t>
            </a:r>
            <a:r>
              <a:rPr lang="it-IT" b="1" dirty="0" err="1"/>
              <a:t>Burcardo</a:t>
            </a:r>
            <a:r>
              <a:rPr lang="it-IT" b="1" dirty="0"/>
              <a:t> e lo trattiene fintantoché ritiene che tutti quelli che lo devono uccidere possano essersi collegati fra loro.</a:t>
            </a:r>
          </a:p>
        </p:txBody>
      </p:sp>
    </p:spTree>
    <p:extLst>
      <p:ext uri="{BB962C8B-B14F-4D97-AF65-F5344CB8AC3E}">
        <p14:creationId xmlns:p14="http://schemas.microsoft.com/office/powerpoint/2010/main" val="3880951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166843"/>
            <a:ext cx="6984776" cy="2862322"/>
          </a:xfrm>
          <a:prstGeom prst="rect">
            <a:avLst/>
          </a:prstGeom>
        </p:spPr>
        <p:txBody>
          <a:bodyPr wrap="square">
            <a:spAutoFit/>
          </a:bodyPr>
          <a:lstStyle/>
          <a:p>
            <a:pPr algn="just"/>
            <a:r>
              <a:rPr lang="it-IT" b="1" dirty="0"/>
              <a:t>Lasciata Milano, </a:t>
            </a:r>
            <a:r>
              <a:rPr lang="it-IT" b="1" dirty="0" err="1"/>
              <a:t>Burcardo</a:t>
            </a:r>
            <a:r>
              <a:rPr lang="it-IT" b="1" dirty="0"/>
              <a:t> lo stesso giorno giunge a Novara e trascorre qui la notte: alle prime luci dell'alba si leva per raggiungere Ivrea ma subito compaiono le falangi italiche che lo assalgono. Davanti a esse non si comporta da coraggioso ma subito cerca scampo nella fuga, ma, poiché, come dice il passo di Giobbe, non poteva superare il termine stabilito per lui ed essendo «fallace per la salvezza il cavallo», disarcionandolo, il cavallo lo scaraventa nel fossato che circonda le mura della città, dove egli trafitto dalle irruenti lance ausonie vita con morte </a:t>
            </a:r>
            <a:r>
              <a:rPr lang="it-IT" b="1" dirty="0" smtClean="0"/>
              <a:t>muta.</a:t>
            </a:r>
            <a:endParaRPr lang="it-IT" b="1" dirty="0"/>
          </a:p>
        </p:txBody>
      </p:sp>
    </p:spTree>
    <p:extLst>
      <p:ext uri="{BB962C8B-B14F-4D97-AF65-F5344CB8AC3E}">
        <p14:creationId xmlns:p14="http://schemas.microsoft.com/office/powerpoint/2010/main" val="367042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80728"/>
            <a:ext cx="7632848" cy="4801314"/>
          </a:xfrm>
          <a:prstGeom prst="rect">
            <a:avLst/>
          </a:prstGeom>
        </p:spPr>
        <p:txBody>
          <a:bodyPr wrap="square">
            <a:spAutoFit/>
          </a:bodyPr>
          <a:lstStyle/>
          <a:p>
            <a:pPr algn="just"/>
            <a:r>
              <a:rPr lang="it-IT" smtClean="0"/>
              <a:t>5. La </a:t>
            </a:r>
            <a:r>
              <a:rPr lang="it-IT" dirty="0"/>
              <a:t>Cronaca milanese di Landolfo Seniore, </a:t>
            </a:r>
            <a:r>
              <a:rPr lang="it-IT" dirty="0" err="1"/>
              <a:t>trad</a:t>
            </a:r>
            <a:r>
              <a:rPr lang="it-IT" dirty="0"/>
              <a:t>. </a:t>
            </a:r>
            <a:r>
              <a:rPr lang="it-IT" dirty="0" err="1"/>
              <a:t>it</a:t>
            </a:r>
            <a:r>
              <a:rPr lang="it-IT" dirty="0"/>
              <a:t>. con note storiche di A. Visconti, Milano, Stucchi-Ceretti, 1928, pp. </a:t>
            </a:r>
            <a:r>
              <a:rPr lang="it-IT" dirty="0" smtClean="0"/>
              <a:t>68-70</a:t>
            </a:r>
          </a:p>
          <a:p>
            <a:pPr algn="just"/>
            <a:endParaRPr lang="it-IT" b="1" dirty="0"/>
          </a:p>
          <a:p>
            <a:pPr algn="just"/>
            <a:r>
              <a:rPr lang="it-IT" b="1" dirty="0" smtClean="0"/>
              <a:t>Ma </a:t>
            </a:r>
            <a:r>
              <a:rPr lang="it-IT" b="1" dirty="0"/>
              <a:t>i milanesi, come erano stati istruiti, dalle porte e dalle serraglie, dalle antiporte (o torri fortemente munite dette </a:t>
            </a:r>
            <a:r>
              <a:rPr lang="it-IT" b="1" dirty="0" err="1"/>
              <a:t>anteportali</a:t>
            </a:r>
            <a:r>
              <a:rPr lang="it-IT" b="1" dirty="0"/>
              <a:t>, per esser poste davanti alle porte a chiuder l'ingresso ai nemici), dalle 310 torri murali (che nel circuito della città tanto dense erano che tutti coloro che v'erano a guardia potevano parlarsi come fossero vicini) e presso l'arco trionfale su cui Ariberto aveva spiegata la bandiera e difeso con valorosi cavalieri e munito mirabilmente d'armi munizioni e </a:t>
            </a:r>
            <a:r>
              <a:rPr lang="it-IT" b="1" dirty="0" err="1"/>
              <a:t>ordegni</a:t>
            </a:r>
            <a:r>
              <a:rPr lang="it-IT" b="1" dirty="0"/>
              <a:t> da guerra, mossero incontro ai nemici virilmente pugnando.</a:t>
            </a:r>
          </a:p>
          <a:p>
            <a:pPr algn="just"/>
            <a:endParaRPr lang="it-IT" b="1" dirty="0"/>
          </a:p>
          <a:p>
            <a:pPr algn="just"/>
            <a:r>
              <a:rPr lang="it-IT" b="1" dirty="0"/>
              <a:t>E vedendo tanta moltitudine di gente e sentendo un inaudito </a:t>
            </a:r>
            <a:r>
              <a:rPr lang="it-IT" b="1" dirty="0" err="1"/>
              <a:t>fragor</a:t>
            </a:r>
            <a:r>
              <a:rPr lang="it-IT" b="1" dirty="0"/>
              <a:t> d'armi, stimando i milanesi che i teutoni fossero più che l'erba numerosi, al primo urto – correndo i nemici a successive ondate scagliando dardi con sommo impeto – alquanto ristettero.</a:t>
            </a:r>
          </a:p>
        </p:txBody>
      </p:sp>
    </p:spTree>
    <p:extLst>
      <p:ext uri="{BB962C8B-B14F-4D97-AF65-F5344CB8AC3E}">
        <p14:creationId xmlns:p14="http://schemas.microsoft.com/office/powerpoint/2010/main" val="3418196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764704"/>
            <a:ext cx="7416824" cy="4801314"/>
          </a:xfrm>
          <a:prstGeom prst="rect">
            <a:avLst/>
          </a:prstGeom>
        </p:spPr>
        <p:txBody>
          <a:bodyPr wrap="square">
            <a:spAutoFit/>
          </a:bodyPr>
          <a:lstStyle/>
          <a:p>
            <a:pPr algn="just"/>
            <a:r>
              <a:rPr lang="it-IT" b="1" dirty="0" err="1"/>
              <a:t>Frattando</a:t>
            </a:r>
            <a:r>
              <a:rPr lang="it-IT" b="1" dirty="0"/>
              <a:t> i nostri avendo a poco a poco conosciuti quelli che </a:t>
            </a:r>
            <a:r>
              <a:rPr lang="it-IT" b="1" dirty="0" err="1"/>
              <a:t>valevan</a:t>
            </a:r>
            <a:r>
              <a:rPr lang="it-IT" b="1" dirty="0"/>
              <a:t> nelle armi, nel colpire e nel valor militare, con lance, spade, verrettoni e saette e con tutti i mezzi da guerra </a:t>
            </a:r>
            <a:r>
              <a:rPr lang="it-IT" b="1" dirty="0" err="1"/>
              <a:t>uccidevanli</a:t>
            </a:r>
            <a:r>
              <a:rPr lang="it-IT" b="1" dirty="0"/>
              <a:t>, dopo averli dispersi da ogni parte, come miseri animali. E come </a:t>
            </a:r>
            <a:r>
              <a:rPr lang="it-IT" b="1" dirty="0" err="1"/>
              <a:t>sopravvenivan</a:t>
            </a:r>
            <a:r>
              <a:rPr lang="it-IT" b="1" dirty="0"/>
              <a:t> di lontano, ciascuno, essendo provenienti da regioni di diverse nazionalità, emetteva grida dissonanti e </a:t>
            </a:r>
            <a:r>
              <a:rPr lang="it-IT" b="1" dirty="0" err="1"/>
              <a:t>irrompevan</a:t>
            </a:r>
            <a:r>
              <a:rPr lang="it-IT" b="1" dirty="0"/>
              <a:t> con impeto sui nostri. Per il che i nostri fermandosi alquanto, riacquistavano ogni sorta di dardi contro di loro rivolti dal nemico. Raccolte così astutamente le armi del nemico e comportandosi virilmente in armi, i cavalieri ed i fanti, come </a:t>
            </a:r>
            <a:r>
              <a:rPr lang="it-IT" b="1" dirty="0" err="1"/>
              <a:t>eran</a:t>
            </a:r>
            <a:r>
              <a:rPr lang="it-IT" b="1" dirty="0"/>
              <a:t> stati dai loro mastri di guerra istruiti, difendendo a prova i loro posti, secondo gli ordini ricevuti, combattevano con valore e prudenza, nessuno senza giudizio attaccava per colpire il nemico, nessuno cessava il suo turno di servizio senza aver inflitto al nemico perdite o ferite, nessuno si permetteva da solo di saltar fuori a colpire il nemico, anche se trovasse l'istante opportuno per farlo. </a:t>
            </a:r>
          </a:p>
        </p:txBody>
      </p:sp>
    </p:spTree>
    <p:extLst>
      <p:ext uri="{BB962C8B-B14F-4D97-AF65-F5344CB8AC3E}">
        <p14:creationId xmlns:p14="http://schemas.microsoft.com/office/powerpoint/2010/main" val="849289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692696"/>
            <a:ext cx="7344816" cy="4247317"/>
          </a:xfrm>
          <a:prstGeom prst="rect">
            <a:avLst/>
          </a:prstGeom>
        </p:spPr>
        <p:txBody>
          <a:bodyPr wrap="square">
            <a:spAutoFit/>
          </a:bodyPr>
          <a:lstStyle/>
          <a:p>
            <a:r>
              <a:rPr lang="it-IT" dirty="0" smtClean="0"/>
              <a:t>1. </a:t>
            </a:r>
            <a:r>
              <a:rPr lang="it-IT" dirty="0" err="1" smtClean="0"/>
              <a:t>Ottonis</a:t>
            </a:r>
            <a:r>
              <a:rPr lang="it-IT" dirty="0" smtClean="0"/>
              <a:t> </a:t>
            </a:r>
            <a:r>
              <a:rPr lang="it-IT" dirty="0"/>
              <a:t>et </a:t>
            </a:r>
            <a:r>
              <a:rPr lang="it-IT" dirty="0" err="1"/>
              <a:t>Rahewini</a:t>
            </a:r>
            <a:r>
              <a:rPr lang="it-IT" dirty="0"/>
              <a:t> Gesta </a:t>
            </a:r>
            <a:r>
              <a:rPr lang="it-IT" dirty="0" err="1"/>
              <a:t>Friderici</a:t>
            </a:r>
            <a:r>
              <a:rPr lang="it-IT" dirty="0"/>
              <a:t> I </a:t>
            </a:r>
            <a:r>
              <a:rPr lang="it-IT" dirty="0" err="1"/>
              <a:t>imperatoris</a:t>
            </a:r>
            <a:r>
              <a:rPr lang="it-IT" dirty="0"/>
              <a:t>, a cura di G. WAITZ – B. DE SIMSON, Hannover-Leipzig, 1969, pp. 116-117; 210</a:t>
            </a:r>
            <a:r>
              <a:rPr lang="it-IT" dirty="0" smtClean="0"/>
              <a:t>)</a:t>
            </a:r>
          </a:p>
          <a:p>
            <a:endParaRPr lang="it-IT" dirty="0"/>
          </a:p>
          <a:p>
            <a:endParaRPr lang="it-IT" dirty="0" smtClean="0"/>
          </a:p>
          <a:p>
            <a:pPr algn="just"/>
            <a:r>
              <a:rPr lang="it-IT" b="1" dirty="0"/>
              <a:t>I latini imitano ancor oggi la saggezza degli antichi Romani nella struttura delle città e nel governo dello Stato. Essi amano infatti la libertà tanto che, per sfuggire alla prepotenza dell'autorità si reggono con il governo di consoli anziché di signori. </a:t>
            </a:r>
            <a:endParaRPr lang="it-IT" b="1" dirty="0" smtClean="0"/>
          </a:p>
          <a:p>
            <a:endParaRPr lang="it-IT" b="1" dirty="0"/>
          </a:p>
          <a:p>
            <a:pPr algn="just"/>
            <a:r>
              <a:rPr lang="it-IT" b="1" dirty="0" smtClean="0"/>
              <a:t>Essendovi </a:t>
            </a:r>
            <a:r>
              <a:rPr lang="it-IT" b="1" dirty="0"/>
              <a:t>tra essi tre ceti sociali, cioè quello dei grandi feudatari, dei valvassori e della plebe, per contenerne le ambizioni eleggono i predetti consoli non da uno solo di questi ordini, ma da tutti, e perché non si lascino prendere dalla libidine del potere, li cambiano quasi ogni anno. </a:t>
            </a:r>
          </a:p>
          <a:p>
            <a:endParaRPr lang="it-IT" dirty="0"/>
          </a:p>
        </p:txBody>
      </p:sp>
    </p:spTree>
    <p:extLst>
      <p:ext uri="{BB962C8B-B14F-4D97-AF65-F5344CB8AC3E}">
        <p14:creationId xmlns:p14="http://schemas.microsoft.com/office/powerpoint/2010/main" val="2970213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620688"/>
            <a:ext cx="7200800" cy="5355312"/>
          </a:xfrm>
          <a:prstGeom prst="rect">
            <a:avLst/>
          </a:prstGeom>
        </p:spPr>
        <p:txBody>
          <a:bodyPr wrap="square">
            <a:spAutoFit/>
          </a:bodyPr>
          <a:lstStyle/>
          <a:p>
            <a:pPr algn="just"/>
            <a:r>
              <a:rPr lang="it-IT" b="1" dirty="0"/>
              <a:t>Ma come la guerra </a:t>
            </a:r>
            <a:r>
              <a:rPr lang="it-IT" b="1" dirty="0" err="1"/>
              <a:t>andavasi</a:t>
            </a:r>
            <a:r>
              <a:rPr lang="it-IT" b="1" dirty="0"/>
              <a:t> facendo in qualche parte più aspra; e il peso di lei soprastava, non tutti i combattenti, ma una legione per volta, alla quale chi vigilava sulla terra faceva segno, tosto interveniva in linea. E pertanto (adunati e stipati i nemici accorrenti sicuri e col massimo sforzo all’assalto, chi armato di spada e chi di landa), i nostri colpivano i tedeschi con frecce ed altri proiettili e alcuni atterrivano colpendoli e ferendoli, altri trucidavano avendoli a sé tratti con uncini di ferro. E così facendo, avendo trucidato con le armi molti dei nemici, per alcuni giorni combattevano cavalieri contro cavalieri, fanti contro fanti. Ma i soldati, con la cui virtù, forza e abilità si combatteva, d'ogni parte molestavano l'esercito imperiale. Infatti furono inviate qua e là nascostamente riparti (centene) di forti e audaci soldati i quali avevano il compito di colpire il nemico da qualunque parte fosse possibile: ora sul fianco destro piombavano, ora sul sinistro, ora sulla fronte, ora nelle retrovie, cercando di fare al nemico il maggior danno e, abbandonando del tutto le spoglie, ripiegavano rapidamente a briglia sciolta.</a:t>
            </a:r>
          </a:p>
        </p:txBody>
      </p:sp>
    </p:spTree>
    <p:extLst>
      <p:ext uri="{BB962C8B-B14F-4D97-AF65-F5344CB8AC3E}">
        <p14:creationId xmlns:p14="http://schemas.microsoft.com/office/powerpoint/2010/main" val="1358744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20688"/>
            <a:ext cx="7416824" cy="4524315"/>
          </a:xfrm>
          <a:prstGeom prst="rect">
            <a:avLst/>
          </a:prstGeom>
        </p:spPr>
        <p:txBody>
          <a:bodyPr wrap="square">
            <a:spAutoFit/>
          </a:bodyPr>
          <a:lstStyle/>
          <a:p>
            <a:r>
              <a:rPr lang="it-IT" dirty="0" smtClean="0"/>
              <a:t>6. </a:t>
            </a:r>
            <a:r>
              <a:rPr lang="it-IT" dirty="0"/>
              <a:t>I diplomi di Berengario I</a:t>
            </a:r>
            <a:r>
              <a:rPr lang="it-IT" dirty="0" smtClean="0"/>
              <a:t>, a c. di L. </a:t>
            </a:r>
            <a:r>
              <a:rPr lang="it-IT" smtClean="0"/>
              <a:t>Schiapparelli,  </a:t>
            </a:r>
            <a:r>
              <a:rPr lang="it-IT" dirty="0"/>
              <a:t>Roma, 1903 (FSI, 35), doc. 51, pp. 146-49</a:t>
            </a:r>
            <a:r>
              <a:rPr lang="it-IT" dirty="0" smtClean="0"/>
              <a:t>.</a:t>
            </a:r>
          </a:p>
          <a:p>
            <a:endParaRPr lang="it-IT" dirty="0"/>
          </a:p>
          <a:p>
            <a:pPr algn="just"/>
            <a:r>
              <a:rPr lang="it-IT" b="1" dirty="0"/>
              <a:t>Nel nome del Signore Dio eterno. Re Berengario.</a:t>
            </a:r>
          </a:p>
          <a:p>
            <a:pPr algn="just"/>
            <a:endParaRPr lang="it-IT" b="1" dirty="0"/>
          </a:p>
          <a:p>
            <a:pPr algn="just"/>
            <a:r>
              <a:rPr lang="it-IT" b="1" dirty="0"/>
              <a:t>Se volentieri facciamo concessioni ai luoghi sacri e venerabili seguendo il costume dei nostri predecessori è perché non dubitiamo che ci sarà utile per l'eterna salvezza. Sappiano dunque tutti i nostri fedeli e i fedeli della santa chiesa presenti e futuri che il reverendissimo vescovo della santa chiesa di Reggio, Pietro, ha supplichevolmente richiesto e pregato la nostra clemenza affinché per amore di Dio onnipotente e per rimedio dell'anima nostra ci degnassimo di confermare tutti i privilegi che sono stati concessi dai nostri predecessori e tutte le donazioni fatte dai fedeli alla santa chiesa di Asti di cui al presente è vescovo Audace. </a:t>
            </a:r>
          </a:p>
        </p:txBody>
      </p:sp>
    </p:spTree>
    <p:extLst>
      <p:ext uri="{BB962C8B-B14F-4D97-AF65-F5344CB8AC3E}">
        <p14:creationId xmlns:p14="http://schemas.microsoft.com/office/powerpoint/2010/main" val="4128528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412776"/>
            <a:ext cx="7128792" cy="3139321"/>
          </a:xfrm>
          <a:prstGeom prst="rect">
            <a:avLst/>
          </a:prstGeom>
        </p:spPr>
        <p:txBody>
          <a:bodyPr wrap="square">
            <a:spAutoFit/>
          </a:bodyPr>
          <a:lstStyle/>
          <a:p>
            <a:pPr algn="just"/>
            <a:r>
              <a:rPr lang="it-IT" b="1" dirty="0"/>
              <a:t>Acconsentendo volentieri alle preghiere, tanto per amore di Dio quanto per venerazione della sua chiesa, confermiamo con la nostra autorità tutto quanto attraverso i diplomi degli altri re e imperatori e attraverso strumenti e scritture è stato offerto alla suddetta chiesa dai devoti, e poiché al presente si osserva crescere e dilagare una malvagia e perversa tendenza [a impossessarsi dei beni della chiesa], decretiamo per nostra regia decisione e stabiliamo che nessun duca, visconte, </a:t>
            </a:r>
            <a:r>
              <a:rPr lang="it-IT" b="1" dirty="0" err="1"/>
              <a:t>sculdascio</a:t>
            </a:r>
            <a:r>
              <a:rPr lang="it-IT" b="1" dirty="0"/>
              <a:t>, decano o rappresentante dell'autorità pubblica osi arrecare molestia alle cose e ai possessi della detta chiesa, tanto in città quanto all'esterno di essa.</a:t>
            </a:r>
          </a:p>
        </p:txBody>
      </p:sp>
    </p:spTree>
    <p:extLst>
      <p:ext uri="{BB962C8B-B14F-4D97-AF65-F5344CB8AC3E}">
        <p14:creationId xmlns:p14="http://schemas.microsoft.com/office/powerpoint/2010/main" val="2931101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755576" y="476672"/>
            <a:ext cx="7632848" cy="5355312"/>
          </a:xfrm>
          <a:prstGeom prst="rect">
            <a:avLst/>
          </a:prstGeom>
        </p:spPr>
        <p:txBody>
          <a:bodyPr wrap="square">
            <a:spAutoFit/>
          </a:bodyPr>
          <a:lstStyle/>
          <a:p>
            <a:pPr algn="just"/>
            <a:endParaRPr lang="it-IT" dirty="0" smtClean="0"/>
          </a:p>
          <a:p>
            <a:pPr algn="just"/>
            <a:r>
              <a:rPr lang="it-IT" b="1" dirty="0" smtClean="0"/>
              <a:t>Nessuno </a:t>
            </a:r>
            <a:r>
              <a:rPr lang="it-IT" b="1" dirty="0"/>
              <a:t>porti offesa agli uomini che risiedono nei possessi della beata Vergine e di S. Secondo [di Asti] o presuma di richiedere loro qualche prestazione o ingiusta imposizione. Nessuno poi osi arrestarli o sequestrarli o condurli davanti a tribunali di altri se non alla presenza del vescovo che in quel momento ci sarà; nessuna persona grande o piccola della pubblica amministrazione obblighi loro a fare servizi militari o imponga alla predetta chiesa e ai suoi dipendenti di contribuire in alcun modo al teloneo, al ripatico, all'acquatico o ad altro che spetta al pubblico diritto. Con regia censura stabiliamo inoltre che nessun funzionario esiga telonei o altre imposte pubbliche sui mercati o sui castelli o su qualsiasi cosa e possesso costituito dalla chiesa di Asti o che in futuro costituirà, ma sia lecito a detta chiesa rimanere in sicurezza e in pace per nostro decreto di concessione e conferma, senza calunnia, diminuzione, contraddizione da parte di nessuno, con tutte le sue pertinenze, castelli, mercati, altri possessi mobili e immobili e con le famiglie servili di entrambi i sessi, con livellari e censuari, commendati e tutti coloro che si rifugiano presso la stessa chiesa.</a:t>
            </a:r>
          </a:p>
        </p:txBody>
      </p:sp>
    </p:spTree>
    <p:extLst>
      <p:ext uri="{BB962C8B-B14F-4D97-AF65-F5344CB8AC3E}">
        <p14:creationId xmlns:p14="http://schemas.microsoft.com/office/powerpoint/2010/main" val="337759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052736"/>
            <a:ext cx="7488832" cy="4247317"/>
          </a:xfrm>
          <a:prstGeom prst="rect">
            <a:avLst/>
          </a:prstGeom>
        </p:spPr>
        <p:txBody>
          <a:bodyPr wrap="square">
            <a:spAutoFit/>
          </a:bodyPr>
          <a:lstStyle/>
          <a:p>
            <a:r>
              <a:rPr lang="it-IT" b="1" dirty="0" smtClean="0"/>
              <a:t>Se </a:t>
            </a:r>
            <a:r>
              <a:rPr lang="it-IT" b="1" dirty="0"/>
              <a:t>qualcuno oserà insorgere contro quanto abbiamo stabilito di confermare, sappia che dovrà pagare 100 lire di ottimo oro, metà alla nostra camera, metà alla suddetta chiesa di Asti.</a:t>
            </a:r>
          </a:p>
          <a:p>
            <a:endParaRPr lang="it-IT" b="1" dirty="0"/>
          </a:p>
          <a:p>
            <a:r>
              <a:rPr lang="it-IT" b="1" dirty="0"/>
              <a:t>Affinché sia creduto autentico e sia osservato con maggior diligenza, ordiniamo che venga questo diploma sigillato di mano nostra.</a:t>
            </a:r>
          </a:p>
          <a:p>
            <a:endParaRPr lang="it-IT" b="1" dirty="0"/>
          </a:p>
          <a:p>
            <a:r>
              <a:rPr lang="it-IT" b="1" dirty="0"/>
              <a:t>Segno del serenissimo re Berengario.</a:t>
            </a:r>
          </a:p>
          <a:p>
            <a:endParaRPr lang="it-IT" b="1" dirty="0"/>
          </a:p>
          <a:p>
            <a:r>
              <a:rPr lang="it-IT" b="1" dirty="0"/>
              <a:t>Ambrogio cancelliere al posto di Ardingo </a:t>
            </a:r>
            <a:r>
              <a:rPr lang="it-IT" b="1" dirty="0" err="1"/>
              <a:t>arcicancelliere</a:t>
            </a:r>
            <a:r>
              <a:rPr lang="it-IT" b="1" dirty="0"/>
              <a:t> e vescovo ho verificato e sottoscritto. Dato il 15 luglio dell'anno dell'incarnazione del Signore 904, diciassettesimo del regno del purissimo Berengario, settima indizione, fatto nella corte di S. Martino in Solero, nel nome di Dio felicemente. Amen.</a:t>
            </a:r>
          </a:p>
        </p:txBody>
      </p:sp>
    </p:spTree>
    <p:extLst>
      <p:ext uri="{BB962C8B-B14F-4D97-AF65-F5344CB8AC3E}">
        <p14:creationId xmlns:p14="http://schemas.microsoft.com/office/powerpoint/2010/main" val="296479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7776864" cy="5355312"/>
          </a:xfrm>
          <a:prstGeom prst="rect">
            <a:avLst/>
          </a:prstGeom>
        </p:spPr>
        <p:txBody>
          <a:bodyPr wrap="square">
            <a:spAutoFit/>
          </a:bodyPr>
          <a:lstStyle/>
          <a:p>
            <a:r>
              <a:rPr lang="it-IT" dirty="0" smtClean="0"/>
              <a:t>7. L</a:t>
            </a:r>
            <a:r>
              <a:rPr lang="it-IT" dirty="0"/>
              <a:t>. SCHIAPPARELLI (a cura di), I diplomi di Ugo e Lotario, di Berengario II e di Adalberto, Roma, 1924 (FSI, 38), doc. 11, pp. 235-37</a:t>
            </a:r>
            <a:r>
              <a:rPr lang="it-IT" dirty="0" smtClean="0"/>
              <a:t>.</a:t>
            </a:r>
          </a:p>
          <a:p>
            <a:endParaRPr lang="it-IT" dirty="0"/>
          </a:p>
          <a:p>
            <a:pPr algn="just"/>
            <a:r>
              <a:rPr lang="it-IT" b="1" dirty="0"/>
              <a:t>In nome di Dio eterno, Berengario e Adalberto per clemenza divina re. È degno dell'eccellenza reale rivolgere l'attenzione ai desideri dei fedeli per renderli più devoti e pronti all'ossequio: sappiano dunque tutti i fedeli della santa chiesa e nostri, presenti e futuri che per intervento e richiesta del nostro fedele diletto </a:t>
            </a:r>
            <a:r>
              <a:rPr lang="it-IT" b="1" dirty="0" err="1"/>
              <a:t>Ebone</a:t>
            </a:r>
            <a:r>
              <a:rPr lang="it-IT" b="1" dirty="0"/>
              <a:t> col presente nostro precetto confermiamo a tutti i nostri fedeli che abitano nella città di Genova tutte le proprietà e i beni da loro tenuti a livello e a precaria </a:t>
            </a:r>
            <a:r>
              <a:rPr lang="it-IT" b="1" dirty="0" smtClean="0"/>
              <a:t> </a:t>
            </a:r>
            <a:r>
              <a:rPr lang="it-IT" b="1" dirty="0"/>
              <a:t>e tutto ciò che secondo la loro consuetudine detengono, a qualsiasi titolo o contratto scritto lo abbiano acquisito o che sia loro pervenuto per eredità paterna o materna; a loro confermiamo per intero tutto quanto, sia dentro sia fuori della città, cioè terre arabili, vigne, prati, pascoli, selve di ogni tipo, </a:t>
            </a:r>
            <a:r>
              <a:rPr lang="it-IT" b="1" dirty="0" err="1"/>
              <a:t>ripaggi</a:t>
            </a:r>
            <a:r>
              <a:rPr lang="it-IT" b="1" dirty="0"/>
              <a:t>, mulini, diritti di pesca, monti, valli, pianure, acque, decorso delle stesse, servi e serve di entrambi i sessi e tutto ciò che può essere detto e nominato che secondo la loro consuetudine essi tengono.</a:t>
            </a:r>
          </a:p>
        </p:txBody>
      </p:sp>
    </p:spTree>
    <p:extLst>
      <p:ext uri="{BB962C8B-B14F-4D97-AF65-F5344CB8AC3E}">
        <p14:creationId xmlns:p14="http://schemas.microsoft.com/office/powerpoint/2010/main" val="3165366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764704"/>
            <a:ext cx="7848872" cy="5078313"/>
          </a:xfrm>
          <a:prstGeom prst="rect">
            <a:avLst/>
          </a:prstGeom>
        </p:spPr>
        <p:txBody>
          <a:bodyPr wrap="square">
            <a:spAutoFit/>
          </a:bodyPr>
          <a:lstStyle/>
          <a:p>
            <a:pPr algn="just"/>
            <a:r>
              <a:rPr lang="it-IT" b="1" dirty="0"/>
              <a:t>Ordiniamo pertanto che nessun duca, marchese, conte, visconte, </a:t>
            </a:r>
            <a:r>
              <a:rPr lang="it-IT" b="1" dirty="0" err="1"/>
              <a:t>sculdascio</a:t>
            </a:r>
            <a:r>
              <a:rPr lang="it-IT" b="1" dirty="0"/>
              <a:t>, </a:t>
            </a:r>
            <a:r>
              <a:rPr lang="it-IT" b="1" dirty="0" smtClean="0"/>
              <a:t>decano, </a:t>
            </a:r>
            <a:r>
              <a:rPr lang="it-IT" b="1" dirty="0"/>
              <a:t>né alcun personaggio grande o piccolo del nostro regno osi entrare nelle loro case con autorità, né riscuota il </a:t>
            </a:r>
            <a:r>
              <a:rPr lang="it-IT" b="1" dirty="0" smtClean="0"/>
              <a:t>mansionatico </a:t>
            </a:r>
            <a:r>
              <a:rPr lang="it-IT" b="1" dirty="0"/>
              <a:t>né tenti di portare ingiuria o molestia, ma sia concesso [ai Genovesi] di vivere pacificamente e quietamente con la conferma del nostro precetto senza contraddizione o diminuzione di alcuno. Se qualcuno dunque tenterà di contravvenire al precetto della nostra conferma sappia che dovrà pagare 1.000 lire d'oro, metà alla nostra camera e metà ai predetti abitanti e ai loro eredi e discendenti. Affinché più autentico sia creduto e da tutti osservato, corroborandolo di mano nostra, ordiniamo sia posto il sigillo del nostro anello. Sigillo dei serenissimi Berengario e Adalberto re.</a:t>
            </a:r>
          </a:p>
          <a:p>
            <a:pPr algn="just"/>
            <a:endParaRPr lang="it-IT" b="1" dirty="0"/>
          </a:p>
          <a:p>
            <a:pPr algn="just"/>
            <a:r>
              <a:rPr lang="it-IT" b="1" dirty="0"/>
              <a:t>Io cancelliere Uberto per ordine dei re sottoscrissi.</a:t>
            </a:r>
          </a:p>
          <a:p>
            <a:pPr algn="just"/>
            <a:endParaRPr lang="it-IT" b="1" dirty="0"/>
          </a:p>
          <a:p>
            <a:pPr algn="just"/>
            <a:r>
              <a:rPr lang="it-IT" b="1" dirty="0"/>
              <a:t>Dato il 18 luglio dell'anno d'incarnazione del Signore 958, ottavo del regno di Berengario e Adalberto, prima indizione. Fatto a Pavia felicemente nel nome del Signore.</a:t>
            </a:r>
          </a:p>
        </p:txBody>
      </p:sp>
    </p:spTree>
    <p:extLst>
      <p:ext uri="{BB962C8B-B14F-4D97-AF65-F5344CB8AC3E}">
        <p14:creationId xmlns:p14="http://schemas.microsoft.com/office/powerpoint/2010/main" val="10223992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764704"/>
            <a:ext cx="7848872" cy="5909310"/>
          </a:xfrm>
          <a:prstGeom prst="rect">
            <a:avLst/>
          </a:prstGeom>
        </p:spPr>
        <p:txBody>
          <a:bodyPr wrap="square">
            <a:spAutoFit/>
          </a:bodyPr>
          <a:lstStyle/>
          <a:p>
            <a:r>
              <a:rPr lang="it-IT" dirty="0" smtClean="0"/>
              <a:t>8. F</a:t>
            </a:r>
            <a:r>
              <a:rPr lang="it-IT" dirty="0"/>
              <a:t>. BONAINI, Statuti inediti della città di Pisa dal XII al XIV secolo, I, Firenze, 1854, pp. </a:t>
            </a:r>
            <a:r>
              <a:rPr lang="it-IT" dirty="0" smtClean="0"/>
              <a:t>16-17.</a:t>
            </a:r>
          </a:p>
          <a:p>
            <a:pPr algn="just"/>
            <a:endParaRPr lang="it-IT" dirty="0" smtClean="0"/>
          </a:p>
          <a:p>
            <a:pPr algn="just"/>
            <a:r>
              <a:rPr lang="it-IT" b="1" dirty="0"/>
              <a:t>Nel nome del Signore e Salvatore nostro Gesù Cristo. Io </a:t>
            </a:r>
            <a:r>
              <a:rPr lang="it-IT" b="1" dirty="0" err="1"/>
              <a:t>Daiberto</a:t>
            </a:r>
            <a:r>
              <a:rPr lang="it-IT" b="1" dirty="0"/>
              <a:t>, sebbene indegno, tuttavia per divina provvidenza vescovo di Pisa, insieme con i miei compagni, uomini coraggiosi e saggi, Pietro visconte, Rolando e Stefano </a:t>
            </a:r>
            <a:r>
              <a:rPr lang="it-IT" b="1" dirty="0" err="1"/>
              <a:t>Guinezone</a:t>
            </a:r>
            <a:r>
              <a:rPr lang="it-IT" b="1" dirty="0"/>
              <a:t>, Mariano e Alberto, considerando l'antico male della città di Pisa [rappresentato] dalla superbia, a causa della quale quotidianamente avvengono innumerevoli omicidi, spergiuri, matrimoni incestuosi fra consanguinei, specialmente in occasione di distruzioni di case e di altri numerosi mali, [io </a:t>
            </a:r>
            <a:r>
              <a:rPr lang="it-IT" b="1" dirty="0" err="1"/>
              <a:t>Daiberto</a:t>
            </a:r>
            <a:r>
              <a:rPr lang="it-IT" b="1" dirty="0"/>
              <a:t>] col consenso degli uomini sopra indicati giudico e impongo con fermezza a tutti gli abitanti di Pisa, dei Borghi e di </a:t>
            </a:r>
            <a:r>
              <a:rPr lang="it-IT" b="1" dirty="0" err="1"/>
              <a:t>Cinzica</a:t>
            </a:r>
            <a:r>
              <a:rPr lang="it-IT" b="1" dirty="0"/>
              <a:t>, in nome del giuramento da loro prestato, che nessuno da oggi in poi presuma di costruire o in qualche modo far riparare la propria abitazione in maniera che superi in altezza la torre di Stefano, figlio di Baldovino, e di Lamberto – per quelli di </a:t>
            </a:r>
            <a:r>
              <a:rPr lang="it-IT" b="1" dirty="0" err="1"/>
              <a:t>Cinzica</a:t>
            </a:r>
            <a:r>
              <a:rPr lang="it-IT" b="1" dirty="0"/>
              <a:t> la torre di </a:t>
            </a:r>
            <a:r>
              <a:rPr lang="it-IT" b="1" dirty="0" err="1"/>
              <a:t>Guinizone</a:t>
            </a:r>
            <a:r>
              <a:rPr lang="it-IT" b="1" dirty="0"/>
              <a:t> figlio di </a:t>
            </a:r>
            <a:r>
              <a:rPr lang="it-IT" b="1" dirty="0" err="1"/>
              <a:t>Gontolino</a:t>
            </a:r>
            <a:r>
              <a:rPr lang="it-IT" b="1" dirty="0"/>
              <a:t> –, sulla terra che è sua o che tiene come sua, eccetto se colui che vorrà agire al contrario possa dimostrare legalmente che sia sua e non di colui che la tiene, ed eccetto all'inizio e alla fine del ponte. </a:t>
            </a:r>
          </a:p>
        </p:txBody>
      </p:sp>
    </p:spTree>
    <p:extLst>
      <p:ext uri="{BB962C8B-B14F-4D97-AF65-F5344CB8AC3E}">
        <p14:creationId xmlns:p14="http://schemas.microsoft.com/office/powerpoint/2010/main" val="2083355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2"/>
            <a:ext cx="7632848" cy="4247317"/>
          </a:xfrm>
          <a:prstGeom prst="rect">
            <a:avLst/>
          </a:prstGeom>
        </p:spPr>
        <p:txBody>
          <a:bodyPr wrap="square">
            <a:spAutoFit/>
          </a:bodyPr>
          <a:lstStyle/>
          <a:p>
            <a:pPr algn="just"/>
            <a:r>
              <a:rPr lang="it-IT" b="1" dirty="0"/>
              <a:t>E in terra ecclesiastica nessuno presuma di edificare casa oltre la misura sopradetta per conto di colui al quale legalmente appartiene.</a:t>
            </a:r>
          </a:p>
          <a:p>
            <a:pPr algn="just"/>
            <a:endParaRPr lang="it-IT" b="1" dirty="0"/>
          </a:p>
          <a:p>
            <a:pPr algn="just"/>
            <a:r>
              <a:rPr lang="it-IT" b="1" dirty="0"/>
              <a:t>E se vi fosse discordia sulla misura delle torri a causa del sito nel quale sorgono, nel caso in cui qualche luogo fosse posto più in alto che un altro, allora si pareggi la sommità secondo una data quota e nessuno oltre la predetta quota costruisca in legno o in muratura e se qualcuno volesse edificare al di sopra di essa voi dovete proibirlo con fermezza. E nessuno si appropri della casa di un altro contro la volontà del proprietario, o la distrugga o la danneggi volontariamente in qualche modo, se non per unanime decisione della città o della maggioranza dei maggiorenti e dei più saggi, né ciò sia consentito a nessuna altra persona. […]</a:t>
            </a:r>
          </a:p>
          <a:p>
            <a:pPr algn="just"/>
            <a:endParaRPr lang="it-IT" b="1" dirty="0"/>
          </a:p>
        </p:txBody>
      </p:sp>
    </p:spTree>
    <p:extLst>
      <p:ext uri="{BB962C8B-B14F-4D97-AF65-F5344CB8AC3E}">
        <p14:creationId xmlns:p14="http://schemas.microsoft.com/office/powerpoint/2010/main" val="2189209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620688"/>
            <a:ext cx="7200800" cy="5355312"/>
          </a:xfrm>
          <a:prstGeom prst="rect">
            <a:avLst/>
          </a:prstGeom>
        </p:spPr>
        <p:txBody>
          <a:bodyPr wrap="square">
            <a:spAutoFit/>
          </a:bodyPr>
          <a:lstStyle/>
          <a:p>
            <a:pPr algn="just"/>
            <a:r>
              <a:rPr lang="it-IT" b="1" dirty="0"/>
              <a:t>Nessuno all'interno della casa o intorno a essa o sulla propria terra costruisca bertesche, </a:t>
            </a:r>
            <a:r>
              <a:rPr lang="it-IT" b="1" dirty="0" err="1"/>
              <a:t>belfredi</a:t>
            </a:r>
            <a:r>
              <a:rPr lang="it-IT" b="1" dirty="0"/>
              <a:t> o altri aggetti di legno che possano servire a combattere, a meno che non lo faccia la città stessa per il bene comune. Quelli che ne posseggono li distruggano e chi non vuole ottemperare sia perseguibile. Se qualcuno tiene in casa materiale ligneo per costruire bertesche se ne liberi entro otto giorni, se adesso si trova a Pisa, se invece è assente lo faccia non appena rientra in città. Dalla propria casa o con scale o con passerelle o in altro modo, o dalla casa di un altro con scale, passerelle o in altro modo nessuno lanci volontariamente pietre o altri proiettili che possano nuocere contro le case altrui o contro qualche persona intenzionalmente o consenta che venga lanciato dalla sua casa. […]</a:t>
            </a:r>
          </a:p>
          <a:p>
            <a:pPr algn="just"/>
            <a:endParaRPr lang="it-IT" b="1" dirty="0"/>
          </a:p>
          <a:p>
            <a:pPr algn="just"/>
            <a:r>
              <a:rPr lang="it-IT" b="1" dirty="0"/>
              <a:t>Se qualcuno riceverà da un altro il giuramento di non elevare la propria casa oltre le 36 braccia, più o meno, senza la sua autorizzazione, giudichiamo che debba essere prosciolto dal giuramento. […]</a:t>
            </a:r>
          </a:p>
        </p:txBody>
      </p:sp>
    </p:spTree>
    <p:extLst>
      <p:ext uri="{BB962C8B-B14F-4D97-AF65-F5344CB8AC3E}">
        <p14:creationId xmlns:p14="http://schemas.microsoft.com/office/powerpoint/2010/main" val="2544166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99592" y="1268760"/>
            <a:ext cx="6696744" cy="3970318"/>
          </a:xfrm>
          <a:prstGeom prst="rect">
            <a:avLst/>
          </a:prstGeom>
        </p:spPr>
        <p:txBody>
          <a:bodyPr wrap="square">
            <a:spAutoFit/>
          </a:bodyPr>
          <a:lstStyle/>
          <a:p>
            <a:pPr algn="just"/>
            <a:r>
              <a:rPr lang="it-IT" b="1" dirty="0"/>
              <a:t>Ne viene che, essendo la terra suddivisa fra le città, ciascuna di esse costringe quanti abitano nella diocesi a stare dalla sua parte, ed a stento si può trovare in tutto il territorio qualche nobile o qualche personaggio importante che non obbedisca agli ordini delle città. Esse hanno anche preso l'abitudine di indicare questi territori come loro «comitati», e per non mancare di mezzi con cui contenere i loro vicini, non disdegnano di elevare alla condizione di cavaliere e ai più alti uffici giovani di bassa condizione e addirittura artigiani praticanti spregevoli arti meccaniche, che le altre genti tengono lontano come la peste dagli uffici più onorevoli e liberali. Ne viene che esse sono di gran lunga superiori a tutte le città del mondo per ricchezza e potenza.</a:t>
            </a:r>
          </a:p>
        </p:txBody>
      </p:sp>
    </p:spTree>
    <p:extLst>
      <p:ext uri="{BB962C8B-B14F-4D97-AF65-F5344CB8AC3E}">
        <p14:creationId xmlns:p14="http://schemas.microsoft.com/office/powerpoint/2010/main" val="17785118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052735"/>
            <a:ext cx="7704856" cy="3970318"/>
          </a:xfrm>
          <a:prstGeom prst="rect">
            <a:avLst/>
          </a:prstGeom>
        </p:spPr>
        <p:txBody>
          <a:bodyPr wrap="square">
            <a:spAutoFit/>
          </a:bodyPr>
          <a:lstStyle/>
          <a:p>
            <a:r>
              <a:rPr lang="it-IT" b="1" dirty="0"/>
              <a:t>Coloro i quali posseggono torri più alte della predetta misura le facciano abbassare entro un mese secondo la misura che abbiamo stabilito, se mancano da Pisa lo facciano entro un mese dal loro rientro. Se non vogliono farlo, nessuno si senta obbligato a rispettare nei loro confronti questo compromesso.</a:t>
            </a:r>
          </a:p>
          <a:p>
            <a:endParaRPr lang="it-IT" b="1" dirty="0"/>
          </a:p>
          <a:p>
            <a:r>
              <a:rPr lang="it-IT" b="1" dirty="0"/>
              <a:t>Facciamo eccezione per la torre di Ugo visconte e per la torre dei figli di </a:t>
            </a:r>
            <a:r>
              <a:rPr lang="it-IT" b="1" dirty="0" err="1"/>
              <a:t>Albisone</a:t>
            </a:r>
            <a:r>
              <a:rPr lang="it-IT" b="1" dirty="0"/>
              <a:t> e giudichiamo che nessuno in seguito oltre la misura stabilita possa salire così da nuocere a coloro che hanno accettato questo compromesso. Se succedesse diversamente, se cioè qualcuno recasse offesa ad altri, a eccezione di quelli che abbiamo esentato, allora vogliamo che il popolo sia prosciolto dal compromesso nei confronti dell'offensore e aiuti l'offeso, qualora questi si lamentasse presso il consiglio della città.</a:t>
            </a:r>
          </a:p>
        </p:txBody>
      </p:sp>
    </p:spTree>
    <p:extLst>
      <p:ext uri="{BB962C8B-B14F-4D97-AF65-F5344CB8AC3E}">
        <p14:creationId xmlns:p14="http://schemas.microsoft.com/office/powerpoint/2010/main" val="127027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08720"/>
            <a:ext cx="6912768" cy="5232202"/>
          </a:xfrm>
          <a:prstGeom prst="rect">
            <a:avLst/>
          </a:prstGeom>
        </p:spPr>
        <p:txBody>
          <a:bodyPr wrap="square">
            <a:spAutoFit/>
          </a:bodyPr>
          <a:lstStyle/>
          <a:p>
            <a:pPr algn="just"/>
            <a:r>
              <a:rPr lang="it-IT" dirty="0" smtClean="0"/>
              <a:t>9. MGH</a:t>
            </a:r>
            <a:r>
              <a:rPr lang="it-IT" dirty="0"/>
              <a:t>, Diplomata </a:t>
            </a:r>
            <a:r>
              <a:rPr lang="it-IT" dirty="0" err="1"/>
              <a:t>regum</a:t>
            </a:r>
            <a:r>
              <a:rPr lang="it-IT" dirty="0"/>
              <a:t> et </a:t>
            </a:r>
            <a:r>
              <a:rPr lang="it-IT" dirty="0" err="1"/>
              <a:t>imperatorum</a:t>
            </a:r>
            <a:r>
              <a:rPr lang="it-IT" dirty="0"/>
              <a:t> </a:t>
            </a:r>
            <a:r>
              <a:rPr lang="it-IT" dirty="0" err="1"/>
              <a:t>Germaniae</a:t>
            </a:r>
            <a:r>
              <a:rPr lang="it-IT" dirty="0"/>
              <a:t>, II, doc. 198, pp. 606-607 </a:t>
            </a:r>
          </a:p>
          <a:p>
            <a:pPr algn="just"/>
            <a:endParaRPr lang="it-IT" dirty="0"/>
          </a:p>
          <a:p>
            <a:pPr algn="just"/>
            <a:r>
              <a:rPr lang="it-IT" sz="2000" b="1" dirty="0"/>
              <a:t>In nome della santa e individua Trinità, Ottone, per grazia di Dio augusto imperatore dei Romani… Prendiamo sotto la nostra protezione tutti i cittadini cremonesi liberi, ricchi e poveri… affinché vivano in pace liberi e sicuri nella loro città, protetti e difesi dovunque vadano e godano l'uso delle acque, i pascoli e le selve, dal Capo d'Adda fino a </a:t>
            </a:r>
            <a:r>
              <a:rPr lang="it-IT" sz="2000" b="1" dirty="0" err="1"/>
              <a:t>Vulpariolo</a:t>
            </a:r>
            <a:r>
              <a:rPr lang="it-IT" sz="2000" b="1" dirty="0"/>
              <a:t>, da una parte e dall'altra del Po e godano e possiedano senza contraddizione da parte di nessuno tutto ciò che è di pertinenza dello Stato, e per rimedio dell'anima nostra ordiniamo che dovunque essi vadano a svolgere i loro commerci per terra e per acqua e dovunque vogliano sostare, nessuno li disturbi</a:t>
            </a:r>
          </a:p>
        </p:txBody>
      </p:sp>
    </p:spTree>
    <p:extLst>
      <p:ext uri="{BB962C8B-B14F-4D97-AF65-F5344CB8AC3E}">
        <p14:creationId xmlns:p14="http://schemas.microsoft.com/office/powerpoint/2010/main" val="322910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052736"/>
            <a:ext cx="7056784" cy="3970318"/>
          </a:xfrm>
          <a:prstGeom prst="rect">
            <a:avLst/>
          </a:prstGeom>
        </p:spPr>
        <p:txBody>
          <a:bodyPr wrap="square">
            <a:spAutoFit/>
          </a:bodyPr>
          <a:lstStyle/>
          <a:p>
            <a:pPr algn="just"/>
            <a:r>
              <a:rPr lang="it-IT" b="1" dirty="0"/>
              <a:t>Perciò ordiniamo con la nostra imperiale potestà che nessun duca, arcivescovo, vescovo, marchese, conte, visconte, gastaldo, </a:t>
            </a:r>
            <a:r>
              <a:rPr lang="it-IT" b="1" dirty="0" err="1"/>
              <a:t>sculdascio</a:t>
            </a:r>
            <a:r>
              <a:rPr lang="it-IT" b="1" dirty="0"/>
              <a:t>, decano o qualsiasi altra persona del nostro regno, grande o piccola, presuma di inquietare e spogliare i sopraddetti cittadini cremonesi liberi, ricchi e poveri, di tutte le cose sopraddette e di tutte le loro cose acquisite o </a:t>
            </a:r>
            <a:r>
              <a:rPr lang="it-IT" b="1" dirty="0" err="1"/>
              <a:t>acquirende</a:t>
            </a:r>
            <a:r>
              <a:rPr lang="it-IT" b="1" dirty="0"/>
              <a:t>, senza un legale giudizio, ma sia lecito agli stessi cremonesi restare sotto la protezione nostra e dei nostri successori e vivere quieti, sicuri e pacifici e fare tutto ciò che ad essi sembrerà giusto, senza che nessuno li contrasti o li molesti. Se qualcuno oserà infrangere temerariamente questo nostro precetto, sappia che pagherà mille libbre di oro puro, metà alla camera nostra e metà ai predetti uomini di Cremona…</a:t>
            </a:r>
          </a:p>
        </p:txBody>
      </p:sp>
    </p:spTree>
    <p:extLst>
      <p:ext uri="{BB962C8B-B14F-4D97-AF65-F5344CB8AC3E}">
        <p14:creationId xmlns:p14="http://schemas.microsoft.com/office/powerpoint/2010/main" val="2807465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704856" cy="5632311"/>
          </a:xfrm>
          <a:prstGeom prst="rect">
            <a:avLst/>
          </a:prstGeom>
        </p:spPr>
        <p:txBody>
          <a:bodyPr wrap="square">
            <a:spAutoFit/>
          </a:bodyPr>
          <a:lstStyle/>
          <a:p>
            <a:r>
              <a:rPr lang="it-IT" dirty="0" smtClean="0"/>
              <a:t>10. MGH</a:t>
            </a:r>
            <a:r>
              <a:rPr lang="it-IT" dirty="0"/>
              <a:t>, Diplomata </a:t>
            </a:r>
            <a:r>
              <a:rPr lang="it-IT" dirty="0" err="1"/>
              <a:t>regum</a:t>
            </a:r>
            <a:r>
              <a:rPr lang="it-IT" dirty="0"/>
              <a:t> et </a:t>
            </a:r>
            <a:r>
              <a:rPr lang="it-IT" dirty="0" err="1"/>
              <a:t>imperatorum</a:t>
            </a:r>
            <a:r>
              <a:rPr lang="it-IT" dirty="0"/>
              <a:t> </a:t>
            </a:r>
            <a:r>
              <a:rPr lang="it-IT" dirty="0" err="1"/>
              <a:t>Germaniae</a:t>
            </a:r>
            <a:r>
              <a:rPr lang="it-IT" dirty="0"/>
              <a:t>, IV, doc. 251, pp. </a:t>
            </a:r>
            <a:r>
              <a:rPr lang="it-IT" dirty="0" smtClean="0"/>
              <a:t>347-348.</a:t>
            </a:r>
          </a:p>
          <a:p>
            <a:endParaRPr lang="it-IT" dirty="0"/>
          </a:p>
          <a:p>
            <a:pPr algn="just"/>
            <a:r>
              <a:rPr lang="it-IT" b="1" dirty="0"/>
              <a:t>In nome della santa e individuale Trinità. Corrado [II] per clemenza di Dio augusto imperatore dei Romani. </a:t>
            </a:r>
            <a:r>
              <a:rPr lang="it-IT" b="1" dirty="0" smtClean="0"/>
              <a:t>[…] </a:t>
            </a:r>
          </a:p>
          <a:p>
            <a:pPr algn="just"/>
            <a:r>
              <a:rPr lang="it-IT" b="1" dirty="0" smtClean="0"/>
              <a:t>Abbiamo </a:t>
            </a:r>
            <a:r>
              <a:rPr lang="it-IT" b="1" dirty="0"/>
              <a:t>saputo che i cittadini di Cremona in modo tale hanno cospirato e tramato contro la santa chiesa cremonese, loro madre spirituale e signora, e contro Landolfo, vescovo di buona memoria di tale sede e loro spirituale patrono e signore, da scacciarlo dalla città, con grave ignominia e disonore, e da averlo spogliato dei suoi beni, distruggendo dalle fondamenta una torre nel castello, con duplice cerchia di mura e circondata da altre sette torri, e costringendo al riscatto, per poter evitare la morte, i servi che dentro risiedevano, insieme con alcuni canonici, dopo aver rubato ciò che possedevano, aver distrutto le loro case migliori e devastato la città vecchia per costruirne una più grande, contro il nostro onore e per opporre a noi resistenza, sicché non solo le leggi divine, ma anche quelle umane condannano tali sovvertitori e cospiratori a essere condannati non soltanto [alla privazione] dei beni mondani ma della vita stessa.</a:t>
            </a:r>
          </a:p>
        </p:txBody>
      </p:sp>
    </p:spTree>
    <p:extLst>
      <p:ext uri="{BB962C8B-B14F-4D97-AF65-F5344CB8AC3E}">
        <p14:creationId xmlns:p14="http://schemas.microsoft.com/office/powerpoint/2010/main" val="1947076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920880" cy="4401205"/>
          </a:xfrm>
          <a:prstGeom prst="rect">
            <a:avLst/>
          </a:prstGeom>
        </p:spPr>
        <p:txBody>
          <a:bodyPr wrap="square">
            <a:spAutoFit/>
          </a:bodyPr>
          <a:lstStyle/>
          <a:p>
            <a:pPr algn="just"/>
            <a:r>
              <a:rPr lang="it-IT" sz="2000" b="1" dirty="0"/>
              <a:t>Poiché ora essi continuano nella loro cospirazione e perseguono con animo ostinato gli stessi fini, perseguitando l'attuale vescovo della chiesa cremonese Ubaldo così da sottrargli il suo distretto e non curarsi per niente di pagare il fitto dei mulini e il censo abituale delle navi e gli introiti delle case che occupano senza sua investitura e così da occupare le terre della chiesa che hanno invase e quelle che i loro antenati avevano concesso o donato alla chiesa con scritture e strumenti, e così da assalire e uccidere i ministeriali del vescovo e così da sottrarre di mano allo stesso signore e a monaci e a chierici la selva signorile, che disboscano dalle radici, e da non consentire al vescovo di avere nessuna autorità fuori dell'uscio di casa sua, la nostra imperiale autorità rifiuta di tollerare oltre [questo comportamento].</a:t>
            </a:r>
          </a:p>
        </p:txBody>
      </p:sp>
    </p:spTree>
    <p:extLst>
      <p:ext uri="{BB962C8B-B14F-4D97-AF65-F5344CB8AC3E}">
        <p14:creationId xmlns:p14="http://schemas.microsoft.com/office/powerpoint/2010/main" val="3899193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050395"/>
            <a:ext cx="7776864" cy="5355312"/>
          </a:xfrm>
          <a:prstGeom prst="rect">
            <a:avLst/>
          </a:prstGeom>
        </p:spPr>
        <p:txBody>
          <a:bodyPr wrap="square">
            <a:spAutoFit/>
          </a:bodyPr>
          <a:lstStyle/>
          <a:p>
            <a:pPr algn="just"/>
            <a:r>
              <a:rPr lang="it-IT" b="1" dirty="0"/>
              <a:t>Vogliamo dunque che sia noto a tutti i fedeli presenti e futuri della santa chiesa che, per punire il crimine [dei ribelli] e per estirpare la consuetudine di tanta malvagità, e insieme per soccorrere misericordiosamente la chiesa, concediamo con il presente diploma tutti i beni che i liberi cittadini di Cremona che hanno congiurato e cospirato possiedono tanto in città che nel suburbio e nello spazio di 5 miglia attorno alla città, in diritto di proprietà alla chiesa predetta di Cremona, e trasferiamo per la nostra imperiale autorità [alla chiesa] il diritto e la signoria [su essi], in modo tale che il predetto vescovo Ubaldo e i suoi successori dei beni appartenuti ai ribelli facciano in perpetuo ciò che loro sembrerà giusto fare. Ordiniamo poi d'imperiale autorità che nessun duca, marchese, conte, visconte, </a:t>
            </a:r>
            <a:r>
              <a:rPr lang="it-IT" b="1" dirty="0" err="1"/>
              <a:t>sculdascio</a:t>
            </a:r>
            <a:r>
              <a:rPr lang="it-IT" b="1" dirty="0"/>
              <a:t> o piccola o grande persona del regno si permetta di spogliare la santa chiesa di Cremona e il vescovo Ubaldo dei beni dei congiurati: se qualcuno, cosa che non crediamo, oserà temerariamente violare il nostro precetto, sappia che dovrà pagare 500 lire d'oro ottimo, metà alla nostra camera e metà alla chiesa di Cremona.</a:t>
            </a:r>
          </a:p>
          <a:p>
            <a:pPr algn="just"/>
            <a:endParaRPr lang="it-IT" b="1" dirty="0"/>
          </a:p>
        </p:txBody>
      </p:sp>
    </p:spTree>
    <p:extLst>
      <p:ext uri="{BB962C8B-B14F-4D97-AF65-F5344CB8AC3E}">
        <p14:creationId xmlns:p14="http://schemas.microsoft.com/office/powerpoint/2010/main" val="664847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764704"/>
            <a:ext cx="7920880" cy="6186309"/>
          </a:xfrm>
          <a:prstGeom prst="rect">
            <a:avLst/>
          </a:prstGeom>
        </p:spPr>
        <p:txBody>
          <a:bodyPr wrap="square">
            <a:spAutoFit/>
          </a:bodyPr>
          <a:lstStyle/>
          <a:p>
            <a:pPr algn="just"/>
            <a:r>
              <a:rPr lang="it-IT" dirty="0" smtClean="0"/>
              <a:t>11. </a:t>
            </a:r>
            <a:r>
              <a:rPr lang="it-IT" dirty="0" err="1" smtClean="0"/>
              <a:t>Codex</a:t>
            </a:r>
            <a:r>
              <a:rPr lang="it-IT" dirty="0" smtClean="0"/>
              <a:t> </a:t>
            </a:r>
            <a:r>
              <a:rPr lang="it-IT" dirty="0" err="1"/>
              <a:t>Diplomaticus</a:t>
            </a:r>
            <a:r>
              <a:rPr lang="it-IT" dirty="0"/>
              <a:t> </a:t>
            </a:r>
            <a:r>
              <a:rPr lang="it-IT" dirty="0" err="1"/>
              <a:t>Cremonae</a:t>
            </a:r>
            <a:r>
              <a:rPr lang="it-IT" dirty="0"/>
              <a:t>, </a:t>
            </a:r>
            <a:r>
              <a:rPr lang="it-IT" dirty="0" smtClean="0"/>
              <a:t>a cura di </a:t>
            </a:r>
            <a:r>
              <a:rPr lang="it-IT" dirty="0" err="1" smtClean="0"/>
              <a:t>L.Astigiano</a:t>
            </a:r>
            <a:r>
              <a:rPr lang="it-IT" dirty="0" smtClean="0"/>
              <a:t>, Torino</a:t>
            </a:r>
            <a:r>
              <a:rPr lang="it-IT" dirty="0"/>
              <a:t>, 1895 (</a:t>
            </a:r>
            <a:r>
              <a:rPr lang="it-IT" dirty="0" err="1"/>
              <a:t>Historiae</a:t>
            </a:r>
            <a:r>
              <a:rPr lang="it-IT" dirty="0"/>
              <a:t> </a:t>
            </a:r>
            <a:r>
              <a:rPr lang="it-IT" dirty="0" err="1"/>
              <a:t>patriae</a:t>
            </a:r>
            <a:r>
              <a:rPr lang="it-IT" dirty="0"/>
              <a:t> monumenta, 21), I, pp. </a:t>
            </a:r>
            <a:r>
              <a:rPr lang="it-IT" dirty="0" smtClean="0"/>
              <a:t>93-94.</a:t>
            </a:r>
          </a:p>
          <a:p>
            <a:pPr algn="just"/>
            <a:endParaRPr lang="it-IT" dirty="0"/>
          </a:p>
          <a:p>
            <a:pPr algn="just"/>
            <a:r>
              <a:rPr lang="it-IT" b="1" dirty="0" smtClean="0"/>
              <a:t>Sabato </a:t>
            </a:r>
            <a:r>
              <a:rPr lang="it-IT" b="1" dirty="0"/>
              <a:t>primo gennaio, alla presenza dei maggiorenti i cui nomi sono elencati in calce, con una canna che teneva in mano la contessa Matilde, figlia del fu marchese Bonifacio, nel castello di Platina investi gli uomini di Cremona, cioè Goffredo di Bellusco e </a:t>
            </a:r>
            <a:r>
              <a:rPr lang="it-IT" b="1" dirty="0" err="1"/>
              <a:t>Moricio</a:t>
            </a:r>
            <a:r>
              <a:rPr lang="it-IT" b="1" dirty="0"/>
              <a:t>, ossia Cremosano di Aldoino, per parte della santa chiesa di Cremona e nel comune interesse della stessa città di Cremona, di tutto il comitato dell'isola </a:t>
            </a:r>
            <a:r>
              <a:rPr lang="it-IT" b="1" dirty="0" err="1"/>
              <a:t>Fulcheria</a:t>
            </a:r>
            <a:r>
              <a:rPr lang="it-IT" b="1" dirty="0"/>
              <a:t> per intero a titolo di beneficio, in modo tale che i </a:t>
            </a:r>
            <a:r>
              <a:rPr lang="it-IT" b="1" dirty="0" err="1"/>
              <a:t>capitanei</a:t>
            </a:r>
            <a:r>
              <a:rPr lang="it-IT" b="1" dirty="0"/>
              <a:t> della detta chiesa debbano porsi al servizio della contessa Matilde fino a quando non sarà eletto un vescovo a governare la diocesi della chiesa cremonese che svolga il servizio verso di lei con i suoi </a:t>
            </a:r>
            <a:r>
              <a:rPr lang="it-IT" b="1" dirty="0" err="1"/>
              <a:t>capitanei</a:t>
            </a:r>
            <a:r>
              <a:rPr lang="it-IT" b="1" dirty="0"/>
              <a:t> e vassalli in modo adeguato; se i </a:t>
            </a:r>
            <a:r>
              <a:rPr lang="it-IT" b="1" dirty="0" err="1"/>
              <a:t>capitanei</a:t>
            </a:r>
            <a:r>
              <a:rPr lang="it-IT" b="1" dirty="0"/>
              <a:t> di detta città non avranno voluto prestare servizio, per il prenominato beneficio tale servizio sia prestato dagli altri uomini della stessa città, e la detta chiesa di S. Maria e la detta comunità cittadina abbiano in perpetuo il suddetto comitato d'ora in avanti a titolo di beneficio; come è scritto sopra, senza opposizione da parte della contessa Matilde, dei suoi eredi e successori</a:t>
            </a:r>
            <a:r>
              <a:rPr lang="it-IT" b="1" dirty="0" smtClean="0"/>
              <a:t>.</a:t>
            </a:r>
            <a:endParaRPr lang="it-IT" b="1" dirty="0"/>
          </a:p>
          <a:p>
            <a:pPr algn="just"/>
            <a:r>
              <a:rPr lang="it-IT" b="1" dirty="0"/>
              <a:t>Fatto l'anno 1098 dell'incarnazione del Signore, sesta indizione.</a:t>
            </a:r>
          </a:p>
          <a:p>
            <a:pPr algn="just"/>
            <a:endParaRPr lang="it-IT" dirty="0"/>
          </a:p>
        </p:txBody>
      </p:sp>
    </p:spTree>
    <p:extLst>
      <p:ext uri="{BB962C8B-B14F-4D97-AF65-F5344CB8AC3E}">
        <p14:creationId xmlns:p14="http://schemas.microsoft.com/office/powerpoint/2010/main" val="3563308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80728"/>
            <a:ext cx="8136904" cy="5078313"/>
          </a:xfrm>
          <a:prstGeom prst="rect">
            <a:avLst/>
          </a:prstGeom>
        </p:spPr>
        <p:txBody>
          <a:bodyPr wrap="square">
            <a:spAutoFit/>
          </a:bodyPr>
          <a:lstStyle/>
          <a:p>
            <a:r>
              <a:rPr lang="it-IT" dirty="0" smtClean="0"/>
              <a:t>12. La </a:t>
            </a:r>
            <a:r>
              <a:rPr lang="it-IT" dirty="0"/>
              <a:t>Cronaca milanese di Landolfo Seniore, </a:t>
            </a:r>
            <a:r>
              <a:rPr lang="it-IT" dirty="0" err="1"/>
              <a:t>trad</a:t>
            </a:r>
            <a:r>
              <a:rPr lang="it-IT" dirty="0"/>
              <a:t>. </a:t>
            </a:r>
            <a:r>
              <a:rPr lang="it-IT" dirty="0" err="1"/>
              <a:t>it</a:t>
            </a:r>
            <a:r>
              <a:rPr lang="it-IT" dirty="0"/>
              <a:t>. con note storiche di A. Visconti, Milano, Stucchi-Ceretti, 1928, pp. 72-73</a:t>
            </a:r>
            <a:r>
              <a:rPr lang="it-IT" dirty="0" smtClean="0"/>
              <a:t>.</a:t>
            </a:r>
          </a:p>
          <a:p>
            <a:endParaRPr lang="it-IT" dirty="0"/>
          </a:p>
          <a:p>
            <a:r>
              <a:rPr lang="it-IT" b="1" dirty="0"/>
              <a:t>Non molto tempo appresso i cittadini, dopo di aver riportato vittoria sui nemici loro, divennero – come </a:t>
            </a:r>
            <a:r>
              <a:rPr lang="it-IT" b="1" dirty="0" err="1"/>
              <a:t>suol</a:t>
            </a:r>
            <a:r>
              <a:rPr lang="it-IT" b="1" dirty="0"/>
              <a:t> avvenire nelle umane cose – nemici coi nemici, amici fedelissimi con gli amici, rendendo male per male, bene per bene. Che anzi, essendo con gli uomini in pace, mancando da ogni parte i nemici, volgendo contro sé stessi le spade, divennero i cittadini, l'un l'altro ostili. </a:t>
            </a:r>
            <a:r>
              <a:rPr lang="it-IT" b="1" dirty="0" err="1"/>
              <a:t>Imperocché</a:t>
            </a:r>
            <a:r>
              <a:rPr lang="it-IT" b="1" dirty="0"/>
              <a:t> causa questa civile contesa furono i duchi i quali solevano reggere e difendere questa città con la sapienza dello spirito e col </a:t>
            </a:r>
            <a:r>
              <a:rPr lang="it-IT" b="1" dirty="0" err="1"/>
              <a:t>vVe</a:t>
            </a:r>
            <a:r>
              <a:rPr lang="it-IT" b="1" dirty="0"/>
              <a:t> ne erano una volta di quelli che – secondo comportava la loro carica e nobiltà – mentre dimoravano nei palazzi posti presso la chiesa di S. Protaso, procuravano amorevolmente alla città quanto occorreva; e quanto era fatto senza cautela, saggiamente riformavano; e ciò che da alcuno fosse stato ingiustamente fatto, tosto procuravano emendare dando all'ingiuriato </a:t>
            </a:r>
            <a:r>
              <a:rPr lang="it-IT" b="1" dirty="0" err="1"/>
              <a:t>soddisfazionealore</a:t>
            </a:r>
            <a:r>
              <a:rPr lang="it-IT" b="1" dirty="0"/>
              <a:t> del corpo; ma per la loro negligenza perdettero il potere. </a:t>
            </a:r>
          </a:p>
        </p:txBody>
      </p:sp>
    </p:spTree>
    <p:extLst>
      <p:ext uri="{BB962C8B-B14F-4D97-AF65-F5344CB8AC3E}">
        <p14:creationId xmlns:p14="http://schemas.microsoft.com/office/powerpoint/2010/main" val="6129935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36305" y="764704"/>
            <a:ext cx="7056784" cy="5016758"/>
          </a:xfrm>
          <a:prstGeom prst="rect">
            <a:avLst/>
          </a:prstGeom>
        </p:spPr>
        <p:txBody>
          <a:bodyPr wrap="square">
            <a:spAutoFit/>
          </a:bodyPr>
          <a:lstStyle/>
          <a:p>
            <a:pPr algn="just"/>
            <a:r>
              <a:rPr lang="it-IT" sz="2000" b="1" dirty="0" err="1"/>
              <a:t>Eran</a:t>
            </a:r>
            <a:r>
              <a:rPr lang="it-IT" sz="2000" b="1" dirty="0"/>
              <a:t> la difesa degli orfani, aiuto ai tribolati, sussidio alle vedove, nutrimento ai piccoli, erano la legge per gli ingiusti, la giustizia pei perfidi, il timore per i banditi. Poiché tutti i mercanti, agricoltori, aratori e bifolchi vivevano sicuri trattando i loro negozi, curando le loro cose private, solleciti erano della chiesa e del clero; e tutti nella prosperità e nella pace vivevano. Non v'era altra dignità e neppure autorità paterna che meglio di questa potesse correggere chi agiva ingiustamente contro un altro, difendere e liberare chi osservava i comandi del duca. E così, tranne nei tempi in cui strenuamente combattevano lontani, sia nelle guerre dei re che nelle incursioni nemiche, i cittadini godevano umilmente e devotamente della pace e della gioia. </a:t>
            </a:r>
          </a:p>
          <a:p>
            <a:pPr algn="just"/>
            <a:endParaRPr lang="it-IT" sz="2000" b="1" dirty="0"/>
          </a:p>
        </p:txBody>
      </p:sp>
    </p:spTree>
    <p:extLst>
      <p:ext uri="{BB962C8B-B14F-4D97-AF65-F5344CB8AC3E}">
        <p14:creationId xmlns:p14="http://schemas.microsoft.com/office/powerpoint/2010/main" val="1113848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59632" y="889844"/>
            <a:ext cx="6912768" cy="3785652"/>
          </a:xfrm>
          <a:prstGeom prst="rect">
            <a:avLst/>
          </a:prstGeom>
        </p:spPr>
        <p:txBody>
          <a:bodyPr wrap="square">
            <a:spAutoFit/>
          </a:bodyPr>
          <a:lstStyle/>
          <a:p>
            <a:pPr algn="just"/>
            <a:r>
              <a:rPr lang="it-IT" sz="2000" b="1" dirty="0"/>
              <a:t>Ma in seguito, non so per qual complesso di cattive cagioni sempre crescenti, i duchi a poco a poco cedettero l'onore e la magnificenza della loro carica ai nuovi capitani; oltre, diminuiti dei maggiori onori, dimentichi della riverenza degli avi, furono d'ogni onore privati. Pertanto quella reverenza e ossequio che tutto il popolo soleva prestare ai duchi veniva invece data a pochi capitani che i duchi avevano innalzato; e tutti gli affari più importanti della città, capitani e valvassori, per tenersi più sicuri i nuovi doni ricevuti, sottrassero ai duchi della città che tutt'ora governavano con la mano e col consiglio.</a:t>
            </a:r>
          </a:p>
        </p:txBody>
      </p:sp>
    </p:spTree>
    <p:extLst>
      <p:ext uri="{BB962C8B-B14F-4D97-AF65-F5344CB8AC3E}">
        <p14:creationId xmlns:p14="http://schemas.microsoft.com/office/powerpoint/2010/main" val="1084753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1166843"/>
            <a:ext cx="7056784" cy="3477875"/>
          </a:xfrm>
          <a:prstGeom prst="rect">
            <a:avLst/>
          </a:prstGeom>
        </p:spPr>
        <p:txBody>
          <a:bodyPr wrap="square">
            <a:spAutoFit/>
          </a:bodyPr>
          <a:lstStyle/>
          <a:p>
            <a:r>
              <a:rPr lang="it-IT" sz="2000" b="1" dirty="0"/>
              <a:t>A tal fine si avvantaggiano non solo, come si è detto, per la saggezza delle loro istituzioni, ma anche per l'assenza dei sovrani, che abitualmente rimangono al di là delle Alpi. In un punto tuttavia si mostrano immemori dell'antica nobiltà e rivelano i segni della rozzezza barbarica, cioè che mentre si vantano di vivere secondo le leggi, non obbediscono alle leggi. Infatti mai o quasi mai accolgono con il dovuto rispetto il sovrano a cui dovrebbero mostrare volonterosa obbedienza... a meno che non vi siano costretti dalla presenza di un forte esercito a riconoscerne l'autorità…</a:t>
            </a:r>
          </a:p>
        </p:txBody>
      </p:sp>
    </p:spTree>
    <p:extLst>
      <p:ext uri="{BB962C8B-B14F-4D97-AF65-F5344CB8AC3E}">
        <p14:creationId xmlns:p14="http://schemas.microsoft.com/office/powerpoint/2010/main" val="40229155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124744"/>
            <a:ext cx="7920880" cy="5355312"/>
          </a:xfrm>
          <a:prstGeom prst="rect">
            <a:avLst/>
          </a:prstGeom>
        </p:spPr>
        <p:txBody>
          <a:bodyPr wrap="square">
            <a:spAutoFit/>
          </a:bodyPr>
          <a:lstStyle/>
          <a:p>
            <a:r>
              <a:rPr lang="it-IT" sz="2000" b="1" dirty="0"/>
              <a:t>13. </a:t>
            </a:r>
            <a:r>
              <a:rPr lang="it-IT" sz="1600" dirty="0" err="1"/>
              <a:t>Codex</a:t>
            </a:r>
            <a:r>
              <a:rPr lang="it-IT" sz="1600" dirty="0"/>
              <a:t> </a:t>
            </a:r>
            <a:r>
              <a:rPr lang="it-IT" sz="1600" dirty="0" err="1"/>
              <a:t>Astensis</a:t>
            </a:r>
            <a:r>
              <a:rPr lang="it-IT" sz="1600" dirty="0"/>
              <a:t> qui de </a:t>
            </a:r>
            <a:r>
              <a:rPr lang="it-IT" sz="1600" dirty="0" err="1"/>
              <a:t>Malabayla</a:t>
            </a:r>
            <a:r>
              <a:rPr lang="it-IT" sz="1600" dirty="0"/>
              <a:t> </a:t>
            </a:r>
            <a:r>
              <a:rPr lang="it-IT" sz="1600" dirty="0" err="1"/>
              <a:t>communiter</a:t>
            </a:r>
            <a:r>
              <a:rPr lang="it-IT" sz="1600" dirty="0"/>
              <a:t> </a:t>
            </a:r>
            <a:r>
              <a:rPr lang="it-IT" sz="1600" dirty="0" err="1"/>
              <a:t>nuncupatur</a:t>
            </a:r>
            <a:r>
              <a:rPr lang="it-IT" sz="1600" dirty="0" smtClean="0"/>
              <a:t>, a cura di Q. Sella, Roma</a:t>
            </a:r>
            <a:r>
              <a:rPr lang="it-IT" sz="1600" dirty="0"/>
              <a:t>, 1880 («Atti dell'Accademia dei Lincei», serie II, VI), III, doc. 635, p. 651.  </a:t>
            </a:r>
            <a:endParaRPr lang="it-IT" sz="1600" dirty="0" smtClean="0"/>
          </a:p>
          <a:p>
            <a:endParaRPr lang="it-IT" dirty="0"/>
          </a:p>
          <a:p>
            <a:pPr algn="just"/>
            <a:r>
              <a:rPr lang="it-IT" b="1" dirty="0"/>
              <a:t>L'anno dell'incarnazione del nostro Signore Gesù Cristo 1095, il 28 marzo, terza indizione, alla presenza dei maggiorenti i cui nomi sono in calce elencati, il signor vescovo Oddone dell'episcopato della santa chiesa di Asti fece investitura ai consoli della città i cui nomi seguono: Lanfranco, </a:t>
            </a:r>
            <a:r>
              <a:rPr lang="it-IT" b="1" dirty="0" err="1"/>
              <a:t>Benzo</a:t>
            </a:r>
            <a:r>
              <a:rPr lang="it-IT" b="1" dirty="0"/>
              <a:t>, Uberto, Bulgaro, Uberto giudice, Crescenzo, Saraceno, </a:t>
            </a:r>
            <a:r>
              <a:rPr lang="it-IT" b="1" dirty="0" err="1"/>
              <a:t>Bonbello</a:t>
            </a:r>
            <a:r>
              <a:rPr lang="it-IT" b="1" dirty="0"/>
              <a:t>, </a:t>
            </a:r>
            <a:r>
              <a:rPr lang="it-IT" b="1" dirty="0" err="1"/>
              <a:t>Bonsignore</a:t>
            </a:r>
            <a:r>
              <a:rPr lang="it-IT" b="1" dirty="0"/>
              <a:t>, Bonomo, tanto a nome proprio, quanto a nome di tutti i cittadini di Asti, del castello di Annone, con edifici, cappelle e tutte le costruzioni che contiene, col villaggio e tutti i diritti connessi, con terre arabili, vigne, prati, incolti, selve maggiori e minori, aree, pascoli, boscaglie, </a:t>
            </a:r>
            <a:r>
              <a:rPr lang="it-IT" b="1" dirty="0" err="1"/>
              <a:t>ripaggi</a:t>
            </a:r>
            <a:r>
              <a:rPr lang="it-IT" b="1" dirty="0"/>
              <a:t> e scoscendimenti, mulini, diritti di pesca, colto e incolto, diviso e indiviso, insieme con i confini, i diritti di accesso, l'uso delle acque, degli acquedotti, con ogni diritto e pertinenza che sono spettanti a tale castello e alla corte per </a:t>
            </a:r>
            <a:r>
              <a:rPr lang="it-IT" b="1" dirty="0" smtClean="0"/>
              <a:t>intero, </a:t>
            </a:r>
            <a:endParaRPr lang="it-IT" sz="2000" b="1" dirty="0"/>
          </a:p>
          <a:p>
            <a:endParaRPr lang="it-IT" sz="2000" b="1" dirty="0"/>
          </a:p>
        </p:txBody>
      </p:sp>
    </p:spTree>
    <p:extLst>
      <p:ext uri="{BB962C8B-B14F-4D97-AF65-F5344CB8AC3E}">
        <p14:creationId xmlns:p14="http://schemas.microsoft.com/office/powerpoint/2010/main" val="13912968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7704856" cy="5355312"/>
          </a:xfrm>
          <a:prstGeom prst="rect">
            <a:avLst/>
          </a:prstGeom>
        </p:spPr>
        <p:txBody>
          <a:bodyPr wrap="square">
            <a:spAutoFit/>
          </a:bodyPr>
          <a:lstStyle/>
          <a:p>
            <a:pPr algn="just"/>
            <a:r>
              <a:rPr lang="it-IT" b="1" dirty="0"/>
              <a:t>, in modo tale che tutti i cittadini di Asti abbiano in beneficio da parte del signor vescovo Oddone e dei suoi successori per utilità comune di questi cittadini e facciano d'ora in poi qualunque cosa riterranno opportuno fare, senza opposizione dello stesso vescovo Oddone e dei suoi successori che devono aiutare [i cittadini] a conservarlo in perpetuo</a:t>
            </a:r>
            <a:r>
              <a:rPr lang="it-IT" b="1" dirty="0" smtClean="0"/>
              <a:t>.</a:t>
            </a:r>
          </a:p>
          <a:p>
            <a:pPr algn="just"/>
            <a:r>
              <a:rPr lang="it-IT" b="1" dirty="0"/>
              <a:t>Fatto nella città di Asti, presso l'atrio di S. Maria, nella canonica della stessa chiesa, felicemente.</a:t>
            </a:r>
          </a:p>
          <a:p>
            <a:pPr algn="just"/>
            <a:endParaRPr lang="it-IT" b="1" dirty="0"/>
          </a:p>
          <a:p>
            <a:pPr algn="just"/>
            <a:r>
              <a:rPr lang="it-IT" b="1" dirty="0"/>
              <a:t>Io Oddone per grazia di Dio vescovo di Asti ho sottoscritto.</a:t>
            </a:r>
          </a:p>
          <a:p>
            <a:pPr algn="just"/>
            <a:endParaRPr lang="it-IT" b="1" dirty="0"/>
          </a:p>
          <a:p>
            <a:pPr algn="just"/>
            <a:r>
              <a:rPr lang="it-IT" b="1" dirty="0"/>
              <a:t>Guglielmo </a:t>
            </a:r>
            <a:r>
              <a:rPr lang="it-IT" b="1" dirty="0" err="1"/>
              <a:t>Confaloniere</a:t>
            </a:r>
            <a:r>
              <a:rPr lang="it-IT" b="1" dirty="0"/>
              <a:t>, Rodolfo Visconte, Rodolfo </a:t>
            </a:r>
            <a:r>
              <a:rPr lang="it-IT" b="1" dirty="0" err="1"/>
              <a:t>Visdomino</a:t>
            </a:r>
            <a:r>
              <a:rPr lang="it-IT" b="1" dirty="0"/>
              <a:t>, Oberto di Viarigi, </a:t>
            </a:r>
            <a:r>
              <a:rPr lang="it-IT" b="1" dirty="0" err="1"/>
              <a:t>Azone</a:t>
            </a:r>
            <a:r>
              <a:rPr lang="it-IT" b="1" dirty="0"/>
              <a:t> di San Martino, Oberto di </a:t>
            </a:r>
            <a:r>
              <a:rPr lang="it-IT" b="1" dirty="0" err="1"/>
              <a:t>Megliano</a:t>
            </a:r>
            <a:r>
              <a:rPr lang="it-IT" b="1" dirty="0"/>
              <a:t>, Guido conte di Biandrate, Alberto di Tigliole, Rodolfo di Gorzano, Aicardo di Morozzo, </a:t>
            </a:r>
            <a:r>
              <a:rPr lang="it-IT" b="1" dirty="0" err="1"/>
              <a:t>Fulcardo</a:t>
            </a:r>
            <a:r>
              <a:rPr lang="it-IT" b="1" dirty="0"/>
              <a:t> di Sant'Albano, Gandolfo Anselmo di Govone, </a:t>
            </a:r>
            <a:r>
              <a:rPr lang="it-IT" b="1" dirty="0" err="1"/>
              <a:t>Opizzone</a:t>
            </a:r>
            <a:r>
              <a:rPr lang="it-IT" b="1" dirty="0"/>
              <a:t> della Rocca di San Genesio, [vassalli].</a:t>
            </a:r>
          </a:p>
          <a:p>
            <a:pPr algn="just"/>
            <a:endParaRPr lang="it-IT" b="1" dirty="0"/>
          </a:p>
          <a:p>
            <a:pPr algn="just"/>
            <a:r>
              <a:rPr lang="it-IT" b="1" dirty="0"/>
              <a:t>E io Uberto giudice su richiesta del signor vescovo Oddone ho sottoscritto.</a:t>
            </a:r>
          </a:p>
        </p:txBody>
      </p:sp>
    </p:spTree>
    <p:extLst>
      <p:ext uri="{BB962C8B-B14F-4D97-AF65-F5344CB8AC3E}">
        <p14:creationId xmlns:p14="http://schemas.microsoft.com/office/powerpoint/2010/main" val="7651928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08720"/>
            <a:ext cx="7704856" cy="4585871"/>
          </a:xfrm>
          <a:prstGeom prst="rect">
            <a:avLst/>
          </a:prstGeom>
        </p:spPr>
        <p:txBody>
          <a:bodyPr wrap="square">
            <a:spAutoFit/>
          </a:bodyPr>
          <a:lstStyle/>
          <a:p>
            <a:r>
              <a:rPr lang="de-DE" dirty="0" smtClean="0"/>
              <a:t>14. A</a:t>
            </a:r>
            <a:r>
              <a:rPr lang="de-DE" dirty="0"/>
              <a:t>. CHROUST, </a:t>
            </a:r>
            <a:r>
              <a:rPr lang="de-DE" dirty="0" err="1"/>
              <a:t>Unedierte</a:t>
            </a:r>
            <a:r>
              <a:rPr lang="de-DE" dirty="0"/>
              <a:t> Königs- und Papst-Urkunden, in «Neues Archiv der Gesellschaft für ältere deutsche Geschichtskunde», XVI, 1891, pp. </a:t>
            </a:r>
            <a:r>
              <a:rPr lang="de-DE" dirty="0" smtClean="0"/>
              <a:t>157-159.</a:t>
            </a:r>
          </a:p>
          <a:p>
            <a:endParaRPr lang="de-DE" dirty="0"/>
          </a:p>
          <a:p>
            <a:pPr algn="just"/>
            <a:r>
              <a:rPr lang="it-IT" sz="2000" b="1" dirty="0"/>
              <a:t>Alessandro vescovo, servo dei servi di Dio, saluta i diletti figli consoli e tutto il clero e il popolo di Alessandria. Alla sacrosanta chiesa romana grazie al privilegio celeste a essa conferito è stato e sempre sarà lecito congiungere sedi episcopali divise e dividere sedi congiunte, a seconda delle necessità del momento e in quei luoghi in cui non vi sono mai stati episcopati crearne, qualora ciò sia richiesto dalla necessità e dall'utilità. II concilio di Sardi ha stabilito infatti che non si possano creare vescovi se non nelle città in cui vi furono in passato o nelle città che sono diventate tanto popolose da meritare la creazione di un vescovo.</a:t>
            </a:r>
          </a:p>
        </p:txBody>
      </p:sp>
    </p:spTree>
    <p:extLst>
      <p:ext uri="{BB962C8B-B14F-4D97-AF65-F5344CB8AC3E}">
        <p14:creationId xmlns:p14="http://schemas.microsoft.com/office/powerpoint/2010/main" val="39096591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21360" y="692696"/>
            <a:ext cx="7179032" cy="5632311"/>
          </a:xfrm>
          <a:prstGeom prst="rect">
            <a:avLst/>
          </a:prstGeom>
        </p:spPr>
        <p:txBody>
          <a:bodyPr wrap="square">
            <a:spAutoFit/>
          </a:bodyPr>
          <a:lstStyle/>
          <a:p>
            <a:pPr algn="just"/>
            <a:r>
              <a:rPr lang="it-IT" b="1" dirty="0"/>
              <a:t>a ciò consegue che, conosciuto il vostro desiderio, spesse volte manifestatoci con accorate suppliche, di onorare la vostra città della dignità apostolica affinché non doveste subire la mancanza di sacramenti ecclesiastici, ricevuta anche l'insistente richiesta del venerabile arcivescovo Galdino, nostro confratello e delegato della santa sede, e dei consoli di Milano e dei rettori della Lombardia e della Marca, dopo lunga riflessione sulla unanime volontà dei nostri confratelli, stabiliamo di onorare la vostra chiesa e la vostra comunità cittadina, costituita in onore di san Pietro e per l'utilità e la gloria di tutta la Lombardia, con la dignità episcopale e al nostro diletto figlio Arduino, nobile per costumi e nascita e colto, che vi abbiamo concesso per vescovo e pastore, e ai suoi successori affidiamo, concediamo e confermiamo per sempre in virtù dell'autorità apostolica il diritto episcopale in tutte le chiese e le cappelle dei castelli e dei villaggi i cui abitanti si sono trasferiti per abitare nella vostra città [nuova], da chiunque dipendessero in passato, cioè Quargnento, Solero, </a:t>
            </a:r>
            <a:r>
              <a:rPr lang="it-IT" b="1" dirty="0" err="1"/>
              <a:t>Bergoglio</a:t>
            </a:r>
            <a:r>
              <a:rPr lang="it-IT" b="1" dirty="0"/>
              <a:t>, Oviglio, Foro, Rovereto, Marengo e </a:t>
            </a:r>
            <a:r>
              <a:rPr lang="it-IT" b="1" dirty="0" err="1"/>
              <a:t>Gamondio</a:t>
            </a:r>
            <a:r>
              <a:rPr lang="it-IT" b="1" dirty="0"/>
              <a:t>:</a:t>
            </a:r>
          </a:p>
        </p:txBody>
      </p:sp>
    </p:spTree>
    <p:extLst>
      <p:ext uri="{BB962C8B-B14F-4D97-AF65-F5344CB8AC3E}">
        <p14:creationId xmlns:p14="http://schemas.microsoft.com/office/powerpoint/2010/main" val="15971802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028343"/>
            <a:ext cx="6912768" cy="3139321"/>
          </a:xfrm>
          <a:prstGeom prst="rect">
            <a:avLst/>
          </a:prstGeom>
        </p:spPr>
        <p:txBody>
          <a:bodyPr wrap="square">
            <a:spAutoFit/>
          </a:bodyPr>
          <a:lstStyle/>
          <a:p>
            <a:r>
              <a:rPr lang="it-IT" b="1" dirty="0"/>
              <a:t>gli abitanti di questi luoghi sono tenuti ad avere residenza in Alessandria e tutti i chierici e i laici dei medesimi luoghi obbediranno al vescovo come al loro pastore, nel modo in cui erano soliti fare ai vescovi delle loro precedenti diocesi, così che i laici non debbano più in futuro detenere le decime né in feudo né a diverso titolo. […]</a:t>
            </a:r>
          </a:p>
          <a:p>
            <a:endParaRPr lang="it-IT" b="1" dirty="0"/>
          </a:p>
          <a:p>
            <a:r>
              <a:rPr lang="it-IT" b="1" dirty="0"/>
              <a:t>Tutti coloro che rispetteranno i diritti della città ricevano la pace di nostro Signore Gesù Cristo per poter ottenere il frutto della buona azione e il premio dell'eterna pace presso il Giudice Supremo. Amen.</a:t>
            </a:r>
          </a:p>
        </p:txBody>
      </p:sp>
    </p:spTree>
    <p:extLst>
      <p:ext uri="{BB962C8B-B14F-4D97-AF65-F5344CB8AC3E}">
        <p14:creationId xmlns:p14="http://schemas.microsoft.com/office/powerpoint/2010/main" val="886234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1"/>
            <a:ext cx="7632848" cy="5078313"/>
          </a:xfrm>
          <a:prstGeom prst="rect">
            <a:avLst/>
          </a:prstGeom>
        </p:spPr>
        <p:txBody>
          <a:bodyPr wrap="square">
            <a:spAutoFit/>
          </a:bodyPr>
          <a:lstStyle/>
          <a:p>
            <a:r>
              <a:rPr lang="it-IT" dirty="0" smtClean="0"/>
              <a:t>15. MGH</a:t>
            </a:r>
            <a:r>
              <a:rPr lang="it-IT" dirty="0"/>
              <a:t>, Diplomata </a:t>
            </a:r>
            <a:r>
              <a:rPr lang="it-IT" dirty="0" err="1"/>
              <a:t>regum</a:t>
            </a:r>
            <a:r>
              <a:rPr lang="it-IT" dirty="0"/>
              <a:t> et </a:t>
            </a:r>
            <a:r>
              <a:rPr lang="it-IT" dirty="0" err="1"/>
              <a:t>imperatorum</a:t>
            </a:r>
            <a:r>
              <a:rPr lang="it-IT" dirty="0"/>
              <a:t> </a:t>
            </a:r>
            <a:r>
              <a:rPr lang="it-IT" dirty="0" err="1"/>
              <a:t>Germaniae</a:t>
            </a:r>
            <a:r>
              <a:rPr lang="it-IT" dirty="0"/>
              <a:t>, X, doc. 246, pp. 42-43</a:t>
            </a:r>
            <a:r>
              <a:rPr lang="it-IT" dirty="0" smtClean="0"/>
              <a:t>.</a:t>
            </a:r>
          </a:p>
          <a:p>
            <a:endParaRPr lang="it-IT" dirty="0"/>
          </a:p>
          <a:p>
            <a:pPr algn="just"/>
            <a:r>
              <a:rPr lang="it-IT" b="1" dirty="0" smtClean="0"/>
              <a:t>In </a:t>
            </a:r>
            <a:r>
              <a:rPr lang="it-IT" b="1" dirty="0"/>
              <a:t>nome della santa e individuale Trinità. Federico per grazia di Dio augusto imperatore dei Romani.</a:t>
            </a:r>
          </a:p>
          <a:p>
            <a:pPr algn="just"/>
            <a:endParaRPr lang="it-IT" b="1" dirty="0"/>
          </a:p>
          <a:p>
            <a:pPr algn="just"/>
            <a:r>
              <a:rPr lang="it-IT" b="1" dirty="0"/>
              <a:t>Benché a tutti coloro che riconoscono essere figli della libertà imperiale dobbiamo difesa per dovere di tutela imperiale, con particolare prerogativa di amore e di consolazione tuttavia devono essere da noi consolati coloro la cui devozione in aumento alla fedeltà è maggiormente nota e la stessa fedeltà nell'esaltazione della nostra corona Imperiale più grandemente è comprovata dai fatti. Sia pertanto note a tutti i fedeli del nostro impero, tanto presenti che futuri, che noi, toccati per divino intervento dalla miserevole distruzione della città di Lodi, abbiamo designato con la necessaria misericordia e con la nostra imperiale autorità un nuovo luogo di abitazione per i nostri fedeli cittadini lodigiani.</a:t>
            </a:r>
          </a:p>
        </p:txBody>
      </p:sp>
    </p:spTree>
    <p:extLst>
      <p:ext uri="{BB962C8B-B14F-4D97-AF65-F5344CB8AC3E}">
        <p14:creationId xmlns:p14="http://schemas.microsoft.com/office/powerpoint/2010/main" val="15773957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620688"/>
            <a:ext cx="7704856" cy="5355312"/>
          </a:xfrm>
          <a:prstGeom prst="rect">
            <a:avLst/>
          </a:prstGeom>
        </p:spPr>
        <p:txBody>
          <a:bodyPr wrap="square">
            <a:spAutoFit/>
          </a:bodyPr>
          <a:lstStyle/>
          <a:p>
            <a:pPr algn="just"/>
            <a:r>
              <a:rPr lang="it-IT" b="1" dirty="0"/>
              <a:t>Abbiamo dunque designato come nuovo luogo d'abitazione quanto è sufficiente a ricostruire sul monte </a:t>
            </a:r>
            <a:r>
              <a:rPr lang="it-IT" b="1" dirty="0" err="1"/>
              <a:t>Eghezzone</a:t>
            </a:r>
            <a:r>
              <a:rPr lang="it-IT" b="1" dirty="0"/>
              <a:t> presso l'Adda l'ambito della città e dei suoi sobborghi e abbiamo trasferito dalla vecchia città distrutta dai Milanesi, a titolo nostro e della nostra imperiale autorità, a quella nuova, quelle prerogative che saranno in seguito esposte, per grazia e indulgenza nostra nei loro riguardi.</a:t>
            </a:r>
          </a:p>
          <a:p>
            <a:pPr algn="just"/>
            <a:endParaRPr lang="it-IT" b="1" dirty="0"/>
          </a:p>
          <a:p>
            <a:pPr algn="just"/>
            <a:r>
              <a:rPr lang="it-IT" b="1" dirty="0"/>
              <a:t>Per primo concediamo dunque la facoltà di costruire per difesa della nostra città muri, fossati e altre fortificazioni contro gli assalti del nemico. A maggior utilità della nostra città concediamo poi che i Lodigiani possano avere piena autorizzazione a costruire ponti per la comodità di chi deve attraversare, sopra il fiume Adda e su tutti gli altri corsi d'acqua che scorrono per la diocesi lodigiana. Stabiliamo anche e ordiniamo che la predetta città abbia sempre un porto generale per le navi senza opposizione alcuna, a cui confluiscano con sicurezza le navi dei mercanti che salgono o scendono per l'Adda, con libera facoltà di vendere e di comperare, riservando al fisco regio tutti i diritti connessi col passaggio e col commercio.</a:t>
            </a:r>
          </a:p>
        </p:txBody>
      </p:sp>
    </p:spTree>
    <p:extLst>
      <p:ext uri="{BB962C8B-B14F-4D97-AF65-F5344CB8AC3E}">
        <p14:creationId xmlns:p14="http://schemas.microsoft.com/office/powerpoint/2010/main" val="21104607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1124744"/>
            <a:ext cx="7128792" cy="4524315"/>
          </a:xfrm>
          <a:prstGeom prst="rect">
            <a:avLst/>
          </a:prstGeom>
        </p:spPr>
        <p:txBody>
          <a:bodyPr wrap="square">
            <a:spAutoFit/>
          </a:bodyPr>
          <a:lstStyle/>
          <a:p>
            <a:pPr algn="just"/>
            <a:r>
              <a:rPr lang="it-IT" b="1" dirty="0"/>
              <a:t>Non permettiamo che sia costruito senza nostra imperiale autorizzazione nessun altro porto sull'Adda, ma ai Lodigiani sia concesso di navigare su tutti i corsi d'acqua della Lombardia senza pagare altro pedaggio che quello appartenente al fisco imperiale.</a:t>
            </a:r>
          </a:p>
          <a:p>
            <a:pPr algn="just"/>
            <a:endParaRPr lang="it-IT" b="1" dirty="0"/>
          </a:p>
          <a:p>
            <a:pPr algn="just"/>
            <a:r>
              <a:rPr lang="it-IT" b="1" dirty="0"/>
              <a:t>Poiché nessuna città può poi essere mancante di via pubblica che la colleghi con le altre città e gli altri luoghi, per nostro Imperiale decreto doniamo alla nuova città di Lodi [la possibilità di creare] libere vie e liberi transiti tutto intorno, al fine di collegarsi con le vie pubbliche e comuni che conducono alle città adiacenti. Inoltre per lo stesso decreto proibiamo che vengano edificati o restaurati, nel caso in cui fossero distrutti, castelli, torri e fortezze in tutta la diocesi di Lodi.</a:t>
            </a:r>
          </a:p>
          <a:p>
            <a:pPr algn="just"/>
            <a:endParaRPr lang="it-IT" b="1" dirty="0"/>
          </a:p>
        </p:txBody>
      </p:sp>
    </p:spTree>
    <p:extLst>
      <p:ext uri="{BB962C8B-B14F-4D97-AF65-F5344CB8AC3E}">
        <p14:creationId xmlns:p14="http://schemas.microsoft.com/office/powerpoint/2010/main" val="4792844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95771" y="836712"/>
            <a:ext cx="6714888" cy="4524315"/>
          </a:xfrm>
          <a:prstGeom prst="rect">
            <a:avLst/>
          </a:prstGeom>
        </p:spPr>
        <p:txBody>
          <a:bodyPr wrap="square">
            <a:spAutoFit/>
          </a:bodyPr>
          <a:lstStyle/>
          <a:p>
            <a:pPr algn="just"/>
            <a:r>
              <a:rPr lang="it-IT" b="1" dirty="0"/>
              <a:t>Ad aumento della nostra grazia concediamo alla nostra città sopra ricordata tutti gli incolti e le altre terre non coltivate collocate sulle due sponde a uso comune di pascolo, in modo che possano essere acquistate dai possessori a cui appartengono allo stesso prezzo a cui potevano essere acquistate un anno prima che la città fosse rifondata. I confini di tali pascoli sono rappresentati da un lato dal castello del vescovo nella direzione della via che va verso il ponte vecchio di </a:t>
            </a:r>
            <a:r>
              <a:rPr lang="it-IT" b="1" dirty="0" err="1"/>
              <a:t>Fanzago</a:t>
            </a:r>
            <a:r>
              <a:rPr lang="it-IT" b="1" dirty="0"/>
              <a:t>, in direzione dell'Adda; dall'altro lato lungo la costa di Polignano, quella di Isella, quella di Giovenco vecchio e di Giovenco nuovo e della città, in direzione dell' Adda. Poiché i Milanesi prima e durante la guerra avevano tolto con la violenza molti beni ai predetti Lodigiani, concediamo loro il potere di richiedere indietro tali beni senza prescrizione di tempo.</a:t>
            </a:r>
          </a:p>
        </p:txBody>
      </p:sp>
    </p:spTree>
    <p:extLst>
      <p:ext uri="{BB962C8B-B14F-4D97-AF65-F5344CB8AC3E}">
        <p14:creationId xmlns:p14="http://schemas.microsoft.com/office/powerpoint/2010/main" val="2466187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59632" y="405376"/>
            <a:ext cx="6840760" cy="5355312"/>
          </a:xfrm>
          <a:prstGeom prst="rect">
            <a:avLst/>
          </a:prstGeom>
        </p:spPr>
        <p:txBody>
          <a:bodyPr wrap="square">
            <a:spAutoFit/>
          </a:bodyPr>
          <a:lstStyle/>
          <a:p>
            <a:endParaRPr lang="it-IT" dirty="0" smtClean="0"/>
          </a:p>
          <a:p>
            <a:endParaRPr lang="it-IT" dirty="0"/>
          </a:p>
          <a:p>
            <a:pPr algn="just"/>
            <a:r>
              <a:rPr lang="it-IT" b="1" dirty="0" smtClean="0"/>
              <a:t>Rivendichiamo </a:t>
            </a:r>
            <a:r>
              <a:rPr lang="it-IT" b="1" dirty="0"/>
              <a:t>e ascriviamo alla nostra protezione e giurisdizione la suddetta città di Lodi nuova con tutti i diritti esistenti nella città e nella diocesi di Lodi, affinché a nessuna autorità e a nessuna persona debba rispondere se non alla sola nostra imperiale autorità e ai re dei Romani e imperatori nostri successori</a:t>
            </a:r>
            <a:r>
              <a:rPr lang="it-IT" b="1" dirty="0" smtClean="0"/>
              <a:t>. </a:t>
            </a:r>
            <a:endParaRPr lang="it-IT" b="1" dirty="0"/>
          </a:p>
          <a:p>
            <a:pPr algn="just"/>
            <a:r>
              <a:rPr lang="it-IT" b="1" dirty="0"/>
              <a:t>Aggiungiamo ancora e stabiliamo che liberamente e senza impedimenti possa andare all'interno della nostra nuova città di Lodi la strada comune, così come andava nel mezzo della città vecchia.</a:t>
            </a:r>
          </a:p>
          <a:p>
            <a:pPr algn="just"/>
            <a:r>
              <a:rPr lang="it-IT" b="1" dirty="0" smtClean="0"/>
              <a:t>Affinché </a:t>
            </a:r>
            <a:r>
              <a:rPr lang="it-IT" b="1" dirty="0"/>
              <a:t>tutto quanto sia osservato inviolabilmente, confermiamo il presente diploma col sigillo della nostra autorità.</a:t>
            </a:r>
          </a:p>
          <a:p>
            <a:pPr algn="just"/>
            <a:endParaRPr lang="it-IT" b="1" dirty="0"/>
          </a:p>
          <a:p>
            <a:pPr algn="just"/>
            <a:r>
              <a:rPr lang="it-IT" b="1" dirty="0"/>
              <a:t>Segno del signor Federico invincibile imperatore dei Romani. Io Rainaldo cancelliere al posto di </a:t>
            </a:r>
            <a:r>
              <a:rPr lang="it-IT" b="1" dirty="0" err="1"/>
              <a:t>Eriderico</a:t>
            </a:r>
            <a:r>
              <a:rPr lang="it-IT" b="1" dirty="0"/>
              <a:t>, arcivescovo di Colonia e </a:t>
            </a:r>
            <a:r>
              <a:rPr lang="it-IT" b="1" dirty="0" err="1"/>
              <a:t>arcicancelliere</a:t>
            </a:r>
            <a:r>
              <a:rPr lang="it-IT" b="1" dirty="0"/>
              <a:t>, ho verificato.</a:t>
            </a:r>
          </a:p>
        </p:txBody>
      </p:sp>
    </p:spTree>
    <p:extLst>
      <p:ext uri="{BB962C8B-B14F-4D97-AF65-F5344CB8AC3E}">
        <p14:creationId xmlns:p14="http://schemas.microsoft.com/office/powerpoint/2010/main" val="236103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764703"/>
            <a:ext cx="7632848" cy="5078313"/>
          </a:xfrm>
          <a:prstGeom prst="rect">
            <a:avLst/>
          </a:prstGeom>
        </p:spPr>
        <p:txBody>
          <a:bodyPr wrap="square">
            <a:spAutoFit/>
          </a:bodyPr>
          <a:lstStyle/>
          <a:p>
            <a:pPr algn="just"/>
            <a:r>
              <a:rPr lang="it-IT" b="1" dirty="0"/>
              <a:t>Del luogo e dei costumi di questa città (Milano) abbiamo già parlato. Qui dobbiamo aggiungere che tutt'intorno è circondata da una pianura coltivata che per natura è amplissima. Il suo circuito è più di 100 stadi, è circondata da mura, dalla parte di fuori ha un ampio fossato colmo d'acqua che scorre come un fiume, che nell'anno precedente per timore della guerra futura i loro consoli avevano fatto fare malgrado le opposizioni di molti. Non hanno torri alte come tante altre città; infatti per la moltitudine e la fortezza loro e delle città a loro confederate, con molta fiducia avevano pensato che la loro città mai avrebbe potuto essere assediata da un re o da un imperatore. Di conseguenza avvenne che questa città fin dal tempo più antico fosse nemica ai suoi re e che temerariamente macchinando ribellioni contro i suoi principi, godesse delle divisioni del regno e preferisse avere sopra di sé l'autorità di due sovrani, piuttosto che di uno e ridendosi dell'uno e dell'altro incapaci di farsi valere non serbava fede né a una parte né all'altra. Di queste cose, chi vuole un esempio, ricorra a Liutprando che ha scritto le gesta dei Longobardi</a:t>
            </a:r>
          </a:p>
        </p:txBody>
      </p:sp>
    </p:spTree>
    <p:extLst>
      <p:ext uri="{BB962C8B-B14F-4D97-AF65-F5344CB8AC3E}">
        <p14:creationId xmlns:p14="http://schemas.microsoft.com/office/powerpoint/2010/main" val="22214025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08720"/>
            <a:ext cx="7560840" cy="4308872"/>
          </a:xfrm>
          <a:prstGeom prst="rect">
            <a:avLst/>
          </a:prstGeom>
        </p:spPr>
        <p:txBody>
          <a:bodyPr wrap="square">
            <a:spAutoFit/>
          </a:bodyPr>
          <a:lstStyle/>
          <a:p>
            <a:r>
              <a:rPr lang="it-IT" dirty="0" smtClean="0"/>
              <a:t>16. Corpus </a:t>
            </a:r>
            <a:r>
              <a:rPr lang="it-IT" dirty="0" err="1"/>
              <a:t>Chronicorum</a:t>
            </a:r>
            <a:r>
              <a:rPr lang="it-IT" dirty="0"/>
              <a:t> </a:t>
            </a:r>
            <a:r>
              <a:rPr lang="it-IT" dirty="0" err="1"/>
              <a:t>Bononiensium</a:t>
            </a:r>
            <a:r>
              <a:rPr lang="it-IT" dirty="0" smtClean="0"/>
              <a:t>, a c. di A. </a:t>
            </a:r>
            <a:r>
              <a:rPr lang="it-IT" dirty="0" err="1" smtClean="0"/>
              <a:t>Sorbelli</a:t>
            </a:r>
            <a:r>
              <a:rPr lang="it-IT" dirty="0" smtClean="0"/>
              <a:t> </a:t>
            </a:r>
            <a:r>
              <a:rPr lang="it-IT" dirty="0"/>
              <a:t>I, Città di Castello, 1906 (RIS2, XVIII, 1, tomo I), pp. 26 - 27</a:t>
            </a:r>
            <a:r>
              <a:rPr lang="it-IT" dirty="0" smtClean="0"/>
              <a:t>.</a:t>
            </a:r>
          </a:p>
          <a:p>
            <a:endParaRPr lang="it-IT" dirty="0"/>
          </a:p>
          <a:p>
            <a:pPr algn="just"/>
            <a:r>
              <a:rPr lang="it-IT" sz="2000" b="1" dirty="0"/>
              <a:t>Edificata Babilonia e dopo che si furono diversificati i linguaggi fra gli uomini, </a:t>
            </a:r>
            <a:r>
              <a:rPr lang="it-IT" sz="2000" b="1" dirty="0" err="1"/>
              <a:t>Nemrot</a:t>
            </a:r>
            <a:r>
              <a:rPr lang="it-IT" sz="2000" b="1" dirty="0"/>
              <a:t>, figlio di </a:t>
            </a:r>
            <a:r>
              <a:rPr lang="it-IT" sz="2000" b="1" dirty="0" err="1"/>
              <a:t>Cam</a:t>
            </a:r>
            <a:r>
              <a:rPr lang="it-IT" sz="2000" b="1" dirty="0"/>
              <a:t>, cominciò a regnare tirannicamente. Allora alcuni degli altri figli di </a:t>
            </a:r>
            <a:r>
              <a:rPr lang="it-IT" sz="2000" b="1" dirty="0" err="1"/>
              <a:t>Cam</a:t>
            </a:r>
            <a:r>
              <a:rPr lang="it-IT" sz="2000" b="1" dirty="0"/>
              <a:t> per sfuggire alla sua tirannia presero il mare con imbarcazioni e si diedero un re di nome Ponti. Entrati nel mare Adriatico giunsero alla spiaggia di </a:t>
            </a:r>
            <a:r>
              <a:rPr lang="it-IT" sz="2000" b="1" dirty="0" err="1"/>
              <a:t>Volara</a:t>
            </a:r>
            <a:r>
              <a:rPr lang="it-IT" sz="2000" b="1" dirty="0"/>
              <a:t>, che allora si chiamava </a:t>
            </a:r>
            <a:r>
              <a:rPr lang="it-IT" sz="2000" b="1" dirty="0" err="1"/>
              <a:t>Volandriano</a:t>
            </a:r>
            <a:r>
              <a:rPr lang="it-IT" sz="2000" b="1" dirty="0"/>
              <a:t>, e alle spiagge di Comacchio e di </a:t>
            </a:r>
            <a:r>
              <a:rPr lang="it-IT" sz="2000" b="1" dirty="0" err="1"/>
              <a:t>Magnavaca</a:t>
            </a:r>
            <a:r>
              <a:rPr lang="it-IT" sz="2000" b="1" dirty="0"/>
              <a:t>, attraccarono e si misero a cercare un luogo abitabile che fosse circondato dalle acque. Nel porto di </a:t>
            </a:r>
            <a:r>
              <a:rPr lang="it-IT" sz="2000" b="1" dirty="0" err="1"/>
              <a:t>Volara</a:t>
            </a:r>
            <a:r>
              <a:rPr lang="it-IT" sz="2000" b="1" dirty="0"/>
              <a:t>, che allora si chiamava </a:t>
            </a:r>
            <a:r>
              <a:rPr lang="it-IT" sz="2000" b="1" dirty="0" err="1"/>
              <a:t>Volandriano</a:t>
            </a:r>
            <a:r>
              <a:rPr lang="it-IT" sz="2000" b="1" dirty="0"/>
              <a:t>, si riposarono per due settimane</a:t>
            </a:r>
            <a:r>
              <a:rPr lang="it-IT" sz="2000" b="1" dirty="0" smtClean="0"/>
              <a:t>.</a:t>
            </a:r>
          </a:p>
        </p:txBody>
      </p:sp>
    </p:spTree>
    <p:extLst>
      <p:ext uri="{BB962C8B-B14F-4D97-AF65-F5344CB8AC3E}">
        <p14:creationId xmlns:p14="http://schemas.microsoft.com/office/powerpoint/2010/main" val="23623178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764704"/>
            <a:ext cx="7344816" cy="5078313"/>
          </a:xfrm>
          <a:prstGeom prst="rect">
            <a:avLst/>
          </a:prstGeom>
        </p:spPr>
        <p:txBody>
          <a:bodyPr wrap="square">
            <a:spAutoFit/>
          </a:bodyPr>
          <a:lstStyle/>
          <a:p>
            <a:pPr algn="just"/>
            <a:r>
              <a:rPr lang="it-IT" b="1" dirty="0"/>
              <a:t>Partiti poi di là, cercarono luoghi umidi e ombrosi e incontrarono un sito che si chiamava Capo delle Acque poiché colà molti fiumi confluivano nel mare: stabilitisi dunque nel luogo che per ogni dove era circondato dalle acque edificarono una città e le diedero il nome di Ravenna. Sulla terra sabbiosa posero un lastricato e nella sabbia scavarono le fondamenta della città, poi costruirono una torre che chiamarono Ombrosa e usarono mattoni invece di pietre e bitume invece di cemento</a:t>
            </a:r>
            <a:r>
              <a:rPr lang="it-IT" b="1" dirty="0" smtClean="0"/>
              <a:t>.</a:t>
            </a:r>
          </a:p>
          <a:p>
            <a:pPr algn="just"/>
            <a:r>
              <a:rPr lang="it-IT" b="1" dirty="0"/>
              <a:t>Costruirono poi una seconda torre che chiamarono Raccolta dell'acqua e la edificarono a mezzogiorno; presso le due torri fecero due posterle: la prima si chiamava </a:t>
            </a:r>
            <a:r>
              <a:rPr lang="it-IT" b="1" dirty="0" err="1"/>
              <a:t>Salustra</a:t>
            </a:r>
            <a:r>
              <a:rPr lang="it-IT" b="1" dirty="0"/>
              <a:t>, la seconda Asiana; tra una porta e l'altra edificarono un tratto di mura. Tutti questi edifici costruì un figlio di </a:t>
            </a:r>
            <a:r>
              <a:rPr lang="it-IT" b="1" dirty="0" err="1"/>
              <a:t>Iaphet</a:t>
            </a:r>
            <a:r>
              <a:rPr lang="it-IT" b="1" dirty="0"/>
              <a:t> molto esperto e sapientissimo nell'arte architettonica. Nella prima torre che si chiama Ombrosa c'è a destra inciso sulla pietra e colorato un leone, a sinistra c'è invece disegnato un ramarro che ha sopra di sé una porta di marmo; sotto tale ramarro, si racconta, anticamente vi erano cinque sestari di monete d'oro.</a:t>
            </a:r>
          </a:p>
        </p:txBody>
      </p:sp>
    </p:spTree>
    <p:extLst>
      <p:ext uri="{BB962C8B-B14F-4D97-AF65-F5344CB8AC3E}">
        <p14:creationId xmlns:p14="http://schemas.microsoft.com/office/powerpoint/2010/main" val="36640940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692696"/>
            <a:ext cx="7344816" cy="4801314"/>
          </a:xfrm>
          <a:prstGeom prst="rect">
            <a:avLst/>
          </a:prstGeom>
        </p:spPr>
        <p:txBody>
          <a:bodyPr wrap="square">
            <a:spAutoFit/>
          </a:bodyPr>
          <a:lstStyle/>
          <a:p>
            <a:pPr algn="just"/>
            <a:r>
              <a:rPr lang="it-IT" b="1" dirty="0"/>
              <a:t>Dopo aver costruito le torri e le porte, pensarono di costruire la città di Ravenna (vera e propria) e così i figli di </a:t>
            </a:r>
            <a:r>
              <a:rPr lang="it-IT" b="1" dirty="0" err="1"/>
              <a:t>Cam</a:t>
            </a:r>
            <a:r>
              <a:rPr lang="it-IT" b="1" dirty="0"/>
              <a:t> sopra ricordati si divisero in tre gruppi: un gruppo si dedicava alla costruzione delle mura e dell'apparato difensivo; un altro costruiva l'acquedotto per condurre in città l'acqua dei fiumi e il terzo procurava gli alimenti; incanalarono così l'</a:t>
            </a:r>
            <a:r>
              <a:rPr lang="it-IT" b="1" dirty="0" err="1"/>
              <a:t>Elimone</a:t>
            </a:r>
            <a:r>
              <a:rPr lang="it-IT" b="1" dirty="0"/>
              <a:t> in un fosso chiamato </a:t>
            </a:r>
            <a:r>
              <a:rPr lang="it-IT" b="1" dirty="0" err="1"/>
              <a:t>Teulario</a:t>
            </a:r>
            <a:r>
              <a:rPr lang="it-IT" b="1" dirty="0"/>
              <a:t>. In seguito costruirono un borgo, cioè una contrada della città, nella regione che si chiamava </a:t>
            </a:r>
            <a:r>
              <a:rPr lang="it-IT" b="1" dirty="0" err="1"/>
              <a:t>Ercolara</a:t>
            </a:r>
            <a:r>
              <a:rPr lang="it-IT" b="1" dirty="0"/>
              <a:t> e ivi edificarono un ponte di pietre nere chiamato Calciato. Frattanto completavano la città, recingendola di mura, porte e altre opere difensive.</a:t>
            </a:r>
          </a:p>
          <a:p>
            <a:pPr algn="just"/>
            <a:endParaRPr lang="it-IT" b="1" dirty="0"/>
          </a:p>
          <a:p>
            <a:pPr algn="just"/>
            <a:r>
              <a:rPr lang="it-IT" b="1" dirty="0"/>
              <a:t>Fra di loro vi era anche un personaggio di grande corporatura che si dice fosse un figlio avuto da Noè dopo il diluvio e si chiamava </a:t>
            </a:r>
            <a:r>
              <a:rPr lang="it-IT" b="1" dirty="0" err="1"/>
              <a:t>Cromacio</a:t>
            </a:r>
            <a:r>
              <a:rPr lang="it-IT" b="1" dirty="0"/>
              <a:t>: egli edificò la città </a:t>
            </a:r>
            <a:r>
              <a:rPr lang="it-IT" b="1" dirty="0" err="1"/>
              <a:t>Cromacense</a:t>
            </a:r>
            <a:r>
              <a:rPr lang="it-IT" b="1" dirty="0"/>
              <a:t> che fiorì a lungo e da cui proveniva Guido di Antona, padre di Bovo, ma poi quella città fu sommersa dai flutti del mare.</a:t>
            </a:r>
          </a:p>
        </p:txBody>
      </p:sp>
    </p:spTree>
    <p:extLst>
      <p:ext uri="{BB962C8B-B14F-4D97-AF65-F5344CB8AC3E}">
        <p14:creationId xmlns:p14="http://schemas.microsoft.com/office/powerpoint/2010/main" val="29086651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03648" y="908720"/>
            <a:ext cx="6696744" cy="4801314"/>
          </a:xfrm>
          <a:prstGeom prst="rect">
            <a:avLst/>
          </a:prstGeom>
        </p:spPr>
        <p:txBody>
          <a:bodyPr wrap="square">
            <a:spAutoFit/>
          </a:bodyPr>
          <a:lstStyle/>
          <a:p>
            <a:pPr algn="just"/>
            <a:endParaRPr lang="it-IT" dirty="0" smtClean="0"/>
          </a:p>
          <a:p>
            <a:pPr algn="just"/>
            <a:r>
              <a:rPr lang="it-IT" b="1" dirty="0" smtClean="0"/>
              <a:t>In </a:t>
            </a:r>
            <a:r>
              <a:rPr lang="it-IT" b="1" dirty="0"/>
              <a:t>seguito, dopo molto tempo, furono fondati molti altri luoghi e molte città: Romagnola che dicevano essere stato un tempo il mercato di Ravenna, Rimini, Cesana, Forlimpopoli, la città </a:t>
            </a:r>
            <a:r>
              <a:rPr lang="it-IT" b="1" dirty="0" err="1"/>
              <a:t>Liviense</a:t>
            </a:r>
            <a:r>
              <a:rPr lang="it-IT" b="1" dirty="0"/>
              <a:t> che ora si chiama Forlì, Faenza, Foro di Silla, ora Imola, Castello Bolognese che ora è città insigne, e tutte le città della Marca anconitana, e a lungo fiorì la città di Ravenna.</a:t>
            </a:r>
          </a:p>
          <a:p>
            <a:pPr algn="just"/>
            <a:r>
              <a:rPr lang="it-IT" b="1" dirty="0" smtClean="0"/>
              <a:t>Presso </a:t>
            </a:r>
            <a:r>
              <a:rPr lang="it-IT" b="1" dirty="0"/>
              <a:t>Ravenna furono fondate due città, di cui una continuava Ravenna, solo separata dal fiume, e si chiamava Cesarea, tra la città e il mare: qui c'erano mercati e abitavano mercanti e in quel tempo Cesarea ferveva di affari per tutta l'Italia, come ora Venezia. L'altra città si chiamava Classe ed era vicino al mare: qui si approntavano i navigli per affrontare il mare, vi era il porto e teneva perennemente pronte cinquecento navi e vi convergevano per via fluviale gli Italici.</a:t>
            </a:r>
          </a:p>
        </p:txBody>
      </p:sp>
    </p:spTree>
    <p:extLst>
      <p:ext uri="{BB962C8B-B14F-4D97-AF65-F5344CB8AC3E}">
        <p14:creationId xmlns:p14="http://schemas.microsoft.com/office/powerpoint/2010/main" val="31508551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76673"/>
            <a:ext cx="8280920" cy="4555093"/>
          </a:xfrm>
          <a:prstGeom prst="rect">
            <a:avLst/>
          </a:prstGeom>
        </p:spPr>
        <p:txBody>
          <a:bodyPr wrap="square">
            <a:spAutoFit/>
          </a:bodyPr>
          <a:lstStyle/>
          <a:p>
            <a:endParaRPr lang="it-IT" dirty="0" smtClean="0"/>
          </a:p>
          <a:p>
            <a:r>
              <a:rPr lang="it-IT" dirty="0" smtClean="0"/>
              <a:t>17. Gli </a:t>
            </a:r>
            <a:r>
              <a:rPr lang="it-IT" dirty="0"/>
              <a:t>atti del comune di Milano </a:t>
            </a:r>
            <a:r>
              <a:rPr lang="it-IT" dirty="0" smtClean="0"/>
              <a:t> fino all’anno MCCXVI, a cura di C. Manaresi,  Milano, 1919, doc</a:t>
            </a:r>
            <a:r>
              <a:rPr lang="it-IT" dirty="0"/>
              <a:t>. 64, pp. </a:t>
            </a:r>
            <a:r>
              <a:rPr lang="it-IT" dirty="0" smtClean="0"/>
              <a:t>93-95.</a:t>
            </a:r>
          </a:p>
          <a:p>
            <a:endParaRPr lang="it-IT" dirty="0" smtClean="0"/>
          </a:p>
          <a:p>
            <a:endParaRPr lang="it-IT" dirty="0"/>
          </a:p>
          <a:p>
            <a:pPr algn="just"/>
            <a:r>
              <a:rPr lang="it-IT" sz="2000" b="1" dirty="0"/>
              <a:t>Nel nome del nostro Signore Gesù Cristo. L'anno della sua incarnazione 1168, 3 maggio, prima indizione</a:t>
            </a:r>
            <a:r>
              <a:rPr lang="it-IT" sz="2000" b="1" dirty="0" smtClean="0"/>
              <a:t>.</a:t>
            </a:r>
          </a:p>
          <a:p>
            <a:pPr algn="just"/>
            <a:endParaRPr lang="it-IT" sz="2000" b="1" dirty="0"/>
          </a:p>
          <a:p>
            <a:pPr algn="just"/>
            <a:endParaRPr lang="it-IT" sz="2000" b="1" dirty="0" smtClean="0"/>
          </a:p>
          <a:p>
            <a:pPr algn="just"/>
            <a:endParaRPr lang="it-IT" sz="2000" b="1" dirty="0"/>
          </a:p>
          <a:p>
            <a:pPr algn="just"/>
            <a:r>
              <a:rPr lang="it-IT" sz="2000" b="1" dirty="0" smtClean="0"/>
              <a:t>1</a:t>
            </a:r>
            <a:r>
              <a:rPr lang="it-IT" sz="2000" b="1" dirty="0"/>
              <a:t>. Tenore del breve che il marchese Obizzo Malaspina e i consoli di Cremona, Milano, Verona, Padova, Mantova, Parma, Piacenza, Bologna, Brescia, Bergamo, Lodi, Como, Novara, Vercelli, Asti, Tortona e Alessandria, città nuova, su proposta del comune di Lodi </a:t>
            </a:r>
            <a:r>
              <a:rPr lang="it-IT" sz="2000" b="1" dirty="0" smtClean="0"/>
              <a:t>all’unanimità </a:t>
            </a:r>
            <a:r>
              <a:rPr lang="it-IT" sz="2000" b="1" dirty="0"/>
              <a:t>hanno accettato</a:t>
            </a:r>
            <a:r>
              <a:rPr lang="it-IT" sz="2000" b="1" dirty="0" smtClean="0"/>
              <a:t>:</a:t>
            </a:r>
            <a:endParaRPr lang="it-IT" sz="2000" b="1" dirty="0"/>
          </a:p>
        </p:txBody>
      </p:sp>
    </p:spTree>
    <p:extLst>
      <p:ext uri="{BB962C8B-B14F-4D97-AF65-F5344CB8AC3E}">
        <p14:creationId xmlns:p14="http://schemas.microsoft.com/office/powerpoint/2010/main" val="33577887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980728"/>
            <a:ext cx="7056784" cy="4247317"/>
          </a:xfrm>
          <a:prstGeom prst="rect">
            <a:avLst/>
          </a:prstGeom>
        </p:spPr>
        <p:txBody>
          <a:bodyPr wrap="square">
            <a:spAutoFit/>
          </a:bodyPr>
          <a:lstStyle/>
          <a:p>
            <a:pPr algn="just"/>
            <a:r>
              <a:rPr lang="it-IT" b="1" dirty="0"/>
              <a:t>nessuna persona del predetto marchese né delle predette città né di altre che sono o saranno in tale alleanza arrestino qualcuno al posto di un altro di qualche città o contro un altro facciano vendetta in occasione di un contratto o di un reato, ma quando ritengano uno debitore non solvente lo accusino e chi ha mancato sia arrestato dai consoli della sua città e se i suoi consoli non lo avranno obbligato alla restituzione del pegno o all'ammenda o al rendimento di giustizia, se c'è accusa da parte di un vicino, entro quaranta giorni dopo la richiesta dei consoli di chi è stato defraudato o offeso, allora i consoli della città del danneggiato avranno il potere di sequestrare i beni della città alla quale appartiene la persona che ha contratto il pegno o ha commesso reato contro gli statuti, e tratterranno ciò che hanno sequestrato fino a che non sarà data soddisfazione a loro o al loro cittadino.</a:t>
            </a:r>
          </a:p>
        </p:txBody>
      </p:sp>
    </p:spTree>
    <p:extLst>
      <p:ext uri="{BB962C8B-B14F-4D97-AF65-F5344CB8AC3E}">
        <p14:creationId xmlns:p14="http://schemas.microsoft.com/office/powerpoint/2010/main" val="26251485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632848" cy="4247317"/>
          </a:xfrm>
          <a:prstGeom prst="rect">
            <a:avLst/>
          </a:prstGeom>
        </p:spPr>
        <p:txBody>
          <a:bodyPr wrap="square">
            <a:spAutoFit/>
          </a:bodyPr>
          <a:lstStyle/>
          <a:p>
            <a:pPr algn="just"/>
            <a:r>
              <a:rPr lang="it-IT" dirty="0"/>
              <a:t>2</a:t>
            </a:r>
            <a:r>
              <a:rPr lang="it-IT" b="1" dirty="0"/>
              <a:t>. Ugualmente stabilirono che nessuna città né il suddetto marchese accolgano qualcuno </a:t>
            </a:r>
            <a:r>
              <a:rPr lang="it-IT" b="1" dirty="0" err="1"/>
              <a:t>bannito</a:t>
            </a:r>
            <a:r>
              <a:rPr lang="it-IT" b="1" dirty="0"/>
              <a:t> dai propri consoli, e se lo avranno accolto o se gli avranno permesso di entrare nel loro territorio entro i quindici giorni successivi alla richiesta presentata dai consoli o dal marchese che lo hanno posto al bando, lo allontanino dal loro dominio e territorio e in seguito non lo accolgano di nuovo, se non quando sarà assolto dal bando dai propri consoli.</a:t>
            </a:r>
          </a:p>
          <a:p>
            <a:pPr algn="just"/>
            <a:endParaRPr lang="it-IT" b="1" dirty="0"/>
          </a:p>
          <a:p>
            <a:pPr algn="just"/>
            <a:r>
              <a:rPr lang="it-IT" b="1" dirty="0"/>
              <a:t>3. Stabilirono poi che nessuna persona e nessuna città riscuota dazi o pedaggi nuovi sul proprio territorio: per nuovo intendiamo che sia stabilito negli ultimi trent'anni. Inoltre nessuna città o marchese in nessun modo stabilisca qualche patto o sottostia a qualche giuramento che sia ostile a questa lega comune e alleanza fra le città.</a:t>
            </a:r>
          </a:p>
        </p:txBody>
      </p:sp>
    </p:spTree>
    <p:extLst>
      <p:ext uri="{BB962C8B-B14F-4D97-AF65-F5344CB8AC3E}">
        <p14:creationId xmlns:p14="http://schemas.microsoft.com/office/powerpoint/2010/main" val="925417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548680"/>
            <a:ext cx="7560840" cy="5909310"/>
          </a:xfrm>
          <a:prstGeom prst="rect">
            <a:avLst/>
          </a:prstGeom>
        </p:spPr>
        <p:txBody>
          <a:bodyPr wrap="square">
            <a:spAutoFit/>
          </a:bodyPr>
          <a:lstStyle/>
          <a:p>
            <a:pPr algn="just"/>
            <a:endParaRPr lang="it-IT" dirty="0" smtClean="0"/>
          </a:p>
          <a:p>
            <a:pPr algn="just"/>
            <a:r>
              <a:rPr lang="it-IT" b="1" dirty="0" smtClean="0"/>
              <a:t>4</a:t>
            </a:r>
            <a:r>
              <a:rPr lang="it-IT" b="1" dirty="0"/>
              <a:t>. Ugualmente stabilirono che, se il suddetto marchese o qualche città avrà agito contro la lega stabilita fra le città, o si sarà rifiutata di rendere giustizia a qualche città alleata, tutte le altre città sono tenute in quel caso ad aiutare quella che avrà richiesto giustizia o subito il torto, fino a che non si torni in pace e concordia dopo aver ripristinato la giustizia.</a:t>
            </a:r>
          </a:p>
          <a:p>
            <a:pPr algn="just"/>
            <a:endParaRPr lang="it-IT" b="1" dirty="0"/>
          </a:p>
          <a:p>
            <a:pPr algn="just"/>
            <a:r>
              <a:rPr lang="it-IT" b="1" dirty="0"/>
              <a:t>5. Ugualmente stabilirono e concordarono che nessuna città o persona edifichi fortezze sul territorio di giurisdizione di un'altra città contro la volontà di quella città, se non appare per altro speciale accordo. […]</a:t>
            </a:r>
          </a:p>
          <a:p>
            <a:pPr algn="just"/>
            <a:endParaRPr lang="it-IT" b="1" dirty="0"/>
          </a:p>
          <a:p>
            <a:pPr algn="just"/>
            <a:r>
              <a:rPr lang="it-IT" b="1" dirty="0"/>
              <a:t>6. Ordinarono inoltre con fermezza che nessuna città o marchese accolga contro la volontà della città che vi esercita giurisdizione nessun castellano, ossia signore di castello della giurisdizione di un'altra città – che cioè si trovi entro i confini giurisdizionali di un'altra città –, o se lo avrà accolto lo lasci andare dal suo territorio e in seguito non lo accolga di nuovo entro quindici giorni da quando sarà stato richiesto dai consoli di quella città. Solo la città di Alessandria non è tenuta a osservare quest'ultimo decreto.</a:t>
            </a:r>
          </a:p>
        </p:txBody>
      </p:sp>
    </p:spTree>
    <p:extLst>
      <p:ext uri="{BB962C8B-B14F-4D97-AF65-F5344CB8AC3E}">
        <p14:creationId xmlns:p14="http://schemas.microsoft.com/office/powerpoint/2010/main" val="30593818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612845"/>
            <a:ext cx="7704856" cy="4247317"/>
          </a:xfrm>
          <a:prstGeom prst="rect">
            <a:avLst/>
          </a:prstGeom>
        </p:spPr>
        <p:txBody>
          <a:bodyPr wrap="square">
            <a:spAutoFit/>
          </a:bodyPr>
          <a:lstStyle/>
          <a:p>
            <a:endParaRPr lang="it-IT" dirty="0" smtClean="0"/>
          </a:p>
          <a:p>
            <a:pPr algn="just"/>
            <a:r>
              <a:rPr lang="it-IT" b="1" dirty="0" smtClean="0"/>
              <a:t>7</a:t>
            </a:r>
            <a:r>
              <a:rPr lang="it-IT" b="1" dirty="0"/>
              <a:t>. Ugualmente stabilirono che non vale il ricorso fatto a Federico [imperatore], salvo nel caso in cui vi sia l'accordo della maggioranza delle città.</a:t>
            </a:r>
          </a:p>
          <a:p>
            <a:pPr algn="just"/>
            <a:endParaRPr lang="it-IT" b="1" dirty="0"/>
          </a:p>
          <a:p>
            <a:pPr algn="just"/>
            <a:r>
              <a:rPr lang="it-IT" b="1" dirty="0"/>
              <a:t>8. Tutti i suddetti decreti sono tenuti a osservare con giuramento tutte le città della lega, salvo patti particolari fra le singole città intercorsi durante o dopo l'adesione alla lega.</a:t>
            </a:r>
          </a:p>
          <a:p>
            <a:pPr algn="just"/>
            <a:endParaRPr lang="it-IT" b="1" dirty="0"/>
          </a:p>
          <a:p>
            <a:pPr algn="just"/>
            <a:r>
              <a:rPr lang="it-IT" b="1" dirty="0"/>
              <a:t>Furono presenti testimoni di [seguono i nomi dei rappresentanti di ogni città della lega].</a:t>
            </a:r>
          </a:p>
          <a:p>
            <a:pPr algn="just"/>
            <a:endParaRPr lang="it-IT" b="1" dirty="0"/>
          </a:p>
          <a:p>
            <a:pPr algn="just"/>
            <a:r>
              <a:rPr lang="it-IT" b="1" dirty="0"/>
              <a:t>E io </a:t>
            </a:r>
            <a:r>
              <a:rPr lang="it-IT" b="1" dirty="0" err="1"/>
              <a:t>Guidotto</a:t>
            </a:r>
            <a:r>
              <a:rPr lang="it-IT" b="1" dirty="0"/>
              <a:t> notaio e giudice ordinario dell'imperatore Federico fui presente e su richiesta dei consoli soprascritti scrissi questo documento di trattato e di alleanza.</a:t>
            </a:r>
          </a:p>
        </p:txBody>
      </p:sp>
    </p:spTree>
    <p:extLst>
      <p:ext uri="{BB962C8B-B14F-4D97-AF65-F5344CB8AC3E}">
        <p14:creationId xmlns:p14="http://schemas.microsoft.com/office/powerpoint/2010/main" val="32742071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908720"/>
            <a:ext cx="6408712" cy="4247317"/>
          </a:xfrm>
          <a:prstGeom prst="rect">
            <a:avLst/>
          </a:prstGeom>
        </p:spPr>
        <p:txBody>
          <a:bodyPr wrap="square">
            <a:spAutoFit/>
          </a:bodyPr>
          <a:lstStyle/>
          <a:p>
            <a:pPr algn="just"/>
            <a:r>
              <a:rPr lang="it-IT" dirty="0" smtClean="0"/>
              <a:t>18. </a:t>
            </a:r>
            <a:r>
              <a:rPr lang="it-IT" dirty="0" err="1" smtClean="0"/>
              <a:t>Landulphi</a:t>
            </a:r>
            <a:r>
              <a:rPr lang="it-IT" dirty="0" smtClean="0"/>
              <a:t> De </a:t>
            </a:r>
            <a:r>
              <a:rPr lang="it-IT" dirty="0" err="1" smtClean="0"/>
              <a:t>Sancto</a:t>
            </a:r>
            <a:r>
              <a:rPr lang="it-IT" dirty="0" smtClean="0"/>
              <a:t> Paulo, </a:t>
            </a:r>
            <a:r>
              <a:rPr lang="it-IT" dirty="0" err="1"/>
              <a:t>Historia</a:t>
            </a:r>
            <a:r>
              <a:rPr lang="it-IT" dirty="0"/>
              <a:t> </a:t>
            </a:r>
            <a:r>
              <a:rPr lang="it-IT" dirty="0" err="1"/>
              <a:t>Mediolanensis</a:t>
            </a:r>
            <a:r>
              <a:rPr lang="it-IT" dirty="0"/>
              <a:t>, a cura di C. Castiglioni, Bologna, 1934 </a:t>
            </a:r>
            <a:r>
              <a:rPr lang="it-IT" dirty="0" smtClean="0"/>
              <a:t>(II </a:t>
            </a:r>
            <a:r>
              <a:rPr lang="it-IT" dirty="0" err="1" smtClean="0"/>
              <a:t>rist</a:t>
            </a:r>
            <a:r>
              <a:rPr lang="it-IT" dirty="0" smtClean="0"/>
              <a:t>., V</a:t>
            </a:r>
            <a:r>
              <a:rPr lang="it-IT" dirty="0"/>
              <a:t>, 3), p. 27</a:t>
            </a:r>
            <a:r>
              <a:rPr lang="it-IT" dirty="0" smtClean="0"/>
              <a:t>.</a:t>
            </a:r>
          </a:p>
          <a:p>
            <a:pPr algn="just"/>
            <a:endParaRPr lang="it-IT" dirty="0"/>
          </a:p>
          <a:p>
            <a:pPr algn="just"/>
            <a:endParaRPr lang="it-IT" dirty="0" smtClean="0"/>
          </a:p>
          <a:p>
            <a:pPr algn="just"/>
            <a:r>
              <a:rPr lang="it-IT" dirty="0"/>
              <a:t> </a:t>
            </a:r>
            <a:r>
              <a:rPr lang="it-IT" b="1" dirty="0"/>
              <a:t>Le città della Lombardia e i loro vescovi, udita l'ambasciata dell'arcivescovo Giordano e dei consoli della stessa città, il giorno stabilito si ritrovarono in Milano, nel prato detto il Broglio. Qui l'arcivescovo e i consoli avevano fatto costruire due tribune: in una salirono e presero posto l'arcivescovo, i vescovi, gli abati e i prelati delle chiese, nell'altra i consoli con gli esperti delle leggi e dei costumi. E attorno a esse affluiva un'innumerevole moltitudine di gente, tanto ecclesiastici che laici e anche donne e vergini in attesa della condanna dei vizi e dell'esaltazione delle virtù.</a:t>
            </a:r>
          </a:p>
        </p:txBody>
      </p:sp>
    </p:spTree>
    <p:extLst>
      <p:ext uri="{BB962C8B-B14F-4D97-AF65-F5344CB8AC3E}">
        <p14:creationId xmlns:p14="http://schemas.microsoft.com/office/powerpoint/2010/main" val="390462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692696"/>
            <a:ext cx="6768752" cy="1200329"/>
          </a:xfrm>
          <a:prstGeom prst="rect">
            <a:avLst/>
          </a:prstGeom>
        </p:spPr>
        <p:txBody>
          <a:bodyPr wrap="square">
            <a:spAutoFit/>
          </a:bodyPr>
          <a:lstStyle/>
          <a:p>
            <a:r>
              <a:rPr lang="it-IT" dirty="0" smtClean="0"/>
              <a:t>2. V</a:t>
            </a:r>
            <a:r>
              <a:rPr lang="it-IT" dirty="0"/>
              <a:t>. FAINELLI, Codice diplomatico veronese dalla caduta dell'impero romano alla fine del periodo carolingio, Venezia, R. Deputazione, 1940, doc. 147, pp. 207-8</a:t>
            </a:r>
            <a:r>
              <a:rPr lang="it-IT" dirty="0" smtClean="0"/>
              <a:t>.</a:t>
            </a:r>
          </a:p>
          <a:p>
            <a:endParaRPr lang="it-IT" dirty="0"/>
          </a:p>
        </p:txBody>
      </p:sp>
      <p:sp>
        <p:nvSpPr>
          <p:cNvPr id="3" name="Rettangolo 2"/>
          <p:cNvSpPr/>
          <p:nvPr/>
        </p:nvSpPr>
        <p:spPr>
          <a:xfrm>
            <a:off x="683568" y="1772816"/>
            <a:ext cx="7488832" cy="3700190"/>
          </a:xfrm>
          <a:prstGeom prst="rect">
            <a:avLst/>
          </a:prstGeom>
        </p:spPr>
        <p:txBody>
          <a:bodyPr wrap="square">
            <a:spAutoFit/>
          </a:bodyPr>
          <a:lstStyle/>
          <a:p>
            <a:pPr algn="just"/>
            <a:r>
              <a:rPr lang="it-IT" b="1" dirty="0"/>
              <a:t>L'anno dell'incarnazione dei Signore 798. Notizia su quale manutenzione delle mura della città di Verona era consuetudine fare nei tempi passati da parte della sede vescovile di S. Zeno</a:t>
            </a:r>
            <a:r>
              <a:rPr lang="it-IT" b="1" dirty="0" smtClean="0"/>
              <a:t>.</a:t>
            </a:r>
            <a:endParaRPr lang="it-IT" b="1" dirty="0"/>
          </a:p>
          <a:p>
            <a:pPr algn="just"/>
            <a:r>
              <a:rPr lang="it-IT" b="1" dirty="0"/>
              <a:t>Al tempo del re Pipino, quando era ancora fanciullo, gli Unni, detti anche Avari, invasero l'Italia con un esercito in seguito al fatto che l'esercito dei Franchi e specialmente il duca del Friuli aggredivano con continue scorrerie gli Unni che abitavano fra l'Italia, la Pannonia e il Danubio. Il re dei Franchi Carlo, quando fu avvertito della loro venuta, si diede dunque cura di far restaurare la città di Verona in gran parte distrutta, fece ricostruire le mura e le torri e fece munire i fossati attorno alla città di palizzate infisse al suolo; quivi lasciò poi il figlio Pipino e inviò Berengario come suo rappresentante per reggere la città.</a:t>
            </a:r>
          </a:p>
        </p:txBody>
      </p:sp>
    </p:spTree>
    <p:extLst>
      <p:ext uri="{BB962C8B-B14F-4D97-AF65-F5344CB8AC3E}">
        <p14:creationId xmlns:p14="http://schemas.microsoft.com/office/powerpoint/2010/main" val="66951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128792" cy="4524315"/>
          </a:xfrm>
          <a:prstGeom prst="rect">
            <a:avLst/>
          </a:prstGeom>
        </p:spPr>
        <p:txBody>
          <a:bodyPr wrap="square">
            <a:spAutoFit/>
          </a:bodyPr>
          <a:lstStyle/>
          <a:p>
            <a:pPr algn="just"/>
            <a:r>
              <a:rPr lang="pt-BR" dirty="0" smtClean="0"/>
              <a:t>19. Regestum </a:t>
            </a:r>
            <a:r>
              <a:rPr lang="pt-BR" dirty="0"/>
              <a:t>Senense, </a:t>
            </a:r>
            <a:r>
              <a:rPr lang="pt-BR" dirty="0" smtClean="0"/>
              <a:t>a cura di F. Schneider, Roma</a:t>
            </a:r>
            <a:r>
              <a:rPr lang="pt-BR" dirty="0"/>
              <a:t>, 1911 (Regesta chartarum Italiae, 8), doc. 218, p. 82</a:t>
            </a:r>
            <a:r>
              <a:rPr lang="pt-BR" dirty="0" smtClean="0"/>
              <a:t>.</a:t>
            </a:r>
          </a:p>
          <a:p>
            <a:pPr algn="just"/>
            <a:endParaRPr lang="pt-BR" dirty="0"/>
          </a:p>
          <a:p>
            <a:pPr algn="just"/>
            <a:r>
              <a:rPr lang="it-IT" b="1" dirty="0"/>
              <a:t>[Siena, 27 febbraio 1157] Io, Ranuccio di Staggia, Bernardino e </a:t>
            </a:r>
            <a:r>
              <a:rPr lang="it-IT" b="1" dirty="0" err="1"/>
              <a:t>Guazolino</a:t>
            </a:r>
            <a:r>
              <a:rPr lang="it-IT" b="1" dirty="0"/>
              <a:t> figli miei, Ottaviano e Rustico </a:t>
            </a:r>
            <a:r>
              <a:rPr lang="it-IT" b="1" dirty="0" err="1"/>
              <a:t>Soarzi</a:t>
            </a:r>
            <a:r>
              <a:rPr lang="it-IT" b="1" dirty="0"/>
              <a:t> obblighiamo come pegno a te Rainerio vescovo della chiesa di S. Maria di Siena e a tutto il popolo senese il castello detto di Strove, sotto pena del doppio. </a:t>
            </a:r>
            <a:endParaRPr lang="it-IT" b="1" dirty="0" smtClean="0"/>
          </a:p>
          <a:p>
            <a:pPr algn="just"/>
            <a:r>
              <a:rPr lang="it-IT" b="1" dirty="0" smtClean="0"/>
              <a:t>Ranuccio </a:t>
            </a:r>
            <a:r>
              <a:rPr lang="it-IT" b="1" dirty="0"/>
              <a:t>ordinò di scriverlo, in Siena, davanti alla chiesa di S. Maria, nel parlamento. Furono testimoni Malavolta Filippo, Ugolino </a:t>
            </a:r>
            <a:r>
              <a:rPr lang="it-IT" b="1" dirty="0" err="1"/>
              <a:t>Bosta</a:t>
            </a:r>
            <a:r>
              <a:rPr lang="it-IT" b="1" dirty="0"/>
              <a:t>, </a:t>
            </a:r>
            <a:r>
              <a:rPr lang="it-IT" b="1" dirty="0" err="1"/>
              <a:t>Malagallia</a:t>
            </a:r>
            <a:r>
              <a:rPr lang="it-IT" b="1" dirty="0"/>
              <a:t> </a:t>
            </a:r>
            <a:r>
              <a:rPr lang="it-IT" b="1" dirty="0" err="1"/>
              <a:t>Arivero</a:t>
            </a:r>
            <a:r>
              <a:rPr lang="it-IT" b="1" dirty="0"/>
              <a:t>, Giuseppe </a:t>
            </a:r>
            <a:r>
              <a:rPr lang="it-IT" b="1" dirty="0" err="1"/>
              <a:t>Ildibrandini</a:t>
            </a:r>
            <a:r>
              <a:rPr lang="it-IT" b="1" dirty="0"/>
              <a:t>, Provenzano </a:t>
            </a:r>
            <a:r>
              <a:rPr lang="it-IT" b="1" dirty="0" err="1"/>
              <a:t>Ildibrandini</a:t>
            </a:r>
            <a:r>
              <a:rPr lang="it-IT" b="1" dirty="0"/>
              <a:t>, </a:t>
            </a:r>
            <a:r>
              <a:rPr lang="it-IT" b="1" dirty="0" err="1"/>
              <a:t>Pandolfino</a:t>
            </a:r>
            <a:r>
              <a:rPr lang="it-IT" b="1" dirty="0"/>
              <a:t> Raineri, </a:t>
            </a:r>
            <a:r>
              <a:rPr lang="it-IT" b="1" dirty="0" err="1"/>
              <a:t>Squarcialupo</a:t>
            </a:r>
            <a:r>
              <a:rPr lang="it-IT" b="1" dirty="0"/>
              <a:t> di Vignale, </a:t>
            </a:r>
            <a:r>
              <a:rPr lang="it-IT" b="1" dirty="0" err="1"/>
              <a:t>Arnolfino</a:t>
            </a:r>
            <a:r>
              <a:rPr lang="it-IT" b="1" dirty="0"/>
              <a:t>, </a:t>
            </a:r>
            <a:r>
              <a:rPr lang="it-IT" b="1" dirty="0" err="1"/>
              <a:t>Gottifredo</a:t>
            </a:r>
            <a:r>
              <a:rPr lang="it-IT" b="1" dirty="0"/>
              <a:t>, Volta, </a:t>
            </a:r>
            <a:r>
              <a:rPr lang="it-IT" b="1" dirty="0" err="1"/>
              <a:t>Sichiero</a:t>
            </a:r>
            <a:r>
              <a:rPr lang="it-IT" b="1" dirty="0"/>
              <a:t>, Rainaldo di Martori, Ugolino, </a:t>
            </a:r>
            <a:r>
              <a:rPr lang="it-IT" b="1" dirty="0" err="1"/>
              <a:t>Opizino</a:t>
            </a:r>
            <a:r>
              <a:rPr lang="it-IT" b="1" dirty="0"/>
              <a:t>, Bernardino, Uguccione Ardengo, Bonaccorso di Buriano, </a:t>
            </a:r>
            <a:r>
              <a:rPr lang="it-IT" b="1" dirty="0" err="1"/>
              <a:t>Isimbaldo</a:t>
            </a:r>
            <a:r>
              <a:rPr lang="it-IT" b="1" dirty="0"/>
              <a:t> di </a:t>
            </a:r>
            <a:r>
              <a:rPr lang="it-IT" b="1" dirty="0" err="1"/>
              <a:t>Sovielle</a:t>
            </a:r>
            <a:r>
              <a:rPr lang="it-IT" b="1" dirty="0"/>
              <a:t>, </a:t>
            </a:r>
            <a:r>
              <a:rPr lang="it-IT" b="1" dirty="0" err="1"/>
              <a:t>Ildibrandino</a:t>
            </a:r>
            <a:r>
              <a:rPr lang="it-IT" b="1" dirty="0"/>
              <a:t> di Rosia.</a:t>
            </a:r>
          </a:p>
        </p:txBody>
      </p:sp>
    </p:spTree>
    <p:extLst>
      <p:ext uri="{BB962C8B-B14F-4D97-AF65-F5344CB8AC3E}">
        <p14:creationId xmlns:p14="http://schemas.microsoft.com/office/powerpoint/2010/main" val="21884166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1340768"/>
            <a:ext cx="8208912" cy="4247317"/>
          </a:xfrm>
          <a:prstGeom prst="rect">
            <a:avLst/>
          </a:prstGeom>
        </p:spPr>
        <p:txBody>
          <a:bodyPr wrap="square">
            <a:spAutoFit/>
          </a:bodyPr>
          <a:lstStyle/>
          <a:p>
            <a:pPr algn="just"/>
            <a:r>
              <a:rPr lang="it-IT" b="1" dirty="0"/>
              <a:t>Se durante il tempo della nostra vita mancheremo di osservare tali patti, pervenga in dominio dei Senesi il pegno e la torre con il castello di </a:t>
            </a:r>
            <a:r>
              <a:rPr lang="it-IT" b="1" dirty="0" err="1"/>
              <a:t>Monteacutolo</a:t>
            </a:r>
            <a:r>
              <a:rPr lang="it-IT" b="1" dirty="0"/>
              <a:t> di </a:t>
            </a:r>
            <a:r>
              <a:rPr lang="it-IT" b="1" dirty="0" err="1"/>
              <a:t>Montemaio</a:t>
            </a:r>
            <a:r>
              <a:rPr lang="it-IT" b="1" dirty="0"/>
              <a:t>. Questi i patti: difenderemo i Senesi e i loro beni; li aiuteremo nelle guerre che stanno combattendo e che combatteranno, specialmente nella guerra ai Fiorentini, contro ogni nemico e combatteremo contro di loro con i Senesi o senza il loro aiuto, a eccezione dell'imperatore, del marchese e del conte Guido, di Galgano, vescovo di Volterra, dell'abate di Isola, dell'abate di Martoro e Martora, e io Ranuccio personalmente escludo anche la contessa Immilla; se tali personaggi vorranno però far guerra ai Senesi, noi non li aiuteremo volontariamente contro i Senesi. Daremo i nostri castelli ai Senesi perché vi abitino, li ricuperino e vi facciano guerra, consegneremo la torre di </a:t>
            </a:r>
            <a:r>
              <a:rPr lang="it-IT" b="1" dirty="0" err="1"/>
              <a:t>Monteacutulo</a:t>
            </a:r>
            <a:r>
              <a:rPr lang="it-IT" b="1" dirty="0"/>
              <a:t> di </a:t>
            </a:r>
            <a:r>
              <a:rPr lang="it-IT" b="1" dirty="0" err="1"/>
              <a:t>Montemaio</a:t>
            </a:r>
            <a:r>
              <a:rPr lang="it-IT" b="1" dirty="0"/>
              <a:t> tra otto giorni, dopo l'inchiesta dei consoli di Siena ed essi dovranno commendarla all'abate di Isola o all'abate di Martoro e Martora.</a:t>
            </a:r>
          </a:p>
        </p:txBody>
      </p:sp>
    </p:spTree>
    <p:extLst>
      <p:ext uri="{BB962C8B-B14F-4D97-AF65-F5344CB8AC3E}">
        <p14:creationId xmlns:p14="http://schemas.microsoft.com/office/powerpoint/2010/main" val="39928026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59632" y="1124744"/>
            <a:ext cx="6552728" cy="3970318"/>
          </a:xfrm>
          <a:prstGeom prst="rect">
            <a:avLst/>
          </a:prstGeom>
        </p:spPr>
        <p:txBody>
          <a:bodyPr wrap="square">
            <a:spAutoFit/>
          </a:bodyPr>
          <a:lstStyle/>
          <a:p>
            <a:pPr algn="just"/>
            <a:r>
              <a:rPr lang="it-IT" b="1" dirty="0"/>
              <a:t>Entro un anno dal 1° maggio prossimo faremo giurare questi patti a </a:t>
            </a:r>
            <a:r>
              <a:rPr lang="it-IT" b="1" dirty="0" err="1"/>
              <a:t>Beringerio</a:t>
            </a:r>
            <a:r>
              <a:rPr lang="it-IT" b="1" dirty="0"/>
              <a:t> Ranucci e a Paganello </a:t>
            </a:r>
            <a:r>
              <a:rPr lang="it-IT" b="1" dirty="0" err="1"/>
              <a:t>Soarzi</a:t>
            </a:r>
            <a:r>
              <a:rPr lang="it-IT" b="1" dirty="0"/>
              <a:t> ed entro questi termini non arrecheranno offesa ai Senesi. Abiteremo in Siena, uno della casa dei Ranucci e uno della casa dei figli dei </a:t>
            </a:r>
            <a:r>
              <a:rPr lang="it-IT" b="1" dirty="0" err="1"/>
              <a:t>Soarzi</a:t>
            </a:r>
            <a:r>
              <a:rPr lang="it-IT" b="1" dirty="0"/>
              <a:t>, due mesi all'anno in tempo di pace con le nostre mogli e sei mesi in tempo di guerra senza le mogli e in tempo di guerra staremo agli ordini dei consoli. Faremo giurare tutti i militi della nostra terra, le nostre guardie e gli uomini di </a:t>
            </a:r>
            <a:r>
              <a:rPr lang="it-IT" b="1" dirty="0" err="1"/>
              <a:t>Monteacutolo</a:t>
            </a:r>
            <a:r>
              <a:rPr lang="it-IT" b="1" dirty="0"/>
              <a:t> secondo quanto avremo convenuto con loro. Faremo prestare giuramento a Gentile, nipote di </a:t>
            </a:r>
            <a:r>
              <a:rPr lang="it-IT" b="1" dirty="0" err="1"/>
              <a:t>Panzo</a:t>
            </a:r>
            <a:r>
              <a:rPr lang="it-IT" b="1" dirty="0"/>
              <a:t>, quando avrà raggiunto i 14 anni d'età. Compreremo una casa e una vigna dopo che avremo da voi ricevuto i denari, entro un mese.</a:t>
            </a:r>
          </a:p>
        </p:txBody>
      </p:sp>
    </p:spTree>
    <p:extLst>
      <p:ext uri="{BB962C8B-B14F-4D97-AF65-F5344CB8AC3E}">
        <p14:creationId xmlns:p14="http://schemas.microsoft.com/office/powerpoint/2010/main" val="33792384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1052736"/>
            <a:ext cx="6984776" cy="5078313"/>
          </a:xfrm>
          <a:prstGeom prst="rect">
            <a:avLst/>
          </a:prstGeom>
        </p:spPr>
        <p:txBody>
          <a:bodyPr wrap="square">
            <a:spAutoFit/>
          </a:bodyPr>
          <a:lstStyle/>
          <a:p>
            <a:pPr algn="just"/>
            <a:r>
              <a:rPr lang="it-IT" dirty="0" smtClean="0"/>
              <a:t>20. </a:t>
            </a:r>
            <a:r>
              <a:rPr lang="it-IT" dirty="0" err="1" smtClean="0"/>
              <a:t>Codex</a:t>
            </a:r>
            <a:r>
              <a:rPr lang="it-IT" dirty="0" smtClean="0"/>
              <a:t> </a:t>
            </a:r>
            <a:r>
              <a:rPr lang="it-IT" dirty="0" err="1"/>
              <a:t>Astensis</a:t>
            </a:r>
            <a:r>
              <a:rPr lang="it-IT" dirty="0"/>
              <a:t> qui de </a:t>
            </a:r>
            <a:r>
              <a:rPr lang="it-IT" dirty="0" err="1"/>
              <a:t>Malabayla</a:t>
            </a:r>
            <a:r>
              <a:rPr lang="it-IT" dirty="0"/>
              <a:t> </a:t>
            </a:r>
            <a:r>
              <a:rPr lang="it-IT" dirty="0" err="1"/>
              <a:t>communiter</a:t>
            </a:r>
            <a:r>
              <a:rPr lang="it-IT" dirty="0"/>
              <a:t> </a:t>
            </a:r>
            <a:r>
              <a:rPr lang="it-IT" dirty="0" err="1"/>
              <a:t>nuncupatur</a:t>
            </a:r>
            <a:r>
              <a:rPr lang="it-IT" dirty="0" smtClean="0"/>
              <a:t>, a c. di Q. Sella, </a:t>
            </a:r>
            <a:r>
              <a:rPr lang="it-IT" dirty="0"/>
              <a:t>Roma, 1880 («Atti dell'Accademia dei Lincei», serie II, VI), III, doc. 908, p. </a:t>
            </a:r>
            <a:r>
              <a:rPr lang="it-IT" dirty="0" smtClean="0"/>
              <a:t>1026.</a:t>
            </a:r>
          </a:p>
          <a:p>
            <a:pPr algn="just"/>
            <a:endParaRPr lang="it-IT" dirty="0" smtClean="0"/>
          </a:p>
          <a:p>
            <a:pPr algn="just"/>
            <a:r>
              <a:rPr lang="it-IT" b="1" dirty="0"/>
              <a:t>L'anno del Signore 1191, 28 maggio, prima indizione, martedì, alla presenza dei testimoni sotto indicati. È stato convenuto e stabilito fra gli Astigiani e il marchese di Saluzzo Manfredo un patto di tale tenore: il signor marchese Manfredo di Saluzzo deve salvare, custodire, aiutare e difendere gli uomini di Asti e tutti gli uomini del loro territorio nelle persone e nelle cose per tutta la sua terra e per tutto il suo distretto e altrove ovunque potrà in buona fede e senza frode, né riscuoterà o farà riscuotere o permetterà che si riscuota in tutta la sua terra e distretto alcun pedaggio, teloneo, </a:t>
            </a:r>
            <a:r>
              <a:rPr lang="it-IT" b="1" dirty="0" err="1"/>
              <a:t>guidonagio</a:t>
            </a:r>
            <a:r>
              <a:rPr lang="it-IT" b="1" dirty="0"/>
              <a:t> o </a:t>
            </a:r>
            <a:r>
              <a:rPr lang="it-IT" b="1" dirty="0" err="1" smtClean="0"/>
              <a:t>coradia</a:t>
            </a:r>
            <a:r>
              <a:rPr lang="it-IT" b="1" dirty="0" smtClean="0"/>
              <a:t> </a:t>
            </a:r>
            <a:r>
              <a:rPr lang="it-IT" b="1" dirty="0"/>
              <a:t>né altre imposizioni da nessun cittadino di Asti o da altri del territorio di Asti, se non il vecchio e consueto pedaggio.</a:t>
            </a:r>
          </a:p>
          <a:p>
            <a:pPr algn="just"/>
            <a:r>
              <a:rPr lang="it-IT" b="1" dirty="0" smtClean="0"/>
              <a:t> </a:t>
            </a:r>
            <a:endParaRPr lang="it-IT" b="1" dirty="0"/>
          </a:p>
        </p:txBody>
      </p:sp>
    </p:spTree>
    <p:extLst>
      <p:ext uri="{BB962C8B-B14F-4D97-AF65-F5344CB8AC3E}">
        <p14:creationId xmlns:p14="http://schemas.microsoft.com/office/powerpoint/2010/main" val="3856437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128792" cy="5355312"/>
          </a:xfrm>
          <a:prstGeom prst="rect">
            <a:avLst/>
          </a:prstGeom>
        </p:spPr>
        <p:txBody>
          <a:bodyPr wrap="square">
            <a:spAutoFit/>
          </a:bodyPr>
          <a:lstStyle/>
          <a:p>
            <a:pPr algn="just"/>
            <a:r>
              <a:rPr lang="it-IT" b="1" dirty="0"/>
              <a:t>Che nessun cittadino di Asti né abitante del territorio venga preso da alcuno né sia disturbato nella persona o nelle cose per tutta la terra del marchese e per tutto il suo distretto a causa di contratti finanziari o altre occasioni simili, a meno che non sia stato debitore principale o fideiussore. E se cittadini di Asti o abitanti del suo territorio trovassero un loro nemico o debitore o fideiussore nella terra o nel distretto del marchese sia loro lecito arrestarlo e condurlo dove vorranno e il predetto marchese dovrà aiutarli in ogni modo, in buona fede e senza frode</a:t>
            </a:r>
            <a:r>
              <a:rPr lang="it-IT" b="1" dirty="0" smtClean="0"/>
              <a:t>.</a:t>
            </a:r>
          </a:p>
          <a:p>
            <a:pPr algn="just"/>
            <a:endParaRPr lang="it-IT" b="1" dirty="0" smtClean="0"/>
          </a:p>
          <a:p>
            <a:pPr algn="just"/>
            <a:r>
              <a:rPr lang="it-IT" b="1" dirty="0"/>
              <a:t>Ugualmente il marchese deve aiutare gli uomini di Asti con tutti i suoi uomini e con tutto il suo territorio contro tutti gli uomini, eccetto che non sarà tenuto a fare scorrerie sulla terra di Bonifacio marchese di Monferrato; ma deve essere cittadino di Asti per sempre e possedere casa propria in Asti per tutta la durata di questo consolato e tale casa in seguito non dovrà obbligare né alienare per feudo né per altro titolo.</a:t>
            </a:r>
          </a:p>
          <a:p>
            <a:endParaRPr lang="it-IT" b="1" dirty="0"/>
          </a:p>
        </p:txBody>
      </p:sp>
    </p:spTree>
    <p:extLst>
      <p:ext uri="{BB962C8B-B14F-4D97-AF65-F5344CB8AC3E}">
        <p14:creationId xmlns:p14="http://schemas.microsoft.com/office/powerpoint/2010/main" val="2712592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836712"/>
            <a:ext cx="7992888" cy="5078313"/>
          </a:xfrm>
          <a:prstGeom prst="rect">
            <a:avLst/>
          </a:prstGeom>
        </p:spPr>
        <p:txBody>
          <a:bodyPr wrap="square">
            <a:spAutoFit/>
          </a:bodyPr>
          <a:lstStyle/>
          <a:p>
            <a:r>
              <a:rPr lang="it-IT" b="1" dirty="0"/>
              <a:t>Ugualmente deve stare nella città di Asti in tempo di guerra con tre cavalieri e lui come quarto e con quattro clienti a cavallo per tre mesi all'anno mentre durerà la guerra. Ugualmente deve partecipare all'esercito degli </a:t>
            </a:r>
            <a:r>
              <a:rPr lang="it-IT" b="1" dirty="0" err="1"/>
              <a:t>Astesi</a:t>
            </a:r>
            <a:r>
              <a:rPr lang="it-IT" b="1" dirty="0"/>
              <a:t> con dieci cavalieri e dieci </a:t>
            </a:r>
            <a:r>
              <a:rPr lang="it-IT" b="1" dirty="0" err="1"/>
              <a:t>arceri</a:t>
            </a:r>
            <a:r>
              <a:rPr lang="it-IT" b="1" dirty="0"/>
              <a:t> a cavallo ogni volta che sarà richiesto e a proprie spese. Ugualmente il predetto marchese non deve abbandonare gli </a:t>
            </a:r>
            <a:r>
              <a:rPr lang="it-IT" b="1" dirty="0" err="1"/>
              <a:t>Astesi</a:t>
            </a:r>
            <a:r>
              <a:rPr lang="it-IT" b="1" dirty="0"/>
              <a:t> sul campo di battaglia né in marcia né durante l'assedio dei castelli senza autorizzazione dei consoli esistenti, di tutti o della maggioranza, e della credenza convocata al suono della campana, di tutta o della maggioranza. Ugualmente deve venire in soccorso degli Astigiani ogni volta che gli sarà richiesto con dieci cavalieri e dieci </a:t>
            </a:r>
            <a:r>
              <a:rPr lang="it-IT" b="1" dirty="0" err="1"/>
              <a:t>arceri</a:t>
            </a:r>
            <a:r>
              <a:rPr lang="it-IT" b="1" dirty="0"/>
              <a:t> a cavallo, restando dal primo giorno in avanti a spese del comune di Asti. […]</a:t>
            </a:r>
          </a:p>
          <a:p>
            <a:r>
              <a:rPr lang="it-IT" b="1" dirty="0" smtClean="0"/>
              <a:t>Dal </a:t>
            </a:r>
            <a:r>
              <a:rPr lang="it-IT" b="1" dirty="0"/>
              <a:t>canto loro gli Astigiani e gli abitanti del loro territorio devono salvare, custodire, aiutare e difendere il predetto marchese e gli uomini di tutta la sua terra e del suo distretto e aiutarlo a conservare tutta la sua terra che tiene e possiede contro tutti, ad eccezione dell'augusto imperatore dei Romani e fatti salvi i loro giuramenti. […]</a:t>
            </a:r>
          </a:p>
          <a:p>
            <a:endParaRPr lang="it-IT" dirty="0"/>
          </a:p>
        </p:txBody>
      </p:sp>
    </p:spTree>
    <p:extLst>
      <p:ext uri="{BB962C8B-B14F-4D97-AF65-F5344CB8AC3E}">
        <p14:creationId xmlns:p14="http://schemas.microsoft.com/office/powerpoint/2010/main" val="13489640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836712"/>
            <a:ext cx="7128792" cy="4801314"/>
          </a:xfrm>
          <a:prstGeom prst="rect">
            <a:avLst/>
          </a:prstGeom>
        </p:spPr>
        <p:txBody>
          <a:bodyPr wrap="square">
            <a:spAutoFit/>
          </a:bodyPr>
          <a:lstStyle/>
          <a:p>
            <a:pPr algn="just"/>
            <a:r>
              <a:rPr lang="it-IT" dirty="0" smtClean="0"/>
              <a:t>21. Il </a:t>
            </a:r>
            <a:r>
              <a:rPr lang="it-IT" dirty="0"/>
              <a:t>«</a:t>
            </a:r>
            <a:r>
              <a:rPr lang="it-IT" dirty="0" err="1"/>
              <a:t>Rigestum</a:t>
            </a:r>
            <a:r>
              <a:rPr lang="it-IT" dirty="0"/>
              <a:t> </a:t>
            </a:r>
            <a:r>
              <a:rPr lang="it-IT" dirty="0" err="1"/>
              <a:t>comunis</a:t>
            </a:r>
            <a:r>
              <a:rPr lang="it-IT" dirty="0"/>
              <a:t> Albe</a:t>
            </a:r>
            <a:r>
              <a:rPr lang="it-IT" dirty="0" smtClean="0"/>
              <a:t>», a cura di </a:t>
            </a:r>
            <a:r>
              <a:rPr lang="it-IT" dirty="0" err="1" smtClean="0"/>
              <a:t>E.Milano</a:t>
            </a:r>
            <a:r>
              <a:rPr lang="it-IT" dirty="0" smtClean="0"/>
              <a:t>, </a:t>
            </a:r>
            <a:r>
              <a:rPr lang="it-IT" dirty="0"/>
              <a:t>Pinerolo, 1903 (Biblioteca della Società storica subalpina, XX), I, doc. 108, pp. 190-91</a:t>
            </a:r>
            <a:r>
              <a:rPr lang="it-IT" dirty="0" smtClean="0"/>
              <a:t>.</a:t>
            </a:r>
          </a:p>
          <a:p>
            <a:pPr algn="just"/>
            <a:endParaRPr lang="it-IT" dirty="0"/>
          </a:p>
          <a:p>
            <a:pPr algn="just"/>
            <a:r>
              <a:rPr lang="it-IT" b="1" dirty="0"/>
              <a:t>L'anno del Signore 1193, undicesima indizione, 11 agosto, in presenza dei consoli albesi, cioè Enrico Grosso, </a:t>
            </a:r>
            <a:r>
              <a:rPr lang="it-IT" b="1" dirty="0" err="1"/>
              <a:t>Ogerio</a:t>
            </a:r>
            <a:r>
              <a:rPr lang="it-IT" b="1" dirty="0"/>
              <a:t> giudice, </a:t>
            </a:r>
            <a:r>
              <a:rPr lang="it-IT" b="1" dirty="0" err="1"/>
              <a:t>Ogerio</a:t>
            </a:r>
            <a:r>
              <a:rPr lang="it-IT" b="1" dirty="0"/>
              <a:t> </a:t>
            </a:r>
            <a:r>
              <a:rPr lang="it-IT" b="1" dirty="0" err="1"/>
              <a:t>Corradengo</a:t>
            </a:r>
            <a:r>
              <a:rPr lang="it-IT" b="1" dirty="0"/>
              <a:t> e altri personaggi di cui sotto si leggono i nomi, Rastello di Rodino e Bonifacio di </a:t>
            </a:r>
            <a:r>
              <a:rPr lang="it-IT" b="1" dirty="0" err="1"/>
              <a:t>Ceusono</a:t>
            </a:r>
            <a:r>
              <a:rPr lang="it-IT" b="1" dirty="0"/>
              <a:t> si costituirono e promisero di essere cittadini di Alba e si sottoposero alla giurisdizione di Alba per tutto il loro allodio e per tutto ciò che avevano e che avranno, a parte i feudi, e pertanto siano cittadini di Alba e facciano le consuetudini comuni [</a:t>
            </a:r>
            <a:r>
              <a:rPr lang="it-IT" b="1" dirty="0" err="1"/>
              <a:t>comunancias</a:t>
            </a:r>
            <a:r>
              <a:rPr lang="it-IT" b="1" dirty="0"/>
              <a:t>] come gli altri cittadini che abitano permanentemente in Alba e delle loro cose di null'altro siano richiesti, né di </a:t>
            </a:r>
            <a:r>
              <a:rPr lang="it-IT" b="1" dirty="0" err="1"/>
              <a:t>coradia</a:t>
            </a:r>
            <a:r>
              <a:rPr lang="it-IT" b="1" dirty="0"/>
              <a:t> né di pedaggio, se non di quello che è riscosso nei confronti degli altri cittadini che permanentemente abitano in Alba;</a:t>
            </a:r>
          </a:p>
        </p:txBody>
      </p:sp>
    </p:spTree>
    <p:extLst>
      <p:ext uri="{BB962C8B-B14F-4D97-AF65-F5344CB8AC3E}">
        <p14:creationId xmlns:p14="http://schemas.microsoft.com/office/powerpoint/2010/main" val="39131569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80728"/>
            <a:ext cx="7488832" cy="4524315"/>
          </a:xfrm>
          <a:prstGeom prst="rect">
            <a:avLst/>
          </a:prstGeom>
        </p:spPr>
        <p:txBody>
          <a:bodyPr wrap="square">
            <a:spAutoFit/>
          </a:bodyPr>
          <a:lstStyle/>
          <a:p>
            <a:pPr algn="just"/>
            <a:r>
              <a:rPr lang="it-IT" b="1" dirty="0"/>
              <a:t>daranno al comune di Alba nel termine loro stabilito dai consoli quel fodro che i consoli vorranno richiedere e riscuotere dagli altri cittadini, e custodiranno e salveranno in buona fede gli Albesi e le loro cose ovunque potranno, tanto dei cittadini quanto dei loro vicini. I consoli e gli Albesi giureranno di proteggere gli stessi nobili Rastello e Bonifacio e i loro possessi come loro stessi concittadini. Tutto ciò anche gli stessi Rastello e Bonifacio giurano di osservare e di conservare attentamente.</a:t>
            </a:r>
          </a:p>
          <a:p>
            <a:endParaRPr lang="it-IT" b="1" dirty="0"/>
          </a:p>
          <a:p>
            <a:pPr algn="just"/>
            <a:r>
              <a:rPr lang="it-IT" b="1" dirty="0"/>
              <a:t>Fatto sulla terrazza di S. Lorenzo in Alba; furono presenti e chiamati a testimoniare Otto </a:t>
            </a:r>
            <a:r>
              <a:rPr lang="it-IT" b="1" dirty="0" err="1"/>
              <a:t>Visdomino</a:t>
            </a:r>
            <a:r>
              <a:rPr lang="it-IT" b="1" dirty="0"/>
              <a:t>, Manfredo Bellina, </a:t>
            </a:r>
            <a:r>
              <a:rPr lang="it-IT" b="1" dirty="0" err="1"/>
              <a:t>Ogerio</a:t>
            </a:r>
            <a:r>
              <a:rPr lang="it-IT" b="1" dirty="0"/>
              <a:t> Focaccia, </a:t>
            </a:r>
            <a:r>
              <a:rPr lang="it-IT" b="1" dirty="0" err="1"/>
              <a:t>Robaldo</a:t>
            </a:r>
            <a:r>
              <a:rPr lang="it-IT" b="1" dirty="0"/>
              <a:t> </a:t>
            </a:r>
            <a:r>
              <a:rPr lang="it-IT" b="1" dirty="0" err="1"/>
              <a:t>Cerrato</a:t>
            </a:r>
            <a:r>
              <a:rPr lang="it-IT" b="1" dirty="0"/>
              <a:t>, Arnaldo Ferramenta, Oberto de Caminata, </a:t>
            </a:r>
            <a:r>
              <a:rPr lang="it-IT" b="1" dirty="0" err="1"/>
              <a:t>Opizzo</a:t>
            </a:r>
            <a:r>
              <a:rPr lang="it-IT" b="1" dirty="0"/>
              <a:t> di Strada, </a:t>
            </a:r>
            <a:r>
              <a:rPr lang="it-IT" b="1" dirty="0" err="1"/>
              <a:t>Pautrerio</a:t>
            </a:r>
            <a:r>
              <a:rPr lang="it-IT" b="1" dirty="0"/>
              <a:t>, Anselmo </a:t>
            </a:r>
            <a:r>
              <a:rPr lang="it-IT" b="1" dirty="0" err="1"/>
              <a:t>Buonpietro</a:t>
            </a:r>
            <a:r>
              <a:rPr lang="it-IT" b="1" dirty="0"/>
              <a:t>, Tebaldo di </a:t>
            </a:r>
            <a:r>
              <a:rPr lang="it-IT" b="1" dirty="0" err="1"/>
              <a:t>Riazolio</a:t>
            </a:r>
            <a:r>
              <a:rPr lang="it-IT" b="1" dirty="0"/>
              <a:t>, Guglielmo </a:t>
            </a:r>
            <a:r>
              <a:rPr lang="it-IT" b="1" dirty="0" err="1"/>
              <a:t>Siccardo</a:t>
            </a:r>
            <a:r>
              <a:rPr lang="it-IT" b="1" dirty="0"/>
              <a:t>.</a:t>
            </a:r>
          </a:p>
          <a:p>
            <a:endParaRPr lang="it-IT" b="1" dirty="0"/>
          </a:p>
          <a:p>
            <a:r>
              <a:rPr lang="it-IT" b="1" dirty="0"/>
              <a:t>E io Ugo, notaio palatino, fui presente e richiesto registrai.</a:t>
            </a:r>
          </a:p>
        </p:txBody>
      </p:sp>
    </p:spTree>
    <p:extLst>
      <p:ext uri="{BB962C8B-B14F-4D97-AF65-F5344CB8AC3E}">
        <p14:creationId xmlns:p14="http://schemas.microsoft.com/office/powerpoint/2010/main" val="40247449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476672"/>
            <a:ext cx="7704856" cy="5078313"/>
          </a:xfrm>
          <a:prstGeom prst="rect">
            <a:avLst/>
          </a:prstGeom>
        </p:spPr>
        <p:txBody>
          <a:bodyPr wrap="square">
            <a:spAutoFit/>
          </a:bodyPr>
          <a:lstStyle/>
          <a:p>
            <a:endParaRPr lang="it-IT" dirty="0" smtClean="0"/>
          </a:p>
          <a:p>
            <a:r>
              <a:rPr lang="it-IT" dirty="0" smtClean="0"/>
              <a:t>22. Il </a:t>
            </a:r>
            <a:r>
              <a:rPr lang="it-IT" dirty="0"/>
              <a:t>«</a:t>
            </a:r>
            <a:r>
              <a:rPr lang="it-IT" dirty="0" err="1"/>
              <a:t>Rigestum</a:t>
            </a:r>
            <a:r>
              <a:rPr lang="it-IT" dirty="0"/>
              <a:t> </a:t>
            </a:r>
            <a:r>
              <a:rPr lang="it-IT" dirty="0" err="1"/>
              <a:t>comunis</a:t>
            </a:r>
            <a:r>
              <a:rPr lang="it-IT" dirty="0"/>
              <a:t> Albe» cit</a:t>
            </a:r>
            <a:r>
              <a:rPr lang="it-IT" dirty="0" smtClean="0"/>
              <a:t>., 1.  </a:t>
            </a:r>
            <a:r>
              <a:rPr lang="it-IT" dirty="0"/>
              <a:t>II, doc. 360, pp. 207-8;  </a:t>
            </a:r>
            <a:r>
              <a:rPr lang="it-IT" dirty="0" smtClean="0"/>
              <a:t>2. Ibidem</a:t>
            </a:r>
            <a:r>
              <a:rPr lang="it-IT" dirty="0"/>
              <a:t>, doc. 399, p. </a:t>
            </a:r>
            <a:r>
              <a:rPr lang="it-IT" dirty="0" smtClean="0"/>
              <a:t>227.</a:t>
            </a:r>
          </a:p>
          <a:p>
            <a:endParaRPr lang="it-IT" dirty="0"/>
          </a:p>
          <a:p>
            <a:r>
              <a:rPr lang="it-IT" b="1" dirty="0"/>
              <a:t>1. L'anno del Signore 1215, 3 ottobre, terza indizione. Nel portico dei </a:t>
            </a:r>
            <a:r>
              <a:rPr lang="it-IT" b="1" dirty="0" err="1"/>
              <a:t>Censoldi</a:t>
            </a:r>
            <a:r>
              <a:rPr lang="it-IT" b="1" dirty="0"/>
              <a:t> in Alba, alla presenza di Anselmo di Braida e di Guglielmo Crespo, costituiti dal signor Guglielmo Burro, podestà degli Albesi, per ricevere i cittadini che abitano il nuovo borgo che gli Albesi stanno costruendo oltre il ponte.</a:t>
            </a:r>
          </a:p>
          <a:p>
            <a:endParaRPr lang="it-IT" b="1" dirty="0"/>
          </a:p>
          <a:p>
            <a:r>
              <a:rPr lang="it-IT" b="1" dirty="0"/>
              <a:t>Andrea </a:t>
            </a:r>
            <a:r>
              <a:rPr lang="it-IT" b="1" dirty="0" err="1"/>
              <a:t>Galopo</a:t>
            </a:r>
            <a:r>
              <a:rPr lang="it-IT" b="1" dirty="0"/>
              <a:t> di Savigliano davanti ai suddetti che lo ricevevano a nome del comune si fece cittadino e abitatore della città di Alba per sé e per i suoi eredi in perpetuo e per questo egli Andrea agli stessi Anselmo e Guglielmo a nome del comune promise e giurò sui santi Evangeli che avrebbe posto la sua residenza e avrebbe abitato nella città di Alba o nel borgo nuovo di oltre ponte di Alba secondo la volontà e la parola del podestà e dei consoli che nel tempo ci saranno o dei loro inviati; </a:t>
            </a:r>
          </a:p>
        </p:txBody>
      </p:sp>
    </p:spTree>
    <p:extLst>
      <p:ext uri="{BB962C8B-B14F-4D97-AF65-F5344CB8AC3E}">
        <p14:creationId xmlns:p14="http://schemas.microsoft.com/office/powerpoint/2010/main" val="30774001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028343"/>
            <a:ext cx="7632848" cy="4093428"/>
          </a:xfrm>
          <a:prstGeom prst="rect">
            <a:avLst/>
          </a:prstGeom>
        </p:spPr>
        <p:txBody>
          <a:bodyPr wrap="square">
            <a:spAutoFit/>
          </a:bodyPr>
          <a:lstStyle/>
          <a:p>
            <a:r>
              <a:rPr lang="it-IT" sz="2000" b="1" dirty="0"/>
              <a:t>obbligò inoltre tutti i suoi beni a tale scopo, mentre i detti Anselmo e Guglielmo da parte del podestà e del comune di Alba esentarono Andrea </a:t>
            </a:r>
            <a:r>
              <a:rPr lang="it-IT" sz="2000" b="1" dirty="0" err="1"/>
              <a:t>Galopo</a:t>
            </a:r>
            <a:r>
              <a:rPr lang="it-IT" sz="2000" b="1" dirty="0"/>
              <a:t> dal fodro per vent'anni completi e gli promisero di fornirgli residenza o area edificabile nel luogo nuovo, se aveva intenzione di accettare, e gli rimisero tutte le esazioni del comune come agli altri cittadini che risiedono in Alba.</a:t>
            </a:r>
          </a:p>
          <a:p>
            <a:endParaRPr lang="it-IT" sz="2000" b="1" dirty="0"/>
          </a:p>
          <a:p>
            <a:r>
              <a:rPr lang="it-IT" sz="2000" b="1" dirty="0"/>
              <a:t>Furono presenti come testimoni richiesti Leo </a:t>
            </a:r>
            <a:r>
              <a:rPr lang="it-IT" sz="2000" b="1" dirty="0" err="1"/>
              <a:t>Subaldo</a:t>
            </a:r>
            <a:r>
              <a:rPr lang="it-IT" sz="2000" b="1" dirty="0"/>
              <a:t>, </a:t>
            </a:r>
            <a:r>
              <a:rPr lang="it-IT" sz="2000" b="1" dirty="0" err="1"/>
              <a:t>Opizzo</a:t>
            </a:r>
            <a:r>
              <a:rPr lang="it-IT" sz="2000" b="1" dirty="0"/>
              <a:t> </a:t>
            </a:r>
            <a:r>
              <a:rPr lang="it-IT" sz="2000" b="1" dirty="0" err="1"/>
              <a:t>Marescoto</a:t>
            </a:r>
            <a:r>
              <a:rPr lang="it-IT" sz="2000" b="1" dirty="0"/>
              <a:t>, Enrico de Castello, Otto </a:t>
            </a:r>
            <a:r>
              <a:rPr lang="it-IT" sz="2000" b="1" dirty="0" err="1"/>
              <a:t>Visdomino</a:t>
            </a:r>
            <a:r>
              <a:rPr lang="it-IT" sz="2000" b="1" dirty="0"/>
              <a:t>, Guglielmo </a:t>
            </a:r>
            <a:r>
              <a:rPr lang="it-IT" sz="2000" b="1" dirty="0" err="1"/>
              <a:t>Bucardo</a:t>
            </a:r>
            <a:r>
              <a:rPr lang="it-IT" sz="2000" b="1" dirty="0"/>
              <a:t>. E io Anselmo </a:t>
            </a:r>
            <a:r>
              <a:rPr lang="it-IT" sz="2000" b="1" dirty="0" err="1"/>
              <a:t>Cloca</a:t>
            </a:r>
            <a:r>
              <a:rPr lang="it-IT" sz="2000" b="1" dirty="0"/>
              <a:t>, notaio imperiale, richiesto registrai e </a:t>
            </a:r>
            <a:r>
              <a:rPr lang="it-IT" sz="2000" b="1" dirty="0" smtClean="0"/>
              <a:t>scrissi.</a:t>
            </a:r>
          </a:p>
          <a:p>
            <a:endParaRPr lang="it-IT" sz="2000" b="1" dirty="0"/>
          </a:p>
        </p:txBody>
      </p:sp>
    </p:spTree>
    <p:extLst>
      <p:ext uri="{BB962C8B-B14F-4D97-AF65-F5344CB8AC3E}">
        <p14:creationId xmlns:p14="http://schemas.microsoft.com/office/powerpoint/2010/main" val="130948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043608" y="1196752"/>
            <a:ext cx="6390456" cy="3970318"/>
          </a:xfrm>
          <a:prstGeom prst="rect">
            <a:avLst/>
          </a:prstGeom>
        </p:spPr>
        <p:txBody>
          <a:bodyPr wrap="square">
            <a:spAutoFit/>
          </a:bodyPr>
          <a:lstStyle/>
          <a:p>
            <a:pPr algn="just"/>
            <a:r>
              <a:rPr lang="it-IT" b="1" dirty="0"/>
              <a:t>Sulla costruzione delle mura e dei fossati sorse però una controversia fra i cittadini con i giudici della città da un lato e la parte [vescovile] di S. Zeno dall'altro: i giudici volevano infatti che la sede vescovile contribuisse per un terzo alle spese, ma la parte della chiesa, che a confronto di una popolazione laica tanto numerosa era una piccola minoranza, voleva contribuire non per un terzo, ma per un quarto, come era solita fare in passato. E non solo l'episcopato, ma con esso il monastero di S. Maria che è sito a Porta Organo, e tre altri monasteri regi minori, cioè S. Pietro in </a:t>
            </a:r>
            <a:r>
              <a:rPr lang="it-IT" b="1" dirty="0" err="1"/>
              <a:t>Mauratica</a:t>
            </a:r>
            <a:r>
              <a:rPr lang="it-IT" b="1" dirty="0"/>
              <a:t>, S. Stefano in Ferrania, S. Tommaso delle Vergini in città, e due ospedali regi, uno a Porta S. Fermo, l'altro detto </a:t>
            </a:r>
            <a:r>
              <a:rPr lang="it-IT" b="1" dirty="0" err="1"/>
              <a:t>Calaudustera</a:t>
            </a:r>
            <a:r>
              <a:rPr lang="it-IT" b="1" dirty="0"/>
              <a:t>.</a:t>
            </a:r>
          </a:p>
        </p:txBody>
      </p:sp>
    </p:spTree>
    <p:extLst>
      <p:ext uri="{BB962C8B-B14F-4D97-AF65-F5344CB8AC3E}">
        <p14:creationId xmlns:p14="http://schemas.microsoft.com/office/powerpoint/2010/main" val="36349910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052736"/>
            <a:ext cx="7560840" cy="4524315"/>
          </a:xfrm>
          <a:prstGeom prst="rect">
            <a:avLst/>
          </a:prstGeom>
        </p:spPr>
        <p:txBody>
          <a:bodyPr wrap="square">
            <a:spAutoFit/>
          </a:bodyPr>
          <a:lstStyle/>
          <a:p>
            <a:pPr algn="just"/>
            <a:r>
              <a:rPr lang="it-IT" b="1" dirty="0" smtClean="0"/>
              <a:t>2. Nell'anno </a:t>
            </a:r>
            <a:r>
              <a:rPr lang="it-IT" b="1" dirty="0"/>
              <a:t>dell'incarnazione del Signore 1216, domenica 24 gennaio. In Alba, alla presenza di Guglielmo </a:t>
            </a:r>
            <a:r>
              <a:rPr lang="it-IT" b="1" dirty="0" err="1"/>
              <a:t>Cerrato</a:t>
            </a:r>
            <a:r>
              <a:rPr lang="it-IT" b="1" dirty="0"/>
              <a:t>, Albesano Baldovino, Merlo medico, Guglielmo </a:t>
            </a:r>
            <a:r>
              <a:rPr lang="it-IT" b="1" dirty="0" err="1"/>
              <a:t>Maleto</a:t>
            </a:r>
            <a:r>
              <a:rPr lang="it-IT" b="1" dirty="0"/>
              <a:t>, </a:t>
            </a:r>
            <a:r>
              <a:rPr lang="it-IT" b="1" dirty="0" err="1"/>
              <a:t>Garello</a:t>
            </a:r>
            <a:r>
              <a:rPr lang="it-IT" b="1" dirty="0"/>
              <a:t> di Trezzo, testimoni richiesti, Enrico Carena di Trezzo promise e giurò sui santi Evangeli al signor </a:t>
            </a:r>
            <a:r>
              <a:rPr lang="it-IT" b="1" dirty="0" err="1"/>
              <a:t>Galvagno</a:t>
            </a:r>
            <a:r>
              <a:rPr lang="it-IT" b="1" dirty="0"/>
              <a:t> Grassello podestà di Alba, ricevente a nome e per parte del comune di Alba, che dal giorno di S. Michele prossimo in avanti starà e abiterà perpetuamente in Alba o nel borgo d'oltre Tanaro con i suoi beni mobili e la sua famiglia: se non attenderà e osserverà il precetto, il comune di Alba potrà e dovrà rivalersi sui suoi beni e alienarli senza nessuna contraddizione. Per la qual cosa e a nome e in luogo del comune di Alba, il predetto signor </a:t>
            </a:r>
            <a:r>
              <a:rPr lang="it-IT" b="1" dirty="0" err="1"/>
              <a:t>Galvagno</a:t>
            </a:r>
            <a:r>
              <a:rPr lang="it-IT" b="1" dirty="0"/>
              <a:t> condonò il fodro allo stesso Enrico per vent'anni completi.</a:t>
            </a:r>
          </a:p>
          <a:p>
            <a:pPr algn="just"/>
            <a:endParaRPr lang="it-IT" b="1" dirty="0"/>
          </a:p>
          <a:p>
            <a:pPr algn="just"/>
            <a:r>
              <a:rPr lang="it-IT" b="1" dirty="0"/>
              <a:t>Io Martino detto Alamanno, notaio palatino, fui presente e richiesto scrissi.</a:t>
            </a:r>
          </a:p>
        </p:txBody>
      </p:sp>
    </p:spTree>
    <p:extLst>
      <p:ext uri="{BB962C8B-B14F-4D97-AF65-F5344CB8AC3E}">
        <p14:creationId xmlns:p14="http://schemas.microsoft.com/office/powerpoint/2010/main" val="33289506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620689"/>
            <a:ext cx="8136904" cy="5909310"/>
          </a:xfrm>
          <a:prstGeom prst="rect">
            <a:avLst/>
          </a:prstGeom>
        </p:spPr>
        <p:txBody>
          <a:bodyPr wrap="square">
            <a:spAutoFit/>
          </a:bodyPr>
          <a:lstStyle/>
          <a:p>
            <a:r>
              <a:rPr lang="fr-FR" dirty="0" smtClean="0"/>
              <a:t>23. Codex </a:t>
            </a:r>
            <a:r>
              <a:rPr lang="fr-FR" dirty="0" err="1" smtClean="0"/>
              <a:t>Astensis</a:t>
            </a:r>
            <a:r>
              <a:rPr lang="fr-FR" dirty="0" smtClean="0"/>
              <a:t>., </a:t>
            </a:r>
            <a:r>
              <a:rPr lang="fr-FR" dirty="0"/>
              <a:t>II, </a:t>
            </a:r>
            <a:r>
              <a:rPr lang="fr-FR" dirty="0" err="1"/>
              <a:t>docc</a:t>
            </a:r>
            <a:r>
              <a:rPr lang="fr-FR" dirty="0"/>
              <a:t>. </a:t>
            </a:r>
            <a:r>
              <a:rPr lang="fr-FR" dirty="0" smtClean="0"/>
              <a:t>134-135</a:t>
            </a:r>
            <a:r>
              <a:rPr lang="fr-FR" dirty="0"/>
              <a:t>, pp. </a:t>
            </a:r>
            <a:r>
              <a:rPr lang="fr-FR" dirty="0" smtClean="0"/>
              <a:t>179-180.</a:t>
            </a:r>
          </a:p>
          <a:p>
            <a:pPr algn="just"/>
            <a:r>
              <a:rPr lang="fr-FR" b="1" dirty="0" smtClean="0"/>
              <a:t>1. </a:t>
            </a:r>
            <a:r>
              <a:rPr lang="it-IT" b="1" dirty="0"/>
              <a:t>Nel nome del Signor nostro Gesù Cristo. A onore di Dio e della beata sempre Vergine Maria e del beato Secondo martire di Cristo e di tutti i suoi santi e sante e a servizio di Federico imperatore augusto dei Romani e di suo figlio re Enrico e per l'utilità e il benessere della città di Asti e di tutti gli uomini che la abitano e di tutti i loro amici</a:t>
            </a:r>
            <a:r>
              <a:rPr lang="it-IT" b="1" dirty="0" smtClean="0"/>
              <a:t>.  Il </a:t>
            </a:r>
            <a:r>
              <a:rPr lang="it-IT" b="1" dirty="0"/>
              <a:t>signore Ansaldo di Canelli e suo figlio Alberto fecero dono nelle mani dei consoli </a:t>
            </a:r>
            <a:r>
              <a:rPr lang="it-IT" b="1" dirty="0" err="1"/>
              <a:t>astensi</a:t>
            </a:r>
            <a:r>
              <a:rPr lang="it-IT" b="1" dirty="0"/>
              <a:t> – i consoli del comune </a:t>
            </a:r>
            <a:r>
              <a:rPr lang="it-IT" b="1" dirty="0" err="1"/>
              <a:t>Opizzone</a:t>
            </a:r>
            <a:r>
              <a:rPr lang="it-IT" b="1" dirty="0"/>
              <a:t> de </a:t>
            </a:r>
            <a:r>
              <a:rPr lang="it-IT" b="1" dirty="0" err="1"/>
              <a:t>Vivario</a:t>
            </a:r>
            <a:r>
              <a:rPr lang="it-IT" b="1" dirty="0"/>
              <a:t>, Rolando </a:t>
            </a:r>
            <a:r>
              <a:rPr lang="it-IT" b="1" dirty="0" err="1"/>
              <a:t>Bergognino</a:t>
            </a:r>
            <a:r>
              <a:rPr lang="it-IT" b="1" dirty="0"/>
              <a:t>, Rolando </a:t>
            </a:r>
            <a:r>
              <a:rPr lang="it-IT" b="1" dirty="0" err="1"/>
              <a:t>Berardengo</a:t>
            </a:r>
            <a:r>
              <a:rPr lang="it-IT" b="1" dirty="0"/>
              <a:t>, Guglielmo Calvo e Ottone Vola, i consoli di giustizia Pietro di S. Giovanni, Uberto de Platea e Rolando Crivello, a luogo e in nome del comune di Asti – di tutto ciò che tengono, hanno e possiedono giustamente e ingiustamente e di quanto acquisteranno in avvenire in Mombercelli, in </a:t>
            </a:r>
            <a:r>
              <a:rPr lang="it-IT" b="1" dirty="0" err="1"/>
              <a:t>Malamorte</a:t>
            </a:r>
            <a:r>
              <a:rPr lang="it-IT" b="1" dirty="0"/>
              <a:t> e in Vigliano, nei loro castelli e villaggi, nei territori, nelle pertinenze e nelle corti dei detti luoghi, sulle cappelle, sui vassalli, sui contadini e sugli altri uomini infeudati e non infeudati, con ogni potere e distretto, nelle terre coltivate e incolte, nei prati e nelle vigne, nelle sodaglie e nei boschi, nelle selve, sui forni e sui mulini, sui diritti di pascolo, di acque, di pesca e di caccia, sui dirupi, sugli affitti, sui redditi e su tutte le consuetudini e sulle cose che hanno e hanno acquistato e che in seguito acquisiranno nei luoghi predetti e nei loro territori.</a:t>
            </a:r>
          </a:p>
        </p:txBody>
      </p:sp>
    </p:spTree>
    <p:extLst>
      <p:ext uri="{BB962C8B-B14F-4D97-AF65-F5344CB8AC3E}">
        <p14:creationId xmlns:p14="http://schemas.microsoft.com/office/powerpoint/2010/main" val="34794478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476672"/>
            <a:ext cx="8064896" cy="5632311"/>
          </a:xfrm>
          <a:prstGeom prst="rect">
            <a:avLst/>
          </a:prstGeom>
        </p:spPr>
        <p:txBody>
          <a:bodyPr wrap="square">
            <a:spAutoFit/>
          </a:bodyPr>
          <a:lstStyle/>
          <a:p>
            <a:endParaRPr lang="it-IT" b="1" dirty="0" smtClean="0"/>
          </a:p>
          <a:p>
            <a:r>
              <a:rPr lang="it-IT" b="1" dirty="0" smtClean="0"/>
              <a:t>[</a:t>
            </a:r>
            <a:r>
              <a:rPr lang="it-IT" b="1" dirty="0"/>
              <a:t>Fanno donazione] in modo tale che i predetti consoli di Asti e i loro successori a nome del comune di Asti facciano del predetto dono d'ora in avanti con diritto di piena proprietà qualunque cosa vogliano senza nessuna opposizione da parte di Ansaldo e di suo figlio Alberto e dei loro eredi.</a:t>
            </a:r>
          </a:p>
          <a:p>
            <a:r>
              <a:rPr lang="it-IT" b="1" dirty="0" smtClean="0"/>
              <a:t>Poi </a:t>
            </a:r>
            <a:r>
              <a:rPr lang="it-IT" b="1" dirty="0"/>
              <a:t>i predetti Ansaldo di Canelli e suo figlio Alberto promisero ai consoli stipulanti e ai loro successori a nome del comune di Asti di difendere contro tutti il predetto dono sotto pena del doppio valutato come nel tempo sarà migliorato o varrà.</a:t>
            </a:r>
          </a:p>
          <a:p>
            <a:r>
              <a:rPr lang="it-IT" b="1" dirty="0" smtClean="0"/>
              <a:t>Fatto </a:t>
            </a:r>
            <a:r>
              <a:rPr lang="it-IT" b="1" dirty="0"/>
              <a:t>nella città di Asti nella pubblica assemblea dai soprascritti consoli nel cimitero di S. Secondo del mercato felicemente, 1189, settima indizione, 26 novembre, domenica. Furono presenti come testimoni richiesti </a:t>
            </a:r>
            <a:r>
              <a:rPr lang="it-IT" b="1" dirty="0" err="1"/>
              <a:t>Biamondo</a:t>
            </a:r>
            <a:r>
              <a:rPr lang="it-IT" b="1" dirty="0"/>
              <a:t> di Platea, Gandolfo de Porta, Enrico Soldano, </a:t>
            </a:r>
            <a:r>
              <a:rPr lang="it-IT" b="1" dirty="0" err="1"/>
              <a:t>Mandrogio</a:t>
            </a:r>
            <a:r>
              <a:rPr lang="it-IT" b="1" dirty="0"/>
              <a:t>, </a:t>
            </a:r>
            <a:r>
              <a:rPr lang="it-IT" b="1" dirty="0" err="1"/>
              <a:t>Ottolino</a:t>
            </a:r>
            <a:r>
              <a:rPr lang="it-IT" b="1" dirty="0"/>
              <a:t> </a:t>
            </a:r>
            <a:r>
              <a:rPr lang="it-IT" b="1" dirty="0" err="1"/>
              <a:t>Siccardi</a:t>
            </a:r>
            <a:r>
              <a:rPr lang="it-IT" b="1" dirty="0"/>
              <a:t>, Manfredo de Platea, </a:t>
            </a:r>
            <a:r>
              <a:rPr lang="it-IT" b="1" dirty="0" err="1"/>
              <a:t>Obertino</a:t>
            </a:r>
            <a:r>
              <a:rPr lang="it-IT" b="1" dirty="0"/>
              <a:t> </a:t>
            </a:r>
            <a:r>
              <a:rPr lang="it-IT" b="1" dirty="0" err="1"/>
              <a:t>Culorio</a:t>
            </a:r>
            <a:r>
              <a:rPr lang="it-IT" b="1" dirty="0"/>
              <a:t>, </a:t>
            </a:r>
            <a:r>
              <a:rPr lang="it-IT" b="1" dirty="0" err="1"/>
              <a:t>Girbaldo</a:t>
            </a:r>
            <a:r>
              <a:rPr lang="it-IT" b="1" dirty="0"/>
              <a:t> di Porta, Berardo </a:t>
            </a:r>
            <a:r>
              <a:rPr lang="it-IT" b="1" dirty="0" err="1"/>
              <a:t>Coglianda</a:t>
            </a:r>
            <a:r>
              <a:rPr lang="it-IT" b="1" dirty="0"/>
              <a:t>, Oberto Crivello, Alfero Alfieri, Manfredo </a:t>
            </a:r>
            <a:r>
              <a:rPr lang="it-IT" b="1" dirty="0" err="1"/>
              <a:t>Cavazzone</a:t>
            </a:r>
            <a:r>
              <a:rPr lang="it-IT" b="1" dirty="0"/>
              <a:t> e molti altri.</a:t>
            </a:r>
          </a:p>
          <a:p>
            <a:r>
              <a:rPr lang="it-IT" b="1" dirty="0" smtClean="0"/>
              <a:t>Io </a:t>
            </a:r>
            <a:r>
              <a:rPr lang="it-IT" b="1" dirty="0"/>
              <a:t>Tommaso notaio palatino fui presente e scrissi il documento di questa donazione.</a:t>
            </a:r>
          </a:p>
          <a:p>
            <a:endParaRPr lang="it-IT" dirty="0"/>
          </a:p>
        </p:txBody>
      </p:sp>
    </p:spTree>
    <p:extLst>
      <p:ext uri="{BB962C8B-B14F-4D97-AF65-F5344CB8AC3E}">
        <p14:creationId xmlns:p14="http://schemas.microsoft.com/office/powerpoint/2010/main" val="26797670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80728"/>
            <a:ext cx="7518120" cy="5078313"/>
          </a:xfrm>
          <a:prstGeom prst="rect">
            <a:avLst/>
          </a:prstGeom>
        </p:spPr>
        <p:txBody>
          <a:bodyPr wrap="square">
            <a:spAutoFit/>
          </a:bodyPr>
          <a:lstStyle/>
          <a:p>
            <a:pPr algn="just"/>
            <a:r>
              <a:rPr lang="it-IT" b="1" dirty="0" smtClean="0"/>
              <a:t>2. In </a:t>
            </a:r>
            <a:r>
              <a:rPr lang="it-IT" b="1" dirty="0"/>
              <a:t>nome di Cristo Amen. L'anno suo 1189, settima indizione, domenica 26 novembre nella città di Asti, nel pubblico parlamento tenuto nel cimitero di S. Secondo del mercato alla presenza del popolo di Asti che concedeva e confermava. I consoli del comune e di giustizia […] in nome del comune investirono Alberto figlio di Ansaldo di Canelli in feudo trasmissibile ai maschi e alle femmine di tutto quanto il dono che suo padre Ansaldo ha fatto al comune di Asti in Mombercelli, </a:t>
            </a:r>
            <a:r>
              <a:rPr lang="it-IT" b="1" dirty="0" err="1"/>
              <a:t>Malamorte</a:t>
            </a:r>
            <a:r>
              <a:rPr lang="it-IT" b="1" dirty="0"/>
              <a:t> e Vigliano, così come è contenuto nello strumento di donazione, in modo che lo stesso Alberto e i suoi eredi tanto maschi quanto femmine facciano d'ora in avanti qualunque cosa vogliano fare a titolo di feudo diretto senza opposizione dei predetti consoli e dei loro successori. [Concessero] che inoltre il detto Alberto possa trasmettere il predetto feudo, come sopra è detto, ai figli dei fratelli e delle sorelle e ai figli del figlio di suo fratello e al figlio di Enrico di Mombercelli, salvo il comune di Asti, e quelli facciano fedeltà al comune di Asti come fa il vassallo al suo signore.</a:t>
            </a:r>
          </a:p>
        </p:txBody>
      </p:sp>
    </p:spTree>
    <p:extLst>
      <p:ext uri="{BB962C8B-B14F-4D97-AF65-F5344CB8AC3E}">
        <p14:creationId xmlns:p14="http://schemas.microsoft.com/office/powerpoint/2010/main" val="8757629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31640" y="1268760"/>
            <a:ext cx="6552728" cy="3970318"/>
          </a:xfrm>
          <a:prstGeom prst="rect">
            <a:avLst/>
          </a:prstGeom>
        </p:spPr>
        <p:txBody>
          <a:bodyPr wrap="square">
            <a:spAutoFit/>
          </a:bodyPr>
          <a:lstStyle/>
          <a:p>
            <a:pPr algn="just"/>
            <a:r>
              <a:rPr lang="it-IT" b="1" dirty="0"/>
              <a:t>E il predetto Alberto, ricevuta la predetta investitura del feudo, giurò fedeltà al comune di Asti nelle mani dei predetti consoli come fa il vassallo al suo signore e in tale fedeltà prestata su richiesta di suo padre Ansaldo giurò sopra i Vangeli di Dio di non impedire l'ingresso ai consoli per fare pace e guerra con chiunque vorranno nei luoghi di Mombercelli, </a:t>
            </a:r>
            <a:r>
              <a:rPr lang="it-IT" b="1" dirty="0" err="1"/>
              <a:t>Malamorte</a:t>
            </a:r>
            <a:r>
              <a:rPr lang="it-IT" b="1" dirty="0"/>
              <a:t> e Vigliano, tanto nei castelli che nei villaggi da oggi per il futuro. Così infatti convennero fra loro.</a:t>
            </a:r>
          </a:p>
          <a:p>
            <a:pPr algn="just"/>
            <a:endParaRPr lang="it-IT" b="1" dirty="0"/>
          </a:p>
          <a:p>
            <a:pPr algn="just"/>
            <a:r>
              <a:rPr lang="it-IT" b="1" dirty="0"/>
              <a:t>Furono presenti i testimoni […].</a:t>
            </a:r>
          </a:p>
          <a:p>
            <a:pPr algn="just"/>
            <a:endParaRPr lang="it-IT" b="1" dirty="0"/>
          </a:p>
          <a:p>
            <a:pPr algn="just"/>
            <a:r>
              <a:rPr lang="it-IT" b="1" dirty="0"/>
              <a:t>Io Tommaso notaio palatino fui presente e così scrissi su richiesta dei predetti consoli.</a:t>
            </a:r>
          </a:p>
        </p:txBody>
      </p:sp>
    </p:spTree>
    <p:extLst>
      <p:ext uri="{BB962C8B-B14F-4D97-AF65-F5344CB8AC3E}">
        <p14:creationId xmlns:p14="http://schemas.microsoft.com/office/powerpoint/2010/main" val="29767886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08721"/>
            <a:ext cx="7344816" cy="5355312"/>
          </a:xfrm>
          <a:prstGeom prst="rect">
            <a:avLst/>
          </a:prstGeom>
        </p:spPr>
        <p:txBody>
          <a:bodyPr wrap="square">
            <a:spAutoFit/>
          </a:bodyPr>
          <a:lstStyle/>
          <a:p>
            <a:pPr algn="just"/>
            <a:r>
              <a:rPr lang="fr-FR" dirty="0" smtClean="0"/>
              <a:t>24. Codex </a:t>
            </a:r>
            <a:r>
              <a:rPr lang="fr-FR" dirty="0" err="1"/>
              <a:t>Astensis</a:t>
            </a:r>
            <a:r>
              <a:rPr lang="fr-FR" dirty="0"/>
              <a:t> </a:t>
            </a:r>
            <a:r>
              <a:rPr lang="fr-FR" dirty="0" err="1"/>
              <a:t>cit</a:t>
            </a:r>
            <a:r>
              <a:rPr lang="fr-FR" dirty="0"/>
              <a:t>., II, doc. 276, pp. </a:t>
            </a:r>
            <a:r>
              <a:rPr lang="fr-FR" dirty="0" smtClean="0"/>
              <a:t>338-339.</a:t>
            </a:r>
          </a:p>
          <a:p>
            <a:pPr algn="just"/>
            <a:endParaRPr lang="fr-FR" dirty="0"/>
          </a:p>
          <a:p>
            <a:pPr algn="just"/>
            <a:r>
              <a:rPr lang="fr-FR" dirty="0" smtClean="0"/>
              <a:t> </a:t>
            </a:r>
            <a:r>
              <a:rPr lang="it-IT" b="1" dirty="0"/>
              <a:t>Nel nome della santa e individuale Trinità. Tale patto e convenzione stipularono Anselmo </a:t>
            </a:r>
            <a:r>
              <a:rPr lang="it-IT" b="1" dirty="0" err="1"/>
              <a:t>Piria</a:t>
            </a:r>
            <a:r>
              <a:rPr lang="it-IT" b="1" dirty="0"/>
              <a:t> di </a:t>
            </a:r>
            <a:r>
              <a:rPr lang="it-IT" b="1" dirty="0" err="1"/>
              <a:t>Monteleucio</a:t>
            </a:r>
            <a:r>
              <a:rPr lang="it-IT" b="1" dirty="0"/>
              <a:t>, </a:t>
            </a:r>
            <a:r>
              <a:rPr lang="it-IT" b="1" dirty="0" err="1"/>
              <a:t>Anfosso</a:t>
            </a:r>
            <a:r>
              <a:rPr lang="it-IT" b="1" dirty="0"/>
              <a:t> Camolato di </a:t>
            </a:r>
            <a:r>
              <a:rPr lang="it-IT" b="1" dirty="0" err="1"/>
              <a:t>Mezadio</a:t>
            </a:r>
            <a:r>
              <a:rPr lang="it-IT" b="1" dirty="0"/>
              <a:t>, Enrico </a:t>
            </a:r>
            <a:r>
              <a:rPr lang="it-IT" b="1" dirty="0" err="1"/>
              <a:t>Musca</a:t>
            </a:r>
            <a:r>
              <a:rPr lang="it-IT" b="1" dirty="0"/>
              <a:t> e </a:t>
            </a:r>
            <a:r>
              <a:rPr lang="it-IT" b="1" dirty="0" err="1"/>
              <a:t>Astesano</a:t>
            </a:r>
            <a:r>
              <a:rPr lang="it-IT" b="1" dirty="0"/>
              <a:t> </a:t>
            </a:r>
            <a:r>
              <a:rPr lang="it-IT" b="1" dirty="0" err="1"/>
              <a:t>Moranio</a:t>
            </a:r>
            <a:r>
              <a:rPr lang="it-IT" b="1" dirty="0"/>
              <a:t>, a nome proprio e a nome di tutti gli uomini di </a:t>
            </a:r>
            <a:r>
              <a:rPr lang="it-IT" b="1" dirty="0" err="1"/>
              <a:t>Monteleucio</a:t>
            </a:r>
            <a:r>
              <a:rPr lang="it-IT" b="1" dirty="0"/>
              <a:t>, di </a:t>
            </a:r>
            <a:r>
              <a:rPr lang="it-IT" b="1" dirty="0" err="1"/>
              <a:t>Mezadio</a:t>
            </a:r>
            <a:r>
              <a:rPr lang="it-IT" b="1" dirty="0"/>
              <a:t>, di Vigliano, di Isola e di </a:t>
            </a:r>
            <a:r>
              <a:rPr lang="it-IT" b="1" dirty="0" err="1"/>
              <a:t>Caprarolio</a:t>
            </a:r>
            <a:r>
              <a:rPr lang="it-IT" b="1" dirty="0"/>
              <a:t> e a nome di tutti gli uomini delle altre località che con loro in tale patto e convenzione intenderanno associarsi, per consiglio del podestà di Asti o dei consoli allora esistenti; [stipularono dunque] con Alberto di Fontana, podestà di Asti, da parte e a nome del comune di Asti, tale patto da osservarsi in perpetuo da entrambe le parti: tutti gli uomini dei luoghi predetti […] dal giorno presente in avanti devono essere cittadini di Asti contribuendo al fodro ogni qual volta la città stabilirà il fodro, secondo quanto saranno allibrati dagli estimatori posti nei predetti luoghi e negli altri luoghi di cui sopra si è detto per consiglio e volontà del podestà o dei consoli allora esistenti, come fanno tutti gli altri cittadini di Asti</a:t>
            </a:r>
            <a:r>
              <a:rPr lang="it-IT" b="1" dirty="0" smtClean="0"/>
              <a:t>.</a:t>
            </a:r>
            <a:endParaRPr lang="it-IT" b="1" dirty="0"/>
          </a:p>
        </p:txBody>
      </p:sp>
    </p:spTree>
    <p:extLst>
      <p:ext uri="{BB962C8B-B14F-4D97-AF65-F5344CB8AC3E}">
        <p14:creationId xmlns:p14="http://schemas.microsoft.com/office/powerpoint/2010/main" val="23390300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55648" y="764704"/>
            <a:ext cx="7360768" cy="5355312"/>
          </a:xfrm>
          <a:prstGeom prst="rect">
            <a:avLst/>
          </a:prstGeom>
        </p:spPr>
        <p:txBody>
          <a:bodyPr wrap="square">
            <a:spAutoFit/>
          </a:bodyPr>
          <a:lstStyle/>
          <a:p>
            <a:pPr algn="just"/>
            <a:r>
              <a:rPr lang="it-IT" b="1" dirty="0"/>
              <a:t>Devono poi partecipare all'esercito, alle spedizioni militari, al mantenimento delle fortificazioni e a tutte le consuetudini della città di Asti relative alla leva militare e al resto, come fanno gli altri cittadini di Asti.</a:t>
            </a:r>
          </a:p>
          <a:p>
            <a:pPr algn="just"/>
            <a:endParaRPr lang="it-IT" b="1" dirty="0"/>
          </a:p>
          <a:p>
            <a:pPr algn="just"/>
            <a:r>
              <a:rPr lang="it-IT" b="1" dirty="0"/>
              <a:t>Devono pagare al comune di Asti come censo annuale, per ciascun villaggio […], di ogni coppia di buoi 12 denari, per ogni lavoratore manuale 4 denari in moneta </a:t>
            </a:r>
            <a:r>
              <a:rPr lang="it-IT" b="1" dirty="0" err="1"/>
              <a:t>astese</a:t>
            </a:r>
            <a:r>
              <a:rPr lang="it-IT" b="1" dirty="0"/>
              <a:t>, eccetto l'anno in cui viene raccolto il fodro. Ugualmente […] ogni anno devono avere e tenere quel consolato o quella </a:t>
            </a:r>
            <a:r>
              <a:rPr lang="it-IT" b="1" dirty="0" err="1"/>
              <a:t>podestaria</a:t>
            </a:r>
            <a:r>
              <a:rPr lang="it-IT" b="1" dirty="0"/>
              <a:t> che il podestà di Asti o i consoli allora esistenti in ciascuno di detti luoghi avranno posto a nome del comune di Asti, in modo che quel magistrato amministri la giustizia fra gli uomini del luogo in cui è stato assegnato; se qualcuno di quei luoghi suddetti non volesse chiedere giustizia al magistrato del suo luogo, è tenuto a venire a richiedere giustizia in Asti davanti al podestà o ai consoli cittadini. Se qualche cittadino di Asti o del dominio </a:t>
            </a:r>
            <a:r>
              <a:rPr lang="it-IT" b="1" dirty="0" err="1"/>
              <a:t>astese</a:t>
            </a:r>
            <a:r>
              <a:rPr lang="it-IT" b="1" dirty="0"/>
              <a:t> avrà causa con persone dei predetti luoghi, è tenuto a renderne ragione davanti al podestà o ai consoli cittadini.</a:t>
            </a:r>
          </a:p>
        </p:txBody>
      </p:sp>
    </p:spTree>
    <p:extLst>
      <p:ext uri="{BB962C8B-B14F-4D97-AF65-F5344CB8AC3E}">
        <p14:creationId xmlns:p14="http://schemas.microsoft.com/office/powerpoint/2010/main" val="8884607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63088" y="1268760"/>
            <a:ext cx="7325336" cy="3970318"/>
          </a:xfrm>
          <a:prstGeom prst="rect">
            <a:avLst/>
          </a:prstGeom>
        </p:spPr>
        <p:txBody>
          <a:bodyPr wrap="square">
            <a:spAutoFit/>
          </a:bodyPr>
          <a:lstStyle/>
          <a:p>
            <a:pPr algn="just"/>
            <a:r>
              <a:rPr lang="it-IT" b="1" dirty="0"/>
              <a:t>Ugualmente gli uomini dei predetti luoghi […] devono fare pace e guerra nei confronti di tutti coloro verso i quali gli uomini di Asti faranno pace o guerra secondo quanto sarà ordinato loro dal podestà o dai consoli di Asti che ci saranno; devono salvare, proteggere e aiutare gli uomini di Asti nelle cose e nelle persone contro ogni altro uomo. E se capiterà che gli uomini dei luoghi predetti o di altri luoghi volessero, su consiglio del podestà di Asti, raccogliersi e insediarsi in qualche luogo nuovo, e si raccogliessero e si insediassero, dovranno ugualmente osservare in buona fede e senza inganno tutto quanto è stato stabilito sopra. Se qualche persona dei predetti luoghi venisse invece ad abitare ad Asti con moglie e famiglia, finché starà in Asti è esentato dal pagamento del censo predetto di 12 o 4 soldi.</a:t>
            </a:r>
          </a:p>
        </p:txBody>
      </p:sp>
    </p:spTree>
    <p:extLst>
      <p:ext uri="{BB962C8B-B14F-4D97-AF65-F5344CB8AC3E}">
        <p14:creationId xmlns:p14="http://schemas.microsoft.com/office/powerpoint/2010/main" val="1406510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908720"/>
            <a:ext cx="7344816" cy="3693319"/>
          </a:xfrm>
          <a:prstGeom prst="rect">
            <a:avLst/>
          </a:prstGeom>
        </p:spPr>
        <p:txBody>
          <a:bodyPr wrap="square">
            <a:spAutoFit/>
          </a:bodyPr>
          <a:lstStyle/>
          <a:p>
            <a:r>
              <a:rPr lang="it-IT" dirty="0" smtClean="0"/>
              <a:t>25. Istoria </a:t>
            </a:r>
            <a:r>
              <a:rPr lang="it-IT" dirty="0"/>
              <a:t>fiorentina, a cura di V. Follini, Firenze, 1816 (</a:t>
            </a:r>
            <a:r>
              <a:rPr lang="it-IT" dirty="0" err="1"/>
              <a:t>rist</a:t>
            </a:r>
            <a:r>
              <a:rPr lang="it-IT" dirty="0"/>
              <a:t>. </a:t>
            </a:r>
            <a:r>
              <a:rPr lang="it-IT" dirty="0" err="1"/>
              <a:t>anast</a:t>
            </a:r>
            <a:r>
              <a:rPr lang="it-IT" dirty="0"/>
              <a:t>. Roma, </a:t>
            </a:r>
            <a:r>
              <a:rPr lang="it-IT" dirty="0" err="1"/>
              <a:t>Multigrafica</a:t>
            </a:r>
            <a:r>
              <a:rPr lang="it-IT" dirty="0"/>
              <a:t>, 1976), p. </a:t>
            </a:r>
            <a:r>
              <a:rPr lang="it-IT" dirty="0" smtClean="0"/>
              <a:t>74.</a:t>
            </a:r>
          </a:p>
          <a:p>
            <a:endParaRPr lang="it-IT" dirty="0" smtClean="0"/>
          </a:p>
          <a:p>
            <a:pPr algn="just"/>
            <a:r>
              <a:rPr lang="it-IT" b="1" dirty="0"/>
              <a:t>Come i Fiorentini </a:t>
            </a:r>
            <a:r>
              <a:rPr lang="it-IT" b="1" dirty="0" err="1"/>
              <a:t>presono</a:t>
            </a:r>
            <a:r>
              <a:rPr lang="it-IT" b="1" dirty="0"/>
              <a:t> il Castello di </a:t>
            </a:r>
            <a:r>
              <a:rPr lang="it-IT" b="1" dirty="0" err="1"/>
              <a:t>Frondigliana</a:t>
            </a:r>
            <a:endParaRPr lang="it-IT" b="1" dirty="0"/>
          </a:p>
          <a:p>
            <a:pPr algn="just"/>
            <a:r>
              <a:rPr lang="it-IT" b="1" dirty="0"/>
              <a:t>Cap. </a:t>
            </a:r>
            <a:r>
              <a:rPr lang="it-IT" b="1" dirty="0" smtClean="0"/>
              <a:t>LXXXIX</a:t>
            </a:r>
          </a:p>
          <a:p>
            <a:pPr algn="just"/>
            <a:endParaRPr lang="it-IT" b="1" dirty="0"/>
          </a:p>
          <a:p>
            <a:pPr algn="just"/>
            <a:r>
              <a:rPr lang="it-IT" b="1" dirty="0"/>
              <a:t>Negli anni di Cristo MCLXXXXVIIII, essendo Consolo di Fiorenza Conte Arrigo della Tosa, e Bambo di </a:t>
            </a:r>
            <a:r>
              <a:rPr lang="it-IT" b="1" dirty="0" err="1"/>
              <a:t>Mompi</a:t>
            </a:r>
            <a:r>
              <a:rPr lang="it-IT" b="1" dirty="0"/>
              <a:t>, e loro compagni, i Fiorentini assediarono il Castello di </a:t>
            </a:r>
            <a:r>
              <a:rPr lang="it-IT" b="1" dirty="0" err="1"/>
              <a:t>Frondigliana</a:t>
            </a:r>
            <a:r>
              <a:rPr lang="it-IT" b="1" dirty="0"/>
              <a:t>, che s'era </a:t>
            </a:r>
            <a:r>
              <a:rPr lang="it-IT" b="1" dirty="0" err="1"/>
              <a:t>rubellato</a:t>
            </a:r>
            <a:r>
              <a:rPr lang="it-IT" b="1" dirty="0"/>
              <a:t>, e </a:t>
            </a:r>
            <a:r>
              <a:rPr lang="it-IT" b="1" dirty="0" err="1"/>
              <a:t>facea</a:t>
            </a:r>
            <a:r>
              <a:rPr lang="it-IT" b="1" dirty="0"/>
              <a:t> guerra al Comune di Fiorenza, e </a:t>
            </a:r>
            <a:r>
              <a:rPr lang="it-IT" b="1" dirty="0" err="1"/>
              <a:t>presonlo</a:t>
            </a:r>
            <a:r>
              <a:rPr lang="it-IT" b="1" dirty="0"/>
              <a:t> e </a:t>
            </a:r>
            <a:r>
              <a:rPr lang="it-IT" b="1" dirty="0" err="1"/>
              <a:t>disfecionlo</a:t>
            </a:r>
            <a:r>
              <a:rPr lang="it-IT" b="1" dirty="0"/>
              <a:t> insino </a:t>
            </a:r>
            <a:r>
              <a:rPr lang="it-IT" b="1" dirty="0" err="1"/>
              <a:t>a'</a:t>
            </a:r>
            <a:r>
              <a:rPr lang="it-IT" b="1" dirty="0"/>
              <a:t> fondamenti, e mai non si rifece. E poi nel detto anno i Fiorentini </a:t>
            </a:r>
            <a:r>
              <a:rPr lang="it-IT" b="1" dirty="0" err="1"/>
              <a:t>puosono</a:t>
            </a:r>
            <a:r>
              <a:rPr lang="it-IT" b="1" dirty="0"/>
              <a:t> oste a </a:t>
            </a:r>
            <a:r>
              <a:rPr lang="it-IT" b="1" dirty="0" err="1"/>
              <a:t>Simifonte</a:t>
            </a:r>
            <a:r>
              <a:rPr lang="it-IT" b="1" dirty="0"/>
              <a:t>, il quale era molto forte, e non ubbidiva alla Città.</a:t>
            </a:r>
          </a:p>
        </p:txBody>
      </p:sp>
    </p:spTree>
    <p:extLst>
      <p:ext uri="{BB962C8B-B14F-4D97-AF65-F5344CB8AC3E}">
        <p14:creationId xmlns:p14="http://schemas.microsoft.com/office/powerpoint/2010/main" val="19315174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836712"/>
            <a:ext cx="7416824" cy="5078313"/>
          </a:xfrm>
          <a:prstGeom prst="rect">
            <a:avLst/>
          </a:prstGeom>
        </p:spPr>
        <p:txBody>
          <a:bodyPr wrap="square">
            <a:spAutoFit/>
          </a:bodyPr>
          <a:lstStyle/>
          <a:p>
            <a:pPr algn="just"/>
            <a:r>
              <a:rPr lang="it-IT" dirty="0" smtClean="0"/>
              <a:t>26. Monumenta </a:t>
            </a:r>
            <a:r>
              <a:rPr lang="it-IT" dirty="0" err="1"/>
              <a:t>Germaniae</a:t>
            </a:r>
            <a:r>
              <a:rPr lang="it-IT" dirty="0"/>
              <a:t> </a:t>
            </a:r>
            <a:r>
              <a:rPr lang="it-IT" dirty="0" err="1"/>
              <a:t>Historica</a:t>
            </a:r>
            <a:r>
              <a:rPr lang="it-IT" dirty="0"/>
              <a:t>», </a:t>
            </a:r>
            <a:r>
              <a:rPr lang="it-IT" dirty="0" err="1"/>
              <a:t>Constitutiones</a:t>
            </a:r>
            <a:r>
              <a:rPr lang="it-IT" dirty="0"/>
              <a:t> et acta </a:t>
            </a:r>
            <a:r>
              <a:rPr lang="it-IT" dirty="0" err="1"/>
              <a:t>publica</a:t>
            </a:r>
            <a:r>
              <a:rPr lang="it-IT" dirty="0"/>
              <a:t> </a:t>
            </a:r>
            <a:r>
              <a:rPr lang="it-IT" dirty="0" err="1"/>
              <a:t>imperatorum</a:t>
            </a:r>
            <a:r>
              <a:rPr lang="it-IT" dirty="0"/>
              <a:t> et </a:t>
            </a:r>
            <a:r>
              <a:rPr lang="it-IT" dirty="0" err="1"/>
              <a:t>regum</a:t>
            </a:r>
            <a:r>
              <a:rPr lang="it-IT" dirty="0"/>
              <a:t>, I, a cura di L. WEILAND, Hannover-Leipzig, 1893, n. 293</a:t>
            </a:r>
            <a:r>
              <a:rPr lang="it-IT" dirty="0" smtClean="0"/>
              <a:t>.</a:t>
            </a:r>
          </a:p>
          <a:p>
            <a:pPr algn="just"/>
            <a:endParaRPr lang="it-IT" dirty="0"/>
          </a:p>
          <a:p>
            <a:pPr algn="just"/>
            <a:r>
              <a:rPr lang="it-IT" b="1" dirty="0"/>
              <a:t>In nome della santa individua Trinità. Federico per divina clemenza Imperatore dei Romani Augusto e suo figlio Enrico Re dei Romani Augusto…</a:t>
            </a:r>
          </a:p>
          <a:p>
            <a:pPr algn="just"/>
            <a:endParaRPr lang="it-IT" b="1" dirty="0"/>
          </a:p>
          <a:p>
            <a:pPr algn="just"/>
            <a:r>
              <a:rPr lang="it-IT" b="1" dirty="0"/>
              <a:t>E però sappiano tutti i fedeli dell'Impero presenti e futuri, che noi per consueta benignità della nostra grazia, aprendo le viscere della nostra innata pietà alla fede ed all'ossequio dei Lombardi, i quali s'erano levati contro di noi e dell'Impero, li abbiamo ricevuti nella nostra grazia colla Società loro ed i loro fautori; che noi clementi condoniamo loro tutte le offese e le colpe colle quali avevano provocata la nostra indignazione, e che, avuto riguardo ai servigi di leale affetto che noi speriamo da loro, giudichiamo di annoverarli tra i nostri diletti e fedeli sudditi.</a:t>
            </a:r>
          </a:p>
          <a:p>
            <a:pPr algn="just"/>
            <a:endParaRPr lang="it-IT" dirty="0"/>
          </a:p>
        </p:txBody>
      </p:sp>
    </p:spTree>
    <p:extLst>
      <p:ext uri="{BB962C8B-B14F-4D97-AF65-F5344CB8AC3E}">
        <p14:creationId xmlns:p14="http://schemas.microsoft.com/office/powerpoint/2010/main" val="1912223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836712"/>
            <a:ext cx="7128792" cy="3970318"/>
          </a:xfrm>
          <a:prstGeom prst="rect">
            <a:avLst/>
          </a:prstGeom>
        </p:spPr>
        <p:txBody>
          <a:bodyPr wrap="square">
            <a:spAutoFit/>
          </a:bodyPr>
          <a:lstStyle/>
          <a:p>
            <a:pPr algn="just"/>
            <a:r>
              <a:rPr lang="it-IT" b="1" dirty="0"/>
              <a:t>Poiché la contesa andava per le lunghe e nessuna delle due parti voleva cedere, non avendo potuto asserire la parte pubblica ciò che sosteneva in quanto molto tempo era passato da quando la città aveva subito restauri (al tempo dei Longobardi, infatti, essendo soggetta a pubblica manutenzione, non mancava di nulla e se qualcosa minacciava rovina subito veniva restaurata per intervento del vicario della città), di comune accordo stabilirono di rimettersi al giudizio di Dio e dello Spirito Santo e decisero di fare stare «alla croce» nella chiesa di S. Giovanni Battista del Duomo due giovani chierici, scelti e giudicati senza nessun crimine, uno dei quali era </a:t>
            </a:r>
            <a:r>
              <a:rPr lang="it-IT" b="1" dirty="0" err="1"/>
              <a:t>Aregauso</a:t>
            </a:r>
            <a:r>
              <a:rPr lang="it-IT" b="1" dirty="0"/>
              <a:t>, poi arcivescovo della città, che rappresentava la parte pubblica, l'altro, a nome di S. Zeno, era Pacifico che fu poi diacono della chiesa maggiore.</a:t>
            </a:r>
          </a:p>
        </p:txBody>
      </p:sp>
    </p:spTree>
    <p:extLst>
      <p:ext uri="{BB962C8B-B14F-4D97-AF65-F5344CB8AC3E}">
        <p14:creationId xmlns:p14="http://schemas.microsoft.com/office/powerpoint/2010/main" val="35829275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620688"/>
            <a:ext cx="6984776" cy="5078313"/>
          </a:xfrm>
          <a:prstGeom prst="rect">
            <a:avLst/>
          </a:prstGeom>
        </p:spPr>
        <p:txBody>
          <a:bodyPr wrap="square">
            <a:spAutoFit/>
          </a:bodyPr>
          <a:lstStyle/>
          <a:p>
            <a:pPr algn="just"/>
            <a:r>
              <a:rPr lang="it-IT" b="1" dirty="0"/>
              <a:t>Per tanto abbiamo comandato di sottoscrivere e di confermare col sigillo della nostra autorità la pace che nella presente pagina abbiamo loro benignamente accordata. Tale ne è il tenore e la serie.</a:t>
            </a:r>
          </a:p>
          <a:p>
            <a:pPr algn="just"/>
            <a:endParaRPr lang="it-IT" b="1" dirty="0"/>
          </a:p>
          <a:p>
            <a:pPr algn="just"/>
            <a:r>
              <a:rPr lang="it-IT" b="1" dirty="0"/>
              <a:t>Noi Federico imperatore dei Romani ed il nostro figlio Enrico re dei Romani concediamo a voi città, terre e persone della Lega le </a:t>
            </a:r>
            <a:r>
              <a:rPr lang="it-IT" b="1" dirty="0" err="1"/>
              <a:t>regalìe</a:t>
            </a:r>
            <a:r>
              <a:rPr lang="it-IT" b="1" dirty="0"/>
              <a:t> e le consuetudini vostre tanto in città che fuori… Che nella città abbiate ogni cosa come avete avuto sin qui ed avete, fuori poi esercitiate senza nostra contraddizione tutte le consuetudini come avete sino ad oggi esercitate. Ciò sul fodro, sui boschi, sui pascoli, sui ponti, sulle acque e molini come usaste ab antico o fate ora nel formare esercito, nelle fortificazioni delle città, nella giurisdizione, così nelle cause criminali come pecuniarie entro e fuori, ed in tutte </a:t>
            </a:r>
            <a:r>
              <a:rPr lang="it-IT" b="1" dirty="0" err="1"/>
              <a:t>l'altre</a:t>
            </a:r>
            <a:r>
              <a:rPr lang="it-IT" b="1" dirty="0"/>
              <a:t> cose che appartengono agli utili delle città…</a:t>
            </a:r>
          </a:p>
          <a:p>
            <a:pPr algn="just"/>
            <a:endParaRPr lang="it-IT" b="1" dirty="0"/>
          </a:p>
        </p:txBody>
      </p:sp>
    </p:spTree>
    <p:extLst>
      <p:ext uri="{BB962C8B-B14F-4D97-AF65-F5344CB8AC3E}">
        <p14:creationId xmlns:p14="http://schemas.microsoft.com/office/powerpoint/2010/main" val="33958667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14320" y="1052736"/>
            <a:ext cx="7302096" cy="4247317"/>
          </a:xfrm>
          <a:prstGeom prst="rect">
            <a:avLst/>
          </a:prstGeom>
        </p:spPr>
        <p:txBody>
          <a:bodyPr wrap="square">
            <a:spAutoFit/>
          </a:bodyPr>
          <a:lstStyle/>
          <a:p>
            <a:pPr algn="just"/>
            <a:r>
              <a:rPr lang="it-IT" b="1" dirty="0"/>
              <a:t>n quella città dove il vescovo ha giurisdizione di conte per privilegio imperiale o reale, se i consoli sogliono ricevere l'investitura della loro carica dal vescovo, continuino quell'uso. In caso diverso ciascuna città riceverà da noi il consolato, ed ogni volta che in alcuna città siano costituiti i consoli riceveranno l'investitura dal nostro nunzio che sarà nella città o nella diocesi. Ciò vale per un quinquennio, finito il quale ciascuna città mandi un nunzio a ricevere l'investitura da noi, e così di seguito in modo che ogni quinquennio ricevano l'investitura da noi o dal nostro nunzio, se non fossimo noi in Lombardia, perché allora da noi la devono ricevere. Quest'ordine sia osservato col nostro successore, e tutte le investiture devono farsi gratuitamente… Dopo che fossimo morti od avessimo ceduto il regno a nostro figlio, da lui o dal suo successore riceverete le investiture.</a:t>
            </a:r>
          </a:p>
        </p:txBody>
      </p:sp>
    </p:spTree>
    <p:extLst>
      <p:ext uri="{BB962C8B-B14F-4D97-AF65-F5344CB8AC3E}">
        <p14:creationId xmlns:p14="http://schemas.microsoft.com/office/powerpoint/2010/main" val="1760220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09968" y="836712"/>
            <a:ext cx="6862432" cy="4247317"/>
          </a:xfrm>
          <a:prstGeom prst="rect">
            <a:avLst/>
          </a:prstGeom>
        </p:spPr>
        <p:txBody>
          <a:bodyPr wrap="square">
            <a:spAutoFit/>
          </a:bodyPr>
          <a:lstStyle/>
          <a:p>
            <a:r>
              <a:rPr lang="it-IT" b="1" dirty="0"/>
              <a:t>Si faccia appello a noi nelle cause che sorpassano la somma di venticinque lire… pure nessuno deve essere costretto ad andare in Germania, ma noi avremo un nostro nunzio nella città o diocesi che conosca degli appelli e giuri che in buona fede esaminerà e definirà le cause secondo i costumi e le leggi di quella città, ed entro due mesi dalla contestazione della lite, cioè dal tempo che ricevette la causa, se non rimanga per giusto impedimento o per consenso delle parti… Non faremo dimora non necessaria nelle città e nelle diocesi a danno di nessuna città.</a:t>
            </a:r>
          </a:p>
          <a:p>
            <a:endParaRPr lang="it-IT" b="1" dirty="0"/>
          </a:p>
          <a:p>
            <a:r>
              <a:rPr lang="it-IT" b="1" dirty="0"/>
              <a:t>Sia lecito alle città di fortificarsi e fare </a:t>
            </a:r>
            <a:r>
              <a:rPr lang="it-IT" b="1" dirty="0" err="1"/>
              <a:t>fortilizii</a:t>
            </a:r>
            <a:r>
              <a:rPr lang="it-IT" b="1" dirty="0"/>
              <a:t> anche fuori.</a:t>
            </a:r>
          </a:p>
          <a:p>
            <a:r>
              <a:rPr lang="it-IT" b="1" dirty="0" smtClean="0"/>
              <a:t>E </a:t>
            </a:r>
            <a:r>
              <a:rPr lang="it-IT" b="1" dirty="0"/>
              <a:t>potranno conservare la Lega che ora hanno, e revocarla quando loro piaccia…</a:t>
            </a:r>
          </a:p>
          <a:p>
            <a:endParaRPr lang="it-IT" b="1" dirty="0"/>
          </a:p>
        </p:txBody>
      </p:sp>
    </p:spTree>
    <p:extLst>
      <p:ext uri="{BB962C8B-B14F-4D97-AF65-F5344CB8AC3E}">
        <p14:creationId xmlns:p14="http://schemas.microsoft.com/office/powerpoint/2010/main" val="1472954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124744"/>
            <a:ext cx="7344816" cy="4801314"/>
          </a:xfrm>
          <a:prstGeom prst="rect">
            <a:avLst/>
          </a:prstGeom>
        </p:spPr>
        <p:txBody>
          <a:bodyPr wrap="square">
            <a:spAutoFit/>
          </a:bodyPr>
          <a:lstStyle/>
          <a:p>
            <a:pPr algn="just"/>
            <a:r>
              <a:rPr lang="it-IT" b="1" dirty="0"/>
              <a:t>Quei possessi che qualsiasi della Lega teneva legittimamente prima del tempo della guerra, e che furono violentemente rapiti da quelli che non sono della Lega, siano restituiti senza compenso di frutti e danni, e se vennero ricuperati non ne sia inquietato il possessore, ad eccezione che gli arbitri eletti al riconoscimento delle </a:t>
            </a:r>
            <a:r>
              <a:rPr lang="it-IT" b="1" dirty="0" err="1"/>
              <a:t>regalìe</a:t>
            </a:r>
            <a:r>
              <a:rPr lang="it-IT" b="1" dirty="0"/>
              <a:t> non li assegnino a noi…</a:t>
            </a:r>
          </a:p>
          <a:p>
            <a:pPr algn="just"/>
            <a:endParaRPr lang="it-IT" b="1" dirty="0"/>
          </a:p>
          <a:p>
            <a:pPr algn="just"/>
            <a:r>
              <a:rPr lang="it-IT" b="1" dirty="0"/>
              <a:t>Tutti quelli della Lega che ci giureranno fedeltà aggiungeranno fedelmente nel giuramento, che ci aiuteranno a mantenere i possedimenti e diritti che abbiamo e teniamo in Lombardia fuori della Lega, ed a ricuperarli se li avessimo perduti, e ciò se sarà necessario, e saranno richiesti da noi per mezzo di un nostro messo sicuro. Con tale ordine, però, che le città più vicine al luogo dove occorre l'aiuto </a:t>
            </a:r>
            <a:r>
              <a:rPr lang="it-IT" b="1" dirty="0" err="1"/>
              <a:t>sieno</a:t>
            </a:r>
            <a:r>
              <a:rPr lang="it-IT" b="1" dirty="0"/>
              <a:t> le prime obbligate a prestarlo, le altre all'uopo mandino competente soccorso. Le città della Lega fuori di Lombardia abbiano il medesimo obbligo nei loro confini.</a:t>
            </a:r>
          </a:p>
        </p:txBody>
      </p:sp>
    </p:spTree>
    <p:extLst>
      <p:ext uri="{BB962C8B-B14F-4D97-AF65-F5344CB8AC3E}">
        <p14:creationId xmlns:p14="http://schemas.microsoft.com/office/powerpoint/2010/main" val="13326844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556792"/>
            <a:ext cx="7056784" cy="3970318"/>
          </a:xfrm>
          <a:prstGeom prst="rect">
            <a:avLst/>
          </a:prstGeom>
        </p:spPr>
        <p:txBody>
          <a:bodyPr wrap="square">
            <a:spAutoFit/>
          </a:bodyPr>
          <a:lstStyle/>
          <a:p>
            <a:pPr algn="just"/>
            <a:r>
              <a:rPr lang="it-IT" b="1" dirty="0"/>
              <a:t>Se qualche città non osserverà quelle cose che nella convenzione di pace furono convenute a nostro favore, sarà costretta in buona fede all'osservanza dalle altre città, e, ciò non ostante, la pace resterà nel suo pieno vigore.</a:t>
            </a:r>
          </a:p>
          <a:p>
            <a:pPr algn="just"/>
            <a:endParaRPr lang="it-IT" b="1" dirty="0"/>
          </a:p>
          <a:p>
            <a:pPr algn="just"/>
            <a:r>
              <a:rPr lang="it-IT" b="1" dirty="0"/>
              <a:t>Quando noi entreremo in Lombardia quegli che sogliono e devono ci daranno nel tempo che sogliono e devono il consueto fodro reale, e ci riatteranno sufficientemente le vie, e ci appresteranno sufficiente vettovaglia in buona fede e senza frode per l'andata e il ritorno.</a:t>
            </a:r>
          </a:p>
          <a:p>
            <a:pPr algn="just"/>
            <a:endParaRPr lang="it-IT" b="1" dirty="0"/>
          </a:p>
          <a:p>
            <a:pPr algn="just"/>
            <a:r>
              <a:rPr lang="it-IT" b="1" dirty="0"/>
              <a:t>Richiedendolo noi o direttamente o per nostri </a:t>
            </a:r>
            <a:r>
              <a:rPr lang="it-IT" b="1" dirty="0" err="1"/>
              <a:t>nunzii</a:t>
            </a:r>
            <a:r>
              <a:rPr lang="it-IT" b="1" dirty="0"/>
              <a:t> ci rinnoveranno ogni dieci anni le fedeltà per quelle cose che non ci avessero fatte…].</a:t>
            </a:r>
          </a:p>
        </p:txBody>
      </p:sp>
    </p:spTree>
    <p:extLst>
      <p:ext uri="{BB962C8B-B14F-4D97-AF65-F5344CB8AC3E}">
        <p14:creationId xmlns:p14="http://schemas.microsoft.com/office/powerpoint/2010/main" val="38608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620689"/>
            <a:ext cx="8136904" cy="5078313"/>
          </a:xfrm>
          <a:prstGeom prst="rect">
            <a:avLst/>
          </a:prstGeom>
        </p:spPr>
        <p:txBody>
          <a:bodyPr wrap="square">
            <a:spAutoFit/>
          </a:bodyPr>
          <a:lstStyle/>
          <a:p>
            <a:pPr algn="just"/>
            <a:r>
              <a:rPr lang="it-IT" dirty="0" smtClean="0"/>
              <a:t>27. Codice </a:t>
            </a:r>
            <a:r>
              <a:rPr lang="it-IT" dirty="0"/>
              <a:t>diplomatico della Repubblica di Genova </a:t>
            </a:r>
            <a:r>
              <a:rPr lang="it-IT" dirty="0" smtClean="0"/>
              <a:t>, a c. di Imperiale di Sant’Angelo, </a:t>
            </a:r>
            <a:r>
              <a:rPr lang="it-IT" dirty="0"/>
              <a:t>doc. 232, pp. 282-83</a:t>
            </a:r>
            <a:r>
              <a:rPr lang="it-IT" dirty="0" smtClean="0"/>
              <a:t>.</a:t>
            </a:r>
          </a:p>
          <a:p>
            <a:pPr algn="just"/>
            <a:endParaRPr lang="it-IT" dirty="0"/>
          </a:p>
          <a:p>
            <a:pPr algn="just"/>
            <a:r>
              <a:rPr lang="it-IT" b="1" dirty="0"/>
              <a:t>Nella chiesa di S. Lorenzo, in pieno parlamento. I consoli </a:t>
            </a:r>
            <a:r>
              <a:rPr lang="it-IT" b="1" dirty="0" err="1"/>
              <a:t>Besaza</a:t>
            </a:r>
            <a:r>
              <a:rPr lang="it-IT" b="1" dirty="0"/>
              <a:t>, </a:t>
            </a:r>
            <a:r>
              <a:rPr lang="it-IT" b="1" dirty="0" err="1"/>
              <a:t>Tanclero</a:t>
            </a:r>
            <a:r>
              <a:rPr lang="it-IT" b="1" dirty="0"/>
              <a:t>, Ansaldo Spinola, </a:t>
            </a:r>
            <a:r>
              <a:rPr lang="it-IT" b="1" dirty="0" err="1"/>
              <a:t>Robaldo</a:t>
            </a:r>
            <a:r>
              <a:rPr lang="it-IT" b="1" dirty="0"/>
              <a:t> Alberico stabilirono e confermarono che i Visconti e i loro consorti, senza contraddizione da parte dei consoli e dei popolo di Genova e di qualunque persona, abbiano e posseggano per sempre 52 banchi di macellatori che sono situati nei macelli pubblici.</a:t>
            </a:r>
          </a:p>
          <a:p>
            <a:pPr algn="just"/>
            <a:endParaRPr lang="it-IT" b="1" dirty="0"/>
          </a:p>
          <a:p>
            <a:pPr algn="just"/>
            <a:r>
              <a:rPr lang="it-IT" b="1" dirty="0"/>
              <a:t>Giudicarono che la terra in cui i macelli sono costruiti, così come è definita dal muro e dai confini, in ogni tempo rimanga secondo la consuetudine, l'uso e l'esercizio di coloro che posseggono detti macelli. Se per caso accadesse che qualche persona in tali luoghi avesse qualche diritto giurisdizionale, in nessun modo lo possa esercitare in tali luoghi, né in nessuna occasione a pregiudizio dei Visconti e dei loro consorti, ma il comune sia tenuto a risponderne loro e a farvi ammenda, in modo che i macelli rimangano intatti.</a:t>
            </a:r>
          </a:p>
        </p:txBody>
      </p:sp>
    </p:spTree>
    <p:extLst>
      <p:ext uri="{BB962C8B-B14F-4D97-AF65-F5344CB8AC3E}">
        <p14:creationId xmlns:p14="http://schemas.microsoft.com/office/powerpoint/2010/main" val="30246814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55648" y="1052736"/>
            <a:ext cx="7576792" cy="4524315"/>
          </a:xfrm>
          <a:prstGeom prst="rect">
            <a:avLst/>
          </a:prstGeom>
        </p:spPr>
        <p:txBody>
          <a:bodyPr wrap="square">
            <a:spAutoFit/>
          </a:bodyPr>
          <a:lstStyle/>
          <a:p>
            <a:pPr algn="just"/>
            <a:r>
              <a:rPr lang="it-IT" b="1" dirty="0"/>
              <a:t>Tale lodo fu pronunciato infatti perché per decisione e per volontà dei consiglieri comunali e dei padroni dei macelli fu stabilito di trasferire i macelli, specialmente perché i consoli, a norma degli Emendamenti dei Brevi, erano tenuti ad abbattere i macelli vecchi e ad attribuirne l'area al comune di Genova, con l'obbligo di non vender né obbligare verso nessuno, nessun edificio che in futuro vi fosse sorto.</a:t>
            </a:r>
          </a:p>
          <a:p>
            <a:pPr algn="just"/>
            <a:endParaRPr lang="it-IT" b="1" dirty="0"/>
          </a:p>
          <a:p>
            <a:pPr algn="just"/>
            <a:r>
              <a:rPr lang="it-IT" b="1" dirty="0"/>
              <a:t>Ugualmente fu decretato che non era lecito a nessuno tagliare la carne e venderla altrove, da piazza S. Tommaso fino a piazza S. Stefano, se non occasionalmente alla festa di Ognissanti o di S. Martino, eccetto che a quei macellai o ai loro messi che erano stati costituiti per volontà dei Visconti e dei loro consorti. A tali macellai è lecito infatti, senza disturbo dell'ordine pubblico, tagliare la carne e venderla per pubblica utilità anche altrove che nei predetti macelli, secondo l'ordine dei padroni dei macelli.</a:t>
            </a:r>
          </a:p>
        </p:txBody>
      </p:sp>
    </p:spTree>
    <p:extLst>
      <p:ext uri="{BB962C8B-B14F-4D97-AF65-F5344CB8AC3E}">
        <p14:creationId xmlns:p14="http://schemas.microsoft.com/office/powerpoint/2010/main" val="25495561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1124744"/>
            <a:ext cx="7200800" cy="3416320"/>
          </a:xfrm>
          <a:prstGeom prst="rect">
            <a:avLst/>
          </a:prstGeom>
        </p:spPr>
        <p:txBody>
          <a:bodyPr wrap="square">
            <a:spAutoFit/>
          </a:bodyPr>
          <a:lstStyle/>
          <a:p>
            <a:r>
              <a:rPr lang="it-IT" b="1" dirty="0"/>
              <a:t>Infine giudicarono che i Visconti e i consorti avessero fra loro stessi l'uso e la locazione e gli altri diritti dei macelli e dei banchi di vendita, come erano soliti avere in passato, nonostante il fatto che i luoghi in cui sorgevano fossero stati trasferiti, salvo i diritti e le ragioni dei marchesi contro i Visconti e i loro consorti, nel medesimo modo in cui li avrebbero se i macelli non fossero stati rimossi e trasferiti. Anche gli incaricati dei padroni dei macelli potranno consegnare la carne ai rivenditori nei giorni m cui la rivendita delle carni è loro concessa.</a:t>
            </a:r>
          </a:p>
          <a:p>
            <a:endParaRPr lang="it-IT" b="1" dirty="0"/>
          </a:p>
          <a:p>
            <a:r>
              <a:rPr lang="it-IT" b="1" dirty="0"/>
              <a:t>1152, aprile, undicesima indizione.</a:t>
            </a:r>
          </a:p>
        </p:txBody>
      </p:sp>
    </p:spTree>
    <p:extLst>
      <p:ext uri="{BB962C8B-B14F-4D97-AF65-F5344CB8AC3E}">
        <p14:creationId xmlns:p14="http://schemas.microsoft.com/office/powerpoint/2010/main" val="1176007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836712"/>
            <a:ext cx="7560840" cy="5355312"/>
          </a:xfrm>
          <a:prstGeom prst="rect">
            <a:avLst/>
          </a:prstGeom>
        </p:spPr>
        <p:txBody>
          <a:bodyPr wrap="square">
            <a:spAutoFit/>
          </a:bodyPr>
          <a:lstStyle/>
          <a:p>
            <a:pPr algn="just"/>
            <a:r>
              <a:rPr lang="it-IT" smtClean="0"/>
              <a:t>28. </a:t>
            </a:r>
            <a:r>
              <a:rPr lang="it-IT" dirty="0" err="1" smtClean="0"/>
              <a:t>Codex</a:t>
            </a:r>
            <a:r>
              <a:rPr lang="it-IT" dirty="0" smtClean="0"/>
              <a:t> </a:t>
            </a:r>
            <a:r>
              <a:rPr lang="it-IT" dirty="0" err="1"/>
              <a:t>Astensis</a:t>
            </a:r>
            <a:r>
              <a:rPr lang="it-IT" dirty="0"/>
              <a:t> qui de </a:t>
            </a:r>
            <a:r>
              <a:rPr lang="it-IT" dirty="0" err="1"/>
              <a:t>Malahayla</a:t>
            </a:r>
            <a:r>
              <a:rPr lang="it-IT" dirty="0"/>
              <a:t> </a:t>
            </a:r>
            <a:r>
              <a:rPr lang="it-IT" dirty="0" err="1"/>
              <a:t>communiter</a:t>
            </a:r>
            <a:r>
              <a:rPr lang="it-IT" dirty="0"/>
              <a:t> </a:t>
            </a:r>
            <a:r>
              <a:rPr lang="it-IT" dirty="0" err="1"/>
              <a:t>nuncupatur</a:t>
            </a:r>
            <a:r>
              <a:rPr lang="it-IT" dirty="0" smtClean="0"/>
              <a:t>, a c. di Q. Sella, </a:t>
            </a:r>
            <a:r>
              <a:rPr lang="it-IT" dirty="0"/>
              <a:t>Roma, 1880 («Atti dell'Accademia dei Lincei», serie II, VI), II, doc. 602, p. 618 </a:t>
            </a:r>
            <a:r>
              <a:rPr lang="it-IT" dirty="0" err="1"/>
              <a:t>sg</a:t>
            </a:r>
            <a:r>
              <a:rPr lang="it-IT" dirty="0" smtClean="0"/>
              <a:t>.</a:t>
            </a:r>
          </a:p>
          <a:p>
            <a:pPr algn="just"/>
            <a:endParaRPr lang="it-IT" dirty="0"/>
          </a:p>
          <a:p>
            <a:pPr algn="just"/>
            <a:r>
              <a:rPr lang="it-IT" b="1" dirty="0"/>
              <a:t>L'anno del Signore 1224, undecima indizione, lunedì 4 marzo, alla presenza dei testimoni scritti in calce, il signor Ottone del Carretto, marchese, promise al signor Pagano di Pietrasanta, podestà di Asti, agente in nome del comune di Asti e degli uomini del territorio astigiano, e a </a:t>
            </a:r>
            <a:r>
              <a:rPr lang="it-IT" b="1" dirty="0" err="1"/>
              <a:t>Bertramo</a:t>
            </a:r>
            <a:r>
              <a:rPr lang="it-IT" b="1" dirty="0"/>
              <a:t> </a:t>
            </a:r>
            <a:r>
              <a:rPr lang="it-IT" b="1" dirty="0" err="1"/>
              <a:t>Berardengo</a:t>
            </a:r>
            <a:r>
              <a:rPr lang="it-IT" b="1" dirty="0"/>
              <a:t>, Giacomo di Castagnole e Raimondo Solaro, consoli dei mercanti astigiani, a loro nome e a nome degli altri mercanti, che, se avesse arrecato qualche offesa o se avesse commesso qualche danno o furto a persone di Asti o del suo territorio da Asti a Savona per tutto il territorio dello stesso marchese Ottone o del fratello Enrico, all'andata o al ritorno lungo la strada che va da Asti a Savona, egli Ottone avrebbe risarcito tale offesa, danno o furto commesso a colui che lo avesse subito. E ciò entro un mese da quando fosse accaduto, e promise di salvare e custodire ogni uomo di Asti o del suo territorio nell'andata e nel ritorno lungo la detta strada.</a:t>
            </a:r>
          </a:p>
        </p:txBody>
      </p:sp>
    </p:spTree>
    <p:extLst>
      <p:ext uri="{BB962C8B-B14F-4D97-AF65-F5344CB8AC3E}">
        <p14:creationId xmlns:p14="http://schemas.microsoft.com/office/powerpoint/2010/main" val="4611379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1268760"/>
            <a:ext cx="7272808" cy="3693319"/>
          </a:xfrm>
          <a:prstGeom prst="rect">
            <a:avLst/>
          </a:prstGeom>
        </p:spPr>
        <p:txBody>
          <a:bodyPr wrap="square">
            <a:spAutoFit/>
          </a:bodyPr>
          <a:lstStyle/>
          <a:p>
            <a:pPr algn="just"/>
            <a:r>
              <a:rPr lang="it-IT" b="1" dirty="0"/>
              <a:t>Ugualmente promise che, se fosse accaduto che Enrico del Carretto o altri per lui o i suoi uomini o qualcuno della sua parte avesse arrecato qualche danno o commesso qualche offesa o furto a qualche persona di Asti o del suo territorio all'andata o al ritorno per detta strada, sia nella loro terra sia in quella di altri, promise che avrebbe risarcito il danno o il furto negli stessi termini, modi e forme come è detto più sopra.</a:t>
            </a:r>
          </a:p>
          <a:p>
            <a:pPr algn="just"/>
            <a:endParaRPr lang="it-IT" b="1" dirty="0"/>
          </a:p>
          <a:p>
            <a:pPr algn="just"/>
            <a:r>
              <a:rPr lang="it-IT" b="1" dirty="0"/>
              <a:t>E tutto ciò promise di osservare in tutto e per tutto, per il che lo stesso Ottone obbligherà in pegno tutti i suoi beni al detto podestà a nome e in luogo del comune di Asti e degli uomini del territorio astigiano e ai predetti consoli a nome loro e a nome degli altri mercanti astigiani.</a:t>
            </a:r>
          </a:p>
        </p:txBody>
      </p:sp>
    </p:spTree>
    <p:extLst>
      <p:ext uri="{BB962C8B-B14F-4D97-AF65-F5344CB8AC3E}">
        <p14:creationId xmlns:p14="http://schemas.microsoft.com/office/powerpoint/2010/main" val="160020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389547"/>
            <a:ext cx="7776864" cy="5632311"/>
          </a:xfrm>
          <a:prstGeom prst="rect">
            <a:avLst/>
          </a:prstGeom>
        </p:spPr>
        <p:txBody>
          <a:bodyPr wrap="square">
            <a:spAutoFit/>
          </a:bodyPr>
          <a:lstStyle/>
          <a:p>
            <a:endParaRPr lang="it-IT" b="1" dirty="0" smtClean="0"/>
          </a:p>
          <a:p>
            <a:r>
              <a:rPr lang="it-IT" b="1" dirty="0" smtClean="0"/>
              <a:t>Dall'inizio </a:t>
            </a:r>
            <a:r>
              <a:rPr lang="it-IT" b="1" dirty="0"/>
              <a:t>della messa fino alla metà della lettura della Passione secondo Matteo rimasero alla pari, poi quello che era stato assegnato alla parte pubblica stramazzò al suolo esanime, mentre Pacifico rimase fino al termine della lettura. Finita la prova e rese grazie a Dio, la parte del vescovo con quelli che abbiamo prima ricordato accettò di concorrere per un quarto alle spese tanto per i restauri della città quanto per quelli del castello.</a:t>
            </a:r>
          </a:p>
          <a:p>
            <a:pPr algn="just"/>
            <a:r>
              <a:rPr lang="it-IT" b="1" dirty="0" smtClean="0"/>
              <a:t>In </a:t>
            </a:r>
            <a:r>
              <a:rPr lang="it-IT" b="1" dirty="0"/>
              <a:t>tempi attuali, cioè l'anno in cui l'imperatore Lotario con i fratelli ritornò in Francia con l'esercito presso il padre, egli inviò a Verona i suoi rappresentanti, cioè il vescovo di Lodi </a:t>
            </a:r>
            <a:r>
              <a:rPr lang="it-IT" b="1" dirty="0" err="1"/>
              <a:t>Erimberto</a:t>
            </a:r>
            <a:r>
              <a:rPr lang="it-IT" b="1" dirty="0"/>
              <a:t> e il conte di Bergamo Mario, affinché facessero restaurare le mura che erano crollate presso la Porta detta Nuova, in castello e negli altri luoghi in cui si rendeva necessario un intervento, e la parte della chiesa con gli altri enti ecclesiastici accettò di contribuire per un quarto alla riparazione e i lavori furono </a:t>
            </a:r>
            <a:r>
              <a:rPr lang="it-IT" b="1" dirty="0" smtClean="0"/>
              <a:t>completati. Tutto </a:t>
            </a:r>
            <a:r>
              <a:rPr lang="it-IT" b="1" dirty="0"/>
              <a:t>ciò abbiamo registrato per togliere ogni ragione di contrasto, noi che siamo stati presenti a tutte queste vicende, dal principio di questa narrazione fino all'attuale anno 837 dell'incarnazione del Signore, quindicesima indizione.</a:t>
            </a:r>
          </a:p>
        </p:txBody>
      </p:sp>
    </p:spTree>
    <p:extLst>
      <p:ext uri="{BB962C8B-B14F-4D97-AF65-F5344CB8AC3E}">
        <p14:creationId xmlns:p14="http://schemas.microsoft.com/office/powerpoint/2010/main" val="32136384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2088" y="980728"/>
            <a:ext cx="7756336" cy="5078313"/>
          </a:xfrm>
          <a:prstGeom prst="rect">
            <a:avLst/>
          </a:prstGeom>
        </p:spPr>
        <p:txBody>
          <a:bodyPr wrap="square">
            <a:spAutoFit/>
          </a:bodyPr>
          <a:lstStyle/>
          <a:p>
            <a:pPr algn="just"/>
            <a:r>
              <a:rPr lang="it-IT" b="1" dirty="0"/>
              <a:t>Tutto ciò fu stipulato fatti salvi i patti e gli accordi intercorsi un tempo fra il detto Ottone e suo fratello Enrico e il comune di Asti intorno alla salvaguardia della strada, ad eccezione del fatto che nulla venga diminuito o aumentato in tale trattato e ad eccezione del fatto che, se Ottone e il fratello Enrico denunciassero il trattato e non permettessero agli uomini di Asti e del suo territorio di percorrere la detta strada e se dopo un mese dalla denuncia del trattato qualcuno la percorresse e gli accadesse qualche incidente, rispetto a quell'incidente non siano tenuti a questo trattato.</a:t>
            </a:r>
          </a:p>
          <a:p>
            <a:pPr algn="just"/>
            <a:endParaRPr lang="it-IT" b="1" dirty="0"/>
          </a:p>
          <a:p>
            <a:pPr algn="just"/>
            <a:r>
              <a:rPr lang="it-IT" b="1" dirty="0"/>
              <a:t>Furono fatte redigere più carte di tale tenore, una delle quali per il comune di Asti. Fatto in Asti in casa di Giacomo </a:t>
            </a:r>
            <a:r>
              <a:rPr lang="it-IT" b="1" dirty="0" err="1"/>
              <a:t>Calcaneo</a:t>
            </a:r>
            <a:r>
              <a:rPr lang="it-IT" b="1" dirty="0"/>
              <a:t> e del nipote. Furono presenti come testimoni il signor Guglielmo </a:t>
            </a:r>
            <a:r>
              <a:rPr lang="it-IT" b="1" dirty="0" err="1"/>
              <a:t>Cacherano</a:t>
            </a:r>
            <a:r>
              <a:rPr lang="it-IT" b="1" dirty="0"/>
              <a:t>, Berardo Cassano, Pietro Roero, Abate </a:t>
            </a:r>
            <a:r>
              <a:rPr lang="it-IT" b="1" dirty="0" err="1"/>
              <a:t>Zincegliano</a:t>
            </a:r>
            <a:r>
              <a:rPr lang="it-IT" b="1" dirty="0"/>
              <a:t>, il signor Giordano Marcellino di Milano, il signor </a:t>
            </a:r>
            <a:r>
              <a:rPr lang="it-IT" b="1" dirty="0" err="1"/>
              <a:t>Bocacio</a:t>
            </a:r>
            <a:r>
              <a:rPr lang="it-IT" b="1" dirty="0"/>
              <a:t> Brema e Otto di Piobesi.</a:t>
            </a:r>
          </a:p>
          <a:p>
            <a:pPr algn="just"/>
            <a:endParaRPr lang="it-IT" b="1" dirty="0"/>
          </a:p>
          <a:p>
            <a:pPr algn="just"/>
            <a:r>
              <a:rPr lang="it-IT" b="1" dirty="0"/>
              <a:t>E io Guglielmo </a:t>
            </a:r>
            <a:r>
              <a:rPr lang="it-IT" b="1" dirty="0" err="1"/>
              <a:t>Trosello</a:t>
            </a:r>
            <a:r>
              <a:rPr lang="it-IT" b="1" dirty="0"/>
              <a:t> notaio palatino fui presente e così scrissi.</a:t>
            </a:r>
          </a:p>
        </p:txBody>
      </p:sp>
    </p:spTree>
    <p:extLst>
      <p:ext uri="{BB962C8B-B14F-4D97-AF65-F5344CB8AC3E}">
        <p14:creationId xmlns:p14="http://schemas.microsoft.com/office/powerpoint/2010/main" val="20204019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560840" cy="4801314"/>
          </a:xfrm>
          <a:prstGeom prst="rect">
            <a:avLst/>
          </a:prstGeom>
        </p:spPr>
        <p:txBody>
          <a:bodyPr wrap="square">
            <a:spAutoFit/>
          </a:bodyPr>
          <a:lstStyle/>
          <a:p>
            <a:r>
              <a:rPr lang="it-IT" dirty="0" smtClean="0"/>
              <a:t>29. R</a:t>
            </a:r>
            <a:r>
              <a:rPr lang="it-IT" dirty="0"/>
              <a:t>. </a:t>
            </a:r>
            <a:r>
              <a:rPr lang="it-IT" dirty="0" err="1" smtClean="0"/>
              <a:t>Malispini</a:t>
            </a:r>
            <a:r>
              <a:rPr lang="it-IT" dirty="0" smtClean="0"/>
              <a:t>, </a:t>
            </a:r>
            <a:r>
              <a:rPr lang="it-IT" dirty="0"/>
              <a:t>Istoria fiorentina, a cura di V. Follini, Firenze, 1816 (</a:t>
            </a:r>
            <a:r>
              <a:rPr lang="it-IT" dirty="0" err="1"/>
              <a:t>rist</a:t>
            </a:r>
            <a:r>
              <a:rPr lang="it-IT" dirty="0"/>
              <a:t>. </a:t>
            </a:r>
            <a:r>
              <a:rPr lang="it-IT" dirty="0" err="1"/>
              <a:t>anast</a:t>
            </a:r>
            <a:r>
              <a:rPr lang="it-IT" dirty="0"/>
              <a:t>. Roma, </a:t>
            </a:r>
            <a:r>
              <a:rPr lang="it-IT" dirty="0" err="1"/>
              <a:t>Multigrafica</a:t>
            </a:r>
            <a:r>
              <a:rPr lang="it-IT" dirty="0"/>
              <a:t>, 1976), pp. 55-58; </a:t>
            </a:r>
            <a:r>
              <a:rPr lang="it-IT" dirty="0" smtClean="0"/>
              <a:t>b</a:t>
            </a:r>
            <a:r>
              <a:rPr lang="it-IT" dirty="0"/>
              <a:t> </a:t>
            </a:r>
            <a:r>
              <a:rPr lang="it-IT" dirty="0" smtClean="0"/>
              <a:t>e </a:t>
            </a:r>
            <a:r>
              <a:rPr lang="it-IT" dirty="0"/>
              <a:t>p. 202</a:t>
            </a:r>
            <a:r>
              <a:rPr lang="it-IT" dirty="0" smtClean="0"/>
              <a:t>.</a:t>
            </a:r>
          </a:p>
          <a:p>
            <a:endParaRPr lang="it-IT" dirty="0"/>
          </a:p>
          <a:p>
            <a:pPr algn="just"/>
            <a:r>
              <a:rPr lang="it-IT" b="1" dirty="0"/>
              <a:t>Come in Fiorenza si fece mura </a:t>
            </a:r>
            <a:r>
              <a:rPr lang="it-IT" b="1" dirty="0" smtClean="0"/>
              <a:t>nuove</a:t>
            </a:r>
          </a:p>
          <a:p>
            <a:pPr algn="just"/>
            <a:endParaRPr lang="it-IT" b="1" dirty="0"/>
          </a:p>
          <a:p>
            <a:pPr algn="just"/>
            <a:r>
              <a:rPr lang="it-IT" b="1" dirty="0"/>
              <a:t>Nel tempo del detto Arrigo terzio Imperatore, essendo la Città di Fiorenza moltiplicata d'avere, e di persone, per molte guerre ch'erano in Toscana, e a Roma, e lo Imperatore contro alla Chiesa, negli anni di Cristo MLXXVIII, </a:t>
            </a:r>
            <a:r>
              <a:rPr lang="it-IT" b="1" dirty="0" err="1"/>
              <a:t>e'</a:t>
            </a:r>
            <a:r>
              <a:rPr lang="it-IT" b="1" dirty="0"/>
              <a:t> cominciarono </a:t>
            </a:r>
            <a:r>
              <a:rPr lang="it-IT" b="1" dirty="0" err="1"/>
              <a:t>e'</a:t>
            </a:r>
            <a:r>
              <a:rPr lang="it-IT" b="1" dirty="0"/>
              <a:t> Fiorentini le mura nuove della Città ove prima erano fossi, e steccati, e cominciarono dalla parte di Levante, alla Porta di San Piero maggiore, e </a:t>
            </a:r>
            <a:r>
              <a:rPr lang="it-IT" b="1" dirty="0" err="1"/>
              <a:t>misono</a:t>
            </a:r>
            <a:r>
              <a:rPr lang="it-IT" b="1" dirty="0"/>
              <a:t> la Chiesa detta dentro alle mura, e il Borgo di San Piero </a:t>
            </a:r>
            <a:r>
              <a:rPr lang="it-IT" b="1" dirty="0" err="1"/>
              <a:t>misono</a:t>
            </a:r>
            <a:r>
              <a:rPr lang="it-IT" b="1" dirty="0"/>
              <a:t> dentro, poi ristringendosi dalla parte di tramontana, poco di </a:t>
            </a:r>
            <a:r>
              <a:rPr lang="it-IT" b="1" dirty="0" err="1"/>
              <a:t>lunge</a:t>
            </a:r>
            <a:r>
              <a:rPr lang="it-IT" b="1" dirty="0"/>
              <a:t> dietro al detto Borgo, fece gomito a una posterla, che si chiamò la Porta </a:t>
            </a:r>
            <a:r>
              <a:rPr lang="it-IT" b="1" dirty="0" err="1"/>
              <a:t>a'</a:t>
            </a:r>
            <a:r>
              <a:rPr lang="it-IT" b="1" dirty="0"/>
              <a:t> Bertinelli per una schiatta ch'era in quello luogo, così chiamata, poi seguendo insino alla Porta di Santo Laurenzio, mettendo la detta Chiesa dentro.</a:t>
            </a:r>
          </a:p>
        </p:txBody>
      </p:sp>
    </p:spTree>
    <p:extLst>
      <p:ext uri="{BB962C8B-B14F-4D97-AF65-F5344CB8AC3E}">
        <p14:creationId xmlns:p14="http://schemas.microsoft.com/office/powerpoint/2010/main" val="25950658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92696"/>
            <a:ext cx="7632848" cy="5078313"/>
          </a:xfrm>
          <a:prstGeom prst="rect">
            <a:avLst/>
          </a:prstGeom>
        </p:spPr>
        <p:txBody>
          <a:bodyPr wrap="square">
            <a:spAutoFit/>
          </a:bodyPr>
          <a:lstStyle/>
          <a:p>
            <a:pPr algn="just"/>
            <a:endParaRPr lang="it-IT" b="1" dirty="0" smtClean="0"/>
          </a:p>
          <a:p>
            <a:pPr algn="just"/>
            <a:endParaRPr lang="it-IT" b="1" dirty="0"/>
          </a:p>
          <a:p>
            <a:pPr algn="just"/>
            <a:endParaRPr lang="it-IT" b="1" dirty="0" smtClean="0"/>
          </a:p>
          <a:p>
            <a:pPr algn="just"/>
            <a:r>
              <a:rPr lang="it-IT" b="1" dirty="0" smtClean="0"/>
              <a:t>Poi </a:t>
            </a:r>
            <a:r>
              <a:rPr lang="it-IT" b="1" dirty="0"/>
              <a:t>appresso ebbe due posterle, l'una alla forca di Campo </a:t>
            </a:r>
            <a:r>
              <a:rPr lang="it-IT" b="1" dirty="0" err="1"/>
              <a:t>Corbolino</a:t>
            </a:r>
            <a:r>
              <a:rPr lang="it-IT" b="1" dirty="0"/>
              <a:t>, e l'altra si chiamò poi la porta del </a:t>
            </a:r>
            <a:r>
              <a:rPr lang="it-IT" b="1" dirty="0" err="1"/>
              <a:t>Baschiera</a:t>
            </a:r>
            <a:r>
              <a:rPr lang="it-IT" b="1" dirty="0"/>
              <a:t>, conseguendo poi insino alla Porta di Santo </a:t>
            </a:r>
            <a:r>
              <a:rPr lang="it-IT" b="1" dirty="0" err="1"/>
              <a:t>Pagolo</a:t>
            </a:r>
            <a:r>
              <a:rPr lang="it-IT" b="1" dirty="0"/>
              <a:t>, e poi seguendo alla Porta alla Carraia, alla quale fece fine il muro in sull'Arno, dove poi si fece il Ponte alla Carraia, che così si chiama ancora per lo nome di quella Porta. Poi seguendo le mura in sulla riva d'Arno, mettendo dentro ciò, ch'era di </a:t>
            </a:r>
            <a:r>
              <a:rPr lang="it-IT" b="1" dirty="0" err="1"/>
              <a:t>fuora</a:t>
            </a:r>
            <a:r>
              <a:rPr lang="it-IT" b="1" dirty="0"/>
              <a:t> alle mura vecchie, ciò era il Borgo di San Pancrazio, e quello di </a:t>
            </a:r>
            <a:r>
              <a:rPr lang="it-IT" b="1" dirty="0" err="1"/>
              <a:t>Parione</a:t>
            </a:r>
            <a:r>
              <a:rPr lang="it-IT" b="1" dirty="0"/>
              <a:t>, e quello di Santo Apostolo, e quello di Porta Santa Maria, insino al Ponte Vecchio, e poi appresso in sulla riva d'Arno, insino al Castello </a:t>
            </a:r>
            <a:r>
              <a:rPr lang="it-IT" b="1" dirty="0" err="1"/>
              <a:t>Altafronte</a:t>
            </a:r>
            <a:r>
              <a:rPr lang="it-IT" b="1" dirty="0"/>
              <a:t>. Di là si partivano alquanto le mura dalla riva d'Arno, sicché vi rimase via in mezzo a due posterle, onde s'andava al fiume, e poi </a:t>
            </a:r>
            <a:r>
              <a:rPr lang="it-IT" b="1" dirty="0" err="1"/>
              <a:t>faceano</a:t>
            </a:r>
            <a:r>
              <a:rPr lang="it-IT" b="1" dirty="0"/>
              <a:t> canto, o </a:t>
            </a:r>
            <a:r>
              <a:rPr lang="it-IT" b="1" dirty="0" err="1"/>
              <a:t>volgeano</a:t>
            </a:r>
            <a:r>
              <a:rPr lang="it-IT" b="1" dirty="0"/>
              <a:t> </a:t>
            </a:r>
            <a:r>
              <a:rPr lang="it-IT" b="1" dirty="0" err="1"/>
              <a:t>ov'è</a:t>
            </a:r>
            <a:r>
              <a:rPr lang="it-IT" b="1" dirty="0"/>
              <a:t> oggi la coscia del Ponte </a:t>
            </a:r>
            <a:r>
              <a:rPr lang="it-IT" b="1" dirty="0" err="1"/>
              <a:t>Rubaconte</a:t>
            </a:r>
            <a:r>
              <a:rPr lang="it-IT" b="1" dirty="0"/>
              <a:t>, che si chiamava la Porta de' Buoi, </a:t>
            </a:r>
            <a:r>
              <a:rPr lang="it-IT" b="1" dirty="0" err="1"/>
              <a:t>perocch'ivi</a:t>
            </a:r>
            <a:r>
              <a:rPr lang="it-IT" b="1" dirty="0"/>
              <a:t> di fuori si </a:t>
            </a:r>
            <a:r>
              <a:rPr lang="it-IT" b="1" dirty="0" err="1"/>
              <a:t>facea</a:t>
            </a:r>
            <a:r>
              <a:rPr lang="it-IT" b="1" dirty="0"/>
              <a:t> il mercato de' buoi. </a:t>
            </a:r>
          </a:p>
        </p:txBody>
      </p:sp>
    </p:spTree>
    <p:extLst>
      <p:ext uri="{BB962C8B-B14F-4D97-AF65-F5344CB8AC3E}">
        <p14:creationId xmlns:p14="http://schemas.microsoft.com/office/powerpoint/2010/main" val="36557648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836713"/>
            <a:ext cx="7560840" cy="4801314"/>
          </a:xfrm>
          <a:prstGeom prst="rect">
            <a:avLst/>
          </a:prstGeom>
        </p:spPr>
        <p:txBody>
          <a:bodyPr wrap="square">
            <a:spAutoFit/>
          </a:bodyPr>
          <a:lstStyle/>
          <a:p>
            <a:pPr algn="just"/>
            <a:r>
              <a:rPr lang="it-IT" b="1" dirty="0"/>
              <a:t>Poi seguirono le mura a Santo Iacopo </a:t>
            </a:r>
            <a:r>
              <a:rPr lang="it-IT" b="1" dirty="0" err="1"/>
              <a:t>tralle</a:t>
            </a:r>
            <a:r>
              <a:rPr lang="it-IT" b="1" dirty="0"/>
              <a:t> fosse, </a:t>
            </a:r>
            <a:r>
              <a:rPr lang="it-IT" b="1" dirty="0" err="1"/>
              <a:t>perch'era</a:t>
            </a:r>
            <a:r>
              <a:rPr lang="it-IT" b="1" dirty="0"/>
              <a:t> in su' fossi, insino dov'è oggi il capo della piazza della Chiesa di Santa Croce de' frati minori: quivi </a:t>
            </a:r>
            <a:r>
              <a:rPr lang="it-IT" b="1" dirty="0" err="1"/>
              <a:t>avea</a:t>
            </a:r>
            <a:r>
              <a:rPr lang="it-IT" b="1" dirty="0"/>
              <a:t> una posterla ch'andava all'Isola d'Arno. Poi secondarono per la via diritta </a:t>
            </a:r>
            <a:r>
              <a:rPr lang="it-IT" b="1" dirty="0" err="1"/>
              <a:t>sanza</a:t>
            </a:r>
            <a:r>
              <a:rPr lang="it-IT" b="1" dirty="0"/>
              <a:t> nulla Porta, o posterla, ritornando insino alla Porta di San Piero Maggiore, ove cominciarono: e così ebbe la Città di qua dall'Arno cinque Sesti, partiti e nominati quasi dalle dette Porti, cioè una Porta Sesto, e più </a:t>
            </a:r>
            <a:r>
              <a:rPr lang="it-IT" b="1" dirty="0" smtClean="0"/>
              <a:t>posterle. </a:t>
            </a:r>
            <a:r>
              <a:rPr lang="it-IT" b="1" dirty="0"/>
              <a:t>E Oltrarno si </a:t>
            </a:r>
            <a:r>
              <a:rPr lang="it-IT" b="1" dirty="0" err="1"/>
              <a:t>avea</a:t>
            </a:r>
            <a:r>
              <a:rPr lang="it-IT" b="1" dirty="0"/>
              <a:t> tre Borghi, i quali tutti e tre cominciavano al capo del Ponte Vecchio di là dall'Arno: l'uno si chiamava Borgo </a:t>
            </a:r>
            <a:r>
              <a:rPr lang="it-IT" b="1" dirty="0" err="1"/>
              <a:t>Pidoglioso</a:t>
            </a:r>
            <a:r>
              <a:rPr lang="it-IT" b="1" dirty="0"/>
              <a:t>, </a:t>
            </a:r>
            <a:r>
              <a:rPr lang="it-IT" b="1" dirty="0" err="1"/>
              <a:t>perch'era</a:t>
            </a:r>
            <a:r>
              <a:rPr lang="it-IT" b="1" dirty="0"/>
              <a:t> abitato da vile genti, ed era in capo del detto Borgo una porta, che si chiamava la Porta a Roma, ove sono oggi le case de' Bardi, appresso a Santa Lucia di </a:t>
            </a:r>
            <a:r>
              <a:rPr lang="it-IT" b="1" dirty="0" err="1"/>
              <a:t>Magnolo</a:t>
            </a:r>
            <a:r>
              <a:rPr lang="it-IT" b="1" dirty="0"/>
              <a:t>, e passato il Ponte Vecchio, per quella via s'andava a Roma per lo cammino di </a:t>
            </a:r>
            <a:r>
              <a:rPr lang="it-IT" b="1" dirty="0" err="1"/>
              <a:t>Fegghine</a:t>
            </a:r>
            <a:r>
              <a:rPr lang="it-IT" b="1" dirty="0"/>
              <a:t>, e d'Arezzo. E altre mura non vi aveva nel detto Borgo, se </a:t>
            </a:r>
            <a:r>
              <a:rPr lang="it-IT" b="1" dirty="0" err="1"/>
              <a:t>noe</a:t>
            </a:r>
            <a:r>
              <a:rPr lang="it-IT" b="1" dirty="0"/>
              <a:t> il dosso delle case di costa al poggio. L'altro Borgo era quello di Santa </a:t>
            </a:r>
            <a:r>
              <a:rPr lang="it-IT" b="1" dirty="0" err="1"/>
              <a:t>Filicita</a:t>
            </a:r>
            <a:r>
              <a:rPr lang="it-IT" b="1" dirty="0"/>
              <a:t> detto Piazza: </a:t>
            </a:r>
            <a:r>
              <a:rPr lang="it-IT" b="1" dirty="0" err="1"/>
              <a:t>avea</a:t>
            </a:r>
            <a:r>
              <a:rPr lang="it-IT" b="1" dirty="0"/>
              <a:t> una porta dov'è oggi la piazza di San </a:t>
            </a:r>
            <a:r>
              <a:rPr lang="it-IT" b="1" dirty="0" err="1"/>
              <a:t>Filice</a:t>
            </a:r>
            <a:r>
              <a:rPr lang="it-IT" b="1" dirty="0"/>
              <a:t>, onde si va a Siena.</a:t>
            </a:r>
          </a:p>
        </p:txBody>
      </p:sp>
    </p:spTree>
    <p:extLst>
      <p:ext uri="{BB962C8B-B14F-4D97-AF65-F5344CB8AC3E}">
        <p14:creationId xmlns:p14="http://schemas.microsoft.com/office/powerpoint/2010/main" val="21824804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196752"/>
            <a:ext cx="7344816" cy="4524315"/>
          </a:xfrm>
          <a:prstGeom prst="rect">
            <a:avLst/>
          </a:prstGeom>
        </p:spPr>
        <p:txBody>
          <a:bodyPr wrap="square">
            <a:spAutoFit/>
          </a:bodyPr>
          <a:lstStyle/>
          <a:p>
            <a:pPr algn="just"/>
            <a:r>
              <a:rPr lang="it-IT" b="1" dirty="0"/>
              <a:t>E un altro Borgo, che si chiama di Santo Iacopo, ch'</a:t>
            </a:r>
            <a:r>
              <a:rPr lang="it-IT" b="1" dirty="0" err="1"/>
              <a:t>avea</a:t>
            </a:r>
            <a:r>
              <a:rPr lang="it-IT" b="1" dirty="0"/>
              <a:t> una porta dove sono oggi le case de' Frescobaldi, della cui nazione faremo menzione innanzi, onde andava il cammino a Pisa; e i detti tre borghi non </a:t>
            </a:r>
            <a:r>
              <a:rPr lang="it-IT" b="1" dirty="0" err="1"/>
              <a:t>aveano</a:t>
            </a:r>
            <a:r>
              <a:rPr lang="it-IT" b="1" dirty="0"/>
              <a:t> altre mura, se none le dette Porti, e dosso delle case di </a:t>
            </a:r>
            <a:r>
              <a:rPr lang="it-IT" b="1" dirty="0" err="1"/>
              <a:t>drieto</a:t>
            </a:r>
            <a:r>
              <a:rPr lang="it-IT" b="1" dirty="0"/>
              <a:t>, che chiudevano le </a:t>
            </a:r>
            <a:r>
              <a:rPr lang="it-IT" b="1" dirty="0" err="1"/>
              <a:t>Borgora</a:t>
            </a:r>
            <a:r>
              <a:rPr lang="it-IT" b="1" dirty="0"/>
              <a:t>. </a:t>
            </a:r>
            <a:r>
              <a:rPr lang="it-IT" b="1" dirty="0" err="1"/>
              <a:t>Eranvi</a:t>
            </a:r>
            <a:r>
              <a:rPr lang="it-IT" b="1" dirty="0"/>
              <a:t> dentro alle dette case giardini e </a:t>
            </a:r>
            <a:r>
              <a:rPr lang="it-IT" b="1" dirty="0" err="1"/>
              <a:t>ortora</a:t>
            </a:r>
            <a:r>
              <a:rPr lang="it-IT" b="1" dirty="0"/>
              <a:t>, ma poi che lo Imperatore Arrigo terzo venne a oste a Fiorenza, i Fiorentini murarono Oltrarno i detti Borghi, cominciando alla detta Porta a Roma, montando dietro al Borgo alquanto alla costa di San Giorgio, e poi riusciva dietro a Santa </a:t>
            </a:r>
            <a:r>
              <a:rPr lang="it-IT" b="1" dirty="0" err="1"/>
              <a:t>Filicita</a:t>
            </a:r>
            <a:r>
              <a:rPr lang="it-IT" b="1" dirty="0"/>
              <a:t>, </a:t>
            </a:r>
            <a:r>
              <a:rPr lang="it-IT" b="1" dirty="0" err="1"/>
              <a:t>inchiudendo</a:t>
            </a:r>
            <a:r>
              <a:rPr lang="it-IT" b="1" dirty="0"/>
              <a:t> il Borgo di Piazza, e quello di Santo Iacopo, e quasi come andavano i detti Borghi: e </a:t>
            </a:r>
            <a:r>
              <a:rPr lang="it-IT" b="1" dirty="0" err="1"/>
              <a:t>fue</a:t>
            </a:r>
            <a:r>
              <a:rPr lang="it-IT" b="1" dirty="0"/>
              <a:t> posto Oltrarno per uno Sesto, e dove prima era partita in quartieri, così negli anni di Cristo… si partì e ordinò i Sesti, e </a:t>
            </a:r>
            <a:r>
              <a:rPr lang="it-IT" b="1" dirty="0" err="1"/>
              <a:t>disfecesi</a:t>
            </a:r>
            <a:r>
              <a:rPr lang="it-IT" b="1" dirty="0"/>
              <a:t> la Porta Santa Maria. Il primo Sesto </a:t>
            </a:r>
            <a:r>
              <a:rPr lang="it-IT" b="1" dirty="0" err="1"/>
              <a:t>fue</a:t>
            </a:r>
            <a:r>
              <a:rPr lang="it-IT" b="1" dirty="0"/>
              <a:t> chiamato il Sesto d'</a:t>
            </a:r>
            <a:r>
              <a:rPr lang="it-IT" b="1" dirty="0" err="1"/>
              <a:t>Oltramo</a:t>
            </a:r>
            <a:r>
              <a:rPr lang="it-IT" b="1" dirty="0"/>
              <a:t>, il quale per insegna ebbe uno Ponte vermiglio nel campo bianco.</a:t>
            </a:r>
          </a:p>
        </p:txBody>
      </p:sp>
    </p:spTree>
    <p:extLst>
      <p:ext uri="{BB962C8B-B14F-4D97-AF65-F5344CB8AC3E}">
        <p14:creationId xmlns:p14="http://schemas.microsoft.com/office/powerpoint/2010/main" val="24930844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80032" y="980728"/>
            <a:ext cx="7048352" cy="5355312"/>
          </a:xfrm>
          <a:prstGeom prst="rect">
            <a:avLst/>
          </a:prstGeom>
        </p:spPr>
        <p:txBody>
          <a:bodyPr wrap="square">
            <a:spAutoFit/>
          </a:bodyPr>
          <a:lstStyle/>
          <a:p>
            <a:pPr algn="just"/>
            <a:r>
              <a:rPr lang="it-IT" b="1" dirty="0"/>
              <a:t>Di qua dall'Arno </a:t>
            </a:r>
            <a:r>
              <a:rPr lang="it-IT" b="1" dirty="0" err="1"/>
              <a:t>fue</a:t>
            </a:r>
            <a:r>
              <a:rPr lang="it-IT" b="1" dirty="0"/>
              <a:t> il secondo Sesto, chiamato Sesto di San Piero </a:t>
            </a:r>
            <a:r>
              <a:rPr lang="it-IT" b="1" dirty="0" err="1"/>
              <a:t>Scheraggio</a:t>
            </a:r>
            <a:r>
              <a:rPr lang="it-IT" b="1" dirty="0"/>
              <a:t>, il quale ebbe per insegna la Ruota del carro, ch'è di marmo nella fronte di San Piero </a:t>
            </a:r>
            <a:r>
              <a:rPr lang="it-IT" b="1" dirty="0" err="1"/>
              <a:t>Scheraggio</a:t>
            </a:r>
            <a:r>
              <a:rPr lang="it-IT" b="1" dirty="0"/>
              <a:t>: </a:t>
            </a:r>
            <a:r>
              <a:rPr lang="it-IT" b="1" dirty="0" err="1"/>
              <a:t>avea</a:t>
            </a:r>
            <a:r>
              <a:rPr lang="it-IT" b="1" dirty="0"/>
              <a:t> il campo bianco, e la Ruota cilestra. E dallo incontro il Sesto di Borgo, così chiamato per Borgo Santo Apostolo, ch'</a:t>
            </a:r>
            <a:r>
              <a:rPr lang="it-IT" b="1" dirty="0" err="1"/>
              <a:t>avea</a:t>
            </a:r>
            <a:r>
              <a:rPr lang="it-IT" b="1" dirty="0"/>
              <a:t> per insegna un Becco nero nel bianco, perciocché in quello Sesto stavano tutti i beccai, ed erano in </a:t>
            </a:r>
            <a:r>
              <a:rPr lang="it-IT" b="1" dirty="0" err="1"/>
              <a:t>que</a:t>
            </a:r>
            <a:r>
              <a:rPr lang="it-IT" b="1" dirty="0"/>
              <a:t>' tempi molto innanzi nella Città, e ancora non è molto si tagliava la carne in Mercato Nuovo. E gli altri tre Sesti sono nominati dalle tre prime porte, e rimase loro il nome, siccome il Sesto di Porta San Pancrazio colla insegna, cioè una branca di Leone vermiglia nel bianco; presesi la detta insegna per lo nome del Sesto, il quale volgarmente era corrotto, dicendo Santo </a:t>
            </a:r>
            <a:r>
              <a:rPr lang="it-IT" b="1" dirty="0" err="1"/>
              <a:t>Brancazio</a:t>
            </a:r>
            <a:r>
              <a:rPr lang="it-IT" b="1" dirty="0"/>
              <a:t>, </a:t>
            </a:r>
            <a:r>
              <a:rPr lang="it-IT" b="1" dirty="0" err="1"/>
              <a:t>conciosiacosaché</a:t>
            </a:r>
            <a:r>
              <a:rPr lang="it-IT" b="1" dirty="0"/>
              <a:t> 'l suo nome dica dirittamente Pancrazio. Appresso il Sesto di Porta del Duomo, che ha per insegna la Chiesa di Santo Giovanni disegnata a modo di marmi bianchi, e neri nel campo bianco: e poi l'ultimo è il Sesto di Porta San Piero, il quale </a:t>
            </a:r>
            <a:r>
              <a:rPr lang="it-IT" b="1" dirty="0" err="1"/>
              <a:t>hae</a:t>
            </a:r>
            <a:r>
              <a:rPr lang="it-IT" b="1" dirty="0"/>
              <a:t> per insegna due Chiavi vermiglie nel campo bianco.</a:t>
            </a:r>
          </a:p>
        </p:txBody>
      </p:sp>
    </p:spTree>
    <p:extLst>
      <p:ext uri="{BB962C8B-B14F-4D97-AF65-F5344CB8AC3E}">
        <p14:creationId xmlns:p14="http://schemas.microsoft.com/office/powerpoint/2010/main" val="174996633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124744"/>
            <a:ext cx="7128792" cy="5078313"/>
          </a:xfrm>
          <a:prstGeom prst="rect">
            <a:avLst/>
          </a:prstGeom>
        </p:spPr>
        <p:txBody>
          <a:bodyPr wrap="square">
            <a:spAutoFit/>
          </a:bodyPr>
          <a:lstStyle/>
          <a:p>
            <a:pPr algn="just"/>
            <a:r>
              <a:rPr lang="it-IT" b="1" dirty="0"/>
              <a:t>Come i Fiorentini </a:t>
            </a:r>
            <a:r>
              <a:rPr lang="it-IT" b="1" dirty="0" err="1"/>
              <a:t>feciono</a:t>
            </a:r>
            <a:r>
              <a:rPr lang="it-IT" b="1" dirty="0"/>
              <a:t> nuove </a:t>
            </a:r>
            <a:r>
              <a:rPr lang="it-IT" b="1" dirty="0" smtClean="0"/>
              <a:t>mura</a:t>
            </a:r>
          </a:p>
          <a:p>
            <a:pPr algn="just"/>
            <a:endParaRPr lang="it-IT" b="1" dirty="0"/>
          </a:p>
          <a:p>
            <a:pPr algn="just"/>
            <a:r>
              <a:rPr lang="it-IT" b="1" dirty="0" smtClean="0"/>
              <a:t>Nel </a:t>
            </a:r>
            <a:r>
              <a:rPr lang="it-IT" b="1" dirty="0"/>
              <a:t>detto anno di Febbraio, essendo i Fiorentini in buono stato, e la Città cresciuta di popolo, e di gran borghi, sì ordinarono di crescere il circuito della Città, e cominciarono a fondare le nuove porti, onde poi conseguirono le mura da Santa Candida di là da Santo Ambrogio, e quelle da San Gallo in su: </a:t>
            </a:r>
            <a:r>
              <a:rPr lang="it-IT" b="1" dirty="0" err="1"/>
              <a:t>Mugnone</a:t>
            </a:r>
            <a:r>
              <a:rPr lang="it-IT" b="1" dirty="0"/>
              <a:t>, e quelle delle donne di Faenza in sul </a:t>
            </a:r>
            <a:r>
              <a:rPr lang="it-IT" b="1" dirty="0" err="1"/>
              <a:t>Mugnone</a:t>
            </a:r>
            <a:r>
              <a:rPr lang="it-IT" b="1" dirty="0"/>
              <a:t>, e quelle dal Prato d'Ognissanti: e rimase il lavorio di quelle innanzi che </a:t>
            </a:r>
            <a:r>
              <a:rPr lang="it-IT" b="1" dirty="0" err="1"/>
              <a:t>fossono</a:t>
            </a:r>
            <a:r>
              <a:rPr lang="it-IT" b="1" dirty="0"/>
              <a:t> all'</a:t>
            </a:r>
            <a:r>
              <a:rPr lang="it-IT" b="1" dirty="0" err="1"/>
              <a:t>arcora</a:t>
            </a:r>
            <a:r>
              <a:rPr lang="it-IT" b="1" dirty="0"/>
              <a:t>, per la novella che venne, che 'l Prenze Carlo era stato sconfitto in mare da Ruggeri di , Loria. E in questo tempo si fece per lo Comune la loggia sopra la piazza d'Orto Santo </a:t>
            </a:r>
            <a:r>
              <a:rPr lang="it-IT" b="1" dirty="0" err="1"/>
              <a:t>Michéle</a:t>
            </a:r>
            <a:r>
              <a:rPr lang="it-IT" b="1" dirty="0"/>
              <a:t>, ove si </a:t>
            </a:r>
            <a:r>
              <a:rPr lang="it-IT" b="1" dirty="0" err="1"/>
              <a:t>vendea</a:t>
            </a:r>
            <a:r>
              <a:rPr lang="it-IT" b="1" dirty="0"/>
              <a:t> il grano, e </a:t>
            </a:r>
            <a:r>
              <a:rPr lang="it-IT" b="1" dirty="0" err="1"/>
              <a:t>lastricossi</a:t>
            </a:r>
            <a:r>
              <a:rPr lang="it-IT" b="1" dirty="0"/>
              <a:t> e </a:t>
            </a:r>
            <a:r>
              <a:rPr lang="it-IT" b="1" dirty="0" err="1"/>
              <a:t>ammattonossi</a:t>
            </a:r>
            <a:r>
              <a:rPr lang="it-IT" b="1" dirty="0"/>
              <a:t> intorno: la quale allora era molto bella opera. E nel detto anno si cominciò e rinnovare la Badia di Fiorenza, e </a:t>
            </a:r>
            <a:r>
              <a:rPr lang="it-IT" b="1" dirty="0" err="1"/>
              <a:t>fecesi</a:t>
            </a:r>
            <a:r>
              <a:rPr lang="it-IT" b="1" dirty="0"/>
              <a:t> il coro, e le cappelle, che vengono in sulla via del Palagio, e 'l tetto, che prima era la Badia più a </a:t>
            </a:r>
            <a:r>
              <a:rPr lang="it-IT" b="1" dirty="0" err="1"/>
              <a:t>drieto</a:t>
            </a:r>
            <a:r>
              <a:rPr lang="it-IT" b="1" dirty="0"/>
              <a:t> piccola e disorrevole.</a:t>
            </a:r>
          </a:p>
        </p:txBody>
      </p:sp>
    </p:spTree>
    <p:extLst>
      <p:ext uri="{BB962C8B-B14F-4D97-AF65-F5344CB8AC3E}">
        <p14:creationId xmlns:p14="http://schemas.microsoft.com/office/powerpoint/2010/main" val="31171215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6"/>
            <a:ext cx="7848872" cy="5909310"/>
          </a:xfrm>
          <a:prstGeom prst="rect">
            <a:avLst/>
          </a:prstGeom>
        </p:spPr>
        <p:txBody>
          <a:bodyPr wrap="square">
            <a:spAutoFit/>
          </a:bodyPr>
          <a:lstStyle/>
          <a:p>
            <a:pPr algn="just"/>
            <a:r>
              <a:rPr lang="it-IT" dirty="0" smtClean="0"/>
              <a:t>30. Cronaca</a:t>
            </a:r>
            <a:r>
              <a:rPr lang="it-IT" dirty="0"/>
              <a:t>, a cura di G. </a:t>
            </a:r>
            <a:r>
              <a:rPr lang="it-IT" dirty="0" err="1"/>
              <a:t>Soranzo</a:t>
            </a:r>
            <a:r>
              <a:rPr lang="it-IT" dirty="0"/>
              <a:t>, Città di Castello, 1909 (RIS2, VIII, 2), pp. 3-4</a:t>
            </a:r>
            <a:r>
              <a:rPr lang="it-IT" dirty="0" smtClean="0"/>
              <a:t>.</a:t>
            </a:r>
          </a:p>
          <a:p>
            <a:pPr algn="just"/>
            <a:endParaRPr lang="it-IT" dirty="0"/>
          </a:p>
          <a:p>
            <a:pPr algn="just"/>
            <a:r>
              <a:rPr lang="it-IT" b="1" dirty="0"/>
              <a:t>Il distretto della città era allora [cioè nel Duecento] molto grande ed era fertile e abbondante di tutto il necessario; la città, poi, appariva popolosa e illustrata da magistrati e cittadini. La città era cinta come oggi, ma borghi popolosi si protendevano dalla Porta di borgo S. Felice fino a S. Biagio, come oggi denunciano i resti degli antichi fossati; dal ponte di S. Croce di Borgo Porta Nuova si estendevano fino a S. Bartolomeo di Borgo Pusterla fuori porta. In Borgo S. Pietro ancora oggi appaiono i valli degli antichi ordini di mura: questi erano cinti di spalti e muniti di </a:t>
            </a:r>
            <a:r>
              <a:rPr lang="it-IT" b="1" dirty="0" err="1"/>
              <a:t>belfredi</a:t>
            </a:r>
            <a:r>
              <a:rPr lang="it-IT" b="1" dirty="0"/>
              <a:t>, da ogni parte circondati da fossati grandissimi. Dentro le mura c'erano case e abitazioni egregie; in tutta la città sorgevano torri e palazzi dei potenti e nel distretto erano disseminati tanti castelli quanti erano i magnati – infatti in quasi tutti i villaggi sorgeva un castello, custodito da un nobile o da un potente della città –, castelli che, a causa delle discordie e degli odi latenti che tra loro covavano, ora sono distrutti e abbattuti, sicché adesso quasi non si conserva più che il ricordo di quelli che furono, poiché sono ormai del tutto estinte le antiche famiglie cittadine.</a:t>
            </a:r>
          </a:p>
        </p:txBody>
      </p:sp>
    </p:spTree>
    <p:extLst>
      <p:ext uri="{BB962C8B-B14F-4D97-AF65-F5344CB8AC3E}">
        <p14:creationId xmlns:p14="http://schemas.microsoft.com/office/powerpoint/2010/main" val="15614716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7560840" cy="5078313"/>
          </a:xfrm>
          <a:prstGeom prst="rect">
            <a:avLst/>
          </a:prstGeom>
        </p:spPr>
        <p:txBody>
          <a:bodyPr wrap="square">
            <a:spAutoFit/>
          </a:bodyPr>
          <a:lstStyle/>
          <a:p>
            <a:pPr algn="just"/>
            <a:r>
              <a:rPr lang="it-IT" dirty="0" smtClean="0"/>
              <a:t>31. D</a:t>
            </a:r>
            <a:r>
              <a:rPr lang="it-IT" dirty="0"/>
              <a:t>. </a:t>
            </a:r>
            <a:r>
              <a:rPr lang="it-IT" dirty="0" err="1" smtClean="0"/>
              <a:t>Waley</a:t>
            </a:r>
            <a:r>
              <a:rPr lang="it-IT" dirty="0" smtClean="0"/>
              <a:t>, </a:t>
            </a:r>
            <a:r>
              <a:rPr lang="it-IT" dirty="0"/>
              <a:t>Le città-repubblica dell'Italia medievale, Milano, Il Saggiatore, 1969, p. </a:t>
            </a:r>
            <a:r>
              <a:rPr lang="it-IT" dirty="0" smtClean="0"/>
              <a:t>171.</a:t>
            </a:r>
          </a:p>
          <a:p>
            <a:pPr algn="just"/>
            <a:endParaRPr lang="it-IT" dirty="0"/>
          </a:p>
          <a:p>
            <a:pPr algn="just"/>
            <a:r>
              <a:rPr lang="it-IT" b="1" dirty="0"/>
              <a:t>12 aprile 1196]</a:t>
            </a:r>
          </a:p>
          <a:p>
            <a:pPr algn="just"/>
            <a:endParaRPr lang="it-IT" b="1" dirty="0"/>
          </a:p>
          <a:p>
            <a:pPr algn="just"/>
            <a:r>
              <a:rPr lang="it-IT" b="1" dirty="0"/>
              <a:t>Giuriamo di aiutarci scambievolmente senza frode e in buona fede… con la nostra torre e casa comune e giuriamo che nessuno di noi agirà contro gli altri né direttamente né attraverso terzi. Se questa torre risultasse necessaria ad uno dei giurati per i suoi fini… gli altri gli metteranno a disposizione la torre e la casa e lo aiuteranno e non l'ostacoleranno. Le questioni riguardanti la costruzione della torre saranno risolte attraverso la decisione di due uomini scelti dai giurati ed essi decideranno in buona fede che cosa sia nel miglior interesse dei parenti che prestano questo giuramento. I giurati faranno prestare ai loro figli, se ne hanno, un giuramento consimile prima che compiano quindici anni, nel termine d'un mese da che ne vengano richiesti o entro qualsiasi termine i rettori vogliano stabilire. </a:t>
            </a:r>
          </a:p>
        </p:txBody>
      </p:sp>
    </p:spTree>
    <p:extLst>
      <p:ext uri="{BB962C8B-B14F-4D97-AF65-F5344CB8AC3E}">
        <p14:creationId xmlns:p14="http://schemas.microsoft.com/office/powerpoint/2010/main" val="22246730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720840"/>
            <a:ext cx="6984776" cy="2862322"/>
          </a:xfrm>
          <a:prstGeom prst="rect">
            <a:avLst/>
          </a:prstGeom>
        </p:spPr>
        <p:txBody>
          <a:bodyPr wrap="square">
            <a:spAutoFit/>
          </a:bodyPr>
          <a:lstStyle/>
          <a:p>
            <a:pPr algn="just"/>
            <a:r>
              <a:rPr lang="it-IT" sz="2000" b="1" dirty="0"/>
              <a:t>Se tra i giurati sorgesse disaccordo i rettori del momento convocheranno le parti in disaccordo entro trenta giorni per raggiungere un accordo; esse dovranno accettare la decisione dei rettori. Nessun acquisto relativo alla torre sarà fatto da un singolo; ognuno deve essere consultato in merito a tale acquisto e chi desideri parteciparvi dovrà avervi parte, poiché le parti di quelli che non vi partecipano apparterranno agli altri.</a:t>
            </a:r>
          </a:p>
        </p:txBody>
      </p:sp>
    </p:spTree>
    <p:extLst>
      <p:ext uri="{BB962C8B-B14F-4D97-AF65-F5344CB8AC3E}">
        <p14:creationId xmlns:p14="http://schemas.microsoft.com/office/powerpoint/2010/main" val="3570338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mposi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1096</TotalTime>
  <Words>18160</Words>
  <Application>Microsoft Office PowerPoint</Application>
  <PresentationFormat>Presentazione su schermo (4:3)</PresentationFormat>
  <Paragraphs>357</Paragraphs>
  <Slides>110</Slides>
  <Notes>1</Notes>
  <HiddenSlides>0</HiddenSlides>
  <MMClips>0</MMClips>
  <ScaleCrop>false</ScaleCrop>
  <HeadingPairs>
    <vt:vector size="4" baseType="variant">
      <vt:variant>
        <vt:lpstr>Tema</vt:lpstr>
      </vt:variant>
      <vt:variant>
        <vt:i4>1</vt:i4>
      </vt:variant>
      <vt:variant>
        <vt:lpstr>Titoli diapositive</vt:lpstr>
      </vt:variant>
      <vt:variant>
        <vt:i4>110</vt:i4>
      </vt:variant>
    </vt:vector>
  </HeadingPairs>
  <TitlesOfParts>
    <vt:vector size="111" baseType="lpstr">
      <vt:lpstr>Austin</vt:lpstr>
      <vt:lpstr>Istituzioni medievali a.a. 2020/2021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L’infanzia nel Medioevo</dc:title>
  <dc:creator>User</dc:creator>
  <cp:lastModifiedBy>User</cp:lastModifiedBy>
  <cp:revision>53</cp:revision>
  <dcterms:created xsi:type="dcterms:W3CDTF">2019-01-05T16:28:16Z</dcterms:created>
  <dcterms:modified xsi:type="dcterms:W3CDTF">2021-03-31T10:35:06Z</dcterms:modified>
</cp:coreProperties>
</file>