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84"/>
  </p:notesMasterIdLst>
  <p:sldIdLst>
    <p:sldId id="256" r:id="rId2"/>
    <p:sldId id="278" r:id="rId3"/>
    <p:sldId id="277" r:id="rId4"/>
    <p:sldId id="276" r:id="rId5"/>
    <p:sldId id="279"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32" r:id="rId69"/>
    <p:sldId id="333" r:id="rId70"/>
    <p:sldId id="331" r:id="rId71"/>
    <p:sldId id="334" r:id="rId72"/>
    <p:sldId id="335" r:id="rId73"/>
    <p:sldId id="336" r:id="rId74"/>
    <p:sldId id="337" r:id="rId75"/>
    <p:sldId id="330" r:id="rId76"/>
    <p:sldId id="323" r:id="rId77"/>
    <p:sldId id="324" r:id="rId78"/>
    <p:sldId id="325" r:id="rId79"/>
    <p:sldId id="326" r:id="rId80"/>
    <p:sldId id="327" r:id="rId81"/>
    <p:sldId id="328" r:id="rId82"/>
    <p:sldId id="329" r:id="rId8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134" y="2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B1BEEB-89D8-4D59-9779-34E7A85C92FF}" type="datetimeFigureOut">
              <a:rPr lang="it-IT" smtClean="0"/>
              <a:t>06/05/2021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1B6156-E906-4304-ADED-BBB5261F13E7}" type="slidenum">
              <a:rPr lang="it-IT" smtClean="0"/>
              <a:t>‹N›</a:t>
            </a:fld>
            <a:endParaRPr lang="it-IT"/>
          </a:p>
        </p:txBody>
      </p:sp>
    </p:spTree>
    <p:extLst>
      <p:ext uri="{BB962C8B-B14F-4D97-AF65-F5344CB8AC3E}">
        <p14:creationId xmlns:p14="http://schemas.microsoft.com/office/powerpoint/2010/main" val="484531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it-IT" smtClean="0"/>
              <a:t>Fare clic per modificare lo stile del titolo</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7E13FE9-FEB2-456C-8F83-4FF5BD39F422}" type="datetimeFigureOut">
              <a:rPr lang="it-IT" smtClean="0"/>
              <a:t>06/05/2021</a:t>
            </a:fld>
            <a:endParaRPr lang="it-IT"/>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it-IT"/>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71AA6DE-34DD-4F9D-BC79-782CCC8FB156}" type="slidenum">
              <a:rPr lang="it-IT" smtClean="0"/>
              <a:t>‹N›</a:t>
            </a:fld>
            <a:endParaRPr lang="it-IT"/>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97E13FE9-FEB2-456C-8F83-4FF5BD39F422}" type="datetimeFigureOut">
              <a:rPr lang="it-IT" smtClean="0"/>
              <a:t>06/05/2021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97E13FE9-FEB2-456C-8F83-4FF5BD39F422}" type="datetimeFigureOut">
              <a:rPr lang="it-IT" smtClean="0"/>
              <a:t>06/05/2021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7E13FE9-FEB2-456C-8F83-4FF5BD39F422}" type="datetimeFigureOut">
              <a:rPr lang="it-IT" smtClean="0"/>
              <a:t>06/05/2021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7E13FE9-FEB2-456C-8F83-4FF5BD39F422}" type="datetimeFigureOut">
              <a:rPr lang="it-IT" smtClean="0"/>
              <a:t>06/05/2021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5" name="Date Placeholder 4"/>
          <p:cNvSpPr>
            <a:spLocks noGrp="1"/>
          </p:cNvSpPr>
          <p:nvPr>
            <p:ph type="dt" sz="half" idx="10"/>
          </p:nvPr>
        </p:nvSpPr>
        <p:spPr/>
        <p:txBody>
          <a:bodyPr/>
          <a:lstStyle/>
          <a:p>
            <a:fld id="{97E13FE9-FEB2-456C-8F83-4FF5BD39F422}" type="datetimeFigureOut">
              <a:rPr lang="it-IT" smtClean="0"/>
              <a:t>06/05/2021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71AA6DE-34DD-4F9D-BC79-782CCC8FB156}" type="slidenum">
              <a:rPr lang="it-IT" smtClean="0"/>
              <a:t>‹N›</a:t>
            </a:fld>
            <a:endParaRPr lang="it-IT"/>
          </a:p>
        </p:txBody>
      </p:sp>
      <p:sp>
        <p:nvSpPr>
          <p:cNvPr id="9" name="Content Placeholder 8"/>
          <p:cNvSpPr>
            <a:spLocks noGrp="1"/>
          </p:cNvSpPr>
          <p:nvPr>
            <p:ph sz="quarter" idx="13"/>
          </p:nvPr>
        </p:nvSpPr>
        <p:spPr>
          <a:xfrm>
            <a:off x="1042416" y="2313432"/>
            <a:ext cx="3419856" cy="349300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97E13FE9-FEB2-456C-8F83-4FF5BD39F422}" type="datetimeFigureOut">
              <a:rPr lang="it-IT" smtClean="0"/>
              <a:t>06/05/2021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97E13FE9-FEB2-456C-8F83-4FF5BD39F422}" type="datetimeFigureOut">
              <a:rPr lang="it-IT" smtClean="0"/>
              <a:t>06/05/2021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13FE9-FEB2-456C-8F83-4FF5BD39F422}" type="datetimeFigureOut">
              <a:rPr lang="it-IT" smtClean="0"/>
              <a:t>06/05/2021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7E13FE9-FEB2-456C-8F83-4FF5BD39F422}" type="datetimeFigureOut">
              <a:rPr lang="it-IT" smtClean="0"/>
              <a:t>06/05/2021</a:t>
            </a:fld>
            <a:endParaRPr lang="it-IT"/>
          </a:p>
        </p:txBody>
      </p:sp>
      <p:sp>
        <p:nvSpPr>
          <p:cNvPr id="7" name="Slide Number Placeholder 6"/>
          <p:cNvSpPr>
            <a:spLocks noGrp="1"/>
          </p:cNvSpPr>
          <p:nvPr>
            <p:ph type="sldNum" sz="quarter" idx="12"/>
          </p:nvPr>
        </p:nvSpPr>
        <p:spPr/>
        <p:txBody>
          <a:bodyPr/>
          <a:lstStyle/>
          <a:p>
            <a:fld id="{571AA6DE-34DD-4F9D-BC79-782CCC8FB156}" type="slidenum">
              <a:rPr lang="it-IT" smtClean="0"/>
              <a:t>‹N›</a:t>
            </a:fld>
            <a:endParaRPr lang="it-IT"/>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it-IT" smtClean="0"/>
              <a:t>Fare clic per modificare lo stile del titolo</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it-IT" smtClean="0"/>
              <a:t>Fare clic per modificare lo stile del titolo</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7E13FE9-FEB2-456C-8F83-4FF5BD39F422}" type="datetimeFigureOut">
              <a:rPr lang="it-IT" smtClean="0"/>
              <a:t>06/05/2021</a:t>
            </a:fld>
            <a:endParaRPr lang="it-IT"/>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7" name="Slide Number Placeholder 6"/>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7E13FE9-FEB2-456C-8F83-4FF5BD39F422}" type="datetimeFigureOut">
              <a:rPr lang="it-IT" smtClean="0"/>
              <a:t>06/05/2021</a:t>
            </a:fld>
            <a:endParaRPr lang="it-IT"/>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it-IT"/>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71AA6DE-34DD-4F9D-BC79-782CCC8FB156}" type="slidenum">
              <a:rPr lang="it-IT" smtClean="0"/>
              <a:t>‹N›</a:t>
            </a:fld>
            <a:endParaRPr lang="it-IT"/>
          </a:p>
        </p:txBody>
      </p:sp>
    </p:spTree>
  </p:cSld>
  <p:clrMap bg1="dk1" tx1="lt1" bg2="dk2" tx2="lt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solidFill>
                  <a:schemeClr val="bg1"/>
                </a:solidFill>
              </a:rPr>
              <a:t>Istituzioni medievali</a:t>
            </a:r>
            <a:br>
              <a:rPr lang="it-IT" dirty="0" smtClean="0">
                <a:solidFill>
                  <a:schemeClr val="bg1"/>
                </a:solidFill>
              </a:rPr>
            </a:br>
            <a:r>
              <a:rPr lang="it-IT" dirty="0" err="1" smtClean="0">
                <a:solidFill>
                  <a:schemeClr val="bg1"/>
                </a:solidFill>
              </a:rPr>
              <a:t>a.a</a:t>
            </a:r>
            <a:r>
              <a:rPr lang="it-IT" dirty="0" smtClean="0">
                <a:solidFill>
                  <a:schemeClr val="bg1"/>
                </a:solidFill>
              </a:rPr>
              <a:t>. 2020/2021 Parte II.</a:t>
            </a:r>
            <a:endParaRPr lang="it-IT" dirty="0">
              <a:solidFill>
                <a:schemeClr val="bg1"/>
              </a:solidFill>
            </a:endParaRPr>
          </a:p>
        </p:txBody>
      </p:sp>
      <p:sp>
        <p:nvSpPr>
          <p:cNvPr id="3" name="Sottotitolo 2"/>
          <p:cNvSpPr>
            <a:spLocks noGrp="1"/>
          </p:cNvSpPr>
          <p:nvPr>
            <p:ph type="subTitle" idx="1"/>
          </p:nvPr>
        </p:nvSpPr>
        <p:spPr/>
        <p:txBody>
          <a:bodyPr/>
          <a:lstStyle/>
          <a:p>
            <a:r>
              <a:rPr lang="it-IT" dirty="0" smtClean="0">
                <a:solidFill>
                  <a:schemeClr val="bg1"/>
                </a:solidFill>
              </a:rPr>
              <a:t>Miriam Davide</a:t>
            </a:r>
            <a:endParaRPr lang="it-IT" dirty="0">
              <a:solidFill>
                <a:schemeClr val="bg1"/>
              </a:solidFill>
            </a:endParaRPr>
          </a:p>
        </p:txBody>
      </p:sp>
    </p:spTree>
    <p:extLst>
      <p:ext uri="{BB962C8B-B14F-4D97-AF65-F5344CB8AC3E}">
        <p14:creationId xmlns:p14="http://schemas.microsoft.com/office/powerpoint/2010/main" val="1573094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764704"/>
            <a:ext cx="7920880" cy="6463308"/>
          </a:xfrm>
          <a:prstGeom prst="rect">
            <a:avLst/>
          </a:prstGeom>
        </p:spPr>
        <p:txBody>
          <a:bodyPr wrap="square">
            <a:spAutoFit/>
          </a:bodyPr>
          <a:lstStyle/>
          <a:p>
            <a:r>
              <a:rPr lang="it-IT" dirty="0" smtClean="0"/>
              <a:t>3.Gli </a:t>
            </a:r>
            <a:r>
              <a:rPr lang="it-IT" dirty="0"/>
              <a:t>statuti di Bra, a cura di E. MOSCA, Deputazione Subalpina di Storia Patria, Torino, 1958, pp. 14-15</a:t>
            </a:r>
            <a:r>
              <a:rPr lang="it-IT" dirty="0" smtClean="0"/>
              <a:t>.</a:t>
            </a:r>
          </a:p>
          <a:p>
            <a:endParaRPr lang="it-IT" dirty="0"/>
          </a:p>
          <a:p>
            <a:pPr algn="just"/>
            <a:r>
              <a:rPr lang="it-IT" b="1" dirty="0"/>
              <a:t>Il signor podestà ed i consoli del predetto luogo [di Bra] giureranno sul santo vangelo di Dio, tenendo fra le mani il libro, e si impegneranno in buona fede e senza alcuna frode di reggere e governare il comune, di difendere e proteggere ogni singola persona del predetto luogo e di difendere e mantenere i diritti e le ragioni del detto comune e di ogni singolo cittadino ed anche di proteggere e tutelare gli orfani e le vedove, le donne, i minori di venticinque anni, i mentecatti, le chiese e gli ospedali e tutti gli abitanti della villa di Bra e di difendere e mantenere i loro diritti e di far pagare tutti i redditi alle dette chiese e ancora di difendere e tutelare i territori e la giurisdizione tutta del predetto luogo e di non accettare, durante il tempo del loro ufficio, qualche dono o qualche favore dal detto comune o da qualche singola persona perché in tal modo il loro ufficio verrebbe declassato e, se contravverranno a questa disposizione, perderanno dieci lire </a:t>
            </a:r>
            <a:r>
              <a:rPr lang="it-IT" b="1" dirty="0" err="1"/>
              <a:t>astesi</a:t>
            </a:r>
            <a:r>
              <a:rPr lang="it-IT" b="1" dirty="0"/>
              <a:t> del loro salario, trattenuta che i sindaci </a:t>
            </a:r>
            <a:r>
              <a:rPr lang="it-IT" b="1" dirty="0" smtClean="0"/>
              <a:t>[</a:t>
            </a:r>
            <a:r>
              <a:rPr lang="it-IT" b="1" dirty="0"/>
              <a:t>del comune] saranno tenuti a richiedere loro e, se qualcuno protestasse, dovrà pagare una multa di venti soldi </a:t>
            </a:r>
            <a:r>
              <a:rPr lang="it-IT" b="1" dirty="0" err="1"/>
              <a:t>astesi</a:t>
            </a:r>
            <a:r>
              <a:rPr lang="it-IT" b="1" dirty="0"/>
              <a:t> ai sindaci.</a:t>
            </a:r>
            <a:endParaRPr lang="it-IT" b="1" dirty="0" smtClean="0"/>
          </a:p>
          <a:p>
            <a:endParaRPr lang="it-IT" dirty="0"/>
          </a:p>
          <a:p>
            <a:endParaRPr lang="it-IT" dirty="0"/>
          </a:p>
        </p:txBody>
      </p:sp>
    </p:spTree>
    <p:extLst>
      <p:ext uri="{BB962C8B-B14F-4D97-AF65-F5344CB8AC3E}">
        <p14:creationId xmlns:p14="http://schemas.microsoft.com/office/powerpoint/2010/main" val="4282848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908720"/>
            <a:ext cx="7920880" cy="4247317"/>
          </a:xfrm>
          <a:prstGeom prst="rect">
            <a:avLst/>
          </a:prstGeom>
        </p:spPr>
        <p:txBody>
          <a:bodyPr wrap="square">
            <a:spAutoFit/>
          </a:bodyPr>
          <a:lstStyle/>
          <a:p>
            <a:pPr algn="just"/>
            <a:r>
              <a:rPr lang="it-IT" dirty="0"/>
              <a:t>[</a:t>
            </a:r>
            <a:r>
              <a:rPr lang="it-IT" b="1" dirty="0"/>
              <a:t>Giureranno] che, ogni qual volta dovranno spendere per il comune, eviteranno le spese che vedranno – o che uno di loro vedrà – essere inutili o che si potranno evitare e rispetteranno e osserveranno i capitoli contenuti nel presente volume [degli statuti] e niente altro, neanche le deliberazioni prese dai consiglieri della detta città, a meno che i detti capitoli siano stati revocati.</a:t>
            </a:r>
          </a:p>
          <a:p>
            <a:pPr algn="just"/>
            <a:endParaRPr lang="it-IT" b="1" dirty="0"/>
          </a:p>
          <a:p>
            <a:pPr algn="just"/>
            <a:r>
              <a:rPr lang="it-IT" b="1" dirty="0"/>
              <a:t>[Giureranno] di rispettare e osservare tutte le buone consuetudini, tanto recenti che vecchie, fatte e solite nella detta città.</a:t>
            </a:r>
          </a:p>
          <a:p>
            <a:pPr algn="just"/>
            <a:endParaRPr lang="it-IT" b="1" dirty="0"/>
          </a:p>
          <a:p>
            <a:pPr algn="just"/>
            <a:r>
              <a:rPr lang="it-IT" b="1" dirty="0"/>
              <a:t>[Giureranno] di conservare i segreti e gli affari privati che a loro o ad uno di loro verranno confidati, a meno che non possano provocare un qualche danno al comune di Bra o a colui che li ha confidati a loro e a meno che detti segreti siano contro l'onore e la tranquillità del magnifico signor Galeazzo Visconti [allora signore di Bra].</a:t>
            </a:r>
          </a:p>
        </p:txBody>
      </p:sp>
    </p:spTree>
    <p:extLst>
      <p:ext uri="{BB962C8B-B14F-4D97-AF65-F5344CB8AC3E}">
        <p14:creationId xmlns:p14="http://schemas.microsoft.com/office/powerpoint/2010/main" val="2171236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248" y="764704"/>
            <a:ext cx="7776864" cy="5909310"/>
          </a:xfrm>
          <a:prstGeom prst="rect">
            <a:avLst/>
          </a:prstGeom>
        </p:spPr>
        <p:txBody>
          <a:bodyPr wrap="square">
            <a:spAutoFit/>
          </a:bodyPr>
          <a:lstStyle/>
          <a:p>
            <a:pPr algn="just"/>
            <a:r>
              <a:rPr lang="it-IT" b="1" dirty="0"/>
              <a:t>I detti podestà e consoli non permetteranno a nessuno che non sia del consiglio di Bra di venire a presenziare a detto consiglio e rispetteranno ed osserveranno tutti i patti stipulati dal detto comune con qualsiasi persona del detto luogo o che gli abitanti di Bra abbiano stipulato fra di loro o abbiano stabilito che venissero stipulati.</a:t>
            </a:r>
          </a:p>
          <a:p>
            <a:pPr algn="just"/>
            <a:endParaRPr lang="it-IT" b="1" dirty="0"/>
          </a:p>
          <a:p>
            <a:pPr algn="just"/>
            <a:r>
              <a:rPr lang="it-IT" b="1" dirty="0"/>
              <a:t>E non possa il signor podestà nel tempo del suo ufficio assentarsi dalla città di Bra più di cinque notti ogni mese e non possa neppure richiedere licenza di assentarsi per un periodo maggiore e se avrà richiesto tale licenza o si sia assentato più del dovuto, perda per ogni notte cinque soldi </a:t>
            </a:r>
            <a:r>
              <a:rPr lang="it-IT" b="1" dirty="0" err="1"/>
              <a:t>astesi</a:t>
            </a:r>
            <a:r>
              <a:rPr lang="it-IT" b="1" dirty="0"/>
              <a:t> del suo salario, e chi protestasse e affermasse che gli era possibile di assentarsi per un periodo maggiore di quello sopra fissato, paghi ancora cinque soldi </a:t>
            </a:r>
            <a:r>
              <a:rPr lang="it-IT" b="1" dirty="0" err="1"/>
              <a:t>astesi</a:t>
            </a:r>
            <a:r>
              <a:rPr lang="it-IT" b="1" dirty="0"/>
              <a:t>, a meno che non si sia assentato per affari del comune.</a:t>
            </a:r>
          </a:p>
          <a:p>
            <a:pPr algn="just"/>
            <a:endParaRPr lang="it-IT" b="1" dirty="0"/>
          </a:p>
          <a:p>
            <a:pPr algn="just"/>
            <a:r>
              <a:rPr lang="it-IT" b="1" dirty="0"/>
              <a:t>Ed il podestà ed i consoli non possano proporre in consiglio l'assoluzione di qualche accusato o di qualche reo sottoposto al pagamento di una multa e non possano portare le balestre del comune fuori del distretto di Bra, se non in servizio del comune predetto.</a:t>
            </a:r>
          </a:p>
        </p:txBody>
      </p:sp>
    </p:spTree>
    <p:extLst>
      <p:ext uri="{BB962C8B-B14F-4D97-AF65-F5344CB8AC3E}">
        <p14:creationId xmlns:p14="http://schemas.microsoft.com/office/powerpoint/2010/main" val="939421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836712"/>
            <a:ext cx="7488832" cy="5632311"/>
          </a:xfrm>
          <a:prstGeom prst="rect">
            <a:avLst/>
          </a:prstGeom>
        </p:spPr>
        <p:txBody>
          <a:bodyPr wrap="square">
            <a:spAutoFit/>
          </a:bodyPr>
          <a:lstStyle/>
          <a:p>
            <a:pPr algn="just"/>
            <a:r>
              <a:rPr lang="it-IT" dirty="0" smtClean="0"/>
              <a:t>37 1. Codice </a:t>
            </a:r>
            <a:r>
              <a:rPr lang="it-IT" dirty="0"/>
              <a:t>diplomatico della repubblica di Genova, a cura di C. IMPERIALE DI SANT'ANGELO, in «Fonti dell'Istituto Storico Italiano per il Medio Evo», 77, Roma, 1936, vol. I, n. 128, pp. </a:t>
            </a:r>
            <a:r>
              <a:rPr lang="it-IT" dirty="0" smtClean="0"/>
              <a:t>153-166</a:t>
            </a:r>
          </a:p>
          <a:p>
            <a:pPr algn="just"/>
            <a:endParaRPr lang="it-IT" dirty="0"/>
          </a:p>
          <a:p>
            <a:pPr algn="just"/>
            <a:r>
              <a:rPr lang="it-IT" b="1" dirty="0"/>
              <a:t>In nome del Signore. Amen. Dalla prossima festa della purificazione di S. Maria per la durata di un anno noi consoli eletti agiremo a favore delle comunità e opereremo per l'onore del nostro arcivescovato e della nostra madre Chiesa e della nostra città in tutte le cose, mobili ed immobili, con querele o senza querele, quando sapremo che si tratta di interessi della comunità.</a:t>
            </a:r>
          </a:p>
          <a:p>
            <a:pPr algn="just"/>
            <a:endParaRPr lang="it-IT" b="1" dirty="0"/>
          </a:p>
          <a:p>
            <a:pPr algn="just"/>
            <a:r>
              <a:rPr lang="it-IT" b="1" dirty="0"/>
              <a:t>Noi di nostra scienza e volontà non arrecheremo danno all'onore della nostra città, né all'utilità ed all'onore della nostra madre Chiesa.</a:t>
            </a:r>
          </a:p>
          <a:p>
            <a:pPr algn="just"/>
            <a:endParaRPr lang="it-IT" b="1" dirty="0"/>
          </a:p>
          <a:p>
            <a:pPr algn="just"/>
            <a:r>
              <a:rPr lang="it-IT" b="1" dirty="0"/>
              <a:t>Noi non violeremo i diritti di qualche nostro concittadino a vantaggio del comune, né i diritti dei comune a vantaggio di qualche nostro concittadino, ma equamente osserveremo e terremo in giusto conto tali diritti, come in tutta onestà e secondo ragione crederemo essere giusto…</a:t>
            </a:r>
          </a:p>
        </p:txBody>
      </p:sp>
    </p:spTree>
    <p:extLst>
      <p:ext uri="{BB962C8B-B14F-4D97-AF65-F5344CB8AC3E}">
        <p14:creationId xmlns:p14="http://schemas.microsoft.com/office/powerpoint/2010/main" val="458156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836712"/>
            <a:ext cx="7848872" cy="3693319"/>
          </a:xfrm>
          <a:prstGeom prst="rect">
            <a:avLst/>
          </a:prstGeom>
        </p:spPr>
        <p:txBody>
          <a:bodyPr wrap="square">
            <a:spAutoFit/>
          </a:bodyPr>
          <a:lstStyle/>
          <a:p>
            <a:pPr algn="just"/>
            <a:r>
              <a:rPr lang="it-IT" b="1" dirty="0"/>
              <a:t>Se qualche genovese, privatamente e personalmente da qualcuno di noi o pubblicamente da molti, sarà chiamato e richiesto di entrare nella nostra </a:t>
            </a:r>
            <a:r>
              <a:rPr lang="it-IT" b="1" dirty="0" smtClean="0"/>
              <a:t>compagna </a:t>
            </a:r>
            <a:r>
              <a:rPr lang="it-IT" b="1" dirty="0"/>
              <a:t>e dopo quaranta giorni dal momento in cui sarà stato chiamato, non vi sarà ancora entrato, non avremo più alcun rapporto con lui e non ascolteremo né lui, né le sue istanze per i prossimi quattro anni, a meno che il comune di Genova non promuova contro di lui una qualche azione, nel qual caso lo ascolteremo e poi agiremo in tutta onestà; e non lo eleggeremo né console, né </a:t>
            </a:r>
            <a:r>
              <a:rPr lang="it-IT" b="1" dirty="0" err="1"/>
              <a:t>chiavario</a:t>
            </a:r>
            <a:r>
              <a:rPr lang="it-IT" b="1" dirty="0"/>
              <a:t> e non lo manderemo in nessun luogo come nostro ambasciatore, né lo accetteremo come avvocato nel tribunale nel quale dovremo giudicare, né gli daremo alcun ufficio del comune. E proibiremo al popolo di trasportare lui, che non volle essere della compagna del comune, ed il suo denaro per mare. </a:t>
            </a:r>
            <a:endParaRPr lang="it-IT" b="1" dirty="0" smtClean="0"/>
          </a:p>
        </p:txBody>
      </p:sp>
    </p:spTree>
    <p:extLst>
      <p:ext uri="{BB962C8B-B14F-4D97-AF65-F5344CB8AC3E}">
        <p14:creationId xmlns:p14="http://schemas.microsoft.com/office/powerpoint/2010/main" val="662458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196752"/>
            <a:ext cx="7632848" cy="5078313"/>
          </a:xfrm>
          <a:prstGeom prst="rect">
            <a:avLst/>
          </a:prstGeom>
        </p:spPr>
        <p:txBody>
          <a:bodyPr wrap="square">
            <a:spAutoFit/>
          </a:bodyPr>
          <a:lstStyle/>
          <a:p>
            <a:pPr algn="just"/>
            <a:r>
              <a:rPr lang="it-IT" b="1" dirty="0"/>
              <a:t>Se poi qualcuno avrà trasportato lui ed il suo denaro, non appena ne verremo a conoscenza, faremo vendetta contro costui, in tutta onestà, secondo il nostro arbitrio. E se chi sarà stato invitato ad entrare nella compagna ed avrà rifiutato, come è detto sopra, avrà un qualche contrasto con un uomo della nostra compagna e noi lo sapremo, faremo in modo che nessun uomo della nostra compagna gli dia consiglio ed aiuto in quel contrasto e raccomanderemo al popolo che dia consiglio all'uomo della nostra compagna</a:t>
            </a:r>
            <a:r>
              <a:rPr lang="it-IT" b="1" dirty="0" smtClean="0"/>
              <a:t>…</a:t>
            </a:r>
          </a:p>
          <a:p>
            <a:pPr algn="just"/>
            <a:r>
              <a:rPr lang="it-IT" b="1" dirty="0"/>
              <a:t>Non faremo bando per un esercito generale, né </a:t>
            </a:r>
            <a:r>
              <a:rPr lang="it-IT" b="1" dirty="0" err="1"/>
              <a:t>comincieremo</a:t>
            </a:r>
            <a:r>
              <a:rPr lang="it-IT" b="1" dirty="0"/>
              <a:t> una nuova guerra, né stabiliremo divieti e tasse sulla terra, se non con il parere della maggior parte dei consiglieri in rapporto al numero delle persone convocate al consiglio con il suono della campana e che presenzieranno al consiglio stesso. Non imporremo tasse sul mare, se non in occasione di una guerra sul mare. E tutto ciò con l'approvazione della maggior parte dei consiglieri, come è detto; e se imporremo delle tasse, non le condoneremo ad uno, se non [lo faremo anche] a tutti…</a:t>
            </a:r>
          </a:p>
        </p:txBody>
      </p:sp>
    </p:spTree>
    <p:extLst>
      <p:ext uri="{BB962C8B-B14F-4D97-AF65-F5344CB8AC3E}">
        <p14:creationId xmlns:p14="http://schemas.microsoft.com/office/powerpoint/2010/main" val="4083124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692696"/>
            <a:ext cx="7850344" cy="5355312"/>
          </a:xfrm>
          <a:prstGeom prst="rect">
            <a:avLst/>
          </a:prstGeom>
        </p:spPr>
        <p:txBody>
          <a:bodyPr wrap="square">
            <a:spAutoFit/>
          </a:bodyPr>
          <a:lstStyle/>
          <a:p>
            <a:pPr algn="just"/>
            <a:r>
              <a:rPr lang="it-IT" b="1" dirty="0"/>
              <a:t>Io da solo non farò giurare qualche testimonio nella città o nei sobborghi, o nel castello, né gli chiederò conto del giuramento che ha fatto, se non sarò con l'altro console mio socio o se sarò mandato fuori città per qualche affare che competa al mio ufficio di console…</a:t>
            </a:r>
          </a:p>
          <a:p>
            <a:pPr algn="just"/>
            <a:endParaRPr lang="it-IT" b="1" dirty="0"/>
          </a:p>
          <a:p>
            <a:pPr algn="just"/>
            <a:r>
              <a:rPr lang="it-IT" b="1" dirty="0"/>
              <a:t>Se troveremo un uomo in qualche parte di questa città, gli faremo giurare di essere in eterno abitatore di questa città e di venire ad abitare in Genova con la moglie e con i figli che convivono con lui nella sua famiglia, se ne avrà, e con i suoi beni mobili e questo perché sia in perpetuo abitatore di questa città, secondo la consuetudine degli altri cittadini, senza frode, ad eccezione del marchese e del conte e di quelli che abitano da Chiavari sino a Portovenere; e se troveremo qualche abitatore che compia qualche frode nella suddetta abitazione, non saremo tenuti a nulla verso di </a:t>
            </a:r>
            <a:r>
              <a:rPr lang="it-IT" b="1" dirty="0" smtClean="0"/>
              <a:t>lui…Noi </a:t>
            </a:r>
            <a:r>
              <a:rPr lang="it-IT" b="1" dirty="0"/>
              <a:t>non ci permetteremo né per amore, né per timore, né per odio, né per parentela, né per altra causa di non compiere tutto ciò che sopra è detto, così come è stato determinato, in tutta onestà e senza frode o animo cattivo, se potremo, salvo quello che non potremo fare per giusto impedimento divino o per dimenticanza.</a:t>
            </a:r>
          </a:p>
        </p:txBody>
      </p:sp>
    </p:spTree>
    <p:extLst>
      <p:ext uri="{BB962C8B-B14F-4D97-AF65-F5344CB8AC3E}">
        <p14:creationId xmlns:p14="http://schemas.microsoft.com/office/powerpoint/2010/main" val="3467716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692696"/>
            <a:ext cx="7632848" cy="4524315"/>
          </a:xfrm>
          <a:prstGeom prst="rect">
            <a:avLst/>
          </a:prstGeom>
        </p:spPr>
        <p:txBody>
          <a:bodyPr wrap="square">
            <a:spAutoFit/>
          </a:bodyPr>
          <a:lstStyle/>
          <a:p>
            <a:r>
              <a:rPr lang="it-IT" dirty="0" smtClean="0"/>
              <a:t>I.GIANFRANCESCHI</a:t>
            </a:r>
            <a:r>
              <a:rPr lang="it-IT" dirty="0"/>
              <a:t>, Gli statuti di Sarzana del 1330, in «Collana Storica della Liguria Orientale», III, Bordighera, 1965, pp. 17-18</a:t>
            </a:r>
            <a:r>
              <a:rPr lang="it-IT" dirty="0" smtClean="0"/>
              <a:t>.</a:t>
            </a:r>
          </a:p>
          <a:p>
            <a:pPr marL="400050" indent="-400050">
              <a:buAutoNum type="romanUcPeriod"/>
            </a:pPr>
            <a:endParaRPr lang="it-IT" dirty="0"/>
          </a:p>
          <a:p>
            <a:pPr algn="just"/>
            <a:r>
              <a:rPr lang="it-IT" b="1" dirty="0"/>
              <a:t>Del giuramento del podestà</a:t>
            </a:r>
          </a:p>
          <a:p>
            <a:pPr marL="400050" indent="-400050" algn="just">
              <a:buAutoNum type="romanUcPeriod"/>
            </a:pPr>
            <a:endParaRPr lang="it-IT" b="1" dirty="0"/>
          </a:p>
          <a:p>
            <a:pPr algn="just"/>
            <a:r>
              <a:rPr lang="it-IT" b="1" dirty="0"/>
              <a:t>Giuro io podestà o rettore che sarò in Sarzana, avendo fatta la santa invocazione sui santi vangeli di Dio, toccando il volume, nel primo giorno del mio incarico o nel seguente, presente il parlamento generale del detto comune di compiere il mio ufficio bene e secondo la legalità, allontanati da me odio e amore, preghiere, denaro o paura,… per giovamento, utilità e pace del comune e degli uomini di Sarzana. [Giuro] di difendere e migliorare i diritti, la pubblica giurisdizione, le consuetudini e la posizione del detto comune in buona fede e senza frode e di non sminuirli o permettere che vengano sminuiti in nessun modo o maniera.</a:t>
            </a:r>
          </a:p>
        </p:txBody>
      </p:sp>
    </p:spTree>
    <p:extLst>
      <p:ext uri="{BB962C8B-B14F-4D97-AF65-F5344CB8AC3E}">
        <p14:creationId xmlns:p14="http://schemas.microsoft.com/office/powerpoint/2010/main" val="1184293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836712"/>
            <a:ext cx="7776864" cy="4247317"/>
          </a:xfrm>
          <a:prstGeom prst="rect">
            <a:avLst/>
          </a:prstGeom>
        </p:spPr>
        <p:txBody>
          <a:bodyPr wrap="square">
            <a:spAutoFit/>
          </a:bodyPr>
          <a:lstStyle/>
          <a:p>
            <a:pPr algn="just"/>
            <a:r>
              <a:rPr lang="it-IT" b="1" dirty="0"/>
              <a:t>E [giuro] di rendere giustizia ai richiedenti nelle cause civili e criminali secondo le leggi e i capitoli della detta terra.</a:t>
            </a:r>
          </a:p>
          <a:p>
            <a:pPr algn="just"/>
            <a:endParaRPr lang="it-IT" b="1" dirty="0"/>
          </a:p>
          <a:p>
            <a:pPr algn="just"/>
            <a:r>
              <a:rPr lang="it-IT" b="1" dirty="0"/>
              <a:t>E per rendere giustizia sarò presente ogni giorno e nell'orario prestabilito al banco della giustizia, se sarà necessario.</a:t>
            </a:r>
          </a:p>
          <a:p>
            <a:pPr algn="just"/>
            <a:endParaRPr lang="it-IT" b="1" dirty="0"/>
          </a:p>
          <a:p>
            <a:pPr algn="just"/>
            <a:r>
              <a:rPr lang="it-IT" b="1" dirty="0"/>
              <a:t>E darò spiegazione del mio operato ogni giorno, se qualcuno me lo chiederà.</a:t>
            </a:r>
          </a:p>
          <a:p>
            <a:pPr algn="just"/>
            <a:endParaRPr lang="it-IT" b="1" dirty="0"/>
          </a:p>
          <a:p>
            <a:pPr algn="just"/>
            <a:r>
              <a:rPr lang="it-IT" b="1" dirty="0"/>
              <a:t>Nel consiglio generale della detta terra con il consenso degli assessori di Sarzana, o quando sarà opportuno, farò le condanne e le assoluzioni, ogni due mesi, ed esigerò le multe, passati dieci giorni, secondo le mie possibilità, a meno che non siano prorogate con una richiesta di appello. Delle quali multe la metà toccherà al comune di Pisa e l'altra metà sarà riservata al comune di Sarzana.</a:t>
            </a:r>
          </a:p>
        </p:txBody>
      </p:sp>
    </p:spTree>
    <p:extLst>
      <p:ext uri="{BB962C8B-B14F-4D97-AF65-F5344CB8AC3E}">
        <p14:creationId xmlns:p14="http://schemas.microsoft.com/office/powerpoint/2010/main" val="4097999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908720"/>
            <a:ext cx="7056784" cy="5355312"/>
          </a:xfrm>
          <a:prstGeom prst="rect">
            <a:avLst/>
          </a:prstGeom>
        </p:spPr>
        <p:txBody>
          <a:bodyPr wrap="square">
            <a:spAutoFit/>
          </a:bodyPr>
          <a:lstStyle/>
          <a:p>
            <a:pPr algn="just"/>
            <a:r>
              <a:rPr lang="it-IT" b="1" dirty="0"/>
              <a:t>Osserverò e farò osservare gli statuti, le riforme e i decreti del comune di Sarzana, presenti e futuri, purché non siano contrari a qualche statuto contenuto nel presente volume. Né consentirò che qualche statuto del detto comune sia cassato, mutato, sospeso o gli sia fatta qualche deroga in qualche atto pubblico o privato, a meno che ogni volta i detti statuti siano riconosciuti </a:t>
            </a:r>
            <a:r>
              <a:rPr lang="it-IT" b="1" dirty="0" err="1"/>
              <a:t>unanimamente</a:t>
            </a:r>
            <a:r>
              <a:rPr lang="it-IT" b="1" dirty="0"/>
              <a:t> passibili di rinnovamento. E se qualche cosa sarà fatto contro questi, non abbia alcun valore. Né intorno a questa questione impetrerò licenza di dispensa, né per me, né per altra persona; né consentirò che sia concessa questa licenza se dagli anziani di questa città non sarà stata prima impetrata tale licenza.</a:t>
            </a:r>
          </a:p>
          <a:p>
            <a:pPr algn="just"/>
            <a:endParaRPr lang="it-IT" b="1" dirty="0"/>
          </a:p>
          <a:p>
            <a:pPr algn="just"/>
            <a:r>
              <a:rPr lang="it-IT" b="1" dirty="0"/>
              <a:t>Manterrò nei loro diritti i pupilli, le vedove, gli orfani, gli ecclesiastici e le altre persone sottoposte alla mia giurisdizione.</a:t>
            </a:r>
          </a:p>
          <a:p>
            <a:pPr algn="just"/>
            <a:endParaRPr lang="it-IT" b="1" dirty="0"/>
          </a:p>
          <a:p>
            <a:pPr algn="just"/>
            <a:r>
              <a:rPr lang="it-IT" b="1" dirty="0"/>
              <a:t>Non pernotterò fuori la detta terra senza licenza degli anziani del popolo della città di Pisa.</a:t>
            </a:r>
          </a:p>
        </p:txBody>
      </p:sp>
    </p:spTree>
    <p:extLst>
      <p:ext uri="{BB962C8B-B14F-4D97-AF65-F5344CB8AC3E}">
        <p14:creationId xmlns:p14="http://schemas.microsoft.com/office/powerpoint/2010/main" val="1503396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052736"/>
            <a:ext cx="7848872" cy="4247317"/>
          </a:xfrm>
          <a:prstGeom prst="rect">
            <a:avLst/>
          </a:prstGeom>
        </p:spPr>
        <p:txBody>
          <a:bodyPr wrap="square">
            <a:spAutoFit/>
          </a:bodyPr>
          <a:lstStyle/>
          <a:p>
            <a:pPr algn="just"/>
            <a:r>
              <a:rPr lang="it-IT" b="1" dirty="0" err="1"/>
              <a:t>Codex</a:t>
            </a:r>
            <a:r>
              <a:rPr lang="it-IT" b="1" dirty="0"/>
              <a:t> </a:t>
            </a:r>
            <a:r>
              <a:rPr lang="it-IT" b="1" dirty="0" err="1"/>
              <a:t>Diplomaticus</a:t>
            </a:r>
            <a:r>
              <a:rPr lang="it-IT" b="1" dirty="0"/>
              <a:t> Cremona., doc. 111, pp. 215-217.</a:t>
            </a:r>
          </a:p>
          <a:p>
            <a:pPr algn="just"/>
            <a:endParaRPr lang="it-IT" b="1" dirty="0"/>
          </a:p>
          <a:p>
            <a:pPr algn="just"/>
            <a:endParaRPr lang="it-IT" b="1" dirty="0"/>
          </a:p>
          <a:p>
            <a:pPr algn="just"/>
            <a:endParaRPr lang="it-IT" b="1" dirty="0"/>
          </a:p>
          <a:p>
            <a:pPr algn="just"/>
            <a:r>
              <a:rPr lang="it-IT" b="1" dirty="0"/>
              <a:t>Convocata la pubblica assemblea al suono della tromba e delle campane, presenti Matteo </a:t>
            </a:r>
            <a:r>
              <a:rPr lang="it-IT" b="1" dirty="0" err="1"/>
              <a:t>Corrigia</a:t>
            </a:r>
            <a:r>
              <a:rPr lang="it-IT" b="1" dirty="0"/>
              <a:t>, podestà di Cremona, e Guglielmo </a:t>
            </a:r>
            <a:r>
              <a:rPr lang="it-IT" b="1" dirty="0" err="1"/>
              <a:t>Mastaglio</a:t>
            </a:r>
            <a:r>
              <a:rPr lang="it-IT" b="1" dirty="0"/>
              <a:t>, podestà della società del popolo, il signor </a:t>
            </a:r>
            <a:r>
              <a:rPr lang="it-IT" b="1" dirty="0" err="1"/>
              <a:t>Siccardo</a:t>
            </a:r>
            <a:r>
              <a:rPr lang="it-IT" b="1" dirty="0"/>
              <a:t>, per grazia di Dio vescovo di Cremona, disse e pronunciò quanto di seguito è riportato:</a:t>
            </a:r>
          </a:p>
          <a:p>
            <a:pPr algn="just"/>
            <a:r>
              <a:rPr lang="it-IT" b="1" dirty="0"/>
              <a:t>Io </a:t>
            </a:r>
            <a:r>
              <a:rPr lang="it-IT" b="1" dirty="0" err="1"/>
              <a:t>Siccardo</a:t>
            </a:r>
            <a:r>
              <a:rPr lang="it-IT" b="1" dirty="0"/>
              <a:t>, per grazia di Dio vescovo di Cremona e conte e legato della santa sede apostolica per mettere pace in Lombardia, vedendo la grave discordia esistente fra i cittadini di Cremona spesso li ho ammoniti e minacciati sotto pena di scomunica affinché facessero pace fra loro ed evitassero i pericoli e i disastri delle guerre civili.</a:t>
            </a:r>
          </a:p>
        </p:txBody>
      </p:sp>
    </p:spTree>
    <p:extLst>
      <p:ext uri="{BB962C8B-B14F-4D97-AF65-F5344CB8AC3E}">
        <p14:creationId xmlns:p14="http://schemas.microsoft.com/office/powerpoint/2010/main" val="2588814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476672"/>
            <a:ext cx="7488832" cy="5632311"/>
          </a:xfrm>
          <a:prstGeom prst="rect">
            <a:avLst/>
          </a:prstGeom>
        </p:spPr>
        <p:txBody>
          <a:bodyPr wrap="square">
            <a:spAutoFit/>
          </a:bodyPr>
          <a:lstStyle/>
          <a:p>
            <a:r>
              <a:rPr lang="it-IT" b="1" dirty="0"/>
              <a:t>E tutte le condanne, gli introiti e i redditi del detto comune farò pervenire nelle mani del camerario della detta terra al più presto possibile.</a:t>
            </a:r>
          </a:p>
          <a:p>
            <a:endParaRPr lang="it-IT" b="1" dirty="0"/>
          </a:p>
          <a:p>
            <a:r>
              <a:rPr lang="it-IT" b="1" dirty="0"/>
              <a:t>Né consentirò che delle sostanze del detto comune si spenda qualcosa in contrasto con gli statuti o con le riforme degli stessi statuti comunali.</a:t>
            </a:r>
          </a:p>
          <a:p>
            <a:endParaRPr lang="it-IT" b="1" dirty="0"/>
          </a:p>
          <a:p>
            <a:r>
              <a:rPr lang="it-IT" b="1" dirty="0"/>
              <a:t>Non accetterò il salario attinente al mio ufficio dal detto comune se non per il periodo in cui io effettivamente presterò servizio e non prenderò nulla di più di quello che a me tocca a seconda dello statuto.</a:t>
            </a:r>
          </a:p>
          <a:p>
            <a:endParaRPr lang="it-IT" b="1" dirty="0"/>
          </a:p>
          <a:p>
            <a:r>
              <a:rPr lang="it-IT" b="1" dirty="0"/>
              <a:t>E farò in buona fede e senza frode tutte le altre cose che saranno opportune al mio ufficio</a:t>
            </a:r>
            <a:r>
              <a:rPr lang="it-IT" b="1" dirty="0" smtClean="0"/>
              <a:t>.  E </a:t>
            </a:r>
            <a:r>
              <a:rPr lang="it-IT" b="1" dirty="0"/>
              <a:t>starò al sindacato </a:t>
            </a:r>
            <a:r>
              <a:rPr lang="it-IT" b="1" dirty="0" smtClean="0"/>
              <a:t> </a:t>
            </a:r>
            <a:r>
              <a:rPr lang="it-IT" b="1" dirty="0"/>
              <a:t>nel tempo stabilito nelle presenti costituzioni.</a:t>
            </a:r>
          </a:p>
          <a:p>
            <a:endParaRPr lang="it-IT" b="1" dirty="0"/>
          </a:p>
          <a:p>
            <a:r>
              <a:rPr lang="it-IT" b="1" dirty="0"/>
              <a:t>Un giuramento simile sono tenuti a prestare il giudice ed il notaio riguardo ai compiti loro spettanti nel detto tempo e nel detto luogo.</a:t>
            </a:r>
          </a:p>
        </p:txBody>
      </p:sp>
    </p:spTree>
    <p:extLst>
      <p:ext uri="{BB962C8B-B14F-4D97-AF65-F5344CB8AC3E}">
        <p14:creationId xmlns:p14="http://schemas.microsoft.com/office/powerpoint/2010/main" val="3132803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908720"/>
            <a:ext cx="7200800" cy="4339650"/>
          </a:xfrm>
          <a:prstGeom prst="rect">
            <a:avLst/>
          </a:prstGeom>
        </p:spPr>
        <p:txBody>
          <a:bodyPr wrap="square">
            <a:spAutoFit/>
          </a:bodyPr>
          <a:lstStyle/>
          <a:p>
            <a:r>
              <a:rPr lang="it-IT" dirty="0"/>
              <a:t>G. VILLANI, Cronica, libro V, cap. </a:t>
            </a:r>
            <a:r>
              <a:rPr lang="it-IT" dirty="0" smtClean="0"/>
              <a:t>32.</a:t>
            </a:r>
          </a:p>
          <a:p>
            <a:endParaRPr lang="it-IT" dirty="0"/>
          </a:p>
          <a:p>
            <a:pPr algn="just"/>
            <a:r>
              <a:rPr lang="it-IT" sz="2000" b="1" dirty="0"/>
              <a:t>Negli anni di Cristo 1207 i fiorentini </a:t>
            </a:r>
            <a:r>
              <a:rPr lang="it-IT" sz="2000" b="1" dirty="0" err="1"/>
              <a:t>ebbono</a:t>
            </a:r>
            <a:r>
              <a:rPr lang="it-IT" sz="2000" b="1" dirty="0"/>
              <a:t> la prima signoria forestiera, ché infino allora s'era retta la città con signoria di consoli cittadini de' maggiori e migliori della terra, col consiglio del senato, cioè di cento buoni uomini; e detti consoli al modo di Roma tutto guidavano e governavano la città e </a:t>
            </a:r>
            <a:r>
              <a:rPr lang="it-IT" sz="2000" b="1" dirty="0" err="1"/>
              <a:t>rendean</a:t>
            </a:r>
            <a:r>
              <a:rPr lang="it-IT" sz="2000" b="1" dirty="0"/>
              <a:t> ragione e </a:t>
            </a:r>
            <a:r>
              <a:rPr lang="it-IT" sz="2000" b="1" dirty="0" err="1"/>
              <a:t>facevan</a:t>
            </a:r>
            <a:r>
              <a:rPr lang="it-IT" sz="2000" b="1" dirty="0"/>
              <a:t> giustizia e durava loro ufficio un anno. E erano quattro consoli mentre che la città fu a quartieri, per ciascuna porta uno; e poi furono sei, quando la città si partì a sesti; ma li antichi nostri non </a:t>
            </a:r>
            <a:r>
              <a:rPr lang="it-IT" sz="2000" b="1" dirty="0" err="1"/>
              <a:t>facean</a:t>
            </a:r>
            <a:r>
              <a:rPr lang="it-IT" sz="2000" b="1" dirty="0"/>
              <a:t> menzione di tutti i nomi, ma dell'uno di loro di maggior stato e fama, dicendo: al tempo di cotale console e di suoi compagni. </a:t>
            </a:r>
          </a:p>
        </p:txBody>
      </p:sp>
    </p:spTree>
    <p:extLst>
      <p:ext uri="{BB962C8B-B14F-4D97-AF65-F5344CB8AC3E}">
        <p14:creationId xmlns:p14="http://schemas.microsoft.com/office/powerpoint/2010/main" val="1691182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889844"/>
            <a:ext cx="7200800" cy="3785652"/>
          </a:xfrm>
          <a:prstGeom prst="rect">
            <a:avLst/>
          </a:prstGeom>
        </p:spPr>
        <p:txBody>
          <a:bodyPr wrap="square">
            <a:spAutoFit/>
          </a:bodyPr>
          <a:lstStyle/>
          <a:p>
            <a:pPr algn="just"/>
            <a:r>
              <a:rPr lang="it-IT" sz="2000" b="1" dirty="0"/>
              <a:t>Ma poi, cresciuta la città di gente e di vizi e facendosi più </a:t>
            </a:r>
            <a:r>
              <a:rPr lang="it-IT" sz="2000" b="1" dirty="0" smtClean="0"/>
              <a:t>malefici, </a:t>
            </a:r>
            <a:r>
              <a:rPr lang="it-IT" sz="2000" b="1" dirty="0"/>
              <a:t>sì s'accordarono per meglio del comune acciocché i cittadini non avessero sì fatto incarico di signoria, né per </a:t>
            </a:r>
            <a:r>
              <a:rPr lang="it-IT" sz="2000" b="1" dirty="0" err="1"/>
              <a:t>prieghi</a:t>
            </a:r>
            <a:r>
              <a:rPr lang="it-IT" sz="2000" b="1" dirty="0"/>
              <a:t>, né per tema o per </a:t>
            </a:r>
            <a:r>
              <a:rPr lang="it-IT" sz="2000" b="1" dirty="0" err="1"/>
              <a:t>disservigio</a:t>
            </a:r>
            <a:r>
              <a:rPr lang="it-IT" sz="2000" b="1" dirty="0"/>
              <a:t> o per altra cagione non mancasse la giustizia e ordinarono di chiamare uno gentile uomo d'altra città, che fosse loro podestà per un anno e rendesse le ragioni civili co' suoi collaterali e giudici e facesse le esecuzioni delle </a:t>
            </a:r>
            <a:r>
              <a:rPr lang="it-IT" sz="2000" b="1" dirty="0" err="1"/>
              <a:t>condennagioni</a:t>
            </a:r>
            <a:r>
              <a:rPr lang="it-IT" sz="2000" b="1" dirty="0"/>
              <a:t> e giustizie corporali. E il primo che fu podestà in Firenze fu nel primo anno </a:t>
            </a:r>
            <a:r>
              <a:rPr lang="it-IT" sz="2000" b="1" dirty="0" err="1"/>
              <a:t>Gualterotto</a:t>
            </a:r>
            <a:r>
              <a:rPr lang="it-IT" sz="2000" b="1" dirty="0"/>
              <a:t> da Milano e </a:t>
            </a:r>
            <a:r>
              <a:rPr lang="it-IT" sz="2000" b="1" dirty="0" err="1"/>
              <a:t>abitoe</a:t>
            </a:r>
            <a:r>
              <a:rPr lang="it-IT" sz="2000" b="1" dirty="0"/>
              <a:t> al vescovado, </a:t>
            </a:r>
            <a:r>
              <a:rPr lang="it-IT" sz="2000" b="1" dirty="0" err="1"/>
              <a:t>imperciocché</a:t>
            </a:r>
            <a:r>
              <a:rPr lang="it-IT" sz="2000" b="1" dirty="0"/>
              <a:t> ancora non </a:t>
            </a:r>
            <a:r>
              <a:rPr lang="it-IT" sz="2000" b="1" dirty="0" err="1"/>
              <a:t>avea</a:t>
            </a:r>
            <a:r>
              <a:rPr lang="it-IT" sz="2000" b="1" dirty="0"/>
              <a:t> palazzo di comune in Firenze.</a:t>
            </a:r>
          </a:p>
        </p:txBody>
      </p:sp>
    </p:spTree>
    <p:extLst>
      <p:ext uri="{BB962C8B-B14F-4D97-AF65-F5344CB8AC3E}">
        <p14:creationId xmlns:p14="http://schemas.microsoft.com/office/powerpoint/2010/main" val="970459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908720"/>
            <a:ext cx="6984776" cy="5078313"/>
          </a:xfrm>
          <a:prstGeom prst="rect">
            <a:avLst/>
          </a:prstGeom>
        </p:spPr>
        <p:txBody>
          <a:bodyPr wrap="square">
            <a:spAutoFit/>
          </a:bodyPr>
          <a:lstStyle/>
          <a:p>
            <a:pPr algn="just"/>
            <a:r>
              <a:rPr lang="it-IT" dirty="0"/>
              <a:t>Annali genovesi cit., II, pp. </a:t>
            </a:r>
            <a:r>
              <a:rPr lang="it-IT" dirty="0" smtClean="0"/>
              <a:t>36-37.</a:t>
            </a:r>
          </a:p>
          <a:p>
            <a:pPr algn="just"/>
            <a:endParaRPr lang="it-IT" dirty="0"/>
          </a:p>
          <a:p>
            <a:pPr algn="just"/>
            <a:r>
              <a:rPr lang="it-IT" b="1" dirty="0"/>
              <a:t>A causa dell'invidia di molti che desideravano smodatamente di ottenere l'ufficio comunale di console, molte discordie civili e odiose cospirazioni sono sorte nella città [di Genova]. Sicché accadde che i sapienti e i consiglieri della città si riunirono insieme e convennero di comune accordo che dall'anno successivo [1190] terminasse il regime consolare e stabilirono quasi all'unanimità di avere in futuro un solo podestà. A ricoprire tale ufficio fu eletto Manigoldo di </a:t>
            </a:r>
            <a:r>
              <a:rPr lang="it-IT" b="1" dirty="0" err="1"/>
              <a:t>Tetocio</a:t>
            </a:r>
            <a:r>
              <a:rPr lang="it-IT" b="1" dirty="0"/>
              <a:t>, bresciano, e felicemente fu costituito. Ma mentre egli era in città col compito a lui affidato e concesso dai consoli del comune di esercitare la giustizia criminale e durante una riunione, in casa dello scriba comunale </a:t>
            </a:r>
            <a:r>
              <a:rPr lang="it-IT" b="1" dirty="0" err="1"/>
              <a:t>Ogerio</a:t>
            </a:r>
            <a:r>
              <a:rPr lang="it-IT" b="1" dirty="0"/>
              <a:t> Pane, dei consoli [uscenti] che esaminavano la contabilità del consolato ormai al termine, ecco che </a:t>
            </a:r>
            <a:r>
              <a:rPr lang="it-IT" b="1" dirty="0" err="1"/>
              <a:t>Fulchino</a:t>
            </a:r>
            <a:r>
              <a:rPr lang="it-IT" b="1" dirty="0"/>
              <a:t> e Guglielmo Balbo, figli di Anselmo de Castello, commettono un gravissimo delitto</a:t>
            </a:r>
            <a:r>
              <a:rPr lang="it-IT" b="1" dirty="0" smtClean="0"/>
              <a:t>..</a:t>
            </a:r>
            <a:endParaRPr lang="it-IT" b="1" dirty="0"/>
          </a:p>
        </p:txBody>
      </p:sp>
    </p:spTree>
    <p:extLst>
      <p:ext uri="{BB962C8B-B14F-4D97-AF65-F5344CB8AC3E}">
        <p14:creationId xmlns:p14="http://schemas.microsoft.com/office/powerpoint/2010/main" val="7850728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03648" y="908720"/>
            <a:ext cx="6696744" cy="4524315"/>
          </a:xfrm>
          <a:prstGeom prst="rect">
            <a:avLst/>
          </a:prstGeom>
        </p:spPr>
        <p:txBody>
          <a:bodyPr wrap="square">
            <a:spAutoFit/>
          </a:bodyPr>
          <a:lstStyle/>
          <a:p>
            <a:pPr algn="just"/>
            <a:r>
              <a:rPr lang="it-IT" b="1" dirty="0"/>
              <a:t>Con l'inganno e senza ragione alcuna uccidono infatti Lanfranco Pepe, persona nobile ed egregio console. Riprendono in seguito a ciò le discordie civili e le divisioni, ma il giorno seguente al delitto quell'uomo egregio del podestà Manigoldo, toccato da grave dolore e da vergogna per ciò che era successo, riunisce un parlamento generale e, indossata la corazza e prese le armi, monta a cavallo, si reca allo splendido palazzo che Fulco aveva in Castello e lo distrugge per punizione del delitto compiuto, anche se non riesce a catturare gli assassini che intanto avevano lasciato la città e si erano nascostamente rifugiati a Piacenza.</a:t>
            </a:r>
          </a:p>
          <a:p>
            <a:pPr algn="just"/>
            <a:endParaRPr lang="it-IT" b="1" dirty="0"/>
          </a:p>
          <a:p>
            <a:pPr algn="just"/>
            <a:r>
              <a:rPr lang="it-IT" b="1" dirty="0"/>
              <a:t>I consoli di giustizia continuarono intanto a trattare con onestà le cause dei cittadini, rendendo a ciascuno giustizia senza contrasti</a:t>
            </a:r>
          </a:p>
        </p:txBody>
      </p:sp>
    </p:spTree>
    <p:extLst>
      <p:ext uri="{BB962C8B-B14F-4D97-AF65-F5344CB8AC3E}">
        <p14:creationId xmlns:p14="http://schemas.microsoft.com/office/powerpoint/2010/main" val="1695730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836713"/>
            <a:ext cx="7272808" cy="4801314"/>
          </a:xfrm>
          <a:prstGeom prst="rect">
            <a:avLst/>
          </a:prstGeom>
        </p:spPr>
        <p:txBody>
          <a:bodyPr wrap="square">
            <a:spAutoFit/>
          </a:bodyPr>
          <a:lstStyle/>
          <a:p>
            <a:r>
              <a:rPr lang="it-IT" dirty="0" err="1"/>
              <a:t>Antiquitates</a:t>
            </a:r>
            <a:r>
              <a:rPr lang="it-IT" dirty="0"/>
              <a:t> </a:t>
            </a:r>
            <a:r>
              <a:rPr lang="it-IT" dirty="0" err="1"/>
              <a:t>Italicae</a:t>
            </a:r>
            <a:r>
              <a:rPr lang="it-IT" dirty="0"/>
              <a:t> Medi </a:t>
            </a:r>
            <a:r>
              <a:rPr lang="it-IT" dirty="0" err="1"/>
              <a:t>Aevi</a:t>
            </a:r>
            <a:r>
              <a:rPr lang="it-IT" dirty="0"/>
              <a:t>, IV, </a:t>
            </a:r>
            <a:r>
              <a:rPr lang="it-IT" dirty="0" err="1"/>
              <a:t>coll</a:t>
            </a:r>
            <a:r>
              <a:rPr lang="it-IT" dirty="0"/>
              <a:t>. </a:t>
            </a:r>
            <a:r>
              <a:rPr lang="it-IT" dirty="0" smtClean="0"/>
              <a:t>96-97.</a:t>
            </a:r>
          </a:p>
          <a:p>
            <a:endParaRPr lang="it-IT" dirty="0"/>
          </a:p>
          <a:p>
            <a:pPr algn="just"/>
            <a:r>
              <a:rPr lang="it-IT" b="1" dirty="0"/>
              <a:t>Invoco il Padre Celeste da cui procedono tutti i beni, affinché, per la sua santissima misericordia, mi conceda la grazia di proporvi, oggi </a:t>
            </a:r>
            <a:r>
              <a:rPr lang="it-IT" b="1" dirty="0" err="1"/>
              <a:t>eper</a:t>
            </a:r>
            <a:r>
              <a:rPr lang="it-IT" b="1" dirty="0"/>
              <a:t> tutta la durata del mio incarico, quello che conviene al glorioso nome della sua maestà, a reverenza e timore della santa Chiesa e del gloriosissimo signore nostro F(</a:t>
            </a:r>
            <a:r>
              <a:rPr lang="it-IT" b="1" dirty="0" err="1"/>
              <a:t>ederico</a:t>
            </a:r>
            <a:r>
              <a:rPr lang="it-IT" b="1" dirty="0"/>
              <a:t>) augusto imperatore dei Romani… a incremento, gloria e onore di questa nobilissima città e di tutti i suoi sudditi e alleati, e di quanti si rallegrano dei suoi successi e del suo onore. Se io volessi cercare argomenti per il mio dire e diffondermi nelle lodi di questa magnifica città, della sua splendida nobiltà, del suo numeroso e ricco popolo… non mi basterebbe un giorno intero, né la mia mente saprebbe porre un limite al discorso. Rinuncerò a parlare di quelle cose che anche senza le mie parole risplendono come sole agli occhi di tutti e passerò a quello che conviene dire in questo momento</a:t>
            </a:r>
            <a:r>
              <a:rPr lang="it-IT" b="1" dirty="0" smtClean="0"/>
              <a:t>…</a:t>
            </a:r>
            <a:endParaRPr lang="it-IT" b="1" dirty="0"/>
          </a:p>
        </p:txBody>
      </p:sp>
    </p:spTree>
    <p:extLst>
      <p:ext uri="{BB962C8B-B14F-4D97-AF65-F5344CB8AC3E}">
        <p14:creationId xmlns:p14="http://schemas.microsoft.com/office/powerpoint/2010/main" val="17939412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764704"/>
            <a:ext cx="7992888" cy="4801314"/>
          </a:xfrm>
          <a:prstGeom prst="rect">
            <a:avLst/>
          </a:prstGeom>
        </p:spPr>
        <p:txBody>
          <a:bodyPr wrap="square">
            <a:spAutoFit/>
          </a:bodyPr>
          <a:lstStyle/>
          <a:p>
            <a:endParaRPr lang="it-IT" b="1" dirty="0" smtClean="0"/>
          </a:p>
          <a:p>
            <a:r>
              <a:rPr lang="it-IT" b="1" dirty="0" smtClean="0"/>
              <a:t>Eserciterò </a:t>
            </a:r>
            <a:r>
              <a:rPr lang="it-IT" b="1" dirty="0"/>
              <a:t>le funzioni a me affidate senza risparmio di fatica, con ogni diligenza lealmente, attentamente, meditando ciò che conviene fare ad onore, profitto e vantaggio della vostra città, difendendo i diritti di tutti, secondo giustizia e imparzialmente. Ma per quanto posso vi prego, ammonisco ed esorto… a perseverare nel vivere con costumi degni di cittadini, stando in pace tra voi, con amore perfetto, rispettando scambievolmente: i vostri diritti, evitando le cattive azioni, senza mai offendere chi è più di voi, i vostri pari, i vostri inferiori. </a:t>
            </a:r>
            <a:endParaRPr lang="it-IT" b="1" dirty="0" smtClean="0"/>
          </a:p>
          <a:p>
            <a:pPr algn="just"/>
            <a:r>
              <a:rPr lang="it-IT" b="1" dirty="0" smtClean="0"/>
              <a:t>Ma </a:t>
            </a:r>
            <a:r>
              <a:rPr lang="it-IT" b="1" dirty="0"/>
              <a:t>se voi commetteste colpe di questo genere, la buona armonia tra me e voi cesserebbe. Non sono uno che accetti di vergognarsi di se stesso: un buon podestà non può ammettere che i delitti rimangano impuniti… Badate agli avvertimenti, per non commettere colpe di cui vi pentireste troppo tardi… Finisco il mio discorso invocando Dio, la Vergine e i Santi patroni, perché tutto quello che in futuro diremo per l'utile di questa comunità, sia a gloria loro e a onore, esaltazione, prospero e felice stato di questa città e dei suoi amici</a:t>
            </a:r>
          </a:p>
        </p:txBody>
      </p:sp>
    </p:spTree>
    <p:extLst>
      <p:ext uri="{BB962C8B-B14F-4D97-AF65-F5344CB8AC3E}">
        <p14:creationId xmlns:p14="http://schemas.microsoft.com/office/powerpoint/2010/main" val="305206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620689"/>
            <a:ext cx="7416824" cy="4247317"/>
          </a:xfrm>
          <a:prstGeom prst="rect">
            <a:avLst/>
          </a:prstGeom>
        </p:spPr>
        <p:txBody>
          <a:bodyPr wrap="square">
            <a:spAutoFit/>
          </a:bodyPr>
          <a:lstStyle/>
          <a:p>
            <a:r>
              <a:rPr lang="it-IT" dirty="0" err="1"/>
              <a:t>Antiquitates</a:t>
            </a:r>
            <a:r>
              <a:rPr lang="it-IT" dirty="0"/>
              <a:t> </a:t>
            </a:r>
            <a:r>
              <a:rPr lang="it-IT" dirty="0" err="1"/>
              <a:t>Italicae</a:t>
            </a:r>
            <a:r>
              <a:rPr lang="it-IT" dirty="0"/>
              <a:t> Medi </a:t>
            </a:r>
            <a:r>
              <a:rPr lang="it-IT" dirty="0" err="1"/>
              <a:t>Aevi</a:t>
            </a:r>
            <a:r>
              <a:rPr lang="it-IT" dirty="0"/>
              <a:t>, IV, </a:t>
            </a:r>
            <a:r>
              <a:rPr lang="it-IT" dirty="0" err="1"/>
              <a:t>coll</a:t>
            </a:r>
            <a:r>
              <a:rPr lang="it-IT" dirty="0"/>
              <a:t>. </a:t>
            </a:r>
            <a:r>
              <a:rPr lang="it-IT" dirty="0" smtClean="0"/>
              <a:t>117-118</a:t>
            </a:r>
          </a:p>
          <a:p>
            <a:endParaRPr lang="it-IT" dirty="0"/>
          </a:p>
          <a:p>
            <a:pPr algn="just"/>
            <a:r>
              <a:rPr lang="it-IT" b="1" dirty="0"/>
              <a:t>Fin dalla nascita il Creatore lo ha reso gradito a tutti. Crescendo e vivendo in pace con tutti, progredì per i costumi, la saggezza, gli onori. Ai vicini, agli amici, ai parenti offrì con liberalità i suoi servizi: finché visse, cercò sempre di compiacere e giovare a tutti… Possiamo e dobbiamo dolerci per la morte di un uomo di così grandi qualità, sia pensando alla perdita individuale, sia pensando alla comunità e alla patria, cui ogniqualvolta ve ne fu necessità offrì il suo sano consiglio, il suo aiuto, il suo denaro…, Non vi tratterrò con altre parole, ma da parte del vicinato e della parentela del defunto ringrazio voi, che come conviene alla vostra urbanità siete onorificamente convenuti per onorarne la sepoltura. Mentre voi tornerete ai vostri affari, i vicini e i parenti resteranno nelle loro case, attendendo consolazione</a:t>
            </a:r>
          </a:p>
        </p:txBody>
      </p:sp>
    </p:spTree>
    <p:extLst>
      <p:ext uri="{BB962C8B-B14F-4D97-AF65-F5344CB8AC3E}">
        <p14:creationId xmlns:p14="http://schemas.microsoft.com/office/powerpoint/2010/main" val="4049055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751344"/>
            <a:ext cx="7272808" cy="4801314"/>
          </a:xfrm>
          <a:prstGeom prst="rect">
            <a:avLst/>
          </a:prstGeom>
        </p:spPr>
        <p:txBody>
          <a:bodyPr wrap="square">
            <a:spAutoFit/>
          </a:bodyPr>
          <a:lstStyle/>
          <a:p>
            <a:r>
              <a:rPr lang="it-IT" dirty="0"/>
              <a:t>STATUTI E ORDINAMENTI DELLA VILLA DI MONTENARS</a:t>
            </a:r>
          </a:p>
          <a:p>
            <a:endParaRPr lang="it-IT" dirty="0" smtClean="0"/>
          </a:p>
          <a:p>
            <a:pPr algn="just"/>
            <a:r>
              <a:rPr lang="it-IT" b="1" dirty="0" smtClean="0"/>
              <a:t>Nell</a:t>
            </a:r>
            <a:r>
              <a:rPr lang="it-IT" b="1" dirty="0"/>
              <a:t>’ anno del Signore 1373, Indizione XI, nel giorno di domenica 24 Aprile, </a:t>
            </a:r>
            <a:r>
              <a:rPr lang="it-IT" b="1" dirty="0" smtClean="0"/>
              <a:t>nella villa </a:t>
            </a:r>
            <a:r>
              <a:rPr lang="it-IT" b="1" dirty="0"/>
              <a:t>di Montenars nella piazza del Comune detta……, alla presenza del saggio Rainaldo De La Porta di </a:t>
            </a:r>
            <a:r>
              <a:rPr lang="it-IT" b="1" dirty="0" smtClean="0"/>
              <a:t>Vicenza, </a:t>
            </a:r>
            <a:r>
              <a:rPr lang="it-IT" b="1" dirty="0"/>
              <a:t>perito legale, onorevole Capitano della Terra di Gemona, …, di </a:t>
            </a:r>
            <a:r>
              <a:rPr lang="it-IT" b="1" dirty="0" err="1"/>
              <a:t>Agiaruto</a:t>
            </a:r>
            <a:r>
              <a:rPr lang="it-IT" b="1" dirty="0"/>
              <a:t> fu Bartolomeo, di Rainaldo familiare2 del suddetto Sig</a:t>
            </a:r>
            <a:r>
              <a:rPr lang="it-IT" b="1" dirty="0" smtClean="0"/>
              <a:t>. Rainaldo</a:t>
            </a:r>
            <a:r>
              <a:rPr lang="it-IT" b="1" dirty="0"/>
              <a:t>, di Jacopo familiare del Nobile Signor </a:t>
            </a:r>
            <a:r>
              <a:rPr lang="it-IT" b="1" dirty="0" err="1"/>
              <a:t>Vicardo</a:t>
            </a:r>
            <a:r>
              <a:rPr lang="it-IT" b="1" dirty="0"/>
              <a:t> di </a:t>
            </a:r>
            <a:r>
              <a:rPr lang="it-IT" b="1" dirty="0" err="1"/>
              <a:t>Prampero</a:t>
            </a:r>
            <a:r>
              <a:rPr lang="it-IT" b="1" dirty="0"/>
              <a:t> e di </a:t>
            </a:r>
            <a:r>
              <a:rPr lang="it-IT" b="1" dirty="0" smtClean="0"/>
              <a:t>Nicola servo </a:t>
            </a:r>
            <a:r>
              <a:rPr lang="it-IT" b="1" dirty="0"/>
              <a:t>di Giuliano </a:t>
            </a:r>
            <a:r>
              <a:rPr lang="it-IT" b="1" dirty="0" err="1"/>
              <a:t>Brugni</a:t>
            </a:r>
            <a:r>
              <a:rPr lang="it-IT" b="1" dirty="0"/>
              <a:t> di </a:t>
            </a:r>
            <a:r>
              <a:rPr lang="it-IT" b="1" dirty="0" smtClean="0"/>
              <a:t>Gemona </a:t>
            </a:r>
            <a:r>
              <a:rPr lang="it-IT" b="1" dirty="0"/>
              <a:t>quali testimoni e di altre persone invitate e chiamate per </a:t>
            </a:r>
            <a:r>
              <a:rPr lang="it-IT" b="1" dirty="0" smtClean="0"/>
              <a:t>l’occasione. </a:t>
            </a:r>
          </a:p>
          <a:p>
            <a:pPr algn="just"/>
            <a:r>
              <a:rPr lang="it-IT" b="1" dirty="0" smtClean="0"/>
              <a:t>Radunata </a:t>
            </a:r>
            <a:r>
              <a:rPr lang="it-IT" b="1" dirty="0"/>
              <a:t>la vicinia, e…. degli uomini della villa di Montenars da </a:t>
            </a:r>
            <a:r>
              <a:rPr lang="it-IT" b="1" dirty="0" err="1"/>
              <a:t>Bardazario</a:t>
            </a:r>
            <a:r>
              <a:rPr lang="it-IT" b="1" dirty="0"/>
              <a:t>, </a:t>
            </a:r>
            <a:r>
              <a:rPr lang="it-IT" b="1" dirty="0" smtClean="0"/>
              <a:t>messo del </a:t>
            </a:r>
            <a:r>
              <a:rPr lang="it-IT" b="1" dirty="0"/>
              <a:t>paese, al suono della campana, come si usa, … e convocati uno per uno per </a:t>
            </a:r>
            <a:r>
              <a:rPr lang="it-IT" b="1" dirty="0" smtClean="0"/>
              <a:t>lo stato</a:t>
            </a:r>
            <a:r>
              <a:rPr lang="it-IT" b="1" dirty="0"/>
              <a:t>, l’onore e l’utilità di tutta… di Montenars, cioè…. a stabilire, ordinare e fare </a:t>
            </a:r>
            <a:r>
              <a:rPr lang="it-IT" b="1" dirty="0" smtClean="0"/>
              <a:t>gli statuti </a:t>
            </a:r>
            <a:r>
              <a:rPr lang="it-IT" b="1" dirty="0"/>
              <a:t>e regolamenti tutti e ciascuno come sono scritti di seguito con la volontà ed </a:t>
            </a:r>
            <a:r>
              <a:rPr lang="it-IT" b="1" dirty="0" smtClean="0"/>
              <a:t>il consenso…</a:t>
            </a:r>
            <a:endParaRPr lang="it-IT" b="1" dirty="0"/>
          </a:p>
        </p:txBody>
      </p:sp>
    </p:spTree>
    <p:extLst>
      <p:ext uri="{BB962C8B-B14F-4D97-AF65-F5344CB8AC3E}">
        <p14:creationId xmlns:p14="http://schemas.microsoft.com/office/powerpoint/2010/main" val="41109052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836712"/>
            <a:ext cx="6984776" cy="4524315"/>
          </a:xfrm>
          <a:prstGeom prst="rect">
            <a:avLst/>
          </a:prstGeom>
        </p:spPr>
        <p:txBody>
          <a:bodyPr wrap="square">
            <a:spAutoFit/>
          </a:bodyPr>
          <a:lstStyle/>
          <a:p>
            <a:pPr algn="just"/>
            <a:r>
              <a:rPr lang="it-IT" b="1" dirty="0"/>
              <a:t>di coloro che hanno la giurisdizione sulla detta villa di </a:t>
            </a:r>
            <a:r>
              <a:rPr lang="it-IT" b="1" dirty="0" smtClean="0"/>
              <a:t>Montenars</a:t>
            </a:r>
            <a:r>
              <a:rPr lang="it-IT" b="1" dirty="0"/>
              <a:t>, presenti nello stesso luogo, volenti e consenzienti, vale a dire dei Signori Nicolò e </a:t>
            </a:r>
            <a:r>
              <a:rPr lang="it-IT" b="1" dirty="0" err="1"/>
              <a:t>Vicardo</a:t>
            </a:r>
            <a:r>
              <a:rPr lang="it-IT" b="1" dirty="0"/>
              <a:t> del fu nobile </a:t>
            </a:r>
            <a:r>
              <a:rPr lang="it-IT" b="1" dirty="0" err="1"/>
              <a:t>Fanfino</a:t>
            </a:r>
            <a:r>
              <a:rPr lang="it-IT" b="1" dirty="0"/>
              <a:t>, Simone fu nobile cavalier signore Enrico di </a:t>
            </a:r>
            <a:r>
              <a:rPr lang="it-IT" b="1" dirty="0" err="1"/>
              <a:t>Prampero</a:t>
            </a:r>
            <a:r>
              <a:rPr lang="it-IT" b="1" dirty="0" smtClean="0"/>
              <a:t>, Giuliano </a:t>
            </a:r>
            <a:r>
              <a:rPr lang="it-IT" b="1" dirty="0"/>
              <a:t>[</a:t>
            </a:r>
            <a:r>
              <a:rPr lang="it-IT" b="1" dirty="0" err="1"/>
              <a:t>Brugni</a:t>
            </a:r>
            <a:r>
              <a:rPr lang="it-IT" b="1" dirty="0"/>
              <a:t> di] Gemona e all’assemblea dei capifamiglia hanno partecipato </a:t>
            </a:r>
            <a:r>
              <a:rPr lang="it-IT" b="1" dirty="0" smtClean="0"/>
              <a:t>più dei </a:t>
            </a:r>
            <a:r>
              <a:rPr lang="it-IT" b="1" dirty="0"/>
              <a:t>due terzi degli abitanti di Montenars, cioè Michele, Lorenzo ..…, Stefano e </a:t>
            </a:r>
            <a:r>
              <a:rPr lang="it-IT" b="1" dirty="0" err="1"/>
              <a:t>Dorlico</a:t>
            </a:r>
            <a:r>
              <a:rPr lang="it-IT" b="1" dirty="0"/>
              <a:t> di </a:t>
            </a:r>
            <a:r>
              <a:rPr lang="it-IT" b="1" dirty="0" err="1"/>
              <a:t>Jôf</a:t>
            </a:r>
            <a:r>
              <a:rPr lang="it-IT" b="1" dirty="0"/>
              <a:t>, Zanotto figlio di Leonardo </a:t>
            </a:r>
            <a:r>
              <a:rPr lang="it-IT" b="1" dirty="0" err="1"/>
              <a:t>Rames</a:t>
            </a:r>
            <a:r>
              <a:rPr lang="it-IT" b="1" dirty="0"/>
              <a:t>, </a:t>
            </a:r>
            <a:r>
              <a:rPr lang="it-IT" b="1" dirty="0" err="1"/>
              <a:t>Canderlo</a:t>
            </a:r>
            <a:r>
              <a:rPr lang="it-IT" b="1" dirty="0"/>
              <a:t>, </a:t>
            </a:r>
            <a:r>
              <a:rPr lang="it-IT" b="1" dirty="0" err="1"/>
              <a:t>Candedono</a:t>
            </a:r>
            <a:r>
              <a:rPr lang="it-IT" b="1" dirty="0"/>
              <a:t> ..…, Giusto</a:t>
            </a:r>
            <a:r>
              <a:rPr lang="it-IT" b="1" dirty="0" smtClean="0"/>
              <a:t>, Francesco</a:t>
            </a:r>
            <a:r>
              <a:rPr lang="it-IT" b="1" dirty="0"/>
              <a:t>, Bertolo di </a:t>
            </a:r>
            <a:r>
              <a:rPr lang="it-IT" b="1" dirty="0" err="1"/>
              <a:t>Falzoto</a:t>
            </a:r>
            <a:r>
              <a:rPr lang="it-IT" b="1" dirty="0"/>
              <a:t>, Guido, Marcuzzo, Stefano di </a:t>
            </a:r>
            <a:r>
              <a:rPr lang="it-IT" b="1" dirty="0" err="1"/>
              <a:t>Jôf</a:t>
            </a:r>
            <a:r>
              <a:rPr lang="it-IT" b="1" dirty="0"/>
              <a:t>, Simone, </a:t>
            </a:r>
            <a:r>
              <a:rPr lang="it-IT" b="1" dirty="0" smtClean="0"/>
              <a:t>Giovanni dal </a:t>
            </a:r>
            <a:r>
              <a:rPr lang="it-IT" b="1" dirty="0"/>
              <a:t>....., </a:t>
            </a:r>
            <a:r>
              <a:rPr lang="it-IT" b="1" dirty="0" err="1"/>
              <a:t>Filipusio</a:t>
            </a:r>
            <a:r>
              <a:rPr lang="it-IT" b="1" dirty="0"/>
              <a:t>, </a:t>
            </a:r>
            <a:r>
              <a:rPr lang="it-IT" b="1" dirty="0" err="1"/>
              <a:t>Galino</a:t>
            </a:r>
            <a:r>
              <a:rPr lang="it-IT" b="1" dirty="0"/>
              <a:t>, Serafino, </a:t>
            </a:r>
            <a:r>
              <a:rPr lang="it-IT" b="1" dirty="0" err="1"/>
              <a:t>Bartoloto</a:t>
            </a:r>
            <a:r>
              <a:rPr lang="it-IT" b="1" dirty="0"/>
              <a:t>, Giorgio e Giovanni fratelli e altri, </a:t>
            </a:r>
            <a:r>
              <a:rPr lang="it-IT" b="1" dirty="0" smtClean="0"/>
              <a:t>come si </a:t>
            </a:r>
            <a:r>
              <a:rPr lang="it-IT" b="1" dirty="0"/>
              <a:t>è detto più di due parti su tre degli uomini di Montenars e tutti quelli che </a:t>
            </a:r>
            <a:r>
              <a:rPr lang="it-IT" b="1" dirty="0" smtClean="0"/>
              <a:t>vollero ed </a:t>
            </a:r>
            <a:r>
              <a:rPr lang="it-IT" b="1" dirty="0"/>
              <a:t>ebbero la possibilità di presenziare senza problemi a questa </a:t>
            </a:r>
            <a:r>
              <a:rPr lang="it-IT" b="1" dirty="0" smtClean="0"/>
              <a:t>assemblea. </a:t>
            </a:r>
          </a:p>
          <a:p>
            <a:pPr algn="just"/>
            <a:endParaRPr lang="it-IT" b="1" dirty="0" smtClean="0"/>
          </a:p>
          <a:p>
            <a:pPr algn="just"/>
            <a:endParaRPr lang="it-IT" b="1" dirty="0"/>
          </a:p>
        </p:txBody>
      </p:sp>
    </p:spTree>
    <p:extLst>
      <p:ext uri="{BB962C8B-B14F-4D97-AF65-F5344CB8AC3E}">
        <p14:creationId xmlns:p14="http://schemas.microsoft.com/office/powerpoint/2010/main" val="1574106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09360" y="548680"/>
            <a:ext cx="7873584" cy="5632311"/>
          </a:xfrm>
          <a:prstGeom prst="rect">
            <a:avLst/>
          </a:prstGeom>
        </p:spPr>
        <p:txBody>
          <a:bodyPr wrap="square">
            <a:spAutoFit/>
          </a:bodyPr>
          <a:lstStyle/>
          <a:p>
            <a:pPr algn="just"/>
            <a:r>
              <a:rPr lang="it-IT" b="1" dirty="0"/>
              <a:t>Avendo pertanto il signor Matteo di </a:t>
            </a:r>
            <a:r>
              <a:rPr lang="it-IT" b="1" dirty="0" err="1"/>
              <a:t>Corrigia</a:t>
            </a:r>
            <a:r>
              <a:rPr lang="it-IT" b="1" dirty="0"/>
              <a:t> podestà di Cremona e il signor Guglielmo </a:t>
            </a:r>
            <a:r>
              <a:rPr lang="it-IT" b="1" dirty="0" err="1"/>
              <a:t>Mastaglio</a:t>
            </a:r>
            <a:r>
              <a:rPr lang="it-IT" b="1" dirty="0"/>
              <a:t> podestà della società del popolo di Cremona commesso al mio arbitrato la questione – cioè Matteo a nome suo e del comune da una parte e Guglielmo a nome suo e della società dall'altra – e avendo giurato di attenersi a tutti i miei precetti su ogni discordia, dopo aver comunicato il consiglio dei signori Pietro arciprete e N. arcidiacono e M. abate di S. Lorenzo e dei prevosti Giovanni di S. Agata e Andrea di S. </a:t>
            </a:r>
            <a:r>
              <a:rPr lang="it-IT" b="1" dirty="0" err="1"/>
              <a:t>Luzia</a:t>
            </a:r>
            <a:r>
              <a:rPr lang="it-IT" b="1" dirty="0"/>
              <a:t> e W. di S. Michele e C. arciprete di Platina e dei canonici della chiesa maggiore di Cremona, cioè Omobono e Giovanni Bono e mastro Anselmo, in presenza dei cappellani mastro M. e mastro Pietro e Girardo e Giacomo, dico e ordino che tutto il popolo di Cremona abbia la terza parte degli elettori dei consoli o del podestà e di coloro che sono eletti per emendare e rielaborare gli statuti del comune e di coloro che sono eletti per pronunciare le sentenze di condanna o di assoluzione ogni due mesi. E in genere abbia la terza parte di tutti gli uffici e gli onori, tanto annuali che non annuali, che sono di pertinenza del comune. Per popolo intendo coloro che sono fuori dei grandi consortili, che benché siano del popolo tuttavia devono essere considerati come militi. […]</a:t>
            </a:r>
          </a:p>
        </p:txBody>
      </p:sp>
    </p:spTree>
    <p:extLst>
      <p:ext uri="{BB962C8B-B14F-4D97-AF65-F5344CB8AC3E}">
        <p14:creationId xmlns:p14="http://schemas.microsoft.com/office/powerpoint/2010/main" val="42153792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1166843"/>
            <a:ext cx="7416824" cy="4801314"/>
          </a:xfrm>
          <a:prstGeom prst="rect">
            <a:avLst/>
          </a:prstGeom>
        </p:spPr>
        <p:txBody>
          <a:bodyPr wrap="square">
            <a:spAutoFit/>
          </a:bodyPr>
          <a:lstStyle/>
          <a:p>
            <a:pPr algn="just"/>
            <a:r>
              <a:rPr lang="it-IT" b="1" dirty="0"/>
              <a:t>Perciò il predetto Signor Giuliano </a:t>
            </a:r>
            <a:r>
              <a:rPr lang="it-IT" b="1" dirty="0" err="1"/>
              <a:t>Brugni</a:t>
            </a:r>
            <a:r>
              <a:rPr lang="it-IT" b="1" dirty="0"/>
              <a:t>, Capitano di Montenars per questo anno</a:t>
            </a:r>
            <a:r>
              <a:rPr lang="it-IT" b="1" dirty="0" smtClean="0"/>
              <a:t>, scelto</a:t>
            </a:r>
            <a:r>
              <a:rPr lang="it-IT" b="1" dirty="0"/>
              <a:t>, eletto ed incaricato dai predetti Signori Nicolò, </a:t>
            </a:r>
            <a:r>
              <a:rPr lang="it-IT" b="1" dirty="0" err="1"/>
              <a:t>Vicardo</a:t>
            </a:r>
            <a:r>
              <a:rPr lang="it-IT" b="1" dirty="0"/>
              <a:t> e Simone di </a:t>
            </a:r>
            <a:r>
              <a:rPr lang="it-IT" b="1" dirty="0" err="1" smtClean="0"/>
              <a:t>Prampero</a:t>
            </a:r>
            <a:r>
              <a:rPr lang="it-IT" b="1" dirty="0" smtClean="0"/>
              <a:t> in </a:t>
            </a:r>
            <a:r>
              <a:rPr lang="it-IT" b="1" dirty="0"/>
              <a:t>proporzione alla loro spettanza nell’assemblea, sedente come giudice, avuto pieno</a:t>
            </a:r>
          </a:p>
          <a:p>
            <a:pPr algn="just"/>
            <a:r>
              <a:rPr lang="it-IT" b="1" dirty="0"/>
              <a:t>e completo mandato dai suddetti signori e dai vicini, con solo Dio davanti agli occhi</a:t>
            </a:r>
            <a:r>
              <a:rPr lang="it-IT" b="1" dirty="0" smtClean="0"/>
              <a:t>, e </a:t>
            </a:r>
            <a:r>
              <a:rPr lang="it-IT" b="1" dirty="0"/>
              <a:t>invocato il suo Nome, perché dal Suo Volto hanno origine i retti giudizi, gli </a:t>
            </a:r>
            <a:r>
              <a:rPr lang="it-IT" b="1" dirty="0" smtClean="0"/>
              <a:t>statuti e </a:t>
            </a:r>
            <a:r>
              <a:rPr lang="it-IT" b="1" dirty="0"/>
              <a:t>le regole</a:t>
            </a:r>
            <a:r>
              <a:rPr lang="it-IT" b="1" dirty="0" smtClean="0"/>
              <a:t>…</a:t>
            </a:r>
          </a:p>
          <a:p>
            <a:pPr algn="just"/>
            <a:endParaRPr lang="it-IT" b="1" dirty="0"/>
          </a:p>
          <a:p>
            <a:pPr algn="just"/>
            <a:r>
              <a:rPr lang="it-IT" b="1" dirty="0" smtClean="0"/>
              <a:t>I rubrica: </a:t>
            </a:r>
            <a:r>
              <a:rPr lang="it-IT" b="1" dirty="0"/>
              <a:t>Che nessun abitante presenti querele a nessun altro che al Signor Capitano. Per prima cosa si è stabilito, ordinato e confermato che nessun vicino o abitante nella contrada della villa di Montenars osi o pensi di poter presentare querela a qualcuno contro un abitante di Montenars o del suo territorio per qualche motivo se non al signor Capitano o alla Signoria in carica pro-tempore e che se qualcuno avesse tanta audacia di fare altrimenti sia assoggettato alla pena di una marca di soldi da devolversi al Capitano in carica.</a:t>
            </a:r>
          </a:p>
        </p:txBody>
      </p:sp>
    </p:spTree>
    <p:extLst>
      <p:ext uri="{BB962C8B-B14F-4D97-AF65-F5344CB8AC3E}">
        <p14:creationId xmlns:p14="http://schemas.microsoft.com/office/powerpoint/2010/main" val="24779581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67840" y="548680"/>
            <a:ext cx="7200800" cy="4524315"/>
          </a:xfrm>
          <a:prstGeom prst="rect">
            <a:avLst/>
          </a:prstGeom>
        </p:spPr>
        <p:txBody>
          <a:bodyPr wrap="square">
            <a:spAutoFit/>
          </a:bodyPr>
          <a:lstStyle/>
          <a:p>
            <a:pPr algn="just"/>
            <a:r>
              <a:rPr lang="it-IT" b="1" dirty="0" smtClean="0"/>
              <a:t>II rubrica:  Poi </a:t>
            </a:r>
            <a:r>
              <a:rPr lang="it-IT" b="1" dirty="0"/>
              <a:t>hanno stabilito e ordinato che: se qualcuno, in qualche occasione, farà citare </a:t>
            </a:r>
            <a:r>
              <a:rPr lang="it-IT" b="1" dirty="0" smtClean="0"/>
              <a:t>una persona </a:t>
            </a:r>
            <a:r>
              <a:rPr lang="it-IT" b="1" dirty="0"/>
              <a:t>davanti al Signor Capitano o Signoria, se l’accusato alla prima convocazione</a:t>
            </a:r>
          </a:p>
          <a:p>
            <a:pPr algn="just"/>
            <a:r>
              <a:rPr lang="it-IT" b="1" dirty="0" smtClean="0"/>
              <a:t>non </a:t>
            </a:r>
            <a:r>
              <a:rPr lang="it-IT" b="1" dirty="0"/>
              <a:t>si sarà presentato, per la sua ostinazione paghi 4 denari; se l’accusato si </a:t>
            </a:r>
            <a:r>
              <a:rPr lang="it-IT" b="1" dirty="0" smtClean="0"/>
              <a:t>presenterà e </a:t>
            </a:r>
            <a:r>
              <a:rPr lang="it-IT" b="1" dirty="0"/>
              <a:t>l’accusatore no, l’accusato non sarà più tenuto a presentarsi se non per pagare </a:t>
            </a:r>
            <a:r>
              <a:rPr lang="it-IT" b="1" dirty="0" smtClean="0"/>
              <a:t>le spese</a:t>
            </a:r>
            <a:r>
              <a:rPr lang="it-IT" b="1" dirty="0"/>
              <a:t>, basandosi sulla data di convocazione, e allo stesso modo se, alla seconda convocazione, l’accusato non si presenterà paghi per la sua assenza 10 denari e se l’accusato si presenterà e l’accusatore no, quest’ultimo paghi le spese di cui sopra, e </a:t>
            </a:r>
            <a:r>
              <a:rPr lang="it-IT" b="1" dirty="0" smtClean="0"/>
              <a:t>fa fede </a:t>
            </a:r>
            <a:r>
              <a:rPr lang="it-IT" b="1" dirty="0"/>
              <a:t>la data di convocazione; e così alla terza convocazione se l’accusato non comparirà paghi 40 denari, e si pronunci una sentenza sommaria; queste multe siano versate al Signor Capitano, come detto sopra, e se l’accusato si presenterà e </a:t>
            </a:r>
            <a:r>
              <a:rPr lang="it-IT" b="1" dirty="0" smtClean="0"/>
              <a:t>l’accusatore non </a:t>
            </a:r>
            <a:r>
              <a:rPr lang="it-IT" b="1" dirty="0"/>
              <a:t>si farà vedere, questo sarà condannato a pagare le spese dette sopra.</a:t>
            </a:r>
          </a:p>
        </p:txBody>
      </p:sp>
    </p:spTree>
    <p:extLst>
      <p:ext uri="{BB962C8B-B14F-4D97-AF65-F5344CB8AC3E}">
        <p14:creationId xmlns:p14="http://schemas.microsoft.com/office/powerpoint/2010/main" val="19641775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692696"/>
            <a:ext cx="7848872" cy="5909310"/>
          </a:xfrm>
          <a:prstGeom prst="rect">
            <a:avLst/>
          </a:prstGeom>
        </p:spPr>
        <p:txBody>
          <a:bodyPr wrap="square">
            <a:spAutoFit/>
          </a:bodyPr>
          <a:lstStyle/>
          <a:p>
            <a:pPr algn="just"/>
            <a:r>
              <a:rPr lang="it-IT" b="1" dirty="0" smtClean="0"/>
              <a:t>III  rubrica: Poi </a:t>
            </a:r>
            <a:r>
              <a:rPr lang="it-IT" b="1" dirty="0"/>
              <a:t>fu stabilito che se una persona commetterà </a:t>
            </a:r>
            <a:r>
              <a:rPr lang="it-IT" b="1" dirty="0" smtClean="0"/>
              <a:t>sottrazione </a:t>
            </a:r>
            <a:r>
              <a:rPr lang="it-IT" b="1" dirty="0"/>
              <a:t>violenta di beni </a:t>
            </a:r>
            <a:r>
              <a:rPr lang="it-IT" b="1" dirty="0" smtClean="0"/>
              <a:t>contro qualcuno </a:t>
            </a:r>
            <a:r>
              <a:rPr lang="it-IT" b="1" dirty="0"/>
              <a:t>ed sarà dimostrata colpevole da una sentenza paghi 40 denari da </a:t>
            </a:r>
            <a:r>
              <a:rPr lang="it-IT" b="1" dirty="0" smtClean="0"/>
              <a:t>devolversi come </a:t>
            </a:r>
            <a:r>
              <a:rPr lang="it-IT" b="1" dirty="0"/>
              <a:t>sopra. Poi (si definì) che se una persona sottrarrà o porterà un oggetto </a:t>
            </a:r>
            <a:r>
              <a:rPr lang="it-IT" b="1" dirty="0" smtClean="0"/>
              <a:t>mobile a </a:t>
            </a:r>
            <a:r>
              <a:rPr lang="it-IT" b="1" dirty="0"/>
              <a:t>una persona contro la sua volontà, si intenda al pari di una sottrazione violenta</a:t>
            </a:r>
            <a:r>
              <a:rPr lang="it-IT" b="1" dirty="0" smtClean="0"/>
              <a:t>.</a:t>
            </a:r>
          </a:p>
          <a:p>
            <a:pPr algn="just"/>
            <a:endParaRPr lang="it-IT" b="1" dirty="0"/>
          </a:p>
          <a:p>
            <a:pPr algn="just"/>
            <a:r>
              <a:rPr lang="it-IT" b="1" dirty="0"/>
              <a:t>IV rubrica: Poi fu stabilito e ordinato che: se qualcuno colpirà un altro con spargimento di </a:t>
            </a:r>
            <a:r>
              <a:rPr lang="it-IT" b="1" dirty="0" smtClean="0"/>
              <a:t>sangue paghi </a:t>
            </a:r>
            <a:r>
              <a:rPr lang="it-IT" b="1" dirty="0"/>
              <a:t>40 denari; se non vi sarà spargimento di sangue ne paghi 8; soddisfi </a:t>
            </a:r>
            <a:r>
              <a:rPr lang="it-IT" b="1" dirty="0" smtClean="0"/>
              <a:t>comunque il </a:t>
            </a:r>
            <a:r>
              <a:rPr lang="it-IT" b="1" dirty="0"/>
              <a:t>torto alla parte lesa con le spese</a:t>
            </a:r>
            <a:r>
              <a:rPr lang="it-IT" b="1" dirty="0" smtClean="0"/>
              <a:t>.</a:t>
            </a:r>
          </a:p>
          <a:p>
            <a:pPr algn="just"/>
            <a:endParaRPr lang="it-IT" b="1" dirty="0"/>
          </a:p>
          <a:p>
            <a:pPr algn="just"/>
            <a:r>
              <a:rPr lang="it-IT" b="1" dirty="0"/>
              <a:t>V rubrica: Poi hanno stabilito ed ordinato che se qualcuno sguainerà con ira contro un altro </a:t>
            </a:r>
            <a:r>
              <a:rPr lang="it-IT" b="1" dirty="0" smtClean="0"/>
              <a:t>la spada </a:t>
            </a:r>
            <a:r>
              <a:rPr lang="it-IT" b="1" dirty="0"/>
              <a:t>o il coltello paghi 20 denari, destinati come detto sopra</a:t>
            </a:r>
            <a:r>
              <a:rPr lang="it-IT" b="1" dirty="0" smtClean="0"/>
              <a:t>.</a:t>
            </a:r>
          </a:p>
          <a:p>
            <a:pPr algn="just"/>
            <a:endParaRPr lang="it-IT" b="1" dirty="0"/>
          </a:p>
          <a:p>
            <a:pPr algn="just"/>
            <a:r>
              <a:rPr lang="it-IT" b="1" dirty="0"/>
              <a:t>VI rubrica: Quindi hanno stabilito ed ordinato che se qualche forestiero6 verrà a Montenars per aggredire qualche abitante sia costretto a pagare 40 denari e similmente se qualche Vicino viene nella detta contrada di Montenars e qualcuno lo aggredirà paghi la stessa multa.</a:t>
            </a:r>
          </a:p>
        </p:txBody>
      </p:sp>
    </p:spTree>
    <p:extLst>
      <p:ext uri="{BB962C8B-B14F-4D97-AF65-F5344CB8AC3E}">
        <p14:creationId xmlns:p14="http://schemas.microsoft.com/office/powerpoint/2010/main" val="7138613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692696"/>
            <a:ext cx="7776864" cy="5632311"/>
          </a:xfrm>
          <a:prstGeom prst="rect">
            <a:avLst/>
          </a:prstGeom>
        </p:spPr>
        <p:txBody>
          <a:bodyPr wrap="square">
            <a:spAutoFit/>
          </a:bodyPr>
          <a:lstStyle/>
          <a:p>
            <a:pPr algn="just"/>
            <a:r>
              <a:rPr lang="it-IT" b="1" dirty="0" smtClean="0"/>
              <a:t>VII rubrica:  Poi </a:t>
            </a:r>
            <a:r>
              <a:rPr lang="it-IT" b="1" dirty="0"/>
              <a:t>hanno stabilito ed ordinato che se qualcuno </a:t>
            </a:r>
            <a:r>
              <a:rPr lang="it-IT" b="1" dirty="0" smtClean="0"/>
              <a:t>scaglierà </a:t>
            </a:r>
            <a:r>
              <a:rPr lang="it-IT" b="1" dirty="0"/>
              <a:t>con ira una lancia o </a:t>
            </a:r>
            <a:r>
              <a:rPr lang="it-IT" b="1" dirty="0" smtClean="0"/>
              <a:t>un’altra arma </a:t>
            </a:r>
            <a:r>
              <a:rPr lang="it-IT" b="1" dirty="0"/>
              <a:t>subisca la pena del pagamento di 40 denari, e se qualcuno tirerà con animo </a:t>
            </a:r>
            <a:r>
              <a:rPr lang="it-IT" b="1" dirty="0" smtClean="0"/>
              <a:t>irato e </a:t>
            </a:r>
            <a:r>
              <a:rPr lang="it-IT" b="1" dirty="0"/>
              <a:t>in malo modo delle pietre contro qualcuno paghi 20 denari</a:t>
            </a:r>
            <a:r>
              <a:rPr lang="it-IT" b="1" dirty="0" smtClean="0"/>
              <a:t>.</a:t>
            </a:r>
          </a:p>
          <a:p>
            <a:pPr algn="just"/>
            <a:endParaRPr lang="it-IT" b="1" dirty="0"/>
          </a:p>
          <a:p>
            <a:pPr algn="just"/>
            <a:r>
              <a:rPr lang="it-IT" b="1" dirty="0"/>
              <a:t>VIII rubrica: Poi hanno stabilito ed ordinato che se qualche vicino di Montenars o forestiero </a:t>
            </a:r>
            <a:r>
              <a:rPr lang="it-IT" b="1" dirty="0" smtClean="0"/>
              <a:t>si scambieranno </a:t>
            </a:r>
            <a:r>
              <a:rPr lang="it-IT" b="1" dirty="0"/>
              <a:t>parole ingiuriose in territorio di Montenars, ritenute offensive, </a:t>
            </a:r>
            <a:r>
              <a:rPr lang="it-IT" b="1" dirty="0" smtClean="0"/>
              <a:t>cada nella </a:t>
            </a:r>
            <a:r>
              <a:rPr lang="it-IT" b="1" dirty="0"/>
              <a:t>pena di 8 denari di ammenda, e se lo dice durante il processo paghi il doppio</a:t>
            </a:r>
            <a:r>
              <a:rPr lang="it-IT" b="1" dirty="0" smtClean="0"/>
              <a:t>.</a:t>
            </a:r>
          </a:p>
          <a:p>
            <a:pPr algn="just"/>
            <a:endParaRPr lang="it-IT" b="1" dirty="0"/>
          </a:p>
          <a:p>
            <a:pPr algn="just"/>
            <a:r>
              <a:rPr lang="it-IT" b="1" dirty="0"/>
              <a:t>IX rubrica: Poi hanno stabilito ed ordinato che se qualcuno violerà la casa di un altro contro </a:t>
            </a:r>
            <a:r>
              <a:rPr lang="it-IT" b="1" dirty="0" smtClean="0"/>
              <a:t>la volontà </a:t>
            </a:r>
            <a:r>
              <a:rPr lang="it-IT" b="1" dirty="0"/>
              <a:t>del proprietario incorra nella pena prevista dalle </a:t>
            </a:r>
            <a:r>
              <a:rPr lang="it-IT" b="1" dirty="0" smtClean="0"/>
              <a:t>Costituzioni nella </a:t>
            </a:r>
            <a:r>
              <a:rPr lang="it-IT" b="1" dirty="0"/>
              <a:t>parte </a:t>
            </a:r>
            <a:r>
              <a:rPr lang="it-IT" b="1" dirty="0" smtClean="0"/>
              <a:t>che tratta </a:t>
            </a:r>
            <a:r>
              <a:rPr lang="it-IT" b="1" dirty="0"/>
              <a:t>di questi casi; e se qualcuno andrà nel portico o nel cortile di un’altra </a:t>
            </a:r>
            <a:r>
              <a:rPr lang="it-IT" b="1" dirty="0" smtClean="0"/>
              <a:t>persona in </a:t>
            </a:r>
            <a:r>
              <a:rPr lang="it-IT" b="1" dirty="0"/>
              <a:t>malo modo subisca la pena del pagamento di mezza marca</a:t>
            </a:r>
            <a:r>
              <a:rPr lang="it-IT" b="1" dirty="0" smtClean="0"/>
              <a:t>. </a:t>
            </a:r>
          </a:p>
          <a:p>
            <a:pPr algn="just"/>
            <a:r>
              <a:rPr lang="it-IT" b="1" dirty="0" smtClean="0"/>
              <a:t>E </a:t>
            </a:r>
            <a:r>
              <a:rPr lang="it-IT" b="1" dirty="0"/>
              <a:t>tutte le decisioni e gli ordinamenti sono stati firmati, ratificati e omologati da </a:t>
            </a:r>
            <a:r>
              <a:rPr lang="it-IT" b="1" dirty="0" smtClean="0"/>
              <a:t>tutti i </a:t>
            </a:r>
            <a:r>
              <a:rPr lang="it-IT" b="1" dirty="0"/>
              <a:t>suddetti Signori di </a:t>
            </a:r>
            <a:r>
              <a:rPr lang="it-IT" b="1" dirty="0" err="1"/>
              <a:t>Prampero</a:t>
            </a:r>
            <a:r>
              <a:rPr lang="it-IT" b="1" dirty="0"/>
              <a:t> e dai vicini e per volere dei detti </a:t>
            </a:r>
            <a:r>
              <a:rPr lang="it-IT" b="1"/>
              <a:t>Capifamiglia </a:t>
            </a:r>
            <a:r>
              <a:rPr lang="it-IT" b="1" smtClean="0"/>
              <a:t> tutto quanto </a:t>
            </a:r>
            <a:r>
              <a:rPr lang="it-IT" b="1" dirty="0"/>
              <a:t>scritto sopra fu corretto definito e completato per il buon stato della detta contrada di Montenars dal detto </a:t>
            </a:r>
            <a:r>
              <a:rPr lang="it-IT" b="1"/>
              <a:t>signor </a:t>
            </a:r>
            <a:r>
              <a:rPr lang="it-IT" b="1" smtClean="0"/>
              <a:t>Rainaldo.</a:t>
            </a:r>
            <a:endParaRPr lang="it-IT" b="1" dirty="0"/>
          </a:p>
        </p:txBody>
      </p:sp>
    </p:spTree>
    <p:extLst>
      <p:ext uri="{BB962C8B-B14F-4D97-AF65-F5344CB8AC3E}">
        <p14:creationId xmlns:p14="http://schemas.microsoft.com/office/powerpoint/2010/main" val="18590960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1028343"/>
            <a:ext cx="7560840" cy="4524315"/>
          </a:xfrm>
          <a:prstGeom prst="rect">
            <a:avLst/>
          </a:prstGeom>
        </p:spPr>
        <p:txBody>
          <a:bodyPr wrap="square">
            <a:spAutoFit/>
          </a:bodyPr>
          <a:lstStyle/>
          <a:p>
            <a:r>
              <a:rPr lang="it-IT" dirty="0" smtClean="0"/>
              <a:t>Statuti di Cividale  1378</a:t>
            </a:r>
          </a:p>
          <a:p>
            <a:endParaRPr lang="it-IT" dirty="0"/>
          </a:p>
          <a:p>
            <a:pPr marL="342900" indent="-342900">
              <a:buAutoNum type="arabicPeriod"/>
            </a:pPr>
            <a:r>
              <a:rPr lang="it-IT" b="1" dirty="0" smtClean="0"/>
              <a:t>E in primo luogo del modo e della procedura di elezione del consiglio </a:t>
            </a:r>
          </a:p>
          <a:p>
            <a:endParaRPr lang="it-IT" b="1" dirty="0" smtClean="0"/>
          </a:p>
          <a:p>
            <a:pPr algn="just"/>
            <a:r>
              <a:rPr lang="it-IT" b="1" dirty="0" smtClean="0"/>
              <a:t>Affinché tra i cittadini della terra di Cividale siano evitati errore e scandalo nell’elezione del consiglio di tale terra, è stato fissato, ordinato e stabilito che sette elettori del consiglio siano eletti d’ora innanzi con le modalità seguenti. Vale a dire che tutti i nomi dei consiglieri in carica nel periodo assegnato vengano scritti in particolare, per quanto possibile, in piccole cedole di un’unica forma, poni caso il nome di ciascun consigliere nella sua cedola, le quali, distintamente piegate o involte in modo tale che non possono essere lette o identificate, siano poste nel contempo in un recipiente, in un vaso o in un analogo luogo concavo, e insieme una volta in più vengano chiaramente mescolate.   </a:t>
            </a:r>
            <a:endParaRPr lang="it-IT" b="1" dirty="0"/>
          </a:p>
        </p:txBody>
      </p:sp>
    </p:spTree>
    <p:extLst>
      <p:ext uri="{BB962C8B-B14F-4D97-AF65-F5344CB8AC3E}">
        <p14:creationId xmlns:p14="http://schemas.microsoft.com/office/powerpoint/2010/main" val="12461658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908720"/>
            <a:ext cx="7488832" cy="3693319"/>
          </a:xfrm>
          <a:prstGeom prst="rect">
            <a:avLst/>
          </a:prstGeom>
        </p:spPr>
        <p:txBody>
          <a:bodyPr wrap="square">
            <a:spAutoFit/>
          </a:bodyPr>
          <a:lstStyle/>
          <a:p>
            <a:pPr algn="just"/>
            <a:r>
              <a:rPr lang="it-IT" b="1" dirty="0" smtClean="0"/>
              <a:t>Allora un fanciullo che giunga a caso, o un altro uomo, di tutte queste cedole debba estrarre senza frode in successione VII cedole che il caso avrà disposto. E quelli i cui nomi siano stati scritti nelle predette VII cedole estratte nella forma già indicata, dopo la prestazione da parte loro del dovuto giuramento, abbiano a eleggere il futuro consiglio come alle loro coscienze parrà che sia giovevole, sì che quelli che i predetti elettori abbiano nominato consiglieri siano e debbano essere consiglieri di questa terra. E </a:t>
            </a:r>
            <a:r>
              <a:rPr lang="it-IT" b="1" dirty="0" err="1" smtClean="0"/>
              <a:t>sifatta</a:t>
            </a:r>
            <a:r>
              <a:rPr lang="it-IT" b="1" dirty="0" smtClean="0"/>
              <a:t> modalità di elezione del consiglio debba essere osservata in perpetuo e stabilmente; perciò i nomi di coloro i quali erano stati elettori di quel precedente consiglio non siano posti nelle cedole di cui si è detto sopra per eleggere, in quella circostanza, il futuro consiglio. </a:t>
            </a:r>
            <a:endParaRPr lang="it-IT" b="1" dirty="0"/>
          </a:p>
        </p:txBody>
      </p:sp>
    </p:spTree>
    <p:extLst>
      <p:ext uri="{BB962C8B-B14F-4D97-AF65-F5344CB8AC3E}">
        <p14:creationId xmlns:p14="http://schemas.microsoft.com/office/powerpoint/2010/main" val="32856881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764704"/>
            <a:ext cx="7704856" cy="4524315"/>
          </a:xfrm>
          <a:prstGeom prst="rect">
            <a:avLst/>
          </a:prstGeom>
        </p:spPr>
        <p:txBody>
          <a:bodyPr wrap="square">
            <a:spAutoFit/>
          </a:bodyPr>
          <a:lstStyle/>
          <a:p>
            <a:pPr algn="just"/>
            <a:r>
              <a:rPr lang="it-IT" dirty="0" smtClean="0"/>
              <a:t>4. Di coloro che bestemmiano contro il Signore o la beata Vergine  Maria o gli altri santi.</a:t>
            </a:r>
          </a:p>
          <a:p>
            <a:pPr algn="just"/>
            <a:endParaRPr lang="it-IT" dirty="0"/>
          </a:p>
          <a:p>
            <a:pPr algn="just"/>
            <a:r>
              <a:rPr lang="it-IT" dirty="0" smtClean="0"/>
              <a:t> </a:t>
            </a:r>
            <a:r>
              <a:rPr lang="it-IT" b="1" dirty="0" smtClean="0"/>
              <a:t>É stato stabilito e ordinato che chiunque avrà  bestemmiato contro Dio o la santissima vergine  Maria sua madre e i suoi santi, o avrà pronunciato contro di loro qualche biasimevole espressione, sia condannato dal Comune di Cividale ad una marca di denari senza alcuna diminuzione; e qualora non possa pagare sia messo alla catena della pigna per restarvi tre giorni consecutivi  senza stuoie o copertura.  Se invero avrà commesso qualche atto vergognoso o disonorevole, come ad esempio percuotendo l’immagine, o sputando verso di essa, o scagliando fango, dadi o facendo altre cose similari, sia condannato a due marche senza diminuzione; se non le potesse pagare sia fustigato presso la fonte del mercato per tre volte e nondimeno sia messo alla catena della pigna per restarvi tre giorni consecutivi senza stuoie e copertura</a:t>
            </a:r>
            <a:r>
              <a:rPr lang="it-IT" dirty="0" smtClean="0"/>
              <a:t>.  </a:t>
            </a:r>
            <a:endParaRPr lang="it-IT" dirty="0"/>
          </a:p>
        </p:txBody>
      </p:sp>
    </p:spTree>
    <p:extLst>
      <p:ext uri="{BB962C8B-B14F-4D97-AF65-F5344CB8AC3E}">
        <p14:creationId xmlns:p14="http://schemas.microsoft.com/office/powerpoint/2010/main" val="33408160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755576" y="1052736"/>
            <a:ext cx="7920880" cy="4524315"/>
          </a:xfrm>
          <a:prstGeom prst="rect">
            <a:avLst/>
          </a:prstGeom>
        </p:spPr>
        <p:txBody>
          <a:bodyPr wrap="square">
            <a:spAutoFit/>
          </a:bodyPr>
          <a:lstStyle/>
          <a:p>
            <a:pPr algn="just"/>
            <a:r>
              <a:rPr lang="it-IT" b="1" dirty="0" smtClean="0"/>
              <a:t>Se invece avrà bestemmiato contro qualche altro santo, oppure avrà proferito verso il medesimo espressioni indecenti o ignobili, sia condannato a mezza marca di denari senza diminuzione da applicarsi ad opera della comunità; e nell’ipotesi non la possa pagare sia messo alla catena della pigna per rimanervi tre giorni continuativi senza stuoie o copertura.  Se invece avrà commesso qualche atto vergognoso  o disonorevole, ad esempio colpendo l’immagine o sputando  ad essa, o gettando fango , dadi o facendo cose simili, sia condannato ad una marca di denari, e se non la potrà pagare sia messo alla catena della pigna per rimanervi tre giorni intere senza stuoie e copertura.  E in merito a ciò faccia fede la testimonianza soltanto di un uomo degno di fede, il quale asserisca con giuramento di aver udito o sentito </a:t>
            </a:r>
            <a:r>
              <a:rPr lang="it-IT" b="1" dirty="0" err="1" smtClean="0"/>
              <a:t>sifatte</a:t>
            </a:r>
            <a:r>
              <a:rPr lang="it-IT" b="1" dirty="0" smtClean="0"/>
              <a:t> parole e fatti  indecenti. E che detto testimone abbia un quarto della condanna quando essa verrà riscossa, e sia tenuto in segreto; e che non sia ammessa in contrario qualche difesa dell’accusato. </a:t>
            </a:r>
            <a:endParaRPr lang="it-IT" b="1" dirty="0"/>
          </a:p>
        </p:txBody>
      </p:sp>
    </p:spTree>
    <p:extLst>
      <p:ext uri="{BB962C8B-B14F-4D97-AF65-F5344CB8AC3E}">
        <p14:creationId xmlns:p14="http://schemas.microsoft.com/office/powerpoint/2010/main" val="3869974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1124744"/>
            <a:ext cx="7704856" cy="4801314"/>
          </a:xfrm>
          <a:prstGeom prst="rect">
            <a:avLst/>
          </a:prstGeom>
        </p:spPr>
        <p:txBody>
          <a:bodyPr wrap="square">
            <a:spAutoFit/>
          </a:bodyPr>
          <a:lstStyle/>
          <a:p>
            <a:pPr marL="342900" indent="-342900" algn="just">
              <a:buAutoNum type="arabicPeriod" startAt="5"/>
            </a:pPr>
            <a:r>
              <a:rPr lang="it-IT" dirty="0" smtClean="0"/>
              <a:t>Di coloro che bastonano il padre o la madre.</a:t>
            </a:r>
          </a:p>
          <a:p>
            <a:pPr marL="342900" indent="-342900" algn="just">
              <a:buAutoNum type="arabicPeriod" startAt="5"/>
            </a:pPr>
            <a:endParaRPr lang="it-IT" dirty="0"/>
          </a:p>
          <a:p>
            <a:pPr algn="just"/>
            <a:r>
              <a:rPr lang="it-IT" b="1" dirty="0" smtClean="0"/>
              <a:t>Parimenti, se qualcuno avrà bastonato il padre o la madre e questo sia dimostrato validamente con giuramento del padre o della madre, rimanga un anno e un giorno fuori dalla terra della città, dai sobborghi e dal distretto. E nondimeno sia condannato secondo la qualità dell’offesa della bastonatura  o della percossa e dell’eccesso perpetrati, così com’è indicato nel tenore dei presenti statuti. Se invero qualcuno avrà fatto richiesta per colui affinché sia ricondotto a risiedere nella terra, colui che abbia presentato la domanda </a:t>
            </a:r>
            <a:r>
              <a:rPr lang="it-IT" b="1" dirty="0"/>
              <a:t>p</a:t>
            </a:r>
            <a:r>
              <a:rPr lang="it-IT" b="1" dirty="0" smtClean="0"/>
              <a:t>aghi una marca di denari; e nondimeno il figlio, che eccedette, come si è detto, permanga fuori dalla terra. Se poi il figlio prese dei beni del padre in misura superiore alla volontà di questi sia preso personalmente, e trattenuto in carcere secondo il volere del padre a proprie spese, fintantoché il figlio avrà restituito quanto preso o sarà stato in accordo col padre, attenendosi per le cose ricevute al giuramento del padre. </a:t>
            </a:r>
            <a:endParaRPr lang="it-IT" b="1" dirty="0"/>
          </a:p>
        </p:txBody>
      </p:sp>
    </p:spTree>
    <p:extLst>
      <p:ext uri="{BB962C8B-B14F-4D97-AF65-F5344CB8AC3E}">
        <p14:creationId xmlns:p14="http://schemas.microsoft.com/office/powerpoint/2010/main" val="14286500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340768"/>
            <a:ext cx="7488832" cy="3970318"/>
          </a:xfrm>
          <a:prstGeom prst="rect">
            <a:avLst/>
          </a:prstGeom>
        </p:spPr>
        <p:txBody>
          <a:bodyPr wrap="square">
            <a:spAutoFit/>
          </a:bodyPr>
          <a:lstStyle/>
          <a:p>
            <a:pPr algn="just"/>
            <a:r>
              <a:rPr lang="it-IT" dirty="0" smtClean="0"/>
              <a:t>8 . Di coloro che oltraggiano donne di onesta condizione e reputazione.</a:t>
            </a:r>
          </a:p>
          <a:p>
            <a:pPr algn="just"/>
            <a:endParaRPr lang="it-IT" dirty="0"/>
          </a:p>
          <a:p>
            <a:pPr algn="just"/>
            <a:r>
              <a:rPr lang="it-IT" b="1" dirty="0" smtClean="0"/>
              <a:t>È stato stabilito e ordinato che se qualche persona avrà detto ad una donna di buona e onesta relazione e reputazione, alla presenza di lei e in ascolto, che è una serva o una prostituta, o una ladra, chi cos’ parla, se uomo, sia condannato a due marche di denari. E se qualcuno avrà  rivolto altre parole indecenti e irriguardose nei confronti di una donna presente e in ascolto, costui rimanga a disposizione del consiglio; e tuttavia la disposizione del consiglio, nel condannare taluno o taluna per le premesse ingiurie, non superi la somma di due marche.</a:t>
            </a:r>
          </a:p>
          <a:p>
            <a:pPr algn="just"/>
            <a:endParaRPr lang="it-IT" dirty="0"/>
          </a:p>
          <a:p>
            <a:pPr algn="just"/>
            <a:endParaRPr lang="it-IT" dirty="0"/>
          </a:p>
        </p:txBody>
      </p:sp>
    </p:spTree>
    <p:extLst>
      <p:ext uri="{BB962C8B-B14F-4D97-AF65-F5344CB8AC3E}">
        <p14:creationId xmlns:p14="http://schemas.microsoft.com/office/powerpoint/2010/main" val="408782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980728"/>
            <a:ext cx="7200800" cy="4401205"/>
          </a:xfrm>
          <a:prstGeom prst="rect">
            <a:avLst/>
          </a:prstGeom>
        </p:spPr>
        <p:txBody>
          <a:bodyPr wrap="square">
            <a:spAutoFit/>
          </a:bodyPr>
          <a:lstStyle/>
          <a:p>
            <a:pPr algn="just"/>
            <a:r>
              <a:rPr lang="it-IT" sz="2000" b="1" dirty="0"/>
              <a:t>Ugualmente dico e ordino che in seguito nessun cittadino giuri presso la società del popolo o presso la società dei militi né presso altra società a danno del comune. Ugualmente nessuno sia costretto ad appartenere a qualche società contro la sua volontà. […]</a:t>
            </a:r>
          </a:p>
          <a:p>
            <a:pPr algn="just"/>
            <a:endParaRPr lang="it-IT" sz="2000" b="1" dirty="0"/>
          </a:p>
          <a:p>
            <a:pPr algn="just"/>
            <a:r>
              <a:rPr lang="it-IT" sz="2000" b="1" dirty="0"/>
              <a:t>Ugualmente dico e ordino che due uomini del popolo della Cittanova e due del resto del popolo stiano con un giudice e un notaio al banco della chiesa maggiore per tutela e patrocinio dei miserabili, non per salario ma per amore di Dio e riscuotano dal comune un salario come tutti gli altri ufficiali comunali, ma per un periodo di tempo determinato.</a:t>
            </a:r>
          </a:p>
        </p:txBody>
      </p:sp>
    </p:spTree>
    <p:extLst>
      <p:ext uri="{BB962C8B-B14F-4D97-AF65-F5344CB8AC3E}">
        <p14:creationId xmlns:p14="http://schemas.microsoft.com/office/powerpoint/2010/main" val="5864191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692696"/>
            <a:ext cx="7848872" cy="6186309"/>
          </a:xfrm>
          <a:prstGeom prst="rect">
            <a:avLst/>
          </a:prstGeom>
        </p:spPr>
        <p:txBody>
          <a:bodyPr wrap="square">
            <a:spAutoFit/>
          </a:bodyPr>
          <a:lstStyle/>
          <a:p>
            <a:r>
              <a:rPr lang="it-IT" dirty="0" smtClean="0"/>
              <a:t>9. Di coloro che oltraggiano taluno innanzi al dominio e ai consiglieri riuniti in consiglio.</a:t>
            </a:r>
          </a:p>
          <a:p>
            <a:endParaRPr lang="it-IT" dirty="0"/>
          </a:p>
          <a:p>
            <a:pPr algn="just"/>
            <a:r>
              <a:rPr lang="it-IT" b="1" dirty="0" smtClean="0"/>
              <a:t>È stato stabilito che chiunque avrà rivolto parole ingiuriose contro alcuno lì presente davanti ai consiglieri riuniti in consiglio paghi la pena nella quale sarà incorso per tali parole ai sensi degli statuti e oltre ciò sia condannato ad una marca di denari.</a:t>
            </a:r>
          </a:p>
          <a:p>
            <a:pPr algn="just"/>
            <a:endParaRPr lang="it-IT" dirty="0"/>
          </a:p>
          <a:p>
            <a:pPr algn="just"/>
            <a:r>
              <a:rPr lang="it-IT" dirty="0" smtClean="0"/>
              <a:t>11. Degli ufficiali del comune che commettono frode nei loro uffici.</a:t>
            </a:r>
          </a:p>
          <a:p>
            <a:pPr algn="just"/>
            <a:endParaRPr lang="it-IT" dirty="0" smtClean="0"/>
          </a:p>
          <a:p>
            <a:pPr algn="just"/>
            <a:r>
              <a:rPr lang="it-IT" b="1" dirty="0"/>
              <a:t>È stato </a:t>
            </a:r>
            <a:r>
              <a:rPr lang="it-IT" b="1" dirty="0" smtClean="0"/>
              <a:t>stabilito e ordinato che qualunque ufficiale del comune di detta città sarà stato costretto o sorpreso che abbia esercitato il proprio ufficio in modo fraudolento, vale a dire ricevendo denaro o qualcosa di simile da un altro per porre in essere nel suo ufficio qualche atto che non si deve fare o per omettere ciò che non deve essere tralasciato, e che questo sia provato con giuramento di taluno che lo dà o lo abbia dato, purché sia di buona e rispettabile reputazione e condizione e degno di fede, e con il giuramento di un uomo probo e di onesta condizione e fama e degno di fede, a titolo di pena sia condannato, qualora sia il provveditore, a XXV lire di veronesi piccoli.</a:t>
            </a:r>
            <a:endParaRPr lang="it-IT" b="1" dirty="0"/>
          </a:p>
          <a:p>
            <a:pPr algn="just"/>
            <a:endParaRPr lang="it-IT" dirty="0"/>
          </a:p>
        </p:txBody>
      </p:sp>
    </p:spTree>
    <p:extLst>
      <p:ext uri="{BB962C8B-B14F-4D97-AF65-F5344CB8AC3E}">
        <p14:creationId xmlns:p14="http://schemas.microsoft.com/office/powerpoint/2010/main" val="22458851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1268760"/>
            <a:ext cx="7848872" cy="4524315"/>
          </a:xfrm>
          <a:prstGeom prst="rect">
            <a:avLst/>
          </a:prstGeom>
        </p:spPr>
        <p:txBody>
          <a:bodyPr wrap="square">
            <a:spAutoFit/>
          </a:bodyPr>
          <a:lstStyle/>
          <a:p>
            <a:pPr algn="just"/>
            <a:r>
              <a:rPr lang="it-IT" b="1" dirty="0" smtClean="0"/>
              <a:t>Se invece sarà stato un diverso ufficiale, sia condannato efficacemente a XII lire e mezza di veronesi piccoli. E nondimeno restituisca immediatamente quanto ebbe a ricevere e si applichi integralmente a favore della comunità predetta. Da quel momento sia privato ed escluso da qualsiasi ufficio e consiglio della città fino a sei anni, se si sia trattato di provveditore; se di altro ufficiale, fino a tre anni. </a:t>
            </a:r>
          </a:p>
          <a:p>
            <a:pPr algn="just"/>
            <a:endParaRPr lang="it-IT" dirty="0" smtClean="0"/>
          </a:p>
          <a:p>
            <a:pPr algn="just"/>
            <a:r>
              <a:rPr lang="it-IT" dirty="0" smtClean="0"/>
              <a:t>17. Del non dichiarare i feriti fuori pericoli se non siano trascorsi nove giorni.</a:t>
            </a:r>
          </a:p>
          <a:p>
            <a:pPr algn="just"/>
            <a:endParaRPr lang="it-IT" dirty="0"/>
          </a:p>
          <a:p>
            <a:pPr algn="just"/>
            <a:r>
              <a:rPr lang="it-IT" b="1" dirty="0"/>
              <a:t>È stato </a:t>
            </a:r>
            <a:r>
              <a:rPr lang="it-IT" b="1" dirty="0" smtClean="0"/>
              <a:t>ordinato che qualche medico di fisica o di chirurgia non valga a presentare davanti al dominio di una relazione e dichiarare fuori pericolo un ferito in rapporto ad una certa ferita se non siano trascorsi nove giorni, da calcolarsi complessivamente dal giorno della ferita inferta.</a:t>
            </a:r>
            <a:endParaRPr lang="it-IT" b="1" dirty="0"/>
          </a:p>
        </p:txBody>
      </p:sp>
    </p:spTree>
    <p:extLst>
      <p:ext uri="{BB962C8B-B14F-4D97-AF65-F5344CB8AC3E}">
        <p14:creationId xmlns:p14="http://schemas.microsoft.com/office/powerpoint/2010/main" val="16753234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1196752"/>
            <a:ext cx="7128792" cy="3693319"/>
          </a:xfrm>
          <a:prstGeom prst="rect">
            <a:avLst/>
          </a:prstGeom>
        </p:spPr>
        <p:txBody>
          <a:bodyPr wrap="square">
            <a:spAutoFit/>
          </a:bodyPr>
          <a:lstStyle/>
          <a:p>
            <a:pPr algn="just"/>
            <a:r>
              <a:rPr lang="it-IT" b="1" dirty="0" smtClean="0"/>
              <a:t>E se vi  fosse una relazione prima dell’indicato tempo di nove giorni, non sia di alcun valore, efficacia ed effetto, allo stesso modo che se la menzionata relazione dei medici non fosse fatta e quel ferito non fosse dato o denunciato in giudizio come fuori pericolo. Qualunque medico, poi, tanto fisico quanto chirurgo, per la sua relazione di attestare quel ferito come liberato, abbia XVI denari se il ferito avrà abitato in città o entro i sobborghi. E se fosse opportuno che il medico andasse fuori dalla città e dai sobborghi alle ville alle quali spetta la custodia della terra della città, per vedere ed esaminare qualche ferito e per dichiarare il medesimo come fuori pericolo, ciascun medico abbia per la sua relazione  XXVI denari.</a:t>
            </a:r>
            <a:endParaRPr lang="it-IT" b="1" dirty="0"/>
          </a:p>
        </p:txBody>
      </p:sp>
    </p:spTree>
    <p:extLst>
      <p:ext uri="{BB962C8B-B14F-4D97-AF65-F5344CB8AC3E}">
        <p14:creationId xmlns:p14="http://schemas.microsoft.com/office/powerpoint/2010/main" val="19044543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1268760"/>
            <a:ext cx="7848872" cy="4247317"/>
          </a:xfrm>
          <a:prstGeom prst="rect">
            <a:avLst/>
          </a:prstGeom>
        </p:spPr>
        <p:txBody>
          <a:bodyPr wrap="square">
            <a:spAutoFit/>
          </a:bodyPr>
          <a:lstStyle/>
          <a:p>
            <a:r>
              <a:rPr lang="it-IT" dirty="0" smtClean="0"/>
              <a:t>18. Di coloro che portano armi proibite di giorno e di notte.</a:t>
            </a:r>
          </a:p>
          <a:p>
            <a:endParaRPr lang="it-IT" dirty="0" smtClean="0"/>
          </a:p>
          <a:p>
            <a:pPr algn="just"/>
            <a:r>
              <a:rPr lang="it-IT" b="1" dirty="0" smtClean="0"/>
              <a:t>È </a:t>
            </a:r>
            <a:r>
              <a:rPr lang="it-IT" b="1" dirty="0"/>
              <a:t>stato stabilito </a:t>
            </a:r>
            <a:r>
              <a:rPr lang="it-IT" b="1" dirty="0" smtClean="0"/>
              <a:t>e ordinato che nessuno, per la terra e i borghi di città, abbia la presunzione di portare di notte stocco, falcione, mazza ferrata, lancia, spiedo, balestra e arco, alla pena di una marca di denari a favore del comune per ciascuna di tali armi. E ciò possa essere provato anche soltanto tramite il giuramento di uno dei consiglieri del comune che sia stato in carica in quel tempo; a meno che il trasgressore in quel frangente venisse da fuori e andasse in via retta, nel qual caso non incorra in alcuna pena. E se intenda che sia di notte da quando è battuta la seconda campana del fuoco fino a quando è fatta suonare alla mattina a rintocchi. Parimenti che nessuno di giorno, sia locale che forestiero, abbia l’ardire di portare le predette armi o alcuna delle medesime ad una rissa, ad una mischia o ad un tafferuglio per qualche causa. </a:t>
            </a:r>
            <a:endParaRPr lang="it-IT" b="1" dirty="0"/>
          </a:p>
        </p:txBody>
      </p:sp>
    </p:spTree>
    <p:extLst>
      <p:ext uri="{BB962C8B-B14F-4D97-AF65-F5344CB8AC3E}">
        <p14:creationId xmlns:p14="http://schemas.microsoft.com/office/powerpoint/2010/main" val="26644533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1412776"/>
            <a:ext cx="7344816" cy="3970318"/>
          </a:xfrm>
          <a:prstGeom prst="rect">
            <a:avLst/>
          </a:prstGeom>
        </p:spPr>
        <p:txBody>
          <a:bodyPr wrap="square">
            <a:spAutoFit/>
          </a:bodyPr>
          <a:lstStyle/>
          <a:p>
            <a:pPr algn="just"/>
            <a:r>
              <a:rPr lang="it-IT" b="1" dirty="0" smtClean="0"/>
              <a:t>E chi avrà trasgredito incorra nella pena di mezza marca di denari a favore del comune, così tuttavia che non si intendano essere soggetti al presente disposto il signor gastaldo e i suoi famigli, né pure i provveditori con i loro famigli o dell’uno dei medesimi presso gli stessi provveditori, o d un altro di loro, esistenti in ragione proprio dell’esercizio dell’ufficio dei provveditori. Allo stesso modo non si ritengono obbligati alla presente statuizione coloro che svolgono servizio di guardia o di pattuglia durante le ore notturne, né pure quelli che portano armi o qualcuna delle medesime quando è suonata la campana a martello, e nemmeno chi fa custodia alle porte o alle piazze su incarico del dominio.</a:t>
            </a:r>
          </a:p>
          <a:p>
            <a:pPr algn="just"/>
            <a:endParaRPr lang="it-IT" b="1" dirty="0" smtClean="0"/>
          </a:p>
          <a:p>
            <a:pPr algn="just"/>
            <a:endParaRPr lang="it-IT" b="1" dirty="0"/>
          </a:p>
        </p:txBody>
      </p:sp>
    </p:spTree>
    <p:extLst>
      <p:ext uri="{BB962C8B-B14F-4D97-AF65-F5344CB8AC3E}">
        <p14:creationId xmlns:p14="http://schemas.microsoft.com/office/powerpoint/2010/main" val="31459406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1268760"/>
            <a:ext cx="7704856" cy="4524315"/>
          </a:xfrm>
          <a:prstGeom prst="rect">
            <a:avLst/>
          </a:prstGeom>
        </p:spPr>
        <p:txBody>
          <a:bodyPr wrap="square">
            <a:spAutoFit/>
          </a:bodyPr>
          <a:lstStyle/>
          <a:p>
            <a:pPr algn="just"/>
            <a:r>
              <a:rPr lang="it-IT" dirty="0" smtClean="0"/>
              <a:t>19. Che nessuno di nascosto valga  a portare armi per offendere</a:t>
            </a:r>
          </a:p>
          <a:p>
            <a:pPr algn="just"/>
            <a:endParaRPr lang="it-IT" dirty="0"/>
          </a:p>
          <a:p>
            <a:pPr algn="just"/>
            <a:r>
              <a:rPr lang="it-IT" b="1" dirty="0" smtClean="0"/>
              <a:t>Che nessuno su di sé in modo recondito, vale a dire nella scarpa, nella manica o altrove addosso occultamente, abbia l’ardire e osi portare, entro i sobborghi della terra della città, un coltello piccolo o grande o con qualche ferro simile per offendere; il trasgressore sia certo condannato a mezza marca di denari, da versare alla comunità.</a:t>
            </a:r>
          </a:p>
          <a:p>
            <a:pPr algn="just"/>
            <a:endParaRPr lang="it-IT" dirty="0"/>
          </a:p>
          <a:p>
            <a:pPr algn="just"/>
            <a:r>
              <a:rPr lang="it-IT" dirty="0" smtClean="0"/>
              <a:t>20. Di coloro che rivolgono un insulto contro qualcuno  senza armi. </a:t>
            </a:r>
          </a:p>
          <a:p>
            <a:pPr algn="just"/>
            <a:endParaRPr lang="it-IT" dirty="0"/>
          </a:p>
          <a:p>
            <a:pPr algn="just"/>
            <a:r>
              <a:rPr lang="it-IT" b="1" dirty="0" smtClean="0"/>
              <a:t>Se qualcuno avrò rivolto un insulto contro taluno senza armi e motivo di offendere, facendo  solamente vista o mostrando intenzione di volerlo percuotere o screditare, oppure cacciare con un piede o le mani, sia condannato a XL denari a favore del comune. </a:t>
            </a:r>
            <a:endParaRPr lang="it-IT" b="1" dirty="0"/>
          </a:p>
        </p:txBody>
      </p:sp>
    </p:spTree>
    <p:extLst>
      <p:ext uri="{BB962C8B-B14F-4D97-AF65-F5344CB8AC3E}">
        <p14:creationId xmlns:p14="http://schemas.microsoft.com/office/powerpoint/2010/main" val="38936014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196752"/>
            <a:ext cx="7560840" cy="4524315"/>
          </a:xfrm>
          <a:prstGeom prst="rect">
            <a:avLst/>
          </a:prstGeom>
        </p:spPr>
        <p:txBody>
          <a:bodyPr wrap="square">
            <a:spAutoFit/>
          </a:bodyPr>
          <a:lstStyle/>
          <a:p>
            <a:pPr algn="just"/>
            <a:r>
              <a:rPr lang="it-IT" b="1" dirty="0" smtClean="0"/>
              <a:t>E si intenda aver rivolto un’insolenza senza armi, abbia avuto o meno un’arma sopra di sé, purché non vi abbia messo mano né abbia fatto vista o mostrato intenzione di voler colpire o ferire con armi; tuttavia la statuizione abbia  interamente applicazione se la parte contro la quale l’insulto sia stato prodotto abbia esposto la sua lamentela per tale affronto e non diversamente. </a:t>
            </a:r>
          </a:p>
          <a:p>
            <a:pPr algn="just"/>
            <a:endParaRPr lang="it-IT" dirty="0"/>
          </a:p>
          <a:p>
            <a:pPr algn="just"/>
            <a:r>
              <a:rPr lang="it-IT" dirty="0" smtClean="0"/>
              <a:t>21. Dell’insulto fatto ad armi sguainate e non sguainate fuori  dai confini della piazza o del foro della città di giorno e di notte.</a:t>
            </a:r>
          </a:p>
          <a:p>
            <a:pPr algn="just"/>
            <a:endParaRPr lang="it-IT" dirty="0"/>
          </a:p>
          <a:p>
            <a:pPr algn="just"/>
            <a:r>
              <a:rPr lang="it-IT" b="1" dirty="0" smtClean="0"/>
              <a:t>Parimenti è stato stabilito e ordinato che chiunque abbia insultato un altro fuori dai confini della piazza della città o del foro con le armi sguainate, o abbia sfoderato le armi contro taluno di giorno, qualora sia stata sguainata la spada venga condannato ad un marca di denari a favore del comune; se sarà stato sfilato il coltello sia condannato a mezza marca di denari; </a:t>
            </a:r>
            <a:endParaRPr lang="it-IT" b="1" dirty="0"/>
          </a:p>
        </p:txBody>
      </p:sp>
    </p:spTree>
    <p:extLst>
      <p:ext uri="{BB962C8B-B14F-4D97-AF65-F5344CB8AC3E}">
        <p14:creationId xmlns:p14="http://schemas.microsoft.com/office/powerpoint/2010/main" val="25527013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692696"/>
            <a:ext cx="4553545" cy="369332"/>
          </a:xfrm>
          <a:prstGeom prst="rect">
            <a:avLst/>
          </a:prstGeom>
        </p:spPr>
        <p:txBody>
          <a:bodyPr wrap="square">
            <a:spAutoFit/>
          </a:bodyPr>
          <a:lstStyle/>
          <a:p>
            <a:r>
              <a:rPr lang="it-IT" dirty="0" smtClean="0"/>
              <a:t> </a:t>
            </a:r>
            <a:endParaRPr lang="it-IT" dirty="0"/>
          </a:p>
        </p:txBody>
      </p:sp>
      <p:sp>
        <p:nvSpPr>
          <p:cNvPr id="3" name="Rettangolo 2"/>
          <p:cNvSpPr/>
          <p:nvPr/>
        </p:nvSpPr>
        <p:spPr>
          <a:xfrm>
            <a:off x="971600" y="877362"/>
            <a:ext cx="6912768" cy="3693319"/>
          </a:xfrm>
          <a:prstGeom prst="rect">
            <a:avLst/>
          </a:prstGeom>
        </p:spPr>
        <p:txBody>
          <a:bodyPr wrap="square">
            <a:spAutoFit/>
          </a:bodyPr>
          <a:lstStyle/>
          <a:p>
            <a:pPr algn="just"/>
            <a:r>
              <a:rPr lang="it-IT" b="1" dirty="0" smtClean="0"/>
              <a:t>Se si sia trattato di altre armi con le quali sia stata arrecata ingiuria, ad esempio stocco, falcione, mezza ferrata, lancia, spiedo, balestra, arco, allora a titolo di pena paghi mezza marca di denari; nondimeno la pena prevista alla rubrica «Di coloro che portano armi proibite» resti confermata. Se invero l’insulto sia avvenuto con una pietra o con un bastone o altre cose simili, paghi XL denari; e se l’affronto sarà fatto con le armi non sguainate, allora l’autore di esso sia condannato alla metà di quanto risulta condannato chi ingiuria con le armi sfoderate. E si intenda che l’insulto sia stato commesso ad armi non sguainate quando l’autore vi  pose mano movendo contro un altro con tali armi non sfilate e simulando di volerlo offendere con </a:t>
            </a:r>
            <a:r>
              <a:rPr lang="it-IT" b="1" dirty="0" err="1" smtClean="0"/>
              <a:t>sifatte</a:t>
            </a:r>
            <a:r>
              <a:rPr lang="it-IT" b="1" dirty="0" smtClean="0"/>
              <a:t> armi.</a:t>
            </a:r>
          </a:p>
        </p:txBody>
      </p:sp>
    </p:spTree>
    <p:extLst>
      <p:ext uri="{BB962C8B-B14F-4D97-AF65-F5344CB8AC3E}">
        <p14:creationId xmlns:p14="http://schemas.microsoft.com/office/powerpoint/2010/main" val="36888780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836713"/>
            <a:ext cx="7488832" cy="4247317"/>
          </a:xfrm>
          <a:prstGeom prst="rect">
            <a:avLst/>
          </a:prstGeom>
        </p:spPr>
        <p:txBody>
          <a:bodyPr wrap="square">
            <a:spAutoFit/>
          </a:bodyPr>
          <a:lstStyle/>
          <a:p>
            <a:pPr algn="just"/>
            <a:r>
              <a:rPr lang="it-IT" b="1" dirty="0" smtClean="0"/>
              <a:t>23. Contro i consiglieri e gli altri ufficiali del comune che avranno rivelato i segreti del consiglio; e contro coloro che non devono convocare in consiglio i consiglieri in favore di altri.</a:t>
            </a:r>
          </a:p>
          <a:p>
            <a:pPr algn="just"/>
            <a:endParaRPr lang="it-IT" b="1" dirty="0"/>
          </a:p>
          <a:p>
            <a:pPr algn="just"/>
            <a:r>
              <a:rPr lang="it-IT" b="1" dirty="0" smtClean="0"/>
              <a:t>E’ stato stabilito e ordinato che se qualche consigliere o ufficiale del comune avrà rivelato o reso pubblico qualcosa che sia fatto, detto o deliberato nel consiglio della città che deve essere segreto, ai danni di colui o coloro che l’affare coinvolge o nei confronti di altri in modo fraudolento, così che ne possa sorgere malevolenza o scandalo, mai in seguito partecipi al consiglio della città, né riceva dal comune qualche ufficio; e in aggiunta a ciò sia tenuto a pagare una marca di denari. Ugualmente, che si instauri un’attenta procedura inquisitoria nei riguardi di chi abbia reso pubblico detto consiglio e l’autore del fatto sia iscritto nel registro del comune.</a:t>
            </a:r>
            <a:endParaRPr lang="it-IT" b="1" dirty="0"/>
          </a:p>
        </p:txBody>
      </p:sp>
    </p:spTree>
    <p:extLst>
      <p:ext uri="{BB962C8B-B14F-4D97-AF65-F5344CB8AC3E}">
        <p14:creationId xmlns:p14="http://schemas.microsoft.com/office/powerpoint/2010/main" val="35786813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692697"/>
            <a:ext cx="7776864" cy="4801314"/>
          </a:xfrm>
          <a:prstGeom prst="rect">
            <a:avLst/>
          </a:prstGeom>
        </p:spPr>
        <p:txBody>
          <a:bodyPr wrap="square">
            <a:spAutoFit/>
          </a:bodyPr>
          <a:lstStyle/>
          <a:p>
            <a:pPr algn="just"/>
            <a:r>
              <a:rPr lang="it-IT" b="1" dirty="0" smtClean="0"/>
              <a:t>E tale disposto venga letto ad ogni mutamento del consiglio, e prima del cambio di consiglio, alle scale, venga proclamato spergiuro e per ciò stesso infame. Ancora, che nessun consigliere sia convocato in consiglio in favore di alcuni contro altri a meno che non avvenga a vantaggio proprio e dei propri massari o del suo seguito, alla pena di XL denari da versare al comune per ciascuno e ciascuna volta.</a:t>
            </a:r>
          </a:p>
          <a:p>
            <a:pPr algn="just"/>
            <a:endParaRPr lang="it-IT" dirty="0"/>
          </a:p>
          <a:p>
            <a:pPr algn="just"/>
            <a:r>
              <a:rPr lang="it-IT" dirty="0" smtClean="0"/>
              <a:t>25. Di coloro che invitano o chiamano qualcuno al combattimento o al duello.</a:t>
            </a:r>
          </a:p>
          <a:p>
            <a:pPr algn="just"/>
            <a:endParaRPr lang="it-IT" dirty="0"/>
          </a:p>
          <a:p>
            <a:pPr algn="just"/>
            <a:r>
              <a:rPr lang="it-IT" b="1" dirty="0" smtClean="0"/>
              <a:t>Chiunque, vicino o abitatore della terra della città, avrà chiamato o invitato a voce, o tramite nunzio, o mediante lettere inviate da parte sua, un altro vicino o un abitatore di questa terra a combattere o a duellare senza l’autorizzazione del dominio, dicendo di voler battersi con quello, sia condannato a XXV lire di piccoli a favore del predetto comune.</a:t>
            </a:r>
            <a:endParaRPr lang="it-IT" b="1" dirty="0"/>
          </a:p>
        </p:txBody>
      </p:sp>
    </p:spTree>
    <p:extLst>
      <p:ext uri="{BB962C8B-B14F-4D97-AF65-F5344CB8AC3E}">
        <p14:creationId xmlns:p14="http://schemas.microsoft.com/office/powerpoint/2010/main" val="3308121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1124744"/>
            <a:ext cx="7560840" cy="4247317"/>
          </a:xfrm>
          <a:prstGeom prst="rect">
            <a:avLst/>
          </a:prstGeom>
        </p:spPr>
        <p:txBody>
          <a:bodyPr wrap="square">
            <a:spAutoFit/>
          </a:bodyPr>
          <a:lstStyle/>
          <a:p>
            <a:pPr algn="just"/>
            <a:r>
              <a:rPr lang="it-IT" b="1" dirty="0"/>
              <a:t>Dico e ordino che tutti gli uomini della città di Cremona, a qualunque società appartengano, e tutti gli uomini dei borghi suburbani devono essere dipendenti dalla giurisdizione del signor podestà Matteo, del quale sono di pertinenza tutti i diritti comuni, cioè punire i delitti, organizzare spedizioni militari, riscuotere pedaggi, ripatici e tutti gli altri redditi, controllare i panettieri, i mugnai, i tavernieri e gli altri commercianti. Ugualmente dico e ordino che il signor Guglielmo </a:t>
            </a:r>
            <a:r>
              <a:rPr lang="it-IT" b="1" dirty="0" err="1"/>
              <a:t>Mastaglio</a:t>
            </a:r>
            <a:r>
              <a:rPr lang="it-IT" b="1" dirty="0"/>
              <a:t> presti giuramento a tutti i decreti del podestà di Cremona Matteo entro la prossima domenica, se il signor Matteo vorrà, ma dico anche che [il detto podestà] non potrà ordinargli di sciogliere la sua società e non potrà giudicare gli uomini della sua società che hanno giurato di averlo come podestà. […]</a:t>
            </a:r>
          </a:p>
          <a:p>
            <a:pPr algn="just"/>
            <a:endParaRPr lang="it-IT" b="1" dirty="0"/>
          </a:p>
          <a:p>
            <a:pPr algn="just"/>
            <a:r>
              <a:rPr lang="it-IT" b="1" dirty="0"/>
              <a:t>Fatto in Cremona.</a:t>
            </a:r>
          </a:p>
        </p:txBody>
      </p:sp>
    </p:spTree>
    <p:extLst>
      <p:ext uri="{BB962C8B-B14F-4D97-AF65-F5344CB8AC3E}">
        <p14:creationId xmlns:p14="http://schemas.microsoft.com/office/powerpoint/2010/main" val="32383854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620689"/>
            <a:ext cx="7920880" cy="3970318"/>
          </a:xfrm>
          <a:prstGeom prst="rect">
            <a:avLst/>
          </a:prstGeom>
        </p:spPr>
        <p:txBody>
          <a:bodyPr wrap="square">
            <a:spAutoFit/>
          </a:bodyPr>
          <a:lstStyle/>
          <a:p>
            <a:pPr algn="just"/>
            <a:r>
              <a:rPr lang="it-IT" dirty="0" smtClean="0"/>
              <a:t>34 Dei padri fi famiglia che castigano la loro servitù ferendo o sferzando la medesima.</a:t>
            </a:r>
          </a:p>
          <a:p>
            <a:pPr algn="just"/>
            <a:endParaRPr lang="it-IT" dirty="0"/>
          </a:p>
          <a:p>
            <a:pPr algn="just"/>
            <a:r>
              <a:rPr lang="it-IT" b="1" dirty="0" smtClean="0"/>
              <a:t>Il padre di famiglia che avrà sferzato, o ferito, o colpito in qualsiasi altro modo la sua servitù, a lui soggetta in ragione della patria potestà, non incorra in alcuna pena a seguito delle percosse e delle ferite anzidette, salvo il diritto del dominio della città nel caso che, per effetto di tali percosse e ferite, sia sopraggiunta la morte. Se invero il padre di famiglia, con una mano, i piedi o un bastone, avrà colpito o picchiato senza effusione di sangue il servo o il domestico suo che, in cambio di una somma, vive con lui, per questo in nessun modo sia condannato; ma se lo avrà ferito con un bastone o armi fino a provocare fuoriuscite di sangue, sia condannato alla metà della pena nella quale incorrerebbe se avesse offeso un altro.</a:t>
            </a:r>
            <a:endParaRPr lang="it-IT" b="1" dirty="0"/>
          </a:p>
        </p:txBody>
      </p:sp>
    </p:spTree>
    <p:extLst>
      <p:ext uri="{BB962C8B-B14F-4D97-AF65-F5344CB8AC3E}">
        <p14:creationId xmlns:p14="http://schemas.microsoft.com/office/powerpoint/2010/main" val="11891626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764705"/>
            <a:ext cx="7848872" cy="4801314"/>
          </a:xfrm>
          <a:prstGeom prst="rect">
            <a:avLst/>
          </a:prstGeom>
        </p:spPr>
        <p:txBody>
          <a:bodyPr wrap="square">
            <a:spAutoFit/>
          </a:bodyPr>
          <a:lstStyle/>
          <a:p>
            <a:r>
              <a:rPr lang="it-IT" smtClean="0"/>
              <a:t>45. Dell’omicidio </a:t>
            </a:r>
            <a:r>
              <a:rPr lang="it-IT" dirty="0" smtClean="0"/>
              <a:t>commesso da taluno.</a:t>
            </a:r>
          </a:p>
          <a:p>
            <a:endParaRPr lang="it-IT" dirty="0"/>
          </a:p>
          <a:p>
            <a:pPr algn="just"/>
            <a:r>
              <a:rPr lang="it-IT" b="1" dirty="0" smtClean="0"/>
              <a:t>E’ stato ordinati e approvato che se qualcuno, in città o nei sobborghi, avrà ucciso qualche essere umano, maschio o femmina, della qual cosa vi fosse pubblica voce e diceria, sia difendendosi che diversamente, sia punito ad ogni modo con la pena capitale; e chiunque, poi, l’abbia assistito, pure nondimeno sia punito con la medesima pena. Chiunque invero avrà ucciso un uomo o una donna nella </a:t>
            </a:r>
            <a:r>
              <a:rPr lang="it-IT" b="1" dirty="0" err="1" smtClean="0"/>
              <a:t>gastaldia</a:t>
            </a:r>
            <a:r>
              <a:rPr lang="it-IT" b="1" dirty="0" smtClean="0"/>
              <a:t>, sia sottoposto alla stessa pena, e chiunque gli abbia prestato assistenza soffra detta pena. Se invero qualche vicino avrà ucciso un altro vicino della città o un concittadino in città o nei sobborghi e si sarà dato alla fuga, venga bandito in perpetuo, né mai ritorni nella terra se prima non sia stato in concordia e in pace  con gli aventi  rapporti con il defunto, e se prima anche non abbia pagato CC lire, rimanga fuori dalla terra e dalla </a:t>
            </a:r>
            <a:r>
              <a:rPr lang="it-IT" b="1" dirty="0" err="1" smtClean="0"/>
              <a:t>gastaldia</a:t>
            </a:r>
            <a:r>
              <a:rPr lang="it-IT" b="1" dirty="0" smtClean="0"/>
              <a:t> per un anno e un giorno, da computare complessivamente a partire dal giorno dell’effettuazione del pagamento delle medesime CC lire.</a:t>
            </a:r>
            <a:endParaRPr lang="it-IT" b="1" dirty="0"/>
          </a:p>
        </p:txBody>
      </p:sp>
    </p:spTree>
    <p:extLst>
      <p:ext uri="{BB962C8B-B14F-4D97-AF65-F5344CB8AC3E}">
        <p14:creationId xmlns:p14="http://schemas.microsoft.com/office/powerpoint/2010/main" val="32557826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548681"/>
            <a:ext cx="7776864" cy="4247317"/>
          </a:xfrm>
          <a:prstGeom prst="rect">
            <a:avLst/>
          </a:prstGeom>
        </p:spPr>
        <p:txBody>
          <a:bodyPr wrap="square">
            <a:spAutoFit/>
          </a:bodyPr>
          <a:lstStyle/>
          <a:p>
            <a:pPr algn="just"/>
            <a:r>
              <a:rPr lang="it-IT" b="1" dirty="0" smtClean="0"/>
              <a:t>E si vi  sarà stato qualcuno tolto di mezzo o ucciso nella </a:t>
            </a:r>
            <a:r>
              <a:rPr lang="it-IT" b="1" dirty="0" err="1" smtClean="0"/>
              <a:t>gastaldia</a:t>
            </a:r>
            <a:r>
              <a:rPr lang="it-IT" b="1" dirty="0" smtClean="0"/>
              <a:t> della città, l’uccisore che sia tuttavia fuori della città e dai sobborghi della medesima terra non venga assolutamente condannato a qualche pena pecuniaria da versare al comune in seguito a tale omicidio, ma tuttavia, secondo il costume, sia proclamato in bando perpetuo mediante lodo e sentenza. Inoltre, se l’omicida che abbia ucciso qualche vicino in Cividale e entro i sobborghi non sarà stato un vicino ma un forestiero, sia proclamato al bando perpetuo della terra e mai possa tornarvi, atteso pure che si sia accordato con gli aventi  rapporto con l’ucciso e volesse pagare al comune una pena pecuniaria per tale omicidio. In aggiunta , se taluno, vicino o straniero, avrà ucciso qualche vicino sotto qualsiasi altro dominio che quello in città, sia punito o proclamato nel bando di Cividale allo stesso modo che se tale omicidio fosse stato commesso in città, nel distretto o nella </a:t>
            </a:r>
            <a:r>
              <a:rPr lang="it-IT" b="1" dirty="0" err="1" smtClean="0"/>
              <a:t>gastaldia</a:t>
            </a:r>
            <a:r>
              <a:rPr lang="it-IT" b="1" dirty="0" smtClean="0"/>
              <a:t> della terra predetta. </a:t>
            </a:r>
            <a:endParaRPr lang="it-IT" b="1" dirty="0"/>
          </a:p>
        </p:txBody>
      </p:sp>
    </p:spTree>
    <p:extLst>
      <p:ext uri="{BB962C8B-B14F-4D97-AF65-F5344CB8AC3E}">
        <p14:creationId xmlns:p14="http://schemas.microsoft.com/office/powerpoint/2010/main" val="21342615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692697"/>
            <a:ext cx="7416824" cy="4801314"/>
          </a:xfrm>
          <a:prstGeom prst="rect">
            <a:avLst/>
          </a:prstGeom>
        </p:spPr>
        <p:txBody>
          <a:bodyPr wrap="square">
            <a:spAutoFit/>
          </a:bodyPr>
          <a:lstStyle/>
          <a:p>
            <a:pPr algn="just"/>
            <a:r>
              <a:rPr lang="it-IT" b="1" dirty="0" smtClean="0"/>
              <a:t>Così che si intendano e si reputino vicini della terra della città predetta tutti quelli che coabitano in città e nei sobborghi di questa terra, ma non i massari di altri che abitano nelle ville, pure nel caso svolgano servizio di guardia e di pattuglia di questa terra della città. </a:t>
            </a:r>
          </a:p>
          <a:p>
            <a:pPr algn="just"/>
            <a:endParaRPr lang="it-IT" b="1" dirty="0" smtClean="0"/>
          </a:p>
          <a:p>
            <a:pPr algn="just"/>
            <a:r>
              <a:rPr lang="it-IT" b="1" dirty="0" smtClean="0"/>
              <a:t>53. Dal non avanzare prove nei riguardi del Comune se non tramite atto notarile, o lettere, o registro del comune.</a:t>
            </a:r>
          </a:p>
          <a:p>
            <a:pPr algn="just"/>
            <a:endParaRPr lang="it-IT" b="1" dirty="0"/>
          </a:p>
          <a:p>
            <a:pPr algn="just"/>
            <a:r>
              <a:rPr lang="it-IT" b="1" dirty="0" smtClean="0"/>
              <a:t>A imitazione della disposizione dell’antico statuto della terra di Cividale, è stato stabilito che nessuno provi  o valga a provare in qualche modo, nei riguardi del comune, di qualche somma a lui dovuta dal comune di qualche prestazione da effettuarsi nei suoi confronti ad opera del comune, se non mediante atto pubblico notarile degno di fede o altra scrittura minuta di sigillo, o tramite il registro o i registri del comune, se fosse negato dal comune o dal consiglio.</a:t>
            </a:r>
            <a:endParaRPr lang="it-IT" b="1" dirty="0"/>
          </a:p>
        </p:txBody>
      </p:sp>
    </p:spTree>
    <p:extLst>
      <p:ext uri="{BB962C8B-B14F-4D97-AF65-F5344CB8AC3E}">
        <p14:creationId xmlns:p14="http://schemas.microsoft.com/office/powerpoint/2010/main" val="11727316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692697"/>
            <a:ext cx="7344816" cy="4247317"/>
          </a:xfrm>
          <a:prstGeom prst="rect">
            <a:avLst/>
          </a:prstGeom>
        </p:spPr>
        <p:txBody>
          <a:bodyPr wrap="square">
            <a:spAutoFit/>
          </a:bodyPr>
          <a:lstStyle/>
          <a:p>
            <a:pPr algn="just"/>
            <a:r>
              <a:rPr lang="it-IT" b="1" dirty="0" smtClean="0"/>
              <a:t>Tranne nel caso che, nel servizio armato del comune, se i cavalli saranno stati stimati e mostrati al capo, siano richiesti della perdita dei medesimi cavalli sulla scorta del giuramento del capo e dei suoi uomini entro un mese, da calcolarsi dal giorno della perdita di </a:t>
            </a:r>
            <a:r>
              <a:rPr lang="it-IT" b="1" dirty="0" err="1" smtClean="0"/>
              <a:t>sifatti</a:t>
            </a:r>
            <a:r>
              <a:rPr lang="it-IT" b="1" dirty="0" smtClean="0"/>
              <a:t> cavalli o dell’uccisione o del ferimento. E se entro detto mese non fossero richiesti i cavalli o la loro stima, rimanga valida la disposizione predetta circa il non esibire prove nei riguardi del comune se non mediante atto notarile, lettere o registro del comune</a:t>
            </a:r>
            <a:r>
              <a:rPr lang="it-IT" dirty="0" smtClean="0"/>
              <a:t>. </a:t>
            </a:r>
          </a:p>
          <a:p>
            <a:pPr algn="just"/>
            <a:endParaRPr lang="it-IT" dirty="0"/>
          </a:p>
          <a:p>
            <a:pPr algn="just"/>
            <a:r>
              <a:rPr lang="it-IT" b="1" dirty="0" smtClean="0"/>
              <a:t>57. Del non dare rifugio ai soggetti sottoposti al bando.</a:t>
            </a:r>
          </a:p>
          <a:p>
            <a:pPr algn="just"/>
            <a:endParaRPr lang="it-IT" b="1" dirty="0"/>
          </a:p>
          <a:p>
            <a:pPr algn="just"/>
            <a:r>
              <a:rPr lang="it-IT" b="1" dirty="0" smtClean="0"/>
              <a:t>Parimenti, che nessuno, nella propria casa in città, borghi ed entro i sobborghi, osi dare rifugio a dei sottoposti a bando nella terra della città.</a:t>
            </a:r>
            <a:endParaRPr lang="it-IT" b="1" dirty="0"/>
          </a:p>
        </p:txBody>
      </p:sp>
    </p:spTree>
    <p:extLst>
      <p:ext uri="{BB962C8B-B14F-4D97-AF65-F5344CB8AC3E}">
        <p14:creationId xmlns:p14="http://schemas.microsoft.com/office/powerpoint/2010/main" val="6760790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836713"/>
            <a:ext cx="7416824" cy="4524315"/>
          </a:xfrm>
          <a:prstGeom prst="rect">
            <a:avLst/>
          </a:prstGeom>
        </p:spPr>
        <p:txBody>
          <a:bodyPr wrap="square">
            <a:spAutoFit/>
          </a:bodyPr>
          <a:lstStyle/>
          <a:p>
            <a:pPr algn="just"/>
            <a:r>
              <a:rPr lang="it-IT" b="1" dirty="0" smtClean="0"/>
              <a:t>E chi avrà trasgredito, se il bandito dovesse perdere la vita o un membro, paghi al comune C lire di piccoli; se invece quel bandito dovesse pagare soltanto una pena pecuniaria a causa del medesimo bando e non dovesse perdere un membro, allora tale favoreggiatore sia tenuto a versare al comune XXV lire. </a:t>
            </a:r>
          </a:p>
          <a:p>
            <a:pPr algn="just"/>
            <a:endParaRPr lang="it-IT" b="1" dirty="0"/>
          </a:p>
          <a:p>
            <a:pPr algn="just"/>
            <a:r>
              <a:rPr lang="it-IT" b="1" dirty="0" smtClean="0"/>
              <a:t>58. Di coloro che trattano la pace e la concordia.</a:t>
            </a:r>
          </a:p>
          <a:p>
            <a:pPr algn="just"/>
            <a:endParaRPr lang="it-IT" b="1" dirty="0"/>
          </a:p>
          <a:p>
            <a:pPr algn="just"/>
            <a:r>
              <a:rPr lang="it-IT" b="1" dirty="0" smtClean="0"/>
              <a:t>Annualmente, da parte del consiglio, siano eletti ed imposti tre buoni uomini o provveditori del comune, i quali in merito alle discordie che vi sono nella terra, riconducono le parti all’accordo. E se permanesse ad opera di alcuna delle parti, sottopongono al consiglio, così che ai loro resoconti sia attribuita fede nei riguardi di colui che dicessero di reputare ambiguo. E nondimeno il consiglio costringa le parti a stipulare la pace e la concordia come meglio avranno creduto di risolvere.</a:t>
            </a:r>
            <a:endParaRPr lang="it-IT" b="1" dirty="0"/>
          </a:p>
        </p:txBody>
      </p:sp>
    </p:spTree>
    <p:extLst>
      <p:ext uri="{BB962C8B-B14F-4D97-AF65-F5344CB8AC3E}">
        <p14:creationId xmlns:p14="http://schemas.microsoft.com/office/powerpoint/2010/main" val="42657142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836713"/>
            <a:ext cx="7344816" cy="4247317"/>
          </a:xfrm>
          <a:prstGeom prst="rect">
            <a:avLst/>
          </a:prstGeom>
        </p:spPr>
        <p:txBody>
          <a:bodyPr wrap="square">
            <a:spAutoFit/>
          </a:bodyPr>
          <a:lstStyle/>
          <a:p>
            <a:pPr algn="just"/>
            <a:r>
              <a:rPr lang="it-IT" b="1" dirty="0" smtClean="0"/>
              <a:t>61. Del fatto che nessuno oltrepassi le mura della città</a:t>
            </a:r>
          </a:p>
          <a:p>
            <a:pPr algn="just"/>
            <a:endParaRPr lang="it-IT" b="1" dirty="0"/>
          </a:p>
          <a:p>
            <a:pPr algn="just"/>
            <a:r>
              <a:rPr lang="it-IT" b="1" dirty="0" smtClean="0"/>
              <a:t>Nessuna persona originaria della terra o forestiera entri o esca dalla città se non attraverso le porte della terra medesima, così che nessuno abbia l’ardire di scavalcare le mura esterne delle città i dei borghi a qualche ora del giorno o della notte. Chi poi avrà fatto diversamente e potrà legittimamente essere trovato, sia preso personalmente in carcere, da non rilasciarsi se prima, entro X giorni da </a:t>
            </a:r>
            <a:r>
              <a:rPr lang="it-IT" b="1" dirty="0" err="1" smtClean="0"/>
              <a:t>sifatta</a:t>
            </a:r>
            <a:r>
              <a:rPr lang="it-IT" b="1" dirty="0" smtClean="0"/>
              <a:t> detenzione, non abbia versato in pagamento al comune della città I lire di veronesi piccoli, salvo il diritto del gastaldo. E se entro il predetto termine non avrà sborsato tale somma, resti in carcere fino a che avrà adempiuto e dia tramite il comune VIII veronesi piccoli in ciascun giorno a titolo di spese. E se sarà evaso sia sottoposto al bando del comune finché avrà dato soddisfazione del danno anzidetto. </a:t>
            </a:r>
            <a:endParaRPr lang="it-IT" b="1" dirty="0"/>
          </a:p>
        </p:txBody>
      </p:sp>
    </p:spTree>
    <p:extLst>
      <p:ext uri="{BB962C8B-B14F-4D97-AF65-F5344CB8AC3E}">
        <p14:creationId xmlns:p14="http://schemas.microsoft.com/office/powerpoint/2010/main" val="9617915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412776"/>
            <a:ext cx="7056784" cy="3139321"/>
          </a:xfrm>
          <a:prstGeom prst="rect">
            <a:avLst/>
          </a:prstGeom>
        </p:spPr>
        <p:txBody>
          <a:bodyPr wrap="square">
            <a:spAutoFit/>
          </a:bodyPr>
          <a:lstStyle/>
          <a:p>
            <a:pPr algn="just"/>
            <a:r>
              <a:rPr lang="it-IT" b="1" dirty="0" smtClean="0"/>
              <a:t>63. Del portare addosso la pietra del comune da parte delle donne condannate che non sono in grado di pagare</a:t>
            </a:r>
          </a:p>
          <a:p>
            <a:pPr algn="just"/>
            <a:endParaRPr lang="it-IT" b="1" dirty="0"/>
          </a:p>
          <a:p>
            <a:pPr algn="just"/>
            <a:r>
              <a:rPr lang="it-IT" b="1" dirty="0" smtClean="0"/>
              <a:t>E’ stato stabilito che se qualche donna priva di sostanze sarà stata condannata in consiglio, le sia ingiunto di pagare entro i dieci giorni dalla condanna, o offra idonea garanzia di farvi onore; cosa che se non avrà fatto entro i dieci giorni, porti in giro per la città la pietra del buratto del comune pubblicamente sulle spalle, in modo che sia vista da tutti. E fatto ciò sia sciolta da </a:t>
            </a:r>
            <a:r>
              <a:rPr lang="it-IT" b="1" dirty="0" err="1" smtClean="0"/>
              <a:t>sifatto</a:t>
            </a:r>
            <a:r>
              <a:rPr lang="it-IT" b="1" dirty="0" smtClean="0"/>
              <a:t> pagamento</a:t>
            </a:r>
            <a:r>
              <a:rPr lang="it-IT" dirty="0" smtClean="0"/>
              <a:t>.</a:t>
            </a:r>
          </a:p>
          <a:p>
            <a:pPr algn="just"/>
            <a:endParaRPr lang="it-IT" dirty="0"/>
          </a:p>
        </p:txBody>
      </p:sp>
    </p:spTree>
    <p:extLst>
      <p:ext uri="{BB962C8B-B14F-4D97-AF65-F5344CB8AC3E}">
        <p14:creationId xmlns:p14="http://schemas.microsoft.com/office/powerpoint/2010/main" val="19074787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836712"/>
            <a:ext cx="7704856" cy="5078313"/>
          </a:xfrm>
          <a:prstGeom prst="rect">
            <a:avLst/>
          </a:prstGeom>
        </p:spPr>
        <p:txBody>
          <a:bodyPr wrap="square">
            <a:spAutoFit/>
          </a:bodyPr>
          <a:lstStyle/>
          <a:p>
            <a:pPr algn="just"/>
            <a:r>
              <a:rPr lang="it-IT" b="1" dirty="0"/>
              <a:t>67. Del non giocare con dadi truccati.</a:t>
            </a:r>
          </a:p>
          <a:p>
            <a:pPr algn="just"/>
            <a:endParaRPr lang="it-IT" b="1" dirty="0"/>
          </a:p>
          <a:p>
            <a:pPr algn="just"/>
            <a:r>
              <a:rPr lang="it-IT" b="1" dirty="0"/>
              <a:t>E’ stato ordinato e stabilito che nessuno giochi con dadi di numero maggiore o minore oppure falsi; e chi avrà trasgredito paghi al comune XL denari, fatta salva la </a:t>
            </a:r>
            <a:r>
              <a:rPr lang="it-IT" b="1" dirty="0" err="1"/>
              <a:t>vadia</a:t>
            </a:r>
            <a:r>
              <a:rPr lang="it-IT" b="1" dirty="0"/>
              <a:t> del gastaldo. </a:t>
            </a:r>
            <a:r>
              <a:rPr lang="it-IT" b="1" dirty="0" smtClean="0"/>
              <a:t> E nel caso non possa pagare reti tre giorni alla catena della pigna senza protezione; e che si attribuisca fede ad un solo uomo onesto. Ugualmente , che colui il quale abbia così guadagnato renda quanto lucrato. </a:t>
            </a:r>
          </a:p>
          <a:p>
            <a:pPr algn="just"/>
            <a:endParaRPr lang="it-IT" b="1" dirty="0"/>
          </a:p>
          <a:p>
            <a:pPr algn="just"/>
            <a:r>
              <a:rPr lang="it-IT" b="1" dirty="0" smtClean="0"/>
              <a:t>79. Del non tenere gioco di notte</a:t>
            </a:r>
          </a:p>
          <a:p>
            <a:pPr algn="just"/>
            <a:endParaRPr lang="it-IT" b="1" dirty="0"/>
          </a:p>
          <a:p>
            <a:pPr algn="just"/>
            <a:r>
              <a:rPr lang="it-IT" b="1" dirty="0" smtClean="0"/>
              <a:t>Nessuna persona di giorno e di notte abbia l’ardire di tenere gioco o baratteria nella sua cassa o nel terreno della chiesa maggiore della città, o in altri luoghi consacrati o in altri luoghi nascosti in città o nei sobborghi, a meno che non fosse nelle pubbliche piazze o taverne o altri posti senza frode di giorno, e nella casa del comune, di notte nelle festività del Natale di Cristo.</a:t>
            </a:r>
            <a:endParaRPr lang="it-IT" b="1" dirty="0"/>
          </a:p>
        </p:txBody>
      </p:sp>
    </p:spTree>
    <p:extLst>
      <p:ext uri="{BB962C8B-B14F-4D97-AF65-F5344CB8AC3E}">
        <p14:creationId xmlns:p14="http://schemas.microsoft.com/office/powerpoint/2010/main" val="34815652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908720"/>
            <a:ext cx="7488832" cy="5355312"/>
          </a:xfrm>
          <a:prstGeom prst="rect">
            <a:avLst/>
          </a:prstGeom>
        </p:spPr>
        <p:txBody>
          <a:bodyPr wrap="square">
            <a:spAutoFit/>
          </a:bodyPr>
          <a:lstStyle/>
          <a:p>
            <a:r>
              <a:rPr lang="it-IT" b="1" dirty="0" smtClean="0"/>
              <a:t>E se qualcuno avrà trasgredito, paghi al comune mezza marca, mentre chi avrà giocato versi per ogni volta XL denari al comune; e oltre questo non vi sia tornaconto per il mutuante nei confronti del principale circa la somma che concesse in merito a </a:t>
            </a:r>
            <a:r>
              <a:rPr lang="it-IT" b="1" dirty="0" err="1" smtClean="0"/>
              <a:t>sifatto</a:t>
            </a:r>
            <a:r>
              <a:rPr lang="it-IT" b="1" dirty="0" smtClean="0"/>
              <a:t> gioco</a:t>
            </a:r>
            <a:r>
              <a:rPr lang="it-IT" dirty="0" smtClean="0"/>
              <a:t>. </a:t>
            </a:r>
          </a:p>
          <a:p>
            <a:endParaRPr lang="it-IT" dirty="0"/>
          </a:p>
          <a:p>
            <a:pPr algn="just"/>
            <a:r>
              <a:rPr lang="it-IT" b="1" dirty="0" smtClean="0"/>
              <a:t>85. Del fatto che non siano vendute in mano di forestieri né date in locazione case in luoghi sospetti della città.</a:t>
            </a:r>
          </a:p>
          <a:p>
            <a:pPr algn="just"/>
            <a:endParaRPr lang="it-IT" b="1" dirty="0"/>
          </a:p>
          <a:p>
            <a:pPr algn="just"/>
            <a:r>
              <a:rPr lang="it-IT" b="1" dirty="0" smtClean="0"/>
              <a:t>Nessuno venda o abbia l’ardire di alienare a qualche forestiero le sue case situate in città sopra le porte e le mura urbane ed altri luoghi sospetti in città o nei borghi, senza la volontà e la licenza e il consenso del consiglio cittadino. Chi invero non avrà ottemperato paghi al comune la metà del prezzo o del valore della casa che risultasse così venduta. A proposito inoltre di tali case, nessuno le dia in locazione in mano di potenti stranieri senza la volontà e la licenza del consiglio. </a:t>
            </a:r>
            <a:r>
              <a:rPr lang="it-IT" b="1" smtClean="0"/>
              <a:t>Chi invero avrà </a:t>
            </a:r>
            <a:r>
              <a:rPr lang="it-IT" b="1" dirty="0" smtClean="0"/>
              <a:t>agito diversamente, sia tenuto a sborsare al comune L lire di veronesi piccoli.</a:t>
            </a:r>
            <a:endParaRPr lang="it-IT" b="1" dirty="0"/>
          </a:p>
        </p:txBody>
      </p:sp>
    </p:spTree>
    <p:extLst>
      <p:ext uri="{BB962C8B-B14F-4D97-AF65-F5344CB8AC3E}">
        <p14:creationId xmlns:p14="http://schemas.microsoft.com/office/powerpoint/2010/main" val="3965926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620688"/>
            <a:ext cx="7992888" cy="5078313"/>
          </a:xfrm>
          <a:prstGeom prst="rect">
            <a:avLst/>
          </a:prstGeom>
        </p:spPr>
        <p:txBody>
          <a:bodyPr wrap="square">
            <a:spAutoFit/>
          </a:bodyPr>
          <a:lstStyle/>
          <a:p>
            <a:pPr algn="just"/>
            <a:r>
              <a:rPr lang="it-IT" dirty="0" smtClean="0"/>
              <a:t>36. 1) A</a:t>
            </a:r>
            <a:r>
              <a:rPr lang="it-IT" dirty="0"/>
              <a:t>. GIUSTINIANI, Castigatissimi Annali con la loro tavola della Ecclesia e illustrissima Repubblica di Genova, Genova, A. </a:t>
            </a:r>
            <a:r>
              <a:rPr lang="it-IT" dirty="0" err="1"/>
              <a:t>Bellono</a:t>
            </a:r>
            <a:r>
              <a:rPr lang="it-IT" dirty="0"/>
              <a:t>, 1537, c. LIX r. (</a:t>
            </a:r>
            <a:r>
              <a:rPr lang="it-IT" dirty="0" smtClean="0"/>
              <a:t>1190)</a:t>
            </a:r>
          </a:p>
          <a:p>
            <a:pPr algn="just"/>
            <a:endParaRPr lang="it-IT" dirty="0"/>
          </a:p>
          <a:p>
            <a:pPr algn="just"/>
            <a:r>
              <a:rPr lang="it-IT" b="1" dirty="0" smtClean="0"/>
              <a:t>Era </a:t>
            </a:r>
            <a:r>
              <a:rPr lang="it-IT" b="1" dirty="0"/>
              <a:t>cresciuta la città in </a:t>
            </a:r>
            <a:r>
              <a:rPr lang="it-IT" b="1" dirty="0" err="1"/>
              <a:t>potentia</a:t>
            </a:r>
            <a:r>
              <a:rPr lang="it-IT" b="1" dirty="0"/>
              <a:t> e in ricchezza, ma molto più in ambizione e vigilavano </a:t>
            </a:r>
            <a:r>
              <a:rPr lang="it-IT" b="1" dirty="0" smtClean="0"/>
              <a:t>nella </a:t>
            </a:r>
            <a:r>
              <a:rPr lang="it-IT" b="1" dirty="0"/>
              <a:t>città discordie, divisioni e cospirazioni piene di odio e di malevolenza e molti senza alcun freno di modestia volevano esser fatti consoli e maneggiar la repubblica a loro modo, per il ché i savi e i </a:t>
            </a:r>
            <a:r>
              <a:rPr lang="it-IT" b="1" dirty="0" err="1"/>
              <a:t>consilieri</a:t>
            </a:r>
            <a:r>
              <a:rPr lang="it-IT" b="1" dirty="0"/>
              <a:t> della città insieme con </a:t>
            </a:r>
            <a:r>
              <a:rPr lang="it-IT" b="1" dirty="0" smtClean="0"/>
              <a:t>i boni </a:t>
            </a:r>
            <a:r>
              <a:rPr lang="it-IT" b="1" dirty="0" err="1" smtClean="0"/>
              <a:t>homines</a:t>
            </a:r>
            <a:r>
              <a:rPr lang="it-IT" b="1" dirty="0" smtClean="0"/>
              <a:t> statuirono </a:t>
            </a:r>
            <a:r>
              <a:rPr lang="it-IT" b="1" dirty="0"/>
              <a:t>e fecero legge che per l'anno da venire non si </a:t>
            </a:r>
            <a:r>
              <a:rPr lang="it-IT" b="1" dirty="0" err="1"/>
              <a:t>dovessino</a:t>
            </a:r>
            <a:r>
              <a:rPr lang="it-IT" b="1" dirty="0"/>
              <a:t> fare consoli della repubblica, anzi che si dovesse pigliar un podestà forestiero per governo e per </a:t>
            </a:r>
            <a:r>
              <a:rPr lang="it-IT" b="1" dirty="0" err="1"/>
              <a:t>regimine</a:t>
            </a:r>
            <a:r>
              <a:rPr lang="it-IT" b="1" dirty="0"/>
              <a:t> di quella, alla qual cosa quasi tutti s'accordarono e fu eletto il primo podestà </a:t>
            </a:r>
            <a:r>
              <a:rPr lang="it-IT" b="1" dirty="0" err="1"/>
              <a:t>messer</a:t>
            </a:r>
            <a:r>
              <a:rPr lang="it-IT" b="1" dirty="0"/>
              <a:t> </a:t>
            </a:r>
            <a:r>
              <a:rPr lang="it-IT" b="1" dirty="0" err="1"/>
              <a:t>Mangoldo</a:t>
            </a:r>
            <a:r>
              <a:rPr lang="it-IT" b="1" dirty="0"/>
              <a:t> del </a:t>
            </a:r>
            <a:r>
              <a:rPr lang="it-IT" b="1" dirty="0" err="1"/>
              <a:t>Tetocio</a:t>
            </a:r>
            <a:r>
              <a:rPr lang="it-IT" b="1" dirty="0"/>
              <a:t>, cittadino bresciano, al qual circa la fine dell'anno presente fu data piena balia e larga possanza del reggimento della città, essendo i consoli in casa di </a:t>
            </a:r>
            <a:r>
              <a:rPr lang="it-IT" b="1" dirty="0" err="1"/>
              <a:t>Ogerio</a:t>
            </a:r>
            <a:r>
              <a:rPr lang="it-IT" b="1" dirty="0"/>
              <a:t> del Pane, uno dei scrivani della </a:t>
            </a:r>
            <a:r>
              <a:rPr lang="it-IT" b="1" dirty="0" err="1"/>
              <a:t>communità</a:t>
            </a:r>
            <a:r>
              <a:rPr lang="it-IT" b="1" dirty="0"/>
              <a:t> per fare i computi e la ragione della repubblica, furono assaliti da tre</a:t>
            </a:r>
            <a:r>
              <a:rPr lang="it-IT" b="1" dirty="0" smtClean="0"/>
              <a:t>…</a:t>
            </a:r>
            <a:endParaRPr lang="it-IT" b="1" dirty="0"/>
          </a:p>
        </p:txBody>
      </p:sp>
    </p:spTree>
    <p:extLst>
      <p:ext uri="{BB962C8B-B14F-4D97-AF65-F5344CB8AC3E}">
        <p14:creationId xmlns:p14="http://schemas.microsoft.com/office/powerpoint/2010/main" val="31501858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908720"/>
            <a:ext cx="7344816" cy="4801314"/>
          </a:xfrm>
          <a:prstGeom prst="rect">
            <a:avLst/>
          </a:prstGeom>
        </p:spPr>
        <p:txBody>
          <a:bodyPr wrap="square">
            <a:spAutoFit/>
          </a:bodyPr>
          <a:lstStyle/>
          <a:p>
            <a:pPr algn="just"/>
            <a:r>
              <a:rPr lang="it-IT" b="1" dirty="0" smtClean="0"/>
              <a:t>93 Di quelli che portano via con la forza il vino dei tavernieri; e del darne la giusta misura. </a:t>
            </a:r>
          </a:p>
          <a:p>
            <a:pPr algn="just"/>
            <a:endParaRPr lang="it-IT" b="1" dirty="0"/>
          </a:p>
          <a:p>
            <a:pPr algn="just"/>
            <a:r>
              <a:rPr lang="it-IT" b="1" dirty="0" smtClean="0"/>
              <a:t>Se qualcuno avrà avuto l’ardire di portare via con la forza o di nascosto il vino o il prezzo del vino contro la volontà dei tavernieri  o senza il loro ordine, sia tenuto a dare soddisfazione al taverniere del doppio della medesima quantità che così abbia portato via, fatta salva la </a:t>
            </a:r>
            <a:r>
              <a:rPr lang="it-IT" b="1" dirty="0" err="1" smtClean="0"/>
              <a:t>vadia</a:t>
            </a:r>
            <a:r>
              <a:rPr lang="it-IT" b="1" dirty="0" smtClean="0"/>
              <a:t> del gastaldo. Così pure, che se avrà sottratto per un valore superiore a cinque soldi veronesi, lo si debba dimostrare mediante testimoni o la confessione del sottraente; se invece per cinque soldi veronesi o meno, si creda al giuramento del taverniere, purché abbia sporto querela circa i fatti predetti entro XV giorni. In aggiunta, nessuno rompa vasi, boccali, bicchieri di vetro e altri contenitori  dei tavernieri a pena di XII denari, dei quali due parti spettino al comune e la terza a chi fa la segnalazione; e sia tenuto a pagare al taverniere il doppio del danno </a:t>
            </a:r>
            <a:r>
              <a:rPr lang="it-IT" b="1" dirty="0" err="1" smtClean="0"/>
              <a:t>infertogli</a:t>
            </a:r>
            <a:r>
              <a:rPr lang="it-IT" b="1" dirty="0" smtClean="0"/>
              <a:t>.</a:t>
            </a:r>
            <a:endParaRPr lang="it-IT" b="1" dirty="0"/>
          </a:p>
        </p:txBody>
      </p:sp>
    </p:spTree>
    <p:extLst>
      <p:ext uri="{BB962C8B-B14F-4D97-AF65-F5344CB8AC3E}">
        <p14:creationId xmlns:p14="http://schemas.microsoft.com/office/powerpoint/2010/main" val="42444611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39552" y="692696"/>
            <a:ext cx="7704856" cy="5355312"/>
          </a:xfrm>
          <a:prstGeom prst="rect">
            <a:avLst/>
          </a:prstGeom>
        </p:spPr>
        <p:txBody>
          <a:bodyPr wrap="square">
            <a:spAutoFit/>
          </a:bodyPr>
          <a:lstStyle/>
          <a:p>
            <a:endParaRPr lang="it-IT" b="1" dirty="0" smtClean="0"/>
          </a:p>
          <a:p>
            <a:pPr algn="just"/>
            <a:r>
              <a:rPr lang="it-IT" b="1" dirty="0" smtClean="0"/>
              <a:t>E che il taverniere  non tenga bottiglie e altri  recipienti  che non contengono la giusta misura, alla predetta pena  di XII denari, e che non tenga altri impedimenti a causa dei quali non sia possibile che il vino scorra o così sembri tracannando, a pena di XL denari. Inoltre ciascun taverniere o altra persona che venda vino al minuto non avrà offerto e aumentato, oppure avrà sottratto , la giusta misura legale, paghi  ogni volta XII denari , la metà dei quali spetta al Comune e l’altra metà all’ufficiale. E se l’avvocato avrà trovato qualcuno che non abbia tratto la giusta misura, riceva  IV denari come propria </a:t>
            </a:r>
            <a:r>
              <a:rPr lang="it-IT" b="1" dirty="0" err="1" smtClean="0"/>
              <a:t>vadia</a:t>
            </a:r>
            <a:r>
              <a:rPr lang="it-IT" b="1" dirty="0" smtClean="0"/>
              <a:t> e VIII denari siano allora versati al comune. </a:t>
            </a:r>
          </a:p>
          <a:p>
            <a:pPr algn="just"/>
            <a:endParaRPr lang="it-IT" b="1" dirty="0"/>
          </a:p>
          <a:p>
            <a:pPr algn="just"/>
            <a:r>
              <a:rPr lang="it-IT" b="1" dirty="0" smtClean="0"/>
              <a:t>96. Del chiudere le taverne dopo la campana del fuoco.</a:t>
            </a:r>
          </a:p>
          <a:p>
            <a:pPr algn="just"/>
            <a:endParaRPr lang="it-IT" b="1" dirty="0"/>
          </a:p>
          <a:p>
            <a:pPr algn="just"/>
            <a:r>
              <a:rPr lang="it-IT" b="1" dirty="0" smtClean="0"/>
              <a:t>E’ stato ordinato e approvato che nessun taverniere in taverna venda vino alla spina al minuto, in città o nei borghi o entro i sobborghi, il quale vino sia bevuto in taverna o nei pressi, né in taverna debba tenere gioco o baratteria dopo che la campana del fuoco sia stata battuta due volte senza frode.  </a:t>
            </a:r>
            <a:endParaRPr lang="it-IT" b="1" dirty="0"/>
          </a:p>
        </p:txBody>
      </p:sp>
    </p:spTree>
    <p:extLst>
      <p:ext uri="{BB962C8B-B14F-4D97-AF65-F5344CB8AC3E}">
        <p14:creationId xmlns:p14="http://schemas.microsoft.com/office/powerpoint/2010/main" val="2921576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692696"/>
            <a:ext cx="7776864" cy="4801314"/>
          </a:xfrm>
          <a:prstGeom prst="rect">
            <a:avLst/>
          </a:prstGeom>
        </p:spPr>
        <p:txBody>
          <a:bodyPr wrap="square">
            <a:spAutoFit/>
          </a:bodyPr>
          <a:lstStyle/>
          <a:p>
            <a:pPr algn="just"/>
            <a:r>
              <a:rPr lang="it-IT" b="1" dirty="0" smtClean="0"/>
              <a:t>Chi invero avrà trasgredito, e questo potrà essere legittimamente scoperto, paghi al comune XL denari; con questa aggiunta, che se taluno sarà rimasto in taverna contro la volontà del taverniere e non vorrà uscire alla richiesta dell’oste, suonata due volte senza inganno la predetta campana, sia tenuto a pagare la pena che il taverniere sarebbe costretto a sborsare; e di ciò debba essere attribuita piena fede al giramento del taverniere. E che il gastaldo sia tenuto con giuramento a indicare ai camerari o ai provveditori del comune colui il quale abbia trasgredito o del quale abbia saputo che violò la norma, e non possa requisire la chiave della cantina, ma abbia facoltà l’indomani di pignorare il trasgressore per i predetti XL denari; e tutto questo si intenda senza frode. E che il gastaldo abbia XX denari, esigendo la parte del comune e assegnando XX denari entro IV giorni, altrimenti non riceva nulla. Salvo peraltro che in tutte le festività di S. Maria, nei giorni del mercato di S. Martino, S. Giacomo e Filippo e s. Gallo sia possibile vendere vino di notte al minuto in città e entro i sobborghi senza la predetta pena.  </a:t>
            </a:r>
            <a:r>
              <a:rPr lang="it-IT" dirty="0" smtClean="0"/>
              <a:t> </a:t>
            </a:r>
            <a:endParaRPr lang="it-IT" dirty="0"/>
          </a:p>
        </p:txBody>
      </p:sp>
    </p:spTree>
    <p:extLst>
      <p:ext uri="{BB962C8B-B14F-4D97-AF65-F5344CB8AC3E}">
        <p14:creationId xmlns:p14="http://schemas.microsoft.com/office/powerpoint/2010/main" val="17154565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908720"/>
            <a:ext cx="7128792" cy="4801314"/>
          </a:xfrm>
          <a:prstGeom prst="rect">
            <a:avLst/>
          </a:prstGeom>
        </p:spPr>
        <p:txBody>
          <a:bodyPr wrap="square">
            <a:spAutoFit/>
          </a:bodyPr>
          <a:lstStyle/>
          <a:p>
            <a:pPr algn="just"/>
            <a:r>
              <a:rPr lang="it-IT" b="1" dirty="0" smtClean="0"/>
              <a:t>97. Del non portare e abbandonare spazzature nelle vie.</a:t>
            </a:r>
          </a:p>
          <a:p>
            <a:pPr algn="just"/>
            <a:endParaRPr lang="it-IT" b="1" dirty="0"/>
          </a:p>
          <a:p>
            <a:pPr algn="just"/>
            <a:r>
              <a:rPr lang="it-IT" b="1" dirty="0" smtClean="0"/>
              <a:t>Che, inoltre, nessuno porti spazzatura o altre immondizie al mercato o nelle pubbliche vie della città né ve le abbandoni , né cosparga la vie con paglia e fieno tenendovelo per tre giorni. E chi avrò trasgredito, sorpreso dal gastaldo o da qualcuno dal consiglio, o da taluno degno di fede o da un giurato, paghi nelle singole occasioni XII denari, dei quali quattro spettino al gastaldo, quattro al comune e quattro all’accusante.</a:t>
            </a:r>
          </a:p>
          <a:p>
            <a:pPr algn="just"/>
            <a:endParaRPr lang="it-IT" b="1" dirty="0"/>
          </a:p>
          <a:p>
            <a:pPr algn="just"/>
            <a:r>
              <a:rPr lang="it-IT" b="1" dirty="0" smtClean="0"/>
              <a:t>99. Del non tenere sangue da parte dei barbieri.</a:t>
            </a:r>
          </a:p>
          <a:p>
            <a:pPr algn="just"/>
            <a:endParaRPr lang="it-IT" b="1" dirty="0"/>
          </a:p>
          <a:p>
            <a:pPr algn="just"/>
            <a:r>
              <a:rPr lang="it-IT" b="1" dirty="0" smtClean="0"/>
              <a:t>Ugualmente, che nessun barbiere butti o tenga sangue in scodelle o in altro modo, né getti acqua sui passanti nelle vie, e chi avrà trasgredito paghi per ogni volta XII denari, IV al gastaldo, quattro al comune e IV all’accusante.</a:t>
            </a:r>
            <a:endParaRPr lang="it-IT" b="1" dirty="0"/>
          </a:p>
        </p:txBody>
      </p:sp>
    </p:spTree>
    <p:extLst>
      <p:ext uri="{BB962C8B-B14F-4D97-AF65-F5344CB8AC3E}">
        <p14:creationId xmlns:p14="http://schemas.microsoft.com/office/powerpoint/2010/main" val="31834295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836712"/>
            <a:ext cx="7632848" cy="5355312"/>
          </a:xfrm>
          <a:prstGeom prst="rect">
            <a:avLst/>
          </a:prstGeom>
        </p:spPr>
        <p:txBody>
          <a:bodyPr wrap="square">
            <a:spAutoFit/>
          </a:bodyPr>
          <a:lstStyle/>
          <a:p>
            <a:r>
              <a:rPr lang="it-IT" b="1" dirty="0" smtClean="0"/>
              <a:t>102. </a:t>
            </a:r>
            <a:r>
              <a:rPr lang="it-IT" b="1" dirty="0"/>
              <a:t>Del non </a:t>
            </a:r>
            <a:r>
              <a:rPr lang="it-IT" b="1" dirty="0" smtClean="0"/>
              <a:t>lavare pelli nel Natisone</a:t>
            </a:r>
          </a:p>
          <a:p>
            <a:endParaRPr lang="it-IT" b="1" dirty="0"/>
          </a:p>
          <a:p>
            <a:pPr algn="just"/>
            <a:r>
              <a:rPr lang="it-IT" b="1" dirty="0" smtClean="0"/>
              <a:t>Nessuno lavi, o metta, o tenga pelli nel Natisone dal ponte maggiore della città fino al ponte Alcide, né debba scorticare cotenne, o gettare talune porcherie o cose puzzolenti nei borghi o nella terra, durante i mesi di luglio, agosto e settembre, ad eccezione di quando il Natisone aumentasse di livello. E allo stesso modo che nessuno tenga qui il lino al macero, a pena di VIII denari a favore del gastaldo e di XX a vantaggio del Comune.</a:t>
            </a:r>
          </a:p>
          <a:p>
            <a:pPr algn="just"/>
            <a:endParaRPr lang="it-IT" b="1" dirty="0"/>
          </a:p>
          <a:p>
            <a:pPr algn="just"/>
            <a:r>
              <a:rPr lang="it-IT" b="1" dirty="0" smtClean="0"/>
              <a:t>105. Del tenere puliti i canali di scolo.</a:t>
            </a:r>
          </a:p>
          <a:p>
            <a:pPr algn="just"/>
            <a:endParaRPr lang="it-IT" b="1" dirty="0"/>
          </a:p>
          <a:p>
            <a:pPr algn="just"/>
            <a:r>
              <a:rPr lang="it-IT" b="1" dirty="0" smtClean="0"/>
              <a:t>I canali di scolo della città siano puliti al tempo opportuno; e chi non lo avrà fatto dopo che gli sia stato ordinato dal gastaldo o dai provveditori del comune o da un ufficiale , oppure quello che non si sarà attivato, paghi IX denari, cioè ad ogni volta tre per il gastaldo, tre per il comune e tre per l’accusante. E che nessuno tenga o utilizzi latrine nei canali di scolo, a pena di una marca di denari a favore del Comune. </a:t>
            </a:r>
            <a:endParaRPr lang="it-IT" b="1" dirty="0"/>
          </a:p>
        </p:txBody>
      </p:sp>
    </p:spTree>
    <p:extLst>
      <p:ext uri="{BB962C8B-B14F-4D97-AF65-F5344CB8AC3E}">
        <p14:creationId xmlns:p14="http://schemas.microsoft.com/office/powerpoint/2010/main" val="308670416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692696"/>
            <a:ext cx="7992888" cy="4524315"/>
          </a:xfrm>
          <a:prstGeom prst="rect">
            <a:avLst/>
          </a:prstGeom>
        </p:spPr>
        <p:txBody>
          <a:bodyPr wrap="square">
            <a:spAutoFit/>
          </a:bodyPr>
          <a:lstStyle/>
          <a:p>
            <a:pPr algn="just"/>
            <a:r>
              <a:rPr lang="it-IT" b="1" dirty="0" smtClean="0"/>
              <a:t>E una volta che gli sia stato ordinato di rimuovere, il trasgressore sia proclamato presso le scale in merito al bando del comune  e il gastaldo riceva XX denari.</a:t>
            </a:r>
          </a:p>
          <a:p>
            <a:pPr algn="just"/>
            <a:endParaRPr lang="it-IT" b="1" dirty="0"/>
          </a:p>
          <a:p>
            <a:pPr algn="just"/>
            <a:endParaRPr lang="it-IT" b="1" dirty="0" smtClean="0"/>
          </a:p>
          <a:p>
            <a:pPr algn="just"/>
            <a:endParaRPr lang="it-IT" b="1" dirty="0" smtClean="0"/>
          </a:p>
          <a:p>
            <a:pPr algn="just"/>
            <a:endParaRPr lang="it-IT" b="1" dirty="0"/>
          </a:p>
          <a:p>
            <a:pPr algn="just"/>
            <a:r>
              <a:rPr lang="it-IT" b="1" dirty="0" smtClean="0"/>
              <a:t>107. Del non portare via i berretti altrui.</a:t>
            </a:r>
          </a:p>
          <a:p>
            <a:pPr algn="just"/>
            <a:endParaRPr lang="it-IT" b="1" dirty="0"/>
          </a:p>
          <a:p>
            <a:pPr algn="just"/>
            <a:r>
              <a:rPr lang="it-IT" b="1" dirty="0" smtClean="0"/>
              <a:t>Nessuno porti via berretti cappucci, coltelli, spade e cose del genere appartenenti ad altri contro la volontà di coloro ai quali appartengono, nei tiri con pietre addosso ad altri. E se vi sarà una querela in virtù di questo, il trasgressore sborsi al comune il doppio di siffatta cosa e XII denari, salvo il diritto di dominio: e ciò si osservi tanto nei confronti degli abbienti che nei riguardi dei poveri.</a:t>
            </a:r>
          </a:p>
          <a:p>
            <a:pPr algn="just"/>
            <a:endParaRPr lang="it-IT" b="1" dirty="0"/>
          </a:p>
        </p:txBody>
      </p:sp>
    </p:spTree>
    <p:extLst>
      <p:ext uri="{BB962C8B-B14F-4D97-AF65-F5344CB8AC3E}">
        <p14:creationId xmlns:p14="http://schemas.microsoft.com/office/powerpoint/2010/main" val="8194218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692696"/>
            <a:ext cx="7776864" cy="4801314"/>
          </a:xfrm>
          <a:prstGeom prst="rect">
            <a:avLst/>
          </a:prstGeom>
        </p:spPr>
        <p:txBody>
          <a:bodyPr wrap="square">
            <a:spAutoFit/>
          </a:bodyPr>
          <a:lstStyle/>
          <a:p>
            <a:r>
              <a:rPr lang="it-IT" b="1" dirty="0"/>
              <a:t>109. Del rilasciare da parte degli usurai atti scritti dei pegni loro conferiti.</a:t>
            </a:r>
          </a:p>
          <a:p>
            <a:endParaRPr lang="it-IT" b="1" dirty="0"/>
          </a:p>
          <a:p>
            <a:pPr algn="just"/>
            <a:r>
              <a:rPr lang="it-IT" b="1" dirty="0"/>
              <a:t>Gli usurai sia originari del luogo che forestieri, i quali in merito ai pegni da XX denari in su concedono delle </a:t>
            </a:r>
            <a:r>
              <a:rPr lang="it-IT" b="1" dirty="0" smtClean="0"/>
              <a:t>somme ad usura, di mano propria o dei loro fattori negli atti scritti con i quali abbiano pignorato ai debitori i loro beni, siano tenuti a indicare l’ammontare del denaro, cioè il capitale, e la quantità di denaro concessa in  mutuo con i nomi del creditore e del debitore, il giorno e il pegno. Diversamente, se nascesse tra loro una controversia non si attribuisca  fede agli stessi creditori  riguardo a questi fatti; siano anzi ammessi testimoni ed altri diritti che i debitori avranno voluto produrre contro quelli, ma se il debitore avrà perduto lo scritto così consegnatoli allora si dia credito alla scrittura del registro del creditore. E qualunque usuraio abbia concesso in mutuo su pegni senza la consegna di siffatto atto scritto , sia condannato per ognuno e ciascuna volta a XXV lire di piccoli a favore del comune.</a:t>
            </a:r>
            <a:endParaRPr lang="it-IT" b="1" dirty="0"/>
          </a:p>
        </p:txBody>
      </p:sp>
    </p:spTree>
    <p:extLst>
      <p:ext uri="{BB962C8B-B14F-4D97-AF65-F5344CB8AC3E}">
        <p14:creationId xmlns:p14="http://schemas.microsoft.com/office/powerpoint/2010/main" val="26388834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620688"/>
            <a:ext cx="7776864" cy="5355312"/>
          </a:xfrm>
          <a:prstGeom prst="rect">
            <a:avLst/>
          </a:prstGeom>
        </p:spPr>
        <p:txBody>
          <a:bodyPr wrap="square">
            <a:spAutoFit/>
          </a:bodyPr>
          <a:lstStyle/>
          <a:p>
            <a:pPr algn="just"/>
            <a:r>
              <a:rPr lang="it-IT" b="1" dirty="0" smtClean="0"/>
              <a:t>Se in verità un usuraio avrà negato di avere pegni o beni  altrui, essendo stato richiesto, a tal riguardo  da quello al quale appartenessero o da un altro in vece sua, e in seguito da parte di un uomo onesto si scoprisse che li aveva, sia tenuto a pagare quei beni al proprietario il doppio, e al gastaldo la sua </a:t>
            </a:r>
            <a:r>
              <a:rPr lang="it-IT" b="1" dirty="0" err="1" smtClean="0"/>
              <a:t>vadia</a:t>
            </a:r>
            <a:r>
              <a:rPr lang="it-IT" b="1" dirty="0" smtClean="0"/>
              <a:t>, e al comune una marca di denari. Se invero un usuraio forestiero volesse allontanarsi dalla città, </a:t>
            </a:r>
            <a:r>
              <a:rPr lang="it-IT" b="1" dirty="0"/>
              <a:t>d</a:t>
            </a:r>
            <a:r>
              <a:rPr lang="it-IT" b="1" dirty="0" smtClean="0"/>
              <a:t>ia garanzia che, entro un anno e un giorno dopo le proclamazioni dei pegni che avrà fatto fare, possa avvenire il rendiconto circa i pegni o altre operazioni nell’ipotesi che qualcuno volesse lamentarsi nei suoi riguardi; altrimenti siano sequestrati dal comune i beni che avrà posseduto in città. Se un forestiero che non dispongo di beni a Cividale avrà voluto prendere in mutuo ad usura del denaro su pegni, sia tenuto a fornire garanzie e giuramento nelle mani dei provveditori del comune di quanto al comune parerà opportuno; per la qual cosa i pegni non siano distribuiti o alienati in pregiudizio del debitore. E senza </a:t>
            </a:r>
            <a:r>
              <a:rPr lang="it-IT" b="1" dirty="0" err="1" smtClean="0"/>
              <a:t>sifatta</a:t>
            </a:r>
            <a:r>
              <a:rPr lang="it-IT" b="1" dirty="0" smtClean="0"/>
              <a:t> garanzia chi ne è stato richiesto avrà in seguito prestato a mutuo, sia tenuto a dare per ogni giorno in cui mutuò mezza marca a favore del comune e la vada </a:t>
            </a:r>
            <a:r>
              <a:rPr lang="it-IT" b="1" smtClean="0"/>
              <a:t>al gastaldo. </a:t>
            </a:r>
            <a:endParaRPr lang="it-IT" b="1" dirty="0"/>
          </a:p>
        </p:txBody>
      </p:sp>
    </p:spTree>
    <p:extLst>
      <p:ext uri="{BB962C8B-B14F-4D97-AF65-F5344CB8AC3E}">
        <p14:creationId xmlns:p14="http://schemas.microsoft.com/office/powerpoint/2010/main" val="195119076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1412776"/>
            <a:ext cx="7344816" cy="4801314"/>
          </a:xfrm>
          <a:prstGeom prst="rect">
            <a:avLst/>
          </a:prstGeom>
        </p:spPr>
        <p:txBody>
          <a:bodyPr wrap="square">
            <a:spAutoFit/>
          </a:bodyPr>
          <a:lstStyle/>
          <a:p>
            <a:pPr algn="just"/>
            <a:r>
              <a:rPr lang="it-IT" b="1" dirty="0" smtClean="0"/>
              <a:t>Statuti di San Daniele </a:t>
            </a:r>
          </a:p>
          <a:p>
            <a:pPr algn="just"/>
            <a:endParaRPr lang="it-IT" b="1" dirty="0"/>
          </a:p>
          <a:p>
            <a:pPr algn="just"/>
            <a:r>
              <a:rPr lang="it-IT" b="1" dirty="0" smtClean="0"/>
              <a:t>Rubrica </a:t>
            </a:r>
            <a:r>
              <a:rPr lang="it-IT" b="1" dirty="0"/>
              <a:t>I. Dei bestemmiatori contro Dio e i Santi. </a:t>
            </a:r>
            <a:endParaRPr lang="it-IT" b="1" dirty="0" smtClean="0"/>
          </a:p>
          <a:p>
            <a:pPr algn="just"/>
            <a:endParaRPr lang="it-IT" b="1" dirty="0"/>
          </a:p>
          <a:p>
            <a:pPr algn="just"/>
            <a:r>
              <a:rPr lang="it-IT" b="1" dirty="0"/>
              <a:t>Affinché venga tributato alla Divina Maestà l’onore dovuto e al fine di togliere l’occasione di peccato, disponiamo e ordiniamo che coloro i quali bestemmiano Dio e la Beatissima Vergine siano puniti con un’ammenda di quaranta denari. In Consiglio d’Arengo si è precisato che vengano puniti con un’ammenda di una marca coloro che bestemmiano i Santi siano multati per venti denari. Metà di tale ammenda sarà devoluta al Gastaldo della terra di San Daniele, l’altra metà alla comunità. Tale procedimento sarà osservato nei confronti dei bestemmiatori non abituali, mentre quelli abituali saranno puniti con la pena della mordacchia, ed essi, in base alla legge ecclesiastica, dovranno fare pubblica penitenza durante una giornata festiva davanti alle porte della chiesa. </a:t>
            </a:r>
          </a:p>
        </p:txBody>
      </p:sp>
    </p:spTree>
    <p:extLst>
      <p:ext uri="{BB962C8B-B14F-4D97-AF65-F5344CB8AC3E}">
        <p14:creationId xmlns:p14="http://schemas.microsoft.com/office/powerpoint/2010/main" val="18539708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1340768"/>
            <a:ext cx="7848872" cy="4801314"/>
          </a:xfrm>
          <a:prstGeom prst="rect">
            <a:avLst/>
          </a:prstGeom>
        </p:spPr>
        <p:txBody>
          <a:bodyPr wrap="square">
            <a:spAutoFit/>
          </a:bodyPr>
          <a:lstStyle/>
          <a:p>
            <a:pPr algn="just"/>
            <a:r>
              <a:rPr lang="it-IT" b="1" dirty="0"/>
              <a:t>Rubrica XIX. Delle accuse comportanti come effetto, se provate, la pena di morte o una mutilazione per l’accusato</a:t>
            </a:r>
            <a:r>
              <a:rPr lang="it-IT" b="1" dirty="0" smtClean="0"/>
              <a:t>.</a:t>
            </a:r>
          </a:p>
          <a:p>
            <a:pPr algn="just"/>
            <a:endParaRPr lang="it-IT" b="1" dirty="0"/>
          </a:p>
          <a:p>
            <a:pPr algn="just"/>
            <a:endParaRPr lang="it-IT" b="1" dirty="0"/>
          </a:p>
          <a:p>
            <a:pPr algn="just"/>
            <a:r>
              <a:rPr lang="it-IT" b="1" dirty="0"/>
              <a:t>Nell’intento di reprimere le faziosità dei malvagi stabiliamo e decretiamo che, qualora vengano mosse nei confronti di una persona accuse tali da compromettere l’onore e da farle rischiare di incorrere nella pensa di morte o altra pensa corporale che comporti una mutilazione, cioè se le vengono indirizzati epiteti come “ladro”, “assassino”, “traditore” ed altre accuse del genere le quali, se provate, comporterebbero la pena di morte o mutilazione, il responsabile dell’accusa quando questa non possa essere provata, sia condannato all’ammenda di una marca di denari. Sarà comunque tenuto a comparire personalmente in Tribunale per ritrattare le proprie accuse nei confronti del diffamato per ristabilire l’onorabilità. Tre quarti dell’onorabilità saranno devolute alla Comunità e un quarto al signor Gastaldo</a:t>
            </a:r>
            <a:r>
              <a:rPr lang="it-IT" dirty="0"/>
              <a:t>.</a:t>
            </a:r>
          </a:p>
        </p:txBody>
      </p:sp>
    </p:spTree>
    <p:extLst>
      <p:ext uri="{BB962C8B-B14F-4D97-AF65-F5344CB8AC3E}">
        <p14:creationId xmlns:p14="http://schemas.microsoft.com/office/powerpoint/2010/main" val="376863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87624" y="1859340"/>
            <a:ext cx="6624736" cy="2308324"/>
          </a:xfrm>
          <a:prstGeom prst="rect">
            <a:avLst/>
          </a:prstGeom>
        </p:spPr>
        <p:txBody>
          <a:bodyPr wrap="square">
            <a:spAutoFit/>
          </a:bodyPr>
          <a:lstStyle/>
          <a:p>
            <a:pPr algn="just"/>
            <a:r>
              <a:rPr lang="it-IT" b="1" dirty="0"/>
              <a:t>e fu morto Lanfranco Pevere, uno dei consoli, uomo nobile e molto dabbene e per questa morte suscitarono in città le discordie e le sedizioni e il giorno seguente il podestà, poi di aver avuto </a:t>
            </a:r>
            <a:r>
              <a:rPr lang="it-IT" b="1" dirty="0" err="1"/>
              <a:t>longo</a:t>
            </a:r>
            <a:r>
              <a:rPr lang="it-IT" b="1" dirty="0"/>
              <a:t> parlamento col </a:t>
            </a:r>
            <a:r>
              <a:rPr lang="it-IT" b="1" dirty="0" err="1"/>
              <a:t>populo</a:t>
            </a:r>
            <a:r>
              <a:rPr lang="it-IT" b="1" dirty="0"/>
              <a:t>, andò personalmente e fece ruinare infine a fondamenti una casa molto preziosa in la contrada chiamata del Castello; degli </a:t>
            </a:r>
            <a:r>
              <a:rPr lang="it-IT" b="1" dirty="0" err="1" smtClean="0"/>
              <a:t>omicid</a:t>
            </a:r>
            <a:r>
              <a:rPr lang="it-IT" b="1" dirty="0" smtClean="0"/>
              <a:t> </a:t>
            </a:r>
            <a:r>
              <a:rPr lang="it-IT" b="1" dirty="0"/>
              <a:t>non poté far vendetta perché se ne fuggirono.</a:t>
            </a:r>
          </a:p>
        </p:txBody>
      </p:sp>
    </p:spTree>
    <p:extLst>
      <p:ext uri="{BB962C8B-B14F-4D97-AF65-F5344CB8AC3E}">
        <p14:creationId xmlns:p14="http://schemas.microsoft.com/office/powerpoint/2010/main" val="179064434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340768"/>
            <a:ext cx="7488832" cy="3693319"/>
          </a:xfrm>
          <a:prstGeom prst="rect">
            <a:avLst/>
          </a:prstGeom>
        </p:spPr>
        <p:txBody>
          <a:bodyPr wrap="square">
            <a:spAutoFit/>
          </a:bodyPr>
          <a:lstStyle/>
          <a:p>
            <a:pPr algn="just"/>
            <a:r>
              <a:rPr lang="it-IT" b="1" dirty="0"/>
              <a:t>Rubrica XX. Dei diffamatori delle mogli altrui e delle altre donne.</a:t>
            </a:r>
          </a:p>
          <a:p>
            <a:pPr algn="just"/>
            <a:endParaRPr lang="it-IT" b="1" dirty="0"/>
          </a:p>
          <a:p>
            <a:pPr algn="just"/>
            <a:r>
              <a:rPr lang="it-IT" b="1" dirty="0"/>
              <a:t>Nell’intento di tutelare l’onorabilità delle donne stabiliamo e decretiamo che chiunque pronunci espressioni diffamatorie nei confronti della moglie di qualcuno e da ciò derivi querela, sia punito con l’ammenda di una marca di denari, e chiunque poi diffami donne nubili, o vedove, di onesti costumi, e da ciò derivi una querela, sia punito con l’ammenda di mezza marca di denari. Qualora poi venga leso l’onore delle ragazze da marito-onore che deve essere particolarmente tutelato- e da ciò derivi querela, il diffamatore sia punito con l’ammenda da dieci lire di denari. Tre quarti di detta ammenda saranno devoluti alla Comunità e un quarto al signor Gastaldo.</a:t>
            </a:r>
          </a:p>
        </p:txBody>
      </p:sp>
    </p:spTree>
    <p:extLst>
      <p:ext uri="{BB962C8B-B14F-4D97-AF65-F5344CB8AC3E}">
        <p14:creationId xmlns:p14="http://schemas.microsoft.com/office/powerpoint/2010/main" val="108343691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1268760"/>
            <a:ext cx="7200800" cy="4801314"/>
          </a:xfrm>
          <a:prstGeom prst="rect">
            <a:avLst/>
          </a:prstGeom>
        </p:spPr>
        <p:txBody>
          <a:bodyPr wrap="square">
            <a:spAutoFit/>
          </a:bodyPr>
          <a:lstStyle/>
          <a:p>
            <a:pPr algn="just"/>
            <a:r>
              <a:rPr lang="it-IT" b="1" dirty="0"/>
              <a:t>Rubrica XXIII. Delle percosse e altre vie di fatto con o senza effusione di sangue nel Distretto di San Daniele</a:t>
            </a:r>
            <a:r>
              <a:rPr lang="it-IT" b="1" dirty="0" smtClean="0"/>
              <a:t>.</a:t>
            </a:r>
          </a:p>
          <a:p>
            <a:pPr algn="just"/>
            <a:endParaRPr lang="it-IT" b="1" dirty="0"/>
          </a:p>
          <a:p>
            <a:pPr algn="just"/>
            <a:r>
              <a:rPr lang="it-IT" b="1" dirty="0"/>
              <a:t>Nell’intento di salvaguardare e mantenere la pace tra il popolo stabiliamo e decretiamo che chiunque nel Distretto di San Daniele, colpisca una persona senza provocare effusione di sangue, o la prenda per i capelli, o la getti a terra spinto dall’ira, o le dia uno schiaffo, sia punito per ognuna di queste azioni, e ogniqualvolta essa si verifichi, con l’ammenda di quaranta denari. E ciò quando la lesione non sia di grave entità; qualora lo sia, l’ammenda sarà portata a una marca. È compito del Gastaldo della Comunità determinare l’entità della lesione. Se poi la lesione provocherà effusione di sangue, l’ammenda verrà raddoppiata; e ciò se il fatto si sarà verificato al di fuori dei confini della Piazza. Se poi il fatto sarà verificato al di dentro di detti confini, il colpevole sarà punito con un’ammenda di mezza marca di denari. </a:t>
            </a:r>
          </a:p>
        </p:txBody>
      </p:sp>
    </p:spTree>
    <p:extLst>
      <p:ext uri="{BB962C8B-B14F-4D97-AF65-F5344CB8AC3E}">
        <p14:creationId xmlns:p14="http://schemas.microsoft.com/office/powerpoint/2010/main" val="19865023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1916832"/>
            <a:ext cx="7632848" cy="2585323"/>
          </a:xfrm>
          <a:prstGeom prst="rect">
            <a:avLst/>
          </a:prstGeom>
        </p:spPr>
        <p:txBody>
          <a:bodyPr wrap="square">
            <a:spAutoFit/>
          </a:bodyPr>
          <a:lstStyle/>
          <a:p>
            <a:pPr algn="just"/>
            <a:r>
              <a:rPr lang="it-IT" b="1" dirty="0"/>
              <a:t>Se ci sarà stata effusione di sangue l’ammenda sarà di una marca di denari, qualora il fatto si sia verificato di giorno; se si verificherà di notte, l’ammenda sarà raddoppiata. </a:t>
            </a:r>
            <a:r>
              <a:rPr lang="it-IT" b="1" dirty="0" err="1"/>
              <a:t>Aggiungasi</a:t>
            </a:r>
            <a:r>
              <a:rPr lang="it-IT" b="1" dirty="0"/>
              <a:t> che la Comunità e il Gastaldo, esaminata la lesione e stabilirne la gravità, potranno aumentare o diminuire la pena in base al censo delle persone. Tale ammenda sarà devoluta per una metà alla Comunità e per l’altra metà al signor Gastaldo, qualora ci sia stata effusione di sangue; se non c’è stata effusione di sangue, tre quarti alla Comunità e un quarto al Signor Gastaldo</a:t>
            </a:r>
            <a:r>
              <a:rPr lang="it-IT" dirty="0"/>
              <a:t>. </a:t>
            </a:r>
          </a:p>
        </p:txBody>
      </p:sp>
    </p:spTree>
    <p:extLst>
      <p:ext uri="{BB962C8B-B14F-4D97-AF65-F5344CB8AC3E}">
        <p14:creationId xmlns:p14="http://schemas.microsoft.com/office/powerpoint/2010/main" val="5367137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908720"/>
            <a:ext cx="7920880" cy="3970318"/>
          </a:xfrm>
          <a:prstGeom prst="rect">
            <a:avLst/>
          </a:prstGeom>
        </p:spPr>
        <p:txBody>
          <a:bodyPr wrap="square">
            <a:spAutoFit/>
          </a:bodyPr>
          <a:lstStyle/>
          <a:p>
            <a:pPr algn="just"/>
            <a:endParaRPr lang="it-IT" b="1" dirty="0" smtClean="0"/>
          </a:p>
          <a:p>
            <a:pPr algn="just"/>
            <a:endParaRPr lang="it-IT" b="1" dirty="0"/>
          </a:p>
          <a:p>
            <a:pPr algn="just"/>
            <a:r>
              <a:rPr lang="it-IT" b="1" dirty="0" smtClean="0"/>
              <a:t>Rubrica </a:t>
            </a:r>
            <a:r>
              <a:rPr lang="it-IT" b="1" dirty="0"/>
              <a:t>XXIV. Dello sguainare armi o rivolgere le stesse contro qualcuno</a:t>
            </a:r>
            <a:r>
              <a:rPr lang="it-IT" b="1" dirty="0" smtClean="0"/>
              <a:t>.</a:t>
            </a:r>
          </a:p>
          <a:p>
            <a:pPr algn="just"/>
            <a:endParaRPr lang="it-IT" b="1" dirty="0"/>
          </a:p>
          <a:p>
            <a:pPr algn="just"/>
            <a:r>
              <a:rPr lang="it-IT" b="1" dirty="0"/>
              <a:t>Nell’intento di punire la protervia degli arroganti stabiliamo e decretiamo che chiunque con l’intenzione di colpire, sfoderi qualche arma, lancia, spiedo, o roncone ovvero rivolga contro qualcuno qualsiasi altra arma al di fuori dei confini della Piazza, incorra nell’ammenda di quaranta denari. Qualora poi ciò avvenga entro i confini della Piazza, il colpevole sarà tenuto a pagare un’ammenda doppia; e ciò se vi sarà stata querela. L’ammenda sarà devoluta per tre quarti alla Comunità e per un quarto al signor Gastaldo.</a:t>
            </a:r>
          </a:p>
          <a:p>
            <a:endParaRPr lang="it-IT" dirty="0"/>
          </a:p>
        </p:txBody>
      </p:sp>
    </p:spTree>
    <p:extLst>
      <p:ext uri="{BB962C8B-B14F-4D97-AF65-F5344CB8AC3E}">
        <p14:creationId xmlns:p14="http://schemas.microsoft.com/office/powerpoint/2010/main" val="415021293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1412776"/>
            <a:ext cx="8280920" cy="3693319"/>
          </a:xfrm>
          <a:prstGeom prst="rect">
            <a:avLst/>
          </a:prstGeom>
        </p:spPr>
        <p:txBody>
          <a:bodyPr wrap="square">
            <a:spAutoFit/>
          </a:bodyPr>
          <a:lstStyle/>
          <a:p>
            <a:pPr algn="just"/>
            <a:r>
              <a:rPr lang="it-IT" b="1" dirty="0"/>
              <a:t>Rubrica XXVI. Delle minacce con bastoni e pietre</a:t>
            </a:r>
            <a:r>
              <a:rPr lang="it-IT" b="1" dirty="0" smtClean="0"/>
              <a:t>.</a:t>
            </a:r>
          </a:p>
          <a:p>
            <a:pPr algn="just"/>
            <a:endParaRPr lang="it-IT" b="1" dirty="0"/>
          </a:p>
          <a:p>
            <a:pPr algn="just"/>
            <a:endParaRPr lang="it-IT" b="1" dirty="0"/>
          </a:p>
          <a:p>
            <a:pPr algn="just"/>
            <a:r>
              <a:rPr lang="it-IT" b="1" dirty="0"/>
              <a:t>Nell’intento di frenare la protervia dei violenti stabiliamo e decretiamo che chiunque minacci qualcuno con bastoni o pietre, con l’intenzione di colpire, anche se non avrà usato o scagliato tali oggetti, incorra nell’ammenda di venti denari. Se poi avrà usato o scagliato tali oggetti, sia che abbia colpito il suo bersaglio oppure no, sarà punito con l’ammenda di quaranta denari, se il fatto avviene al di fuori dei confini della Piazza; se avviene entro i confini il colpevole incorrerà in un’ammenda doppia se l’azione è compiuta di giorno; se l’azione è compiuta di notte l’ammenda sarà ulteriormente raddoppiata; e ciò purché non vi sia stato spargimento di sangu</a:t>
            </a:r>
            <a:r>
              <a:rPr lang="it-IT" dirty="0"/>
              <a:t>e.</a:t>
            </a:r>
          </a:p>
        </p:txBody>
      </p:sp>
    </p:spTree>
    <p:extLst>
      <p:ext uri="{BB962C8B-B14F-4D97-AF65-F5344CB8AC3E}">
        <p14:creationId xmlns:p14="http://schemas.microsoft.com/office/powerpoint/2010/main" val="30228374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548680"/>
            <a:ext cx="7704856" cy="5632311"/>
          </a:xfrm>
          <a:prstGeom prst="rect">
            <a:avLst/>
          </a:prstGeom>
        </p:spPr>
        <p:txBody>
          <a:bodyPr wrap="square">
            <a:spAutoFit/>
          </a:bodyPr>
          <a:lstStyle/>
          <a:p>
            <a:pPr algn="just"/>
            <a:r>
              <a:rPr lang="it-IT" b="1" dirty="0" smtClean="0"/>
              <a:t>Rubrica </a:t>
            </a:r>
            <a:r>
              <a:rPr lang="it-IT" b="1" dirty="0"/>
              <a:t>XXI. Delle espressioni offensive rivolte da donne contro uomini.</a:t>
            </a:r>
          </a:p>
          <a:p>
            <a:pPr algn="just"/>
            <a:r>
              <a:rPr lang="it-IT" b="1" dirty="0"/>
              <a:t>Nell’intento di reprimere la sfacciataggine delle donne stabiliamo e decretiamo che le donne di qualsiasi condizione che esprimono giudizi diffamatori o lanciano epiteti offensivi nei confronti degli uomini, siano punite con l’ammenda di quaranta denari ogni qualvolta esse incorrano in tale reato e ne derivi querela. Tre quarti di detta ammenda saranno devoluti alla Comunità e un quarto al signor Gastaldo</a:t>
            </a:r>
            <a:r>
              <a:rPr lang="it-IT" b="1" dirty="0" smtClean="0"/>
              <a:t>.</a:t>
            </a:r>
          </a:p>
          <a:p>
            <a:pPr algn="just"/>
            <a:endParaRPr lang="it-IT" b="1" dirty="0"/>
          </a:p>
          <a:p>
            <a:pPr algn="just"/>
            <a:r>
              <a:rPr lang="it-IT" b="1" dirty="0"/>
              <a:t>Rubrica XXII Delle donne che si scambiano ingiurie.</a:t>
            </a:r>
          </a:p>
          <a:p>
            <a:pPr algn="just"/>
            <a:r>
              <a:rPr lang="it-IT" b="1" dirty="0"/>
              <a:t>A conferma di un’antica costumanza stabiliamo e decretiamo che, qualora ci sia scambio di ingiurie tra donne e ne deriva una querela, quella che ha torto sia punita con l’ammenda di quaranta denari, da devolversi per tre quarti alla Comunità e per un quarto al Signor Gastaldo, oppure sia condannata a girare nuda, per la Terra di San Daniele, portando una grossa pietra sulle spalle qualora al Tribunale o al Consiglio sembrerà opportuno applicare tale pena.</a:t>
            </a:r>
          </a:p>
          <a:p>
            <a:pPr algn="just"/>
            <a:endParaRPr lang="it-IT" b="1" dirty="0"/>
          </a:p>
          <a:p>
            <a:pPr algn="just"/>
            <a:endParaRPr lang="it-IT" b="1" dirty="0"/>
          </a:p>
        </p:txBody>
      </p:sp>
    </p:spTree>
    <p:extLst>
      <p:ext uri="{BB962C8B-B14F-4D97-AF65-F5344CB8AC3E}">
        <p14:creationId xmlns:p14="http://schemas.microsoft.com/office/powerpoint/2010/main" val="181484310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836712"/>
            <a:ext cx="7488832" cy="3970318"/>
          </a:xfrm>
          <a:prstGeom prst="rect">
            <a:avLst/>
          </a:prstGeom>
        </p:spPr>
        <p:txBody>
          <a:bodyPr wrap="square">
            <a:spAutoFit/>
          </a:bodyPr>
          <a:lstStyle/>
          <a:p>
            <a:endParaRPr lang="it-IT" b="1" dirty="0"/>
          </a:p>
          <a:p>
            <a:r>
              <a:rPr lang="it-IT" b="1" dirty="0" smtClean="0"/>
              <a:t>Rubrica </a:t>
            </a:r>
            <a:r>
              <a:rPr lang="it-IT" b="1" dirty="0"/>
              <a:t>XCV. Dell’accogliere o meno persone forestiere come vicini. Statuti di San </a:t>
            </a:r>
            <a:r>
              <a:rPr lang="it-IT" b="1" dirty="0" smtClean="0"/>
              <a:t>Daniele</a:t>
            </a:r>
          </a:p>
          <a:p>
            <a:endParaRPr lang="it-IT" b="1" dirty="0"/>
          </a:p>
          <a:p>
            <a:pPr algn="just"/>
            <a:endParaRPr lang="it-IT" b="1" dirty="0" smtClean="0"/>
          </a:p>
          <a:p>
            <a:pPr algn="just"/>
            <a:r>
              <a:rPr lang="it-IT" b="1" dirty="0"/>
              <a:t>Desiderosi di accogliere nel nostro Distretto vicini e cittadini di provata fedeltà stabiliamo e ordiniamo che se qualcuno chiederà di essere accolto come vicino della Terra di San Daniele, il Consiglio e la Comunità di detto luogo dovranno controllare e investigare con ogni diligenza se il richiedente sia di provata fedeltà e di buona reputazione, e degno di essere accettato; non potrà essere accettato come vicino qualcuno che sia stato bandito dalla terre del </a:t>
            </a:r>
            <a:r>
              <a:rPr lang="it-IT" b="1" dirty="0" smtClean="0"/>
              <a:t>Dominio.</a:t>
            </a:r>
            <a:endParaRPr lang="it-IT" b="1" dirty="0"/>
          </a:p>
          <a:p>
            <a:endParaRPr lang="it-IT" b="1" dirty="0"/>
          </a:p>
        </p:txBody>
      </p:sp>
    </p:spTree>
    <p:extLst>
      <p:ext uri="{BB962C8B-B14F-4D97-AF65-F5344CB8AC3E}">
        <p14:creationId xmlns:p14="http://schemas.microsoft.com/office/powerpoint/2010/main" val="420392912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30784" y="1124744"/>
            <a:ext cx="7773664" cy="5078313"/>
          </a:xfrm>
          <a:prstGeom prst="rect">
            <a:avLst/>
          </a:prstGeom>
        </p:spPr>
        <p:txBody>
          <a:bodyPr wrap="square">
            <a:spAutoFit/>
          </a:bodyPr>
          <a:lstStyle/>
          <a:p>
            <a:pPr algn="just"/>
            <a:r>
              <a:rPr lang="it-IT" b="1" dirty="0"/>
              <a:t>E si sarà stabilito, tramite il Consiglio stesso, che il richiedente risponde ai requisiti richiesti il postulante sarà tenuto a promettere con giuramento che sarà un fedele vicino e cittadino della Terra, e che adempirà a tutti i singoli obblighi ai quali sono tenuti gli altri cittadini e vicini; sarà inoltre tenuto a formale assicurazione che abiterà in Luogo e Fuoco nel Distretto di San Daniele per cinque anni, prestando i pubblici servizi, pagando le imposte e adempiendo a tutti gli obblighi cui sono tenuti i vicini, per tutto il tempo in cui abiterà nel Distretto e ne farà parte in qualità di vicino; nel caso in cui non osservi le prescrizioni suddette, sarà multato con un’ammenda di venticinque lire di soldi, da devolversi alla Comunità per tre quarti e al signor Gastaldo per la quarta parte Si aggiunge inoltre che non venga accettato come vicino chi non risieda nel Distretto di San Daniele in Luogo e Fuoco, fatta eccezione per il Priore di San Tomaso, che potrà essere accettato come vicino, qualora lo desideri, pur abitando altrove; si farà eccezione anche per i vicini che sono stati accolti come tali in passato: costoro non si dovranno espellere dalla vicinia. </a:t>
            </a:r>
          </a:p>
        </p:txBody>
      </p:sp>
    </p:spTree>
    <p:extLst>
      <p:ext uri="{BB962C8B-B14F-4D97-AF65-F5344CB8AC3E}">
        <p14:creationId xmlns:p14="http://schemas.microsoft.com/office/powerpoint/2010/main" val="236024855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443841"/>
            <a:ext cx="7416824" cy="2862322"/>
          </a:xfrm>
          <a:prstGeom prst="rect">
            <a:avLst/>
          </a:prstGeom>
        </p:spPr>
        <p:txBody>
          <a:bodyPr wrap="square">
            <a:spAutoFit/>
          </a:bodyPr>
          <a:lstStyle/>
          <a:p>
            <a:r>
              <a:rPr lang="it-IT" b="1" dirty="0"/>
              <a:t>Rubrica CXIII. Del divieto per i forestieri di vendere vino alla spina o altri generi al minuto</a:t>
            </a:r>
            <a:r>
              <a:rPr lang="it-IT" b="1" dirty="0" smtClean="0"/>
              <a:t>.</a:t>
            </a:r>
          </a:p>
          <a:p>
            <a:endParaRPr lang="it-IT" b="1" dirty="0"/>
          </a:p>
          <a:p>
            <a:r>
              <a:rPr lang="it-IT" b="1" dirty="0"/>
              <a:t>Nell’intento di provvedere al vantaggio dei cittadini e dei vicini stabiliamo e ordiniamo che nessun forestiero abbia l’ardire né la facoltà di vendere o far vendere per proprio conto nel Distretto di San Daniele vino, carni, pane e altri generi, alla spina o al minuto, sotto pena di un’ammenda di una marca di denari da devolversi per tre parti alla Comunità e per una quarta parte al signor Gastaldo. </a:t>
            </a:r>
          </a:p>
        </p:txBody>
      </p:sp>
    </p:spTree>
    <p:extLst>
      <p:ext uri="{BB962C8B-B14F-4D97-AF65-F5344CB8AC3E}">
        <p14:creationId xmlns:p14="http://schemas.microsoft.com/office/powerpoint/2010/main" val="39080881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889844"/>
            <a:ext cx="7488832" cy="3970318"/>
          </a:xfrm>
          <a:prstGeom prst="rect">
            <a:avLst/>
          </a:prstGeom>
        </p:spPr>
        <p:txBody>
          <a:bodyPr wrap="square">
            <a:spAutoFit/>
          </a:bodyPr>
          <a:lstStyle/>
          <a:p>
            <a:pPr algn="just"/>
            <a:endParaRPr lang="it-IT" b="1" dirty="0" smtClean="0"/>
          </a:p>
          <a:p>
            <a:pPr algn="just"/>
            <a:endParaRPr lang="it-IT" b="1" dirty="0"/>
          </a:p>
          <a:p>
            <a:pPr algn="just"/>
            <a:r>
              <a:rPr lang="it-IT" b="1" dirty="0" smtClean="0"/>
              <a:t>Rubrica </a:t>
            </a:r>
            <a:r>
              <a:rPr lang="it-IT" b="1" dirty="0"/>
              <a:t>CXVII. Del divieto per chiunque di vendere carni spacciandole per quello che non sono</a:t>
            </a:r>
            <a:r>
              <a:rPr lang="it-IT" b="1" dirty="0" smtClean="0"/>
              <a:t>.</a:t>
            </a:r>
          </a:p>
          <a:p>
            <a:pPr algn="just"/>
            <a:endParaRPr lang="it-IT" b="1" dirty="0"/>
          </a:p>
          <a:p>
            <a:pPr algn="just"/>
            <a:r>
              <a:rPr lang="it-IT" b="1" dirty="0"/>
              <a:t>Nell’intento di salvaguardare la salute della popolazione, stabiliamo e ordiniamo che niuno abbia l’ardire di vendere carni spacciandole per quello che non sono, come per esempio carne di montoni e becchi per carni di castrati e altre carni, ma ognuno sia tenuto a indicare esplicitamente di che tipo di carni si tratti; chiunque oserà contravvenire a tali disposizioni sarà punito ogni volta con l’ammenda di mezza marca di denari. Tre parti di detta ammenda saranno devolute alla Comunità e la quarta parte al signor Gastaldo.</a:t>
            </a:r>
          </a:p>
        </p:txBody>
      </p:sp>
    </p:spTree>
    <p:extLst>
      <p:ext uri="{BB962C8B-B14F-4D97-AF65-F5344CB8AC3E}">
        <p14:creationId xmlns:p14="http://schemas.microsoft.com/office/powerpoint/2010/main" val="61846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908720"/>
            <a:ext cx="7632848" cy="4524315"/>
          </a:xfrm>
          <a:prstGeom prst="rect">
            <a:avLst/>
          </a:prstGeom>
        </p:spPr>
        <p:txBody>
          <a:bodyPr wrap="square">
            <a:spAutoFit/>
          </a:bodyPr>
          <a:lstStyle/>
          <a:p>
            <a:r>
              <a:rPr lang="it-IT" dirty="0" smtClean="0"/>
              <a:t>2. C</a:t>
            </a:r>
            <a:r>
              <a:rPr lang="it-IT" dirty="0"/>
              <a:t>. ROSSO – L. VIVALDO, Gli statuti di Noli, in «Atti della Società Savonese di Storia Patria», XXVII, 1949, pp. 63, cap. </a:t>
            </a:r>
            <a:r>
              <a:rPr lang="it-IT" dirty="0" smtClean="0"/>
              <a:t>I.</a:t>
            </a:r>
          </a:p>
          <a:p>
            <a:endParaRPr lang="it-IT" dirty="0"/>
          </a:p>
          <a:p>
            <a:pPr algn="just"/>
            <a:r>
              <a:rPr lang="it-IT" dirty="0"/>
              <a:t> </a:t>
            </a:r>
            <a:r>
              <a:rPr lang="it-IT" b="1" dirty="0"/>
              <a:t>Dal momento che nessuna città può essere governata rettamente e giustamente senza magistrati e rettori che la reggano e la governino e senza di questi è inutile stabilire statuti e leggi, volendo provvedere al reggimento della città, stabiliamo ed ordiniamo che prima del natale del Signore, cioè nella festività di S. Lucia, dal podestà o dai consoli in quel momento in carica, al suono della campanella e del corno, come è consuetudine, sia raccolto il popolo della detta città di Noli nel palazzo del comune, tutti gli uomini dai venti ai settanta anni, cioè uno per ciascuna famiglia, e di fronte al popolo, in quel giorno, dal podestà o dai consoli si proponga se nell'anno seguente ci debba essere in Noli un podestà o dei consoli e se in quell'anno la città di Noli debba essere retta e governata da un podestà o da dei consoli e, </a:t>
            </a:r>
          </a:p>
        </p:txBody>
      </p:sp>
    </p:spTree>
    <p:extLst>
      <p:ext uri="{BB962C8B-B14F-4D97-AF65-F5344CB8AC3E}">
        <p14:creationId xmlns:p14="http://schemas.microsoft.com/office/powerpoint/2010/main" val="240013402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1305342"/>
            <a:ext cx="7848872" cy="3416320"/>
          </a:xfrm>
          <a:prstGeom prst="rect">
            <a:avLst/>
          </a:prstGeom>
        </p:spPr>
        <p:txBody>
          <a:bodyPr wrap="square">
            <a:spAutoFit/>
          </a:bodyPr>
          <a:lstStyle/>
          <a:p>
            <a:r>
              <a:rPr lang="it-IT" b="1" dirty="0"/>
              <a:t>Rubrica CXVIII. Del divieto di introdurre nel macello carni di animali </a:t>
            </a:r>
            <a:r>
              <a:rPr lang="it-IT" b="1" dirty="0" smtClean="0"/>
              <a:t>morti.</a:t>
            </a:r>
          </a:p>
          <a:p>
            <a:endParaRPr lang="it-IT" b="1" dirty="0"/>
          </a:p>
          <a:p>
            <a:endParaRPr lang="it-IT" b="1" dirty="0" smtClean="0"/>
          </a:p>
          <a:p>
            <a:pPr algn="just"/>
            <a:r>
              <a:rPr lang="it-IT" b="1" dirty="0" smtClean="0"/>
              <a:t>Item </a:t>
            </a:r>
            <a:r>
              <a:rPr lang="it-IT" b="1" dirty="0"/>
              <a:t>stabiliamo e ordiniamo che niuno abbia l’ardire di introdurre nel macello carni di animali morti perché siano messe in vendita, a meno che non si tratti di carni di animali precedentemente uccisi nel macello stesso e che siano rimaste invendute presso i beccai; chiunque oserà contravvenire a tali disposizioni sarà punito con l’ammenda di una marca di denari. Tre parti di detta ammenda saranno devolute alla Comunità e la quarta parte al signor </a:t>
            </a:r>
            <a:r>
              <a:rPr lang="it-IT" b="1" dirty="0" smtClean="0"/>
              <a:t>gastaldo.</a:t>
            </a:r>
          </a:p>
          <a:p>
            <a:pPr algn="just"/>
            <a:endParaRPr lang="it-IT" b="1" dirty="0"/>
          </a:p>
        </p:txBody>
      </p:sp>
    </p:spTree>
    <p:extLst>
      <p:ext uri="{BB962C8B-B14F-4D97-AF65-F5344CB8AC3E}">
        <p14:creationId xmlns:p14="http://schemas.microsoft.com/office/powerpoint/2010/main" val="7677003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1052736"/>
            <a:ext cx="7920880" cy="4524315"/>
          </a:xfrm>
          <a:prstGeom prst="rect">
            <a:avLst/>
          </a:prstGeom>
        </p:spPr>
        <p:txBody>
          <a:bodyPr wrap="square">
            <a:spAutoFit/>
          </a:bodyPr>
          <a:lstStyle/>
          <a:p>
            <a:r>
              <a:rPr lang="it-IT" b="1" dirty="0"/>
              <a:t>Rubrica XXIX Delle percosse nei confronti delle mogli altri o delle ragazze da marito o di altre donne</a:t>
            </a:r>
            <a:r>
              <a:rPr lang="it-IT" b="1" dirty="0" smtClean="0"/>
              <a:t>.</a:t>
            </a:r>
          </a:p>
          <a:p>
            <a:endParaRPr lang="it-IT" b="1" dirty="0"/>
          </a:p>
          <a:p>
            <a:pPr algn="just"/>
            <a:r>
              <a:rPr lang="it-IT" b="1" dirty="0"/>
              <a:t>Nell’intento di garantire tranquillità e sicurezza alle mogli altrui, alle ragazze da marito e alle altre donne, decretiamo e stabiliamo che chiunque, spinto da protervia audacia, percuoterà in qualsiasi modo, nel Distretto di San Daniele, la moglie di un altro o una ragazza senza marito, senza che si verifichino spargimenti di sangue, sia punito con l’ammenda di una marca di denari. Se vi sarà stato invece spargimento di sangue l’ammenda ammonterà a due marche di denari. Se poi la trascinerà per i capelli o la getterà a terra senza provocare spargimento di sangue, sarà punito con l’ammenda di dodici lire di denari; se vi sarà spargimento di sangue l’ammenda verrà raddoppiata. Se il reo di un qualsiasi atto del genere sopradescritto avrà agito entro i confini della Piazza incorrerà in un’ammenda ulteriormente raddoppiata.</a:t>
            </a:r>
          </a:p>
        </p:txBody>
      </p:sp>
    </p:spTree>
    <p:extLst>
      <p:ext uri="{BB962C8B-B14F-4D97-AF65-F5344CB8AC3E}">
        <p14:creationId xmlns:p14="http://schemas.microsoft.com/office/powerpoint/2010/main" val="25257252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1166843"/>
            <a:ext cx="8064896" cy="2862322"/>
          </a:xfrm>
          <a:prstGeom prst="rect">
            <a:avLst/>
          </a:prstGeom>
        </p:spPr>
        <p:txBody>
          <a:bodyPr wrap="square">
            <a:spAutoFit/>
          </a:bodyPr>
          <a:lstStyle/>
          <a:p>
            <a:pPr algn="just"/>
            <a:r>
              <a:rPr lang="it-IT" b="1" dirty="0"/>
              <a:t>Per quanto riguarda le altre donne che non sono legate a un uomo dal vincolo matrimoniale o che non sono ragazze da marito, chiunque ne percuota una nel Distretto di San Daniele, senza che vi sia spargimento di sangue o l’avrà trascinata per i capelli o l’avrà gettata a terra, anche senza che vi sia stato spargimento di sangue, sarà punito con l’ammenda di mezza marca; e ciò va inteso nel caso in cui il fatto avvenga fuori dai confini della Piazza. Quando però uno degli atti soprascritti avverrà entro i confini, il colpevole sarà punito con un’ammenda doppia, sempre che il fatto si verifichi di giorno</a:t>
            </a:r>
            <a:r>
              <a:rPr lang="it-IT" b="1" dirty="0" smtClean="0"/>
              <a:t>.</a:t>
            </a:r>
          </a:p>
          <a:p>
            <a:pPr algn="just"/>
            <a:endParaRPr lang="it-IT" b="1" dirty="0"/>
          </a:p>
        </p:txBody>
      </p:sp>
    </p:spTree>
    <p:extLst>
      <p:ext uri="{BB962C8B-B14F-4D97-AF65-F5344CB8AC3E}">
        <p14:creationId xmlns:p14="http://schemas.microsoft.com/office/powerpoint/2010/main" val="2183232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980729"/>
            <a:ext cx="8064896" cy="5355312"/>
          </a:xfrm>
          <a:prstGeom prst="rect">
            <a:avLst/>
          </a:prstGeom>
        </p:spPr>
        <p:txBody>
          <a:bodyPr wrap="square">
            <a:spAutoFit/>
          </a:bodyPr>
          <a:lstStyle/>
          <a:p>
            <a:pPr algn="just"/>
            <a:r>
              <a:rPr lang="it-IT" b="1" dirty="0"/>
              <a:t>fatta la detta proposta, siano dati a ciascuno degli uomini dai venti ai settanta anni presenti a detta assemblea due pietre, una bianca ed un'altra nera, e, fatta la proposta se la detta città debba essere retta nell'anno a venire da un podestà o da dei consoli, coloro che vorranno dare un voto favorevole pongano la pietra bianca e coloro che vorranno dare un voto negativo pongano la pietra nera e, consegnate [a ciascuno] le pietre, ciascuno dei detti uomini sia obbligato e debba porre quella pietra che vuol dare in un sacchetto o bussolotto che lo scriba del comune terrà fra le </a:t>
            </a:r>
            <a:r>
              <a:rPr lang="it-IT" b="1" dirty="0" smtClean="0"/>
              <a:t>mani.</a:t>
            </a:r>
          </a:p>
          <a:p>
            <a:pPr algn="just"/>
            <a:r>
              <a:rPr lang="it-IT" b="1" dirty="0"/>
              <a:t>Ottenuto dunque che si debba eleggere un podestà, allora entro quindici giorni i consoli ed i consiglieri della città di Noli debbano e siano obbligati ad eleggere il detto podestà con queste formalità, cioè che, fatta la proposta da parte dei consoli, colui che avrà più voti sia podestà in quell'anno e se ci saranno due persone che avranno voti pari in predetto consiglio, allora da parte dei signori consoli i loro nomi siano scritti in due schede, le quali schede verranno poste in un sacchetto, o recipiente, e colui il cui nome sarà stato scritto sulla scheda estratta, sarà podestà ed avrà il potere della città di Noli per quell'anno per cui sarà stato eletto.</a:t>
            </a:r>
          </a:p>
        </p:txBody>
      </p:sp>
    </p:spTree>
    <p:extLst>
      <p:ext uri="{BB962C8B-B14F-4D97-AF65-F5344CB8AC3E}">
        <p14:creationId xmlns:p14="http://schemas.microsoft.com/office/powerpoint/2010/main" val="40641521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mposito">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1850</TotalTime>
  <Words>13145</Words>
  <Application>Microsoft Office PowerPoint</Application>
  <PresentationFormat>Presentazione su schermo (4:3)</PresentationFormat>
  <Paragraphs>302</Paragraphs>
  <Slides>82</Slides>
  <Notes>0</Notes>
  <HiddenSlides>0</HiddenSlides>
  <MMClips>0</MMClips>
  <ScaleCrop>false</ScaleCrop>
  <HeadingPairs>
    <vt:vector size="4" baseType="variant">
      <vt:variant>
        <vt:lpstr>Tema</vt:lpstr>
      </vt:variant>
      <vt:variant>
        <vt:i4>1</vt:i4>
      </vt:variant>
      <vt:variant>
        <vt:lpstr>Titoli diapositive</vt:lpstr>
      </vt:variant>
      <vt:variant>
        <vt:i4>82</vt:i4>
      </vt:variant>
    </vt:vector>
  </HeadingPairs>
  <TitlesOfParts>
    <vt:vector size="83" baseType="lpstr">
      <vt:lpstr>Austin</vt:lpstr>
      <vt:lpstr>Istituzioni medievali a.a. 2020/2021 Parte II.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L’infanzia nel Medioevo</dc:title>
  <dc:creator>User</dc:creator>
  <cp:lastModifiedBy>User</cp:lastModifiedBy>
  <cp:revision>111</cp:revision>
  <dcterms:created xsi:type="dcterms:W3CDTF">2019-01-05T16:28:16Z</dcterms:created>
  <dcterms:modified xsi:type="dcterms:W3CDTF">2021-05-06T10:25:25Z</dcterms:modified>
</cp:coreProperties>
</file>