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6" r:id="rId4"/>
    <p:sldId id="297" r:id="rId5"/>
    <p:sldId id="258" r:id="rId6"/>
    <p:sldId id="259" r:id="rId7"/>
    <p:sldId id="291" r:id="rId8"/>
    <p:sldId id="263" r:id="rId9"/>
    <p:sldId id="293" r:id="rId10"/>
    <p:sldId id="264" r:id="rId11"/>
    <p:sldId id="265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92" r:id="rId20"/>
    <p:sldId id="278" r:id="rId21"/>
    <p:sldId id="300" r:id="rId22"/>
    <p:sldId id="298" r:id="rId23"/>
    <p:sldId id="288" r:id="rId24"/>
    <p:sldId id="289" r:id="rId25"/>
    <p:sldId id="290" r:id="rId26"/>
    <p:sldId id="29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648" y="16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23/02/21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23/02/21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23/02/21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23/02/21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23/02/21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23/02/21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23/02/21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23/02/21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23/02/21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23/02/21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23/02/21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23/02/21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23/02/21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23/02/21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23/02/21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23/02/21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carnaghi@units.it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Psicologia di Comunità: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0197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frontali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Programma</a:t>
            </a:r>
            <a:r>
              <a:rPr lang="it-IT" dirty="0"/>
              <a:t>: Fondamenti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L’oggetto della disciplina e le teorie relative all’interazione individuo-ambiente</a:t>
            </a:r>
          </a:p>
          <a:p>
            <a:pPr lvl="1"/>
            <a:r>
              <a:rPr lang="it-IT" dirty="0" smtClean="0"/>
              <a:t>Livelli di analisi differenti e differenti interventi per ciascun livello di analisi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4067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frontali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Programma</a:t>
            </a:r>
            <a:r>
              <a:rPr lang="it-IT" dirty="0"/>
              <a:t>: Fondamenti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Prevenzione e promozione del benessere</a:t>
            </a:r>
          </a:p>
          <a:p>
            <a:pPr lvl="1"/>
            <a:r>
              <a:rPr lang="it-IT" dirty="0" smtClean="0"/>
              <a:t>Fattori di rischio  e fattori di protezione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9225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</a:t>
            </a:r>
            <a:r>
              <a:rPr lang="it-IT" dirty="0" smtClean="0"/>
              <a:t>frontali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</a:t>
            </a:r>
            <a:r>
              <a:rPr lang="it-IT" dirty="0"/>
              <a:t>strumenti: Fondamenti</a:t>
            </a:r>
          </a:p>
          <a:p>
            <a:endParaRPr lang="it-IT" dirty="0" smtClean="0"/>
          </a:p>
          <a:p>
            <a:pPr lvl="1"/>
            <a:r>
              <a:rPr lang="it-IT" dirty="0" smtClean="0"/>
              <a:t>Gli strumenti per conoscere una comunità (analisi di profilo)</a:t>
            </a:r>
          </a:p>
          <a:p>
            <a:pPr lvl="1"/>
            <a:r>
              <a:rPr lang="it-IT" dirty="0" smtClean="0"/>
              <a:t>Gli strumenti per ‘agire’</a:t>
            </a:r>
          </a:p>
          <a:p>
            <a:pPr lvl="2"/>
            <a:r>
              <a:rPr lang="it-IT" dirty="0" smtClean="0"/>
              <a:t>Focus </a:t>
            </a:r>
            <a:r>
              <a:rPr lang="it-IT" dirty="0" err="1" smtClean="0"/>
              <a:t>group</a:t>
            </a:r>
            <a:endParaRPr lang="it-IT" dirty="0" smtClean="0"/>
          </a:p>
          <a:p>
            <a:pPr lvl="2"/>
            <a:r>
              <a:rPr lang="it-IT" dirty="0" smtClean="0"/>
              <a:t>Ricerca azione</a:t>
            </a:r>
          </a:p>
          <a:p>
            <a:pPr lvl="2"/>
            <a:r>
              <a:rPr lang="it-IT" dirty="0" err="1" smtClean="0"/>
              <a:t>Photovoice</a:t>
            </a:r>
            <a:endParaRPr lang="it-IT" dirty="0" smtClean="0"/>
          </a:p>
          <a:p>
            <a:pPr marL="685800" lvl="2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4590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frontali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interventi: </a:t>
            </a:r>
            <a:r>
              <a:rPr lang="it-IT" dirty="0"/>
              <a:t>Fondamenti</a:t>
            </a:r>
          </a:p>
          <a:p>
            <a:endParaRPr lang="it-IT" dirty="0" smtClean="0"/>
          </a:p>
          <a:p>
            <a:r>
              <a:rPr lang="it-IT" dirty="0" err="1" smtClean="0"/>
              <a:t>Microlivello</a:t>
            </a:r>
            <a:r>
              <a:rPr lang="it-IT" dirty="0" smtClean="0"/>
              <a:t> = il </a:t>
            </a:r>
            <a:r>
              <a:rPr lang="it-IT" dirty="0" err="1" smtClean="0"/>
              <a:t>mentoring</a:t>
            </a:r>
            <a:r>
              <a:rPr lang="it-IT" dirty="0" smtClean="0"/>
              <a:t> (e.g., il caso del progetto </a:t>
            </a:r>
            <a:r>
              <a:rPr lang="it-IT" dirty="0" err="1" smtClean="0"/>
              <a:t>Mentor</a:t>
            </a:r>
            <a:r>
              <a:rPr lang="it-IT" dirty="0" smtClean="0"/>
              <a:t> Up)</a:t>
            </a:r>
          </a:p>
          <a:p>
            <a:r>
              <a:rPr lang="it-IT" dirty="0" err="1"/>
              <a:t>Microlivello</a:t>
            </a:r>
            <a:r>
              <a:rPr lang="it-IT" dirty="0"/>
              <a:t> = la </a:t>
            </a:r>
            <a:r>
              <a:rPr lang="it-IT" dirty="0" err="1"/>
              <a:t>peer</a:t>
            </a:r>
            <a:r>
              <a:rPr lang="it-IT" dirty="0"/>
              <a:t> </a:t>
            </a:r>
            <a:r>
              <a:rPr lang="it-IT" dirty="0" err="1"/>
              <a:t>education</a:t>
            </a:r>
            <a:r>
              <a:rPr lang="it-IT" dirty="0"/>
              <a:t> (e.g., il caso del progetto di prevenzione del consumo di alcol)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8285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Lezioni focus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Quanto visto sopra riguarda la didattica ‘frontale’</a:t>
            </a:r>
          </a:p>
          <a:p>
            <a:r>
              <a:rPr lang="it-IT" dirty="0"/>
              <a:t>Avremo poi delle lezioni ‘</a:t>
            </a:r>
            <a:r>
              <a:rPr lang="it-IT" b="1" dirty="0" smtClean="0"/>
              <a:t>focus</a:t>
            </a:r>
            <a:r>
              <a:rPr lang="it-IT" dirty="0" smtClean="0"/>
              <a:t>’</a:t>
            </a:r>
            <a:r>
              <a:rPr lang="mr-IN" dirty="0" smtClean="0"/>
              <a:t>…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5287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focus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Avremo </a:t>
            </a:r>
            <a:r>
              <a:rPr lang="it-IT" dirty="0"/>
              <a:t>poi delle lezioni ‘</a:t>
            </a:r>
            <a:r>
              <a:rPr lang="it-IT" b="1" dirty="0" smtClean="0"/>
              <a:t>focus</a:t>
            </a:r>
            <a:r>
              <a:rPr lang="it-IT" dirty="0" smtClean="0"/>
              <a:t>’</a:t>
            </a:r>
            <a:r>
              <a:rPr lang="mr-IN" dirty="0" smtClean="0"/>
              <a:t>…</a:t>
            </a:r>
            <a:endParaRPr lang="it-IT" dirty="0" smtClean="0"/>
          </a:p>
          <a:p>
            <a:r>
              <a:rPr lang="it-IT" dirty="0" smtClean="0"/>
              <a:t>Ossia, lezioni che </a:t>
            </a:r>
          </a:p>
          <a:p>
            <a:pPr lvl="1"/>
            <a:r>
              <a:rPr lang="it-IT" dirty="0" smtClean="0"/>
              <a:t>prenderanno </a:t>
            </a:r>
            <a:r>
              <a:rPr lang="it-IT" dirty="0"/>
              <a:t>in considerazione una tematica di alta rilevanza per la psicologia di comunità (e per la società quindi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4114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focus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Avremo </a:t>
            </a:r>
            <a:r>
              <a:rPr lang="it-IT" dirty="0"/>
              <a:t>poi delle lezioni ‘</a:t>
            </a:r>
            <a:r>
              <a:rPr lang="it-IT" b="1" dirty="0" smtClean="0"/>
              <a:t>focus</a:t>
            </a:r>
            <a:r>
              <a:rPr lang="it-IT" dirty="0" smtClean="0"/>
              <a:t>’</a:t>
            </a:r>
            <a:r>
              <a:rPr lang="mr-IN" dirty="0" smtClean="0"/>
              <a:t>…</a:t>
            </a:r>
            <a:endParaRPr lang="it-IT" dirty="0" smtClean="0"/>
          </a:p>
          <a:p>
            <a:r>
              <a:rPr lang="it-IT" dirty="0" smtClean="0"/>
              <a:t>Ossia, lezioni che </a:t>
            </a:r>
          </a:p>
          <a:p>
            <a:pPr lvl="1"/>
            <a:r>
              <a:rPr lang="it-IT" dirty="0" smtClean="0"/>
              <a:t>prenderanno </a:t>
            </a:r>
            <a:r>
              <a:rPr lang="it-IT" dirty="0"/>
              <a:t>in considerazione una tematica di alta rilevanza per la psicologia di comunità (e per la società quindi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Presenteranno dei dati epidemiologici sulla tematica</a:t>
            </a:r>
          </a:p>
          <a:p>
            <a:pPr lvl="1"/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4020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focus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Avremo </a:t>
            </a:r>
            <a:r>
              <a:rPr lang="it-IT" dirty="0"/>
              <a:t>poi delle lezioni ‘</a:t>
            </a:r>
            <a:r>
              <a:rPr lang="it-IT" b="1" dirty="0" smtClean="0"/>
              <a:t>focus</a:t>
            </a:r>
            <a:r>
              <a:rPr lang="it-IT" dirty="0" smtClean="0"/>
              <a:t>’</a:t>
            </a:r>
            <a:r>
              <a:rPr lang="mr-IN" dirty="0" smtClean="0"/>
              <a:t>…</a:t>
            </a:r>
            <a:endParaRPr lang="it-IT" dirty="0" smtClean="0"/>
          </a:p>
          <a:p>
            <a:r>
              <a:rPr lang="it-IT" dirty="0" smtClean="0"/>
              <a:t>Ossia, lezioni che </a:t>
            </a:r>
          </a:p>
          <a:p>
            <a:pPr lvl="1"/>
            <a:r>
              <a:rPr lang="it-IT" dirty="0" smtClean="0"/>
              <a:t>prenderanno </a:t>
            </a:r>
            <a:r>
              <a:rPr lang="it-IT" dirty="0"/>
              <a:t>in considerazione una tematica di alta rilevanza per la psicologia di comunità (e per la società quindi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Presenteranno dei dati epidemiologici sulla tematica</a:t>
            </a:r>
          </a:p>
          <a:p>
            <a:pPr lvl="1"/>
            <a:r>
              <a:rPr lang="it-IT" dirty="0" smtClean="0"/>
              <a:t>Presenteranno una ricerca ‘locale’ sul tema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4020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focus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Avremo </a:t>
            </a:r>
            <a:r>
              <a:rPr lang="it-IT" dirty="0"/>
              <a:t>poi delle lezioni ‘</a:t>
            </a:r>
            <a:r>
              <a:rPr lang="it-IT" b="1" dirty="0" smtClean="0"/>
              <a:t>focus</a:t>
            </a:r>
            <a:r>
              <a:rPr lang="it-IT" dirty="0" smtClean="0"/>
              <a:t>’</a:t>
            </a:r>
            <a:r>
              <a:rPr lang="mr-IN" dirty="0" smtClean="0"/>
              <a:t>…</a:t>
            </a:r>
            <a:endParaRPr lang="it-IT" dirty="0" smtClean="0"/>
          </a:p>
          <a:p>
            <a:r>
              <a:rPr lang="it-IT" dirty="0" smtClean="0"/>
              <a:t>Ossia, lezioni che </a:t>
            </a:r>
          </a:p>
          <a:p>
            <a:pPr lvl="1"/>
            <a:r>
              <a:rPr lang="it-IT" dirty="0" smtClean="0"/>
              <a:t>prenderanno </a:t>
            </a:r>
            <a:r>
              <a:rPr lang="it-IT" dirty="0"/>
              <a:t>in considerazione una tematica di alta rilevanza per la psicologia di comunità (e per la società quindi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Presenteranno dei dati epidemiologici sulla tematica</a:t>
            </a:r>
          </a:p>
          <a:p>
            <a:pPr lvl="1"/>
            <a:r>
              <a:rPr lang="it-IT" dirty="0" smtClean="0"/>
              <a:t>Presenteranno una ricerca ‘locale’ sul tema</a:t>
            </a:r>
          </a:p>
          <a:p>
            <a:pPr lvl="1"/>
            <a:r>
              <a:rPr lang="it-IT" dirty="0" smtClean="0"/>
              <a:t>Presenteranno un intervento ‘locale’</a:t>
            </a:r>
          </a:p>
          <a:p>
            <a:pPr lvl="1"/>
            <a:r>
              <a:rPr lang="it-IT" b="1" dirty="0" smtClean="0"/>
              <a:t>Esercitazione</a:t>
            </a:r>
            <a:r>
              <a:rPr lang="it-IT" dirty="0" smtClean="0"/>
              <a:t>: costruire un intervento </a:t>
            </a:r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4020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focus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lezioni saranno tenute persone che:</a:t>
            </a:r>
          </a:p>
          <a:p>
            <a:r>
              <a:rPr lang="it-IT" dirty="0" smtClean="0"/>
              <a:t>Si sono occupate di tematiche proprie alla psicologia di comunità</a:t>
            </a:r>
          </a:p>
          <a:p>
            <a:r>
              <a:rPr lang="it-IT" dirty="0" smtClean="0"/>
              <a:t>Hanno condotto ricerche empiriche </a:t>
            </a:r>
          </a:p>
          <a:p>
            <a:r>
              <a:rPr lang="it-IT" dirty="0" smtClean="0"/>
              <a:t>Progettato interventi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1930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Corso e correlati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Prof. Andrea Carnaghi</a:t>
            </a:r>
            <a:endParaRPr lang="it-IT" dirty="0"/>
          </a:p>
          <a:p>
            <a:r>
              <a:rPr lang="it-IT" dirty="0" smtClean="0"/>
              <a:t>Via Weiss 21 </a:t>
            </a:r>
            <a:r>
              <a:rPr lang="mr-IN" dirty="0" smtClean="0"/>
              <a:t>–</a:t>
            </a:r>
            <a:r>
              <a:rPr lang="it-IT" dirty="0" smtClean="0"/>
              <a:t> Comprensorio S. Giovanni Palazzina </a:t>
            </a:r>
            <a:r>
              <a:rPr lang="it-IT" dirty="0" err="1" smtClean="0"/>
              <a:t>W</a:t>
            </a:r>
            <a:endParaRPr lang="it-IT" dirty="0" smtClean="0"/>
          </a:p>
          <a:p>
            <a:r>
              <a:rPr lang="it-IT" dirty="0" err="1" smtClean="0">
                <a:hlinkClick r:id="rId2"/>
              </a:rPr>
              <a:t>acarnaghi@units.it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650128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focus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F</a:t>
            </a:r>
            <a:r>
              <a:rPr lang="it-IT" b="1" dirty="0" smtClean="0"/>
              <a:t>ocus</a:t>
            </a:r>
            <a:r>
              <a:rPr lang="it-IT" dirty="0" smtClean="0"/>
              <a:t>: </a:t>
            </a:r>
            <a:r>
              <a:rPr lang="it-IT" b="1" dirty="0" err="1" smtClean="0"/>
              <a:t>Cyberbullismo</a:t>
            </a:r>
            <a:endParaRPr lang="it-IT" b="1" dirty="0" smtClean="0"/>
          </a:p>
          <a:p>
            <a:r>
              <a:rPr lang="it-IT" dirty="0" smtClean="0"/>
              <a:t>Dott.ssa  Valentina Piccoli (3h + 2h): </a:t>
            </a:r>
          </a:p>
          <a:p>
            <a:pPr lvl="1"/>
            <a:r>
              <a:rPr lang="it-IT" dirty="0" smtClean="0"/>
              <a:t>Ricerca empirica sul </a:t>
            </a:r>
            <a:r>
              <a:rPr lang="it-IT" dirty="0" err="1" smtClean="0"/>
              <a:t>cyberbullismo</a:t>
            </a:r>
            <a:r>
              <a:rPr lang="it-IT" dirty="0" smtClean="0"/>
              <a:t> in adolescenza</a:t>
            </a:r>
            <a:r>
              <a:rPr lang="it-IT" dirty="0"/>
              <a:t> </a:t>
            </a:r>
            <a:r>
              <a:rPr lang="it-IT" dirty="0" smtClean="0"/>
              <a:t>Spiegazione della ricerca inclusa nella bibliografia di esame</a:t>
            </a:r>
          </a:p>
          <a:p>
            <a:pPr lvl="1"/>
            <a:r>
              <a:rPr lang="it-IT" dirty="0" smtClean="0"/>
              <a:t>Disegni </a:t>
            </a:r>
            <a:r>
              <a:rPr lang="it-IT" dirty="0" err="1" smtClean="0"/>
              <a:t>pre</a:t>
            </a:r>
            <a:r>
              <a:rPr lang="it-IT" dirty="0" smtClean="0"/>
              <a:t>-post per la verifica dell’efficacia dell’intervento Esercitazioni: costruzione di un intervento e verifica dell’efficacia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8571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focus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F</a:t>
            </a:r>
            <a:r>
              <a:rPr lang="it-IT" b="1" dirty="0" smtClean="0"/>
              <a:t>ocus</a:t>
            </a:r>
            <a:r>
              <a:rPr lang="it-IT" dirty="0" smtClean="0"/>
              <a:t>: </a:t>
            </a:r>
            <a:r>
              <a:rPr lang="it-IT" b="1" dirty="0" smtClean="0"/>
              <a:t>Bullismo omofobico</a:t>
            </a:r>
          </a:p>
          <a:p>
            <a:r>
              <a:rPr lang="it-IT" dirty="0" smtClean="0"/>
              <a:t>Prof. A. Carnaghi (2h +2h): </a:t>
            </a:r>
          </a:p>
          <a:p>
            <a:pPr lvl="1"/>
            <a:r>
              <a:rPr lang="it-IT" dirty="0" smtClean="0"/>
              <a:t>Definizione ed epidemiologia del fenomeno</a:t>
            </a:r>
          </a:p>
          <a:p>
            <a:pPr lvl="1"/>
            <a:r>
              <a:rPr lang="it-IT" dirty="0" smtClean="0"/>
              <a:t>Variabili individuali e variabili contestuali</a:t>
            </a:r>
          </a:p>
          <a:p>
            <a:pPr lvl="1"/>
            <a:r>
              <a:rPr lang="it-IT" dirty="0" smtClean="0"/>
              <a:t>Prospettiva degli studenti</a:t>
            </a:r>
          </a:p>
          <a:p>
            <a:pPr lvl="1"/>
            <a:r>
              <a:rPr lang="it-IT" dirty="0" smtClean="0"/>
              <a:t>Prospettiva degli insegnanti</a:t>
            </a:r>
          </a:p>
          <a:p>
            <a:pPr lvl="1"/>
            <a:r>
              <a:rPr lang="it-IT" dirty="0" smtClean="0"/>
              <a:t>Strategie di contrasto</a:t>
            </a:r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4991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Lezioni focus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F</a:t>
            </a:r>
            <a:r>
              <a:rPr lang="it-IT" b="1" dirty="0" smtClean="0"/>
              <a:t>ocus</a:t>
            </a:r>
            <a:r>
              <a:rPr lang="it-IT" dirty="0" smtClean="0"/>
              <a:t>: </a:t>
            </a:r>
            <a:r>
              <a:rPr lang="it-IT" b="1" dirty="0" smtClean="0"/>
              <a:t>Abuso di Alcol (parte A)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Dott.ssa Marta </a:t>
            </a:r>
            <a:r>
              <a:rPr lang="it-IT" dirty="0" err="1" smtClean="0">
                <a:solidFill>
                  <a:schemeClr val="tx1"/>
                </a:solidFill>
              </a:rPr>
              <a:t>Stragà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smtClean="0">
                <a:solidFill>
                  <a:schemeClr val="tx1"/>
                </a:solidFill>
              </a:rPr>
              <a:t>(2h</a:t>
            </a:r>
            <a:r>
              <a:rPr lang="it-IT" dirty="0" smtClean="0">
                <a:solidFill>
                  <a:schemeClr val="tx1"/>
                </a:solidFill>
              </a:rPr>
              <a:t>): 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Modelli dell’Azione Ragionata in ambito di Comunità (1h)</a:t>
            </a:r>
          </a:p>
          <a:p>
            <a:pPr lvl="1"/>
            <a:r>
              <a:rPr lang="it-IT" dirty="0" smtClean="0">
                <a:solidFill>
                  <a:schemeClr val="tx1"/>
                </a:solidFill>
              </a:rPr>
              <a:t>Applicazione del Modello dell’Azione Ragionata a un caso di riduzione del danno: la ricerca-azione Overnight (1h)</a:t>
            </a:r>
          </a:p>
          <a:p>
            <a:pPr marL="34925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6318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Bibliografia e materiale  per l’esame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err="1" smtClean="0"/>
              <a:t>Santinello</a:t>
            </a:r>
            <a:r>
              <a:rPr lang="it-IT" b="1" dirty="0" smtClean="0"/>
              <a:t>, </a:t>
            </a:r>
            <a:r>
              <a:rPr lang="it-IT" b="1" dirty="0" err="1" smtClean="0"/>
              <a:t>Vieno</a:t>
            </a:r>
            <a:r>
              <a:rPr lang="it-IT" b="1" dirty="0" smtClean="0"/>
              <a:t> e Lenzi</a:t>
            </a:r>
          </a:p>
          <a:p>
            <a:pPr lvl="1"/>
            <a:r>
              <a:rPr lang="it-IT" dirty="0" smtClean="0"/>
              <a:t>Fondamenti di Psicologia di Comunità (seconda edizione)</a:t>
            </a:r>
          </a:p>
          <a:p>
            <a:pPr lvl="1"/>
            <a:r>
              <a:rPr lang="it-IT" dirty="0" smtClean="0"/>
              <a:t>Il Mulino</a:t>
            </a:r>
          </a:p>
          <a:p>
            <a:pPr lvl="1"/>
            <a:r>
              <a:rPr lang="it-IT" dirty="0" smtClean="0"/>
              <a:t>Cap. 1,2,3,4, 6 (solo da 139 a 158), 7 (solo da 169 a 195)</a:t>
            </a:r>
          </a:p>
          <a:p>
            <a:r>
              <a:rPr lang="it-IT" sz="1800" b="1" dirty="0"/>
              <a:t>Piccoli, V., Carnaghi, A., Grassi, M., </a:t>
            </a:r>
            <a:r>
              <a:rPr lang="it-IT" sz="1800" b="1" dirty="0" err="1"/>
              <a:t>Stragà</a:t>
            </a:r>
            <a:r>
              <a:rPr lang="it-IT" sz="1800" b="1" dirty="0"/>
              <a:t>, M., &amp; Bianchi, M. </a:t>
            </a:r>
            <a:r>
              <a:rPr lang="it-IT" sz="1800" dirty="0"/>
              <a:t>(2020). </a:t>
            </a:r>
            <a:r>
              <a:rPr lang="it-IT" sz="1800" dirty="0" err="1"/>
              <a:t>Cyberbullying</a:t>
            </a:r>
            <a:r>
              <a:rPr lang="it-IT" sz="1800" dirty="0"/>
              <a:t> </a:t>
            </a:r>
            <a:r>
              <a:rPr lang="it-IT" sz="1800" dirty="0" err="1"/>
              <a:t>through</a:t>
            </a:r>
            <a:r>
              <a:rPr lang="it-IT" sz="1800" dirty="0"/>
              <a:t> the </a:t>
            </a:r>
            <a:r>
              <a:rPr lang="it-IT" sz="1800" dirty="0" err="1"/>
              <a:t>lens</a:t>
            </a:r>
            <a:r>
              <a:rPr lang="it-IT" sz="1800" dirty="0"/>
              <a:t> of social </a:t>
            </a:r>
            <a:r>
              <a:rPr lang="it-IT" sz="1800" dirty="0" err="1"/>
              <a:t>influence</a:t>
            </a:r>
            <a:r>
              <a:rPr lang="it-IT" sz="1800" dirty="0"/>
              <a:t>: </a:t>
            </a:r>
            <a:r>
              <a:rPr lang="it-IT" sz="1800" dirty="0" err="1"/>
              <a:t>Predicting</a:t>
            </a:r>
            <a:r>
              <a:rPr lang="it-IT" sz="1800" dirty="0"/>
              <a:t> </a:t>
            </a:r>
            <a:r>
              <a:rPr lang="it-IT" sz="1800" dirty="0" err="1"/>
              <a:t>cyberbullying</a:t>
            </a:r>
            <a:r>
              <a:rPr lang="it-IT" sz="1800" dirty="0"/>
              <a:t> </a:t>
            </a:r>
            <a:r>
              <a:rPr lang="it-IT" sz="1800" dirty="0" err="1"/>
              <a:t>perpetration</a:t>
            </a:r>
            <a:r>
              <a:rPr lang="it-IT" sz="1800" dirty="0"/>
              <a:t> from </a:t>
            </a:r>
            <a:r>
              <a:rPr lang="it-IT" sz="1800" dirty="0" err="1"/>
              <a:t>perceived</a:t>
            </a:r>
            <a:r>
              <a:rPr lang="it-IT" sz="1800" dirty="0"/>
              <a:t> </a:t>
            </a:r>
            <a:r>
              <a:rPr lang="it-IT" sz="1800" dirty="0" err="1"/>
              <a:t>peer-norm</a:t>
            </a:r>
            <a:r>
              <a:rPr lang="it-IT" sz="1800" dirty="0"/>
              <a:t>, cyberspace </a:t>
            </a:r>
            <a:r>
              <a:rPr lang="it-IT" sz="1800" dirty="0" err="1"/>
              <a:t>regulations</a:t>
            </a:r>
            <a:r>
              <a:rPr lang="it-IT" sz="1800" dirty="0"/>
              <a:t> and </a:t>
            </a:r>
            <a:r>
              <a:rPr lang="it-IT" sz="1800" dirty="0" err="1"/>
              <a:t>ingroup</a:t>
            </a:r>
            <a:r>
              <a:rPr lang="it-IT" sz="1800" dirty="0"/>
              <a:t> </a:t>
            </a:r>
            <a:r>
              <a:rPr lang="it-IT" sz="1800" dirty="0" err="1"/>
              <a:t>processes</a:t>
            </a:r>
            <a:r>
              <a:rPr lang="it-IT" sz="1800" dirty="0"/>
              <a:t>. </a:t>
            </a:r>
            <a:r>
              <a:rPr lang="it-IT" sz="1800" i="1" dirty="0" err="1"/>
              <a:t>Computers</a:t>
            </a:r>
            <a:r>
              <a:rPr lang="it-IT" sz="1800" i="1" dirty="0"/>
              <a:t> in Human </a:t>
            </a:r>
            <a:r>
              <a:rPr lang="it-IT" sz="1800" i="1" dirty="0" err="1"/>
              <a:t>Behavior</a:t>
            </a:r>
            <a:r>
              <a:rPr lang="it-IT" sz="1800" dirty="0"/>
              <a:t>, </a:t>
            </a:r>
            <a:r>
              <a:rPr lang="it-IT" sz="1800" i="1" dirty="0"/>
              <a:t>102</a:t>
            </a:r>
            <a:r>
              <a:rPr lang="it-IT" sz="1800" dirty="0"/>
              <a:t>, 260-273.</a:t>
            </a:r>
          </a:p>
          <a:p>
            <a:endParaRPr lang="it-IT" sz="1800" dirty="0" smtClean="0"/>
          </a:p>
          <a:p>
            <a:endParaRPr lang="it-IT" dirty="0" smtClean="0"/>
          </a:p>
          <a:p>
            <a:pPr lvl="1"/>
            <a:endParaRPr lang="it-IT" dirty="0"/>
          </a:p>
          <a:p>
            <a:pPr lvl="1"/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4627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Bibliografia e materiale  per l’esame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Slide delle lezioni</a:t>
            </a:r>
          </a:p>
          <a:p>
            <a:pPr lvl="1"/>
            <a:r>
              <a:rPr lang="it-IT" dirty="0" smtClean="0"/>
              <a:t>Definizione e organizzazione delle modalità di condivisione</a:t>
            </a:r>
          </a:p>
          <a:p>
            <a:r>
              <a:rPr lang="it-IT" dirty="0" smtClean="0"/>
              <a:t>Appunti delle lezioni</a:t>
            </a:r>
          </a:p>
          <a:p>
            <a:pPr lvl="1"/>
            <a:r>
              <a:rPr lang="it-IT" dirty="0" smtClean="0"/>
              <a:t>Individuali/aumentare lo scambio e il confronto tra gli studenti</a:t>
            </a:r>
          </a:p>
          <a:p>
            <a:pPr marL="349250" lvl="1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9153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Corso e </a:t>
            </a:r>
            <a:r>
              <a:rPr lang="it-IT" dirty="0" smtClean="0"/>
              <a:t>correlati: esame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forma scritta (unicamente in forma scritta)</a:t>
            </a:r>
          </a:p>
          <a:p>
            <a:r>
              <a:rPr lang="it-IT" dirty="0" smtClean="0"/>
              <a:t>16 domande a risposta multipla</a:t>
            </a:r>
          </a:p>
          <a:p>
            <a:r>
              <a:rPr lang="it-IT" dirty="0" smtClean="0"/>
              <a:t>Verterà su tutto il programma</a:t>
            </a:r>
          </a:p>
          <a:p>
            <a:r>
              <a:rPr lang="it-IT" dirty="0" smtClean="0"/>
              <a:t>Online/in presenza </a:t>
            </a:r>
            <a:r>
              <a:rPr lang="mr-IN" dirty="0" smtClean="0"/>
              <a:t>–</a:t>
            </a:r>
            <a:r>
              <a:rPr lang="it-IT" dirty="0" smtClean="0"/>
              <a:t> in funzione della pandemia. </a:t>
            </a:r>
            <a:endParaRPr lang="it-IT" dirty="0"/>
          </a:p>
          <a:p>
            <a:pPr lvl="1"/>
            <a:endParaRPr lang="it-IT" dirty="0"/>
          </a:p>
          <a:p>
            <a:pPr lvl="1"/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3367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Corso </a:t>
            </a:r>
            <a:r>
              <a:rPr lang="it-IT"/>
              <a:t>e </a:t>
            </a:r>
            <a:r>
              <a:rPr lang="it-IT" smtClean="0"/>
              <a:t>correlati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it-IT" dirty="0" smtClean="0"/>
              <a:t>Domande e chiarimenti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349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Corso e correlati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Ricevimento: Giovedì dalle 9.30 alle 11.30 su </a:t>
            </a:r>
            <a:r>
              <a:rPr lang="it-IT" dirty="0" err="1" smtClean="0"/>
              <a:t>Skype</a:t>
            </a:r>
            <a:r>
              <a:rPr lang="it-IT" dirty="0"/>
              <a:t> </a:t>
            </a:r>
            <a:r>
              <a:rPr lang="mr-IN" dirty="0" smtClean="0"/>
              <a:t>–</a:t>
            </a:r>
            <a:r>
              <a:rPr lang="it-IT" dirty="0" smtClean="0"/>
              <a:t> contatto: </a:t>
            </a:r>
            <a:r>
              <a:rPr lang="it-IT" dirty="0" err="1" smtClean="0"/>
              <a:t>andreacarnaghi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22118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Corso e correlati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Per </a:t>
            </a:r>
            <a:r>
              <a:rPr lang="en-GB" b="1" dirty="0" err="1"/>
              <a:t>accedere</a:t>
            </a:r>
            <a:r>
              <a:rPr lang="en-GB" b="1" dirty="0"/>
              <a:t> al </a:t>
            </a:r>
            <a:r>
              <a:rPr lang="en-GB" b="1" dirty="0" err="1"/>
              <a:t>ricevimento</a:t>
            </a:r>
            <a:r>
              <a:rPr lang="en-GB" dirty="0"/>
              <a:t>:</a:t>
            </a:r>
          </a:p>
          <a:p>
            <a:r>
              <a:rPr lang="en-GB" b="1" dirty="0" err="1"/>
              <a:t>Prenotarsi</a:t>
            </a:r>
            <a:r>
              <a:rPr lang="en-GB" dirty="0"/>
              <a:t> via email </a:t>
            </a:r>
            <a:r>
              <a:rPr lang="en-GB" dirty="0" err="1"/>
              <a:t>almeno</a:t>
            </a:r>
            <a:r>
              <a:rPr lang="en-GB" dirty="0"/>
              <a:t> </a:t>
            </a:r>
            <a:r>
              <a:rPr lang="en-GB" dirty="0" err="1"/>
              <a:t>tre</a:t>
            </a:r>
            <a:r>
              <a:rPr lang="en-GB" dirty="0"/>
              <a:t> </a:t>
            </a:r>
            <a:r>
              <a:rPr lang="en-GB" dirty="0" err="1"/>
              <a:t>giorni</a:t>
            </a:r>
            <a:r>
              <a:rPr lang="en-GB" dirty="0"/>
              <a:t> prima</a:t>
            </a:r>
          </a:p>
          <a:p>
            <a:r>
              <a:rPr lang="en-GB" dirty="0" err="1"/>
              <a:t>Mandare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b="1" dirty="0" err="1"/>
              <a:t>richiesta</a:t>
            </a:r>
            <a:r>
              <a:rPr lang="en-GB" dirty="0"/>
              <a:t> di </a:t>
            </a:r>
            <a:r>
              <a:rPr lang="en-GB" dirty="0" err="1"/>
              <a:t>contatto</a:t>
            </a:r>
            <a:r>
              <a:rPr lang="en-GB" dirty="0"/>
              <a:t> via Skype a </a:t>
            </a:r>
            <a:r>
              <a:rPr lang="en-GB" dirty="0" err="1"/>
              <a:t>andreacarnaghi</a:t>
            </a:r>
            <a:endParaRPr lang="en-GB" dirty="0"/>
          </a:p>
          <a:p>
            <a:r>
              <a:rPr lang="en-GB" b="1" dirty="0" err="1"/>
              <a:t>Rimanere</a:t>
            </a:r>
            <a:r>
              <a:rPr lang="en-GB" b="1" dirty="0"/>
              <a:t> online</a:t>
            </a:r>
            <a:r>
              <a:rPr lang="en-GB" dirty="0"/>
              <a:t> </a:t>
            </a:r>
            <a:r>
              <a:rPr lang="en-GB" dirty="0" err="1"/>
              <a:t>durante</a:t>
            </a:r>
            <a:r>
              <a:rPr lang="en-GB" dirty="0"/>
              <a:t> </a:t>
            </a:r>
            <a:r>
              <a:rPr lang="en-GB" dirty="0" err="1"/>
              <a:t>l’orario</a:t>
            </a:r>
            <a:r>
              <a:rPr lang="en-GB" dirty="0"/>
              <a:t> di </a:t>
            </a:r>
            <a:r>
              <a:rPr lang="en-GB" dirty="0" err="1"/>
              <a:t>ricevimento</a:t>
            </a:r>
            <a:r>
              <a:rPr lang="en-GB" dirty="0"/>
              <a:t> (</a:t>
            </a:r>
            <a:r>
              <a:rPr lang="en-GB" dirty="0" err="1"/>
              <a:t>dalle</a:t>
            </a:r>
            <a:r>
              <a:rPr lang="en-GB" dirty="0"/>
              <a:t> 9h)</a:t>
            </a:r>
          </a:p>
          <a:p>
            <a:r>
              <a:rPr lang="en-GB" dirty="0"/>
              <a:t>Il </a:t>
            </a:r>
            <a:r>
              <a:rPr lang="en-GB" dirty="0" err="1"/>
              <a:t>giorno</a:t>
            </a:r>
            <a:r>
              <a:rPr lang="en-GB" dirty="0"/>
              <a:t> di </a:t>
            </a:r>
            <a:r>
              <a:rPr lang="en-GB" dirty="0" err="1"/>
              <a:t>ricevimento</a:t>
            </a:r>
            <a:r>
              <a:rPr lang="en-GB" dirty="0"/>
              <a:t> </a:t>
            </a:r>
            <a:r>
              <a:rPr lang="en-GB" dirty="0" err="1"/>
              <a:t>mandare</a:t>
            </a:r>
            <a:r>
              <a:rPr lang="en-GB" dirty="0"/>
              <a:t> un </a:t>
            </a:r>
            <a:r>
              <a:rPr lang="en-GB" b="1" dirty="0" err="1"/>
              <a:t>messaggio</a:t>
            </a:r>
            <a:r>
              <a:rPr lang="en-GB" b="1" dirty="0"/>
              <a:t> in chat </a:t>
            </a:r>
            <a:r>
              <a:rPr lang="en-GB" dirty="0"/>
              <a:t>‘</a:t>
            </a:r>
            <a:r>
              <a:rPr lang="en-GB" dirty="0" err="1"/>
              <a:t>disponibile</a:t>
            </a:r>
            <a:r>
              <a:rPr lang="en-GB" dirty="0"/>
              <a:t> per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ricevimento</a:t>
            </a:r>
            <a:r>
              <a:rPr lang="en-GB" dirty="0"/>
              <a:t>’</a:t>
            </a:r>
          </a:p>
          <a:p>
            <a:r>
              <a:rPr lang="en-GB" dirty="0" err="1" smtClean="0"/>
              <a:t>Poiché</a:t>
            </a:r>
            <a:r>
              <a:rPr lang="en-GB" dirty="0" smtClean="0"/>
              <a:t> </a:t>
            </a:r>
            <a:r>
              <a:rPr lang="en-GB" dirty="0"/>
              <a:t>non </a:t>
            </a:r>
            <a:r>
              <a:rPr lang="en-GB" dirty="0" err="1"/>
              <a:t>è</a:t>
            </a:r>
            <a:r>
              <a:rPr lang="en-GB" dirty="0"/>
              <a:t> </a:t>
            </a:r>
            <a:r>
              <a:rPr lang="en-GB" dirty="0" err="1"/>
              <a:t>possibile</a:t>
            </a:r>
            <a:r>
              <a:rPr lang="en-GB" dirty="0"/>
              <a:t> </a:t>
            </a:r>
            <a:r>
              <a:rPr lang="en-GB" dirty="0" err="1"/>
              <a:t>stimare</a:t>
            </a:r>
            <a:r>
              <a:rPr lang="en-GB" dirty="0"/>
              <a:t> la </a:t>
            </a:r>
            <a:r>
              <a:rPr lang="en-GB" dirty="0" err="1"/>
              <a:t>durata</a:t>
            </a:r>
            <a:r>
              <a:rPr lang="en-GB" dirty="0"/>
              <a:t> </a:t>
            </a:r>
            <a:r>
              <a:rPr lang="en-GB" dirty="0" err="1"/>
              <a:t>dei</a:t>
            </a:r>
            <a:r>
              <a:rPr lang="en-GB" dirty="0"/>
              <a:t> </a:t>
            </a:r>
            <a:r>
              <a:rPr lang="en-GB" dirty="0" err="1"/>
              <a:t>colloqui</a:t>
            </a:r>
            <a:r>
              <a:rPr lang="en-GB" dirty="0"/>
              <a:t>, non </a:t>
            </a:r>
            <a:r>
              <a:rPr lang="en-GB" dirty="0" err="1"/>
              <a:t>è</a:t>
            </a:r>
            <a:r>
              <a:rPr lang="en-GB" dirty="0"/>
              <a:t> </a:t>
            </a:r>
            <a:r>
              <a:rPr lang="en-GB" dirty="0" err="1"/>
              <a:t>possibile</a:t>
            </a:r>
            <a:r>
              <a:rPr lang="en-GB" dirty="0"/>
              <a:t> </a:t>
            </a:r>
            <a:r>
              <a:rPr lang="en-GB" dirty="0" err="1"/>
              <a:t>stabilire</a:t>
            </a:r>
            <a:r>
              <a:rPr lang="en-GB" dirty="0"/>
              <a:t> a priori un </a:t>
            </a:r>
            <a:r>
              <a:rPr lang="en-GB" dirty="0" err="1"/>
              <a:t>orario</a:t>
            </a:r>
            <a:r>
              <a:rPr lang="en-GB" dirty="0"/>
              <a:t> </a:t>
            </a:r>
            <a:r>
              <a:rPr lang="en-GB" dirty="0" err="1"/>
              <a:t>esatto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1159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Corso e </a:t>
            </a:r>
            <a:r>
              <a:rPr lang="it-IT" dirty="0" smtClean="0"/>
              <a:t>correlati: FAQ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Esistono differenze tra frequentanti e non frequentanti?</a:t>
            </a:r>
          </a:p>
          <a:p>
            <a:r>
              <a:rPr lang="it-IT" dirty="0" smtClean="0"/>
              <a:t>No</a:t>
            </a:r>
          </a:p>
          <a:p>
            <a:r>
              <a:rPr lang="it-IT" b="1" dirty="0" smtClean="0"/>
              <a:t>Se non capisco qualcosa posso venire a ricevimento?</a:t>
            </a:r>
          </a:p>
          <a:p>
            <a:r>
              <a:rPr lang="it-IT" dirty="0" smtClean="0"/>
              <a:t>Sì</a:t>
            </a:r>
          </a:p>
          <a:p>
            <a:r>
              <a:rPr lang="it-IT" dirty="0" smtClean="0"/>
              <a:t>Nella maggior parte dei casi, non capire è utile soprattutto se si richiede una spiegazione in aula, aiutando anche gli/le altri/e a ragionare sullo stesso quesito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824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Corso e </a:t>
            </a:r>
            <a:r>
              <a:rPr lang="it-IT" dirty="0" smtClean="0"/>
              <a:t>correlati: FAQ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Si tratta di un corso simile a quello di Psicologia Sociale?</a:t>
            </a:r>
          </a:p>
          <a:p>
            <a:r>
              <a:rPr lang="it-IT" dirty="0" smtClean="0"/>
              <a:t>No, per niente. La disciplina è completamente diversa, l’oggetto di studio è differente e le metodologie di conoscenza e intervento sono distinte (</a:t>
            </a:r>
            <a:r>
              <a:rPr lang="it-IT" dirty="0" err="1" smtClean="0"/>
              <a:t>vd</a:t>
            </a:r>
            <a:r>
              <a:rPr lang="it-IT" dirty="0" smtClean="0"/>
              <a:t>. Lezione 1)</a:t>
            </a:r>
          </a:p>
          <a:p>
            <a:r>
              <a:rPr lang="it-IT" b="1" dirty="0" smtClean="0"/>
              <a:t>L’esame di Psicologia di Comunità ha modalità analoghe a quelle di psicologia sociale?</a:t>
            </a:r>
          </a:p>
          <a:p>
            <a:r>
              <a:rPr lang="it-IT" dirty="0" smtClean="0"/>
              <a:t>No, le vedremo tra poco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3031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Struttura del corso e modalità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corso prevede:</a:t>
            </a:r>
          </a:p>
          <a:p>
            <a:r>
              <a:rPr lang="it-IT" b="1" dirty="0" smtClean="0"/>
              <a:t>Lezioni frontali </a:t>
            </a:r>
            <a:r>
              <a:rPr lang="it-IT" dirty="0" smtClean="0"/>
              <a:t>(chiameremo semplicemente lezione)</a:t>
            </a:r>
          </a:p>
          <a:p>
            <a:r>
              <a:rPr lang="it-IT" b="1" dirty="0" smtClean="0"/>
              <a:t>Lezioni focus</a:t>
            </a:r>
          </a:p>
        </p:txBody>
      </p:sp>
    </p:spTree>
    <p:extLst>
      <p:ext uri="{BB962C8B-B14F-4D97-AF65-F5344CB8AC3E}">
        <p14:creationId xmlns:p14="http://schemas.microsoft.com/office/powerpoint/2010/main" val="255522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Lezioni frontali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Contenuto generale: </a:t>
            </a:r>
          </a:p>
          <a:p>
            <a:pPr lvl="1"/>
            <a:r>
              <a:rPr lang="it-IT" dirty="0" smtClean="0"/>
              <a:t>Analisi dei fondamenti di psicologia di comunità</a:t>
            </a:r>
          </a:p>
          <a:p>
            <a:r>
              <a:rPr lang="it-IT" dirty="0" smtClean="0"/>
              <a:t>Contenuti presenti nel manuale adottato (</a:t>
            </a:r>
            <a:r>
              <a:rPr lang="it-IT" dirty="0" err="1" smtClean="0"/>
              <a:t>vd</a:t>
            </a:r>
            <a:r>
              <a:rPr lang="it-IT" dirty="0" smtClean="0"/>
              <a:t>. Bibliografia dell’esame)</a:t>
            </a:r>
          </a:p>
          <a:p>
            <a:r>
              <a:rPr lang="it-IT" dirty="0" smtClean="0"/>
              <a:t>Ausilio di materiale video selezionato </a:t>
            </a:r>
          </a:p>
          <a:p>
            <a:pPr lvl="1"/>
            <a:r>
              <a:rPr lang="it-IT" dirty="0" smtClean="0"/>
              <a:t>Finalità: approfondimento attraverso esempi</a:t>
            </a:r>
          </a:p>
          <a:p>
            <a:r>
              <a:rPr lang="it-IT" dirty="0" smtClean="0"/>
              <a:t>esposizione di studi/interventi (non sempre presenti nel manuale) al fine di consolidare i contenuti generali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111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Lezioni frontali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Programma</a:t>
            </a:r>
            <a:r>
              <a:rPr lang="it-IT" dirty="0"/>
              <a:t>: </a:t>
            </a:r>
            <a:r>
              <a:rPr lang="it-IT" dirty="0" smtClean="0"/>
              <a:t>Fondamenti</a:t>
            </a:r>
            <a:endParaRPr lang="it-IT" dirty="0"/>
          </a:p>
          <a:p>
            <a:endParaRPr lang="it-IT" dirty="0" smtClean="0"/>
          </a:p>
          <a:p>
            <a:pPr lvl="1"/>
            <a:r>
              <a:rPr lang="it-IT" dirty="0" smtClean="0"/>
              <a:t>Definizione della disciplina: cosa è la psicologia di comunità?</a:t>
            </a:r>
          </a:p>
          <a:p>
            <a:pPr lvl="1"/>
            <a:r>
              <a:rPr lang="it-IT" dirty="0" smtClean="0"/>
              <a:t>Le origini della disciplina: le radici, la nascita e la specificità del contesto italiano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9727390"/>
      </p:ext>
    </p:extLst>
  </p:cSld>
  <p:clrMapOvr>
    <a:masterClrMapping/>
  </p:clrMapOvr>
</p:sld>
</file>

<file path=ppt/theme/theme1.xml><?xml version="1.0" encoding="utf-8"?>
<a:theme xmlns:a="http://schemas.openxmlformats.org/drawingml/2006/main" name="Percezione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Percezione.thmx</Template>
  <TotalTime>245</TotalTime>
  <Words>968</Words>
  <Application>Microsoft Macintosh PowerPoint</Application>
  <PresentationFormat>Presentazione su schermo (4:3)</PresentationFormat>
  <Paragraphs>144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Percezione</vt:lpstr>
      <vt:lpstr>Psicologia di Comunità:</vt:lpstr>
      <vt:lpstr>Corso e correlati</vt:lpstr>
      <vt:lpstr>Corso e correlati</vt:lpstr>
      <vt:lpstr>Corso e correlati</vt:lpstr>
      <vt:lpstr>Corso e correlati: FAQ</vt:lpstr>
      <vt:lpstr>Corso e correlati: FAQ</vt:lpstr>
      <vt:lpstr>Struttura del corso e modalità</vt:lpstr>
      <vt:lpstr>Lezioni frontali</vt:lpstr>
      <vt:lpstr>Lezioni frontali</vt:lpstr>
      <vt:lpstr>Lezioni frontali</vt:lpstr>
      <vt:lpstr>Lezioni frontali</vt:lpstr>
      <vt:lpstr>Lezioni frontali</vt:lpstr>
      <vt:lpstr>Lezioni frontali</vt:lpstr>
      <vt:lpstr>Lezioni focus</vt:lpstr>
      <vt:lpstr>Lezioni focus</vt:lpstr>
      <vt:lpstr>Lezioni focus</vt:lpstr>
      <vt:lpstr>Lezioni focus</vt:lpstr>
      <vt:lpstr>Lezioni focus</vt:lpstr>
      <vt:lpstr>Lezioni focus</vt:lpstr>
      <vt:lpstr>Lezioni focus</vt:lpstr>
      <vt:lpstr>Lezioni focus</vt:lpstr>
      <vt:lpstr>Lezioni focus</vt:lpstr>
      <vt:lpstr>Bibliografia e materiale  per l’esame</vt:lpstr>
      <vt:lpstr>Bibliografia e materiale  per l’esame</vt:lpstr>
      <vt:lpstr>Corso e correlati: esame</vt:lpstr>
      <vt:lpstr>Corso e correlati</vt:lpstr>
    </vt:vector>
  </TitlesOfParts>
  <Company>Università di Trieste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Psicologia di Comunità:</dc:title>
  <dc:creator>Andrea Carnaghi</dc:creator>
  <cp:lastModifiedBy>Andrea Carnaghi</cp:lastModifiedBy>
  <cp:revision>39</cp:revision>
  <dcterms:created xsi:type="dcterms:W3CDTF">2019-01-15T15:21:15Z</dcterms:created>
  <dcterms:modified xsi:type="dcterms:W3CDTF">2021-02-23T14:40:22Z</dcterms:modified>
</cp:coreProperties>
</file>