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72" r:id="rId4"/>
    <p:sldId id="258" r:id="rId5"/>
    <p:sldId id="28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29"/>
  </p:normalViewPr>
  <p:slideViewPr>
    <p:cSldViewPr snapToGrid="0" snapToObjects="1">
      <p:cViewPr varScale="1">
        <p:scale>
          <a:sx n="111" d="100"/>
          <a:sy n="111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1D9FA5-BE5C-1B42-A8A8-E82FC89C8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748" y="1420838"/>
            <a:ext cx="9478865" cy="3356544"/>
          </a:xfrm>
        </p:spPr>
        <p:txBody>
          <a:bodyPr>
            <a:normAutofit/>
          </a:bodyPr>
          <a:lstStyle/>
          <a:p>
            <a:pPr algn="ctr"/>
            <a:r>
              <a:rPr lang="it-IT" sz="6700" b="1" cap="small" dirty="0"/>
              <a:t>Territorio e Società</a:t>
            </a:r>
            <a:r>
              <a:rPr lang="it-IT" sz="6700" dirty="0"/>
              <a:t> </a:t>
            </a:r>
            <a:br>
              <a:rPr lang="it-IT" sz="6700" dirty="0"/>
            </a:br>
            <a:r>
              <a:rPr lang="it-IT" sz="3100" dirty="0"/>
              <a:t>(LE225) </a:t>
            </a:r>
            <a:br>
              <a:rPr lang="it-IT" dirty="0"/>
            </a:br>
            <a:r>
              <a:rPr lang="it-IT" b="1" dirty="0"/>
              <a:t>Sergio Zilli</a:t>
            </a:r>
            <a:br>
              <a:rPr lang="it-IT" dirty="0"/>
            </a:br>
            <a:r>
              <a:rPr lang="it-IT" sz="3200" dirty="0" err="1"/>
              <a:t>a.a</a:t>
            </a:r>
            <a:r>
              <a:rPr lang="it-IT" sz="3200" dirty="0"/>
              <a:t>. 2020-2021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166E90C-C239-E84C-ADB8-0D6D2F3EF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8966" y="5171274"/>
            <a:ext cx="9509759" cy="638683"/>
          </a:xfrm>
        </p:spPr>
        <p:txBody>
          <a:bodyPr>
            <a:normAutofit/>
          </a:bodyPr>
          <a:lstStyle/>
          <a:p>
            <a:r>
              <a:rPr lang="it-IT" sz="2000" dirty="0"/>
              <a:t>Corso di Studio </a:t>
            </a:r>
            <a:r>
              <a:rPr lang="it-IT" sz="2000" b="1" dirty="0"/>
              <a:t>LE07 – Lettere antiche e moderne, arti, comunicazione</a:t>
            </a:r>
            <a:endParaRPr lang="it-IT" sz="2000" dirty="0"/>
          </a:p>
          <a:p>
            <a:endParaRPr lang="it-IT" sz="2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C9AC7C-D72E-2943-9B87-6BBB87A926ED}"/>
              </a:ext>
            </a:extLst>
          </p:cNvPr>
          <p:cNvSpPr txBox="1"/>
          <p:nvPr/>
        </p:nvSpPr>
        <p:spPr>
          <a:xfrm>
            <a:off x="9791114" y="6105378"/>
            <a:ext cx="1713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err="1"/>
              <a:t>Ppt</a:t>
            </a:r>
            <a:r>
              <a:rPr lang="it-IT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304126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242207-5789-3E4A-906A-F47EB56C4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Presentazione n.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DD783C-2832-5843-950B-6155EC747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927" y="2286000"/>
            <a:ext cx="96012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3600" dirty="0"/>
          </a:p>
          <a:p>
            <a:endParaRPr lang="it-IT" sz="21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634836" y="2171700"/>
            <a:ext cx="89777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>
                <a:solidFill>
                  <a:srgbClr val="FF0000"/>
                </a:solidFill>
              </a:rPr>
              <a:t>Introduzione alla </a:t>
            </a:r>
          </a:p>
          <a:p>
            <a:r>
              <a:rPr lang="it-IT" sz="4800" dirty="0">
                <a:solidFill>
                  <a:srgbClr val="FF0000"/>
                </a:solidFill>
              </a:rPr>
              <a:t>Geografia umana</a:t>
            </a:r>
          </a:p>
          <a:p>
            <a:endParaRPr lang="it-IT" sz="4800" dirty="0">
              <a:solidFill>
                <a:srgbClr val="FF0000"/>
              </a:solidFill>
            </a:endParaRPr>
          </a:p>
          <a:p>
            <a:r>
              <a:rPr lang="it-IT" sz="4800" dirty="0">
                <a:solidFill>
                  <a:srgbClr val="FF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6123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408"/>
    </mc:Choice>
    <mc:Fallback xmlns="">
      <p:transition spd="slow" advTm="44340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41E744-42AC-844A-BD31-6C9021FA8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1269" y="317990"/>
            <a:ext cx="10515600" cy="5176066"/>
          </a:xfrm>
        </p:spPr>
        <p:txBody>
          <a:bodyPr>
            <a:noAutofit/>
          </a:bodyPr>
          <a:lstStyle/>
          <a:p>
            <a:r>
              <a:rPr lang="it-IT" sz="1800" dirty="0"/>
              <a:t>Geografia fisica è cosa diversa dalla geografia umana (uomo + terra)</a:t>
            </a:r>
          </a:p>
          <a:p>
            <a:pPr lvl="8"/>
            <a:r>
              <a:rPr lang="it-IT" dirty="0"/>
              <a:t>Geografia umana rientra fra le scienze umane e sociali</a:t>
            </a:r>
          </a:p>
          <a:p>
            <a:pPr marL="3657600" lvl="8" indent="0">
              <a:buNone/>
            </a:pPr>
            <a:endParaRPr lang="it-IT" sz="800" dirty="0"/>
          </a:p>
          <a:p>
            <a:pPr marL="622300" lvl="8" indent="-231775"/>
            <a:r>
              <a:rPr lang="it-IT" sz="1800" dirty="0"/>
              <a:t>Natura vs. cultura </a:t>
            </a:r>
          </a:p>
          <a:p>
            <a:pPr marL="622300" lvl="8" indent="-231775"/>
            <a:endParaRPr lang="it-IT" sz="800" dirty="0"/>
          </a:p>
          <a:p>
            <a:pPr marL="622300" lvl="8" indent="-231775"/>
            <a:r>
              <a:rPr lang="it-IT" sz="1800" u="sng" dirty="0"/>
              <a:t>Natura</a:t>
            </a:r>
            <a:r>
              <a:rPr lang="it-IT" sz="1800" dirty="0"/>
              <a:t> ciò che è estraneo alla creatività umana</a:t>
            </a:r>
          </a:p>
          <a:p>
            <a:pPr marL="582613" lvl="8" indent="-349250"/>
            <a:r>
              <a:rPr lang="it-IT" sz="1800" u="sng" dirty="0"/>
              <a:t>Cultura</a:t>
            </a:r>
            <a:r>
              <a:rPr lang="it-IT" sz="1800" dirty="0"/>
              <a:t> ciò che è spazio dell’espressione dell’uomo</a:t>
            </a:r>
          </a:p>
          <a:p>
            <a:pPr marL="1562100" lvl="8" indent="-304800"/>
            <a:endParaRPr lang="it-IT" sz="800" dirty="0"/>
          </a:p>
          <a:p>
            <a:pPr marL="536575" lvl="8" indent="-317500"/>
            <a:r>
              <a:rPr lang="it-IT" sz="1800" dirty="0"/>
              <a:t>Cultura è</a:t>
            </a:r>
          </a:p>
          <a:p>
            <a:pPr marL="1562100" lvl="8" indent="-317500"/>
            <a:r>
              <a:rPr lang="it-IT" sz="1800" dirty="0"/>
              <a:t>Costruzione sociale</a:t>
            </a:r>
          </a:p>
          <a:p>
            <a:pPr marL="1562100" lvl="8" indent="-317500"/>
            <a:r>
              <a:rPr lang="it-IT" sz="1800" dirty="0"/>
              <a:t>Non fissa, cambia nel tempo</a:t>
            </a:r>
          </a:p>
          <a:p>
            <a:pPr marL="1562100" lvl="8" indent="-317500"/>
            <a:r>
              <a:rPr lang="it-IT" sz="1800" dirty="0"/>
              <a:t>È un sistema dinamico complesso</a:t>
            </a:r>
          </a:p>
          <a:p>
            <a:pPr marL="1562100" lvl="8" indent="-317500"/>
            <a:endParaRPr lang="it-IT" sz="800" dirty="0"/>
          </a:p>
          <a:p>
            <a:pPr marL="1562100" lvl="8" indent="-317500"/>
            <a:r>
              <a:rPr lang="it-IT" sz="1800" dirty="0"/>
              <a:t>Si differenzia su base geografica (culture locali, regionali, nazionali, sovranazionali)</a:t>
            </a:r>
          </a:p>
          <a:p>
            <a:pPr marL="1562100" lvl="8" indent="-317500"/>
            <a:r>
              <a:rPr lang="it-IT" sz="1800" dirty="0"/>
              <a:t>Si trasmette verticalmente (gerarchia) e orizzontalmente (tra simili) </a:t>
            </a:r>
          </a:p>
          <a:p>
            <a:pPr marL="1562100" lvl="8" indent="-317500"/>
            <a:endParaRPr lang="it-IT" sz="1800" dirty="0"/>
          </a:p>
          <a:p>
            <a:pPr marL="585788" lvl="8" indent="-317500"/>
            <a:r>
              <a:rPr lang="it-IT" sz="1800" dirty="0"/>
              <a:t>Quindi funziona per ibridazioni</a:t>
            </a:r>
          </a:p>
        </p:txBody>
      </p:sp>
    </p:spTree>
    <p:extLst>
      <p:ext uri="{BB962C8B-B14F-4D97-AF65-F5344CB8AC3E}">
        <p14:creationId xmlns:p14="http://schemas.microsoft.com/office/powerpoint/2010/main" val="130192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8523"/>
    </mc:Choice>
    <mc:Fallback xmlns="">
      <p:transition spd="slow" advTm="39852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40E1C6-03DB-F948-953C-131A310FE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291" y="945840"/>
            <a:ext cx="10515600" cy="5497341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Il </a:t>
            </a:r>
            <a:r>
              <a:rPr lang="it-IT" sz="2400" dirty="0"/>
              <a:t>passaggio principale è stato il superamento del dualismo fra natura e cultura (ovvero della convinzione che l’uomo controlla e gestisce la natura, superandola)</a:t>
            </a:r>
          </a:p>
          <a:p>
            <a:endParaRPr lang="it-IT" sz="2400" dirty="0"/>
          </a:p>
          <a:p>
            <a:pPr lvl="1"/>
            <a:r>
              <a:rPr lang="it-IT" sz="2400" u="sng" dirty="0"/>
              <a:t>Determinismo ambientale </a:t>
            </a:r>
            <a:r>
              <a:rPr lang="it-IT" sz="2400" dirty="0"/>
              <a:t>(</a:t>
            </a:r>
            <a:r>
              <a:rPr lang="it-IT" sz="2400" i="0" dirty="0"/>
              <a:t>ambiente che condiziona la differenze fisiche e culturali dell’uomo) </a:t>
            </a:r>
            <a:r>
              <a:rPr lang="it-IT" sz="2400" i="0" dirty="0">
                <a:sym typeface="Wingdings" pitchFamily="2" charset="2"/>
              </a:rPr>
              <a:t></a:t>
            </a:r>
            <a:r>
              <a:rPr lang="it-IT" sz="2400" i="0" dirty="0"/>
              <a:t> manca una verifica, manca causa effetto, giustifica colonialismo</a:t>
            </a:r>
          </a:p>
          <a:p>
            <a:pPr marL="457200" lvl="1" indent="0">
              <a:buNone/>
            </a:pPr>
            <a:endParaRPr lang="it-IT" sz="2400" dirty="0"/>
          </a:p>
          <a:p>
            <a:pPr lvl="1"/>
            <a:r>
              <a:rPr lang="it-IT" sz="2400" dirty="0"/>
              <a:t>Poss</a:t>
            </a:r>
            <a:r>
              <a:rPr lang="it-IT" sz="2400" u="sng" dirty="0"/>
              <a:t>ibilismo geografico </a:t>
            </a:r>
            <a:r>
              <a:rPr lang="it-IT" sz="2400" i="0" dirty="0"/>
              <a:t>(alternative possibili a seconda delle scelte, delle conoscenze e delle capacità tecniche). </a:t>
            </a:r>
            <a:r>
              <a:rPr lang="it-IT" sz="2400" i="0" dirty="0">
                <a:sym typeface="Wingdings" pitchFamily="2" charset="2"/>
              </a:rPr>
              <a:t> ruolo dell’uomo sull’ambiente</a:t>
            </a:r>
          </a:p>
          <a:p>
            <a:pPr lvl="1"/>
            <a:endParaRPr lang="it-IT" sz="2400" dirty="0">
              <a:sym typeface="Wingdings" pitchFamily="2" charset="2"/>
            </a:endParaRPr>
          </a:p>
          <a:p>
            <a:pPr marL="292100" lvl="1" indent="-292100"/>
            <a:r>
              <a:rPr lang="it-IT" sz="2400" dirty="0">
                <a:sym typeface="Wingdings" pitchFamily="2" charset="2"/>
              </a:rPr>
              <a:t>Si passa da paesaggi naturali a paesaggi culturali</a:t>
            </a:r>
          </a:p>
          <a:p>
            <a:pPr marL="1073150" lvl="1" indent="-292100"/>
            <a:r>
              <a:rPr lang="it-IT" sz="2400" i="0" dirty="0">
                <a:sym typeface="Wingdings" pitchFamily="2" charset="2"/>
              </a:rPr>
              <a:t>La natura è una costruzione sociale</a:t>
            </a:r>
          </a:p>
          <a:p>
            <a:pPr marL="1073150" lvl="1" indent="-292100"/>
            <a:r>
              <a:rPr lang="it-IT" sz="2400" i="0" dirty="0">
                <a:sym typeface="Wingdings" pitchFamily="2" charset="2"/>
              </a:rPr>
              <a:t>La Terra è un sistema dinamico integrato e complesso</a:t>
            </a:r>
            <a:endParaRPr lang="it-IT" sz="2400" i="0" dirty="0"/>
          </a:p>
        </p:txBody>
      </p:sp>
    </p:spTree>
    <p:extLst>
      <p:ext uri="{BB962C8B-B14F-4D97-AF65-F5344CB8AC3E}">
        <p14:creationId xmlns:p14="http://schemas.microsoft.com/office/powerpoint/2010/main" val="364008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7425"/>
    </mc:Choice>
    <mc:Fallback xmlns="">
      <p:transition spd="slow" advTm="437425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416DB0-C9CA-6C4F-B0F7-3FAF0280D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81041"/>
            <a:ext cx="8915400" cy="1598230"/>
          </a:xfrm>
        </p:spPr>
        <p:txBody>
          <a:bodyPr>
            <a:normAutofit fontScale="90000"/>
          </a:bodyPr>
          <a:lstStyle/>
          <a:p>
            <a:r>
              <a:rPr lang="it-IT" i="1" dirty="0"/>
              <a:t>Una </a:t>
            </a:r>
            <a:r>
              <a:rPr lang="it-IT" i="1" dirty="0" err="1"/>
              <a:t>societa'</a:t>
            </a:r>
            <a:r>
              <a:rPr lang="it-IT" i="1" dirty="0"/>
              <a:t> che ha per obiettivo la crescita è come un individuo che ha come modello l'obesità</a:t>
            </a:r>
            <a:r>
              <a:rPr lang="it-IT" dirty="0"/>
              <a:t> (Luigi Pintor)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4DFD8E-E945-2B4E-B5F9-3884CF2D1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2339" y="2133600"/>
            <a:ext cx="9444941" cy="3777622"/>
          </a:xfrm>
        </p:spPr>
        <p:txBody>
          <a:bodyPr>
            <a:noAutofit/>
          </a:bodyPr>
          <a:lstStyle/>
          <a:p>
            <a:r>
              <a:rPr lang="it-IT" sz="2400" dirty="0"/>
              <a:t>Crescita vs. sviluppo, bisogno di definizione materialistica</a:t>
            </a:r>
          </a:p>
          <a:p>
            <a:endParaRPr lang="it-IT" sz="900" dirty="0"/>
          </a:p>
          <a:p>
            <a:r>
              <a:rPr lang="it-IT" sz="2400" b="1" dirty="0"/>
              <a:t>La crescita economica</a:t>
            </a:r>
            <a:r>
              <a:rPr lang="it-IT" sz="2400" dirty="0"/>
              <a:t> è un concetto che indica l'aumento del livello effettivo di produzione di una nazione sulla base della crescita delle risorse e/o del loro uso</a:t>
            </a:r>
          </a:p>
          <a:p>
            <a:endParaRPr lang="it-IT" sz="900" dirty="0"/>
          </a:p>
          <a:p>
            <a:r>
              <a:rPr lang="it-IT" sz="2400" dirty="0"/>
              <a:t> </a:t>
            </a:r>
            <a:r>
              <a:rPr lang="it-IT" sz="2400" b="1" dirty="0"/>
              <a:t>lo sviluppo economico</a:t>
            </a:r>
            <a:r>
              <a:rPr lang="it-IT" sz="2400" dirty="0"/>
              <a:t> è un concetto che riguarda il miglioramento del tenore di vita di un individuo o un gruppo di persone</a:t>
            </a:r>
          </a:p>
        </p:txBody>
      </p:sp>
    </p:spTree>
    <p:extLst>
      <p:ext uri="{BB962C8B-B14F-4D97-AF65-F5344CB8AC3E}">
        <p14:creationId xmlns:p14="http://schemas.microsoft.com/office/powerpoint/2010/main" val="1890464534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Filo</Template>
  <TotalTime>491</TotalTime>
  <Words>310</Words>
  <Application>Microsoft Macintosh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Filo</vt:lpstr>
      <vt:lpstr>Territorio e Società  (LE225)  Sergio Zilli a.a. 2020-2021</vt:lpstr>
      <vt:lpstr>Presentazione n. 2</vt:lpstr>
      <vt:lpstr>Presentazione standard di PowerPoint</vt:lpstr>
      <vt:lpstr>Presentazione standard di PowerPoint</vt:lpstr>
      <vt:lpstr>Una societa' che ha per obiettivo la crescita è come un individuo che ha come modello l'obesità (Luigi Pintor)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Territorio e Società (LE225)   Corso di Studio LE07 – Lettere antiche e moderne, arti, comunicazione</dc:title>
  <dc:creator>sergio zilli</dc:creator>
  <cp:lastModifiedBy>sergio zilli</cp:lastModifiedBy>
  <cp:revision>17</cp:revision>
  <dcterms:created xsi:type="dcterms:W3CDTF">2021-03-01T07:19:48Z</dcterms:created>
  <dcterms:modified xsi:type="dcterms:W3CDTF">2021-03-02T15:32:40Z</dcterms:modified>
</cp:coreProperties>
</file>