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E8F65-ED36-4AC2-8E28-DFC9DC8F86F6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768C4-4DCC-4FAF-8373-519EF7BFFE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551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B7A74FA5-E72E-4EDA-9EBE-EE88DA2F6636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122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A84624C8-F508-4E03-8380-1194288C1EFF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59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A84624C8-F508-4E03-8380-1194288C1EFF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39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A84624C8-F508-4E03-8380-1194288C1EFF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05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1E6AB6F0-042B-406D-8822-57CB4C39F69C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33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53C7D51C-2B97-44D0-83E0-B9837E7B4BB8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644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5914652D-D4A7-4A07-8BB2-64852E36CA0D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838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7CB53616-44CB-4EBC-9516-1FA3AAA8438E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17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82FA6F86-B461-4166-B693-5F7933D75512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9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545333A9-001E-4CEC-A474-11214D21BC1D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04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A84624C8-F508-4E03-8380-1194288C1EFF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99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A84624C8-F508-4E03-8380-1194288C1EFF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940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A84624C8-F508-4E03-8380-1194288C1EFF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3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623D-D273-4554-A1AB-35D831A2CE23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4637-2D90-41BF-B4BE-6B90F3D072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41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623D-D273-4554-A1AB-35D831A2CE23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4637-2D90-41BF-B4BE-6B90F3D072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234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623D-D273-4554-A1AB-35D831A2CE23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4637-2D90-41BF-B4BE-6B90F3D072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33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09320"/>
            <a:ext cx="12192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bg1">
                    <a:lumMod val="50000"/>
                  </a:schemeClr>
                </a:solidFill>
              </a:rPr>
              <a:t>J. Gruber, </a:t>
            </a:r>
            <a:r>
              <a:rPr lang="it-IT" sz="1400" i="1" dirty="0">
                <a:solidFill>
                  <a:schemeClr val="bg1">
                    <a:lumMod val="50000"/>
                  </a:schemeClr>
                </a:solidFill>
              </a:rPr>
              <a:t>Scienza delle finanze</a:t>
            </a:r>
            <a:r>
              <a:rPr lang="it-IT" sz="1400" i="0" dirty="0">
                <a:solidFill>
                  <a:schemeClr val="bg1">
                    <a:lumMod val="50000"/>
                  </a:schemeClr>
                </a:solidFill>
              </a:rPr>
              <a:t>, 2018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39349" y="6453336"/>
            <a:ext cx="14401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" b="0" dirty="0"/>
              <a:t>© EGEA S.p.A.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335360" y="188640"/>
            <a:ext cx="1200000" cy="6696744"/>
            <a:chOff x="251520" y="188640"/>
            <a:chExt cx="900000" cy="6696744"/>
          </a:xfrm>
        </p:grpSpPr>
        <p:cxnSp>
          <p:nvCxnSpPr>
            <p:cNvPr id="12" name="Connettore 1 11"/>
            <p:cNvCxnSpPr/>
            <p:nvPr/>
          </p:nvCxnSpPr>
          <p:spPr>
            <a:xfrm>
              <a:off x="251520" y="188640"/>
              <a:ext cx="0" cy="6696744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ttangolo 13"/>
            <p:cNvSpPr/>
            <p:nvPr/>
          </p:nvSpPr>
          <p:spPr>
            <a:xfrm>
              <a:off x="251520" y="188640"/>
              <a:ext cx="900000" cy="2160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 dirty="0"/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10608501" y="6309320"/>
            <a:ext cx="1583499" cy="336770"/>
            <a:chOff x="7956376" y="6309320"/>
            <a:chExt cx="1187624" cy="336770"/>
          </a:xfrm>
        </p:grpSpPr>
        <p:cxnSp>
          <p:nvCxnSpPr>
            <p:cNvPr id="16" name="Connettore 1 15"/>
            <p:cNvCxnSpPr/>
            <p:nvPr/>
          </p:nvCxnSpPr>
          <p:spPr>
            <a:xfrm>
              <a:off x="7956376" y="6309320"/>
              <a:ext cx="118762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6318724"/>
              <a:ext cx="900000" cy="327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5054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623D-D273-4554-A1AB-35D831A2CE23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4637-2D90-41BF-B4BE-6B90F3D072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72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623D-D273-4554-A1AB-35D831A2CE23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4637-2D90-41BF-B4BE-6B90F3D072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26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623D-D273-4554-A1AB-35D831A2CE23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4637-2D90-41BF-B4BE-6B90F3D072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80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623D-D273-4554-A1AB-35D831A2CE23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4637-2D90-41BF-B4BE-6B90F3D072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14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623D-D273-4554-A1AB-35D831A2CE23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4637-2D90-41BF-B4BE-6B90F3D072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33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623D-D273-4554-A1AB-35D831A2CE23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4637-2D90-41BF-B4BE-6B90F3D072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06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623D-D273-4554-A1AB-35D831A2CE23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4637-2D90-41BF-B4BE-6B90F3D072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64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623D-D273-4554-A1AB-35D831A2CE23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4637-2D90-41BF-B4BE-6B90F3D072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548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9623D-D273-4554-A1AB-35D831A2CE23}" type="datetimeFigureOut">
              <a:rPr lang="it-IT" smtClean="0"/>
              <a:t>02/03/2021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74637-2D90-41BF-B4BE-6B90F3D072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69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2552700" y="1584326"/>
            <a:ext cx="8115300" cy="1470025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1 Perché studiare la scienza delle finanze?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5342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16"/>
          <p:cNvSpPr>
            <a:spLocks noChangeShapeType="1"/>
          </p:cNvSpPr>
          <p:nvPr/>
        </p:nvSpPr>
        <p:spPr bwMode="auto">
          <a:xfrm>
            <a:off x="4362450" y="-939800"/>
            <a:ext cx="3276600" cy="0"/>
          </a:xfrm>
          <a:prstGeom prst="line">
            <a:avLst/>
          </a:prstGeom>
          <a:noFill/>
          <a:ln w="31750">
            <a:solidFill>
              <a:srgbClr val="FA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>
            <a:spAutoFit/>
          </a:bodyPr>
          <a:lstStyle/>
          <a:p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743200" y="152400"/>
            <a:ext cx="731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400" dirty="0">
                <a:solidFill>
                  <a:srgbClr val="3C8C93"/>
                </a:solidFill>
                <a:latin typeface="Arial" pitchFamily="34" charset="0"/>
                <a:cs typeface="Arial" pitchFamily="34" charset="0"/>
              </a:rPr>
              <a:t>Il ruolo dello Stato nel sistema economico </a:t>
            </a:r>
            <a:r>
              <a:rPr lang="it-IT" sz="2400" dirty="0" smtClean="0">
                <a:solidFill>
                  <a:srgbClr val="3C8C93"/>
                </a:solidFill>
                <a:latin typeface="Arial" pitchFamily="34" charset="0"/>
                <a:cs typeface="Arial" pitchFamily="34" charset="0"/>
              </a:rPr>
              <a:t>italiano: spese, entrate, deficit e debito</a:t>
            </a:r>
            <a:endParaRPr lang="it-IT" sz="2400" dirty="0">
              <a:solidFill>
                <a:srgbClr val="3C8C9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164" y="914400"/>
            <a:ext cx="5410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0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16"/>
          <p:cNvSpPr>
            <a:spLocks noChangeShapeType="1"/>
          </p:cNvSpPr>
          <p:nvPr/>
        </p:nvSpPr>
        <p:spPr bwMode="auto">
          <a:xfrm>
            <a:off x="4362450" y="-939800"/>
            <a:ext cx="3276600" cy="0"/>
          </a:xfrm>
          <a:prstGeom prst="line">
            <a:avLst/>
          </a:prstGeom>
          <a:noFill/>
          <a:ln w="31750">
            <a:solidFill>
              <a:srgbClr val="FA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>
            <a:spAutoFit/>
          </a:bodyPr>
          <a:lstStyle/>
          <a:p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429164" y="284018"/>
            <a:ext cx="731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400" dirty="0">
                <a:solidFill>
                  <a:srgbClr val="3C8C93"/>
                </a:solidFill>
                <a:latin typeface="Arial" pitchFamily="34" charset="0"/>
                <a:cs typeface="Arial" pitchFamily="34" charset="0"/>
              </a:rPr>
              <a:t>Il ruolo dello Stato nel sistema economico </a:t>
            </a:r>
            <a:r>
              <a:rPr lang="it-IT" sz="2400" dirty="0" smtClean="0">
                <a:solidFill>
                  <a:srgbClr val="3C8C93"/>
                </a:solidFill>
                <a:latin typeface="Arial" pitchFamily="34" charset="0"/>
                <a:cs typeface="Arial" pitchFamily="34" charset="0"/>
              </a:rPr>
              <a:t>italiano: composizione della spesa pubblica</a:t>
            </a:r>
            <a:endParaRPr lang="it-IT" sz="2400" dirty="0">
              <a:solidFill>
                <a:srgbClr val="3C8C9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837" y="1112982"/>
            <a:ext cx="62258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578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16"/>
          <p:cNvSpPr>
            <a:spLocks noChangeShapeType="1"/>
          </p:cNvSpPr>
          <p:nvPr/>
        </p:nvSpPr>
        <p:spPr bwMode="auto">
          <a:xfrm>
            <a:off x="4362450" y="-939800"/>
            <a:ext cx="3276600" cy="0"/>
          </a:xfrm>
          <a:prstGeom prst="line">
            <a:avLst/>
          </a:prstGeom>
          <a:noFill/>
          <a:ln w="31750">
            <a:solidFill>
              <a:srgbClr val="FA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>
            <a:spAutoFit/>
          </a:bodyPr>
          <a:lstStyle/>
          <a:p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438400" y="533400"/>
            <a:ext cx="731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400" dirty="0">
                <a:solidFill>
                  <a:srgbClr val="3C8C93"/>
                </a:solidFill>
                <a:latin typeface="Arial" pitchFamily="34" charset="0"/>
                <a:cs typeface="Arial" pitchFamily="34" charset="0"/>
              </a:rPr>
              <a:t>Deficit, debito e regole fiscali europee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667000" y="1143000"/>
            <a:ext cx="6934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</a:rPr>
              <a:t>Per evitare che vengano intraprese politiche fiscali non responsabili, che si traducono in deficit pubblici elevati, i paesi possono decidere di darsi delle regole fiscali.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</a:rPr>
              <a:t>L’importanza di tali regole fiscali è ancora maggiore quando un paese fa parte di un’unione monetaria, con politiche fiscali gestite a livello nazionale.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</a:rPr>
              <a:t>L’Area euro ha stabilito delle regole fiscali per i paesi che ne fanno parte.</a:t>
            </a:r>
          </a:p>
        </p:txBody>
      </p:sp>
    </p:spTree>
    <p:extLst>
      <p:ext uri="{BB962C8B-B14F-4D97-AF65-F5344CB8AC3E}">
        <p14:creationId xmlns:p14="http://schemas.microsoft.com/office/powerpoint/2010/main" val="40944012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16"/>
          <p:cNvSpPr>
            <a:spLocks noChangeShapeType="1"/>
          </p:cNvSpPr>
          <p:nvPr/>
        </p:nvSpPr>
        <p:spPr bwMode="auto">
          <a:xfrm>
            <a:off x="4362450" y="-939800"/>
            <a:ext cx="3276600" cy="0"/>
          </a:xfrm>
          <a:prstGeom prst="line">
            <a:avLst/>
          </a:prstGeom>
          <a:noFill/>
          <a:ln w="31750">
            <a:solidFill>
              <a:srgbClr val="FA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>
            <a:spAutoFit/>
          </a:bodyPr>
          <a:lstStyle/>
          <a:p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438400" y="533400"/>
            <a:ext cx="731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400" dirty="0">
                <a:solidFill>
                  <a:srgbClr val="3C8C93"/>
                </a:solidFill>
                <a:latin typeface="Arial" pitchFamily="34" charset="0"/>
                <a:cs typeface="Arial" pitchFamily="34" charset="0"/>
              </a:rPr>
              <a:t>Deficit, debito e regole fiscali europee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154545" y="1143001"/>
            <a:ext cx="101322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</a:rPr>
              <a:t>Il Trattato di Maastricht del 1992 ha stabilito che il deficit pubblico ogni anno non debba superare il 3 per cento del PIL e che il debito pubblico non debba eccedere il 60 per cento del PIL.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</a:rPr>
              <a:t>Tali regole sono state successivamente riviste. In particolare, i paesi </a:t>
            </a:r>
            <a:r>
              <a:rPr lang="it-IT" sz="2400" dirty="0" smtClean="0">
                <a:latin typeface="Calibri" panose="020F0502020204030204" pitchFamily="34" charset="0"/>
              </a:rPr>
              <a:t>devono </a:t>
            </a:r>
            <a:r>
              <a:rPr lang="it-IT" sz="2400" dirty="0">
                <a:latin typeface="Calibri" panose="020F0502020204030204" pitchFamily="34" charset="0"/>
              </a:rPr>
              <a:t>porsi obiettivi di medio termine più ambiziosi: nel caso dell’Italia, una situazione di bilancio caratterizzata da un saldo strutturale – cioè la differenza tra le spese e le entrate pubbliche corretta per l’effetto del ciclo economico (e delle misure </a:t>
            </a:r>
            <a:r>
              <a:rPr lang="it-IT" sz="2400" i="1" dirty="0">
                <a:latin typeface="Calibri" panose="020F0502020204030204" pitchFamily="34" charset="0"/>
              </a:rPr>
              <a:t>una tantum</a:t>
            </a:r>
            <a:r>
              <a:rPr lang="it-IT" sz="2400" dirty="0">
                <a:latin typeface="Calibri" panose="020F0502020204030204" pitchFamily="34" charset="0"/>
              </a:rPr>
              <a:t>) – vicino al pareggio.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</a:rPr>
              <a:t>In caso di recessione, l’effetto negativo del ciclo economico rende ammissibile un deficit pubblico che comunque non deve superare il tetto del 3 per cento.</a:t>
            </a:r>
          </a:p>
        </p:txBody>
      </p:sp>
    </p:spTree>
    <p:extLst>
      <p:ext uri="{BB962C8B-B14F-4D97-AF65-F5344CB8AC3E}">
        <p14:creationId xmlns:p14="http://schemas.microsoft.com/office/powerpoint/2010/main" val="25286153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65" name="Rectangle 1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0" y="1600200"/>
            <a:ext cx="7315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1" indent="-342900" defTabSz="566738">
              <a:spcAft>
                <a:spcPct val="45000"/>
              </a:spcAft>
            </a:pPr>
            <a:r>
              <a:rPr lang="it-IT" dirty="0">
                <a:latin typeface="Calibri" pitchFamily="34" charset="0"/>
                <a:cs typeface="Calibri" pitchFamily="34" charset="0"/>
              </a:rPr>
              <a:t>Lo Stato svolge un ruolo centrale nella vita di tutti  i cittadini. </a:t>
            </a:r>
          </a:p>
          <a:p>
            <a:pPr lvl="1" indent="-342900" defTabSz="566738">
              <a:spcAft>
                <a:spcPct val="45000"/>
              </a:spcAft>
            </a:pPr>
            <a:r>
              <a:rPr lang="it-IT" dirty="0">
                <a:latin typeface="Calibri" pitchFamily="34" charset="0"/>
                <a:cs typeface="Calibri" pitchFamily="34" charset="0"/>
              </a:rPr>
              <a:t>Si continua a discutere se questo ruolo debba restare immutato, essere ampliato o, piuttosto, ridotto</a:t>
            </a:r>
          </a:p>
          <a:p>
            <a:pPr lvl="1" indent="-342900" defTabSz="566738">
              <a:spcAft>
                <a:spcPct val="45000"/>
              </a:spcAft>
            </a:pPr>
            <a:r>
              <a:rPr lang="it-IT" dirty="0">
                <a:latin typeface="Calibri" pitchFamily="34" charset="0"/>
                <a:cs typeface="Calibri" pitchFamily="34" charset="0"/>
              </a:rPr>
              <a:t>I fatti e gli argomenti esposti in questo capitolo forniscono lo sfondo per riflettere  sull’insieme delle questioni di scienza delle finanze che esploriamo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nel manuale.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438400" y="5334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200" dirty="0">
                <a:solidFill>
                  <a:srgbClr val="3C8C93"/>
                </a:solidFill>
                <a:latin typeface="Arial" pitchFamily="34" charset="0"/>
              </a:rPr>
              <a:t>Conclusioni</a:t>
            </a:r>
          </a:p>
        </p:txBody>
      </p:sp>
    </p:spTree>
    <p:extLst>
      <p:ext uri="{BB962C8B-B14F-4D97-AF65-F5344CB8AC3E}">
        <p14:creationId xmlns:p14="http://schemas.microsoft.com/office/powerpoint/2010/main" val="4735556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36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6" name="Rectangle 4"/>
          <p:cNvSpPr>
            <a:spLocks noChangeArrowheads="1"/>
          </p:cNvSpPr>
          <p:nvPr/>
        </p:nvSpPr>
        <p:spPr bwMode="auto">
          <a:xfrm>
            <a:off x="2438400" y="500064"/>
            <a:ext cx="73152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/>
          <a:p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Le quattro domande della scienza delle finanze</a:t>
            </a:r>
          </a:p>
        </p:txBody>
      </p:sp>
      <p:sp>
        <p:nvSpPr>
          <p:cNvPr id="1006601" name="Rectangle 9"/>
          <p:cNvSpPr>
            <a:spLocks noChangeArrowheads="1"/>
          </p:cNvSpPr>
          <p:nvPr/>
        </p:nvSpPr>
        <p:spPr bwMode="auto">
          <a:xfrm>
            <a:off x="2438400" y="1600200"/>
            <a:ext cx="7315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400" dirty="0">
                <a:latin typeface="Calibri" pitchFamily="34" charset="0"/>
                <a:cs typeface="Calibri" pitchFamily="34" charset="0"/>
              </a:rPr>
              <a:t>Scienza delle finanze: lo studio del ruolo dello Stato in un sistema economico basato sul mercato privato.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Le quattro domande della scienza delle finanze: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400" i="1" dirty="0">
                <a:latin typeface="Calibri" pitchFamily="34" charset="0"/>
                <a:cs typeface="Calibri" pitchFamily="34" charset="0"/>
              </a:rPr>
              <a:t>Quando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 lo Stato dovrebbe intervenire nel sistema economico di mercato?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400" i="1" dirty="0">
                <a:latin typeface="Calibri" pitchFamily="34" charset="0"/>
                <a:cs typeface="Calibri" pitchFamily="34" charset="0"/>
              </a:rPr>
              <a:t>Come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 lo Stato dovrebbe intervenire nel sistema economico di mercato?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400" i="1" dirty="0">
                <a:latin typeface="Calibri" pitchFamily="34" charset="0"/>
                <a:cs typeface="Calibri" pitchFamily="34" charset="0"/>
              </a:rPr>
              <a:t>Quali sono gli effetti 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 di ciascun intervento?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400" i="1" dirty="0">
                <a:latin typeface="Calibri" pitchFamily="34" charset="0"/>
                <a:cs typeface="Calibri" pitchFamily="34" charset="0"/>
              </a:rPr>
              <a:t>Perché 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 lo Stato interviene nel sistema economico in un certo modo e non in un altro?</a:t>
            </a:r>
          </a:p>
          <a:p>
            <a:pPr marL="285750" indent="-285750">
              <a:spcAft>
                <a:spcPct val="10000"/>
              </a:spcAft>
              <a:buFont typeface="Arial" pitchFamily="34" charset="0"/>
              <a:buChar char="•"/>
            </a:pPr>
            <a:endParaRPr lang="en-US" dirty="0">
              <a:latin typeface="Arial" pitchFamily="34" charset="0"/>
            </a:endParaRPr>
          </a:p>
          <a:p>
            <a:pPr marL="285750" indent="-285750">
              <a:spcAft>
                <a:spcPct val="10000"/>
              </a:spcAft>
              <a:buFont typeface="Arial" pitchFamily="34" charset="0"/>
              <a:buChar char="•"/>
            </a:pP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60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Rectangle 2"/>
          <p:cNvSpPr>
            <a:spLocks noChangeArrowheads="1"/>
          </p:cNvSpPr>
          <p:nvPr/>
        </p:nvSpPr>
        <p:spPr bwMode="auto">
          <a:xfrm>
            <a:off x="2438400" y="531814"/>
            <a:ext cx="731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dirty="0">
                <a:solidFill>
                  <a:srgbClr val="3C8C93"/>
                </a:solidFill>
                <a:latin typeface="Arial" pitchFamily="34" charset="0"/>
                <a:cs typeface="Arial" pitchFamily="34" charset="0"/>
              </a:rPr>
              <a:t>Quando lo Stato dovrebbe intervenire nei sistemi economici di mercato?</a:t>
            </a:r>
          </a:p>
        </p:txBody>
      </p:sp>
      <p:sp>
        <p:nvSpPr>
          <p:cNvPr id="1007627" name="Rectangle 11"/>
          <p:cNvSpPr>
            <a:spLocks noChangeArrowheads="1"/>
          </p:cNvSpPr>
          <p:nvPr/>
        </p:nvSpPr>
        <p:spPr bwMode="auto">
          <a:xfrm>
            <a:off x="2438400" y="1600201"/>
            <a:ext cx="71628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La teoria economica generalmente presume che i mercati forniscano gli esiti più efficienti, ma allora perché lo Stato dovrebbe intervenire?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Il primo motivo dell’intervento dello Stato è l’esistenza di fallimenti del mercato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b="1" dirty="0">
                <a:latin typeface="Calibri" pitchFamily="34" charset="0"/>
                <a:cs typeface="Calibri" pitchFamily="34" charset="0"/>
              </a:rPr>
              <a:t>Fallimento del mercato: un problema a causa del quale l’economia di mercato non massimizza l’efficienza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165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6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ChangeArrowheads="1"/>
          </p:cNvSpPr>
          <p:nvPr/>
        </p:nvSpPr>
        <p:spPr bwMode="auto">
          <a:xfrm>
            <a:off x="2438400" y="519113"/>
            <a:ext cx="73152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/>
          <a:p>
            <a:r>
              <a:rPr lang="it-IT" sz="2400" dirty="0">
                <a:solidFill>
                  <a:srgbClr val="3C8C93"/>
                </a:solidFill>
                <a:latin typeface="Arial" pitchFamily="34" charset="0"/>
                <a:cs typeface="Arial" pitchFamily="34" charset="0"/>
              </a:rPr>
              <a:t>Quando lo Stato dovrebbe intervenire nei sistemi economici di mercato?</a:t>
            </a:r>
          </a:p>
        </p:txBody>
      </p:sp>
      <p:sp>
        <p:nvSpPr>
          <p:cNvPr id="1009675" name="Rectangle 11"/>
          <p:cNvSpPr>
            <a:spLocks noChangeArrowheads="1"/>
          </p:cNvSpPr>
          <p:nvPr/>
        </p:nvSpPr>
        <p:spPr bwMode="auto">
          <a:xfrm>
            <a:off x="2514600" y="1600200"/>
            <a:ext cx="7239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Anche se il mercato funziona bene, un esito efficiente non è necessariamente sempre socialmente desiderabile. 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it-IT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 seconda ragione dell’intervento dello Stato è la redistribuzione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it-IT" sz="2400" b="1" dirty="0">
                <a:latin typeface="Calibri" pitchFamily="34" charset="0"/>
                <a:cs typeface="Calibri" pitchFamily="34" charset="0"/>
              </a:rPr>
              <a:t>Redistribuzione: il trasferimento di risorse da un gruppo all’altro all’interno della società.</a:t>
            </a:r>
          </a:p>
        </p:txBody>
      </p:sp>
    </p:spTree>
    <p:extLst>
      <p:ext uri="{BB962C8B-B14F-4D97-AF65-F5344CB8AC3E}">
        <p14:creationId xmlns:p14="http://schemas.microsoft.com/office/powerpoint/2010/main" val="94861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96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9" name="Rectangle 11"/>
          <p:cNvSpPr>
            <a:spLocks noChangeArrowheads="1"/>
          </p:cNvSpPr>
          <p:nvPr/>
        </p:nvSpPr>
        <p:spPr bwMode="auto">
          <a:xfrm>
            <a:off x="2438400" y="1371601"/>
            <a:ext cx="73152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Tassare o sussidiare  le vendite o gli acquisti privati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Usare il </a:t>
            </a:r>
            <a:r>
              <a:rPr lang="it-IT" sz="2400" i="1" dirty="0">
                <a:latin typeface="Calibri" pitchFamily="34" charset="0"/>
                <a:cs typeface="Calibri" pitchFamily="34" charset="0"/>
              </a:rPr>
              <a:t>meccanismo dei prezzi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, variando il prezzo di un bene per incoraggiarne o scoraggiarne l’uso.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Le</a:t>
            </a:r>
            <a:r>
              <a:rPr lang="it-IT" sz="2400" i="1" dirty="0">
                <a:latin typeface="Calibri" pitchFamily="34" charset="0"/>
                <a:cs typeface="Calibri" pitchFamily="34" charset="0"/>
              </a:rPr>
              <a:t> imposte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 aumentano il prezzo praticato nelle vendite o negli acquisti privati che sono sovraprodotti.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I s</a:t>
            </a:r>
            <a:r>
              <a:rPr lang="it-IT" sz="2400" i="1" dirty="0">
                <a:latin typeface="Calibri" pitchFamily="34" charset="0"/>
                <a:cs typeface="Calibri" pitchFamily="34" charset="0"/>
              </a:rPr>
              <a:t>ussidi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 abbassano il prezzo praticato nelle vendite o negli acquisti privati di beni che sono sottoprodotti.</a:t>
            </a:r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2439988" y="533400"/>
            <a:ext cx="731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t"/>
          <a:lstStyle/>
          <a:p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Come dovrebbe intervenire lo Stato?</a:t>
            </a:r>
          </a:p>
        </p:txBody>
      </p:sp>
    </p:spTree>
    <p:extLst>
      <p:ext uri="{BB962C8B-B14F-4D97-AF65-F5344CB8AC3E}">
        <p14:creationId xmlns:p14="http://schemas.microsoft.com/office/powerpoint/2010/main" val="54595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699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22" name="Rectangle 10"/>
          <p:cNvSpPr>
            <a:spLocks noChangeArrowheads="1"/>
          </p:cNvSpPr>
          <p:nvPr/>
        </p:nvSpPr>
        <p:spPr bwMode="auto">
          <a:xfrm>
            <a:off x="2439988" y="1371601"/>
            <a:ext cx="7315200" cy="32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339725" algn="l"/>
              </a:tabLst>
              <a:defRPr/>
            </a:pPr>
            <a:r>
              <a:rPr lang="it-IT" sz="240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Limitare o imporre le vendite o gli acquisti privati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it-IT" sz="240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Fornitura pubblica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Finanziamento pubblico di fornitura privata</a:t>
            </a:r>
          </a:p>
          <a:p>
            <a:pPr>
              <a:spcBef>
                <a:spcPct val="50000"/>
              </a:spcBef>
              <a:defRPr/>
            </a:pPr>
            <a:endParaRPr lang="en-US" dirty="0">
              <a:solidFill>
                <a:srgbClr val="5EA076"/>
              </a:solidFill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endParaRPr lang="en-US" dirty="0">
              <a:latin typeface="Times New Roman" charset="0"/>
              <a:ea typeface="ＭＳ Ｐゴシック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dirty="0">
              <a:solidFill>
                <a:srgbClr val="5EA07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2439988" y="533400"/>
            <a:ext cx="731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t"/>
          <a:lstStyle/>
          <a:p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Come dovrebbe intervenire lo Stato?</a:t>
            </a:r>
          </a:p>
        </p:txBody>
      </p:sp>
    </p:spTree>
    <p:extLst>
      <p:ext uri="{BB962C8B-B14F-4D97-AF65-F5344CB8AC3E}">
        <p14:creationId xmlns:p14="http://schemas.microsoft.com/office/powerpoint/2010/main" val="364001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1722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92" name="Rectangle 20"/>
          <p:cNvSpPr>
            <a:spLocks noChangeArrowheads="1"/>
          </p:cNvSpPr>
          <p:nvPr/>
        </p:nvSpPr>
        <p:spPr bwMode="auto">
          <a:xfrm>
            <a:off x="2438400" y="129540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Gli interventi hanno effetti diretti e indiretti.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Effetti diretti: gli effetti degli interventi pubblici che si potrebbero prevedere se gli individui non cambiassero il proprio comportamento in risposta a tali interventi.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Effetti indiretti: gli effetti degli interventi pubblici che si manifestano solo perché le persone cambiano il proprio comportamento in risposta agli interventi.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400" dirty="0">
              <a:latin typeface="Calibri"/>
              <a:ea typeface="ＭＳ Ｐゴシック" charset="0"/>
              <a:cs typeface="Calibri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sz="2400" dirty="0">
              <a:latin typeface="Calibri"/>
              <a:ea typeface="ＭＳ Ｐゴシック" charset="0"/>
              <a:cs typeface="Calibri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7652" name="Rectangle 34"/>
          <p:cNvSpPr>
            <a:spLocks noChangeArrowheads="1"/>
          </p:cNvSpPr>
          <p:nvPr/>
        </p:nvSpPr>
        <p:spPr bwMode="auto">
          <a:xfrm>
            <a:off x="2439988" y="533400"/>
            <a:ext cx="731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t"/>
          <a:lstStyle/>
          <a:p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Quali sono gli effetti  degli interventi pubblici?</a:t>
            </a:r>
          </a:p>
        </p:txBody>
      </p:sp>
    </p:spTree>
    <p:extLst>
      <p:ext uri="{BB962C8B-B14F-4D97-AF65-F5344CB8AC3E}">
        <p14:creationId xmlns:p14="http://schemas.microsoft.com/office/powerpoint/2010/main" val="41181065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92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34" name="Rectangle 14"/>
          <p:cNvSpPr>
            <a:spLocks noChangeArrowheads="1"/>
          </p:cNvSpPr>
          <p:nvPr/>
        </p:nvSpPr>
        <p:spPr bwMode="auto">
          <a:xfrm>
            <a:off x="2438400" y="1600200"/>
            <a:ext cx="7315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Gli Stati non </a:t>
            </a:r>
            <a:r>
              <a:rPr lang="it-IT" sz="2400" dirty="0" smtClean="0">
                <a:latin typeface="Calibri" pitchFamily="34" charset="0"/>
                <a:cs typeface="Calibri" pitchFamily="34" charset="0"/>
              </a:rPr>
              <a:t>sempre 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scelgono esiti efficienti o socialmente desiderabili.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Gli Stati incontrano enormi difficoltà nel  comprendere che cosa vogliono i cittadini e nell’elaborare politiche che soddisfino quei desideri.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 err="1">
                <a:latin typeface="Calibri" pitchFamily="34" charset="0"/>
                <a:cs typeface="Calibri" pitchFamily="34" charset="0"/>
              </a:rPr>
              <a:t>Political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 economy: teoria che studia il processo politico che porta lo Stato a scegliere politiche che influenzano gli individui e il sistema economico nel suo complesso.</a:t>
            </a:r>
          </a:p>
        </p:txBody>
      </p:sp>
      <p:sp>
        <p:nvSpPr>
          <p:cNvPr id="32770" name="Line 16"/>
          <p:cNvSpPr>
            <a:spLocks noChangeShapeType="1"/>
          </p:cNvSpPr>
          <p:nvPr/>
        </p:nvSpPr>
        <p:spPr bwMode="auto">
          <a:xfrm>
            <a:off x="4362450" y="-939800"/>
            <a:ext cx="3276600" cy="0"/>
          </a:xfrm>
          <a:prstGeom prst="line">
            <a:avLst/>
          </a:prstGeom>
          <a:noFill/>
          <a:ln w="31750">
            <a:solidFill>
              <a:srgbClr val="FA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>
            <a:spAutoFit/>
          </a:bodyPr>
          <a:lstStyle/>
          <a:p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438400" y="533400"/>
            <a:ext cx="731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400" dirty="0">
                <a:solidFill>
                  <a:srgbClr val="3C8C93"/>
                </a:solidFill>
                <a:latin typeface="Arial" pitchFamily="34" charset="0"/>
                <a:cs typeface="Arial" pitchFamily="34" charset="0"/>
              </a:rPr>
              <a:t>Perché lo Stato interviene nel sistema economico in un determinato modo?</a:t>
            </a:r>
          </a:p>
        </p:txBody>
      </p:sp>
    </p:spTree>
    <p:extLst>
      <p:ext uri="{BB962C8B-B14F-4D97-AF65-F5344CB8AC3E}">
        <p14:creationId xmlns:p14="http://schemas.microsoft.com/office/powerpoint/2010/main" val="15331246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16"/>
          <p:cNvSpPr>
            <a:spLocks noChangeShapeType="1"/>
          </p:cNvSpPr>
          <p:nvPr/>
        </p:nvSpPr>
        <p:spPr bwMode="auto">
          <a:xfrm>
            <a:off x="4362450" y="-939800"/>
            <a:ext cx="3276600" cy="0"/>
          </a:xfrm>
          <a:prstGeom prst="line">
            <a:avLst/>
          </a:prstGeom>
          <a:noFill/>
          <a:ln w="31750">
            <a:solidFill>
              <a:srgbClr val="FA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>
            <a:spAutoFit/>
          </a:bodyPr>
          <a:lstStyle/>
          <a:p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438400" y="533400"/>
            <a:ext cx="731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400" dirty="0">
                <a:solidFill>
                  <a:srgbClr val="3C8C93"/>
                </a:solidFill>
                <a:latin typeface="Arial" pitchFamily="34" charset="0"/>
                <a:cs typeface="Arial" pitchFamily="34" charset="0"/>
              </a:rPr>
              <a:t>Il ruolo dello Stato nel sistema economico </a:t>
            </a:r>
            <a:r>
              <a:rPr lang="it-IT" sz="2400" dirty="0" smtClean="0">
                <a:solidFill>
                  <a:srgbClr val="3C8C93"/>
                </a:solidFill>
                <a:latin typeface="Arial" pitchFamily="34" charset="0"/>
                <a:cs typeface="Arial" pitchFamily="34" charset="0"/>
              </a:rPr>
              <a:t>italiano: dimensioni e crescita dello Stato</a:t>
            </a:r>
            <a:endParaRPr lang="it-IT" sz="2400" dirty="0">
              <a:solidFill>
                <a:srgbClr val="3C8C9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533" y="1493982"/>
            <a:ext cx="587493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477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754</Words>
  <Application>Microsoft Office PowerPoint</Application>
  <PresentationFormat>Personalizzato</PresentationFormat>
  <Paragraphs>68</Paragraphs>
  <Slides>14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1 Perché studiare la scienza delle finanze?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Universita' Commerciale "Luigi Bocconi"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Perché studiare la scienza delle finanze?</dc:title>
  <dc:creator>Windows User</dc:creator>
  <cp:lastModifiedBy>Utente</cp:lastModifiedBy>
  <cp:revision>9</cp:revision>
  <dcterms:created xsi:type="dcterms:W3CDTF">2018-01-11T15:53:55Z</dcterms:created>
  <dcterms:modified xsi:type="dcterms:W3CDTF">2021-03-02T15:21:26Z</dcterms:modified>
</cp:coreProperties>
</file>