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812" r:id="rId2"/>
  </p:sldMasterIdLst>
  <p:notesMasterIdLst>
    <p:notesMasterId r:id="rId31"/>
  </p:notesMasterIdLst>
  <p:sldIdLst>
    <p:sldId id="498" r:id="rId3"/>
    <p:sldId id="408" r:id="rId4"/>
    <p:sldId id="409" r:id="rId5"/>
    <p:sldId id="411" r:id="rId6"/>
    <p:sldId id="515" r:id="rId7"/>
    <p:sldId id="413" r:id="rId8"/>
    <p:sldId id="516" r:id="rId9"/>
    <p:sldId id="415" r:id="rId10"/>
    <p:sldId id="517" r:id="rId11"/>
    <p:sldId id="416" r:id="rId12"/>
    <p:sldId id="500" r:id="rId13"/>
    <p:sldId id="501" r:id="rId14"/>
    <p:sldId id="502" r:id="rId15"/>
    <p:sldId id="503" r:id="rId16"/>
    <p:sldId id="504" r:id="rId17"/>
    <p:sldId id="422" r:id="rId18"/>
    <p:sldId id="505" r:id="rId19"/>
    <p:sldId id="506" r:id="rId20"/>
    <p:sldId id="507" r:id="rId21"/>
    <p:sldId id="489" r:id="rId22"/>
    <p:sldId id="508" r:id="rId23"/>
    <p:sldId id="509" r:id="rId24"/>
    <p:sldId id="511" r:id="rId25"/>
    <p:sldId id="512" r:id="rId26"/>
    <p:sldId id="513" r:id="rId27"/>
    <p:sldId id="514" r:id="rId28"/>
    <p:sldId id="378" r:id="rId29"/>
    <p:sldId id="43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72">
          <p15:clr>
            <a:srgbClr val="A4A3A4"/>
          </p15:clr>
        </p15:guide>
        <p15:guide id="2" pos="496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 Marburger" initials="DM" lastIdx="3" clrIdx="0"/>
  <p:cmAuthor id="2" name="kitty wilson" initials="kw" lastIdx="7" clrIdx="1">
    <p:extLst>
      <p:ext uri="{19B8F6BF-5375-455C-9EA6-DF929625EA0E}">
        <p15:presenceInfo xmlns:p15="http://schemas.microsoft.com/office/powerpoint/2012/main" userId="9f215fe52c276b11" providerId="Windows Live"/>
      </p:ext>
    </p:extLst>
  </p:cmAuthor>
  <p:cmAuthor id="3" name="Toner, Nik" initials="TN" lastIdx="1" clrIdx="2">
    <p:extLst>
      <p:ext uri="{19B8F6BF-5375-455C-9EA6-DF929625EA0E}">
        <p15:presenceInfo xmlns:p15="http://schemas.microsoft.com/office/powerpoint/2012/main" userId="S-1-5-21-4250845945-3731851581-3800177176-41345" providerId="AD"/>
      </p:ext>
    </p:extLst>
  </p:cmAuthor>
  <p:cmAuthor id="4" name="kim welsh" initials="kw" lastIdx="2" clrIdx="3">
    <p:extLst>
      <p:ext uri="{19B8F6BF-5375-455C-9EA6-DF929625EA0E}">
        <p15:presenceInfo xmlns:p15="http://schemas.microsoft.com/office/powerpoint/2012/main" userId="kim welsh" providerId="None"/>
      </p:ext>
    </p:extLst>
  </p:cmAuthor>
  <p:cmAuthor id="5" name="Jayachandran Raja" initials="JR" lastIdx="1" clrIdx="4">
    <p:extLst>
      <p:ext uri="{19B8F6BF-5375-455C-9EA6-DF929625EA0E}">
        <p15:presenceInfo xmlns:p15="http://schemas.microsoft.com/office/powerpoint/2012/main" userId="S-1-5-21-2364942434-1375852337-1074177413-48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1F07"/>
    <a:srgbClr val="0E5229"/>
    <a:srgbClr val="043333"/>
    <a:srgbClr val="198A46"/>
    <a:srgbClr val="22B35B"/>
    <a:srgbClr val="00006E"/>
    <a:srgbClr val="FFEAD5"/>
    <a:srgbClr val="CCCCCC"/>
    <a:srgbClr val="13545B"/>
    <a:srgbClr val="2393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68" autoAdjust="0"/>
    <p:restoredTop sz="81919" autoAdjust="0"/>
  </p:normalViewPr>
  <p:slideViewPr>
    <p:cSldViewPr snapToGrid="0">
      <p:cViewPr varScale="1">
        <p:scale>
          <a:sx n="118" d="100"/>
          <a:sy n="118" d="100"/>
        </p:scale>
        <p:origin x="2232" y="200"/>
      </p:cViewPr>
      <p:guideLst>
        <p:guide orient="horz" pos="3172"/>
        <p:guide pos="4969"/>
      </p:guideLst>
    </p:cSldViewPr>
  </p:slideViewPr>
  <p:outlineViewPr>
    <p:cViewPr>
      <p:scale>
        <a:sx n="33" d="100"/>
        <a:sy n="33" d="100"/>
      </p:scale>
      <p:origin x="0" y="13782"/>
    </p:cViewPr>
  </p:outlineViewPr>
  <p:notesTextViewPr>
    <p:cViewPr>
      <p:scale>
        <a:sx n="100" d="100"/>
        <a:sy n="100" d="100"/>
      </p:scale>
      <p:origin x="0" y="0"/>
    </p:cViewPr>
  </p:notesTextViewPr>
  <p:sorterViewPr>
    <p:cViewPr>
      <p:scale>
        <a:sx n="100" d="100"/>
        <a:sy n="100" d="100"/>
      </p:scale>
      <p:origin x="0" y="3872"/>
    </p:cViewPr>
  </p:sorterViewPr>
  <p:notesViewPr>
    <p:cSldViewPr snapToGrid="0">
      <p:cViewPr>
        <p:scale>
          <a:sx n="80" d="100"/>
          <a:sy n="80" d="100"/>
        </p:scale>
        <p:origin x="-1368" y="-72"/>
      </p:cViewPr>
      <p:guideLst>
        <p:guide orient="horz" pos="2880"/>
        <p:guide pos="2160"/>
      </p:guideLst>
    </p:cSldViewPr>
  </p:notesViewPr>
  <p:gridSpacing cx="45720" cy="4572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dirty="0"/>
          </a:p>
        </p:txBody>
      </p:sp>
      <p:sp>
        <p:nvSpPr>
          <p:cNvPr id="194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dirty="0"/>
          </a:p>
        </p:txBody>
      </p:sp>
      <p:sp>
        <p:nvSpPr>
          <p:cNvPr id="348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94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dirty="0"/>
          </a:p>
        </p:txBody>
      </p:sp>
      <p:sp>
        <p:nvSpPr>
          <p:cNvPr id="194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CF67D070-B369-4BEA-91A4-C0F09C415F4C}" type="slidenum">
              <a:rPr lang="en-US"/>
              <a:pPr>
                <a:defRPr/>
              </a:pPr>
              <a:t>‹#›</a:t>
            </a:fld>
            <a:endParaRPr lang="en-US" dirty="0"/>
          </a:p>
        </p:txBody>
      </p:sp>
    </p:spTree>
    <p:extLst>
      <p:ext uri="{BB962C8B-B14F-4D97-AF65-F5344CB8AC3E}">
        <p14:creationId xmlns:p14="http://schemas.microsoft.com/office/powerpoint/2010/main" val="3164917625"/>
      </p:ext>
    </p:extLst>
  </p:cSld>
  <p:clrMap bg1="lt1" tx1="dk1" bg2="lt2" tx2="dk2" accent1="accent1" accent2="accent2" accent3="accent3" accent4="accent4" accent5="accent5" accent6="accent6" hlink="hlink" folHlink="folHlink"/>
  <p:notesStyle>
    <a:lvl1pPr algn="l" rtl="0" eaLnBrk="0" fontAlgn="base" hangingPunct="0">
      <a:spcBef>
        <a:spcPts val="0"/>
      </a:spcBef>
      <a:spcAft>
        <a:spcPct val="0"/>
      </a:spcAft>
      <a:defRPr sz="1200" kern="1200">
        <a:solidFill>
          <a:schemeClr val="tx1"/>
        </a:solidFill>
        <a:latin typeface="Arial" charset="0"/>
        <a:ea typeface="+mn-ea"/>
        <a:cs typeface="+mn-cs"/>
      </a:defRPr>
    </a:lvl1pPr>
    <a:lvl2pPr marL="457200" algn="l" rtl="0" eaLnBrk="0" fontAlgn="base" hangingPunct="0">
      <a:spcBef>
        <a:spcPts val="0"/>
      </a:spcBef>
      <a:spcAft>
        <a:spcPct val="0"/>
      </a:spcAft>
      <a:defRPr sz="1200" kern="1200">
        <a:solidFill>
          <a:schemeClr val="tx1"/>
        </a:solidFill>
        <a:latin typeface="Arial" charset="0"/>
        <a:ea typeface="+mn-ea"/>
        <a:cs typeface="+mn-cs"/>
      </a:defRPr>
    </a:lvl2pPr>
    <a:lvl3pPr marL="914400" algn="l" rtl="0" eaLnBrk="0" fontAlgn="base" hangingPunct="0">
      <a:spcBef>
        <a:spcPts val="0"/>
      </a:spcBef>
      <a:spcAft>
        <a:spcPct val="0"/>
      </a:spcAft>
      <a:defRPr sz="1200" kern="1200">
        <a:solidFill>
          <a:schemeClr val="tx1"/>
        </a:solidFill>
        <a:latin typeface="Arial" charset="0"/>
        <a:ea typeface="+mn-ea"/>
        <a:cs typeface="+mn-cs"/>
      </a:defRPr>
    </a:lvl3pPr>
    <a:lvl4pPr marL="1371600" algn="l" rtl="0" eaLnBrk="0" fontAlgn="base" hangingPunct="0">
      <a:spcBef>
        <a:spcPts val="0"/>
      </a:spcBef>
      <a:spcAft>
        <a:spcPct val="0"/>
      </a:spcAft>
      <a:defRPr sz="1200" kern="1200">
        <a:solidFill>
          <a:schemeClr val="tx1"/>
        </a:solidFill>
        <a:latin typeface="Arial" charset="0"/>
        <a:ea typeface="+mn-ea"/>
        <a:cs typeface="+mn-cs"/>
      </a:defRPr>
    </a:lvl4pPr>
    <a:lvl5pPr marL="1828800" algn="l" rtl="0" eaLnBrk="0" fontAlgn="base" hangingPunct="0">
      <a:spcBef>
        <a:spcPts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i="1" dirty="0"/>
              <a:t>TO THE INSTRUCTOR:</a:t>
            </a:r>
          </a:p>
          <a:p>
            <a:pPr eaLnBrk="1" hangingPunct="1"/>
            <a:endParaRPr lang="en-US" dirty="0"/>
          </a:p>
          <a:p>
            <a:pPr eaLnBrk="1" hangingPunct="1"/>
            <a:r>
              <a:rPr lang="en-US" dirty="0"/>
              <a:t>Many slides contain “notes” in this area of your screen. They are visible only to you and will not display during your classroom presentations. I use these notes to provide additional information you may find helpful. </a:t>
            </a:r>
          </a:p>
          <a:p>
            <a:pPr eaLnBrk="1" hangingPunct="1"/>
            <a:endParaRPr lang="en-US" dirty="0"/>
          </a:p>
          <a:p>
            <a:pPr eaLnBrk="1" hangingPunct="1"/>
            <a:r>
              <a:rPr lang="en-US" dirty="0"/>
              <a:t>Depending on the slide, this information may include data sources and teaching suggestions. </a:t>
            </a:r>
          </a:p>
          <a:p>
            <a:pPr eaLnBrk="1" hangingPunct="1"/>
            <a:endParaRPr lang="en-US" dirty="0"/>
          </a:p>
          <a:p>
            <a:pPr eaLnBrk="1" hangingPunct="1"/>
            <a:r>
              <a:rPr lang="en-US" dirty="0"/>
              <a:t>Many slides contain data. These notes usually provide the source—often the exact URL—in case you wish to visit the source and update the data to the latest available before teaching. </a:t>
            </a:r>
          </a:p>
          <a:p>
            <a:pPr eaLnBrk="1" hangingPunct="1"/>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0</a:t>
            </a:fld>
            <a:endParaRPr lang="en-US"/>
          </a:p>
        </p:txBody>
      </p:sp>
    </p:spTree>
    <p:extLst>
      <p:ext uri="{BB962C8B-B14F-4D97-AF65-F5344CB8AC3E}">
        <p14:creationId xmlns:p14="http://schemas.microsoft.com/office/powerpoint/2010/main" val="2207545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A4B9B0E7-9555-43F4-BD14-074A99B89534}" type="slidenum">
              <a:rPr lang="en-US" sz="1200"/>
              <a:pPr algn="r" eaLnBrk="1" hangingPunct="1"/>
              <a:t>9</a:t>
            </a:fld>
            <a:endParaRPr lang="en-US" sz="1200"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189503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A4B9B0E7-9555-43F4-BD14-074A99B89534}" type="slidenum">
              <a:rPr lang="en-US" sz="1200"/>
              <a:pPr algn="r" eaLnBrk="1" hangingPunct="1"/>
              <a:t>10</a:t>
            </a:fld>
            <a:endParaRPr lang="en-US" sz="1200"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Students know the auto market is not competitive. However, if all we want to know is how an increase in the price of steel or a fall in consumer income affects the price and quantity of autos, then it’s fine to use this model. </a:t>
            </a:r>
          </a:p>
          <a:p>
            <a:pPr eaLnBrk="1" hangingPunct="1"/>
            <a:endParaRPr lang="en-US" dirty="0"/>
          </a:p>
          <a:p>
            <a:pPr eaLnBrk="1" hangingPunct="1"/>
            <a:r>
              <a:rPr lang="en-US" dirty="0"/>
              <a:t>In general, making unrealistic assumptions is okay, even desirable, if they simplify the analysis without affecting the validity of the results. </a:t>
            </a:r>
          </a:p>
        </p:txBody>
      </p:sp>
    </p:spTree>
    <p:extLst>
      <p:ext uri="{BB962C8B-B14F-4D97-AF65-F5344CB8AC3E}">
        <p14:creationId xmlns:p14="http://schemas.microsoft.com/office/powerpoint/2010/main" val="2341564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A4B9B0E7-9555-43F4-BD14-074A99B89534}" type="slidenum">
              <a:rPr lang="en-US" sz="1200"/>
              <a:pPr algn="r" eaLnBrk="1" hangingPunct="1"/>
              <a:t>11</a:t>
            </a:fld>
            <a:endParaRPr lang="en-US" sz="1200"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4951972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A4B9B0E7-9555-43F4-BD14-074A99B89534}" type="slidenum">
              <a:rPr lang="en-US" sz="1200"/>
              <a:pPr algn="r" eaLnBrk="1" hangingPunct="1"/>
              <a:t>12</a:t>
            </a:fld>
            <a:endParaRPr lang="en-US" sz="1200"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dirty="0"/>
              <a:t>We often aren’t concerned with the exact quantitative relationship between variables, so we often use the general functional notation.</a:t>
            </a:r>
          </a:p>
        </p:txBody>
      </p:sp>
    </p:spTree>
    <p:extLst>
      <p:ext uri="{BB962C8B-B14F-4D97-AF65-F5344CB8AC3E}">
        <p14:creationId xmlns:p14="http://schemas.microsoft.com/office/powerpoint/2010/main" val="575078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A4B9B0E7-9555-43F4-BD14-074A99B89534}" type="slidenum">
              <a:rPr lang="en-US" sz="1200"/>
              <a:pPr algn="r" eaLnBrk="1" hangingPunct="1"/>
              <a:t>13</a:t>
            </a:fld>
            <a:endParaRPr lang="en-US" sz="1200"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ts val="0"/>
              </a:spcBef>
              <a:spcAft>
                <a:spcPct val="0"/>
              </a:spcAft>
              <a:buClrTx/>
              <a:buSzTx/>
              <a:buFontTx/>
              <a:buNone/>
              <a:tabLst/>
              <a:defRPr/>
            </a:pPr>
            <a:endParaRPr lang="en-US" dirty="0"/>
          </a:p>
        </p:txBody>
      </p:sp>
    </p:spTree>
    <p:extLst>
      <p:ext uri="{BB962C8B-B14F-4D97-AF65-F5344CB8AC3E}">
        <p14:creationId xmlns:p14="http://schemas.microsoft.com/office/powerpoint/2010/main" val="28231536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A4B9B0E7-9555-43F4-BD14-074A99B89534}" type="slidenum">
              <a:rPr lang="en-US" sz="1200"/>
              <a:pPr algn="r" eaLnBrk="1" hangingPunct="1"/>
              <a:t>14</a:t>
            </a:fld>
            <a:endParaRPr lang="en-US" sz="1200"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i="1" dirty="0"/>
              <a:t>P</a:t>
            </a:r>
            <a:r>
              <a:rPr lang="en-US" i="1" baseline="-25000" dirty="0"/>
              <a:t>S</a:t>
            </a:r>
            <a:r>
              <a:rPr lang="en-US" dirty="0"/>
              <a:t> stands for the price of steel, an </a:t>
            </a:r>
            <a:r>
              <a:rPr lang="en-US" i="0" dirty="0"/>
              <a:t>input</a:t>
            </a:r>
            <a:r>
              <a:rPr lang="en-US" i="0" baseline="0" dirty="0"/>
              <a:t> in cars.</a:t>
            </a:r>
            <a:endParaRPr lang="en-US" dirty="0"/>
          </a:p>
        </p:txBody>
      </p:sp>
    </p:spTree>
    <p:extLst>
      <p:ext uri="{BB962C8B-B14F-4D97-AF65-F5344CB8AC3E}">
        <p14:creationId xmlns:p14="http://schemas.microsoft.com/office/powerpoint/2010/main" val="20651109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1082ED8D-BBB8-47B8-80DD-B33DC13C5A58}" type="slidenum">
              <a:rPr lang="en-US" sz="1200"/>
              <a:pPr algn="r" eaLnBrk="1" hangingPunct="1"/>
              <a:t>15</a:t>
            </a:fld>
            <a:endParaRPr lang="en-US" sz="1200"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You</a:t>
            </a:r>
            <a:r>
              <a:rPr lang="en-US" baseline="0" dirty="0"/>
              <a:t> may wish to remind </a:t>
            </a:r>
            <a:r>
              <a:rPr lang="en-US" dirty="0"/>
              <a:t>students that prices move to clear the market (that is, price moves to the price for which the quantity supplied is equal to the quantity demanded).</a:t>
            </a:r>
          </a:p>
          <a:p>
            <a:pPr eaLnBrk="1" hangingPunct="1"/>
            <a:endParaRPr lang="en-US" dirty="0"/>
          </a:p>
          <a:p>
            <a:pPr eaLnBrk="1" hangingPunct="1"/>
            <a:r>
              <a:rPr lang="en-US" dirty="0"/>
              <a:t>For example, if</a:t>
            </a:r>
            <a:r>
              <a:rPr lang="en-US" baseline="0" dirty="0"/>
              <a:t> the price is above the equilibrium price, then Quantity Supplied &gt; Quantity Demanded, or there is a surplus. Firms then decrease their prices in order to make sales. The price falls until it reaches the equilibrium price.</a:t>
            </a:r>
            <a:endParaRPr lang="en-US" dirty="0"/>
          </a:p>
        </p:txBody>
      </p:sp>
    </p:spTree>
    <p:extLst>
      <p:ext uri="{BB962C8B-B14F-4D97-AF65-F5344CB8AC3E}">
        <p14:creationId xmlns:p14="http://schemas.microsoft.com/office/powerpoint/2010/main" val="36077094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A4B9B0E7-9555-43F4-BD14-074A99B89534}" type="slidenum">
              <a:rPr lang="en-US" sz="1200"/>
              <a:pPr algn="r" eaLnBrk="1" hangingPunct="1"/>
              <a:t>18</a:t>
            </a:fld>
            <a:endParaRPr lang="en-US" sz="1200"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30856891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The PowerPoint slides for most chapters in this book contain one or more “Now You Try” slides. These slides contain questions or problems that serve to break up a lecture, give students an opportunity to apply what you’re teaching them, and give you a sense of whether they are “getting it.”</a:t>
            </a:r>
          </a:p>
          <a:p>
            <a:pPr eaLnBrk="1" hangingPunct="1"/>
            <a:endParaRPr lang="en-US" dirty="0"/>
          </a:p>
          <a:p>
            <a:pPr marL="0" marR="0" lvl="0" indent="0" algn="l" defTabSz="914400" rtl="0" eaLnBrk="1" fontAlgn="base" latinLnBrk="0" hangingPunct="1">
              <a:lnSpc>
                <a:spcPct val="100000"/>
              </a:lnSpc>
              <a:spcBef>
                <a:spcPts val="0"/>
              </a:spcBef>
              <a:spcAft>
                <a:spcPct val="0"/>
              </a:spcAft>
              <a:buClrTx/>
              <a:buSzTx/>
              <a:buFontTx/>
              <a:buNone/>
              <a:tabLst/>
              <a:defRPr/>
            </a:pPr>
            <a:r>
              <a:rPr lang="en-US" dirty="0"/>
              <a:t>In the supply</a:t>
            </a:r>
            <a:r>
              <a:rPr lang="en-US" sz="1200" kern="1200" dirty="0">
                <a:solidFill>
                  <a:schemeClr val="tx1"/>
                </a:solidFill>
                <a:effectLst/>
                <a:latin typeface="Arial" charset="0"/>
                <a:ea typeface="+mn-ea"/>
                <a:cs typeface="+mn-cs"/>
              </a:rPr>
              <a:t>–</a:t>
            </a:r>
            <a:r>
              <a:rPr lang="en-US" dirty="0"/>
              <a:t>demand model for smartphones: </a:t>
            </a:r>
          </a:p>
          <a:p>
            <a:pPr eaLnBrk="1" hangingPunct="1"/>
            <a:endParaRPr lang="en-US" dirty="0"/>
          </a:p>
          <a:p>
            <a:pPr marL="171450" indent="-171450" eaLnBrk="1" hangingPunct="1">
              <a:buFont typeface="Arial" panose="020B0604020202020204" pitchFamily="34" charset="0"/>
              <a:buChar char="•"/>
            </a:pPr>
            <a:r>
              <a:rPr lang="en-US" dirty="0"/>
              <a:t>Endogenous variables: </a:t>
            </a:r>
          </a:p>
          <a:p>
            <a:pPr marL="628650" lvl="1" indent="-171450" eaLnBrk="1" hangingPunct="1">
              <a:buFont typeface="Arial" panose="020B0604020202020204" pitchFamily="34" charset="0"/>
              <a:buChar char="•"/>
            </a:pPr>
            <a:r>
              <a:rPr lang="en-US" dirty="0"/>
              <a:t>price of smartphones</a:t>
            </a:r>
          </a:p>
          <a:p>
            <a:pPr marL="628650" lvl="1" indent="-171450" eaLnBrk="1" hangingPunct="1">
              <a:buFont typeface="Arial" panose="020B0604020202020204" pitchFamily="34" charset="0"/>
              <a:buChar char="•"/>
            </a:pPr>
            <a:r>
              <a:rPr lang="en-US" dirty="0"/>
              <a:t>quantity of smartphones</a:t>
            </a:r>
          </a:p>
          <a:p>
            <a:pPr marL="171450" indent="-171450" eaLnBrk="1" hangingPunct="1">
              <a:buFont typeface="Arial" panose="020B0604020202020204" pitchFamily="34" charset="0"/>
              <a:buChar char="•"/>
            </a:pPr>
            <a:r>
              <a:rPr lang="en-US" dirty="0"/>
              <a:t>Exogenous variables:</a:t>
            </a:r>
          </a:p>
          <a:p>
            <a:pPr marL="628650" lvl="1" indent="-171450" eaLnBrk="1" hangingPunct="1">
              <a:buFont typeface="Arial" panose="020B0604020202020204" pitchFamily="34" charset="0"/>
              <a:buChar char="•"/>
            </a:pPr>
            <a:r>
              <a:rPr lang="en-US" dirty="0"/>
              <a:t> consumer income</a:t>
            </a:r>
          </a:p>
          <a:p>
            <a:pPr marL="628650" lvl="1" indent="-171450" eaLnBrk="1" hangingPunct="1">
              <a:buFont typeface="Arial" panose="020B0604020202020204" pitchFamily="34" charset="0"/>
              <a:buChar char="•"/>
            </a:pPr>
            <a:r>
              <a:rPr lang="en-US" dirty="0"/>
              <a:t> price of data and voice service (a complement)</a:t>
            </a:r>
          </a:p>
          <a:p>
            <a:pPr marL="628650" lvl="1" indent="-171450" eaLnBrk="1" hangingPunct="1">
              <a:buFont typeface="Arial" panose="020B0604020202020204" pitchFamily="34" charset="0"/>
              <a:buChar char="•"/>
            </a:pPr>
            <a:r>
              <a:rPr lang="en-US" dirty="0"/>
              <a:t> price of landline phones and landline phone service (a substitute)</a:t>
            </a:r>
          </a:p>
          <a:p>
            <a:pPr marL="628650" lvl="1" indent="-171450" eaLnBrk="1" hangingPunct="1">
              <a:buFont typeface="Arial" panose="020B0604020202020204" pitchFamily="34" charset="0"/>
              <a:buChar char="•"/>
            </a:pPr>
            <a:r>
              <a:rPr lang="en-US" dirty="0"/>
              <a:t> technology</a:t>
            </a:r>
          </a:p>
          <a:p>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19</a:t>
            </a:fld>
            <a:endParaRPr lang="en-US"/>
          </a:p>
        </p:txBody>
      </p:sp>
    </p:spTree>
    <p:extLst>
      <p:ext uri="{BB962C8B-B14F-4D97-AF65-F5344CB8AC3E}">
        <p14:creationId xmlns:p14="http://schemas.microsoft.com/office/powerpoint/2010/main" val="13425302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A4B9B0E7-9555-43F4-BD14-074A99B89534}" type="slidenum">
              <a:rPr lang="en-US" sz="1200"/>
              <a:pPr algn="r" eaLnBrk="1" hangingPunct="1"/>
              <a:t>20</a:t>
            </a:fld>
            <a:endParaRPr lang="en-US" sz="1200"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579253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A5D0CC4F-A534-4E23-BF62-AD70E7B4D1CB}" type="slidenum">
              <a:rPr lang="en-US" sz="1200"/>
              <a:pPr algn="r" eaLnBrk="1" hangingPunct="1"/>
              <a:t>1</a:t>
            </a:fld>
            <a:endParaRPr lang="en-US" sz="1200" dirty="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This slide and the next contain a list of some topical issues that macroeconomics can help students understand. Feel free to substitute others as new issues emerge. </a:t>
            </a:r>
          </a:p>
        </p:txBody>
      </p:sp>
    </p:spTree>
    <p:extLst>
      <p:ext uri="{BB962C8B-B14F-4D97-AF65-F5344CB8AC3E}">
        <p14:creationId xmlns:p14="http://schemas.microsoft.com/office/powerpoint/2010/main" val="30861221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A4B9B0E7-9555-43F4-BD14-074A99B89534}" type="slidenum">
              <a:rPr lang="en-US" sz="1200"/>
              <a:pPr algn="r" eaLnBrk="1" hangingPunct="1"/>
              <a:t>21</a:t>
            </a:fld>
            <a:endParaRPr lang="en-US" sz="1200"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37891116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A4B9B0E7-9555-43F4-BD14-074A99B89534}" type="slidenum">
              <a:rPr lang="en-US" sz="1200"/>
              <a:pPr algn="r" eaLnBrk="1" hangingPunct="1"/>
              <a:t>22</a:t>
            </a:fld>
            <a:endParaRPr lang="en-US" sz="1200"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2533249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A4B9B0E7-9555-43F4-BD14-074A99B89534}" type="slidenum">
              <a:rPr lang="en-US" sz="1200"/>
              <a:pPr algn="r" eaLnBrk="1" hangingPunct="1"/>
              <a:t>23</a:t>
            </a:fld>
            <a:endParaRPr lang="en-US" sz="1200"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7218892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A4B9B0E7-9555-43F4-BD14-074A99B89534}" type="slidenum">
              <a:rPr lang="en-US" sz="1200"/>
              <a:pPr algn="r" eaLnBrk="1" hangingPunct="1"/>
              <a:t>24</a:t>
            </a:fld>
            <a:endParaRPr lang="en-US" sz="1200"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The portion of the book described on </a:t>
            </a:r>
            <a:r>
              <a:rPr lang="en-US" u="sng" dirty="0"/>
              <a:t>this</a:t>
            </a:r>
            <a:r>
              <a:rPr lang="en-US" dirty="0"/>
              <a:t> slide comprises the core material. It is organized around time horizons: the long run (flexible prices), the very long run (growth in capital, the population, and technology itself), and the short run (sticky prices and economic fluctuations).</a:t>
            </a:r>
          </a:p>
          <a:p>
            <a:pPr eaLnBrk="1" hangingPunct="1"/>
            <a:endParaRPr lang="en-US" dirty="0"/>
          </a:p>
          <a:p>
            <a:pPr eaLnBrk="1" hangingPunct="1"/>
            <a:r>
              <a:rPr lang="en-US" dirty="0"/>
              <a:t>The next slide continues the outline.</a:t>
            </a:r>
          </a:p>
        </p:txBody>
      </p:sp>
    </p:spTree>
    <p:extLst>
      <p:ext uri="{BB962C8B-B14F-4D97-AF65-F5344CB8AC3E}">
        <p14:creationId xmlns:p14="http://schemas.microsoft.com/office/powerpoint/2010/main" val="11322919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A4B9B0E7-9555-43F4-BD14-074A99B89534}" type="slidenum">
              <a:rPr lang="en-US" sz="1200"/>
              <a:pPr algn="r" eaLnBrk="1" hangingPunct="1"/>
              <a:t>25</a:t>
            </a:fld>
            <a:endParaRPr lang="en-US" sz="1200"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Are you covering Chapter 2 next? The PowerPoint presentation for Chapter 2 includes some in-class exercises to reinforce concepts as they are presented. These exercises also help break up the lecture into smaller pieces. If you’d like to try them, please ask your students to bring calculators to the next class meeting.</a:t>
            </a:r>
          </a:p>
        </p:txBody>
      </p:sp>
    </p:spTree>
    <p:extLst>
      <p:ext uri="{BB962C8B-B14F-4D97-AF65-F5344CB8AC3E}">
        <p14:creationId xmlns:p14="http://schemas.microsoft.com/office/powerpoint/2010/main" val="21231066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26</a:t>
            </a:fld>
            <a:endParaRPr lang="en-US" dirty="0"/>
          </a:p>
        </p:txBody>
      </p:sp>
    </p:spTree>
    <p:extLst>
      <p:ext uri="{BB962C8B-B14F-4D97-AF65-F5344CB8AC3E}">
        <p14:creationId xmlns:p14="http://schemas.microsoft.com/office/powerpoint/2010/main" val="12620254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27</a:t>
            </a:fld>
            <a:endParaRPr lang="en-US" dirty="0"/>
          </a:p>
        </p:txBody>
      </p:sp>
    </p:spTree>
    <p:extLst>
      <p:ext uri="{BB962C8B-B14F-4D97-AF65-F5344CB8AC3E}">
        <p14:creationId xmlns:p14="http://schemas.microsoft.com/office/powerpoint/2010/main" val="1262025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5E2AC79-5C1E-47EE-BD26-80A725A5AE95}" type="slidenum">
              <a:rPr lang="en-US" sz="1200"/>
              <a:pPr algn="r" eaLnBrk="1" hangingPunct="1"/>
              <a:t>2</a:t>
            </a:fld>
            <a:endParaRPr lang="en-US" sz="1200" dirty="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685314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Two</a:t>
            </a:r>
            <a:r>
              <a:rPr lang="en-US" baseline="0" dirty="0"/>
              <a:t> main features of these data:</a:t>
            </a:r>
          </a:p>
          <a:p>
            <a:endParaRPr lang="en-US" dirty="0"/>
          </a:p>
          <a:p>
            <a:pPr marL="228600" indent="-228600">
              <a:buAutoNum type="arabicPeriod"/>
            </a:pPr>
            <a:r>
              <a:rPr lang="en-US" dirty="0"/>
              <a:t>Over the long run, there has been a clear upward trend</a:t>
            </a:r>
            <a:r>
              <a:rPr lang="en-US" baseline="0" dirty="0"/>
              <a:t> in living standards. </a:t>
            </a:r>
          </a:p>
          <a:p>
            <a:pPr marL="228600" indent="-228600">
              <a:buAutoNum type="arabicPeriod"/>
            </a:pPr>
            <a:r>
              <a:rPr lang="en-US" baseline="0" dirty="0"/>
              <a:t>In the short run, there have been fluctuations. </a:t>
            </a:r>
            <a:endParaRPr lang="en-US" dirty="0"/>
          </a:p>
          <a:p>
            <a:endParaRPr lang="en-US" dirty="0"/>
          </a:p>
          <a:p>
            <a:r>
              <a:rPr lang="en-US" dirty="0"/>
              <a:t>Source: Same as the textbook.</a:t>
            </a:r>
          </a:p>
        </p:txBody>
      </p:sp>
    </p:spTree>
    <p:extLst>
      <p:ext uri="{BB962C8B-B14F-4D97-AF65-F5344CB8AC3E}">
        <p14:creationId xmlns:p14="http://schemas.microsoft.com/office/powerpoint/2010/main" val="1976854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Two</a:t>
            </a:r>
            <a:r>
              <a:rPr lang="en-US" baseline="0" dirty="0"/>
              <a:t> main features of these data:</a:t>
            </a:r>
          </a:p>
          <a:p>
            <a:endParaRPr lang="en-US" dirty="0"/>
          </a:p>
          <a:p>
            <a:pPr marL="228600" indent="-228600">
              <a:buAutoNum type="arabicPeriod"/>
            </a:pPr>
            <a:r>
              <a:rPr lang="en-US" dirty="0"/>
              <a:t>Over the long run, there has been a clear upward trend</a:t>
            </a:r>
            <a:r>
              <a:rPr lang="en-US" baseline="0" dirty="0"/>
              <a:t> in living standards. </a:t>
            </a:r>
          </a:p>
          <a:p>
            <a:pPr marL="228600" indent="-228600">
              <a:buAutoNum type="arabicPeriod"/>
            </a:pPr>
            <a:r>
              <a:rPr lang="en-US" baseline="0" dirty="0"/>
              <a:t>In the short run, there have been fluctuations. </a:t>
            </a:r>
            <a:endParaRPr lang="en-US" dirty="0"/>
          </a:p>
          <a:p>
            <a:endParaRPr lang="en-US" dirty="0"/>
          </a:p>
          <a:p>
            <a:r>
              <a:rPr lang="en-US" dirty="0"/>
              <a:t>Source: Same as the textbook.</a:t>
            </a:r>
          </a:p>
        </p:txBody>
      </p:sp>
    </p:spTree>
    <p:extLst>
      <p:ext uri="{BB962C8B-B14F-4D97-AF65-F5344CB8AC3E}">
        <p14:creationId xmlns:p14="http://schemas.microsoft.com/office/powerpoint/2010/main" val="3124697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Source: Same as the textbook.</a:t>
            </a:r>
          </a:p>
        </p:txBody>
      </p:sp>
    </p:spTree>
    <p:extLst>
      <p:ext uri="{BB962C8B-B14F-4D97-AF65-F5344CB8AC3E}">
        <p14:creationId xmlns:p14="http://schemas.microsoft.com/office/powerpoint/2010/main" val="4186106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762353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Interesting features:</a:t>
            </a:r>
          </a:p>
          <a:p>
            <a:endParaRPr lang="en-US" dirty="0"/>
          </a:p>
          <a:p>
            <a:pPr marL="228600" indent="-228600">
              <a:buAutoNum type="arabicPeriod"/>
            </a:pPr>
            <a:r>
              <a:rPr lang="en-US" dirty="0"/>
              <a:t>The unemployment</a:t>
            </a:r>
            <a:r>
              <a:rPr lang="en-US" baseline="0" dirty="0"/>
              <a:t> rate is never zero. </a:t>
            </a:r>
          </a:p>
          <a:p>
            <a:pPr marL="228600" indent="-228600">
              <a:buAutoNum type="arabicPeriod"/>
            </a:pPr>
            <a:r>
              <a:rPr lang="en-US" baseline="0" dirty="0"/>
              <a:t>The most obvious feature is the 25% unemployment rate during the Great Depression. </a:t>
            </a:r>
          </a:p>
          <a:p>
            <a:pPr marL="228600" indent="-228600">
              <a:buAutoNum type="arabicPeriod"/>
            </a:pPr>
            <a:r>
              <a:rPr lang="en-US" baseline="0" dirty="0"/>
              <a:t>Also quite impressive is the huge drop coinciding with World War II. </a:t>
            </a:r>
          </a:p>
          <a:p>
            <a:pPr marL="228600" indent="-228600">
              <a:buAutoNum type="arabicPeriod"/>
            </a:pPr>
            <a:r>
              <a:rPr lang="en-US" baseline="0" dirty="0"/>
              <a:t>Unemployment often responds to shocks with a lag. For example, after each of the oil shocks (1973, 1979), it took 1 or 2 years for unemployment </a:t>
            </a:r>
            <a:r>
              <a:rPr lang="en-US" baseline="0"/>
              <a:t>to shoot </a:t>
            </a:r>
            <a:r>
              <a:rPr lang="en-US" baseline="0" dirty="0"/>
              <a:t>up. </a:t>
            </a:r>
          </a:p>
          <a:p>
            <a:pPr marL="228600" indent="-228600">
              <a:buAutoNum type="arabicPeriod"/>
            </a:pPr>
            <a:r>
              <a:rPr lang="en-US" baseline="0" dirty="0"/>
              <a:t>Although the most recent recession officially ended in June 2009, the unemployment rate remained abnormally high through the end of 2011. </a:t>
            </a:r>
            <a:endParaRPr lang="en-US" dirty="0"/>
          </a:p>
          <a:p>
            <a:endParaRPr lang="en-US" dirty="0"/>
          </a:p>
          <a:p>
            <a:r>
              <a:rPr lang="en-US" dirty="0"/>
              <a:t>Source: Same as the textbook.</a:t>
            </a:r>
          </a:p>
        </p:txBody>
      </p:sp>
    </p:spTree>
    <p:extLst>
      <p:ext uri="{BB962C8B-B14F-4D97-AF65-F5344CB8AC3E}">
        <p14:creationId xmlns:p14="http://schemas.microsoft.com/office/powerpoint/2010/main" val="2099436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962523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p:bg>
      <p:bgPr>
        <a:gradFill>
          <a:gsLst>
            <a:gs pos="100000">
              <a:srgbClr val="AD302A"/>
            </a:gs>
            <a:gs pos="0">
              <a:srgbClr val="A85232"/>
            </a:gs>
          </a:gsLst>
          <a:lin ang="5400000" scaled="1"/>
        </a:gradFill>
        <a:effectLst/>
      </p:bgPr>
    </p:bg>
    <p:spTree>
      <p:nvGrpSpPr>
        <p:cNvPr id="1" name=""/>
        <p:cNvGrpSpPr/>
        <p:nvPr/>
      </p:nvGrpSpPr>
      <p:grpSpPr>
        <a:xfrm>
          <a:off x="0" y="0"/>
          <a:ext cx="0" cy="0"/>
          <a:chOff x="0" y="0"/>
          <a:chExt cx="0" cy="0"/>
        </a:xfrm>
      </p:grpSpPr>
      <p:sp>
        <p:nvSpPr>
          <p:cNvPr id="9" name="Rectangle 8"/>
          <p:cNvSpPr/>
          <p:nvPr/>
        </p:nvSpPr>
        <p:spPr>
          <a:xfrm>
            <a:off x="228600" y="381000"/>
            <a:ext cx="3020080" cy="6096000"/>
          </a:xfrm>
          <a:prstGeom prst="rect">
            <a:avLst/>
          </a:prstGeom>
          <a:solidFill>
            <a:schemeClr val="bg1"/>
          </a:solidFill>
          <a:ln w="57150">
            <a:solidFill>
              <a:srgbClr val="2D552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28600" y="5105400"/>
            <a:ext cx="3020080" cy="685279"/>
          </a:xfrm>
          <a:prstGeom prst="rect">
            <a:avLst/>
          </a:prstGeom>
          <a:noFill/>
        </p:spPr>
        <p:txBody>
          <a:bodyPr wrap="square" rtlCol="0" anchor="ctr">
            <a:noAutofit/>
          </a:bodyPr>
          <a:lstStyle/>
          <a:p>
            <a:pPr algn="ctr"/>
            <a:r>
              <a:rPr lang="en-US" sz="2400" dirty="0">
                <a:solidFill>
                  <a:srgbClr val="AD302A"/>
                </a:solidFill>
                <a:latin typeface="Arial Narrow" panose="020B0606020202030204" pitchFamily="34" charset="0"/>
                <a:cs typeface="Arial" panose="020B0604020202020204" pitchFamily="34" charset="0"/>
              </a:rPr>
              <a:t>Presentation Slides</a:t>
            </a:r>
          </a:p>
        </p:txBody>
      </p:sp>
      <p:sp>
        <p:nvSpPr>
          <p:cNvPr id="28" name="Title 27"/>
          <p:cNvSpPr>
            <a:spLocks noGrp="1"/>
          </p:cNvSpPr>
          <p:nvPr>
            <p:ph type="title"/>
          </p:nvPr>
        </p:nvSpPr>
        <p:spPr>
          <a:xfrm>
            <a:off x="228600" y="2438400"/>
            <a:ext cx="2965361" cy="1765745"/>
          </a:xfrm>
          <a:noFill/>
          <a:ln>
            <a:noFill/>
          </a:ln>
        </p:spPr>
        <p:txBody>
          <a:bodyPr vert="horz" wrap="square" lIns="0" tIns="45720" rIns="0" bIns="45720" numCol="1" anchor="ctr" anchorCtr="0" compatLnSpc="1">
            <a:prstTxWarp prst="textNoShape">
              <a:avLst/>
            </a:prstTxWarp>
          </a:bodyPr>
          <a:lstStyle>
            <a:lvl1pPr marL="0" indent="0" algn="ctr">
              <a:defRPr lang="en-US" sz="2800" kern="0" spc="100" baseline="0" dirty="0">
                <a:solidFill>
                  <a:srgbClr val="131B1A"/>
                </a:solidFill>
                <a:latin typeface="Arial Narrow" panose="020B0606020202030204" pitchFamily="34" charset="0"/>
                <a:ea typeface="+mn-ea"/>
                <a:cs typeface="+mn-cs"/>
              </a:defRPr>
            </a:lvl1pPr>
          </a:lstStyle>
          <a:p>
            <a:pPr marL="342900" lvl="0" indent="-342900">
              <a:spcBef>
                <a:spcPct val="20000"/>
              </a:spcBef>
              <a:buClr>
                <a:srgbClr val="330066"/>
              </a:buClr>
              <a:buSzPct val="150000"/>
            </a:pPr>
            <a:r>
              <a:rPr lang="en-US"/>
              <a:t>Click to edit Master title style</a:t>
            </a:r>
            <a:endParaRPr lang="en-US" dirty="0"/>
          </a:p>
        </p:txBody>
      </p:sp>
    </p:spTree>
    <p:extLst>
      <p:ext uri="{BB962C8B-B14F-4D97-AF65-F5344CB8AC3E}">
        <p14:creationId xmlns:p14="http://schemas.microsoft.com/office/powerpoint/2010/main" val="3828253968"/>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Outline">
    <p:bg>
      <p:bgPr>
        <a:gradFill flip="none" rotWithShape="1">
          <a:gsLst>
            <a:gs pos="0">
              <a:srgbClr val="2D5B30"/>
            </a:gs>
            <a:gs pos="100000">
              <a:srgbClr val="3D6667"/>
            </a:gs>
            <a:gs pos="100000">
              <a:srgbClr val="9EC8E0"/>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bg1"/>
                </a:solidFill>
              </a:defRPr>
            </a:lvl1pPr>
          </a:lstStyle>
          <a:p>
            <a:r>
              <a:rPr lang="en-US" dirty="0"/>
              <a:t>Chapter Outline</a:t>
            </a:r>
          </a:p>
        </p:txBody>
      </p:sp>
      <p:sp>
        <p:nvSpPr>
          <p:cNvPr id="6" name="Text Placeholder 5"/>
          <p:cNvSpPr>
            <a:spLocks noGrp="1"/>
          </p:cNvSpPr>
          <p:nvPr>
            <p:ph type="body" sz="quarter" idx="10"/>
          </p:nvPr>
        </p:nvSpPr>
        <p:spPr>
          <a:xfrm>
            <a:off x="533401" y="1219200"/>
            <a:ext cx="8161866" cy="4876800"/>
          </a:xfrm>
        </p:spPr>
        <p:txBody>
          <a:bodyPr/>
          <a:lstStyle>
            <a:lvl1pPr marL="0" indent="0" algn="ctr">
              <a:spcBef>
                <a:spcPts val="600"/>
              </a:spcBef>
              <a:spcAft>
                <a:spcPts val="1200"/>
              </a:spcAft>
              <a:defRPr sz="2800">
                <a:solidFill>
                  <a:srgbClr val="0067B3"/>
                </a:solidFill>
              </a:defRPr>
            </a:lvl1pPr>
          </a:lstStyle>
          <a:p>
            <a:pPr lvl="0"/>
            <a:r>
              <a:rPr lang="en-US"/>
              <a:t>Edit Master text styles</a:t>
            </a:r>
          </a:p>
        </p:txBody>
      </p:sp>
      <p:sp>
        <p:nvSpPr>
          <p:cNvPr id="4" name="Round Diagonal Corner Rectangle 3"/>
          <p:cNvSpPr/>
          <p:nvPr/>
        </p:nvSpPr>
        <p:spPr>
          <a:xfrm>
            <a:off x="266700" y="786245"/>
            <a:ext cx="8610600" cy="5715000"/>
          </a:xfrm>
          <a:prstGeom prst="round2DiagRect">
            <a:avLst/>
          </a:prstGeom>
          <a:solidFill>
            <a:schemeClr val="bg1"/>
          </a:solidFill>
          <a:ln>
            <a:solidFill>
              <a:srgbClr val="E4EDD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10"/>
          <p:cNvSpPr>
            <a:spLocks noGrp="1"/>
          </p:cNvSpPr>
          <p:nvPr>
            <p:ph sz="quarter" idx="11" hasCustomPrompt="1"/>
          </p:nvPr>
        </p:nvSpPr>
        <p:spPr>
          <a:xfrm>
            <a:off x="4493726" y="1000897"/>
            <a:ext cx="3995366" cy="5265432"/>
          </a:xfrm>
          <a:prstGeom prst="rect">
            <a:avLst/>
          </a:prstGeom>
          <a:noFill/>
        </p:spPr>
        <p:txBody>
          <a:bodyPr anchor="ctr"/>
          <a:lstStyle>
            <a:lvl1pPr marL="0" indent="0" algn="ctr">
              <a:lnSpc>
                <a:spcPts val="2400"/>
              </a:lnSpc>
              <a:spcBef>
                <a:spcPts val="0"/>
              </a:spcBef>
              <a:spcAft>
                <a:spcPts val="600"/>
              </a:spcAft>
              <a:buFont typeface="Arial" panose="020B0604020202020204" pitchFamily="34" charset="0"/>
              <a:buNone/>
              <a:defRPr sz="2400">
                <a:solidFill>
                  <a:srgbClr val="2E3639"/>
                </a:solidFill>
                <a:latin typeface="Arial Narrow" panose="020B0606020202030204" pitchFamily="34" charset="0"/>
              </a:defRPr>
            </a:lvl1pPr>
            <a:lvl2pPr marL="342900" indent="0" algn="ctr">
              <a:buNone/>
              <a:defRPr sz="2400"/>
            </a:lvl2pPr>
            <a:lvl3pPr marL="692150" indent="0" algn="ctr">
              <a:buFont typeface="Arial" panose="020B0604020202020204" pitchFamily="34" charset="0"/>
              <a:buNone/>
              <a:defRPr sz="2400"/>
            </a:lvl3pPr>
            <a:lvl4pPr marL="688975" indent="0" algn="ctr">
              <a:buNone/>
              <a:defRPr sz="2400"/>
            </a:lvl4pPr>
            <a:lvl5pPr marL="1027113" indent="0" algn="ctr">
              <a:buNone/>
              <a:defRPr sz="2400"/>
            </a:lvl5pPr>
          </a:lstStyle>
          <a:p>
            <a:pPr lvl="0"/>
            <a:r>
              <a:rPr lang="en-US" dirty="0"/>
              <a:t>Click to edit Master text styles</a:t>
            </a:r>
          </a:p>
        </p:txBody>
      </p:sp>
    </p:spTree>
    <p:extLst>
      <p:ext uri="{BB962C8B-B14F-4D97-AF65-F5344CB8AC3E}">
        <p14:creationId xmlns:p14="http://schemas.microsoft.com/office/powerpoint/2010/main" val="1173960489"/>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p:bg>
      <p:bgPr>
        <a:gradFill>
          <a:gsLst>
            <a:gs pos="100000">
              <a:srgbClr val="FCC425"/>
            </a:gs>
            <a:gs pos="0">
              <a:srgbClr val="FCC425"/>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2880" y="230776"/>
            <a:ext cx="8760823" cy="840377"/>
          </a:xfrm>
          <a:prstGeom prst="rect">
            <a:avLst/>
          </a:prstGeom>
          <a:noFill/>
          <a:ln>
            <a:noFill/>
          </a:ln>
          <a:effectLst>
            <a:outerShdw blurRad="63500" sx="102000" sy="102000" algn="ctr" rotWithShape="0">
              <a:prstClr val="black">
                <a:alpha val="40000"/>
              </a:prstClr>
            </a:outerShdw>
          </a:effectLst>
        </p:spPr>
        <p:txBody>
          <a:bodyPr/>
          <a:lstStyle>
            <a:lvl1pPr>
              <a:defRPr b="1">
                <a:solidFill>
                  <a:srgbClr val="006AA9"/>
                </a:solidFill>
                <a:latin typeface="Arial Narrow" panose="020B0606020202030204" pitchFamily="34" charset="0"/>
              </a:defRPr>
            </a:lvl1pPr>
          </a:lstStyle>
          <a:p>
            <a:r>
              <a:rPr lang="en-US"/>
              <a:t>Click to edit Master title style</a:t>
            </a:r>
            <a:endParaRPr lang="en-US" dirty="0"/>
          </a:p>
        </p:txBody>
      </p:sp>
      <p:sp>
        <p:nvSpPr>
          <p:cNvPr id="3" name="Round Same Side Corner Rectangle 2"/>
          <p:cNvSpPr/>
          <p:nvPr/>
        </p:nvSpPr>
        <p:spPr>
          <a:xfrm>
            <a:off x="182880" y="230270"/>
            <a:ext cx="8760823" cy="6475330"/>
          </a:xfrm>
          <a:prstGeom prst="round2Same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6"/>
          <p:cNvSpPr>
            <a:spLocks noGrp="1"/>
          </p:cNvSpPr>
          <p:nvPr>
            <p:ph type="body" sz="quarter" idx="10"/>
          </p:nvPr>
        </p:nvSpPr>
        <p:spPr>
          <a:xfrm>
            <a:off x="346785" y="1178729"/>
            <a:ext cx="8542002" cy="5290070"/>
          </a:xfrm>
          <a:prstGeom prst="rect">
            <a:avLst/>
          </a:prstGeom>
          <a:noFill/>
          <a:ln>
            <a:noFill/>
          </a:ln>
          <a:effectLst>
            <a:outerShdw blurRad="63500" sx="102000" sy="102000" algn="ctr" rotWithShape="0">
              <a:prstClr val="black">
                <a:alpha val="40000"/>
              </a:prstClr>
            </a:outerShdw>
          </a:effectLst>
        </p:spPr>
        <p:txBody>
          <a:bodyPr/>
          <a:lstStyle>
            <a:lvl1pPr>
              <a:spcBef>
                <a:spcPts val="0"/>
              </a:spcBef>
              <a:defRPr/>
            </a:lvl1pPr>
            <a:lvl2pPr>
              <a:buClr>
                <a:srgbClr val="7C634D"/>
              </a:buClr>
              <a:defRPr/>
            </a:lvl2pPr>
            <a:lvl3pPr marL="1035050" indent="-342900">
              <a:buClr>
                <a:srgbClr val="7C634D"/>
              </a:buClr>
              <a:buSzPct val="100000"/>
              <a:buFont typeface="Arial" panose="020B0604020202020204" pitchFamily="34" charset="0"/>
              <a:buChar char="•"/>
              <a:defRPr/>
            </a:lvl3pPr>
            <a:lvl4pPr marL="1031875" indent="-342900">
              <a:buSzPct val="75000"/>
              <a:buFont typeface="Wingdings" panose="05000000000000000000" pitchFamily="2" charset="2"/>
              <a:buChar char="§"/>
              <a:defRPr/>
            </a:lvl4pPr>
            <a:lvl5pPr>
              <a:buClr>
                <a:srgbClr val="7C634D"/>
              </a:buClr>
              <a:defRPr/>
            </a:lvl5pPr>
          </a:lstStyle>
          <a:p>
            <a:pPr lvl="0"/>
            <a:r>
              <a:rPr lang="en-US"/>
              <a:t>Edit Master text styles</a:t>
            </a:r>
          </a:p>
          <a:p>
            <a:pPr lvl="1"/>
            <a:r>
              <a:rPr lang="en-US"/>
              <a:t>Second level</a:t>
            </a:r>
          </a:p>
          <a:p>
            <a:pPr lvl="2"/>
            <a:r>
              <a:rPr lang="en-US"/>
              <a:t>Third level</a:t>
            </a:r>
          </a:p>
          <a:p>
            <a:pPr lvl="3"/>
            <a:r>
              <a:rPr lang="en-US"/>
              <a:t>Fourth level</a:t>
            </a:r>
          </a:p>
        </p:txBody>
      </p:sp>
      <p:cxnSp>
        <p:nvCxnSpPr>
          <p:cNvPr id="9" name="Straight Connector 8"/>
          <p:cNvCxnSpPr/>
          <p:nvPr/>
        </p:nvCxnSpPr>
        <p:spPr>
          <a:xfrm>
            <a:off x="182880" y="1124940"/>
            <a:ext cx="8733364" cy="1111"/>
          </a:xfrm>
          <a:prstGeom prst="line">
            <a:avLst/>
          </a:prstGeom>
          <a:ln w="57150">
            <a:solidFill>
              <a:srgbClr val="AF563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7751067"/>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bg>
      <p:bgPr>
        <a:gradFill>
          <a:gsLst>
            <a:gs pos="100000">
              <a:srgbClr val="D1AD63"/>
            </a:gs>
            <a:gs pos="0">
              <a:srgbClr val="DFD3AB"/>
            </a:gs>
          </a:gsLst>
          <a:lin ang="5400000" scaled="1"/>
        </a:gradFill>
        <a:effectLst/>
      </p:bgPr>
    </p:bg>
    <p:spTree>
      <p:nvGrpSpPr>
        <p:cNvPr id="1" name=""/>
        <p:cNvGrpSpPr/>
        <p:nvPr/>
      </p:nvGrpSpPr>
      <p:grpSpPr>
        <a:xfrm>
          <a:off x="0" y="0"/>
          <a:ext cx="0" cy="0"/>
          <a:chOff x="0" y="0"/>
          <a:chExt cx="0" cy="0"/>
        </a:xfrm>
      </p:grpSpPr>
      <p:sp>
        <p:nvSpPr>
          <p:cNvPr id="17" name="Title 1"/>
          <p:cNvSpPr>
            <a:spLocks noGrp="1"/>
          </p:cNvSpPr>
          <p:nvPr>
            <p:ph type="title"/>
          </p:nvPr>
        </p:nvSpPr>
        <p:spPr bwMode="auto">
          <a:xfrm>
            <a:off x="480769" y="177112"/>
            <a:ext cx="8102108" cy="85900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Ins="457200" anchor="ctr"/>
          <a:lstStyle>
            <a:lvl1pPr marL="0" algn="l">
              <a:defRPr>
                <a:solidFill>
                  <a:srgbClr val="006AA9"/>
                </a:solidFill>
                <a:latin typeface="Arial Narrow" panose="020B0606020202030204" pitchFamily="34" charset="0"/>
              </a:defRPr>
            </a:lvl1pPr>
          </a:lstStyle>
          <a:p>
            <a:r>
              <a:rPr lang="en-US"/>
              <a:t>Click to edit Master title style</a:t>
            </a:r>
            <a:endParaRPr lang="en-US" dirty="0"/>
          </a:p>
        </p:txBody>
      </p:sp>
      <p:sp>
        <p:nvSpPr>
          <p:cNvPr id="18" name="Rectangle 2"/>
          <p:cNvSpPr/>
          <p:nvPr/>
        </p:nvSpPr>
        <p:spPr>
          <a:xfrm>
            <a:off x="80660" y="57663"/>
            <a:ext cx="8890317" cy="1046663"/>
          </a:xfrm>
          <a:custGeom>
            <a:avLst/>
            <a:gdLst>
              <a:gd name="connsiteX0" fmla="*/ 0 w 8890317"/>
              <a:gd name="connsiteY0" fmla="*/ 0 h 972522"/>
              <a:gd name="connsiteX1" fmla="*/ 8890317 w 8890317"/>
              <a:gd name="connsiteY1" fmla="*/ 0 h 972522"/>
              <a:gd name="connsiteX2" fmla="*/ 8890317 w 8890317"/>
              <a:gd name="connsiteY2" fmla="*/ 972522 h 972522"/>
              <a:gd name="connsiteX3" fmla="*/ 0 w 8890317"/>
              <a:gd name="connsiteY3" fmla="*/ 972522 h 972522"/>
              <a:gd name="connsiteX4" fmla="*/ 0 w 8890317"/>
              <a:gd name="connsiteY4" fmla="*/ 0 h 972522"/>
              <a:gd name="connsiteX0" fmla="*/ 0 w 8964458"/>
              <a:gd name="connsiteY0" fmla="*/ 0 h 984879"/>
              <a:gd name="connsiteX1" fmla="*/ 8964458 w 8964458"/>
              <a:gd name="connsiteY1" fmla="*/ 12357 h 984879"/>
              <a:gd name="connsiteX2" fmla="*/ 8964458 w 8964458"/>
              <a:gd name="connsiteY2" fmla="*/ 984879 h 984879"/>
              <a:gd name="connsiteX3" fmla="*/ 74141 w 8964458"/>
              <a:gd name="connsiteY3" fmla="*/ 984879 h 984879"/>
              <a:gd name="connsiteX4" fmla="*/ 0 w 8964458"/>
              <a:gd name="connsiteY4" fmla="*/ 0 h 984879"/>
              <a:gd name="connsiteX0" fmla="*/ 0 w 8964458"/>
              <a:gd name="connsiteY0" fmla="*/ 0 h 997236"/>
              <a:gd name="connsiteX1" fmla="*/ 8964458 w 8964458"/>
              <a:gd name="connsiteY1" fmla="*/ 12357 h 997236"/>
              <a:gd name="connsiteX2" fmla="*/ 8964458 w 8964458"/>
              <a:gd name="connsiteY2" fmla="*/ 984879 h 997236"/>
              <a:gd name="connsiteX3" fmla="*/ 160638 w 8964458"/>
              <a:gd name="connsiteY3" fmla="*/ 997236 h 997236"/>
              <a:gd name="connsiteX4" fmla="*/ 0 w 8964458"/>
              <a:gd name="connsiteY4" fmla="*/ 0 h 997236"/>
              <a:gd name="connsiteX0" fmla="*/ 0 w 8964458"/>
              <a:gd name="connsiteY0" fmla="*/ 49427 h 1046663"/>
              <a:gd name="connsiteX1" fmla="*/ 8655539 w 8964458"/>
              <a:gd name="connsiteY1" fmla="*/ 0 h 1046663"/>
              <a:gd name="connsiteX2" fmla="*/ 8964458 w 8964458"/>
              <a:gd name="connsiteY2" fmla="*/ 1034306 h 1046663"/>
              <a:gd name="connsiteX3" fmla="*/ 160638 w 8964458"/>
              <a:gd name="connsiteY3" fmla="*/ 1046663 h 1046663"/>
              <a:gd name="connsiteX4" fmla="*/ 0 w 8964458"/>
              <a:gd name="connsiteY4" fmla="*/ 49427 h 1046663"/>
              <a:gd name="connsiteX0" fmla="*/ 0 w 8890317"/>
              <a:gd name="connsiteY0" fmla="*/ 49427 h 1046663"/>
              <a:gd name="connsiteX1" fmla="*/ 8655539 w 8890317"/>
              <a:gd name="connsiteY1" fmla="*/ 0 h 1046663"/>
              <a:gd name="connsiteX2" fmla="*/ 8890317 w 8890317"/>
              <a:gd name="connsiteY2" fmla="*/ 1046663 h 1046663"/>
              <a:gd name="connsiteX3" fmla="*/ 160638 w 8890317"/>
              <a:gd name="connsiteY3" fmla="*/ 1046663 h 1046663"/>
              <a:gd name="connsiteX4" fmla="*/ 0 w 8890317"/>
              <a:gd name="connsiteY4" fmla="*/ 49427 h 1046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0317" h="1046663">
                <a:moveTo>
                  <a:pt x="0" y="49427"/>
                </a:moveTo>
                <a:lnTo>
                  <a:pt x="8655539" y="0"/>
                </a:lnTo>
                <a:lnTo>
                  <a:pt x="8890317" y="1046663"/>
                </a:lnTo>
                <a:lnTo>
                  <a:pt x="160638" y="1046663"/>
                </a:lnTo>
                <a:lnTo>
                  <a:pt x="0" y="4942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p:cNvCxnSpPr/>
          <p:nvPr/>
        </p:nvCxnSpPr>
        <p:spPr>
          <a:xfrm flipH="1">
            <a:off x="0" y="119448"/>
            <a:ext cx="8734679" cy="0"/>
          </a:xfrm>
          <a:prstGeom prst="line">
            <a:avLst/>
          </a:prstGeom>
          <a:ln w="57150">
            <a:solidFill>
              <a:srgbClr val="E4EDD7"/>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89637" y="1112108"/>
            <a:ext cx="8624103" cy="5600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H="1">
            <a:off x="204281" y="6712695"/>
            <a:ext cx="8709459" cy="0"/>
          </a:xfrm>
          <a:prstGeom prst="line">
            <a:avLst/>
          </a:prstGeom>
          <a:ln w="57150">
            <a:solidFill>
              <a:srgbClr val="E4EDD7"/>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8913740" y="1104327"/>
            <a:ext cx="1660" cy="5608368"/>
          </a:xfrm>
          <a:prstGeom prst="line">
            <a:avLst/>
          </a:prstGeom>
          <a:ln w="57150">
            <a:solidFill>
              <a:srgbClr val="E4EDD7"/>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8" idx="0"/>
          </p:cNvCxnSpPr>
          <p:nvPr/>
        </p:nvCxnSpPr>
        <p:spPr>
          <a:xfrm>
            <a:off x="80660" y="107090"/>
            <a:ext cx="207318" cy="1005018"/>
          </a:xfrm>
          <a:prstGeom prst="line">
            <a:avLst/>
          </a:prstGeom>
          <a:ln w="57150">
            <a:solidFill>
              <a:srgbClr val="E4EDD7"/>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8" idx="1"/>
          </p:cNvCxnSpPr>
          <p:nvPr/>
        </p:nvCxnSpPr>
        <p:spPr>
          <a:xfrm>
            <a:off x="8736199" y="57663"/>
            <a:ext cx="177541" cy="1054445"/>
          </a:xfrm>
          <a:prstGeom prst="line">
            <a:avLst/>
          </a:prstGeom>
          <a:ln w="57150">
            <a:solidFill>
              <a:srgbClr val="E4EDD7"/>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4" name="Text Placeholder 6"/>
          <p:cNvSpPr>
            <a:spLocks noGrp="1"/>
          </p:cNvSpPr>
          <p:nvPr>
            <p:ph type="body" sz="quarter" idx="10"/>
          </p:nvPr>
        </p:nvSpPr>
        <p:spPr>
          <a:xfrm>
            <a:off x="478361" y="1219686"/>
            <a:ext cx="8326006" cy="5358824"/>
          </a:xfrm>
          <a:noFill/>
        </p:spPr>
        <p:txBody>
          <a:bodyPr/>
          <a:lstStyle>
            <a:lvl1pPr>
              <a:spcBef>
                <a:spcPts val="0"/>
              </a:spcBef>
              <a:defRPr/>
            </a:lvl1pPr>
            <a:lvl2pPr>
              <a:buClr>
                <a:srgbClr val="7C634D"/>
              </a:buClr>
              <a:defRPr/>
            </a:lvl2pPr>
            <a:lvl3pPr marL="1035050" indent="-342900">
              <a:buClr>
                <a:srgbClr val="7C634D"/>
              </a:buClr>
              <a:buSzPct val="100000"/>
              <a:buFont typeface="Arial" panose="020B0604020202020204" pitchFamily="34" charset="0"/>
              <a:buChar char="•"/>
              <a:defRPr/>
            </a:lvl3pPr>
            <a:lvl4pPr marL="1031875" indent="-342900">
              <a:buSzPct val="75000"/>
              <a:buFont typeface="Wingdings" panose="05000000000000000000" pitchFamily="2" charset="2"/>
              <a:buChar char="§"/>
              <a:defRPr/>
            </a:lvl4pPr>
            <a:lvl5pPr>
              <a:buClr>
                <a:srgbClr val="7C634D"/>
              </a:buClr>
              <a:defRPr/>
            </a:lvl5pPr>
          </a:lstStyle>
          <a:p>
            <a:pPr lvl="0"/>
            <a:r>
              <a:rPr lang="en-US"/>
              <a:t>Edit Master text styles</a:t>
            </a:r>
          </a:p>
          <a:p>
            <a:pPr lvl="1"/>
            <a:r>
              <a:rPr lang="en-US"/>
              <a:t>Second level</a:t>
            </a:r>
          </a:p>
          <a:p>
            <a:pPr lvl="2"/>
            <a:r>
              <a:rPr lang="en-US"/>
              <a:t>Third level</a:t>
            </a:r>
          </a:p>
          <a:p>
            <a:pPr lvl="3"/>
            <a:r>
              <a:rPr lang="en-US"/>
              <a:t>Fourth level</a:t>
            </a:r>
          </a:p>
        </p:txBody>
      </p:sp>
      <p:cxnSp>
        <p:nvCxnSpPr>
          <p:cNvPr id="4" name="Straight Connector 3"/>
          <p:cNvCxnSpPr/>
          <p:nvPr/>
        </p:nvCxnSpPr>
        <p:spPr>
          <a:xfrm flipH="1">
            <a:off x="287978" y="1091970"/>
            <a:ext cx="1660" cy="5620725"/>
          </a:xfrm>
          <a:prstGeom prst="line">
            <a:avLst/>
          </a:prstGeom>
          <a:ln w="57150">
            <a:solidFill>
              <a:srgbClr val="E4EDD7"/>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18" idx="3"/>
            <a:endCxn id="18" idx="2"/>
          </p:cNvCxnSpPr>
          <p:nvPr/>
        </p:nvCxnSpPr>
        <p:spPr>
          <a:xfrm>
            <a:off x="241298" y="1104326"/>
            <a:ext cx="8729679" cy="0"/>
          </a:xfrm>
          <a:prstGeom prst="line">
            <a:avLst/>
          </a:prstGeom>
          <a:ln w="57150">
            <a:solidFill>
              <a:srgbClr val="3D6667"/>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A63BD288-F21D-463B-9901-79FCB97DFFB6}"/>
              </a:ext>
            </a:extLst>
          </p:cNvPr>
          <p:cNvSpPr>
            <a:spLocks noGrp="1"/>
          </p:cNvSpPr>
          <p:nvPr>
            <p:ph type="body" sz="quarter" idx="11"/>
          </p:nvPr>
        </p:nvSpPr>
        <p:spPr>
          <a:xfrm>
            <a:off x="489397" y="154547"/>
            <a:ext cx="8229153" cy="837642"/>
          </a:xfrm>
        </p:spPr>
        <p:txBody>
          <a:bodyPr anchor="ctr"/>
          <a:lstStyle>
            <a:lvl1pPr>
              <a:defRPr sz="2800" b="1">
                <a:solidFill>
                  <a:srgbClr val="A85232"/>
                </a:solidFill>
                <a:latin typeface="Arial Narrow" panose="020B0606020202030204" pitchFamily="34" charset="0"/>
              </a:defRPr>
            </a:lvl1pPr>
          </a:lstStyle>
          <a:p>
            <a:pPr lvl="0"/>
            <a:r>
              <a:rPr lang="en-US"/>
              <a:t>Edit Master text styles</a:t>
            </a:r>
          </a:p>
        </p:txBody>
      </p:sp>
      <p:sp>
        <p:nvSpPr>
          <p:cNvPr id="3" name="Content Placeholder 2">
            <a:extLst>
              <a:ext uri="{FF2B5EF4-FFF2-40B4-BE49-F238E27FC236}">
                <a16:creationId xmlns:a16="http://schemas.microsoft.com/office/drawing/2014/main" id="{4817EC5B-4762-4EA8-ABB2-B5B1ED99BA88}"/>
              </a:ext>
            </a:extLst>
          </p:cNvPr>
          <p:cNvSpPr>
            <a:spLocks noGrp="1"/>
          </p:cNvSpPr>
          <p:nvPr>
            <p:ph sz="quarter" idx="12"/>
          </p:nvPr>
        </p:nvSpPr>
        <p:spPr>
          <a:xfrm>
            <a:off x="368988" y="3498591"/>
            <a:ext cx="8047037" cy="13319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DBEB7CF2-9EC2-4C25-929A-CBC222D3AB2C}"/>
              </a:ext>
            </a:extLst>
          </p:cNvPr>
          <p:cNvSpPr>
            <a:spLocks noGrp="1"/>
          </p:cNvSpPr>
          <p:nvPr>
            <p:ph type="pic" sz="quarter" idx="13"/>
          </p:nvPr>
        </p:nvSpPr>
        <p:spPr>
          <a:xfrm>
            <a:off x="5016500" y="2068513"/>
            <a:ext cx="3084513" cy="2120900"/>
          </a:xfrm>
        </p:spPr>
        <p:txBody>
          <a:bodyPr/>
          <a:lstStyle/>
          <a:p>
            <a:endParaRPr lang="en-US"/>
          </a:p>
        </p:txBody>
      </p:sp>
      <p:sp>
        <p:nvSpPr>
          <p:cNvPr id="11" name="Content Placeholder 10">
            <a:extLst>
              <a:ext uri="{FF2B5EF4-FFF2-40B4-BE49-F238E27FC236}">
                <a16:creationId xmlns:a16="http://schemas.microsoft.com/office/drawing/2014/main" id="{2345999F-8240-4D2F-99CE-2E0461C081DA}"/>
              </a:ext>
            </a:extLst>
          </p:cNvPr>
          <p:cNvSpPr>
            <a:spLocks noGrp="1"/>
          </p:cNvSpPr>
          <p:nvPr>
            <p:ph sz="quarter" idx="14"/>
          </p:nvPr>
        </p:nvSpPr>
        <p:spPr>
          <a:xfrm>
            <a:off x="466725" y="5160963"/>
            <a:ext cx="8337550" cy="12906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6645371"/>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Clicker Question">
    <p:bg>
      <p:bgPr>
        <a:gradFill>
          <a:gsLst>
            <a:gs pos="100000">
              <a:srgbClr val="2D552D"/>
            </a:gs>
            <a:gs pos="0">
              <a:srgbClr val="AF5636"/>
            </a:gs>
          </a:gsLst>
          <a:lin ang="5400000" scaled="1"/>
        </a:gradFill>
        <a:effectLst/>
      </p:bgPr>
    </p:bg>
    <p:spTree>
      <p:nvGrpSpPr>
        <p:cNvPr id="1" name=""/>
        <p:cNvGrpSpPr/>
        <p:nvPr/>
      </p:nvGrpSpPr>
      <p:grpSpPr>
        <a:xfrm>
          <a:off x="0" y="0"/>
          <a:ext cx="0" cy="0"/>
          <a:chOff x="0" y="0"/>
          <a:chExt cx="0" cy="0"/>
        </a:xfrm>
      </p:grpSpPr>
      <p:sp>
        <p:nvSpPr>
          <p:cNvPr id="19" name="Rectangle 18"/>
          <p:cNvSpPr/>
          <p:nvPr/>
        </p:nvSpPr>
        <p:spPr>
          <a:xfrm>
            <a:off x="289637" y="152400"/>
            <a:ext cx="8624103" cy="656029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p:nvPr>
        </p:nvSpPr>
        <p:spPr bwMode="auto">
          <a:xfrm>
            <a:off x="480769" y="177112"/>
            <a:ext cx="8102108" cy="85900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Ins="457200" anchor="ctr"/>
          <a:lstStyle>
            <a:lvl1pPr marL="0" algn="l">
              <a:defRPr>
                <a:solidFill>
                  <a:srgbClr val="A85232"/>
                </a:solidFill>
                <a:latin typeface="Arial Narrow" panose="020B0606020202030204" pitchFamily="34" charset="0"/>
              </a:defRPr>
            </a:lvl1pPr>
          </a:lstStyle>
          <a:p>
            <a:r>
              <a:rPr lang="en-US"/>
              <a:t>Click to edit Master title style</a:t>
            </a:r>
            <a:endParaRPr lang="en-US" dirty="0"/>
          </a:p>
        </p:txBody>
      </p:sp>
      <p:sp>
        <p:nvSpPr>
          <p:cNvPr id="34" name="Text Placeholder 6"/>
          <p:cNvSpPr>
            <a:spLocks noGrp="1"/>
          </p:cNvSpPr>
          <p:nvPr>
            <p:ph type="body" sz="quarter" idx="10"/>
          </p:nvPr>
        </p:nvSpPr>
        <p:spPr>
          <a:xfrm>
            <a:off x="478361" y="1219686"/>
            <a:ext cx="8326006" cy="5358824"/>
          </a:xfrm>
          <a:noFill/>
        </p:spPr>
        <p:txBody>
          <a:bodyPr/>
          <a:lstStyle>
            <a:lvl1pPr>
              <a:spcBef>
                <a:spcPts val="0"/>
              </a:spcBef>
              <a:defRPr/>
            </a:lvl1pPr>
            <a:lvl2pPr>
              <a:buClr>
                <a:srgbClr val="7C634D"/>
              </a:buClr>
              <a:defRPr/>
            </a:lvl2pPr>
            <a:lvl3pPr marL="1035050" indent="-342900">
              <a:buClr>
                <a:srgbClr val="7C634D"/>
              </a:buClr>
              <a:buSzPct val="100000"/>
              <a:buFont typeface="Arial" panose="020B0604020202020204" pitchFamily="34" charset="0"/>
              <a:buChar char="•"/>
              <a:defRPr/>
            </a:lvl3pPr>
            <a:lvl4pPr marL="1031875" indent="-342900">
              <a:buSzPct val="75000"/>
              <a:buFont typeface="Wingdings" panose="05000000000000000000" pitchFamily="2" charset="2"/>
              <a:buChar char="§"/>
              <a:defRPr/>
            </a:lvl4pPr>
            <a:lvl5pPr>
              <a:buClr>
                <a:srgbClr val="7C634D"/>
              </a:buClr>
              <a:defRPr/>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929073369"/>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gradFill>
          <a:gsLst>
            <a:gs pos="100000">
              <a:srgbClr val="2D552D"/>
            </a:gs>
            <a:gs pos="0">
              <a:srgbClr val="131B1A"/>
            </a:gs>
          </a:gsLst>
          <a:lin ang="5400000" scaled="1"/>
        </a:gradFill>
        <a:effectLst/>
      </p:bgPr>
    </p:bg>
    <p:spTree>
      <p:nvGrpSpPr>
        <p:cNvPr id="1" name=""/>
        <p:cNvGrpSpPr/>
        <p:nvPr/>
      </p:nvGrpSpPr>
      <p:grpSpPr>
        <a:xfrm>
          <a:off x="0" y="0"/>
          <a:ext cx="0" cy="0"/>
          <a:chOff x="0" y="0"/>
          <a:chExt cx="0" cy="0"/>
        </a:xfrm>
      </p:grpSpPr>
      <p:sp>
        <p:nvSpPr>
          <p:cNvPr id="3" name="Rounded Rectangle 2"/>
          <p:cNvSpPr/>
          <p:nvPr/>
        </p:nvSpPr>
        <p:spPr>
          <a:xfrm>
            <a:off x="198531" y="148046"/>
            <a:ext cx="8764353" cy="6583680"/>
          </a:xfrm>
          <a:prstGeom prst="roundRect">
            <a:avLst/>
          </a:prstGeom>
          <a:solidFill>
            <a:schemeClr val="bg1"/>
          </a:solidFill>
          <a:ln w="57150">
            <a:solidFill>
              <a:srgbClr val="A852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6AA9"/>
              </a:solidFill>
            </a:endParaRPr>
          </a:p>
        </p:txBody>
      </p:sp>
      <p:sp>
        <p:nvSpPr>
          <p:cNvPr id="2" name="Title 1"/>
          <p:cNvSpPr>
            <a:spLocks noGrp="1"/>
          </p:cNvSpPr>
          <p:nvPr>
            <p:ph type="title"/>
          </p:nvPr>
        </p:nvSpPr>
        <p:spPr>
          <a:xfrm>
            <a:off x="513804" y="148046"/>
            <a:ext cx="8133805" cy="762000"/>
          </a:xfrm>
          <a:noFill/>
        </p:spPr>
        <p:txBody>
          <a:bodyPr anchor="t"/>
          <a:lstStyle>
            <a:lvl1pPr algn="ctr">
              <a:defRPr sz="2800">
                <a:solidFill>
                  <a:srgbClr val="A85232"/>
                </a:solidFill>
                <a:latin typeface="Arial Narrow" panose="020B0606020202030204" pitchFamily="34" charset="0"/>
              </a:defRPr>
            </a:lvl1pPr>
          </a:lstStyle>
          <a:p>
            <a:r>
              <a:rPr lang="en-US"/>
              <a:t>Click to edit Master title style</a:t>
            </a:r>
            <a:endParaRPr lang="en-US" dirty="0"/>
          </a:p>
        </p:txBody>
      </p:sp>
      <p:sp>
        <p:nvSpPr>
          <p:cNvPr id="5" name="Picture Placeholder 4">
            <a:extLst>
              <a:ext uri="{FF2B5EF4-FFF2-40B4-BE49-F238E27FC236}">
                <a16:creationId xmlns:a16="http://schemas.microsoft.com/office/drawing/2014/main" id="{6BE56779-7CCE-4940-AD7F-3D1BCE6ECABA}"/>
              </a:ext>
            </a:extLst>
          </p:cNvPr>
          <p:cNvSpPr>
            <a:spLocks noGrp="1"/>
          </p:cNvSpPr>
          <p:nvPr>
            <p:ph type="pic" sz="quarter" idx="10"/>
          </p:nvPr>
        </p:nvSpPr>
        <p:spPr>
          <a:xfrm>
            <a:off x="4367213" y="2503488"/>
            <a:ext cx="2597150" cy="1778000"/>
          </a:xfrm>
        </p:spPr>
        <p:txBody>
          <a:bodyPr/>
          <a:lstStyle/>
          <a:p>
            <a:endParaRPr lang="en-US"/>
          </a:p>
        </p:txBody>
      </p:sp>
    </p:spTree>
    <p:extLst>
      <p:ext uri="{BB962C8B-B14F-4D97-AF65-F5344CB8AC3E}">
        <p14:creationId xmlns:p14="http://schemas.microsoft.com/office/powerpoint/2010/main" val="1489965618"/>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Questions">
    <p:bg>
      <p:bgPr>
        <a:gradFill>
          <a:gsLst>
            <a:gs pos="100000">
              <a:srgbClr val="006AA9"/>
            </a:gs>
            <a:gs pos="0">
              <a:srgbClr val="3D6667"/>
            </a:gs>
          </a:gsLst>
          <a:lin ang="5400000" scaled="1"/>
        </a:gradFill>
        <a:effectLst/>
      </p:bgPr>
    </p:bg>
    <p:spTree>
      <p:nvGrpSpPr>
        <p:cNvPr id="1" name=""/>
        <p:cNvGrpSpPr/>
        <p:nvPr/>
      </p:nvGrpSpPr>
      <p:grpSpPr>
        <a:xfrm>
          <a:off x="0" y="0"/>
          <a:ext cx="0" cy="0"/>
          <a:chOff x="0" y="0"/>
          <a:chExt cx="0" cy="0"/>
        </a:xfrm>
      </p:grpSpPr>
      <p:sp>
        <p:nvSpPr>
          <p:cNvPr id="9" name="Bevel 8"/>
          <p:cNvSpPr/>
          <p:nvPr/>
        </p:nvSpPr>
        <p:spPr>
          <a:xfrm>
            <a:off x="0" y="0"/>
            <a:ext cx="9144000" cy="6858000"/>
          </a:xfrm>
          <a:prstGeom prst="bevel">
            <a:avLst/>
          </a:prstGeom>
          <a:gradFill>
            <a:gsLst>
              <a:gs pos="100000">
                <a:srgbClr val="7C634D"/>
              </a:gs>
              <a:gs pos="0">
                <a:srgbClr val="9E263D"/>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 name="Straight Connector 4"/>
          <p:cNvCxnSpPr/>
          <p:nvPr/>
        </p:nvCxnSpPr>
        <p:spPr>
          <a:xfrm>
            <a:off x="2347784" y="2260933"/>
            <a:ext cx="5074992" cy="0"/>
          </a:xfrm>
          <a:prstGeom prst="line">
            <a:avLst/>
          </a:prstGeom>
          <a:ln w="57150">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838200" y="838200"/>
            <a:ext cx="7467600" cy="518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p:cNvSpPr>
            <a:spLocks noGrp="1"/>
          </p:cNvSpPr>
          <p:nvPr>
            <p:ph type="body" sz="quarter" idx="10"/>
          </p:nvPr>
        </p:nvSpPr>
        <p:spPr>
          <a:xfrm>
            <a:off x="1646704" y="2640071"/>
            <a:ext cx="5776071" cy="2752200"/>
          </a:xfrm>
          <a:noFill/>
          <a:ln>
            <a:noFill/>
          </a:ln>
        </p:spPr>
        <p:txBody>
          <a:bodyPr vert="horz" wrap="square" lIns="91440" tIns="45720" rIns="91440" bIns="45720" numCol="1" anchor="ctr" anchorCtr="0" compatLnSpc="1">
            <a:prstTxWarp prst="textNoShape">
              <a:avLst/>
            </a:prstTxWarp>
          </a:bodyPr>
          <a:lstStyle>
            <a:lvl1pPr>
              <a:lnSpc>
                <a:spcPts val="2800"/>
              </a:lnSpc>
              <a:spcAft>
                <a:spcPts val="1800"/>
              </a:spcAft>
              <a:defRPr lang="en-US" sz="2800" b="1" smtClean="0">
                <a:solidFill>
                  <a:srgbClr val="0067B3"/>
                </a:solidFill>
                <a:latin typeface="Arial Narrow" panose="020B0606020202030204" pitchFamily="34" charset="0"/>
              </a:defRPr>
            </a:lvl1pPr>
            <a:lvl2pPr>
              <a:defRPr lang="en-US" smtClean="0">
                <a:solidFill>
                  <a:schemeClr val="bg1"/>
                </a:solidFill>
              </a:defRPr>
            </a:lvl2pPr>
            <a:lvl3pPr>
              <a:defRPr lang="en-US" sz="2400" smtClean="0">
                <a:solidFill>
                  <a:schemeClr val="bg1"/>
                </a:solidFill>
              </a:defRPr>
            </a:lvl3pPr>
            <a:lvl4pPr>
              <a:defRPr lang="en-US" smtClean="0">
                <a:solidFill>
                  <a:schemeClr val="bg1"/>
                </a:solidFill>
              </a:defRPr>
            </a:lvl4pPr>
            <a:lvl5pPr>
              <a:defRPr lang="en-US">
                <a:solidFill>
                  <a:schemeClr val="bg1"/>
                </a:solidFill>
              </a:defRPr>
            </a:lvl5pPr>
          </a:lstStyle>
          <a:p>
            <a:pPr lvl="0" algn="ctr">
              <a:lnSpc>
                <a:spcPts val="2400"/>
              </a:lnSpc>
              <a:spcBef>
                <a:spcPts val="0"/>
              </a:spcBef>
              <a:spcAft>
                <a:spcPts val="600"/>
              </a:spcAft>
              <a:buFont typeface="Arial" panose="020B0604020202020204" pitchFamily="34" charset="0"/>
            </a:pPr>
            <a:r>
              <a:rPr lang="en-US"/>
              <a:t>Edit Master text styles</a:t>
            </a:r>
          </a:p>
        </p:txBody>
      </p:sp>
      <p:sp>
        <p:nvSpPr>
          <p:cNvPr id="6" name="Title 5"/>
          <p:cNvSpPr>
            <a:spLocks noGrp="1"/>
          </p:cNvSpPr>
          <p:nvPr>
            <p:ph type="title"/>
          </p:nvPr>
        </p:nvSpPr>
        <p:spPr>
          <a:xfrm>
            <a:off x="2557474" y="1774219"/>
            <a:ext cx="5174586" cy="486714"/>
          </a:xfrm>
        </p:spPr>
        <p:txBody>
          <a:bodyPr/>
          <a:lstStyle>
            <a:lvl1pPr algn="l">
              <a:defRPr>
                <a:solidFill>
                  <a:srgbClr val="0067B3"/>
                </a:solidFill>
                <a:latin typeface="Arial Narrow" panose="020B0606020202030204" pitchFamily="34" charset="0"/>
              </a:defRPr>
            </a:lvl1pPr>
          </a:lstStyle>
          <a:p>
            <a:r>
              <a:rPr lang="en-US"/>
              <a:t>Click to edit Master title style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8835" y="1605556"/>
            <a:ext cx="1164437" cy="1310754"/>
          </a:xfrm>
          <a:prstGeom prst="rect">
            <a:avLst/>
          </a:prstGeom>
        </p:spPr>
      </p:pic>
    </p:spTree>
    <p:extLst>
      <p:ext uri="{BB962C8B-B14F-4D97-AF65-F5344CB8AC3E}">
        <p14:creationId xmlns:p14="http://schemas.microsoft.com/office/powerpoint/2010/main" val="1299809147"/>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400">
                <a:solidFill>
                  <a:srgbClr val="00006E"/>
                </a:solidFill>
                <a:latin typeface="+mj-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2397371"/>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1_Cover">
    <p:bg>
      <p:bgPr>
        <a:gradFill>
          <a:gsLst>
            <a:gs pos="100000">
              <a:srgbClr val="AD302A"/>
            </a:gs>
            <a:gs pos="0">
              <a:srgbClr val="A85232"/>
            </a:gs>
          </a:gsLst>
          <a:lin ang="5400000" scaled="1"/>
        </a:gradFill>
        <a:effectLst/>
      </p:bgPr>
    </p:bg>
    <p:spTree>
      <p:nvGrpSpPr>
        <p:cNvPr id="1" name=""/>
        <p:cNvGrpSpPr/>
        <p:nvPr/>
      </p:nvGrpSpPr>
      <p:grpSpPr>
        <a:xfrm>
          <a:off x="0" y="0"/>
          <a:ext cx="0" cy="0"/>
          <a:chOff x="0" y="0"/>
          <a:chExt cx="0" cy="0"/>
        </a:xfrm>
      </p:grpSpPr>
      <p:sp>
        <p:nvSpPr>
          <p:cNvPr id="9" name="Rectangle 8"/>
          <p:cNvSpPr/>
          <p:nvPr/>
        </p:nvSpPr>
        <p:spPr>
          <a:xfrm>
            <a:off x="228600" y="381000"/>
            <a:ext cx="3020080" cy="6096000"/>
          </a:xfrm>
          <a:prstGeom prst="rect">
            <a:avLst/>
          </a:prstGeom>
          <a:solidFill>
            <a:schemeClr val="bg1"/>
          </a:solidFill>
          <a:ln w="57150">
            <a:solidFill>
              <a:srgbClr val="2D552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28600" y="5105400"/>
            <a:ext cx="3020080" cy="685279"/>
          </a:xfrm>
          <a:prstGeom prst="rect">
            <a:avLst/>
          </a:prstGeom>
          <a:noFill/>
        </p:spPr>
        <p:txBody>
          <a:bodyPr wrap="square" rtlCol="0" anchor="ctr">
            <a:noAutofit/>
          </a:bodyPr>
          <a:lstStyle/>
          <a:p>
            <a:pPr algn="ctr"/>
            <a:r>
              <a:rPr lang="en-US" sz="2400" dirty="0">
                <a:solidFill>
                  <a:srgbClr val="AD302A"/>
                </a:solidFill>
                <a:latin typeface="Arial Narrow" panose="020B0606020202030204" pitchFamily="34" charset="0"/>
                <a:cs typeface="Arial" panose="020B0604020202020204" pitchFamily="34" charset="0"/>
              </a:rPr>
              <a:t>Presentation Slides</a:t>
            </a:r>
          </a:p>
        </p:txBody>
      </p:sp>
      <p:sp>
        <p:nvSpPr>
          <p:cNvPr id="28" name="Title 27"/>
          <p:cNvSpPr>
            <a:spLocks noGrp="1"/>
          </p:cNvSpPr>
          <p:nvPr>
            <p:ph type="title"/>
          </p:nvPr>
        </p:nvSpPr>
        <p:spPr>
          <a:xfrm>
            <a:off x="228600" y="2438400"/>
            <a:ext cx="2965361" cy="1765745"/>
          </a:xfrm>
          <a:noFill/>
          <a:ln>
            <a:noFill/>
          </a:ln>
        </p:spPr>
        <p:txBody>
          <a:bodyPr vert="horz" wrap="square" lIns="0" tIns="45720" rIns="0" bIns="45720" numCol="1" anchor="ctr" anchorCtr="0" compatLnSpc="1">
            <a:prstTxWarp prst="textNoShape">
              <a:avLst/>
            </a:prstTxWarp>
          </a:bodyPr>
          <a:lstStyle>
            <a:lvl1pPr marL="0" indent="0" algn="ctr">
              <a:defRPr lang="en-US" sz="2800" kern="0" spc="100" baseline="0" dirty="0">
                <a:solidFill>
                  <a:srgbClr val="131B1A"/>
                </a:solidFill>
                <a:latin typeface="Arial Narrow" panose="020B0606020202030204" pitchFamily="34" charset="0"/>
                <a:ea typeface="+mn-ea"/>
                <a:cs typeface="+mn-cs"/>
              </a:defRPr>
            </a:lvl1pPr>
          </a:lstStyle>
          <a:p>
            <a:pPr marL="342900" lvl="0" indent="-342900">
              <a:spcBef>
                <a:spcPct val="20000"/>
              </a:spcBef>
              <a:buClr>
                <a:srgbClr val="330066"/>
              </a:buClr>
              <a:buSzPct val="150000"/>
            </a:pPr>
            <a:r>
              <a:rPr lang="en-US" dirty="0"/>
              <a:t>Click to edit Master title style</a:t>
            </a:r>
          </a:p>
        </p:txBody>
      </p:sp>
      <p:sp>
        <p:nvSpPr>
          <p:cNvPr id="3" name="Content Placeholder 2"/>
          <p:cNvSpPr>
            <a:spLocks noGrp="1"/>
          </p:cNvSpPr>
          <p:nvPr>
            <p:ph sz="quarter" idx="10"/>
          </p:nvPr>
        </p:nvSpPr>
        <p:spPr>
          <a:xfrm>
            <a:off x="4813300" y="381000"/>
            <a:ext cx="3981076" cy="909918"/>
          </a:xfrm>
        </p:spPr>
        <p:txBody>
          <a:bodyPr/>
          <a:lstStyle/>
          <a:p>
            <a:pPr lvl="0"/>
            <a:endParaRPr lang="en-US" dirty="0"/>
          </a:p>
        </p:txBody>
      </p:sp>
      <p:sp>
        <p:nvSpPr>
          <p:cNvPr id="6" name="Content Placeholder 5"/>
          <p:cNvSpPr>
            <a:spLocks noGrp="1"/>
          </p:cNvSpPr>
          <p:nvPr>
            <p:ph sz="quarter" idx="11"/>
          </p:nvPr>
        </p:nvSpPr>
        <p:spPr>
          <a:xfrm>
            <a:off x="5810250" y="6477000"/>
            <a:ext cx="3333750" cy="338554"/>
          </a:xfrm>
          <a:noFill/>
          <a:ln w="9525">
            <a:noFill/>
            <a:miter lim="800000"/>
            <a:headEnd/>
            <a:tailEnd/>
          </a:ln>
          <a:effectLst/>
        </p:spPr>
        <p:txBody>
          <a:bodyPr wrap="square">
            <a:spAutoFit/>
          </a:bodyPr>
          <a:lstStyle>
            <a:lvl1pPr>
              <a:defRPr lang="en-US" sz="1600" i="1" kern="1200" smtClean="0">
                <a:solidFill>
                  <a:srgbClr val="FFEAD5"/>
                </a:solidFill>
                <a:latin typeface="Arial" panose="020B0604020202020204" pitchFamily="34" charset="0"/>
                <a:cs typeface="Arial" panose="020B0604020202020204" pitchFamily="34" charset="0"/>
              </a:defRPr>
            </a:lvl1pPr>
            <a:lvl2pPr>
              <a:defRPr lang="en-US" sz="1800" kern="1200" smtClean="0">
                <a:solidFill>
                  <a:schemeClr val="tx1"/>
                </a:solidFill>
                <a:latin typeface="+mn-lt"/>
              </a:defRPr>
            </a:lvl2pPr>
            <a:lvl3pPr>
              <a:defRPr lang="en-US" sz="1800" smtClean="0">
                <a:latin typeface="+mn-lt"/>
                <a:cs typeface="+mn-cs"/>
              </a:defRPr>
            </a:lvl3pPr>
            <a:lvl4pPr>
              <a:defRPr lang="en-US" sz="1800" smtClean="0">
                <a:latin typeface="+mn-lt"/>
                <a:cs typeface="+mn-cs"/>
              </a:defRPr>
            </a:lvl4pPr>
            <a:lvl5pPr>
              <a:defRPr lang="en-US" sz="1800">
                <a:latin typeface="+mn-lt"/>
                <a:cs typeface="+mn-cs"/>
              </a:defRPr>
            </a:lvl5pPr>
          </a:lstStyle>
          <a:p>
            <a:pPr lvl="0" algn="ctr" defTabSz="914400" latinLnBrk="0">
              <a:spcBef>
                <a:spcPct val="50000"/>
              </a:spcBef>
            </a:pPr>
            <a:endParaRPr lang="en-US" dirty="0"/>
          </a:p>
        </p:txBody>
      </p:sp>
      <p:sp>
        <p:nvSpPr>
          <p:cNvPr id="5" name="Picture Placeholder 4">
            <a:extLst>
              <a:ext uri="{FF2B5EF4-FFF2-40B4-BE49-F238E27FC236}">
                <a16:creationId xmlns:a16="http://schemas.microsoft.com/office/drawing/2014/main" id="{862D5B62-23AA-43D6-8872-87AF168CFF10}"/>
              </a:ext>
            </a:extLst>
          </p:cNvPr>
          <p:cNvSpPr>
            <a:spLocks noGrp="1"/>
          </p:cNvSpPr>
          <p:nvPr>
            <p:ph type="pic" sz="quarter" idx="12"/>
          </p:nvPr>
        </p:nvSpPr>
        <p:spPr>
          <a:xfrm>
            <a:off x="684213" y="1033463"/>
            <a:ext cx="2033587" cy="1204912"/>
          </a:xfrm>
        </p:spPr>
        <p:txBody>
          <a:bodyPr/>
          <a:lstStyle/>
          <a:p>
            <a:endParaRPr lang="en-US"/>
          </a:p>
        </p:txBody>
      </p:sp>
      <p:sp>
        <p:nvSpPr>
          <p:cNvPr id="8" name="Picture Placeholder 7">
            <a:extLst>
              <a:ext uri="{FF2B5EF4-FFF2-40B4-BE49-F238E27FC236}">
                <a16:creationId xmlns:a16="http://schemas.microsoft.com/office/drawing/2014/main" id="{F217C94C-8F20-4F70-A40A-A05F0B55BBF6}"/>
              </a:ext>
            </a:extLst>
          </p:cNvPr>
          <p:cNvSpPr>
            <a:spLocks noGrp="1"/>
          </p:cNvSpPr>
          <p:nvPr>
            <p:ph type="pic" sz="quarter" idx="13"/>
          </p:nvPr>
        </p:nvSpPr>
        <p:spPr>
          <a:xfrm>
            <a:off x="4813300" y="2538413"/>
            <a:ext cx="3527425" cy="2930525"/>
          </a:xfrm>
        </p:spPr>
        <p:txBody>
          <a:bodyPr/>
          <a:lstStyle/>
          <a:p>
            <a:endParaRPr lang="en-US"/>
          </a:p>
        </p:txBody>
      </p:sp>
    </p:spTree>
    <p:extLst>
      <p:ext uri="{BB962C8B-B14F-4D97-AF65-F5344CB8AC3E}">
        <p14:creationId xmlns:p14="http://schemas.microsoft.com/office/powerpoint/2010/main" val="829307744"/>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457200" y="1600200"/>
            <a:ext cx="8229600" cy="4525963"/>
          </a:xfrm>
          <a:prstGeom prst="rect">
            <a:avLst/>
          </a:prstGeom>
          <a:noFill/>
          <a:ln>
            <a:noFill/>
          </a:ln>
        </p:spPr>
        <p:txBody>
          <a:bodyPr vert="horz" wrap="square" lIns="91440" tIns="45720" rIns="91440" bIns="45720" numCol="1" anchor="t" anchorCtr="0" compatLnSpc="1">
            <a:prstTxWarp prst="textNoShape">
              <a:avLst/>
            </a:prstTxWarp>
          </a:bodyPr>
          <a:lstStyle/>
          <a:p>
            <a:pPr lvl="0">
              <a:spcBef>
                <a:spcPts val="0"/>
              </a:spcBef>
            </a:pPr>
            <a:r>
              <a:rPr lang="en-US" dirty="0"/>
              <a:t>Click to edit Master text style</a:t>
            </a:r>
          </a:p>
          <a:p>
            <a:pPr lvl="1">
              <a:buClr>
                <a:srgbClr val="7C634D"/>
              </a:buClr>
            </a:pPr>
            <a:r>
              <a:rPr lang="en-US" dirty="0"/>
              <a:t>Second level</a:t>
            </a:r>
          </a:p>
          <a:p>
            <a:pPr lvl="2">
              <a:buSzPct val="75000"/>
              <a:buFont typeface="Wingdings" panose="05000000000000000000" pitchFamily="2" charset="2"/>
              <a:buChar char="§"/>
            </a:pPr>
            <a:r>
              <a:rPr lang="en-US" dirty="0"/>
              <a:t>Third level</a:t>
            </a:r>
          </a:p>
          <a:p>
            <a:pPr lvl="4">
              <a:buClr>
                <a:srgbClr val="7C634D"/>
              </a:buClr>
            </a:pPr>
            <a:r>
              <a:rPr lang="en-US" dirty="0"/>
              <a:t>Fourth Level</a:t>
            </a:r>
          </a:p>
        </p:txBody>
      </p:sp>
      <p:sp>
        <p:nvSpPr>
          <p:cNvPr id="1026" name="Title Placeholder 1"/>
          <p:cNvSpPr>
            <a:spLocks noGrp="1"/>
          </p:cNvSpPr>
          <p:nvPr>
            <p:ph type="title"/>
          </p:nvPr>
        </p:nvSpPr>
        <p:spPr bwMode="auto">
          <a:xfrm>
            <a:off x="0" y="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endParaRPr lang="en-US" dirty="0"/>
          </a:p>
        </p:txBody>
      </p:sp>
      <p:sp>
        <p:nvSpPr>
          <p:cNvPr id="4" name="Rectangle 10">
            <a:extLst>
              <a:ext uri="{FF2B5EF4-FFF2-40B4-BE49-F238E27FC236}">
                <a16:creationId xmlns:a16="http://schemas.microsoft.com/office/drawing/2014/main" id="{CA7BE932-3FA3-4689-9B4F-7AF646CC8596}"/>
              </a:ext>
            </a:extLst>
          </p:cNvPr>
          <p:cNvSpPr>
            <a:spLocks noChangeArrowheads="1"/>
          </p:cNvSpPr>
          <p:nvPr/>
        </p:nvSpPr>
        <p:spPr bwMode="auto">
          <a:xfrm>
            <a:off x="122238" y="6305550"/>
            <a:ext cx="7480300" cy="412750"/>
          </a:xfrm>
          <a:prstGeom prst="rect">
            <a:avLst/>
          </a:prstGeom>
          <a:noFill/>
          <a:ln w="9525">
            <a:noFill/>
            <a:miter lim="800000"/>
            <a:headEnd/>
            <a:tailEnd/>
          </a:ln>
          <a:effectLst/>
        </p:spPr>
        <p:txBody>
          <a:bodyPr>
            <a:spAutoFit/>
          </a:bodyPr>
          <a:lstStyle/>
          <a:p>
            <a:pPr>
              <a:defRPr/>
            </a:pPr>
            <a:r>
              <a:rPr lang="en-US" sz="1700" b="1" dirty="0">
                <a:solidFill>
                  <a:srgbClr val="198A46"/>
                </a:solidFill>
                <a:cs typeface="+mn-cs"/>
              </a:rPr>
              <a:t>CHAPTER 3</a:t>
            </a:r>
            <a:r>
              <a:rPr lang="en-US" sz="1700" dirty="0">
                <a:solidFill>
                  <a:srgbClr val="198A46"/>
                </a:solidFill>
                <a:cs typeface="+mn-cs"/>
              </a:rPr>
              <a:t>  </a:t>
            </a:r>
            <a:r>
              <a:rPr lang="en-US" sz="2100" dirty="0">
                <a:solidFill>
                  <a:srgbClr val="198A46"/>
                </a:solidFill>
                <a:cs typeface="+mn-cs"/>
              </a:rPr>
              <a:t>National Income</a:t>
            </a:r>
          </a:p>
        </p:txBody>
      </p:sp>
      <p:sp>
        <p:nvSpPr>
          <p:cNvPr id="5" name="Rectangle 10">
            <a:extLst>
              <a:ext uri="{FF2B5EF4-FFF2-40B4-BE49-F238E27FC236}">
                <a16:creationId xmlns:a16="http://schemas.microsoft.com/office/drawing/2014/main" id="{20290441-3196-447C-9BF3-1C87E3CF2A73}"/>
              </a:ext>
            </a:extLst>
          </p:cNvPr>
          <p:cNvSpPr>
            <a:spLocks noChangeArrowheads="1"/>
          </p:cNvSpPr>
          <p:nvPr userDrawn="1"/>
        </p:nvSpPr>
        <p:spPr bwMode="auto">
          <a:xfrm>
            <a:off x="122238" y="6305550"/>
            <a:ext cx="7480300" cy="412750"/>
          </a:xfrm>
          <a:prstGeom prst="rect">
            <a:avLst/>
          </a:prstGeom>
          <a:noFill/>
          <a:ln w="9525">
            <a:noFill/>
            <a:miter lim="800000"/>
            <a:headEnd/>
            <a:tailEnd/>
          </a:ln>
          <a:effectLst/>
        </p:spPr>
        <p:txBody>
          <a:bodyPr>
            <a:spAutoFit/>
          </a:bodyPr>
          <a:lstStyle/>
          <a:p>
            <a:pPr>
              <a:defRPr/>
            </a:pPr>
            <a:r>
              <a:rPr lang="en-US" sz="1700" b="1" dirty="0">
                <a:solidFill>
                  <a:srgbClr val="198A46"/>
                </a:solidFill>
                <a:cs typeface="+mn-cs"/>
              </a:rPr>
              <a:t>CHAPTER 1</a:t>
            </a:r>
            <a:r>
              <a:rPr lang="en-US" sz="1700" dirty="0">
                <a:solidFill>
                  <a:srgbClr val="198A46"/>
                </a:solidFill>
                <a:cs typeface="+mn-cs"/>
              </a:rPr>
              <a:t> </a:t>
            </a:r>
            <a:r>
              <a:rPr lang="en-US" sz="2100" dirty="0">
                <a:solidFill>
                  <a:srgbClr val="198A46"/>
                </a:solidFill>
                <a:cs typeface="+mn-cs"/>
              </a:rPr>
              <a:t>The Science of Macroeconomics</a:t>
            </a:r>
          </a:p>
        </p:txBody>
      </p:sp>
    </p:spTree>
    <p:extLst>
      <p:ext uri="{BB962C8B-B14F-4D97-AF65-F5344CB8AC3E}">
        <p14:creationId xmlns:p14="http://schemas.microsoft.com/office/powerpoint/2010/main" val="4114949838"/>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Lst>
  <p:transition>
    <p:wipe dir="r"/>
  </p:transition>
  <p:hf sldNum="0" hdr="0" dt="0"/>
  <p:txStyles>
    <p:titleStyle>
      <a:lvl1pPr algn="ctr" rtl="0" eaLnBrk="1" fontAlgn="base" hangingPunct="1">
        <a:spcBef>
          <a:spcPct val="0"/>
        </a:spcBef>
        <a:spcAft>
          <a:spcPct val="0"/>
        </a:spcAft>
        <a:defRPr lang="en-US" sz="2800" b="1" kern="1200">
          <a:solidFill>
            <a:srgbClr val="0067B3"/>
          </a:solidFill>
          <a:latin typeface="Arial Narrow" panose="020B0606020202030204" pitchFamily="34" charset="0"/>
          <a:ea typeface="+mj-ea"/>
          <a:cs typeface="Arial" pitchFamily="34" charset="0"/>
        </a:defRPr>
      </a:lvl1pPr>
      <a:lvl2pPr algn="ctr" rtl="0" eaLnBrk="1" fontAlgn="base" hangingPunct="1">
        <a:spcBef>
          <a:spcPct val="0"/>
        </a:spcBef>
        <a:spcAft>
          <a:spcPct val="0"/>
        </a:spcAft>
        <a:defRPr sz="3200" b="1">
          <a:solidFill>
            <a:srgbClr val="330066"/>
          </a:solidFill>
          <a:latin typeface="Arial" pitchFamily="34" charset="0"/>
          <a:cs typeface="Arial" pitchFamily="34" charset="0"/>
        </a:defRPr>
      </a:lvl2pPr>
      <a:lvl3pPr algn="ctr" rtl="0" eaLnBrk="1" fontAlgn="base" hangingPunct="1">
        <a:spcBef>
          <a:spcPct val="0"/>
        </a:spcBef>
        <a:spcAft>
          <a:spcPct val="0"/>
        </a:spcAft>
        <a:defRPr sz="3200" b="1">
          <a:solidFill>
            <a:srgbClr val="330066"/>
          </a:solidFill>
          <a:latin typeface="Arial" pitchFamily="34" charset="0"/>
          <a:cs typeface="Arial" pitchFamily="34" charset="0"/>
        </a:defRPr>
      </a:lvl3pPr>
      <a:lvl4pPr algn="ctr" rtl="0" eaLnBrk="1" fontAlgn="base" hangingPunct="1">
        <a:spcBef>
          <a:spcPct val="0"/>
        </a:spcBef>
        <a:spcAft>
          <a:spcPct val="0"/>
        </a:spcAft>
        <a:defRPr sz="3200" b="1">
          <a:solidFill>
            <a:srgbClr val="330066"/>
          </a:solidFill>
          <a:latin typeface="Arial" pitchFamily="34" charset="0"/>
          <a:cs typeface="Arial" pitchFamily="34" charset="0"/>
        </a:defRPr>
      </a:lvl4pPr>
      <a:lvl5pPr algn="ctr" rtl="0" eaLnBrk="1" fontAlgn="base" hangingPunct="1">
        <a:spcBef>
          <a:spcPct val="0"/>
        </a:spcBef>
        <a:spcAft>
          <a:spcPct val="0"/>
        </a:spcAft>
        <a:defRPr sz="3200" b="1">
          <a:solidFill>
            <a:srgbClr val="330066"/>
          </a:solidFill>
          <a:latin typeface="Arial" pitchFamily="34" charset="0"/>
          <a:cs typeface="Arial" pitchFamily="34" charset="0"/>
        </a:defRPr>
      </a:lvl5pPr>
      <a:lvl6pPr marL="457200" algn="ctr" rtl="0" eaLnBrk="1" fontAlgn="base" hangingPunct="1">
        <a:spcBef>
          <a:spcPct val="0"/>
        </a:spcBef>
        <a:spcAft>
          <a:spcPct val="0"/>
        </a:spcAft>
        <a:defRPr sz="3200" b="1">
          <a:solidFill>
            <a:srgbClr val="330066"/>
          </a:solidFill>
          <a:latin typeface="Arial" pitchFamily="34" charset="0"/>
          <a:cs typeface="Arial" pitchFamily="34" charset="0"/>
        </a:defRPr>
      </a:lvl6pPr>
      <a:lvl7pPr marL="914400" algn="ctr" rtl="0" eaLnBrk="1" fontAlgn="base" hangingPunct="1">
        <a:spcBef>
          <a:spcPct val="0"/>
        </a:spcBef>
        <a:spcAft>
          <a:spcPct val="0"/>
        </a:spcAft>
        <a:defRPr sz="3200" b="1">
          <a:solidFill>
            <a:srgbClr val="330066"/>
          </a:solidFill>
          <a:latin typeface="Arial" pitchFamily="34" charset="0"/>
          <a:cs typeface="Arial" pitchFamily="34" charset="0"/>
        </a:defRPr>
      </a:lvl7pPr>
      <a:lvl8pPr marL="1371600" algn="ctr" rtl="0" eaLnBrk="1" fontAlgn="base" hangingPunct="1">
        <a:spcBef>
          <a:spcPct val="0"/>
        </a:spcBef>
        <a:spcAft>
          <a:spcPct val="0"/>
        </a:spcAft>
        <a:defRPr sz="3200" b="1">
          <a:solidFill>
            <a:srgbClr val="330066"/>
          </a:solidFill>
          <a:latin typeface="Arial" pitchFamily="34" charset="0"/>
          <a:cs typeface="Arial" pitchFamily="34" charset="0"/>
        </a:defRPr>
      </a:lvl8pPr>
      <a:lvl9pPr marL="1828800" algn="ctr" rtl="0" eaLnBrk="1" fontAlgn="base" hangingPunct="1">
        <a:spcBef>
          <a:spcPct val="0"/>
        </a:spcBef>
        <a:spcAft>
          <a:spcPct val="0"/>
        </a:spcAft>
        <a:defRPr sz="3200" b="1">
          <a:solidFill>
            <a:srgbClr val="330066"/>
          </a:solidFill>
          <a:latin typeface="Arial" pitchFamily="34" charset="0"/>
          <a:cs typeface="Arial" pitchFamily="34" charset="0"/>
        </a:defRPr>
      </a:lvl9pPr>
    </p:titleStyle>
    <p:bodyStyle>
      <a:lvl1pPr marL="0" indent="0" algn="l" rtl="0" eaLnBrk="1" fontAlgn="base" hangingPunct="1">
        <a:spcBef>
          <a:spcPct val="20000"/>
        </a:spcBef>
        <a:spcAft>
          <a:spcPct val="0"/>
        </a:spcAft>
        <a:buClr>
          <a:srgbClr val="330066"/>
        </a:buClr>
        <a:buSzPct val="150000"/>
        <a:buNone/>
        <a:defRPr lang="en-US" sz="2400" dirty="0" smtClean="0">
          <a:solidFill>
            <a:srgbClr val="000000"/>
          </a:solidFill>
          <a:latin typeface="Arial"/>
          <a:ea typeface="+mn-ea"/>
          <a:cs typeface="+mn-cs"/>
        </a:defRPr>
      </a:lvl1pPr>
      <a:lvl2pPr marL="685800" indent="-342900" algn="l" rtl="0" eaLnBrk="1" fontAlgn="base" hangingPunct="1">
        <a:spcBef>
          <a:spcPct val="20000"/>
        </a:spcBef>
        <a:spcAft>
          <a:spcPct val="0"/>
        </a:spcAft>
        <a:buClr>
          <a:srgbClr val="0067B3"/>
        </a:buClr>
        <a:buSzPct val="100000"/>
        <a:buFont typeface="Wingdings" panose="05000000000000000000" pitchFamily="2" charset="2"/>
        <a:buChar char="§"/>
        <a:defRPr lang="en-US" sz="2400" dirty="0" smtClean="0">
          <a:solidFill>
            <a:srgbClr val="000000"/>
          </a:solidFill>
          <a:latin typeface="Arial"/>
          <a:ea typeface="+mn-ea"/>
          <a:cs typeface="+mn-cs"/>
        </a:defRPr>
      </a:lvl2pPr>
      <a:lvl3pPr marL="1035050" indent="-342900" algn="l" rtl="0" eaLnBrk="1" fontAlgn="base" hangingPunct="1">
        <a:spcBef>
          <a:spcPct val="20000"/>
        </a:spcBef>
        <a:spcAft>
          <a:spcPct val="0"/>
        </a:spcAft>
        <a:buClr>
          <a:srgbClr val="7C634D"/>
        </a:buClr>
        <a:buSzPct val="150000"/>
        <a:buFont typeface="Arial" panose="020B0604020202020204" pitchFamily="34" charset="0"/>
        <a:buChar char="•"/>
        <a:defRPr lang="en-US" sz="2300" kern="1200" dirty="0">
          <a:solidFill>
            <a:schemeClr val="tx1"/>
          </a:solidFill>
          <a:latin typeface="Arial" pitchFamily="34" charset="0"/>
          <a:ea typeface="+mn-ea"/>
          <a:cs typeface="Arial" pitchFamily="34" charset="0"/>
        </a:defRPr>
      </a:lvl3pPr>
      <a:lvl4pPr marL="1031875" indent="-342900" algn="l" rtl="0" eaLnBrk="1" fontAlgn="base" hangingPunct="1">
        <a:spcBef>
          <a:spcPct val="20000"/>
        </a:spcBef>
        <a:spcAft>
          <a:spcPct val="0"/>
        </a:spcAft>
        <a:buClr>
          <a:srgbClr val="7C634D"/>
        </a:buClr>
        <a:buSzPct val="100000"/>
        <a:buFont typeface="Arial" panose="020B0604020202020204" pitchFamily="34" charset="0"/>
        <a:buChar char="•"/>
        <a:defRPr lang="en-US" sz="2400" kern="1200" dirty="0" smtClean="0">
          <a:solidFill>
            <a:schemeClr val="tx1"/>
          </a:solidFill>
          <a:latin typeface="Arial" pitchFamily="34" charset="0"/>
          <a:ea typeface="+mn-ea"/>
          <a:cs typeface="Arial" pitchFamily="34" charset="0"/>
        </a:defRPr>
      </a:lvl4pPr>
      <a:lvl5pPr marL="1370013" indent="-342900" algn="l" rtl="0" eaLnBrk="1" fontAlgn="base" hangingPunct="1">
        <a:spcBef>
          <a:spcPct val="20000"/>
        </a:spcBef>
        <a:spcAft>
          <a:spcPct val="0"/>
        </a:spcAft>
        <a:buClr>
          <a:srgbClr val="0067B3"/>
        </a:buClr>
        <a:buSzPct val="75000"/>
        <a:buFont typeface="Wingdings" panose="05000000000000000000" pitchFamily="2" charset="2"/>
        <a:buChar char="§"/>
        <a:defRPr lang="en-US" sz="2400" kern="1200" dirty="0" smtClean="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Chapter One">
            <a:extLst>
              <a:ext uri="{FF2B5EF4-FFF2-40B4-BE49-F238E27FC236}">
                <a16:creationId xmlns:a16="http://schemas.microsoft.com/office/drawing/2014/main" id="{8AEE3F39-A604-4B81-9BD7-46019CE607DC}"/>
              </a:ext>
            </a:extLst>
          </p:cNvPr>
          <p:cNvPicPr>
            <a:picLocks noGrp="1" noChangeAspect="1"/>
          </p:cNvPicPr>
          <p:nvPr>
            <p:ph type="pic" sz="quarter" idx="12"/>
          </p:nvPr>
        </p:nvPicPr>
        <p:blipFill>
          <a:blip r:embed="rId3"/>
          <a:stretch>
            <a:fillRect/>
          </a:stretch>
        </p:blipFill>
        <p:spPr>
          <a:xfrm>
            <a:off x="434305" y="652644"/>
            <a:ext cx="2635390" cy="2527973"/>
          </a:xfrm>
          <a:prstGeom prst="rect">
            <a:avLst/>
          </a:prstGeom>
        </p:spPr>
      </p:pic>
      <p:sp>
        <p:nvSpPr>
          <p:cNvPr id="2" name="Title 1">
            <a:extLst>
              <a:ext uri="{FF2B5EF4-FFF2-40B4-BE49-F238E27FC236}">
                <a16:creationId xmlns:a16="http://schemas.microsoft.com/office/drawing/2014/main" id="{EBFA2C66-C197-49BC-BA39-6A63FF09A094}"/>
              </a:ext>
            </a:extLst>
          </p:cNvPr>
          <p:cNvSpPr>
            <a:spLocks noGrp="1"/>
          </p:cNvSpPr>
          <p:nvPr>
            <p:ph type="title"/>
          </p:nvPr>
        </p:nvSpPr>
        <p:spPr>
          <a:xfrm>
            <a:off x="405125" y="3274492"/>
            <a:ext cx="2684503" cy="1594157"/>
          </a:xfrm>
        </p:spPr>
        <p:txBody>
          <a:bodyPr/>
          <a:lstStyle/>
          <a:p>
            <a:r>
              <a:rPr lang="en-US" dirty="0"/>
              <a:t>The Science of Macroeconomics</a:t>
            </a:r>
          </a:p>
        </p:txBody>
      </p:sp>
      <p:sp>
        <p:nvSpPr>
          <p:cNvPr id="7" name="Content Placeholder 6"/>
          <p:cNvSpPr>
            <a:spLocks noGrp="1"/>
          </p:cNvSpPr>
          <p:nvPr>
            <p:ph sz="quarter" idx="10"/>
          </p:nvPr>
        </p:nvSpPr>
        <p:spPr>
          <a:xfrm>
            <a:off x="3621505" y="380999"/>
            <a:ext cx="5172871" cy="1101840"/>
          </a:xfrm>
          <a:noFill/>
        </p:spPr>
        <p:txBody>
          <a:bodyPr wrap="square" rtlCol="0">
            <a:spAutoFit/>
          </a:bodyPr>
          <a:lstStyle/>
          <a:p>
            <a:r>
              <a:rPr lang="en-US" sz="4400" kern="1200" dirty="0">
                <a:solidFill>
                  <a:schemeClr val="bg1"/>
                </a:solidFill>
                <a:latin typeface="Arial" panose="020B0604020202020204" pitchFamily="34" charset="0"/>
                <a:cs typeface="Arial" panose="020B0604020202020204" pitchFamily="34" charset="0"/>
              </a:rPr>
              <a:t>Macroeconomics</a:t>
            </a:r>
          </a:p>
          <a:p>
            <a:r>
              <a:rPr lang="en-US" sz="1800" i="1" kern="1200" dirty="0">
                <a:solidFill>
                  <a:schemeClr val="bg1"/>
                </a:solidFill>
                <a:latin typeface="Arial" panose="020B0604020202020204" pitchFamily="34" charset="0"/>
                <a:cs typeface="Arial" panose="020B0604020202020204" pitchFamily="34" charset="0"/>
              </a:rPr>
              <a:t>N. Gregory Mankiw</a:t>
            </a:r>
          </a:p>
        </p:txBody>
      </p:sp>
      <p:pic>
        <p:nvPicPr>
          <p:cNvPr id="11" name="Picture Placeholder 10" descr="The text cover image is an abstract, multi-colored design.">
            <a:extLst>
              <a:ext uri="{FF2B5EF4-FFF2-40B4-BE49-F238E27FC236}">
                <a16:creationId xmlns:a16="http://schemas.microsoft.com/office/drawing/2014/main" id="{DD560A3A-DBA7-425B-9864-7CBF64A3A916}"/>
              </a:ext>
            </a:extLst>
          </p:cNvPr>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tretch>
            <a:fillRect/>
          </a:stretch>
        </p:blipFill>
        <p:spPr>
          <a:xfrm>
            <a:off x="3655024" y="1535944"/>
            <a:ext cx="4590032" cy="4590032"/>
          </a:xfrm>
          <a:prstGeom prst="rect">
            <a:avLst/>
          </a:prstGeom>
        </p:spPr>
      </p:pic>
      <p:sp>
        <p:nvSpPr>
          <p:cNvPr id="8" name="Content Placeholder 7"/>
          <p:cNvSpPr>
            <a:spLocks noGrp="1"/>
          </p:cNvSpPr>
          <p:nvPr>
            <p:ph sz="quarter" idx="11"/>
          </p:nvPr>
        </p:nvSpPr>
        <p:spPr>
          <a:xfrm>
            <a:off x="4969041" y="6477000"/>
            <a:ext cx="4174959" cy="338554"/>
          </a:xfrm>
        </p:spPr>
        <p:txBody>
          <a:bodyPr/>
          <a:lstStyle/>
          <a:p>
            <a:r>
              <a:rPr lang="en-US" dirty="0"/>
              <a:t>© 2019 Worth Publishers, all rights reserved</a:t>
            </a:r>
          </a:p>
        </p:txBody>
      </p:sp>
    </p:spTree>
    <p:extLst>
      <p:ext uri="{BB962C8B-B14F-4D97-AF65-F5344CB8AC3E}">
        <p14:creationId xmlns:p14="http://schemas.microsoft.com/office/powerpoint/2010/main" val="471949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B37E019-072E-41D4-AAEB-2F40203DA6C0}"/>
              </a:ext>
            </a:extLst>
          </p:cNvPr>
          <p:cNvSpPr>
            <a:spLocks noGrp="1"/>
          </p:cNvSpPr>
          <p:nvPr>
            <p:ph type="title"/>
          </p:nvPr>
        </p:nvSpPr>
        <p:spPr>
          <a:noFill/>
          <a:ln>
            <a:noFill/>
          </a:ln>
        </p:spPr>
        <p:txBody>
          <a:bodyPr vert="horz" wrap="square" lIns="91440" tIns="45720" rIns="91440" bIns="45720" numCol="1" anchor="ctr" anchorCtr="0" compatLnSpc="1">
            <a:prstTxWarp prst="textNoShape">
              <a:avLst/>
            </a:prstTxWarp>
          </a:bodyPr>
          <a:lstStyle/>
          <a:p>
            <a:pPr>
              <a:spcBef>
                <a:spcPct val="20000"/>
              </a:spcBef>
              <a:buClr>
                <a:srgbClr val="330066"/>
              </a:buClr>
              <a:buSzPct val="150000"/>
            </a:pPr>
            <a:r>
              <a:rPr lang="en-US" dirty="0">
                <a:solidFill>
                  <a:srgbClr val="A85232"/>
                </a:solidFill>
              </a:rPr>
              <a:t>Economic models</a:t>
            </a:r>
            <a:endParaRPr lang="en-US" dirty="0">
              <a:solidFill>
                <a:srgbClr val="A85232"/>
              </a:solidFill>
              <a:ea typeface="+mn-ea"/>
              <a:cs typeface="+mn-cs"/>
            </a:endParaRPr>
          </a:p>
        </p:txBody>
      </p:sp>
      <p:sp>
        <p:nvSpPr>
          <p:cNvPr id="11" name="Content Placeholder 10">
            <a:extLst>
              <a:ext uri="{FF2B5EF4-FFF2-40B4-BE49-F238E27FC236}">
                <a16:creationId xmlns:a16="http://schemas.microsoft.com/office/drawing/2014/main" id="{431A5DD7-E0D3-443C-88D1-587180E72A86}"/>
              </a:ext>
            </a:extLst>
          </p:cNvPr>
          <p:cNvSpPr>
            <a:spLocks noGrp="1"/>
          </p:cNvSpPr>
          <p:nvPr>
            <p:ph type="body" sz="quarter" idx="10"/>
          </p:nvPr>
        </p:nvSpPr>
        <p:spPr/>
        <p:txBody>
          <a:bodyPr/>
          <a:lstStyle/>
          <a:p>
            <a:pPr>
              <a:spcBef>
                <a:spcPts val="600"/>
              </a:spcBef>
            </a:pPr>
            <a:r>
              <a:rPr lang="en-US" dirty="0">
                <a:latin typeface="Arial" panose="020B0604020202020204" pitchFamily="34" charset="0"/>
                <a:cs typeface="Arial" panose="020B0604020202020204" pitchFamily="34" charset="0"/>
              </a:rPr>
              <a:t>…are simplified versions of more complex realities</a:t>
            </a:r>
          </a:p>
          <a:p>
            <a:pPr marL="342900" lvl="1" indent="0">
              <a:spcBef>
                <a:spcPts val="600"/>
              </a:spcBef>
              <a:buClr>
                <a:srgbClr val="996633"/>
              </a:buClr>
              <a:buNone/>
            </a:pPr>
            <a:r>
              <a:rPr lang="en-US" dirty="0">
                <a:latin typeface="Arial" panose="020B0604020202020204" pitchFamily="34" charset="0"/>
                <a:cs typeface="Arial" panose="020B0604020202020204" pitchFamily="34" charset="0"/>
              </a:rPr>
              <a:t>with irrelevant details stripped away</a:t>
            </a:r>
          </a:p>
          <a:p>
            <a:pPr>
              <a:spcBef>
                <a:spcPts val="600"/>
              </a:spcBef>
            </a:pPr>
            <a:r>
              <a:rPr lang="en-US" dirty="0">
                <a:latin typeface="Arial" panose="020B0604020202020204" pitchFamily="34" charset="0"/>
                <a:cs typeface="Arial" panose="020B0604020202020204" pitchFamily="34" charset="0"/>
              </a:rPr>
              <a:t>…are used to: </a:t>
            </a:r>
          </a:p>
          <a:p>
            <a:pPr marL="342900" lvl="1" indent="0">
              <a:spcBef>
                <a:spcPts val="600"/>
              </a:spcBef>
              <a:buClr>
                <a:srgbClr val="996633"/>
              </a:buClr>
              <a:buNone/>
            </a:pPr>
            <a:r>
              <a:rPr lang="en-US" dirty="0">
                <a:latin typeface="Arial" panose="020B0604020202020204" pitchFamily="34" charset="0"/>
                <a:cs typeface="Arial" panose="020B0604020202020204" pitchFamily="34" charset="0"/>
              </a:rPr>
              <a:t>show relationships between variables</a:t>
            </a:r>
          </a:p>
          <a:p>
            <a:pPr marL="342900" lvl="1" indent="0">
              <a:spcBef>
                <a:spcPts val="600"/>
              </a:spcBef>
              <a:buClr>
                <a:srgbClr val="996633"/>
              </a:buClr>
              <a:buNone/>
            </a:pPr>
            <a:r>
              <a:rPr lang="en-US" dirty="0">
                <a:latin typeface="Arial" panose="020B0604020202020204" pitchFamily="34" charset="0"/>
                <a:cs typeface="Arial" panose="020B0604020202020204" pitchFamily="34" charset="0"/>
              </a:rPr>
              <a:t>explain the economy’s behavior</a:t>
            </a:r>
          </a:p>
          <a:p>
            <a:pPr marL="342900" lvl="1" indent="0">
              <a:spcBef>
                <a:spcPts val="600"/>
              </a:spcBef>
              <a:buClr>
                <a:srgbClr val="996633"/>
              </a:buClr>
              <a:buNone/>
            </a:pPr>
            <a:r>
              <a:rPr lang="en-US" dirty="0">
                <a:latin typeface="Arial" panose="020B0604020202020204" pitchFamily="34" charset="0"/>
                <a:cs typeface="Arial" panose="020B0604020202020204" pitchFamily="34" charset="0"/>
              </a:rPr>
              <a:t>devise policies to improve economic performance</a:t>
            </a:r>
          </a:p>
        </p:txBody>
      </p:sp>
    </p:spTree>
    <p:extLst>
      <p:ext uri="{BB962C8B-B14F-4D97-AF65-F5344CB8AC3E}">
        <p14:creationId xmlns:p14="http://schemas.microsoft.com/office/powerpoint/2010/main" val="3187594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B37E019-072E-41D4-AAEB-2F40203DA6C0}"/>
              </a:ext>
            </a:extLst>
          </p:cNvPr>
          <p:cNvSpPr>
            <a:spLocks noGrp="1"/>
          </p:cNvSpPr>
          <p:nvPr>
            <p:ph type="title"/>
          </p:nvPr>
        </p:nvSpPr>
        <p:spPr>
          <a:noFill/>
          <a:ln>
            <a:noFill/>
          </a:ln>
        </p:spPr>
        <p:txBody>
          <a:bodyPr vert="horz" wrap="square" lIns="91440" tIns="45720" rIns="91440" bIns="45720" numCol="1" anchor="ctr" anchorCtr="0" compatLnSpc="1">
            <a:prstTxWarp prst="textNoShape">
              <a:avLst/>
            </a:prstTxWarp>
          </a:bodyPr>
          <a:lstStyle/>
          <a:p>
            <a:pPr>
              <a:spcBef>
                <a:spcPct val="20000"/>
              </a:spcBef>
              <a:buClr>
                <a:srgbClr val="330066"/>
              </a:buClr>
              <a:buSzPct val="150000"/>
            </a:pPr>
            <a:r>
              <a:rPr lang="en-US" dirty="0">
                <a:solidFill>
                  <a:srgbClr val="A85232"/>
                </a:solidFill>
              </a:rPr>
              <a:t>Example of a model: Supply and demand for new cars</a:t>
            </a:r>
          </a:p>
        </p:txBody>
      </p:sp>
      <p:sp>
        <p:nvSpPr>
          <p:cNvPr id="11" name="Content Placeholder 10">
            <a:extLst>
              <a:ext uri="{FF2B5EF4-FFF2-40B4-BE49-F238E27FC236}">
                <a16:creationId xmlns:a16="http://schemas.microsoft.com/office/drawing/2014/main" id="{431A5DD7-E0D3-443C-88D1-587180E72A86}"/>
              </a:ext>
            </a:extLst>
          </p:cNvPr>
          <p:cNvSpPr>
            <a:spLocks noGrp="1"/>
          </p:cNvSpPr>
          <p:nvPr>
            <p:ph type="body" sz="quarter" idx="10"/>
          </p:nvPr>
        </p:nvSpPr>
        <p:spPr/>
        <p:txBody>
          <a:bodyPr/>
          <a:lstStyle/>
          <a:p>
            <a:pPr>
              <a:spcBef>
                <a:spcPct val="40000"/>
              </a:spcBef>
            </a:pPr>
            <a:r>
              <a:rPr lang="en-US" dirty="0">
                <a:latin typeface="Arial" panose="020B0604020202020204" pitchFamily="34" charset="0"/>
                <a:cs typeface="Arial" panose="020B0604020202020204" pitchFamily="34" charset="0"/>
              </a:rPr>
              <a:t>Shows how various events affect the price and quantity of cars</a:t>
            </a:r>
          </a:p>
          <a:p>
            <a:pPr>
              <a:spcBef>
                <a:spcPct val="40000"/>
              </a:spcBef>
            </a:pPr>
            <a:r>
              <a:rPr lang="en-US" dirty="0">
                <a:latin typeface="Arial" panose="020B0604020202020204" pitchFamily="34" charset="0"/>
                <a:cs typeface="Arial" panose="020B0604020202020204" pitchFamily="34" charset="0"/>
              </a:rPr>
              <a:t>Assumes the market is competitive: each buyer and seller is too small to affect the market price</a:t>
            </a:r>
          </a:p>
          <a:p>
            <a:pPr>
              <a:spcBef>
                <a:spcPct val="40000"/>
              </a:spcBef>
            </a:pPr>
            <a:r>
              <a:rPr lang="en-US" u="sng" dirty="0">
                <a:latin typeface="Arial" panose="020B0604020202020204" pitchFamily="34" charset="0"/>
                <a:cs typeface="Arial" panose="020B0604020202020204" pitchFamily="34" charset="0"/>
              </a:rPr>
              <a:t>Variables</a:t>
            </a:r>
          </a:p>
          <a:p>
            <a:pPr marL="515938" lvl="1" indent="0">
              <a:spcBef>
                <a:spcPct val="15000"/>
              </a:spcBef>
              <a:buNone/>
            </a:pPr>
            <a:r>
              <a:rPr lang="en-US" b="1" i="1" dirty="0" err="1">
                <a:latin typeface="Arial" panose="020B0604020202020204" pitchFamily="34" charset="0"/>
                <a:cs typeface="Arial" panose="020B0604020202020204" pitchFamily="34" charset="0"/>
              </a:rPr>
              <a:t>Q</a:t>
            </a:r>
            <a:r>
              <a:rPr lang="en-US" b="1" i="1" baseline="30000" dirty="0" err="1">
                <a:latin typeface="Arial" panose="020B0604020202020204" pitchFamily="34" charset="0"/>
                <a:cs typeface="Arial" panose="020B0604020202020204" pitchFamily="34" charset="0"/>
              </a:rPr>
              <a:t>d</a:t>
            </a:r>
            <a:r>
              <a:rPr lang="en-US" dirty="0">
                <a:latin typeface="Arial" panose="020B0604020202020204" pitchFamily="34" charset="0"/>
                <a:cs typeface="Arial" panose="020B0604020202020204" pitchFamily="34" charset="0"/>
              </a:rPr>
              <a:t> = quantity of cars that buyers demand</a:t>
            </a:r>
          </a:p>
          <a:p>
            <a:pPr marL="515938" lvl="1" indent="0">
              <a:spcBef>
                <a:spcPct val="15000"/>
              </a:spcBef>
              <a:buNone/>
            </a:pPr>
            <a:r>
              <a:rPr lang="en-US" b="1" i="1" dirty="0">
                <a:latin typeface="Arial" panose="020B0604020202020204" pitchFamily="34" charset="0"/>
                <a:cs typeface="Arial" panose="020B0604020202020204" pitchFamily="34" charset="0"/>
              </a:rPr>
              <a:t>Q</a:t>
            </a:r>
            <a:r>
              <a:rPr lang="en-US" b="1" i="1" baseline="30000" dirty="0">
                <a:latin typeface="Arial" panose="020B0604020202020204" pitchFamily="34" charset="0"/>
                <a:cs typeface="Arial" panose="020B0604020202020204" pitchFamily="34" charset="0"/>
              </a:rPr>
              <a:t>s</a:t>
            </a:r>
            <a:r>
              <a:rPr lang="en-US" dirty="0">
                <a:latin typeface="Arial" panose="020B0604020202020204" pitchFamily="34" charset="0"/>
                <a:cs typeface="Arial" panose="020B0604020202020204" pitchFamily="34" charset="0"/>
              </a:rPr>
              <a:t> = quantity of cars that producers supply</a:t>
            </a:r>
          </a:p>
          <a:p>
            <a:pPr marL="515938" lvl="1" indent="0">
              <a:spcBef>
                <a:spcPct val="15000"/>
              </a:spcBef>
              <a:buNone/>
            </a:pPr>
            <a:r>
              <a:rPr lang="en-US" b="1"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 price of new cars</a:t>
            </a:r>
          </a:p>
          <a:p>
            <a:pPr marL="515938" lvl="1" indent="0">
              <a:spcBef>
                <a:spcPct val="15000"/>
              </a:spcBef>
              <a:buNone/>
            </a:pPr>
            <a:r>
              <a:rPr lang="en-US" b="1" i="1" dirty="0">
                <a:latin typeface="Arial" panose="020B0604020202020204" pitchFamily="34" charset="0"/>
                <a:cs typeface="Arial" panose="020B0604020202020204" pitchFamily="34" charset="0"/>
              </a:rPr>
              <a:t>Y</a:t>
            </a:r>
            <a:r>
              <a:rPr lang="en-US" dirty="0">
                <a:latin typeface="Arial" panose="020B0604020202020204" pitchFamily="34" charset="0"/>
                <a:cs typeface="Arial" panose="020B0604020202020204" pitchFamily="34" charset="0"/>
              </a:rPr>
              <a:t> = aggregate income</a:t>
            </a:r>
          </a:p>
          <a:p>
            <a:pPr marL="515938" lvl="1" indent="0">
              <a:spcBef>
                <a:spcPct val="15000"/>
              </a:spcBef>
              <a:buNone/>
            </a:pPr>
            <a:r>
              <a:rPr lang="en-US" b="1" i="1" dirty="0">
                <a:latin typeface="Arial" panose="020B0604020202020204" pitchFamily="34" charset="0"/>
                <a:cs typeface="Arial" panose="020B0604020202020204" pitchFamily="34" charset="0"/>
              </a:rPr>
              <a:t>P</a:t>
            </a:r>
            <a:r>
              <a:rPr lang="en-US" b="1" i="1" baseline="-25000" dirty="0">
                <a:latin typeface="Arial" panose="020B0604020202020204" pitchFamily="34" charset="0"/>
                <a:cs typeface="Arial" panose="020B0604020202020204" pitchFamily="34" charset="0"/>
              </a:rPr>
              <a:t>s</a:t>
            </a:r>
            <a:r>
              <a:rPr lang="en-US" dirty="0">
                <a:latin typeface="Arial" panose="020B0604020202020204" pitchFamily="34" charset="0"/>
                <a:cs typeface="Arial" panose="020B0604020202020204" pitchFamily="34" charset="0"/>
              </a:rPr>
              <a:t> = price of steel (an input)</a:t>
            </a:r>
          </a:p>
        </p:txBody>
      </p:sp>
    </p:spTree>
    <p:extLst>
      <p:ext uri="{BB962C8B-B14F-4D97-AF65-F5344CB8AC3E}">
        <p14:creationId xmlns:p14="http://schemas.microsoft.com/office/powerpoint/2010/main" val="3076279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B37E019-072E-41D4-AAEB-2F40203DA6C0}"/>
              </a:ext>
            </a:extLst>
          </p:cNvPr>
          <p:cNvSpPr>
            <a:spLocks noGrp="1"/>
          </p:cNvSpPr>
          <p:nvPr>
            <p:ph type="title"/>
          </p:nvPr>
        </p:nvSpPr>
        <p:spPr>
          <a:noFill/>
          <a:ln>
            <a:noFill/>
          </a:ln>
        </p:spPr>
        <p:txBody>
          <a:bodyPr vert="horz" wrap="square" lIns="91440" tIns="45720" rIns="91440" bIns="45720" numCol="1" anchor="ctr" anchorCtr="0" compatLnSpc="1">
            <a:prstTxWarp prst="textNoShape">
              <a:avLst/>
            </a:prstTxWarp>
          </a:bodyPr>
          <a:lstStyle/>
          <a:p>
            <a:pPr>
              <a:spcBef>
                <a:spcPct val="20000"/>
              </a:spcBef>
              <a:buClr>
                <a:srgbClr val="330066"/>
              </a:buClr>
              <a:buSzPct val="150000"/>
            </a:pPr>
            <a:r>
              <a:rPr lang="en-US" dirty="0">
                <a:solidFill>
                  <a:srgbClr val="A85232"/>
                </a:solidFill>
              </a:rPr>
              <a:t>The demand for cars</a:t>
            </a:r>
          </a:p>
        </p:txBody>
      </p:sp>
      <p:sp>
        <p:nvSpPr>
          <p:cNvPr id="11" name="Content Placeholder 10">
            <a:extLst>
              <a:ext uri="{FF2B5EF4-FFF2-40B4-BE49-F238E27FC236}">
                <a16:creationId xmlns:a16="http://schemas.microsoft.com/office/drawing/2014/main" id="{431A5DD7-E0D3-443C-88D1-587180E72A86}"/>
              </a:ext>
            </a:extLst>
          </p:cNvPr>
          <p:cNvSpPr>
            <a:spLocks noGrp="1"/>
          </p:cNvSpPr>
          <p:nvPr>
            <p:ph type="body" sz="quarter" idx="10"/>
          </p:nvPr>
        </p:nvSpPr>
        <p:spPr/>
        <p:txBody>
          <a:bodyPr/>
          <a:lstStyle/>
          <a:p>
            <a:pPr>
              <a:spcBef>
                <a:spcPts val="600"/>
              </a:spcBef>
            </a:pPr>
            <a:r>
              <a:rPr lang="en-US" dirty="0">
                <a:latin typeface="Arial" panose="020B0604020202020204" pitchFamily="34" charset="0"/>
                <a:cs typeface="Arial" panose="020B0604020202020204" pitchFamily="34" charset="0"/>
              </a:rPr>
              <a:t>Demand equation: </a:t>
            </a:r>
            <a:r>
              <a:rPr lang="en-US" b="1" i="1" dirty="0">
                <a:latin typeface="Arial" panose="020B0604020202020204" pitchFamily="34" charset="0"/>
                <a:cs typeface="Arial" panose="020B0604020202020204" pitchFamily="34" charset="0"/>
              </a:rPr>
              <a:t>Q </a:t>
            </a:r>
            <a:r>
              <a:rPr lang="en-US" b="1" i="1" baseline="30000" dirty="0">
                <a:latin typeface="Arial" panose="020B0604020202020204" pitchFamily="34" charset="0"/>
                <a:cs typeface="Arial" panose="020B0604020202020204" pitchFamily="34" charset="0"/>
              </a:rPr>
              <a:t>d</a:t>
            </a:r>
            <a:r>
              <a:rPr lang="en-US" dirty="0">
                <a:latin typeface="Arial" panose="020B0604020202020204" pitchFamily="34" charset="0"/>
                <a:cs typeface="Arial" panose="020B0604020202020204" pitchFamily="34" charset="0"/>
              </a:rPr>
              <a:t> = </a:t>
            </a:r>
            <a:r>
              <a:rPr lang="en-US" b="1" i="1" dirty="0">
                <a:latin typeface="Arial" panose="020B0604020202020204" pitchFamily="34" charset="0"/>
                <a:cs typeface="Arial" panose="020B0604020202020204" pitchFamily="34" charset="0"/>
              </a:rPr>
              <a:t>D </a:t>
            </a:r>
            <a:r>
              <a:rPr lang="en-US" dirty="0">
                <a:latin typeface="Arial" panose="020B0604020202020204" pitchFamily="34" charset="0"/>
                <a:cs typeface="Arial" panose="020B0604020202020204" pitchFamily="34" charset="0"/>
              </a:rPr>
              <a:t>(</a:t>
            </a:r>
            <a:r>
              <a:rPr lang="en-US" b="1" i="1" dirty="0">
                <a:latin typeface="Arial" panose="020B0604020202020204" pitchFamily="34" charset="0"/>
                <a:cs typeface="Arial" panose="020B0604020202020204" pitchFamily="34" charset="0"/>
              </a:rPr>
              <a:t>P, Y</a:t>
            </a:r>
            <a:r>
              <a:rPr lang="en-US" dirty="0">
                <a:latin typeface="Arial" panose="020B0604020202020204" pitchFamily="34" charset="0"/>
                <a:cs typeface="Arial" panose="020B0604020202020204" pitchFamily="34" charset="0"/>
              </a:rPr>
              <a:t> )</a:t>
            </a:r>
          </a:p>
          <a:p>
            <a:pPr>
              <a:spcBef>
                <a:spcPts val="600"/>
              </a:spcBef>
            </a:pPr>
            <a:r>
              <a:rPr lang="en-US" dirty="0">
                <a:latin typeface="Arial" panose="020B0604020202020204" pitchFamily="34" charset="0"/>
                <a:cs typeface="Arial" panose="020B0604020202020204" pitchFamily="34" charset="0"/>
              </a:rPr>
              <a:t>Shows that the quantity of cars consumers demand is related to the price of cars and aggregate income</a:t>
            </a:r>
          </a:p>
        </p:txBody>
      </p:sp>
    </p:spTree>
    <p:extLst>
      <p:ext uri="{BB962C8B-B14F-4D97-AF65-F5344CB8AC3E}">
        <p14:creationId xmlns:p14="http://schemas.microsoft.com/office/powerpoint/2010/main" val="1801278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B37E019-072E-41D4-AAEB-2F40203DA6C0}"/>
              </a:ext>
            </a:extLst>
          </p:cNvPr>
          <p:cNvSpPr>
            <a:spLocks noGrp="1"/>
          </p:cNvSpPr>
          <p:nvPr>
            <p:ph type="title"/>
          </p:nvPr>
        </p:nvSpPr>
        <p:spPr>
          <a:noFill/>
          <a:ln>
            <a:noFill/>
          </a:ln>
        </p:spPr>
        <p:txBody>
          <a:bodyPr vert="horz" wrap="square" lIns="91440" tIns="45720" rIns="91440" bIns="45720" numCol="1" anchor="ctr" anchorCtr="0" compatLnSpc="1">
            <a:prstTxWarp prst="textNoShape">
              <a:avLst/>
            </a:prstTxWarp>
          </a:bodyPr>
          <a:lstStyle/>
          <a:p>
            <a:pPr>
              <a:spcBef>
                <a:spcPct val="20000"/>
              </a:spcBef>
              <a:buClr>
                <a:srgbClr val="330066"/>
              </a:buClr>
              <a:buSzPct val="150000"/>
            </a:pPr>
            <a:r>
              <a:rPr lang="en-US" dirty="0">
                <a:solidFill>
                  <a:srgbClr val="A85232"/>
                </a:solidFill>
              </a:rPr>
              <a:t>Digression: Functional notation</a:t>
            </a:r>
          </a:p>
        </p:txBody>
      </p:sp>
      <p:sp>
        <p:nvSpPr>
          <p:cNvPr id="2" name="Content Placeholder 3">
            <a:extLst>
              <a:ext uri="{FF2B5EF4-FFF2-40B4-BE49-F238E27FC236}">
                <a16:creationId xmlns:a16="http://schemas.microsoft.com/office/drawing/2014/main" id="{1396FDCA-6970-4684-9F5B-3EFC8A6A0EEC}"/>
              </a:ext>
            </a:extLst>
          </p:cNvPr>
          <p:cNvSpPr>
            <a:spLocks noGrp="1"/>
          </p:cNvSpPr>
          <p:nvPr>
            <p:ph type="body" sz="quarter" idx="10"/>
          </p:nvPr>
        </p:nvSpPr>
        <p:spPr>
          <a:xfrm>
            <a:off x="478361" y="1219686"/>
            <a:ext cx="8326006" cy="848827"/>
          </a:xfrm>
        </p:spPr>
        <p:txBody>
          <a:bodyPr/>
          <a:lstStyle/>
          <a:p>
            <a:r>
              <a:rPr lang="en-US" b="1" dirty="0">
                <a:solidFill>
                  <a:srgbClr val="C00000"/>
                </a:solidFill>
                <a:latin typeface="Arial" panose="020B0604020202020204" pitchFamily="34" charset="0"/>
                <a:cs typeface="Arial" panose="020B0604020202020204" pitchFamily="34" charset="0"/>
              </a:rPr>
              <a:t>General functional notation</a:t>
            </a:r>
            <a:r>
              <a:rPr lang="en-US" dirty="0">
                <a:solidFill>
                  <a:srgbClr val="FF0000"/>
                </a:solidFill>
                <a:latin typeface="Arial" panose="020B0604020202020204" pitchFamily="34" charset="0"/>
                <a:cs typeface="Arial" panose="020B0604020202020204" pitchFamily="34" charset="0"/>
              </a:rPr>
              <a:t> </a:t>
            </a:r>
            <a:br>
              <a:rPr lang="en-US" dirty="0">
                <a:solidFill>
                  <a:srgbClr val="FF0000"/>
                </a:solidFill>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shows only that the variables are related.</a:t>
            </a:r>
          </a:p>
        </p:txBody>
      </p:sp>
      <p:pic>
        <p:nvPicPr>
          <p:cNvPr id="6" name="Picture Placeholder 5" descr="An equation reads, Q superscript 10 equals D (P,Y). A callout points toward the variables (P, Y) and reads A list of variables that affect Q subscript d.">
            <a:extLst>
              <a:ext uri="{FF2B5EF4-FFF2-40B4-BE49-F238E27FC236}">
                <a16:creationId xmlns:a16="http://schemas.microsoft.com/office/drawing/2014/main" id="{7786E51E-0674-4E8C-AB48-68662327F655}"/>
              </a:ext>
            </a:extLst>
          </p:cNvPr>
          <p:cNvPicPr>
            <a:picLocks noGrp="1" noChangeAspect="1"/>
          </p:cNvPicPr>
          <p:nvPr>
            <p:ph type="pic" sz="quarter" idx="13"/>
          </p:nvPr>
        </p:nvPicPr>
        <p:blipFill>
          <a:blip r:embed="rId3"/>
          <a:stretch>
            <a:fillRect/>
          </a:stretch>
        </p:blipFill>
        <p:spPr>
          <a:xfrm>
            <a:off x="2663945" y="2178723"/>
            <a:ext cx="6062104" cy="1557069"/>
          </a:xfrm>
          <a:prstGeom prst="rect">
            <a:avLst/>
          </a:prstGeom>
        </p:spPr>
      </p:pic>
      <p:sp>
        <p:nvSpPr>
          <p:cNvPr id="4" name="Content Placeholder 3">
            <a:extLst>
              <a:ext uri="{FF2B5EF4-FFF2-40B4-BE49-F238E27FC236}">
                <a16:creationId xmlns:a16="http://schemas.microsoft.com/office/drawing/2014/main" id="{6427DECD-44D8-4188-A721-527E8ED5B77E}"/>
              </a:ext>
            </a:extLst>
          </p:cNvPr>
          <p:cNvSpPr>
            <a:spLocks noGrp="1"/>
          </p:cNvSpPr>
          <p:nvPr>
            <p:ph sz="quarter" idx="12"/>
          </p:nvPr>
        </p:nvSpPr>
        <p:spPr>
          <a:xfrm>
            <a:off x="406550" y="4207684"/>
            <a:ext cx="7967363" cy="1714648"/>
          </a:xfrm>
        </p:spPr>
        <p:txBody>
          <a:bodyPr/>
          <a:lstStyle/>
          <a:p>
            <a:pPr>
              <a:spcBef>
                <a:spcPct val="75000"/>
              </a:spcBef>
            </a:pPr>
            <a:r>
              <a:rPr lang="en-US" dirty="0">
                <a:latin typeface="Arial" panose="020B0604020202020204" pitchFamily="34" charset="0"/>
                <a:cs typeface="Arial" panose="020B0604020202020204" pitchFamily="34" charset="0"/>
              </a:rPr>
              <a:t>A </a:t>
            </a:r>
            <a:r>
              <a:rPr lang="en-US" b="1" dirty="0">
                <a:solidFill>
                  <a:srgbClr val="C00000"/>
                </a:solidFill>
                <a:latin typeface="Arial" panose="020B0604020202020204" pitchFamily="34" charset="0"/>
                <a:cs typeface="Arial" panose="020B0604020202020204" pitchFamily="34" charset="0"/>
              </a:rPr>
              <a:t>specific functional form</a:t>
            </a:r>
            <a:r>
              <a:rPr lang="en-US" dirty="0">
                <a:latin typeface="Arial" panose="020B0604020202020204" pitchFamily="34" charset="0"/>
                <a:cs typeface="Arial" panose="020B0604020202020204" pitchFamily="34" charset="0"/>
              </a:rPr>
              <a:t> shows the precise quantitative relationship.</a:t>
            </a:r>
          </a:p>
          <a:p>
            <a:pPr marL="342900" lvl="1" indent="0">
              <a:lnSpc>
                <a:spcPct val="120000"/>
              </a:lnSpc>
              <a:spcBef>
                <a:spcPct val="15000"/>
              </a:spcBef>
              <a:buNone/>
            </a:pPr>
            <a:r>
              <a:rPr lang="en-US" dirty="0">
                <a:latin typeface="Arial" panose="020B0604020202020204" pitchFamily="34" charset="0"/>
                <a:cs typeface="Arial" panose="020B0604020202020204" pitchFamily="34" charset="0"/>
              </a:rPr>
              <a:t>Example:</a:t>
            </a:r>
            <a:br>
              <a:rPr lang="en-US" dirty="0">
                <a:latin typeface="Arial" panose="020B0604020202020204" pitchFamily="34" charset="0"/>
                <a:cs typeface="Arial" panose="020B0604020202020204" pitchFamily="34" charset="0"/>
              </a:rPr>
            </a:br>
            <a:r>
              <a:rPr lang="en-US" b="1" i="1" dirty="0">
                <a:latin typeface="Arial" panose="020B0604020202020204" pitchFamily="34" charset="0"/>
                <a:cs typeface="Arial" panose="020B0604020202020204" pitchFamily="34" charset="0"/>
              </a:rPr>
              <a:t>D </a:t>
            </a:r>
            <a:r>
              <a:rPr lang="en-US" dirty="0">
                <a:latin typeface="Arial" panose="020B0604020202020204" pitchFamily="34" charset="0"/>
                <a:cs typeface="Arial" panose="020B0604020202020204" pitchFamily="34" charset="0"/>
              </a:rPr>
              <a:t>(</a:t>
            </a:r>
            <a:r>
              <a:rPr lang="en-US" b="1" i="1" dirty="0">
                <a:latin typeface="Arial" panose="020B0604020202020204" pitchFamily="34" charset="0"/>
                <a:cs typeface="Arial" panose="020B0604020202020204" pitchFamily="34" charset="0"/>
              </a:rPr>
              <a:t>P, Y</a:t>
            </a:r>
            <a:r>
              <a:rPr lang="en-US" dirty="0">
                <a:latin typeface="Arial" panose="020B0604020202020204" pitchFamily="34" charset="0"/>
                <a:cs typeface="Arial" panose="020B0604020202020204" pitchFamily="34" charset="0"/>
              </a:rPr>
              <a:t> ) = 60 – 10</a:t>
            </a:r>
            <a:r>
              <a:rPr lang="en-US" b="1"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+ 2</a:t>
            </a:r>
            <a:r>
              <a:rPr lang="en-US" b="1" i="1" dirty="0">
                <a:latin typeface="Arial" panose="020B0604020202020204" pitchFamily="34" charset="0"/>
                <a:cs typeface="Arial" panose="020B0604020202020204" pitchFamily="34" charset="0"/>
              </a:rPr>
              <a:t>Y</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0415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B37E019-072E-41D4-AAEB-2F40203DA6C0}"/>
              </a:ext>
            </a:extLst>
          </p:cNvPr>
          <p:cNvSpPr>
            <a:spLocks noGrp="1"/>
          </p:cNvSpPr>
          <p:nvPr>
            <p:ph type="title"/>
          </p:nvPr>
        </p:nvSpPr>
        <p:spPr>
          <a:noFill/>
          <a:ln>
            <a:noFill/>
          </a:ln>
        </p:spPr>
        <p:txBody>
          <a:bodyPr vert="horz" wrap="square" lIns="91440" tIns="45720" rIns="91440" bIns="45720" numCol="1" anchor="ctr" anchorCtr="0" compatLnSpc="1">
            <a:prstTxWarp prst="textNoShape">
              <a:avLst/>
            </a:prstTxWarp>
          </a:bodyPr>
          <a:lstStyle/>
          <a:p>
            <a:pPr>
              <a:spcBef>
                <a:spcPct val="20000"/>
              </a:spcBef>
              <a:buClr>
                <a:srgbClr val="330066"/>
              </a:buClr>
              <a:buSzPct val="150000"/>
            </a:pPr>
            <a:r>
              <a:rPr lang="en-US" dirty="0">
                <a:solidFill>
                  <a:srgbClr val="A85232"/>
                </a:solidFill>
              </a:rPr>
              <a:t>The market for cars: </a:t>
            </a:r>
            <a:r>
              <a:rPr lang="en-US" dirty="0">
                <a:solidFill>
                  <a:srgbClr val="C00000"/>
                </a:solidFill>
              </a:rPr>
              <a:t>Demand</a:t>
            </a:r>
            <a:endParaRPr lang="en-US" dirty="0">
              <a:solidFill>
                <a:srgbClr val="A85232"/>
              </a:solidFill>
            </a:endParaRPr>
          </a:p>
        </p:txBody>
      </p:sp>
      <p:sp>
        <p:nvSpPr>
          <p:cNvPr id="2" name="Content Placeholder 3">
            <a:extLst>
              <a:ext uri="{FF2B5EF4-FFF2-40B4-BE49-F238E27FC236}">
                <a16:creationId xmlns:a16="http://schemas.microsoft.com/office/drawing/2014/main" id="{1396FDCA-6970-4684-9F5B-3EFC8A6A0EEC}"/>
              </a:ext>
            </a:extLst>
          </p:cNvPr>
          <p:cNvSpPr>
            <a:spLocks noGrp="1"/>
          </p:cNvSpPr>
          <p:nvPr>
            <p:ph type="body" sz="quarter" idx="10"/>
          </p:nvPr>
        </p:nvSpPr>
        <p:spPr>
          <a:xfrm>
            <a:off x="467728" y="1219686"/>
            <a:ext cx="3062281" cy="1098212"/>
          </a:xfrm>
        </p:spPr>
        <p:txBody>
          <a:bodyPr/>
          <a:lstStyle/>
          <a:p>
            <a:pPr algn="ctr">
              <a:lnSpc>
                <a:spcPct val="105000"/>
              </a:lnSpc>
              <a:spcBef>
                <a:spcPct val="25000"/>
              </a:spcBef>
            </a:pPr>
            <a:r>
              <a:rPr lang="en-US" dirty="0">
                <a:latin typeface="Arial" panose="020B0604020202020204" pitchFamily="34" charset="0"/>
                <a:cs typeface="Arial" panose="020B0604020202020204" pitchFamily="34" charset="0"/>
              </a:rPr>
              <a:t>Demand equation:</a:t>
            </a:r>
          </a:p>
          <a:p>
            <a:pPr algn="ctr">
              <a:lnSpc>
                <a:spcPct val="105000"/>
              </a:lnSpc>
              <a:spcBef>
                <a:spcPct val="25000"/>
              </a:spcBef>
            </a:pPr>
            <a:r>
              <a:rPr lang="en-US" b="1" i="1" dirty="0">
                <a:latin typeface="Arial" panose="020B0604020202020204" pitchFamily="34" charset="0"/>
                <a:cs typeface="Arial" panose="020B0604020202020204" pitchFamily="34" charset="0"/>
              </a:rPr>
              <a:t>Q </a:t>
            </a:r>
            <a:r>
              <a:rPr lang="en-US" b="1" i="1" baseline="30000" dirty="0">
                <a:latin typeface="Arial" panose="020B0604020202020204" pitchFamily="34" charset="0"/>
                <a:cs typeface="Arial" panose="020B0604020202020204" pitchFamily="34" charset="0"/>
              </a:rPr>
              <a:t>d</a:t>
            </a:r>
            <a:r>
              <a:rPr lang="en-US" dirty="0">
                <a:latin typeface="Arial" panose="020B0604020202020204" pitchFamily="34" charset="0"/>
                <a:cs typeface="Arial" panose="020B0604020202020204" pitchFamily="34" charset="0"/>
              </a:rPr>
              <a:t> = </a:t>
            </a:r>
            <a:r>
              <a:rPr lang="en-US" b="1" i="1" dirty="0">
                <a:latin typeface="Arial" panose="020B0604020202020204" pitchFamily="34" charset="0"/>
                <a:cs typeface="Arial" panose="020B0604020202020204" pitchFamily="34" charset="0"/>
              </a:rPr>
              <a:t>D </a:t>
            </a:r>
            <a:r>
              <a:rPr lang="en-US" dirty="0">
                <a:latin typeface="Arial" panose="020B0604020202020204" pitchFamily="34" charset="0"/>
                <a:cs typeface="Arial" panose="020B0604020202020204" pitchFamily="34" charset="0"/>
              </a:rPr>
              <a:t>(</a:t>
            </a:r>
            <a:r>
              <a:rPr lang="en-US" b="1" i="1" dirty="0">
                <a:latin typeface="Arial" panose="020B0604020202020204" pitchFamily="34" charset="0"/>
                <a:cs typeface="Arial" panose="020B0604020202020204" pitchFamily="34" charset="0"/>
              </a:rPr>
              <a:t>P, Y</a:t>
            </a:r>
            <a:r>
              <a:rPr lang="en-US" dirty="0">
                <a:latin typeface="Arial" panose="020B0604020202020204" pitchFamily="34" charset="0"/>
                <a:cs typeface="Arial" panose="020B0604020202020204" pitchFamily="34" charset="0"/>
              </a:rPr>
              <a:t> )</a:t>
            </a:r>
          </a:p>
        </p:txBody>
      </p:sp>
      <p:sp>
        <p:nvSpPr>
          <p:cNvPr id="4" name="Content Placeholder 3">
            <a:extLst>
              <a:ext uri="{FF2B5EF4-FFF2-40B4-BE49-F238E27FC236}">
                <a16:creationId xmlns:a16="http://schemas.microsoft.com/office/drawing/2014/main" id="{6427DECD-44D8-4188-A721-527E8ED5B77E}"/>
              </a:ext>
            </a:extLst>
          </p:cNvPr>
          <p:cNvSpPr>
            <a:spLocks noGrp="1"/>
          </p:cNvSpPr>
          <p:nvPr>
            <p:ph sz="quarter" idx="12"/>
          </p:nvPr>
        </p:nvSpPr>
        <p:spPr>
          <a:xfrm>
            <a:off x="708112" y="3139237"/>
            <a:ext cx="3454765" cy="1905785"/>
          </a:xfrm>
          <a:ln>
            <a:solidFill>
              <a:schemeClr val="tx1"/>
            </a:solidFill>
          </a:ln>
        </p:spPr>
        <p:txBody>
          <a:bodyPr/>
          <a:lstStyle/>
          <a:p>
            <a:pPr>
              <a:spcBef>
                <a:spcPct val="50000"/>
              </a:spcBef>
            </a:pPr>
            <a:r>
              <a:rPr lang="en-US" dirty="0"/>
              <a:t>The </a:t>
            </a:r>
            <a:r>
              <a:rPr lang="en-US" b="1" dirty="0">
                <a:solidFill>
                  <a:srgbClr val="C00000"/>
                </a:solidFill>
              </a:rPr>
              <a:t>demand curve</a:t>
            </a:r>
            <a:r>
              <a:rPr lang="en-US" dirty="0"/>
              <a:t> shows the relationship between quantity demanded and price, other things equal.</a:t>
            </a:r>
          </a:p>
        </p:txBody>
      </p:sp>
      <p:pic>
        <p:nvPicPr>
          <p:cNvPr id="8" name="Picture Placeholder 7" descr="The Y axis is labeled P, Price of cars and the X axis is labeled Q, Quantity of cars. The line is decreasing and is labeled D.">
            <a:extLst>
              <a:ext uri="{FF2B5EF4-FFF2-40B4-BE49-F238E27FC236}">
                <a16:creationId xmlns:a16="http://schemas.microsoft.com/office/drawing/2014/main" id="{33B00A79-6393-490F-BF96-396CD357AC27}"/>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4295161" y="1865909"/>
            <a:ext cx="4321267" cy="3601895"/>
          </a:xfrm>
          <a:prstGeom prst="rect">
            <a:avLst/>
          </a:prstGeom>
        </p:spPr>
      </p:pic>
    </p:spTree>
    <p:extLst>
      <p:ext uri="{BB962C8B-B14F-4D97-AF65-F5344CB8AC3E}">
        <p14:creationId xmlns:p14="http://schemas.microsoft.com/office/powerpoint/2010/main" val="3964964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B37E019-072E-41D4-AAEB-2F40203DA6C0}"/>
              </a:ext>
            </a:extLst>
          </p:cNvPr>
          <p:cNvSpPr>
            <a:spLocks noGrp="1"/>
          </p:cNvSpPr>
          <p:nvPr>
            <p:ph type="title"/>
          </p:nvPr>
        </p:nvSpPr>
        <p:spPr>
          <a:noFill/>
          <a:ln>
            <a:noFill/>
          </a:ln>
        </p:spPr>
        <p:txBody>
          <a:bodyPr vert="horz" wrap="square" lIns="91440" tIns="45720" rIns="91440" bIns="45720" numCol="1" anchor="ctr" anchorCtr="0" compatLnSpc="1">
            <a:prstTxWarp prst="textNoShape">
              <a:avLst/>
            </a:prstTxWarp>
          </a:bodyPr>
          <a:lstStyle/>
          <a:p>
            <a:pPr>
              <a:spcBef>
                <a:spcPct val="20000"/>
              </a:spcBef>
              <a:buClr>
                <a:srgbClr val="330066"/>
              </a:buClr>
              <a:buSzPct val="150000"/>
            </a:pPr>
            <a:r>
              <a:rPr lang="en-US" dirty="0">
                <a:solidFill>
                  <a:srgbClr val="A85232"/>
                </a:solidFill>
              </a:rPr>
              <a:t>The market for cars: </a:t>
            </a:r>
            <a:r>
              <a:rPr lang="en-US" dirty="0">
                <a:solidFill>
                  <a:srgbClr val="C00000"/>
                </a:solidFill>
              </a:rPr>
              <a:t>Supply</a:t>
            </a:r>
            <a:endParaRPr lang="en-US" dirty="0">
              <a:solidFill>
                <a:srgbClr val="A85232"/>
              </a:solidFill>
            </a:endParaRPr>
          </a:p>
        </p:txBody>
      </p:sp>
      <p:sp>
        <p:nvSpPr>
          <p:cNvPr id="2" name="Content Placeholder 3">
            <a:extLst>
              <a:ext uri="{FF2B5EF4-FFF2-40B4-BE49-F238E27FC236}">
                <a16:creationId xmlns:a16="http://schemas.microsoft.com/office/drawing/2014/main" id="{1396FDCA-6970-4684-9F5B-3EFC8A6A0EEC}"/>
              </a:ext>
            </a:extLst>
          </p:cNvPr>
          <p:cNvSpPr>
            <a:spLocks noGrp="1"/>
          </p:cNvSpPr>
          <p:nvPr>
            <p:ph type="body" sz="quarter" idx="10"/>
          </p:nvPr>
        </p:nvSpPr>
        <p:spPr>
          <a:xfrm>
            <a:off x="467728" y="1219686"/>
            <a:ext cx="3062281" cy="1098212"/>
          </a:xfrm>
        </p:spPr>
        <p:txBody>
          <a:bodyPr/>
          <a:lstStyle/>
          <a:p>
            <a:pPr algn="ctr">
              <a:lnSpc>
                <a:spcPct val="105000"/>
              </a:lnSpc>
              <a:spcBef>
                <a:spcPct val="25000"/>
              </a:spcBef>
            </a:pPr>
            <a:r>
              <a:rPr lang="en-US" dirty="0">
                <a:latin typeface="Arial" panose="020B0604020202020204" pitchFamily="34" charset="0"/>
                <a:cs typeface="Arial" panose="020B0604020202020204" pitchFamily="34" charset="0"/>
              </a:rPr>
              <a:t>Supply equation:</a:t>
            </a:r>
          </a:p>
          <a:p>
            <a:pPr algn="ctr">
              <a:lnSpc>
                <a:spcPct val="105000"/>
              </a:lnSpc>
              <a:spcBef>
                <a:spcPct val="25000"/>
              </a:spcBef>
            </a:pPr>
            <a:r>
              <a:rPr lang="en-US" b="1" i="1" dirty="0">
                <a:latin typeface="Arial" panose="020B0604020202020204" pitchFamily="34" charset="0"/>
                <a:cs typeface="Arial" panose="020B0604020202020204" pitchFamily="34" charset="0"/>
              </a:rPr>
              <a:t>Q </a:t>
            </a:r>
            <a:r>
              <a:rPr lang="en-US" b="1" i="1" baseline="30000" dirty="0">
                <a:latin typeface="Arial" panose="020B0604020202020204" pitchFamily="34" charset="0"/>
                <a:cs typeface="Arial" panose="020B0604020202020204" pitchFamily="34" charset="0"/>
              </a:rPr>
              <a:t>s</a:t>
            </a:r>
            <a:r>
              <a:rPr lang="en-US" dirty="0">
                <a:latin typeface="Arial" panose="020B0604020202020204" pitchFamily="34" charset="0"/>
                <a:cs typeface="Arial" panose="020B0604020202020204" pitchFamily="34" charset="0"/>
              </a:rPr>
              <a:t> = </a:t>
            </a:r>
            <a:r>
              <a:rPr lang="en-US" b="1" i="1" dirty="0">
                <a:latin typeface="Arial" panose="020B0604020202020204" pitchFamily="34" charset="0"/>
                <a:cs typeface="Arial" panose="020B0604020202020204" pitchFamily="34" charset="0"/>
              </a:rPr>
              <a:t>S </a:t>
            </a:r>
            <a:r>
              <a:rPr lang="en-US" dirty="0">
                <a:latin typeface="Arial" panose="020B0604020202020204" pitchFamily="34" charset="0"/>
                <a:cs typeface="Arial" panose="020B0604020202020204" pitchFamily="34" charset="0"/>
              </a:rPr>
              <a:t>(</a:t>
            </a:r>
            <a:r>
              <a:rPr lang="en-US" b="1"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a:t>
            </a:r>
            <a:r>
              <a:rPr lang="en-US" b="1" i="1" dirty="0">
                <a:latin typeface="Arial" panose="020B0604020202020204" pitchFamily="34" charset="0"/>
                <a:cs typeface="Arial" panose="020B0604020202020204" pitchFamily="34" charset="0"/>
              </a:rPr>
              <a:t>P</a:t>
            </a:r>
            <a:r>
              <a:rPr lang="en-US" b="1" i="1" baseline="-25000" dirty="0">
                <a:latin typeface="Arial" panose="020B0604020202020204" pitchFamily="34" charset="0"/>
                <a:cs typeface="Arial" panose="020B0604020202020204" pitchFamily="34" charset="0"/>
              </a:rPr>
              <a:t>S</a:t>
            </a:r>
            <a:r>
              <a:rPr lang="en-US" dirty="0">
                <a:latin typeface="Arial" panose="020B0604020202020204" pitchFamily="34" charset="0"/>
                <a:cs typeface="Arial" panose="020B0604020202020204" pitchFamily="34" charset="0"/>
              </a:rPr>
              <a:t> )</a:t>
            </a:r>
          </a:p>
        </p:txBody>
      </p:sp>
      <p:sp>
        <p:nvSpPr>
          <p:cNvPr id="4" name="Content Placeholder 3">
            <a:extLst>
              <a:ext uri="{FF2B5EF4-FFF2-40B4-BE49-F238E27FC236}">
                <a16:creationId xmlns:a16="http://schemas.microsoft.com/office/drawing/2014/main" id="{6427DECD-44D8-4188-A721-527E8ED5B77E}"/>
              </a:ext>
            </a:extLst>
          </p:cNvPr>
          <p:cNvSpPr>
            <a:spLocks noGrp="1"/>
          </p:cNvSpPr>
          <p:nvPr>
            <p:ph sz="quarter" idx="12"/>
          </p:nvPr>
        </p:nvSpPr>
        <p:spPr>
          <a:xfrm>
            <a:off x="708112" y="3139237"/>
            <a:ext cx="3454765" cy="1905785"/>
          </a:xfrm>
          <a:ln>
            <a:solidFill>
              <a:schemeClr val="tx1"/>
            </a:solidFill>
          </a:ln>
        </p:spPr>
        <p:txBody>
          <a:bodyPr/>
          <a:lstStyle/>
          <a:p>
            <a:pPr>
              <a:spcBef>
                <a:spcPct val="50000"/>
              </a:spcBef>
            </a:pPr>
            <a:r>
              <a:rPr lang="en-US" dirty="0"/>
              <a:t>The </a:t>
            </a:r>
            <a:r>
              <a:rPr lang="en-US" b="1" dirty="0">
                <a:solidFill>
                  <a:srgbClr val="C00000"/>
                </a:solidFill>
              </a:rPr>
              <a:t>supply curve</a:t>
            </a:r>
            <a:r>
              <a:rPr lang="en-US" b="1" dirty="0">
                <a:solidFill>
                  <a:srgbClr val="FF0000"/>
                </a:solidFill>
              </a:rPr>
              <a:t> </a:t>
            </a:r>
            <a:r>
              <a:rPr lang="en-US" dirty="0"/>
              <a:t>shows the relationship between quantity supplied and price, other things equal.</a:t>
            </a:r>
          </a:p>
        </p:txBody>
      </p:sp>
      <p:pic>
        <p:nvPicPr>
          <p:cNvPr id="9" name="Picture Placeholder 8" descr="The Y axis is labeled P, Price of cars and the X axis is labeled Q, Quantity of cars. One line is decreasing and is labeled D. One line is increasing and is labeled S.">
            <a:extLst>
              <a:ext uri="{FF2B5EF4-FFF2-40B4-BE49-F238E27FC236}">
                <a16:creationId xmlns:a16="http://schemas.microsoft.com/office/drawing/2014/main" id="{5F262432-67F1-4C1B-BFE6-F86045A0977D}"/>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4032111" y="1838243"/>
            <a:ext cx="4693974" cy="3912555"/>
          </a:xfrm>
          <a:prstGeom prst="rect">
            <a:avLst/>
          </a:prstGeom>
        </p:spPr>
      </p:pic>
    </p:spTree>
    <p:extLst>
      <p:ext uri="{BB962C8B-B14F-4D97-AF65-F5344CB8AC3E}">
        <p14:creationId xmlns:p14="http://schemas.microsoft.com/office/powerpoint/2010/main" val="3718081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B4E56A-FECF-4703-B031-261A028A2691}"/>
              </a:ext>
            </a:extLst>
          </p:cNvPr>
          <p:cNvSpPr>
            <a:spLocks noGrp="1"/>
          </p:cNvSpPr>
          <p:nvPr>
            <p:ph type="title"/>
          </p:nvPr>
        </p:nvSpPr>
        <p:spPr/>
        <p:txBody>
          <a:bodyPr/>
          <a:lstStyle/>
          <a:p>
            <a:r>
              <a:rPr lang="en-US" dirty="0">
                <a:solidFill>
                  <a:srgbClr val="A85232"/>
                </a:solidFill>
              </a:rPr>
              <a:t>The market for cars: </a:t>
            </a:r>
            <a:r>
              <a:rPr lang="en-US" dirty="0">
                <a:solidFill>
                  <a:srgbClr val="C00000"/>
                </a:solidFill>
              </a:rPr>
              <a:t>Equilibrium</a:t>
            </a:r>
            <a:endParaRPr lang="en-US" dirty="0"/>
          </a:p>
        </p:txBody>
      </p:sp>
      <p:pic>
        <p:nvPicPr>
          <p:cNvPr id="11" name="Picture Placeholder 3" descr="This is a graph depicting a simple model for supply and demand of pizza. The Y axis for this graph shows the Price of Pizza (P). The X axis shows the Quantity of pizza (Q). The supply line curves up to represent that the quantity of pizza has increased along with price. The demand line is shown as curving down from a high price, low quantity scenario with pizza, to lower price, higher quantity scenario. The market equilibrium is where the supply and demand lines cross on the graph. This is where the equilibrium price and equilibrium quantities are highlighted.           ">
            <a:extLst>
              <a:ext uri="{FF2B5EF4-FFF2-40B4-BE49-F238E27FC236}">
                <a16:creationId xmlns:a16="http://schemas.microsoft.com/office/drawing/2014/main" id="{2DB665D5-B133-4620-90E9-4E31E819AFE0}"/>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799871" y="1659712"/>
            <a:ext cx="7555411" cy="4430219"/>
          </a:xfrm>
          <a:prstGeom prst="rect">
            <a:avLst/>
          </a:prstGeom>
        </p:spPr>
      </p:pic>
    </p:spTree>
    <p:extLst>
      <p:ext uri="{BB962C8B-B14F-4D97-AF65-F5344CB8AC3E}">
        <p14:creationId xmlns:p14="http://schemas.microsoft.com/office/powerpoint/2010/main" val="2186440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38517-19BF-4410-AEB3-B4B7B8F275A0}"/>
              </a:ext>
            </a:extLst>
          </p:cNvPr>
          <p:cNvSpPr>
            <a:spLocks noGrp="1"/>
          </p:cNvSpPr>
          <p:nvPr>
            <p:ph type="title"/>
          </p:nvPr>
        </p:nvSpPr>
        <p:spPr/>
        <p:txBody>
          <a:bodyPr/>
          <a:lstStyle/>
          <a:p>
            <a:r>
              <a:rPr lang="en-US" dirty="0">
                <a:solidFill>
                  <a:srgbClr val="A85232"/>
                </a:solidFill>
              </a:rPr>
              <a:t>The effects of an increase in income</a:t>
            </a:r>
            <a:endParaRPr lang="en-US" dirty="0"/>
          </a:p>
        </p:txBody>
      </p:sp>
      <p:sp>
        <p:nvSpPr>
          <p:cNvPr id="3" name="Content Placeholder 4">
            <a:extLst>
              <a:ext uri="{FF2B5EF4-FFF2-40B4-BE49-F238E27FC236}">
                <a16:creationId xmlns:a16="http://schemas.microsoft.com/office/drawing/2014/main" id="{ED514F71-F571-4941-AE8A-AD4345C812DB}"/>
              </a:ext>
            </a:extLst>
          </p:cNvPr>
          <p:cNvSpPr>
            <a:spLocks noGrp="1"/>
          </p:cNvSpPr>
          <p:nvPr>
            <p:ph type="body" sz="quarter" idx="10"/>
          </p:nvPr>
        </p:nvSpPr>
        <p:spPr>
          <a:xfrm>
            <a:off x="478361" y="1219686"/>
            <a:ext cx="3084513" cy="1023784"/>
          </a:xfrm>
        </p:spPr>
        <p:txBody>
          <a:bodyPr/>
          <a:lstStyle/>
          <a:p>
            <a:pPr algn="ctr">
              <a:lnSpc>
                <a:spcPct val="105000"/>
              </a:lnSpc>
              <a:spcBef>
                <a:spcPct val="25000"/>
              </a:spcBef>
            </a:pPr>
            <a:r>
              <a:rPr lang="en-US" dirty="0">
                <a:latin typeface="Arial" panose="020B0604020202020204" pitchFamily="34" charset="0"/>
                <a:cs typeface="Arial" panose="020B0604020202020204" pitchFamily="34" charset="0"/>
              </a:rPr>
              <a:t>Demand equation:</a:t>
            </a:r>
          </a:p>
          <a:p>
            <a:pPr algn="ctr">
              <a:lnSpc>
                <a:spcPct val="105000"/>
              </a:lnSpc>
              <a:spcBef>
                <a:spcPct val="25000"/>
              </a:spcBef>
            </a:pPr>
            <a:r>
              <a:rPr lang="en-US" b="1" i="1" dirty="0">
                <a:latin typeface="Arial" panose="020B0604020202020204" pitchFamily="34" charset="0"/>
                <a:cs typeface="Arial" panose="020B0604020202020204" pitchFamily="34" charset="0"/>
              </a:rPr>
              <a:t>Q </a:t>
            </a:r>
            <a:r>
              <a:rPr lang="en-US" b="1" i="1" baseline="30000" dirty="0">
                <a:latin typeface="Arial" panose="020B0604020202020204" pitchFamily="34" charset="0"/>
                <a:cs typeface="Arial" panose="020B0604020202020204" pitchFamily="34" charset="0"/>
              </a:rPr>
              <a:t>d</a:t>
            </a:r>
            <a:r>
              <a:rPr lang="en-US" dirty="0">
                <a:latin typeface="Arial" panose="020B0604020202020204" pitchFamily="34" charset="0"/>
                <a:cs typeface="Arial" panose="020B0604020202020204" pitchFamily="34" charset="0"/>
              </a:rPr>
              <a:t> = </a:t>
            </a:r>
            <a:r>
              <a:rPr lang="en-US" b="1" i="1" dirty="0">
                <a:latin typeface="Arial" panose="020B0604020202020204" pitchFamily="34" charset="0"/>
                <a:cs typeface="Arial" panose="020B0604020202020204" pitchFamily="34" charset="0"/>
              </a:rPr>
              <a:t>D </a:t>
            </a:r>
            <a:r>
              <a:rPr lang="en-US" dirty="0">
                <a:latin typeface="Arial" panose="020B0604020202020204" pitchFamily="34" charset="0"/>
                <a:cs typeface="Arial" panose="020B0604020202020204" pitchFamily="34" charset="0"/>
              </a:rPr>
              <a:t>(</a:t>
            </a:r>
            <a:r>
              <a:rPr lang="en-US" b="1" i="1" dirty="0">
                <a:latin typeface="Arial" panose="020B0604020202020204" pitchFamily="34" charset="0"/>
                <a:cs typeface="Arial" panose="020B0604020202020204" pitchFamily="34" charset="0"/>
              </a:rPr>
              <a:t>P, Y</a:t>
            </a:r>
            <a:r>
              <a:rPr lang="en-US" dirty="0">
                <a:latin typeface="Arial" panose="020B0604020202020204" pitchFamily="34" charset="0"/>
                <a:cs typeface="Arial" panose="020B0604020202020204" pitchFamily="34" charset="0"/>
              </a:rPr>
              <a:t> )</a:t>
            </a:r>
          </a:p>
        </p:txBody>
      </p:sp>
      <p:pic>
        <p:nvPicPr>
          <p:cNvPr id="8" name="Picture Placeholder 7" descr="This graph shows the impact on the supply and demand model when there is a shift in demand. The Y axis for this graph shows the Price of Pizza (P). The X axis shows the Quantity of pizza (Q). The supply line curves up to represent that the quantity of pizza has increased along with price. Two demand lines are shown: D subscript 1 and D subscript 2. The first demand line (D subscript 1) shows a lower price and quantity. The second (D subscript 2) shows a shift to higher price and quantity. The shift is reflected by an increase in equilibrium prices (P subscript 1 and P subscript 2, move up) as well as an increase in the equilibrium quantity  (Q subscript 1 and Q subscript 2, move right). The market equilibrium is now farther to the right.">
            <a:extLst>
              <a:ext uri="{FF2B5EF4-FFF2-40B4-BE49-F238E27FC236}">
                <a16:creationId xmlns:a16="http://schemas.microsoft.com/office/drawing/2014/main" id="{5741EF56-9FC5-478F-9C08-9C3D6B9BA908}"/>
              </a:ext>
            </a:extLst>
          </p:cNvPr>
          <p:cNvPicPr>
            <a:picLocks noGrp="1" noChangeAspect="1"/>
          </p:cNvPicPr>
          <p:nvPr>
            <p:ph type="pic" sz="quarter" idx="13"/>
          </p:nvPr>
        </p:nvPicPr>
        <p:blipFill>
          <a:blip r:embed="rId2"/>
          <a:stretch>
            <a:fillRect/>
          </a:stretch>
        </p:blipFill>
        <p:spPr>
          <a:xfrm>
            <a:off x="3186792" y="1701100"/>
            <a:ext cx="5409352" cy="3305716"/>
          </a:xfrm>
          <a:prstGeom prst="rect">
            <a:avLst/>
          </a:prstGeom>
        </p:spPr>
      </p:pic>
      <p:sp>
        <p:nvSpPr>
          <p:cNvPr id="5" name="Content Placeholder 4">
            <a:extLst>
              <a:ext uri="{FF2B5EF4-FFF2-40B4-BE49-F238E27FC236}">
                <a16:creationId xmlns:a16="http://schemas.microsoft.com/office/drawing/2014/main" id="{9386528E-640C-43A0-B6D8-69445BF1E0A8}"/>
              </a:ext>
            </a:extLst>
          </p:cNvPr>
          <p:cNvSpPr>
            <a:spLocks noGrp="1"/>
          </p:cNvSpPr>
          <p:nvPr>
            <p:ph sz="quarter" idx="12"/>
          </p:nvPr>
        </p:nvSpPr>
        <p:spPr>
          <a:xfrm>
            <a:off x="368988" y="2668772"/>
            <a:ext cx="3628853" cy="1520641"/>
          </a:xfrm>
          <a:noFill/>
          <a:ln>
            <a:solidFill>
              <a:schemeClr val="tx1"/>
            </a:solidFill>
          </a:ln>
        </p:spPr>
        <p:txBody>
          <a:bodyPr vert="horz" wrap="square" lIns="91440" tIns="45720" rIns="91440" bIns="45720" numCol="1" anchor="t" anchorCtr="0" compatLnSpc="1">
            <a:prstTxWarp prst="textNoShape">
              <a:avLst/>
            </a:prstTxWarp>
          </a:bodyPr>
          <a:lstStyle/>
          <a:p>
            <a:r>
              <a:rPr lang="en-US" dirty="0"/>
              <a:t>An increase in income increases the quantity </a:t>
            </a:r>
            <a:br>
              <a:rPr lang="en-US" dirty="0"/>
            </a:br>
            <a:r>
              <a:rPr lang="en-US" dirty="0"/>
              <a:t>of cars consumers demand at each price…</a:t>
            </a:r>
          </a:p>
        </p:txBody>
      </p:sp>
      <p:sp>
        <p:nvSpPr>
          <p:cNvPr id="7" name="Content Placeholder 6">
            <a:extLst>
              <a:ext uri="{FF2B5EF4-FFF2-40B4-BE49-F238E27FC236}">
                <a16:creationId xmlns:a16="http://schemas.microsoft.com/office/drawing/2014/main" id="{AE51CFD3-BE3E-434A-A65C-963FF569242D}"/>
              </a:ext>
            </a:extLst>
          </p:cNvPr>
          <p:cNvSpPr>
            <a:spLocks noGrp="1"/>
          </p:cNvSpPr>
          <p:nvPr>
            <p:ph sz="quarter" idx="14"/>
          </p:nvPr>
        </p:nvSpPr>
        <p:spPr>
          <a:xfrm>
            <a:off x="998359" y="4709825"/>
            <a:ext cx="3096149" cy="1212510"/>
          </a:xfrm>
          <a:ln>
            <a:solidFill>
              <a:schemeClr val="tx1"/>
            </a:solidFill>
          </a:ln>
        </p:spPr>
        <p:txBody>
          <a:bodyPr/>
          <a:lstStyle/>
          <a:p>
            <a:r>
              <a:rPr lang="en-US" dirty="0"/>
              <a:t>…which increases the equilibrium price and quantity.</a:t>
            </a:r>
          </a:p>
        </p:txBody>
      </p:sp>
    </p:spTree>
    <p:extLst>
      <p:ext uri="{BB962C8B-B14F-4D97-AF65-F5344CB8AC3E}">
        <p14:creationId xmlns:p14="http://schemas.microsoft.com/office/powerpoint/2010/main" val="1140809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38517-19BF-4410-AEB3-B4B7B8F275A0}"/>
              </a:ext>
            </a:extLst>
          </p:cNvPr>
          <p:cNvSpPr>
            <a:spLocks noGrp="1"/>
          </p:cNvSpPr>
          <p:nvPr>
            <p:ph type="title"/>
          </p:nvPr>
        </p:nvSpPr>
        <p:spPr/>
        <p:txBody>
          <a:bodyPr/>
          <a:lstStyle/>
          <a:p>
            <a:r>
              <a:rPr lang="en-US" dirty="0">
                <a:solidFill>
                  <a:srgbClr val="A85232"/>
                </a:solidFill>
              </a:rPr>
              <a:t>The effects of a steel price increase</a:t>
            </a:r>
          </a:p>
        </p:txBody>
      </p:sp>
      <p:sp>
        <p:nvSpPr>
          <p:cNvPr id="3" name="Content Placeholder 4">
            <a:extLst>
              <a:ext uri="{FF2B5EF4-FFF2-40B4-BE49-F238E27FC236}">
                <a16:creationId xmlns:a16="http://schemas.microsoft.com/office/drawing/2014/main" id="{ED514F71-F571-4941-AE8A-AD4345C812DB}"/>
              </a:ext>
            </a:extLst>
          </p:cNvPr>
          <p:cNvSpPr>
            <a:spLocks noGrp="1"/>
          </p:cNvSpPr>
          <p:nvPr>
            <p:ph type="body" sz="quarter" idx="10"/>
          </p:nvPr>
        </p:nvSpPr>
        <p:spPr>
          <a:xfrm>
            <a:off x="478361" y="1219686"/>
            <a:ext cx="3084513" cy="1023784"/>
          </a:xfrm>
        </p:spPr>
        <p:txBody>
          <a:bodyPr/>
          <a:lstStyle/>
          <a:p>
            <a:pPr algn="ctr">
              <a:lnSpc>
                <a:spcPct val="105000"/>
              </a:lnSpc>
              <a:spcBef>
                <a:spcPct val="25000"/>
              </a:spcBef>
            </a:pPr>
            <a:r>
              <a:rPr lang="en-US" dirty="0">
                <a:latin typeface="Arial" panose="020B0604020202020204" pitchFamily="34" charset="0"/>
                <a:cs typeface="Arial" panose="020B0604020202020204" pitchFamily="34" charset="0"/>
              </a:rPr>
              <a:t>Supply equation:</a:t>
            </a:r>
          </a:p>
          <a:p>
            <a:pPr algn="ctr">
              <a:lnSpc>
                <a:spcPct val="105000"/>
              </a:lnSpc>
              <a:spcBef>
                <a:spcPct val="25000"/>
              </a:spcBef>
            </a:pPr>
            <a:r>
              <a:rPr lang="en-US" b="1" i="1" dirty="0">
                <a:latin typeface="Arial" panose="020B0604020202020204" pitchFamily="34" charset="0"/>
                <a:cs typeface="Arial" panose="020B0604020202020204" pitchFamily="34" charset="0"/>
              </a:rPr>
              <a:t>Q </a:t>
            </a:r>
            <a:r>
              <a:rPr lang="en-US" b="1" i="1" baseline="30000" dirty="0">
                <a:latin typeface="Arial" panose="020B0604020202020204" pitchFamily="34" charset="0"/>
                <a:cs typeface="Arial" panose="020B0604020202020204" pitchFamily="34" charset="0"/>
              </a:rPr>
              <a:t>s</a:t>
            </a:r>
            <a:r>
              <a:rPr lang="en-US" dirty="0">
                <a:latin typeface="Arial" panose="020B0604020202020204" pitchFamily="34" charset="0"/>
                <a:cs typeface="Arial" panose="020B0604020202020204" pitchFamily="34" charset="0"/>
              </a:rPr>
              <a:t> = </a:t>
            </a:r>
            <a:r>
              <a:rPr lang="en-US" b="1" i="1" dirty="0">
                <a:latin typeface="Arial" panose="020B0604020202020204" pitchFamily="34" charset="0"/>
                <a:cs typeface="Arial" panose="020B0604020202020204" pitchFamily="34" charset="0"/>
              </a:rPr>
              <a:t>S </a:t>
            </a:r>
            <a:r>
              <a:rPr lang="en-US" dirty="0">
                <a:latin typeface="Arial" panose="020B0604020202020204" pitchFamily="34" charset="0"/>
                <a:cs typeface="Arial" panose="020B0604020202020204" pitchFamily="34" charset="0"/>
              </a:rPr>
              <a:t>(</a:t>
            </a:r>
            <a:r>
              <a:rPr lang="en-US" b="1"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a:t>
            </a:r>
            <a:r>
              <a:rPr lang="en-US" b="1" i="1" dirty="0">
                <a:latin typeface="Arial" panose="020B0604020202020204" pitchFamily="34" charset="0"/>
                <a:cs typeface="Arial" panose="020B0604020202020204" pitchFamily="34" charset="0"/>
              </a:rPr>
              <a:t>P</a:t>
            </a:r>
            <a:r>
              <a:rPr lang="en-US" b="1" i="1" baseline="-25000" dirty="0">
                <a:latin typeface="Arial" panose="020B0604020202020204" pitchFamily="34" charset="0"/>
                <a:cs typeface="Arial" panose="020B0604020202020204" pitchFamily="34" charset="0"/>
              </a:rPr>
              <a:t>S</a:t>
            </a:r>
            <a:r>
              <a:rPr lang="en-US" dirty="0">
                <a:latin typeface="Arial" panose="020B0604020202020204" pitchFamily="34" charset="0"/>
                <a:cs typeface="Arial" panose="020B0604020202020204" pitchFamily="34" charset="0"/>
              </a:rPr>
              <a:t> )</a:t>
            </a:r>
          </a:p>
        </p:txBody>
      </p:sp>
      <p:sp>
        <p:nvSpPr>
          <p:cNvPr id="5" name="Content Placeholder 4">
            <a:extLst>
              <a:ext uri="{FF2B5EF4-FFF2-40B4-BE49-F238E27FC236}">
                <a16:creationId xmlns:a16="http://schemas.microsoft.com/office/drawing/2014/main" id="{9386528E-640C-43A0-B6D8-69445BF1E0A8}"/>
              </a:ext>
            </a:extLst>
          </p:cNvPr>
          <p:cNvSpPr>
            <a:spLocks noGrp="1"/>
          </p:cNvSpPr>
          <p:nvPr>
            <p:ph sz="quarter" idx="12"/>
          </p:nvPr>
        </p:nvSpPr>
        <p:spPr>
          <a:xfrm>
            <a:off x="368988" y="2668772"/>
            <a:ext cx="3628853" cy="1520641"/>
          </a:xfrm>
          <a:noFill/>
          <a:ln>
            <a:solidFill>
              <a:schemeClr val="tx1"/>
            </a:solidFill>
          </a:ln>
        </p:spPr>
        <p:txBody>
          <a:bodyPr vert="horz" wrap="square" lIns="91440" tIns="45720" rIns="91440" bIns="45720" numCol="1" anchor="t" anchorCtr="0" compatLnSpc="1">
            <a:prstTxWarp prst="textNoShape">
              <a:avLst/>
            </a:prstTxWarp>
          </a:bodyPr>
          <a:lstStyle/>
          <a:p>
            <a:pPr>
              <a:spcBef>
                <a:spcPct val="50000"/>
              </a:spcBef>
            </a:pPr>
            <a:r>
              <a:rPr lang="en-US" dirty="0"/>
              <a:t>An increase in </a:t>
            </a:r>
            <a:r>
              <a:rPr lang="en-US" b="1" i="1" dirty="0">
                <a:latin typeface="Tahoma" pitchFamily="34" charset="0"/>
              </a:rPr>
              <a:t>P</a:t>
            </a:r>
            <a:r>
              <a:rPr lang="en-US" i="1" baseline="-25000" dirty="0">
                <a:latin typeface="Tahoma" pitchFamily="34" charset="0"/>
              </a:rPr>
              <a:t>s</a:t>
            </a:r>
            <a:r>
              <a:rPr lang="en-US" i="1" dirty="0"/>
              <a:t> </a:t>
            </a:r>
            <a:r>
              <a:rPr lang="en-US" dirty="0"/>
              <a:t>reduces the quantity of cars producers supply at each price…</a:t>
            </a:r>
          </a:p>
        </p:txBody>
      </p:sp>
      <p:sp>
        <p:nvSpPr>
          <p:cNvPr id="7" name="Content Placeholder 6">
            <a:extLst>
              <a:ext uri="{FF2B5EF4-FFF2-40B4-BE49-F238E27FC236}">
                <a16:creationId xmlns:a16="http://schemas.microsoft.com/office/drawing/2014/main" id="{AE51CFD3-BE3E-434A-A65C-963FF569242D}"/>
              </a:ext>
            </a:extLst>
          </p:cNvPr>
          <p:cNvSpPr>
            <a:spLocks noGrp="1"/>
          </p:cNvSpPr>
          <p:nvPr>
            <p:ph sz="quarter" idx="14"/>
          </p:nvPr>
        </p:nvSpPr>
        <p:spPr>
          <a:xfrm>
            <a:off x="998359" y="4709825"/>
            <a:ext cx="3096149" cy="1212510"/>
          </a:xfrm>
          <a:ln>
            <a:solidFill>
              <a:schemeClr val="tx1"/>
            </a:solidFill>
          </a:ln>
        </p:spPr>
        <p:txBody>
          <a:bodyPr/>
          <a:lstStyle/>
          <a:p>
            <a:pPr>
              <a:spcBef>
                <a:spcPct val="50000"/>
              </a:spcBef>
            </a:pPr>
            <a:r>
              <a:rPr lang="en-US" dirty="0"/>
              <a:t>…which increases the market price and reduces the quantity.</a:t>
            </a:r>
          </a:p>
        </p:txBody>
      </p:sp>
      <p:pic>
        <p:nvPicPr>
          <p:cNvPr id="9" name="Picture Placeholder 8" descr="The shows the impact on the supply and demand model when there is a shift in supply. The Y axis for this graph shows the Price of Pizza (P). The X axis shows the Quantity of pizza (Q). The demand line curves down to represent that the demand decreases as the quantity increases. Two supply lines are shown: S subscript 1 and S subscript 2. The first supply line (S subscript 1) shows a lower price and higher quantity. The second (S subscript 2) shows a shift to less quantity and higher price (left). The shift is reflected by the equilibrium prices increasing (P subscript 1 and P subscript 2, move up) with equilibrium quantity decreasing (Q subscript 1 and Q subscript 2, move left). The market equilibrium is now farther left .">
            <a:extLst>
              <a:ext uri="{FF2B5EF4-FFF2-40B4-BE49-F238E27FC236}">
                <a16:creationId xmlns:a16="http://schemas.microsoft.com/office/drawing/2014/main" id="{C519A983-7395-49B2-8C9D-2FE64D837E24}"/>
              </a:ext>
            </a:extLst>
          </p:cNvPr>
          <p:cNvPicPr>
            <a:picLocks noGrp="1" noChangeAspect="1"/>
          </p:cNvPicPr>
          <p:nvPr>
            <p:ph type="pic" sz="quarter" idx="13"/>
          </p:nvPr>
        </p:nvPicPr>
        <p:blipFill>
          <a:blip r:embed="rId2"/>
          <a:stretch>
            <a:fillRect/>
          </a:stretch>
        </p:blipFill>
        <p:spPr>
          <a:xfrm>
            <a:off x="4413168" y="2013837"/>
            <a:ext cx="4311006" cy="3085329"/>
          </a:xfrm>
          <a:prstGeom prst="rect">
            <a:avLst/>
          </a:prstGeom>
        </p:spPr>
      </p:pic>
    </p:spTree>
    <p:extLst>
      <p:ext uri="{BB962C8B-B14F-4D97-AF65-F5344CB8AC3E}">
        <p14:creationId xmlns:p14="http://schemas.microsoft.com/office/powerpoint/2010/main" val="1779669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B37E019-072E-41D4-AAEB-2F40203DA6C0}"/>
              </a:ext>
            </a:extLst>
          </p:cNvPr>
          <p:cNvSpPr>
            <a:spLocks noGrp="1"/>
          </p:cNvSpPr>
          <p:nvPr>
            <p:ph type="title"/>
          </p:nvPr>
        </p:nvSpPr>
        <p:spPr>
          <a:noFill/>
          <a:ln>
            <a:noFill/>
          </a:ln>
        </p:spPr>
        <p:txBody>
          <a:bodyPr vert="horz" wrap="square" lIns="91440" tIns="45720" rIns="91440" bIns="45720" numCol="1" anchor="ctr" anchorCtr="0" compatLnSpc="1">
            <a:prstTxWarp prst="textNoShape">
              <a:avLst/>
            </a:prstTxWarp>
          </a:bodyPr>
          <a:lstStyle/>
          <a:p>
            <a:pPr>
              <a:spcBef>
                <a:spcPct val="20000"/>
              </a:spcBef>
              <a:buClr>
                <a:srgbClr val="330066"/>
              </a:buClr>
              <a:buSzPct val="150000"/>
            </a:pPr>
            <a:r>
              <a:rPr lang="en-US" dirty="0">
                <a:solidFill>
                  <a:srgbClr val="A85232"/>
                </a:solidFill>
              </a:rPr>
              <a:t>Endogenous vs. exogenous variables</a:t>
            </a:r>
          </a:p>
        </p:txBody>
      </p:sp>
      <p:sp>
        <p:nvSpPr>
          <p:cNvPr id="11" name="Content Placeholder 10">
            <a:extLst>
              <a:ext uri="{FF2B5EF4-FFF2-40B4-BE49-F238E27FC236}">
                <a16:creationId xmlns:a16="http://schemas.microsoft.com/office/drawing/2014/main" id="{431A5DD7-E0D3-443C-88D1-587180E72A86}"/>
              </a:ext>
            </a:extLst>
          </p:cNvPr>
          <p:cNvSpPr>
            <a:spLocks noGrp="1"/>
          </p:cNvSpPr>
          <p:nvPr>
            <p:ph type="body" sz="quarter" idx="10"/>
          </p:nvPr>
        </p:nvSpPr>
        <p:spPr/>
        <p:txBody>
          <a:bodyPr/>
          <a:lstStyle/>
          <a:p>
            <a:pPr>
              <a:spcBef>
                <a:spcPct val="40000"/>
              </a:spcBef>
            </a:pPr>
            <a:r>
              <a:rPr lang="en-US" dirty="0">
                <a:latin typeface="Arial" panose="020B0604020202020204" pitchFamily="34" charset="0"/>
                <a:cs typeface="Arial" panose="020B0604020202020204" pitchFamily="34" charset="0"/>
              </a:rPr>
              <a:t>The values of </a:t>
            </a:r>
            <a:r>
              <a:rPr lang="en-US" b="1" dirty="0">
                <a:solidFill>
                  <a:srgbClr val="C00000"/>
                </a:solidFill>
                <a:latin typeface="Arial" panose="020B0604020202020204" pitchFamily="34" charset="0"/>
                <a:cs typeface="Arial" panose="020B0604020202020204" pitchFamily="34" charset="0"/>
              </a:rPr>
              <a:t>endogenous</a:t>
            </a:r>
            <a:r>
              <a:rPr lang="en-US" dirty="0">
                <a:latin typeface="Arial" panose="020B0604020202020204" pitchFamily="34" charset="0"/>
                <a:cs typeface="Arial" panose="020B0604020202020204" pitchFamily="34" charset="0"/>
              </a:rPr>
              <a:t> </a:t>
            </a:r>
            <a:r>
              <a:rPr lang="en-US" b="1" dirty="0">
                <a:solidFill>
                  <a:srgbClr val="C00000"/>
                </a:solidFill>
                <a:latin typeface="Arial" panose="020B0604020202020204" pitchFamily="34" charset="0"/>
                <a:cs typeface="Arial" panose="020B0604020202020204" pitchFamily="34" charset="0"/>
              </a:rPr>
              <a:t>variables</a:t>
            </a:r>
            <a:r>
              <a:rPr lang="en-US" dirty="0">
                <a:solidFill>
                  <a:srgbClr val="C00000"/>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are determined in the model.</a:t>
            </a:r>
          </a:p>
          <a:p>
            <a:pPr>
              <a:spcBef>
                <a:spcPct val="40000"/>
              </a:spcBef>
            </a:pPr>
            <a:r>
              <a:rPr lang="en-US" dirty="0">
                <a:latin typeface="Arial" panose="020B0604020202020204" pitchFamily="34" charset="0"/>
                <a:cs typeface="Arial" panose="020B0604020202020204" pitchFamily="34" charset="0"/>
              </a:rPr>
              <a:t>The values of </a:t>
            </a:r>
            <a:r>
              <a:rPr lang="en-US" b="1" dirty="0">
                <a:solidFill>
                  <a:srgbClr val="C00000"/>
                </a:solidFill>
                <a:latin typeface="Arial" panose="020B0604020202020204" pitchFamily="34" charset="0"/>
                <a:cs typeface="Arial" panose="020B0604020202020204" pitchFamily="34" charset="0"/>
              </a:rPr>
              <a:t>exogenous</a:t>
            </a:r>
            <a:r>
              <a:rPr lang="en-US" dirty="0">
                <a:latin typeface="Arial" panose="020B0604020202020204" pitchFamily="34" charset="0"/>
                <a:cs typeface="Arial" panose="020B0604020202020204" pitchFamily="34" charset="0"/>
              </a:rPr>
              <a:t> </a:t>
            </a:r>
            <a:r>
              <a:rPr lang="en-US" b="1" dirty="0">
                <a:solidFill>
                  <a:srgbClr val="C00000"/>
                </a:solidFill>
                <a:latin typeface="Arial" panose="020B0604020202020204" pitchFamily="34" charset="0"/>
                <a:cs typeface="Arial" panose="020B0604020202020204" pitchFamily="34" charset="0"/>
              </a:rPr>
              <a:t>variables </a:t>
            </a:r>
            <a:r>
              <a:rPr lang="en-US" dirty="0">
                <a:latin typeface="Arial" panose="020B0604020202020204" pitchFamily="34" charset="0"/>
                <a:cs typeface="Arial" panose="020B0604020202020204" pitchFamily="34" charset="0"/>
              </a:rPr>
              <a:t>are determined outside the model: the model takes their values and behaviors</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as given.</a:t>
            </a:r>
          </a:p>
          <a:p>
            <a:pPr>
              <a:spcBef>
                <a:spcPct val="40000"/>
              </a:spcBef>
            </a:pPr>
            <a:r>
              <a:rPr lang="en-US" dirty="0">
                <a:latin typeface="Arial" panose="020B0604020202020204" pitchFamily="34" charset="0"/>
                <a:cs typeface="Arial" panose="020B0604020202020204" pitchFamily="34" charset="0"/>
              </a:rPr>
              <a:t>In the model of supply and demand for cars,</a:t>
            </a:r>
          </a:p>
          <a:p>
            <a:pPr marL="342900" lvl="1" indent="0">
              <a:spcBef>
                <a:spcPct val="40000"/>
              </a:spcBef>
              <a:buNone/>
            </a:pPr>
            <a:r>
              <a:rPr lang="en-US" dirty="0">
                <a:latin typeface="Arial" panose="020B0604020202020204" pitchFamily="34" charset="0"/>
                <a:cs typeface="Arial" panose="020B0604020202020204" pitchFamily="34" charset="0"/>
              </a:rPr>
              <a:t>endogenous variables: </a:t>
            </a:r>
            <a:r>
              <a:rPr lang="en-US" b="1"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a:t>
            </a:r>
            <a:r>
              <a:rPr lang="en-US" b="1" i="1" dirty="0">
                <a:latin typeface="Arial" panose="020B0604020202020204" pitchFamily="34" charset="0"/>
                <a:cs typeface="Arial" panose="020B0604020202020204" pitchFamily="34" charset="0"/>
              </a:rPr>
              <a:t>Q </a:t>
            </a:r>
            <a:r>
              <a:rPr lang="en-US" b="1" i="1" baseline="30000" dirty="0">
                <a:latin typeface="Arial" panose="020B0604020202020204" pitchFamily="34" charset="0"/>
                <a:cs typeface="Arial" panose="020B0604020202020204" pitchFamily="34" charset="0"/>
              </a:rPr>
              <a:t>d</a:t>
            </a:r>
            <a:r>
              <a:rPr lang="en-US" dirty="0">
                <a:latin typeface="Arial" panose="020B0604020202020204" pitchFamily="34" charset="0"/>
                <a:cs typeface="Arial" panose="020B0604020202020204" pitchFamily="34" charset="0"/>
              </a:rPr>
              <a:t>, </a:t>
            </a:r>
            <a:r>
              <a:rPr lang="en-US" b="1" i="1" dirty="0">
                <a:latin typeface="Arial" panose="020B0604020202020204" pitchFamily="34" charset="0"/>
                <a:cs typeface="Arial" panose="020B0604020202020204" pitchFamily="34" charset="0"/>
              </a:rPr>
              <a:t>Q </a:t>
            </a:r>
            <a:r>
              <a:rPr lang="en-US" b="1" i="1" baseline="30000" dirty="0">
                <a:latin typeface="Arial" panose="020B0604020202020204" pitchFamily="34" charset="0"/>
                <a:cs typeface="Arial" panose="020B0604020202020204" pitchFamily="34" charset="0"/>
              </a:rPr>
              <a:t>s</a:t>
            </a:r>
            <a:endParaRPr lang="en-US" dirty="0">
              <a:latin typeface="Arial" panose="020B0604020202020204" pitchFamily="34" charset="0"/>
              <a:cs typeface="Arial" panose="020B0604020202020204" pitchFamily="34" charset="0"/>
            </a:endParaRPr>
          </a:p>
          <a:p>
            <a:pPr marL="342900" lvl="1" indent="0">
              <a:spcBef>
                <a:spcPct val="40000"/>
              </a:spcBef>
              <a:buNone/>
            </a:pPr>
            <a:r>
              <a:rPr lang="en-US" dirty="0">
                <a:latin typeface="Arial" panose="020B0604020202020204" pitchFamily="34" charset="0"/>
                <a:cs typeface="Arial" panose="020B0604020202020204" pitchFamily="34" charset="0"/>
              </a:rPr>
              <a:t>exogenous variables: </a:t>
            </a:r>
            <a:r>
              <a:rPr lang="en-US" b="1" i="1" dirty="0">
                <a:latin typeface="Arial" panose="020B0604020202020204" pitchFamily="34" charset="0"/>
                <a:cs typeface="Arial" panose="020B0604020202020204" pitchFamily="34" charset="0"/>
              </a:rPr>
              <a:t>Y</a:t>
            </a:r>
            <a:r>
              <a:rPr lang="en-US" dirty="0">
                <a:latin typeface="Arial" panose="020B0604020202020204" pitchFamily="34" charset="0"/>
                <a:cs typeface="Arial" panose="020B0604020202020204" pitchFamily="34" charset="0"/>
              </a:rPr>
              <a:t>, </a:t>
            </a:r>
            <a:r>
              <a:rPr lang="en-US" b="1" i="1" dirty="0">
                <a:latin typeface="Arial" panose="020B0604020202020204" pitchFamily="34" charset="0"/>
                <a:cs typeface="Arial" panose="020B0604020202020204" pitchFamily="34" charset="0"/>
              </a:rPr>
              <a:t>P</a:t>
            </a:r>
            <a:r>
              <a:rPr lang="en-US" b="1" i="1" baseline="-25000" dirty="0">
                <a:latin typeface="Arial" panose="020B0604020202020204" pitchFamily="34" charset="0"/>
                <a:cs typeface="Arial" panose="020B0604020202020204" pitchFamily="34" charset="0"/>
              </a:rPr>
              <a:t>s</a:t>
            </a:r>
          </a:p>
        </p:txBody>
      </p:sp>
    </p:spTree>
    <p:extLst>
      <p:ext uri="{BB962C8B-B14F-4D97-AF65-F5344CB8AC3E}">
        <p14:creationId xmlns:p14="http://schemas.microsoft.com/office/powerpoint/2010/main" val="2084763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a:solidFill>
                  <a:srgbClr val="A85232"/>
                </a:solidFill>
              </a:rPr>
              <a:t>Important issues in macroeconomics Part 1</a:t>
            </a:r>
            <a:endParaRPr lang="en-US" dirty="0"/>
          </a:p>
        </p:txBody>
      </p:sp>
      <p:sp>
        <p:nvSpPr>
          <p:cNvPr id="2" name="Content Placeholder 1">
            <a:extLst>
              <a:ext uri="{FF2B5EF4-FFF2-40B4-BE49-F238E27FC236}">
                <a16:creationId xmlns:a16="http://schemas.microsoft.com/office/drawing/2014/main" id="{37D0978C-03D4-4CED-82C0-BD5F4CDAC069}"/>
              </a:ext>
            </a:extLst>
          </p:cNvPr>
          <p:cNvSpPr>
            <a:spLocks noGrp="1"/>
          </p:cNvSpPr>
          <p:nvPr>
            <p:ph type="body" sz="quarter" idx="10"/>
          </p:nvPr>
        </p:nvSpPr>
        <p:spPr/>
        <p:txBody>
          <a:bodyPr/>
          <a:lstStyle/>
          <a:p>
            <a:pPr>
              <a:spcBef>
                <a:spcPts val="624"/>
              </a:spcBef>
              <a:spcAft>
                <a:spcPts val="1200"/>
              </a:spcAft>
            </a:pPr>
            <a:r>
              <a:rPr lang="en-US" b="1" dirty="0">
                <a:solidFill>
                  <a:srgbClr val="C00000"/>
                </a:solidFill>
              </a:rPr>
              <a:t>Macroeconomics</a:t>
            </a:r>
            <a:r>
              <a:rPr lang="en-US" dirty="0"/>
              <a:t>—the study of the economy as a whole—addresses many topical issues, such as:</a:t>
            </a:r>
            <a:endParaRPr lang="en-US" dirty="0">
              <a:latin typeface="Arial" panose="020B0604020202020204" pitchFamily="34" charset="0"/>
              <a:cs typeface="Arial" panose="020B0604020202020204" pitchFamily="34" charset="0"/>
            </a:endParaRPr>
          </a:p>
          <a:p>
            <a:pPr>
              <a:spcBef>
                <a:spcPts val="600"/>
              </a:spcBef>
            </a:pPr>
            <a:r>
              <a:rPr lang="en-US" dirty="0">
                <a:latin typeface="Arial" panose="020B0604020202020204" pitchFamily="34" charset="0"/>
                <a:cs typeface="Arial" panose="020B0604020202020204" pitchFamily="34" charset="0"/>
              </a:rPr>
              <a:t>What causes recessions? What is “government stimulus,” and why might it help?</a:t>
            </a:r>
          </a:p>
          <a:p>
            <a:pPr>
              <a:spcBef>
                <a:spcPts val="600"/>
              </a:spcBef>
            </a:pPr>
            <a:r>
              <a:rPr lang="en-US" dirty="0">
                <a:latin typeface="Arial" panose="020B0604020202020204" pitchFamily="34" charset="0"/>
                <a:cs typeface="Arial" panose="020B0604020202020204" pitchFamily="34" charset="0"/>
              </a:rPr>
              <a:t>How can problems in the housing market spread to the rest of the economy?</a:t>
            </a:r>
          </a:p>
          <a:p>
            <a:pPr>
              <a:spcBef>
                <a:spcPts val="600"/>
              </a:spcBef>
            </a:pPr>
            <a:r>
              <a:rPr lang="en-US" dirty="0">
                <a:latin typeface="Arial" panose="020B0604020202020204" pitchFamily="34" charset="0"/>
                <a:cs typeface="Arial" panose="020B0604020202020204" pitchFamily="34" charset="0"/>
              </a:rPr>
              <a:t>What is the government budget deficit? How does it affect workers, consumers, businesses, and taxpayers?</a:t>
            </a:r>
          </a:p>
        </p:txBody>
      </p:sp>
    </p:spTree>
    <p:extLst>
      <p:ext uri="{BB962C8B-B14F-4D97-AF65-F5344CB8AC3E}">
        <p14:creationId xmlns:p14="http://schemas.microsoft.com/office/powerpoint/2010/main" val="11168593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03F15"/>
                </a:solidFill>
              </a:rPr>
              <a:t>NOW YOU TRY</a:t>
            </a:r>
            <a:r>
              <a:rPr lang="en-US" baseline="0" dirty="0">
                <a:solidFill>
                  <a:schemeClr val="bg1"/>
                </a:solidFill>
                <a:effectLst>
                  <a:outerShdw blurRad="38100" dist="38100" dir="2700000" algn="tl">
                    <a:srgbClr val="000000">
                      <a:alpha val="43137"/>
                    </a:srgbClr>
                  </a:outerShdw>
                </a:effectLst>
              </a:rPr>
              <a:t> </a:t>
            </a:r>
            <a:br>
              <a:rPr lang="en-US" baseline="0" dirty="0">
                <a:solidFill>
                  <a:schemeClr val="bg1"/>
                </a:solidFill>
                <a:effectLst>
                  <a:outerShdw blurRad="38100" dist="38100" dir="2700000" algn="tl">
                    <a:srgbClr val="000000">
                      <a:alpha val="43137"/>
                    </a:srgbClr>
                  </a:outerShdw>
                </a:effectLst>
              </a:rPr>
            </a:br>
            <a:r>
              <a:rPr lang="en-US" dirty="0"/>
              <a:t>Supply and demand</a:t>
            </a:r>
          </a:p>
        </p:txBody>
      </p:sp>
      <p:sp>
        <p:nvSpPr>
          <p:cNvPr id="6" name="Content Placeholder 2"/>
          <p:cNvSpPr>
            <a:spLocks noGrp="1"/>
          </p:cNvSpPr>
          <p:nvPr>
            <p:ph type="body" sz="quarter" idx="10"/>
          </p:nvPr>
        </p:nvSpPr>
        <p:spPr/>
        <p:txBody>
          <a:bodyPr/>
          <a:lstStyle/>
          <a:p>
            <a:pPr marL="533400" indent="-533400">
              <a:spcBef>
                <a:spcPct val="50000"/>
              </a:spcBef>
              <a:buClr>
                <a:srgbClr val="C0504D"/>
              </a:buClr>
              <a:buSzPct val="100000"/>
              <a:buFont typeface="+mj-lt"/>
              <a:buAutoNum type="arabicPeriod"/>
            </a:pPr>
            <a:r>
              <a:rPr lang="en-US" dirty="0"/>
              <a:t>Write down demand and supply equations for smartphones, include two exogenous variables in each equation.</a:t>
            </a:r>
          </a:p>
          <a:p>
            <a:pPr marL="533400" lvl="0" indent="-533400">
              <a:spcBef>
                <a:spcPct val="50000"/>
              </a:spcBef>
              <a:buClr>
                <a:srgbClr val="C0504D"/>
              </a:buClr>
              <a:buSzPct val="100000"/>
              <a:buFont typeface="+mj-lt"/>
              <a:buAutoNum type="arabicPeriod"/>
            </a:pPr>
            <a:r>
              <a:rPr lang="en-US" dirty="0"/>
              <a:t>Draw a supply–demand graph for smartphones and identify the equilibrium price and quantity.</a:t>
            </a:r>
          </a:p>
          <a:p>
            <a:pPr marL="533400" indent="-533400">
              <a:spcBef>
                <a:spcPct val="50000"/>
              </a:spcBef>
              <a:buClr>
                <a:srgbClr val="C0504D"/>
              </a:buClr>
              <a:buSzPct val="100000"/>
              <a:buFont typeface="+mj-lt"/>
              <a:buAutoNum type="arabicPeriod"/>
            </a:pPr>
            <a:r>
              <a:rPr lang="en-US" dirty="0"/>
              <a:t>Use your graph to show how a change in one of your exogenous variables affects the model’s endogenous variables.</a:t>
            </a:r>
          </a:p>
        </p:txBody>
      </p:sp>
    </p:spTree>
    <p:extLst>
      <p:ext uri="{BB962C8B-B14F-4D97-AF65-F5344CB8AC3E}">
        <p14:creationId xmlns:p14="http://schemas.microsoft.com/office/powerpoint/2010/main" val="41407235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B37E019-072E-41D4-AAEB-2F40203DA6C0}"/>
              </a:ext>
            </a:extLst>
          </p:cNvPr>
          <p:cNvSpPr>
            <a:spLocks noGrp="1"/>
          </p:cNvSpPr>
          <p:nvPr>
            <p:ph type="title"/>
          </p:nvPr>
        </p:nvSpPr>
        <p:spPr>
          <a:noFill/>
          <a:ln>
            <a:noFill/>
          </a:ln>
        </p:spPr>
        <p:txBody>
          <a:bodyPr vert="horz" wrap="square" lIns="91440" tIns="45720" rIns="91440" bIns="45720" numCol="1" anchor="ctr" anchorCtr="0" compatLnSpc="1">
            <a:prstTxWarp prst="textNoShape">
              <a:avLst/>
            </a:prstTxWarp>
          </a:bodyPr>
          <a:lstStyle/>
          <a:p>
            <a:pPr>
              <a:spcBef>
                <a:spcPct val="20000"/>
              </a:spcBef>
              <a:buClr>
                <a:srgbClr val="330066"/>
              </a:buClr>
              <a:buSzPct val="150000"/>
            </a:pPr>
            <a:r>
              <a:rPr lang="en-US" dirty="0">
                <a:solidFill>
                  <a:srgbClr val="A85232"/>
                </a:solidFill>
              </a:rPr>
              <a:t>The use of multiple models, part 1</a:t>
            </a:r>
          </a:p>
        </p:txBody>
      </p:sp>
      <p:sp>
        <p:nvSpPr>
          <p:cNvPr id="11" name="Content Placeholder 10">
            <a:extLst>
              <a:ext uri="{FF2B5EF4-FFF2-40B4-BE49-F238E27FC236}">
                <a16:creationId xmlns:a16="http://schemas.microsoft.com/office/drawing/2014/main" id="{431A5DD7-E0D3-443C-88D1-587180E72A86}"/>
              </a:ext>
            </a:extLst>
          </p:cNvPr>
          <p:cNvSpPr>
            <a:spLocks noGrp="1"/>
          </p:cNvSpPr>
          <p:nvPr>
            <p:ph type="body" sz="quarter" idx="10"/>
          </p:nvPr>
        </p:nvSpPr>
        <p:spPr/>
        <p:txBody>
          <a:bodyPr/>
          <a:lstStyle/>
          <a:p>
            <a:pPr>
              <a:spcBef>
                <a:spcPts val="600"/>
              </a:spcBef>
            </a:pPr>
            <a:r>
              <a:rPr lang="en-US" dirty="0">
                <a:latin typeface="Arial" panose="020B0604020202020204" pitchFamily="34" charset="0"/>
                <a:cs typeface="Arial" panose="020B0604020202020204" pitchFamily="34" charset="0"/>
              </a:rPr>
              <a:t>No single model can address all the issues we care about. </a:t>
            </a:r>
          </a:p>
          <a:p>
            <a:pPr>
              <a:spcBef>
                <a:spcPts val="600"/>
              </a:spcBef>
            </a:pPr>
            <a:r>
              <a:rPr lang="en-US" dirty="0">
                <a:latin typeface="Arial" panose="020B0604020202020204" pitchFamily="34" charset="0"/>
                <a:cs typeface="Arial" panose="020B0604020202020204" pitchFamily="34" charset="0"/>
              </a:rPr>
              <a:t>For example, our supply–demand model of the car market…</a:t>
            </a:r>
          </a:p>
          <a:p>
            <a:pPr marL="800100" lvl="1">
              <a:spcBef>
                <a:spcPts val="600"/>
              </a:spcBef>
              <a:buClr>
                <a:schemeClr val="tx1"/>
              </a:buClr>
              <a:buFont typeface="Arial" panose="020B0604020202020204" pitchFamily="34" charset="0"/>
              <a:buChar char="•"/>
            </a:pPr>
            <a:r>
              <a:rPr lang="en-US" i="1" dirty="0">
                <a:latin typeface="Arial" panose="020B0604020202020204" pitchFamily="34" charset="0"/>
                <a:cs typeface="Arial" panose="020B0604020202020204" pitchFamily="34" charset="0"/>
              </a:rPr>
              <a:t>can</a:t>
            </a:r>
            <a:r>
              <a:rPr lang="en-US" dirty="0">
                <a:latin typeface="Arial" panose="020B0604020202020204" pitchFamily="34" charset="0"/>
                <a:cs typeface="Arial" panose="020B0604020202020204" pitchFamily="34" charset="0"/>
              </a:rPr>
              <a:t> tell us how a fall in aggregate income affects price and quantity of cars</a:t>
            </a:r>
          </a:p>
          <a:p>
            <a:pPr marL="800100" lvl="1">
              <a:spcBef>
                <a:spcPts val="600"/>
              </a:spcBef>
              <a:buClr>
                <a:schemeClr val="tx1"/>
              </a:buClr>
              <a:buFont typeface="Arial" panose="020B0604020202020204" pitchFamily="34" charset="0"/>
              <a:buChar char="•"/>
            </a:pPr>
            <a:r>
              <a:rPr lang="en-US" i="1" dirty="0">
                <a:latin typeface="Arial" panose="020B0604020202020204" pitchFamily="34" charset="0"/>
                <a:cs typeface="Arial" panose="020B0604020202020204" pitchFamily="34" charset="0"/>
              </a:rPr>
              <a:t>cannot</a:t>
            </a:r>
            <a:r>
              <a:rPr lang="en-US" dirty="0">
                <a:latin typeface="Arial" panose="020B0604020202020204" pitchFamily="34" charset="0"/>
                <a:cs typeface="Arial" panose="020B0604020202020204" pitchFamily="34" charset="0"/>
              </a:rPr>
              <a:t> tell us </a:t>
            </a:r>
            <a:r>
              <a:rPr lang="en-US" i="1" dirty="0">
                <a:latin typeface="Arial" panose="020B0604020202020204" pitchFamily="34" charset="0"/>
                <a:cs typeface="Arial" panose="020B0604020202020204" pitchFamily="34" charset="0"/>
              </a:rPr>
              <a:t>why</a:t>
            </a:r>
            <a:r>
              <a:rPr lang="en-US" dirty="0">
                <a:latin typeface="Arial" panose="020B0604020202020204" pitchFamily="34" charset="0"/>
                <a:cs typeface="Arial" panose="020B0604020202020204" pitchFamily="34" charset="0"/>
              </a:rPr>
              <a:t> aggregate income falls</a:t>
            </a:r>
          </a:p>
        </p:txBody>
      </p:sp>
    </p:spTree>
    <p:extLst>
      <p:ext uri="{BB962C8B-B14F-4D97-AF65-F5344CB8AC3E}">
        <p14:creationId xmlns:p14="http://schemas.microsoft.com/office/powerpoint/2010/main" val="19007504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B37E019-072E-41D4-AAEB-2F40203DA6C0}"/>
              </a:ext>
            </a:extLst>
          </p:cNvPr>
          <p:cNvSpPr>
            <a:spLocks noGrp="1"/>
          </p:cNvSpPr>
          <p:nvPr>
            <p:ph type="title"/>
          </p:nvPr>
        </p:nvSpPr>
        <p:spPr>
          <a:noFill/>
          <a:ln>
            <a:noFill/>
          </a:ln>
        </p:spPr>
        <p:txBody>
          <a:bodyPr vert="horz" wrap="square" lIns="91440" tIns="45720" rIns="91440" bIns="45720" numCol="1" anchor="ctr" anchorCtr="0" compatLnSpc="1">
            <a:prstTxWarp prst="textNoShape">
              <a:avLst/>
            </a:prstTxWarp>
          </a:bodyPr>
          <a:lstStyle/>
          <a:p>
            <a:pPr>
              <a:spcBef>
                <a:spcPct val="20000"/>
              </a:spcBef>
              <a:buClr>
                <a:srgbClr val="330066"/>
              </a:buClr>
              <a:buSzPct val="150000"/>
            </a:pPr>
            <a:r>
              <a:rPr lang="en-US" dirty="0">
                <a:solidFill>
                  <a:srgbClr val="A85232"/>
                </a:solidFill>
              </a:rPr>
              <a:t>The use of multiple models, part 2</a:t>
            </a:r>
          </a:p>
        </p:txBody>
      </p:sp>
      <p:sp>
        <p:nvSpPr>
          <p:cNvPr id="11" name="Content Placeholder 10">
            <a:extLst>
              <a:ext uri="{FF2B5EF4-FFF2-40B4-BE49-F238E27FC236}">
                <a16:creationId xmlns:a16="http://schemas.microsoft.com/office/drawing/2014/main" id="{431A5DD7-E0D3-443C-88D1-587180E72A86}"/>
              </a:ext>
            </a:extLst>
          </p:cNvPr>
          <p:cNvSpPr>
            <a:spLocks noGrp="1"/>
          </p:cNvSpPr>
          <p:nvPr>
            <p:ph type="body" sz="quarter" idx="10"/>
          </p:nvPr>
        </p:nvSpPr>
        <p:spPr/>
        <p:txBody>
          <a:bodyPr/>
          <a:lstStyle/>
          <a:p>
            <a:pPr>
              <a:spcBef>
                <a:spcPts val="600"/>
              </a:spcBef>
            </a:pPr>
            <a:r>
              <a:rPr lang="en-US" dirty="0">
                <a:latin typeface="Arial" panose="020B0604020202020204" pitchFamily="34" charset="0"/>
                <a:cs typeface="Arial" panose="020B0604020202020204" pitchFamily="34" charset="0"/>
              </a:rPr>
              <a:t>We will learn different models for studying different issues (e.g., unemployment, inflation, long-run growth).</a:t>
            </a:r>
          </a:p>
          <a:p>
            <a:pPr>
              <a:spcBef>
                <a:spcPts val="600"/>
              </a:spcBef>
            </a:pPr>
            <a:r>
              <a:rPr lang="en-US" dirty="0">
                <a:latin typeface="Arial" panose="020B0604020202020204" pitchFamily="34" charset="0"/>
                <a:cs typeface="Arial" panose="020B0604020202020204" pitchFamily="34" charset="0"/>
              </a:rPr>
              <a:t>For each new model, you should keep track of:</a:t>
            </a:r>
          </a:p>
          <a:p>
            <a:pPr marL="800100" lvl="1">
              <a:spcBef>
                <a:spcPts val="600"/>
              </a:spcBef>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its assumptions</a:t>
            </a:r>
          </a:p>
          <a:p>
            <a:pPr marL="800100" lvl="1">
              <a:spcBef>
                <a:spcPts val="600"/>
              </a:spcBef>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which variables are endogenous and which are exogenous</a:t>
            </a:r>
          </a:p>
          <a:p>
            <a:pPr marL="800100" lvl="1">
              <a:spcBef>
                <a:spcPts val="600"/>
              </a:spcBef>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the questions it can help us understand and those it cannot</a:t>
            </a:r>
          </a:p>
        </p:txBody>
      </p:sp>
    </p:spTree>
    <p:extLst>
      <p:ext uri="{BB962C8B-B14F-4D97-AF65-F5344CB8AC3E}">
        <p14:creationId xmlns:p14="http://schemas.microsoft.com/office/powerpoint/2010/main" val="23162085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B37E019-072E-41D4-AAEB-2F40203DA6C0}"/>
              </a:ext>
            </a:extLst>
          </p:cNvPr>
          <p:cNvSpPr>
            <a:spLocks noGrp="1"/>
          </p:cNvSpPr>
          <p:nvPr>
            <p:ph type="title"/>
          </p:nvPr>
        </p:nvSpPr>
        <p:spPr>
          <a:noFill/>
          <a:ln>
            <a:noFill/>
          </a:ln>
        </p:spPr>
        <p:txBody>
          <a:bodyPr vert="horz" wrap="square" lIns="91440" tIns="45720" rIns="91440" bIns="45720" numCol="1" anchor="ctr" anchorCtr="0" compatLnSpc="1">
            <a:prstTxWarp prst="textNoShape">
              <a:avLst/>
            </a:prstTxWarp>
          </a:bodyPr>
          <a:lstStyle/>
          <a:p>
            <a:pPr>
              <a:spcBef>
                <a:spcPct val="20000"/>
              </a:spcBef>
              <a:buClr>
                <a:srgbClr val="330066"/>
              </a:buClr>
              <a:buSzPct val="150000"/>
            </a:pPr>
            <a:r>
              <a:rPr lang="en-US" dirty="0">
                <a:solidFill>
                  <a:srgbClr val="A85232"/>
                </a:solidFill>
              </a:rPr>
              <a:t>Prices: Flexible vs. sticky, part 1</a:t>
            </a:r>
          </a:p>
        </p:txBody>
      </p:sp>
      <p:sp>
        <p:nvSpPr>
          <p:cNvPr id="11" name="Content Placeholder 10">
            <a:extLst>
              <a:ext uri="{FF2B5EF4-FFF2-40B4-BE49-F238E27FC236}">
                <a16:creationId xmlns:a16="http://schemas.microsoft.com/office/drawing/2014/main" id="{431A5DD7-E0D3-443C-88D1-587180E72A86}"/>
              </a:ext>
            </a:extLst>
          </p:cNvPr>
          <p:cNvSpPr>
            <a:spLocks noGrp="1"/>
          </p:cNvSpPr>
          <p:nvPr>
            <p:ph type="body" sz="quarter" idx="10"/>
          </p:nvPr>
        </p:nvSpPr>
        <p:spPr/>
        <p:txBody>
          <a:bodyPr/>
          <a:lstStyle/>
          <a:p>
            <a:pPr>
              <a:spcBef>
                <a:spcPts val="600"/>
              </a:spcBef>
            </a:pPr>
            <a:r>
              <a:rPr lang="en-US" b="1" dirty="0">
                <a:solidFill>
                  <a:srgbClr val="C00000"/>
                </a:solidFill>
                <a:latin typeface="Arial" panose="020B0604020202020204" pitchFamily="34" charset="0"/>
                <a:cs typeface="Arial" panose="020B0604020202020204" pitchFamily="34" charset="0"/>
              </a:rPr>
              <a:t>Market clearing</a:t>
            </a:r>
            <a:r>
              <a:rPr lang="en-US" dirty="0">
                <a:latin typeface="Arial" panose="020B0604020202020204" pitchFamily="34" charset="0"/>
                <a:cs typeface="Arial" panose="020B0604020202020204" pitchFamily="34" charset="0"/>
              </a:rPr>
              <a:t>: An assumption that prices are flexible and adjust to equate supply and demand.</a:t>
            </a:r>
          </a:p>
          <a:p>
            <a:pPr>
              <a:spcBef>
                <a:spcPts val="600"/>
              </a:spcBef>
            </a:pPr>
            <a:r>
              <a:rPr lang="en-US" dirty="0">
                <a:latin typeface="Arial" panose="020B0604020202020204" pitchFamily="34" charset="0"/>
                <a:cs typeface="Arial" panose="020B0604020202020204" pitchFamily="34" charset="0"/>
              </a:rPr>
              <a:t>In the short run, many prices are </a:t>
            </a:r>
            <a:r>
              <a:rPr lang="en-US" b="1" dirty="0">
                <a:solidFill>
                  <a:srgbClr val="C00000"/>
                </a:solidFill>
                <a:latin typeface="Arial" panose="020B0604020202020204" pitchFamily="34" charset="0"/>
                <a:cs typeface="Arial" panose="020B0604020202020204" pitchFamily="34" charset="0"/>
              </a:rPr>
              <a:t>sticky</a:t>
            </a:r>
            <a:r>
              <a:rPr lang="en-US" dirty="0">
                <a:latin typeface="Arial" panose="020B0604020202020204" pitchFamily="34" charset="0"/>
                <a:cs typeface="Arial" panose="020B0604020202020204" pitchFamily="34" charset="0"/>
              </a:rPr>
              <a:t>—adjust sluggishly in response to changes in supply or demand. For example:</a:t>
            </a:r>
          </a:p>
          <a:p>
            <a:pPr marL="800100" lvl="1">
              <a:spcBef>
                <a:spcPts val="600"/>
              </a:spcBef>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many labor contracts fix the nominal wage for a year or longer</a:t>
            </a:r>
          </a:p>
          <a:p>
            <a:pPr marL="800100" lvl="1">
              <a:spcBef>
                <a:spcPts val="600"/>
              </a:spcBef>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many magazine publishers change prices only once every 3 to 4 years</a:t>
            </a:r>
          </a:p>
        </p:txBody>
      </p:sp>
    </p:spTree>
    <p:extLst>
      <p:ext uri="{BB962C8B-B14F-4D97-AF65-F5344CB8AC3E}">
        <p14:creationId xmlns:p14="http://schemas.microsoft.com/office/powerpoint/2010/main" val="9995547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B37E019-072E-41D4-AAEB-2F40203DA6C0}"/>
              </a:ext>
            </a:extLst>
          </p:cNvPr>
          <p:cNvSpPr>
            <a:spLocks noGrp="1"/>
          </p:cNvSpPr>
          <p:nvPr>
            <p:ph type="title"/>
          </p:nvPr>
        </p:nvSpPr>
        <p:spPr>
          <a:noFill/>
          <a:ln>
            <a:noFill/>
          </a:ln>
        </p:spPr>
        <p:txBody>
          <a:bodyPr vert="horz" wrap="square" lIns="91440" tIns="45720" rIns="91440" bIns="45720" numCol="1" anchor="ctr" anchorCtr="0" compatLnSpc="1">
            <a:prstTxWarp prst="textNoShape">
              <a:avLst/>
            </a:prstTxWarp>
          </a:bodyPr>
          <a:lstStyle/>
          <a:p>
            <a:pPr>
              <a:spcBef>
                <a:spcPct val="20000"/>
              </a:spcBef>
              <a:buClr>
                <a:srgbClr val="330066"/>
              </a:buClr>
              <a:buSzPct val="150000"/>
            </a:pPr>
            <a:r>
              <a:rPr lang="en-US" dirty="0">
                <a:solidFill>
                  <a:srgbClr val="A85232"/>
                </a:solidFill>
              </a:rPr>
              <a:t>Prices: Flexible vs. sticky, part 2</a:t>
            </a:r>
          </a:p>
        </p:txBody>
      </p:sp>
      <p:sp>
        <p:nvSpPr>
          <p:cNvPr id="11" name="Content Placeholder 10">
            <a:extLst>
              <a:ext uri="{FF2B5EF4-FFF2-40B4-BE49-F238E27FC236}">
                <a16:creationId xmlns:a16="http://schemas.microsoft.com/office/drawing/2014/main" id="{431A5DD7-E0D3-443C-88D1-587180E72A86}"/>
              </a:ext>
            </a:extLst>
          </p:cNvPr>
          <p:cNvSpPr>
            <a:spLocks noGrp="1"/>
          </p:cNvSpPr>
          <p:nvPr>
            <p:ph type="body" sz="quarter" idx="10"/>
          </p:nvPr>
        </p:nvSpPr>
        <p:spPr/>
        <p:txBody>
          <a:bodyPr/>
          <a:lstStyle/>
          <a:p>
            <a:r>
              <a:rPr lang="en-US" dirty="0">
                <a:latin typeface="Arial" panose="020B0604020202020204" pitchFamily="34" charset="0"/>
                <a:cs typeface="Arial" panose="020B0604020202020204" pitchFamily="34" charset="0"/>
              </a:rPr>
              <a:t>The economy’s behavior depends partly on whether prices are sticky or flexible:</a:t>
            </a:r>
          </a:p>
          <a:p>
            <a:pPr marL="800100" lvl="1">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If prices are sticky (short run), demand may not equal supply, which explains:</a:t>
            </a:r>
          </a:p>
          <a:p>
            <a:pPr marL="1257300" lvl="2">
              <a:spcBef>
                <a:spcPts val="900"/>
              </a:spcBef>
              <a:buClr>
                <a:schemeClr val="tx1"/>
              </a:buClr>
            </a:pPr>
            <a:r>
              <a:rPr lang="en-US" sz="2400" dirty="0"/>
              <a:t>unemployment (excess supply of labor)</a:t>
            </a:r>
          </a:p>
          <a:p>
            <a:pPr marL="1257300" lvl="2">
              <a:spcBef>
                <a:spcPts val="900"/>
              </a:spcBef>
              <a:buClr>
                <a:schemeClr val="tx1"/>
              </a:buClr>
            </a:pPr>
            <a:r>
              <a:rPr lang="en-US" sz="2400" dirty="0"/>
              <a:t>why firms cannot always sell all the goods they produce</a:t>
            </a:r>
          </a:p>
          <a:p>
            <a:pPr marL="800100" lvl="1">
              <a:spcBef>
                <a:spcPts val="1200"/>
              </a:spcBef>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If prices are flexible (long run), markets clear, and the economy behaves very differently.</a:t>
            </a:r>
          </a:p>
        </p:txBody>
      </p:sp>
    </p:spTree>
    <p:extLst>
      <p:ext uri="{BB962C8B-B14F-4D97-AF65-F5344CB8AC3E}">
        <p14:creationId xmlns:p14="http://schemas.microsoft.com/office/powerpoint/2010/main" val="17611255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B37E019-072E-41D4-AAEB-2F40203DA6C0}"/>
              </a:ext>
            </a:extLst>
          </p:cNvPr>
          <p:cNvSpPr>
            <a:spLocks noGrp="1"/>
          </p:cNvSpPr>
          <p:nvPr>
            <p:ph type="title"/>
          </p:nvPr>
        </p:nvSpPr>
        <p:spPr>
          <a:noFill/>
          <a:ln>
            <a:noFill/>
          </a:ln>
        </p:spPr>
        <p:txBody>
          <a:bodyPr vert="horz" wrap="square" lIns="91440" tIns="45720" rIns="91440" bIns="45720" numCol="1" anchor="ctr" anchorCtr="0" compatLnSpc="1">
            <a:prstTxWarp prst="textNoShape">
              <a:avLst/>
            </a:prstTxWarp>
          </a:bodyPr>
          <a:lstStyle/>
          <a:p>
            <a:pPr>
              <a:spcBef>
                <a:spcPct val="20000"/>
              </a:spcBef>
              <a:buClr>
                <a:srgbClr val="330066"/>
              </a:buClr>
              <a:buSzPct val="150000"/>
            </a:pPr>
            <a:r>
              <a:rPr lang="en-US" dirty="0">
                <a:solidFill>
                  <a:srgbClr val="A85232"/>
                </a:solidFill>
              </a:rPr>
              <a:t>Outline of this book (1 of 2)</a:t>
            </a:r>
          </a:p>
        </p:txBody>
      </p:sp>
      <p:sp>
        <p:nvSpPr>
          <p:cNvPr id="11" name="Content Placeholder 10">
            <a:extLst>
              <a:ext uri="{FF2B5EF4-FFF2-40B4-BE49-F238E27FC236}">
                <a16:creationId xmlns:a16="http://schemas.microsoft.com/office/drawing/2014/main" id="{431A5DD7-E0D3-443C-88D1-587180E72A86}"/>
              </a:ext>
            </a:extLst>
          </p:cNvPr>
          <p:cNvSpPr>
            <a:spLocks noGrp="1"/>
          </p:cNvSpPr>
          <p:nvPr>
            <p:ph type="body" sz="quarter" idx="10"/>
          </p:nvPr>
        </p:nvSpPr>
        <p:spPr/>
        <p:txBody>
          <a:bodyPr/>
          <a:lstStyle/>
          <a:p>
            <a:pPr>
              <a:spcBef>
                <a:spcPts val="600"/>
              </a:spcBef>
            </a:pPr>
            <a:r>
              <a:rPr lang="en-US" b="1" dirty="0">
                <a:latin typeface="Arial" panose="020B0604020202020204" pitchFamily="34" charset="0"/>
                <a:cs typeface="Arial" panose="020B0604020202020204" pitchFamily="34" charset="0"/>
              </a:rPr>
              <a:t>Introductory material (Chapters 1, 2)</a:t>
            </a:r>
          </a:p>
          <a:p>
            <a:pPr>
              <a:spcBef>
                <a:spcPts val="600"/>
              </a:spcBef>
            </a:pPr>
            <a:r>
              <a:rPr lang="en-US" b="1" dirty="0">
                <a:latin typeface="Arial" panose="020B0604020202020204" pitchFamily="34" charset="0"/>
                <a:cs typeface="Arial" panose="020B0604020202020204" pitchFamily="34" charset="0"/>
              </a:rPr>
              <a:t>Classical theory (Chapters 3–7)</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How the economy works in the long run, when prices are flexible</a:t>
            </a:r>
          </a:p>
          <a:p>
            <a:pPr>
              <a:spcBef>
                <a:spcPts val="600"/>
              </a:spcBef>
            </a:pPr>
            <a:r>
              <a:rPr lang="en-US" b="1" dirty="0">
                <a:latin typeface="Arial" panose="020B0604020202020204" pitchFamily="34" charset="0"/>
                <a:cs typeface="Arial" panose="020B0604020202020204" pitchFamily="34" charset="0"/>
              </a:rPr>
              <a:t>Growth theory (Chapters 8, 9)</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The standard of living and its growth rate over the very long run</a:t>
            </a:r>
          </a:p>
          <a:p>
            <a:pPr>
              <a:spcBef>
                <a:spcPts val="600"/>
              </a:spcBef>
            </a:pPr>
            <a:r>
              <a:rPr lang="en-US" b="1" dirty="0">
                <a:latin typeface="Arial" panose="020B0604020202020204" pitchFamily="34" charset="0"/>
                <a:cs typeface="Arial" panose="020B0604020202020204" pitchFamily="34" charset="0"/>
              </a:rPr>
              <a:t>Business cycle theory (Chapters 10–14)</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How the economy works in the short run, when prices are sticky</a:t>
            </a:r>
          </a:p>
        </p:txBody>
      </p:sp>
    </p:spTree>
    <p:extLst>
      <p:ext uri="{BB962C8B-B14F-4D97-AF65-F5344CB8AC3E}">
        <p14:creationId xmlns:p14="http://schemas.microsoft.com/office/powerpoint/2010/main" val="2558077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B37E019-072E-41D4-AAEB-2F40203DA6C0}"/>
              </a:ext>
            </a:extLst>
          </p:cNvPr>
          <p:cNvSpPr>
            <a:spLocks noGrp="1"/>
          </p:cNvSpPr>
          <p:nvPr>
            <p:ph type="title"/>
          </p:nvPr>
        </p:nvSpPr>
        <p:spPr>
          <a:noFill/>
          <a:ln>
            <a:noFill/>
          </a:ln>
        </p:spPr>
        <p:txBody>
          <a:bodyPr vert="horz" wrap="square" lIns="91440" tIns="45720" rIns="91440" bIns="45720" numCol="1" anchor="ctr" anchorCtr="0" compatLnSpc="1">
            <a:prstTxWarp prst="textNoShape">
              <a:avLst/>
            </a:prstTxWarp>
          </a:bodyPr>
          <a:lstStyle/>
          <a:p>
            <a:pPr>
              <a:spcBef>
                <a:spcPct val="20000"/>
              </a:spcBef>
              <a:buClr>
                <a:srgbClr val="330066"/>
              </a:buClr>
              <a:buSzPct val="150000"/>
            </a:pPr>
            <a:r>
              <a:rPr lang="en-US" dirty="0">
                <a:solidFill>
                  <a:srgbClr val="A85232"/>
                </a:solidFill>
              </a:rPr>
              <a:t>Outline of this book (2 of 2)</a:t>
            </a:r>
          </a:p>
        </p:txBody>
      </p:sp>
      <p:sp>
        <p:nvSpPr>
          <p:cNvPr id="11" name="Content Placeholder 10">
            <a:extLst>
              <a:ext uri="{FF2B5EF4-FFF2-40B4-BE49-F238E27FC236}">
                <a16:creationId xmlns:a16="http://schemas.microsoft.com/office/drawing/2014/main" id="{431A5DD7-E0D3-443C-88D1-587180E72A86}"/>
              </a:ext>
            </a:extLst>
          </p:cNvPr>
          <p:cNvSpPr>
            <a:spLocks noGrp="1"/>
          </p:cNvSpPr>
          <p:nvPr>
            <p:ph type="body" sz="quarter" idx="10"/>
          </p:nvPr>
        </p:nvSpPr>
        <p:spPr/>
        <p:txBody>
          <a:bodyPr/>
          <a:lstStyle/>
          <a:p>
            <a:pPr>
              <a:spcBef>
                <a:spcPts val="600"/>
              </a:spcBef>
            </a:pPr>
            <a:r>
              <a:rPr lang="en-US" b="1" dirty="0">
                <a:latin typeface="Arial" panose="020B0604020202020204" pitchFamily="34" charset="0"/>
                <a:cs typeface="Arial" panose="020B0604020202020204" pitchFamily="34" charset="0"/>
              </a:rPr>
              <a:t>Macroeconomic theory (Chapters 15–17)</a:t>
            </a:r>
            <a:br>
              <a:rPr lang="en-US" b="1"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Macroeconomic dynamics, models of consumer behavior, theories of firms’ investment decisions</a:t>
            </a:r>
          </a:p>
          <a:p>
            <a:pPr>
              <a:spcBef>
                <a:spcPts val="600"/>
              </a:spcBef>
            </a:pPr>
            <a:r>
              <a:rPr lang="en-US" b="1" dirty="0">
                <a:latin typeface="Arial" panose="020B0604020202020204" pitchFamily="34" charset="0"/>
                <a:cs typeface="Arial" panose="020B0604020202020204" pitchFamily="34" charset="0"/>
              </a:rPr>
              <a:t>Macroeconomic policy (Chapters 18–19)</a:t>
            </a:r>
            <a:br>
              <a:rPr lang="en-US" b="1"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Stabilization policy, government debt and deficits, financial crises</a:t>
            </a:r>
          </a:p>
        </p:txBody>
      </p:sp>
    </p:spTree>
    <p:extLst>
      <p:ext uri="{BB962C8B-B14F-4D97-AF65-F5344CB8AC3E}">
        <p14:creationId xmlns:p14="http://schemas.microsoft.com/office/powerpoint/2010/main" val="2136176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000" spc="800" dirty="0">
                <a:solidFill>
                  <a:srgbClr val="0E5229"/>
                </a:solidFill>
                <a:latin typeface="Tahoma" pitchFamily="34" charset="0"/>
                <a:ea typeface="Tahoma" pitchFamily="34" charset="0"/>
                <a:cs typeface="Tahoma" pitchFamily="34" charset="0"/>
              </a:rPr>
              <a:t>CHAPTER SUMMARY, PART 1</a:t>
            </a:r>
          </a:p>
        </p:txBody>
      </p:sp>
      <p:sp>
        <p:nvSpPr>
          <p:cNvPr id="3" name="Content Placeholder 2"/>
          <p:cNvSpPr>
            <a:spLocks noGrp="1"/>
          </p:cNvSpPr>
          <p:nvPr>
            <p:ph type="body" sz="quarter" idx="10"/>
          </p:nvPr>
        </p:nvSpPr>
        <p:spPr/>
        <p:txBody>
          <a:bodyPr/>
          <a:lstStyle/>
          <a:p>
            <a:pPr>
              <a:spcBef>
                <a:spcPts val="600"/>
              </a:spcBef>
              <a:buClr>
                <a:schemeClr val="tx1">
                  <a:lumMod val="50000"/>
                  <a:lumOff val="50000"/>
                </a:schemeClr>
              </a:buClr>
            </a:pPr>
            <a:r>
              <a:rPr lang="en-US" sz="2600" dirty="0"/>
              <a:t>Macroeconomics is the study of the economy as a whole, including</a:t>
            </a:r>
          </a:p>
          <a:p>
            <a:pPr lvl="1">
              <a:spcBef>
                <a:spcPts val="600"/>
              </a:spcBef>
              <a:buClr>
                <a:schemeClr val="tx1">
                  <a:lumMod val="50000"/>
                  <a:lumOff val="50000"/>
                </a:schemeClr>
              </a:buClr>
            </a:pPr>
            <a:r>
              <a:rPr lang="en-US" dirty="0"/>
              <a:t>growth in incomes</a:t>
            </a:r>
          </a:p>
          <a:p>
            <a:pPr lvl="1">
              <a:spcBef>
                <a:spcPts val="600"/>
              </a:spcBef>
              <a:buClr>
                <a:schemeClr val="tx1">
                  <a:lumMod val="50000"/>
                  <a:lumOff val="50000"/>
                </a:schemeClr>
              </a:buClr>
            </a:pPr>
            <a:r>
              <a:rPr lang="en-US" dirty="0"/>
              <a:t>changes in the overall level of prices</a:t>
            </a:r>
          </a:p>
          <a:p>
            <a:pPr lvl="1">
              <a:spcBef>
                <a:spcPts val="600"/>
              </a:spcBef>
              <a:buClr>
                <a:schemeClr val="tx1">
                  <a:lumMod val="50000"/>
                  <a:lumOff val="50000"/>
                </a:schemeClr>
              </a:buClr>
            </a:pPr>
            <a:r>
              <a:rPr lang="en-US" dirty="0"/>
              <a:t>the unemployment rate</a:t>
            </a:r>
          </a:p>
          <a:p>
            <a:pPr>
              <a:spcBef>
                <a:spcPts val="600"/>
              </a:spcBef>
              <a:buClr>
                <a:schemeClr val="tx1">
                  <a:lumMod val="50000"/>
                  <a:lumOff val="50000"/>
                </a:schemeClr>
              </a:buClr>
            </a:pPr>
            <a:r>
              <a:rPr lang="en-US" sz="2600" dirty="0"/>
              <a:t>Macroeconomists attempt to explain the economy and to devise policies to improve its performance.</a:t>
            </a:r>
          </a:p>
        </p:txBody>
      </p:sp>
    </p:spTree>
    <p:extLst>
      <p:ext uri="{BB962C8B-B14F-4D97-AF65-F5344CB8AC3E}">
        <p14:creationId xmlns:p14="http://schemas.microsoft.com/office/powerpoint/2010/main" val="13420446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000" spc="800" dirty="0">
                <a:solidFill>
                  <a:srgbClr val="0E5229"/>
                </a:solidFill>
                <a:latin typeface="Tahoma" pitchFamily="34" charset="0"/>
                <a:ea typeface="Tahoma" pitchFamily="34" charset="0"/>
                <a:cs typeface="Tahoma" pitchFamily="34" charset="0"/>
              </a:rPr>
              <a:t>CHAPTER SUMMARY, PART 2</a:t>
            </a:r>
          </a:p>
        </p:txBody>
      </p:sp>
      <p:sp>
        <p:nvSpPr>
          <p:cNvPr id="3" name="Content Placeholder 2"/>
          <p:cNvSpPr>
            <a:spLocks noGrp="1"/>
          </p:cNvSpPr>
          <p:nvPr>
            <p:ph type="body" sz="quarter" idx="10"/>
          </p:nvPr>
        </p:nvSpPr>
        <p:spPr/>
        <p:txBody>
          <a:bodyPr/>
          <a:lstStyle/>
          <a:p>
            <a:pPr>
              <a:spcBef>
                <a:spcPts val="600"/>
              </a:spcBef>
              <a:buClr>
                <a:schemeClr val="tx1">
                  <a:lumMod val="50000"/>
                  <a:lumOff val="50000"/>
                </a:schemeClr>
              </a:buClr>
            </a:pPr>
            <a:r>
              <a:rPr lang="en-US" sz="2700" dirty="0"/>
              <a:t>Economists use different models to examine different issues.</a:t>
            </a:r>
          </a:p>
          <a:p>
            <a:pPr>
              <a:spcBef>
                <a:spcPts val="600"/>
              </a:spcBef>
              <a:buClr>
                <a:schemeClr val="tx1">
                  <a:lumMod val="50000"/>
                  <a:lumOff val="50000"/>
                </a:schemeClr>
              </a:buClr>
            </a:pPr>
            <a:r>
              <a:rPr lang="en-US" sz="2700" dirty="0"/>
              <a:t>Models with flexible prices describe the economy in the long run; models with sticky prices describe the economy in the short run.</a:t>
            </a:r>
          </a:p>
          <a:p>
            <a:pPr>
              <a:spcBef>
                <a:spcPts val="600"/>
              </a:spcBef>
              <a:buClr>
                <a:schemeClr val="tx1">
                  <a:lumMod val="50000"/>
                  <a:lumOff val="50000"/>
                </a:schemeClr>
              </a:buClr>
            </a:pPr>
            <a:r>
              <a:rPr lang="en-US" sz="2700" dirty="0"/>
              <a:t>Macroeconomic events and performance arise from many microeconomic transactions, so macroeconomics uses many of the tools of microeconomics.</a:t>
            </a:r>
          </a:p>
        </p:txBody>
      </p:sp>
    </p:spTree>
    <p:extLst>
      <p:ext uri="{BB962C8B-B14F-4D97-AF65-F5344CB8AC3E}">
        <p14:creationId xmlns:p14="http://schemas.microsoft.com/office/powerpoint/2010/main" val="2885615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DF0E88-5BC9-444A-9A87-7C767D4544F6}"/>
              </a:ext>
            </a:extLst>
          </p:cNvPr>
          <p:cNvSpPr>
            <a:spLocks noGrp="1"/>
          </p:cNvSpPr>
          <p:nvPr>
            <p:ph type="title"/>
          </p:nvPr>
        </p:nvSpPr>
        <p:spPr>
          <a:solidFill>
            <a:schemeClr val="bg1"/>
          </a:solidFill>
          <a:ln>
            <a:noFill/>
          </a:ln>
        </p:spPr>
        <p:txBody>
          <a:bodyPr vert="horz" wrap="square" lIns="91440" tIns="45720" rIns="457200" bIns="45720" numCol="1" anchor="ctr" anchorCtr="0" compatLnSpc="1">
            <a:prstTxWarp prst="textNoShape">
              <a:avLst/>
            </a:prstTxWarp>
          </a:bodyPr>
          <a:lstStyle/>
          <a:p>
            <a:r>
              <a:rPr lang="en-US" dirty="0">
                <a:solidFill>
                  <a:srgbClr val="A85232"/>
                </a:solidFill>
              </a:rPr>
              <a:t>Important issues in macroeconomics Part 2</a:t>
            </a:r>
          </a:p>
        </p:txBody>
      </p:sp>
      <p:sp>
        <p:nvSpPr>
          <p:cNvPr id="2" name="Content Placeholder 1">
            <a:extLst>
              <a:ext uri="{FF2B5EF4-FFF2-40B4-BE49-F238E27FC236}">
                <a16:creationId xmlns:a16="http://schemas.microsoft.com/office/drawing/2014/main" id="{2296F05B-8563-4DAB-9C80-46ECE03A960E}"/>
              </a:ext>
            </a:extLst>
          </p:cNvPr>
          <p:cNvSpPr>
            <a:spLocks noGrp="1"/>
          </p:cNvSpPr>
          <p:nvPr>
            <p:ph type="body" sz="quarter" idx="10"/>
          </p:nvPr>
        </p:nvSpPr>
        <p:spPr/>
        <p:txBody>
          <a:bodyPr/>
          <a:lstStyle/>
          <a:p>
            <a:pPr>
              <a:spcBef>
                <a:spcPts val="600"/>
              </a:spcBef>
              <a:spcAft>
                <a:spcPts val="1200"/>
              </a:spcAft>
            </a:pPr>
            <a:r>
              <a:rPr lang="en-US" b="1" dirty="0">
                <a:solidFill>
                  <a:srgbClr val="C00000"/>
                </a:solidFill>
              </a:rPr>
              <a:t>Macroeconomics</a:t>
            </a:r>
            <a:r>
              <a:rPr lang="en-US" dirty="0"/>
              <a:t>—the study of the economy as a whole—addresses many topical issues, such as:</a:t>
            </a:r>
          </a:p>
          <a:p>
            <a:pPr>
              <a:spcBef>
                <a:spcPts val="600"/>
              </a:spcBef>
            </a:pPr>
            <a:r>
              <a:rPr lang="en-US" dirty="0"/>
              <a:t>Why does the cost of living keep rising?</a:t>
            </a:r>
          </a:p>
          <a:p>
            <a:pPr>
              <a:spcBef>
                <a:spcPts val="600"/>
              </a:spcBef>
            </a:pPr>
            <a:r>
              <a:rPr lang="en-US" dirty="0"/>
              <a:t>Why are so many countries poor? What policies might help them grow out of poverty?</a:t>
            </a:r>
          </a:p>
          <a:p>
            <a:pPr>
              <a:spcBef>
                <a:spcPts val="600"/>
              </a:spcBef>
            </a:pPr>
            <a:r>
              <a:rPr lang="en-US" dirty="0"/>
              <a:t>What is the trade deficit? How does it affect a country’s well-being?</a:t>
            </a:r>
          </a:p>
        </p:txBody>
      </p:sp>
    </p:spTree>
    <p:extLst>
      <p:ext uri="{BB962C8B-B14F-4D97-AF65-F5344CB8AC3E}">
        <p14:creationId xmlns:p14="http://schemas.microsoft.com/office/powerpoint/2010/main" val="1261044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100000">
              <a:srgbClr val="2D552D"/>
            </a:gs>
            <a:gs pos="0">
              <a:srgbClr val="131B1A"/>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78259-399E-41BC-9854-9EDC290FF7D5}"/>
              </a:ext>
            </a:extLst>
          </p:cNvPr>
          <p:cNvSpPr>
            <a:spLocks noGrp="1"/>
          </p:cNvSpPr>
          <p:nvPr>
            <p:ph type="title"/>
          </p:nvPr>
        </p:nvSpPr>
        <p:spPr/>
        <p:txBody>
          <a:bodyPr/>
          <a:lstStyle/>
          <a:p>
            <a:r>
              <a:rPr lang="en-US" dirty="0"/>
              <a:t>U.S. real GDP per capita (2009 dollars)</a:t>
            </a:r>
          </a:p>
        </p:txBody>
      </p:sp>
      <p:pic>
        <p:nvPicPr>
          <p:cNvPr id="6" name="Picture Placeholder 3" descr="This is a line graph showing the Real GDP per person in the U.S. economy from 1900 to 2010. Specific periods are highlighted as well. This is a line graph that shows the fluctuations in the Real GDP per average person in the U.S. economy.&#10;The Y axis is the Real GDP per person in US dollars. It is based on the economy in 2009. The range is from 5,000 to 50,000.&#10;The X axis lists the years in decade intervals, from 1900 to 2010.&#10;There are bars to show specific events during this period that impacted the economy (i.e. wars, stock market crashes, etc.). &#10;In the year 1900, the real GDP per person is at 6000 dollars and it remains the same in the year 1910. During World War 1 between the years 1914-1918, the GDP per person is 6000 dollars at the start and 7500 dollars at the end of the war, which remains so even in the year 1920. During the great depression between the years 1929 to 1932, the real GDP per person increases to 8000 dollars at the start of the depression and goes down to 6000 dollars at the end of the depression and it reaches 9000 dollars in the year 1930. In the year 1940, the Real GDP per person increases to 11,000 dollars and goes down to 10,000 dollars at the beginning of the Second World War which occurred between the years 1941 to 1946. At the end of the Second World War, the real GDP per person hit 18,000 dollars, eventually reaching 16,000 dollars by 1950. The Korean War between the years 1950 and 1953 saw the real GDP person reaching 15,000 dollars at the beginning of the war and becoming 17,000 dollars at the end of it. In 1960, the GDP reached 18,000 dollars and the Vietnam War between 1965 and 1971, saw the real GDP fluctuate between 20,000 dollars at the beginning and 25,000 dollars at the end of it. In the year 1980, the real GDP per person hit the 30,000 dollars mark, despite being just 25,000 dollars at the start of the first oil-price shock in the year 1973 and becoming just 26,000 dollars at the end of first oil-price shock in 1974. The second oil price shock between the years 1979 to 1982 saw the real GDP per person being at 30,000 dollars throughout the phase. In 1990, the real GDP per person hit the 40,000 dollars mark. The 9/11 terrorist attack in 2001 saw the real GDP hit 45,000 dollars. The financial crisis between the years 2008- 2010 saw the real GDP per person fluctuate around 50,000 dollars and eventually dropping to 49,000 dollars at the end of the financial crisis.">
            <a:extLst>
              <a:ext uri="{FF2B5EF4-FFF2-40B4-BE49-F238E27FC236}">
                <a16:creationId xmlns:a16="http://schemas.microsoft.com/office/drawing/2014/main" id="{3ADE9B21-2C05-444F-8D3C-9F00303D92FF}"/>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683009" y="1528734"/>
            <a:ext cx="7648954" cy="4365367"/>
          </a:xfrm>
          <a:prstGeom prst="rect">
            <a:avLst/>
          </a:prstGeom>
        </p:spPr>
      </p:pic>
    </p:spTree>
    <p:extLst>
      <p:ext uri="{BB962C8B-B14F-4D97-AF65-F5344CB8AC3E}">
        <p14:creationId xmlns:p14="http://schemas.microsoft.com/office/powerpoint/2010/main" val="10570508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78259-399E-41BC-9854-9EDC290FF7D5}"/>
              </a:ext>
            </a:extLst>
          </p:cNvPr>
          <p:cNvSpPr>
            <a:spLocks noGrp="1"/>
          </p:cNvSpPr>
          <p:nvPr>
            <p:ph type="title"/>
          </p:nvPr>
        </p:nvSpPr>
        <p:spPr/>
        <p:txBody>
          <a:bodyPr/>
          <a:lstStyle/>
          <a:p>
            <a:r>
              <a:rPr lang="en-US" dirty="0"/>
              <a:t>ITALY real GDP per capita (2010 Euro)</a:t>
            </a:r>
          </a:p>
        </p:txBody>
      </p:sp>
      <p:pic>
        <p:nvPicPr>
          <p:cNvPr id="11" name="Picture 10" descr="Chart, line chart&#10;&#10;Description automatically generated">
            <a:extLst>
              <a:ext uri="{FF2B5EF4-FFF2-40B4-BE49-F238E27FC236}">
                <a16:creationId xmlns:a16="http://schemas.microsoft.com/office/drawing/2014/main" id="{3AB5E091-51BD-4E4A-BC54-C35FD1F16F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757" y="1222732"/>
            <a:ext cx="7478486" cy="4412535"/>
          </a:xfrm>
          <a:prstGeom prst="rect">
            <a:avLst/>
          </a:prstGeom>
        </p:spPr>
      </p:pic>
    </p:spTree>
    <p:extLst>
      <p:ext uri="{BB962C8B-B14F-4D97-AF65-F5344CB8AC3E}">
        <p14:creationId xmlns:p14="http://schemas.microsoft.com/office/powerpoint/2010/main" val="36565047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100000">
              <a:srgbClr val="2D552D"/>
            </a:gs>
            <a:gs pos="0">
              <a:srgbClr val="131B1A"/>
            </a:gs>
          </a:gsLst>
          <a:lin ang="5400000" scaled="1"/>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3F181D-551A-485F-A887-367A3BBE8B77}"/>
              </a:ext>
            </a:extLst>
          </p:cNvPr>
          <p:cNvSpPr>
            <a:spLocks noGrp="1"/>
          </p:cNvSpPr>
          <p:nvPr>
            <p:ph type="title"/>
          </p:nvPr>
        </p:nvSpPr>
        <p:spPr>
          <a:xfrm>
            <a:off x="513804" y="148045"/>
            <a:ext cx="8133805" cy="958859"/>
          </a:xfrm>
        </p:spPr>
        <p:txBody>
          <a:bodyPr/>
          <a:lstStyle/>
          <a:p>
            <a:r>
              <a:rPr lang="en-US" dirty="0"/>
              <a:t>U.S. Inflation Rate</a:t>
            </a:r>
          </a:p>
        </p:txBody>
      </p:sp>
      <p:pic>
        <p:nvPicPr>
          <p:cNvPr id="8" name="Picture Placeholder 3" descr="This is a line graph showing the inflation rate percentage in the U.S. economy from 1900 to 2010. Specific periods are highlighted as well. This is a line graph that shows the fluctuations in the inflation rate in the U.S. economy.&#10;The Y axis is shows the inflation/deflation rate in percentages from negative 20 (deflation) to 20 (inflation). Any numbers in the negative range are considered deflation and any numbers above zero are considered inflation.&#10;The X axis lists the years in decade intervals, from 1900 to 2020.&#10;There are bars to show specific events during this period that impacted the economy (i.e. wars, stock market crashes, etc.). &#10;There are two tables. The first table shows the inflation rate percentages (approximate) at the start of the decade. The second table shows the fluctuations during specific periods that impacted the economy (approximate).&#10;The data in the table are as follows: Year: 1900, Inflation Rate Percentage: 3;&#10;Year: 1910, Inflation Rate Percentage: 0;&#10;Year: 1920, Inflation Rate Percentage: negative 15;&#10;Year: 1930, Inflation Rate Percentage: negative 10;&#10;Year: 1940, Inflation Rate Percentage: 0;&#10;Year: 1950, Inflation Rate Percentage: 0;&#10;Year: 1960, Inflation Rate Percentage: 2;&#10;Year: 1970, Inflation Rate Percentage: 6;&#10;Year: 1980, Inflation Rate Percentage: 10;&#10;Year: 1990, Inflation Rate Percentage: 3;&#10;Year: 2000, Inflation Rate Percentage: 1;&#10;Year: 2010, Inflation Rate Percentage: 3.&#10;&#10;The data in the second table are as follows: Event: World War I, Years: 1914 to 1918, Inflation rate percentage at start: 1, Inflation rate percentage at end: 24;&#10;Event: Great Depression, Years: 1929 to 1932, Inflation rate percentage at start: 0, Inflation rate percentage at end: to10;&#10;Event: World War II, Years: 1941 to 1946, Inflation rate percentage at start: 2, Inflation rate percentage at end: 3*;&#10;Event: Korean War, Years: 1950 to 1953, Inflation rate percentage at start: 0, Inflation rate percentage at end: 3*;&#10;Event: Vietnam War, Years: 1965 to 1971, Inflation rate percentage at start: 1, Inflation rate percentage at end: 5;&#10;Event: First oiltoprice shock, Years: 1973 to 1974, Inflation rate percentage at start: 3, Inflation rate percentage at end: 10;&#10;Event: Second oiltoprice shock, Years: 1979 to 1982, Inflation rate percentage at start: 7, Inflation rate percentage at end: 10;&#10;Event: 9/11 terrorist attack, Years: 2001, Inflation rate percentage at start: 2, Inflation rate percentage at end: 2;&#10;Event: Financial Crisis, Years: 2008 to 2010, Inflation rate percentage at start: 1, Inflation rate percentage at end: 1.&#10;Based on the line---the most erratic period was from the beginning of World War I until the end of World War II. There was some fluctuation during the late 1970s and early 1980s with higher inflation, but it moderated to less than five percent from the mid-1980s until currently. It should be noted that the inflation rate has not dipped below zero since the late 1930s.&#10;*Note that during the middle of World War II, the inflation rate percentage spiked to near 10 percent. During the Korean War, it spiked to 7 percent.">
            <a:extLst>
              <a:ext uri="{FF2B5EF4-FFF2-40B4-BE49-F238E27FC236}">
                <a16:creationId xmlns:a16="http://schemas.microsoft.com/office/drawing/2014/main" id="{224A9D23-FCDD-4BCF-ADEF-C2CF8EE24029}"/>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785389" y="1506332"/>
            <a:ext cx="7573222" cy="4387058"/>
          </a:xfrm>
          <a:prstGeom prst="rect">
            <a:avLst/>
          </a:prstGeom>
        </p:spPr>
      </p:pic>
    </p:spTree>
    <p:extLst>
      <p:ext uri="{BB962C8B-B14F-4D97-AF65-F5344CB8AC3E}">
        <p14:creationId xmlns:p14="http://schemas.microsoft.com/office/powerpoint/2010/main" val="14132336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3F181D-551A-485F-A887-367A3BBE8B77}"/>
              </a:ext>
            </a:extLst>
          </p:cNvPr>
          <p:cNvSpPr>
            <a:spLocks noGrp="1"/>
          </p:cNvSpPr>
          <p:nvPr>
            <p:ph type="title"/>
          </p:nvPr>
        </p:nvSpPr>
        <p:spPr>
          <a:xfrm>
            <a:off x="513804" y="148045"/>
            <a:ext cx="8133805" cy="958859"/>
          </a:xfrm>
        </p:spPr>
        <p:txBody>
          <a:bodyPr/>
          <a:lstStyle/>
          <a:p>
            <a:r>
              <a:rPr lang="en-US" dirty="0"/>
              <a:t>Tasso </a:t>
            </a:r>
            <a:r>
              <a:rPr lang="en-US" dirty="0" err="1"/>
              <a:t>Inflazione</a:t>
            </a:r>
            <a:r>
              <a:rPr lang="en-US" dirty="0"/>
              <a:t>, Italia - 1955-2015</a:t>
            </a:r>
          </a:p>
        </p:txBody>
      </p:sp>
      <p:pic>
        <p:nvPicPr>
          <p:cNvPr id="5" name="Picture 4">
            <a:extLst>
              <a:ext uri="{FF2B5EF4-FFF2-40B4-BE49-F238E27FC236}">
                <a16:creationId xmlns:a16="http://schemas.microsoft.com/office/drawing/2014/main" id="{6EB77264-96DE-5542-8F21-B2A8635CD97D}"/>
              </a:ext>
            </a:extLst>
          </p:cNvPr>
          <p:cNvPicPr>
            <a:picLocks noChangeAspect="1"/>
          </p:cNvPicPr>
          <p:nvPr/>
        </p:nvPicPr>
        <p:blipFill>
          <a:blip r:embed="rId3"/>
          <a:stretch>
            <a:fillRect/>
          </a:stretch>
        </p:blipFill>
        <p:spPr>
          <a:xfrm>
            <a:off x="628650" y="850900"/>
            <a:ext cx="7886700" cy="5156200"/>
          </a:xfrm>
          <a:prstGeom prst="rect">
            <a:avLst/>
          </a:prstGeom>
        </p:spPr>
      </p:pic>
      <p:sp>
        <p:nvSpPr>
          <p:cNvPr id="6" name="TextBox 5">
            <a:extLst>
              <a:ext uri="{FF2B5EF4-FFF2-40B4-BE49-F238E27FC236}">
                <a16:creationId xmlns:a16="http://schemas.microsoft.com/office/drawing/2014/main" id="{AEF1F4B6-B835-CB4C-9258-5A7717084873}"/>
              </a:ext>
            </a:extLst>
          </p:cNvPr>
          <p:cNvSpPr txBox="1"/>
          <p:nvPr/>
        </p:nvSpPr>
        <p:spPr>
          <a:xfrm>
            <a:off x="1328057" y="6248400"/>
            <a:ext cx="941412" cy="276999"/>
          </a:xfrm>
          <a:prstGeom prst="rect">
            <a:avLst/>
          </a:prstGeom>
          <a:noFill/>
        </p:spPr>
        <p:txBody>
          <a:bodyPr wrap="none" rtlCol="0">
            <a:spAutoFit/>
          </a:bodyPr>
          <a:lstStyle/>
          <a:p>
            <a:r>
              <a:rPr lang="en-GB" sz="1200" dirty="0"/>
              <a:t>F</a:t>
            </a:r>
            <a:r>
              <a:rPr lang="en-IT" sz="1200" dirty="0"/>
              <a:t>onte: ISTAT</a:t>
            </a:r>
          </a:p>
        </p:txBody>
      </p:sp>
    </p:spTree>
    <p:extLst>
      <p:ext uri="{BB962C8B-B14F-4D97-AF65-F5344CB8AC3E}">
        <p14:creationId xmlns:p14="http://schemas.microsoft.com/office/powerpoint/2010/main" val="32334052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00000">
              <a:srgbClr val="2D552D"/>
            </a:gs>
            <a:gs pos="0">
              <a:srgbClr val="131B1A"/>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4053D-FD95-4DE9-B963-D29C4823B3A9}"/>
              </a:ext>
            </a:extLst>
          </p:cNvPr>
          <p:cNvSpPr>
            <a:spLocks noGrp="1"/>
          </p:cNvSpPr>
          <p:nvPr>
            <p:ph type="title"/>
          </p:nvPr>
        </p:nvSpPr>
        <p:spPr>
          <a:xfrm>
            <a:off x="513804" y="148046"/>
            <a:ext cx="8133805" cy="982922"/>
          </a:xfrm>
        </p:spPr>
        <p:txBody>
          <a:bodyPr/>
          <a:lstStyle/>
          <a:p>
            <a:r>
              <a:rPr lang="en-US" dirty="0"/>
              <a:t>U.S. unemployment rate (% of labor force)</a:t>
            </a:r>
          </a:p>
        </p:txBody>
      </p:sp>
      <p:pic>
        <p:nvPicPr>
          <p:cNvPr id="6" name="Picture Placeholder 4" descr="This is a line graph showing the unemployment rate percentage in the U.S. economy from 1900 to 2010. Specific periods are highlighted as well. This is a line graph that shows the fluctuations in the unemployment rate in the U.S. economy.&#10;The Y axis is shows the percent of the population reported unemployed from 0 to 25. &#10;The X axis lists the years in decade intervals, from 1900 to 2020.&#10;There are bars to show specific events during this period that impacted the economy (i.e. wars, stock market crashes, etc.). &#10;There are two tables. The first table shows the unemployment rate percentages (approximate) at the start of the decade. The second table shows the fluctuations during specific periods that impacted the economy (approximate).&#10;The data in the table are as follows; Year: 1900, Unemployment Rate Percentage: 5;&#10;Year: 1910, Unemployment Rate Percentage: 7;&#10;Year: 1920, Unemployment Rate Percentage: 2;&#10;Year: 1930, Unemployment Rate Percentage: 7;&#10;Year: 1940, Unemployment Rate Percentage: 7;&#10;Year: 1950, Unemployment Rate Percentage: 7;&#10;Year: 1960, Unemployment Rate Percentage: 6;&#10;Year: 1970, Unemployment Rate Percentage: 4;&#10;Year: 1980, Unemployment Rate Percentage: 7;&#10;Year: 1990, Unemployment Rate Percentage: 6;&#10;Year: 2000, Unemployment Rate Percentage: 5;&#10;Year: 2010, Unemployment Rate Percentage: 10.&#10;&#10;The data in second table are as follows; &#10;Event: World War I, Years: 1914 to 1918, Unemployment Rate Percentage at start: 8, Unemployment Rate Percentage at end: 2;&#10;Event: Great Depression, Years: 1929 to 1932, Unemployment Rate Percentage at start: 3, Unemployment Rate Percentage at end: 25;&#10;Event: World War II, Years: 1941to1946, Unemployment Rate Percentage at start: 15, Unemployment Rate Percentage at end: 2;&#10;Event: Korean War, Years: 1950to1953, Unemployment Rate Percentage at start: 7, Unemployment Rate Percentage at end: 4;&#10;Event: Vietnam War, Years: 1965to1971, Unemployment Rate Percentage at start: 5, Unemployment Rate Percentage at end: 7;&#10;Event: First oil to price shock, Years: 1973 to 1974, Unemployment Rate Percentage at start: 6, Unemployment Rate Percentage at end: 5;&#10;Event: Second oil to price shock, Years: 1979 to 1982, Unemployment Rate Percentage at start: 5, Unemployment Rate Percentage at end: 7;&#10;Event: 9/11 terrorist attack, Years: 2001, Unemployment Rate Percentage at start: 5, Unemployment Rate Percentage at end: 6;&#10;Event: Financial Crisis, Years: 2008 to 2010, Unemployment Rate Percentage at start: 5, Unemployment Rate Percentage at end: 10.&#10;&#10;Based on the line---the most erratic period was from the beginning of World War I until the end of World War II. There are still periods throughout decades that reflect fluctuation between 5 and 10 percent. &#10;The unemployment rate has not been below 5 percent since the end of the Vietnam War in the early 70s.">
            <a:extLst>
              <a:ext uri="{FF2B5EF4-FFF2-40B4-BE49-F238E27FC236}">
                <a16:creationId xmlns:a16="http://schemas.microsoft.com/office/drawing/2014/main" id="{5C37A0EB-381D-4744-B58B-4D904984F1C5}"/>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753946" y="1357657"/>
            <a:ext cx="7725444" cy="4723555"/>
          </a:xfrm>
          <a:prstGeom prst="rect">
            <a:avLst/>
          </a:prstGeom>
        </p:spPr>
      </p:pic>
    </p:spTree>
    <p:extLst>
      <p:ext uri="{BB962C8B-B14F-4D97-AF65-F5344CB8AC3E}">
        <p14:creationId xmlns:p14="http://schemas.microsoft.com/office/powerpoint/2010/main" val="29159718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4053D-FD95-4DE9-B963-D29C4823B3A9}"/>
              </a:ext>
            </a:extLst>
          </p:cNvPr>
          <p:cNvSpPr>
            <a:spLocks noGrp="1"/>
          </p:cNvSpPr>
          <p:nvPr>
            <p:ph type="title"/>
          </p:nvPr>
        </p:nvSpPr>
        <p:spPr>
          <a:xfrm>
            <a:off x="513804" y="148046"/>
            <a:ext cx="8133805" cy="982922"/>
          </a:xfrm>
        </p:spPr>
        <p:txBody>
          <a:bodyPr/>
          <a:lstStyle/>
          <a:p>
            <a:r>
              <a:rPr lang="en-US" dirty="0"/>
              <a:t>U.S. unemployment rate (% of labor force)</a:t>
            </a:r>
          </a:p>
        </p:txBody>
      </p:sp>
      <p:pic>
        <p:nvPicPr>
          <p:cNvPr id="7" name="Picture 6" descr="Chart, line chart&#10;&#10;Description automatically generated">
            <a:extLst>
              <a:ext uri="{FF2B5EF4-FFF2-40B4-BE49-F238E27FC236}">
                <a16:creationId xmlns:a16="http://schemas.microsoft.com/office/drawing/2014/main" id="{8DABCB70-CC21-174B-80CF-0C9E0780E2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00" y="1104900"/>
            <a:ext cx="8331200" cy="4648200"/>
          </a:xfrm>
          <a:prstGeom prst="rect">
            <a:avLst/>
          </a:prstGeom>
        </p:spPr>
      </p:pic>
      <p:sp>
        <p:nvSpPr>
          <p:cNvPr id="8" name="TextBox 7">
            <a:extLst>
              <a:ext uri="{FF2B5EF4-FFF2-40B4-BE49-F238E27FC236}">
                <a16:creationId xmlns:a16="http://schemas.microsoft.com/office/drawing/2014/main" id="{3BDC4D47-C426-D843-B436-1E2BD4EE5E67}"/>
              </a:ext>
            </a:extLst>
          </p:cNvPr>
          <p:cNvSpPr txBox="1"/>
          <p:nvPr/>
        </p:nvSpPr>
        <p:spPr>
          <a:xfrm>
            <a:off x="1164771" y="6172200"/>
            <a:ext cx="941412" cy="276999"/>
          </a:xfrm>
          <a:prstGeom prst="rect">
            <a:avLst/>
          </a:prstGeom>
          <a:noFill/>
        </p:spPr>
        <p:txBody>
          <a:bodyPr wrap="none" rtlCol="0">
            <a:spAutoFit/>
          </a:bodyPr>
          <a:lstStyle/>
          <a:p>
            <a:r>
              <a:rPr lang="en-GB" sz="1200" dirty="0"/>
              <a:t>F</a:t>
            </a:r>
            <a:r>
              <a:rPr lang="en-IT" sz="1200" dirty="0"/>
              <a:t>onte: ISTAT</a:t>
            </a:r>
          </a:p>
        </p:txBody>
      </p:sp>
    </p:spTree>
    <p:extLst>
      <p:ext uri="{BB962C8B-B14F-4D97-AF65-F5344CB8AC3E}">
        <p14:creationId xmlns:p14="http://schemas.microsoft.com/office/powerpoint/2010/main" val="11381419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Template">
  <a:themeElements>
    <a:clrScheme name="Siegle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id="{C8A0A947-798F-4748-B969-464A0065739E}" vid="{156B902C-308C-4585-A155-E4A17F129EE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w:document xmlns:w="http://schemas.openxmlformats.org/wordprocessingml/2006/main">
  <RequestId>e9c14cfc-fef6-49e8-83ba-40c02b01c4a1</RequestId>
  <RequestDate>2/10/2021 10:28:48 AM</RequestDate>
</w:document>
</file>

<file path=customXml/itemProps1.xml><?xml version="1.0" encoding="utf-8"?>
<ds:datastoreItem xmlns:ds="http://schemas.openxmlformats.org/officeDocument/2006/customXml" ds:itemID="{265C6D39-9139-1645-B8DC-E83213F27379}">
  <ds:schemaRefs>
    <ds:schemaRef ds:uri="http://schemas.openxmlformats.org/wordprocessingml/2006/main"/>
  </ds:schemaRefs>
</ds:datastoreItem>
</file>

<file path=docProps/app.xml><?xml version="1.0" encoding="utf-8"?>
<Properties xmlns="http://schemas.openxmlformats.org/officeDocument/2006/extended-properties" xmlns:vt="http://schemas.openxmlformats.org/officeDocument/2006/docPropsVTypes">
  <Template>Template</Template>
  <TotalTime>2874</TotalTime>
  <Words>1936</Words>
  <Application>Microsoft Macintosh PowerPoint</Application>
  <PresentationFormat>On-screen Show (4:3)</PresentationFormat>
  <Paragraphs>188</Paragraphs>
  <Slides>28</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Arial Narrow</vt:lpstr>
      <vt:lpstr>Calibri</vt:lpstr>
      <vt:lpstr>Tahoma</vt:lpstr>
      <vt:lpstr>Wingdings</vt:lpstr>
      <vt:lpstr>Template</vt:lpstr>
      <vt:lpstr>The Science of Macroeconomics</vt:lpstr>
      <vt:lpstr>Important issues in macroeconomics Part 1</vt:lpstr>
      <vt:lpstr>Important issues in macroeconomics Part 2</vt:lpstr>
      <vt:lpstr>U.S. real GDP per capita (2009 dollars)</vt:lpstr>
      <vt:lpstr>ITALY real GDP per capita (2010 Euro)</vt:lpstr>
      <vt:lpstr>U.S. Inflation Rate</vt:lpstr>
      <vt:lpstr>Tasso Inflazione, Italia - 1955-2015</vt:lpstr>
      <vt:lpstr>U.S. unemployment rate (% of labor force)</vt:lpstr>
      <vt:lpstr>U.S. unemployment rate (% of labor force)</vt:lpstr>
      <vt:lpstr>Economic models</vt:lpstr>
      <vt:lpstr>Example of a model: Supply and demand for new cars</vt:lpstr>
      <vt:lpstr>The demand for cars</vt:lpstr>
      <vt:lpstr>Digression: Functional notation</vt:lpstr>
      <vt:lpstr>The market for cars: Demand</vt:lpstr>
      <vt:lpstr>The market for cars: Supply</vt:lpstr>
      <vt:lpstr>The market for cars: Equilibrium</vt:lpstr>
      <vt:lpstr>The effects of an increase in income</vt:lpstr>
      <vt:lpstr>The effects of a steel price increase</vt:lpstr>
      <vt:lpstr>Endogenous vs. exogenous variables</vt:lpstr>
      <vt:lpstr>NOW YOU TRY  Supply and demand</vt:lpstr>
      <vt:lpstr>The use of multiple models, part 1</vt:lpstr>
      <vt:lpstr>The use of multiple models, part 2</vt:lpstr>
      <vt:lpstr>Prices: Flexible vs. sticky, part 1</vt:lpstr>
      <vt:lpstr>Prices: Flexible vs. sticky, part 2</vt:lpstr>
      <vt:lpstr>Outline of this book (1 of 2)</vt:lpstr>
      <vt:lpstr>Outline of this book (2 of 2)</vt:lpstr>
      <vt:lpstr>CHAPTER SUMMARY, PART 1</vt:lpstr>
      <vt:lpstr>CHAPTER SUMMARY, PART 2</vt:lpstr>
    </vt:vector>
  </TitlesOfParts>
  <Company>UNLV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The Science of Macroeconomics</dc:title>
  <dc:creator>Mankiw</dc:creator>
  <cp:lastModifiedBy>Paolo Ermano</cp:lastModifiedBy>
  <cp:revision>353</cp:revision>
  <dcterms:created xsi:type="dcterms:W3CDTF">2006-04-29T00:50:43Z</dcterms:created>
  <dcterms:modified xsi:type="dcterms:W3CDTF">2021-03-01T17:08:55Z</dcterms:modified>
</cp:coreProperties>
</file>