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12" r:id="rId2"/>
    <p:sldMasterId id="2147483824" r:id="rId3"/>
  </p:sldMasterIdLst>
  <p:notesMasterIdLst>
    <p:notesMasterId r:id="rId72"/>
  </p:notesMasterIdLst>
  <p:sldIdLst>
    <p:sldId id="515" r:id="rId4"/>
    <p:sldId id="539" r:id="rId5"/>
    <p:sldId id="407" r:id="rId6"/>
    <p:sldId id="408" r:id="rId7"/>
    <p:sldId id="409" r:id="rId8"/>
    <p:sldId id="489" r:id="rId9"/>
    <p:sldId id="517" r:id="rId10"/>
    <p:sldId id="411" r:id="rId11"/>
    <p:sldId id="518" r:id="rId12"/>
    <p:sldId id="414" r:id="rId13"/>
    <p:sldId id="533" r:id="rId14"/>
    <p:sldId id="519" r:id="rId15"/>
    <p:sldId id="520" r:id="rId16"/>
    <p:sldId id="534" r:id="rId17"/>
    <p:sldId id="521" r:id="rId18"/>
    <p:sldId id="522" r:id="rId19"/>
    <p:sldId id="536" r:id="rId20"/>
    <p:sldId id="537" r:id="rId21"/>
    <p:sldId id="538" r:id="rId22"/>
    <p:sldId id="523" r:id="rId23"/>
    <p:sldId id="524" r:id="rId24"/>
    <p:sldId id="535" r:id="rId25"/>
    <p:sldId id="496" r:id="rId26"/>
    <p:sldId id="525" r:id="rId27"/>
    <p:sldId id="418" r:id="rId28"/>
    <p:sldId id="419" r:id="rId29"/>
    <p:sldId id="417" r:id="rId30"/>
    <p:sldId id="497" r:id="rId31"/>
    <p:sldId id="427" r:id="rId32"/>
    <p:sldId id="428" r:id="rId33"/>
    <p:sldId id="498" r:id="rId34"/>
    <p:sldId id="499" r:id="rId35"/>
    <p:sldId id="526" r:id="rId36"/>
    <p:sldId id="500" r:id="rId37"/>
    <p:sldId id="501" r:id="rId38"/>
    <p:sldId id="527" r:id="rId39"/>
    <p:sldId id="502" r:id="rId40"/>
    <p:sldId id="436" r:id="rId41"/>
    <p:sldId id="503" r:id="rId42"/>
    <p:sldId id="528" r:id="rId43"/>
    <p:sldId id="529" r:id="rId44"/>
    <p:sldId id="440" r:id="rId45"/>
    <p:sldId id="530" r:id="rId46"/>
    <p:sldId id="441" r:id="rId47"/>
    <p:sldId id="443" r:id="rId48"/>
    <p:sldId id="531" r:id="rId49"/>
    <p:sldId id="445" r:id="rId50"/>
    <p:sldId id="505" r:id="rId51"/>
    <p:sldId id="506" r:id="rId52"/>
    <p:sldId id="448" r:id="rId53"/>
    <p:sldId id="449" r:id="rId54"/>
    <p:sldId id="507" r:id="rId55"/>
    <p:sldId id="451" r:id="rId56"/>
    <p:sldId id="452" r:id="rId57"/>
    <p:sldId id="508" r:id="rId58"/>
    <p:sldId id="454" r:id="rId59"/>
    <p:sldId id="467" r:id="rId60"/>
    <p:sldId id="509" r:id="rId61"/>
    <p:sldId id="457" r:id="rId62"/>
    <p:sldId id="532" r:id="rId63"/>
    <p:sldId id="510" r:id="rId64"/>
    <p:sldId id="511" r:id="rId65"/>
    <p:sldId id="512" r:id="rId66"/>
    <p:sldId id="513" r:id="rId67"/>
    <p:sldId id="465" r:id="rId68"/>
    <p:sldId id="514" r:id="rId69"/>
    <p:sldId id="378" r:id="rId70"/>
    <p:sldId id="406" r:id="rId7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3172">
          <p15:clr>
            <a:srgbClr val="A4A3A4"/>
          </p15:clr>
        </p15:guide>
        <p15:guide id="2" pos="496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 Marburger" initials="DM" lastIdx="1" clrIdx="0"/>
  <p:cmAuthor id="2" name="kitty wilson" initials="kw" lastIdx="21" clrIdx="1">
    <p:extLst>
      <p:ext uri="{19B8F6BF-5375-455C-9EA6-DF929625EA0E}">
        <p15:presenceInfo xmlns:p15="http://schemas.microsoft.com/office/powerpoint/2012/main" userId="9f215fe52c276b11" providerId="Windows Live"/>
      </p:ext>
    </p:extLst>
  </p:cmAuthor>
  <p:cmAuthor id="3" name="kim welsh" initials="kw" lastIdx="7" clrIdx="2">
    <p:extLst>
      <p:ext uri="{19B8F6BF-5375-455C-9EA6-DF929625EA0E}">
        <p15:presenceInfo xmlns:p15="http://schemas.microsoft.com/office/powerpoint/2012/main" userId="kim wels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5229"/>
    <a:srgbClr val="E41F07"/>
    <a:srgbClr val="198A46"/>
    <a:srgbClr val="C9D6E5"/>
    <a:srgbClr val="996633"/>
    <a:srgbClr val="043333"/>
    <a:srgbClr val="22B35B"/>
    <a:srgbClr val="00006E"/>
    <a:srgbClr val="FFEAD5"/>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63" autoAdjust="0"/>
    <p:restoredTop sz="75537" autoAdjust="0"/>
  </p:normalViewPr>
  <p:slideViewPr>
    <p:cSldViewPr snapToGrid="0">
      <p:cViewPr varScale="1">
        <p:scale>
          <a:sx n="105" d="100"/>
          <a:sy n="105" d="100"/>
        </p:scale>
        <p:origin x="2168" y="184"/>
      </p:cViewPr>
      <p:guideLst>
        <p:guide orient="horz" pos="3172"/>
        <p:guide pos="4969"/>
      </p:guideLst>
    </p:cSldViewPr>
  </p:slideViewPr>
  <p:outlineViewPr>
    <p:cViewPr>
      <p:scale>
        <a:sx n="33" d="100"/>
        <a:sy n="33" d="100"/>
      </p:scale>
      <p:origin x="0" y="39504"/>
    </p:cViewPr>
  </p:outlineViewPr>
  <p:notesTextViewPr>
    <p:cViewPr>
      <p:scale>
        <a:sx n="100" d="100"/>
        <a:sy n="100" d="100"/>
      </p:scale>
      <p:origin x="0" y="0"/>
    </p:cViewPr>
  </p:notesTextViewPr>
  <p:sorterViewPr>
    <p:cViewPr>
      <p:scale>
        <a:sx n="132" d="100"/>
        <a:sy n="132" d="100"/>
      </p:scale>
      <p:origin x="0" y="-29462"/>
    </p:cViewPr>
  </p:sorterViewPr>
  <p:notesViewPr>
    <p:cSldViewPr snapToGrid="0">
      <p:cViewPr>
        <p:scale>
          <a:sx n="80" d="100"/>
          <a:sy n="80" d="100"/>
        </p:scale>
        <p:origin x="-1368" y="-72"/>
      </p:cViewPr>
      <p:guideLst>
        <p:guide orient="horz" pos="2880"/>
        <p:guide pos="2160"/>
      </p:guideLst>
    </p:cSldViewPr>
  </p:notesViewPr>
  <p:gridSpacing cx="45720" cy="4572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notesMaster" Target="notesMasters/notesMaster1.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1.xml"/><Relationship Id="rId29" Type="http://schemas.openxmlformats.org/officeDocument/2006/relationships/slide" Target="slides/slide2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dirty="0"/>
          </a:p>
        </p:txBody>
      </p:sp>
      <p:sp>
        <p:nvSpPr>
          <p:cNvPr id="194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dirty="0"/>
          </a:p>
        </p:txBody>
      </p:sp>
      <p:sp>
        <p:nvSpPr>
          <p:cNvPr id="348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dirty="0"/>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CF67D070-B369-4BEA-91A4-C0F09C415F4C}" type="slidenum">
              <a:rPr lang="en-US"/>
              <a:pPr>
                <a:defRPr/>
              </a:pPr>
              <a:t>‹#›</a:t>
            </a:fld>
            <a:endParaRPr lang="en-US" dirty="0"/>
          </a:p>
        </p:txBody>
      </p:sp>
    </p:spTree>
    <p:extLst>
      <p:ext uri="{BB962C8B-B14F-4D97-AF65-F5344CB8AC3E}">
        <p14:creationId xmlns:p14="http://schemas.microsoft.com/office/powerpoint/2010/main" val="3164917625"/>
      </p:ext>
    </p:extLst>
  </p:cSld>
  <p:clrMap bg1="lt1" tx1="dk1" bg2="lt2" tx2="dk2" accent1="accent1" accent2="accent2" accent3="accent3" accent4="accent4" accent5="accent5" accent6="accent6" hlink="hlink" folHlink="folHlink"/>
  <p:notesStyle>
    <a:lvl1pPr algn="l" rtl="0" eaLnBrk="0" fontAlgn="base" hangingPunct="0">
      <a:spcBef>
        <a:spcPts val="0"/>
      </a:spcBef>
      <a:spcAft>
        <a:spcPct val="0"/>
      </a:spcAft>
      <a:defRPr sz="1200" kern="1200">
        <a:solidFill>
          <a:schemeClr val="tx1"/>
        </a:solidFill>
        <a:latin typeface="Arial" charset="0"/>
        <a:ea typeface="+mn-ea"/>
        <a:cs typeface="+mn-cs"/>
      </a:defRPr>
    </a:lvl1pPr>
    <a:lvl2pPr marL="457200" algn="l" rtl="0" eaLnBrk="0" fontAlgn="base" hangingPunct="0">
      <a:spcBef>
        <a:spcPts val="0"/>
      </a:spcBef>
      <a:spcAft>
        <a:spcPct val="0"/>
      </a:spcAft>
      <a:defRPr sz="1200" kern="1200">
        <a:solidFill>
          <a:schemeClr val="tx1"/>
        </a:solidFill>
        <a:latin typeface="Arial" charset="0"/>
        <a:ea typeface="+mn-ea"/>
        <a:cs typeface="+mn-cs"/>
      </a:defRPr>
    </a:lvl2pPr>
    <a:lvl3pPr marL="914400" algn="l" rtl="0" eaLnBrk="0" fontAlgn="base" hangingPunct="0">
      <a:spcBef>
        <a:spcPts val="0"/>
      </a:spcBef>
      <a:spcAft>
        <a:spcPct val="0"/>
      </a:spcAft>
      <a:defRPr sz="1200" kern="1200">
        <a:solidFill>
          <a:schemeClr val="tx1"/>
        </a:solidFill>
        <a:latin typeface="Arial" charset="0"/>
        <a:ea typeface="+mn-ea"/>
        <a:cs typeface="+mn-cs"/>
      </a:defRPr>
    </a:lvl3pPr>
    <a:lvl4pPr marL="1371600" algn="l" rtl="0" eaLnBrk="0" fontAlgn="base" hangingPunct="0">
      <a:spcBef>
        <a:spcPts val="0"/>
      </a:spcBef>
      <a:spcAft>
        <a:spcPct val="0"/>
      </a:spcAft>
      <a:defRPr sz="1200" kern="1200">
        <a:solidFill>
          <a:schemeClr val="tx1"/>
        </a:solidFill>
        <a:latin typeface="Arial" charset="0"/>
        <a:ea typeface="+mn-ea"/>
        <a:cs typeface="+mn-cs"/>
      </a:defRPr>
    </a:lvl4pPr>
    <a:lvl5pPr marL="1828800" algn="l" rtl="0" eaLnBrk="0" fontAlgn="base" hangingPunct="0">
      <a:spcBef>
        <a:spcPts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 PowerPoint chapter contains in-class exercises requiring students to have calculators. </a:t>
            </a:r>
          </a:p>
          <a:p>
            <a:endParaRPr lang="en-US" sz="1200" dirty="0"/>
          </a:p>
          <a:p>
            <a:r>
              <a:rPr lang="en-US" sz="1200" dirty="0"/>
              <a:t>To help motivate the students, it may be helpful to remind them that much of macroeconomics—and this book—is devoted to understanding the behavior of aggregate output, prices, and unemployment. </a:t>
            </a:r>
          </a:p>
          <a:p>
            <a:endParaRPr lang="en-US" sz="1200" dirty="0"/>
          </a:p>
          <a:p>
            <a:r>
              <a:rPr lang="en-US" sz="1200" dirty="0"/>
              <a:t>Much of Chapter 2 will be familiar to students who have taken an introductory economics course. Therefore, you might consider going over Chapter 2 fairly quickly. This would allow more class time for the subsequent chapters, which are more challenging. </a:t>
            </a:r>
          </a:p>
          <a:p>
            <a:endParaRPr lang="en-US" sz="1200" dirty="0"/>
          </a:p>
          <a:p>
            <a:r>
              <a:rPr lang="en-US" sz="1200" dirty="0"/>
              <a:t>Instructors who wish to shorten the presentation might consider omitting:</a:t>
            </a:r>
          </a:p>
          <a:p>
            <a:pPr marL="171450" indent="-171450">
              <a:buFont typeface="Arial" panose="020B0604020202020204" pitchFamily="34" charset="0"/>
              <a:buChar char="•"/>
            </a:pPr>
            <a:r>
              <a:rPr lang="en-US" sz="1200" dirty="0"/>
              <a:t>a couple of slides on GNP vs. GDP</a:t>
            </a:r>
          </a:p>
          <a:p>
            <a:pPr marL="171450" indent="-171450">
              <a:buFont typeface="Arial" panose="020B0604020202020204" pitchFamily="34" charset="0"/>
              <a:buChar char="•"/>
            </a:pPr>
            <a:r>
              <a:rPr lang="en-US" sz="1200" dirty="0"/>
              <a:t>a slide on chain-weighted real GDP vs. constant dollar real GDP</a:t>
            </a:r>
          </a:p>
          <a:p>
            <a:pPr marL="171450" indent="-171450">
              <a:buFont typeface="Arial" panose="020B0604020202020204" pitchFamily="34" charset="0"/>
              <a:buChar char="•"/>
            </a:pPr>
            <a:r>
              <a:rPr lang="en-US" sz="1200" dirty="0"/>
              <a:t>some of the in-class exercises (though I suggest you ask your students to try them within 8 hours of the lecture to reinforce the concepts while the material is still fresh in their memory)</a:t>
            </a:r>
          </a:p>
          <a:p>
            <a:pPr marL="171450" indent="-171450">
              <a:buFont typeface="Arial" panose="020B0604020202020204" pitchFamily="34" charset="0"/>
              <a:buChar char="•"/>
            </a:pPr>
            <a:r>
              <a:rPr lang="en-US" sz="1200" dirty="0"/>
              <a:t>the slides on stocks vs. flows since subsequent chapters do not refer to these concepts very much</a:t>
            </a:r>
          </a:p>
          <a:p>
            <a:endParaRPr lang="en-US" sz="1200" dirty="0"/>
          </a:p>
          <a:p>
            <a:r>
              <a:rPr lang="en-US" sz="1200" dirty="0"/>
              <a:t>There are hidden slides you may want to “unhide.” They show that the GDP deflator and CPI are weighted averages of prices. If your students are comfortable with algebra, then this material might be helpful. However, it’s a bit technical and doesn’t appear in the textbook, so I’ve hidden these slides, and they won’t appear in the presentation unless you intentionally “unhide” them. </a:t>
            </a:r>
          </a:p>
          <a:p>
            <a:endParaRPr lang="en-US" sz="1200" dirty="0"/>
          </a:p>
          <a:p>
            <a:r>
              <a:rPr lang="en-US" sz="1200" dirty="0"/>
              <a:t>Other hidden slides toward the end of the file contain an in-class exercise asking students to use the growth rate rules to determine the percentage changes in unemployment and labor-force participation.</a:t>
            </a:r>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0</a:t>
            </a:fld>
            <a:endParaRPr lang="en-US"/>
          </a:p>
        </p:txBody>
      </p:sp>
    </p:spTree>
    <p:extLst>
      <p:ext uri="{BB962C8B-B14F-4D97-AF65-F5344CB8AC3E}">
        <p14:creationId xmlns:p14="http://schemas.microsoft.com/office/powerpoint/2010/main" val="2207545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163FE1A-EB11-40D6-AC6B-BD273124B5A3}" type="slidenum">
              <a:rPr lang="en-US" smtClean="0">
                <a:solidFill>
                  <a:prstClr val="black"/>
                </a:solidFill>
              </a:rPr>
              <a:pPr eaLnBrk="1" hangingPunct="1"/>
              <a:t>10</a:t>
            </a:fld>
            <a:endParaRPr lang="en-US" dirty="0">
              <a:solidFill>
                <a:prstClr val="black"/>
              </a:solidFill>
            </a:endParaRPr>
          </a:p>
        </p:txBody>
      </p:sp>
      <p:sp>
        <p:nvSpPr>
          <p:cNvPr id="89091" name="Rectangle 2"/>
          <p:cNvSpPr>
            <a:spLocks noGrp="1" noRot="1" noChangeAspect="1" noChangeArrowheads="1" noTextEdit="1"/>
          </p:cNvSpPr>
          <p:nvPr>
            <p:ph type="sldImg"/>
          </p:nvPr>
        </p:nvSpPr>
        <p:spPr>
          <a:xfrm>
            <a:off x="1554163" y="685800"/>
            <a:ext cx="3749675" cy="2811463"/>
          </a:xfrm>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US" dirty="0"/>
              <a:t>Source: Bureau of Economic Analysis (http://www.bea.gov), U.S. Department of Commerce </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dirty="0"/>
          </a:p>
          <a:p>
            <a:r>
              <a:rPr lang="en-US" baseline="0" dirty="0"/>
              <a:t>Third-quarter advance estimate (released 12/23/2014)</a:t>
            </a:r>
            <a:endParaRPr lang="en-US" dirty="0"/>
          </a:p>
        </p:txBody>
      </p:sp>
    </p:spTree>
    <p:extLst>
      <p:ext uri="{BB962C8B-B14F-4D97-AF65-F5344CB8AC3E}">
        <p14:creationId xmlns:p14="http://schemas.microsoft.com/office/powerpoint/2010/main" val="4263038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2C0E986-01CF-4E94-A78A-13ACDC4CB9CB}" type="slidenum">
              <a:rPr lang="en-US" smtClean="0"/>
              <a:pPr eaLnBrk="1" hangingPunct="1"/>
              <a:t>11</a:t>
            </a:fld>
            <a:endParaRPr lang="en-US" dirty="0"/>
          </a:p>
        </p:txBody>
      </p:sp>
      <p:sp>
        <p:nvSpPr>
          <p:cNvPr id="83971" name="Rectangle 2"/>
          <p:cNvSpPr>
            <a:spLocks noGrp="1" noRot="1" noChangeAspect="1" noChangeArrowheads="1" noTextEdit="1"/>
          </p:cNvSpPr>
          <p:nvPr>
            <p:ph type="sldImg"/>
          </p:nvPr>
        </p:nvSpPr>
        <p:spPr>
          <a:xfrm>
            <a:off x="1574800" y="533400"/>
            <a:ext cx="3557588" cy="2667000"/>
          </a:xfrm>
          <a:ln/>
        </p:spPr>
      </p:sp>
      <p:sp>
        <p:nvSpPr>
          <p:cNvPr id="83972" name="Rectangle 3"/>
          <p:cNvSpPr>
            <a:spLocks noGrp="1" noChangeArrowheads="1"/>
          </p:cNvSpPr>
          <p:nvPr>
            <p:ph type="body" idx="1"/>
          </p:nvPr>
        </p:nvSpPr>
        <p:spPr>
          <a:xfrm>
            <a:off x="914400" y="34290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Note that aggregate investment equals total spending on </a:t>
            </a:r>
            <a:r>
              <a:rPr lang="en-US" i="1" dirty="0"/>
              <a:t>newly produced</a:t>
            </a:r>
            <a:r>
              <a:rPr lang="en-US" dirty="0"/>
              <a:t> capital goods. If I pay $1,000 for a used computer for my business, then I’m doing $1,000 of investment, but the person who sold it to me is doing $1,000 of disinvestment, so there is no net impact on aggregate investment. </a:t>
            </a:r>
          </a:p>
          <a:p>
            <a:pPr marL="169863" indent="-169863"/>
            <a:endParaRPr lang="en-US" u="sng" dirty="0"/>
          </a:p>
          <a:p>
            <a:pPr marL="169863" indent="-169863"/>
            <a:r>
              <a:rPr lang="en-US" u="sng" dirty="0"/>
              <a:t>The housing issue</a:t>
            </a:r>
          </a:p>
          <a:p>
            <a:pPr marL="169863" indent="-169863"/>
            <a:endParaRPr lang="en-US" u="sng" dirty="0"/>
          </a:p>
          <a:p>
            <a:pPr marL="171450" indent="-171450">
              <a:buFont typeface="Arial" panose="020B0604020202020204" pitchFamily="34" charset="0"/>
              <a:buChar char="•"/>
            </a:pPr>
            <a:r>
              <a:rPr lang="en-US" dirty="0"/>
              <a:t>A consumer’s spending on a new house counts under investment, not consumption. </a:t>
            </a:r>
          </a:p>
          <a:p>
            <a:pPr marL="171450" indent="-171450">
              <a:buFont typeface="Arial" panose="020B0604020202020204" pitchFamily="34" charset="0"/>
              <a:buChar char="•"/>
            </a:pPr>
            <a:r>
              <a:rPr lang="en-US" dirty="0"/>
              <a:t>A tenant’s spending on rent counts under services: rent is considered spending on “housing services.” </a:t>
            </a:r>
          </a:p>
          <a:p>
            <a:pPr marL="171450" indent="-171450">
              <a:buFont typeface="Arial" panose="020B0604020202020204" pitchFamily="34" charset="0"/>
              <a:buChar char="•"/>
            </a:pPr>
            <a:r>
              <a:rPr lang="en-US" dirty="0"/>
              <a:t>So what happens if a renter buys the house she has been renting? Conceptually, consumption should remain unchanged: even though she is no longer paying rent, she is still consuming the same housing services as before. </a:t>
            </a:r>
          </a:p>
          <a:p>
            <a:pPr marL="171450" indent="-171450">
              <a:buFont typeface="Arial" panose="020B0604020202020204" pitchFamily="34" charset="0"/>
              <a:buChar char="•"/>
            </a:pPr>
            <a:r>
              <a:rPr lang="en-US" dirty="0"/>
              <a:t>In national income accounting, (the services category of) consumption includes the imputed rental value of owner-occupied housing. </a:t>
            </a:r>
          </a:p>
          <a:p>
            <a:pPr marL="171450" indent="-171450">
              <a:buFont typeface="Arial" panose="020B0604020202020204" pitchFamily="34" charset="0"/>
              <a:buChar char="•"/>
            </a:pPr>
            <a:r>
              <a:rPr lang="en-US" dirty="0"/>
              <a:t>To help students keep all this straight, you might suggest that they think of a house as a piece of capital which is used to produce a consumer service, which we might call “housing services.” Thus, spending on the house counts in aggregate investment, and the value of the housing services that the house provides counts in aggregate consumption (regardless of whether the housing services are being consumed by the owner of the house or a tenant). </a:t>
            </a:r>
          </a:p>
          <a:p>
            <a:pPr marL="171450" indent="-171450">
              <a:buFont typeface="Arial" panose="020B0604020202020204" pitchFamily="34" charset="0"/>
              <a:buChar char="•"/>
            </a:pPr>
            <a:endParaRPr lang="en-US" u="sng" dirty="0"/>
          </a:p>
          <a:p>
            <a:pPr marL="169863" indent="-169863"/>
            <a:r>
              <a:rPr lang="en-US" u="sng" dirty="0"/>
              <a:t>Inventories</a:t>
            </a:r>
          </a:p>
          <a:p>
            <a:pPr marL="169863" indent="-169863"/>
            <a:endParaRPr lang="en-US" u="sng" dirty="0"/>
          </a:p>
          <a:p>
            <a:pPr marL="171450" indent="-171450">
              <a:buFont typeface="Arial" panose="020B0604020202020204" pitchFamily="34" charset="0"/>
              <a:buChar char="•"/>
            </a:pPr>
            <a:r>
              <a:rPr lang="en-US" dirty="0"/>
              <a:t>If total inventories are $10 billion at the beginning of the year and $12 billion at the end, then inventory investment equals $2 billion for the year. </a:t>
            </a:r>
          </a:p>
          <a:p>
            <a:pPr marL="171450" indent="-171450">
              <a:buFont typeface="Arial" panose="020B0604020202020204" pitchFamily="34" charset="0"/>
              <a:buChar char="•"/>
            </a:pPr>
            <a:r>
              <a:rPr lang="en-US" dirty="0"/>
              <a:t>Note that inventory investment can be negative (which means inventories fell over the year). </a:t>
            </a:r>
          </a:p>
        </p:txBody>
      </p:sp>
    </p:spTree>
    <p:extLst>
      <p:ext uri="{BB962C8B-B14F-4D97-AF65-F5344CB8AC3E}">
        <p14:creationId xmlns:p14="http://schemas.microsoft.com/office/powerpoint/2010/main" val="86627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163FE1A-EB11-40D6-AC6B-BD273124B5A3}" type="slidenum">
              <a:rPr lang="en-US" smtClean="0">
                <a:solidFill>
                  <a:prstClr val="black"/>
                </a:solidFill>
              </a:rPr>
              <a:pPr eaLnBrk="1" hangingPunct="1"/>
              <a:t>12</a:t>
            </a:fld>
            <a:endParaRPr lang="en-US" dirty="0">
              <a:solidFill>
                <a:prstClr val="black"/>
              </a:solidFill>
            </a:endParaRPr>
          </a:p>
        </p:txBody>
      </p:sp>
      <p:sp>
        <p:nvSpPr>
          <p:cNvPr id="89091" name="Rectangle 2"/>
          <p:cNvSpPr>
            <a:spLocks noGrp="1" noRot="1" noChangeAspect="1" noChangeArrowheads="1" noTextEdit="1"/>
          </p:cNvSpPr>
          <p:nvPr>
            <p:ph type="sldImg"/>
          </p:nvPr>
        </p:nvSpPr>
        <p:spPr>
          <a:xfrm>
            <a:off x="1554163" y="685800"/>
            <a:ext cx="3749675" cy="2811463"/>
          </a:xfrm>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US" dirty="0"/>
              <a:t>Source: Bureau of Economic Analysis (http://www.bea.gov), U.S. Department of Commerce </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dirty="0"/>
          </a:p>
          <a:p>
            <a:r>
              <a:rPr lang="en-US" baseline="0" dirty="0"/>
              <a:t>Third-quarter advance estimate (released 12/23/2014)</a:t>
            </a:r>
            <a:endParaRPr lang="en-US" dirty="0"/>
          </a:p>
        </p:txBody>
      </p:sp>
    </p:spTree>
    <p:extLst>
      <p:ext uri="{BB962C8B-B14F-4D97-AF65-F5344CB8AC3E}">
        <p14:creationId xmlns:p14="http://schemas.microsoft.com/office/powerpoint/2010/main" val="4263253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163FE1A-EB11-40D6-AC6B-BD273124B5A3}" type="slidenum">
              <a:rPr lang="en-US" smtClean="0">
                <a:solidFill>
                  <a:prstClr val="black"/>
                </a:solidFill>
              </a:rPr>
              <a:pPr eaLnBrk="1" hangingPunct="1"/>
              <a:t>13</a:t>
            </a:fld>
            <a:endParaRPr lang="en-US" dirty="0">
              <a:solidFill>
                <a:prstClr val="black"/>
              </a:solidFill>
            </a:endParaRPr>
          </a:p>
        </p:txBody>
      </p:sp>
      <p:sp>
        <p:nvSpPr>
          <p:cNvPr id="89091" name="Rectangle 2"/>
          <p:cNvSpPr>
            <a:spLocks noGrp="1" noRot="1" noChangeAspect="1" noChangeArrowheads="1" noTextEdit="1"/>
          </p:cNvSpPr>
          <p:nvPr>
            <p:ph type="sldImg"/>
          </p:nvPr>
        </p:nvSpPr>
        <p:spPr>
          <a:xfrm>
            <a:off x="1554163" y="685800"/>
            <a:ext cx="3749675" cy="2811463"/>
          </a:xfrm>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US" dirty="0"/>
              <a:t>Source: Bureau of Economic Analysis (http://www.bea.gov), U.S. Department of Commerce </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dirty="0"/>
          </a:p>
          <a:p>
            <a:r>
              <a:rPr lang="en-US" baseline="0" dirty="0"/>
              <a:t>Third-quarter advance estimate (released 12/23/2014)</a:t>
            </a:r>
            <a:endParaRPr lang="en-US" dirty="0"/>
          </a:p>
        </p:txBody>
      </p:sp>
    </p:spTree>
    <p:extLst>
      <p:ext uri="{BB962C8B-B14F-4D97-AF65-F5344CB8AC3E}">
        <p14:creationId xmlns:p14="http://schemas.microsoft.com/office/powerpoint/2010/main" val="2219451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2C0E986-01CF-4E94-A78A-13ACDC4CB9CB}" type="slidenum">
              <a:rPr lang="en-US" smtClean="0"/>
              <a:pPr eaLnBrk="1" hangingPunct="1"/>
              <a:t>14</a:t>
            </a:fld>
            <a:endParaRPr lang="en-US" dirty="0"/>
          </a:p>
        </p:txBody>
      </p:sp>
      <p:sp>
        <p:nvSpPr>
          <p:cNvPr id="83971" name="Rectangle 2"/>
          <p:cNvSpPr>
            <a:spLocks noGrp="1" noRot="1" noChangeAspect="1" noChangeArrowheads="1" noTextEdit="1"/>
          </p:cNvSpPr>
          <p:nvPr>
            <p:ph type="sldImg"/>
          </p:nvPr>
        </p:nvSpPr>
        <p:spPr>
          <a:xfrm>
            <a:off x="1574800" y="533400"/>
            <a:ext cx="3557588" cy="2667000"/>
          </a:xfrm>
          <a:ln/>
        </p:spPr>
      </p:sp>
      <p:sp>
        <p:nvSpPr>
          <p:cNvPr id="83972" name="Rectangle 3"/>
          <p:cNvSpPr>
            <a:spLocks noGrp="1" noChangeArrowheads="1"/>
          </p:cNvSpPr>
          <p:nvPr>
            <p:ph type="body" idx="1"/>
          </p:nvPr>
        </p:nvSpPr>
        <p:spPr>
          <a:xfrm>
            <a:off x="914400" y="34290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Transfer payments are included in “government outlays” but not in government spending. People who receive transfer payments use these funds to pay for their consumption. Thus, we avoid double counting by excluding transfer payments from </a:t>
            </a:r>
            <a:r>
              <a:rPr lang="en-US" b="1" i="1" dirty="0"/>
              <a:t>G</a:t>
            </a:r>
            <a:r>
              <a:rPr lang="en-US" dirty="0"/>
              <a:t>.</a:t>
            </a:r>
          </a:p>
        </p:txBody>
      </p:sp>
    </p:spTree>
    <p:extLst>
      <p:ext uri="{BB962C8B-B14F-4D97-AF65-F5344CB8AC3E}">
        <p14:creationId xmlns:p14="http://schemas.microsoft.com/office/powerpoint/2010/main" val="2224312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163FE1A-EB11-40D6-AC6B-BD273124B5A3}" type="slidenum">
              <a:rPr lang="en-US" smtClean="0">
                <a:solidFill>
                  <a:prstClr val="black"/>
                </a:solidFill>
              </a:rPr>
              <a:pPr eaLnBrk="1" hangingPunct="1"/>
              <a:t>15</a:t>
            </a:fld>
            <a:endParaRPr lang="en-US" dirty="0">
              <a:solidFill>
                <a:prstClr val="black"/>
              </a:solidFill>
            </a:endParaRPr>
          </a:p>
        </p:txBody>
      </p:sp>
      <p:sp>
        <p:nvSpPr>
          <p:cNvPr id="89091" name="Rectangle 2"/>
          <p:cNvSpPr>
            <a:spLocks noGrp="1" noRot="1" noChangeAspect="1" noChangeArrowheads="1" noTextEdit="1"/>
          </p:cNvSpPr>
          <p:nvPr>
            <p:ph type="sldImg"/>
          </p:nvPr>
        </p:nvSpPr>
        <p:spPr>
          <a:xfrm>
            <a:off x="1554163" y="685800"/>
            <a:ext cx="3749675" cy="2811463"/>
          </a:xfrm>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US" dirty="0"/>
              <a:t>Source: Bureau of Economic Analysis (http://www.bea.gov), U.S. Department of Commerce </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dirty="0"/>
          </a:p>
          <a:p>
            <a:r>
              <a:rPr lang="en-US" baseline="0" dirty="0"/>
              <a:t>Third-quarter advance estimate (released 12/23/2014)</a:t>
            </a:r>
            <a:endParaRPr lang="en-US" dirty="0"/>
          </a:p>
        </p:txBody>
      </p:sp>
    </p:spTree>
    <p:extLst>
      <p:ext uri="{BB962C8B-B14F-4D97-AF65-F5344CB8AC3E}">
        <p14:creationId xmlns:p14="http://schemas.microsoft.com/office/powerpoint/2010/main" val="3666753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163FE1A-EB11-40D6-AC6B-BD273124B5A3}" type="slidenum">
              <a:rPr lang="en-US" smtClean="0">
                <a:solidFill>
                  <a:prstClr val="black"/>
                </a:solidFill>
              </a:rPr>
              <a:pPr eaLnBrk="1" hangingPunct="1"/>
              <a:t>16</a:t>
            </a:fld>
            <a:endParaRPr lang="en-US" dirty="0">
              <a:solidFill>
                <a:prstClr val="black"/>
              </a:solidFill>
            </a:endParaRPr>
          </a:p>
        </p:txBody>
      </p:sp>
      <p:sp>
        <p:nvSpPr>
          <p:cNvPr id="89091" name="Rectangle 2"/>
          <p:cNvSpPr>
            <a:spLocks noGrp="1" noRot="1" noChangeAspect="1" noChangeArrowheads="1" noTextEdit="1"/>
          </p:cNvSpPr>
          <p:nvPr>
            <p:ph type="sldImg"/>
          </p:nvPr>
        </p:nvSpPr>
        <p:spPr>
          <a:xfrm>
            <a:off x="1554163" y="685800"/>
            <a:ext cx="3749675" cy="2811463"/>
          </a:xfrm>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US" dirty="0"/>
              <a:t>Source: Bureau of Economic Analysis (http://www.bea.gov), U.S. Department of Commerce </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dirty="0"/>
          </a:p>
          <a:p>
            <a:r>
              <a:rPr lang="en-US" baseline="0" dirty="0"/>
              <a:t>Third-quarter advance estimate (released 12/23/2014)</a:t>
            </a:r>
            <a:endParaRPr lang="en-US" dirty="0"/>
          </a:p>
        </p:txBody>
      </p:sp>
    </p:spTree>
    <p:extLst>
      <p:ext uri="{BB962C8B-B14F-4D97-AF65-F5344CB8AC3E}">
        <p14:creationId xmlns:p14="http://schemas.microsoft.com/office/powerpoint/2010/main" val="32453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163FE1A-EB11-40D6-AC6B-BD273124B5A3}" type="slidenum">
              <a:rPr lang="en-US" smtClean="0">
                <a:solidFill>
                  <a:prstClr val="black"/>
                </a:solidFill>
              </a:rPr>
              <a:pPr eaLnBrk="1" hangingPunct="1"/>
              <a:t>17</a:t>
            </a:fld>
            <a:endParaRPr lang="en-US" dirty="0">
              <a:solidFill>
                <a:prstClr val="black"/>
              </a:solidFill>
            </a:endParaRPr>
          </a:p>
        </p:txBody>
      </p:sp>
      <p:sp>
        <p:nvSpPr>
          <p:cNvPr id="89091" name="Rectangle 2"/>
          <p:cNvSpPr>
            <a:spLocks noGrp="1" noRot="1" noChangeAspect="1" noChangeArrowheads="1" noTextEdit="1"/>
          </p:cNvSpPr>
          <p:nvPr>
            <p:ph type="sldImg"/>
          </p:nvPr>
        </p:nvSpPr>
        <p:spPr>
          <a:xfrm>
            <a:off x="1554163" y="685800"/>
            <a:ext cx="3749675" cy="2811463"/>
          </a:xfrm>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US" dirty="0"/>
              <a:t>Source: Bureau of Economic Analysis (http://www.bea.gov), U.S. Department of Commerce </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dirty="0"/>
          </a:p>
          <a:p>
            <a:r>
              <a:rPr lang="en-US" baseline="0" dirty="0"/>
              <a:t>Third-quarter advance estimate (released 12/23/2014)</a:t>
            </a:r>
            <a:endParaRPr lang="en-US" dirty="0"/>
          </a:p>
        </p:txBody>
      </p:sp>
    </p:spTree>
    <p:extLst>
      <p:ext uri="{BB962C8B-B14F-4D97-AF65-F5344CB8AC3E}">
        <p14:creationId xmlns:p14="http://schemas.microsoft.com/office/powerpoint/2010/main" val="20499103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163FE1A-EB11-40D6-AC6B-BD273124B5A3}" type="slidenum">
              <a:rPr lang="en-US" smtClean="0">
                <a:solidFill>
                  <a:prstClr val="black"/>
                </a:solidFill>
              </a:rPr>
              <a:pPr eaLnBrk="1" hangingPunct="1"/>
              <a:t>18</a:t>
            </a:fld>
            <a:endParaRPr lang="en-US" dirty="0">
              <a:solidFill>
                <a:prstClr val="black"/>
              </a:solidFill>
            </a:endParaRPr>
          </a:p>
        </p:txBody>
      </p:sp>
      <p:sp>
        <p:nvSpPr>
          <p:cNvPr id="89091" name="Rectangle 2"/>
          <p:cNvSpPr>
            <a:spLocks noGrp="1" noRot="1" noChangeAspect="1" noChangeArrowheads="1" noTextEdit="1"/>
          </p:cNvSpPr>
          <p:nvPr>
            <p:ph type="sldImg"/>
          </p:nvPr>
        </p:nvSpPr>
        <p:spPr>
          <a:xfrm>
            <a:off x="1554163" y="685800"/>
            <a:ext cx="3749675" cy="2811463"/>
          </a:xfrm>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US" dirty="0"/>
              <a:t>Source: Bureau of Economic Analysis (http://www.bea.gov), U.S. Department of Commerce </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dirty="0"/>
          </a:p>
          <a:p>
            <a:r>
              <a:rPr lang="en-US" baseline="0" dirty="0"/>
              <a:t>Third-quarter advance estimate (released 12/23/2014)</a:t>
            </a:r>
            <a:endParaRPr lang="en-US" dirty="0"/>
          </a:p>
        </p:txBody>
      </p:sp>
    </p:spTree>
    <p:extLst>
      <p:ext uri="{BB962C8B-B14F-4D97-AF65-F5344CB8AC3E}">
        <p14:creationId xmlns:p14="http://schemas.microsoft.com/office/powerpoint/2010/main" val="32463190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2C0E986-01CF-4E94-A78A-13ACDC4CB9CB}" type="slidenum">
              <a:rPr lang="en-US" smtClean="0"/>
              <a:pPr eaLnBrk="1" hangingPunct="1"/>
              <a:t>19</a:t>
            </a:fld>
            <a:endParaRPr lang="en-US" dirty="0"/>
          </a:p>
        </p:txBody>
      </p:sp>
      <p:sp>
        <p:nvSpPr>
          <p:cNvPr id="83971" name="Rectangle 2"/>
          <p:cNvSpPr>
            <a:spLocks noGrp="1" noRot="1" noChangeAspect="1" noChangeArrowheads="1" noTextEdit="1"/>
          </p:cNvSpPr>
          <p:nvPr>
            <p:ph type="sldImg"/>
          </p:nvPr>
        </p:nvSpPr>
        <p:spPr>
          <a:xfrm>
            <a:off x="1574800" y="533400"/>
            <a:ext cx="3557588" cy="2667000"/>
          </a:xfrm>
          <a:ln/>
        </p:spPr>
      </p:sp>
      <p:sp>
        <p:nvSpPr>
          <p:cNvPr id="83972" name="Rectangle 3"/>
          <p:cNvSpPr>
            <a:spLocks noGrp="1" noChangeArrowheads="1"/>
          </p:cNvSpPr>
          <p:nvPr>
            <p:ph type="body" idx="1"/>
          </p:nvPr>
        </p:nvSpPr>
        <p:spPr>
          <a:xfrm>
            <a:off x="914400" y="34290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ts val="0"/>
              </a:spcBef>
              <a:spcAft>
                <a:spcPct val="0"/>
              </a:spcAft>
              <a:buClrTx/>
              <a:buSzTx/>
              <a:buFontTx/>
              <a:buNone/>
              <a:tabLst/>
              <a:defRPr/>
            </a:pPr>
            <a:r>
              <a:rPr lang="en-US" dirty="0"/>
              <a:t>“</a:t>
            </a:r>
            <a:r>
              <a:rPr lang="en-US" dirty="0" err="1"/>
              <a:t>g&amp;s</a:t>
            </a:r>
            <a:r>
              <a:rPr lang="en-US" dirty="0"/>
              <a:t>” is short for “goods and services”</a:t>
            </a:r>
          </a:p>
        </p:txBody>
      </p:sp>
    </p:spTree>
    <p:extLst>
      <p:ext uri="{BB962C8B-B14F-4D97-AF65-F5344CB8AC3E}">
        <p14:creationId xmlns:p14="http://schemas.microsoft.com/office/powerpoint/2010/main" val="1373929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FD39998-44A1-4A1A-AE27-B9322D3BF3BD}" type="slidenum">
              <a:rPr lang="en-US" smtClean="0"/>
              <a:pPr eaLnBrk="1" hangingPunct="1"/>
              <a:t>2</a:t>
            </a:fld>
            <a:endParaRPr lang="en-US" dirty="0"/>
          </a:p>
        </p:txBody>
      </p:sp>
      <p:sp>
        <p:nvSpPr>
          <p:cNvPr id="81923" name="Rectangle 2"/>
          <p:cNvSpPr>
            <a:spLocks noGrp="1" noRot="1" noChangeAspect="1" noChangeArrowheads="1" noTextEdit="1"/>
          </p:cNvSpPr>
          <p:nvPr>
            <p:ph type="sldImg"/>
          </p:nvPr>
        </p:nvSpPr>
        <p:spPr>
          <a:xfrm>
            <a:off x="1574800" y="533400"/>
            <a:ext cx="3557588" cy="2667000"/>
          </a:xfrm>
          <a:ln/>
        </p:spPr>
      </p:sp>
      <p:sp>
        <p:nvSpPr>
          <p:cNvPr id="81924" name="Rectangle 3"/>
          <p:cNvSpPr>
            <a:spLocks noGrp="1" noChangeArrowheads="1"/>
          </p:cNvSpPr>
          <p:nvPr>
            <p:ph type="body" idx="1"/>
          </p:nvPr>
        </p:nvSpPr>
        <p:spPr>
          <a:xfrm>
            <a:off x="914400" y="34290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Most students, having taken principles of economics, will have seen this definition and will be familiar with it. It’s not worth spending a lot of time on it. </a:t>
            </a:r>
          </a:p>
          <a:p>
            <a:endParaRPr lang="en-US" dirty="0"/>
          </a:p>
          <a:p>
            <a:r>
              <a:rPr lang="en-US" dirty="0"/>
              <a:t>It might be worthwhile, however, to briefly review the factors of production. </a:t>
            </a:r>
          </a:p>
        </p:txBody>
      </p:sp>
    </p:spTree>
    <p:extLst>
      <p:ext uri="{BB962C8B-B14F-4D97-AF65-F5344CB8AC3E}">
        <p14:creationId xmlns:p14="http://schemas.microsoft.com/office/powerpoint/2010/main" val="18193826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163FE1A-EB11-40D6-AC6B-BD273124B5A3}" type="slidenum">
              <a:rPr lang="en-US" smtClean="0">
                <a:solidFill>
                  <a:prstClr val="black"/>
                </a:solidFill>
              </a:rPr>
              <a:pPr eaLnBrk="1" hangingPunct="1"/>
              <a:t>20</a:t>
            </a:fld>
            <a:endParaRPr lang="en-US" dirty="0">
              <a:solidFill>
                <a:prstClr val="black"/>
              </a:solidFill>
            </a:endParaRPr>
          </a:p>
        </p:txBody>
      </p:sp>
      <p:sp>
        <p:nvSpPr>
          <p:cNvPr id="89091" name="Rectangle 2"/>
          <p:cNvSpPr>
            <a:spLocks noGrp="1" noRot="1" noChangeAspect="1" noChangeArrowheads="1" noTextEdit="1"/>
          </p:cNvSpPr>
          <p:nvPr>
            <p:ph type="sldImg"/>
          </p:nvPr>
        </p:nvSpPr>
        <p:spPr>
          <a:xfrm>
            <a:off x="1554163" y="685800"/>
            <a:ext cx="3749675" cy="2811463"/>
          </a:xfrm>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US" dirty="0"/>
              <a:t>Source: Bureau of Economic Analysis (http://www.bea.gov), U.S. Department of Commerce </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dirty="0"/>
          </a:p>
          <a:p>
            <a:r>
              <a:rPr lang="en-US" baseline="0" dirty="0"/>
              <a:t>Third-quarter advance estimate (released 12/23/2014)</a:t>
            </a:r>
            <a:endParaRPr lang="en-US" dirty="0"/>
          </a:p>
        </p:txBody>
      </p:sp>
    </p:spTree>
    <p:extLst>
      <p:ext uri="{BB962C8B-B14F-4D97-AF65-F5344CB8AC3E}">
        <p14:creationId xmlns:p14="http://schemas.microsoft.com/office/powerpoint/2010/main" val="29527529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163FE1A-EB11-40D6-AC6B-BD273124B5A3}" type="slidenum">
              <a:rPr lang="en-US" smtClean="0">
                <a:solidFill>
                  <a:prstClr val="black"/>
                </a:solidFill>
              </a:rPr>
              <a:pPr eaLnBrk="1" hangingPunct="1"/>
              <a:t>21</a:t>
            </a:fld>
            <a:endParaRPr lang="en-US" dirty="0">
              <a:solidFill>
                <a:prstClr val="black"/>
              </a:solidFill>
            </a:endParaRPr>
          </a:p>
        </p:txBody>
      </p:sp>
      <p:sp>
        <p:nvSpPr>
          <p:cNvPr id="89091" name="Rectangle 2"/>
          <p:cNvSpPr>
            <a:spLocks noGrp="1" noRot="1" noChangeAspect="1" noChangeArrowheads="1" noTextEdit="1"/>
          </p:cNvSpPr>
          <p:nvPr>
            <p:ph type="sldImg"/>
          </p:nvPr>
        </p:nvSpPr>
        <p:spPr>
          <a:xfrm>
            <a:off x="1554163" y="685800"/>
            <a:ext cx="3749675" cy="2811463"/>
          </a:xfrm>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US" dirty="0"/>
              <a:t>Source: Bureau of Economic Analysis (http://www.bea.gov), U.S. Department of Commerce </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dirty="0"/>
          </a:p>
          <a:p>
            <a:r>
              <a:rPr lang="en-US" baseline="0" dirty="0"/>
              <a:t>Third-quarter advance estimate (released 12/23/2014)</a:t>
            </a:r>
            <a:endParaRPr lang="en-US" dirty="0"/>
          </a:p>
        </p:txBody>
      </p:sp>
    </p:spTree>
    <p:extLst>
      <p:ext uri="{BB962C8B-B14F-4D97-AF65-F5344CB8AC3E}">
        <p14:creationId xmlns:p14="http://schemas.microsoft.com/office/powerpoint/2010/main" val="32077703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sz="1200" dirty="0"/>
              <a:t>If you do not wish to pose this as a question, you can “hide” this slide and skip right to the next one, which simply gives students the information. </a:t>
            </a:r>
          </a:p>
          <a:p>
            <a:pPr>
              <a:spcBef>
                <a:spcPct val="0"/>
              </a:spcBef>
            </a:pPr>
            <a:endParaRPr lang="en-US" sz="1200" dirty="0"/>
          </a:p>
          <a:p>
            <a:pPr>
              <a:spcBef>
                <a:spcPct val="0"/>
              </a:spcBef>
            </a:pPr>
            <a:r>
              <a:rPr lang="en-US" sz="1200" b="1" dirty="0">
                <a:solidFill>
                  <a:srgbClr val="0000CC"/>
                </a:solidFill>
              </a:rPr>
              <a:t>Suggestion (applies generally, not just here):</a:t>
            </a:r>
          </a:p>
          <a:p>
            <a:pPr>
              <a:spcBef>
                <a:spcPct val="0"/>
              </a:spcBef>
            </a:pPr>
            <a:r>
              <a:rPr lang="en-US" sz="1200" dirty="0"/>
              <a:t>When you pose a question like this to your class, don’t ask for students to volunteer their answers right away. Instead, tell them to think about it for a minute and write down their answers on paper. </a:t>
            </a:r>
            <a:r>
              <a:rPr lang="en-US" sz="1200" i="1" dirty="0"/>
              <a:t>Then</a:t>
            </a:r>
            <a:r>
              <a:rPr lang="en-US" sz="1200" dirty="0"/>
              <a:t> ask for volunteers (or call on students at random). Giving students this extra minute will increase the quality of participation as well as the number of students who participate. </a:t>
            </a:r>
          </a:p>
          <a:p>
            <a:pPr>
              <a:spcBef>
                <a:spcPct val="0"/>
              </a:spcBef>
            </a:pPr>
            <a:endParaRPr lang="en-US" sz="1200" dirty="0"/>
          </a:p>
          <a:p>
            <a:pPr>
              <a:spcBef>
                <a:spcPct val="0"/>
              </a:spcBef>
            </a:pPr>
            <a:r>
              <a:rPr lang="en-US" sz="1200" dirty="0"/>
              <a:t>Correct answer to the question:</a:t>
            </a:r>
          </a:p>
          <a:p>
            <a:pPr>
              <a:spcBef>
                <a:spcPct val="0"/>
              </a:spcBef>
            </a:pPr>
            <a:r>
              <a:rPr lang="en-US" sz="1200" dirty="0"/>
              <a:t>Unsold output adds to inventory and thus counts as inventory investment</a:t>
            </a:r>
            <a:r>
              <a:rPr lang="en-US" sz="1400" kern="1200" dirty="0">
                <a:solidFill>
                  <a:schemeClr val="tx1"/>
                </a:solidFill>
                <a:effectLst/>
                <a:latin typeface="Arial" charset="0"/>
                <a:ea typeface="+mn-ea"/>
                <a:cs typeface="+mn-cs"/>
              </a:rPr>
              <a:t>—</a:t>
            </a:r>
            <a:r>
              <a:rPr lang="en-US" sz="1200" i="1" dirty="0"/>
              <a:t>whether intentional or unplanned. </a:t>
            </a:r>
            <a:r>
              <a:rPr lang="en-US" sz="1200" dirty="0"/>
              <a:t>Thus, it’s as if a firm “purchased” its own inventory accumulation. </a:t>
            </a:r>
          </a:p>
          <a:p>
            <a:pPr>
              <a:spcBef>
                <a:spcPct val="0"/>
              </a:spcBef>
            </a:pPr>
            <a:endParaRPr lang="en-US" sz="1200" dirty="0"/>
          </a:p>
          <a:p>
            <a:pPr>
              <a:spcBef>
                <a:spcPct val="0"/>
              </a:spcBef>
            </a:pPr>
            <a:r>
              <a:rPr lang="en-US" sz="1200" dirty="0"/>
              <a:t>Here’s where the “goods purchased for future use” definition of investment is handy: When firms add newly produced goods to their inventory, the “future use” of those goods, of course, is future sales. </a:t>
            </a:r>
          </a:p>
          <a:p>
            <a:pPr>
              <a:spcBef>
                <a:spcPct val="0"/>
              </a:spcBef>
            </a:pPr>
            <a:endParaRPr lang="en-US" sz="1200" dirty="0"/>
          </a:p>
          <a:p>
            <a:pPr>
              <a:spcBef>
                <a:spcPct val="0"/>
              </a:spcBef>
            </a:pPr>
            <a:r>
              <a:rPr lang="en-US" sz="1200" dirty="0"/>
              <a:t>Note also that inventory investment counts intentional as well as unplanned inventory changes. Thus, when firms sell fewer units than planned, the unsold units go into inventory and are counted as inventory investment. This explains why “output = expenditure”—the value of unsold output is counted under inventory investment, just as if the firm “purchased” its own output. Remember that the definition of investment is goods bought for future use. With inventory investment, that future use is to give the firm the ability in the future to sell more than its output.</a:t>
            </a:r>
          </a:p>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22</a:t>
            </a:fld>
            <a:endParaRPr lang="en-US"/>
          </a:p>
        </p:txBody>
      </p:sp>
    </p:spTree>
    <p:extLst>
      <p:ext uri="{BB962C8B-B14F-4D97-AF65-F5344CB8AC3E}">
        <p14:creationId xmlns:p14="http://schemas.microsoft.com/office/powerpoint/2010/main" val="23239967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2C0E986-01CF-4E94-A78A-13ACDC4CB9CB}" type="slidenum">
              <a:rPr lang="en-US" smtClean="0"/>
              <a:pPr eaLnBrk="1" hangingPunct="1"/>
              <a:t>23</a:t>
            </a:fld>
            <a:endParaRPr lang="en-US" dirty="0"/>
          </a:p>
        </p:txBody>
      </p:sp>
      <p:sp>
        <p:nvSpPr>
          <p:cNvPr id="83971" name="Rectangle 2"/>
          <p:cNvSpPr>
            <a:spLocks noGrp="1" noRot="1" noChangeAspect="1" noChangeArrowheads="1" noTextEdit="1"/>
          </p:cNvSpPr>
          <p:nvPr>
            <p:ph type="sldImg"/>
          </p:nvPr>
        </p:nvSpPr>
        <p:spPr>
          <a:xfrm>
            <a:off x="1574800" y="533400"/>
            <a:ext cx="3557588" cy="2667000"/>
          </a:xfrm>
          <a:ln/>
        </p:spPr>
      </p:sp>
      <p:sp>
        <p:nvSpPr>
          <p:cNvPr id="83972" name="Rectangle 3"/>
          <p:cNvSpPr>
            <a:spLocks noGrp="1" noChangeArrowheads="1"/>
          </p:cNvSpPr>
          <p:nvPr>
            <p:ph type="body" idx="1"/>
          </p:nvPr>
        </p:nvSpPr>
        <p:spPr>
          <a:xfrm>
            <a:off x="914400" y="34290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ts val="0"/>
              </a:spcBef>
              <a:spcAft>
                <a:spcPct val="0"/>
              </a:spcAft>
              <a:buClrTx/>
              <a:buSzTx/>
              <a:buFontTx/>
              <a:buNone/>
              <a:tabLst/>
              <a:defRPr/>
            </a:pPr>
            <a:endParaRPr lang="en-US" dirty="0"/>
          </a:p>
        </p:txBody>
      </p:sp>
    </p:spTree>
    <p:extLst>
      <p:ext uri="{BB962C8B-B14F-4D97-AF65-F5344CB8AC3E}">
        <p14:creationId xmlns:p14="http://schemas.microsoft.com/office/powerpoint/2010/main" val="11747691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A58115C-B639-4A06-A5D2-F8568985458D}" type="slidenum">
              <a:rPr lang="en-US" smtClean="0"/>
              <a:pPr eaLnBrk="1" hangingPunct="1"/>
              <a:t>24</a:t>
            </a:fld>
            <a:endParaRPr lang="en-US" dirty="0"/>
          </a:p>
        </p:txBody>
      </p:sp>
      <p:sp>
        <p:nvSpPr>
          <p:cNvPr id="93187" name="Rectangle 2"/>
          <p:cNvSpPr>
            <a:spLocks noGrp="1" noRot="1" noChangeAspect="1" noChangeArrowheads="1" noTextEdit="1"/>
          </p:cNvSpPr>
          <p:nvPr>
            <p:ph type="sldImg"/>
          </p:nvPr>
        </p:nvSpPr>
        <p:spPr>
          <a:xfrm>
            <a:off x="1574800" y="533400"/>
            <a:ext cx="3557588" cy="2667000"/>
          </a:xfrm>
          <a:ln/>
        </p:spPr>
      </p:sp>
      <p:sp>
        <p:nvSpPr>
          <p:cNvPr id="93188" name="Rectangle 3"/>
          <p:cNvSpPr>
            <a:spLocks noGrp="1" noChangeArrowheads="1"/>
          </p:cNvSpPr>
          <p:nvPr>
            <p:ph type="body" idx="1"/>
          </p:nvPr>
        </p:nvSpPr>
        <p:spPr>
          <a:xfrm>
            <a:off x="914400" y="34290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bathtub example, which appears in Chapter 2, is the classic means of explaining stocks and flows. </a:t>
            </a:r>
          </a:p>
          <a:p>
            <a:endParaRPr lang="en-US" dirty="0"/>
          </a:p>
        </p:txBody>
      </p:sp>
    </p:spTree>
    <p:extLst>
      <p:ext uri="{BB962C8B-B14F-4D97-AF65-F5344CB8AC3E}">
        <p14:creationId xmlns:p14="http://schemas.microsoft.com/office/powerpoint/2010/main" val="91764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80B3235-A5C8-4A62-A97D-553D9819F3E9}" type="slidenum">
              <a:rPr lang="en-US" smtClean="0"/>
              <a:pPr eaLnBrk="1" hangingPunct="1"/>
              <a:t>25</a:t>
            </a:fld>
            <a:endParaRPr lang="en-US" dirty="0"/>
          </a:p>
        </p:txBody>
      </p:sp>
      <p:sp>
        <p:nvSpPr>
          <p:cNvPr id="94211" name="Rectangle 2"/>
          <p:cNvSpPr>
            <a:spLocks noGrp="1" noRot="1" noChangeAspect="1" noChangeArrowheads="1" noTextEdit="1"/>
          </p:cNvSpPr>
          <p:nvPr>
            <p:ph type="sldImg"/>
          </p:nvPr>
        </p:nvSpPr>
        <p:spPr>
          <a:xfrm>
            <a:off x="1574800" y="533400"/>
            <a:ext cx="3557588" cy="2667000"/>
          </a:xfrm>
          <a:ln/>
        </p:spPr>
      </p:sp>
      <p:sp>
        <p:nvSpPr>
          <p:cNvPr id="94212" name="Rectangle 3"/>
          <p:cNvSpPr>
            <a:spLocks noGrp="1" noChangeArrowheads="1"/>
          </p:cNvSpPr>
          <p:nvPr>
            <p:ph type="body" idx="1"/>
          </p:nvPr>
        </p:nvSpPr>
        <p:spPr>
          <a:xfrm>
            <a:off x="914400" y="34290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Point out that a specific quantity of a flow variable only makes sense if you know the size of the time unit. </a:t>
            </a:r>
          </a:p>
          <a:p>
            <a:endParaRPr lang="en-US" dirty="0"/>
          </a:p>
          <a:p>
            <a:r>
              <a:rPr lang="en-US" dirty="0"/>
              <a:t>If someone tells you his/her salary is $5,000 but does not say whether it is per month or per year or otherwise, then you have no idea what his/her salary really is. </a:t>
            </a:r>
          </a:p>
          <a:p>
            <a:endParaRPr lang="en-US" dirty="0"/>
          </a:p>
          <a:p>
            <a:r>
              <a:rPr lang="en-US" dirty="0"/>
              <a:t>A pitfall with flow variables is that many of them have a very standard time unit (</a:t>
            </a:r>
            <a:r>
              <a:rPr lang="en-US" i="0" dirty="0"/>
              <a:t>e.g., </a:t>
            </a:r>
            <a:r>
              <a:rPr lang="en-US" dirty="0"/>
              <a:t>per year). Therefore, people often omit the time unit: “John’s salary is $50,000.” And omitting the time unit makes it easy to forget that John’s salary is a flow variable, not a stock. </a:t>
            </a:r>
          </a:p>
          <a:p>
            <a:endParaRPr lang="en-US" dirty="0"/>
          </a:p>
          <a:p>
            <a:r>
              <a:rPr lang="en-US" dirty="0"/>
              <a:t>Another point: it is often the case that a flow variable measures the rate of change in a corresponding stock variable, as the examples on this slide (and the investment/capital example) make clear. </a:t>
            </a:r>
          </a:p>
          <a:p>
            <a:endParaRPr lang="en-US" dirty="0"/>
          </a:p>
        </p:txBody>
      </p:sp>
    </p:spTree>
    <p:extLst>
      <p:ext uri="{BB962C8B-B14F-4D97-AF65-F5344CB8AC3E}">
        <p14:creationId xmlns:p14="http://schemas.microsoft.com/office/powerpoint/2010/main" val="8049625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993E09F-9FE3-48FA-ACDC-01F7DB5C5E1C}" type="slidenum">
              <a:rPr lang="en-US" smtClean="0"/>
              <a:pPr eaLnBrk="1" hangingPunct="1"/>
              <a:t>26</a:t>
            </a:fld>
            <a:endParaRPr lang="en-US" dirty="0"/>
          </a:p>
        </p:txBody>
      </p:sp>
      <p:sp>
        <p:nvSpPr>
          <p:cNvPr id="92163" name="Rectangle 2"/>
          <p:cNvSpPr>
            <a:spLocks noGrp="1" noRot="1" noChangeAspect="1" noChangeArrowheads="1" noTextEdit="1"/>
          </p:cNvSpPr>
          <p:nvPr>
            <p:ph type="sldImg"/>
          </p:nvPr>
        </p:nvSpPr>
        <p:spPr>
          <a:xfrm>
            <a:off x="1576388" y="533400"/>
            <a:ext cx="3556000" cy="2667000"/>
          </a:xfrm>
          <a:ln/>
        </p:spPr>
      </p:sp>
      <p:sp>
        <p:nvSpPr>
          <p:cNvPr id="92164" name="Rectangle 3"/>
          <p:cNvSpPr>
            <a:spLocks noGrp="1" noChangeArrowheads="1"/>
          </p:cNvSpPr>
          <p:nvPr>
            <p:ph type="body" idx="1"/>
          </p:nvPr>
        </p:nvSpPr>
        <p:spPr>
          <a:xfrm>
            <a:off x="914400" y="34290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If you teach the stocks vs. flows concepts, this is a good example of the difference.</a:t>
            </a:r>
          </a:p>
          <a:p>
            <a:endParaRPr lang="en-US" dirty="0"/>
          </a:p>
          <a:p>
            <a:r>
              <a:rPr lang="en-US" dirty="0"/>
              <a:t>Note: These numbers are not for the United States but simply illustrate the example. </a:t>
            </a:r>
          </a:p>
          <a:p>
            <a:endParaRPr lang="en-US" dirty="0"/>
          </a:p>
        </p:txBody>
      </p:sp>
    </p:spTree>
    <p:extLst>
      <p:ext uri="{BB962C8B-B14F-4D97-AF65-F5344CB8AC3E}">
        <p14:creationId xmlns:p14="http://schemas.microsoft.com/office/powerpoint/2010/main" val="18962799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sz="1150" dirty="0"/>
              <a:t>You can use this slide to get some class participation. I suggest that you display the entire slide, give students a few moments to formulate their answers, and then ask for volunteers. Doing so results in wider participation than if you ask for someone to volunteer the answer immediately after displaying each item on the list. </a:t>
            </a:r>
          </a:p>
          <a:p>
            <a:pPr>
              <a:spcBef>
                <a:spcPct val="0"/>
              </a:spcBef>
            </a:pPr>
            <a:endParaRPr lang="en-US" sz="1150" dirty="0"/>
          </a:p>
          <a:p>
            <a:pPr>
              <a:spcBef>
                <a:spcPct val="0"/>
              </a:spcBef>
            </a:pPr>
            <a:r>
              <a:rPr lang="en-US" sz="1150" dirty="0"/>
              <a:t>Here are the answers and explanations: </a:t>
            </a:r>
          </a:p>
          <a:p>
            <a:pPr>
              <a:spcBef>
                <a:spcPct val="0"/>
              </a:spcBef>
            </a:pPr>
            <a:endParaRPr lang="en-US" sz="1150" dirty="0"/>
          </a:p>
          <a:p>
            <a:pPr marL="228600" lvl="1" indent="-114300">
              <a:spcBef>
                <a:spcPct val="0"/>
              </a:spcBef>
              <a:buFontTx/>
              <a:buChar char="•"/>
            </a:pPr>
            <a:r>
              <a:rPr lang="en-US" sz="1150" dirty="0"/>
              <a:t>The balance on your credit card statement is a stock. (A corresponding flow would be the amount of new purchases on your credit card statement.) </a:t>
            </a:r>
          </a:p>
          <a:p>
            <a:pPr marL="228600" lvl="1" indent="-114300">
              <a:spcBef>
                <a:spcPct val="0"/>
              </a:spcBef>
              <a:buFontTx/>
              <a:buChar char="•"/>
            </a:pPr>
            <a:r>
              <a:rPr lang="en-US" sz="1150" dirty="0"/>
              <a:t>How much time you study is a flow. The statement “I study 10 hours” is meaningful only if we know the time period</a:t>
            </a:r>
            <a:r>
              <a:rPr lang="en-US" sz="1100" dirty="0"/>
              <a:t>—</a:t>
            </a:r>
            <a:r>
              <a:rPr lang="en-US" sz="1150" dirty="0"/>
              <a:t>whether 10 years per day, per week, per month, etc. </a:t>
            </a:r>
          </a:p>
          <a:p>
            <a:pPr marL="228600" lvl="1" indent="-114300">
              <a:spcBef>
                <a:spcPct val="0"/>
              </a:spcBef>
              <a:buFontTx/>
              <a:buChar char="•"/>
            </a:pPr>
            <a:r>
              <a:rPr lang="en-US" sz="1150" dirty="0"/>
              <a:t>The size of your MP3/iTunes collection is a stock. (A corresponding flow would be how many </a:t>
            </a:r>
            <a:r>
              <a:rPr lang="en-US" sz="1150" baseline="0" dirty="0"/>
              <a:t>MP3 tracks you buy per month</a:t>
            </a:r>
            <a:r>
              <a:rPr lang="en-US" sz="1150" dirty="0"/>
              <a:t>.)</a:t>
            </a:r>
          </a:p>
          <a:p>
            <a:pPr marL="228600" lvl="1" indent="-114300">
              <a:spcBef>
                <a:spcPct val="0"/>
              </a:spcBef>
              <a:buFontTx/>
              <a:buChar char="•"/>
            </a:pPr>
            <a:r>
              <a:rPr lang="en-US" sz="1150" dirty="0"/>
              <a:t>The inflation rate is a flow: we say “prices are increasing by 3.2% per year” or “by 0.4% per month.” </a:t>
            </a:r>
          </a:p>
          <a:p>
            <a:pPr marL="228600" lvl="1" indent="-114300">
              <a:spcBef>
                <a:spcPct val="0"/>
              </a:spcBef>
              <a:buFontTx/>
              <a:buChar char="•"/>
            </a:pPr>
            <a:r>
              <a:rPr lang="en-US" sz="1150" dirty="0"/>
              <a:t>The unemployment rate is a stock: it’s the number of unemployed people divided by the number of people in the workforce. In contrast, the number of newly unemployed people per month would be a flow. </a:t>
            </a:r>
          </a:p>
          <a:p>
            <a:pPr>
              <a:spcBef>
                <a:spcPct val="0"/>
              </a:spcBef>
            </a:pPr>
            <a:endParaRPr lang="en-US" sz="1150" dirty="0"/>
          </a:p>
          <a:p>
            <a:pPr>
              <a:spcBef>
                <a:spcPct val="0"/>
              </a:spcBef>
            </a:pPr>
            <a:r>
              <a:rPr lang="en-US" sz="1150" dirty="0"/>
              <a:t>Note: Students have not yet seen official definitions of the inflation and unemployment rates. However, it is likely that they are familiar with these terms, either from their introductory economics course or from reading the newspaper. </a:t>
            </a:r>
          </a:p>
          <a:p>
            <a:pPr>
              <a:spcBef>
                <a:spcPct val="0"/>
              </a:spcBef>
            </a:pPr>
            <a:endParaRPr lang="en-US" sz="1150" dirty="0"/>
          </a:p>
          <a:p>
            <a:pPr>
              <a:spcBef>
                <a:spcPct val="0"/>
              </a:spcBef>
            </a:pPr>
            <a:r>
              <a:rPr lang="en-US" sz="1150" dirty="0"/>
              <a:t>Note: The stocks vs. flows concept is not mentioned very much in the subsequent chapters. If you do not want your students to forget it, then it would be a good idea to do the following: as subsequent chapters introduce new variables, ask students whether each new variable is a stock or a flow. </a:t>
            </a:r>
          </a:p>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27</a:t>
            </a:fld>
            <a:endParaRPr lang="en-US"/>
          </a:p>
        </p:txBody>
      </p:sp>
    </p:spTree>
    <p:extLst>
      <p:ext uri="{BB962C8B-B14F-4D97-AF65-F5344CB8AC3E}">
        <p14:creationId xmlns:p14="http://schemas.microsoft.com/office/powerpoint/2010/main" val="18627213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618D6C6-0585-445E-838D-9D8E7C4D18BD}" type="slidenum">
              <a:rPr lang="en-US" smtClean="0"/>
              <a:pPr eaLnBrk="1" hangingPunct="1"/>
              <a:t>28</a:t>
            </a:fld>
            <a:endParaRPr lang="en-US" dirty="0"/>
          </a:p>
        </p:txBody>
      </p:sp>
      <p:sp>
        <p:nvSpPr>
          <p:cNvPr id="101379" name="Rectangle 2"/>
          <p:cNvSpPr>
            <a:spLocks noGrp="1" noRot="1" noChangeAspect="1" noChangeArrowheads="1" noTextEdit="1"/>
          </p:cNvSpPr>
          <p:nvPr>
            <p:ph type="sldImg"/>
          </p:nvPr>
        </p:nvSpPr>
        <p:spPr>
          <a:xfrm>
            <a:off x="1574800" y="533400"/>
            <a:ext cx="3557588" cy="2667000"/>
          </a:xfrm>
          <a:ln/>
        </p:spPr>
      </p:sp>
      <p:sp>
        <p:nvSpPr>
          <p:cNvPr id="101380" name="Rectangle 3"/>
          <p:cNvSpPr>
            <a:spLocks noGrp="1" noChangeArrowheads="1"/>
          </p:cNvSpPr>
          <p:nvPr>
            <p:ph type="body" idx="1"/>
          </p:nvPr>
        </p:nvSpPr>
        <p:spPr>
          <a:xfrm>
            <a:off x="914400" y="34290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This is why economists often use the terms </a:t>
            </a:r>
            <a:r>
              <a:rPr lang="en-US" b="1" dirty="0"/>
              <a:t>income</a:t>
            </a:r>
            <a:r>
              <a:rPr lang="en-US" dirty="0"/>
              <a:t>, </a:t>
            </a:r>
            <a:r>
              <a:rPr lang="en-US" b="1" dirty="0"/>
              <a:t>output</a:t>
            </a:r>
            <a:r>
              <a:rPr lang="en-US" dirty="0"/>
              <a:t>, </a:t>
            </a:r>
            <a:r>
              <a:rPr lang="en-US" b="1" dirty="0"/>
              <a:t>expenditure</a:t>
            </a:r>
            <a:r>
              <a:rPr lang="en-US" dirty="0"/>
              <a:t>, and </a:t>
            </a:r>
            <a:r>
              <a:rPr lang="en-US" b="1" dirty="0"/>
              <a:t>GDP </a:t>
            </a:r>
            <a:r>
              <a:rPr lang="en-US" dirty="0"/>
              <a:t>interchangeably. </a:t>
            </a:r>
          </a:p>
          <a:p>
            <a:endParaRPr lang="en-US" dirty="0"/>
          </a:p>
        </p:txBody>
      </p:sp>
    </p:spTree>
    <p:extLst>
      <p:ext uri="{BB962C8B-B14F-4D97-AF65-F5344CB8AC3E}">
        <p14:creationId xmlns:p14="http://schemas.microsoft.com/office/powerpoint/2010/main" val="1013727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B30C5FD-15AD-4A21-82AA-2708009B0F0F}" type="slidenum">
              <a:rPr lang="en-US" smtClean="0"/>
              <a:pPr eaLnBrk="1" hangingPunct="1"/>
              <a:t>29</a:t>
            </a:fld>
            <a:endParaRPr lang="en-US" dirty="0"/>
          </a:p>
        </p:txBody>
      </p:sp>
      <p:sp>
        <p:nvSpPr>
          <p:cNvPr id="102403" name="Rectangle 2"/>
          <p:cNvSpPr>
            <a:spLocks noGrp="1" noRot="1" noChangeAspect="1" noChangeArrowheads="1" noTextEdit="1"/>
          </p:cNvSpPr>
          <p:nvPr>
            <p:ph type="sldImg"/>
          </p:nvPr>
        </p:nvSpPr>
        <p:spPr>
          <a:xfrm>
            <a:off x="1574800" y="533400"/>
            <a:ext cx="3557588" cy="2667000"/>
          </a:xfrm>
          <a:ln/>
        </p:spPr>
      </p:sp>
      <p:sp>
        <p:nvSpPr>
          <p:cNvPr id="102404" name="Rectangle 3"/>
          <p:cNvSpPr>
            <a:spLocks noGrp="1" noChangeArrowheads="1"/>
          </p:cNvSpPr>
          <p:nvPr>
            <p:ph type="body" idx="1"/>
          </p:nvPr>
        </p:nvSpPr>
        <p:spPr>
          <a:xfrm>
            <a:off x="914400" y="34290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Emphasize that the difference between GDP and GNP boils down to two things: </a:t>
            </a:r>
            <a:r>
              <a:rPr lang="en-US" b="1" dirty="0"/>
              <a:t>location</a:t>
            </a:r>
            <a:r>
              <a:rPr lang="en-US" dirty="0"/>
              <a:t> of the economic activity and </a:t>
            </a:r>
            <a:r>
              <a:rPr lang="en-US" b="1" dirty="0"/>
              <a:t>ownership</a:t>
            </a:r>
            <a:r>
              <a:rPr lang="en-US" dirty="0"/>
              <a:t> (domestic vs. foreign) of the factors of production. </a:t>
            </a:r>
          </a:p>
          <a:p>
            <a:endParaRPr lang="en-US" dirty="0"/>
          </a:p>
          <a:p>
            <a:r>
              <a:rPr lang="en-US" dirty="0"/>
              <a:t>From the perspective of the United States, </a:t>
            </a:r>
            <a:r>
              <a:rPr lang="en-US" b="1" dirty="0"/>
              <a:t>factor payments from abroad</a:t>
            </a:r>
            <a:r>
              <a:rPr lang="en-US" dirty="0"/>
              <a:t> include things like:</a:t>
            </a:r>
          </a:p>
          <a:p>
            <a:endParaRPr lang="en-US" dirty="0"/>
          </a:p>
          <a:p>
            <a:pPr marL="169863" indent="-169863">
              <a:buFontTx/>
              <a:buChar char="•"/>
            </a:pPr>
            <a:r>
              <a:rPr lang="en-US" dirty="0"/>
              <a:t>wages earned by U.S. citizens working abroad</a:t>
            </a:r>
          </a:p>
          <a:p>
            <a:pPr marL="169863" indent="-169863">
              <a:buFontTx/>
              <a:buChar char="•"/>
            </a:pPr>
            <a:r>
              <a:rPr lang="en-US" dirty="0"/>
              <a:t>profits earned by U.S.-owned businesses located abroad</a:t>
            </a:r>
          </a:p>
          <a:p>
            <a:pPr marL="169863" indent="-169863">
              <a:buFontTx/>
              <a:buChar char="•"/>
            </a:pPr>
            <a:r>
              <a:rPr lang="en-US" dirty="0"/>
              <a:t>income (interest, dividends, rent, etc.) generated from the foreign assets owned by U.S. citizens</a:t>
            </a:r>
          </a:p>
          <a:p>
            <a:pPr marL="169863" indent="-169863">
              <a:buFontTx/>
              <a:buChar char="•"/>
            </a:pPr>
            <a:endParaRPr lang="en-US" dirty="0"/>
          </a:p>
          <a:p>
            <a:r>
              <a:rPr lang="en-US" b="1" dirty="0"/>
              <a:t>Factor payments to abroad</a:t>
            </a:r>
            <a:r>
              <a:rPr lang="en-US" dirty="0"/>
              <a:t> include things like:</a:t>
            </a:r>
          </a:p>
          <a:p>
            <a:endParaRPr lang="en-US" dirty="0"/>
          </a:p>
          <a:p>
            <a:pPr marL="169863" indent="-169863">
              <a:buFontTx/>
              <a:buChar char="•"/>
            </a:pPr>
            <a:r>
              <a:rPr lang="en-US" dirty="0"/>
              <a:t>wages earned by foreign workers in the United States</a:t>
            </a:r>
          </a:p>
          <a:p>
            <a:pPr marL="169863" indent="-169863">
              <a:buFontTx/>
              <a:buChar char="•"/>
            </a:pPr>
            <a:r>
              <a:rPr lang="en-US" dirty="0"/>
              <a:t>profits earned by foreign-owned businesses located in the United States</a:t>
            </a:r>
          </a:p>
          <a:p>
            <a:pPr marL="169863" indent="-169863">
              <a:buFontTx/>
              <a:buChar char="•"/>
            </a:pPr>
            <a:r>
              <a:rPr lang="en-US" dirty="0"/>
              <a:t>income (interest, dividends, rent, etc.) that foreigners earn on U.S. assets</a:t>
            </a:r>
          </a:p>
          <a:p>
            <a:endParaRPr lang="en-US" dirty="0"/>
          </a:p>
          <a:p>
            <a:r>
              <a:rPr lang="en-US" dirty="0"/>
              <a:t>Chapter 3 introduces factor markets and factor prices. Unless you’ve already covered that material, it might be worth mentioning to your students that </a:t>
            </a:r>
            <a:r>
              <a:rPr lang="en-US" b="1" dirty="0"/>
              <a:t>factor payments</a:t>
            </a:r>
            <a:r>
              <a:rPr lang="en-US" dirty="0"/>
              <a:t> are simply payments to the factors of production, such as the wages earned by labor. </a:t>
            </a:r>
          </a:p>
        </p:txBody>
      </p:sp>
    </p:spTree>
    <p:extLst>
      <p:ext uri="{BB962C8B-B14F-4D97-AF65-F5344CB8AC3E}">
        <p14:creationId xmlns:p14="http://schemas.microsoft.com/office/powerpoint/2010/main" val="964158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B46207B-51E5-4072-8CF8-24F1A6116DA0}" type="slidenum">
              <a:rPr lang="en-US" smtClean="0"/>
              <a:pPr eaLnBrk="1" hangingPunct="1"/>
              <a:t>3</a:t>
            </a:fld>
            <a:endParaRPr lang="en-US" dirty="0"/>
          </a:p>
        </p:txBody>
      </p:sp>
      <p:sp>
        <p:nvSpPr>
          <p:cNvPr id="82947" name="Rectangle 2"/>
          <p:cNvSpPr>
            <a:spLocks noGrp="1" noRot="1" noChangeAspect="1" noChangeArrowheads="1" noTextEdit="1"/>
          </p:cNvSpPr>
          <p:nvPr>
            <p:ph type="sldImg"/>
          </p:nvPr>
        </p:nvSpPr>
        <p:spPr>
          <a:xfrm>
            <a:off x="1574800" y="533400"/>
            <a:ext cx="3557588" cy="2667000"/>
          </a:xfrm>
          <a:ln/>
        </p:spPr>
      </p:sp>
      <p:sp>
        <p:nvSpPr>
          <p:cNvPr id="82948" name="Rectangle 3"/>
          <p:cNvSpPr>
            <a:spLocks noGrp="1" noChangeArrowheads="1"/>
          </p:cNvSpPr>
          <p:nvPr>
            <p:ph type="body" idx="1"/>
          </p:nvPr>
        </p:nvSpPr>
        <p:spPr>
          <a:xfrm>
            <a:off x="914400" y="34290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1954013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This issue is subjective, and the question is intended to get students to think a little deeper about the difference between GNP and GDP. Of course, there is no single correct answer. </a:t>
            </a:r>
          </a:p>
          <a:p>
            <a:endParaRPr lang="en-US" sz="1100" dirty="0"/>
          </a:p>
          <a:p>
            <a:r>
              <a:rPr lang="en-US" sz="1100" dirty="0"/>
              <a:t>Some students offer this response: </a:t>
            </a:r>
          </a:p>
          <a:p>
            <a:r>
              <a:rPr lang="en-US" sz="1100" dirty="0"/>
              <a:t>It’s better to have GNP &gt; GDP, because it means our nation’s income is greater than the value of what we are producing domestically. </a:t>
            </a:r>
          </a:p>
          <a:p>
            <a:endParaRPr lang="en-US" sz="1100" dirty="0"/>
          </a:p>
          <a:p>
            <a:r>
              <a:rPr lang="en-US" sz="1100" dirty="0"/>
              <a:t>If, instead, GDP &gt; GNP, then a portion of the income generated in our country is going to people in other countries, so there’s less income left over for us to enjoy. </a:t>
            </a:r>
          </a:p>
          <a:p>
            <a:endParaRPr lang="en-US" sz="1100" dirty="0"/>
          </a:p>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30</a:t>
            </a:fld>
            <a:endParaRPr lang="en-US"/>
          </a:p>
        </p:txBody>
      </p:sp>
    </p:spTree>
    <p:extLst>
      <p:ext uri="{BB962C8B-B14F-4D97-AF65-F5344CB8AC3E}">
        <p14:creationId xmlns:p14="http://schemas.microsoft.com/office/powerpoint/2010/main" val="25650972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80B3235-A5C8-4A62-A97D-553D9819F3E9}" type="slidenum">
              <a:rPr lang="en-US" smtClean="0"/>
              <a:pPr eaLnBrk="1" hangingPunct="1"/>
              <a:t>31</a:t>
            </a:fld>
            <a:endParaRPr lang="en-US" dirty="0"/>
          </a:p>
        </p:txBody>
      </p:sp>
      <p:sp>
        <p:nvSpPr>
          <p:cNvPr id="94211" name="Rectangle 2"/>
          <p:cNvSpPr>
            <a:spLocks noGrp="1" noRot="1" noChangeAspect="1" noChangeArrowheads="1" noTextEdit="1"/>
          </p:cNvSpPr>
          <p:nvPr>
            <p:ph type="sldImg"/>
          </p:nvPr>
        </p:nvSpPr>
        <p:spPr>
          <a:xfrm>
            <a:off x="1574800" y="533400"/>
            <a:ext cx="3557588" cy="2667000"/>
          </a:xfrm>
          <a:ln/>
        </p:spPr>
      </p:sp>
      <p:sp>
        <p:nvSpPr>
          <p:cNvPr id="94212" name="Rectangle 3"/>
          <p:cNvSpPr>
            <a:spLocks noGrp="1" noChangeArrowheads="1"/>
          </p:cNvSpPr>
          <p:nvPr>
            <p:ph type="body" idx="1"/>
          </p:nvPr>
        </p:nvSpPr>
        <p:spPr>
          <a:xfrm>
            <a:off x="914400" y="34290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defRPr/>
            </a:pPr>
            <a:r>
              <a:rPr lang="en-US" sz="1200" b="1" dirty="0"/>
              <a:t>How to interpret the numbers in this table:</a:t>
            </a:r>
          </a:p>
          <a:p>
            <a:pPr>
              <a:spcBef>
                <a:spcPct val="0"/>
              </a:spcBef>
              <a:defRPr/>
            </a:pPr>
            <a:endParaRPr lang="en-US" sz="1200" b="1" dirty="0"/>
          </a:p>
          <a:p>
            <a:pPr marL="112622" indent="-112622">
              <a:spcBef>
                <a:spcPct val="0"/>
              </a:spcBef>
              <a:buFont typeface="Arial" charset="0"/>
              <a:buChar char="•"/>
              <a:defRPr/>
            </a:pPr>
            <a:r>
              <a:rPr lang="en-US" sz="1200" dirty="0"/>
              <a:t>In Japan, GNP is 3.2% bigger than GDP. This means that the income earned by all Japanese citizens is 3.2% larger than the value of production occurring within Japan’s borders. </a:t>
            </a:r>
          </a:p>
          <a:p>
            <a:pPr marL="112622" indent="-112622">
              <a:spcBef>
                <a:spcPct val="0"/>
              </a:spcBef>
              <a:buFont typeface="Arial" charset="0"/>
              <a:buChar char="•"/>
              <a:defRPr/>
            </a:pPr>
            <a:r>
              <a:rPr lang="en-US" sz="1200" dirty="0"/>
              <a:t>In India, GNP is 1.2% smaller than GDP. This means that 1.2% of all the income earned in India leaves the country and is</a:t>
            </a:r>
            <a:r>
              <a:rPr lang="en-US" sz="1200" baseline="0" dirty="0"/>
              <a:t> </a:t>
            </a:r>
            <a:r>
              <a:rPr lang="en-US" sz="1200" dirty="0"/>
              <a:t>paid to foreigners. </a:t>
            </a:r>
          </a:p>
          <a:p>
            <a:pPr marL="112622" indent="-112622">
              <a:spcBef>
                <a:spcPct val="0"/>
              </a:spcBef>
              <a:buFont typeface="Arial" charset="0"/>
              <a:buChar char="•"/>
              <a:defRPr/>
            </a:pPr>
            <a:r>
              <a:rPr lang="en-US" sz="1200" dirty="0"/>
              <a:t>In Ireland, 18.3% of the value of domestic production is paid to foreigners. </a:t>
            </a:r>
          </a:p>
          <a:p>
            <a:pPr>
              <a:spcBef>
                <a:spcPct val="0"/>
              </a:spcBef>
              <a:defRPr/>
            </a:pPr>
            <a:endParaRPr lang="en-US" sz="1200" dirty="0"/>
          </a:p>
          <a:p>
            <a:pPr>
              <a:spcBef>
                <a:spcPct val="0"/>
              </a:spcBef>
              <a:defRPr/>
            </a:pPr>
            <a:r>
              <a:rPr lang="en-US" sz="1200" b="1" dirty="0"/>
              <a:t>Teaching suggestion:</a:t>
            </a:r>
            <a:endParaRPr lang="en-US" sz="1200" dirty="0"/>
          </a:p>
          <a:p>
            <a:pPr>
              <a:spcBef>
                <a:spcPct val="0"/>
              </a:spcBef>
              <a:defRPr/>
            </a:pPr>
            <a:r>
              <a:rPr lang="en-US" sz="1200" dirty="0"/>
              <a:t>Point out a few countries with positive numbers. Ask your students to take a moment to think of possible reasons why GNP might exceed GDP in a country and write them down. Point out a few countries with negative numbers. Ask your students to take a moment to think of possible reasons why a country’s GDP might be bigger than its GNP and write them down. After students have had a chance to think of some reasons, ask for volunteers. (Better yet, have them pair up and compare answers with a classmate before volunteering their answers to the class.)</a:t>
            </a:r>
          </a:p>
          <a:p>
            <a:pPr>
              <a:spcBef>
                <a:spcPct val="0"/>
              </a:spcBef>
              <a:defRPr/>
            </a:pPr>
            <a:endParaRPr lang="en-US" sz="1200" dirty="0"/>
          </a:p>
          <a:p>
            <a:pPr>
              <a:spcBef>
                <a:spcPct val="0"/>
              </a:spcBef>
              <a:defRPr/>
            </a:pPr>
            <a:r>
              <a:rPr lang="en-US" sz="1200" b="1" dirty="0">
                <a:cs typeface="Times New Roman" pitchFamily="18" charset="0"/>
              </a:rPr>
              <a:t>Reasons GNP may exceed GDP:</a:t>
            </a:r>
          </a:p>
          <a:p>
            <a:pPr>
              <a:spcBef>
                <a:spcPct val="0"/>
              </a:spcBef>
              <a:buFontTx/>
              <a:buChar char="-"/>
              <a:defRPr/>
            </a:pPr>
            <a:endParaRPr lang="en-US" sz="1200" dirty="0">
              <a:cs typeface="Times New Roman" pitchFamily="18" charset="0"/>
            </a:endParaRPr>
          </a:p>
          <a:p>
            <a:pPr marL="171450" indent="-171450">
              <a:spcBef>
                <a:spcPct val="0"/>
              </a:spcBef>
              <a:buFont typeface="Arial" panose="020B0604020202020204" pitchFamily="34" charset="0"/>
              <a:buChar char="•"/>
              <a:defRPr/>
            </a:pPr>
            <a:r>
              <a:rPr lang="en-US" sz="1200" dirty="0">
                <a:cs typeface="Times New Roman" pitchFamily="18" charset="0"/>
              </a:rPr>
              <a:t>Country has done a lot of lending or investment overseas and is earning lots of income from these foreign investments (income on nationally owned capital located abroad). </a:t>
            </a:r>
          </a:p>
          <a:p>
            <a:pPr marL="171450" indent="-171450">
              <a:spcBef>
                <a:spcPct val="0"/>
              </a:spcBef>
              <a:buFont typeface="Arial" panose="020B0604020202020204" pitchFamily="34" charset="0"/>
              <a:buChar char="•"/>
              <a:defRPr/>
            </a:pPr>
            <a:r>
              <a:rPr lang="en-US" sz="1200" dirty="0">
                <a:cs typeface="Times New Roman" pitchFamily="18" charset="0"/>
              </a:rPr>
              <a:t>A significant number of citizens have left the country to work overseas; their income is counted in GNP, not GDP. </a:t>
            </a:r>
          </a:p>
          <a:p>
            <a:pPr>
              <a:spcBef>
                <a:spcPct val="0"/>
              </a:spcBef>
              <a:buFontTx/>
              <a:buChar char="•"/>
              <a:defRPr/>
            </a:pPr>
            <a:endParaRPr lang="en-US" sz="1200" dirty="0">
              <a:cs typeface="Times New Roman" pitchFamily="18" charset="0"/>
            </a:endParaRPr>
          </a:p>
          <a:p>
            <a:pPr>
              <a:spcBef>
                <a:spcPct val="0"/>
              </a:spcBef>
              <a:defRPr/>
            </a:pPr>
            <a:r>
              <a:rPr lang="en-US" sz="1200" b="1" dirty="0">
                <a:cs typeface="Times New Roman" pitchFamily="18" charset="0"/>
              </a:rPr>
              <a:t>Reasons GDP may exceed GNP:</a:t>
            </a:r>
          </a:p>
          <a:p>
            <a:pPr>
              <a:spcBef>
                <a:spcPct val="0"/>
              </a:spcBef>
              <a:defRPr/>
            </a:pPr>
            <a:endParaRPr lang="en-US" sz="1200" b="1" dirty="0">
              <a:cs typeface="Times New Roman" pitchFamily="18" charset="0"/>
            </a:endParaRPr>
          </a:p>
          <a:p>
            <a:pPr marL="171450" indent="-171450">
              <a:spcBef>
                <a:spcPct val="0"/>
              </a:spcBef>
              <a:buFont typeface="Arial" panose="020B0604020202020204" pitchFamily="34" charset="0"/>
              <a:buChar char="•"/>
              <a:defRPr/>
            </a:pPr>
            <a:r>
              <a:rPr lang="en-US" sz="1200" dirty="0">
                <a:cs typeface="Times New Roman" pitchFamily="18" charset="0"/>
              </a:rPr>
              <a:t>Country has done a lot of borrowing from abroad, or foreigners have done a lot of investment in the country (income earned by foreign-owned domestically located capital). </a:t>
            </a:r>
          </a:p>
          <a:p>
            <a:pPr marL="171450" indent="-171450">
              <a:spcBef>
                <a:spcPct val="0"/>
              </a:spcBef>
              <a:buFont typeface="Arial" panose="020B0604020202020204" pitchFamily="34" charset="0"/>
              <a:buChar char="•"/>
              <a:defRPr/>
            </a:pPr>
            <a:r>
              <a:rPr lang="en-US" sz="1200" dirty="0">
                <a:cs typeface="Times New Roman" pitchFamily="18" charset="0"/>
              </a:rPr>
              <a:t>Country has a large immigrant labor force.</a:t>
            </a:r>
          </a:p>
          <a:p>
            <a:pPr>
              <a:spcBef>
                <a:spcPct val="0"/>
              </a:spcBef>
              <a:defRPr/>
            </a:pPr>
            <a:endParaRPr lang="en-US" sz="1200" dirty="0">
              <a:cs typeface="Times New Roman" pitchFamily="18" charset="0"/>
            </a:endParaRPr>
          </a:p>
          <a:p>
            <a:pPr>
              <a:spcBef>
                <a:spcPct val="0"/>
              </a:spcBef>
              <a:defRPr/>
            </a:pPr>
            <a:r>
              <a:rPr lang="en-US" sz="1200" dirty="0">
                <a:cs typeface="Times New Roman" pitchFamily="18" charset="0"/>
              </a:rPr>
              <a:t>If one of your students asks a question like “Why is the figure for country × so negative?” or otherwise inquires into the particular circumstances of a country’s figure, you may refer them to the CIA World Factbook for more details on any of these countries. </a:t>
            </a:r>
          </a:p>
          <a:p>
            <a:pPr>
              <a:spcBef>
                <a:spcPct val="0"/>
              </a:spcBef>
              <a:defRPr/>
            </a:pPr>
            <a:endParaRPr lang="en-US" sz="1200" dirty="0">
              <a:cs typeface="Times New Roman" pitchFamily="18" charset="0"/>
            </a:endParaRPr>
          </a:p>
          <a:p>
            <a:pPr>
              <a:spcBef>
                <a:spcPct val="0"/>
              </a:spcBef>
              <a:defRPr/>
            </a:pPr>
            <a:r>
              <a:rPr lang="en-US" sz="1200" dirty="0"/>
              <a:t>Source: World Development Indicators, World Bank. </a:t>
            </a:r>
          </a:p>
          <a:p>
            <a:pPr>
              <a:spcBef>
                <a:spcPct val="0"/>
              </a:spcBef>
              <a:defRPr/>
            </a:pPr>
            <a:r>
              <a:rPr lang="en-US" sz="1200" dirty="0"/>
              <a:t>http://datacatalog.worldbank.org</a:t>
            </a:r>
          </a:p>
          <a:p>
            <a:endParaRPr lang="en-US" dirty="0"/>
          </a:p>
        </p:txBody>
      </p:sp>
    </p:spTree>
    <p:extLst>
      <p:ext uri="{BB962C8B-B14F-4D97-AF65-F5344CB8AC3E}">
        <p14:creationId xmlns:p14="http://schemas.microsoft.com/office/powerpoint/2010/main" val="11608363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B30C5FD-15AD-4A21-82AA-2708009B0F0F}" type="slidenum">
              <a:rPr lang="en-US" smtClean="0"/>
              <a:pPr eaLnBrk="1" hangingPunct="1"/>
              <a:t>32</a:t>
            </a:fld>
            <a:endParaRPr lang="en-US" dirty="0"/>
          </a:p>
        </p:txBody>
      </p:sp>
      <p:sp>
        <p:nvSpPr>
          <p:cNvPr id="102403" name="Rectangle 2"/>
          <p:cNvSpPr>
            <a:spLocks noGrp="1" noRot="1" noChangeAspect="1" noChangeArrowheads="1" noTextEdit="1"/>
          </p:cNvSpPr>
          <p:nvPr>
            <p:ph type="sldImg"/>
          </p:nvPr>
        </p:nvSpPr>
        <p:spPr>
          <a:xfrm>
            <a:off x="1574800" y="533400"/>
            <a:ext cx="3557588" cy="2667000"/>
          </a:xfrm>
          <a:ln/>
        </p:spPr>
      </p:sp>
      <p:sp>
        <p:nvSpPr>
          <p:cNvPr id="102404" name="Rectangle 3"/>
          <p:cNvSpPr>
            <a:spLocks noGrp="1" noChangeArrowheads="1"/>
          </p:cNvSpPr>
          <p:nvPr>
            <p:ph type="body" idx="1"/>
          </p:nvPr>
        </p:nvSpPr>
        <p:spPr>
          <a:xfrm>
            <a:off x="914400" y="34290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5057152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This slide and a few of the following ones contain exercises that you can have your students do in class for immediate reinforcement of the material. </a:t>
            </a:r>
          </a:p>
          <a:p>
            <a:endParaRPr lang="en-US" sz="1100" dirty="0"/>
          </a:p>
          <a:p>
            <a:r>
              <a:rPr lang="en-US" sz="1100" dirty="0"/>
              <a:t>This problem requires calculators. If most of your students do not have calculators, consider distributing copies of this slide for a homework exercise. Or just have them write down the expressions that they would enter into a calculator if they had calculators</a:t>
            </a:r>
            <a:r>
              <a:rPr lang="en-US" sz="1100" dirty="0">
                <a:latin typeface="Calibri" panose="020F0502020204030204" pitchFamily="34" charset="0"/>
                <a:cs typeface="Calibri" panose="020F0502020204030204" pitchFamily="34" charset="0"/>
              </a:rPr>
              <a:t>—for example</a:t>
            </a:r>
            <a:r>
              <a:rPr lang="en-US" sz="1100" i="0" dirty="0"/>
              <a:t>, </a:t>
            </a:r>
            <a:r>
              <a:rPr lang="en-US" sz="1100" dirty="0"/>
              <a:t>nominal GDP in 2015 = $30 × 900 + $100 × 192. </a:t>
            </a:r>
          </a:p>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33</a:t>
            </a:fld>
            <a:endParaRPr lang="en-US"/>
          </a:p>
        </p:txBody>
      </p:sp>
    </p:spTree>
    <p:extLst>
      <p:ext uri="{BB962C8B-B14F-4D97-AF65-F5344CB8AC3E}">
        <p14:creationId xmlns:p14="http://schemas.microsoft.com/office/powerpoint/2010/main" val="6411810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This slide and a few of the following ones contain exercises that you can have your students do in class for immediate reinforcement of the material. </a:t>
            </a:r>
          </a:p>
          <a:p>
            <a:endParaRPr lang="en-US" sz="1100" dirty="0"/>
          </a:p>
          <a:p>
            <a:r>
              <a:rPr lang="en-US" sz="1100" dirty="0"/>
              <a:t>This problem requires calculators. If most of your students do not have calculators, consider distributing copies of this slide for a homework exercise. Or just have them write down the expressions that they would enter into a calculator if they had calculators</a:t>
            </a:r>
            <a:r>
              <a:rPr lang="en-US" sz="1100" dirty="0">
                <a:latin typeface="Calibri" panose="020F0502020204030204" pitchFamily="34" charset="0"/>
                <a:cs typeface="Calibri" panose="020F0502020204030204" pitchFamily="34" charset="0"/>
              </a:rPr>
              <a:t>—for example</a:t>
            </a:r>
            <a:r>
              <a:rPr lang="en-US" sz="1100" i="0" dirty="0"/>
              <a:t>, </a:t>
            </a:r>
            <a:r>
              <a:rPr lang="en-US" sz="1100" dirty="0"/>
              <a:t>nominal GDP in 2015 = $30 × 900 + $100 × 192. </a:t>
            </a:r>
          </a:p>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34</a:t>
            </a:fld>
            <a:endParaRPr lang="en-US"/>
          </a:p>
        </p:txBody>
      </p:sp>
    </p:spTree>
    <p:extLst>
      <p:ext uri="{BB962C8B-B14F-4D97-AF65-F5344CB8AC3E}">
        <p14:creationId xmlns:p14="http://schemas.microsoft.com/office/powerpoint/2010/main" val="39667119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B30C5FD-15AD-4A21-82AA-2708009B0F0F}" type="slidenum">
              <a:rPr lang="en-US" smtClean="0"/>
              <a:pPr eaLnBrk="1" hangingPunct="1"/>
              <a:t>35</a:t>
            </a:fld>
            <a:endParaRPr lang="en-US" dirty="0"/>
          </a:p>
        </p:txBody>
      </p:sp>
      <p:sp>
        <p:nvSpPr>
          <p:cNvPr id="102403" name="Rectangle 2"/>
          <p:cNvSpPr>
            <a:spLocks noGrp="1" noRot="1" noChangeAspect="1" noChangeArrowheads="1" noTextEdit="1"/>
          </p:cNvSpPr>
          <p:nvPr>
            <p:ph type="sldImg"/>
          </p:nvPr>
        </p:nvSpPr>
        <p:spPr>
          <a:xfrm>
            <a:off x="1574800" y="533400"/>
            <a:ext cx="3557588" cy="2667000"/>
          </a:xfrm>
          <a:ln/>
        </p:spPr>
      </p:sp>
      <p:sp>
        <p:nvSpPr>
          <p:cNvPr id="102404" name="Rectangle 3"/>
          <p:cNvSpPr>
            <a:spLocks noGrp="1" noChangeArrowheads="1"/>
          </p:cNvSpPr>
          <p:nvPr>
            <p:ph type="body" idx="1"/>
          </p:nvPr>
        </p:nvSpPr>
        <p:spPr>
          <a:xfrm>
            <a:off x="914400" y="34290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Suppose that from 2016 to 2017, nominal GDP rises by 10%. Some of this growth could be due to price increases because an increase in the price of output causes an increase in the value of output, even if the real quantity remains the same. </a:t>
            </a:r>
          </a:p>
          <a:p>
            <a:endParaRPr lang="en-US" dirty="0"/>
          </a:p>
          <a:p>
            <a:r>
              <a:rPr lang="en-US" dirty="0"/>
              <a:t>Hence, to control for inflation, we use real GDP. Remember that real GDP is the value of output using constant base-year prices. If real GDP grows by 6% from 2016 to 2017, we can be sure that </a:t>
            </a:r>
            <a:r>
              <a:rPr lang="en-US" i="1" dirty="0"/>
              <a:t>all </a:t>
            </a:r>
            <a:r>
              <a:rPr lang="en-US" dirty="0"/>
              <a:t>of this growth is due to an increase in the economy’s actual production of goods and services because the same prices are used to construct real GDP in 2016 and 2017.</a:t>
            </a:r>
          </a:p>
        </p:txBody>
      </p:sp>
    </p:spTree>
    <p:extLst>
      <p:ext uri="{BB962C8B-B14F-4D97-AF65-F5344CB8AC3E}">
        <p14:creationId xmlns:p14="http://schemas.microsoft.com/office/powerpoint/2010/main" val="9661304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80B3235-A5C8-4A62-A97D-553D9819F3E9}" type="slidenum">
              <a:rPr lang="en-US" smtClean="0"/>
              <a:pPr eaLnBrk="1" hangingPunct="1"/>
              <a:t>36</a:t>
            </a:fld>
            <a:endParaRPr lang="en-US" dirty="0"/>
          </a:p>
        </p:txBody>
      </p:sp>
      <p:sp>
        <p:nvSpPr>
          <p:cNvPr id="94211" name="Rectangle 2"/>
          <p:cNvSpPr>
            <a:spLocks noGrp="1" noRot="1" noChangeAspect="1" noChangeArrowheads="1" noTextEdit="1"/>
          </p:cNvSpPr>
          <p:nvPr>
            <p:ph type="sldImg"/>
          </p:nvPr>
        </p:nvSpPr>
        <p:spPr>
          <a:xfrm>
            <a:off x="1574800" y="533400"/>
            <a:ext cx="3557588" cy="2667000"/>
          </a:xfrm>
          <a:ln/>
        </p:spPr>
      </p:sp>
      <p:sp>
        <p:nvSpPr>
          <p:cNvPr id="94212" name="Rectangle 3"/>
          <p:cNvSpPr>
            <a:spLocks noGrp="1" noChangeArrowheads="1"/>
          </p:cNvSpPr>
          <p:nvPr>
            <p:ph type="body" idx="1"/>
          </p:nvPr>
        </p:nvSpPr>
        <p:spPr>
          <a:xfrm>
            <a:off x="914400" y="34290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0000"/>
              </a:lnSpc>
              <a:spcBef>
                <a:spcPts val="0"/>
              </a:spcBef>
              <a:defRPr/>
            </a:pPr>
            <a:r>
              <a:rPr lang="en-US" dirty="0"/>
              <a:t>Notice that nominal GDP is steeper than</a:t>
            </a:r>
            <a:r>
              <a:rPr lang="en-US" baseline="0" dirty="0"/>
              <a:t> </a:t>
            </a:r>
            <a:r>
              <a:rPr lang="en-US" dirty="0"/>
              <a:t>real GDP. That’s because prices generally rise over time. So, nominal GDP grows at a faster rate than real GDP. </a:t>
            </a:r>
          </a:p>
          <a:p>
            <a:pPr>
              <a:lnSpc>
                <a:spcPct val="110000"/>
              </a:lnSpc>
              <a:spcBef>
                <a:spcPts val="0"/>
              </a:spcBef>
              <a:defRPr/>
            </a:pPr>
            <a:endParaRPr lang="en-US" dirty="0"/>
          </a:p>
          <a:p>
            <a:pPr>
              <a:lnSpc>
                <a:spcPct val="110000"/>
              </a:lnSpc>
              <a:spcBef>
                <a:spcPts val="0"/>
              </a:spcBef>
              <a:defRPr/>
            </a:pPr>
            <a:r>
              <a:rPr lang="en-US" dirty="0"/>
              <a:t>If you’re like me, you might ask students if they know why the two lines cross in 2009. </a:t>
            </a:r>
          </a:p>
          <a:p>
            <a:pPr>
              <a:lnSpc>
                <a:spcPct val="110000"/>
              </a:lnSpc>
              <a:spcBef>
                <a:spcPts val="0"/>
              </a:spcBef>
              <a:defRPr/>
            </a:pPr>
            <a:endParaRPr lang="en-US" dirty="0"/>
          </a:p>
          <a:p>
            <a:pPr>
              <a:lnSpc>
                <a:spcPct val="110000"/>
              </a:lnSpc>
              <a:spcBef>
                <a:spcPts val="0"/>
              </a:spcBef>
              <a:defRPr/>
            </a:pPr>
            <a:r>
              <a:rPr lang="en-US" dirty="0"/>
              <a:t>Answer: 2009 is the base year for this real GDP data, so real GDP = nominal GDP in 2009 only. </a:t>
            </a:r>
          </a:p>
          <a:p>
            <a:pPr>
              <a:lnSpc>
                <a:spcPct val="110000"/>
              </a:lnSpc>
              <a:spcBef>
                <a:spcPts val="0"/>
              </a:spcBef>
              <a:defRPr/>
            </a:pPr>
            <a:endParaRPr lang="en-US" dirty="0"/>
          </a:p>
          <a:p>
            <a:pPr>
              <a:lnSpc>
                <a:spcPct val="110000"/>
              </a:lnSpc>
              <a:spcBef>
                <a:spcPts val="0"/>
              </a:spcBef>
              <a:defRPr/>
            </a:pPr>
            <a:r>
              <a:rPr lang="en-US" dirty="0"/>
              <a:t>Before 2009, real GDP &gt; nominal GDP, while after 2009, real GDP &lt; nominal GDP. This is intuitive if you think about it for a minute.</a:t>
            </a:r>
          </a:p>
          <a:p>
            <a:pPr>
              <a:lnSpc>
                <a:spcPct val="110000"/>
              </a:lnSpc>
              <a:spcBef>
                <a:spcPts val="0"/>
              </a:spcBef>
              <a:defRPr/>
            </a:pPr>
            <a:endParaRPr lang="en-US" dirty="0"/>
          </a:p>
          <a:p>
            <a:pPr>
              <a:lnSpc>
                <a:spcPct val="110000"/>
              </a:lnSpc>
              <a:spcBef>
                <a:spcPts val="0"/>
              </a:spcBef>
              <a:defRPr/>
            </a:pPr>
            <a:r>
              <a:rPr lang="en-US" dirty="0"/>
              <a:t>Take 1975. When the economy’s output of 1975 is measured in the (then) current prices, GDP is about $1.5 trillion. Between 1975 and 2005, most prices rose. Hence, if you value the country’s 1975 output using the higher prices of 2009 (to get real GDP), you get a bigger value than if you measure 1975’s output using the lower prices of 1975 (nominal GDP). This explains why real GDP is larger than nominal GDP in 1975 (as in most or all years before the base year). </a:t>
            </a:r>
          </a:p>
          <a:p>
            <a:pPr>
              <a:lnSpc>
                <a:spcPct val="110000"/>
              </a:lnSpc>
              <a:spcBef>
                <a:spcPts val="0"/>
              </a:spcBef>
              <a:defRPr/>
            </a:pPr>
            <a:endParaRPr lang="en-US" dirty="0"/>
          </a:p>
          <a:p>
            <a:pPr>
              <a:lnSpc>
                <a:spcPct val="110000"/>
              </a:lnSpc>
              <a:spcBef>
                <a:spcPts val="0"/>
              </a:spcBef>
              <a:defRPr/>
            </a:pPr>
            <a:r>
              <a:rPr lang="en-US" dirty="0"/>
              <a:t>Source: Bureau</a:t>
            </a:r>
            <a:r>
              <a:rPr lang="en-US" baseline="0" dirty="0"/>
              <a:t> of Economic Analysis</a:t>
            </a:r>
          </a:p>
          <a:p>
            <a:pPr>
              <a:lnSpc>
                <a:spcPct val="110000"/>
              </a:lnSpc>
              <a:spcBef>
                <a:spcPts val="0"/>
              </a:spcBef>
              <a:defRPr/>
            </a:pPr>
            <a:r>
              <a:rPr lang="en-US" baseline="0" dirty="0"/>
              <a:t>Obtained from FRED</a:t>
            </a:r>
          </a:p>
          <a:p>
            <a:pPr>
              <a:lnSpc>
                <a:spcPct val="110000"/>
              </a:lnSpc>
              <a:spcBef>
                <a:spcPts val="0"/>
              </a:spcBef>
              <a:defRPr/>
            </a:pPr>
            <a:r>
              <a:rPr lang="en-US" dirty="0"/>
              <a:t>Series: “GDP” for nominal GDP, “GDPC1” for real GDP. Both are quarterly,</a:t>
            </a:r>
            <a:r>
              <a:rPr lang="en-US" baseline="0" dirty="0"/>
              <a:t> seasonally adjusted series. </a:t>
            </a:r>
            <a:endParaRPr lang="en-US" dirty="0"/>
          </a:p>
          <a:p>
            <a:endParaRPr lang="en-US" dirty="0"/>
          </a:p>
        </p:txBody>
      </p:sp>
    </p:spTree>
    <p:extLst>
      <p:ext uri="{BB962C8B-B14F-4D97-AF65-F5344CB8AC3E}">
        <p14:creationId xmlns:p14="http://schemas.microsoft.com/office/powerpoint/2010/main" val="22196881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2332479-F019-4885-AD83-6AA970E456F2}" type="slidenum">
              <a:rPr lang="en-US" smtClean="0"/>
              <a:pPr eaLnBrk="1" hangingPunct="1"/>
              <a:t>37</a:t>
            </a:fld>
            <a:endParaRPr lang="en-US" dirty="0"/>
          </a:p>
        </p:txBody>
      </p:sp>
      <p:sp>
        <p:nvSpPr>
          <p:cNvPr id="110595" name="Rectangle 2"/>
          <p:cNvSpPr>
            <a:spLocks noGrp="1" noRot="1" noChangeAspect="1" noChangeArrowheads="1" noTextEdit="1"/>
          </p:cNvSpPr>
          <p:nvPr>
            <p:ph type="sldImg"/>
          </p:nvPr>
        </p:nvSpPr>
        <p:spPr>
          <a:xfrm>
            <a:off x="1574800" y="533400"/>
            <a:ext cx="3557588" cy="2667000"/>
          </a:xfrm>
          <a:ln/>
        </p:spPr>
      </p:sp>
      <p:sp>
        <p:nvSpPr>
          <p:cNvPr id="110596" name="Rectangle 3"/>
          <p:cNvSpPr>
            <a:spLocks noGrp="1" noChangeArrowheads="1"/>
          </p:cNvSpPr>
          <p:nvPr>
            <p:ph type="body" idx="1"/>
          </p:nvPr>
        </p:nvSpPr>
        <p:spPr>
          <a:xfrm>
            <a:off x="914400" y="34290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After revealing the first bullet point, mention that there are several measures of the overall price level. Your students are probably familiar with one of them</a:t>
            </a:r>
            <a:r>
              <a:rPr lang="en-US" sz="1200" dirty="0"/>
              <a:t>—</a:t>
            </a:r>
            <a:r>
              <a:rPr lang="en-US" dirty="0"/>
              <a:t>the CPI, which will be covered shortly. For now, though, we learn about a different one &lt;reveal next bullet point&gt;: the </a:t>
            </a:r>
            <a:r>
              <a:rPr lang="en-US" b="1" dirty="0"/>
              <a:t>GDP deflator</a:t>
            </a:r>
            <a:r>
              <a:rPr lang="en-US" dirty="0"/>
              <a:t>. </a:t>
            </a:r>
          </a:p>
          <a:p>
            <a:endParaRPr lang="en-US" dirty="0"/>
          </a:p>
          <a:p>
            <a:r>
              <a:rPr lang="en-US" dirty="0"/>
              <a:t>The GDP deflator is so named because it is used to </a:t>
            </a:r>
            <a:r>
              <a:rPr lang="en-US" i="1" dirty="0"/>
              <a:t>deflate</a:t>
            </a:r>
            <a:r>
              <a:rPr lang="en-US" dirty="0"/>
              <a:t> (remove the effects of inflation from) GDP and other economic variables. </a:t>
            </a:r>
          </a:p>
          <a:p>
            <a:endParaRPr lang="en-US" dirty="0"/>
          </a:p>
        </p:txBody>
      </p:sp>
    </p:spTree>
    <p:extLst>
      <p:ext uri="{BB962C8B-B14F-4D97-AF65-F5344CB8AC3E}">
        <p14:creationId xmlns:p14="http://schemas.microsoft.com/office/powerpoint/2010/main" val="19174895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38</a:t>
            </a:fld>
            <a:endParaRPr lang="en-US"/>
          </a:p>
        </p:txBody>
      </p:sp>
    </p:spTree>
    <p:extLst>
      <p:ext uri="{BB962C8B-B14F-4D97-AF65-F5344CB8AC3E}">
        <p14:creationId xmlns:p14="http://schemas.microsoft.com/office/powerpoint/2010/main" val="5709749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39</a:t>
            </a:fld>
            <a:endParaRPr lang="en-US"/>
          </a:p>
        </p:txBody>
      </p:sp>
    </p:spTree>
    <p:extLst>
      <p:ext uri="{BB962C8B-B14F-4D97-AF65-F5344CB8AC3E}">
        <p14:creationId xmlns:p14="http://schemas.microsoft.com/office/powerpoint/2010/main" val="152824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2C0E986-01CF-4E94-A78A-13ACDC4CB9CB}" type="slidenum">
              <a:rPr lang="en-US" smtClean="0"/>
              <a:pPr eaLnBrk="1" hangingPunct="1"/>
              <a:t>4</a:t>
            </a:fld>
            <a:endParaRPr lang="en-US" dirty="0"/>
          </a:p>
        </p:txBody>
      </p:sp>
      <p:sp>
        <p:nvSpPr>
          <p:cNvPr id="83971" name="Rectangle 2"/>
          <p:cNvSpPr>
            <a:spLocks noGrp="1" noRot="1" noChangeAspect="1" noChangeArrowheads="1" noTextEdit="1"/>
          </p:cNvSpPr>
          <p:nvPr>
            <p:ph type="sldImg"/>
          </p:nvPr>
        </p:nvSpPr>
        <p:spPr>
          <a:xfrm>
            <a:off x="1574800" y="533400"/>
            <a:ext cx="3557588" cy="2667000"/>
          </a:xfrm>
          <a:ln/>
        </p:spPr>
      </p:sp>
      <p:sp>
        <p:nvSpPr>
          <p:cNvPr id="83972" name="Rectangle 3"/>
          <p:cNvSpPr>
            <a:spLocks noGrp="1" noChangeArrowheads="1"/>
          </p:cNvSpPr>
          <p:nvPr>
            <p:ph type="body" idx="1"/>
          </p:nvPr>
        </p:nvSpPr>
        <p:spPr>
          <a:xfrm>
            <a:off x="914400" y="34290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It might be useful here to remind students what the term “intermediate goods” means. </a:t>
            </a:r>
          </a:p>
          <a:p>
            <a:endParaRPr lang="en-US" dirty="0"/>
          </a:p>
        </p:txBody>
      </p:sp>
    </p:spTree>
    <p:extLst>
      <p:ext uri="{BB962C8B-B14F-4D97-AF65-F5344CB8AC3E}">
        <p14:creationId xmlns:p14="http://schemas.microsoft.com/office/powerpoint/2010/main" val="15392272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2332479-F019-4885-AD83-6AA970E456F2}" type="slidenum">
              <a:rPr lang="en-US" smtClean="0"/>
              <a:pPr eaLnBrk="1" hangingPunct="1"/>
              <a:t>40</a:t>
            </a:fld>
            <a:endParaRPr lang="en-US" dirty="0"/>
          </a:p>
        </p:txBody>
      </p:sp>
      <p:sp>
        <p:nvSpPr>
          <p:cNvPr id="110595" name="Rectangle 2"/>
          <p:cNvSpPr>
            <a:spLocks noGrp="1" noRot="1" noChangeAspect="1" noChangeArrowheads="1" noTextEdit="1"/>
          </p:cNvSpPr>
          <p:nvPr>
            <p:ph type="sldImg"/>
          </p:nvPr>
        </p:nvSpPr>
        <p:spPr>
          <a:xfrm>
            <a:off x="1574800" y="533400"/>
            <a:ext cx="3557588" cy="2667000"/>
          </a:xfrm>
          <a:ln/>
        </p:spPr>
      </p:sp>
      <p:sp>
        <p:nvSpPr>
          <p:cNvPr id="110596" name="Rectangle 3"/>
          <p:cNvSpPr>
            <a:spLocks noGrp="1" noChangeArrowheads="1"/>
          </p:cNvSpPr>
          <p:nvPr>
            <p:ph type="body" idx="1"/>
          </p:nvPr>
        </p:nvSpPr>
        <p:spPr>
          <a:xfrm>
            <a:off x="914400" y="34290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This slide and the next one use simple algebra to show that the GDP deflator is a weighted average of prices; the weight on each price reflects that good’s relative importance in real GDP. </a:t>
            </a:r>
          </a:p>
          <a:p>
            <a:endParaRPr lang="en-US" dirty="0"/>
          </a:p>
          <a:p>
            <a:r>
              <a:rPr lang="en-US" dirty="0"/>
              <a:t>This material is not in the textbook, so I have hidden this slide</a:t>
            </a:r>
            <a:r>
              <a:rPr lang="en-US" sz="1200" dirty="0"/>
              <a:t>—</a:t>
            </a:r>
            <a:r>
              <a:rPr lang="en-US" dirty="0"/>
              <a:t>it will not automatically display when viewing this PowerPoint presentation in Slide Show mode. If you wish to include this material, please unhide this slide and the next one by unselecting “Hide Slide” on the Slide Show drop-down menu.</a:t>
            </a:r>
          </a:p>
        </p:txBody>
      </p:sp>
    </p:spTree>
    <p:extLst>
      <p:ext uri="{BB962C8B-B14F-4D97-AF65-F5344CB8AC3E}">
        <p14:creationId xmlns:p14="http://schemas.microsoft.com/office/powerpoint/2010/main" val="21132758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CA37365-5523-4206-9ED7-019E01D1CEDE}" type="slidenum">
              <a:rPr lang="en-US" smtClean="0"/>
              <a:pPr eaLnBrk="1" hangingPunct="1"/>
              <a:t>41</a:t>
            </a:fld>
            <a:endParaRPr lang="en-US" dirty="0"/>
          </a:p>
        </p:txBody>
      </p:sp>
      <p:sp>
        <p:nvSpPr>
          <p:cNvPr id="114691" name="Rectangle 2"/>
          <p:cNvSpPr>
            <a:spLocks noGrp="1" noRot="1" noChangeAspect="1" noChangeArrowheads="1" noTextEdit="1"/>
          </p:cNvSpPr>
          <p:nvPr>
            <p:ph type="sldImg"/>
          </p:nvPr>
        </p:nvSpPr>
        <p:spPr>
          <a:xfrm>
            <a:off x="1574800" y="533400"/>
            <a:ext cx="3557588" cy="2667000"/>
          </a:xfrm>
          <a:ln/>
        </p:spPr>
      </p:sp>
      <p:sp>
        <p:nvSpPr>
          <p:cNvPr id="114692" name="Rectangle 3"/>
          <p:cNvSpPr>
            <a:spLocks noGrp="1" noChangeArrowheads="1"/>
          </p:cNvSpPr>
          <p:nvPr>
            <p:ph type="body" idx="1"/>
          </p:nvPr>
        </p:nvSpPr>
        <p:spPr>
          <a:xfrm>
            <a:off x="914400" y="34290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(I have omitted the “100 ×” from the formula for the GDP deflator so that this slide remains legible.)</a:t>
            </a:r>
          </a:p>
          <a:p>
            <a:endParaRPr lang="en-US" dirty="0"/>
          </a:p>
          <a:p>
            <a:r>
              <a:rPr lang="en-US" dirty="0"/>
              <a:t>The formula for the GDP deflator is 100 × NGDP / RGDP. It’s not obvious to most students that this is a measure of the average level of prices. However, using some simple algebra, this slide shows that the GDP deflator really is a weighted average of prices. </a:t>
            </a:r>
          </a:p>
          <a:p>
            <a:endParaRPr lang="en-US" dirty="0"/>
          </a:p>
          <a:p>
            <a:r>
              <a:rPr lang="en-US" dirty="0"/>
              <a:t>Note: Because the weights don’t all sum to 1, the GDP deflator is a weighted sum, not a weighted average. </a:t>
            </a:r>
          </a:p>
          <a:p>
            <a:endParaRPr lang="en-US" dirty="0"/>
          </a:p>
        </p:txBody>
      </p:sp>
    </p:spTree>
    <p:extLst>
      <p:ext uri="{BB962C8B-B14F-4D97-AF65-F5344CB8AC3E}">
        <p14:creationId xmlns:p14="http://schemas.microsoft.com/office/powerpoint/2010/main" val="35083636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A670273-9103-47E1-80D3-65BF66FA3A07}" type="slidenum">
              <a:rPr lang="en-US" smtClean="0"/>
              <a:pPr eaLnBrk="1" hangingPunct="1"/>
              <a:t>42</a:t>
            </a:fld>
            <a:endParaRPr lang="en-US" dirty="0"/>
          </a:p>
        </p:txBody>
      </p:sp>
      <p:sp>
        <p:nvSpPr>
          <p:cNvPr id="115715" name="Rectangle 2"/>
          <p:cNvSpPr>
            <a:spLocks noGrp="1" noRot="1" noChangeAspect="1" noChangeArrowheads="1" noTextEdit="1"/>
          </p:cNvSpPr>
          <p:nvPr>
            <p:ph type="sldImg"/>
          </p:nvPr>
        </p:nvSpPr>
        <p:spPr>
          <a:xfrm>
            <a:off x="1574800" y="533400"/>
            <a:ext cx="3557588" cy="2667000"/>
          </a:xfrm>
          <a:ln/>
        </p:spPr>
      </p:sp>
      <p:sp>
        <p:nvSpPr>
          <p:cNvPr id="115716" name="Rectangle 3"/>
          <p:cNvSpPr>
            <a:spLocks noGrp="1" noChangeArrowheads="1"/>
          </p:cNvSpPr>
          <p:nvPr>
            <p:ph type="body" idx="1"/>
          </p:nvPr>
        </p:nvSpPr>
        <p:spPr>
          <a:xfrm>
            <a:off x="914400" y="34290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These handy hints</a:t>
            </a:r>
            <a:r>
              <a:rPr lang="en-US" baseline="0" dirty="0"/>
              <a:t> </a:t>
            </a:r>
            <a:r>
              <a:rPr lang="en-US" dirty="0"/>
              <a:t>will be useful in many different contexts later in this book. For example, in the quantity theory of money in Chapter 4, these hints help understand how the quantity equation, </a:t>
            </a:r>
            <a:r>
              <a:rPr lang="en-US" i="1" dirty="0"/>
              <a:t>MV</a:t>
            </a:r>
            <a:r>
              <a:rPr lang="en-US" dirty="0"/>
              <a:t> = </a:t>
            </a:r>
            <a:r>
              <a:rPr lang="en-US" i="1" dirty="0"/>
              <a:t>PY</a:t>
            </a:r>
            <a:r>
              <a:rPr lang="en-US" dirty="0"/>
              <a:t>, gives a relationship between the rates of inflation, money growth, and GDP growth. </a:t>
            </a:r>
          </a:p>
          <a:p>
            <a:endParaRPr lang="en-US" dirty="0"/>
          </a:p>
          <a:p>
            <a:r>
              <a:rPr lang="en-US" dirty="0"/>
              <a:t>The example on this slide uses </a:t>
            </a:r>
          </a:p>
          <a:p>
            <a:r>
              <a:rPr lang="en-US" dirty="0"/>
              <a:t> wage income = (hourly wage) × (number of hours worked)</a:t>
            </a:r>
          </a:p>
          <a:p>
            <a:endParaRPr lang="en-US" dirty="0"/>
          </a:p>
          <a:p>
            <a:r>
              <a:rPr lang="en-US" dirty="0"/>
              <a:t>Another example would be</a:t>
            </a:r>
          </a:p>
          <a:p>
            <a:r>
              <a:rPr lang="en-US" dirty="0"/>
              <a:t> revenue = price × quantity</a:t>
            </a:r>
          </a:p>
          <a:p>
            <a:endParaRPr lang="en-US" dirty="0"/>
          </a:p>
          <a:p>
            <a:r>
              <a:rPr lang="en-US" dirty="0"/>
              <a:t>Students will see many more examples later in the textbook. </a:t>
            </a:r>
          </a:p>
          <a:p>
            <a:endParaRPr lang="en-US" dirty="0"/>
          </a:p>
          <a:p>
            <a:r>
              <a:rPr lang="en-US" dirty="0"/>
              <a:t>Note: You may wish to avoid calling these “tricks” as students may</a:t>
            </a:r>
            <a:r>
              <a:rPr lang="en-US" baseline="0" dirty="0"/>
              <a:t> believe that the math is tricky and harder than it needs to be.</a:t>
            </a:r>
            <a:endParaRPr lang="en-US" dirty="0"/>
          </a:p>
        </p:txBody>
      </p:sp>
    </p:spTree>
    <p:extLst>
      <p:ext uri="{BB962C8B-B14F-4D97-AF65-F5344CB8AC3E}">
        <p14:creationId xmlns:p14="http://schemas.microsoft.com/office/powerpoint/2010/main" val="22401700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A670273-9103-47E1-80D3-65BF66FA3A07}" type="slidenum">
              <a:rPr lang="en-US" smtClean="0"/>
              <a:pPr eaLnBrk="1" hangingPunct="1"/>
              <a:t>43</a:t>
            </a:fld>
            <a:endParaRPr lang="en-US" dirty="0"/>
          </a:p>
        </p:txBody>
      </p:sp>
      <p:sp>
        <p:nvSpPr>
          <p:cNvPr id="115715" name="Rectangle 2"/>
          <p:cNvSpPr>
            <a:spLocks noGrp="1" noRot="1" noChangeAspect="1" noChangeArrowheads="1" noTextEdit="1"/>
          </p:cNvSpPr>
          <p:nvPr>
            <p:ph type="sldImg"/>
          </p:nvPr>
        </p:nvSpPr>
        <p:spPr>
          <a:xfrm>
            <a:off x="1574800" y="533400"/>
            <a:ext cx="3557588" cy="2667000"/>
          </a:xfrm>
          <a:ln/>
        </p:spPr>
      </p:sp>
      <p:sp>
        <p:nvSpPr>
          <p:cNvPr id="115716" name="Rectangle 3"/>
          <p:cNvSpPr>
            <a:spLocks noGrp="1" noChangeArrowheads="1"/>
          </p:cNvSpPr>
          <p:nvPr>
            <p:ph type="body" idx="1"/>
          </p:nvPr>
        </p:nvSpPr>
        <p:spPr>
          <a:xfrm>
            <a:off x="914400" y="34290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Again, we will see uses for this hint in many different contexts later in the textbook. For example, if your wage rises 10% while prices rise 6%, then your real wage (the purchasing power of your wage) rises by about 4%, because</a:t>
            </a:r>
          </a:p>
          <a:p>
            <a:r>
              <a:rPr lang="en-US" dirty="0"/>
              <a:t> real wage = (nominal wage)/(price level)</a:t>
            </a:r>
          </a:p>
          <a:p>
            <a:endParaRPr lang="en-US" dirty="0"/>
          </a:p>
          <a:p>
            <a:r>
              <a:rPr lang="en-US" dirty="0"/>
              <a:t>Note: You may wish to avoid calling these “tricks” as students may</a:t>
            </a:r>
            <a:r>
              <a:rPr lang="en-US" baseline="0" dirty="0"/>
              <a:t> believe that the math is tricky and harder than it needs to be.</a:t>
            </a:r>
            <a:endParaRPr lang="en-US" dirty="0"/>
          </a:p>
        </p:txBody>
      </p:sp>
    </p:spTree>
    <p:extLst>
      <p:ext uri="{BB962C8B-B14F-4D97-AF65-F5344CB8AC3E}">
        <p14:creationId xmlns:p14="http://schemas.microsoft.com/office/powerpoint/2010/main" val="42640401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C87F478-2029-4FB1-AE3C-257CEB41061E}" type="slidenum">
              <a:rPr lang="en-US" smtClean="0"/>
              <a:pPr eaLnBrk="1" hangingPunct="1"/>
              <a:t>44</a:t>
            </a:fld>
            <a:endParaRPr lang="en-US" dirty="0"/>
          </a:p>
        </p:txBody>
      </p:sp>
      <p:sp>
        <p:nvSpPr>
          <p:cNvPr id="117763" name="Rectangle 2"/>
          <p:cNvSpPr>
            <a:spLocks noGrp="1" noRot="1" noChangeAspect="1" noChangeArrowheads="1" noTextEdit="1"/>
          </p:cNvSpPr>
          <p:nvPr>
            <p:ph type="sldImg"/>
          </p:nvPr>
        </p:nvSpPr>
        <p:spPr>
          <a:xfrm>
            <a:off x="1574800" y="533400"/>
            <a:ext cx="3557588" cy="2667000"/>
          </a:xfrm>
          <a:ln/>
        </p:spPr>
      </p:sp>
      <p:sp>
        <p:nvSpPr>
          <p:cNvPr id="117764" name="Rectangle 3"/>
          <p:cNvSpPr>
            <a:spLocks noGrp="1" noChangeArrowheads="1"/>
          </p:cNvSpPr>
          <p:nvPr>
            <p:ph type="body" idx="1"/>
          </p:nvPr>
        </p:nvSpPr>
        <p:spPr>
          <a:xfrm>
            <a:off x="914400" y="34290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Since constant-price GDP is easier to understand and compute, and because the two measures of real GDP are so highly correlated, this textbook emphasizes the constant-price version of real GDP. </a:t>
            </a:r>
          </a:p>
          <a:p>
            <a:endParaRPr lang="en-US" dirty="0"/>
          </a:p>
          <a:p>
            <a:r>
              <a:rPr lang="en-US" dirty="0"/>
              <a:t>However, if this topic is important to you and your students, you should have them carefully read pp. 25-26 and give them one or two exercises requiring them to compute or compare constant-price and chain-weighted real GDP. </a:t>
            </a:r>
          </a:p>
        </p:txBody>
      </p:sp>
    </p:spTree>
    <p:extLst>
      <p:ext uri="{BB962C8B-B14F-4D97-AF65-F5344CB8AC3E}">
        <p14:creationId xmlns:p14="http://schemas.microsoft.com/office/powerpoint/2010/main" val="28609477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C87F478-2029-4FB1-AE3C-257CEB41061E}" type="slidenum">
              <a:rPr lang="en-US" smtClean="0"/>
              <a:pPr eaLnBrk="1" hangingPunct="1"/>
              <a:t>45</a:t>
            </a:fld>
            <a:endParaRPr lang="en-US" dirty="0"/>
          </a:p>
        </p:txBody>
      </p:sp>
      <p:sp>
        <p:nvSpPr>
          <p:cNvPr id="117763" name="Rectangle 2"/>
          <p:cNvSpPr>
            <a:spLocks noGrp="1" noRot="1" noChangeAspect="1" noChangeArrowheads="1" noTextEdit="1"/>
          </p:cNvSpPr>
          <p:nvPr>
            <p:ph type="sldImg"/>
          </p:nvPr>
        </p:nvSpPr>
        <p:spPr>
          <a:xfrm>
            <a:off x="1574800" y="533400"/>
            <a:ext cx="3557588" cy="2667000"/>
          </a:xfrm>
          <a:ln/>
        </p:spPr>
      </p:sp>
      <p:sp>
        <p:nvSpPr>
          <p:cNvPr id="117764" name="Rectangle 3"/>
          <p:cNvSpPr>
            <a:spLocks noGrp="1" noChangeArrowheads="1"/>
          </p:cNvSpPr>
          <p:nvPr>
            <p:ph type="body" idx="1"/>
          </p:nvPr>
        </p:nvSpPr>
        <p:spPr>
          <a:xfrm>
            <a:off x="914400" y="34290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Regarding the comparison of dollar figures from different years:</a:t>
            </a:r>
          </a:p>
          <a:p>
            <a:r>
              <a:rPr lang="en-US" dirty="0"/>
              <a:t>If we want to know whether the average college graduate today is better off than the average college graduate of 1975, we can’t simply compare the nominal salaries because the cost of living is so much higher now than in 1975. We can use the CPI to express the 1975 salary in “current dollars”</a:t>
            </a:r>
            <a:r>
              <a:rPr lang="en-US" dirty="0">
                <a:latin typeface="Calibri" panose="020F0502020204030204" pitchFamily="34" charset="0"/>
                <a:cs typeface="Calibri" panose="020F0502020204030204" pitchFamily="34" charset="0"/>
              </a:rPr>
              <a:t>—that is</a:t>
            </a:r>
            <a:r>
              <a:rPr lang="en-US" dirty="0"/>
              <a:t>, what it would be worth at today’s prices. </a:t>
            </a:r>
          </a:p>
          <a:p>
            <a:endParaRPr lang="en-US" dirty="0"/>
          </a:p>
          <a:p>
            <a:r>
              <a:rPr lang="en-US" dirty="0"/>
              <a:t>Also, when the price of oil (and hence gasoline) shot up in 2000, some in the news reported that oil prices were even higher than in the 1970s. This was true, but only in nominal terms. If you use the CPI to adjust for inflation, the highest oil price in 2000 is still substantially less than the highest oil prices of the 1970s. </a:t>
            </a:r>
          </a:p>
        </p:txBody>
      </p:sp>
    </p:spTree>
    <p:extLst>
      <p:ext uri="{BB962C8B-B14F-4D97-AF65-F5344CB8AC3E}">
        <p14:creationId xmlns:p14="http://schemas.microsoft.com/office/powerpoint/2010/main" val="28765033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FA8A77F-B388-43AD-A7B2-044782DD6842}" type="slidenum">
              <a:rPr lang="en-US" smtClean="0"/>
              <a:pPr eaLnBrk="1" hangingPunct="1"/>
              <a:t>46</a:t>
            </a:fld>
            <a:endParaRPr lang="en-US" dirty="0"/>
          </a:p>
        </p:txBody>
      </p:sp>
      <p:sp>
        <p:nvSpPr>
          <p:cNvPr id="119811" name="Rectangle 2"/>
          <p:cNvSpPr>
            <a:spLocks noGrp="1" noRot="1" noChangeAspect="1" noChangeArrowheads="1" noTextEdit="1"/>
          </p:cNvSpPr>
          <p:nvPr>
            <p:ph type="sldImg"/>
          </p:nvPr>
        </p:nvSpPr>
        <p:spPr>
          <a:xfrm>
            <a:off x="1574800" y="533400"/>
            <a:ext cx="3557588" cy="2667000"/>
          </a:xfrm>
          <a:ln/>
        </p:spPr>
      </p:sp>
      <p:sp>
        <p:nvSpPr>
          <p:cNvPr id="119812" name="Rectangle 3"/>
          <p:cNvSpPr>
            <a:spLocks noGrp="1" noChangeArrowheads="1"/>
          </p:cNvSpPr>
          <p:nvPr>
            <p:ph type="body" idx="1"/>
          </p:nvPr>
        </p:nvSpPr>
        <p:spPr>
          <a:xfrm>
            <a:off x="914400" y="34290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2004916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2017 to 2018, it’s not obvious that the inflation rate will be positive (that the basket’s cost will increase): the price of pizza rises by $1, but the price of CDs falls by $1. </a:t>
            </a:r>
          </a:p>
          <a:p>
            <a:endParaRPr lang="en-US" dirty="0"/>
          </a:p>
          <a:p>
            <a:r>
              <a:rPr lang="en-US" dirty="0"/>
              <a:t>However, since the basket contains twice as many pizzas as CDs, a given change in the price of pizza will have a bigger impact on the basket’s cost (and CPI) than will the same price change in CDs. </a:t>
            </a:r>
          </a:p>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47</a:t>
            </a:fld>
            <a:endParaRPr lang="en-US"/>
          </a:p>
        </p:txBody>
      </p:sp>
    </p:spTree>
    <p:extLst>
      <p:ext uri="{BB962C8B-B14F-4D97-AF65-F5344CB8AC3E}">
        <p14:creationId xmlns:p14="http://schemas.microsoft.com/office/powerpoint/2010/main" val="24861737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2017 to 2018, it’s not obvious that the inflation rate will be positive (that the basket’s cost will increase): the price of pizza rises by $1, but the price of CDs falls by $1. </a:t>
            </a:r>
          </a:p>
          <a:p>
            <a:endParaRPr lang="en-US" dirty="0"/>
          </a:p>
          <a:p>
            <a:r>
              <a:rPr lang="en-US" dirty="0"/>
              <a:t>However, since the basket contains twice as many pizzas as CDs, a given change in the price of pizza will have a bigger impact on the basket’s cost (and CPI) than will the same price change in CDs. </a:t>
            </a:r>
          </a:p>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48</a:t>
            </a:fld>
            <a:endParaRPr lang="en-US"/>
          </a:p>
        </p:txBody>
      </p:sp>
    </p:spTree>
    <p:extLst>
      <p:ext uri="{BB962C8B-B14F-4D97-AF65-F5344CB8AC3E}">
        <p14:creationId xmlns:p14="http://schemas.microsoft.com/office/powerpoint/2010/main" val="10974443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BAD001C-DAA1-408B-88DC-A788F73A0AB0}" type="slidenum">
              <a:rPr lang="en-US" smtClean="0">
                <a:solidFill>
                  <a:prstClr val="black"/>
                </a:solidFill>
              </a:rPr>
              <a:pPr eaLnBrk="1" hangingPunct="1"/>
              <a:t>49</a:t>
            </a:fld>
            <a:endParaRPr lang="en-US" dirty="0">
              <a:solidFill>
                <a:prstClr val="black"/>
              </a:solidFill>
            </a:endParaRPr>
          </a:p>
        </p:txBody>
      </p:sp>
      <p:sp>
        <p:nvSpPr>
          <p:cNvPr id="122883" name="Rectangle 2"/>
          <p:cNvSpPr>
            <a:spLocks noGrp="1" noRot="1" noChangeAspect="1" noChangeArrowheads="1" noTextEdit="1"/>
          </p:cNvSpPr>
          <p:nvPr>
            <p:ph type="sldImg"/>
          </p:nvPr>
        </p:nvSpPr>
        <p:spPr>
          <a:xfrm>
            <a:off x="1574800" y="533400"/>
            <a:ext cx="3557588" cy="2667000"/>
          </a:xfrm>
          <a:ln/>
        </p:spPr>
      </p:sp>
      <p:sp>
        <p:nvSpPr>
          <p:cNvPr id="122884" name="Rectangle 3"/>
          <p:cNvSpPr>
            <a:spLocks noGrp="1" noChangeArrowheads="1"/>
          </p:cNvSpPr>
          <p:nvPr>
            <p:ph type="body" idx="1"/>
          </p:nvPr>
        </p:nvSpPr>
        <p:spPr>
          <a:xfrm>
            <a:off x="914400" y="34290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Each number is the percentage of the “typical” household’s total expenditure. </a:t>
            </a:r>
          </a:p>
          <a:p>
            <a:endParaRPr lang="en-US" dirty="0"/>
          </a:p>
          <a:p>
            <a:r>
              <a:rPr lang="en-US" dirty="0"/>
              <a:t>Ask students for examples of how the breakdown of their own expenditures differs from that of the typical household shown here. Then ask students how the typical elderly person’s expenditures might differ from those shown here. (This is relevant because the CPI is used to give Social Security COLAs to the elderly; however, the elderly spend a much larger fraction of their income on medical care, a category in which prices grow much faster than the CPI.) </a:t>
            </a:r>
          </a:p>
          <a:p>
            <a:endParaRPr lang="en-US" dirty="0"/>
          </a:p>
          <a:p>
            <a:r>
              <a:rPr lang="en-US" dirty="0"/>
              <a:t>The website listed below also gives a very fine disaggregation of each category, which enables students to compare their own spending on individual</a:t>
            </a:r>
            <a:r>
              <a:rPr lang="en-US" baseline="0" dirty="0"/>
              <a:t> goods</a:t>
            </a:r>
            <a:r>
              <a:rPr lang="en-US" dirty="0"/>
              <a:t> to that of the “typical” household. </a:t>
            </a:r>
          </a:p>
          <a:p>
            <a:endParaRPr lang="en-US" dirty="0"/>
          </a:p>
          <a:p>
            <a:r>
              <a:rPr lang="en-US" dirty="0"/>
              <a:t>Source: Bureau of Labor Statistics, http://www.bls.gov/news.release/cpi.t03.htm</a:t>
            </a:r>
          </a:p>
          <a:p>
            <a:r>
              <a:rPr lang="en-US" dirty="0"/>
              <a:t>U.S. city average, CPI-U.</a:t>
            </a:r>
          </a:p>
          <a:p>
            <a:r>
              <a:rPr lang="en-US" dirty="0"/>
              <a:t>Data in this graph are from December 2014.</a:t>
            </a:r>
          </a:p>
        </p:txBody>
      </p:sp>
    </p:spTree>
    <p:extLst>
      <p:ext uri="{BB962C8B-B14F-4D97-AF65-F5344CB8AC3E}">
        <p14:creationId xmlns:p14="http://schemas.microsoft.com/office/powerpoint/2010/main" val="3820698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t>This is end-of-chapter problem 2. </a:t>
            </a:r>
          </a:p>
          <a:p>
            <a:pPr>
              <a:spcBef>
                <a:spcPct val="0"/>
              </a:spcBef>
            </a:pPr>
            <a:endParaRPr lang="en-US" dirty="0"/>
          </a:p>
          <a:p>
            <a:pPr>
              <a:spcBef>
                <a:spcPct val="0"/>
              </a:spcBef>
            </a:pPr>
            <a:r>
              <a:rPr lang="en-US" dirty="0"/>
              <a:t>When students compute GDP, they should assume that these are the only transactions in the economy. </a:t>
            </a:r>
          </a:p>
          <a:p>
            <a:pPr>
              <a:spcBef>
                <a:spcPct val="0"/>
              </a:spcBef>
            </a:pPr>
            <a:endParaRPr lang="en-US" dirty="0"/>
          </a:p>
          <a:p>
            <a:pPr>
              <a:spcBef>
                <a:spcPct val="0"/>
              </a:spcBef>
            </a:pPr>
            <a:r>
              <a:rPr lang="en-US" dirty="0"/>
              <a:t>Lessons of this problem: </a:t>
            </a:r>
          </a:p>
          <a:p>
            <a:pPr>
              <a:spcBef>
                <a:spcPct val="0"/>
              </a:spcBef>
            </a:pPr>
            <a:endParaRPr lang="en-US" dirty="0"/>
          </a:p>
          <a:p>
            <a:pPr marL="233363" indent="-233363">
              <a:spcBef>
                <a:spcPct val="0"/>
              </a:spcBef>
              <a:buFontTx/>
              <a:buAutoNum type="arabicPeriod"/>
            </a:pPr>
            <a:r>
              <a:rPr lang="en-US" dirty="0"/>
              <a:t>GDP = value of final goods = sum of value at all stages of production</a:t>
            </a:r>
          </a:p>
          <a:p>
            <a:pPr marL="233363" indent="-233363">
              <a:spcBef>
                <a:spcPct val="0"/>
              </a:spcBef>
              <a:buFontTx/>
              <a:buAutoNum type="arabicPeriod"/>
            </a:pPr>
            <a:r>
              <a:rPr lang="en-US" dirty="0"/>
              <a:t>We don’t include the value of intermediate goods in GDP because their value is already embodied in the value of the final goods. </a:t>
            </a:r>
          </a:p>
          <a:p>
            <a:pPr>
              <a:spcBef>
                <a:spcPct val="0"/>
              </a:spcBef>
            </a:pPr>
            <a:endParaRPr lang="en-US" dirty="0"/>
          </a:p>
          <a:p>
            <a:pPr>
              <a:spcBef>
                <a:spcPct val="0"/>
              </a:spcBef>
            </a:pPr>
            <a:r>
              <a:rPr lang="en-US" dirty="0"/>
              <a:t>Answer: </a:t>
            </a:r>
          </a:p>
          <a:p>
            <a:pPr>
              <a:spcBef>
                <a:spcPct val="0"/>
              </a:spcBef>
            </a:pPr>
            <a:r>
              <a:rPr lang="en-US" dirty="0"/>
              <a:t>Each person’s value added (VA) equals the value of what he/she produced minus the value of the intermediate inputs he/she started with. </a:t>
            </a:r>
          </a:p>
          <a:p>
            <a:pPr>
              <a:spcBef>
                <a:spcPct val="0"/>
              </a:spcBef>
            </a:pPr>
            <a:r>
              <a:rPr lang="en-US" dirty="0"/>
              <a:t>	Farmer’s VA = $1</a:t>
            </a:r>
          </a:p>
          <a:p>
            <a:pPr>
              <a:spcBef>
                <a:spcPct val="0"/>
              </a:spcBef>
            </a:pPr>
            <a:r>
              <a:rPr lang="en-US" dirty="0"/>
              <a:t>	Miller’s VA = $2</a:t>
            </a:r>
          </a:p>
          <a:p>
            <a:pPr>
              <a:spcBef>
                <a:spcPct val="0"/>
              </a:spcBef>
            </a:pPr>
            <a:r>
              <a:rPr lang="en-US" dirty="0"/>
              <a:t>	Baker’s VA = $3</a:t>
            </a:r>
          </a:p>
          <a:p>
            <a:pPr>
              <a:spcBef>
                <a:spcPct val="0"/>
              </a:spcBef>
            </a:pPr>
            <a:r>
              <a:rPr lang="en-US" dirty="0"/>
              <a:t>	GDP = $6</a:t>
            </a:r>
          </a:p>
          <a:p>
            <a:pPr>
              <a:spcBef>
                <a:spcPct val="0"/>
              </a:spcBef>
            </a:pPr>
            <a:r>
              <a:rPr lang="en-US" dirty="0"/>
              <a:t>Note that GDP = value of final good = sum of value added at all stages of production. </a:t>
            </a:r>
          </a:p>
          <a:p>
            <a:pPr>
              <a:spcBef>
                <a:spcPct val="0"/>
              </a:spcBef>
            </a:pPr>
            <a:endParaRPr lang="en-US" dirty="0"/>
          </a:p>
          <a:p>
            <a:pPr>
              <a:spcBef>
                <a:spcPct val="0"/>
              </a:spcBef>
            </a:pPr>
            <a:r>
              <a:rPr lang="en-US" dirty="0"/>
              <a:t>Even though this problem is highly simplified, its main lesson holds in the real world: The value of all final goods produced equals the sum of value added in all stages of production of all goods. </a:t>
            </a:r>
          </a:p>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5</a:t>
            </a:fld>
            <a:endParaRPr lang="en-US"/>
          </a:p>
        </p:txBody>
      </p:sp>
    </p:spTree>
    <p:extLst>
      <p:ext uri="{BB962C8B-B14F-4D97-AF65-F5344CB8AC3E}">
        <p14:creationId xmlns:p14="http://schemas.microsoft.com/office/powerpoint/2010/main" val="13425302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A02FB51-20CE-4928-967A-908AE99CC31E}" type="slidenum">
              <a:rPr lang="en-US" smtClean="0"/>
              <a:pPr eaLnBrk="1" hangingPunct="1"/>
              <a:t>50</a:t>
            </a:fld>
            <a:endParaRPr lang="en-US" dirty="0"/>
          </a:p>
        </p:txBody>
      </p:sp>
      <p:sp>
        <p:nvSpPr>
          <p:cNvPr id="123907" name="Rectangle 2"/>
          <p:cNvSpPr>
            <a:spLocks noGrp="1" noRot="1" noChangeAspect="1" noChangeArrowheads="1" noTextEdit="1"/>
          </p:cNvSpPr>
          <p:nvPr>
            <p:ph type="sldImg"/>
          </p:nvPr>
        </p:nvSpPr>
        <p:spPr>
          <a:xfrm>
            <a:off x="1574800" y="533400"/>
            <a:ext cx="3557588" cy="2667000"/>
          </a:xfrm>
          <a:ln/>
        </p:spPr>
      </p:sp>
      <p:sp>
        <p:nvSpPr>
          <p:cNvPr id="123908" name="Rectangle 3"/>
          <p:cNvSpPr>
            <a:spLocks noGrp="1" noChangeArrowheads="1"/>
          </p:cNvSpPr>
          <p:nvPr>
            <p:ph type="body" idx="1"/>
          </p:nvPr>
        </p:nvSpPr>
        <p:spPr>
          <a:xfrm>
            <a:off x="914400" y="34290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next slide uses simple algebra to show that the CPI is a weighted average of prices; the weight on each price reflects that good’s relative importance in the CPI basket. The algebra is very similar to that of an earlier slide which showed that the GDP deflator is a weighted average of prices. </a:t>
            </a:r>
          </a:p>
          <a:p>
            <a:endParaRPr lang="en-US" dirty="0"/>
          </a:p>
          <a:p>
            <a:r>
              <a:rPr lang="en-US" dirty="0"/>
              <a:t>I chose </a:t>
            </a:r>
            <a:r>
              <a:rPr lang="en-US" i="1" dirty="0"/>
              <a:t>E</a:t>
            </a:r>
            <a:r>
              <a:rPr lang="en-US" dirty="0"/>
              <a:t> to represent the cost of the basket because </a:t>
            </a:r>
            <a:r>
              <a:rPr lang="en-US" i="1" dirty="0"/>
              <a:t>E</a:t>
            </a:r>
            <a:r>
              <a:rPr lang="en-US" dirty="0"/>
              <a:t> stands for </a:t>
            </a:r>
            <a:r>
              <a:rPr lang="en-US" i="1" dirty="0"/>
              <a:t>expenditure</a:t>
            </a:r>
            <a:r>
              <a:rPr lang="en-US" dirty="0"/>
              <a:t>.</a:t>
            </a:r>
          </a:p>
        </p:txBody>
      </p:sp>
    </p:spTree>
    <p:extLst>
      <p:ext uri="{BB962C8B-B14F-4D97-AF65-F5344CB8AC3E}">
        <p14:creationId xmlns:p14="http://schemas.microsoft.com/office/powerpoint/2010/main" val="30092615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A02FB51-20CE-4928-967A-908AE99CC31E}" type="slidenum">
              <a:rPr lang="en-US" smtClean="0"/>
              <a:pPr eaLnBrk="1" hangingPunct="1"/>
              <a:t>51</a:t>
            </a:fld>
            <a:endParaRPr lang="en-US" dirty="0"/>
          </a:p>
        </p:txBody>
      </p:sp>
      <p:sp>
        <p:nvSpPr>
          <p:cNvPr id="123907" name="Rectangle 2"/>
          <p:cNvSpPr>
            <a:spLocks noGrp="1" noRot="1" noChangeAspect="1" noChangeArrowheads="1" noTextEdit="1"/>
          </p:cNvSpPr>
          <p:nvPr>
            <p:ph type="sldImg"/>
          </p:nvPr>
        </p:nvSpPr>
        <p:spPr>
          <a:xfrm>
            <a:off x="1574800" y="533400"/>
            <a:ext cx="3557588" cy="2667000"/>
          </a:xfrm>
          <a:ln/>
        </p:spPr>
      </p:sp>
      <p:sp>
        <p:nvSpPr>
          <p:cNvPr id="123908" name="Rectangle 3"/>
          <p:cNvSpPr>
            <a:spLocks noGrp="1" noChangeArrowheads="1"/>
          </p:cNvSpPr>
          <p:nvPr>
            <p:ph type="body" idx="1"/>
          </p:nvPr>
        </p:nvSpPr>
        <p:spPr>
          <a:xfrm>
            <a:off x="914400" y="34290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Note: Because the weights don’t all sum to 1, the CPI is a weighted sum, not a weighted average. </a:t>
            </a:r>
          </a:p>
        </p:txBody>
      </p:sp>
    </p:spTree>
    <p:extLst>
      <p:ext uri="{BB962C8B-B14F-4D97-AF65-F5344CB8AC3E}">
        <p14:creationId xmlns:p14="http://schemas.microsoft.com/office/powerpoint/2010/main" val="37936892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88B814F-9D7B-4336-AFD4-14CAA36AF583}" type="slidenum">
              <a:rPr lang="en-US" smtClean="0"/>
              <a:pPr eaLnBrk="1" hangingPunct="1"/>
              <a:t>52</a:t>
            </a:fld>
            <a:endParaRPr lang="en-US" dirty="0"/>
          </a:p>
        </p:txBody>
      </p:sp>
      <p:sp>
        <p:nvSpPr>
          <p:cNvPr id="125955" name="Rectangle 2"/>
          <p:cNvSpPr>
            <a:spLocks noGrp="1" noRot="1" noChangeAspect="1" noChangeArrowheads="1" noTextEdit="1"/>
          </p:cNvSpPr>
          <p:nvPr>
            <p:ph type="sldImg"/>
          </p:nvPr>
        </p:nvSpPr>
        <p:spPr>
          <a:xfrm>
            <a:off x="1574800" y="533400"/>
            <a:ext cx="3557588" cy="2667000"/>
          </a:xfrm>
          <a:ln/>
        </p:spPr>
      </p:sp>
      <p:sp>
        <p:nvSpPr>
          <p:cNvPr id="125956" name="Rectangle 3"/>
          <p:cNvSpPr>
            <a:spLocks noGrp="1" noChangeArrowheads="1"/>
          </p:cNvSpPr>
          <p:nvPr>
            <p:ph type="body" idx="1"/>
          </p:nvPr>
        </p:nvSpPr>
        <p:spPr>
          <a:xfrm>
            <a:off x="914400" y="34290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41061815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EF5AAB9-6B39-40DF-8009-EBFD1026F330}" type="slidenum">
              <a:rPr lang="en-US" smtClean="0"/>
              <a:pPr eaLnBrk="1" hangingPunct="1"/>
              <a:t>53</a:t>
            </a:fld>
            <a:endParaRPr lang="en-US" dirty="0"/>
          </a:p>
        </p:txBody>
      </p:sp>
      <p:sp>
        <p:nvSpPr>
          <p:cNvPr id="126979" name="Rectangle 2"/>
          <p:cNvSpPr>
            <a:spLocks noGrp="1" noRot="1" noChangeAspect="1" noChangeArrowheads="1" noTextEdit="1"/>
          </p:cNvSpPr>
          <p:nvPr>
            <p:ph type="sldImg"/>
          </p:nvPr>
        </p:nvSpPr>
        <p:spPr>
          <a:xfrm>
            <a:off x="1574800" y="533400"/>
            <a:ext cx="3557588" cy="2667000"/>
          </a:xfrm>
          <a:ln/>
        </p:spPr>
      </p:sp>
      <p:sp>
        <p:nvSpPr>
          <p:cNvPr id="126980" name="Rectangle 3"/>
          <p:cNvSpPr>
            <a:spLocks noGrp="1" noChangeArrowheads="1"/>
          </p:cNvSpPr>
          <p:nvPr>
            <p:ph type="body" idx="1"/>
          </p:nvPr>
        </p:nvSpPr>
        <p:spPr>
          <a:xfrm>
            <a:off x="914400" y="34290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8436285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If you can afford a few minutes of class time, you can use these questions to illustrate one reason why the CPI’s bias is important and also to get students to think about the implications of applying a measure of the “typical household’s cost of living” to groups (like the elderly) that are not typical. </a:t>
            </a:r>
          </a:p>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54</a:t>
            </a:fld>
            <a:endParaRPr lang="en-US"/>
          </a:p>
        </p:txBody>
      </p:sp>
    </p:spTree>
    <p:extLst>
      <p:ext uri="{BB962C8B-B14F-4D97-AF65-F5344CB8AC3E}">
        <p14:creationId xmlns:p14="http://schemas.microsoft.com/office/powerpoint/2010/main" val="21741025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92ACF1D-5254-4E0D-A66F-6DBBB55AABA9}" type="slidenum">
              <a:rPr lang="en-US" smtClean="0"/>
              <a:pPr eaLnBrk="1" hangingPunct="1"/>
              <a:t>55</a:t>
            </a:fld>
            <a:endParaRPr lang="en-US" dirty="0"/>
          </a:p>
        </p:txBody>
      </p:sp>
      <p:sp>
        <p:nvSpPr>
          <p:cNvPr id="129027" name="Rectangle 2"/>
          <p:cNvSpPr>
            <a:spLocks noGrp="1" noRot="1" noChangeAspect="1" noChangeArrowheads="1" noTextEdit="1"/>
          </p:cNvSpPr>
          <p:nvPr>
            <p:ph type="sldImg"/>
          </p:nvPr>
        </p:nvSpPr>
        <p:spPr>
          <a:xfrm>
            <a:off x="1574800" y="533400"/>
            <a:ext cx="3557588" cy="2667000"/>
          </a:xfrm>
          <a:ln/>
        </p:spPr>
      </p:sp>
      <p:sp>
        <p:nvSpPr>
          <p:cNvPr id="129028" name="Rectangle 3"/>
          <p:cNvSpPr>
            <a:spLocks noGrp="1" noChangeArrowheads="1"/>
          </p:cNvSpPr>
          <p:nvPr>
            <p:ph type="body" idx="1"/>
          </p:nvPr>
        </p:nvSpPr>
        <p:spPr>
          <a:xfrm>
            <a:off x="914400" y="34290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417615716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reason the Fed prefers the PCE is that it has the positive attributes of both CPI (it includes only consumer spending) and the GDP deflator (the basket changes over time).</a:t>
            </a:r>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56</a:t>
            </a:fld>
            <a:endParaRPr lang="en-US" dirty="0"/>
          </a:p>
        </p:txBody>
      </p:sp>
    </p:spTree>
    <p:extLst>
      <p:ext uri="{BB962C8B-B14F-4D97-AF65-F5344CB8AC3E}">
        <p14:creationId xmlns:p14="http://schemas.microsoft.com/office/powerpoint/2010/main" val="406666022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Source: http://research.stlouisfed.org/fred2/</a:t>
            </a:r>
          </a:p>
          <a:p>
            <a:r>
              <a:rPr lang="en-US" dirty="0"/>
              <a:t>Series</a:t>
            </a:r>
            <a:r>
              <a:rPr lang="en-US" baseline="0" dirty="0"/>
              <a:t> GDPDEF, </a:t>
            </a:r>
            <a:r>
              <a:rPr lang="en-US" sz="1200" b="0" i="0" u="none" strike="noStrike" kern="1200" dirty="0">
                <a:solidFill>
                  <a:schemeClr val="tx1"/>
                </a:solidFill>
                <a:effectLst/>
                <a:latin typeface="Arial" charset="0"/>
                <a:ea typeface="+mn-ea"/>
                <a:cs typeface="+mn-cs"/>
              </a:rPr>
              <a:t>DPCERD3Q086SBEA,</a:t>
            </a:r>
            <a:r>
              <a:rPr lang="en-US" dirty="0"/>
              <a:t> </a:t>
            </a:r>
            <a:r>
              <a:rPr lang="en-US" baseline="0" dirty="0"/>
              <a:t>and CPIAUCSL</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57</a:t>
            </a:fld>
            <a:endParaRPr lang="en-US" dirty="0"/>
          </a:p>
        </p:txBody>
      </p:sp>
    </p:spTree>
    <p:extLst>
      <p:ext uri="{BB962C8B-B14F-4D97-AF65-F5344CB8AC3E}">
        <p14:creationId xmlns:p14="http://schemas.microsoft.com/office/powerpoint/2010/main" val="347137465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820D678-9CFD-44F6-8604-B828A3149236}" type="slidenum">
              <a:rPr lang="en-US" smtClean="0"/>
              <a:pPr eaLnBrk="1" hangingPunct="1"/>
              <a:t>58</a:t>
            </a:fld>
            <a:endParaRPr lang="en-US" dirty="0"/>
          </a:p>
        </p:txBody>
      </p:sp>
      <p:sp>
        <p:nvSpPr>
          <p:cNvPr id="131075" name="Rectangle 2"/>
          <p:cNvSpPr>
            <a:spLocks noGrp="1" noRot="1" noChangeAspect="1" noChangeArrowheads="1" noTextEdit="1"/>
          </p:cNvSpPr>
          <p:nvPr>
            <p:ph type="sldImg"/>
          </p:nvPr>
        </p:nvSpPr>
        <p:spPr>
          <a:xfrm>
            <a:off x="1574800" y="533400"/>
            <a:ext cx="3557588" cy="2667000"/>
          </a:xfrm>
          <a:ln/>
        </p:spPr>
      </p:sp>
      <p:sp>
        <p:nvSpPr>
          <p:cNvPr id="131076" name="Rectangle 3"/>
          <p:cNvSpPr>
            <a:spLocks noGrp="1" noChangeArrowheads="1"/>
          </p:cNvSpPr>
          <p:nvPr>
            <p:ph type="body" idx="1"/>
          </p:nvPr>
        </p:nvSpPr>
        <p:spPr>
          <a:xfrm>
            <a:off x="914400" y="34290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8542198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820D678-9CFD-44F6-8604-B828A3149236}" type="slidenum">
              <a:rPr lang="en-US" smtClean="0"/>
              <a:pPr eaLnBrk="1" hangingPunct="1"/>
              <a:t>59</a:t>
            </a:fld>
            <a:endParaRPr lang="en-US" dirty="0"/>
          </a:p>
        </p:txBody>
      </p:sp>
      <p:sp>
        <p:nvSpPr>
          <p:cNvPr id="131075" name="Rectangle 2"/>
          <p:cNvSpPr>
            <a:spLocks noGrp="1" noRot="1" noChangeAspect="1" noChangeArrowheads="1" noTextEdit="1"/>
          </p:cNvSpPr>
          <p:nvPr>
            <p:ph type="sldImg"/>
          </p:nvPr>
        </p:nvSpPr>
        <p:spPr>
          <a:xfrm>
            <a:off x="1574800" y="533400"/>
            <a:ext cx="3557588" cy="2667000"/>
          </a:xfrm>
          <a:ln/>
        </p:spPr>
      </p:sp>
      <p:sp>
        <p:nvSpPr>
          <p:cNvPr id="131076" name="Rectangle 3"/>
          <p:cNvSpPr>
            <a:spLocks noGrp="1" noChangeArrowheads="1"/>
          </p:cNvSpPr>
          <p:nvPr>
            <p:ph type="body" idx="1"/>
          </p:nvPr>
        </p:nvSpPr>
        <p:spPr>
          <a:xfrm>
            <a:off x="914400" y="34290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254447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2C0E986-01CF-4E94-A78A-13ACDC4CB9CB}" type="slidenum">
              <a:rPr lang="en-US" smtClean="0"/>
              <a:pPr eaLnBrk="1" hangingPunct="1"/>
              <a:t>6</a:t>
            </a:fld>
            <a:endParaRPr lang="en-US" dirty="0"/>
          </a:p>
        </p:txBody>
      </p:sp>
      <p:sp>
        <p:nvSpPr>
          <p:cNvPr id="83971" name="Rectangle 2"/>
          <p:cNvSpPr>
            <a:spLocks noGrp="1" noRot="1" noChangeAspect="1" noChangeArrowheads="1" noTextEdit="1"/>
          </p:cNvSpPr>
          <p:nvPr>
            <p:ph type="sldImg"/>
          </p:nvPr>
        </p:nvSpPr>
        <p:spPr>
          <a:xfrm>
            <a:off x="1574800" y="533400"/>
            <a:ext cx="3557588" cy="2667000"/>
          </a:xfrm>
          <a:ln/>
        </p:spPr>
      </p:sp>
      <p:sp>
        <p:nvSpPr>
          <p:cNvPr id="83972" name="Rectangle 3"/>
          <p:cNvSpPr>
            <a:spLocks noGrp="1" noChangeArrowheads="1"/>
          </p:cNvSpPr>
          <p:nvPr>
            <p:ph type="body" idx="1"/>
          </p:nvPr>
        </p:nvSpPr>
        <p:spPr>
          <a:xfrm>
            <a:off x="914400" y="34290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69614374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Source: Bureau of Labor Statistics, U.S. Department of Labor </a:t>
            </a:r>
            <a:br>
              <a:rPr lang="en-US" dirty="0"/>
            </a:br>
            <a:r>
              <a:rPr lang="en-US" dirty="0"/>
              <a:t>http://www.bls.gov</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http://bls.gov/news.release/empsit.a.htm</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The population measured used here is the adult</a:t>
            </a:r>
            <a:r>
              <a:rPr lang="en-US" baseline="0" dirty="0"/>
              <a:t> civilian non-institutional population.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60</a:t>
            </a:fld>
            <a:endParaRPr lang="en-US"/>
          </a:p>
        </p:txBody>
      </p:sp>
    </p:spTree>
    <p:extLst>
      <p:ext uri="{BB962C8B-B14F-4D97-AF65-F5344CB8AC3E}">
        <p14:creationId xmlns:p14="http://schemas.microsoft.com/office/powerpoint/2010/main" val="348740846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61</a:t>
            </a:fld>
            <a:endParaRPr lang="en-US"/>
          </a:p>
        </p:txBody>
      </p:sp>
    </p:spTree>
    <p:extLst>
      <p:ext uri="{BB962C8B-B14F-4D97-AF65-F5344CB8AC3E}">
        <p14:creationId xmlns:p14="http://schemas.microsoft.com/office/powerpoint/2010/main" val="277685659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Allow 2 minutes of class time for your students to work this exercise. This will give them immediate reinforcement of the definitions of the labor force participation rate, the unemployment rate, and the arithmetic tricks for working with percentage changes introduced earlier.</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Note:</a:t>
            </a:r>
            <a:r>
              <a:rPr lang="en-US" baseline="0" dirty="0"/>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This problem is distinct from the preceding one. Tell students to disregard the data and answers from the previous problem.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62</a:t>
            </a:fld>
            <a:endParaRPr lang="en-US"/>
          </a:p>
        </p:txBody>
      </p:sp>
    </p:spTree>
    <p:extLst>
      <p:ext uri="{BB962C8B-B14F-4D97-AF65-F5344CB8AC3E}">
        <p14:creationId xmlns:p14="http://schemas.microsoft.com/office/powerpoint/2010/main" val="260993692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63</a:t>
            </a:fld>
            <a:endParaRPr lang="en-US"/>
          </a:p>
        </p:txBody>
      </p:sp>
    </p:spTree>
    <p:extLst>
      <p:ext uri="{BB962C8B-B14F-4D97-AF65-F5344CB8AC3E}">
        <p14:creationId xmlns:p14="http://schemas.microsoft.com/office/powerpoint/2010/main" val="154616418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650356C-E531-41A8-9DFE-2456A5517457}" type="slidenum">
              <a:rPr lang="en-US" smtClean="0"/>
              <a:pPr eaLnBrk="1" hangingPunct="1"/>
              <a:t>64</a:t>
            </a:fld>
            <a:endParaRPr lang="en-US" dirty="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82268443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shows the percentage change in total U.S. non-farm employment from 12 months earlier (based on monthly, seasonally</a:t>
            </a:r>
            <a:r>
              <a:rPr lang="en-US" baseline="0" dirty="0"/>
              <a:t> </a:t>
            </a:r>
            <a:r>
              <a:rPr lang="en-US" dirty="0"/>
              <a:t>adjusted data from the Bureau of Labor Statistics) from two surveys: the household survey, which is used to generate the widely</a:t>
            </a:r>
            <a:r>
              <a:rPr lang="en-US" baseline="0" dirty="0"/>
              <a:t> </a:t>
            </a:r>
            <a:r>
              <a:rPr lang="en-US" dirty="0"/>
              <a:t>known unemployment rate data, and the establishment survey. </a:t>
            </a:r>
          </a:p>
          <a:p>
            <a:endParaRPr lang="en-US" dirty="0"/>
          </a:p>
          <a:p>
            <a:r>
              <a:rPr lang="en-US" dirty="0"/>
              <a:t>The textbook discusses the establishment survey in detail and contrasts it with the household survey to help explain the divergences. </a:t>
            </a:r>
          </a:p>
          <a:p>
            <a:endParaRPr lang="en-US" dirty="0"/>
          </a:p>
          <a:p>
            <a:r>
              <a:rPr lang="en-US" dirty="0"/>
              <a:t>Source: </a:t>
            </a:r>
            <a:r>
              <a:rPr lang="en-US" baseline="0" dirty="0"/>
              <a:t>Bureau of Labor Statistics, obtained from</a:t>
            </a:r>
          </a:p>
          <a:p>
            <a:r>
              <a:rPr lang="en-US" dirty="0"/>
              <a:t>http://research.stlouisfed.org/fred2/</a:t>
            </a:r>
          </a:p>
          <a:p>
            <a:endParaRPr lang="en-US" dirty="0"/>
          </a:p>
          <a:p>
            <a:r>
              <a:rPr lang="en-US" dirty="0"/>
              <a:t>Series used in graph:</a:t>
            </a:r>
          </a:p>
          <a:p>
            <a:r>
              <a:rPr lang="en-US" dirty="0"/>
              <a:t>Household survey: CE16OV, seasonally adjusted</a:t>
            </a:r>
          </a:p>
          <a:p>
            <a:r>
              <a:rPr lang="en-US" dirty="0"/>
              <a:t>Establishment survey: PAYEMS</a:t>
            </a:r>
            <a:r>
              <a:rPr lang="en-US" baseline="0" dirty="0"/>
              <a:t>, seasonally adjusted</a:t>
            </a:r>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65</a:t>
            </a:fld>
            <a:endParaRPr lang="en-US" dirty="0"/>
          </a:p>
        </p:txBody>
      </p:sp>
    </p:spTree>
    <p:extLst>
      <p:ext uri="{BB962C8B-B14F-4D97-AF65-F5344CB8AC3E}">
        <p14:creationId xmlns:p14="http://schemas.microsoft.com/office/powerpoint/2010/main" val="61812965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66</a:t>
            </a:fld>
            <a:endParaRPr lang="en-US" dirty="0"/>
          </a:p>
        </p:txBody>
      </p:sp>
    </p:spTree>
    <p:extLst>
      <p:ext uri="{BB962C8B-B14F-4D97-AF65-F5344CB8AC3E}">
        <p14:creationId xmlns:p14="http://schemas.microsoft.com/office/powerpoint/2010/main" val="126202542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67</a:t>
            </a:fld>
            <a:endParaRPr lang="en-US" dirty="0"/>
          </a:p>
        </p:txBody>
      </p:sp>
    </p:spTree>
    <p:extLst>
      <p:ext uri="{BB962C8B-B14F-4D97-AF65-F5344CB8AC3E}">
        <p14:creationId xmlns:p14="http://schemas.microsoft.com/office/powerpoint/2010/main" val="1262025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15D4FBA-22A0-4451-83AE-AA9CC0003D80}" type="slidenum">
              <a:rPr lang="en-US" smtClean="0"/>
              <a:pPr eaLnBrk="1" hangingPunct="1"/>
              <a:t>7</a:t>
            </a:fld>
            <a:endParaRPr lang="en-US" dirty="0"/>
          </a:p>
        </p:txBody>
      </p:sp>
      <p:sp>
        <p:nvSpPr>
          <p:cNvPr id="86019" name="Rectangle 2"/>
          <p:cNvSpPr>
            <a:spLocks noGrp="1" noRot="1" noChangeAspect="1" noChangeArrowheads="1" noTextEdit="1"/>
          </p:cNvSpPr>
          <p:nvPr>
            <p:ph type="sldImg"/>
          </p:nvPr>
        </p:nvSpPr>
        <p:spPr>
          <a:xfrm>
            <a:off x="1574800" y="533400"/>
            <a:ext cx="3557588" cy="2667000"/>
          </a:xfrm>
          <a:ln/>
        </p:spPr>
      </p:sp>
      <p:sp>
        <p:nvSpPr>
          <p:cNvPr id="86020" name="Rectangle 3"/>
          <p:cNvSpPr>
            <a:spLocks noGrp="1" noChangeArrowheads="1"/>
          </p:cNvSpPr>
          <p:nvPr>
            <p:ph type="body" idx="1"/>
          </p:nvPr>
        </p:nvSpPr>
        <p:spPr>
          <a:xfrm>
            <a:off x="914400" y="34290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This slide lists the expenditure components; the following slides define and discuss each of them.</a:t>
            </a:r>
          </a:p>
          <a:p>
            <a:endParaRPr lang="en-US" dirty="0"/>
          </a:p>
          <a:p>
            <a:r>
              <a:rPr lang="en-US" dirty="0"/>
              <a:t>We can define GDP not just as total expenditure on final goods and services but also as (the value of) aggregate output of final goods and services.</a:t>
            </a:r>
          </a:p>
          <a:p>
            <a:endParaRPr lang="en-US" dirty="0"/>
          </a:p>
          <a:p>
            <a:pPr>
              <a:spcBef>
                <a:spcPct val="40000"/>
              </a:spcBef>
            </a:pPr>
            <a:r>
              <a:rPr lang="en-US" dirty="0"/>
              <a:t>An </a:t>
            </a:r>
            <a:r>
              <a:rPr lang="en-US" b="1" dirty="0"/>
              <a:t>identity</a:t>
            </a:r>
            <a:r>
              <a:rPr lang="en-US" dirty="0"/>
              <a:t> is an equation that always holds because of the way the variables are defined.</a:t>
            </a:r>
          </a:p>
        </p:txBody>
      </p:sp>
    </p:spTree>
    <p:extLst>
      <p:ext uri="{BB962C8B-B14F-4D97-AF65-F5344CB8AC3E}">
        <p14:creationId xmlns:p14="http://schemas.microsoft.com/office/powerpoint/2010/main" val="870153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2C0E986-01CF-4E94-A78A-13ACDC4CB9CB}" type="slidenum">
              <a:rPr lang="en-US" smtClean="0"/>
              <a:pPr eaLnBrk="1" hangingPunct="1"/>
              <a:t>8</a:t>
            </a:fld>
            <a:endParaRPr lang="en-US" dirty="0"/>
          </a:p>
        </p:txBody>
      </p:sp>
      <p:sp>
        <p:nvSpPr>
          <p:cNvPr id="83971" name="Rectangle 2"/>
          <p:cNvSpPr>
            <a:spLocks noGrp="1" noRot="1" noChangeAspect="1" noChangeArrowheads="1" noTextEdit="1"/>
          </p:cNvSpPr>
          <p:nvPr>
            <p:ph type="sldImg"/>
          </p:nvPr>
        </p:nvSpPr>
        <p:spPr>
          <a:xfrm>
            <a:off x="1574800" y="533400"/>
            <a:ext cx="3557588" cy="2667000"/>
          </a:xfrm>
          <a:ln/>
        </p:spPr>
      </p:sp>
      <p:sp>
        <p:nvSpPr>
          <p:cNvPr id="83972" name="Rectangle 3"/>
          <p:cNvSpPr>
            <a:spLocks noGrp="1" noChangeArrowheads="1"/>
          </p:cNvSpPr>
          <p:nvPr>
            <p:ph type="body" idx="1"/>
          </p:nvPr>
        </p:nvSpPr>
        <p:spPr>
          <a:xfrm>
            <a:off x="914400" y="34290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dirty="0"/>
              <a:t>A consumer’s spending on a new house is counted under investment, not consumption. More on this in a few moments, when we get to investment. </a:t>
            </a:r>
          </a:p>
          <a:p>
            <a:pPr>
              <a:spcBef>
                <a:spcPct val="0"/>
              </a:spcBef>
            </a:pPr>
            <a:endParaRPr lang="en-US" dirty="0"/>
          </a:p>
          <a:p>
            <a:pPr>
              <a:spcBef>
                <a:spcPct val="0"/>
              </a:spcBef>
            </a:pPr>
            <a:r>
              <a:rPr lang="en-US" dirty="0"/>
              <a:t>A tenant’s spending on rent is counted under services: rent is considered spending on “housing services.” </a:t>
            </a:r>
          </a:p>
          <a:p>
            <a:pPr>
              <a:spcBef>
                <a:spcPct val="0"/>
              </a:spcBef>
            </a:pPr>
            <a:endParaRPr lang="en-US" dirty="0"/>
          </a:p>
          <a:p>
            <a:pPr>
              <a:spcBef>
                <a:spcPct val="0"/>
              </a:spcBef>
            </a:pPr>
            <a:r>
              <a:rPr lang="en-US" dirty="0"/>
              <a:t>So what happens if a renter buys the house she had been renting? Conceptually, consumption should remain unchanged: even though she is no longer paying rent, she is still consuming the same housing services as before. </a:t>
            </a:r>
          </a:p>
          <a:p>
            <a:pPr>
              <a:spcBef>
                <a:spcPct val="0"/>
              </a:spcBef>
            </a:pPr>
            <a:endParaRPr lang="en-US" dirty="0"/>
          </a:p>
          <a:p>
            <a:pPr>
              <a:spcBef>
                <a:spcPct val="0"/>
              </a:spcBef>
            </a:pPr>
            <a:r>
              <a:rPr lang="en-US" dirty="0"/>
              <a:t>In national income accounting, (the services category of) consumption includes the imputed rental value of owner-occupied housing. </a:t>
            </a:r>
          </a:p>
          <a:p>
            <a:pPr>
              <a:spcBef>
                <a:spcPct val="0"/>
              </a:spcBef>
            </a:pPr>
            <a:endParaRPr lang="en-US" dirty="0"/>
          </a:p>
          <a:p>
            <a:pPr>
              <a:spcBef>
                <a:spcPct val="0"/>
              </a:spcBef>
            </a:pPr>
            <a:r>
              <a:rPr lang="en-US" dirty="0"/>
              <a:t>To help students keep all this straight, you might suggest that they think of a house as a piece of capital that is used to produce a consumer service, which we might call “housing services.” Thus, spending on the house counts in aggregate investment, and the value of the housing services that the house provides counts in aggregate consumption (regardless of whether the housing services are being consumed by the owner of the house or a tenant).</a:t>
            </a:r>
          </a:p>
        </p:txBody>
      </p:sp>
    </p:spTree>
    <p:extLst>
      <p:ext uri="{BB962C8B-B14F-4D97-AF65-F5344CB8AC3E}">
        <p14:creationId xmlns:p14="http://schemas.microsoft.com/office/powerpoint/2010/main" val="697667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163FE1A-EB11-40D6-AC6B-BD273124B5A3}" type="slidenum">
              <a:rPr lang="en-US" smtClean="0">
                <a:solidFill>
                  <a:prstClr val="black"/>
                </a:solidFill>
              </a:rPr>
              <a:pPr eaLnBrk="1" hangingPunct="1"/>
              <a:t>9</a:t>
            </a:fld>
            <a:endParaRPr lang="en-US" dirty="0">
              <a:solidFill>
                <a:prstClr val="black"/>
              </a:solidFill>
            </a:endParaRPr>
          </a:p>
        </p:txBody>
      </p:sp>
      <p:sp>
        <p:nvSpPr>
          <p:cNvPr id="89091" name="Rectangle 2"/>
          <p:cNvSpPr>
            <a:spLocks noGrp="1" noRot="1" noChangeAspect="1" noChangeArrowheads="1" noTextEdit="1"/>
          </p:cNvSpPr>
          <p:nvPr>
            <p:ph type="sldImg"/>
          </p:nvPr>
        </p:nvSpPr>
        <p:spPr>
          <a:xfrm>
            <a:off x="1554163" y="685800"/>
            <a:ext cx="3749675" cy="2811463"/>
          </a:xfrm>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US" dirty="0"/>
              <a:t>Source: Bureau of Economic Analysis (http://www.bea.gov), U.S. Department of Commerce </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dirty="0"/>
          </a:p>
          <a:p>
            <a:r>
              <a:rPr lang="en-US" baseline="0" dirty="0"/>
              <a:t>Third-quarter advance estimate (released 12/23/2014)</a:t>
            </a:r>
            <a:endParaRPr lang="en-US" dirty="0"/>
          </a:p>
        </p:txBody>
      </p:sp>
    </p:spTree>
    <p:extLst>
      <p:ext uri="{BB962C8B-B14F-4D97-AF65-F5344CB8AC3E}">
        <p14:creationId xmlns:p14="http://schemas.microsoft.com/office/powerpoint/2010/main" val="7765768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solidFill>
          <a:srgbClr val="043333"/>
        </a:solidFill>
        <a:effectLst/>
      </p:bgPr>
    </p:bg>
    <p:spTree>
      <p:nvGrpSpPr>
        <p:cNvPr id="1" name=""/>
        <p:cNvGrpSpPr/>
        <p:nvPr/>
      </p:nvGrpSpPr>
      <p:grpSpPr>
        <a:xfrm>
          <a:off x="0" y="0"/>
          <a:ext cx="0" cy="0"/>
          <a:chOff x="0" y="0"/>
          <a:chExt cx="0" cy="0"/>
        </a:xfrm>
      </p:grpSpPr>
      <p:sp>
        <p:nvSpPr>
          <p:cNvPr id="11" name="Text Box 12"/>
          <p:cNvSpPr txBox="1">
            <a:spLocks noChangeArrowheads="1"/>
          </p:cNvSpPr>
          <p:nvPr userDrawn="1"/>
        </p:nvSpPr>
        <p:spPr bwMode="auto">
          <a:xfrm>
            <a:off x="4965700" y="6498597"/>
            <a:ext cx="4178300" cy="338137"/>
          </a:xfrm>
          <a:prstGeom prst="rect">
            <a:avLst/>
          </a:prstGeom>
          <a:noFill/>
          <a:ln w="9525">
            <a:noFill/>
            <a:miter lim="800000"/>
            <a:headEnd/>
            <a:tailEnd/>
          </a:ln>
          <a:effectLst/>
        </p:spPr>
        <p:txBody>
          <a:bodyPr wrap="square">
            <a:spAutoFit/>
          </a:bodyPr>
          <a:lstStyle/>
          <a:p>
            <a:pPr algn="ctr">
              <a:spcBef>
                <a:spcPct val="50000"/>
              </a:spcBef>
              <a:defRPr/>
            </a:pPr>
            <a:r>
              <a:rPr lang="en-US" sz="1600" i="1" dirty="0">
                <a:solidFill>
                  <a:srgbClr val="FFEAD5"/>
                </a:solidFill>
                <a:latin typeface="Times New Roman" pitchFamily="18" charset="0"/>
                <a:cs typeface="Arial"/>
              </a:rPr>
              <a:t>© 2016 Worth Publishers, all rights reserved</a:t>
            </a:r>
          </a:p>
        </p:txBody>
      </p:sp>
      <p:pic>
        <p:nvPicPr>
          <p:cNvPr id="3" name="Picture 2" descr="banner art to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1866901"/>
          </a:xfrm>
          <a:prstGeom prst="rect">
            <a:avLst/>
          </a:prstGeom>
        </p:spPr>
      </p:pic>
      <p:pic>
        <p:nvPicPr>
          <p:cNvPr id="4" name="Picture 3" descr="banner.png"/>
          <p:cNvPicPr>
            <a:picLocks noChangeAspect="1"/>
          </p:cNvPicPr>
          <p:nvPr userDrawn="1"/>
        </p:nvPicPr>
        <p:blipFill rotWithShape="1">
          <a:blip r:embed="rId3">
            <a:extLst>
              <a:ext uri="{28A0092B-C50C-407E-A947-70E740481C1C}">
                <a14:useLocalDpi xmlns:a14="http://schemas.microsoft.com/office/drawing/2010/main" val="0"/>
              </a:ext>
            </a:extLst>
          </a:blip>
          <a:srcRect t="-2122" b="2122"/>
          <a:stretch/>
        </p:blipFill>
        <p:spPr>
          <a:xfrm>
            <a:off x="0" y="1826260"/>
            <a:ext cx="9144000" cy="1442469"/>
          </a:xfrm>
          <a:prstGeom prst="rect">
            <a:avLst/>
          </a:prstGeom>
        </p:spPr>
      </p:pic>
      <p:sp>
        <p:nvSpPr>
          <p:cNvPr id="15" name="TextBox 14"/>
          <p:cNvSpPr txBox="1"/>
          <p:nvPr userDrawn="1"/>
        </p:nvSpPr>
        <p:spPr>
          <a:xfrm>
            <a:off x="584200" y="3577166"/>
            <a:ext cx="8280400" cy="738664"/>
          </a:xfrm>
          <a:prstGeom prst="rect">
            <a:avLst/>
          </a:prstGeom>
          <a:noFill/>
          <a:effectLst>
            <a:outerShdw blurRad="50800" dist="38100" dir="2700000" algn="tl" rotWithShape="0">
              <a:srgbClr val="000000">
                <a:alpha val="43000"/>
              </a:srgbClr>
            </a:outerShdw>
          </a:effectLst>
        </p:spPr>
        <p:txBody>
          <a:bodyPr wrap="square" rtlCol="0">
            <a:spAutoFit/>
          </a:bodyPr>
          <a:lstStyle/>
          <a:p>
            <a:pPr>
              <a:lnSpc>
                <a:spcPct val="120000"/>
              </a:lnSpc>
            </a:pPr>
            <a:r>
              <a:rPr lang="en-US" sz="3600" b="1" dirty="0">
                <a:solidFill>
                  <a:srgbClr val="FFEAD5"/>
                </a:solidFill>
                <a:effectLst>
                  <a:outerShdw blurRad="12700" dist="38100" dir="2700000" algn="tl" rotWithShape="0">
                    <a:srgbClr val="000000">
                      <a:alpha val="67000"/>
                    </a:srgbClr>
                  </a:outerShdw>
                </a:effectLst>
                <a:latin typeface="Tahoma"/>
              </a:rPr>
              <a:t>The Data of Macroeconomics</a:t>
            </a:r>
          </a:p>
        </p:txBody>
      </p:sp>
      <p:sp>
        <p:nvSpPr>
          <p:cNvPr id="17" name="TextBox 16"/>
          <p:cNvSpPr txBox="1"/>
          <p:nvPr userDrawn="1"/>
        </p:nvSpPr>
        <p:spPr>
          <a:xfrm>
            <a:off x="7581900" y="138348"/>
            <a:ext cx="1292625" cy="1384995"/>
          </a:xfrm>
          <a:prstGeom prst="rect">
            <a:avLst/>
          </a:prstGeom>
          <a:noFill/>
        </p:spPr>
        <p:txBody>
          <a:bodyPr wrap="square" rtlCol="0">
            <a:spAutoFit/>
          </a:bodyPr>
          <a:lstStyle/>
          <a:p>
            <a:r>
              <a:rPr lang="en-US" sz="8400" b="1" dirty="0">
                <a:solidFill>
                  <a:srgbClr val="FFFFFF"/>
                </a:solidFill>
                <a:effectLst>
                  <a:outerShdw blurRad="38100" dist="38100" dir="2700000" algn="tl">
                    <a:srgbClr val="000000">
                      <a:alpha val="43137"/>
                    </a:srgbClr>
                  </a:outerShdw>
                </a:effectLst>
                <a:latin typeface="Arial Narrow" pitchFamily="34" charset="0"/>
              </a:rPr>
              <a:t>2</a:t>
            </a:r>
          </a:p>
        </p:txBody>
      </p:sp>
      <p:sp>
        <p:nvSpPr>
          <p:cNvPr id="20" name="TextBox 19"/>
          <p:cNvSpPr txBox="1"/>
          <p:nvPr userDrawn="1"/>
        </p:nvSpPr>
        <p:spPr>
          <a:xfrm>
            <a:off x="5854700" y="570149"/>
            <a:ext cx="1841500" cy="584776"/>
          </a:xfrm>
          <a:prstGeom prst="rect">
            <a:avLst/>
          </a:prstGeom>
          <a:noFill/>
        </p:spPr>
        <p:txBody>
          <a:bodyPr wrap="square" rtlCol="0">
            <a:spAutoFit/>
          </a:bodyPr>
          <a:lstStyle/>
          <a:p>
            <a:pPr algn="r"/>
            <a:r>
              <a:rPr lang="en-US" sz="3200" b="1" dirty="0">
                <a:solidFill>
                  <a:srgbClr val="FFFFFF"/>
                </a:solidFill>
                <a:effectLst>
                  <a:outerShdw blurRad="38100" dist="38100" dir="2700000" algn="tl">
                    <a:srgbClr val="000000">
                      <a:alpha val="43137"/>
                    </a:srgbClr>
                  </a:outerShdw>
                </a:effectLst>
                <a:latin typeface="Arial Narrow" pitchFamily="34" charset="0"/>
              </a:rPr>
              <a:t>CHAPTER</a:t>
            </a:r>
          </a:p>
        </p:txBody>
      </p:sp>
    </p:spTree>
    <p:extLst>
      <p:ext uri="{BB962C8B-B14F-4D97-AF65-F5344CB8AC3E}">
        <p14:creationId xmlns:p14="http://schemas.microsoft.com/office/powerpoint/2010/main" val="2346895613"/>
      </p:ext>
    </p:extLst>
  </p:cSld>
  <p:clrMapOvr>
    <a:masterClrMapping/>
  </p:clrMapOvr>
  <p:transition>
    <p:wipe dir="r"/>
  </p:transition>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1625" y="236538"/>
            <a:ext cx="2060575" cy="58896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66725" y="236538"/>
            <a:ext cx="6032500" cy="58896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7627888"/>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36538"/>
            <a:ext cx="8255000" cy="588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p:cNvSpPr>
            <a:spLocks noGrp="1"/>
          </p:cNvSpPr>
          <p:nvPr>
            <p:ph type="ftr" sz="quarter" idx="10"/>
          </p:nvPr>
        </p:nvSpPr>
        <p:spPr>
          <a:xfrm>
            <a:off x="515938" y="6289675"/>
            <a:ext cx="7488237" cy="476250"/>
          </a:xfrm>
          <a:prstGeom prst="rect">
            <a:avLst/>
          </a:prstGeom>
        </p:spPr>
        <p:txBody>
          <a:bodyPr/>
          <a:lstStyle>
            <a:lvl1pPr>
              <a:defRPr>
                <a:cs typeface="+mn-cs"/>
              </a:defRPr>
            </a:lvl1pPr>
          </a:lstStyle>
          <a:p>
            <a:pPr>
              <a:defRPr/>
            </a:pPr>
            <a:r>
              <a:rPr lang="en-US" dirty="0">
                <a:solidFill>
                  <a:srgbClr val="000000"/>
                </a:solidFill>
                <a:cs typeface="Arial"/>
              </a:rPr>
              <a:t>CHAPTER 2</a:t>
            </a:r>
            <a:r>
              <a:rPr lang="en-US" sz="2200" dirty="0">
                <a:solidFill>
                  <a:srgbClr val="000000"/>
                </a:solidFill>
                <a:cs typeface="Arial"/>
              </a:rPr>
              <a:t> The Data of Macroeconomics</a:t>
            </a:r>
          </a:p>
        </p:txBody>
      </p:sp>
    </p:spTree>
    <p:extLst>
      <p:ext uri="{BB962C8B-B14F-4D97-AF65-F5344CB8AC3E}">
        <p14:creationId xmlns:p14="http://schemas.microsoft.com/office/powerpoint/2010/main" val="894115980"/>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Clicker Question">
    <p:bg>
      <p:bgPr>
        <a:gradFill>
          <a:gsLst>
            <a:gs pos="100000">
              <a:srgbClr val="2D552D"/>
            </a:gs>
            <a:gs pos="0">
              <a:srgbClr val="AF5636"/>
            </a:gs>
          </a:gsLst>
          <a:lin ang="5400000" scaled="1"/>
        </a:gradFill>
        <a:effectLst/>
      </p:bgPr>
    </p:bg>
    <p:spTree>
      <p:nvGrpSpPr>
        <p:cNvPr id="1" name=""/>
        <p:cNvGrpSpPr/>
        <p:nvPr/>
      </p:nvGrpSpPr>
      <p:grpSpPr>
        <a:xfrm>
          <a:off x="0" y="0"/>
          <a:ext cx="0" cy="0"/>
          <a:chOff x="0" y="0"/>
          <a:chExt cx="0" cy="0"/>
        </a:xfrm>
      </p:grpSpPr>
      <p:sp>
        <p:nvSpPr>
          <p:cNvPr id="19" name="Rectangle 18"/>
          <p:cNvSpPr/>
          <p:nvPr/>
        </p:nvSpPr>
        <p:spPr>
          <a:xfrm>
            <a:off x="289637" y="152400"/>
            <a:ext cx="8624103" cy="656029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p:nvPr>
        </p:nvSpPr>
        <p:spPr bwMode="auto">
          <a:xfrm>
            <a:off x="480769" y="177112"/>
            <a:ext cx="8102108" cy="85900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Ins="457200" anchor="ctr"/>
          <a:lstStyle>
            <a:lvl1pPr marL="0" algn="l">
              <a:defRPr>
                <a:solidFill>
                  <a:srgbClr val="A85232"/>
                </a:solidFill>
                <a:latin typeface="Arial Narrow" panose="020B0606020202030204" pitchFamily="34" charset="0"/>
              </a:defRPr>
            </a:lvl1pPr>
          </a:lstStyle>
          <a:p>
            <a:r>
              <a:rPr lang="en-US"/>
              <a:t>Click to edit Master title style</a:t>
            </a:r>
            <a:endParaRPr lang="en-US" dirty="0"/>
          </a:p>
        </p:txBody>
      </p:sp>
      <p:sp>
        <p:nvSpPr>
          <p:cNvPr id="34" name="Text Placeholder 6"/>
          <p:cNvSpPr>
            <a:spLocks noGrp="1"/>
          </p:cNvSpPr>
          <p:nvPr>
            <p:ph type="body" sz="quarter" idx="10"/>
          </p:nvPr>
        </p:nvSpPr>
        <p:spPr>
          <a:xfrm>
            <a:off x="478361" y="1219686"/>
            <a:ext cx="8326006" cy="5358824"/>
          </a:xfrm>
          <a:noFill/>
        </p:spPr>
        <p:txBody>
          <a:bodyPr/>
          <a:lstStyle>
            <a:lvl1pPr>
              <a:spcBef>
                <a:spcPts val="0"/>
              </a:spcBef>
              <a:defRPr/>
            </a:lvl1pPr>
            <a:lvl2pPr>
              <a:buClr>
                <a:srgbClr val="7C634D"/>
              </a:buClr>
              <a:defRPr/>
            </a:lvl2pPr>
            <a:lvl3pPr marL="1035050" indent="-342900">
              <a:buClr>
                <a:srgbClr val="7C634D"/>
              </a:buClr>
              <a:buSzPct val="100000"/>
              <a:buFont typeface="Arial" panose="020B0604020202020204" pitchFamily="34" charset="0"/>
              <a:buChar char="•"/>
              <a:defRPr/>
            </a:lvl3pPr>
            <a:lvl4pPr marL="1031875" indent="-342900">
              <a:buSzPct val="75000"/>
              <a:buFont typeface="Wingdings" panose="05000000000000000000" pitchFamily="2" charset="2"/>
              <a:buChar char="§"/>
              <a:defRPr/>
            </a:lvl4pPr>
            <a:lvl5pPr>
              <a:buClr>
                <a:srgbClr val="7C634D"/>
              </a:buClr>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605014304"/>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over">
    <p:bg>
      <p:bgPr>
        <a:gradFill>
          <a:gsLst>
            <a:gs pos="100000">
              <a:srgbClr val="AD302A"/>
            </a:gs>
            <a:gs pos="0">
              <a:srgbClr val="A85232"/>
            </a:gs>
          </a:gsLst>
          <a:lin ang="5400000" scaled="1"/>
        </a:gradFill>
        <a:effectLst/>
      </p:bgPr>
    </p:bg>
    <p:spTree>
      <p:nvGrpSpPr>
        <p:cNvPr id="1" name=""/>
        <p:cNvGrpSpPr/>
        <p:nvPr/>
      </p:nvGrpSpPr>
      <p:grpSpPr>
        <a:xfrm>
          <a:off x="0" y="0"/>
          <a:ext cx="0" cy="0"/>
          <a:chOff x="0" y="0"/>
          <a:chExt cx="0" cy="0"/>
        </a:xfrm>
      </p:grpSpPr>
      <p:sp>
        <p:nvSpPr>
          <p:cNvPr id="9" name="Rectangle 8"/>
          <p:cNvSpPr/>
          <p:nvPr/>
        </p:nvSpPr>
        <p:spPr>
          <a:xfrm>
            <a:off x="228600" y="381000"/>
            <a:ext cx="3020080" cy="6096000"/>
          </a:xfrm>
          <a:prstGeom prst="rect">
            <a:avLst/>
          </a:prstGeom>
          <a:solidFill>
            <a:schemeClr val="bg1"/>
          </a:solidFill>
          <a:ln w="57150">
            <a:solidFill>
              <a:srgbClr val="2D552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8600" y="5105400"/>
            <a:ext cx="3020080" cy="685279"/>
          </a:xfrm>
          <a:prstGeom prst="rect">
            <a:avLst/>
          </a:prstGeom>
          <a:noFill/>
        </p:spPr>
        <p:txBody>
          <a:bodyPr wrap="square" rtlCol="0" anchor="ctr">
            <a:noAutofit/>
          </a:bodyPr>
          <a:lstStyle/>
          <a:p>
            <a:pPr algn="ctr"/>
            <a:r>
              <a:rPr lang="en-US" sz="2400" dirty="0">
                <a:solidFill>
                  <a:srgbClr val="AD302A"/>
                </a:solidFill>
                <a:latin typeface="Arial Narrow" panose="020B0606020202030204" pitchFamily="34" charset="0"/>
                <a:cs typeface="Arial" panose="020B0604020202020204" pitchFamily="34" charset="0"/>
              </a:rPr>
              <a:t>Presentation Slides</a:t>
            </a:r>
          </a:p>
        </p:txBody>
      </p:sp>
      <p:sp>
        <p:nvSpPr>
          <p:cNvPr id="28" name="Title 27"/>
          <p:cNvSpPr>
            <a:spLocks noGrp="1"/>
          </p:cNvSpPr>
          <p:nvPr>
            <p:ph type="title"/>
          </p:nvPr>
        </p:nvSpPr>
        <p:spPr>
          <a:xfrm>
            <a:off x="228600" y="2438400"/>
            <a:ext cx="2965361" cy="1765745"/>
          </a:xfrm>
          <a:noFill/>
          <a:ln>
            <a:noFill/>
          </a:ln>
        </p:spPr>
        <p:txBody>
          <a:bodyPr vert="horz" wrap="square" lIns="0" tIns="45720" rIns="0" bIns="45720" numCol="1" anchor="ctr" anchorCtr="0" compatLnSpc="1">
            <a:prstTxWarp prst="textNoShape">
              <a:avLst/>
            </a:prstTxWarp>
          </a:bodyPr>
          <a:lstStyle>
            <a:lvl1pPr marL="0" indent="0" algn="ctr">
              <a:defRPr lang="en-US" sz="2800" kern="0" spc="100" baseline="0" dirty="0">
                <a:solidFill>
                  <a:srgbClr val="131B1A"/>
                </a:solidFill>
                <a:latin typeface="Arial Narrow" panose="020B0606020202030204" pitchFamily="34" charset="0"/>
                <a:ea typeface="+mn-ea"/>
                <a:cs typeface="+mn-cs"/>
              </a:defRPr>
            </a:lvl1pPr>
          </a:lstStyle>
          <a:p>
            <a:pPr marL="342900" lvl="0" indent="-342900">
              <a:spcBef>
                <a:spcPct val="20000"/>
              </a:spcBef>
              <a:buClr>
                <a:srgbClr val="330066"/>
              </a:buClr>
              <a:buSzPct val="150000"/>
            </a:pPr>
            <a:r>
              <a:rPr lang="en-US"/>
              <a:t>Click to edit Master title style</a:t>
            </a:r>
            <a:endParaRPr lang="en-US" dirty="0"/>
          </a:p>
        </p:txBody>
      </p:sp>
    </p:spTree>
    <p:extLst>
      <p:ext uri="{BB962C8B-B14F-4D97-AF65-F5344CB8AC3E}">
        <p14:creationId xmlns:p14="http://schemas.microsoft.com/office/powerpoint/2010/main" val="1790743214"/>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utline">
    <p:bg>
      <p:bgPr>
        <a:gradFill flip="none" rotWithShape="1">
          <a:gsLst>
            <a:gs pos="0">
              <a:srgbClr val="2D5B30"/>
            </a:gs>
            <a:gs pos="100000">
              <a:srgbClr val="3D6667"/>
            </a:gs>
            <a:gs pos="100000">
              <a:srgbClr val="9EC8E0"/>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bg1"/>
                </a:solidFill>
              </a:defRPr>
            </a:lvl1pPr>
          </a:lstStyle>
          <a:p>
            <a:r>
              <a:rPr lang="en-US" dirty="0"/>
              <a:t>Chapter Outline</a:t>
            </a:r>
          </a:p>
        </p:txBody>
      </p:sp>
      <p:sp>
        <p:nvSpPr>
          <p:cNvPr id="6" name="Text Placeholder 5"/>
          <p:cNvSpPr>
            <a:spLocks noGrp="1"/>
          </p:cNvSpPr>
          <p:nvPr>
            <p:ph type="body" sz="quarter" idx="10"/>
          </p:nvPr>
        </p:nvSpPr>
        <p:spPr>
          <a:xfrm>
            <a:off x="533401" y="1219200"/>
            <a:ext cx="8161866" cy="4876800"/>
          </a:xfrm>
        </p:spPr>
        <p:txBody>
          <a:bodyPr/>
          <a:lstStyle>
            <a:lvl1pPr marL="0" indent="0" algn="ctr">
              <a:spcBef>
                <a:spcPts val="600"/>
              </a:spcBef>
              <a:spcAft>
                <a:spcPts val="1200"/>
              </a:spcAft>
              <a:defRPr sz="2800">
                <a:solidFill>
                  <a:srgbClr val="0067B3"/>
                </a:solidFill>
              </a:defRPr>
            </a:lvl1pPr>
          </a:lstStyle>
          <a:p>
            <a:pPr lvl="0"/>
            <a:r>
              <a:rPr lang="en-US"/>
              <a:t>Edit Master text styles</a:t>
            </a:r>
          </a:p>
        </p:txBody>
      </p:sp>
      <p:sp>
        <p:nvSpPr>
          <p:cNvPr id="4" name="Round Diagonal Corner Rectangle 3"/>
          <p:cNvSpPr/>
          <p:nvPr/>
        </p:nvSpPr>
        <p:spPr>
          <a:xfrm>
            <a:off x="266700" y="786245"/>
            <a:ext cx="8610600" cy="5715000"/>
          </a:xfrm>
          <a:prstGeom prst="round2DiagRect">
            <a:avLst/>
          </a:prstGeom>
          <a:solidFill>
            <a:schemeClr val="bg1"/>
          </a:solidFill>
          <a:ln>
            <a:solidFill>
              <a:srgbClr val="E4EDD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10"/>
          <p:cNvSpPr>
            <a:spLocks noGrp="1"/>
          </p:cNvSpPr>
          <p:nvPr>
            <p:ph sz="quarter" idx="11" hasCustomPrompt="1"/>
          </p:nvPr>
        </p:nvSpPr>
        <p:spPr>
          <a:xfrm>
            <a:off x="4493726" y="1000897"/>
            <a:ext cx="3995366" cy="5265432"/>
          </a:xfrm>
          <a:prstGeom prst="rect">
            <a:avLst/>
          </a:prstGeom>
          <a:noFill/>
        </p:spPr>
        <p:txBody>
          <a:bodyPr anchor="ctr"/>
          <a:lstStyle>
            <a:lvl1pPr marL="0" indent="0" algn="ctr">
              <a:lnSpc>
                <a:spcPts val="2400"/>
              </a:lnSpc>
              <a:spcBef>
                <a:spcPts val="0"/>
              </a:spcBef>
              <a:spcAft>
                <a:spcPts val="600"/>
              </a:spcAft>
              <a:buFont typeface="Arial" panose="020B0604020202020204" pitchFamily="34" charset="0"/>
              <a:buNone/>
              <a:defRPr sz="2400">
                <a:solidFill>
                  <a:srgbClr val="2E3639"/>
                </a:solidFill>
                <a:latin typeface="Arial Narrow" panose="020B0606020202030204" pitchFamily="34" charset="0"/>
              </a:defRPr>
            </a:lvl1pPr>
            <a:lvl2pPr marL="342900" indent="0" algn="ctr">
              <a:buNone/>
              <a:defRPr sz="2400"/>
            </a:lvl2pPr>
            <a:lvl3pPr marL="692150" indent="0" algn="ctr">
              <a:buFont typeface="Arial" panose="020B0604020202020204" pitchFamily="34" charset="0"/>
              <a:buNone/>
              <a:defRPr sz="2400"/>
            </a:lvl3pPr>
            <a:lvl4pPr marL="688975" indent="0" algn="ctr">
              <a:buNone/>
              <a:defRPr sz="2400"/>
            </a:lvl4pPr>
            <a:lvl5pPr marL="1027113" indent="0" algn="ctr">
              <a:buNone/>
              <a:defRPr sz="2400"/>
            </a:lvl5pPr>
          </a:lstStyle>
          <a:p>
            <a:pPr lvl="0"/>
            <a:r>
              <a:rPr lang="en-US" dirty="0"/>
              <a:t>Click to edit Master text styles</a:t>
            </a:r>
          </a:p>
        </p:txBody>
      </p:sp>
    </p:spTree>
    <p:extLst>
      <p:ext uri="{BB962C8B-B14F-4D97-AF65-F5344CB8AC3E}">
        <p14:creationId xmlns:p14="http://schemas.microsoft.com/office/powerpoint/2010/main" val="3704971689"/>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p:bg>
      <p:bgPr>
        <a:gradFill>
          <a:gsLst>
            <a:gs pos="100000">
              <a:srgbClr val="FCC425"/>
            </a:gs>
            <a:gs pos="0">
              <a:srgbClr val="FCC425"/>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880" y="230776"/>
            <a:ext cx="8760823" cy="840377"/>
          </a:xfrm>
          <a:prstGeom prst="rect">
            <a:avLst/>
          </a:prstGeom>
          <a:noFill/>
          <a:ln>
            <a:noFill/>
          </a:ln>
          <a:effectLst>
            <a:outerShdw blurRad="63500" sx="102000" sy="102000" algn="ctr" rotWithShape="0">
              <a:prstClr val="black">
                <a:alpha val="40000"/>
              </a:prstClr>
            </a:outerShdw>
          </a:effectLst>
        </p:spPr>
        <p:txBody>
          <a:bodyPr/>
          <a:lstStyle>
            <a:lvl1pPr>
              <a:defRPr b="1">
                <a:solidFill>
                  <a:srgbClr val="006AA9"/>
                </a:solidFill>
                <a:latin typeface="Arial Narrow" panose="020B0606020202030204" pitchFamily="34" charset="0"/>
              </a:defRPr>
            </a:lvl1pPr>
          </a:lstStyle>
          <a:p>
            <a:r>
              <a:rPr lang="en-US"/>
              <a:t>Click to edit Master title style</a:t>
            </a:r>
            <a:endParaRPr lang="en-US" dirty="0"/>
          </a:p>
        </p:txBody>
      </p:sp>
      <p:sp>
        <p:nvSpPr>
          <p:cNvPr id="3" name="Round Same Side Corner Rectangle 2"/>
          <p:cNvSpPr/>
          <p:nvPr/>
        </p:nvSpPr>
        <p:spPr>
          <a:xfrm>
            <a:off x="182880" y="230270"/>
            <a:ext cx="8760823" cy="6475330"/>
          </a:xfrm>
          <a:prstGeom prst="round2Same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6"/>
          <p:cNvSpPr>
            <a:spLocks noGrp="1"/>
          </p:cNvSpPr>
          <p:nvPr>
            <p:ph type="body" sz="quarter" idx="10"/>
          </p:nvPr>
        </p:nvSpPr>
        <p:spPr>
          <a:xfrm>
            <a:off x="346785" y="1178729"/>
            <a:ext cx="8542002" cy="5290070"/>
          </a:xfrm>
          <a:prstGeom prst="rect">
            <a:avLst/>
          </a:prstGeom>
          <a:noFill/>
          <a:ln>
            <a:noFill/>
          </a:ln>
          <a:effectLst>
            <a:outerShdw blurRad="63500" sx="102000" sy="102000" algn="ctr" rotWithShape="0">
              <a:prstClr val="black">
                <a:alpha val="40000"/>
              </a:prstClr>
            </a:outerShdw>
          </a:effectLst>
        </p:spPr>
        <p:txBody>
          <a:bodyPr/>
          <a:lstStyle>
            <a:lvl1pPr>
              <a:spcBef>
                <a:spcPts val="0"/>
              </a:spcBef>
              <a:defRPr/>
            </a:lvl1pPr>
            <a:lvl2pPr>
              <a:buClr>
                <a:srgbClr val="7C634D"/>
              </a:buClr>
              <a:defRPr/>
            </a:lvl2pPr>
            <a:lvl3pPr marL="1035050" indent="-342900">
              <a:buClr>
                <a:srgbClr val="7C634D"/>
              </a:buClr>
              <a:buSzPct val="100000"/>
              <a:buFont typeface="Arial" panose="020B0604020202020204" pitchFamily="34" charset="0"/>
              <a:buChar char="•"/>
              <a:defRPr/>
            </a:lvl3pPr>
            <a:lvl4pPr marL="1031875" indent="-342900">
              <a:buSzPct val="75000"/>
              <a:buFont typeface="Wingdings" panose="05000000000000000000" pitchFamily="2" charset="2"/>
              <a:buChar char="§"/>
              <a:defRPr/>
            </a:lvl4pPr>
            <a:lvl5pPr>
              <a:buClr>
                <a:srgbClr val="7C634D"/>
              </a:buClr>
              <a:defRPr/>
            </a:lvl5pPr>
          </a:lstStyle>
          <a:p>
            <a:pPr lvl="0"/>
            <a:r>
              <a:rPr lang="en-US"/>
              <a:t>Edit Master text styles</a:t>
            </a:r>
          </a:p>
          <a:p>
            <a:pPr lvl="1"/>
            <a:r>
              <a:rPr lang="en-US"/>
              <a:t>Second level</a:t>
            </a:r>
          </a:p>
          <a:p>
            <a:pPr lvl="2"/>
            <a:r>
              <a:rPr lang="en-US"/>
              <a:t>Third level</a:t>
            </a:r>
          </a:p>
          <a:p>
            <a:pPr lvl="3"/>
            <a:r>
              <a:rPr lang="en-US"/>
              <a:t>Fourth level</a:t>
            </a:r>
          </a:p>
        </p:txBody>
      </p:sp>
      <p:cxnSp>
        <p:nvCxnSpPr>
          <p:cNvPr id="9" name="Straight Connector 8"/>
          <p:cNvCxnSpPr/>
          <p:nvPr/>
        </p:nvCxnSpPr>
        <p:spPr>
          <a:xfrm>
            <a:off x="182880" y="1124940"/>
            <a:ext cx="8733364" cy="1111"/>
          </a:xfrm>
          <a:prstGeom prst="line">
            <a:avLst/>
          </a:prstGeom>
          <a:ln w="57150">
            <a:solidFill>
              <a:srgbClr val="AF563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1859989"/>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gradFill>
          <a:gsLst>
            <a:gs pos="100000">
              <a:srgbClr val="D1AD63"/>
            </a:gs>
            <a:gs pos="0">
              <a:srgbClr val="DFD3AB"/>
            </a:gs>
          </a:gsLst>
          <a:lin ang="5400000" scaled="1"/>
        </a:gradFill>
        <a:effectLst/>
      </p:bgPr>
    </p:bg>
    <p:spTree>
      <p:nvGrpSpPr>
        <p:cNvPr id="1" name=""/>
        <p:cNvGrpSpPr/>
        <p:nvPr/>
      </p:nvGrpSpPr>
      <p:grpSpPr>
        <a:xfrm>
          <a:off x="0" y="0"/>
          <a:ext cx="0" cy="0"/>
          <a:chOff x="0" y="0"/>
          <a:chExt cx="0" cy="0"/>
        </a:xfrm>
      </p:grpSpPr>
      <p:sp>
        <p:nvSpPr>
          <p:cNvPr id="17" name="Title 1"/>
          <p:cNvSpPr>
            <a:spLocks noGrp="1"/>
          </p:cNvSpPr>
          <p:nvPr>
            <p:ph type="title"/>
          </p:nvPr>
        </p:nvSpPr>
        <p:spPr bwMode="auto">
          <a:xfrm>
            <a:off x="480769" y="177112"/>
            <a:ext cx="8102108" cy="85900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Ins="457200" anchor="ctr"/>
          <a:lstStyle>
            <a:lvl1pPr marL="0" algn="l">
              <a:defRPr>
                <a:solidFill>
                  <a:srgbClr val="006AA9"/>
                </a:solidFill>
                <a:latin typeface="Arial Narrow" panose="020B0606020202030204" pitchFamily="34" charset="0"/>
              </a:defRPr>
            </a:lvl1pPr>
          </a:lstStyle>
          <a:p>
            <a:r>
              <a:rPr lang="en-US"/>
              <a:t>Click to edit Master title style</a:t>
            </a:r>
            <a:endParaRPr lang="en-US" dirty="0"/>
          </a:p>
        </p:txBody>
      </p:sp>
      <p:sp>
        <p:nvSpPr>
          <p:cNvPr id="18" name="Rectangle 2"/>
          <p:cNvSpPr/>
          <p:nvPr/>
        </p:nvSpPr>
        <p:spPr>
          <a:xfrm>
            <a:off x="80660" y="57663"/>
            <a:ext cx="8890317" cy="1046663"/>
          </a:xfrm>
          <a:custGeom>
            <a:avLst/>
            <a:gdLst>
              <a:gd name="connsiteX0" fmla="*/ 0 w 8890317"/>
              <a:gd name="connsiteY0" fmla="*/ 0 h 972522"/>
              <a:gd name="connsiteX1" fmla="*/ 8890317 w 8890317"/>
              <a:gd name="connsiteY1" fmla="*/ 0 h 972522"/>
              <a:gd name="connsiteX2" fmla="*/ 8890317 w 8890317"/>
              <a:gd name="connsiteY2" fmla="*/ 972522 h 972522"/>
              <a:gd name="connsiteX3" fmla="*/ 0 w 8890317"/>
              <a:gd name="connsiteY3" fmla="*/ 972522 h 972522"/>
              <a:gd name="connsiteX4" fmla="*/ 0 w 8890317"/>
              <a:gd name="connsiteY4" fmla="*/ 0 h 972522"/>
              <a:gd name="connsiteX0" fmla="*/ 0 w 8964458"/>
              <a:gd name="connsiteY0" fmla="*/ 0 h 984879"/>
              <a:gd name="connsiteX1" fmla="*/ 8964458 w 8964458"/>
              <a:gd name="connsiteY1" fmla="*/ 12357 h 984879"/>
              <a:gd name="connsiteX2" fmla="*/ 8964458 w 8964458"/>
              <a:gd name="connsiteY2" fmla="*/ 984879 h 984879"/>
              <a:gd name="connsiteX3" fmla="*/ 74141 w 8964458"/>
              <a:gd name="connsiteY3" fmla="*/ 984879 h 984879"/>
              <a:gd name="connsiteX4" fmla="*/ 0 w 8964458"/>
              <a:gd name="connsiteY4" fmla="*/ 0 h 984879"/>
              <a:gd name="connsiteX0" fmla="*/ 0 w 8964458"/>
              <a:gd name="connsiteY0" fmla="*/ 0 h 997236"/>
              <a:gd name="connsiteX1" fmla="*/ 8964458 w 8964458"/>
              <a:gd name="connsiteY1" fmla="*/ 12357 h 997236"/>
              <a:gd name="connsiteX2" fmla="*/ 8964458 w 8964458"/>
              <a:gd name="connsiteY2" fmla="*/ 984879 h 997236"/>
              <a:gd name="connsiteX3" fmla="*/ 160638 w 8964458"/>
              <a:gd name="connsiteY3" fmla="*/ 997236 h 997236"/>
              <a:gd name="connsiteX4" fmla="*/ 0 w 8964458"/>
              <a:gd name="connsiteY4" fmla="*/ 0 h 997236"/>
              <a:gd name="connsiteX0" fmla="*/ 0 w 8964458"/>
              <a:gd name="connsiteY0" fmla="*/ 49427 h 1046663"/>
              <a:gd name="connsiteX1" fmla="*/ 8655539 w 8964458"/>
              <a:gd name="connsiteY1" fmla="*/ 0 h 1046663"/>
              <a:gd name="connsiteX2" fmla="*/ 8964458 w 8964458"/>
              <a:gd name="connsiteY2" fmla="*/ 1034306 h 1046663"/>
              <a:gd name="connsiteX3" fmla="*/ 160638 w 8964458"/>
              <a:gd name="connsiteY3" fmla="*/ 1046663 h 1046663"/>
              <a:gd name="connsiteX4" fmla="*/ 0 w 8964458"/>
              <a:gd name="connsiteY4" fmla="*/ 49427 h 1046663"/>
              <a:gd name="connsiteX0" fmla="*/ 0 w 8890317"/>
              <a:gd name="connsiteY0" fmla="*/ 49427 h 1046663"/>
              <a:gd name="connsiteX1" fmla="*/ 8655539 w 8890317"/>
              <a:gd name="connsiteY1" fmla="*/ 0 h 1046663"/>
              <a:gd name="connsiteX2" fmla="*/ 8890317 w 8890317"/>
              <a:gd name="connsiteY2" fmla="*/ 1046663 h 1046663"/>
              <a:gd name="connsiteX3" fmla="*/ 160638 w 8890317"/>
              <a:gd name="connsiteY3" fmla="*/ 1046663 h 1046663"/>
              <a:gd name="connsiteX4" fmla="*/ 0 w 8890317"/>
              <a:gd name="connsiteY4" fmla="*/ 49427 h 1046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0317" h="1046663">
                <a:moveTo>
                  <a:pt x="0" y="49427"/>
                </a:moveTo>
                <a:lnTo>
                  <a:pt x="8655539" y="0"/>
                </a:lnTo>
                <a:lnTo>
                  <a:pt x="8890317" y="1046663"/>
                </a:lnTo>
                <a:lnTo>
                  <a:pt x="160638" y="1046663"/>
                </a:lnTo>
                <a:lnTo>
                  <a:pt x="0" y="4942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p:cNvCxnSpPr/>
          <p:nvPr/>
        </p:nvCxnSpPr>
        <p:spPr>
          <a:xfrm flipH="1">
            <a:off x="0" y="119448"/>
            <a:ext cx="8734679" cy="0"/>
          </a:xfrm>
          <a:prstGeom prst="line">
            <a:avLst/>
          </a:prstGeom>
          <a:ln w="57150">
            <a:solidFill>
              <a:srgbClr val="E4EDD7"/>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89637" y="1112108"/>
            <a:ext cx="8624103" cy="5600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H="1">
            <a:off x="204281" y="6712695"/>
            <a:ext cx="8709459" cy="0"/>
          </a:xfrm>
          <a:prstGeom prst="line">
            <a:avLst/>
          </a:prstGeom>
          <a:ln w="57150">
            <a:solidFill>
              <a:srgbClr val="E4EDD7"/>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8913740" y="1104327"/>
            <a:ext cx="1660" cy="5608368"/>
          </a:xfrm>
          <a:prstGeom prst="line">
            <a:avLst/>
          </a:prstGeom>
          <a:ln w="57150">
            <a:solidFill>
              <a:srgbClr val="E4EDD7"/>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8" idx="0"/>
          </p:cNvCxnSpPr>
          <p:nvPr/>
        </p:nvCxnSpPr>
        <p:spPr>
          <a:xfrm>
            <a:off x="80660" y="107090"/>
            <a:ext cx="207318" cy="1005018"/>
          </a:xfrm>
          <a:prstGeom prst="line">
            <a:avLst/>
          </a:prstGeom>
          <a:ln w="57150">
            <a:solidFill>
              <a:srgbClr val="E4EDD7"/>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8" idx="1"/>
          </p:cNvCxnSpPr>
          <p:nvPr/>
        </p:nvCxnSpPr>
        <p:spPr>
          <a:xfrm>
            <a:off x="8736199" y="57663"/>
            <a:ext cx="177541" cy="1054445"/>
          </a:xfrm>
          <a:prstGeom prst="line">
            <a:avLst/>
          </a:prstGeom>
          <a:ln w="57150">
            <a:solidFill>
              <a:srgbClr val="E4EDD7"/>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4" name="Text Placeholder 6"/>
          <p:cNvSpPr>
            <a:spLocks noGrp="1"/>
          </p:cNvSpPr>
          <p:nvPr>
            <p:ph type="body" sz="quarter" idx="10"/>
          </p:nvPr>
        </p:nvSpPr>
        <p:spPr>
          <a:xfrm>
            <a:off x="478361" y="1219686"/>
            <a:ext cx="8326006" cy="5358824"/>
          </a:xfrm>
          <a:noFill/>
        </p:spPr>
        <p:txBody>
          <a:bodyPr/>
          <a:lstStyle>
            <a:lvl1pPr>
              <a:spcBef>
                <a:spcPts val="0"/>
              </a:spcBef>
              <a:defRPr/>
            </a:lvl1pPr>
            <a:lvl2pPr>
              <a:buClr>
                <a:srgbClr val="7C634D"/>
              </a:buClr>
              <a:defRPr/>
            </a:lvl2pPr>
            <a:lvl3pPr marL="1035050" indent="-342900">
              <a:buClr>
                <a:srgbClr val="7C634D"/>
              </a:buClr>
              <a:buSzPct val="100000"/>
              <a:buFont typeface="Arial" panose="020B0604020202020204" pitchFamily="34" charset="0"/>
              <a:buChar char="•"/>
              <a:defRPr/>
            </a:lvl3pPr>
            <a:lvl4pPr marL="1031875" indent="-342900">
              <a:buSzPct val="75000"/>
              <a:buFont typeface="Wingdings" panose="05000000000000000000" pitchFamily="2" charset="2"/>
              <a:buChar char="§"/>
              <a:defRPr/>
            </a:lvl4pPr>
            <a:lvl5pPr>
              <a:buClr>
                <a:srgbClr val="7C634D"/>
              </a:buClr>
              <a:defRPr/>
            </a:lvl5pPr>
          </a:lstStyle>
          <a:p>
            <a:pPr lvl="0"/>
            <a:r>
              <a:rPr lang="en-US"/>
              <a:t>Edit Master text styles</a:t>
            </a:r>
          </a:p>
          <a:p>
            <a:pPr lvl="1"/>
            <a:r>
              <a:rPr lang="en-US"/>
              <a:t>Second level</a:t>
            </a:r>
          </a:p>
          <a:p>
            <a:pPr lvl="2"/>
            <a:r>
              <a:rPr lang="en-US"/>
              <a:t>Third level</a:t>
            </a:r>
          </a:p>
          <a:p>
            <a:pPr lvl="3"/>
            <a:r>
              <a:rPr lang="en-US"/>
              <a:t>Fourth level</a:t>
            </a:r>
          </a:p>
        </p:txBody>
      </p:sp>
      <p:cxnSp>
        <p:nvCxnSpPr>
          <p:cNvPr id="4" name="Straight Connector 3"/>
          <p:cNvCxnSpPr/>
          <p:nvPr/>
        </p:nvCxnSpPr>
        <p:spPr>
          <a:xfrm flipH="1">
            <a:off x="287978" y="1091970"/>
            <a:ext cx="1660" cy="5620725"/>
          </a:xfrm>
          <a:prstGeom prst="line">
            <a:avLst/>
          </a:prstGeom>
          <a:ln w="57150">
            <a:solidFill>
              <a:srgbClr val="E4EDD7"/>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18" idx="3"/>
            <a:endCxn id="18" idx="2"/>
          </p:cNvCxnSpPr>
          <p:nvPr/>
        </p:nvCxnSpPr>
        <p:spPr>
          <a:xfrm>
            <a:off x="241298" y="1104326"/>
            <a:ext cx="8729679" cy="0"/>
          </a:xfrm>
          <a:prstGeom prst="line">
            <a:avLst/>
          </a:prstGeom>
          <a:ln w="57150">
            <a:solidFill>
              <a:srgbClr val="3D6667"/>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A63BD288-F21D-463B-9901-79FCB97DFFB6}"/>
              </a:ext>
            </a:extLst>
          </p:cNvPr>
          <p:cNvSpPr>
            <a:spLocks noGrp="1"/>
          </p:cNvSpPr>
          <p:nvPr>
            <p:ph type="body" sz="quarter" idx="11"/>
          </p:nvPr>
        </p:nvSpPr>
        <p:spPr>
          <a:xfrm>
            <a:off x="489397" y="154547"/>
            <a:ext cx="8229153" cy="837642"/>
          </a:xfrm>
        </p:spPr>
        <p:txBody>
          <a:bodyPr anchor="ctr"/>
          <a:lstStyle>
            <a:lvl1pPr>
              <a:defRPr sz="2800" b="1">
                <a:solidFill>
                  <a:srgbClr val="A85232"/>
                </a:solidFill>
                <a:latin typeface="Arial Narrow" panose="020B0606020202030204" pitchFamily="34" charset="0"/>
              </a:defRPr>
            </a:lvl1pPr>
          </a:lstStyle>
          <a:p>
            <a:pPr lvl="0"/>
            <a:r>
              <a:rPr lang="en-US"/>
              <a:t>Edit Master text styles</a:t>
            </a:r>
          </a:p>
        </p:txBody>
      </p:sp>
      <p:sp>
        <p:nvSpPr>
          <p:cNvPr id="3" name="Content Placeholder 2">
            <a:extLst>
              <a:ext uri="{FF2B5EF4-FFF2-40B4-BE49-F238E27FC236}">
                <a16:creationId xmlns:a16="http://schemas.microsoft.com/office/drawing/2014/main" id="{A0E76AE4-A7ED-43A4-95FB-8A14FCA93ABF}"/>
              </a:ext>
            </a:extLst>
          </p:cNvPr>
          <p:cNvSpPr>
            <a:spLocks noGrp="1"/>
          </p:cNvSpPr>
          <p:nvPr>
            <p:ph sz="quarter" idx="12"/>
          </p:nvPr>
        </p:nvSpPr>
        <p:spPr>
          <a:xfrm>
            <a:off x="477838" y="3597275"/>
            <a:ext cx="8375650" cy="1273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78195A07-9B7E-4189-974C-86E7F6B8EBEC}"/>
              </a:ext>
            </a:extLst>
          </p:cNvPr>
          <p:cNvSpPr>
            <a:spLocks noGrp="1"/>
          </p:cNvSpPr>
          <p:nvPr>
            <p:ph type="pic" sz="quarter" idx="13"/>
          </p:nvPr>
        </p:nvSpPr>
        <p:spPr>
          <a:xfrm>
            <a:off x="5597525" y="2316163"/>
            <a:ext cx="2316163" cy="2384425"/>
          </a:xfrm>
        </p:spPr>
        <p:txBody>
          <a:bodyPr/>
          <a:lstStyle/>
          <a:p>
            <a:endParaRPr lang="en-US"/>
          </a:p>
        </p:txBody>
      </p:sp>
    </p:spTree>
    <p:extLst>
      <p:ext uri="{BB962C8B-B14F-4D97-AF65-F5344CB8AC3E}">
        <p14:creationId xmlns:p14="http://schemas.microsoft.com/office/powerpoint/2010/main" val="891435687"/>
      </p:ext>
    </p:extLst>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icker Question">
    <p:bg>
      <p:bgPr>
        <a:gradFill>
          <a:gsLst>
            <a:gs pos="100000">
              <a:srgbClr val="2D552D"/>
            </a:gs>
            <a:gs pos="0">
              <a:srgbClr val="AF5636"/>
            </a:gs>
          </a:gsLst>
          <a:lin ang="5400000" scaled="1"/>
        </a:gradFill>
        <a:effectLst/>
      </p:bgPr>
    </p:bg>
    <p:spTree>
      <p:nvGrpSpPr>
        <p:cNvPr id="1" name=""/>
        <p:cNvGrpSpPr/>
        <p:nvPr/>
      </p:nvGrpSpPr>
      <p:grpSpPr>
        <a:xfrm>
          <a:off x="0" y="0"/>
          <a:ext cx="0" cy="0"/>
          <a:chOff x="0" y="0"/>
          <a:chExt cx="0" cy="0"/>
        </a:xfrm>
      </p:grpSpPr>
      <p:sp>
        <p:nvSpPr>
          <p:cNvPr id="19" name="Rectangle 18"/>
          <p:cNvSpPr/>
          <p:nvPr/>
        </p:nvSpPr>
        <p:spPr>
          <a:xfrm>
            <a:off x="289637" y="152400"/>
            <a:ext cx="8624103" cy="656029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p:nvPr>
        </p:nvSpPr>
        <p:spPr bwMode="auto">
          <a:xfrm>
            <a:off x="480769" y="177112"/>
            <a:ext cx="8102108" cy="85900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Ins="457200" anchor="ctr"/>
          <a:lstStyle>
            <a:lvl1pPr marL="0" algn="l">
              <a:defRPr>
                <a:solidFill>
                  <a:srgbClr val="A85232"/>
                </a:solidFill>
                <a:latin typeface="Arial Narrow" panose="020B0606020202030204" pitchFamily="34" charset="0"/>
              </a:defRPr>
            </a:lvl1pPr>
          </a:lstStyle>
          <a:p>
            <a:r>
              <a:rPr lang="en-US"/>
              <a:t>Click to edit Master title style</a:t>
            </a:r>
            <a:endParaRPr lang="en-US" dirty="0"/>
          </a:p>
        </p:txBody>
      </p:sp>
      <p:sp>
        <p:nvSpPr>
          <p:cNvPr id="34" name="Text Placeholder 6"/>
          <p:cNvSpPr>
            <a:spLocks noGrp="1"/>
          </p:cNvSpPr>
          <p:nvPr>
            <p:ph type="body" sz="quarter" idx="10"/>
          </p:nvPr>
        </p:nvSpPr>
        <p:spPr>
          <a:xfrm>
            <a:off x="478361" y="1219686"/>
            <a:ext cx="8326006" cy="5358824"/>
          </a:xfrm>
          <a:noFill/>
        </p:spPr>
        <p:txBody>
          <a:bodyPr/>
          <a:lstStyle>
            <a:lvl1pPr>
              <a:spcBef>
                <a:spcPts val="0"/>
              </a:spcBef>
              <a:defRPr/>
            </a:lvl1pPr>
            <a:lvl2pPr>
              <a:buClr>
                <a:srgbClr val="7C634D"/>
              </a:buClr>
              <a:defRPr/>
            </a:lvl2pPr>
            <a:lvl3pPr marL="1035050" indent="-342900">
              <a:buClr>
                <a:srgbClr val="7C634D"/>
              </a:buClr>
              <a:buSzPct val="100000"/>
              <a:buFont typeface="Arial" panose="020B0604020202020204" pitchFamily="34" charset="0"/>
              <a:buChar char="•"/>
              <a:defRPr/>
            </a:lvl3pPr>
            <a:lvl4pPr marL="1031875" indent="-342900">
              <a:buSzPct val="75000"/>
              <a:buFont typeface="Wingdings" panose="05000000000000000000" pitchFamily="2" charset="2"/>
              <a:buChar char="§"/>
              <a:defRPr/>
            </a:lvl4pPr>
            <a:lvl5pPr>
              <a:buClr>
                <a:srgbClr val="7C634D"/>
              </a:buClr>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3" name="Table Placeholder 2">
            <a:extLst>
              <a:ext uri="{FF2B5EF4-FFF2-40B4-BE49-F238E27FC236}">
                <a16:creationId xmlns:a16="http://schemas.microsoft.com/office/drawing/2014/main" id="{81F31F1D-08B2-40A5-8391-620701057F31}"/>
              </a:ext>
            </a:extLst>
          </p:cNvPr>
          <p:cNvSpPr>
            <a:spLocks noGrp="1"/>
          </p:cNvSpPr>
          <p:nvPr>
            <p:ph type="tbl" sz="quarter" idx="11"/>
          </p:nvPr>
        </p:nvSpPr>
        <p:spPr>
          <a:xfrm>
            <a:off x="5494338" y="2571750"/>
            <a:ext cx="2409825" cy="1563688"/>
          </a:xfrm>
        </p:spPr>
        <p:txBody>
          <a:bodyPr/>
          <a:lstStyle/>
          <a:p>
            <a:endParaRPr lang="en-US"/>
          </a:p>
        </p:txBody>
      </p:sp>
      <p:sp>
        <p:nvSpPr>
          <p:cNvPr id="5" name="Picture Placeholder 4">
            <a:extLst>
              <a:ext uri="{FF2B5EF4-FFF2-40B4-BE49-F238E27FC236}">
                <a16:creationId xmlns:a16="http://schemas.microsoft.com/office/drawing/2014/main" id="{AE3672E8-695A-48F3-8289-95239F15B21A}"/>
              </a:ext>
            </a:extLst>
          </p:cNvPr>
          <p:cNvSpPr>
            <a:spLocks noGrp="1"/>
          </p:cNvSpPr>
          <p:nvPr>
            <p:ph type="pic" sz="quarter" idx="12"/>
          </p:nvPr>
        </p:nvSpPr>
        <p:spPr>
          <a:xfrm>
            <a:off x="3905250" y="3362325"/>
            <a:ext cx="2114550" cy="1839913"/>
          </a:xfrm>
        </p:spPr>
        <p:txBody>
          <a:bodyPr/>
          <a:lstStyle/>
          <a:p>
            <a:endParaRPr lang="en-US"/>
          </a:p>
        </p:txBody>
      </p:sp>
      <p:sp>
        <p:nvSpPr>
          <p:cNvPr id="7" name="Content Placeholder 6">
            <a:extLst>
              <a:ext uri="{FF2B5EF4-FFF2-40B4-BE49-F238E27FC236}">
                <a16:creationId xmlns:a16="http://schemas.microsoft.com/office/drawing/2014/main" id="{8350CB6A-CE13-457E-92E6-0EE46A88B36E}"/>
              </a:ext>
            </a:extLst>
          </p:cNvPr>
          <p:cNvSpPr>
            <a:spLocks noGrp="1"/>
          </p:cNvSpPr>
          <p:nvPr>
            <p:ph sz="quarter" idx="13"/>
          </p:nvPr>
        </p:nvSpPr>
        <p:spPr>
          <a:xfrm>
            <a:off x="965200" y="3776663"/>
            <a:ext cx="7161213" cy="17113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1592905"/>
      </p:ext>
    </p:extLst>
  </p:cSld>
  <p:clrMapOvr>
    <a:masterClrMapping/>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gradFill>
          <a:gsLst>
            <a:gs pos="100000">
              <a:srgbClr val="2D552D"/>
            </a:gs>
            <a:gs pos="0">
              <a:srgbClr val="131B1A"/>
            </a:gs>
          </a:gsLst>
          <a:lin ang="5400000" scaled="1"/>
        </a:gradFill>
        <a:effectLst/>
      </p:bgPr>
    </p:bg>
    <p:spTree>
      <p:nvGrpSpPr>
        <p:cNvPr id="1" name=""/>
        <p:cNvGrpSpPr/>
        <p:nvPr/>
      </p:nvGrpSpPr>
      <p:grpSpPr>
        <a:xfrm>
          <a:off x="0" y="0"/>
          <a:ext cx="0" cy="0"/>
          <a:chOff x="0" y="0"/>
          <a:chExt cx="0" cy="0"/>
        </a:xfrm>
      </p:grpSpPr>
      <p:sp>
        <p:nvSpPr>
          <p:cNvPr id="3" name="Rounded Rectangle 2"/>
          <p:cNvSpPr/>
          <p:nvPr/>
        </p:nvSpPr>
        <p:spPr>
          <a:xfrm>
            <a:off x="198531" y="148046"/>
            <a:ext cx="8764353" cy="6583680"/>
          </a:xfrm>
          <a:prstGeom prst="roundRect">
            <a:avLst/>
          </a:prstGeom>
          <a:solidFill>
            <a:schemeClr val="bg1"/>
          </a:solidFill>
          <a:ln w="57150">
            <a:solidFill>
              <a:srgbClr val="A852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6AA9"/>
              </a:solidFill>
            </a:endParaRPr>
          </a:p>
        </p:txBody>
      </p:sp>
      <p:sp>
        <p:nvSpPr>
          <p:cNvPr id="2" name="Title 1"/>
          <p:cNvSpPr>
            <a:spLocks noGrp="1"/>
          </p:cNvSpPr>
          <p:nvPr>
            <p:ph type="title"/>
          </p:nvPr>
        </p:nvSpPr>
        <p:spPr>
          <a:xfrm>
            <a:off x="513804" y="148046"/>
            <a:ext cx="8133805" cy="762000"/>
          </a:xfrm>
          <a:noFill/>
        </p:spPr>
        <p:txBody>
          <a:bodyPr anchor="t"/>
          <a:lstStyle>
            <a:lvl1pPr algn="ctr">
              <a:defRPr sz="2800">
                <a:solidFill>
                  <a:srgbClr val="A85232"/>
                </a:solidFill>
                <a:latin typeface="Arial Narrow" panose="020B0606020202030204" pitchFamily="34" charset="0"/>
              </a:defRPr>
            </a:lvl1pPr>
          </a:lstStyle>
          <a:p>
            <a:r>
              <a:rPr lang="en-US"/>
              <a:t>Click to edit Master title style</a:t>
            </a:r>
            <a:endParaRPr lang="en-US" dirty="0"/>
          </a:p>
        </p:txBody>
      </p:sp>
      <p:sp>
        <p:nvSpPr>
          <p:cNvPr id="5" name="Picture Placeholder 4">
            <a:extLst>
              <a:ext uri="{FF2B5EF4-FFF2-40B4-BE49-F238E27FC236}">
                <a16:creationId xmlns:a16="http://schemas.microsoft.com/office/drawing/2014/main" id="{06CC7587-CED2-4171-9159-6CF29FA585E6}"/>
              </a:ext>
            </a:extLst>
          </p:cNvPr>
          <p:cNvSpPr>
            <a:spLocks noGrp="1"/>
          </p:cNvSpPr>
          <p:nvPr>
            <p:ph type="pic" sz="quarter" idx="10"/>
          </p:nvPr>
        </p:nvSpPr>
        <p:spPr>
          <a:xfrm>
            <a:off x="6383338" y="2667000"/>
            <a:ext cx="1479550" cy="1538288"/>
          </a:xfrm>
        </p:spPr>
        <p:txBody>
          <a:bodyPr/>
          <a:lstStyle/>
          <a:p>
            <a:endParaRPr lang="en-US"/>
          </a:p>
        </p:txBody>
      </p:sp>
      <p:sp>
        <p:nvSpPr>
          <p:cNvPr id="7" name="Table Placeholder 6">
            <a:extLst>
              <a:ext uri="{FF2B5EF4-FFF2-40B4-BE49-F238E27FC236}">
                <a16:creationId xmlns:a16="http://schemas.microsoft.com/office/drawing/2014/main" id="{7B9B2106-840B-44FB-894F-34F38628F34A}"/>
              </a:ext>
            </a:extLst>
          </p:cNvPr>
          <p:cNvSpPr>
            <a:spLocks noGrp="1"/>
          </p:cNvSpPr>
          <p:nvPr>
            <p:ph type="tbl" sz="quarter" idx="11"/>
          </p:nvPr>
        </p:nvSpPr>
        <p:spPr>
          <a:xfrm>
            <a:off x="3657600" y="4751388"/>
            <a:ext cx="4281488" cy="1538287"/>
          </a:xfrm>
        </p:spPr>
        <p:txBody>
          <a:bodyPr/>
          <a:lstStyle/>
          <a:p>
            <a:endParaRPr lang="en-US"/>
          </a:p>
        </p:txBody>
      </p:sp>
      <p:sp>
        <p:nvSpPr>
          <p:cNvPr id="9" name="Content Placeholder 8">
            <a:extLst>
              <a:ext uri="{FF2B5EF4-FFF2-40B4-BE49-F238E27FC236}">
                <a16:creationId xmlns:a16="http://schemas.microsoft.com/office/drawing/2014/main" id="{0CEF2FE5-4BD0-4C8F-A281-0CBB29B6C76F}"/>
              </a:ext>
            </a:extLst>
          </p:cNvPr>
          <p:cNvSpPr>
            <a:spLocks noGrp="1"/>
          </p:cNvSpPr>
          <p:nvPr>
            <p:ph sz="quarter" idx="12"/>
          </p:nvPr>
        </p:nvSpPr>
        <p:spPr>
          <a:xfrm>
            <a:off x="820738" y="1709738"/>
            <a:ext cx="4794250" cy="24955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1975760"/>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Questions">
    <p:bg>
      <p:bgPr>
        <a:gradFill>
          <a:gsLst>
            <a:gs pos="100000">
              <a:srgbClr val="006AA9"/>
            </a:gs>
            <a:gs pos="0">
              <a:srgbClr val="3D6667"/>
            </a:gs>
          </a:gsLst>
          <a:lin ang="5400000" scaled="1"/>
        </a:gradFill>
        <a:effectLst/>
      </p:bgPr>
    </p:bg>
    <p:spTree>
      <p:nvGrpSpPr>
        <p:cNvPr id="1" name=""/>
        <p:cNvGrpSpPr/>
        <p:nvPr/>
      </p:nvGrpSpPr>
      <p:grpSpPr>
        <a:xfrm>
          <a:off x="0" y="0"/>
          <a:ext cx="0" cy="0"/>
          <a:chOff x="0" y="0"/>
          <a:chExt cx="0" cy="0"/>
        </a:xfrm>
      </p:grpSpPr>
      <p:sp>
        <p:nvSpPr>
          <p:cNvPr id="9" name="Bevel 8"/>
          <p:cNvSpPr/>
          <p:nvPr/>
        </p:nvSpPr>
        <p:spPr>
          <a:xfrm>
            <a:off x="0" y="0"/>
            <a:ext cx="9144000" cy="6858000"/>
          </a:xfrm>
          <a:prstGeom prst="bevel">
            <a:avLst/>
          </a:prstGeom>
          <a:gradFill>
            <a:gsLst>
              <a:gs pos="100000">
                <a:srgbClr val="7C634D"/>
              </a:gs>
              <a:gs pos="0">
                <a:srgbClr val="9E263D"/>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 name="Straight Connector 4"/>
          <p:cNvCxnSpPr/>
          <p:nvPr/>
        </p:nvCxnSpPr>
        <p:spPr>
          <a:xfrm>
            <a:off x="2347784" y="2260933"/>
            <a:ext cx="5074992" cy="0"/>
          </a:xfrm>
          <a:prstGeom prst="line">
            <a:avLst/>
          </a:prstGeom>
          <a:ln w="5715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838200" y="838200"/>
            <a:ext cx="7467600" cy="518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p:cNvSpPr>
            <a:spLocks noGrp="1"/>
          </p:cNvSpPr>
          <p:nvPr>
            <p:ph type="body" sz="quarter" idx="10"/>
          </p:nvPr>
        </p:nvSpPr>
        <p:spPr>
          <a:xfrm>
            <a:off x="1646704" y="2640071"/>
            <a:ext cx="5776071" cy="2752200"/>
          </a:xfrm>
          <a:noFill/>
          <a:ln>
            <a:noFill/>
          </a:ln>
        </p:spPr>
        <p:txBody>
          <a:bodyPr vert="horz" wrap="square" lIns="91440" tIns="45720" rIns="91440" bIns="45720" numCol="1" anchor="ctr" anchorCtr="0" compatLnSpc="1">
            <a:prstTxWarp prst="textNoShape">
              <a:avLst/>
            </a:prstTxWarp>
          </a:bodyPr>
          <a:lstStyle>
            <a:lvl1pPr>
              <a:lnSpc>
                <a:spcPts val="2800"/>
              </a:lnSpc>
              <a:spcAft>
                <a:spcPts val="1800"/>
              </a:spcAft>
              <a:defRPr lang="en-US" sz="2800" b="1" smtClean="0">
                <a:solidFill>
                  <a:srgbClr val="0067B3"/>
                </a:solidFill>
                <a:latin typeface="Arial Narrow" panose="020B0606020202030204" pitchFamily="34" charset="0"/>
              </a:defRPr>
            </a:lvl1pPr>
            <a:lvl2pPr>
              <a:defRPr lang="en-US" smtClean="0">
                <a:solidFill>
                  <a:schemeClr val="bg1"/>
                </a:solidFill>
              </a:defRPr>
            </a:lvl2pPr>
            <a:lvl3pPr>
              <a:defRPr lang="en-US" sz="2400" smtClean="0">
                <a:solidFill>
                  <a:schemeClr val="bg1"/>
                </a:solidFill>
              </a:defRPr>
            </a:lvl3pPr>
            <a:lvl4pPr>
              <a:defRPr lang="en-US" smtClean="0">
                <a:solidFill>
                  <a:schemeClr val="bg1"/>
                </a:solidFill>
              </a:defRPr>
            </a:lvl4pPr>
            <a:lvl5pPr>
              <a:defRPr lang="en-US">
                <a:solidFill>
                  <a:schemeClr val="bg1"/>
                </a:solidFill>
              </a:defRPr>
            </a:lvl5pPr>
          </a:lstStyle>
          <a:p>
            <a:pPr lvl="0" algn="ctr">
              <a:lnSpc>
                <a:spcPts val="2400"/>
              </a:lnSpc>
              <a:spcBef>
                <a:spcPts val="0"/>
              </a:spcBef>
              <a:spcAft>
                <a:spcPts val="600"/>
              </a:spcAft>
              <a:buFont typeface="Arial" panose="020B0604020202020204" pitchFamily="34" charset="0"/>
            </a:pPr>
            <a:r>
              <a:rPr lang="en-US"/>
              <a:t>Edit Master text styles</a:t>
            </a:r>
          </a:p>
        </p:txBody>
      </p:sp>
      <p:sp>
        <p:nvSpPr>
          <p:cNvPr id="6" name="Title 5"/>
          <p:cNvSpPr>
            <a:spLocks noGrp="1"/>
          </p:cNvSpPr>
          <p:nvPr>
            <p:ph type="title"/>
          </p:nvPr>
        </p:nvSpPr>
        <p:spPr>
          <a:xfrm>
            <a:off x="2557474" y="1774219"/>
            <a:ext cx="5174586" cy="486714"/>
          </a:xfrm>
        </p:spPr>
        <p:txBody>
          <a:bodyPr/>
          <a:lstStyle>
            <a:lvl1pPr algn="l">
              <a:defRPr>
                <a:solidFill>
                  <a:srgbClr val="0067B3"/>
                </a:solidFill>
                <a:latin typeface="Arial Narrow" panose="020B0606020202030204" pitchFamily="34" charset="0"/>
              </a:defRPr>
            </a:lvl1pPr>
          </a:lstStyle>
          <a:p>
            <a:r>
              <a:rPr lang="en-US"/>
              <a:t>Click to edit Master 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8835" y="1605556"/>
            <a:ext cx="1164437" cy="1310754"/>
          </a:xfrm>
          <a:prstGeom prst="rect">
            <a:avLst/>
          </a:prstGeom>
        </p:spPr>
      </p:pic>
    </p:spTree>
    <p:extLst>
      <p:ext uri="{BB962C8B-B14F-4D97-AF65-F5344CB8AC3E}">
        <p14:creationId xmlns:p14="http://schemas.microsoft.com/office/powerpoint/2010/main" val="3791383974"/>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400">
                <a:solidFill>
                  <a:srgbClr val="00006E"/>
                </a:solidFill>
                <a:latin typeface="+mj-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7239244"/>
      </p:ext>
    </p:extLst>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400">
                <a:solidFill>
                  <a:srgbClr val="00006E"/>
                </a:solidFill>
                <a:latin typeface="+mj-l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0774694"/>
      </p:ext>
    </p:extLst>
  </p:cSld>
  <p:clrMapOvr>
    <a:masterClrMapping/>
  </p:clrMapOvr>
  <p:transition>
    <p:wipe dir="r"/>
  </p:transition>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36538"/>
            <a:ext cx="8255000" cy="588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p:cNvSpPr>
            <a:spLocks noGrp="1"/>
          </p:cNvSpPr>
          <p:nvPr>
            <p:ph type="ftr" sz="quarter" idx="10"/>
          </p:nvPr>
        </p:nvSpPr>
        <p:spPr>
          <a:xfrm>
            <a:off x="515938" y="6289675"/>
            <a:ext cx="7488237" cy="476250"/>
          </a:xfrm>
          <a:prstGeom prst="rect">
            <a:avLst/>
          </a:prstGeom>
        </p:spPr>
        <p:txBody>
          <a:bodyPr/>
          <a:lstStyle>
            <a:lvl1pPr>
              <a:defRPr>
                <a:cs typeface="+mn-cs"/>
              </a:defRPr>
            </a:lvl1pPr>
          </a:lstStyle>
          <a:p>
            <a:pPr>
              <a:defRPr/>
            </a:pPr>
            <a:r>
              <a:rPr lang="en-US" dirty="0"/>
              <a:t>CHAPTER 2</a:t>
            </a:r>
            <a:r>
              <a:rPr lang="en-US" sz="2200" dirty="0"/>
              <a:t> The Data of Macroeconomics</a:t>
            </a:r>
          </a:p>
        </p:txBody>
      </p:sp>
    </p:spTree>
    <p:extLst>
      <p:ext uri="{BB962C8B-B14F-4D97-AF65-F5344CB8AC3E}">
        <p14:creationId xmlns:p14="http://schemas.microsoft.com/office/powerpoint/2010/main" val="3452467256"/>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_Cover">
    <p:bg>
      <p:bgPr>
        <a:gradFill>
          <a:gsLst>
            <a:gs pos="100000">
              <a:srgbClr val="AD302A"/>
            </a:gs>
            <a:gs pos="0">
              <a:srgbClr val="A85232"/>
            </a:gs>
          </a:gsLst>
          <a:lin ang="5400000" scaled="1"/>
        </a:gradFill>
        <a:effectLst/>
      </p:bgPr>
    </p:bg>
    <p:spTree>
      <p:nvGrpSpPr>
        <p:cNvPr id="1" name=""/>
        <p:cNvGrpSpPr/>
        <p:nvPr/>
      </p:nvGrpSpPr>
      <p:grpSpPr>
        <a:xfrm>
          <a:off x="0" y="0"/>
          <a:ext cx="0" cy="0"/>
          <a:chOff x="0" y="0"/>
          <a:chExt cx="0" cy="0"/>
        </a:xfrm>
      </p:grpSpPr>
      <p:sp>
        <p:nvSpPr>
          <p:cNvPr id="9" name="Rectangle 8"/>
          <p:cNvSpPr/>
          <p:nvPr/>
        </p:nvSpPr>
        <p:spPr>
          <a:xfrm>
            <a:off x="228600" y="381000"/>
            <a:ext cx="3020080" cy="6096000"/>
          </a:xfrm>
          <a:prstGeom prst="rect">
            <a:avLst/>
          </a:prstGeom>
          <a:solidFill>
            <a:schemeClr val="bg1"/>
          </a:solidFill>
          <a:ln w="57150">
            <a:solidFill>
              <a:srgbClr val="2D552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8600" y="5105400"/>
            <a:ext cx="3020080" cy="685279"/>
          </a:xfrm>
          <a:prstGeom prst="rect">
            <a:avLst/>
          </a:prstGeom>
          <a:noFill/>
        </p:spPr>
        <p:txBody>
          <a:bodyPr wrap="square" rtlCol="0" anchor="ctr">
            <a:noAutofit/>
          </a:bodyPr>
          <a:lstStyle/>
          <a:p>
            <a:pPr algn="ctr"/>
            <a:r>
              <a:rPr lang="en-US" sz="2400" dirty="0">
                <a:solidFill>
                  <a:srgbClr val="AD302A"/>
                </a:solidFill>
                <a:latin typeface="Arial Narrow" panose="020B0606020202030204" pitchFamily="34" charset="0"/>
                <a:cs typeface="Arial" panose="020B0604020202020204" pitchFamily="34" charset="0"/>
              </a:rPr>
              <a:t>Presentation Slides</a:t>
            </a:r>
          </a:p>
        </p:txBody>
      </p:sp>
      <p:sp>
        <p:nvSpPr>
          <p:cNvPr id="28" name="Title 27"/>
          <p:cNvSpPr>
            <a:spLocks noGrp="1"/>
          </p:cNvSpPr>
          <p:nvPr>
            <p:ph type="title"/>
          </p:nvPr>
        </p:nvSpPr>
        <p:spPr>
          <a:xfrm>
            <a:off x="228600" y="2438400"/>
            <a:ext cx="2965361" cy="1765745"/>
          </a:xfrm>
          <a:noFill/>
          <a:ln>
            <a:noFill/>
          </a:ln>
        </p:spPr>
        <p:txBody>
          <a:bodyPr vert="horz" wrap="square" lIns="0" tIns="45720" rIns="0" bIns="45720" numCol="1" anchor="ctr" anchorCtr="0" compatLnSpc="1">
            <a:prstTxWarp prst="textNoShape">
              <a:avLst/>
            </a:prstTxWarp>
          </a:bodyPr>
          <a:lstStyle>
            <a:lvl1pPr marL="0" indent="0" algn="ctr">
              <a:defRPr lang="en-US" sz="2800" kern="0" spc="100" baseline="0" dirty="0">
                <a:solidFill>
                  <a:srgbClr val="131B1A"/>
                </a:solidFill>
                <a:latin typeface="Arial Narrow" panose="020B0606020202030204" pitchFamily="34" charset="0"/>
                <a:ea typeface="+mn-ea"/>
                <a:cs typeface="+mn-cs"/>
              </a:defRPr>
            </a:lvl1pPr>
          </a:lstStyle>
          <a:p>
            <a:pPr marL="342900" lvl="0" indent="-342900">
              <a:spcBef>
                <a:spcPct val="20000"/>
              </a:spcBef>
              <a:buClr>
                <a:srgbClr val="330066"/>
              </a:buClr>
              <a:buSzPct val="150000"/>
            </a:pPr>
            <a:r>
              <a:rPr lang="en-US" dirty="0"/>
              <a:t>Click to edit Master title style</a:t>
            </a:r>
          </a:p>
        </p:txBody>
      </p:sp>
      <p:sp>
        <p:nvSpPr>
          <p:cNvPr id="3" name="Content Placeholder 2"/>
          <p:cNvSpPr>
            <a:spLocks noGrp="1"/>
          </p:cNvSpPr>
          <p:nvPr>
            <p:ph sz="quarter" idx="10"/>
          </p:nvPr>
        </p:nvSpPr>
        <p:spPr>
          <a:xfrm>
            <a:off x="4813300" y="381000"/>
            <a:ext cx="3981076" cy="909918"/>
          </a:xfrm>
        </p:spPr>
        <p:txBody>
          <a:bodyPr/>
          <a:lstStyle/>
          <a:p>
            <a:pPr lvl="0"/>
            <a:endParaRPr lang="en-US" dirty="0"/>
          </a:p>
        </p:txBody>
      </p:sp>
      <p:sp>
        <p:nvSpPr>
          <p:cNvPr id="6" name="Content Placeholder 5"/>
          <p:cNvSpPr>
            <a:spLocks noGrp="1"/>
          </p:cNvSpPr>
          <p:nvPr>
            <p:ph sz="quarter" idx="11"/>
          </p:nvPr>
        </p:nvSpPr>
        <p:spPr>
          <a:xfrm>
            <a:off x="5810250" y="6477000"/>
            <a:ext cx="3333750" cy="338554"/>
          </a:xfrm>
          <a:noFill/>
          <a:ln w="9525">
            <a:noFill/>
            <a:miter lim="800000"/>
            <a:headEnd/>
            <a:tailEnd/>
          </a:ln>
          <a:effectLst/>
        </p:spPr>
        <p:txBody>
          <a:bodyPr wrap="square">
            <a:spAutoFit/>
          </a:bodyPr>
          <a:lstStyle>
            <a:lvl1pPr>
              <a:defRPr lang="en-US" sz="1600" i="1" kern="1200" smtClean="0">
                <a:solidFill>
                  <a:srgbClr val="FFEAD5"/>
                </a:solidFill>
                <a:latin typeface="Arial" panose="020B0604020202020204" pitchFamily="34" charset="0"/>
                <a:cs typeface="Arial" panose="020B0604020202020204" pitchFamily="34" charset="0"/>
              </a:defRPr>
            </a:lvl1pPr>
            <a:lvl2pPr>
              <a:defRPr lang="en-US" sz="1800" kern="1200" smtClean="0">
                <a:solidFill>
                  <a:schemeClr val="tx1"/>
                </a:solidFill>
                <a:latin typeface="+mn-lt"/>
              </a:defRPr>
            </a:lvl2pPr>
            <a:lvl3pPr>
              <a:defRPr lang="en-US" sz="1800" smtClean="0">
                <a:latin typeface="+mn-lt"/>
                <a:cs typeface="+mn-cs"/>
              </a:defRPr>
            </a:lvl3pPr>
            <a:lvl4pPr>
              <a:defRPr lang="en-US" sz="1800" smtClean="0">
                <a:latin typeface="+mn-lt"/>
                <a:cs typeface="+mn-cs"/>
              </a:defRPr>
            </a:lvl4pPr>
            <a:lvl5pPr>
              <a:defRPr lang="en-US" sz="1800">
                <a:latin typeface="+mn-lt"/>
                <a:cs typeface="+mn-cs"/>
              </a:defRPr>
            </a:lvl5pPr>
          </a:lstStyle>
          <a:p>
            <a:pPr lvl="0" algn="ctr" defTabSz="914400" latinLnBrk="0">
              <a:spcBef>
                <a:spcPct val="50000"/>
              </a:spcBef>
            </a:pPr>
            <a:endParaRPr lang="en-US" dirty="0"/>
          </a:p>
        </p:txBody>
      </p:sp>
      <p:sp>
        <p:nvSpPr>
          <p:cNvPr id="5" name="Picture Placeholder 4">
            <a:extLst>
              <a:ext uri="{FF2B5EF4-FFF2-40B4-BE49-F238E27FC236}">
                <a16:creationId xmlns:a16="http://schemas.microsoft.com/office/drawing/2014/main" id="{862D5B62-23AA-43D6-8872-87AF168CFF10}"/>
              </a:ext>
            </a:extLst>
          </p:cNvPr>
          <p:cNvSpPr>
            <a:spLocks noGrp="1"/>
          </p:cNvSpPr>
          <p:nvPr>
            <p:ph type="pic" sz="quarter" idx="12"/>
          </p:nvPr>
        </p:nvSpPr>
        <p:spPr>
          <a:xfrm>
            <a:off x="684213" y="1033463"/>
            <a:ext cx="2033587" cy="1204912"/>
          </a:xfrm>
        </p:spPr>
        <p:txBody>
          <a:bodyPr/>
          <a:lstStyle/>
          <a:p>
            <a:endParaRPr lang="en-US"/>
          </a:p>
        </p:txBody>
      </p:sp>
      <p:sp>
        <p:nvSpPr>
          <p:cNvPr id="8" name="Picture Placeholder 7">
            <a:extLst>
              <a:ext uri="{FF2B5EF4-FFF2-40B4-BE49-F238E27FC236}">
                <a16:creationId xmlns:a16="http://schemas.microsoft.com/office/drawing/2014/main" id="{F217C94C-8F20-4F70-A40A-A05F0B55BBF6}"/>
              </a:ext>
            </a:extLst>
          </p:cNvPr>
          <p:cNvSpPr>
            <a:spLocks noGrp="1"/>
          </p:cNvSpPr>
          <p:nvPr>
            <p:ph type="pic" sz="quarter" idx="13"/>
          </p:nvPr>
        </p:nvSpPr>
        <p:spPr>
          <a:xfrm>
            <a:off x="4813300" y="2538413"/>
            <a:ext cx="3527425" cy="2930525"/>
          </a:xfrm>
        </p:spPr>
        <p:txBody>
          <a:bodyPr/>
          <a:lstStyle/>
          <a:p>
            <a:endParaRPr lang="en-US"/>
          </a:p>
        </p:txBody>
      </p:sp>
    </p:spTree>
    <p:extLst>
      <p:ext uri="{BB962C8B-B14F-4D97-AF65-F5344CB8AC3E}">
        <p14:creationId xmlns:p14="http://schemas.microsoft.com/office/powerpoint/2010/main" val="1065664542"/>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6250" y="1241425"/>
            <a:ext cx="4029075" cy="488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7725" y="1241425"/>
            <a:ext cx="4029075" cy="488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09821054"/>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9603167"/>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58108801"/>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3756462"/>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77307372"/>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71132566"/>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5443064"/>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3"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198A46"/>
                </a:solidFill>
                <a:cs typeface="Arial"/>
              </a:rPr>
              <a:pPr algn="r">
                <a:defRPr/>
              </a:pPr>
              <a:t>‹#›</a:t>
            </a:fld>
            <a:endParaRPr lang="en-US" sz="1600" dirty="0">
              <a:solidFill>
                <a:srgbClr val="198A46"/>
              </a:solidFill>
              <a:cs typeface="Arial"/>
            </a:endParaRPr>
          </a:p>
        </p:txBody>
      </p:sp>
      <p:sp>
        <p:nvSpPr>
          <p:cNvPr id="1027" name="Rectangle 2"/>
          <p:cNvSpPr>
            <a:spLocks noGrp="1" noChangeArrowheads="1"/>
          </p:cNvSpPr>
          <p:nvPr>
            <p:ph type="title"/>
          </p:nvPr>
        </p:nvSpPr>
        <p:spPr bwMode="auto">
          <a:xfrm>
            <a:off x="466725" y="236538"/>
            <a:ext cx="824547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dirty="0"/>
              <a:t>Click to edit Master title style</a:t>
            </a:r>
          </a:p>
        </p:txBody>
      </p:sp>
      <p:sp>
        <p:nvSpPr>
          <p:cNvPr id="2" name="Rectangle 3"/>
          <p:cNvSpPr>
            <a:spLocks noGrp="1" noChangeArrowheads="1"/>
          </p:cNvSpPr>
          <p:nvPr>
            <p:ph type="body" idx="1"/>
          </p:nvPr>
        </p:nvSpPr>
        <p:spPr bwMode="auto">
          <a:xfrm>
            <a:off x="476250" y="1241425"/>
            <a:ext cx="8210550" cy="488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49162" name="Rectangle 10"/>
          <p:cNvSpPr>
            <a:spLocks noChangeArrowheads="1"/>
          </p:cNvSpPr>
          <p:nvPr userDrawn="1"/>
        </p:nvSpPr>
        <p:spPr bwMode="auto">
          <a:xfrm>
            <a:off x="122238" y="6305550"/>
            <a:ext cx="7480300" cy="412750"/>
          </a:xfrm>
          <a:prstGeom prst="rect">
            <a:avLst/>
          </a:prstGeom>
          <a:noFill/>
          <a:ln w="9525">
            <a:noFill/>
            <a:miter lim="800000"/>
            <a:headEnd/>
            <a:tailEnd/>
          </a:ln>
          <a:effectLst/>
        </p:spPr>
        <p:txBody>
          <a:bodyPr>
            <a:spAutoFit/>
          </a:bodyPr>
          <a:lstStyle/>
          <a:p>
            <a:pPr>
              <a:defRPr/>
            </a:pPr>
            <a:r>
              <a:rPr lang="en-US" sz="1700" b="1" dirty="0">
                <a:solidFill>
                  <a:srgbClr val="198A46"/>
                </a:solidFill>
                <a:cs typeface="Arial"/>
              </a:rPr>
              <a:t>CHAPTER 2</a:t>
            </a:r>
            <a:r>
              <a:rPr lang="en-US" sz="1700" dirty="0">
                <a:solidFill>
                  <a:srgbClr val="198A46"/>
                </a:solidFill>
                <a:cs typeface="Arial"/>
              </a:rPr>
              <a:t> </a:t>
            </a:r>
            <a:r>
              <a:rPr lang="en-US" sz="2100" dirty="0">
                <a:solidFill>
                  <a:srgbClr val="198A46"/>
                </a:solidFill>
                <a:cs typeface="Arial"/>
              </a:rPr>
              <a:t>The Data of Macroeconomics</a:t>
            </a:r>
          </a:p>
        </p:txBody>
      </p:sp>
    </p:spTree>
    <p:extLst>
      <p:ext uri="{BB962C8B-B14F-4D97-AF65-F5344CB8AC3E}">
        <p14:creationId xmlns:p14="http://schemas.microsoft.com/office/powerpoint/2010/main" val="3046753738"/>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35" r:id="rId12"/>
  </p:sldLayoutIdLst>
  <p:transition>
    <p:wipe dir="r"/>
  </p:transition>
  <p:hf sldNum="0" hdr="0" dt="0"/>
  <p:txStyles>
    <p:titleStyle>
      <a:lvl1pPr algn="l" rtl="0" eaLnBrk="0" fontAlgn="base" hangingPunct="0">
        <a:lnSpc>
          <a:spcPct val="105000"/>
        </a:lnSpc>
        <a:spcBef>
          <a:spcPct val="0"/>
        </a:spcBef>
        <a:spcAft>
          <a:spcPct val="0"/>
        </a:spcAft>
        <a:defRPr sz="3400" b="1">
          <a:solidFill>
            <a:srgbClr val="00006E"/>
          </a:solidFill>
          <a:latin typeface="+mj-lt"/>
          <a:ea typeface="+mj-ea"/>
          <a:cs typeface="+mj-cs"/>
        </a:defRPr>
      </a:lvl1pPr>
      <a:lvl2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2pPr>
      <a:lvl3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3pPr>
      <a:lvl4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4pPr>
      <a:lvl5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5pPr>
      <a:lvl6pPr marL="457200" algn="l" rtl="0" fontAlgn="base">
        <a:lnSpc>
          <a:spcPct val="105000"/>
        </a:lnSpc>
        <a:spcBef>
          <a:spcPct val="0"/>
        </a:spcBef>
        <a:spcAft>
          <a:spcPct val="0"/>
        </a:spcAft>
        <a:defRPr sz="3400" b="1">
          <a:solidFill>
            <a:srgbClr val="660033"/>
          </a:solidFill>
          <a:latin typeface="Tahoma" pitchFamily="34" charset="0"/>
          <a:cs typeface="Arial" charset="0"/>
        </a:defRPr>
      </a:lvl6pPr>
      <a:lvl7pPr marL="914400" algn="l" rtl="0" fontAlgn="base">
        <a:lnSpc>
          <a:spcPct val="105000"/>
        </a:lnSpc>
        <a:spcBef>
          <a:spcPct val="0"/>
        </a:spcBef>
        <a:spcAft>
          <a:spcPct val="0"/>
        </a:spcAft>
        <a:defRPr sz="3400" b="1">
          <a:solidFill>
            <a:srgbClr val="660033"/>
          </a:solidFill>
          <a:latin typeface="Tahoma" pitchFamily="34" charset="0"/>
          <a:cs typeface="Arial" charset="0"/>
        </a:defRPr>
      </a:lvl7pPr>
      <a:lvl8pPr marL="1371600" algn="l" rtl="0" fontAlgn="base">
        <a:lnSpc>
          <a:spcPct val="105000"/>
        </a:lnSpc>
        <a:spcBef>
          <a:spcPct val="0"/>
        </a:spcBef>
        <a:spcAft>
          <a:spcPct val="0"/>
        </a:spcAft>
        <a:defRPr sz="3400" b="1">
          <a:solidFill>
            <a:srgbClr val="660033"/>
          </a:solidFill>
          <a:latin typeface="Tahoma" pitchFamily="34" charset="0"/>
          <a:cs typeface="Arial" charset="0"/>
        </a:defRPr>
      </a:lvl8pPr>
      <a:lvl9pPr marL="1828800" algn="l" rtl="0" fontAlgn="base">
        <a:lnSpc>
          <a:spcPct val="105000"/>
        </a:lnSpc>
        <a:spcBef>
          <a:spcPct val="0"/>
        </a:spcBef>
        <a:spcAft>
          <a:spcPct val="0"/>
        </a:spcAft>
        <a:defRPr sz="3400" b="1">
          <a:solidFill>
            <a:srgbClr val="660033"/>
          </a:solidFill>
          <a:latin typeface="Tahoma" pitchFamily="34" charset="0"/>
          <a:cs typeface="Arial" charset="0"/>
        </a:defRPr>
      </a:lvl9pPr>
    </p:titleStyle>
    <p:bodyStyle>
      <a:lvl1pPr marL="342900" indent="-342900" algn="l" rtl="0" eaLnBrk="0" fontAlgn="base" hangingPunct="0">
        <a:lnSpc>
          <a:spcPct val="105000"/>
        </a:lnSpc>
        <a:spcBef>
          <a:spcPct val="45000"/>
        </a:spcBef>
        <a:spcAft>
          <a:spcPct val="0"/>
        </a:spcAft>
        <a:buClr>
          <a:srgbClr val="996633"/>
        </a:buClr>
        <a:buSzPct val="120000"/>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6600"/>
        </a:buClr>
        <a:buSzPct val="120000"/>
        <a:buFont typeface="Wingdings" pitchFamily="2" charset="2"/>
        <a:buChar char="§"/>
        <a:defRPr sz="2700">
          <a:solidFill>
            <a:schemeClr val="tx1"/>
          </a:solidFill>
          <a:latin typeface="+mn-lt"/>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cs typeface="+mn-cs"/>
        </a:defRPr>
      </a:lvl3pPr>
      <a:lvl4pPr marL="1600200" indent="-228600" algn="l" rtl="0" eaLnBrk="0" fontAlgn="base" hangingPunct="0">
        <a:spcBef>
          <a:spcPct val="20000"/>
        </a:spcBef>
        <a:spcAft>
          <a:spcPct val="0"/>
        </a:spcAft>
        <a:buChar char="–"/>
        <a:defRPr sz="2600">
          <a:solidFill>
            <a:schemeClr val="tx1"/>
          </a:solidFill>
          <a:latin typeface="+mn-lt"/>
          <a:cs typeface="+mn-cs"/>
        </a:defRPr>
      </a:lvl4pPr>
      <a:lvl5pPr marL="2057400" indent="-228600" algn="l" rtl="0" eaLnBrk="0" fontAlgn="base" hangingPunct="0">
        <a:spcBef>
          <a:spcPct val="20000"/>
        </a:spcBef>
        <a:spcAft>
          <a:spcPct val="0"/>
        </a:spcAft>
        <a:buChar char="»"/>
        <a:defRPr sz="2600">
          <a:solidFill>
            <a:schemeClr val="tx1"/>
          </a:solidFill>
          <a:latin typeface="+mn-lt"/>
          <a:cs typeface="+mn-cs"/>
        </a:defRPr>
      </a:lvl5pPr>
      <a:lvl6pPr marL="2514600" indent="-228600" algn="l" rtl="0" fontAlgn="base">
        <a:spcBef>
          <a:spcPct val="20000"/>
        </a:spcBef>
        <a:spcAft>
          <a:spcPct val="0"/>
        </a:spcAft>
        <a:buChar char="»"/>
        <a:defRPr sz="2600">
          <a:solidFill>
            <a:schemeClr val="tx1"/>
          </a:solidFill>
          <a:latin typeface="+mn-lt"/>
          <a:cs typeface="+mn-cs"/>
        </a:defRPr>
      </a:lvl6pPr>
      <a:lvl7pPr marL="2971800" indent="-228600" algn="l" rtl="0" fontAlgn="base">
        <a:spcBef>
          <a:spcPct val="20000"/>
        </a:spcBef>
        <a:spcAft>
          <a:spcPct val="0"/>
        </a:spcAft>
        <a:buChar char="»"/>
        <a:defRPr sz="2600">
          <a:solidFill>
            <a:schemeClr val="tx1"/>
          </a:solidFill>
          <a:latin typeface="+mn-lt"/>
          <a:cs typeface="+mn-cs"/>
        </a:defRPr>
      </a:lvl7pPr>
      <a:lvl8pPr marL="3429000" indent="-228600" algn="l" rtl="0" fontAlgn="base">
        <a:spcBef>
          <a:spcPct val="20000"/>
        </a:spcBef>
        <a:spcAft>
          <a:spcPct val="0"/>
        </a:spcAft>
        <a:buChar char="»"/>
        <a:defRPr sz="2600">
          <a:solidFill>
            <a:schemeClr val="tx1"/>
          </a:solidFill>
          <a:latin typeface="+mn-lt"/>
          <a:cs typeface="+mn-cs"/>
        </a:defRPr>
      </a:lvl8pPr>
      <a:lvl9pPr marL="3886200" indent="-228600" algn="l" rtl="0" fontAlgn="base">
        <a:spcBef>
          <a:spcPct val="20000"/>
        </a:spcBef>
        <a:spcAft>
          <a:spcPct val="0"/>
        </a:spcAft>
        <a:buChar char="»"/>
        <a:defRPr sz="2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457200" y="1600200"/>
            <a:ext cx="8229600" cy="4525963"/>
          </a:xfrm>
          <a:prstGeom prst="rect">
            <a:avLst/>
          </a:prstGeom>
          <a:noFill/>
          <a:ln>
            <a:noFill/>
          </a:ln>
        </p:spPr>
        <p:txBody>
          <a:bodyPr vert="horz" wrap="square" lIns="91440" tIns="45720" rIns="91440" bIns="45720" numCol="1" anchor="t" anchorCtr="0" compatLnSpc="1">
            <a:prstTxWarp prst="textNoShape">
              <a:avLst/>
            </a:prstTxWarp>
          </a:bodyPr>
          <a:lstStyle/>
          <a:p>
            <a:pPr lvl="0">
              <a:spcBef>
                <a:spcPts val="0"/>
              </a:spcBef>
            </a:pPr>
            <a:r>
              <a:rPr lang="en-US" dirty="0"/>
              <a:t>Click to edit Master text style</a:t>
            </a:r>
          </a:p>
          <a:p>
            <a:pPr lvl="1">
              <a:buClr>
                <a:srgbClr val="7C634D"/>
              </a:buClr>
            </a:pPr>
            <a:r>
              <a:rPr lang="en-US" dirty="0"/>
              <a:t>Second level</a:t>
            </a:r>
          </a:p>
          <a:p>
            <a:pPr lvl="2">
              <a:buSzPct val="75000"/>
              <a:buFont typeface="Wingdings" panose="05000000000000000000" pitchFamily="2" charset="2"/>
              <a:buChar char="§"/>
            </a:pPr>
            <a:r>
              <a:rPr lang="en-US" dirty="0"/>
              <a:t>Third level</a:t>
            </a:r>
          </a:p>
          <a:p>
            <a:pPr lvl="4">
              <a:buClr>
                <a:srgbClr val="7C634D"/>
              </a:buClr>
            </a:pPr>
            <a:r>
              <a:rPr lang="en-US" dirty="0"/>
              <a:t>Fourth Level</a:t>
            </a:r>
          </a:p>
        </p:txBody>
      </p:sp>
      <p:sp>
        <p:nvSpPr>
          <p:cNvPr id="1026" name="Title Placeholder 1"/>
          <p:cNvSpPr>
            <a:spLocks noGrp="1"/>
          </p:cNvSpPr>
          <p:nvPr>
            <p:ph type="title"/>
          </p:nvPr>
        </p:nvSpPr>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endParaRPr lang="en-US" dirty="0"/>
          </a:p>
        </p:txBody>
      </p:sp>
      <p:sp>
        <p:nvSpPr>
          <p:cNvPr id="4" name="Rectangle 10">
            <a:extLst>
              <a:ext uri="{FF2B5EF4-FFF2-40B4-BE49-F238E27FC236}">
                <a16:creationId xmlns:a16="http://schemas.microsoft.com/office/drawing/2014/main" id="{CA7BE932-3FA3-4689-9B4F-7AF646CC8596}"/>
              </a:ext>
            </a:extLst>
          </p:cNvPr>
          <p:cNvSpPr>
            <a:spLocks noChangeArrowheads="1"/>
          </p:cNvSpPr>
          <p:nvPr/>
        </p:nvSpPr>
        <p:spPr bwMode="auto">
          <a:xfrm>
            <a:off x="122238" y="6305550"/>
            <a:ext cx="7480300" cy="412750"/>
          </a:xfrm>
          <a:prstGeom prst="rect">
            <a:avLst/>
          </a:prstGeom>
          <a:noFill/>
          <a:ln w="9525">
            <a:noFill/>
            <a:miter lim="800000"/>
            <a:headEnd/>
            <a:tailEnd/>
          </a:ln>
          <a:effectLst/>
        </p:spPr>
        <p:txBody>
          <a:bodyPr>
            <a:spAutoFit/>
          </a:bodyPr>
          <a:lstStyle/>
          <a:p>
            <a:pPr>
              <a:defRPr/>
            </a:pPr>
            <a:r>
              <a:rPr lang="en-US" sz="1700" b="1" dirty="0">
                <a:solidFill>
                  <a:srgbClr val="198A46"/>
                </a:solidFill>
                <a:cs typeface="+mn-cs"/>
              </a:rPr>
              <a:t>CHAPTER 3</a:t>
            </a:r>
            <a:r>
              <a:rPr lang="en-US" sz="1700" dirty="0">
                <a:solidFill>
                  <a:srgbClr val="198A46"/>
                </a:solidFill>
                <a:cs typeface="+mn-cs"/>
              </a:rPr>
              <a:t>  </a:t>
            </a:r>
            <a:r>
              <a:rPr lang="en-US" sz="2100" dirty="0">
                <a:solidFill>
                  <a:srgbClr val="198A46"/>
                </a:solidFill>
                <a:cs typeface="+mn-cs"/>
              </a:rPr>
              <a:t>National Income</a:t>
            </a:r>
          </a:p>
        </p:txBody>
      </p:sp>
      <p:sp>
        <p:nvSpPr>
          <p:cNvPr id="5" name="Rectangle 10">
            <a:extLst>
              <a:ext uri="{FF2B5EF4-FFF2-40B4-BE49-F238E27FC236}">
                <a16:creationId xmlns:a16="http://schemas.microsoft.com/office/drawing/2014/main" id="{20290441-3196-447C-9BF3-1C87E3CF2A73}"/>
              </a:ext>
            </a:extLst>
          </p:cNvPr>
          <p:cNvSpPr>
            <a:spLocks noChangeArrowheads="1"/>
          </p:cNvSpPr>
          <p:nvPr/>
        </p:nvSpPr>
        <p:spPr bwMode="auto">
          <a:xfrm>
            <a:off x="122238" y="6305550"/>
            <a:ext cx="7480300" cy="412750"/>
          </a:xfrm>
          <a:prstGeom prst="rect">
            <a:avLst/>
          </a:prstGeom>
          <a:noFill/>
          <a:ln w="9525">
            <a:noFill/>
            <a:miter lim="800000"/>
            <a:headEnd/>
            <a:tailEnd/>
          </a:ln>
          <a:effectLst/>
        </p:spPr>
        <p:txBody>
          <a:bodyPr>
            <a:spAutoFit/>
          </a:bodyPr>
          <a:lstStyle/>
          <a:p>
            <a:pPr>
              <a:defRPr/>
            </a:pPr>
            <a:r>
              <a:rPr lang="en-US" sz="1700" b="1" dirty="0">
                <a:solidFill>
                  <a:srgbClr val="198A46"/>
                </a:solidFill>
                <a:cs typeface="+mn-cs"/>
              </a:rPr>
              <a:t>CHAPTER 1</a:t>
            </a:r>
            <a:r>
              <a:rPr lang="en-US" sz="1700" dirty="0">
                <a:solidFill>
                  <a:srgbClr val="198A46"/>
                </a:solidFill>
                <a:cs typeface="+mn-cs"/>
              </a:rPr>
              <a:t> </a:t>
            </a:r>
            <a:r>
              <a:rPr lang="en-US" sz="2100" dirty="0">
                <a:solidFill>
                  <a:srgbClr val="198A46"/>
                </a:solidFill>
                <a:cs typeface="+mn-cs"/>
              </a:rPr>
              <a:t>The Science of Macroeconomics</a:t>
            </a:r>
          </a:p>
        </p:txBody>
      </p:sp>
      <p:sp>
        <p:nvSpPr>
          <p:cNvPr id="6" name="Rectangle 10">
            <a:extLst>
              <a:ext uri="{FF2B5EF4-FFF2-40B4-BE49-F238E27FC236}">
                <a16:creationId xmlns:a16="http://schemas.microsoft.com/office/drawing/2014/main" id="{85CD2DAF-516C-4DBF-ABAC-18CB353BB622}"/>
              </a:ext>
            </a:extLst>
          </p:cNvPr>
          <p:cNvSpPr>
            <a:spLocks noChangeArrowheads="1"/>
          </p:cNvSpPr>
          <p:nvPr userDrawn="1"/>
        </p:nvSpPr>
        <p:spPr bwMode="auto">
          <a:xfrm>
            <a:off x="122238" y="6305550"/>
            <a:ext cx="7480300" cy="412750"/>
          </a:xfrm>
          <a:prstGeom prst="rect">
            <a:avLst/>
          </a:prstGeom>
          <a:noFill/>
          <a:ln w="9525">
            <a:noFill/>
            <a:miter lim="800000"/>
            <a:headEnd/>
            <a:tailEnd/>
          </a:ln>
          <a:effectLst/>
        </p:spPr>
        <p:txBody>
          <a:bodyPr>
            <a:spAutoFit/>
          </a:bodyPr>
          <a:lstStyle/>
          <a:p>
            <a:pPr>
              <a:defRPr/>
            </a:pPr>
            <a:r>
              <a:rPr lang="en-US" sz="1700" b="1" dirty="0">
                <a:solidFill>
                  <a:srgbClr val="198A46"/>
                </a:solidFill>
                <a:cs typeface="+mn-cs"/>
              </a:rPr>
              <a:t>CHAPTER 2</a:t>
            </a:r>
            <a:r>
              <a:rPr lang="en-US" sz="1700" dirty="0">
                <a:solidFill>
                  <a:srgbClr val="198A46"/>
                </a:solidFill>
                <a:cs typeface="+mn-cs"/>
              </a:rPr>
              <a:t> </a:t>
            </a:r>
            <a:r>
              <a:rPr lang="en-US" sz="2100" dirty="0">
                <a:solidFill>
                  <a:srgbClr val="198A46"/>
                </a:solidFill>
                <a:cs typeface="+mn-cs"/>
              </a:rPr>
              <a:t>The Data of Macroeconomics</a:t>
            </a:r>
          </a:p>
        </p:txBody>
      </p:sp>
    </p:spTree>
    <p:extLst>
      <p:ext uri="{BB962C8B-B14F-4D97-AF65-F5344CB8AC3E}">
        <p14:creationId xmlns:p14="http://schemas.microsoft.com/office/powerpoint/2010/main" val="3737173453"/>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4" r:id="rId9"/>
    <p:sldLayoutId id="2147483836" r:id="rId10"/>
  </p:sldLayoutIdLst>
  <p:transition>
    <p:wipe dir="r"/>
  </p:transition>
  <p:hf sldNum="0" hdr="0" dt="0"/>
  <p:txStyles>
    <p:titleStyle>
      <a:lvl1pPr algn="ctr" rtl="0" eaLnBrk="1" fontAlgn="base" hangingPunct="1">
        <a:spcBef>
          <a:spcPct val="0"/>
        </a:spcBef>
        <a:spcAft>
          <a:spcPct val="0"/>
        </a:spcAft>
        <a:defRPr lang="en-US" sz="2800" b="1" kern="1200">
          <a:solidFill>
            <a:srgbClr val="0067B3"/>
          </a:solidFill>
          <a:latin typeface="Arial Narrow" panose="020B0606020202030204" pitchFamily="34" charset="0"/>
          <a:ea typeface="+mj-ea"/>
          <a:cs typeface="Arial" pitchFamily="34" charset="0"/>
        </a:defRPr>
      </a:lvl1pPr>
      <a:lvl2pPr algn="ctr" rtl="0" eaLnBrk="1" fontAlgn="base" hangingPunct="1">
        <a:spcBef>
          <a:spcPct val="0"/>
        </a:spcBef>
        <a:spcAft>
          <a:spcPct val="0"/>
        </a:spcAft>
        <a:defRPr sz="3200" b="1">
          <a:solidFill>
            <a:srgbClr val="330066"/>
          </a:solidFill>
          <a:latin typeface="Arial" pitchFamily="34" charset="0"/>
          <a:cs typeface="Arial" pitchFamily="34" charset="0"/>
        </a:defRPr>
      </a:lvl2pPr>
      <a:lvl3pPr algn="ctr" rtl="0" eaLnBrk="1" fontAlgn="base" hangingPunct="1">
        <a:spcBef>
          <a:spcPct val="0"/>
        </a:spcBef>
        <a:spcAft>
          <a:spcPct val="0"/>
        </a:spcAft>
        <a:defRPr sz="3200" b="1">
          <a:solidFill>
            <a:srgbClr val="330066"/>
          </a:solidFill>
          <a:latin typeface="Arial" pitchFamily="34" charset="0"/>
          <a:cs typeface="Arial" pitchFamily="34" charset="0"/>
        </a:defRPr>
      </a:lvl3pPr>
      <a:lvl4pPr algn="ctr" rtl="0" eaLnBrk="1" fontAlgn="base" hangingPunct="1">
        <a:spcBef>
          <a:spcPct val="0"/>
        </a:spcBef>
        <a:spcAft>
          <a:spcPct val="0"/>
        </a:spcAft>
        <a:defRPr sz="3200" b="1">
          <a:solidFill>
            <a:srgbClr val="330066"/>
          </a:solidFill>
          <a:latin typeface="Arial" pitchFamily="34" charset="0"/>
          <a:cs typeface="Arial" pitchFamily="34" charset="0"/>
        </a:defRPr>
      </a:lvl4pPr>
      <a:lvl5pPr algn="ctr" rtl="0" eaLnBrk="1" fontAlgn="base" hangingPunct="1">
        <a:spcBef>
          <a:spcPct val="0"/>
        </a:spcBef>
        <a:spcAft>
          <a:spcPct val="0"/>
        </a:spcAft>
        <a:defRPr sz="3200" b="1">
          <a:solidFill>
            <a:srgbClr val="330066"/>
          </a:solidFill>
          <a:latin typeface="Arial" pitchFamily="34" charset="0"/>
          <a:cs typeface="Arial" pitchFamily="34" charset="0"/>
        </a:defRPr>
      </a:lvl5pPr>
      <a:lvl6pPr marL="457200" algn="ctr" rtl="0" eaLnBrk="1" fontAlgn="base" hangingPunct="1">
        <a:spcBef>
          <a:spcPct val="0"/>
        </a:spcBef>
        <a:spcAft>
          <a:spcPct val="0"/>
        </a:spcAft>
        <a:defRPr sz="3200" b="1">
          <a:solidFill>
            <a:srgbClr val="330066"/>
          </a:solidFill>
          <a:latin typeface="Arial" pitchFamily="34" charset="0"/>
          <a:cs typeface="Arial" pitchFamily="34" charset="0"/>
        </a:defRPr>
      </a:lvl6pPr>
      <a:lvl7pPr marL="914400" algn="ctr" rtl="0" eaLnBrk="1" fontAlgn="base" hangingPunct="1">
        <a:spcBef>
          <a:spcPct val="0"/>
        </a:spcBef>
        <a:spcAft>
          <a:spcPct val="0"/>
        </a:spcAft>
        <a:defRPr sz="3200" b="1">
          <a:solidFill>
            <a:srgbClr val="330066"/>
          </a:solidFill>
          <a:latin typeface="Arial" pitchFamily="34" charset="0"/>
          <a:cs typeface="Arial" pitchFamily="34" charset="0"/>
        </a:defRPr>
      </a:lvl7pPr>
      <a:lvl8pPr marL="1371600" algn="ctr" rtl="0" eaLnBrk="1" fontAlgn="base" hangingPunct="1">
        <a:spcBef>
          <a:spcPct val="0"/>
        </a:spcBef>
        <a:spcAft>
          <a:spcPct val="0"/>
        </a:spcAft>
        <a:defRPr sz="3200" b="1">
          <a:solidFill>
            <a:srgbClr val="330066"/>
          </a:solidFill>
          <a:latin typeface="Arial" pitchFamily="34" charset="0"/>
          <a:cs typeface="Arial" pitchFamily="34" charset="0"/>
        </a:defRPr>
      </a:lvl8pPr>
      <a:lvl9pPr marL="1828800" algn="ctr" rtl="0" eaLnBrk="1" fontAlgn="base" hangingPunct="1">
        <a:spcBef>
          <a:spcPct val="0"/>
        </a:spcBef>
        <a:spcAft>
          <a:spcPct val="0"/>
        </a:spcAft>
        <a:defRPr sz="3200" b="1">
          <a:solidFill>
            <a:srgbClr val="330066"/>
          </a:solidFill>
          <a:latin typeface="Arial" pitchFamily="34" charset="0"/>
          <a:cs typeface="Arial" pitchFamily="34" charset="0"/>
        </a:defRPr>
      </a:lvl9pPr>
    </p:titleStyle>
    <p:bodyStyle>
      <a:lvl1pPr marL="0" indent="0" algn="l" rtl="0" eaLnBrk="1" fontAlgn="base" hangingPunct="1">
        <a:spcBef>
          <a:spcPct val="20000"/>
        </a:spcBef>
        <a:spcAft>
          <a:spcPct val="0"/>
        </a:spcAft>
        <a:buClr>
          <a:srgbClr val="330066"/>
        </a:buClr>
        <a:buSzPct val="150000"/>
        <a:buNone/>
        <a:defRPr lang="en-US" sz="2400" dirty="0" smtClean="0">
          <a:solidFill>
            <a:srgbClr val="000000"/>
          </a:solidFill>
          <a:latin typeface="Arial"/>
          <a:ea typeface="+mn-ea"/>
          <a:cs typeface="+mn-cs"/>
        </a:defRPr>
      </a:lvl1pPr>
      <a:lvl2pPr marL="685800" indent="-342900" algn="l" rtl="0" eaLnBrk="1" fontAlgn="base" hangingPunct="1">
        <a:spcBef>
          <a:spcPct val="20000"/>
        </a:spcBef>
        <a:spcAft>
          <a:spcPct val="0"/>
        </a:spcAft>
        <a:buClr>
          <a:srgbClr val="0067B3"/>
        </a:buClr>
        <a:buSzPct val="100000"/>
        <a:buFont typeface="Wingdings" panose="05000000000000000000" pitchFamily="2" charset="2"/>
        <a:buChar char="§"/>
        <a:defRPr lang="en-US" sz="2400" dirty="0" smtClean="0">
          <a:solidFill>
            <a:srgbClr val="000000"/>
          </a:solidFill>
          <a:latin typeface="Arial"/>
          <a:ea typeface="+mn-ea"/>
          <a:cs typeface="+mn-cs"/>
        </a:defRPr>
      </a:lvl2pPr>
      <a:lvl3pPr marL="1035050" indent="-342900" algn="l" rtl="0" eaLnBrk="1" fontAlgn="base" hangingPunct="1">
        <a:spcBef>
          <a:spcPct val="20000"/>
        </a:spcBef>
        <a:spcAft>
          <a:spcPct val="0"/>
        </a:spcAft>
        <a:buClr>
          <a:srgbClr val="7C634D"/>
        </a:buClr>
        <a:buSzPct val="150000"/>
        <a:buFont typeface="Arial" panose="020B0604020202020204" pitchFamily="34" charset="0"/>
        <a:buChar char="•"/>
        <a:defRPr lang="en-US" sz="2300" kern="1200" dirty="0">
          <a:solidFill>
            <a:schemeClr val="tx1"/>
          </a:solidFill>
          <a:latin typeface="Arial" pitchFamily="34" charset="0"/>
          <a:ea typeface="+mn-ea"/>
          <a:cs typeface="Arial" pitchFamily="34" charset="0"/>
        </a:defRPr>
      </a:lvl3pPr>
      <a:lvl4pPr marL="1031875" indent="-342900" algn="l" rtl="0" eaLnBrk="1" fontAlgn="base" hangingPunct="1">
        <a:spcBef>
          <a:spcPct val="20000"/>
        </a:spcBef>
        <a:spcAft>
          <a:spcPct val="0"/>
        </a:spcAft>
        <a:buClr>
          <a:srgbClr val="7C634D"/>
        </a:buClr>
        <a:buSzPct val="100000"/>
        <a:buFont typeface="Arial" panose="020B0604020202020204" pitchFamily="34" charset="0"/>
        <a:buChar char="•"/>
        <a:defRPr lang="en-US" sz="2400" kern="1200" dirty="0" smtClean="0">
          <a:solidFill>
            <a:schemeClr val="tx1"/>
          </a:solidFill>
          <a:latin typeface="Arial" pitchFamily="34" charset="0"/>
          <a:ea typeface="+mn-ea"/>
          <a:cs typeface="Arial" pitchFamily="34" charset="0"/>
        </a:defRPr>
      </a:lvl4pPr>
      <a:lvl5pPr marL="1370013" indent="-342900" algn="l" rtl="0" eaLnBrk="1" fontAlgn="base" hangingPunct="1">
        <a:spcBef>
          <a:spcPct val="20000"/>
        </a:spcBef>
        <a:spcAft>
          <a:spcPct val="0"/>
        </a:spcAft>
        <a:buClr>
          <a:srgbClr val="0067B3"/>
        </a:buClr>
        <a:buSzPct val="75000"/>
        <a:buFont typeface="Wingdings" panose="05000000000000000000" pitchFamily="2" charset="2"/>
        <a:buChar char="§"/>
        <a:defRPr lang="en-US" sz="2400" kern="1200" dirty="0" smtClean="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6.xml"/><Relationship Id="rId1" Type="http://schemas.openxmlformats.org/officeDocument/2006/relationships/vmlDrawing" Target="../drawings/vmlDrawing1.vml"/><Relationship Id="rId5" Type="http://schemas.openxmlformats.org/officeDocument/2006/relationships/image" Target="../media/image11.wmf"/><Relationship Id="rId4" Type="http://schemas.openxmlformats.org/officeDocument/2006/relationships/oleObject" Target="../embeddings/oleObject1.bin"/></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7.xml"/><Relationship Id="rId1" Type="http://schemas.openxmlformats.org/officeDocument/2006/relationships/vmlDrawing" Target="../drawings/vmlDrawing2.vml"/><Relationship Id="rId6" Type="http://schemas.openxmlformats.org/officeDocument/2006/relationships/image" Target="../media/image13.wmf"/><Relationship Id="rId5" Type="http://schemas.openxmlformats.org/officeDocument/2006/relationships/oleObject" Target="../embeddings/oleObject2.bin"/><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6.xml"/><Relationship Id="rId1" Type="http://schemas.openxmlformats.org/officeDocument/2006/relationships/vmlDrawing" Target="../drawings/vmlDrawing3.vml"/><Relationship Id="rId5" Type="http://schemas.openxmlformats.org/officeDocument/2006/relationships/image" Target="../media/image15.wmf"/><Relationship Id="rId4" Type="http://schemas.openxmlformats.org/officeDocument/2006/relationships/oleObject" Target="../embeddings/oleObject3.bin"/></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6.xml"/><Relationship Id="rId1" Type="http://schemas.openxmlformats.org/officeDocument/2006/relationships/vmlDrawing" Target="../drawings/vmlDrawing4.vml"/><Relationship Id="rId5" Type="http://schemas.openxmlformats.org/officeDocument/2006/relationships/image" Target="../media/image16.wmf"/><Relationship Id="rId4" Type="http://schemas.openxmlformats.org/officeDocument/2006/relationships/oleObject" Target="../embeddings/oleObject4.bin"/></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8.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6.xml"/><Relationship Id="rId1" Type="http://schemas.openxmlformats.org/officeDocument/2006/relationships/vmlDrawing" Target="../drawings/vmlDrawing5.vml"/><Relationship Id="rId5" Type="http://schemas.openxmlformats.org/officeDocument/2006/relationships/image" Target="../media/image19.wmf"/><Relationship Id="rId4" Type="http://schemas.openxmlformats.org/officeDocument/2006/relationships/oleObject" Target="../embeddings/oleObject5.bin"/></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7.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5.xml"/><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Chapter 2">
            <a:extLst>
              <a:ext uri="{FF2B5EF4-FFF2-40B4-BE49-F238E27FC236}">
                <a16:creationId xmlns:a16="http://schemas.microsoft.com/office/drawing/2014/main" id="{FA866163-F5E2-49BD-94B1-9C3F39C84CCD}"/>
              </a:ext>
            </a:extLst>
          </p:cNvPr>
          <p:cNvPicPr>
            <a:picLocks noGrp="1" noChangeAspect="1"/>
          </p:cNvPicPr>
          <p:nvPr>
            <p:ph type="pic" sz="quarter" idx="12"/>
          </p:nvPr>
        </p:nvPicPr>
        <p:blipFill>
          <a:blip r:embed="rId3"/>
          <a:stretch>
            <a:fillRect/>
          </a:stretch>
        </p:blipFill>
        <p:spPr>
          <a:xfrm>
            <a:off x="469419" y="708977"/>
            <a:ext cx="2580681" cy="2519195"/>
          </a:xfrm>
          <a:prstGeom prst="rect">
            <a:avLst/>
          </a:prstGeom>
        </p:spPr>
      </p:pic>
      <p:sp>
        <p:nvSpPr>
          <p:cNvPr id="2" name="Title 1">
            <a:extLst>
              <a:ext uri="{FF2B5EF4-FFF2-40B4-BE49-F238E27FC236}">
                <a16:creationId xmlns:a16="http://schemas.microsoft.com/office/drawing/2014/main" id="{EBFA2C66-C197-49BC-BA39-6A63FF09A094}"/>
              </a:ext>
            </a:extLst>
          </p:cNvPr>
          <p:cNvSpPr>
            <a:spLocks noGrp="1"/>
          </p:cNvSpPr>
          <p:nvPr>
            <p:ph type="title"/>
          </p:nvPr>
        </p:nvSpPr>
        <p:spPr>
          <a:xfrm>
            <a:off x="405125" y="3274492"/>
            <a:ext cx="2684503" cy="1594157"/>
          </a:xfrm>
        </p:spPr>
        <p:txBody>
          <a:bodyPr/>
          <a:lstStyle/>
          <a:p>
            <a:r>
              <a:rPr lang="en-US" dirty="0"/>
              <a:t>The Data of Macroeconomics</a:t>
            </a:r>
          </a:p>
        </p:txBody>
      </p:sp>
      <p:sp>
        <p:nvSpPr>
          <p:cNvPr id="7" name="Content Placeholder 6"/>
          <p:cNvSpPr>
            <a:spLocks noGrp="1"/>
          </p:cNvSpPr>
          <p:nvPr>
            <p:ph sz="quarter" idx="10"/>
          </p:nvPr>
        </p:nvSpPr>
        <p:spPr>
          <a:xfrm>
            <a:off x="3621505" y="380999"/>
            <a:ext cx="5172871" cy="1101840"/>
          </a:xfrm>
          <a:noFill/>
        </p:spPr>
        <p:txBody>
          <a:bodyPr wrap="square" rtlCol="0">
            <a:spAutoFit/>
          </a:bodyPr>
          <a:lstStyle/>
          <a:p>
            <a:r>
              <a:rPr lang="en-US" sz="4400" kern="1200" dirty="0">
                <a:solidFill>
                  <a:schemeClr val="bg1"/>
                </a:solidFill>
                <a:latin typeface="Arial" panose="020B0604020202020204" pitchFamily="34" charset="0"/>
                <a:cs typeface="Arial" panose="020B0604020202020204" pitchFamily="34" charset="0"/>
              </a:rPr>
              <a:t>Macroeconomics</a:t>
            </a:r>
          </a:p>
          <a:p>
            <a:r>
              <a:rPr lang="en-US" sz="1800" i="1" kern="1200" dirty="0">
                <a:solidFill>
                  <a:schemeClr val="bg1"/>
                </a:solidFill>
                <a:latin typeface="Arial" panose="020B0604020202020204" pitchFamily="34" charset="0"/>
                <a:cs typeface="Arial" panose="020B0604020202020204" pitchFamily="34" charset="0"/>
              </a:rPr>
              <a:t>N. Gregory Mankiw</a:t>
            </a:r>
          </a:p>
        </p:txBody>
      </p:sp>
      <p:pic>
        <p:nvPicPr>
          <p:cNvPr id="11" name="Picture Placeholder 10" descr="The text cover image is an abstract, multi-colored design.">
            <a:extLst>
              <a:ext uri="{FF2B5EF4-FFF2-40B4-BE49-F238E27FC236}">
                <a16:creationId xmlns:a16="http://schemas.microsoft.com/office/drawing/2014/main" id="{DD560A3A-DBA7-425B-9864-7CBF64A3A916}"/>
              </a:ext>
            </a:extLst>
          </p:cNvPr>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tretch>
            <a:fillRect/>
          </a:stretch>
        </p:blipFill>
        <p:spPr>
          <a:xfrm>
            <a:off x="3655024" y="1535944"/>
            <a:ext cx="4590032" cy="4590032"/>
          </a:xfrm>
          <a:prstGeom prst="rect">
            <a:avLst/>
          </a:prstGeom>
        </p:spPr>
      </p:pic>
      <p:sp>
        <p:nvSpPr>
          <p:cNvPr id="8" name="Content Placeholder 7"/>
          <p:cNvSpPr>
            <a:spLocks noGrp="1"/>
          </p:cNvSpPr>
          <p:nvPr>
            <p:ph sz="quarter" idx="11"/>
          </p:nvPr>
        </p:nvSpPr>
        <p:spPr>
          <a:xfrm>
            <a:off x="4969041" y="6477000"/>
            <a:ext cx="4174959" cy="338554"/>
          </a:xfrm>
        </p:spPr>
        <p:txBody>
          <a:bodyPr/>
          <a:lstStyle/>
          <a:p>
            <a:r>
              <a:rPr lang="en-US" dirty="0"/>
              <a:t>© 2019 Worth Publishers, all rights reserved</a:t>
            </a:r>
          </a:p>
        </p:txBody>
      </p:sp>
    </p:spTree>
    <p:extLst>
      <p:ext uri="{BB962C8B-B14F-4D97-AF65-F5344CB8AC3E}">
        <p14:creationId xmlns:p14="http://schemas.microsoft.com/office/powerpoint/2010/main" val="471949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2EB6C78-49C9-4AB3-AA41-917A89FEB9FD}"/>
              </a:ext>
            </a:extLst>
          </p:cNvPr>
          <p:cNvSpPr>
            <a:spLocks noGrp="1"/>
          </p:cNvSpPr>
          <p:nvPr>
            <p:ph type="title"/>
          </p:nvPr>
        </p:nvSpPr>
        <p:spPr/>
        <p:txBody>
          <a:bodyPr/>
          <a:lstStyle/>
          <a:p>
            <a:r>
              <a:rPr lang="en-US" dirty="0"/>
              <a:t>U.S. consumption, 2016</a:t>
            </a:r>
          </a:p>
        </p:txBody>
      </p:sp>
      <p:graphicFrame>
        <p:nvGraphicFramePr>
          <p:cNvPr id="13" name="Table Placeholder 12">
            <a:extLst>
              <a:ext uri="{FF2B5EF4-FFF2-40B4-BE49-F238E27FC236}">
                <a16:creationId xmlns:a16="http://schemas.microsoft.com/office/drawing/2014/main" id="{E26816F2-C03A-4DDE-8D48-4A8F520390DD}"/>
              </a:ext>
            </a:extLst>
          </p:cNvPr>
          <p:cNvGraphicFramePr>
            <a:graphicFrameLocks noGrp="1"/>
          </p:cNvGraphicFramePr>
          <p:nvPr>
            <p:ph type="tbl" sz="quarter" idx="11"/>
            <p:extLst>
              <p:ext uri="{D42A27DB-BD31-4B8C-83A1-F6EECF244321}">
                <p14:modId xmlns:p14="http://schemas.microsoft.com/office/powerpoint/2010/main" val="301163618"/>
              </p:ext>
            </p:extLst>
          </p:nvPr>
        </p:nvGraphicFramePr>
        <p:xfrm>
          <a:off x="798657" y="2575343"/>
          <a:ext cx="7493431" cy="2225040"/>
        </p:xfrm>
        <a:graphic>
          <a:graphicData uri="http://schemas.openxmlformats.org/drawingml/2006/table">
            <a:tbl>
              <a:tblPr firstRow="1" bandRow="1">
                <a:tableStyleId>{5940675A-B579-460E-94D1-54222C63F5DA}</a:tableStyleId>
              </a:tblPr>
              <a:tblGrid>
                <a:gridCol w="2673577">
                  <a:extLst>
                    <a:ext uri="{9D8B030D-6E8A-4147-A177-3AD203B41FA5}">
                      <a16:colId xmlns:a16="http://schemas.microsoft.com/office/drawing/2014/main" val="2247358353"/>
                    </a:ext>
                  </a:extLst>
                </a:gridCol>
                <a:gridCol w="2639275">
                  <a:extLst>
                    <a:ext uri="{9D8B030D-6E8A-4147-A177-3AD203B41FA5}">
                      <a16:colId xmlns:a16="http://schemas.microsoft.com/office/drawing/2014/main" val="215975411"/>
                    </a:ext>
                  </a:extLst>
                </a:gridCol>
                <a:gridCol w="2180579">
                  <a:extLst>
                    <a:ext uri="{9D8B030D-6E8A-4147-A177-3AD203B41FA5}">
                      <a16:colId xmlns:a16="http://schemas.microsoft.com/office/drawing/2014/main" val="4194236862"/>
                    </a:ext>
                  </a:extLst>
                </a:gridCol>
              </a:tblGrid>
              <a:tr h="370840">
                <a:tc>
                  <a:txBody>
                    <a:bodyPr/>
                    <a:lstStyle/>
                    <a:p>
                      <a:endParaRPr lang="en-US" sz="1600" b="1" dirty="0">
                        <a:latin typeface="Arial" panose="020B0604020202020204" pitchFamily="34" charset="0"/>
                        <a:cs typeface="Arial" panose="020B0604020202020204" pitchFamily="34" charset="0"/>
                      </a:endParaRPr>
                    </a:p>
                  </a:txBody>
                  <a:tcPr/>
                </a:tc>
                <a:tc>
                  <a:txBody>
                    <a:bodyPr/>
                    <a:lstStyle/>
                    <a:p>
                      <a:r>
                        <a:rPr lang="en-US" sz="1600" b="1" dirty="0">
                          <a:latin typeface="Arial" panose="020B0604020202020204" pitchFamily="34" charset="0"/>
                          <a:cs typeface="Arial" panose="020B0604020202020204" pitchFamily="34" charset="0"/>
                        </a:rPr>
                        <a:t>Total (billions of dollars)</a:t>
                      </a:r>
                    </a:p>
                  </a:txBody>
                  <a:tcPr/>
                </a:tc>
                <a:tc>
                  <a:txBody>
                    <a:bodyPr/>
                    <a:lstStyle/>
                    <a:p>
                      <a:r>
                        <a:rPr lang="en-US" sz="1600" b="1" dirty="0">
                          <a:latin typeface="Arial" panose="020B0604020202020204" pitchFamily="34" charset="0"/>
                          <a:cs typeface="Arial" panose="020B0604020202020204" pitchFamily="34" charset="0"/>
                        </a:rPr>
                        <a:t>Per Person (dollars)</a:t>
                      </a:r>
                    </a:p>
                  </a:txBody>
                  <a:tcPr/>
                </a:tc>
                <a:extLst>
                  <a:ext uri="{0D108BD9-81ED-4DB2-BD59-A6C34878D82A}">
                    <a16:rowId xmlns:a16="http://schemas.microsoft.com/office/drawing/2014/main" val="4164346947"/>
                  </a:ext>
                </a:extLst>
              </a:tr>
              <a:tr h="370840">
                <a:tc>
                  <a:txBody>
                    <a:bodyPr/>
                    <a:lstStyle/>
                    <a:p>
                      <a:r>
                        <a:rPr lang="en-US" sz="1600" b="1" dirty="0">
                          <a:latin typeface="Arial" panose="020B0604020202020204" pitchFamily="34" charset="0"/>
                          <a:cs typeface="Arial" panose="020B0604020202020204" pitchFamily="34" charset="0"/>
                        </a:rPr>
                        <a:t>Gross Domestic product</a:t>
                      </a:r>
                    </a:p>
                  </a:txBody>
                  <a:tcPr/>
                </a:tc>
                <a:tc>
                  <a:txBody>
                    <a:bodyPr/>
                    <a:lstStyle/>
                    <a:p>
                      <a:pPr algn="r"/>
                      <a:r>
                        <a:rPr lang="en-US" sz="1600" dirty="0">
                          <a:latin typeface="Arial" panose="020B0604020202020204" pitchFamily="34" charset="0"/>
                          <a:cs typeface="Arial" panose="020B0604020202020204" pitchFamily="34" charset="0"/>
                        </a:rPr>
                        <a:t>18,624</a:t>
                      </a:r>
                    </a:p>
                  </a:txBody>
                  <a:tcPr/>
                </a:tc>
                <a:tc>
                  <a:txBody>
                    <a:bodyPr/>
                    <a:lstStyle/>
                    <a:p>
                      <a:pPr algn="r"/>
                      <a:r>
                        <a:rPr lang="en-US" sz="1600" dirty="0">
                          <a:latin typeface="Arial" panose="020B0604020202020204" pitchFamily="34" charset="0"/>
                          <a:cs typeface="Arial" panose="020B0604020202020204" pitchFamily="34" charset="0"/>
                        </a:rPr>
                        <a:t>57,638</a:t>
                      </a:r>
                    </a:p>
                  </a:txBody>
                  <a:tcPr/>
                </a:tc>
                <a:extLst>
                  <a:ext uri="{0D108BD9-81ED-4DB2-BD59-A6C34878D82A}">
                    <a16:rowId xmlns:a16="http://schemas.microsoft.com/office/drawing/2014/main" val="86775896"/>
                  </a:ext>
                </a:extLst>
              </a:tr>
              <a:tr h="370840">
                <a:tc>
                  <a:txBody>
                    <a:bodyPr/>
                    <a:lstStyle/>
                    <a:p>
                      <a:r>
                        <a:rPr lang="en-US" sz="1600" b="1" dirty="0">
                          <a:latin typeface="Arial" panose="020B0604020202020204" pitchFamily="34" charset="0"/>
                          <a:cs typeface="Arial" panose="020B0604020202020204" pitchFamily="34" charset="0"/>
                        </a:rPr>
                        <a:t>Consumption</a:t>
                      </a:r>
                    </a:p>
                  </a:txBody>
                  <a:tcPr/>
                </a:tc>
                <a:tc>
                  <a:txBody>
                    <a:bodyPr/>
                    <a:lstStyle/>
                    <a:p>
                      <a:pPr algn="r"/>
                      <a:r>
                        <a:rPr lang="en-US" sz="1600" dirty="0">
                          <a:latin typeface="Arial" panose="020B0604020202020204" pitchFamily="34" charset="0"/>
                          <a:cs typeface="Arial" panose="020B0604020202020204" pitchFamily="34" charset="0"/>
                        </a:rPr>
                        <a:t>12,821</a:t>
                      </a:r>
                    </a:p>
                  </a:txBody>
                  <a:tcPr/>
                </a:tc>
                <a:tc>
                  <a:txBody>
                    <a:bodyPr/>
                    <a:lstStyle/>
                    <a:p>
                      <a:pPr algn="r"/>
                      <a:r>
                        <a:rPr lang="en-US" sz="1600" dirty="0">
                          <a:latin typeface="Arial" panose="020B0604020202020204" pitchFamily="34" charset="0"/>
                          <a:cs typeface="Arial" panose="020B0604020202020204" pitchFamily="34" charset="0"/>
                        </a:rPr>
                        <a:t>39,677</a:t>
                      </a:r>
                    </a:p>
                  </a:txBody>
                  <a:tcPr/>
                </a:tc>
                <a:extLst>
                  <a:ext uri="{0D108BD9-81ED-4DB2-BD59-A6C34878D82A}">
                    <a16:rowId xmlns:a16="http://schemas.microsoft.com/office/drawing/2014/main" val="1311288856"/>
                  </a:ext>
                </a:extLst>
              </a:tr>
              <a:tr h="370840">
                <a:tc>
                  <a:txBody>
                    <a:bodyPr/>
                    <a:lstStyle/>
                    <a:p>
                      <a:r>
                        <a:rPr lang="en-US" sz="1600" dirty="0">
                          <a:latin typeface="Arial" panose="020B0604020202020204" pitchFamily="34" charset="0"/>
                          <a:cs typeface="Arial" panose="020B0604020202020204" pitchFamily="34" charset="0"/>
                        </a:rPr>
                        <a:t>Nondurable goods</a:t>
                      </a:r>
                    </a:p>
                  </a:txBody>
                  <a:tcPr/>
                </a:tc>
                <a:tc>
                  <a:txBody>
                    <a:bodyPr/>
                    <a:lstStyle/>
                    <a:p>
                      <a:pPr algn="r"/>
                      <a:r>
                        <a:rPr lang="en-US" sz="1600" dirty="0">
                          <a:latin typeface="Arial" panose="020B0604020202020204" pitchFamily="34" charset="0"/>
                          <a:cs typeface="Arial" panose="020B0604020202020204" pitchFamily="34" charset="0"/>
                        </a:rPr>
                        <a:t>2,710</a:t>
                      </a:r>
                    </a:p>
                  </a:txBody>
                  <a:tcPr/>
                </a:tc>
                <a:tc>
                  <a:txBody>
                    <a:bodyPr/>
                    <a:lstStyle/>
                    <a:p>
                      <a:pPr algn="r"/>
                      <a:r>
                        <a:rPr lang="en-US" sz="1600" dirty="0">
                          <a:latin typeface="Arial" panose="020B0604020202020204" pitchFamily="34" charset="0"/>
                          <a:cs typeface="Arial" panose="020B0604020202020204" pitchFamily="34" charset="0"/>
                        </a:rPr>
                        <a:t>8,388</a:t>
                      </a:r>
                    </a:p>
                  </a:txBody>
                  <a:tcPr/>
                </a:tc>
                <a:extLst>
                  <a:ext uri="{0D108BD9-81ED-4DB2-BD59-A6C34878D82A}">
                    <a16:rowId xmlns:a16="http://schemas.microsoft.com/office/drawing/2014/main" val="2786442836"/>
                  </a:ext>
                </a:extLst>
              </a:tr>
              <a:tr h="370840">
                <a:tc>
                  <a:txBody>
                    <a:bodyPr/>
                    <a:lstStyle/>
                    <a:p>
                      <a:r>
                        <a:rPr lang="en-US" sz="1600" dirty="0">
                          <a:latin typeface="Arial" panose="020B0604020202020204" pitchFamily="34" charset="0"/>
                          <a:cs typeface="Arial" panose="020B0604020202020204" pitchFamily="34" charset="0"/>
                        </a:rPr>
                        <a:t>Durable goods</a:t>
                      </a:r>
                    </a:p>
                  </a:txBody>
                  <a:tcPr/>
                </a:tc>
                <a:tc>
                  <a:txBody>
                    <a:bodyPr/>
                    <a:lstStyle/>
                    <a:p>
                      <a:pPr algn="r"/>
                      <a:r>
                        <a:rPr lang="en-US" sz="1600" dirty="0">
                          <a:latin typeface="Arial" panose="020B0604020202020204" pitchFamily="34" charset="0"/>
                          <a:cs typeface="Arial" panose="020B0604020202020204" pitchFamily="34" charset="0"/>
                        </a:rPr>
                        <a:t>1,411</a:t>
                      </a:r>
                    </a:p>
                  </a:txBody>
                  <a:tcPr/>
                </a:tc>
                <a:tc>
                  <a:txBody>
                    <a:bodyPr/>
                    <a:lstStyle/>
                    <a:p>
                      <a:pPr algn="r"/>
                      <a:r>
                        <a:rPr lang="en-US" sz="1600" dirty="0">
                          <a:latin typeface="Arial" panose="020B0604020202020204" pitchFamily="34" charset="0"/>
                          <a:cs typeface="Arial" panose="020B0604020202020204" pitchFamily="34" charset="0"/>
                        </a:rPr>
                        <a:t>4,367</a:t>
                      </a:r>
                    </a:p>
                  </a:txBody>
                  <a:tcPr/>
                </a:tc>
                <a:extLst>
                  <a:ext uri="{0D108BD9-81ED-4DB2-BD59-A6C34878D82A}">
                    <a16:rowId xmlns:a16="http://schemas.microsoft.com/office/drawing/2014/main" val="1035612455"/>
                  </a:ext>
                </a:extLst>
              </a:tr>
              <a:tr h="370840">
                <a:tc>
                  <a:txBody>
                    <a:bodyPr/>
                    <a:lstStyle/>
                    <a:p>
                      <a:r>
                        <a:rPr lang="en-US" sz="1600" dirty="0">
                          <a:latin typeface="Arial" panose="020B0604020202020204" pitchFamily="34" charset="0"/>
                          <a:cs typeface="Arial" panose="020B0604020202020204" pitchFamily="34" charset="0"/>
                        </a:rPr>
                        <a:t>Services</a:t>
                      </a:r>
                    </a:p>
                  </a:txBody>
                  <a:tcPr/>
                </a:tc>
                <a:tc>
                  <a:txBody>
                    <a:bodyPr/>
                    <a:lstStyle/>
                    <a:p>
                      <a:pPr algn="r"/>
                      <a:r>
                        <a:rPr lang="en-US" sz="1600" dirty="0">
                          <a:latin typeface="Arial" panose="020B0604020202020204" pitchFamily="34" charset="0"/>
                          <a:cs typeface="Arial" panose="020B0604020202020204" pitchFamily="34" charset="0"/>
                        </a:rPr>
                        <a:t>8,699</a:t>
                      </a:r>
                    </a:p>
                  </a:txBody>
                  <a:tcPr/>
                </a:tc>
                <a:tc>
                  <a:txBody>
                    <a:bodyPr/>
                    <a:lstStyle/>
                    <a:p>
                      <a:pPr algn="r"/>
                      <a:r>
                        <a:rPr lang="en-US" sz="1600" dirty="0">
                          <a:latin typeface="Arial" panose="020B0604020202020204" pitchFamily="34" charset="0"/>
                          <a:cs typeface="Arial" panose="020B0604020202020204" pitchFamily="34" charset="0"/>
                        </a:rPr>
                        <a:t>26,922</a:t>
                      </a:r>
                    </a:p>
                  </a:txBody>
                  <a:tcPr/>
                </a:tc>
                <a:extLst>
                  <a:ext uri="{0D108BD9-81ED-4DB2-BD59-A6C34878D82A}">
                    <a16:rowId xmlns:a16="http://schemas.microsoft.com/office/drawing/2014/main" val="2631876621"/>
                  </a:ext>
                </a:extLst>
              </a:tr>
            </a:tbl>
          </a:graphicData>
        </a:graphic>
      </p:graphicFrame>
    </p:spTree>
    <p:extLst>
      <p:ext uri="{BB962C8B-B14F-4D97-AF65-F5344CB8AC3E}">
        <p14:creationId xmlns:p14="http://schemas.microsoft.com/office/powerpoint/2010/main" val="39838196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2EB6C78-49C9-4AB3-AA41-917A89FEB9FD}"/>
              </a:ext>
            </a:extLst>
          </p:cNvPr>
          <p:cNvSpPr>
            <a:spLocks noGrp="1"/>
          </p:cNvSpPr>
          <p:nvPr>
            <p:ph type="title"/>
          </p:nvPr>
        </p:nvSpPr>
        <p:spPr/>
        <p:txBody>
          <a:bodyPr/>
          <a:lstStyle/>
          <a:p>
            <a:r>
              <a:rPr lang="en-US" dirty="0"/>
              <a:t>Italy, consumption, 2019</a:t>
            </a:r>
          </a:p>
        </p:txBody>
      </p:sp>
      <p:graphicFrame>
        <p:nvGraphicFramePr>
          <p:cNvPr id="13" name="Table Placeholder 12">
            <a:extLst>
              <a:ext uri="{FF2B5EF4-FFF2-40B4-BE49-F238E27FC236}">
                <a16:creationId xmlns:a16="http://schemas.microsoft.com/office/drawing/2014/main" id="{E26816F2-C03A-4DDE-8D48-4A8F520390DD}"/>
              </a:ext>
            </a:extLst>
          </p:cNvPr>
          <p:cNvGraphicFramePr>
            <a:graphicFrameLocks noGrp="1"/>
          </p:cNvGraphicFramePr>
          <p:nvPr>
            <p:ph type="tbl" sz="quarter" idx="11"/>
            <p:extLst>
              <p:ext uri="{D42A27DB-BD31-4B8C-83A1-F6EECF244321}">
                <p14:modId xmlns:p14="http://schemas.microsoft.com/office/powerpoint/2010/main" val="1024543079"/>
              </p:ext>
            </p:extLst>
          </p:nvPr>
        </p:nvGraphicFramePr>
        <p:xfrm>
          <a:off x="798657" y="2575343"/>
          <a:ext cx="7493431" cy="2225040"/>
        </p:xfrm>
        <a:graphic>
          <a:graphicData uri="http://schemas.openxmlformats.org/drawingml/2006/table">
            <a:tbl>
              <a:tblPr firstRow="1" bandRow="1">
                <a:tableStyleId>{5940675A-B579-460E-94D1-54222C63F5DA}</a:tableStyleId>
              </a:tblPr>
              <a:tblGrid>
                <a:gridCol w="2673577">
                  <a:extLst>
                    <a:ext uri="{9D8B030D-6E8A-4147-A177-3AD203B41FA5}">
                      <a16:colId xmlns:a16="http://schemas.microsoft.com/office/drawing/2014/main" val="2247358353"/>
                    </a:ext>
                  </a:extLst>
                </a:gridCol>
                <a:gridCol w="2639275">
                  <a:extLst>
                    <a:ext uri="{9D8B030D-6E8A-4147-A177-3AD203B41FA5}">
                      <a16:colId xmlns:a16="http://schemas.microsoft.com/office/drawing/2014/main" val="215975411"/>
                    </a:ext>
                  </a:extLst>
                </a:gridCol>
                <a:gridCol w="2180579">
                  <a:extLst>
                    <a:ext uri="{9D8B030D-6E8A-4147-A177-3AD203B41FA5}">
                      <a16:colId xmlns:a16="http://schemas.microsoft.com/office/drawing/2014/main" val="4194236862"/>
                    </a:ext>
                  </a:extLst>
                </a:gridCol>
              </a:tblGrid>
              <a:tr h="370840">
                <a:tc>
                  <a:txBody>
                    <a:bodyPr/>
                    <a:lstStyle/>
                    <a:p>
                      <a:endParaRPr lang="en-US" sz="1600" b="1" dirty="0">
                        <a:latin typeface="Arial" panose="020B0604020202020204" pitchFamily="34" charset="0"/>
                        <a:cs typeface="Arial" panose="020B0604020202020204" pitchFamily="34" charset="0"/>
                      </a:endParaRPr>
                    </a:p>
                  </a:txBody>
                  <a:tcPr/>
                </a:tc>
                <a:tc>
                  <a:txBody>
                    <a:bodyPr/>
                    <a:lstStyle/>
                    <a:p>
                      <a:r>
                        <a:rPr lang="en-US" sz="1600" b="1" dirty="0">
                          <a:latin typeface="Arial" panose="020B0604020202020204" pitchFamily="34" charset="0"/>
                          <a:cs typeface="Arial" panose="020B0604020202020204" pitchFamily="34" charset="0"/>
                        </a:rPr>
                        <a:t>Total (billions of euros)</a:t>
                      </a:r>
                    </a:p>
                  </a:txBody>
                  <a:tcPr/>
                </a:tc>
                <a:tc>
                  <a:txBody>
                    <a:bodyPr/>
                    <a:lstStyle/>
                    <a:p>
                      <a:r>
                        <a:rPr lang="en-US" sz="1600" b="1" dirty="0">
                          <a:latin typeface="Arial" panose="020B0604020202020204" pitchFamily="34" charset="0"/>
                          <a:cs typeface="Arial" panose="020B0604020202020204" pitchFamily="34" charset="0"/>
                        </a:rPr>
                        <a:t>Per Person (euros)</a:t>
                      </a:r>
                    </a:p>
                  </a:txBody>
                  <a:tcPr/>
                </a:tc>
                <a:extLst>
                  <a:ext uri="{0D108BD9-81ED-4DB2-BD59-A6C34878D82A}">
                    <a16:rowId xmlns:a16="http://schemas.microsoft.com/office/drawing/2014/main" val="4164346947"/>
                  </a:ext>
                </a:extLst>
              </a:tr>
              <a:tr h="370840">
                <a:tc>
                  <a:txBody>
                    <a:bodyPr/>
                    <a:lstStyle/>
                    <a:p>
                      <a:r>
                        <a:rPr lang="en-US" sz="1600" b="1" dirty="0">
                          <a:latin typeface="Arial" panose="020B0604020202020204" pitchFamily="34" charset="0"/>
                          <a:cs typeface="Arial" panose="020B0604020202020204" pitchFamily="34" charset="0"/>
                        </a:rPr>
                        <a:t>Gross Domestic product</a:t>
                      </a:r>
                    </a:p>
                  </a:txBody>
                  <a:tcPr/>
                </a:tc>
                <a:tc>
                  <a:txBody>
                    <a:bodyPr/>
                    <a:lstStyle/>
                    <a:p>
                      <a:pPr algn="r"/>
                      <a:r>
                        <a:rPr lang="en-US" sz="1600" dirty="0">
                          <a:latin typeface="Arial" panose="020B0604020202020204" pitchFamily="34" charset="0"/>
                          <a:cs typeface="Arial" panose="020B0604020202020204" pitchFamily="34" charset="0"/>
                        </a:rPr>
                        <a:t>1,726</a:t>
                      </a:r>
                    </a:p>
                  </a:txBody>
                  <a:tcPr/>
                </a:tc>
                <a:tc>
                  <a:txBody>
                    <a:bodyPr/>
                    <a:lstStyle/>
                    <a:p>
                      <a:pPr algn="r"/>
                      <a:r>
                        <a:rPr lang="en-US" sz="1600" dirty="0">
                          <a:latin typeface="Arial" panose="020B0604020202020204" pitchFamily="34" charset="0"/>
                          <a:cs typeface="Arial" panose="020B0604020202020204" pitchFamily="34" charset="0"/>
                        </a:rPr>
                        <a:t>28,850</a:t>
                      </a:r>
                    </a:p>
                  </a:txBody>
                  <a:tcPr/>
                </a:tc>
                <a:extLst>
                  <a:ext uri="{0D108BD9-81ED-4DB2-BD59-A6C34878D82A}">
                    <a16:rowId xmlns:a16="http://schemas.microsoft.com/office/drawing/2014/main" val="86775896"/>
                  </a:ext>
                </a:extLst>
              </a:tr>
              <a:tr h="370840">
                <a:tc>
                  <a:txBody>
                    <a:bodyPr/>
                    <a:lstStyle/>
                    <a:p>
                      <a:r>
                        <a:rPr lang="en-US" sz="1600" b="1" dirty="0">
                          <a:latin typeface="Arial" panose="020B0604020202020204" pitchFamily="34" charset="0"/>
                          <a:cs typeface="Arial" panose="020B0604020202020204" pitchFamily="34" charset="0"/>
                        </a:rPr>
                        <a:t>Consumption</a:t>
                      </a:r>
                    </a:p>
                  </a:txBody>
                  <a:tcPr/>
                </a:tc>
                <a:tc>
                  <a:txBody>
                    <a:bodyPr/>
                    <a:lstStyle/>
                    <a:p>
                      <a:pPr marL="0" algn="r" defTabSz="914400" rtl="0" eaLnBrk="1" latinLnBrk="0" hangingPunct="1"/>
                      <a:r>
                        <a:rPr lang="en-IT" sz="1600" kern="1200" dirty="0">
                          <a:solidFill>
                            <a:schemeClr val="tx1"/>
                          </a:solidFill>
                          <a:latin typeface="Arial" panose="020B0604020202020204" pitchFamily="34" charset="0"/>
                          <a:ea typeface="+mn-ea"/>
                          <a:cs typeface="Arial" panose="020B0604020202020204" pitchFamily="34" charset="0"/>
                        </a:rPr>
                        <a:t>1,059 </a:t>
                      </a:r>
                      <a:endParaRPr lang="en-US" sz="160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algn="r"/>
                      <a:r>
                        <a:rPr lang="en-US" sz="1600" dirty="0">
                          <a:latin typeface="Arial" panose="020B0604020202020204" pitchFamily="34" charset="0"/>
                          <a:cs typeface="Arial" panose="020B0604020202020204" pitchFamily="34" charset="0"/>
                        </a:rPr>
                        <a:t>17,705</a:t>
                      </a:r>
                    </a:p>
                  </a:txBody>
                  <a:tcPr/>
                </a:tc>
                <a:extLst>
                  <a:ext uri="{0D108BD9-81ED-4DB2-BD59-A6C34878D82A}">
                    <a16:rowId xmlns:a16="http://schemas.microsoft.com/office/drawing/2014/main" val="1311288856"/>
                  </a:ext>
                </a:extLst>
              </a:tr>
              <a:tr h="370840">
                <a:tc>
                  <a:txBody>
                    <a:bodyPr/>
                    <a:lstStyle/>
                    <a:p>
                      <a:r>
                        <a:rPr lang="en-US" sz="1600" dirty="0">
                          <a:latin typeface="Arial" panose="020B0604020202020204" pitchFamily="34" charset="0"/>
                          <a:cs typeface="Arial" panose="020B0604020202020204" pitchFamily="34" charset="0"/>
                        </a:rPr>
                        <a:t>Nondurable goods</a:t>
                      </a:r>
                    </a:p>
                  </a:txBody>
                  <a:tcPr/>
                </a:tc>
                <a:tc>
                  <a:txBody>
                    <a:bodyPr/>
                    <a:lstStyle/>
                    <a:p>
                      <a:pPr marL="0" algn="r" defTabSz="914400" rtl="0" eaLnBrk="1" latinLnBrk="0" hangingPunct="1"/>
                      <a:r>
                        <a:rPr lang="en-US" sz="1600" kern="1200" dirty="0">
                          <a:solidFill>
                            <a:schemeClr val="tx1"/>
                          </a:solidFill>
                          <a:latin typeface="Arial" panose="020B0604020202020204" pitchFamily="34" charset="0"/>
                          <a:ea typeface="+mn-ea"/>
                          <a:cs typeface="Arial" panose="020B0604020202020204" pitchFamily="34" charset="0"/>
                        </a:rPr>
                        <a:t>183</a:t>
                      </a:r>
                    </a:p>
                  </a:txBody>
                  <a:tcPr/>
                </a:tc>
                <a:tc>
                  <a:txBody>
                    <a:bodyPr/>
                    <a:lstStyle/>
                    <a:p>
                      <a:pPr algn="r"/>
                      <a:r>
                        <a:rPr lang="en-US" sz="1600" dirty="0">
                          <a:latin typeface="Arial" panose="020B0604020202020204" pitchFamily="34" charset="0"/>
                          <a:cs typeface="Arial" panose="020B0604020202020204" pitchFamily="34" charset="0"/>
                        </a:rPr>
                        <a:t>3,066</a:t>
                      </a:r>
                    </a:p>
                  </a:txBody>
                  <a:tcPr/>
                </a:tc>
                <a:extLst>
                  <a:ext uri="{0D108BD9-81ED-4DB2-BD59-A6C34878D82A}">
                    <a16:rowId xmlns:a16="http://schemas.microsoft.com/office/drawing/2014/main" val="2786442836"/>
                  </a:ext>
                </a:extLst>
              </a:tr>
              <a:tr h="370840">
                <a:tc>
                  <a:txBody>
                    <a:bodyPr/>
                    <a:lstStyle/>
                    <a:p>
                      <a:r>
                        <a:rPr lang="en-US" sz="1600" dirty="0">
                          <a:latin typeface="Arial" panose="020B0604020202020204" pitchFamily="34" charset="0"/>
                          <a:cs typeface="Arial" panose="020B0604020202020204" pitchFamily="34" charset="0"/>
                        </a:rPr>
                        <a:t>Durable goods</a:t>
                      </a:r>
                    </a:p>
                  </a:txBody>
                  <a:tcPr/>
                </a:tc>
                <a:tc>
                  <a:txBody>
                    <a:bodyPr/>
                    <a:lstStyle/>
                    <a:p>
                      <a:pPr marL="0" algn="r" defTabSz="914400" rtl="0" eaLnBrk="1" latinLnBrk="0" hangingPunct="1"/>
                      <a:r>
                        <a:rPr lang="en-US" sz="1600" kern="1200" dirty="0">
                          <a:solidFill>
                            <a:schemeClr val="tx1"/>
                          </a:solidFill>
                          <a:latin typeface="Arial" panose="020B0604020202020204" pitchFamily="34" charset="0"/>
                          <a:ea typeface="+mn-ea"/>
                          <a:cs typeface="Arial" panose="020B0604020202020204" pitchFamily="34" charset="0"/>
                        </a:rPr>
                        <a:t>320 </a:t>
                      </a:r>
                    </a:p>
                  </a:txBody>
                  <a:tcPr/>
                </a:tc>
                <a:tc>
                  <a:txBody>
                    <a:bodyPr/>
                    <a:lstStyle/>
                    <a:p>
                      <a:pPr algn="r"/>
                      <a:r>
                        <a:rPr lang="en-US" sz="1600" dirty="0">
                          <a:latin typeface="Arial" panose="020B0604020202020204" pitchFamily="34" charset="0"/>
                          <a:cs typeface="Arial" panose="020B0604020202020204" pitchFamily="34" charset="0"/>
                        </a:rPr>
                        <a:t>5,354</a:t>
                      </a:r>
                    </a:p>
                  </a:txBody>
                  <a:tcPr/>
                </a:tc>
                <a:extLst>
                  <a:ext uri="{0D108BD9-81ED-4DB2-BD59-A6C34878D82A}">
                    <a16:rowId xmlns:a16="http://schemas.microsoft.com/office/drawing/2014/main" val="1035612455"/>
                  </a:ext>
                </a:extLst>
              </a:tr>
              <a:tr h="370840">
                <a:tc>
                  <a:txBody>
                    <a:bodyPr/>
                    <a:lstStyle/>
                    <a:p>
                      <a:r>
                        <a:rPr lang="en-US" sz="1600" dirty="0">
                          <a:latin typeface="Arial" panose="020B0604020202020204" pitchFamily="34" charset="0"/>
                          <a:cs typeface="Arial" panose="020B0604020202020204" pitchFamily="34" charset="0"/>
                        </a:rPr>
                        <a:t>Services</a:t>
                      </a:r>
                    </a:p>
                  </a:txBody>
                  <a:tcPr/>
                </a:tc>
                <a:tc>
                  <a:txBody>
                    <a:bodyPr/>
                    <a:lstStyle/>
                    <a:p>
                      <a:pPr marL="0" algn="r" defTabSz="914400" rtl="0" eaLnBrk="1" latinLnBrk="0" hangingPunct="1"/>
                      <a:r>
                        <a:rPr lang="en-IT" sz="1600" kern="1200" dirty="0">
                          <a:solidFill>
                            <a:schemeClr val="tx1"/>
                          </a:solidFill>
                          <a:latin typeface="Arial" panose="020B0604020202020204" pitchFamily="34" charset="0"/>
                          <a:ea typeface="+mn-ea"/>
                          <a:cs typeface="Arial" panose="020B0604020202020204" pitchFamily="34" charset="0"/>
                        </a:rPr>
                        <a:t>555</a:t>
                      </a:r>
                      <a:endParaRPr lang="en-US" sz="160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algn="r"/>
                      <a:r>
                        <a:rPr lang="en-US" sz="1600" dirty="0">
                          <a:latin typeface="Arial" panose="020B0604020202020204" pitchFamily="34" charset="0"/>
                          <a:cs typeface="Arial" panose="020B0604020202020204" pitchFamily="34" charset="0"/>
                        </a:rPr>
                        <a:t>9,286</a:t>
                      </a:r>
                    </a:p>
                  </a:txBody>
                  <a:tcPr/>
                </a:tc>
                <a:extLst>
                  <a:ext uri="{0D108BD9-81ED-4DB2-BD59-A6C34878D82A}">
                    <a16:rowId xmlns:a16="http://schemas.microsoft.com/office/drawing/2014/main" val="2631876621"/>
                  </a:ext>
                </a:extLst>
              </a:tr>
            </a:tbl>
          </a:graphicData>
        </a:graphic>
      </p:graphicFrame>
      <p:sp>
        <p:nvSpPr>
          <p:cNvPr id="2" name="TextBox 1">
            <a:extLst>
              <a:ext uri="{FF2B5EF4-FFF2-40B4-BE49-F238E27FC236}">
                <a16:creationId xmlns:a16="http://schemas.microsoft.com/office/drawing/2014/main" id="{8265BCDD-94DD-8844-994A-1776DDA4BE20}"/>
              </a:ext>
            </a:extLst>
          </p:cNvPr>
          <p:cNvSpPr txBox="1"/>
          <p:nvPr/>
        </p:nvSpPr>
        <p:spPr>
          <a:xfrm>
            <a:off x="798657" y="5006897"/>
            <a:ext cx="2406428" cy="276999"/>
          </a:xfrm>
          <a:prstGeom prst="rect">
            <a:avLst/>
          </a:prstGeom>
          <a:noFill/>
        </p:spPr>
        <p:txBody>
          <a:bodyPr wrap="none" rtlCol="0">
            <a:spAutoFit/>
          </a:bodyPr>
          <a:lstStyle/>
          <a:p>
            <a:r>
              <a:rPr lang="en-IT" sz="1200" dirty="0"/>
              <a:t>Fonte: Istat, prezzi costanti 2015</a:t>
            </a:r>
          </a:p>
        </p:txBody>
      </p:sp>
    </p:spTree>
    <p:extLst>
      <p:ext uri="{BB962C8B-B14F-4D97-AF65-F5344CB8AC3E}">
        <p14:creationId xmlns:p14="http://schemas.microsoft.com/office/powerpoint/2010/main" val="20346324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5E40231-65B2-4492-9453-94A11265CC06}"/>
              </a:ext>
            </a:extLst>
          </p:cNvPr>
          <p:cNvSpPr>
            <a:spLocks noGrp="1"/>
          </p:cNvSpPr>
          <p:nvPr>
            <p:ph type="title"/>
          </p:nvPr>
        </p:nvSpPr>
        <p:spPr/>
        <p:txBody>
          <a:bodyPr/>
          <a:lstStyle/>
          <a:p>
            <a:r>
              <a:rPr lang="en-US" dirty="0">
                <a:solidFill>
                  <a:srgbClr val="A85232"/>
                </a:solidFill>
              </a:rPr>
              <a:t>Investment (</a:t>
            </a:r>
            <a:r>
              <a:rPr lang="en-US" i="1" dirty="0">
                <a:solidFill>
                  <a:srgbClr val="A85232"/>
                </a:solidFill>
              </a:rPr>
              <a:t>I</a:t>
            </a:r>
            <a:r>
              <a:rPr lang="en-US" dirty="0">
                <a:solidFill>
                  <a:srgbClr val="A85232"/>
                </a:solidFill>
              </a:rPr>
              <a:t>)</a:t>
            </a:r>
          </a:p>
        </p:txBody>
      </p:sp>
      <p:sp>
        <p:nvSpPr>
          <p:cNvPr id="12" name="Content Placeholder 11">
            <a:extLst>
              <a:ext uri="{FF2B5EF4-FFF2-40B4-BE49-F238E27FC236}">
                <a16:creationId xmlns:a16="http://schemas.microsoft.com/office/drawing/2014/main" id="{FC38C207-8328-4B6F-8DF1-053F8D50839E}"/>
              </a:ext>
            </a:extLst>
          </p:cNvPr>
          <p:cNvSpPr>
            <a:spLocks noGrp="1"/>
          </p:cNvSpPr>
          <p:nvPr>
            <p:ph type="body" sz="quarter" idx="10"/>
          </p:nvPr>
        </p:nvSpPr>
        <p:spPr/>
        <p:txBody>
          <a:bodyPr/>
          <a:lstStyle/>
          <a:p>
            <a:pPr marL="342900" indent="-342900">
              <a:spcBef>
                <a:spcPts val="600"/>
              </a:spcBef>
              <a:buClr>
                <a:schemeClr val="tx1"/>
              </a:buClr>
              <a:buSzPct val="100000"/>
              <a:buFont typeface="Arial" panose="020B0604020202020204" pitchFamily="34" charset="0"/>
              <a:buChar char="•"/>
              <a:defRPr/>
            </a:pPr>
            <a:r>
              <a:rPr lang="en-US" dirty="0">
                <a:latin typeface="Arial" panose="020B0604020202020204" pitchFamily="34" charset="0"/>
                <a:cs typeface="Arial" panose="020B0604020202020204" pitchFamily="34" charset="0"/>
              </a:rPr>
              <a:t>Spending on capital, a physical asset used in future production</a:t>
            </a:r>
          </a:p>
          <a:p>
            <a:pPr marL="342900" indent="-342900">
              <a:spcBef>
                <a:spcPts val="600"/>
              </a:spcBef>
              <a:buClr>
                <a:schemeClr val="tx1"/>
              </a:buClr>
              <a:buSzPct val="100000"/>
              <a:buFont typeface="Arial" panose="020B0604020202020204" pitchFamily="34" charset="0"/>
              <a:buChar char="•"/>
              <a:defRPr/>
            </a:pPr>
            <a:r>
              <a:rPr lang="en-US" dirty="0">
                <a:latin typeface="Arial" panose="020B0604020202020204" pitchFamily="34" charset="0"/>
                <a:cs typeface="Arial" panose="020B0604020202020204" pitchFamily="34" charset="0"/>
              </a:rPr>
              <a:t>Includes:</a:t>
            </a:r>
          </a:p>
          <a:p>
            <a:pPr marL="800100" lvl="1">
              <a:spcBef>
                <a:spcPts val="600"/>
              </a:spcBef>
              <a:buClr>
                <a:srgbClr val="C00000"/>
              </a:buClr>
              <a:buFont typeface="Arial" panose="020B0604020202020204" pitchFamily="34" charset="0"/>
              <a:buChar char="•"/>
            </a:pPr>
            <a:r>
              <a:rPr lang="en-US" b="1" dirty="0">
                <a:solidFill>
                  <a:srgbClr val="CC0000"/>
                </a:solidFill>
                <a:latin typeface="Arial" panose="020B0604020202020204" pitchFamily="34" charset="0"/>
                <a:cs typeface="Arial" panose="020B0604020202020204" pitchFamily="34" charset="0"/>
              </a:rPr>
              <a:t>Business fixed investment</a:t>
            </a:r>
            <a:r>
              <a:rPr lang="en-US" dirty="0">
                <a:latin typeface="Arial" panose="020B0604020202020204" pitchFamily="34" charset="0"/>
                <a:cs typeface="Arial" panose="020B0604020202020204" pitchFamily="34" charset="0"/>
              </a:rPr>
              <a:t>—Spending on plant and equipment</a:t>
            </a:r>
          </a:p>
          <a:p>
            <a:pPr marL="800100" lvl="1">
              <a:spcBef>
                <a:spcPts val="600"/>
              </a:spcBef>
              <a:buClr>
                <a:srgbClr val="C00000"/>
              </a:buClr>
              <a:buFont typeface="Arial" panose="020B0604020202020204" pitchFamily="34" charset="0"/>
              <a:buChar char="•"/>
            </a:pPr>
            <a:r>
              <a:rPr lang="en-US" b="1" dirty="0">
                <a:solidFill>
                  <a:srgbClr val="CC0000"/>
                </a:solidFill>
                <a:latin typeface="Arial" panose="020B0604020202020204" pitchFamily="34" charset="0"/>
                <a:cs typeface="Arial" panose="020B0604020202020204" pitchFamily="34" charset="0"/>
              </a:rPr>
              <a:t>Residential fixed investment</a:t>
            </a:r>
            <a:r>
              <a:rPr lang="en-US" dirty="0">
                <a:latin typeface="Arial" panose="020B0604020202020204" pitchFamily="34" charset="0"/>
                <a:cs typeface="Arial" panose="020B0604020202020204" pitchFamily="34" charset="0"/>
              </a:rPr>
              <a:t>—Spending by consumers and landlords on housing units</a:t>
            </a:r>
          </a:p>
          <a:p>
            <a:pPr marL="800100" lvl="1">
              <a:spcBef>
                <a:spcPts val="600"/>
              </a:spcBef>
              <a:buClr>
                <a:srgbClr val="C00000"/>
              </a:buClr>
              <a:buFont typeface="Arial" panose="020B0604020202020204" pitchFamily="34" charset="0"/>
              <a:buChar char="•"/>
            </a:pPr>
            <a:r>
              <a:rPr lang="en-US" b="1" dirty="0">
                <a:solidFill>
                  <a:srgbClr val="CC0000"/>
                </a:solidFill>
                <a:latin typeface="Arial" panose="020B0604020202020204" pitchFamily="34" charset="0"/>
                <a:cs typeface="Arial" panose="020B0604020202020204" pitchFamily="34" charset="0"/>
              </a:rPr>
              <a:t>Inventory investment</a:t>
            </a:r>
            <a:r>
              <a:rPr lang="en-US" dirty="0">
                <a:latin typeface="Arial" panose="020B0604020202020204" pitchFamily="34" charset="0"/>
                <a:cs typeface="Arial" panose="020B0604020202020204" pitchFamily="34" charset="0"/>
              </a:rPr>
              <a:t>—The change in the value of all firms’ inventories</a:t>
            </a:r>
          </a:p>
        </p:txBody>
      </p:sp>
    </p:spTree>
    <p:extLst>
      <p:ext uri="{BB962C8B-B14F-4D97-AF65-F5344CB8AC3E}">
        <p14:creationId xmlns:p14="http://schemas.microsoft.com/office/powerpoint/2010/main" val="3485627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2EB6C78-49C9-4AB3-AA41-917A89FEB9FD}"/>
              </a:ext>
            </a:extLst>
          </p:cNvPr>
          <p:cNvSpPr>
            <a:spLocks noGrp="1"/>
          </p:cNvSpPr>
          <p:nvPr>
            <p:ph type="title"/>
          </p:nvPr>
        </p:nvSpPr>
        <p:spPr/>
        <p:txBody>
          <a:bodyPr/>
          <a:lstStyle/>
          <a:p>
            <a:r>
              <a:rPr lang="en-US" dirty="0"/>
              <a:t>U.S. investment, 2016</a:t>
            </a:r>
          </a:p>
        </p:txBody>
      </p:sp>
      <p:graphicFrame>
        <p:nvGraphicFramePr>
          <p:cNvPr id="13" name="Table Placeholder 12">
            <a:extLst>
              <a:ext uri="{FF2B5EF4-FFF2-40B4-BE49-F238E27FC236}">
                <a16:creationId xmlns:a16="http://schemas.microsoft.com/office/drawing/2014/main" id="{E26816F2-C03A-4DDE-8D48-4A8F520390DD}"/>
              </a:ext>
            </a:extLst>
          </p:cNvPr>
          <p:cNvGraphicFramePr>
            <a:graphicFrameLocks noGrp="1"/>
          </p:cNvGraphicFramePr>
          <p:nvPr>
            <p:ph type="tbl" sz="quarter" idx="11"/>
            <p:extLst>
              <p:ext uri="{D42A27DB-BD31-4B8C-83A1-F6EECF244321}">
                <p14:modId xmlns:p14="http://schemas.microsoft.com/office/powerpoint/2010/main" val="878331245"/>
              </p:ext>
            </p:extLst>
          </p:nvPr>
        </p:nvGraphicFramePr>
        <p:xfrm>
          <a:off x="612026" y="2436446"/>
          <a:ext cx="7919949" cy="2225040"/>
        </p:xfrm>
        <a:graphic>
          <a:graphicData uri="http://schemas.openxmlformats.org/drawingml/2006/table">
            <a:tbl>
              <a:tblPr firstRow="1" bandRow="1">
                <a:tableStyleId>{5940675A-B579-460E-94D1-54222C63F5DA}</a:tableStyleId>
              </a:tblPr>
              <a:tblGrid>
                <a:gridCol w="3061018">
                  <a:extLst>
                    <a:ext uri="{9D8B030D-6E8A-4147-A177-3AD203B41FA5}">
                      <a16:colId xmlns:a16="http://schemas.microsoft.com/office/drawing/2014/main" val="2247358353"/>
                    </a:ext>
                  </a:extLst>
                </a:gridCol>
                <a:gridCol w="2590292">
                  <a:extLst>
                    <a:ext uri="{9D8B030D-6E8A-4147-A177-3AD203B41FA5}">
                      <a16:colId xmlns:a16="http://schemas.microsoft.com/office/drawing/2014/main" val="215975411"/>
                    </a:ext>
                  </a:extLst>
                </a:gridCol>
                <a:gridCol w="2268639">
                  <a:extLst>
                    <a:ext uri="{9D8B030D-6E8A-4147-A177-3AD203B41FA5}">
                      <a16:colId xmlns:a16="http://schemas.microsoft.com/office/drawing/2014/main" val="4194236862"/>
                    </a:ext>
                  </a:extLst>
                </a:gridCol>
              </a:tblGrid>
              <a:tr h="370840">
                <a:tc>
                  <a:txBody>
                    <a:bodyPr/>
                    <a:lstStyle/>
                    <a:p>
                      <a:endParaRPr lang="en-US" sz="1600" b="1" dirty="0">
                        <a:latin typeface="Arial" panose="020B0604020202020204" pitchFamily="34" charset="0"/>
                        <a:cs typeface="Arial" panose="020B0604020202020204" pitchFamily="34" charset="0"/>
                      </a:endParaRPr>
                    </a:p>
                  </a:txBody>
                  <a:tcPr/>
                </a:tc>
                <a:tc>
                  <a:txBody>
                    <a:bodyPr/>
                    <a:lstStyle/>
                    <a:p>
                      <a:r>
                        <a:rPr lang="en-US" sz="1600" b="1" dirty="0">
                          <a:latin typeface="Arial" panose="020B0604020202020204" pitchFamily="34" charset="0"/>
                          <a:cs typeface="Arial" panose="020B0604020202020204" pitchFamily="34" charset="0"/>
                        </a:rPr>
                        <a:t>Total (billions of dollars)</a:t>
                      </a:r>
                    </a:p>
                  </a:txBody>
                  <a:tcPr/>
                </a:tc>
                <a:tc>
                  <a:txBody>
                    <a:bodyPr/>
                    <a:lstStyle/>
                    <a:p>
                      <a:r>
                        <a:rPr lang="en-US" sz="1600" b="1" dirty="0">
                          <a:latin typeface="Arial" panose="020B0604020202020204" pitchFamily="34" charset="0"/>
                          <a:cs typeface="Arial" panose="020B0604020202020204" pitchFamily="34" charset="0"/>
                        </a:rPr>
                        <a:t>Per Person (dollars)</a:t>
                      </a:r>
                    </a:p>
                  </a:txBody>
                  <a:tcPr/>
                </a:tc>
                <a:extLst>
                  <a:ext uri="{0D108BD9-81ED-4DB2-BD59-A6C34878D82A}">
                    <a16:rowId xmlns:a16="http://schemas.microsoft.com/office/drawing/2014/main" val="4164346947"/>
                  </a:ext>
                </a:extLst>
              </a:tr>
              <a:tr h="370840">
                <a:tc>
                  <a:txBody>
                    <a:bodyPr/>
                    <a:lstStyle/>
                    <a:p>
                      <a:r>
                        <a:rPr lang="en-US" sz="1600" b="1" dirty="0">
                          <a:latin typeface="Arial" panose="020B0604020202020204" pitchFamily="34" charset="0"/>
                          <a:cs typeface="Arial" panose="020B0604020202020204" pitchFamily="34" charset="0"/>
                        </a:rPr>
                        <a:t>Gross Domestic product</a:t>
                      </a:r>
                    </a:p>
                  </a:txBody>
                  <a:tcPr/>
                </a:tc>
                <a:tc>
                  <a:txBody>
                    <a:bodyPr/>
                    <a:lstStyle/>
                    <a:p>
                      <a:pPr algn="r"/>
                      <a:r>
                        <a:rPr lang="en-US" sz="1600" dirty="0">
                          <a:latin typeface="Arial" panose="020B0604020202020204" pitchFamily="34" charset="0"/>
                          <a:cs typeface="Arial" panose="020B0604020202020204" pitchFamily="34" charset="0"/>
                        </a:rPr>
                        <a:t>18,624</a:t>
                      </a:r>
                    </a:p>
                  </a:txBody>
                  <a:tcPr/>
                </a:tc>
                <a:tc>
                  <a:txBody>
                    <a:bodyPr/>
                    <a:lstStyle/>
                    <a:p>
                      <a:pPr algn="r"/>
                      <a:r>
                        <a:rPr lang="en-US" sz="1600" dirty="0">
                          <a:latin typeface="Arial" panose="020B0604020202020204" pitchFamily="34" charset="0"/>
                          <a:cs typeface="Arial" panose="020B0604020202020204" pitchFamily="34" charset="0"/>
                        </a:rPr>
                        <a:t>57,638</a:t>
                      </a:r>
                    </a:p>
                  </a:txBody>
                  <a:tcPr/>
                </a:tc>
                <a:extLst>
                  <a:ext uri="{0D108BD9-81ED-4DB2-BD59-A6C34878D82A}">
                    <a16:rowId xmlns:a16="http://schemas.microsoft.com/office/drawing/2014/main" val="86775896"/>
                  </a:ext>
                </a:extLst>
              </a:tr>
              <a:tr h="370840">
                <a:tc>
                  <a:txBody>
                    <a:bodyPr/>
                    <a:lstStyle/>
                    <a:p>
                      <a:r>
                        <a:rPr lang="en-US" sz="1600" b="1" dirty="0">
                          <a:latin typeface="Arial" panose="020B0604020202020204" pitchFamily="34" charset="0"/>
                          <a:cs typeface="Arial" panose="020B0604020202020204" pitchFamily="34" charset="0"/>
                        </a:rPr>
                        <a:t>Consumption</a:t>
                      </a:r>
                    </a:p>
                  </a:txBody>
                  <a:tcPr/>
                </a:tc>
                <a:tc>
                  <a:txBody>
                    <a:bodyPr/>
                    <a:lstStyle/>
                    <a:p>
                      <a:pPr algn="r"/>
                      <a:r>
                        <a:rPr lang="en-US" sz="1600" dirty="0">
                          <a:latin typeface="Arial" panose="020B0604020202020204" pitchFamily="34" charset="0"/>
                          <a:cs typeface="Arial" panose="020B0604020202020204" pitchFamily="34" charset="0"/>
                        </a:rPr>
                        <a:t>3,057</a:t>
                      </a:r>
                    </a:p>
                  </a:txBody>
                  <a:tcPr/>
                </a:tc>
                <a:tc>
                  <a:txBody>
                    <a:bodyPr/>
                    <a:lstStyle/>
                    <a:p>
                      <a:pPr algn="r"/>
                      <a:r>
                        <a:rPr lang="en-US" sz="1600" dirty="0">
                          <a:latin typeface="Arial" panose="020B0604020202020204" pitchFamily="34" charset="0"/>
                          <a:cs typeface="Arial" panose="020B0604020202020204" pitchFamily="34" charset="0"/>
                        </a:rPr>
                        <a:t>9,461</a:t>
                      </a:r>
                    </a:p>
                  </a:txBody>
                  <a:tcPr/>
                </a:tc>
                <a:extLst>
                  <a:ext uri="{0D108BD9-81ED-4DB2-BD59-A6C34878D82A}">
                    <a16:rowId xmlns:a16="http://schemas.microsoft.com/office/drawing/2014/main" val="1311288856"/>
                  </a:ext>
                </a:extLst>
              </a:tr>
              <a:tr h="370840">
                <a:tc>
                  <a:txBody>
                    <a:bodyPr/>
                    <a:lstStyle/>
                    <a:p>
                      <a:r>
                        <a:rPr lang="en-US" sz="1600" dirty="0">
                          <a:latin typeface="Arial" panose="020B0604020202020204" pitchFamily="34" charset="0"/>
                          <a:cs typeface="Arial" panose="020B0604020202020204" pitchFamily="34" charset="0"/>
                        </a:rPr>
                        <a:t>Nonresidential fixed investment</a:t>
                      </a:r>
                    </a:p>
                  </a:txBody>
                  <a:tcPr/>
                </a:tc>
                <a:tc>
                  <a:txBody>
                    <a:bodyPr/>
                    <a:lstStyle/>
                    <a:p>
                      <a:pPr algn="r"/>
                      <a:r>
                        <a:rPr lang="en-US" sz="1600" dirty="0">
                          <a:latin typeface="Arial" panose="020B0604020202020204" pitchFamily="34" charset="0"/>
                          <a:cs typeface="Arial" panose="020B0604020202020204" pitchFamily="34" charset="0"/>
                        </a:rPr>
                        <a:t>2,316</a:t>
                      </a:r>
                    </a:p>
                  </a:txBody>
                  <a:tcPr/>
                </a:tc>
                <a:tc>
                  <a:txBody>
                    <a:bodyPr/>
                    <a:lstStyle/>
                    <a:p>
                      <a:pPr algn="r"/>
                      <a:r>
                        <a:rPr lang="en-US" sz="1600" dirty="0">
                          <a:latin typeface="Arial" panose="020B0604020202020204" pitchFamily="34" charset="0"/>
                          <a:cs typeface="Arial" panose="020B0604020202020204" pitchFamily="34" charset="0"/>
                        </a:rPr>
                        <a:t>7,168</a:t>
                      </a:r>
                    </a:p>
                  </a:txBody>
                  <a:tcPr/>
                </a:tc>
                <a:extLst>
                  <a:ext uri="{0D108BD9-81ED-4DB2-BD59-A6C34878D82A}">
                    <a16:rowId xmlns:a16="http://schemas.microsoft.com/office/drawing/2014/main" val="2786442836"/>
                  </a:ext>
                </a:extLst>
              </a:tr>
              <a:tr h="370840">
                <a:tc>
                  <a:txBody>
                    <a:bodyPr/>
                    <a:lstStyle/>
                    <a:p>
                      <a:r>
                        <a:rPr lang="en-US" sz="1600" dirty="0">
                          <a:latin typeface="Arial" panose="020B0604020202020204" pitchFamily="34" charset="0"/>
                          <a:cs typeface="Arial" panose="020B0604020202020204" pitchFamily="34" charset="0"/>
                        </a:rPr>
                        <a:t>Residential fixed investment</a:t>
                      </a:r>
                    </a:p>
                  </a:txBody>
                  <a:tcPr/>
                </a:tc>
                <a:tc>
                  <a:txBody>
                    <a:bodyPr/>
                    <a:lstStyle/>
                    <a:p>
                      <a:pPr algn="r"/>
                      <a:r>
                        <a:rPr lang="en-US" sz="1600" dirty="0">
                          <a:latin typeface="Arial" panose="020B0604020202020204" pitchFamily="34" charset="0"/>
                          <a:cs typeface="Arial" panose="020B0604020202020204" pitchFamily="34" charset="0"/>
                        </a:rPr>
                        <a:t>706</a:t>
                      </a:r>
                    </a:p>
                  </a:txBody>
                  <a:tcPr/>
                </a:tc>
                <a:tc>
                  <a:txBody>
                    <a:bodyPr/>
                    <a:lstStyle/>
                    <a:p>
                      <a:pPr algn="r"/>
                      <a:r>
                        <a:rPr lang="en-US" sz="1600" dirty="0">
                          <a:latin typeface="Arial" panose="020B0604020202020204" pitchFamily="34" charset="0"/>
                          <a:cs typeface="Arial" panose="020B0604020202020204" pitchFamily="34" charset="0"/>
                        </a:rPr>
                        <a:t>2,185</a:t>
                      </a:r>
                    </a:p>
                  </a:txBody>
                  <a:tcPr/>
                </a:tc>
                <a:extLst>
                  <a:ext uri="{0D108BD9-81ED-4DB2-BD59-A6C34878D82A}">
                    <a16:rowId xmlns:a16="http://schemas.microsoft.com/office/drawing/2014/main" val="1035612455"/>
                  </a:ext>
                </a:extLst>
              </a:tr>
              <a:tr h="370840">
                <a:tc>
                  <a:txBody>
                    <a:bodyPr/>
                    <a:lstStyle/>
                    <a:p>
                      <a:r>
                        <a:rPr lang="en-US" sz="1600" dirty="0">
                          <a:latin typeface="Arial" panose="020B0604020202020204" pitchFamily="34" charset="0"/>
                          <a:cs typeface="Arial" panose="020B0604020202020204" pitchFamily="34" charset="0"/>
                        </a:rPr>
                        <a:t>Inventory investment</a:t>
                      </a:r>
                    </a:p>
                  </a:txBody>
                  <a:tcPr/>
                </a:tc>
                <a:tc>
                  <a:txBody>
                    <a:bodyPr/>
                    <a:lstStyle/>
                    <a:p>
                      <a:pPr algn="r"/>
                      <a:r>
                        <a:rPr lang="en-US" sz="1600" dirty="0">
                          <a:latin typeface="Arial" panose="020B0604020202020204" pitchFamily="34" charset="0"/>
                          <a:cs typeface="Arial" panose="020B0604020202020204" pitchFamily="34" charset="0"/>
                        </a:rPr>
                        <a:t>35</a:t>
                      </a:r>
                    </a:p>
                  </a:txBody>
                  <a:tcPr/>
                </a:tc>
                <a:tc>
                  <a:txBody>
                    <a:bodyPr/>
                    <a:lstStyle/>
                    <a:p>
                      <a:pPr algn="r"/>
                      <a:r>
                        <a:rPr lang="en-US" sz="1600" dirty="0">
                          <a:latin typeface="Arial" panose="020B0604020202020204" pitchFamily="34" charset="0"/>
                          <a:cs typeface="Arial" panose="020B0604020202020204" pitchFamily="34" charset="0"/>
                        </a:rPr>
                        <a:t>109</a:t>
                      </a:r>
                    </a:p>
                  </a:txBody>
                  <a:tcPr/>
                </a:tc>
                <a:extLst>
                  <a:ext uri="{0D108BD9-81ED-4DB2-BD59-A6C34878D82A}">
                    <a16:rowId xmlns:a16="http://schemas.microsoft.com/office/drawing/2014/main" val="2631876621"/>
                  </a:ext>
                </a:extLst>
              </a:tr>
            </a:tbl>
          </a:graphicData>
        </a:graphic>
      </p:graphicFrame>
    </p:spTree>
    <p:extLst>
      <p:ext uri="{BB962C8B-B14F-4D97-AF65-F5344CB8AC3E}">
        <p14:creationId xmlns:p14="http://schemas.microsoft.com/office/powerpoint/2010/main" val="41080961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2EB6C78-49C9-4AB3-AA41-917A89FEB9FD}"/>
              </a:ext>
            </a:extLst>
          </p:cNvPr>
          <p:cNvSpPr>
            <a:spLocks noGrp="1"/>
          </p:cNvSpPr>
          <p:nvPr>
            <p:ph type="title"/>
          </p:nvPr>
        </p:nvSpPr>
        <p:spPr/>
        <p:txBody>
          <a:bodyPr/>
          <a:lstStyle/>
          <a:p>
            <a:r>
              <a:rPr lang="en-US" dirty="0"/>
              <a:t>Italy investment, 2019</a:t>
            </a:r>
          </a:p>
        </p:txBody>
      </p:sp>
      <p:graphicFrame>
        <p:nvGraphicFramePr>
          <p:cNvPr id="13" name="Table Placeholder 12">
            <a:extLst>
              <a:ext uri="{FF2B5EF4-FFF2-40B4-BE49-F238E27FC236}">
                <a16:creationId xmlns:a16="http://schemas.microsoft.com/office/drawing/2014/main" id="{E26816F2-C03A-4DDE-8D48-4A8F520390DD}"/>
              </a:ext>
            </a:extLst>
          </p:cNvPr>
          <p:cNvGraphicFramePr>
            <a:graphicFrameLocks noGrp="1"/>
          </p:cNvGraphicFramePr>
          <p:nvPr>
            <p:ph type="tbl" sz="quarter" idx="11"/>
            <p:extLst>
              <p:ext uri="{D42A27DB-BD31-4B8C-83A1-F6EECF244321}">
                <p14:modId xmlns:p14="http://schemas.microsoft.com/office/powerpoint/2010/main" val="986094855"/>
              </p:ext>
            </p:extLst>
          </p:nvPr>
        </p:nvGraphicFramePr>
        <p:xfrm>
          <a:off x="612026" y="2436446"/>
          <a:ext cx="7919949" cy="1854200"/>
        </p:xfrm>
        <a:graphic>
          <a:graphicData uri="http://schemas.openxmlformats.org/drawingml/2006/table">
            <a:tbl>
              <a:tblPr firstRow="1" bandRow="1">
                <a:tableStyleId>{5940675A-B579-460E-94D1-54222C63F5DA}</a:tableStyleId>
              </a:tblPr>
              <a:tblGrid>
                <a:gridCol w="3061018">
                  <a:extLst>
                    <a:ext uri="{9D8B030D-6E8A-4147-A177-3AD203B41FA5}">
                      <a16:colId xmlns:a16="http://schemas.microsoft.com/office/drawing/2014/main" val="2247358353"/>
                    </a:ext>
                  </a:extLst>
                </a:gridCol>
                <a:gridCol w="2590292">
                  <a:extLst>
                    <a:ext uri="{9D8B030D-6E8A-4147-A177-3AD203B41FA5}">
                      <a16:colId xmlns:a16="http://schemas.microsoft.com/office/drawing/2014/main" val="215975411"/>
                    </a:ext>
                  </a:extLst>
                </a:gridCol>
                <a:gridCol w="2268639">
                  <a:extLst>
                    <a:ext uri="{9D8B030D-6E8A-4147-A177-3AD203B41FA5}">
                      <a16:colId xmlns:a16="http://schemas.microsoft.com/office/drawing/2014/main" val="4194236862"/>
                    </a:ext>
                  </a:extLst>
                </a:gridCol>
              </a:tblGrid>
              <a:tr h="370840">
                <a:tc>
                  <a:txBody>
                    <a:bodyPr/>
                    <a:lstStyle/>
                    <a:p>
                      <a:endParaRPr lang="en-US" sz="1600" b="1" dirty="0">
                        <a:latin typeface="Arial" panose="020B0604020202020204" pitchFamily="34" charset="0"/>
                        <a:cs typeface="Arial" panose="020B0604020202020204" pitchFamily="34" charset="0"/>
                      </a:endParaRPr>
                    </a:p>
                  </a:txBody>
                  <a:tcPr/>
                </a:tc>
                <a:tc>
                  <a:txBody>
                    <a:bodyPr/>
                    <a:lstStyle/>
                    <a:p>
                      <a:r>
                        <a:rPr lang="en-US" sz="1600" b="1" dirty="0">
                          <a:latin typeface="Arial" panose="020B0604020202020204" pitchFamily="34" charset="0"/>
                          <a:cs typeface="Arial" panose="020B0604020202020204" pitchFamily="34" charset="0"/>
                        </a:rPr>
                        <a:t>Total (billions of dollars)</a:t>
                      </a:r>
                    </a:p>
                  </a:txBody>
                  <a:tcPr/>
                </a:tc>
                <a:tc>
                  <a:txBody>
                    <a:bodyPr/>
                    <a:lstStyle/>
                    <a:p>
                      <a:r>
                        <a:rPr lang="en-US" sz="1600" b="1" dirty="0">
                          <a:latin typeface="Arial" panose="020B0604020202020204" pitchFamily="34" charset="0"/>
                          <a:cs typeface="Arial" panose="020B0604020202020204" pitchFamily="34" charset="0"/>
                        </a:rPr>
                        <a:t>Per Person (dollars)</a:t>
                      </a:r>
                    </a:p>
                  </a:txBody>
                  <a:tcPr/>
                </a:tc>
                <a:extLst>
                  <a:ext uri="{0D108BD9-81ED-4DB2-BD59-A6C34878D82A}">
                    <a16:rowId xmlns:a16="http://schemas.microsoft.com/office/drawing/2014/main" val="4164346947"/>
                  </a:ext>
                </a:extLst>
              </a:tr>
              <a:tr h="370840">
                <a:tc>
                  <a:txBody>
                    <a:bodyPr/>
                    <a:lstStyle/>
                    <a:p>
                      <a:r>
                        <a:rPr lang="en-US" sz="1600" b="1" dirty="0">
                          <a:latin typeface="Arial" panose="020B0604020202020204" pitchFamily="34" charset="0"/>
                          <a:cs typeface="Arial" panose="020B0604020202020204" pitchFamily="34" charset="0"/>
                        </a:rPr>
                        <a:t>Gross Domestic product</a:t>
                      </a:r>
                    </a:p>
                  </a:txBody>
                  <a:tcPr/>
                </a:tc>
                <a:tc>
                  <a:txBody>
                    <a:bodyPr/>
                    <a:lstStyle/>
                    <a:p>
                      <a:pPr algn="r"/>
                      <a:r>
                        <a:rPr lang="en-US" sz="1600" dirty="0">
                          <a:latin typeface="Arial" panose="020B0604020202020204" pitchFamily="34" charset="0"/>
                          <a:cs typeface="Arial" panose="020B0604020202020204" pitchFamily="34" charset="0"/>
                        </a:rPr>
                        <a:t>1,726</a:t>
                      </a:r>
                    </a:p>
                  </a:txBody>
                  <a:tcPr/>
                </a:tc>
                <a:tc>
                  <a:txBody>
                    <a:bodyPr/>
                    <a:lstStyle/>
                    <a:p>
                      <a:pPr algn="r"/>
                      <a:r>
                        <a:rPr lang="en-US" sz="1600" dirty="0">
                          <a:latin typeface="Arial" panose="020B0604020202020204" pitchFamily="34" charset="0"/>
                          <a:cs typeface="Arial" panose="020B0604020202020204" pitchFamily="34" charset="0"/>
                        </a:rPr>
                        <a:t>28,850</a:t>
                      </a:r>
                    </a:p>
                  </a:txBody>
                  <a:tcPr/>
                </a:tc>
                <a:extLst>
                  <a:ext uri="{0D108BD9-81ED-4DB2-BD59-A6C34878D82A}">
                    <a16:rowId xmlns:a16="http://schemas.microsoft.com/office/drawing/2014/main" val="86775896"/>
                  </a:ext>
                </a:extLst>
              </a:tr>
              <a:tr h="370840">
                <a:tc>
                  <a:txBody>
                    <a:bodyPr/>
                    <a:lstStyle/>
                    <a:p>
                      <a:r>
                        <a:rPr lang="en-US" sz="1600" b="1" dirty="0">
                          <a:latin typeface="Arial" panose="020B0604020202020204" pitchFamily="34" charset="0"/>
                          <a:cs typeface="Arial" panose="020B0604020202020204" pitchFamily="34" charset="0"/>
                        </a:rPr>
                        <a:t>Consumption</a:t>
                      </a:r>
                    </a:p>
                  </a:txBody>
                  <a:tcPr/>
                </a:tc>
                <a:tc>
                  <a:txBody>
                    <a:bodyPr/>
                    <a:lstStyle/>
                    <a:p>
                      <a:pPr marL="0" algn="r" defTabSz="914400" rtl="0" eaLnBrk="1" latinLnBrk="0" hangingPunct="1"/>
                      <a:r>
                        <a:rPr lang="en-IT" sz="1600" kern="1200" dirty="0">
                          <a:solidFill>
                            <a:schemeClr val="tx1"/>
                          </a:solidFill>
                          <a:latin typeface="Arial" panose="020B0604020202020204" pitchFamily="34" charset="0"/>
                          <a:ea typeface="+mn-ea"/>
                          <a:cs typeface="Arial" panose="020B0604020202020204" pitchFamily="34" charset="0"/>
                        </a:rPr>
                        <a:t>1,059 </a:t>
                      </a:r>
                      <a:endParaRPr lang="en-US" sz="160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algn="r"/>
                      <a:r>
                        <a:rPr lang="en-US" sz="1600" dirty="0">
                          <a:latin typeface="Arial" panose="020B0604020202020204" pitchFamily="34" charset="0"/>
                          <a:cs typeface="Arial" panose="020B0604020202020204" pitchFamily="34" charset="0"/>
                        </a:rPr>
                        <a:t>17,705</a:t>
                      </a:r>
                    </a:p>
                  </a:txBody>
                  <a:tcPr/>
                </a:tc>
                <a:extLst>
                  <a:ext uri="{0D108BD9-81ED-4DB2-BD59-A6C34878D82A}">
                    <a16:rowId xmlns:a16="http://schemas.microsoft.com/office/drawing/2014/main" val="1311288856"/>
                  </a:ext>
                </a:extLst>
              </a:tr>
              <a:tr h="370840">
                <a:tc>
                  <a:txBody>
                    <a:bodyPr/>
                    <a:lstStyle/>
                    <a:p>
                      <a:r>
                        <a:rPr lang="en-US" sz="1600" dirty="0">
                          <a:latin typeface="Arial" panose="020B0604020202020204" pitchFamily="34" charset="0"/>
                          <a:cs typeface="Arial" panose="020B0604020202020204" pitchFamily="34" charset="0"/>
                        </a:rPr>
                        <a:t>Fixed investment</a:t>
                      </a:r>
                    </a:p>
                  </a:txBody>
                  <a:tcPr/>
                </a:tc>
                <a:tc>
                  <a:txBody>
                    <a:bodyPr/>
                    <a:lstStyle/>
                    <a:p>
                      <a:pPr algn="r"/>
                      <a:r>
                        <a:rPr lang="en-US" sz="1600" dirty="0">
                          <a:latin typeface="Arial" panose="020B0604020202020204" pitchFamily="34" charset="0"/>
                          <a:cs typeface="Arial" panose="020B0604020202020204" pitchFamily="34" charset="0"/>
                        </a:rPr>
                        <a:t>320</a:t>
                      </a:r>
                    </a:p>
                  </a:txBody>
                  <a:tcPr/>
                </a:tc>
                <a:tc>
                  <a:txBody>
                    <a:bodyPr/>
                    <a:lstStyle/>
                    <a:p>
                      <a:pPr algn="r"/>
                      <a:r>
                        <a:rPr lang="en-US" sz="1600" dirty="0">
                          <a:latin typeface="Arial" panose="020B0604020202020204" pitchFamily="34" charset="0"/>
                          <a:cs typeface="Arial" panose="020B0604020202020204" pitchFamily="34" charset="0"/>
                        </a:rPr>
                        <a:t>5,346</a:t>
                      </a:r>
                    </a:p>
                  </a:txBody>
                  <a:tcPr/>
                </a:tc>
                <a:extLst>
                  <a:ext uri="{0D108BD9-81ED-4DB2-BD59-A6C34878D82A}">
                    <a16:rowId xmlns:a16="http://schemas.microsoft.com/office/drawing/2014/main" val="1035612455"/>
                  </a:ext>
                </a:extLst>
              </a:tr>
              <a:tr h="370840">
                <a:tc>
                  <a:txBody>
                    <a:bodyPr/>
                    <a:lstStyle/>
                    <a:p>
                      <a:r>
                        <a:rPr lang="en-US" sz="1600" dirty="0">
                          <a:latin typeface="Arial" panose="020B0604020202020204" pitchFamily="34" charset="0"/>
                          <a:cs typeface="Arial" panose="020B0604020202020204" pitchFamily="34" charset="0"/>
                        </a:rPr>
                        <a:t>Inventory investment</a:t>
                      </a:r>
                    </a:p>
                  </a:txBody>
                  <a:tcPr/>
                </a:tc>
                <a:tc>
                  <a:txBody>
                    <a:bodyPr/>
                    <a:lstStyle/>
                    <a:p>
                      <a:pPr algn="r"/>
                      <a:r>
                        <a:rPr lang="en-US" sz="1600" dirty="0">
                          <a:latin typeface="Arial" panose="020B0604020202020204" pitchFamily="34" charset="0"/>
                          <a:cs typeface="Arial" panose="020B0604020202020204" pitchFamily="34" charset="0"/>
                        </a:rPr>
                        <a:t>-1,160</a:t>
                      </a:r>
                    </a:p>
                  </a:txBody>
                  <a:tcPr/>
                </a:tc>
                <a:tc>
                  <a:txBody>
                    <a:bodyPr/>
                    <a:lstStyle/>
                    <a:p>
                      <a:pPr algn="r"/>
                      <a:r>
                        <a:rPr lang="en-US" sz="1600" dirty="0">
                          <a:latin typeface="Arial" panose="020B0604020202020204" pitchFamily="34" charset="0"/>
                          <a:cs typeface="Arial" panose="020B0604020202020204" pitchFamily="34" charset="0"/>
                        </a:rPr>
                        <a:t>-19</a:t>
                      </a:r>
                    </a:p>
                  </a:txBody>
                  <a:tcPr/>
                </a:tc>
                <a:extLst>
                  <a:ext uri="{0D108BD9-81ED-4DB2-BD59-A6C34878D82A}">
                    <a16:rowId xmlns:a16="http://schemas.microsoft.com/office/drawing/2014/main" val="2631876621"/>
                  </a:ext>
                </a:extLst>
              </a:tr>
            </a:tbl>
          </a:graphicData>
        </a:graphic>
      </p:graphicFrame>
      <p:sp>
        <p:nvSpPr>
          <p:cNvPr id="4" name="TextBox 3">
            <a:extLst>
              <a:ext uri="{FF2B5EF4-FFF2-40B4-BE49-F238E27FC236}">
                <a16:creationId xmlns:a16="http://schemas.microsoft.com/office/drawing/2014/main" id="{5BB1C2C9-AB75-F44E-9646-FBDE642BE31B}"/>
              </a:ext>
            </a:extLst>
          </p:cNvPr>
          <p:cNvSpPr txBox="1"/>
          <p:nvPr/>
        </p:nvSpPr>
        <p:spPr>
          <a:xfrm>
            <a:off x="612026" y="4579433"/>
            <a:ext cx="2406428" cy="276999"/>
          </a:xfrm>
          <a:prstGeom prst="rect">
            <a:avLst/>
          </a:prstGeom>
          <a:noFill/>
        </p:spPr>
        <p:txBody>
          <a:bodyPr wrap="none" rtlCol="0">
            <a:spAutoFit/>
          </a:bodyPr>
          <a:lstStyle/>
          <a:p>
            <a:r>
              <a:rPr lang="en-IT" sz="1200" dirty="0"/>
              <a:t>Fonte: Istat, prezzi costanti 2015</a:t>
            </a:r>
          </a:p>
        </p:txBody>
      </p:sp>
    </p:spTree>
    <p:extLst>
      <p:ext uri="{BB962C8B-B14F-4D97-AF65-F5344CB8AC3E}">
        <p14:creationId xmlns:p14="http://schemas.microsoft.com/office/powerpoint/2010/main" val="27702017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5E40231-65B2-4492-9453-94A11265CC06}"/>
              </a:ext>
            </a:extLst>
          </p:cNvPr>
          <p:cNvSpPr>
            <a:spLocks noGrp="1"/>
          </p:cNvSpPr>
          <p:nvPr>
            <p:ph type="title"/>
          </p:nvPr>
        </p:nvSpPr>
        <p:spPr/>
        <p:txBody>
          <a:bodyPr/>
          <a:lstStyle/>
          <a:p>
            <a:r>
              <a:rPr lang="en-US" dirty="0">
                <a:solidFill>
                  <a:srgbClr val="A85232"/>
                </a:solidFill>
              </a:rPr>
              <a:t>Government Spending (</a:t>
            </a:r>
            <a:r>
              <a:rPr lang="en-US" i="1" dirty="0">
                <a:solidFill>
                  <a:srgbClr val="A85232"/>
                </a:solidFill>
              </a:rPr>
              <a:t>G</a:t>
            </a:r>
            <a:r>
              <a:rPr lang="en-US" dirty="0">
                <a:solidFill>
                  <a:srgbClr val="A85232"/>
                </a:solidFill>
              </a:rPr>
              <a:t>)</a:t>
            </a:r>
          </a:p>
        </p:txBody>
      </p:sp>
      <p:sp>
        <p:nvSpPr>
          <p:cNvPr id="12" name="Content Placeholder 11">
            <a:extLst>
              <a:ext uri="{FF2B5EF4-FFF2-40B4-BE49-F238E27FC236}">
                <a16:creationId xmlns:a16="http://schemas.microsoft.com/office/drawing/2014/main" id="{FC38C207-8328-4B6F-8DF1-053F8D50839E}"/>
              </a:ext>
            </a:extLst>
          </p:cNvPr>
          <p:cNvSpPr>
            <a:spLocks noGrp="1"/>
          </p:cNvSpPr>
          <p:nvPr>
            <p:ph type="body" sz="quarter" idx="10"/>
          </p:nvPr>
        </p:nvSpPr>
        <p:spPr/>
        <p:txBody>
          <a:bodyPr/>
          <a:lstStyle/>
          <a:p>
            <a:pPr marL="342900" indent="-342900">
              <a:buClr>
                <a:schemeClr val="tx1"/>
              </a:buClr>
              <a:buSzPct val="100000"/>
              <a:buFont typeface="Arial" panose="020B0604020202020204" pitchFamily="34" charset="0"/>
              <a:buChar char="•"/>
            </a:pPr>
            <a:r>
              <a:rPr lang="en-US" b="1" i="1" dirty="0"/>
              <a:t>G</a:t>
            </a:r>
            <a:r>
              <a:rPr lang="en-US" dirty="0"/>
              <a:t> includes all government spending on goods and services.</a:t>
            </a:r>
          </a:p>
          <a:p>
            <a:pPr marL="342900" indent="-342900">
              <a:buClr>
                <a:schemeClr val="tx1"/>
              </a:buClr>
              <a:buSzPct val="100000"/>
              <a:buFont typeface="Arial" panose="020B0604020202020204" pitchFamily="34" charset="0"/>
              <a:buChar char="•"/>
            </a:pPr>
            <a:r>
              <a:rPr lang="en-US" b="1" i="1" dirty="0"/>
              <a:t>G</a:t>
            </a:r>
            <a:r>
              <a:rPr lang="en-US" dirty="0"/>
              <a:t> excludes transfer payments</a:t>
            </a:r>
            <a:br>
              <a:rPr lang="en-US" dirty="0"/>
            </a:br>
            <a:r>
              <a:rPr lang="en-US" dirty="0"/>
              <a:t>(e.g., unemployment insurance payments) because they do not represent spending on goods and services.</a:t>
            </a:r>
          </a:p>
        </p:txBody>
      </p:sp>
    </p:spTree>
    <p:extLst>
      <p:ext uri="{BB962C8B-B14F-4D97-AF65-F5344CB8AC3E}">
        <p14:creationId xmlns:p14="http://schemas.microsoft.com/office/powerpoint/2010/main" val="1202991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2EB6C78-49C9-4AB3-AA41-917A89FEB9FD}"/>
              </a:ext>
            </a:extLst>
          </p:cNvPr>
          <p:cNvSpPr>
            <a:spLocks noGrp="1"/>
          </p:cNvSpPr>
          <p:nvPr>
            <p:ph type="title"/>
          </p:nvPr>
        </p:nvSpPr>
        <p:spPr/>
        <p:txBody>
          <a:bodyPr/>
          <a:lstStyle/>
          <a:p>
            <a:r>
              <a:rPr lang="en-US" dirty="0"/>
              <a:t>U.S. government spending, 2016</a:t>
            </a:r>
          </a:p>
        </p:txBody>
      </p:sp>
      <p:graphicFrame>
        <p:nvGraphicFramePr>
          <p:cNvPr id="13" name="Table Placeholder 12">
            <a:extLst>
              <a:ext uri="{FF2B5EF4-FFF2-40B4-BE49-F238E27FC236}">
                <a16:creationId xmlns:a16="http://schemas.microsoft.com/office/drawing/2014/main" id="{E26816F2-C03A-4DDE-8D48-4A8F520390DD}"/>
              </a:ext>
            </a:extLst>
          </p:cNvPr>
          <p:cNvGraphicFramePr>
            <a:graphicFrameLocks noGrp="1"/>
          </p:cNvGraphicFramePr>
          <p:nvPr>
            <p:ph type="tbl" sz="quarter" idx="11"/>
            <p:extLst>
              <p:ext uri="{D42A27DB-BD31-4B8C-83A1-F6EECF244321}">
                <p14:modId xmlns:p14="http://schemas.microsoft.com/office/powerpoint/2010/main" val="664304311"/>
              </p:ext>
            </p:extLst>
          </p:nvPr>
        </p:nvGraphicFramePr>
        <p:xfrm>
          <a:off x="358817" y="2436446"/>
          <a:ext cx="8009680" cy="2225040"/>
        </p:xfrm>
        <a:graphic>
          <a:graphicData uri="http://schemas.openxmlformats.org/drawingml/2006/table">
            <a:tbl>
              <a:tblPr firstRow="1" bandRow="1">
                <a:tableStyleId>{5940675A-B579-460E-94D1-54222C63F5DA}</a:tableStyleId>
              </a:tblPr>
              <a:tblGrid>
                <a:gridCol w="3206186">
                  <a:extLst>
                    <a:ext uri="{9D8B030D-6E8A-4147-A177-3AD203B41FA5}">
                      <a16:colId xmlns:a16="http://schemas.microsoft.com/office/drawing/2014/main" val="2247358353"/>
                    </a:ext>
                  </a:extLst>
                </a:gridCol>
                <a:gridCol w="2534855">
                  <a:extLst>
                    <a:ext uri="{9D8B030D-6E8A-4147-A177-3AD203B41FA5}">
                      <a16:colId xmlns:a16="http://schemas.microsoft.com/office/drawing/2014/main" val="215975411"/>
                    </a:ext>
                  </a:extLst>
                </a:gridCol>
                <a:gridCol w="2268639">
                  <a:extLst>
                    <a:ext uri="{9D8B030D-6E8A-4147-A177-3AD203B41FA5}">
                      <a16:colId xmlns:a16="http://schemas.microsoft.com/office/drawing/2014/main" val="4194236862"/>
                    </a:ext>
                  </a:extLst>
                </a:gridCol>
              </a:tblGrid>
              <a:tr h="370840">
                <a:tc>
                  <a:txBody>
                    <a:bodyPr/>
                    <a:lstStyle/>
                    <a:p>
                      <a:endParaRPr lang="en-US" sz="1600" b="1" dirty="0">
                        <a:latin typeface="Arial" panose="020B0604020202020204" pitchFamily="34" charset="0"/>
                        <a:cs typeface="Arial" panose="020B0604020202020204" pitchFamily="34" charset="0"/>
                      </a:endParaRPr>
                    </a:p>
                  </a:txBody>
                  <a:tcPr/>
                </a:tc>
                <a:tc>
                  <a:txBody>
                    <a:bodyPr/>
                    <a:lstStyle/>
                    <a:p>
                      <a:r>
                        <a:rPr lang="en-US" sz="1600" b="1" dirty="0">
                          <a:latin typeface="Arial" panose="020B0604020202020204" pitchFamily="34" charset="0"/>
                          <a:cs typeface="Arial" panose="020B0604020202020204" pitchFamily="34" charset="0"/>
                        </a:rPr>
                        <a:t>Total (billions of dollars)</a:t>
                      </a:r>
                    </a:p>
                  </a:txBody>
                  <a:tcPr/>
                </a:tc>
                <a:tc>
                  <a:txBody>
                    <a:bodyPr/>
                    <a:lstStyle/>
                    <a:p>
                      <a:r>
                        <a:rPr lang="en-US" sz="1600" b="1" dirty="0">
                          <a:latin typeface="Arial" panose="020B0604020202020204" pitchFamily="34" charset="0"/>
                          <a:cs typeface="Arial" panose="020B0604020202020204" pitchFamily="34" charset="0"/>
                        </a:rPr>
                        <a:t>Per Person (dollars)</a:t>
                      </a:r>
                    </a:p>
                  </a:txBody>
                  <a:tcPr/>
                </a:tc>
                <a:extLst>
                  <a:ext uri="{0D108BD9-81ED-4DB2-BD59-A6C34878D82A}">
                    <a16:rowId xmlns:a16="http://schemas.microsoft.com/office/drawing/2014/main" val="4164346947"/>
                  </a:ext>
                </a:extLst>
              </a:tr>
              <a:tr h="370840">
                <a:tc>
                  <a:txBody>
                    <a:bodyPr/>
                    <a:lstStyle/>
                    <a:p>
                      <a:r>
                        <a:rPr lang="en-US" sz="1600" b="1" dirty="0">
                          <a:latin typeface="Arial" panose="020B0604020202020204" pitchFamily="34" charset="0"/>
                          <a:cs typeface="Arial" panose="020B0604020202020204" pitchFamily="34" charset="0"/>
                        </a:rPr>
                        <a:t>Gross Domestic product</a:t>
                      </a:r>
                    </a:p>
                  </a:txBody>
                  <a:tcPr/>
                </a:tc>
                <a:tc>
                  <a:txBody>
                    <a:bodyPr/>
                    <a:lstStyle/>
                    <a:p>
                      <a:pPr algn="r"/>
                      <a:r>
                        <a:rPr lang="en-US" sz="1600" dirty="0">
                          <a:latin typeface="Arial" panose="020B0604020202020204" pitchFamily="34" charset="0"/>
                          <a:cs typeface="Arial" panose="020B0604020202020204" pitchFamily="34" charset="0"/>
                        </a:rPr>
                        <a:t>18,624</a:t>
                      </a:r>
                    </a:p>
                  </a:txBody>
                  <a:tcPr/>
                </a:tc>
                <a:tc>
                  <a:txBody>
                    <a:bodyPr/>
                    <a:lstStyle/>
                    <a:p>
                      <a:pPr algn="r"/>
                      <a:r>
                        <a:rPr lang="en-US" sz="1600" dirty="0">
                          <a:latin typeface="Arial" panose="020B0604020202020204" pitchFamily="34" charset="0"/>
                          <a:cs typeface="Arial" panose="020B0604020202020204" pitchFamily="34" charset="0"/>
                        </a:rPr>
                        <a:t>57,638</a:t>
                      </a:r>
                    </a:p>
                  </a:txBody>
                  <a:tcPr/>
                </a:tc>
                <a:extLst>
                  <a:ext uri="{0D108BD9-81ED-4DB2-BD59-A6C34878D82A}">
                    <a16:rowId xmlns:a16="http://schemas.microsoft.com/office/drawing/2014/main" val="86775896"/>
                  </a:ext>
                </a:extLst>
              </a:tr>
              <a:tr h="370840">
                <a:tc>
                  <a:txBody>
                    <a:bodyPr/>
                    <a:lstStyle/>
                    <a:p>
                      <a:r>
                        <a:rPr lang="en-US" sz="1600" b="1" dirty="0">
                          <a:latin typeface="Arial" panose="020B0604020202020204" pitchFamily="34" charset="0"/>
                          <a:cs typeface="Arial" panose="020B0604020202020204" pitchFamily="34" charset="0"/>
                        </a:rPr>
                        <a:t>Consumption</a:t>
                      </a:r>
                    </a:p>
                  </a:txBody>
                  <a:tcPr/>
                </a:tc>
                <a:tc>
                  <a:txBody>
                    <a:bodyPr/>
                    <a:lstStyle/>
                    <a:p>
                      <a:pPr algn="r"/>
                      <a:r>
                        <a:rPr lang="en-US" sz="1600" dirty="0">
                          <a:latin typeface="Arial" panose="020B0604020202020204" pitchFamily="34" charset="0"/>
                          <a:cs typeface="Arial" panose="020B0604020202020204" pitchFamily="34" charset="0"/>
                        </a:rPr>
                        <a:t>3,268</a:t>
                      </a:r>
                    </a:p>
                  </a:txBody>
                  <a:tcPr/>
                </a:tc>
                <a:tc>
                  <a:txBody>
                    <a:bodyPr/>
                    <a:lstStyle/>
                    <a:p>
                      <a:pPr algn="r"/>
                      <a:r>
                        <a:rPr lang="en-US" sz="1600" dirty="0">
                          <a:latin typeface="Arial" panose="020B0604020202020204" pitchFamily="34" charset="0"/>
                          <a:cs typeface="Arial" panose="020B0604020202020204" pitchFamily="34" charset="0"/>
                        </a:rPr>
                        <a:t>10,113</a:t>
                      </a:r>
                    </a:p>
                  </a:txBody>
                  <a:tcPr/>
                </a:tc>
                <a:extLst>
                  <a:ext uri="{0D108BD9-81ED-4DB2-BD59-A6C34878D82A}">
                    <a16:rowId xmlns:a16="http://schemas.microsoft.com/office/drawing/2014/main" val="1311288856"/>
                  </a:ext>
                </a:extLst>
              </a:tr>
              <a:tr h="370840">
                <a:tc>
                  <a:txBody>
                    <a:bodyPr/>
                    <a:lstStyle/>
                    <a:p>
                      <a:r>
                        <a:rPr lang="en-US" sz="1600" dirty="0">
                          <a:latin typeface="Arial" panose="020B0604020202020204" pitchFamily="34" charset="0"/>
                          <a:cs typeface="Arial" panose="020B0604020202020204" pitchFamily="34" charset="0"/>
                        </a:rPr>
                        <a:t>Federal</a:t>
                      </a:r>
                    </a:p>
                  </a:txBody>
                  <a:tcPr/>
                </a:tc>
                <a:tc>
                  <a:txBody>
                    <a:bodyPr/>
                    <a:lstStyle/>
                    <a:p>
                      <a:pPr algn="r"/>
                      <a:r>
                        <a:rPr lang="en-US" sz="1600" dirty="0">
                          <a:latin typeface="Arial" panose="020B0604020202020204" pitchFamily="34" charset="0"/>
                          <a:cs typeface="Arial" panose="020B0604020202020204" pitchFamily="34" charset="0"/>
                        </a:rPr>
                        <a:t>1,231</a:t>
                      </a:r>
                    </a:p>
                  </a:txBody>
                  <a:tcPr/>
                </a:tc>
                <a:tc>
                  <a:txBody>
                    <a:bodyPr/>
                    <a:lstStyle/>
                    <a:p>
                      <a:pPr algn="r"/>
                      <a:r>
                        <a:rPr lang="en-US" sz="1600" dirty="0">
                          <a:latin typeface="Arial" panose="020B0604020202020204" pitchFamily="34" charset="0"/>
                          <a:cs typeface="Arial" panose="020B0604020202020204" pitchFamily="34" charset="0"/>
                        </a:rPr>
                        <a:t>3,811</a:t>
                      </a:r>
                    </a:p>
                  </a:txBody>
                  <a:tcPr/>
                </a:tc>
                <a:extLst>
                  <a:ext uri="{0D108BD9-81ED-4DB2-BD59-A6C34878D82A}">
                    <a16:rowId xmlns:a16="http://schemas.microsoft.com/office/drawing/2014/main" val="2786442836"/>
                  </a:ext>
                </a:extLst>
              </a:tr>
              <a:tr h="370840">
                <a:tc>
                  <a:txBody>
                    <a:bodyPr/>
                    <a:lstStyle/>
                    <a:p>
                      <a:r>
                        <a:rPr lang="en-US" sz="1600" dirty="0">
                          <a:latin typeface="Arial" panose="020B0604020202020204" pitchFamily="34" charset="0"/>
                          <a:cs typeface="Arial" panose="020B0604020202020204" pitchFamily="34" charset="0"/>
                        </a:rPr>
                        <a:t>Defense</a:t>
                      </a:r>
                    </a:p>
                  </a:txBody>
                  <a:tcPr/>
                </a:tc>
                <a:tc>
                  <a:txBody>
                    <a:bodyPr/>
                    <a:lstStyle/>
                    <a:p>
                      <a:pPr algn="r"/>
                      <a:r>
                        <a:rPr lang="en-US" sz="1600" dirty="0">
                          <a:latin typeface="Arial" panose="020B0604020202020204" pitchFamily="34" charset="0"/>
                          <a:cs typeface="Arial" panose="020B0604020202020204" pitchFamily="34" charset="0"/>
                        </a:rPr>
                        <a:t>729</a:t>
                      </a:r>
                    </a:p>
                  </a:txBody>
                  <a:tcPr/>
                </a:tc>
                <a:tc>
                  <a:txBody>
                    <a:bodyPr/>
                    <a:lstStyle/>
                    <a:p>
                      <a:pPr algn="r"/>
                      <a:r>
                        <a:rPr lang="en-US" sz="1600" dirty="0">
                          <a:latin typeface="Arial" panose="020B0604020202020204" pitchFamily="34" charset="0"/>
                          <a:cs typeface="Arial" panose="020B0604020202020204" pitchFamily="34" charset="0"/>
                        </a:rPr>
                        <a:t>2,256</a:t>
                      </a:r>
                    </a:p>
                  </a:txBody>
                  <a:tcPr/>
                </a:tc>
                <a:extLst>
                  <a:ext uri="{0D108BD9-81ED-4DB2-BD59-A6C34878D82A}">
                    <a16:rowId xmlns:a16="http://schemas.microsoft.com/office/drawing/2014/main" val="1035612455"/>
                  </a:ext>
                </a:extLst>
              </a:tr>
              <a:tr h="370840">
                <a:tc>
                  <a:txBody>
                    <a:bodyPr/>
                    <a:lstStyle/>
                    <a:p>
                      <a:r>
                        <a:rPr lang="en-US" sz="1600" dirty="0">
                          <a:latin typeface="Arial" panose="020B0604020202020204" pitchFamily="34" charset="0"/>
                          <a:cs typeface="Arial" panose="020B0604020202020204" pitchFamily="34" charset="0"/>
                        </a:rPr>
                        <a:t>Nondefense</a:t>
                      </a:r>
                    </a:p>
                  </a:txBody>
                  <a:tcPr/>
                </a:tc>
                <a:tc>
                  <a:txBody>
                    <a:bodyPr/>
                    <a:lstStyle/>
                    <a:p>
                      <a:pPr algn="r"/>
                      <a:r>
                        <a:rPr lang="en-US" sz="1600" dirty="0">
                          <a:latin typeface="Arial" panose="020B0604020202020204" pitchFamily="34" charset="0"/>
                          <a:cs typeface="Arial" panose="020B0604020202020204" pitchFamily="34" charset="0"/>
                        </a:rPr>
                        <a:t>503</a:t>
                      </a:r>
                    </a:p>
                  </a:txBody>
                  <a:tcPr/>
                </a:tc>
                <a:tc>
                  <a:txBody>
                    <a:bodyPr/>
                    <a:lstStyle/>
                    <a:p>
                      <a:pPr algn="r"/>
                      <a:r>
                        <a:rPr lang="en-US" sz="1600" dirty="0">
                          <a:latin typeface="Arial" panose="020B0604020202020204" pitchFamily="34" charset="0"/>
                          <a:cs typeface="Arial" panose="020B0604020202020204" pitchFamily="34" charset="0"/>
                        </a:rPr>
                        <a:t>1,555</a:t>
                      </a:r>
                    </a:p>
                  </a:txBody>
                  <a:tcPr/>
                </a:tc>
                <a:extLst>
                  <a:ext uri="{0D108BD9-81ED-4DB2-BD59-A6C34878D82A}">
                    <a16:rowId xmlns:a16="http://schemas.microsoft.com/office/drawing/2014/main" val="2631876621"/>
                  </a:ext>
                </a:extLst>
              </a:tr>
            </a:tbl>
          </a:graphicData>
        </a:graphic>
      </p:graphicFrame>
    </p:spTree>
    <p:extLst>
      <p:ext uri="{BB962C8B-B14F-4D97-AF65-F5344CB8AC3E}">
        <p14:creationId xmlns:p14="http://schemas.microsoft.com/office/powerpoint/2010/main" val="337379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2EB6C78-49C9-4AB3-AA41-917A89FEB9FD}"/>
              </a:ext>
            </a:extLst>
          </p:cNvPr>
          <p:cNvSpPr>
            <a:spLocks noGrp="1"/>
          </p:cNvSpPr>
          <p:nvPr>
            <p:ph type="title"/>
          </p:nvPr>
        </p:nvSpPr>
        <p:spPr>
          <a:xfrm>
            <a:off x="505097" y="343118"/>
            <a:ext cx="8133805" cy="762000"/>
          </a:xfrm>
        </p:spPr>
        <p:txBody>
          <a:bodyPr/>
          <a:lstStyle/>
          <a:p>
            <a:r>
              <a:rPr lang="en-US" dirty="0"/>
              <a:t>Italy, government spending, 2018-2019</a:t>
            </a:r>
          </a:p>
        </p:txBody>
      </p:sp>
      <p:pic>
        <p:nvPicPr>
          <p:cNvPr id="5" name="Picture 4">
            <a:extLst>
              <a:ext uri="{FF2B5EF4-FFF2-40B4-BE49-F238E27FC236}">
                <a16:creationId xmlns:a16="http://schemas.microsoft.com/office/drawing/2014/main" id="{F91C8175-98C5-A146-BC8E-96C09D2709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097" y="1380579"/>
            <a:ext cx="7900416" cy="4096841"/>
          </a:xfrm>
          <a:prstGeom prst="rect">
            <a:avLst/>
          </a:prstGeom>
        </p:spPr>
      </p:pic>
    </p:spTree>
    <p:extLst>
      <p:ext uri="{BB962C8B-B14F-4D97-AF65-F5344CB8AC3E}">
        <p14:creationId xmlns:p14="http://schemas.microsoft.com/office/powerpoint/2010/main" val="16051722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2EB6C78-49C9-4AB3-AA41-917A89FEB9FD}"/>
              </a:ext>
            </a:extLst>
          </p:cNvPr>
          <p:cNvSpPr>
            <a:spLocks noGrp="1"/>
          </p:cNvSpPr>
          <p:nvPr>
            <p:ph type="title"/>
          </p:nvPr>
        </p:nvSpPr>
        <p:spPr>
          <a:xfrm>
            <a:off x="505097" y="343118"/>
            <a:ext cx="8133805" cy="762000"/>
          </a:xfrm>
        </p:spPr>
        <p:txBody>
          <a:bodyPr/>
          <a:lstStyle/>
          <a:p>
            <a:r>
              <a:rPr lang="en-US" dirty="0"/>
              <a:t>Italy, government spending, 2018-2019</a:t>
            </a:r>
          </a:p>
        </p:txBody>
      </p:sp>
    </p:spTree>
    <p:extLst>
      <p:ext uri="{BB962C8B-B14F-4D97-AF65-F5344CB8AC3E}">
        <p14:creationId xmlns:p14="http://schemas.microsoft.com/office/powerpoint/2010/main" val="9426116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General government expenditure by function, 2019">
            <a:extLst>
              <a:ext uri="{FF2B5EF4-FFF2-40B4-BE49-F238E27FC236}">
                <a16:creationId xmlns:a16="http://schemas.microsoft.com/office/drawing/2014/main" id="{2F469FEA-CCAF-434D-BD61-53F5D64B5B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584" y="1094054"/>
            <a:ext cx="8180832" cy="4669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7048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47766-AFC8-2F4C-BDD6-66D8B14B0FB3}"/>
              </a:ext>
            </a:extLst>
          </p:cNvPr>
          <p:cNvSpPr>
            <a:spLocks noGrp="1"/>
          </p:cNvSpPr>
          <p:nvPr>
            <p:ph type="title"/>
          </p:nvPr>
        </p:nvSpPr>
        <p:spPr/>
        <p:txBody>
          <a:bodyPr/>
          <a:lstStyle/>
          <a:p>
            <a:r>
              <a:rPr lang="en-IT" dirty="0"/>
              <a:t>SYLLABUS</a:t>
            </a:r>
          </a:p>
        </p:txBody>
      </p:sp>
      <p:sp>
        <p:nvSpPr>
          <p:cNvPr id="3" name="Text Placeholder 2">
            <a:extLst>
              <a:ext uri="{FF2B5EF4-FFF2-40B4-BE49-F238E27FC236}">
                <a16:creationId xmlns:a16="http://schemas.microsoft.com/office/drawing/2014/main" id="{053AFDB7-3F22-904F-B2DE-486AE8D579C9}"/>
              </a:ext>
            </a:extLst>
          </p:cNvPr>
          <p:cNvSpPr>
            <a:spLocks noGrp="1"/>
          </p:cNvSpPr>
          <p:nvPr>
            <p:ph type="body" sz="quarter" idx="10"/>
          </p:nvPr>
        </p:nvSpPr>
        <p:spPr/>
        <p:txBody>
          <a:bodyPr/>
          <a:lstStyle/>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National Income Accounting;</a:t>
            </a:r>
          </a:p>
          <a:p>
            <a:pPr marL="342900" indent="-342900">
              <a:buFont typeface="Arial" panose="020B0604020202020204" pitchFamily="34" charset="0"/>
              <a:buChar char="•"/>
            </a:pPr>
            <a:r>
              <a:rPr lang="en-GB" dirty="0"/>
              <a:t>The Goods Market;</a:t>
            </a:r>
          </a:p>
          <a:p>
            <a:pPr marL="342900" indent="-342900">
              <a:buFont typeface="Arial" panose="020B0604020202020204" pitchFamily="34" charset="0"/>
              <a:buChar char="•"/>
            </a:pPr>
            <a:r>
              <a:rPr lang="en-GB" dirty="0"/>
              <a:t>Financial markets;</a:t>
            </a:r>
          </a:p>
          <a:p>
            <a:pPr marL="342900" indent="-342900">
              <a:buFont typeface="Arial" panose="020B0604020202020204" pitchFamily="34" charset="0"/>
              <a:buChar char="•"/>
            </a:pPr>
            <a:r>
              <a:rPr lang="en-GB" dirty="0"/>
              <a:t>The Classical Model and the quantity theory of money;</a:t>
            </a:r>
          </a:p>
          <a:p>
            <a:pPr marL="342900" indent="-342900">
              <a:buFont typeface="Arial" panose="020B0604020202020204" pitchFamily="34" charset="0"/>
              <a:buChar char="•"/>
            </a:pPr>
            <a:r>
              <a:rPr lang="en-GB" dirty="0"/>
              <a:t>Monetary policy, banking system and money multiplier;</a:t>
            </a:r>
          </a:p>
          <a:p>
            <a:pPr marL="342900" indent="-342900">
              <a:buFont typeface="Arial" panose="020B0604020202020204" pitchFamily="34" charset="0"/>
              <a:buChar char="•"/>
            </a:pPr>
            <a:r>
              <a:rPr lang="en-GB" dirty="0"/>
              <a:t>The short run IS-LM Model;</a:t>
            </a:r>
          </a:p>
          <a:p>
            <a:pPr marL="342900" indent="-342900">
              <a:buFont typeface="Arial" panose="020B0604020202020204" pitchFamily="34" charset="0"/>
              <a:buChar char="•"/>
            </a:pPr>
            <a:r>
              <a:rPr lang="en-GB" dirty="0"/>
              <a:t>Fiscal policy, Government Debt and Budget Deficits;</a:t>
            </a:r>
          </a:p>
          <a:p>
            <a:pPr marL="342900" indent="-342900">
              <a:buFont typeface="Arial" panose="020B0604020202020204" pitchFamily="34" charset="0"/>
              <a:buChar char="•"/>
            </a:pPr>
            <a:r>
              <a:rPr lang="en-GB" dirty="0"/>
              <a:t>The Labour Market, Price, Production, Unemployment and Inflation;</a:t>
            </a:r>
          </a:p>
          <a:p>
            <a:pPr marL="342900" indent="-342900">
              <a:buFont typeface="Arial" panose="020B0604020202020204" pitchFamily="34" charset="0"/>
              <a:buChar char="•"/>
            </a:pPr>
            <a:r>
              <a:rPr lang="en-GB" dirty="0"/>
              <a:t>The medium run AS-AD Model;</a:t>
            </a:r>
          </a:p>
          <a:p>
            <a:pPr marL="342900" indent="-342900">
              <a:buFont typeface="Arial" panose="020B0604020202020204" pitchFamily="34" charset="0"/>
              <a:buChar char="•"/>
            </a:pPr>
            <a:r>
              <a:rPr lang="en-GB" dirty="0"/>
              <a:t>Long-run economic growth;</a:t>
            </a:r>
          </a:p>
          <a:p>
            <a:pPr marL="342900" indent="-342900">
              <a:buFont typeface="Arial" panose="020B0604020202020204" pitchFamily="34" charset="0"/>
              <a:buChar char="•"/>
            </a:pPr>
            <a:r>
              <a:rPr lang="en-GB" dirty="0"/>
              <a:t>The open economy issues.</a:t>
            </a:r>
          </a:p>
          <a:p>
            <a:endParaRPr lang="en-IT" dirty="0"/>
          </a:p>
        </p:txBody>
      </p:sp>
    </p:spTree>
    <p:extLst>
      <p:ext uri="{BB962C8B-B14F-4D97-AF65-F5344CB8AC3E}">
        <p14:creationId xmlns:p14="http://schemas.microsoft.com/office/powerpoint/2010/main" val="2041049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5E40231-65B2-4492-9453-94A11265CC06}"/>
              </a:ext>
            </a:extLst>
          </p:cNvPr>
          <p:cNvSpPr>
            <a:spLocks noGrp="1"/>
          </p:cNvSpPr>
          <p:nvPr>
            <p:ph type="title"/>
          </p:nvPr>
        </p:nvSpPr>
        <p:spPr/>
        <p:txBody>
          <a:bodyPr/>
          <a:lstStyle/>
          <a:p>
            <a:r>
              <a:rPr lang="en-US" dirty="0">
                <a:solidFill>
                  <a:srgbClr val="A85232"/>
                </a:solidFill>
              </a:rPr>
              <a:t>Net Exports (</a:t>
            </a:r>
            <a:r>
              <a:rPr lang="en-US" i="1" dirty="0">
                <a:solidFill>
                  <a:srgbClr val="A85232"/>
                </a:solidFill>
              </a:rPr>
              <a:t>NX</a:t>
            </a:r>
            <a:r>
              <a:rPr lang="en-US" dirty="0">
                <a:solidFill>
                  <a:srgbClr val="A85232"/>
                </a:solidFill>
              </a:rPr>
              <a:t>)</a:t>
            </a:r>
          </a:p>
        </p:txBody>
      </p:sp>
      <p:sp>
        <p:nvSpPr>
          <p:cNvPr id="12" name="Content Placeholder 11">
            <a:extLst>
              <a:ext uri="{FF2B5EF4-FFF2-40B4-BE49-F238E27FC236}">
                <a16:creationId xmlns:a16="http://schemas.microsoft.com/office/drawing/2014/main" id="{FC38C207-8328-4B6F-8DF1-053F8D50839E}"/>
              </a:ext>
            </a:extLst>
          </p:cNvPr>
          <p:cNvSpPr>
            <a:spLocks noGrp="1"/>
          </p:cNvSpPr>
          <p:nvPr>
            <p:ph type="body" sz="quarter" idx="10"/>
          </p:nvPr>
        </p:nvSpPr>
        <p:spPr/>
        <p:txBody>
          <a:bodyPr/>
          <a:lstStyle/>
          <a:p>
            <a:pPr marL="342900" indent="-342900">
              <a:spcBef>
                <a:spcPts val="600"/>
              </a:spcBef>
              <a:buClr>
                <a:schemeClr val="tx1"/>
              </a:buClr>
              <a:buSzPct val="100000"/>
              <a:buFont typeface="Arial" panose="020B0604020202020204" pitchFamily="34" charset="0"/>
              <a:buChar char="•"/>
            </a:pPr>
            <a:r>
              <a:rPr lang="en-US" b="1" i="1" dirty="0"/>
              <a:t>NX</a:t>
            </a:r>
            <a:r>
              <a:rPr lang="en-US" dirty="0"/>
              <a:t> = exports – imports</a:t>
            </a:r>
          </a:p>
          <a:p>
            <a:pPr marL="800100" lvl="1">
              <a:spcBef>
                <a:spcPts val="600"/>
              </a:spcBef>
              <a:buClr>
                <a:schemeClr val="tx1"/>
              </a:buClr>
              <a:buFont typeface="Arial" panose="020B0604020202020204" pitchFamily="34" charset="0"/>
              <a:buChar char="•"/>
            </a:pPr>
            <a:r>
              <a:rPr lang="en-US" b="1" dirty="0"/>
              <a:t>Exports</a:t>
            </a:r>
            <a:r>
              <a:rPr lang="en-US" dirty="0"/>
              <a:t>: the value of </a:t>
            </a:r>
            <a:r>
              <a:rPr lang="en-US" dirty="0" err="1"/>
              <a:t>g&amp;s</a:t>
            </a:r>
            <a:r>
              <a:rPr lang="en-US" dirty="0"/>
              <a:t> (goods and services) sold to other countries</a:t>
            </a:r>
          </a:p>
          <a:p>
            <a:pPr marL="800100" lvl="1">
              <a:spcBef>
                <a:spcPts val="600"/>
              </a:spcBef>
              <a:buClr>
                <a:schemeClr val="tx1"/>
              </a:buClr>
              <a:buFont typeface="Arial" panose="020B0604020202020204" pitchFamily="34" charset="0"/>
              <a:buChar char="•"/>
            </a:pPr>
            <a:r>
              <a:rPr lang="en-US" b="1" dirty="0"/>
              <a:t>Imports</a:t>
            </a:r>
            <a:r>
              <a:rPr lang="en-US" dirty="0"/>
              <a:t>: the value of </a:t>
            </a:r>
            <a:r>
              <a:rPr lang="en-US" dirty="0" err="1"/>
              <a:t>g&amp;s</a:t>
            </a:r>
            <a:r>
              <a:rPr lang="en-US" dirty="0"/>
              <a:t> purchased from other countries</a:t>
            </a:r>
          </a:p>
          <a:p>
            <a:pPr marL="342900" indent="-342900">
              <a:spcBef>
                <a:spcPts val="600"/>
              </a:spcBef>
              <a:buClr>
                <a:schemeClr val="tx1"/>
              </a:buClr>
              <a:buSzPct val="100000"/>
              <a:buFont typeface="Arial" panose="020B0604020202020204" pitchFamily="34" charset="0"/>
              <a:buChar char="•"/>
            </a:pPr>
            <a:r>
              <a:rPr lang="en-US" dirty="0"/>
              <a:t>Hence, </a:t>
            </a:r>
            <a:r>
              <a:rPr lang="en-US" i="1" dirty="0"/>
              <a:t>NX</a:t>
            </a:r>
            <a:r>
              <a:rPr lang="en-US" dirty="0"/>
              <a:t> equals net spending from abroad on our </a:t>
            </a:r>
            <a:r>
              <a:rPr lang="en-US" dirty="0" err="1"/>
              <a:t>g&amp;s</a:t>
            </a:r>
            <a:r>
              <a:rPr lang="en-US" dirty="0"/>
              <a:t>.</a:t>
            </a:r>
          </a:p>
        </p:txBody>
      </p:sp>
    </p:spTree>
    <p:extLst>
      <p:ext uri="{BB962C8B-B14F-4D97-AF65-F5344CB8AC3E}">
        <p14:creationId xmlns:p14="http://schemas.microsoft.com/office/powerpoint/2010/main" val="482077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2EB6C78-49C9-4AB3-AA41-917A89FEB9FD}"/>
              </a:ext>
            </a:extLst>
          </p:cNvPr>
          <p:cNvSpPr>
            <a:spLocks noGrp="1"/>
          </p:cNvSpPr>
          <p:nvPr>
            <p:ph type="title"/>
          </p:nvPr>
        </p:nvSpPr>
        <p:spPr/>
        <p:txBody>
          <a:bodyPr/>
          <a:lstStyle/>
          <a:p>
            <a:r>
              <a:rPr lang="en-US" dirty="0"/>
              <a:t>U.S. net exports, 2016</a:t>
            </a:r>
          </a:p>
        </p:txBody>
      </p:sp>
      <p:graphicFrame>
        <p:nvGraphicFramePr>
          <p:cNvPr id="13" name="Table Placeholder 12">
            <a:extLst>
              <a:ext uri="{FF2B5EF4-FFF2-40B4-BE49-F238E27FC236}">
                <a16:creationId xmlns:a16="http://schemas.microsoft.com/office/drawing/2014/main" id="{E26816F2-C03A-4DDE-8D48-4A8F520390DD}"/>
              </a:ext>
            </a:extLst>
          </p:cNvPr>
          <p:cNvGraphicFramePr>
            <a:graphicFrameLocks noGrp="1"/>
          </p:cNvGraphicFramePr>
          <p:nvPr>
            <p:ph type="tbl" sz="quarter" idx="11"/>
            <p:extLst>
              <p:ext uri="{D42A27DB-BD31-4B8C-83A1-F6EECF244321}">
                <p14:modId xmlns:p14="http://schemas.microsoft.com/office/powerpoint/2010/main" val="2111530132"/>
              </p:ext>
            </p:extLst>
          </p:nvPr>
        </p:nvGraphicFramePr>
        <p:xfrm>
          <a:off x="864376" y="2864707"/>
          <a:ext cx="7415249" cy="1854200"/>
        </p:xfrm>
        <a:graphic>
          <a:graphicData uri="http://schemas.openxmlformats.org/drawingml/2006/table">
            <a:tbl>
              <a:tblPr firstRow="1" bandRow="1">
                <a:tableStyleId>{5940675A-B579-460E-94D1-54222C63F5DA}</a:tableStyleId>
              </a:tblPr>
              <a:tblGrid>
                <a:gridCol w="2611755">
                  <a:extLst>
                    <a:ext uri="{9D8B030D-6E8A-4147-A177-3AD203B41FA5}">
                      <a16:colId xmlns:a16="http://schemas.microsoft.com/office/drawing/2014/main" val="2247358353"/>
                    </a:ext>
                  </a:extLst>
                </a:gridCol>
                <a:gridCol w="2534855">
                  <a:extLst>
                    <a:ext uri="{9D8B030D-6E8A-4147-A177-3AD203B41FA5}">
                      <a16:colId xmlns:a16="http://schemas.microsoft.com/office/drawing/2014/main" val="215975411"/>
                    </a:ext>
                  </a:extLst>
                </a:gridCol>
                <a:gridCol w="2268639">
                  <a:extLst>
                    <a:ext uri="{9D8B030D-6E8A-4147-A177-3AD203B41FA5}">
                      <a16:colId xmlns:a16="http://schemas.microsoft.com/office/drawing/2014/main" val="4194236862"/>
                    </a:ext>
                  </a:extLst>
                </a:gridCol>
              </a:tblGrid>
              <a:tr h="370840">
                <a:tc>
                  <a:txBody>
                    <a:bodyPr/>
                    <a:lstStyle/>
                    <a:p>
                      <a:endParaRPr lang="en-US" sz="1600" b="1" dirty="0">
                        <a:latin typeface="Arial" panose="020B0604020202020204" pitchFamily="34" charset="0"/>
                        <a:cs typeface="Arial" panose="020B0604020202020204" pitchFamily="34" charset="0"/>
                      </a:endParaRPr>
                    </a:p>
                  </a:txBody>
                  <a:tcPr/>
                </a:tc>
                <a:tc>
                  <a:txBody>
                    <a:bodyPr/>
                    <a:lstStyle/>
                    <a:p>
                      <a:r>
                        <a:rPr lang="en-US" sz="1600" b="1" dirty="0">
                          <a:latin typeface="Arial" panose="020B0604020202020204" pitchFamily="34" charset="0"/>
                          <a:cs typeface="Arial" panose="020B0604020202020204" pitchFamily="34" charset="0"/>
                        </a:rPr>
                        <a:t>Total (billions of dollars)</a:t>
                      </a:r>
                    </a:p>
                  </a:txBody>
                  <a:tcPr/>
                </a:tc>
                <a:tc>
                  <a:txBody>
                    <a:bodyPr/>
                    <a:lstStyle/>
                    <a:p>
                      <a:r>
                        <a:rPr lang="en-US" sz="1600" b="1" dirty="0">
                          <a:latin typeface="Arial" panose="020B0604020202020204" pitchFamily="34" charset="0"/>
                          <a:cs typeface="Arial" panose="020B0604020202020204" pitchFamily="34" charset="0"/>
                        </a:rPr>
                        <a:t>Per Person (dollars)</a:t>
                      </a:r>
                    </a:p>
                  </a:txBody>
                  <a:tcPr/>
                </a:tc>
                <a:extLst>
                  <a:ext uri="{0D108BD9-81ED-4DB2-BD59-A6C34878D82A}">
                    <a16:rowId xmlns:a16="http://schemas.microsoft.com/office/drawing/2014/main" val="4164346947"/>
                  </a:ext>
                </a:extLst>
              </a:tr>
              <a:tr h="370840">
                <a:tc>
                  <a:txBody>
                    <a:bodyPr/>
                    <a:lstStyle/>
                    <a:p>
                      <a:r>
                        <a:rPr lang="en-US" sz="1600" b="1" dirty="0">
                          <a:latin typeface="Arial" panose="020B0604020202020204" pitchFamily="34" charset="0"/>
                          <a:cs typeface="Arial" panose="020B0604020202020204" pitchFamily="34" charset="0"/>
                        </a:rPr>
                        <a:t>Gross Domestic product</a:t>
                      </a:r>
                    </a:p>
                  </a:txBody>
                  <a:tcPr/>
                </a:tc>
                <a:tc>
                  <a:txBody>
                    <a:bodyPr/>
                    <a:lstStyle/>
                    <a:p>
                      <a:pPr algn="r"/>
                      <a:r>
                        <a:rPr lang="en-US" sz="1600" dirty="0">
                          <a:latin typeface="Arial" panose="020B0604020202020204" pitchFamily="34" charset="0"/>
                          <a:cs typeface="Arial" panose="020B0604020202020204" pitchFamily="34" charset="0"/>
                        </a:rPr>
                        <a:t>18,624</a:t>
                      </a:r>
                    </a:p>
                  </a:txBody>
                  <a:tcPr/>
                </a:tc>
                <a:tc>
                  <a:txBody>
                    <a:bodyPr/>
                    <a:lstStyle/>
                    <a:p>
                      <a:pPr algn="r"/>
                      <a:r>
                        <a:rPr lang="en-US" sz="1600" dirty="0">
                          <a:latin typeface="Arial" panose="020B0604020202020204" pitchFamily="34" charset="0"/>
                          <a:cs typeface="Arial" panose="020B0604020202020204" pitchFamily="34" charset="0"/>
                        </a:rPr>
                        <a:t>57,638</a:t>
                      </a:r>
                    </a:p>
                  </a:txBody>
                  <a:tcPr/>
                </a:tc>
                <a:extLst>
                  <a:ext uri="{0D108BD9-81ED-4DB2-BD59-A6C34878D82A}">
                    <a16:rowId xmlns:a16="http://schemas.microsoft.com/office/drawing/2014/main" val="86775896"/>
                  </a:ext>
                </a:extLst>
              </a:tr>
              <a:tr h="370840">
                <a:tc>
                  <a:txBody>
                    <a:bodyPr/>
                    <a:lstStyle/>
                    <a:p>
                      <a:r>
                        <a:rPr lang="en-US" sz="1600" b="1" dirty="0">
                          <a:latin typeface="Arial" panose="020B0604020202020204" pitchFamily="34" charset="0"/>
                          <a:cs typeface="Arial" panose="020B0604020202020204" pitchFamily="34" charset="0"/>
                        </a:rPr>
                        <a:t>Net Exports </a:t>
                      </a:r>
                    </a:p>
                  </a:txBody>
                  <a:tcPr/>
                </a:tc>
                <a:tc>
                  <a:txBody>
                    <a:bodyPr/>
                    <a:lstStyle/>
                    <a:p>
                      <a:pPr algn="r"/>
                      <a:r>
                        <a:rPr lang="en-US" sz="1600" dirty="0">
                          <a:latin typeface="Arial" panose="020B0604020202020204" pitchFamily="34" charset="0"/>
                          <a:cs typeface="Arial" panose="020B0604020202020204" pitchFamily="34" charset="0"/>
                        </a:rPr>
                        <a:t>−521</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−1,613</a:t>
                      </a:r>
                    </a:p>
                  </a:txBody>
                  <a:tcPr/>
                </a:tc>
                <a:extLst>
                  <a:ext uri="{0D108BD9-81ED-4DB2-BD59-A6C34878D82A}">
                    <a16:rowId xmlns:a16="http://schemas.microsoft.com/office/drawing/2014/main" val="1311288856"/>
                  </a:ext>
                </a:extLst>
              </a:tr>
              <a:tr h="370840">
                <a:tc>
                  <a:txBody>
                    <a:bodyPr/>
                    <a:lstStyle/>
                    <a:p>
                      <a:r>
                        <a:rPr lang="en-US" sz="1600" dirty="0">
                          <a:latin typeface="Arial" panose="020B0604020202020204" pitchFamily="34" charset="0"/>
                          <a:cs typeface="Arial" panose="020B0604020202020204" pitchFamily="34" charset="0"/>
                        </a:rPr>
                        <a:t>Exports</a:t>
                      </a:r>
                    </a:p>
                  </a:txBody>
                  <a:tcPr/>
                </a:tc>
                <a:tc>
                  <a:txBody>
                    <a:bodyPr/>
                    <a:lstStyle/>
                    <a:p>
                      <a:pPr algn="r"/>
                      <a:r>
                        <a:rPr lang="en-US" sz="1600" dirty="0">
                          <a:latin typeface="Arial" panose="020B0604020202020204" pitchFamily="34" charset="0"/>
                          <a:cs typeface="Arial" panose="020B0604020202020204" pitchFamily="34" charset="0"/>
                        </a:rPr>
                        <a:t>2,215</a:t>
                      </a:r>
                    </a:p>
                  </a:txBody>
                  <a:tcPr/>
                </a:tc>
                <a:tc>
                  <a:txBody>
                    <a:bodyPr/>
                    <a:lstStyle/>
                    <a:p>
                      <a:pPr algn="r"/>
                      <a:r>
                        <a:rPr lang="en-US" sz="1600" dirty="0">
                          <a:latin typeface="Arial" panose="020B0604020202020204" pitchFamily="34" charset="0"/>
                          <a:cs typeface="Arial" panose="020B0604020202020204" pitchFamily="34" charset="0"/>
                        </a:rPr>
                        <a:t>6,854</a:t>
                      </a:r>
                    </a:p>
                  </a:txBody>
                  <a:tcPr/>
                </a:tc>
                <a:extLst>
                  <a:ext uri="{0D108BD9-81ED-4DB2-BD59-A6C34878D82A}">
                    <a16:rowId xmlns:a16="http://schemas.microsoft.com/office/drawing/2014/main" val="2786442836"/>
                  </a:ext>
                </a:extLst>
              </a:tr>
              <a:tr h="370840">
                <a:tc>
                  <a:txBody>
                    <a:bodyPr/>
                    <a:lstStyle/>
                    <a:p>
                      <a:r>
                        <a:rPr lang="en-US" sz="1600" dirty="0">
                          <a:latin typeface="Arial" panose="020B0604020202020204" pitchFamily="34" charset="0"/>
                          <a:cs typeface="Arial" panose="020B0604020202020204" pitchFamily="34" charset="0"/>
                        </a:rPr>
                        <a:t>Imports</a:t>
                      </a:r>
                    </a:p>
                  </a:txBody>
                  <a:tcPr/>
                </a:tc>
                <a:tc>
                  <a:txBody>
                    <a:bodyPr/>
                    <a:lstStyle/>
                    <a:p>
                      <a:pPr algn="r"/>
                      <a:r>
                        <a:rPr lang="en-US" sz="1600" dirty="0">
                          <a:latin typeface="Arial" panose="020B0604020202020204" pitchFamily="34" charset="0"/>
                          <a:cs typeface="Arial" panose="020B0604020202020204" pitchFamily="34" charset="0"/>
                        </a:rPr>
                        <a:t>2,736</a:t>
                      </a:r>
                    </a:p>
                  </a:txBody>
                  <a:tcPr/>
                </a:tc>
                <a:tc>
                  <a:txBody>
                    <a:bodyPr/>
                    <a:lstStyle/>
                    <a:p>
                      <a:pPr algn="r"/>
                      <a:r>
                        <a:rPr lang="en-US" sz="1600" dirty="0">
                          <a:latin typeface="Arial" panose="020B0604020202020204" pitchFamily="34" charset="0"/>
                          <a:cs typeface="Arial" panose="020B0604020202020204" pitchFamily="34" charset="0"/>
                        </a:rPr>
                        <a:t>8,647</a:t>
                      </a:r>
                    </a:p>
                  </a:txBody>
                  <a:tcPr/>
                </a:tc>
                <a:extLst>
                  <a:ext uri="{0D108BD9-81ED-4DB2-BD59-A6C34878D82A}">
                    <a16:rowId xmlns:a16="http://schemas.microsoft.com/office/drawing/2014/main" val="1035612455"/>
                  </a:ext>
                </a:extLst>
              </a:tr>
            </a:tbl>
          </a:graphicData>
        </a:graphic>
      </p:graphicFrame>
    </p:spTree>
    <p:extLst>
      <p:ext uri="{BB962C8B-B14F-4D97-AF65-F5344CB8AC3E}">
        <p14:creationId xmlns:p14="http://schemas.microsoft.com/office/powerpoint/2010/main" val="945137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2EB6C78-49C9-4AB3-AA41-917A89FEB9FD}"/>
              </a:ext>
            </a:extLst>
          </p:cNvPr>
          <p:cNvSpPr>
            <a:spLocks noGrp="1"/>
          </p:cNvSpPr>
          <p:nvPr>
            <p:ph type="title"/>
          </p:nvPr>
        </p:nvSpPr>
        <p:spPr/>
        <p:txBody>
          <a:bodyPr/>
          <a:lstStyle/>
          <a:p>
            <a:r>
              <a:rPr lang="en-US" dirty="0"/>
              <a:t>Italy, net exports, 2019</a:t>
            </a:r>
          </a:p>
        </p:txBody>
      </p:sp>
      <p:graphicFrame>
        <p:nvGraphicFramePr>
          <p:cNvPr id="13" name="Table Placeholder 12">
            <a:extLst>
              <a:ext uri="{FF2B5EF4-FFF2-40B4-BE49-F238E27FC236}">
                <a16:creationId xmlns:a16="http://schemas.microsoft.com/office/drawing/2014/main" id="{E26816F2-C03A-4DDE-8D48-4A8F520390DD}"/>
              </a:ext>
            </a:extLst>
          </p:cNvPr>
          <p:cNvGraphicFramePr>
            <a:graphicFrameLocks noGrp="1"/>
          </p:cNvGraphicFramePr>
          <p:nvPr>
            <p:ph type="tbl" sz="quarter" idx="11"/>
            <p:extLst>
              <p:ext uri="{D42A27DB-BD31-4B8C-83A1-F6EECF244321}">
                <p14:modId xmlns:p14="http://schemas.microsoft.com/office/powerpoint/2010/main" val="3434626122"/>
              </p:ext>
            </p:extLst>
          </p:nvPr>
        </p:nvGraphicFramePr>
        <p:xfrm>
          <a:off x="864376" y="2864707"/>
          <a:ext cx="7415249" cy="1854200"/>
        </p:xfrm>
        <a:graphic>
          <a:graphicData uri="http://schemas.openxmlformats.org/drawingml/2006/table">
            <a:tbl>
              <a:tblPr firstRow="1" bandRow="1">
                <a:tableStyleId>{5940675A-B579-460E-94D1-54222C63F5DA}</a:tableStyleId>
              </a:tblPr>
              <a:tblGrid>
                <a:gridCol w="2611755">
                  <a:extLst>
                    <a:ext uri="{9D8B030D-6E8A-4147-A177-3AD203B41FA5}">
                      <a16:colId xmlns:a16="http://schemas.microsoft.com/office/drawing/2014/main" val="2247358353"/>
                    </a:ext>
                  </a:extLst>
                </a:gridCol>
                <a:gridCol w="2534855">
                  <a:extLst>
                    <a:ext uri="{9D8B030D-6E8A-4147-A177-3AD203B41FA5}">
                      <a16:colId xmlns:a16="http://schemas.microsoft.com/office/drawing/2014/main" val="215975411"/>
                    </a:ext>
                  </a:extLst>
                </a:gridCol>
                <a:gridCol w="2268639">
                  <a:extLst>
                    <a:ext uri="{9D8B030D-6E8A-4147-A177-3AD203B41FA5}">
                      <a16:colId xmlns:a16="http://schemas.microsoft.com/office/drawing/2014/main" val="4194236862"/>
                    </a:ext>
                  </a:extLst>
                </a:gridCol>
              </a:tblGrid>
              <a:tr h="370840">
                <a:tc>
                  <a:txBody>
                    <a:bodyPr/>
                    <a:lstStyle/>
                    <a:p>
                      <a:endParaRPr lang="en-US" sz="1600" b="1" dirty="0">
                        <a:latin typeface="Arial" panose="020B0604020202020204" pitchFamily="34" charset="0"/>
                        <a:cs typeface="Arial" panose="020B0604020202020204" pitchFamily="34" charset="0"/>
                      </a:endParaRPr>
                    </a:p>
                  </a:txBody>
                  <a:tcPr/>
                </a:tc>
                <a:tc>
                  <a:txBody>
                    <a:bodyPr/>
                    <a:lstStyle/>
                    <a:p>
                      <a:r>
                        <a:rPr lang="en-US" sz="1600" b="1" dirty="0">
                          <a:latin typeface="Arial" panose="020B0604020202020204" pitchFamily="34" charset="0"/>
                          <a:cs typeface="Arial" panose="020B0604020202020204" pitchFamily="34" charset="0"/>
                        </a:rPr>
                        <a:t>Total (billions of dollars)</a:t>
                      </a:r>
                    </a:p>
                  </a:txBody>
                  <a:tcPr/>
                </a:tc>
                <a:tc>
                  <a:txBody>
                    <a:bodyPr/>
                    <a:lstStyle/>
                    <a:p>
                      <a:r>
                        <a:rPr lang="en-US" sz="1600" b="1" dirty="0">
                          <a:latin typeface="Arial" panose="020B0604020202020204" pitchFamily="34" charset="0"/>
                          <a:cs typeface="Arial" panose="020B0604020202020204" pitchFamily="34" charset="0"/>
                        </a:rPr>
                        <a:t>Per Person (dollars)</a:t>
                      </a:r>
                    </a:p>
                  </a:txBody>
                  <a:tcPr/>
                </a:tc>
                <a:extLst>
                  <a:ext uri="{0D108BD9-81ED-4DB2-BD59-A6C34878D82A}">
                    <a16:rowId xmlns:a16="http://schemas.microsoft.com/office/drawing/2014/main" val="4164346947"/>
                  </a:ext>
                </a:extLst>
              </a:tr>
              <a:tr h="370840">
                <a:tc>
                  <a:txBody>
                    <a:bodyPr/>
                    <a:lstStyle/>
                    <a:p>
                      <a:r>
                        <a:rPr lang="en-US" sz="1600" b="1" dirty="0">
                          <a:latin typeface="Arial" panose="020B0604020202020204" pitchFamily="34" charset="0"/>
                          <a:cs typeface="Arial" panose="020B0604020202020204" pitchFamily="34" charset="0"/>
                        </a:rPr>
                        <a:t>Gross Domestic product</a:t>
                      </a:r>
                    </a:p>
                  </a:txBody>
                  <a:tcPr/>
                </a:tc>
                <a:tc>
                  <a:txBody>
                    <a:bodyPr/>
                    <a:lstStyle/>
                    <a:p>
                      <a:pPr algn="r"/>
                      <a:r>
                        <a:rPr lang="en-US" sz="1600" dirty="0">
                          <a:latin typeface="Arial" panose="020B0604020202020204" pitchFamily="34" charset="0"/>
                          <a:cs typeface="Arial" panose="020B0604020202020204" pitchFamily="34" charset="0"/>
                        </a:rPr>
                        <a:t>1,726</a:t>
                      </a:r>
                    </a:p>
                  </a:txBody>
                  <a:tcPr/>
                </a:tc>
                <a:tc>
                  <a:txBody>
                    <a:bodyPr/>
                    <a:lstStyle/>
                    <a:p>
                      <a:pPr algn="r"/>
                      <a:r>
                        <a:rPr lang="en-US" sz="1600" dirty="0">
                          <a:latin typeface="Arial" panose="020B0604020202020204" pitchFamily="34" charset="0"/>
                          <a:cs typeface="Arial" panose="020B0604020202020204" pitchFamily="34" charset="0"/>
                        </a:rPr>
                        <a:t>28,850</a:t>
                      </a:r>
                    </a:p>
                  </a:txBody>
                  <a:tcPr/>
                </a:tc>
                <a:extLst>
                  <a:ext uri="{0D108BD9-81ED-4DB2-BD59-A6C34878D82A}">
                    <a16:rowId xmlns:a16="http://schemas.microsoft.com/office/drawing/2014/main" val="86775896"/>
                  </a:ext>
                </a:extLst>
              </a:tr>
              <a:tr h="370840">
                <a:tc>
                  <a:txBody>
                    <a:bodyPr/>
                    <a:lstStyle/>
                    <a:p>
                      <a:r>
                        <a:rPr lang="en-US" sz="1600" b="1" dirty="0">
                          <a:latin typeface="Arial" panose="020B0604020202020204" pitchFamily="34" charset="0"/>
                          <a:cs typeface="Arial" panose="020B0604020202020204" pitchFamily="34" charset="0"/>
                        </a:rPr>
                        <a:t>Net Exports </a:t>
                      </a:r>
                    </a:p>
                  </a:txBody>
                  <a:tcPr/>
                </a:tc>
                <a:tc>
                  <a:txBody>
                    <a:bodyPr/>
                    <a:lstStyle/>
                    <a:p>
                      <a:pPr algn="r"/>
                      <a:r>
                        <a:rPr lang="en-US" sz="1600" dirty="0">
                          <a:latin typeface="Arial" panose="020B0604020202020204" pitchFamily="34" charset="0"/>
                          <a:cs typeface="Arial" panose="020B0604020202020204" pitchFamily="34" charset="0"/>
                        </a:rPr>
                        <a:t>48</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796</a:t>
                      </a:r>
                    </a:p>
                  </a:txBody>
                  <a:tcPr/>
                </a:tc>
                <a:extLst>
                  <a:ext uri="{0D108BD9-81ED-4DB2-BD59-A6C34878D82A}">
                    <a16:rowId xmlns:a16="http://schemas.microsoft.com/office/drawing/2014/main" val="1311288856"/>
                  </a:ext>
                </a:extLst>
              </a:tr>
              <a:tr h="370840">
                <a:tc>
                  <a:txBody>
                    <a:bodyPr/>
                    <a:lstStyle/>
                    <a:p>
                      <a:r>
                        <a:rPr lang="en-US" sz="1600" dirty="0">
                          <a:latin typeface="Arial" panose="020B0604020202020204" pitchFamily="34" charset="0"/>
                          <a:cs typeface="Arial" panose="020B0604020202020204" pitchFamily="34" charset="0"/>
                        </a:rPr>
                        <a:t>Exports</a:t>
                      </a:r>
                    </a:p>
                  </a:txBody>
                  <a:tcPr/>
                </a:tc>
                <a:tc>
                  <a:txBody>
                    <a:bodyPr/>
                    <a:lstStyle/>
                    <a:p>
                      <a:pPr algn="r"/>
                      <a:r>
                        <a:rPr lang="en-US" sz="1600" dirty="0">
                          <a:latin typeface="Arial" panose="020B0604020202020204" pitchFamily="34" charset="0"/>
                          <a:cs typeface="Arial" panose="020B0604020202020204" pitchFamily="34" charset="0"/>
                        </a:rPr>
                        <a:t>549</a:t>
                      </a:r>
                    </a:p>
                  </a:txBody>
                  <a:tcPr/>
                </a:tc>
                <a:tc>
                  <a:txBody>
                    <a:bodyPr/>
                    <a:lstStyle/>
                    <a:p>
                      <a:pPr algn="r"/>
                      <a:r>
                        <a:rPr lang="en-US" sz="1600" dirty="0">
                          <a:latin typeface="Arial" panose="020B0604020202020204" pitchFamily="34" charset="0"/>
                          <a:cs typeface="Arial" panose="020B0604020202020204" pitchFamily="34" charset="0"/>
                        </a:rPr>
                        <a:t>9,168</a:t>
                      </a:r>
                    </a:p>
                  </a:txBody>
                  <a:tcPr/>
                </a:tc>
                <a:extLst>
                  <a:ext uri="{0D108BD9-81ED-4DB2-BD59-A6C34878D82A}">
                    <a16:rowId xmlns:a16="http://schemas.microsoft.com/office/drawing/2014/main" val="2786442836"/>
                  </a:ext>
                </a:extLst>
              </a:tr>
              <a:tr h="370840">
                <a:tc>
                  <a:txBody>
                    <a:bodyPr/>
                    <a:lstStyle/>
                    <a:p>
                      <a:r>
                        <a:rPr lang="en-US" sz="1600" dirty="0">
                          <a:latin typeface="Arial" panose="020B0604020202020204" pitchFamily="34" charset="0"/>
                          <a:cs typeface="Arial" panose="020B0604020202020204" pitchFamily="34" charset="0"/>
                        </a:rPr>
                        <a:t>Imports</a:t>
                      </a:r>
                    </a:p>
                  </a:txBody>
                  <a:tcPr/>
                </a:tc>
                <a:tc>
                  <a:txBody>
                    <a:bodyPr/>
                    <a:lstStyle/>
                    <a:p>
                      <a:pPr algn="r"/>
                      <a:r>
                        <a:rPr lang="en-US" sz="1600" dirty="0">
                          <a:latin typeface="Arial" panose="020B0604020202020204" pitchFamily="34" charset="0"/>
                          <a:cs typeface="Arial" panose="020B0604020202020204" pitchFamily="34" charset="0"/>
                        </a:rPr>
                        <a:t>501</a:t>
                      </a:r>
                    </a:p>
                  </a:txBody>
                  <a:tcPr/>
                </a:tc>
                <a:tc>
                  <a:txBody>
                    <a:bodyPr/>
                    <a:lstStyle/>
                    <a:p>
                      <a:pPr algn="r"/>
                      <a:r>
                        <a:rPr lang="en-US" sz="1600" dirty="0">
                          <a:latin typeface="Arial" panose="020B0604020202020204" pitchFamily="34" charset="0"/>
                          <a:cs typeface="Arial" panose="020B0604020202020204" pitchFamily="34" charset="0"/>
                        </a:rPr>
                        <a:t>8,372</a:t>
                      </a:r>
                    </a:p>
                  </a:txBody>
                  <a:tcPr/>
                </a:tc>
                <a:extLst>
                  <a:ext uri="{0D108BD9-81ED-4DB2-BD59-A6C34878D82A}">
                    <a16:rowId xmlns:a16="http://schemas.microsoft.com/office/drawing/2014/main" val="1035612455"/>
                  </a:ext>
                </a:extLst>
              </a:tr>
            </a:tbl>
          </a:graphicData>
        </a:graphic>
      </p:graphicFrame>
      <p:sp>
        <p:nvSpPr>
          <p:cNvPr id="4" name="TextBox 3">
            <a:extLst>
              <a:ext uri="{FF2B5EF4-FFF2-40B4-BE49-F238E27FC236}">
                <a16:creationId xmlns:a16="http://schemas.microsoft.com/office/drawing/2014/main" id="{2BCEB865-F5B0-8742-941D-FF3F2F3DA6D5}"/>
              </a:ext>
            </a:extLst>
          </p:cNvPr>
          <p:cNvSpPr txBox="1"/>
          <p:nvPr/>
        </p:nvSpPr>
        <p:spPr>
          <a:xfrm>
            <a:off x="864376" y="4933001"/>
            <a:ext cx="2406428" cy="276999"/>
          </a:xfrm>
          <a:prstGeom prst="rect">
            <a:avLst/>
          </a:prstGeom>
          <a:noFill/>
        </p:spPr>
        <p:txBody>
          <a:bodyPr wrap="none" rtlCol="0">
            <a:spAutoFit/>
          </a:bodyPr>
          <a:lstStyle/>
          <a:p>
            <a:r>
              <a:rPr lang="en-IT" sz="1200" dirty="0"/>
              <a:t>Fonte: Istat, prezzi costanti 2015</a:t>
            </a:r>
          </a:p>
        </p:txBody>
      </p:sp>
    </p:spTree>
    <p:extLst>
      <p:ext uri="{BB962C8B-B14F-4D97-AF65-F5344CB8AC3E}">
        <p14:creationId xmlns:p14="http://schemas.microsoft.com/office/powerpoint/2010/main" val="39043869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03F15"/>
                </a:solidFill>
              </a:rPr>
              <a:t>NOW YOU TRY</a:t>
            </a:r>
            <a:r>
              <a:rPr lang="en-US" baseline="0" dirty="0">
                <a:solidFill>
                  <a:schemeClr val="bg1"/>
                </a:solidFill>
                <a:effectLst>
                  <a:outerShdw blurRad="38100" dist="38100" dir="2700000" algn="tl">
                    <a:srgbClr val="000000">
                      <a:alpha val="43137"/>
                    </a:srgbClr>
                  </a:outerShdw>
                </a:effectLst>
              </a:rPr>
              <a:t> </a:t>
            </a:r>
            <a:br>
              <a:rPr lang="en-US" baseline="0" dirty="0">
                <a:solidFill>
                  <a:schemeClr val="bg1"/>
                </a:solidFill>
                <a:effectLst>
                  <a:outerShdw blurRad="38100" dist="38100" dir="2700000" algn="tl">
                    <a:srgbClr val="000000">
                      <a:alpha val="43137"/>
                    </a:srgbClr>
                  </a:outerShdw>
                </a:effectLst>
              </a:rPr>
            </a:br>
            <a:r>
              <a:rPr lang="en-US" dirty="0"/>
              <a:t>An expenditure-output puzzle?</a:t>
            </a:r>
          </a:p>
        </p:txBody>
      </p:sp>
      <p:sp>
        <p:nvSpPr>
          <p:cNvPr id="3" name="Content Placeholder 2">
            <a:extLst>
              <a:ext uri="{FF2B5EF4-FFF2-40B4-BE49-F238E27FC236}">
                <a16:creationId xmlns:a16="http://schemas.microsoft.com/office/drawing/2014/main" id="{55C93F10-02EF-48DD-866C-2E55A6F56541}"/>
              </a:ext>
            </a:extLst>
          </p:cNvPr>
          <p:cNvSpPr>
            <a:spLocks noGrp="1"/>
          </p:cNvSpPr>
          <p:nvPr>
            <p:ph type="body" sz="quarter" idx="10"/>
          </p:nvPr>
        </p:nvSpPr>
        <p:spPr/>
        <p:txBody>
          <a:bodyPr/>
          <a:lstStyle/>
          <a:p>
            <a:pPr>
              <a:spcBef>
                <a:spcPts val="600"/>
              </a:spcBef>
              <a:buClr>
                <a:schemeClr val="tx1">
                  <a:lumMod val="50000"/>
                  <a:lumOff val="50000"/>
                </a:schemeClr>
              </a:buClr>
            </a:pPr>
            <a:r>
              <a:rPr lang="en-US" dirty="0"/>
              <a:t>Suppose a firm: </a:t>
            </a:r>
          </a:p>
          <a:p>
            <a:pPr marL="342900" indent="-342900">
              <a:spcBef>
                <a:spcPts val="600"/>
              </a:spcBef>
              <a:buClr>
                <a:schemeClr val="tx1"/>
              </a:buClr>
              <a:buFont typeface="Arial" panose="020B0604020202020204" pitchFamily="34" charset="0"/>
              <a:buChar char="•"/>
            </a:pPr>
            <a:r>
              <a:rPr lang="en-US" dirty="0"/>
              <a:t>produces $10 million worth of final goods</a:t>
            </a:r>
          </a:p>
          <a:p>
            <a:pPr marL="342900" indent="-342900">
              <a:spcBef>
                <a:spcPts val="600"/>
              </a:spcBef>
              <a:spcAft>
                <a:spcPts val="1200"/>
              </a:spcAft>
              <a:buClr>
                <a:schemeClr val="tx1"/>
              </a:buClr>
              <a:buFont typeface="Arial" panose="020B0604020202020204" pitchFamily="34" charset="0"/>
              <a:buChar char="•"/>
            </a:pPr>
            <a:r>
              <a:rPr lang="en-US" dirty="0"/>
              <a:t>sells only $9 million worth</a:t>
            </a:r>
          </a:p>
          <a:p>
            <a:pPr marL="342900" indent="-342900">
              <a:spcBef>
                <a:spcPts val="600"/>
              </a:spcBef>
              <a:buClr>
                <a:schemeClr val="tx1"/>
              </a:buClr>
              <a:buFont typeface="Arial" panose="020B0604020202020204" pitchFamily="34" charset="0"/>
              <a:buChar char="•"/>
            </a:pPr>
            <a:r>
              <a:rPr lang="en-US" dirty="0"/>
              <a:t>Does this violate the </a:t>
            </a:r>
            <a:r>
              <a:rPr lang="en-US" b="1" i="1" dirty="0"/>
              <a:t>expenditure = output</a:t>
            </a:r>
            <a:r>
              <a:rPr lang="en-US" dirty="0"/>
              <a:t> identity?</a:t>
            </a:r>
          </a:p>
        </p:txBody>
      </p:sp>
    </p:spTree>
    <p:extLst>
      <p:ext uri="{BB962C8B-B14F-4D97-AF65-F5344CB8AC3E}">
        <p14:creationId xmlns:p14="http://schemas.microsoft.com/office/powerpoint/2010/main" val="136600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5E40231-65B2-4492-9453-94A11265CC06}"/>
              </a:ext>
            </a:extLst>
          </p:cNvPr>
          <p:cNvSpPr>
            <a:spLocks noGrp="1"/>
          </p:cNvSpPr>
          <p:nvPr>
            <p:ph type="title"/>
          </p:nvPr>
        </p:nvSpPr>
        <p:spPr/>
        <p:txBody>
          <a:bodyPr/>
          <a:lstStyle/>
          <a:p>
            <a:r>
              <a:rPr lang="en-US" dirty="0">
                <a:solidFill>
                  <a:srgbClr val="A85232"/>
                </a:solidFill>
              </a:rPr>
              <a:t>Why output = expenditure</a:t>
            </a:r>
          </a:p>
        </p:txBody>
      </p:sp>
      <p:sp>
        <p:nvSpPr>
          <p:cNvPr id="12" name="Content Placeholder 11">
            <a:extLst>
              <a:ext uri="{FF2B5EF4-FFF2-40B4-BE49-F238E27FC236}">
                <a16:creationId xmlns:a16="http://schemas.microsoft.com/office/drawing/2014/main" id="{FC38C207-8328-4B6F-8DF1-053F8D50839E}"/>
              </a:ext>
            </a:extLst>
          </p:cNvPr>
          <p:cNvSpPr>
            <a:spLocks noGrp="1"/>
          </p:cNvSpPr>
          <p:nvPr>
            <p:ph type="body" sz="quarter" idx="10"/>
          </p:nvPr>
        </p:nvSpPr>
        <p:spPr/>
        <p:txBody>
          <a:bodyPr/>
          <a:lstStyle/>
          <a:p>
            <a:pPr marL="342900" indent="-342900">
              <a:spcBef>
                <a:spcPct val="35000"/>
              </a:spcBef>
              <a:buClr>
                <a:schemeClr val="tx1"/>
              </a:buClr>
              <a:buSzPct val="100000"/>
              <a:buFont typeface="Arial" panose="020B0604020202020204" pitchFamily="34" charset="0"/>
              <a:buChar char="•"/>
            </a:pPr>
            <a:r>
              <a:rPr lang="en-US" dirty="0"/>
              <a:t>Unsold output goes into inventory and is counted as “inventory investment” . . . whether or not the inventory buildup was intentional.</a:t>
            </a:r>
          </a:p>
          <a:p>
            <a:pPr marL="342900" indent="-342900">
              <a:spcBef>
                <a:spcPct val="35000"/>
              </a:spcBef>
              <a:buClr>
                <a:schemeClr val="tx1"/>
              </a:buClr>
              <a:buSzPct val="100000"/>
              <a:buFont typeface="Arial" panose="020B0604020202020204" pitchFamily="34" charset="0"/>
              <a:buChar char="•"/>
            </a:pPr>
            <a:r>
              <a:rPr lang="en-US" dirty="0"/>
              <a:t>In effect, we are assuming that firms purchase their unsold output.</a:t>
            </a:r>
          </a:p>
        </p:txBody>
      </p:sp>
    </p:spTree>
    <p:extLst>
      <p:ext uri="{BB962C8B-B14F-4D97-AF65-F5344CB8AC3E}">
        <p14:creationId xmlns:p14="http://schemas.microsoft.com/office/powerpoint/2010/main" val="40627728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BCB9DB-7F44-4B86-A8A2-D13BABEFF46D}"/>
              </a:ext>
            </a:extLst>
          </p:cNvPr>
          <p:cNvSpPr>
            <a:spLocks noGrp="1"/>
          </p:cNvSpPr>
          <p:nvPr>
            <p:ph type="title"/>
          </p:nvPr>
        </p:nvSpPr>
        <p:spPr/>
        <p:txBody>
          <a:bodyPr/>
          <a:lstStyle/>
          <a:p>
            <a:r>
              <a:rPr lang="en-US" dirty="0">
                <a:solidFill>
                  <a:srgbClr val="A85232"/>
                </a:solidFill>
              </a:rPr>
              <a:t>Stocks vs. flows</a:t>
            </a:r>
            <a:endParaRPr lang="en-US" dirty="0"/>
          </a:p>
        </p:txBody>
      </p:sp>
      <p:sp>
        <p:nvSpPr>
          <p:cNvPr id="9" name="Content Placeholder 2">
            <a:extLst>
              <a:ext uri="{FF2B5EF4-FFF2-40B4-BE49-F238E27FC236}">
                <a16:creationId xmlns:a16="http://schemas.microsoft.com/office/drawing/2014/main" id="{B869F1FF-A6BC-440E-9C01-177FC8726E74}"/>
              </a:ext>
            </a:extLst>
          </p:cNvPr>
          <p:cNvSpPr>
            <a:spLocks noGrp="1"/>
          </p:cNvSpPr>
          <p:nvPr>
            <p:ph type="body" sz="quarter" idx="10"/>
          </p:nvPr>
        </p:nvSpPr>
        <p:spPr/>
        <p:txBody>
          <a:bodyPr/>
          <a:lstStyle/>
          <a:p>
            <a:pPr>
              <a:lnSpc>
                <a:spcPct val="105000"/>
              </a:lnSpc>
              <a:spcBef>
                <a:spcPct val="40000"/>
              </a:spcBef>
            </a:pPr>
            <a:r>
              <a:rPr lang="en-US" dirty="0"/>
              <a:t>A </a:t>
            </a:r>
            <a:r>
              <a:rPr lang="en-US" b="1" dirty="0">
                <a:solidFill>
                  <a:srgbClr val="FF0000"/>
                </a:solidFill>
              </a:rPr>
              <a:t>stock</a:t>
            </a:r>
            <a:r>
              <a:rPr lang="en-US" dirty="0"/>
              <a:t> is a quantity measured at a point in time.</a:t>
            </a:r>
          </a:p>
          <a:p>
            <a:pPr>
              <a:lnSpc>
                <a:spcPct val="105000"/>
              </a:lnSpc>
              <a:spcBef>
                <a:spcPct val="40000"/>
              </a:spcBef>
            </a:pPr>
            <a:r>
              <a:rPr lang="en-US" dirty="0"/>
              <a:t>Example:</a:t>
            </a:r>
            <a:br>
              <a:rPr lang="en-US" dirty="0"/>
            </a:br>
            <a:r>
              <a:rPr lang="en-US" dirty="0"/>
              <a:t>“The U.S. capital stock was $10 trillion on January 1, 2016.”</a:t>
            </a:r>
          </a:p>
          <a:p>
            <a:pPr>
              <a:spcBef>
                <a:spcPct val="10000"/>
              </a:spcBef>
            </a:pPr>
            <a:r>
              <a:rPr lang="en-US" dirty="0"/>
              <a:t>A </a:t>
            </a:r>
            <a:r>
              <a:rPr lang="en-US" b="1" dirty="0">
                <a:solidFill>
                  <a:srgbClr val="FF0000"/>
                </a:solidFill>
              </a:rPr>
              <a:t>flow</a:t>
            </a:r>
            <a:r>
              <a:rPr lang="en-US" dirty="0"/>
              <a:t> is a quantity measured per unit of time.</a:t>
            </a:r>
          </a:p>
          <a:p>
            <a:pPr>
              <a:spcBef>
                <a:spcPct val="10000"/>
              </a:spcBef>
            </a:pPr>
            <a:r>
              <a:rPr lang="en-US" dirty="0"/>
              <a:t>Example: “U.S. investment was $2 trillion during 2016.”</a:t>
            </a:r>
          </a:p>
        </p:txBody>
      </p:sp>
    </p:spTree>
    <p:extLst>
      <p:ext uri="{BB962C8B-B14F-4D97-AF65-F5344CB8AC3E}">
        <p14:creationId xmlns:p14="http://schemas.microsoft.com/office/powerpoint/2010/main" val="3236431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77E834-A644-4C9A-852C-59E170DCAC2A}"/>
              </a:ext>
            </a:extLst>
          </p:cNvPr>
          <p:cNvSpPr>
            <a:spLocks noGrp="1"/>
          </p:cNvSpPr>
          <p:nvPr>
            <p:ph type="title"/>
          </p:nvPr>
        </p:nvSpPr>
        <p:spPr/>
        <p:txBody>
          <a:bodyPr/>
          <a:lstStyle/>
          <a:p>
            <a:r>
              <a:rPr lang="en-US" dirty="0"/>
              <a:t>Stocks vs. flows: examples</a:t>
            </a:r>
          </a:p>
        </p:txBody>
      </p:sp>
      <p:graphicFrame>
        <p:nvGraphicFramePr>
          <p:cNvPr id="7" name="Table Placeholder 6">
            <a:extLst>
              <a:ext uri="{FF2B5EF4-FFF2-40B4-BE49-F238E27FC236}">
                <a16:creationId xmlns:a16="http://schemas.microsoft.com/office/drawing/2014/main" id="{2E256080-F9A7-42E4-A9A1-5DADD2D16B5E}"/>
              </a:ext>
            </a:extLst>
          </p:cNvPr>
          <p:cNvGraphicFramePr>
            <a:graphicFrameLocks noGrp="1"/>
          </p:cNvGraphicFramePr>
          <p:nvPr>
            <p:ph type="tbl" sz="quarter" idx="11"/>
            <p:extLst>
              <p:ext uri="{D42A27DB-BD31-4B8C-83A1-F6EECF244321}">
                <p14:modId xmlns:p14="http://schemas.microsoft.com/office/powerpoint/2010/main" val="4150563129"/>
              </p:ext>
            </p:extLst>
          </p:nvPr>
        </p:nvGraphicFramePr>
        <p:xfrm>
          <a:off x="972766" y="1965960"/>
          <a:ext cx="7198468" cy="2926080"/>
        </p:xfrm>
        <a:graphic>
          <a:graphicData uri="http://schemas.openxmlformats.org/drawingml/2006/table">
            <a:tbl>
              <a:tblPr firstRow="1" bandRow="1">
                <a:tableStyleId>{073A0DAA-6AF3-43AB-8588-CEC1D06C72B9}</a:tableStyleId>
              </a:tblPr>
              <a:tblGrid>
                <a:gridCol w="3599234">
                  <a:extLst>
                    <a:ext uri="{9D8B030D-6E8A-4147-A177-3AD203B41FA5}">
                      <a16:colId xmlns:a16="http://schemas.microsoft.com/office/drawing/2014/main" val="3515590866"/>
                    </a:ext>
                  </a:extLst>
                </a:gridCol>
                <a:gridCol w="3599234">
                  <a:extLst>
                    <a:ext uri="{9D8B030D-6E8A-4147-A177-3AD203B41FA5}">
                      <a16:colId xmlns:a16="http://schemas.microsoft.com/office/drawing/2014/main" val="3552485831"/>
                    </a:ext>
                  </a:extLst>
                </a:gridCol>
              </a:tblGrid>
              <a:tr h="370840">
                <a:tc>
                  <a:txBody>
                    <a:bodyPr/>
                    <a:lstStyle/>
                    <a:p>
                      <a:pPr algn="ctr"/>
                      <a:r>
                        <a:rPr lang="en-US" sz="2400" dirty="0">
                          <a:latin typeface="Arial" panose="020B0604020202020204" pitchFamily="34" charset="0"/>
                          <a:cs typeface="Arial" panose="020B0604020202020204" pitchFamily="34" charset="0"/>
                        </a:rPr>
                        <a:t>Stock</a:t>
                      </a:r>
                    </a:p>
                  </a:txBody>
                  <a:tcPr/>
                </a:tc>
                <a:tc>
                  <a:txBody>
                    <a:bodyPr/>
                    <a:lstStyle/>
                    <a:p>
                      <a:pPr algn="ctr"/>
                      <a:r>
                        <a:rPr lang="en-US" sz="2400" dirty="0">
                          <a:latin typeface="Arial" panose="020B0604020202020204" pitchFamily="34" charset="0"/>
                          <a:cs typeface="Arial" panose="020B0604020202020204" pitchFamily="34" charset="0"/>
                        </a:rPr>
                        <a:t>Flow</a:t>
                      </a:r>
                    </a:p>
                  </a:txBody>
                  <a:tcPr/>
                </a:tc>
                <a:extLst>
                  <a:ext uri="{0D108BD9-81ED-4DB2-BD59-A6C34878D82A}">
                    <a16:rowId xmlns:a16="http://schemas.microsoft.com/office/drawing/2014/main" val="766300841"/>
                  </a:ext>
                </a:extLst>
              </a:tr>
              <a:tr h="370840">
                <a:tc>
                  <a:txBody>
                    <a:bodyPr/>
                    <a:lstStyle/>
                    <a:p>
                      <a:r>
                        <a:rPr lang="en-US" sz="2400" dirty="0">
                          <a:latin typeface="Arial" panose="020B0604020202020204" pitchFamily="34" charset="0"/>
                          <a:cs typeface="Arial" panose="020B0604020202020204" pitchFamily="34" charset="0"/>
                        </a:rPr>
                        <a:t>A person’s wealth</a:t>
                      </a:r>
                    </a:p>
                  </a:txBody>
                  <a:tcPr/>
                </a:tc>
                <a:tc>
                  <a:txBody>
                    <a:bodyPr/>
                    <a:lstStyle/>
                    <a:p>
                      <a:r>
                        <a:rPr lang="en-US" sz="2400" dirty="0">
                          <a:latin typeface="Arial" panose="020B0604020202020204" pitchFamily="34" charset="0"/>
                          <a:cs typeface="Arial" panose="020B0604020202020204" pitchFamily="34" charset="0"/>
                        </a:rPr>
                        <a:t>A person’s annual savings</a:t>
                      </a:r>
                    </a:p>
                  </a:txBody>
                  <a:tcPr/>
                </a:tc>
                <a:extLst>
                  <a:ext uri="{0D108BD9-81ED-4DB2-BD59-A6C34878D82A}">
                    <a16:rowId xmlns:a16="http://schemas.microsoft.com/office/drawing/2014/main" val="1184729337"/>
                  </a:ext>
                </a:extLst>
              </a:tr>
              <a:tr h="370840">
                <a:tc>
                  <a:txBody>
                    <a:bodyPr/>
                    <a:lstStyle/>
                    <a:p>
                      <a:r>
                        <a:rPr lang="en-US" sz="2400" dirty="0">
                          <a:latin typeface="Arial" panose="020B0604020202020204" pitchFamily="34" charset="0"/>
                          <a:cs typeface="Arial" panose="020B0604020202020204" pitchFamily="34" charset="0"/>
                        </a:rPr>
                        <a:t>Number of people with college degrees</a:t>
                      </a:r>
                    </a:p>
                  </a:txBody>
                  <a:tcPr/>
                </a:tc>
                <a:tc>
                  <a:txBody>
                    <a:bodyPr/>
                    <a:lstStyle/>
                    <a:p>
                      <a:r>
                        <a:rPr lang="en-US" sz="2400" dirty="0">
                          <a:latin typeface="Arial" panose="020B0604020202020204" pitchFamily="34" charset="0"/>
                          <a:cs typeface="Arial" panose="020B0604020202020204" pitchFamily="34" charset="0"/>
                        </a:rPr>
                        <a:t>Number of new college graduates this year</a:t>
                      </a:r>
                    </a:p>
                  </a:txBody>
                  <a:tcPr/>
                </a:tc>
                <a:extLst>
                  <a:ext uri="{0D108BD9-81ED-4DB2-BD59-A6C34878D82A}">
                    <a16:rowId xmlns:a16="http://schemas.microsoft.com/office/drawing/2014/main" val="3262147787"/>
                  </a:ext>
                </a:extLst>
              </a:tr>
              <a:tr h="370840">
                <a:tc>
                  <a:txBody>
                    <a:bodyPr/>
                    <a:lstStyle/>
                    <a:p>
                      <a:r>
                        <a:rPr lang="en-US" sz="2400" dirty="0">
                          <a:latin typeface="Arial" panose="020B0604020202020204" pitchFamily="34" charset="0"/>
                          <a:cs typeface="Arial" panose="020B0604020202020204" pitchFamily="34" charset="0"/>
                        </a:rPr>
                        <a:t>The government dept</a:t>
                      </a:r>
                    </a:p>
                  </a:txBody>
                  <a:tcPr/>
                </a:tc>
                <a:tc>
                  <a:txBody>
                    <a:bodyPr/>
                    <a:lstStyle/>
                    <a:p>
                      <a:r>
                        <a:rPr lang="en-US" sz="2400" dirty="0">
                          <a:latin typeface="Arial" panose="020B0604020202020204" pitchFamily="34" charset="0"/>
                          <a:cs typeface="Arial" panose="020B0604020202020204" pitchFamily="34" charset="0"/>
                        </a:rPr>
                        <a:t>The government budget deficit</a:t>
                      </a:r>
                    </a:p>
                  </a:txBody>
                  <a:tcPr/>
                </a:tc>
                <a:extLst>
                  <a:ext uri="{0D108BD9-81ED-4DB2-BD59-A6C34878D82A}">
                    <a16:rowId xmlns:a16="http://schemas.microsoft.com/office/drawing/2014/main" val="1362347631"/>
                  </a:ext>
                </a:extLst>
              </a:tr>
            </a:tbl>
          </a:graphicData>
        </a:graphic>
      </p:graphicFrame>
    </p:spTree>
    <p:extLst>
      <p:ext uri="{BB962C8B-B14F-4D97-AF65-F5344CB8AC3E}">
        <p14:creationId xmlns:p14="http://schemas.microsoft.com/office/powerpoint/2010/main" val="204257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C8077-3257-4095-A26D-505D89B2CBEF}"/>
              </a:ext>
            </a:extLst>
          </p:cNvPr>
          <p:cNvSpPr>
            <a:spLocks noGrp="1"/>
          </p:cNvSpPr>
          <p:nvPr>
            <p:ph type="title"/>
          </p:nvPr>
        </p:nvSpPr>
        <p:spPr/>
        <p:txBody>
          <a:bodyPr/>
          <a:lstStyle/>
          <a:p>
            <a:r>
              <a:rPr lang="en-US" dirty="0">
                <a:solidFill>
                  <a:srgbClr val="A85232"/>
                </a:solidFill>
              </a:rPr>
              <a:t>Investment vs. capital</a:t>
            </a:r>
            <a:endParaRPr lang="en-US" dirty="0"/>
          </a:p>
        </p:txBody>
      </p:sp>
      <p:sp>
        <p:nvSpPr>
          <p:cNvPr id="3" name="Content Placeholder 2">
            <a:extLst>
              <a:ext uri="{FF2B5EF4-FFF2-40B4-BE49-F238E27FC236}">
                <a16:creationId xmlns:a16="http://schemas.microsoft.com/office/drawing/2014/main" id="{05FF3161-7C59-4B2B-BDA2-B832529D8EF6}"/>
              </a:ext>
            </a:extLst>
          </p:cNvPr>
          <p:cNvSpPr>
            <a:spLocks noGrp="1"/>
          </p:cNvSpPr>
          <p:nvPr>
            <p:ph type="body" sz="quarter" idx="10"/>
          </p:nvPr>
        </p:nvSpPr>
        <p:spPr/>
        <p:txBody>
          <a:bodyPr/>
          <a:lstStyle/>
          <a:p>
            <a:pPr>
              <a:spcBef>
                <a:spcPct val="50000"/>
              </a:spcBef>
            </a:pPr>
            <a:r>
              <a:rPr lang="en-US" dirty="0"/>
              <a:t>Note: Investment is spending on new capital.</a:t>
            </a:r>
          </a:p>
          <a:p>
            <a:pPr>
              <a:spcBef>
                <a:spcPct val="50000"/>
              </a:spcBef>
            </a:pPr>
            <a:r>
              <a:rPr lang="en-US" dirty="0"/>
              <a:t>Example </a:t>
            </a:r>
            <a:r>
              <a:rPr lang="en-US" i="1" dirty="0"/>
              <a:t>(assuming no depreciation)</a:t>
            </a:r>
            <a:r>
              <a:rPr lang="en-US" dirty="0"/>
              <a:t>:</a:t>
            </a:r>
          </a:p>
          <a:p>
            <a:pPr marL="744537" lvl="1">
              <a:spcBef>
                <a:spcPct val="30000"/>
              </a:spcBef>
              <a:buClr>
                <a:srgbClr val="996633"/>
              </a:buClr>
              <a:buSzTx/>
              <a:buFont typeface="Arial" panose="020B0604020202020204" pitchFamily="34" charset="0"/>
              <a:buChar char="•"/>
            </a:pPr>
            <a:r>
              <a:rPr lang="en-US" dirty="0"/>
              <a:t>1/1/2018:</a:t>
            </a:r>
            <a:br>
              <a:rPr lang="en-US" dirty="0"/>
            </a:br>
            <a:r>
              <a:rPr lang="en-US" dirty="0"/>
              <a:t>Economy has $10 trillion worth of capital</a:t>
            </a:r>
          </a:p>
          <a:p>
            <a:pPr marL="744537" lvl="1">
              <a:spcBef>
                <a:spcPct val="50000"/>
              </a:spcBef>
              <a:buClr>
                <a:srgbClr val="996633"/>
              </a:buClr>
              <a:buSzTx/>
              <a:buFont typeface="Arial" panose="020B0604020202020204" pitchFamily="34" charset="0"/>
              <a:buChar char="•"/>
            </a:pPr>
            <a:r>
              <a:rPr lang="en-US" dirty="0"/>
              <a:t>During 2018:</a:t>
            </a:r>
            <a:br>
              <a:rPr lang="en-US" dirty="0"/>
            </a:br>
            <a:r>
              <a:rPr lang="en-US" dirty="0"/>
              <a:t>investment = $2 trillion</a:t>
            </a:r>
          </a:p>
          <a:p>
            <a:pPr marL="744537" lvl="1">
              <a:spcBef>
                <a:spcPct val="50000"/>
              </a:spcBef>
              <a:buClr>
                <a:srgbClr val="996633"/>
              </a:buClr>
              <a:buSzTx/>
              <a:buFont typeface="Arial" panose="020B0604020202020204" pitchFamily="34" charset="0"/>
              <a:buChar char="•"/>
            </a:pPr>
            <a:r>
              <a:rPr lang="en-US" dirty="0"/>
              <a:t>1/1/2018:</a:t>
            </a:r>
            <a:br>
              <a:rPr lang="en-US" dirty="0"/>
            </a:br>
            <a:r>
              <a:rPr lang="en-US" dirty="0"/>
              <a:t>Economy will have $12 trillion worth of capital</a:t>
            </a:r>
          </a:p>
        </p:txBody>
      </p:sp>
    </p:spTree>
    <p:extLst>
      <p:ext uri="{BB962C8B-B14F-4D97-AF65-F5344CB8AC3E}">
        <p14:creationId xmlns:p14="http://schemas.microsoft.com/office/powerpoint/2010/main" val="33365017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03F15"/>
                </a:solidFill>
              </a:rPr>
              <a:t>NOW YOU TRY</a:t>
            </a:r>
            <a:r>
              <a:rPr lang="en-US" baseline="0" dirty="0">
                <a:solidFill>
                  <a:schemeClr val="bg1"/>
                </a:solidFill>
                <a:effectLst>
                  <a:outerShdw blurRad="38100" dist="38100" dir="2700000" algn="tl">
                    <a:srgbClr val="000000">
                      <a:alpha val="43137"/>
                    </a:srgbClr>
                  </a:outerShdw>
                </a:effectLst>
              </a:rPr>
              <a:t> </a:t>
            </a:r>
            <a:br>
              <a:rPr lang="en-US" baseline="0" dirty="0">
                <a:solidFill>
                  <a:schemeClr val="bg1"/>
                </a:solidFill>
                <a:effectLst>
                  <a:outerShdw blurRad="38100" dist="38100" dir="2700000" algn="tl">
                    <a:srgbClr val="000000">
                      <a:alpha val="43137"/>
                    </a:srgbClr>
                  </a:outerShdw>
                </a:effectLst>
              </a:rPr>
            </a:br>
            <a:r>
              <a:rPr lang="en-US" dirty="0"/>
              <a:t>Stock or flow?</a:t>
            </a:r>
          </a:p>
        </p:txBody>
      </p:sp>
      <p:sp>
        <p:nvSpPr>
          <p:cNvPr id="3" name="Content Placeholder 2">
            <a:extLst>
              <a:ext uri="{FF2B5EF4-FFF2-40B4-BE49-F238E27FC236}">
                <a16:creationId xmlns:a16="http://schemas.microsoft.com/office/drawing/2014/main" id="{A92EDD43-EDFD-4462-90F2-2E3CE554CF23}"/>
              </a:ext>
            </a:extLst>
          </p:cNvPr>
          <p:cNvSpPr>
            <a:spLocks noGrp="1"/>
          </p:cNvSpPr>
          <p:nvPr>
            <p:ph type="body" sz="quarter" idx="10"/>
          </p:nvPr>
        </p:nvSpPr>
        <p:spPr/>
        <p:txBody>
          <a:bodyPr/>
          <a:lstStyle/>
          <a:p>
            <a:pPr marL="342900" indent="-342900">
              <a:spcBef>
                <a:spcPts val="600"/>
              </a:spcBef>
              <a:buClr>
                <a:schemeClr val="tx1"/>
              </a:buClr>
              <a:buFont typeface="Arial" panose="020B0604020202020204" pitchFamily="34" charset="0"/>
              <a:buChar char="•"/>
            </a:pPr>
            <a:r>
              <a:rPr lang="en-US" dirty="0"/>
              <a:t>The balance on your credit card statement</a:t>
            </a:r>
          </a:p>
          <a:p>
            <a:pPr marL="342900" indent="-342900">
              <a:spcBef>
                <a:spcPts val="600"/>
              </a:spcBef>
              <a:buClr>
                <a:schemeClr val="tx1"/>
              </a:buClr>
              <a:buFont typeface="Arial" panose="020B0604020202020204" pitchFamily="34" charset="0"/>
              <a:buChar char="•"/>
            </a:pPr>
            <a:r>
              <a:rPr lang="en-US" dirty="0"/>
              <a:t>How much time you spend studying</a:t>
            </a:r>
          </a:p>
          <a:p>
            <a:pPr marL="342900" indent="-342900">
              <a:spcBef>
                <a:spcPts val="600"/>
              </a:spcBef>
              <a:buClr>
                <a:schemeClr val="tx1"/>
              </a:buClr>
              <a:buFont typeface="Arial" panose="020B0604020202020204" pitchFamily="34" charset="0"/>
              <a:buChar char="•"/>
            </a:pPr>
            <a:r>
              <a:rPr lang="en-US" dirty="0"/>
              <a:t>The size of your MP3/iTunes collection</a:t>
            </a:r>
          </a:p>
          <a:p>
            <a:pPr marL="342900" indent="-342900">
              <a:spcBef>
                <a:spcPts val="600"/>
              </a:spcBef>
              <a:buClr>
                <a:schemeClr val="tx1"/>
              </a:buClr>
              <a:buFont typeface="Arial" panose="020B0604020202020204" pitchFamily="34" charset="0"/>
              <a:buChar char="•"/>
            </a:pPr>
            <a:r>
              <a:rPr lang="en-US" dirty="0"/>
              <a:t>The inflation rate</a:t>
            </a:r>
          </a:p>
          <a:p>
            <a:pPr marL="342900" indent="-342900">
              <a:spcBef>
                <a:spcPts val="600"/>
              </a:spcBef>
              <a:buClr>
                <a:schemeClr val="tx1"/>
              </a:buClr>
              <a:buFont typeface="Arial" panose="020B0604020202020204" pitchFamily="34" charset="0"/>
              <a:buChar char="•"/>
            </a:pPr>
            <a:r>
              <a:rPr lang="en-US" dirty="0"/>
              <a:t>The unemployment rate</a:t>
            </a:r>
          </a:p>
        </p:txBody>
      </p:sp>
    </p:spTree>
    <p:extLst>
      <p:ext uri="{BB962C8B-B14F-4D97-AF65-F5344CB8AC3E}">
        <p14:creationId xmlns:p14="http://schemas.microsoft.com/office/powerpoint/2010/main" val="28879159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45808-EF1F-4CA4-B49D-6DBD109C5769}"/>
              </a:ext>
            </a:extLst>
          </p:cNvPr>
          <p:cNvSpPr>
            <a:spLocks noGrp="1"/>
          </p:cNvSpPr>
          <p:nvPr>
            <p:ph type="title"/>
          </p:nvPr>
        </p:nvSpPr>
        <p:spPr/>
        <p:txBody>
          <a:bodyPr/>
          <a:lstStyle/>
          <a:p>
            <a:r>
              <a:rPr lang="en-US" dirty="0">
                <a:solidFill>
                  <a:srgbClr val="A85232"/>
                </a:solidFill>
              </a:rPr>
              <a:t>An important and versatile concept</a:t>
            </a:r>
            <a:endParaRPr lang="en-US" dirty="0"/>
          </a:p>
        </p:txBody>
      </p:sp>
      <p:sp>
        <p:nvSpPr>
          <p:cNvPr id="3" name="Content Placeholder 2">
            <a:extLst>
              <a:ext uri="{FF2B5EF4-FFF2-40B4-BE49-F238E27FC236}">
                <a16:creationId xmlns:a16="http://schemas.microsoft.com/office/drawing/2014/main" id="{E8536BA0-948E-45CB-B67A-10B5937F3EEC}"/>
              </a:ext>
            </a:extLst>
          </p:cNvPr>
          <p:cNvSpPr>
            <a:spLocks noGrp="1"/>
          </p:cNvSpPr>
          <p:nvPr>
            <p:ph type="body" sz="quarter" idx="10"/>
          </p:nvPr>
        </p:nvSpPr>
        <p:spPr/>
        <p:txBody>
          <a:bodyPr/>
          <a:lstStyle/>
          <a:p>
            <a:r>
              <a:rPr lang="en-US" dirty="0"/>
              <a:t>We have now seen that GDP measures:</a:t>
            </a:r>
          </a:p>
          <a:p>
            <a:pPr marL="463550" lvl="1" indent="-347663">
              <a:spcBef>
                <a:spcPts val="1800"/>
              </a:spcBef>
              <a:buClr>
                <a:srgbClr val="996633"/>
              </a:buClr>
              <a:buFont typeface="Arial" panose="020B0604020202020204" pitchFamily="34" charset="0"/>
              <a:buChar char="•"/>
            </a:pPr>
            <a:r>
              <a:rPr lang="en-US" dirty="0"/>
              <a:t>total income</a:t>
            </a:r>
          </a:p>
          <a:p>
            <a:pPr marL="463550" lvl="1" indent="-347663">
              <a:spcBef>
                <a:spcPts val="1800"/>
              </a:spcBef>
              <a:buClr>
                <a:srgbClr val="996633"/>
              </a:buClr>
              <a:buFont typeface="Arial" panose="020B0604020202020204" pitchFamily="34" charset="0"/>
              <a:buChar char="•"/>
            </a:pPr>
            <a:r>
              <a:rPr lang="en-US" dirty="0"/>
              <a:t>total output</a:t>
            </a:r>
          </a:p>
          <a:p>
            <a:pPr marL="463550" lvl="1" indent="-347663">
              <a:spcBef>
                <a:spcPts val="1800"/>
              </a:spcBef>
              <a:buClr>
                <a:srgbClr val="996633"/>
              </a:buClr>
              <a:buFont typeface="Arial" panose="020B0604020202020204" pitchFamily="34" charset="0"/>
              <a:buChar char="•"/>
            </a:pPr>
            <a:r>
              <a:rPr lang="en-US" dirty="0"/>
              <a:t>total expenditure</a:t>
            </a:r>
          </a:p>
          <a:p>
            <a:pPr marL="463550" lvl="1" indent="-347663">
              <a:spcBef>
                <a:spcPts val="1800"/>
              </a:spcBef>
              <a:buClr>
                <a:srgbClr val="996633"/>
              </a:buClr>
              <a:buFont typeface="Arial" panose="020B0604020202020204" pitchFamily="34" charset="0"/>
              <a:buChar char="•"/>
            </a:pPr>
            <a:r>
              <a:rPr lang="en-US" dirty="0"/>
              <a:t>the sum of value added at all stages in the production of final goods</a:t>
            </a:r>
          </a:p>
        </p:txBody>
      </p:sp>
    </p:spTree>
    <p:extLst>
      <p:ext uri="{BB962C8B-B14F-4D97-AF65-F5344CB8AC3E}">
        <p14:creationId xmlns:p14="http://schemas.microsoft.com/office/powerpoint/2010/main" val="1753347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3239F9B1-8112-4B9E-8D3F-BB5D28AB2C3A}"/>
              </a:ext>
            </a:extLst>
          </p:cNvPr>
          <p:cNvSpPr>
            <a:spLocks noGrp="1"/>
          </p:cNvSpPr>
          <p:nvPr>
            <p:ph type="title"/>
          </p:nvPr>
        </p:nvSpPr>
        <p:spPr/>
        <p:txBody>
          <a:bodyPr/>
          <a:lstStyle/>
          <a:p>
            <a:r>
              <a:rPr lang="en-US" dirty="0">
                <a:solidFill>
                  <a:srgbClr val="A85232"/>
                </a:solidFill>
              </a:rPr>
              <a:t>Gross domestic product: Expenditure and income</a:t>
            </a:r>
            <a:endParaRPr lang="en-US" dirty="0"/>
          </a:p>
        </p:txBody>
      </p:sp>
      <p:sp>
        <p:nvSpPr>
          <p:cNvPr id="8" name="Content Placeholder 12">
            <a:extLst>
              <a:ext uri="{FF2B5EF4-FFF2-40B4-BE49-F238E27FC236}">
                <a16:creationId xmlns:a16="http://schemas.microsoft.com/office/drawing/2014/main" id="{4F11609D-06D0-4110-8D3A-7B3859A2A6F2}"/>
              </a:ext>
            </a:extLst>
          </p:cNvPr>
          <p:cNvSpPr>
            <a:spLocks noGrp="1"/>
          </p:cNvSpPr>
          <p:nvPr>
            <p:ph type="body" sz="quarter" idx="10"/>
          </p:nvPr>
        </p:nvSpPr>
        <p:spPr>
          <a:xfrm>
            <a:off x="478361" y="1219686"/>
            <a:ext cx="8191077" cy="2599960"/>
          </a:xfrm>
        </p:spPr>
        <p:txBody>
          <a:bodyPr/>
          <a:lstStyle/>
          <a:p>
            <a:pPr>
              <a:spcBef>
                <a:spcPct val="35000"/>
              </a:spcBef>
            </a:pPr>
            <a:r>
              <a:rPr lang="en-US" dirty="0"/>
              <a:t>Two definitions:</a:t>
            </a:r>
          </a:p>
          <a:p>
            <a:pPr marL="800100" lvl="1">
              <a:lnSpc>
                <a:spcPct val="105000"/>
              </a:lnSpc>
              <a:spcBef>
                <a:spcPct val="35000"/>
              </a:spcBef>
              <a:buClr>
                <a:srgbClr val="996633"/>
              </a:buClr>
              <a:buFont typeface="Arial" panose="020B0604020202020204" pitchFamily="34" charset="0"/>
              <a:buChar char="•"/>
            </a:pPr>
            <a:r>
              <a:rPr lang="en-US" dirty="0"/>
              <a:t>Total expenditure on domestically produced</a:t>
            </a:r>
            <a:r>
              <a:rPr lang="en-US" baseline="0" dirty="0"/>
              <a:t> </a:t>
            </a:r>
            <a:r>
              <a:rPr lang="en-US" dirty="0"/>
              <a:t>final goods and services.</a:t>
            </a:r>
          </a:p>
          <a:p>
            <a:pPr marL="800100" lvl="1">
              <a:lnSpc>
                <a:spcPct val="105000"/>
              </a:lnSpc>
              <a:spcBef>
                <a:spcPct val="35000"/>
              </a:spcBef>
              <a:buClr>
                <a:srgbClr val="996633"/>
              </a:buClr>
              <a:buFont typeface="Arial" panose="020B0604020202020204" pitchFamily="34" charset="0"/>
              <a:buChar char="•"/>
            </a:pPr>
            <a:r>
              <a:rPr lang="en-US" dirty="0"/>
              <a:t>Total income earned by domestically located factors of production.</a:t>
            </a:r>
          </a:p>
        </p:txBody>
      </p:sp>
      <p:sp>
        <p:nvSpPr>
          <p:cNvPr id="13" name="Content Placeholder 12">
            <a:extLst>
              <a:ext uri="{FF2B5EF4-FFF2-40B4-BE49-F238E27FC236}">
                <a16:creationId xmlns:a16="http://schemas.microsoft.com/office/drawing/2014/main" id="{A4C30FD6-0B13-433C-A0F5-C7214B749359}"/>
              </a:ext>
            </a:extLst>
          </p:cNvPr>
          <p:cNvSpPr txBox="1">
            <a:spLocks noGrp="1"/>
          </p:cNvSpPr>
          <p:nvPr>
            <p:ph sz="quarter" idx="12"/>
          </p:nvPr>
        </p:nvSpPr>
        <p:spPr>
          <a:xfrm>
            <a:off x="1495425" y="4087813"/>
            <a:ext cx="6292850" cy="2051050"/>
          </a:xfrm>
          <a:prstGeom prst="rect">
            <a:avLst/>
          </a:prstGeom>
          <a:solidFill>
            <a:srgbClr val="FFFFCC"/>
          </a:solidFill>
          <a:ln w="9525">
            <a:noFill/>
            <a:miter lim="800000"/>
            <a:headEnd/>
            <a:tailEnd/>
          </a:ln>
          <a:effectLst>
            <a:outerShdw blurRad="50800" dist="38100" dir="2700000" algn="tl" rotWithShape="0">
              <a:prstClr val="black">
                <a:alpha val="40000"/>
              </a:prstClr>
            </a:outerShdw>
          </a:effectLst>
        </p:spPr>
        <p:txBody>
          <a:bodyPr anchor="ctr"/>
          <a:lstStyle>
            <a:defPPr>
              <a:defRPr lang="en-US"/>
            </a:defPPr>
            <a:lvl1pPr marL="112713" algn="ctr">
              <a:lnSpc>
                <a:spcPct val="110000"/>
              </a:lnSpc>
              <a:spcBef>
                <a:spcPct val="40000"/>
              </a:spcBef>
              <a:buClr>
                <a:srgbClr val="99FF99"/>
              </a:buClr>
              <a:buSzPct val="80000"/>
              <a:buFont typeface="Wingdings" pitchFamily="2" charset="2"/>
              <a:buNone/>
              <a:defRPr sz="2800" i="1">
                <a:cs typeface="+mn-cs"/>
              </a:defRPr>
            </a:lvl1pPr>
          </a:lstStyle>
          <a:p>
            <a:r>
              <a:rPr lang="en-US" dirty="0"/>
              <a:t>Expenditure equals income because </a:t>
            </a:r>
            <a:br>
              <a:rPr lang="en-US" dirty="0"/>
            </a:br>
            <a:r>
              <a:rPr lang="en-US" dirty="0"/>
              <a:t>every dollar a buyer spends</a:t>
            </a:r>
            <a:br>
              <a:rPr lang="en-US" dirty="0"/>
            </a:br>
            <a:r>
              <a:rPr lang="en-US" dirty="0"/>
              <a:t>becomes income to the seller. </a:t>
            </a:r>
          </a:p>
        </p:txBody>
      </p:sp>
    </p:spTree>
    <p:extLst>
      <p:ext uri="{BB962C8B-B14F-4D97-AF65-F5344CB8AC3E}">
        <p14:creationId xmlns:p14="http://schemas.microsoft.com/office/powerpoint/2010/main" val="41577323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88C91-A78F-44B8-BBD1-85CFE5E1CBEE}"/>
              </a:ext>
            </a:extLst>
          </p:cNvPr>
          <p:cNvSpPr>
            <a:spLocks noGrp="1"/>
          </p:cNvSpPr>
          <p:nvPr>
            <p:ph type="title"/>
          </p:nvPr>
        </p:nvSpPr>
        <p:spPr/>
        <p:txBody>
          <a:bodyPr/>
          <a:lstStyle/>
          <a:p>
            <a:r>
              <a:rPr lang="en-US" dirty="0">
                <a:solidFill>
                  <a:srgbClr val="A85232"/>
                </a:solidFill>
              </a:rPr>
              <a:t>GNP vs. GDP</a:t>
            </a:r>
            <a:endParaRPr lang="en-US" dirty="0"/>
          </a:p>
        </p:txBody>
      </p:sp>
      <p:sp>
        <p:nvSpPr>
          <p:cNvPr id="3" name="Content Placeholder 2">
            <a:extLst>
              <a:ext uri="{FF2B5EF4-FFF2-40B4-BE49-F238E27FC236}">
                <a16:creationId xmlns:a16="http://schemas.microsoft.com/office/drawing/2014/main" id="{715A0E28-7D7C-4B9E-8683-C7F25A733DD3}"/>
              </a:ext>
            </a:extLst>
          </p:cNvPr>
          <p:cNvSpPr>
            <a:spLocks noGrp="1"/>
          </p:cNvSpPr>
          <p:nvPr>
            <p:ph type="body" sz="quarter" idx="10"/>
          </p:nvPr>
        </p:nvSpPr>
        <p:spPr/>
        <p:txBody>
          <a:bodyPr/>
          <a:lstStyle/>
          <a:p>
            <a:pPr marL="342900" indent="-342900">
              <a:spcBef>
                <a:spcPts val="1800"/>
              </a:spcBef>
              <a:buClr>
                <a:srgbClr val="FF0000"/>
              </a:buClr>
              <a:buSzPct val="100000"/>
              <a:buFont typeface="Arial" panose="020B0604020202020204" pitchFamily="34" charset="0"/>
              <a:buChar char="•"/>
            </a:pPr>
            <a:r>
              <a:rPr lang="en-US" dirty="0">
                <a:solidFill>
                  <a:srgbClr val="FF0000"/>
                </a:solidFill>
              </a:rPr>
              <a:t>Gross </a:t>
            </a:r>
            <a:r>
              <a:rPr lang="en-US" b="1" dirty="0">
                <a:solidFill>
                  <a:srgbClr val="FF0000"/>
                </a:solidFill>
              </a:rPr>
              <a:t>national</a:t>
            </a:r>
            <a:r>
              <a:rPr lang="en-US" dirty="0">
                <a:solidFill>
                  <a:srgbClr val="FF0000"/>
                </a:solidFill>
              </a:rPr>
              <a:t> product</a:t>
            </a:r>
            <a:r>
              <a:rPr lang="en-US" dirty="0"/>
              <a:t> (</a:t>
            </a:r>
            <a:r>
              <a:rPr lang="en-US" dirty="0">
                <a:solidFill>
                  <a:srgbClr val="FF0000"/>
                </a:solidFill>
              </a:rPr>
              <a:t>GNP</a:t>
            </a:r>
            <a:r>
              <a:rPr lang="en-US" dirty="0"/>
              <a:t>):</a:t>
            </a:r>
            <a:br>
              <a:rPr lang="en-US" dirty="0">
                <a:solidFill>
                  <a:srgbClr val="990033"/>
                </a:solidFill>
              </a:rPr>
            </a:br>
            <a:r>
              <a:rPr lang="en-US" dirty="0"/>
              <a:t>Total income earned by the nation’s factors of production, regardless of where located.</a:t>
            </a:r>
          </a:p>
          <a:p>
            <a:pPr marL="342900" indent="-342900">
              <a:spcBef>
                <a:spcPts val="1800"/>
              </a:spcBef>
              <a:buClr>
                <a:srgbClr val="0E5229"/>
              </a:buClr>
              <a:buSzPct val="100000"/>
              <a:buFont typeface="Arial" panose="020B0604020202020204" pitchFamily="34" charset="0"/>
              <a:buChar char="•"/>
            </a:pPr>
            <a:r>
              <a:rPr lang="en-US" dirty="0">
                <a:solidFill>
                  <a:srgbClr val="0E5229"/>
                </a:solidFill>
              </a:rPr>
              <a:t>Gross </a:t>
            </a:r>
            <a:r>
              <a:rPr lang="en-US" b="1" dirty="0">
                <a:solidFill>
                  <a:srgbClr val="0E5229"/>
                </a:solidFill>
              </a:rPr>
              <a:t>domestic </a:t>
            </a:r>
            <a:r>
              <a:rPr lang="en-US" dirty="0">
                <a:solidFill>
                  <a:srgbClr val="0E5229"/>
                </a:solidFill>
              </a:rPr>
              <a:t>product </a:t>
            </a:r>
            <a:r>
              <a:rPr lang="en-US" dirty="0"/>
              <a:t>(</a:t>
            </a:r>
            <a:r>
              <a:rPr lang="en-US" dirty="0">
                <a:solidFill>
                  <a:srgbClr val="0E5229"/>
                </a:solidFill>
              </a:rPr>
              <a:t>GDP</a:t>
            </a:r>
            <a:r>
              <a:rPr lang="en-US" dirty="0"/>
              <a:t>):</a:t>
            </a:r>
            <a:br>
              <a:rPr lang="en-US" dirty="0"/>
            </a:br>
            <a:r>
              <a:rPr lang="en-US" dirty="0"/>
              <a:t>Total income earned by domestically located factors of production, regardless of nationality.</a:t>
            </a:r>
          </a:p>
          <a:p>
            <a:pPr marL="342900" indent="-342900">
              <a:spcBef>
                <a:spcPts val="1800"/>
              </a:spcBef>
              <a:buClr>
                <a:schemeClr val="tx1"/>
              </a:buClr>
              <a:buSzPct val="100000"/>
              <a:buFont typeface="Arial" panose="020B0604020202020204" pitchFamily="34" charset="0"/>
              <a:buChar char="•"/>
            </a:pPr>
            <a:r>
              <a:rPr lang="en-US" dirty="0"/>
              <a:t>GNP – GDP = factor payments from abroad</a:t>
            </a:r>
            <a:br>
              <a:rPr lang="en-US" dirty="0"/>
            </a:br>
            <a:r>
              <a:rPr lang="en-US" dirty="0"/>
              <a:t>		   minus factor payments to abroad</a:t>
            </a:r>
          </a:p>
          <a:p>
            <a:pPr marL="342900" indent="-342900">
              <a:spcBef>
                <a:spcPts val="1800"/>
              </a:spcBef>
              <a:buClr>
                <a:schemeClr val="tx1"/>
              </a:buClr>
              <a:buSzPct val="100000"/>
              <a:buFont typeface="Arial" panose="020B0604020202020204" pitchFamily="34" charset="0"/>
              <a:buChar char="•"/>
            </a:pPr>
            <a:r>
              <a:rPr lang="en-US" dirty="0"/>
              <a:t>Examples of factor payments: wages, profits, rent, interest and dividends on assets</a:t>
            </a:r>
          </a:p>
        </p:txBody>
      </p:sp>
    </p:spTree>
    <p:extLst>
      <p:ext uri="{BB962C8B-B14F-4D97-AF65-F5344CB8AC3E}">
        <p14:creationId xmlns:p14="http://schemas.microsoft.com/office/powerpoint/2010/main" val="35147610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203F15"/>
                </a:solidFill>
              </a:rPr>
              <a:t>NOW YOU TRY</a:t>
            </a:r>
            <a:r>
              <a:rPr lang="en-US" sz="2800" baseline="0" dirty="0">
                <a:solidFill>
                  <a:schemeClr val="bg1"/>
                </a:solidFill>
                <a:effectLst>
                  <a:outerShdw blurRad="38100" dist="38100" dir="2700000" algn="tl">
                    <a:srgbClr val="000000">
                      <a:alpha val="43137"/>
                    </a:srgbClr>
                  </a:outerShdw>
                </a:effectLst>
              </a:rPr>
              <a:t> </a:t>
            </a:r>
            <a:br>
              <a:rPr lang="en-US" sz="2800" baseline="0" dirty="0">
                <a:solidFill>
                  <a:schemeClr val="bg1"/>
                </a:solidFill>
                <a:effectLst>
                  <a:outerShdw blurRad="38100" dist="38100" dir="2700000" algn="tl">
                    <a:srgbClr val="000000">
                      <a:alpha val="43137"/>
                    </a:srgbClr>
                  </a:outerShdw>
                </a:effectLst>
              </a:rPr>
            </a:br>
            <a:r>
              <a:rPr lang="en-US" sz="2800" dirty="0"/>
              <a:t>Discussion question</a:t>
            </a:r>
          </a:p>
        </p:txBody>
      </p:sp>
      <p:sp>
        <p:nvSpPr>
          <p:cNvPr id="3" name="Content Placeholder 2">
            <a:extLst>
              <a:ext uri="{FF2B5EF4-FFF2-40B4-BE49-F238E27FC236}">
                <a16:creationId xmlns:a16="http://schemas.microsoft.com/office/drawing/2014/main" id="{FFF2ED81-F8F8-4F0D-9518-8C632C9CD979}"/>
              </a:ext>
            </a:extLst>
          </p:cNvPr>
          <p:cNvSpPr>
            <a:spLocks noGrp="1"/>
          </p:cNvSpPr>
          <p:nvPr>
            <p:ph type="body" sz="quarter" idx="10"/>
          </p:nvPr>
        </p:nvSpPr>
        <p:spPr/>
        <p:txBody>
          <a:bodyPr/>
          <a:lstStyle/>
          <a:p>
            <a:pPr marL="0" indent="0" algn="ctr">
              <a:lnSpc>
                <a:spcPct val="110000"/>
              </a:lnSpc>
              <a:buClr>
                <a:srgbClr val="000000">
                  <a:lumMod val="50000"/>
                  <a:lumOff val="50000"/>
                </a:srgbClr>
              </a:buClr>
              <a:buNone/>
            </a:pPr>
            <a:r>
              <a:rPr lang="en-US" dirty="0">
                <a:solidFill>
                  <a:srgbClr val="000000"/>
                </a:solidFill>
              </a:rPr>
              <a:t>In your country,</a:t>
            </a:r>
            <a:br>
              <a:rPr lang="en-US" dirty="0">
                <a:solidFill>
                  <a:srgbClr val="000000"/>
                </a:solidFill>
              </a:rPr>
            </a:br>
            <a:r>
              <a:rPr lang="en-US" dirty="0">
                <a:solidFill>
                  <a:srgbClr val="000000"/>
                </a:solidFill>
              </a:rPr>
              <a:t>which would you</a:t>
            </a:r>
            <a:br>
              <a:rPr lang="en-US" dirty="0">
                <a:solidFill>
                  <a:srgbClr val="000000"/>
                </a:solidFill>
              </a:rPr>
            </a:br>
            <a:r>
              <a:rPr lang="en-US" dirty="0">
                <a:solidFill>
                  <a:srgbClr val="000000"/>
                </a:solidFill>
              </a:rPr>
              <a:t>want to be bigger:</a:t>
            </a:r>
            <a:br>
              <a:rPr lang="en-US" dirty="0">
                <a:solidFill>
                  <a:srgbClr val="000000"/>
                </a:solidFill>
              </a:rPr>
            </a:br>
            <a:r>
              <a:rPr lang="en-US" dirty="0">
                <a:solidFill>
                  <a:srgbClr val="000000"/>
                </a:solidFill>
              </a:rPr>
              <a:t>GDP or GNP?</a:t>
            </a:r>
          </a:p>
          <a:p>
            <a:pPr marL="0" indent="0" algn="ctr">
              <a:lnSpc>
                <a:spcPct val="110000"/>
              </a:lnSpc>
              <a:buClr>
                <a:srgbClr val="000000">
                  <a:lumMod val="50000"/>
                  <a:lumOff val="50000"/>
                </a:srgbClr>
              </a:buClr>
              <a:buNone/>
            </a:pPr>
            <a:r>
              <a:rPr lang="en-US" dirty="0">
                <a:solidFill>
                  <a:srgbClr val="000000"/>
                </a:solidFill>
              </a:rPr>
              <a:t>Why?</a:t>
            </a:r>
          </a:p>
        </p:txBody>
      </p:sp>
    </p:spTree>
    <p:extLst>
      <p:ext uri="{BB962C8B-B14F-4D97-AF65-F5344CB8AC3E}">
        <p14:creationId xmlns:p14="http://schemas.microsoft.com/office/powerpoint/2010/main" val="19283956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119A8-EEE7-4935-B8FE-C47E31DCB2D9}"/>
              </a:ext>
            </a:extLst>
          </p:cNvPr>
          <p:cNvSpPr>
            <a:spLocks noGrp="1"/>
          </p:cNvSpPr>
          <p:nvPr>
            <p:ph type="title"/>
          </p:nvPr>
        </p:nvSpPr>
        <p:spPr/>
        <p:txBody>
          <a:bodyPr/>
          <a:lstStyle/>
          <a:p>
            <a:r>
              <a:rPr lang="en-US" dirty="0"/>
              <a:t>GNP vs. GDP in select countries, 2012</a:t>
            </a:r>
          </a:p>
        </p:txBody>
      </p:sp>
      <p:graphicFrame>
        <p:nvGraphicFramePr>
          <p:cNvPr id="16" name="Table Placeholder 15">
            <a:extLst>
              <a:ext uri="{FF2B5EF4-FFF2-40B4-BE49-F238E27FC236}">
                <a16:creationId xmlns:a16="http://schemas.microsoft.com/office/drawing/2014/main" id="{49FAA411-4799-4E02-9504-FA78BBE0D5E9}"/>
              </a:ext>
            </a:extLst>
          </p:cNvPr>
          <p:cNvGraphicFramePr>
            <a:graphicFrameLocks noGrp="1"/>
          </p:cNvGraphicFramePr>
          <p:nvPr>
            <p:ph type="tbl" sz="quarter" idx="11"/>
            <p:extLst>
              <p:ext uri="{D42A27DB-BD31-4B8C-83A1-F6EECF244321}">
                <p14:modId xmlns:p14="http://schemas.microsoft.com/office/powerpoint/2010/main" val="4129784840"/>
              </p:ext>
            </p:extLst>
          </p:nvPr>
        </p:nvGraphicFramePr>
        <p:xfrm>
          <a:off x="872942" y="1231123"/>
          <a:ext cx="7415528" cy="4663440"/>
        </p:xfrm>
        <a:graphic>
          <a:graphicData uri="http://schemas.openxmlformats.org/drawingml/2006/table">
            <a:tbl>
              <a:tblPr firstRow="1" bandRow="1">
                <a:tableStyleId>{073A0DAA-6AF3-43AB-8588-CEC1D06C72B9}</a:tableStyleId>
              </a:tblPr>
              <a:tblGrid>
                <a:gridCol w="1853882">
                  <a:extLst>
                    <a:ext uri="{9D8B030D-6E8A-4147-A177-3AD203B41FA5}">
                      <a16:colId xmlns:a16="http://schemas.microsoft.com/office/drawing/2014/main" val="2064966563"/>
                    </a:ext>
                  </a:extLst>
                </a:gridCol>
                <a:gridCol w="1853882">
                  <a:extLst>
                    <a:ext uri="{9D8B030D-6E8A-4147-A177-3AD203B41FA5}">
                      <a16:colId xmlns:a16="http://schemas.microsoft.com/office/drawing/2014/main" val="2479635016"/>
                    </a:ext>
                  </a:extLst>
                </a:gridCol>
                <a:gridCol w="1853882">
                  <a:extLst>
                    <a:ext uri="{9D8B030D-6E8A-4147-A177-3AD203B41FA5}">
                      <a16:colId xmlns:a16="http://schemas.microsoft.com/office/drawing/2014/main" val="2865234975"/>
                    </a:ext>
                  </a:extLst>
                </a:gridCol>
                <a:gridCol w="1853882">
                  <a:extLst>
                    <a:ext uri="{9D8B030D-6E8A-4147-A177-3AD203B41FA5}">
                      <a16:colId xmlns:a16="http://schemas.microsoft.com/office/drawing/2014/main" val="1148119368"/>
                    </a:ext>
                  </a:extLst>
                </a:gridCol>
              </a:tblGrid>
              <a:tr h="370840">
                <a:tc>
                  <a:txBody>
                    <a:bodyPr/>
                    <a:lstStyle/>
                    <a:p>
                      <a:r>
                        <a:rPr lang="en-US" sz="2000" dirty="0">
                          <a:latin typeface="Arial" panose="020B0604020202020204" pitchFamily="34" charset="0"/>
                          <a:cs typeface="Arial" panose="020B0604020202020204" pitchFamily="34" charset="0"/>
                        </a:rPr>
                        <a:t>Country5</a:t>
                      </a:r>
                    </a:p>
                  </a:txBody>
                  <a:tcPr/>
                </a:tc>
                <a:tc>
                  <a:txBody>
                    <a:bodyPr/>
                    <a:lstStyle/>
                    <a:p>
                      <a:r>
                        <a:rPr lang="en-US" sz="2000" dirty="0">
                          <a:latin typeface="Arial" panose="020B0604020202020204" pitchFamily="34" charset="0"/>
                          <a:cs typeface="Arial" panose="020B0604020202020204" pitchFamily="34" charset="0"/>
                        </a:rPr>
                        <a:t>GNP</a:t>
                      </a:r>
                    </a:p>
                  </a:txBody>
                  <a:tcPr/>
                </a:tc>
                <a:tc>
                  <a:txBody>
                    <a:bodyPr/>
                    <a:lstStyle/>
                    <a:p>
                      <a:r>
                        <a:rPr lang="en-US" sz="2000" dirty="0">
                          <a:latin typeface="Arial" panose="020B0604020202020204" pitchFamily="34" charset="0"/>
                          <a:cs typeface="Arial" panose="020B0604020202020204" pitchFamily="34" charset="0"/>
                        </a:rPr>
                        <a:t>GDP</a:t>
                      </a:r>
                    </a:p>
                  </a:txBody>
                  <a:tcPr/>
                </a:tc>
                <a:tc>
                  <a:txBody>
                    <a:bodyPr/>
                    <a:lstStyle/>
                    <a:p>
                      <a:r>
                        <a:rPr lang="en-US" sz="2000" dirty="0">
                          <a:latin typeface="Arial" panose="020B0604020202020204" pitchFamily="34" charset="0"/>
                          <a:cs typeface="Arial" panose="020B0604020202020204" pitchFamily="34" charset="0"/>
                        </a:rPr>
                        <a:t>GNP – GDP (% of GDP)</a:t>
                      </a:r>
                    </a:p>
                  </a:txBody>
                  <a:tcPr/>
                </a:tc>
                <a:extLst>
                  <a:ext uri="{0D108BD9-81ED-4DB2-BD59-A6C34878D82A}">
                    <a16:rowId xmlns:a16="http://schemas.microsoft.com/office/drawing/2014/main" val="3357595162"/>
                  </a:ext>
                </a:extLst>
              </a:tr>
              <a:tr h="370840">
                <a:tc>
                  <a:txBody>
                    <a:bodyPr/>
                    <a:lstStyle/>
                    <a:p>
                      <a:r>
                        <a:rPr lang="en-US" sz="2000" dirty="0">
                          <a:latin typeface="Arial" panose="020B0604020202020204" pitchFamily="34" charset="0"/>
                          <a:cs typeface="Arial" panose="020B0604020202020204" pitchFamily="34" charset="0"/>
                        </a:rPr>
                        <a:t>Bangladesh</a:t>
                      </a:r>
                    </a:p>
                  </a:txBody>
                  <a:tcPr/>
                </a:tc>
                <a:tc>
                  <a:txBody>
                    <a:bodyPr/>
                    <a:lstStyle/>
                    <a:p>
                      <a:r>
                        <a:rPr lang="en-US" sz="2000" dirty="0">
                          <a:latin typeface="Arial" panose="020B0604020202020204" pitchFamily="34" charset="0"/>
                          <a:cs typeface="Arial" panose="020B0604020202020204" pitchFamily="34" charset="0"/>
                        </a:rPr>
                        <a:t>127,672</a:t>
                      </a:r>
                    </a:p>
                  </a:txBody>
                  <a:tcPr/>
                </a:tc>
                <a:tc>
                  <a:txBody>
                    <a:bodyPr/>
                    <a:lstStyle/>
                    <a:p>
                      <a:r>
                        <a:rPr lang="en-US" sz="2000" dirty="0">
                          <a:latin typeface="Arial" panose="020B0604020202020204" pitchFamily="34" charset="0"/>
                          <a:cs typeface="Arial" panose="020B0604020202020204" pitchFamily="34" charset="0"/>
                        </a:rPr>
                        <a:t>116,355</a:t>
                      </a:r>
                    </a:p>
                  </a:txBody>
                  <a:tcPr/>
                </a:tc>
                <a:tc>
                  <a:txBody>
                    <a:bodyPr/>
                    <a:lstStyle/>
                    <a:p>
                      <a:r>
                        <a:rPr lang="en-US" sz="2000" dirty="0">
                          <a:latin typeface="Arial" panose="020B0604020202020204" pitchFamily="34" charset="0"/>
                          <a:cs typeface="Arial" panose="020B0604020202020204" pitchFamily="34" charset="0"/>
                        </a:rPr>
                        <a:t>9.7</a:t>
                      </a:r>
                    </a:p>
                  </a:txBody>
                  <a:tcPr/>
                </a:tc>
                <a:extLst>
                  <a:ext uri="{0D108BD9-81ED-4DB2-BD59-A6C34878D82A}">
                    <a16:rowId xmlns:a16="http://schemas.microsoft.com/office/drawing/2014/main" val="3003836238"/>
                  </a:ext>
                </a:extLst>
              </a:tr>
              <a:tr h="370840">
                <a:tc>
                  <a:txBody>
                    <a:bodyPr/>
                    <a:lstStyle/>
                    <a:p>
                      <a:r>
                        <a:rPr lang="en-US" sz="2000" dirty="0">
                          <a:latin typeface="Arial" panose="020B0604020202020204" pitchFamily="34" charset="0"/>
                          <a:cs typeface="Arial" panose="020B0604020202020204" pitchFamily="34" charset="0"/>
                        </a:rPr>
                        <a:t>Japan</a:t>
                      </a:r>
                    </a:p>
                  </a:txBody>
                  <a:tcPr/>
                </a:tc>
                <a:tc>
                  <a:txBody>
                    <a:bodyPr/>
                    <a:lstStyle/>
                    <a:p>
                      <a:r>
                        <a:rPr lang="en-US" sz="2000" dirty="0">
                          <a:latin typeface="Arial" panose="020B0604020202020204" pitchFamily="34" charset="0"/>
                          <a:cs typeface="Arial" panose="020B0604020202020204" pitchFamily="34" charset="0"/>
                        </a:rPr>
                        <a:t>6,150,132</a:t>
                      </a:r>
                    </a:p>
                  </a:txBody>
                  <a:tcPr/>
                </a:tc>
                <a:tc>
                  <a:txBody>
                    <a:bodyPr/>
                    <a:lstStyle/>
                    <a:p>
                      <a:r>
                        <a:rPr lang="en-US" sz="2000" dirty="0">
                          <a:latin typeface="Arial" panose="020B0604020202020204" pitchFamily="34" charset="0"/>
                          <a:cs typeface="Arial" panose="020B0604020202020204" pitchFamily="34" charset="0"/>
                        </a:rPr>
                        <a:t>5,961,066</a:t>
                      </a:r>
                    </a:p>
                  </a:txBody>
                  <a:tcPr/>
                </a:tc>
                <a:tc>
                  <a:txBody>
                    <a:bodyPr/>
                    <a:lstStyle/>
                    <a:p>
                      <a:r>
                        <a:rPr lang="en-US" sz="2000" dirty="0">
                          <a:latin typeface="Arial" panose="020B0604020202020204" pitchFamily="34" charset="0"/>
                          <a:cs typeface="Arial" panose="020B0604020202020204" pitchFamily="34" charset="0"/>
                        </a:rPr>
                        <a:t>3.2</a:t>
                      </a:r>
                    </a:p>
                  </a:txBody>
                  <a:tcPr/>
                </a:tc>
                <a:extLst>
                  <a:ext uri="{0D108BD9-81ED-4DB2-BD59-A6C34878D82A}">
                    <a16:rowId xmlns:a16="http://schemas.microsoft.com/office/drawing/2014/main" val="2296931026"/>
                  </a:ext>
                </a:extLst>
              </a:tr>
              <a:tr h="377751">
                <a:tc>
                  <a:txBody>
                    <a:bodyPr/>
                    <a:lstStyle/>
                    <a:p>
                      <a:r>
                        <a:rPr lang="en-US" sz="2000" dirty="0">
                          <a:latin typeface="Arial" panose="020B0604020202020204" pitchFamily="34" charset="0"/>
                          <a:cs typeface="Arial" panose="020B0604020202020204" pitchFamily="34" charset="0"/>
                        </a:rPr>
                        <a:t>China</a:t>
                      </a:r>
                    </a:p>
                  </a:txBody>
                  <a:tcPr/>
                </a:tc>
                <a:tc>
                  <a:txBody>
                    <a:bodyPr/>
                    <a:lstStyle/>
                    <a:p>
                      <a:r>
                        <a:rPr lang="en-US" sz="2000" dirty="0">
                          <a:latin typeface="Arial" panose="020B0604020202020204" pitchFamily="34" charset="0"/>
                          <a:cs typeface="Arial" panose="020B0604020202020204" pitchFamily="34" charset="0"/>
                        </a:rPr>
                        <a:t>8,184,963</a:t>
                      </a:r>
                    </a:p>
                  </a:txBody>
                  <a:tcPr/>
                </a:tc>
                <a:tc>
                  <a:txBody>
                    <a:bodyPr/>
                    <a:lstStyle/>
                    <a:p>
                      <a:r>
                        <a:rPr lang="en-US" sz="2000" dirty="0">
                          <a:latin typeface="Arial" panose="020B0604020202020204" pitchFamily="34" charset="0"/>
                          <a:cs typeface="Arial" panose="020B0604020202020204" pitchFamily="34" charset="0"/>
                        </a:rPr>
                        <a:t>8,227,103</a:t>
                      </a:r>
                    </a:p>
                  </a:txBody>
                  <a:tcPr/>
                </a:tc>
                <a:tc>
                  <a:txBody>
                    <a:bodyPr/>
                    <a:lstStyle/>
                    <a:p>
                      <a:r>
                        <a:rPr lang="en-US" sz="2000" dirty="0">
                          <a:latin typeface="Arial" panose="020B0604020202020204" pitchFamily="34" charset="0"/>
                          <a:cs typeface="Arial" panose="020B0604020202020204" pitchFamily="34" charset="0"/>
                        </a:rPr>
                        <a:t>−0.5</a:t>
                      </a:r>
                    </a:p>
                  </a:txBody>
                  <a:tcPr/>
                </a:tc>
                <a:extLst>
                  <a:ext uri="{0D108BD9-81ED-4DB2-BD59-A6C34878D82A}">
                    <a16:rowId xmlns:a16="http://schemas.microsoft.com/office/drawing/2014/main" val="2583064659"/>
                  </a:ext>
                </a:extLst>
              </a:tr>
              <a:tr h="370840">
                <a:tc>
                  <a:txBody>
                    <a:bodyPr/>
                    <a:lstStyle/>
                    <a:p>
                      <a:r>
                        <a:rPr lang="en-US" sz="2000" dirty="0">
                          <a:latin typeface="Arial" panose="020B0604020202020204" pitchFamily="34" charset="0"/>
                          <a:cs typeface="Arial" panose="020B0604020202020204" pitchFamily="34" charset="0"/>
                        </a:rPr>
                        <a:t>United States</a:t>
                      </a:r>
                    </a:p>
                  </a:txBody>
                  <a:tcPr/>
                </a:tc>
                <a:tc>
                  <a:txBody>
                    <a:bodyPr/>
                    <a:lstStyle/>
                    <a:p>
                      <a:r>
                        <a:rPr lang="en-US" sz="2000" dirty="0">
                          <a:latin typeface="Arial" panose="020B0604020202020204" pitchFamily="34" charset="0"/>
                          <a:cs typeface="Arial" panose="020B0604020202020204" pitchFamily="34" charset="0"/>
                        </a:rPr>
                        <a:t>16,514,500</a:t>
                      </a:r>
                    </a:p>
                  </a:txBody>
                  <a:tcPr/>
                </a:tc>
                <a:tc>
                  <a:txBody>
                    <a:bodyPr/>
                    <a:lstStyle/>
                    <a:p>
                      <a:r>
                        <a:rPr lang="en-US" sz="2000" dirty="0">
                          <a:latin typeface="Arial" panose="020B0604020202020204" pitchFamily="34" charset="0"/>
                          <a:cs typeface="Arial" panose="020B0604020202020204" pitchFamily="34" charset="0"/>
                        </a:rPr>
                        <a:t>16,244,600</a:t>
                      </a:r>
                    </a:p>
                  </a:txBody>
                  <a:tcPr/>
                </a:tc>
                <a:tc>
                  <a:txBody>
                    <a:bodyPr/>
                    <a:lstStyle/>
                    <a:p>
                      <a:r>
                        <a:rPr lang="en-US" sz="2000" dirty="0">
                          <a:latin typeface="Arial" panose="020B0604020202020204" pitchFamily="34" charset="0"/>
                          <a:cs typeface="Arial" panose="020B0604020202020204" pitchFamily="34" charset="0"/>
                        </a:rPr>
                        <a:t>1.7</a:t>
                      </a:r>
                    </a:p>
                  </a:txBody>
                  <a:tcPr/>
                </a:tc>
                <a:extLst>
                  <a:ext uri="{0D108BD9-81ED-4DB2-BD59-A6C34878D82A}">
                    <a16:rowId xmlns:a16="http://schemas.microsoft.com/office/drawing/2014/main" val="3633832387"/>
                  </a:ext>
                </a:extLst>
              </a:tr>
              <a:tr h="370840">
                <a:tc>
                  <a:txBody>
                    <a:bodyPr/>
                    <a:lstStyle/>
                    <a:p>
                      <a:r>
                        <a:rPr lang="en-US" sz="2000" dirty="0">
                          <a:latin typeface="Arial" panose="020B0604020202020204" pitchFamily="34" charset="0"/>
                          <a:cs typeface="Arial" panose="020B0604020202020204" pitchFamily="34" charset="0"/>
                        </a:rPr>
                        <a:t>India</a:t>
                      </a:r>
                    </a:p>
                  </a:txBody>
                  <a:tcPr/>
                </a:tc>
                <a:tc>
                  <a:txBody>
                    <a:bodyPr/>
                    <a:lstStyle/>
                    <a:p>
                      <a:r>
                        <a:rPr lang="en-US" sz="2000" dirty="0">
                          <a:latin typeface="Arial" panose="020B0604020202020204" pitchFamily="34" charset="0"/>
                          <a:cs typeface="Arial" panose="020B0604020202020204" pitchFamily="34" charset="0"/>
                        </a:rPr>
                        <a:t>1,837,279</a:t>
                      </a:r>
                    </a:p>
                  </a:txBody>
                  <a:tcPr/>
                </a:tc>
                <a:tc>
                  <a:txBody>
                    <a:bodyPr/>
                    <a:lstStyle/>
                    <a:p>
                      <a:r>
                        <a:rPr lang="en-US" sz="2000" dirty="0">
                          <a:latin typeface="Arial" panose="020B0604020202020204" pitchFamily="34" charset="0"/>
                          <a:cs typeface="Arial" panose="020B0604020202020204" pitchFamily="34" charset="0"/>
                        </a:rPr>
                        <a:t>1,8585,740</a:t>
                      </a:r>
                    </a:p>
                  </a:txBody>
                  <a:tcPr/>
                </a:tc>
                <a:tc>
                  <a:txBody>
                    <a:bodyPr/>
                    <a:lstStyle/>
                    <a:p>
                      <a:r>
                        <a:rPr lang="en-US" sz="2000" dirty="0">
                          <a:latin typeface="Arial" panose="020B0604020202020204" pitchFamily="34" charset="0"/>
                          <a:cs typeface="Arial" panose="020B0604020202020204" pitchFamily="34" charset="0"/>
                        </a:rPr>
                        <a:t>−1.2</a:t>
                      </a:r>
                    </a:p>
                  </a:txBody>
                  <a:tcPr/>
                </a:tc>
                <a:extLst>
                  <a:ext uri="{0D108BD9-81ED-4DB2-BD59-A6C34878D82A}">
                    <a16:rowId xmlns:a16="http://schemas.microsoft.com/office/drawing/2014/main" val="3018723305"/>
                  </a:ext>
                </a:extLst>
              </a:tr>
              <a:tr h="370840">
                <a:tc>
                  <a:txBody>
                    <a:bodyPr/>
                    <a:lstStyle/>
                    <a:p>
                      <a:r>
                        <a:rPr lang="en-US" sz="2000" dirty="0">
                          <a:latin typeface="Arial" panose="020B0604020202020204" pitchFamily="34" charset="0"/>
                          <a:cs typeface="Arial" panose="020B0604020202020204" pitchFamily="34" charset="0"/>
                        </a:rPr>
                        <a:t>Canada</a:t>
                      </a:r>
                    </a:p>
                  </a:txBody>
                  <a:tcPr/>
                </a:tc>
                <a:tc>
                  <a:txBody>
                    <a:bodyPr/>
                    <a:lstStyle/>
                    <a:p>
                      <a:r>
                        <a:rPr lang="en-US" sz="2000" dirty="0">
                          <a:latin typeface="Arial" panose="020B0604020202020204" pitchFamily="34" charset="0"/>
                          <a:cs typeface="Arial" panose="020B0604020202020204" pitchFamily="34" charset="0"/>
                        </a:rPr>
                        <a:t>1,821,424</a:t>
                      </a:r>
                    </a:p>
                  </a:txBody>
                  <a:tcPr/>
                </a:tc>
                <a:tc>
                  <a:txBody>
                    <a:bodyPr/>
                    <a:lstStyle/>
                    <a:p>
                      <a:r>
                        <a:rPr lang="en-US" sz="2000" dirty="0">
                          <a:latin typeface="Arial" panose="020B0604020202020204" pitchFamily="34" charset="0"/>
                          <a:cs typeface="Arial" panose="020B0604020202020204" pitchFamily="34" charset="0"/>
                        </a:rPr>
                        <a:t>1,779,635</a:t>
                      </a:r>
                    </a:p>
                  </a:txBody>
                  <a:tcPr/>
                </a:tc>
                <a:tc>
                  <a:txBody>
                    <a:bodyPr/>
                    <a:lstStyle/>
                    <a:p>
                      <a:r>
                        <a:rPr lang="en-US" sz="2000" dirty="0">
                          <a:latin typeface="Arial" panose="020B0604020202020204" pitchFamily="34" charset="0"/>
                          <a:cs typeface="Arial" panose="020B0604020202020204" pitchFamily="34" charset="0"/>
                        </a:rPr>
                        <a:t>2.3</a:t>
                      </a:r>
                    </a:p>
                  </a:txBody>
                  <a:tcPr/>
                </a:tc>
                <a:extLst>
                  <a:ext uri="{0D108BD9-81ED-4DB2-BD59-A6C34878D82A}">
                    <a16:rowId xmlns:a16="http://schemas.microsoft.com/office/drawing/2014/main" val="2079618124"/>
                  </a:ext>
                </a:extLst>
              </a:tr>
              <a:tr h="370840">
                <a:tc>
                  <a:txBody>
                    <a:bodyPr/>
                    <a:lstStyle/>
                    <a:p>
                      <a:r>
                        <a:rPr lang="en-US" sz="2000" dirty="0">
                          <a:latin typeface="Arial" panose="020B0604020202020204" pitchFamily="34" charset="0"/>
                          <a:cs typeface="Arial" panose="020B0604020202020204" pitchFamily="34" charset="0"/>
                        </a:rPr>
                        <a:t>Greece</a:t>
                      </a:r>
                    </a:p>
                  </a:txBody>
                  <a:tcPr/>
                </a:tc>
                <a:tc>
                  <a:txBody>
                    <a:bodyPr/>
                    <a:lstStyle/>
                    <a:p>
                      <a:r>
                        <a:rPr lang="en-US" sz="2000" dirty="0">
                          <a:latin typeface="Arial" panose="020B0604020202020204" pitchFamily="34" charset="0"/>
                          <a:cs typeface="Arial" panose="020B0604020202020204" pitchFamily="34" charset="0"/>
                        </a:rPr>
                        <a:t>250,167</a:t>
                      </a:r>
                    </a:p>
                  </a:txBody>
                  <a:tcPr/>
                </a:tc>
                <a:tc>
                  <a:txBody>
                    <a:bodyPr/>
                    <a:lstStyle/>
                    <a:p>
                      <a:r>
                        <a:rPr lang="en-US" sz="2000" dirty="0">
                          <a:latin typeface="Arial" panose="020B0604020202020204" pitchFamily="34" charset="0"/>
                          <a:cs typeface="Arial" panose="020B0604020202020204" pitchFamily="34" charset="0"/>
                        </a:rPr>
                        <a:t>248,939</a:t>
                      </a:r>
                    </a:p>
                  </a:txBody>
                  <a:tcPr/>
                </a:tc>
                <a:tc>
                  <a:txBody>
                    <a:bodyPr/>
                    <a:lstStyle/>
                    <a:p>
                      <a:r>
                        <a:rPr lang="en-US" sz="2000" dirty="0">
                          <a:latin typeface="Arial" panose="020B0604020202020204" pitchFamily="34" charset="0"/>
                          <a:cs typeface="Arial" panose="020B0604020202020204" pitchFamily="34" charset="0"/>
                        </a:rPr>
                        <a:t>0.5</a:t>
                      </a:r>
                    </a:p>
                  </a:txBody>
                  <a:tcPr/>
                </a:tc>
                <a:extLst>
                  <a:ext uri="{0D108BD9-81ED-4DB2-BD59-A6C34878D82A}">
                    <a16:rowId xmlns:a16="http://schemas.microsoft.com/office/drawing/2014/main" val="3206611808"/>
                  </a:ext>
                </a:extLst>
              </a:tr>
              <a:tr h="370840">
                <a:tc>
                  <a:txBody>
                    <a:bodyPr/>
                    <a:lstStyle/>
                    <a:p>
                      <a:r>
                        <a:rPr lang="en-US" sz="2000" dirty="0">
                          <a:latin typeface="Arial" panose="020B0604020202020204" pitchFamily="34" charset="0"/>
                          <a:cs typeface="Arial" panose="020B0604020202020204" pitchFamily="34" charset="0"/>
                        </a:rPr>
                        <a:t>Iraq</a:t>
                      </a:r>
                    </a:p>
                  </a:txBody>
                  <a:tcPr/>
                </a:tc>
                <a:tc>
                  <a:txBody>
                    <a:bodyPr/>
                    <a:lstStyle/>
                    <a:p>
                      <a:r>
                        <a:rPr lang="en-US" sz="2000" dirty="0">
                          <a:latin typeface="Arial" panose="020B0604020202020204" pitchFamily="34" charset="0"/>
                          <a:cs typeface="Arial" panose="020B0604020202020204" pitchFamily="34" charset="0"/>
                        </a:rPr>
                        <a:t>216,453</a:t>
                      </a:r>
                    </a:p>
                  </a:txBody>
                  <a:tcPr/>
                </a:tc>
                <a:tc>
                  <a:txBody>
                    <a:bodyPr/>
                    <a:lstStyle/>
                    <a:p>
                      <a:r>
                        <a:rPr lang="en-US" sz="2000" dirty="0">
                          <a:latin typeface="Arial" panose="020B0604020202020204" pitchFamily="34" charset="0"/>
                          <a:cs typeface="Arial" panose="020B0604020202020204" pitchFamily="34" charset="0"/>
                        </a:rPr>
                        <a:t>215,838</a:t>
                      </a:r>
                    </a:p>
                  </a:txBody>
                  <a:tcPr/>
                </a:tc>
                <a:tc>
                  <a:txBody>
                    <a:bodyPr/>
                    <a:lstStyle/>
                    <a:p>
                      <a:r>
                        <a:rPr lang="en-US" sz="2000" dirty="0">
                          <a:latin typeface="Arial" panose="020B0604020202020204" pitchFamily="34" charset="0"/>
                          <a:cs typeface="Arial" panose="020B0604020202020204" pitchFamily="34" charset="0"/>
                        </a:rPr>
                        <a:t>0.3</a:t>
                      </a:r>
                    </a:p>
                  </a:txBody>
                  <a:tcPr/>
                </a:tc>
                <a:extLst>
                  <a:ext uri="{0D108BD9-81ED-4DB2-BD59-A6C34878D82A}">
                    <a16:rowId xmlns:a16="http://schemas.microsoft.com/office/drawing/2014/main" val="1757699740"/>
                  </a:ext>
                </a:extLst>
              </a:tr>
              <a:tr h="370840">
                <a:tc>
                  <a:txBody>
                    <a:bodyPr/>
                    <a:lstStyle/>
                    <a:p>
                      <a:r>
                        <a:rPr lang="en-US" sz="2000" dirty="0">
                          <a:latin typeface="Arial" panose="020B0604020202020204" pitchFamily="34" charset="0"/>
                          <a:cs typeface="Arial" panose="020B0604020202020204" pitchFamily="34" charset="0"/>
                        </a:rPr>
                        <a:t>Ireland</a:t>
                      </a:r>
                    </a:p>
                  </a:txBody>
                  <a:tcPr/>
                </a:tc>
                <a:tc>
                  <a:txBody>
                    <a:bodyPr/>
                    <a:lstStyle/>
                    <a:p>
                      <a:r>
                        <a:rPr lang="en-US" sz="2000" dirty="0">
                          <a:latin typeface="Arial" panose="020B0604020202020204" pitchFamily="34" charset="0"/>
                          <a:cs typeface="Arial" panose="020B0604020202020204" pitchFamily="34" charset="0"/>
                        </a:rPr>
                        <a:t>171,996</a:t>
                      </a:r>
                    </a:p>
                  </a:txBody>
                  <a:tcPr/>
                </a:tc>
                <a:tc>
                  <a:txBody>
                    <a:bodyPr/>
                    <a:lstStyle/>
                    <a:p>
                      <a:r>
                        <a:rPr lang="en-US" sz="2000" dirty="0">
                          <a:latin typeface="Arial" panose="020B0604020202020204" pitchFamily="34" charset="0"/>
                          <a:cs typeface="Arial" panose="020B0604020202020204" pitchFamily="34" charset="0"/>
                        </a:rPr>
                        <a:t>210,636</a:t>
                      </a:r>
                    </a:p>
                  </a:txBody>
                  <a:tcPr/>
                </a:tc>
                <a:tc>
                  <a:txBody>
                    <a:bodyPr/>
                    <a:lstStyle/>
                    <a:p>
                      <a:r>
                        <a:rPr lang="en-US" sz="2000" dirty="0">
                          <a:latin typeface="Arial" panose="020B0604020202020204" pitchFamily="34" charset="0"/>
                          <a:cs typeface="Arial" panose="020B0604020202020204" pitchFamily="34" charset="0"/>
                        </a:rPr>
                        <a:t>−18.3</a:t>
                      </a:r>
                    </a:p>
                  </a:txBody>
                  <a:tcPr/>
                </a:tc>
                <a:extLst>
                  <a:ext uri="{0D108BD9-81ED-4DB2-BD59-A6C34878D82A}">
                    <a16:rowId xmlns:a16="http://schemas.microsoft.com/office/drawing/2014/main" val="2348881015"/>
                  </a:ext>
                </a:extLst>
              </a:tr>
              <a:tr h="194325">
                <a:tc>
                  <a:txBody>
                    <a:bodyPr/>
                    <a:lstStyle/>
                    <a:p>
                      <a:r>
                        <a:rPr lang="en-US" sz="2000" dirty="0">
                          <a:latin typeface="Arial" panose="020B0604020202020204" pitchFamily="34" charset="0"/>
                          <a:cs typeface="Arial" panose="020B0604020202020204" pitchFamily="34" charset="0"/>
                        </a:rPr>
                        <a:t>Italy</a:t>
                      </a:r>
                    </a:p>
                  </a:txBody>
                  <a:tcPr/>
                </a:tc>
                <a:tc>
                  <a:txBody>
                    <a:bodyPr/>
                    <a:lstStyle/>
                    <a:p>
                      <a:r>
                        <a:rPr lang="en-US" sz="2000" dirty="0">
                          <a:latin typeface="Arial" panose="020B0604020202020204" pitchFamily="34" charset="0"/>
                          <a:cs typeface="Arial" panose="020B0604020202020204" pitchFamily="34" charset="0"/>
                        </a:rPr>
                        <a:t>2,085,049</a:t>
                      </a:r>
                    </a:p>
                  </a:txBody>
                  <a:tcPr/>
                </a:tc>
                <a:tc>
                  <a:txBody>
                    <a:bodyPr/>
                    <a:lstStyle/>
                    <a:p>
                      <a:r>
                        <a:rPr lang="en-US" sz="2000" dirty="0">
                          <a:latin typeface="Arial" panose="020B0604020202020204" pitchFamily="34" charset="0"/>
                          <a:cs typeface="Arial" panose="020B0604020202020204" pitchFamily="34" charset="0"/>
                        </a:rPr>
                        <a:t>2,082,518</a:t>
                      </a:r>
                    </a:p>
                  </a:txBody>
                  <a:tcPr/>
                </a:tc>
                <a:tc>
                  <a:txBody>
                    <a:bodyPr/>
                    <a:lstStyle/>
                    <a:p>
                      <a:r>
                        <a:rPr lang="en-US" sz="2000" dirty="0">
                          <a:latin typeface="Arial" panose="020B0604020202020204" pitchFamily="34" charset="0"/>
                          <a:cs typeface="Arial" panose="020B0604020202020204" pitchFamily="34" charset="0"/>
                        </a:rPr>
                        <a:t>-0,12</a:t>
                      </a:r>
                    </a:p>
                  </a:txBody>
                  <a:tcPr/>
                </a:tc>
                <a:extLst>
                  <a:ext uri="{0D108BD9-81ED-4DB2-BD59-A6C34878D82A}">
                    <a16:rowId xmlns:a16="http://schemas.microsoft.com/office/drawing/2014/main" val="1135137924"/>
                  </a:ext>
                </a:extLst>
              </a:tr>
            </a:tbl>
          </a:graphicData>
        </a:graphic>
      </p:graphicFrame>
      <p:sp>
        <p:nvSpPr>
          <p:cNvPr id="14" name="Content Placeholder 13">
            <a:extLst>
              <a:ext uri="{FF2B5EF4-FFF2-40B4-BE49-F238E27FC236}">
                <a16:creationId xmlns:a16="http://schemas.microsoft.com/office/drawing/2014/main" id="{235EDEDE-8D8A-492B-BD88-2B2514F0749C}"/>
              </a:ext>
            </a:extLst>
          </p:cNvPr>
          <p:cNvSpPr>
            <a:spLocks noGrp="1"/>
          </p:cNvSpPr>
          <p:nvPr>
            <p:ph sz="quarter" idx="12"/>
          </p:nvPr>
        </p:nvSpPr>
        <p:spPr>
          <a:xfrm>
            <a:off x="872942" y="6215640"/>
            <a:ext cx="6826250" cy="461665"/>
          </a:xfrm>
        </p:spPr>
        <p:txBody>
          <a:bodyPr/>
          <a:lstStyle/>
          <a:p>
            <a:r>
              <a:rPr lang="en-US" i="1" dirty="0">
                <a:solidFill>
                  <a:srgbClr val="808080"/>
                </a:solidFill>
              </a:rPr>
              <a:t>GNP and GDP in millions of current U.S. dollars.</a:t>
            </a:r>
          </a:p>
        </p:txBody>
      </p:sp>
    </p:spTree>
    <p:extLst>
      <p:ext uri="{BB962C8B-B14F-4D97-AF65-F5344CB8AC3E}">
        <p14:creationId xmlns:p14="http://schemas.microsoft.com/office/powerpoint/2010/main" val="438869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88C91-A78F-44B8-BBD1-85CFE5E1CBEE}"/>
              </a:ext>
            </a:extLst>
          </p:cNvPr>
          <p:cNvSpPr>
            <a:spLocks noGrp="1"/>
          </p:cNvSpPr>
          <p:nvPr>
            <p:ph type="title"/>
          </p:nvPr>
        </p:nvSpPr>
        <p:spPr/>
        <p:txBody>
          <a:bodyPr/>
          <a:lstStyle/>
          <a:p>
            <a:r>
              <a:rPr lang="en-US" dirty="0">
                <a:solidFill>
                  <a:srgbClr val="A85232"/>
                </a:solidFill>
              </a:rPr>
              <a:t>Real vs. nominal GDP</a:t>
            </a:r>
          </a:p>
        </p:txBody>
      </p:sp>
      <p:sp>
        <p:nvSpPr>
          <p:cNvPr id="3" name="Content Placeholder 2">
            <a:extLst>
              <a:ext uri="{FF2B5EF4-FFF2-40B4-BE49-F238E27FC236}">
                <a16:creationId xmlns:a16="http://schemas.microsoft.com/office/drawing/2014/main" id="{715A0E28-7D7C-4B9E-8683-C7F25A733DD3}"/>
              </a:ext>
            </a:extLst>
          </p:cNvPr>
          <p:cNvSpPr>
            <a:spLocks noGrp="1"/>
          </p:cNvSpPr>
          <p:nvPr>
            <p:ph type="body" sz="quarter" idx="10"/>
          </p:nvPr>
        </p:nvSpPr>
        <p:spPr/>
        <p:txBody>
          <a:bodyPr/>
          <a:lstStyle/>
          <a:p>
            <a:pPr marL="342900" indent="-342900">
              <a:buClr>
                <a:schemeClr val="tx1"/>
              </a:buClr>
              <a:buSzPct val="100000"/>
              <a:buFont typeface="Arial" panose="020B0604020202020204" pitchFamily="34" charset="0"/>
              <a:buChar char="•"/>
            </a:pPr>
            <a:r>
              <a:rPr lang="en-US" dirty="0"/>
              <a:t>GDP is the </a:t>
            </a:r>
            <a:r>
              <a:rPr lang="en-US" i="1" dirty="0"/>
              <a:t>value</a:t>
            </a:r>
            <a:r>
              <a:rPr lang="en-US" dirty="0"/>
              <a:t> of all final goods and services produced.</a:t>
            </a:r>
          </a:p>
          <a:p>
            <a:pPr marL="342900" indent="-342900">
              <a:buClr>
                <a:schemeClr val="tx1"/>
              </a:buClr>
              <a:buSzPct val="100000"/>
              <a:buFont typeface="Arial" panose="020B0604020202020204" pitchFamily="34" charset="0"/>
              <a:buChar char="•"/>
            </a:pPr>
            <a:r>
              <a:rPr lang="en-US" b="1" dirty="0">
                <a:solidFill>
                  <a:srgbClr val="FF0000"/>
                </a:solidFill>
              </a:rPr>
              <a:t>Nominal GDP</a:t>
            </a:r>
            <a:r>
              <a:rPr lang="en-US" dirty="0"/>
              <a:t> measures these values using current prices.</a:t>
            </a:r>
          </a:p>
          <a:p>
            <a:pPr marL="342900" indent="-342900">
              <a:buClr>
                <a:schemeClr val="tx1"/>
              </a:buClr>
              <a:buSzPct val="100000"/>
              <a:buFont typeface="Arial" panose="020B0604020202020204" pitchFamily="34" charset="0"/>
              <a:buChar char="•"/>
            </a:pPr>
            <a:r>
              <a:rPr lang="en-US" b="1" dirty="0">
                <a:solidFill>
                  <a:srgbClr val="FF0000"/>
                </a:solidFill>
              </a:rPr>
              <a:t>Real GDP</a:t>
            </a:r>
            <a:r>
              <a:rPr lang="en-US" b="1" dirty="0"/>
              <a:t> </a:t>
            </a:r>
            <a:r>
              <a:rPr lang="en-US" dirty="0"/>
              <a:t>measures these values using the prices of a base year.</a:t>
            </a:r>
          </a:p>
        </p:txBody>
      </p:sp>
    </p:spTree>
    <p:extLst>
      <p:ext uri="{BB962C8B-B14F-4D97-AF65-F5344CB8AC3E}">
        <p14:creationId xmlns:p14="http://schemas.microsoft.com/office/powerpoint/2010/main" val="34765838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203F15"/>
                </a:solidFill>
              </a:rPr>
              <a:t>NOW YOU TRY</a:t>
            </a:r>
            <a:r>
              <a:rPr lang="en-US" dirty="0">
                <a:solidFill>
                  <a:schemeClr val="bg1"/>
                </a:solidFill>
                <a:effectLst>
                  <a:outerShdw blurRad="38100" dist="38100" dir="2700000" algn="tl">
                    <a:srgbClr val="000000">
                      <a:alpha val="43137"/>
                    </a:srgbClr>
                  </a:outerShdw>
                </a:effectLst>
              </a:rPr>
              <a:t> </a:t>
            </a:r>
            <a:br>
              <a:rPr lang="en-US" dirty="0">
                <a:solidFill>
                  <a:schemeClr val="bg1"/>
                </a:solidFill>
                <a:effectLst>
                  <a:outerShdw blurRad="38100" dist="38100" dir="2700000" algn="tl">
                    <a:srgbClr val="000000">
                      <a:alpha val="43137"/>
                    </a:srgbClr>
                  </a:outerShdw>
                </a:effectLst>
              </a:rPr>
            </a:br>
            <a:r>
              <a:rPr lang="en-US" sz="2800" dirty="0"/>
              <a:t>Real and nominal GDP</a:t>
            </a:r>
          </a:p>
        </p:txBody>
      </p:sp>
      <p:graphicFrame>
        <p:nvGraphicFramePr>
          <p:cNvPr id="9" name="Table 2" descr="This is a table with the following figures:&#10;&#10;2015, Good A&#10;P: $30&#10;Q: 900&#10;&#10;2015, Good B&#10;P: $100&#10;Q: 192&#10;&#10;2016, Good A&#10;P: $31&#10;Q: 1,000&#10;&#10;2016 Good B&#10;P: $102&#10;Q: 200&#10;&#10;2017, Good A&#10;P: $36&#10;Q: 1,050&#10;&#10;2017, Good B&#10;P: $100&#10;Q: 205&#10;&#10;">
            <a:extLst>
              <a:ext uri="{FF2B5EF4-FFF2-40B4-BE49-F238E27FC236}">
                <a16:creationId xmlns:a16="http://schemas.microsoft.com/office/drawing/2014/main" id="{161EEE94-2B78-473A-BE64-B837E80FAF42}"/>
              </a:ext>
            </a:extLst>
          </p:cNvPr>
          <p:cNvGraphicFramePr>
            <a:graphicFrameLocks noGrp="1"/>
          </p:cNvGraphicFramePr>
          <p:nvPr>
            <p:ph type="tbl" sz="quarter" idx="11"/>
            <p:extLst>
              <p:ext uri="{D42A27DB-BD31-4B8C-83A1-F6EECF244321}">
                <p14:modId xmlns:p14="http://schemas.microsoft.com/office/powerpoint/2010/main" val="2931579285"/>
              </p:ext>
            </p:extLst>
          </p:nvPr>
        </p:nvGraphicFramePr>
        <p:xfrm>
          <a:off x="390366" y="1715223"/>
          <a:ext cx="8363267" cy="2302128"/>
        </p:xfrm>
        <a:graphic>
          <a:graphicData uri="http://schemas.openxmlformats.org/drawingml/2006/table">
            <a:tbl>
              <a:tblPr firstRow="1"/>
              <a:tblGrid>
                <a:gridCol w="1371600">
                  <a:extLst>
                    <a:ext uri="{9D8B030D-6E8A-4147-A177-3AD203B41FA5}">
                      <a16:colId xmlns:a16="http://schemas.microsoft.com/office/drawing/2014/main" val="20000"/>
                    </a:ext>
                  </a:extLst>
                </a:gridCol>
                <a:gridCol w="1276667">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tblGrid>
              <a:tr h="579438">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endParaRPr kumimoji="0" lang="en-US" sz="2500" b="0" i="0" u="none" strike="noStrike" cap="none" normalizeH="0" baseline="0" dirty="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1" i="1" u="none" strike="noStrike" cap="none" normalizeH="0" baseline="0" dirty="0">
                          <a:ln>
                            <a:noFill/>
                          </a:ln>
                          <a:solidFill>
                            <a:schemeClr val="tx1"/>
                          </a:solidFill>
                          <a:effectLst/>
                          <a:latin typeface="Arial" charset="0"/>
                        </a:rPr>
                        <a:t>2015: </a:t>
                      </a:r>
                      <a:r>
                        <a:rPr kumimoji="0" lang="en-US" sz="2500" b="0" i="1" u="none" strike="noStrike" cap="none" normalizeH="0" baseline="0" dirty="0">
                          <a:ln>
                            <a:noFill/>
                          </a:ln>
                          <a:solidFill>
                            <a:schemeClr val="tx1"/>
                          </a:solidFill>
                          <a:effectLst/>
                          <a:latin typeface="Arial" charset="0"/>
                        </a:rPr>
                        <a:t>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1" i="1" u="none" strike="noStrike" cap="none" normalizeH="0" baseline="0" dirty="0">
                          <a:ln>
                            <a:noFill/>
                          </a:ln>
                          <a:solidFill>
                            <a:schemeClr val="tx1"/>
                          </a:solidFill>
                          <a:effectLst/>
                          <a:latin typeface="Arial" charset="0"/>
                        </a:rPr>
                        <a:t>2015: </a:t>
                      </a:r>
                      <a:r>
                        <a:rPr kumimoji="0" lang="en-US" sz="2500" b="0" i="1" u="none" strike="noStrike" cap="none" normalizeH="0" baseline="0" dirty="0">
                          <a:ln>
                            <a:noFill/>
                          </a:ln>
                          <a:solidFill>
                            <a:schemeClr val="tx1"/>
                          </a:solidFill>
                          <a:effectLst/>
                          <a:latin typeface="Arial" charset="0"/>
                        </a:rPr>
                        <a:t>Q</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1" i="1" u="none" strike="noStrike" cap="none" normalizeH="0" baseline="0" dirty="0">
                          <a:ln>
                            <a:noFill/>
                          </a:ln>
                          <a:solidFill>
                            <a:schemeClr val="tx1"/>
                          </a:solidFill>
                          <a:effectLst/>
                          <a:latin typeface="Arial" charset="0"/>
                        </a:rPr>
                        <a:t>2016: </a:t>
                      </a:r>
                      <a:r>
                        <a:rPr kumimoji="0" lang="en-US" sz="2500" b="0" i="1" u="none" strike="noStrike" cap="none" normalizeH="0" baseline="0" dirty="0">
                          <a:ln>
                            <a:noFill/>
                          </a:ln>
                          <a:solidFill>
                            <a:schemeClr val="tx1"/>
                          </a:solidFill>
                          <a:effectLst/>
                          <a:latin typeface="Arial" charset="0"/>
                        </a:rPr>
                        <a:t>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1" i="1" u="none" strike="noStrike" cap="none" normalizeH="0" baseline="0" dirty="0">
                          <a:ln>
                            <a:noFill/>
                          </a:ln>
                          <a:solidFill>
                            <a:schemeClr val="tx1"/>
                          </a:solidFill>
                          <a:effectLst/>
                          <a:latin typeface="Arial" charset="0"/>
                        </a:rPr>
                        <a:t>2016: </a:t>
                      </a:r>
                      <a:r>
                        <a:rPr kumimoji="0" lang="en-US" sz="2500" b="0" i="1" u="none" strike="noStrike" cap="none" normalizeH="0" baseline="0" dirty="0">
                          <a:ln>
                            <a:noFill/>
                          </a:ln>
                          <a:solidFill>
                            <a:schemeClr val="tx1"/>
                          </a:solidFill>
                          <a:effectLst/>
                          <a:latin typeface="Arial" charset="0"/>
                        </a:rPr>
                        <a:t>Q</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1" i="1" u="none" strike="noStrike" cap="none" normalizeH="0" baseline="0" dirty="0">
                          <a:ln>
                            <a:noFill/>
                          </a:ln>
                          <a:solidFill>
                            <a:schemeClr val="tx1"/>
                          </a:solidFill>
                          <a:effectLst/>
                          <a:latin typeface="Arial" charset="0"/>
                        </a:rPr>
                        <a:t>2017: </a:t>
                      </a:r>
                      <a:r>
                        <a:rPr kumimoji="0" lang="en-US" sz="2500" b="0" i="1" u="none" strike="noStrike" cap="none" normalizeH="0" baseline="0" dirty="0">
                          <a:ln>
                            <a:noFill/>
                          </a:ln>
                          <a:solidFill>
                            <a:schemeClr val="tx1"/>
                          </a:solidFill>
                          <a:effectLst/>
                          <a:latin typeface="Arial" charset="0"/>
                        </a:rPr>
                        <a:t>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1" i="1" u="none" strike="noStrike" cap="none" normalizeH="0" baseline="0" dirty="0">
                          <a:ln>
                            <a:noFill/>
                          </a:ln>
                          <a:solidFill>
                            <a:schemeClr val="tx1"/>
                          </a:solidFill>
                          <a:effectLst/>
                          <a:latin typeface="Arial" charset="0"/>
                        </a:rPr>
                        <a:t>2017: </a:t>
                      </a:r>
                      <a:r>
                        <a:rPr kumimoji="0" lang="en-US" sz="2500" b="0" i="1" u="none" strike="noStrike" cap="none" normalizeH="0" baseline="0" dirty="0">
                          <a:ln>
                            <a:noFill/>
                          </a:ln>
                          <a:solidFill>
                            <a:schemeClr val="tx1"/>
                          </a:solidFill>
                          <a:effectLst/>
                          <a:latin typeface="Arial" charset="0"/>
                        </a:rPr>
                        <a:t>Q</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719137">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a:ln>
                            <a:noFill/>
                          </a:ln>
                          <a:solidFill>
                            <a:schemeClr val="tx1"/>
                          </a:solidFill>
                          <a:effectLst/>
                          <a:latin typeface="Arial" charset="0"/>
                        </a:rPr>
                        <a:t>Good 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a:ln>
                            <a:noFill/>
                          </a:ln>
                          <a:solidFill>
                            <a:schemeClr val="tx1"/>
                          </a:solidFill>
                          <a:effectLst/>
                          <a:latin typeface="Arial"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a:ln>
                            <a:noFill/>
                          </a:ln>
                          <a:solidFill>
                            <a:schemeClr val="tx1"/>
                          </a:solidFill>
                          <a:effectLst/>
                          <a:latin typeface="Arial" charset="0"/>
                        </a:rPr>
                        <a:t>900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a:ln>
                            <a:noFill/>
                          </a:ln>
                          <a:solidFill>
                            <a:schemeClr val="tx1"/>
                          </a:solidFill>
                          <a:effectLst/>
                          <a:latin typeface="Arial" charset="0"/>
                        </a:rPr>
                        <a:t>$31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a:ln>
                            <a:noFill/>
                          </a:ln>
                          <a:solidFill>
                            <a:schemeClr val="tx1"/>
                          </a:solidFill>
                          <a:effectLst/>
                          <a:latin typeface="Arial" charset="0"/>
                        </a:rPr>
                        <a:t>1,000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a:ln>
                            <a:noFill/>
                          </a:ln>
                          <a:solidFill>
                            <a:schemeClr val="tx1"/>
                          </a:solidFill>
                          <a:effectLst/>
                          <a:latin typeface="Arial" charset="0"/>
                        </a:rPr>
                        <a:t>$36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a:ln>
                            <a:noFill/>
                          </a:ln>
                          <a:solidFill>
                            <a:schemeClr val="tx1"/>
                          </a:solidFill>
                          <a:effectLst/>
                          <a:latin typeface="Arial" charset="0"/>
                        </a:rPr>
                        <a:t>1,050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719137">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a:ln>
                            <a:noFill/>
                          </a:ln>
                          <a:solidFill>
                            <a:schemeClr val="tx1"/>
                          </a:solidFill>
                          <a:effectLst/>
                          <a:latin typeface="Arial" charset="0"/>
                        </a:rPr>
                        <a:t>Good B</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a:ln>
                            <a:noFill/>
                          </a:ln>
                          <a:solidFill>
                            <a:schemeClr val="tx1"/>
                          </a:solidFill>
                          <a:effectLst/>
                          <a:latin typeface="Arial" charset="0"/>
                        </a:rPr>
                        <a:t>$100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a:ln>
                            <a:noFill/>
                          </a:ln>
                          <a:solidFill>
                            <a:schemeClr val="tx1"/>
                          </a:solidFill>
                          <a:effectLst/>
                          <a:latin typeface="Arial" charset="0"/>
                        </a:rPr>
                        <a:t>192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a:ln>
                            <a:noFill/>
                          </a:ln>
                          <a:solidFill>
                            <a:schemeClr val="tx1"/>
                          </a:solidFill>
                          <a:effectLst/>
                          <a:latin typeface="Arial" charset="0"/>
                        </a:rPr>
                        <a:t>$102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a:ln>
                            <a:noFill/>
                          </a:ln>
                          <a:solidFill>
                            <a:schemeClr val="tx1"/>
                          </a:solidFill>
                          <a:effectLst/>
                          <a:latin typeface="Arial" charset="0"/>
                        </a:rPr>
                        <a:t>200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a:ln>
                            <a:noFill/>
                          </a:ln>
                          <a:solidFill>
                            <a:schemeClr val="tx1"/>
                          </a:solidFill>
                          <a:effectLst/>
                          <a:latin typeface="Arial" charset="0"/>
                        </a:rPr>
                        <a:t>$100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500" b="0" i="0" u="none" strike="noStrike" cap="none" normalizeH="0" baseline="0" dirty="0">
                          <a:ln>
                            <a:noFill/>
                          </a:ln>
                          <a:solidFill>
                            <a:schemeClr val="tx1"/>
                          </a:solidFill>
                          <a:effectLst/>
                          <a:latin typeface="Arial" charset="0"/>
                        </a:rPr>
                        <a:t>205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
        <p:nvSpPr>
          <p:cNvPr id="3" name="Content Placeholder 2">
            <a:extLst>
              <a:ext uri="{FF2B5EF4-FFF2-40B4-BE49-F238E27FC236}">
                <a16:creationId xmlns:a16="http://schemas.microsoft.com/office/drawing/2014/main" id="{06F46E21-E291-4DB4-A31E-E411875723FB}"/>
              </a:ext>
            </a:extLst>
          </p:cNvPr>
          <p:cNvSpPr>
            <a:spLocks noGrp="1"/>
          </p:cNvSpPr>
          <p:nvPr>
            <p:ph type="body" sz="quarter" idx="10"/>
          </p:nvPr>
        </p:nvSpPr>
        <p:spPr>
          <a:xfrm>
            <a:off x="937840" y="4433101"/>
            <a:ext cx="7569096" cy="1527859"/>
          </a:xfrm>
        </p:spPr>
        <p:txBody>
          <a:bodyPr/>
          <a:lstStyle/>
          <a:p>
            <a:pPr marL="342900" indent="-342900">
              <a:lnSpc>
                <a:spcPct val="105000"/>
              </a:lnSpc>
              <a:spcBef>
                <a:spcPct val="50000"/>
              </a:spcBef>
              <a:buClr>
                <a:schemeClr val="tx1"/>
              </a:buClr>
              <a:buSzPct val="120000"/>
              <a:buFont typeface="Arial" panose="020B0604020202020204" pitchFamily="34" charset="0"/>
              <a:buChar char="•"/>
              <a:defRPr/>
            </a:pPr>
            <a:r>
              <a:rPr lang="en-US" dirty="0"/>
              <a:t>Compute nominal GDP in each year.</a:t>
            </a:r>
          </a:p>
          <a:p>
            <a:pPr marL="342900" indent="-342900">
              <a:lnSpc>
                <a:spcPct val="105000"/>
              </a:lnSpc>
              <a:spcBef>
                <a:spcPct val="50000"/>
              </a:spcBef>
              <a:buClr>
                <a:schemeClr val="tx1"/>
              </a:buClr>
              <a:buSzPct val="120000"/>
              <a:buFont typeface="Arial" panose="020B0604020202020204" pitchFamily="34" charset="0"/>
              <a:buChar char="•"/>
              <a:defRPr/>
            </a:pPr>
            <a:r>
              <a:rPr lang="en-US" dirty="0"/>
              <a:t>Compute real GDP in each year, using 2015 as the base year.</a:t>
            </a:r>
          </a:p>
        </p:txBody>
      </p:sp>
    </p:spTree>
    <p:extLst>
      <p:ext uri="{BB962C8B-B14F-4D97-AF65-F5344CB8AC3E}">
        <p14:creationId xmlns:p14="http://schemas.microsoft.com/office/powerpoint/2010/main" val="2986072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203F15"/>
                </a:solidFill>
              </a:rPr>
              <a:t>NOW YOU TRY</a:t>
            </a:r>
            <a:br>
              <a:rPr lang="en-US" sz="2800" baseline="0" dirty="0">
                <a:solidFill>
                  <a:schemeClr val="bg1"/>
                </a:solidFill>
                <a:effectLst>
                  <a:outerShdw blurRad="38100" dist="38100" dir="2700000" algn="tl">
                    <a:srgbClr val="000000">
                      <a:alpha val="43137"/>
                    </a:srgbClr>
                  </a:outerShdw>
                </a:effectLst>
              </a:rPr>
            </a:br>
            <a:r>
              <a:rPr lang="en-US" sz="2800" dirty="0"/>
              <a:t>Real and nominal GDP, answers</a:t>
            </a:r>
          </a:p>
        </p:txBody>
      </p:sp>
      <p:sp>
        <p:nvSpPr>
          <p:cNvPr id="4" name="Content Placeholder 3">
            <a:extLst>
              <a:ext uri="{FF2B5EF4-FFF2-40B4-BE49-F238E27FC236}">
                <a16:creationId xmlns:a16="http://schemas.microsoft.com/office/drawing/2014/main" id="{8E4D5922-4678-463A-B673-8D6BE3E27FEF}"/>
              </a:ext>
            </a:extLst>
          </p:cNvPr>
          <p:cNvSpPr>
            <a:spLocks noGrp="1"/>
          </p:cNvSpPr>
          <p:nvPr>
            <p:ph type="body" sz="quarter" idx="10"/>
          </p:nvPr>
        </p:nvSpPr>
        <p:spPr/>
        <p:txBody>
          <a:bodyPr/>
          <a:lstStyle/>
          <a:p>
            <a:pPr marL="287338" indent="-287338">
              <a:lnSpc>
                <a:spcPct val="125000"/>
              </a:lnSpc>
              <a:spcBef>
                <a:spcPct val="65000"/>
              </a:spcBef>
              <a:buClr>
                <a:srgbClr val="CC6600"/>
              </a:buClr>
              <a:buSzPct val="120000"/>
              <a:tabLst>
                <a:tab pos="515938" algn="l"/>
                <a:tab pos="2341563" algn="l"/>
              </a:tabLst>
              <a:defRPr/>
            </a:pPr>
            <a:r>
              <a:rPr lang="en-US" dirty="0"/>
              <a:t>Nominal GDP</a:t>
            </a:r>
            <a:r>
              <a:rPr lang="en-US" dirty="0">
                <a:solidFill>
                  <a:srgbClr val="00CC00"/>
                </a:solidFill>
              </a:rPr>
              <a:t> </a:t>
            </a:r>
            <a:r>
              <a:rPr lang="en-US" i="1" dirty="0">
                <a:solidFill>
                  <a:srgbClr val="0E5229"/>
                </a:solidFill>
              </a:rPr>
              <a:t>multiply </a:t>
            </a:r>
            <a:r>
              <a:rPr lang="en-US" dirty="0">
                <a:solidFill>
                  <a:srgbClr val="0E5229"/>
                </a:solidFill>
              </a:rPr>
              <a:t>P</a:t>
            </a:r>
            <a:r>
              <a:rPr lang="en-US" i="1" dirty="0">
                <a:solidFill>
                  <a:srgbClr val="0E5229"/>
                </a:solidFill>
              </a:rPr>
              <a:t>s and </a:t>
            </a:r>
            <a:r>
              <a:rPr lang="en-US" dirty="0">
                <a:solidFill>
                  <a:srgbClr val="0E5229"/>
                </a:solidFill>
              </a:rPr>
              <a:t>Q</a:t>
            </a:r>
            <a:r>
              <a:rPr lang="en-US" i="1" dirty="0">
                <a:solidFill>
                  <a:srgbClr val="0E5229"/>
                </a:solidFill>
              </a:rPr>
              <a:t>s from same year</a:t>
            </a:r>
            <a:br>
              <a:rPr lang="en-US" dirty="0">
                <a:solidFill>
                  <a:srgbClr val="660066"/>
                </a:solidFill>
              </a:rPr>
            </a:br>
            <a:r>
              <a:rPr lang="en-US" dirty="0"/>
              <a:t>2015: $46,200 = $30 </a:t>
            </a:r>
            <a:r>
              <a:rPr lang="en-US" dirty="0">
                <a:sym typeface="Symbol" pitchFamily="18" charset="2"/>
              </a:rPr>
              <a:t>×</a:t>
            </a:r>
            <a:r>
              <a:rPr lang="en-US" dirty="0"/>
              <a:t> 900 + $100 </a:t>
            </a:r>
            <a:r>
              <a:rPr lang="en-US" dirty="0">
                <a:sym typeface="Symbol" pitchFamily="18" charset="2"/>
              </a:rPr>
              <a:t>×</a:t>
            </a:r>
            <a:r>
              <a:rPr lang="en-US" dirty="0"/>
              <a:t> 192 </a:t>
            </a:r>
            <a:br>
              <a:rPr lang="en-US" dirty="0"/>
            </a:br>
            <a:r>
              <a:rPr lang="en-US" dirty="0"/>
              <a:t>2016: $51,400 </a:t>
            </a:r>
            <a:br>
              <a:rPr lang="en-US" dirty="0"/>
            </a:br>
            <a:r>
              <a:rPr lang="en-US" dirty="0"/>
              <a:t>2017: $58,300</a:t>
            </a:r>
          </a:p>
          <a:p>
            <a:pPr marL="287338" indent="-287338">
              <a:lnSpc>
                <a:spcPct val="125000"/>
              </a:lnSpc>
              <a:spcBef>
                <a:spcPct val="60000"/>
              </a:spcBef>
              <a:buClr>
                <a:srgbClr val="CC6600"/>
              </a:buClr>
              <a:buSzPct val="120000"/>
              <a:tabLst>
                <a:tab pos="515938" algn="l"/>
                <a:tab pos="2341563" algn="l"/>
              </a:tabLst>
              <a:defRPr/>
            </a:pPr>
            <a:r>
              <a:rPr lang="en-US" dirty="0"/>
              <a:t>Real GDP</a:t>
            </a:r>
            <a:r>
              <a:rPr lang="en-US" dirty="0">
                <a:solidFill>
                  <a:srgbClr val="00CC00"/>
                </a:solidFill>
              </a:rPr>
              <a:t> </a:t>
            </a:r>
            <a:r>
              <a:rPr lang="en-US" i="1" dirty="0">
                <a:solidFill>
                  <a:srgbClr val="0E5229"/>
                </a:solidFill>
              </a:rPr>
              <a:t>multiply each year’s </a:t>
            </a:r>
            <a:r>
              <a:rPr lang="en-US" dirty="0">
                <a:solidFill>
                  <a:srgbClr val="0E5229"/>
                </a:solidFill>
              </a:rPr>
              <a:t>Q</a:t>
            </a:r>
            <a:r>
              <a:rPr lang="en-US" i="1" dirty="0">
                <a:solidFill>
                  <a:srgbClr val="0E5229"/>
                </a:solidFill>
              </a:rPr>
              <a:t>s by 2010 </a:t>
            </a:r>
            <a:r>
              <a:rPr lang="en-US" dirty="0">
                <a:solidFill>
                  <a:srgbClr val="0E5229"/>
                </a:solidFill>
              </a:rPr>
              <a:t>P</a:t>
            </a:r>
            <a:r>
              <a:rPr lang="en-US" i="1" dirty="0">
                <a:solidFill>
                  <a:srgbClr val="0E5229"/>
                </a:solidFill>
              </a:rPr>
              <a:t>s</a:t>
            </a:r>
            <a:br>
              <a:rPr lang="en-US" dirty="0">
                <a:solidFill>
                  <a:srgbClr val="660066"/>
                </a:solidFill>
              </a:rPr>
            </a:br>
            <a:r>
              <a:rPr lang="en-US" dirty="0"/>
              <a:t>2015: $46,200</a:t>
            </a:r>
            <a:br>
              <a:rPr lang="en-US" dirty="0"/>
            </a:br>
            <a:r>
              <a:rPr lang="en-US" dirty="0"/>
              <a:t>2016: $50,000 </a:t>
            </a:r>
            <a:br>
              <a:rPr lang="en-US" dirty="0"/>
            </a:br>
            <a:r>
              <a:rPr lang="en-US" dirty="0"/>
              <a:t>2017: $52,000 = $30 </a:t>
            </a:r>
            <a:r>
              <a:rPr lang="en-US" dirty="0">
                <a:sym typeface="Symbol" pitchFamily="18" charset="2"/>
              </a:rPr>
              <a:t>×</a:t>
            </a:r>
            <a:r>
              <a:rPr lang="en-US" dirty="0"/>
              <a:t> 1050 + $100 </a:t>
            </a:r>
            <a:r>
              <a:rPr lang="en-US" dirty="0">
                <a:sym typeface="Symbol" pitchFamily="18" charset="2"/>
              </a:rPr>
              <a:t>×</a:t>
            </a:r>
            <a:r>
              <a:rPr lang="en-US" dirty="0"/>
              <a:t> 205</a:t>
            </a:r>
          </a:p>
        </p:txBody>
      </p:sp>
    </p:spTree>
    <p:extLst>
      <p:ext uri="{BB962C8B-B14F-4D97-AF65-F5344CB8AC3E}">
        <p14:creationId xmlns:p14="http://schemas.microsoft.com/office/powerpoint/2010/main" val="28254420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88C91-A78F-44B8-BBD1-85CFE5E1CBEE}"/>
              </a:ext>
            </a:extLst>
          </p:cNvPr>
          <p:cNvSpPr>
            <a:spLocks noGrp="1"/>
          </p:cNvSpPr>
          <p:nvPr>
            <p:ph type="title"/>
          </p:nvPr>
        </p:nvSpPr>
        <p:spPr/>
        <p:txBody>
          <a:bodyPr/>
          <a:lstStyle/>
          <a:p>
            <a:r>
              <a:rPr lang="en-US" dirty="0">
                <a:solidFill>
                  <a:srgbClr val="A85232"/>
                </a:solidFill>
              </a:rPr>
              <a:t>Real GDP controls for inflation</a:t>
            </a:r>
          </a:p>
        </p:txBody>
      </p:sp>
      <p:sp>
        <p:nvSpPr>
          <p:cNvPr id="3" name="Content Placeholder 2">
            <a:extLst>
              <a:ext uri="{FF2B5EF4-FFF2-40B4-BE49-F238E27FC236}">
                <a16:creationId xmlns:a16="http://schemas.microsoft.com/office/drawing/2014/main" id="{715A0E28-7D7C-4B9E-8683-C7F25A733DD3}"/>
              </a:ext>
            </a:extLst>
          </p:cNvPr>
          <p:cNvSpPr>
            <a:spLocks noGrp="1"/>
          </p:cNvSpPr>
          <p:nvPr>
            <p:ph type="body" sz="quarter" idx="10"/>
          </p:nvPr>
        </p:nvSpPr>
        <p:spPr/>
        <p:txBody>
          <a:bodyPr/>
          <a:lstStyle/>
          <a:p>
            <a:pPr marL="342900" indent="-342900">
              <a:buClr>
                <a:schemeClr val="tx1"/>
              </a:buClr>
              <a:buSzPct val="100000"/>
              <a:buFont typeface="Arial" panose="020B0604020202020204" pitchFamily="34" charset="0"/>
              <a:buChar char="•"/>
            </a:pPr>
            <a:r>
              <a:rPr lang="en-US" dirty="0"/>
              <a:t>Changes in nominal GDP can be due to:</a:t>
            </a:r>
          </a:p>
          <a:p>
            <a:pPr marL="800100" lvl="1">
              <a:buClr>
                <a:schemeClr val="tx1"/>
              </a:buClr>
              <a:buFont typeface="Arial" panose="020B0604020202020204" pitchFamily="34" charset="0"/>
              <a:buChar char="•"/>
            </a:pPr>
            <a:r>
              <a:rPr lang="en-US" dirty="0"/>
              <a:t>changes in prices</a:t>
            </a:r>
          </a:p>
          <a:p>
            <a:pPr marL="800100" lvl="1">
              <a:buClr>
                <a:schemeClr val="tx1"/>
              </a:buClr>
              <a:buFont typeface="Arial" panose="020B0604020202020204" pitchFamily="34" charset="0"/>
              <a:buChar char="•"/>
            </a:pPr>
            <a:r>
              <a:rPr lang="en-US" dirty="0"/>
              <a:t>changes in quantities of output produced</a:t>
            </a:r>
          </a:p>
          <a:p>
            <a:pPr marL="342900" indent="-342900">
              <a:buClr>
                <a:schemeClr val="tx1"/>
              </a:buClr>
              <a:buSzPct val="100000"/>
              <a:buFont typeface="Arial" panose="020B0604020202020204" pitchFamily="34" charset="0"/>
              <a:buChar char="•"/>
            </a:pPr>
            <a:r>
              <a:rPr lang="en-US" dirty="0"/>
              <a:t>Changes in real GDP can only be due to changes in quantities because real GDP is constructed using constant base-year prices.</a:t>
            </a:r>
          </a:p>
        </p:txBody>
      </p:sp>
    </p:spTree>
    <p:extLst>
      <p:ext uri="{BB962C8B-B14F-4D97-AF65-F5344CB8AC3E}">
        <p14:creationId xmlns:p14="http://schemas.microsoft.com/office/powerpoint/2010/main" val="37042438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0C2996-3781-4769-BB39-27349417D418}"/>
              </a:ext>
            </a:extLst>
          </p:cNvPr>
          <p:cNvSpPr>
            <a:spLocks noGrp="1"/>
          </p:cNvSpPr>
          <p:nvPr>
            <p:ph type="title"/>
          </p:nvPr>
        </p:nvSpPr>
        <p:spPr/>
        <p:txBody>
          <a:bodyPr/>
          <a:lstStyle/>
          <a:p>
            <a:r>
              <a:rPr lang="en-US" dirty="0"/>
              <a:t>U.S. nominal and real GDP, 1960–2014</a:t>
            </a:r>
          </a:p>
        </p:txBody>
      </p:sp>
      <p:pic>
        <p:nvPicPr>
          <p:cNvPr id="12" name="Picture Placeholder 11" descr="This is a chart. The Y axis is labeled billions and goes from $0 to $18,000 in $2000 increments. The X axis goes from 1960 to 2015 in 5 year increments. One increasing line is labeled Real GDP in 2009 dollars, and one increasing line is labeled Nominal GDP.">
            <a:extLst>
              <a:ext uri="{FF2B5EF4-FFF2-40B4-BE49-F238E27FC236}">
                <a16:creationId xmlns:a16="http://schemas.microsoft.com/office/drawing/2014/main" id="{BF6D94AC-7EF7-436E-BA3C-F123ECF15667}"/>
              </a:ext>
            </a:extLst>
          </p:cNvPr>
          <p:cNvPicPr>
            <a:picLocks noGrp="1" noChangeAspect="1"/>
          </p:cNvPicPr>
          <p:nvPr>
            <p:ph type="pic" sz="quarter" idx="10"/>
          </p:nvPr>
        </p:nvPicPr>
        <p:blipFill>
          <a:blip r:embed="rId3"/>
          <a:stretch>
            <a:fillRect/>
          </a:stretch>
        </p:blipFill>
        <p:spPr>
          <a:xfrm>
            <a:off x="718742" y="1201918"/>
            <a:ext cx="7952509" cy="4911436"/>
          </a:xfrm>
          <a:prstGeom prst="rect">
            <a:avLst/>
          </a:prstGeom>
        </p:spPr>
      </p:pic>
    </p:spTree>
    <p:extLst>
      <p:ext uri="{BB962C8B-B14F-4D97-AF65-F5344CB8AC3E}">
        <p14:creationId xmlns:p14="http://schemas.microsoft.com/office/powerpoint/2010/main" val="2033760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14002-C55E-4AC8-8FFD-0390E035F0DF}"/>
              </a:ext>
            </a:extLst>
          </p:cNvPr>
          <p:cNvSpPr>
            <a:spLocks noGrp="1"/>
          </p:cNvSpPr>
          <p:nvPr>
            <p:ph type="title"/>
          </p:nvPr>
        </p:nvSpPr>
        <p:spPr/>
        <p:txBody>
          <a:bodyPr/>
          <a:lstStyle/>
          <a:p>
            <a:r>
              <a:rPr lang="en-US" dirty="0">
                <a:solidFill>
                  <a:srgbClr val="A85232"/>
                </a:solidFill>
              </a:rPr>
              <a:t>GDP deflator</a:t>
            </a:r>
            <a:endParaRPr lang="en-US" dirty="0"/>
          </a:p>
        </p:txBody>
      </p:sp>
      <p:sp>
        <p:nvSpPr>
          <p:cNvPr id="3" name="Content Placeholder 2">
            <a:extLst>
              <a:ext uri="{FF2B5EF4-FFF2-40B4-BE49-F238E27FC236}">
                <a16:creationId xmlns:a16="http://schemas.microsoft.com/office/drawing/2014/main" id="{63012468-3F73-4A84-BE08-9E6D44E0468C}"/>
              </a:ext>
            </a:extLst>
          </p:cNvPr>
          <p:cNvSpPr>
            <a:spLocks noGrp="1"/>
          </p:cNvSpPr>
          <p:nvPr>
            <p:ph type="body" sz="quarter" idx="10"/>
          </p:nvPr>
        </p:nvSpPr>
        <p:spPr>
          <a:xfrm>
            <a:off x="478361" y="1219686"/>
            <a:ext cx="8326006" cy="1974927"/>
          </a:xfrm>
        </p:spPr>
        <p:txBody>
          <a:bodyPr/>
          <a:lstStyle/>
          <a:p>
            <a:pPr marL="342900" indent="-342900">
              <a:spcBef>
                <a:spcPts val="600"/>
              </a:spcBef>
              <a:buClr>
                <a:srgbClr val="FF0000"/>
              </a:buClr>
              <a:buSzPct val="100000"/>
              <a:buFont typeface="Arial" panose="020B0604020202020204" pitchFamily="34" charset="0"/>
              <a:buChar char="•"/>
            </a:pPr>
            <a:r>
              <a:rPr lang="en-US" b="1" dirty="0">
                <a:solidFill>
                  <a:srgbClr val="FF0000"/>
                </a:solidFill>
              </a:rPr>
              <a:t>Inflation rate</a:t>
            </a:r>
            <a:r>
              <a:rPr lang="en-US" dirty="0"/>
              <a:t>: the percentage increase in the overall level of prices.</a:t>
            </a:r>
          </a:p>
          <a:p>
            <a:pPr marL="342900" indent="-342900">
              <a:spcBef>
                <a:spcPts val="600"/>
              </a:spcBef>
              <a:spcAft>
                <a:spcPts val="1200"/>
              </a:spcAft>
              <a:buClr>
                <a:schemeClr val="tx1"/>
              </a:buClr>
              <a:buSzPct val="100000"/>
              <a:buFont typeface="Arial" panose="020B0604020202020204" pitchFamily="34" charset="0"/>
              <a:buChar char="•"/>
            </a:pPr>
            <a:r>
              <a:rPr lang="en-US" dirty="0"/>
              <a:t>One measure of the price level: </a:t>
            </a:r>
            <a:r>
              <a:rPr lang="en-US" b="1" dirty="0">
                <a:solidFill>
                  <a:srgbClr val="FF0000"/>
                </a:solidFill>
              </a:rPr>
              <a:t>GDP deflator</a:t>
            </a:r>
            <a:endParaRPr lang="en-US" dirty="0"/>
          </a:p>
          <a:p>
            <a:pPr>
              <a:spcBef>
                <a:spcPts val="600"/>
              </a:spcBef>
            </a:pPr>
            <a:r>
              <a:rPr lang="en-US" dirty="0"/>
              <a:t>Definition:</a:t>
            </a:r>
          </a:p>
        </p:txBody>
      </p:sp>
      <p:graphicFrame>
        <p:nvGraphicFramePr>
          <p:cNvPr id="90116" name="Object 2" descr="An equation reads GDP deflator equals 100 times Nominal GDP over Real GDP."/>
          <p:cNvGraphicFramePr>
            <a:graphicFrameLocks noChangeAspect="1"/>
          </p:cNvGraphicFramePr>
          <p:nvPr>
            <p:extLst>
              <p:ext uri="{D42A27DB-BD31-4B8C-83A1-F6EECF244321}">
                <p14:modId xmlns:p14="http://schemas.microsoft.com/office/powerpoint/2010/main" val="1101455868"/>
              </p:ext>
            </p:extLst>
          </p:nvPr>
        </p:nvGraphicFramePr>
        <p:xfrm>
          <a:off x="1266359" y="3491473"/>
          <a:ext cx="6127750" cy="1016000"/>
        </p:xfrm>
        <a:graphic>
          <a:graphicData uri="http://schemas.openxmlformats.org/presentationml/2006/ole">
            <mc:AlternateContent xmlns:mc="http://schemas.openxmlformats.org/markup-compatibility/2006">
              <mc:Choice xmlns:v="urn:schemas-microsoft-com:vml" Requires="v">
                <p:oleObj spid="_x0000_s1393" name="Equation" r:id="rId4" imgW="2451100" imgH="406400" progId="Equation.DSMT4">
                  <p:embed/>
                </p:oleObj>
              </mc:Choice>
              <mc:Fallback>
                <p:oleObj name="Equation" r:id="rId4" imgW="2451100" imgH="4064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6359" y="3491473"/>
                        <a:ext cx="6127750" cy="101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4632239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203F15"/>
                </a:solidFill>
              </a:rPr>
              <a:t>NOW YOU TRY</a:t>
            </a:r>
            <a:r>
              <a:rPr lang="en-US" sz="2800" baseline="0" dirty="0">
                <a:solidFill>
                  <a:schemeClr val="bg1"/>
                </a:solidFill>
                <a:effectLst>
                  <a:outerShdw blurRad="38100" dist="38100" dir="2700000" algn="tl">
                    <a:srgbClr val="000000">
                      <a:alpha val="43137"/>
                    </a:srgbClr>
                  </a:outerShdw>
                </a:effectLst>
              </a:rPr>
              <a:t> </a:t>
            </a:r>
            <a:br>
              <a:rPr lang="en-US" sz="2800" baseline="0" dirty="0">
                <a:solidFill>
                  <a:schemeClr val="bg1"/>
                </a:solidFill>
                <a:effectLst>
                  <a:outerShdw blurRad="38100" dist="38100" dir="2700000" algn="tl">
                    <a:srgbClr val="000000">
                      <a:alpha val="43137"/>
                    </a:srgbClr>
                  </a:outerShdw>
                </a:effectLst>
              </a:rPr>
            </a:br>
            <a:r>
              <a:rPr lang="en-US" sz="2800" dirty="0"/>
              <a:t>GDP deflator and the inflation rate</a:t>
            </a:r>
          </a:p>
        </p:txBody>
      </p:sp>
      <p:pic>
        <p:nvPicPr>
          <p:cNvPr id="15" name="Picture Placeholder 14" descr="A table shows the nominal GDP, Real GDP, GDP deflator, and Inflation rate between 2015 and 2017.&#10;In 2015, the Nominal GDP is 46,200 dollars, Real GDP is 46, 200 dollars, and Inflation rate is not applicable. In 2016, the Nominal GDP is 51,400 dollars, and Real GDP is 50, 000 dollars. In 2017, the Nominal GDP is 58,300 dollars , and Real GDP is 52, 000 dollars. The GDP deflator and the inflation rate columns are unfilled.">
            <a:extLst>
              <a:ext uri="{FF2B5EF4-FFF2-40B4-BE49-F238E27FC236}">
                <a16:creationId xmlns:a16="http://schemas.microsoft.com/office/drawing/2014/main" id="{8A7B64E0-E5C2-4D0C-BE0F-41F980E44F75}"/>
              </a:ext>
            </a:extLst>
          </p:cNvPr>
          <p:cNvPicPr>
            <a:picLocks noGrp="1" noChangeAspect="1"/>
          </p:cNvPicPr>
          <p:nvPr>
            <p:ph type="pic" sz="quarter" idx="12"/>
          </p:nvPr>
        </p:nvPicPr>
        <p:blipFill>
          <a:blip r:embed="rId3"/>
          <a:stretch>
            <a:fillRect/>
          </a:stretch>
        </p:blipFill>
        <p:spPr>
          <a:xfrm>
            <a:off x="1057580" y="1389633"/>
            <a:ext cx="6725744" cy="1973709"/>
          </a:xfrm>
          <a:prstGeom prst="rect">
            <a:avLst/>
          </a:prstGeom>
        </p:spPr>
      </p:pic>
      <p:sp>
        <p:nvSpPr>
          <p:cNvPr id="12" name="Content Placeholder 11">
            <a:extLst>
              <a:ext uri="{FF2B5EF4-FFF2-40B4-BE49-F238E27FC236}">
                <a16:creationId xmlns:a16="http://schemas.microsoft.com/office/drawing/2014/main" id="{F5626BBB-6E6F-4BCD-8BBC-C10416FB09C7}"/>
              </a:ext>
            </a:extLst>
          </p:cNvPr>
          <p:cNvSpPr>
            <a:spLocks noGrp="1"/>
          </p:cNvSpPr>
          <p:nvPr>
            <p:ph type="body" sz="quarter" idx="10"/>
          </p:nvPr>
        </p:nvSpPr>
        <p:spPr>
          <a:xfrm>
            <a:off x="519579" y="3683881"/>
            <a:ext cx="8243570" cy="1878235"/>
          </a:xfrm>
        </p:spPr>
        <p:txBody>
          <a:bodyPr/>
          <a:lstStyle/>
          <a:p>
            <a:pPr marL="342900" indent="-342900">
              <a:lnSpc>
                <a:spcPct val="105000"/>
              </a:lnSpc>
              <a:spcBef>
                <a:spcPct val="50000"/>
              </a:spcBef>
              <a:buClr>
                <a:schemeClr val="tx1"/>
              </a:buClr>
              <a:buSzPct val="120000"/>
              <a:buFont typeface="Arial" panose="020B0604020202020204" pitchFamily="34" charset="0"/>
              <a:buChar char="•"/>
              <a:defRPr/>
            </a:pPr>
            <a:r>
              <a:rPr lang="en-US" dirty="0"/>
              <a:t>Use your previous answers to compute the GDP deflator in each year.</a:t>
            </a:r>
          </a:p>
          <a:p>
            <a:pPr marL="342900" indent="-342900">
              <a:lnSpc>
                <a:spcPct val="105000"/>
              </a:lnSpc>
              <a:spcBef>
                <a:spcPct val="50000"/>
              </a:spcBef>
              <a:buClr>
                <a:schemeClr val="tx1"/>
              </a:buClr>
              <a:buSzPct val="120000"/>
              <a:buFont typeface="Arial" panose="020B0604020202020204" pitchFamily="34" charset="0"/>
              <a:buChar char="•"/>
              <a:defRPr/>
            </a:pPr>
            <a:r>
              <a:rPr lang="en-US" dirty="0"/>
              <a:t>Use the GDP deflator to compute the inflation rate from 2015 to 2016 and from 2016 to 2017.</a:t>
            </a:r>
          </a:p>
        </p:txBody>
      </p:sp>
    </p:spTree>
    <p:extLst>
      <p:ext uri="{BB962C8B-B14F-4D97-AF65-F5344CB8AC3E}">
        <p14:creationId xmlns:p14="http://schemas.microsoft.com/office/powerpoint/2010/main" val="2103644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5427518-EB96-4098-8499-D6E2B219854D}"/>
              </a:ext>
            </a:extLst>
          </p:cNvPr>
          <p:cNvSpPr>
            <a:spLocks noGrp="1"/>
          </p:cNvSpPr>
          <p:nvPr>
            <p:ph type="title"/>
          </p:nvPr>
        </p:nvSpPr>
        <p:spPr/>
        <p:txBody>
          <a:bodyPr/>
          <a:lstStyle/>
          <a:p>
            <a:r>
              <a:rPr lang="en-US" dirty="0"/>
              <a:t>The circular flow</a:t>
            </a:r>
          </a:p>
        </p:txBody>
      </p:sp>
      <p:pic>
        <p:nvPicPr>
          <p:cNvPr id="5" name="Picture Placeholder 2" descr="This diagram represents circular form.&#10;There are two boxes: Households and firms. There are two loops shown: one exterior and one interior.  In the interior loop, which runs clockwise, goods (bread) goes from firm to household while labor goes from household to firm. On the exterior loop, income goes from firms to household, and expenditures (money) goes from households back to firms.">
            <a:extLst>
              <a:ext uri="{FF2B5EF4-FFF2-40B4-BE49-F238E27FC236}">
                <a16:creationId xmlns:a16="http://schemas.microsoft.com/office/drawing/2014/main" id="{8D3C1E39-3E4B-4B73-8515-A9D48D444FE1}"/>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878706" y="1583297"/>
            <a:ext cx="7386589" cy="4268480"/>
          </a:xfrm>
          <a:prstGeom prst="rect">
            <a:avLst/>
          </a:prstGeom>
        </p:spPr>
      </p:pic>
    </p:spTree>
    <p:extLst>
      <p:ext uri="{BB962C8B-B14F-4D97-AF65-F5344CB8AC3E}">
        <p14:creationId xmlns:p14="http://schemas.microsoft.com/office/powerpoint/2010/main" val="29337154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03F15"/>
                </a:solidFill>
              </a:rPr>
              <a:t>NOW YOU TRY</a:t>
            </a:r>
            <a:r>
              <a:rPr lang="en-US" dirty="0">
                <a:solidFill>
                  <a:schemeClr val="bg1"/>
                </a:solidFill>
                <a:effectLst>
                  <a:outerShdw blurRad="38100" dist="38100" dir="2700000" algn="tl">
                    <a:srgbClr val="000000">
                      <a:alpha val="43137"/>
                    </a:srgbClr>
                  </a:outerShdw>
                </a:effectLst>
              </a:rPr>
              <a:t> </a:t>
            </a:r>
            <a:br>
              <a:rPr lang="en-US" dirty="0">
                <a:solidFill>
                  <a:schemeClr val="bg1"/>
                </a:solidFill>
                <a:effectLst>
                  <a:outerShdw blurRad="38100" dist="38100" dir="2700000" algn="tl">
                    <a:srgbClr val="000000">
                      <a:alpha val="43137"/>
                    </a:srgbClr>
                  </a:outerShdw>
                </a:effectLst>
              </a:rPr>
            </a:br>
            <a:r>
              <a:rPr lang="en-US" dirty="0"/>
              <a:t>GDP deflator and the inflation rate, answers</a:t>
            </a:r>
            <a:endParaRPr lang="en-US" sz="2800" dirty="0"/>
          </a:p>
        </p:txBody>
      </p:sp>
      <p:pic>
        <p:nvPicPr>
          <p:cNvPr id="7" name="Picture Placeholder 6" descr="A table shows the nominal GDP, Real GDP, GDP deflator, and Inflation rate between 2015 and 2017. In 2015, the Nominal GDP is 46,200 dollars, Real GDP is 46, 200 dollars, GDP deflator is 100.0 and Inflation rate is not applicable. In 2016, the Nominal GDP is 51,400 dollars, Real GDP is 50, 000 dollars, GDP deflator is 102.8, and Inflation rate is 2.8 percent (shown in green font). In 2017, the Nominal GDP is 58,300 dollars, Real GDP is 52, 000 dollars, GDP deflator is 112.1 and Inflation rate is 9.0 percent (shown in red font). The increase in GDP deflator from 100.0 to 102.8 marked in green color whereas the increase in GDP deflator from 102.8 to 112.1 is marked in red color.">
            <a:extLst>
              <a:ext uri="{FF2B5EF4-FFF2-40B4-BE49-F238E27FC236}">
                <a16:creationId xmlns:a16="http://schemas.microsoft.com/office/drawing/2014/main" id="{79E766AA-C6D2-4D45-9AA7-B69CC6348475}"/>
              </a:ext>
            </a:extLst>
          </p:cNvPr>
          <p:cNvPicPr>
            <a:picLocks noGrp="1" noChangeAspect="1"/>
          </p:cNvPicPr>
          <p:nvPr>
            <p:ph type="pic" sz="quarter" idx="12"/>
          </p:nvPr>
        </p:nvPicPr>
        <p:blipFill>
          <a:blip r:embed="rId4"/>
          <a:stretch>
            <a:fillRect/>
          </a:stretch>
        </p:blipFill>
        <p:spPr>
          <a:xfrm>
            <a:off x="957076" y="1895984"/>
            <a:ext cx="7441033" cy="2602080"/>
          </a:xfrm>
          <a:prstGeom prst="rect">
            <a:avLst/>
          </a:prstGeom>
        </p:spPr>
      </p:pic>
      <p:graphicFrame>
        <p:nvGraphicFramePr>
          <p:cNvPr id="16" name="Object 15" descr="The formula for 2016 inflation rate is shown. The equation reads 2016 Inflation rate equals (2016 GDP deflator minus 2015 GDP deflator) over 2015 GDP deflator) times 100.">
            <a:extLst>
              <a:ext uri="{FF2B5EF4-FFF2-40B4-BE49-F238E27FC236}">
                <a16:creationId xmlns:a16="http://schemas.microsoft.com/office/drawing/2014/main" id="{4BC2AB55-1328-4F0A-9EA5-ADEEE5F5A95E}"/>
              </a:ext>
            </a:extLst>
          </p:cNvPr>
          <p:cNvGraphicFramePr>
            <a:graphicFrameLocks noChangeAspect="1"/>
          </p:cNvGraphicFramePr>
          <p:nvPr>
            <p:extLst>
              <p:ext uri="{D42A27DB-BD31-4B8C-83A1-F6EECF244321}">
                <p14:modId xmlns:p14="http://schemas.microsoft.com/office/powerpoint/2010/main" val="2172393615"/>
              </p:ext>
            </p:extLst>
          </p:nvPr>
        </p:nvGraphicFramePr>
        <p:xfrm>
          <a:off x="516143" y="5213375"/>
          <a:ext cx="8130764" cy="735109"/>
        </p:xfrm>
        <a:graphic>
          <a:graphicData uri="http://schemas.openxmlformats.org/presentationml/2006/ole">
            <mc:AlternateContent xmlns:mc="http://schemas.openxmlformats.org/markup-compatibility/2006">
              <mc:Choice xmlns:v="urn:schemas-microsoft-com:vml" Requires="v">
                <p:oleObj spid="_x0000_s7217" name="Equation" r:id="rId5" imgW="4635360" imgH="419040" progId="Equation.DSMT4">
                  <p:embed/>
                </p:oleObj>
              </mc:Choice>
              <mc:Fallback>
                <p:oleObj name="Equation" r:id="rId5" imgW="4635360" imgH="419040" progId="Equation.DSMT4">
                  <p:embed/>
                  <p:pic>
                    <p:nvPicPr>
                      <p:cNvPr id="16" name="Object 15">
                        <a:extLst>
                          <a:ext uri="{FF2B5EF4-FFF2-40B4-BE49-F238E27FC236}">
                            <a16:creationId xmlns:a16="http://schemas.microsoft.com/office/drawing/2014/main" id="{4BC2AB55-1328-4F0A-9EA5-ADEEE5F5A95E}"/>
                          </a:ext>
                        </a:extLst>
                      </p:cNvPr>
                      <p:cNvPicPr/>
                      <p:nvPr/>
                    </p:nvPicPr>
                    <p:blipFill>
                      <a:blip r:embed="rId6"/>
                      <a:stretch>
                        <a:fillRect/>
                      </a:stretch>
                    </p:blipFill>
                    <p:spPr>
                      <a:xfrm>
                        <a:off x="516143" y="5213375"/>
                        <a:ext cx="8130764" cy="735109"/>
                      </a:xfrm>
                      <a:prstGeom prst="rect">
                        <a:avLst/>
                      </a:prstGeom>
                    </p:spPr>
                  </p:pic>
                </p:oleObj>
              </mc:Fallback>
            </mc:AlternateContent>
          </a:graphicData>
        </a:graphic>
      </p:graphicFrame>
    </p:spTree>
    <p:extLst>
      <p:ext uri="{BB962C8B-B14F-4D97-AF65-F5344CB8AC3E}">
        <p14:creationId xmlns:p14="http://schemas.microsoft.com/office/powerpoint/2010/main" val="29229354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14002-C55E-4AC8-8FFD-0390E035F0DF}"/>
              </a:ext>
            </a:extLst>
          </p:cNvPr>
          <p:cNvSpPr>
            <a:spLocks noGrp="1"/>
          </p:cNvSpPr>
          <p:nvPr>
            <p:ph type="title"/>
          </p:nvPr>
        </p:nvSpPr>
        <p:spPr/>
        <p:txBody>
          <a:bodyPr/>
          <a:lstStyle/>
          <a:p>
            <a:r>
              <a:rPr lang="en-US" dirty="0">
                <a:solidFill>
                  <a:srgbClr val="A85232"/>
                </a:solidFill>
              </a:rPr>
              <a:t>Understanding the GDP deflator, part 1</a:t>
            </a:r>
          </a:p>
        </p:txBody>
      </p:sp>
      <p:sp>
        <p:nvSpPr>
          <p:cNvPr id="3" name="Content Placeholder 2">
            <a:extLst>
              <a:ext uri="{FF2B5EF4-FFF2-40B4-BE49-F238E27FC236}">
                <a16:creationId xmlns:a16="http://schemas.microsoft.com/office/drawing/2014/main" id="{63012468-3F73-4A84-BE08-9E6D44E0468C}"/>
              </a:ext>
            </a:extLst>
          </p:cNvPr>
          <p:cNvSpPr>
            <a:spLocks noGrp="1"/>
          </p:cNvSpPr>
          <p:nvPr>
            <p:ph type="body" sz="quarter" idx="10"/>
          </p:nvPr>
        </p:nvSpPr>
        <p:spPr>
          <a:xfrm>
            <a:off x="478361" y="1219686"/>
            <a:ext cx="8318398" cy="5331585"/>
          </a:xfrm>
        </p:spPr>
        <p:txBody>
          <a:bodyPr/>
          <a:lstStyle/>
          <a:p>
            <a:pPr marL="230188" indent="-230188" algn="ctr">
              <a:lnSpc>
                <a:spcPct val="105000"/>
              </a:lnSpc>
              <a:spcBef>
                <a:spcPct val="45000"/>
              </a:spcBef>
              <a:buClr>
                <a:srgbClr val="008080"/>
              </a:buClr>
              <a:buSzPct val="120000"/>
            </a:pPr>
            <a:r>
              <a:rPr lang="en-US" i="1" dirty="0">
                <a:latin typeface="Arial" panose="020B0604020202020204" pitchFamily="34" charset="0"/>
                <a:cs typeface="Arial" panose="020B0604020202020204" pitchFamily="34" charset="0"/>
              </a:rPr>
              <a:t>Example with three goods</a:t>
            </a:r>
          </a:p>
          <a:p>
            <a:pPr marL="230188" indent="-230188">
              <a:lnSpc>
                <a:spcPct val="105000"/>
              </a:lnSpc>
              <a:spcBef>
                <a:spcPct val="45000"/>
              </a:spcBef>
              <a:buClr>
                <a:srgbClr val="008080"/>
              </a:buClr>
              <a:buSzPct val="120000"/>
            </a:pPr>
            <a:r>
              <a:rPr lang="en-US" dirty="0">
                <a:latin typeface="Arial" panose="020B0604020202020204" pitchFamily="34" charset="0"/>
                <a:cs typeface="Arial" panose="020B0604020202020204" pitchFamily="34" charset="0"/>
              </a:rPr>
              <a:t>For good </a:t>
            </a:r>
            <a:r>
              <a:rPr lang="en-US" b="1" i="1" dirty="0" err="1">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 = 1, 2, 3</a:t>
            </a:r>
          </a:p>
          <a:p>
            <a:pPr marL="231775">
              <a:lnSpc>
                <a:spcPct val="105000"/>
              </a:lnSpc>
              <a:spcBef>
                <a:spcPct val="45000"/>
              </a:spcBef>
              <a:buClr>
                <a:srgbClr val="008080"/>
              </a:buClr>
              <a:buSzPct val="120000"/>
            </a:pPr>
            <a:r>
              <a:rPr lang="en-US" i="1" dirty="0">
                <a:latin typeface="Arial" panose="020B0604020202020204" pitchFamily="34" charset="0"/>
                <a:cs typeface="Arial" panose="020B0604020202020204" pitchFamily="34" charset="0"/>
              </a:rPr>
              <a:t>P</a:t>
            </a:r>
            <a:r>
              <a:rPr lang="en-US" b="1" i="1" baseline="-25000" dirty="0">
                <a:latin typeface="Arial" panose="020B0604020202020204" pitchFamily="34" charset="0"/>
                <a:cs typeface="Arial" panose="020B0604020202020204" pitchFamily="34" charset="0"/>
              </a:rPr>
              <a:t>it</a:t>
            </a:r>
            <a:r>
              <a:rPr lang="en-US" dirty="0">
                <a:latin typeface="Arial" panose="020B0604020202020204" pitchFamily="34" charset="0"/>
                <a:cs typeface="Arial" panose="020B0604020202020204" pitchFamily="34" charset="0"/>
              </a:rPr>
              <a:t> = the market price of good </a:t>
            </a:r>
            <a:r>
              <a:rPr lang="en-US" b="1" i="1" dirty="0">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 in month </a:t>
            </a:r>
            <a:r>
              <a:rPr lang="en-US" b="1" i="1" dirty="0">
                <a:latin typeface="Arial" panose="020B0604020202020204" pitchFamily="34" charset="0"/>
                <a:cs typeface="Arial" panose="020B0604020202020204" pitchFamily="34" charset="0"/>
              </a:rPr>
              <a:t>t</a:t>
            </a:r>
          </a:p>
          <a:p>
            <a:pPr marL="231775">
              <a:lnSpc>
                <a:spcPct val="105000"/>
              </a:lnSpc>
              <a:spcBef>
                <a:spcPct val="45000"/>
              </a:spcBef>
              <a:buClr>
                <a:srgbClr val="008080"/>
              </a:buClr>
              <a:buSzPct val="120000"/>
            </a:pPr>
            <a:r>
              <a:rPr lang="en-US" i="1" dirty="0" err="1">
                <a:latin typeface="Arial" panose="020B0604020202020204" pitchFamily="34" charset="0"/>
                <a:cs typeface="Arial" panose="020B0604020202020204" pitchFamily="34" charset="0"/>
              </a:rPr>
              <a:t>Q</a:t>
            </a:r>
            <a:r>
              <a:rPr lang="en-US" b="1" i="1" baseline="-25000" dirty="0" err="1">
                <a:latin typeface="Arial" panose="020B0604020202020204" pitchFamily="34" charset="0"/>
                <a:cs typeface="Arial" panose="020B0604020202020204" pitchFamily="34" charset="0"/>
              </a:rPr>
              <a:t>it</a:t>
            </a:r>
            <a:r>
              <a:rPr lang="en-US" dirty="0">
                <a:latin typeface="Arial" panose="020B0604020202020204" pitchFamily="34" charset="0"/>
                <a:cs typeface="Arial" panose="020B0604020202020204" pitchFamily="34" charset="0"/>
              </a:rPr>
              <a:t> = the quantity of good </a:t>
            </a:r>
            <a:r>
              <a:rPr lang="en-US" b="1" i="1" dirty="0">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 produced in month </a:t>
            </a:r>
            <a:r>
              <a:rPr lang="en-US" b="1" i="1" dirty="0">
                <a:latin typeface="Arial" panose="020B0604020202020204" pitchFamily="34" charset="0"/>
                <a:cs typeface="Arial" panose="020B0604020202020204" pitchFamily="34" charset="0"/>
              </a:rPr>
              <a:t>t</a:t>
            </a:r>
          </a:p>
          <a:p>
            <a:pPr marL="231775">
              <a:lnSpc>
                <a:spcPct val="105000"/>
              </a:lnSpc>
              <a:spcBef>
                <a:spcPct val="45000"/>
              </a:spcBef>
              <a:buClr>
                <a:srgbClr val="008080"/>
              </a:buClr>
              <a:buSzPct val="120000"/>
            </a:pPr>
            <a:r>
              <a:rPr lang="en-US" dirty="0" err="1">
                <a:latin typeface="Arial" panose="020B0604020202020204" pitchFamily="34" charset="0"/>
                <a:cs typeface="Arial" panose="020B0604020202020204" pitchFamily="34" charset="0"/>
              </a:rPr>
              <a:t>NGDP</a:t>
            </a:r>
            <a:r>
              <a:rPr lang="en-US" b="1" i="1" baseline="-25000" dirty="0" err="1">
                <a:latin typeface="Arial" panose="020B0604020202020204" pitchFamily="34" charset="0"/>
                <a:cs typeface="Arial" panose="020B0604020202020204" pitchFamily="34" charset="0"/>
              </a:rPr>
              <a:t>t</a:t>
            </a:r>
            <a:r>
              <a:rPr lang="en-US" dirty="0">
                <a:latin typeface="Arial" panose="020B0604020202020204" pitchFamily="34" charset="0"/>
                <a:cs typeface="Arial" panose="020B0604020202020204" pitchFamily="34" charset="0"/>
              </a:rPr>
              <a:t> = nominal GDP in month </a:t>
            </a:r>
            <a:r>
              <a:rPr lang="en-US" b="1" i="1" dirty="0">
                <a:latin typeface="Arial" panose="020B0604020202020204" pitchFamily="34" charset="0"/>
                <a:cs typeface="Arial" panose="020B0604020202020204" pitchFamily="34" charset="0"/>
              </a:rPr>
              <a:t>t</a:t>
            </a:r>
            <a:endParaRPr lang="en-US" i="1" dirty="0">
              <a:latin typeface="Arial" panose="020B0604020202020204" pitchFamily="34" charset="0"/>
              <a:cs typeface="Arial" panose="020B0604020202020204" pitchFamily="34" charset="0"/>
            </a:endParaRPr>
          </a:p>
          <a:p>
            <a:pPr marL="231775">
              <a:lnSpc>
                <a:spcPct val="105000"/>
              </a:lnSpc>
              <a:spcBef>
                <a:spcPct val="45000"/>
              </a:spcBef>
              <a:buClr>
                <a:srgbClr val="008080"/>
              </a:buClr>
              <a:buSzPct val="120000"/>
            </a:pPr>
            <a:r>
              <a:rPr lang="en-US" dirty="0" err="1">
                <a:latin typeface="Arial" panose="020B0604020202020204" pitchFamily="34" charset="0"/>
                <a:cs typeface="Arial" panose="020B0604020202020204" pitchFamily="34" charset="0"/>
              </a:rPr>
              <a:t>RGDP</a:t>
            </a:r>
            <a:r>
              <a:rPr lang="en-US" b="1" i="1" baseline="-25000" dirty="0" err="1">
                <a:latin typeface="Arial" panose="020B0604020202020204" pitchFamily="34" charset="0"/>
                <a:cs typeface="Arial" panose="020B0604020202020204" pitchFamily="34" charset="0"/>
              </a:rPr>
              <a:t>t</a:t>
            </a:r>
            <a:r>
              <a:rPr lang="en-US" dirty="0">
                <a:latin typeface="Arial" panose="020B0604020202020204" pitchFamily="34" charset="0"/>
                <a:cs typeface="Arial" panose="020B0604020202020204" pitchFamily="34" charset="0"/>
              </a:rPr>
              <a:t> = real GDP in month </a:t>
            </a:r>
            <a:r>
              <a:rPr lang="en-US" b="1" i="1" dirty="0">
                <a:latin typeface="Arial" panose="020B0604020202020204" pitchFamily="34" charset="0"/>
                <a:cs typeface="Arial" panose="020B0604020202020204" pitchFamily="34" charset="0"/>
              </a:rPr>
              <a:t>t</a:t>
            </a:r>
          </a:p>
        </p:txBody>
      </p:sp>
    </p:spTree>
    <p:extLst>
      <p:ext uri="{BB962C8B-B14F-4D97-AF65-F5344CB8AC3E}">
        <p14:creationId xmlns:p14="http://schemas.microsoft.com/office/powerpoint/2010/main" val="13713744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CE489-F5D4-400A-8578-028FD690FAEF}"/>
              </a:ext>
            </a:extLst>
          </p:cNvPr>
          <p:cNvSpPr>
            <a:spLocks noGrp="1"/>
          </p:cNvSpPr>
          <p:nvPr>
            <p:ph type="title"/>
          </p:nvPr>
        </p:nvSpPr>
        <p:spPr/>
        <p:txBody>
          <a:bodyPr/>
          <a:lstStyle/>
          <a:p>
            <a:r>
              <a:rPr lang="en-US" dirty="0">
                <a:solidFill>
                  <a:srgbClr val="A85232"/>
                </a:solidFill>
              </a:rPr>
              <a:t>Understanding the GDP deflator, part 2</a:t>
            </a:r>
            <a:endParaRPr lang="en-US" dirty="0"/>
          </a:p>
        </p:txBody>
      </p:sp>
      <p:graphicFrame>
        <p:nvGraphicFramePr>
          <p:cNvPr id="98307" name="Object 2" descr="The formula for GDP deflator subscript t equals NGDP subscript t over RGDP subscript t equals P subscript 1t Q subscript 1t plus P subscript 2t Q subscript 2t plus P subscript 3t Q subscript 3t over RGDP subscript t equals (Q subscript 1t over RGDP subscript t) P subscript 1t plus (Q subscript 2t over RGDP subscript t) P subscript 2t plus (Q subscript 3t over RGDP subscript t) P subscript 3t."/>
          <p:cNvGraphicFramePr>
            <a:graphicFrameLocks noChangeAspect="1"/>
          </p:cNvGraphicFramePr>
          <p:nvPr>
            <p:extLst>
              <p:ext uri="{D42A27DB-BD31-4B8C-83A1-F6EECF244321}">
                <p14:modId xmlns:p14="http://schemas.microsoft.com/office/powerpoint/2010/main" val="944540667"/>
              </p:ext>
            </p:extLst>
          </p:nvPr>
        </p:nvGraphicFramePr>
        <p:xfrm>
          <a:off x="762518" y="1541699"/>
          <a:ext cx="7303341" cy="2237845"/>
        </p:xfrm>
        <a:graphic>
          <a:graphicData uri="http://schemas.openxmlformats.org/presentationml/2006/ole">
            <mc:AlternateContent xmlns:mc="http://schemas.openxmlformats.org/markup-compatibility/2006">
              <mc:Choice xmlns:v="urn:schemas-microsoft-com:vml" Requires="v">
                <p:oleObj spid="_x0000_s3049" name="Equation" r:id="rId4" imgW="3225600" imgH="965160" progId="Equation.DSMT4">
                  <p:embed/>
                </p:oleObj>
              </mc:Choice>
              <mc:Fallback>
                <p:oleObj name="Equation" r:id="rId4" imgW="3225600" imgH="965160" progId="Equation.DSMT4">
                  <p:embed/>
                  <p:pic>
                    <p:nvPicPr>
                      <p:cNvPr id="0" name=""/>
                      <p:cNvPicPr>
                        <a:picLocks noChangeAspect="1" noChangeArrowheads="1"/>
                      </p:cNvPicPr>
                      <p:nvPr/>
                    </p:nvPicPr>
                    <p:blipFill>
                      <a:blip r:embed="rId5"/>
                      <a:srcRect/>
                      <a:stretch>
                        <a:fillRect/>
                      </a:stretch>
                    </p:blipFill>
                    <p:spPr bwMode="auto">
                      <a:xfrm>
                        <a:off x="762518" y="1541699"/>
                        <a:ext cx="7303341" cy="2237845"/>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Content Placeholder 2">
            <a:extLst>
              <a:ext uri="{FF2B5EF4-FFF2-40B4-BE49-F238E27FC236}">
                <a16:creationId xmlns:a16="http://schemas.microsoft.com/office/drawing/2014/main" id="{7679364B-3450-48C6-9CE7-37870D82CF0E}"/>
              </a:ext>
            </a:extLst>
          </p:cNvPr>
          <p:cNvSpPr>
            <a:spLocks noGrp="1"/>
          </p:cNvSpPr>
          <p:nvPr>
            <p:ph type="body" sz="quarter" idx="10"/>
          </p:nvPr>
        </p:nvSpPr>
        <p:spPr>
          <a:xfrm>
            <a:off x="478361" y="4395960"/>
            <a:ext cx="8326006" cy="1849459"/>
          </a:xfrm>
        </p:spPr>
        <p:txBody>
          <a:bodyPr/>
          <a:lstStyle/>
          <a:p>
            <a:pPr algn="ctr">
              <a:lnSpc>
                <a:spcPct val="105000"/>
              </a:lnSpc>
              <a:spcBef>
                <a:spcPct val="30000"/>
              </a:spcBef>
              <a:buClr>
                <a:srgbClr val="008080"/>
              </a:buClr>
              <a:buSzPct val="120000"/>
            </a:pPr>
            <a:r>
              <a:rPr lang="en-US" b="1" i="1" dirty="0">
                <a:solidFill>
                  <a:srgbClr val="0E5229"/>
                </a:solidFill>
              </a:rPr>
              <a:t>The GDP deflator is a weighted average of prices. </a:t>
            </a:r>
          </a:p>
          <a:p>
            <a:pPr algn="ctr">
              <a:lnSpc>
                <a:spcPct val="105000"/>
              </a:lnSpc>
              <a:spcBef>
                <a:spcPct val="30000"/>
              </a:spcBef>
              <a:buClr>
                <a:srgbClr val="008080"/>
              </a:buClr>
              <a:buSzPct val="120000"/>
            </a:pPr>
            <a:r>
              <a:rPr lang="en-US" b="1" i="1" dirty="0">
                <a:solidFill>
                  <a:srgbClr val="0E5229"/>
                </a:solidFill>
              </a:rPr>
              <a:t>The weight on each price reflects </a:t>
            </a:r>
            <a:br>
              <a:rPr lang="en-US" b="1" i="1" dirty="0">
                <a:solidFill>
                  <a:srgbClr val="0E5229"/>
                </a:solidFill>
              </a:rPr>
            </a:br>
            <a:r>
              <a:rPr lang="en-US" b="1" i="1" dirty="0">
                <a:solidFill>
                  <a:srgbClr val="0E5229"/>
                </a:solidFill>
              </a:rPr>
              <a:t>that good’s relative importance in GDP. </a:t>
            </a:r>
          </a:p>
          <a:p>
            <a:pPr algn="ctr">
              <a:lnSpc>
                <a:spcPct val="105000"/>
              </a:lnSpc>
              <a:spcBef>
                <a:spcPct val="30000"/>
              </a:spcBef>
              <a:buClr>
                <a:srgbClr val="008080"/>
              </a:buClr>
              <a:buSzPct val="120000"/>
            </a:pPr>
            <a:r>
              <a:rPr lang="en-US" b="1" i="1" dirty="0">
                <a:solidFill>
                  <a:srgbClr val="0E5229"/>
                </a:solidFill>
              </a:rPr>
              <a:t>Note that the weights change over time.</a:t>
            </a:r>
          </a:p>
        </p:txBody>
      </p:sp>
    </p:spTree>
    <p:extLst>
      <p:ext uri="{BB962C8B-B14F-4D97-AF65-F5344CB8AC3E}">
        <p14:creationId xmlns:p14="http://schemas.microsoft.com/office/powerpoint/2010/main" val="334427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E2387-9D3D-4A10-B2C6-F42111E7C51C}"/>
              </a:ext>
            </a:extLst>
          </p:cNvPr>
          <p:cNvSpPr>
            <a:spLocks noGrp="1"/>
          </p:cNvSpPr>
          <p:nvPr>
            <p:ph type="title"/>
          </p:nvPr>
        </p:nvSpPr>
        <p:spPr/>
        <p:txBody>
          <a:bodyPr/>
          <a:lstStyle/>
          <a:p>
            <a:r>
              <a:rPr lang="en-US" dirty="0">
                <a:solidFill>
                  <a:srgbClr val="A85232"/>
                </a:solidFill>
              </a:rPr>
              <a:t>Two helpful facts for working with percentage changes, part 1</a:t>
            </a:r>
            <a:endParaRPr lang="en-US" dirty="0"/>
          </a:p>
        </p:txBody>
      </p:sp>
      <p:sp>
        <p:nvSpPr>
          <p:cNvPr id="10" name="Content Placeholder 6">
            <a:extLst>
              <a:ext uri="{FF2B5EF4-FFF2-40B4-BE49-F238E27FC236}">
                <a16:creationId xmlns:a16="http://schemas.microsoft.com/office/drawing/2014/main" id="{B89E7939-9737-4E6F-98DF-E5BA7BC063DA}"/>
              </a:ext>
            </a:extLst>
          </p:cNvPr>
          <p:cNvSpPr txBox="1">
            <a:spLocks noGrp="1" noChangeArrowheads="1"/>
          </p:cNvSpPr>
          <p:nvPr>
            <p:ph type="body" sz="quarter" idx="10"/>
          </p:nvPr>
        </p:nvSpPr>
        <p:spPr bwMode="auto">
          <a:xfrm>
            <a:off x="844350" y="1349827"/>
            <a:ext cx="7531205" cy="2316211"/>
          </a:xfrm>
          <a:prstGeom prst="rect">
            <a:avLst/>
          </a:prstGeom>
          <a:solidFill>
            <a:srgbClr val="FFCCCC"/>
          </a:solidFill>
          <a:ln w="9525">
            <a:solidFill>
              <a:schemeClr val="tx1"/>
            </a:solidFill>
            <a:miter lim="800000"/>
            <a:headEnd/>
            <a:tailEnd/>
          </a:ln>
        </p:spPr>
        <p:txBody>
          <a:bodyPr wrap="square" lIns="137160" tIns="91440" bIns="13716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lnSpc>
                <a:spcPct val="120000"/>
              </a:lnSpc>
              <a:spcBef>
                <a:spcPct val="20000"/>
              </a:spcBef>
              <a:buSzPct val="110000"/>
              <a:buFont typeface="Wingdings" pitchFamily="2" charset="2"/>
              <a:buNone/>
            </a:pPr>
            <a:r>
              <a:rPr lang="en-US" sz="2800" b="1" dirty="0">
                <a:solidFill>
                  <a:srgbClr val="000000"/>
                </a:solidFill>
              </a:rPr>
              <a:t>1.</a:t>
            </a:r>
            <a:r>
              <a:rPr lang="en-US" sz="2800" dirty="0">
                <a:solidFill>
                  <a:srgbClr val="000000"/>
                </a:solidFill>
              </a:rPr>
              <a:t> For any variables </a:t>
            </a:r>
            <a:r>
              <a:rPr lang="en-US" sz="2800" b="1" i="1" dirty="0">
                <a:solidFill>
                  <a:srgbClr val="000000"/>
                </a:solidFill>
              </a:rPr>
              <a:t>X</a:t>
            </a:r>
            <a:r>
              <a:rPr lang="en-US" sz="2800" dirty="0">
                <a:solidFill>
                  <a:srgbClr val="000000"/>
                </a:solidFill>
              </a:rPr>
              <a:t> and </a:t>
            </a:r>
            <a:r>
              <a:rPr lang="en-US" sz="2800" b="1" i="1" dirty="0">
                <a:solidFill>
                  <a:srgbClr val="000000"/>
                </a:solidFill>
              </a:rPr>
              <a:t>Y</a:t>
            </a:r>
            <a:r>
              <a:rPr lang="en-US" sz="2800" dirty="0">
                <a:solidFill>
                  <a:srgbClr val="000000"/>
                </a:solidFill>
              </a:rPr>
              <a:t>, </a:t>
            </a:r>
          </a:p>
          <a:p>
            <a:pPr eaLnBrk="1" hangingPunct="1">
              <a:lnSpc>
                <a:spcPct val="120000"/>
              </a:lnSpc>
              <a:spcBef>
                <a:spcPct val="15000"/>
              </a:spcBef>
              <a:buSzPct val="110000"/>
            </a:pPr>
            <a:r>
              <a:rPr lang="en-US" sz="2800" dirty="0">
                <a:solidFill>
                  <a:srgbClr val="000000"/>
                </a:solidFill>
              </a:rPr>
              <a:t>	percentage change in (</a:t>
            </a:r>
            <a:r>
              <a:rPr lang="en-US" sz="2800" b="1" i="1" dirty="0">
                <a:solidFill>
                  <a:srgbClr val="000000"/>
                </a:solidFill>
              </a:rPr>
              <a:t>X</a:t>
            </a:r>
            <a:r>
              <a:rPr lang="en-US" sz="2800" dirty="0">
                <a:solidFill>
                  <a:srgbClr val="000000"/>
                </a:solidFill>
              </a:rPr>
              <a:t> </a:t>
            </a:r>
            <a:r>
              <a:rPr lang="en-US" sz="2800" dirty="0">
                <a:solidFill>
                  <a:srgbClr val="000000"/>
                </a:solidFill>
                <a:sym typeface="Symbol" pitchFamily="18" charset="2"/>
              </a:rPr>
              <a:t>×</a:t>
            </a:r>
            <a:r>
              <a:rPr lang="en-US" sz="1400" dirty="0">
                <a:solidFill>
                  <a:srgbClr val="000000"/>
                </a:solidFill>
                <a:sym typeface="Symbol" pitchFamily="18" charset="2"/>
              </a:rPr>
              <a:t> </a:t>
            </a:r>
            <a:r>
              <a:rPr lang="en-US" sz="2800" b="1" i="1" dirty="0">
                <a:solidFill>
                  <a:srgbClr val="000000"/>
                </a:solidFill>
                <a:sym typeface="Symbol" pitchFamily="18" charset="2"/>
              </a:rPr>
              <a:t>Y</a:t>
            </a:r>
            <a:r>
              <a:rPr lang="en-US" sz="1400" dirty="0">
                <a:solidFill>
                  <a:srgbClr val="000000"/>
                </a:solidFill>
                <a:sym typeface="Symbol" pitchFamily="18" charset="2"/>
              </a:rPr>
              <a:t> </a:t>
            </a:r>
            <a:r>
              <a:rPr lang="en-US" sz="2800" dirty="0">
                <a:solidFill>
                  <a:srgbClr val="000000"/>
                </a:solidFill>
                <a:sym typeface="Symbol" pitchFamily="18" charset="2"/>
              </a:rPr>
              <a:t>)</a:t>
            </a:r>
            <a:br>
              <a:rPr lang="en-US" sz="2800" dirty="0">
                <a:solidFill>
                  <a:srgbClr val="000000"/>
                </a:solidFill>
                <a:sym typeface="Symbol" pitchFamily="18" charset="2"/>
              </a:rPr>
            </a:br>
            <a:r>
              <a:rPr lang="en-US" sz="2800" dirty="0">
                <a:solidFill>
                  <a:srgbClr val="000000"/>
                </a:solidFill>
                <a:sym typeface="Symbol" pitchFamily="18" charset="2"/>
              </a:rPr>
              <a:t>		≈ </a:t>
            </a:r>
            <a:r>
              <a:rPr lang="en-US" sz="2800" dirty="0">
                <a:solidFill>
                  <a:srgbClr val="000000"/>
                </a:solidFill>
              </a:rPr>
              <a:t>percentage change in </a:t>
            </a:r>
            <a:r>
              <a:rPr lang="en-US" sz="2800" b="1" i="1" dirty="0">
                <a:solidFill>
                  <a:srgbClr val="000000"/>
                </a:solidFill>
              </a:rPr>
              <a:t>X</a:t>
            </a:r>
            <a:br>
              <a:rPr lang="en-US" sz="2800" b="1" i="1" dirty="0">
                <a:solidFill>
                  <a:srgbClr val="000000"/>
                </a:solidFill>
              </a:rPr>
            </a:br>
            <a:r>
              <a:rPr lang="en-US" sz="2800" b="1" i="1" dirty="0">
                <a:solidFill>
                  <a:srgbClr val="000000"/>
                </a:solidFill>
              </a:rPr>
              <a:t>		 </a:t>
            </a:r>
            <a:r>
              <a:rPr lang="en-US" sz="2800" dirty="0">
                <a:solidFill>
                  <a:srgbClr val="000000"/>
                </a:solidFill>
                <a:sym typeface="Symbol" pitchFamily="18" charset="2"/>
              </a:rPr>
              <a:t>+ </a:t>
            </a:r>
            <a:r>
              <a:rPr lang="en-US" sz="2800" dirty="0">
                <a:solidFill>
                  <a:srgbClr val="000000"/>
                </a:solidFill>
              </a:rPr>
              <a:t>percentage change in </a:t>
            </a:r>
            <a:r>
              <a:rPr lang="en-US" sz="2800" b="1" i="1" dirty="0">
                <a:solidFill>
                  <a:srgbClr val="000000"/>
                </a:solidFill>
              </a:rPr>
              <a:t>Y</a:t>
            </a:r>
            <a:endParaRPr lang="en-US" sz="2400" dirty="0">
              <a:solidFill>
                <a:srgbClr val="000000"/>
              </a:solidFill>
            </a:endParaRPr>
          </a:p>
        </p:txBody>
      </p:sp>
      <p:sp>
        <p:nvSpPr>
          <p:cNvPr id="7" name="Content Placeholder 6">
            <a:extLst>
              <a:ext uri="{FF2B5EF4-FFF2-40B4-BE49-F238E27FC236}">
                <a16:creationId xmlns:a16="http://schemas.microsoft.com/office/drawing/2014/main" id="{74B56450-1A1B-4069-A12B-43949AF7F49C}"/>
              </a:ext>
            </a:extLst>
          </p:cNvPr>
          <p:cNvSpPr>
            <a:spLocks noGrp="1"/>
          </p:cNvSpPr>
          <p:nvPr>
            <p:ph sz="quarter" idx="12"/>
          </p:nvPr>
        </p:nvSpPr>
        <p:spPr>
          <a:xfrm>
            <a:off x="844350" y="4069541"/>
            <a:ext cx="7464197" cy="1273175"/>
          </a:xfrm>
        </p:spPr>
        <p:txBody>
          <a:bodyPr/>
          <a:lstStyle/>
          <a:p>
            <a:r>
              <a:rPr lang="en-US" dirty="0"/>
              <a:t>Example: If your hourly wage rises 5% and you work 7% more hours, then your wage income rises </a:t>
            </a:r>
            <a:br>
              <a:rPr lang="en-US" dirty="0"/>
            </a:br>
            <a:r>
              <a:rPr lang="en-US" dirty="0"/>
              <a:t>approximately 12%.</a:t>
            </a:r>
            <a:endParaRPr lang="en-US" dirty="0">
              <a:sym typeface="Symbol" pitchFamily="18" charset="2"/>
            </a:endParaRPr>
          </a:p>
        </p:txBody>
      </p:sp>
    </p:spTree>
    <p:extLst>
      <p:ext uri="{BB962C8B-B14F-4D97-AF65-F5344CB8AC3E}">
        <p14:creationId xmlns:p14="http://schemas.microsoft.com/office/powerpoint/2010/main" val="42160295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E2387-9D3D-4A10-B2C6-F42111E7C51C}"/>
              </a:ext>
            </a:extLst>
          </p:cNvPr>
          <p:cNvSpPr>
            <a:spLocks noGrp="1"/>
          </p:cNvSpPr>
          <p:nvPr>
            <p:ph type="title"/>
          </p:nvPr>
        </p:nvSpPr>
        <p:spPr/>
        <p:txBody>
          <a:bodyPr/>
          <a:lstStyle/>
          <a:p>
            <a:r>
              <a:rPr lang="en-US" dirty="0">
                <a:solidFill>
                  <a:srgbClr val="A85232"/>
                </a:solidFill>
              </a:rPr>
              <a:t>Two helpful facts for working with percentage changes, part 2</a:t>
            </a:r>
          </a:p>
        </p:txBody>
      </p:sp>
      <p:sp>
        <p:nvSpPr>
          <p:cNvPr id="12" name="Content Placeholder 6">
            <a:extLst>
              <a:ext uri="{FF2B5EF4-FFF2-40B4-BE49-F238E27FC236}">
                <a16:creationId xmlns:a16="http://schemas.microsoft.com/office/drawing/2014/main" id="{861D86B8-7C97-4303-94E4-932C67BD7EFD}"/>
              </a:ext>
            </a:extLst>
          </p:cNvPr>
          <p:cNvSpPr txBox="1">
            <a:spLocks noGrp="1" noChangeArrowheads="1"/>
          </p:cNvSpPr>
          <p:nvPr>
            <p:ph type="body" sz="quarter" idx="10"/>
          </p:nvPr>
        </p:nvSpPr>
        <p:spPr bwMode="auto">
          <a:xfrm>
            <a:off x="844550" y="1349375"/>
            <a:ext cx="7628118" cy="1734514"/>
          </a:xfrm>
          <a:prstGeom prst="rect">
            <a:avLst/>
          </a:prstGeom>
          <a:solidFill>
            <a:srgbClr val="FFCCCC"/>
          </a:solidFill>
          <a:ln w="9525">
            <a:solidFill>
              <a:schemeClr val="tx1"/>
            </a:solidFill>
            <a:miter lim="800000"/>
            <a:headEnd/>
            <a:tailEnd/>
          </a:ln>
        </p:spPr>
        <p:txBody>
          <a:bodyPr wrap="square" lIns="137160" tIns="91440" bIns="137160">
            <a:spAutoFit/>
          </a:bodyPr>
          <a:lstStyle>
            <a:lvl1pPr eaLnBrk="0" hangingPunct="0">
              <a:tabLst>
                <a:tab pos="461963" algn="l"/>
              </a:tabLst>
              <a:defRPr>
                <a:solidFill>
                  <a:schemeClr val="tx1"/>
                </a:solidFill>
                <a:latin typeface="Arial" charset="0"/>
                <a:cs typeface="Arial" charset="0"/>
              </a:defRPr>
            </a:lvl1pPr>
            <a:lvl2pPr marL="742950" indent="-285750" eaLnBrk="0" hangingPunct="0">
              <a:tabLst>
                <a:tab pos="461963" algn="l"/>
              </a:tabLst>
              <a:defRPr>
                <a:solidFill>
                  <a:schemeClr val="tx1"/>
                </a:solidFill>
                <a:latin typeface="Arial" charset="0"/>
                <a:cs typeface="Arial" charset="0"/>
              </a:defRPr>
            </a:lvl2pPr>
            <a:lvl3pPr marL="1143000" indent="-228600" eaLnBrk="0" hangingPunct="0">
              <a:tabLst>
                <a:tab pos="461963" algn="l"/>
              </a:tabLst>
              <a:defRPr>
                <a:solidFill>
                  <a:schemeClr val="tx1"/>
                </a:solidFill>
                <a:latin typeface="Arial" charset="0"/>
                <a:cs typeface="Arial" charset="0"/>
              </a:defRPr>
            </a:lvl3pPr>
            <a:lvl4pPr marL="1600200" indent="-228600" eaLnBrk="0" hangingPunct="0">
              <a:tabLst>
                <a:tab pos="461963" algn="l"/>
              </a:tabLst>
              <a:defRPr>
                <a:solidFill>
                  <a:schemeClr val="tx1"/>
                </a:solidFill>
                <a:latin typeface="Arial" charset="0"/>
                <a:cs typeface="Arial" charset="0"/>
              </a:defRPr>
            </a:lvl4pPr>
            <a:lvl5pPr marL="2057400" indent="-228600" eaLnBrk="0" hangingPunct="0">
              <a:tabLst>
                <a:tab pos="461963"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461963"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461963"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461963"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461963" algn="l"/>
              </a:tabLst>
              <a:defRPr>
                <a:solidFill>
                  <a:schemeClr val="tx1"/>
                </a:solidFill>
                <a:latin typeface="Arial" charset="0"/>
                <a:cs typeface="Arial" charset="0"/>
              </a:defRPr>
            </a:lvl9pPr>
          </a:lstStyle>
          <a:p>
            <a:pPr eaLnBrk="1" hangingPunct="1">
              <a:lnSpc>
                <a:spcPct val="120000"/>
              </a:lnSpc>
              <a:spcBef>
                <a:spcPct val="25000"/>
              </a:spcBef>
              <a:buSzPct val="110000"/>
              <a:buFont typeface="Wingdings" pitchFamily="2" charset="2"/>
              <a:buNone/>
            </a:pPr>
            <a:r>
              <a:rPr lang="en-US" sz="2800" b="1" dirty="0">
                <a:solidFill>
                  <a:srgbClr val="000000"/>
                </a:solidFill>
              </a:rPr>
              <a:t>2.</a:t>
            </a:r>
            <a:r>
              <a:rPr lang="en-US" sz="2800" dirty="0">
                <a:solidFill>
                  <a:srgbClr val="000000"/>
                </a:solidFill>
              </a:rPr>
              <a:t> Percentage change in (</a:t>
            </a:r>
            <a:r>
              <a:rPr lang="en-US" sz="2800" b="1" i="1" dirty="0">
                <a:solidFill>
                  <a:srgbClr val="000000"/>
                </a:solidFill>
              </a:rPr>
              <a:t>X</a:t>
            </a:r>
            <a:r>
              <a:rPr lang="en-US" sz="2800" i="1" dirty="0">
                <a:solidFill>
                  <a:srgbClr val="000000"/>
                </a:solidFill>
              </a:rPr>
              <a:t>/</a:t>
            </a:r>
            <a:r>
              <a:rPr lang="en-US" sz="2800" b="1" i="1" dirty="0">
                <a:solidFill>
                  <a:srgbClr val="000000"/>
                </a:solidFill>
                <a:sym typeface="Symbol" pitchFamily="18" charset="2"/>
              </a:rPr>
              <a:t>Y</a:t>
            </a:r>
            <a:r>
              <a:rPr lang="en-US" sz="1400" dirty="0">
                <a:solidFill>
                  <a:srgbClr val="000000"/>
                </a:solidFill>
                <a:sym typeface="Symbol" pitchFamily="18" charset="2"/>
              </a:rPr>
              <a:t> </a:t>
            </a:r>
            <a:r>
              <a:rPr lang="en-US" sz="2800" dirty="0">
                <a:solidFill>
                  <a:srgbClr val="000000"/>
                </a:solidFill>
                <a:sym typeface="Symbol" pitchFamily="18" charset="2"/>
              </a:rPr>
              <a:t>)</a:t>
            </a:r>
            <a:br>
              <a:rPr lang="en-US" sz="2800" dirty="0">
                <a:solidFill>
                  <a:srgbClr val="000000"/>
                </a:solidFill>
                <a:sym typeface="Symbol" pitchFamily="18" charset="2"/>
              </a:rPr>
            </a:br>
            <a:r>
              <a:rPr lang="en-US" sz="2800" dirty="0">
                <a:solidFill>
                  <a:srgbClr val="000000"/>
                </a:solidFill>
                <a:sym typeface="Symbol" pitchFamily="18" charset="2"/>
              </a:rPr>
              <a:t>		≈ </a:t>
            </a:r>
            <a:r>
              <a:rPr lang="en-US" sz="2800" dirty="0">
                <a:solidFill>
                  <a:srgbClr val="000000"/>
                </a:solidFill>
              </a:rPr>
              <a:t>percentage change in </a:t>
            </a:r>
            <a:r>
              <a:rPr lang="en-US" sz="2800" b="1" i="1" dirty="0">
                <a:solidFill>
                  <a:srgbClr val="000000"/>
                </a:solidFill>
              </a:rPr>
              <a:t>X</a:t>
            </a:r>
            <a:br>
              <a:rPr lang="en-US" sz="2800" b="1" i="1" dirty="0">
                <a:solidFill>
                  <a:srgbClr val="000000"/>
                </a:solidFill>
              </a:rPr>
            </a:br>
            <a:r>
              <a:rPr lang="en-US" sz="2800" b="1" i="1" dirty="0">
                <a:solidFill>
                  <a:srgbClr val="000000"/>
                </a:solidFill>
              </a:rPr>
              <a:t>		 </a:t>
            </a:r>
            <a:r>
              <a:rPr lang="en-US" sz="2800" i="1" dirty="0">
                <a:solidFill>
                  <a:srgbClr val="000000"/>
                </a:solidFill>
              </a:rPr>
              <a:t>−</a:t>
            </a:r>
            <a:r>
              <a:rPr lang="en-US" sz="2800" dirty="0">
                <a:solidFill>
                  <a:srgbClr val="000000"/>
                </a:solidFill>
                <a:sym typeface="Symbol" pitchFamily="18" charset="2"/>
              </a:rPr>
              <a:t> </a:t>
            </a:r>
            <a:r>
              <a:rPr lang="en-US" sz="2800" dirty="0">
                <a:solidFill>
                  <a:srgbClr val="000000"/>
                </a:solidFill>
              </a:rPr>
              <a:t>percentage change in </a:t>
            </a:r>
            <a:r>
              <a:rPr lang="en-US" sz="2800" b="1" i="1" dirty="0">
                <a:solidFill>
                  <a:srgbClr val="000000"/>
                </a:solidFill>
              </a:rPr>
              <a:t>Y</a:t>
            </a:r>
            <a:endParaRPr lang="en-US" sz="2400" dirty="0">
              <a:solidFill>
                <a:srgbClr val="000000"/>
              </a:solidFill>
            </a:endParaRPr>
          </a:p>
        </p:txBody>
      </p:sp>
      <p:sp>
        <p:nvSpPr>
          <p:cNvPr id="7" name="Content Placeholder 6">
            <a:extLst>
              <a:ext uri="{FF2B5EF4-FFF2-40B4-BE49-F238E27FC236}">
                <a16:creationId xmlns:a16="http://schemas.microsoft.com/office/drawing/2014/main" id="{74B56450-1A1B-4069-A12B-43949AF7F49C}"/>
              </a:ext>
            </a:extLst>
          </p:cNvPr>
          <p:cNvSpPr>
            <a:spLocks noGrp="1"/>
          </p:cNvSpPr>
          <p:nvPr>
            <p:ph sz="quarter" idx="12"/>
          </p:nvPr>
        </p:nvSpPr>
        <p:spPr>
          <a:xfrm>
            <a:off x="844350" y="3608203"/>
            <a:ext cx="7464197" cy="1734513"/>
          </a:xfrm>
        </p:spPr>
        <p:txBody>
          <a:bodyPr/>
          <a:lstStyle/>
          <a:p>
            <a:pPr marL="1828800" indent="-1828800">
              <a:lnSpc>
                <a:spcPct val="125000"/>
              </a:lnSpc>
              <a:spcBef>
                <a:spcPct val="40000"/>
              </a:spcBef>
            </a:pPr>
            <a:r>
              <a:rPr lang="en-US" dirty="0"/>
              <a:t>Example: GDP deflator = 100 </a:t>
            </a:r>
            <a:r>
              <a:rPr lang="en-US" dirty="0">
                <a:sym typeface="Symbol" pitchFamily="18" charset="2"/>
              </a:rPr>
              <a:t>×</a:t>
            </a:r>
            <a:r>
              <a:rPr lang="en-US" dirty="0"/>
              <a:t> NGDP / RGDP</a:t>
            </a:r>
          </a:p>
          <a:p>
            <a:pPr>
              <a:lnSpc>
                <a:spcPct val="125000"/>
              </a:lnSpc>
              <a:spcBef>
                <a:spcPct val="40000"/>
              </a:spcBef>
            </a:pPr>
            <a:r>
              <a:rPr lang="en-US" dirty="0"/>
              <a:t>If NGDP rises 9% and RGDP rises 4%, then the inflation rate is approximately 5%.</a:t>
            </a:r>
          </a:p>
        </p:txBody>
      </p:sp>
    </p:spTree>
    <p:extLst>
      <p:ext uri="{BB962C8B-B14F-4D97-AF65-F5344CB8AC3E}">
        <p14:creationId xmlns:p14="http://schemas.microsoft.com/office/powerpoint/2010/main" val="26793726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467CE-DB46-4ABB-8D6A-74CE06C6BC91}"/>
              </a:ext>
            </a:extLst>
          </p:cNvPr>
          <p:cNvSpPr>
            <a:spLocks noGrp="1"/>
          </p:cNvSpPr>
          <p:nvPr>
            <p:ph type="title"/>
          </p:nvPr>
        </p:nvSpPr>
        <p:spPr/>
        <p:txBody>
          <a:bodyPr/>
          <a:lstStyle/>
          <a:p>
            <a:r>
              <a:rPr lang="en-US" dirty="0">
                <a:solidFill>
                  <a:srgbClr val="A85232"/>
                </a:solidFill>
              </a:rPr>
              <a:t>Chain-weighted real GDP</a:t>
            </a:r>
          </a:p>
        </p:txBody>
      </p:sp>
      <p:sp>
        <p:nvSpPr>
          <p:cNvPr id="3" name="Content Placeholder 2">
            <a:extLst>
              <a:ext uri="{FF2B5EF4-FFF2-40B4-BE49-F238E27FC236}">
                <a16:creationId xmlns:a16="http://schemas.microsoft.com/office/drawing/2014/main" id="{667F7E79-483C-46B6-972E-E5E8A2F77345}"/>
              </a:ext>
            </a:extLst>
          </p:cNvPr>
          <p:cNvSpPr>
            <a:spLocks noGrp="1"/>
          </p:cNvSpPr>
          <p:nvPr>
            <p:ph type="body" sz="quarter" idx="10"/>
          </p:nvPr>
        </p:nvSpPr>
        <p:spPr/>
        <p:txBody>
          <a:bodyPr/>
          <a:lstStyle/>
          <a:p>
            <a:pPr marL="342900" indent="-342900">
              <a:spcBef>
                <a:spcPts val="600"/>
              </a:spcBef>
              <a:buClr>
                <a:schemeClr val="tx1"/>
              </a:buClr>
              <a:buSzPct val="100000"/>
              <a:buFont typeface="Arial" panose="020B0604020202020204" pitchFamily="34" charset="0"/>
              <a:buChar char="•"/>
            </a:pPr>
            <a:r>
              <a:rPr lang="en-US" dirty="0"/>
              <a:t>Over time, relative prices change, so the base year should be updated periodically.</a:t>
            </a:r>
          </a:p>
          <a:p>
            <a:pPr marL="342900" indent="-342900">
              <a:spcBef>
                <a:spcPts val="600"/>
              </a:spcBef>
              <a:buClr>
                <a:schemeClr val="tx1"/>
              </a:buClr>
              <a:buSzPct val="100000"/>
              <a:buFont typeface="Arial" panose="020B0604020202020204" pitchFamily="34" charset="0"/>
              <a:buChar char="•"/>
            </a:pPr>
            <a:r>
              <a:rPr lang="en-US" dirty="0"/>
              <a:t>In essence, </a:t>
            </a:r>
            <a:r>
              <a:rPr lang="en-US" b="1" dirty="0">
                <a:solidFill>
                  <a:srgbClr val="FF0000"/>
                </a:solidFill>
              </a:rPr>
              <a:t>chain-weighted real GDP</a:t>
            </a:r>
            <a:r>
              <a:rPr lang="en-US" b="0" baseline="0" dirty="0">
                <a:solidFill>
                  <a:srgbClr val="000000"/>
                </a:solidFill>
              </a:rPr>
              <a:t> </a:t>
            </a:r>
            <a:r>
              <a:rPr lang="en-US" dirty="0"/>
              <a:t>updates the base year every year, so it is more accurate than constant-price GDP.</a:t>
            </a:r>
          </a:p>
          <a:p>
            <a:pPr marL="342900" indent="-342900">
              <a:spcBef>
                <a:spcPts val="600"/>
              </a:spcBef>
              <a:buClr>
                <a:schemeClr val="tx1"/>
              </a:buClr>
              <a:buSzPct val="100000"/>
              <a:buFont typeface="Arial" panose="020B0604020202020204" pitchFamily="34" charset="0"/>
              <a:buChar char="•"/>
            </a:pPr>
            <a:r>
              <a:rPr lang="en-US" dirty="0"/>
              <a:t>Your textbook usually uses constant-price real GDP because:</a:t>
            </a:r>
          </a:p>
          <a:p>
            <a:pPr marL="800100" lvl="1">
              <a:spcBef>
                <a:spcPts val="600"/>
              </a:spcBef>
              <a:buClr>
                <a:schemeClr val="tx1"/>
              </a:buClr>
              <a:buFont typeface="Arial" panose="020B0604020202020204" pitchFamily="34" charset="0"/>
              <a:buChar char="•"/>
            </a:pPr>
            <a:r>
              <a:rPr lang="en-US" dirty="0"/>
              <a:t>the two measures are highly correlated</a:t>
            </a:r>
          </a:p>
          <a:p>
            <a:pPr marL="800100" lvl="1">
              <a:spcBef>
                <a:spcPts val="600"/>
              </a:spcBef>
              <a:buClr>
                <a:schemeClr val="tx1"/>
              </a:buClr>
              <a:buFont typeface="Arial" panose="020B0604020202020204" pitchFamily="34" charset="0"/>
              <a:buChar char="•"/>
            </a:pPr>
            <a:r>
              <a:rPr lang="en-US" dirty="0"/>
              <a:t>constant-price real GDP is easier to compute</a:t>
            </a:r>
          </a:p>
        </p:txBody>
      </p:sp>
    </p:spTree>
    <p:extLst>
      <p:ext uri="{BB962C8B-B14F-4D97-AF65-F5344CB8AC3E}">
        <p14:creationId xmlns:p14="http://schemas.microsoft.com/office/powerpoint/2010/main" val="3394659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467CE-DB46-4ABB-8D6A-74CE06C6BC91}"/>
              </a:ext>
            </a:extLst>
          </p:cNvPr>
          <p:cNvSpPr>
            <a:spLocks noGrp="1"/>
          </p:cNvSpPr>
          <p:nvPr>
            <p:ph type="title"/>
          </p:nvPr>
        </p:nvSpPr>
        <p:spPr/>
        <p:txBody>
          <a:bodyPr/>
          <a:lstStyle/>
          <a:p>
            <a:r>
              <a:rPr lang="en-US" dirty="0">
                <a:solidFill>
                  <a:srgbClr val="A85232"/>
                </a:solidFill>
              </a:rPr>
              <a:t>Consumer price index (CPI)</a:t>
            </a:r>
          </a:p>
        </p:txBody>
      </p:sp>
      <p:sp>
        <p:nvSpPr>
          <p:cNvPr id="3" name="Content Placeholder 2">
            <a:extLst>
              <a:ext uri="{FF2B5EF4-FFF2-40B4-BE49-F238E27FC236}">
                <a16:creationId xmlns:a16="http://schemas.microsoft.com/office/drawing/2014/main" id="{667F7E79-483C-46B6-972E-E5E8A2F77345}"/>
              </a:ext>
            </a:extLst>
          </p:cNvPr>
          <p:cNvSpPr>
            <a:spLocks noGrp="1"/>
          </p:cNvSpPr>
          <p:nvPr>
            <p:ph type="body" sz="quarter" idx="10"/>
          </p:nvPr>
        </p:nvSpPr>
        <p:spPr/>
        <p:txBody>
          <a:bodyPr/>
          <a:lstStyle/>
          <a:p>
            <a:pPr marL="342900" indent="-342900">
              <a:spcBef>
                <a:spcPts val="600"/>
              </a:spcBef>
              <a:buClr>
                <a:schemeClr val="tx1"/>
              </a:buClr>
              <a:buSzPct val="100000"/>
              <a:buFont typeface="Arial" panose="020B0604020202020204" pitchFamily="34" charset="0"/>
              <a:buChar char="•"/>
            </a:pPr>
            <a:r>
              <a:rPr lang="en-US" dirty="0"/>
              <a:t>A measure of the overall level of prices</a:t>
            </a:r>
          </a:p>
          <a:p>
            <a:pPr marL="342900" indent="-342900">
              <a:spcBef>
                <a:spcPts val="600"/>
              </a:spcBef>
              <a:buClr>
                <a:schemeClr val="tx1"/>
              </a:buClr>
              <a:buSzPct val="100000"/>
              <a:buFont typeface="Arial" panose="020B0604020202020204" pitchFamily="34" charset="0"/>
              <a:buChar char="•"/>
            </a:pPr>
            <a:r>
              <a:rPr lang="en-US" dirty="0"/>
              <a:t>Published by the Bureau of Labor Statistics (BLS)</a:t>
            </a:r>
          </a:p>
          <a:p>
            <a:pPr marL="342900" indent="-342900">
              <a:spcBef>
                <a:spcPts val="600"/>
              </a:spcBef>
              <a:buClr>
                <a:schemeClr val="tx1"/>
              </a:buClr>
              <a:buSzPct val="100000"/>
              <a:buFont typeface="Arial" panose="020B0604020202020204" pitchFamily="34" charset="0"/>
              <a:buChar char="•"/>
            </a:pPr>
            <a:r>
              <a:rPr lang="en-US" dirty="0"/>
              <a:t>Uses:</a:t>
            </a:r>
          </a:p>
          <a:p>
            <a:pPr marL="800100" lvl="1">
              <a:spcBef>
                <a:spcPts val="600"/>
              </a:spcBef>
              <a:buClr>
                <a:schemeClr val="tx1"/>
              </a:buClr>
              <a:buFont typeface="Arial" panose="020B0604020202020204" pitchFamily="34" charset="0"/>
              <a:buChar char="•"/>
            </a:pPr>
            <a:r>
              <a:rPr lang="en-US" dirty="0"/>
              <a:t>tracking changes in the typical household’s</a:t>
            </a:r>
            <a:r>
              <a:rPr lang="en-US" baseline="0" dirty="0"/>
              <a:t> </a:t>
            </a:r>
            <a:r>
              <a:rPr lang="en-US" dirty="0"/>
              <a:t>cost of living</a:t>
            </a:r>
          </a:p>
          <a:p>
            <a:pPr marL="800100" lvl="1">
              <a:spcBef>
                <a:spcPts val="600"/>
              </a:spcBef>
              <a:buClr>
                <a:schemeClr val="tx1"/>
              </a:buClr>
              <a:buFont typeface="Arial" panose="020B0604020202020204" pitchFamily="34" charset="0"/>
              <a:buChar char="•"/>
            </a:pPr>
            <a:r>
              <a:rPr lang="en-US" dirty="0"/>
              <a:t>adjusting many contracts for inflation (“COLAs”)</a:t>
            </a:r>
          </a:p>
          <a:p>
            <a:pPr marL="800100" lvl="1">
              <a:spcBef>
                <a:spcPts val="600"/>
              </a:spcBef>
              <a:buClr>
                <a:schemeClr val="tx1"/>
              </a:buClr>
              <a:buFont typeface="Arial" panose="020B0604020202020204" pitchFamily="34" charset="0"/>
              <a:buChar char="•"/>
            </a:pPr>
            <a:r>
              <a:rPr lang="en-US" dirty="0"/>
              <a:t>allowing comparisons of dollar amounts over time</a:t>
            </a:r>
          </a:p>
        </p:txBody>
      </p:sp>
    </p:spTree>
    <p:extLst>
      <p:ext uri="{BB962C8B-B14F-4D97-AF65-F5344CB8AC3E}">
        <p14:creationId xmlns:p14="http://schemas.microsoft.com/office/powerpoint/2010/main" val="17944706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0B42D-4E06-4351-A8C4-54DFA5A1D095}"/>
              </a:ext>
            </a:extLst>
          </p:cNvPr>
          <p:cNvSpPr>
            <a:spLocks noGrp="1"/>
          </p:cNvSpPr>
          <p:nvPr>
            <p:ph type="title"/>
          </p:nvPr>
        </p:nvSpPr>
        <p:spPr/>
        <p:txBody>
          <a:bodyPr/>
          <a:lstStyle/>
          <a:p>
            <a:r>
              <a:rPr lang="en-US" dirty="0">
                <a:solidFill>
                  <a:srgbClr val="A85232"/>
                </a:solidFill>
              </a:rPr>
              <a:t>How the BLS constructs the CPI</a:t>
            </a:r>
          </a:p>
        </p:txBody>
      </p:sp>
      <p:sp>
        <p:nvSpPr>
          <p:cNvPr id="4" name="Content Placeholder 3">
            <a:extLst>
              <a:ext uri="{FF2B5EF4-FFF2-40B4-BE49-F238E27FC236}">
                <a16:creationId xmlns:a16="http://schemas.microsoft.com/office/drawing/2014/main" id="{9AB1D54F-93C8-4AEB-A46E-CF587FB87D18}"/>
              </a:ext>
            </a:extLst>
          </p:cNvPr>
          <p:cNvSpPr>
            <a:spLocks noGrp="1"/>
          </p:cNvSpPr>
          <p:nvPr>
            <p:ph type="body" sz="quarter" idx="10"/>
          </p:nvPr>
        </p:nvSpPr>
        <p:spPr>
          <a:xfrm>
            <a:off x="478361" y="1219686"/>
            <a:ext cx="8326006" cy="2209314"/>
          </a:xfrm>
        </p:spPr>
        <p:txBody>
          <a:bodyPr/>
          <a:lstStyle/>
          <a:p>
            <a:pPr marL="514350" indent="-514350">
              <a:spcBef>
                <a:spcPts val="600"/>
              </a:spcBef>
            </a:pPr>
            <a:r>
              <a:rPr lang="en-US" b="1" dirty="0">
                <a:solidFill>
                  <a:srgbClr val="996633"/>
                </a:solidFill>
              </a:rPr>
              <a:t>1.</a:t>
            </a:r>
            <a:r>
              <a:rPr lang="en-US" dirty="0"/>
              <a:t>	It surveys consumers to determine the composition of the typical consumer’s “basket” of goods</a:t>
            </a:r>
          </a:p>
          <a:p>
            <a:pPr marL="514350" indent="-514350">
              <a:spcBef>
                <a:spcPts val="600"/>
              </a:spcBef>
            </a:pPr>
            <a:r>
              <a:rPr lang="en-US" b="1" dirty="0">
                <a:solidFill>
                  <a:srgbClr val="996633"/>
                </a:solidFill>
              </a:rPr>
              <a:t>2.</a:t>
            </a:r>
            <a:r>
              <a:rPr lang="en-US" dirty="0"/>
              <a:t>	Every month, it collects data on the prices of all items in the basket and computes the cost of the  basket</a:t>
            </a:r>
          </a:p>
          <a:p>
            <a:pPr marL="514350" indent="-514350">
              <a:spcBef>
                <a:spcPts val="600"/>
              </a:spcBef>
            </a:pPr>
            <a:r>
              <a:rPr lang="en-US" b="1" dirty="0">
                <a:solidFill>
                  <a:srgbClr val="996633"/>
                </a:solidFill>
              </a:rPr>
              <a:t>3.</a:t>
            </a:r>
            <a:r>
              <a:rPr lang="en-US" dirty="0"/>
              <a:t>	CPI in any month equals</a:t>
            </a:r>
          </a:p>
        </p:txBody>
      </p:sp>
      <p:graphicFrame>
        <p:nvGraphicFramePr>
          <p:cNvPr id="108548" name="Object 2" descr="100 multiplies Cost of basket in that month over Cost of basket in base period"/>
          <p:cNvGraphicFramePr>
            <a:graphicFrameLocks noChangeAspect="1"/>
          </p:cNvGraphicFramePr>
          <p:nvPr>
            <p:extLst>
              <p:ext uri="{D42A27DB-BD31-4B8C-83A1-F6EECF244321}">
                <p14:modId xmlns:p14="http://schemas.microsoft.com/office/powerpoint/2010/main" val="1244415768"/>
              </p:ext>
            </p:extLst>
          </p:nvPr>
        </p:nvGraphicFramePr>
        <p:xfrm>
          <a:off x="1645444" y="3767528"/>
          <a:ext cx="5853113" cy="1025525"/>
        </p:xfrm>
        <a:graphic>
          <a:graphicData uri="http://schemas.openxmlformats.org/presentationml/2006/ole">
            <mc:AlternateContent xmlns:mc="http://schemas.openxmlformats.org/markup-compatibility/2006">
              <mc:Choice xmlns:v="urn:schemas-microsoft-com:vml" Requires="v">
                <p:oleObj spid="_x0000_s3440" name="Equation" r:id="rId4" imgW="2425700" imgH="431800" progId="Equation.DSMT4">
                  <p:embed/>
                </p:oleObj>
              </mc:Choice>
              <mc:Fallback>
                <p:oleObj name="Equation" r:id="rId4" imgW="2425700" imgH="4318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5444" y="3767528"/>
                        <a:ext cx="5853113" cy="1025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6181899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203F15"/>
                </a:solidFill>
              </a:rPr>
              <a:t>NOW YOU TRY</a:t>
            </a:r>
            <a:br>
              <a:rPr lang="en-US" dirty="0">
                <a:solidFill>
                  <a:schemeClr val="bg1"/>
                </a:solidFill>
                <a:effectLst>
                  <a:outerShdw blurRad="38100" dist="38100" dir="2700000" algn="tl">
                    <a:srgbClr val="000000">
                      <a:alpha val="43137"/>
                    </a:srgbClr>
                  </a:outerShdw>
                </a:effectLst>
              </a:rPr>
            </a:br>
            <a:r>
              <a:rPr lang="en-US" sz="2800" dirty="0"/>
              <a:t>Compute the CPI</a:t>
            </a:r>
          </a:p>
        </p:txBody>
      </p:sp>
      <p:sp>
        <p:nvSpPr>
          <p:cNvPr id="3" name="Content Placeholder 7">
            <a:extLst>
              <a:ext uri="{FF2B5EF4-FFF2-40B4-BE49-F238E27FC236}">
                <a16:creationId xmlns:a16="http://schemas.microsoft.com/office/drawing/2014/main" id="{74DAA091-9088-4B32-8CF7-CB9E320524D2}"/>
              </a:ext>
            </a:extLst>
          </p:cNvPr>
          <p:cNvSpPr>
            <a:spLocks noGrp="1"/>
          </p:cNvSpPr>
          <p:nvPr>
            <p:ph type="body" sz="quarter" idx="10"/>
          </p:nvPr>
        </p:nvSpPr>
        <p:spPr>
          <a:xfrm>
            <a:off x="617262" y="1298407"/>
            <a:ext cx="3171302" cy="1574416"/>
          </a:xfrm>
        </p:spPr>
        <p:txBody>
          <a:bodyPr/>
          <a:lstStyle/>
          <a:p>
            <a:pPr>
              <a:spcAft>
                <a:spcPts val="1200"/>
              </a:spcAft>
            </a:pPr>
            <a:r>
              <a:rPr lang="en-US" dirty="0"/>
              <a:t>Basket: 20 pizzas, 10 compact discs</a:t>
            </a:r>
          </a:p>
          <a:p>
            <a:r>
              <a:rPr lang="en-US" dirty="0"/>
              <a:t>Prices:</a:t>
            </a:r>
          </a:p>
        </p:txBody>
      </p:sp>
      <p:graphicFrame>
        <p:nvGraphicFramePr>
          <p:cNvPr id="17" name="Table Placeholder 16">
            <a:extLst>
              <a:ext uri="{FF2B5EF4-FFF2-40B4-BE49-F238E27FC236}">
                <a16:creationId xmlns:a16="http://schemas.microsoft.com/office/drawing/2014/main" id="{58A27170-8798-402E-B28B-3932E396A2DD}"/>
              </a:ext>
            </a:extLst>
          </p:cNvPr>
          <p:cNvGraphicFramePr>
            <a:graphicFrameLocks noGrp="1"/>
          </p:cNvGraphicFramePr>
          <p:nvPr>
            <p:ph type="tbl" sz="quarter" idx="11"/>
            <p:extLst>
              <p:ext uri="{D42A27DB-BD31-4B8C-83A1-F6EECF244321}">
                <p14:modId xmlns:p14="http://schemas.microsoft.com/office/powerpoint/2010/main" val="2033252967"/>
              </p:ext>
            </p:extLst>
          </p:nvPr>
        </p:nvGraphicFramePr>
        <p:xfrm>
          <a:off x="632312" y="3161804"/>
          <a:ext cx="3406587" cy="2286000"/>
        </p:xfrm>
        <a:graphic>
          <a:graphicData uri="http://schemas.openxmlformats.org/drawingml/2006/table">
            <a:tbl>
              <a:tblPr firstRow="1" bandRow="1">
                <a:tableStyleId>{073A0DAA-6AF3-43AB-8588-CEC1D06C72B9}</a:tableStyleId>
              </a:tblPr>
              <a:tblGrid>
                <a:gridCol w="1135529">
                  <a:extLst>
                    <a:ext uri="{9D8B030D-6E8A-4147-A177-3AD203B41FA5}">
                      <a16:colId xmlns:a16="http://schemas.microsoft.com/office/drawing/2014/main" val="355578462"/>
                    </a:ext>
                  </a:extLst>
                </a:gridCol>
                <a:gridCol w="1135529">
                  <a:extLst>
                    <a:ext uri="{9D8B030D-6E8A-4147-A177-3AD203B41FA5}">
                      <a16:colId xmlns:a16="http://schemas.microsoft.com/office/drawing/2014/main" val="3475674410"/>
                    </a:ext>
                  </a:extLst>
                </a:gridCol>
                <a:gridCol w="1135529">
                  <a:extLst>
                    <a:ext uri="{9D8B030D-6E8A-4147-A177-3AD203B41FA5}">
                      <a16:colId xmlns:a16="http://schemas.microsoft.com/office/drawing/2014/main" val="2072746373"/>
                    </a:ext>
                  </a:extLst>
                </a:gridCol>
              </a:tblGrid>
              <a:tr h="0">
                <a:tc>
                  <a:txBody>
                    <a:bodyPr/>
                    <a:lstStyle/>
                    <a:p>
                      <a:endParaRPr lang="en-US" sz="2400" dirty="0">
                        <a:latin typeface="Arial" panose="020B0604020202020204" pitchFamily="34" charset="0"/>
                        <a:cs typeface="Arial" panose="020B0604020202020204" pitchFamily="34" charset="0"/>
                      </a:endParaRPr>
                    </a:p>
                  </a:txBody>
                  <a:tcPr/>
                </a:tc>
                <a:tc>
                  <a:txBody>
                    <a:bodyPr/>
                    <a:lstStyle/>
                    <a:p>
                      <a:r>
                        <a:rPr lang="en-US" sz="2400" dirty="0">
                          <a:latin typeface="Arial" panose="020B0604020202020204" pitchFamily="34" charset="0"/>
                          <a:cs typeface="Arial" panose="020B0604020202020204" pitchFamily="34" charset="0"/>
                        </a:rPr>
                        <a:t>Pizza</a:t>
                      </a:r>
                    </a:p>
                  </a:txBody>
                  <a:tcPr/>
                </a:tc>
                <a:tc>
                  <a:txBody>
                    <a:bodyPr/>
                    <a:lstStyle/>
                    <a:p>
                      <a:r>
                        <a:rPr lang="en-US" sz="2400" dirty="0">
                          <a:latin typeface="Arial" panose="020B0604020202020204" pitchFamily="34" charset="0"/>
                          <a:cs typeface="Arial" panose="020B0604020202020204" pitchFamily="34" charset="0"/>
                        </a:rPr>
                        <a:t>CDs</a:t>
                      </a:r>
                    </a:p>
                  </a:txBody>
                  <a:tcPr/>
                </a:tc>
                <a:extLst>
                  <a:ext uri="{0D108BD9-81ED-4DB2-BD59-A6C34878D82A}">
                    <a16:rowId xmlns:a16="http://schemas.microsoft.com/office/drawing/2014/main" val="1490067621"/>
                  </a:ext>
                </a:extLst>
              </a:tr>
              <a:tr h="370840">
                <a:tc>
                  <a:txBody>
                    <a:bodyPr/>
                    <a:lstStyle/>
                    <a:p>
                      <a:r>
                        <a:rPr lang="en-US" sz="2400" dirty="0">
                          <a:latin typeface="Arial" panose="020B0604020202020204" pitchFamily="34" charset="0"/>
                          <a:cs typeface="Arial" panose="020B0604020202020204" pitchFamily="34" charset="0"/>
                        </a:rPr>
                        <a:t>2015</a:t>
                      </a:r>
                    </a:p>
                  </a:txBody>
                  <a:tcPr/>
                </a:tc>
                <a:tc>
                  <a:txBody>
                    <a:bodyPr/>
                    <a:lstStyle/>
                    <a:p>
                      <a:r>
                        <a:rPr lang="en-US" sz="2400" dirty="0">
                          <a:latin typeface="Arial" panose="020B0604020202020204" pitchFamily="34" charset="0"/>
                          <a:cs typeface="Arial" panose="020B0604020202020204" pitchFamily="34" charset="0"/>
                        </a:rPr>
                        <a:t>$10</a:t>
                      </a:r>
                    </a:p>
                  </a:txBody>
                  <a:tcPr/>
                </a:tc>
                <a:tc>
                  <a:txBody>
                    <a:bodyPr/>
                    <a:lstStyle/>
                    <a:p>
                      <a:r>
                        <a:rPr lang="en-US" sz="2400" dirty="0">
                          <a:latin typeface="Arial" panose="020B0604020202020204" pitchFamily="34" charset="0"/>
                          <a:cs typeface="Arial" panose="020B0604020202020204" pitchFamily="34" charset="0"/>
                        </a:rPr>
                        <a:t>$15</a:t>
                      </a:r>
                    </a:p>
                  </a:txBody>
                  <a:tcPr/>
                </a:tc>
                <a:extLst>
                  <a:ext uri="{0D108BD9-81ED-4DB2-BD59-A6C34878D82A}">
                    <a16:rowId xmlns:a16="http://schemas.microsoft.com/office/drawing/2014/main" val="3641848708"/>
                  </a:ext>
                </a:extLst>
              </a:tr>
              <a:tr h="370840">
                <a:tc>
                  <a:txBody>
                    <a:bodyPr/>
                    <a:lstStyle/>
                    <a:p>
                      <a:r>
                        <a:rPr lang="en-US" sz="2400" dirty="0">
                          <a:latin typeface="Arial" panose="020B0604020202020204" pitchFamily="34" charset="0"/>
                          <a:cs typeface="Arial" panose="020B0604020202020204" pitchFamily="34" charset="0"/>
                        </a:rPr>
                        <a:t>2016</a:t>
                      </a:r>
                    </a:p>
                  </a:txBody>
                  <a:tcPr/>
                </a:tc>
                <a:tc>
                  <a:txBody>
                    <a:bodyPr/>
                    <a:lstStyle/>
                    <a:p>
                      <a:r>
                        <a:rPr lang="en-US" sz="2400" dirty="0">
                          <a:latin typeface="Arial" panose="020B0604020202020204" pitchFamily="34" charset="0"/>
                          <a:cs typeface="Arial" panose="020B0604020202020204" pitchFamily="34" charset="0"/>
                        </a:rPr>
                        <a:t>11</a:t>
                      </a:r>
                    </a:p>
                  </a:txBody>
                  <a:tcPr/>
                </a:tc>
                <a:tc>
                  <a:txBody>
                    <a:bodyPr/>
                    <a:lstStyle/>
                    <a:p>
                      <a:r>
                        <a:rPr lang="en-US" sz="2400" dirty="0">
                          <a:latin typeface="Arial" panose="020B0604020202020204" pitchFamily="34" charset="0"/>
                          <a:cs typeface="Arial" panose="020B0604020202020204" pitchFamily="34" charset="0"/>
                        </a:rPr>
                        <a:t>15</a:t>
                      </a:r>
                    </a:p>
                  </a:txBody>
                  <a:tcPr/>
                </a:tc>
                <a:extLst>
                  <a:ext uri="{0D108BD9-81ED-4DB2-BD59-A6C34878D82A}">
                    <a16:rowId xmlns:a16="http://schemas.microsoft.com/office/drawing/2014/main" val="758254996"/>
                  </a:ext>
                </a:extLst>
              </a:tr>
              <a:tr h="370840">
                <a:tc>
                  <a:txBody>
                    <a:bodyPr/>
                    <a:lstStyle/>
                    <a:p>
                      <a:r>
                        <a:rPr lang="en-US" sz="2400" dirty="0">
                          <a:latin typeface="Arial" panose="020B0604020202020204" pitchFamily="34" charset="0"/>
                          <a:cs typeface="Arial" panose="020B0604020202020204" pitchFamily="34" charset="0"/>
                        </a:rPr>
                        <a:t>2017</a:t>
                      </a:r>
                    </a:p>
                  </a:txBody>
                  <a:tcPr/>
                </a:tc>
                <a:tc>
                  <a:txBody>
                    <a:bodyPr/>
                    <a:lstStyle/>
                    <a:p>
                      <a:r>
                        <a:rPr lang="en-US" sz="2400" dirty="0">
                          <a:latin typeface="Arial" panose="020B0604020202020204" pitchFamily="34" charset="0"/>
                          <a:cs typeface="Arial" panose="020B0604020202020204" pitchFamily="34" charset="0"/>
                        </a:rPr>
                        <a:t>12</a:t>
                      </a:r>
                    </a:p>
                  </a:txBody>
                  <a:tcPr/>
                </a:tc>
                <a:tc>
                  <a:txBody>
                    <a:bodyPr/>
                    <a:lstStyle/>
                    <a:p>
                      <a:r>
                        <a:rPr lang="en-US" sz="2400" dirty="0">
                          <a:latin typeface="Arial" panose="020B0604020202020204" pitchFamily="34" charset="0"/>
                          <a:cs typeface="Arial" panose="020B0604020202020204" pitchFamily="34" charset="0"/>
                        </a:rPr>
                        <a:t>16</a:t>
                      </a:r>
                    </a:p>
                  </a:txBody>
                  <a:tcPr/>
                </a:tc>
                <a:extLst>
                  <a:ext uri="{0D108BD9-81ED-4DB2-BD59-A6C34878D82A}">
                    <a16:rowId xmlns:a16="http://schemas.microsoft.com/office/drawing/2014/main" val="1812922998"/>
                  </a:ext>
                </a:extLst>
              </a:tr>
              <a:tr h="370840">
                <a:tc>
                  <a:txBody>
                    <a:bodyPr/>
                    <a:lstStyle/>
                    <a:p>
                      <a:r>
                        <a:rPr lang="en-US" sz="2400" dirty="0">
                          <a:latin typeface="Arial" panose="020B0604020202020204" pitchFamily="34" charset="0"/>
                          <a:cs typeface="Arial" panose="020B0604020202020204" pitchFamily="34" charset="0"/>
                        </a:rPr>
                        <a:t>2018</a:t>
                      </a:r>
                    </a:p>
                  </a:txBody>
                  <a:tcPr/>
                </a:tc>
                <a:tc>
                  <a:txBody>
                    <a:bodyPr/>
                    <a:lstStyle/>
                    <a:p>
                      <a:r>
                        <a:rPr lang="en-US" sz="2400" dirty="0">
                          <a:latin typeface="Arial" panose="020B0604020202020204" pitchFamily="34" charset="0"/>
                          <a:cs typeface="Arial" panose="020B0604020202020204" pitchFamily="34" charset="0"/>
                        </a:rPr>
                        <a:t>13</a:t>
                      </a:r>
                    </a:p>
                  </a:txBody>
                  <a:tcPr/>
                </a:tc>
                <a:tc>
                  <a:txBody>
                    <a:bodyPr/>
                    <a:lstStyle/>
                    <a:p>
                      <a:r>
                        <a:rPr lang="en-US" sz="2400" dirty="0">
                          <a:latin typeface="Arial" panose="020B0604020202020204" pitchFamily="34" charset="0"/>
                          <a:cs typeface="Arial" panose="020B0604020202020204" pitchFamily="34" charset="0"/>
                        </a:rPr>
                        <a:t>15</a:t>
                      </a:r>
                    </a:p>
                  </a:txBody>
                  <a:tcPr/>
                </a:tc>
                <a:extLst>
                  <a:ext uri="{0D108BD9-81ED-4DB2-BD59-A6C34878D82A}">
                    <a16:rowId xmlns:a16="http://schemas.microsoft.com/office/drawing/2014/main" val="1702957046"/>
                  </a:ext>
                </a:extLst>
              </a:tr>
            </a:tbl>
          </a:graphicData>
        </a:graphic>
      </p:graphicFrame>
      <p:sp>
        <p:nvSpPr>
          <p:cNvPr id="8" name="Content Placeholder 7">
            <a:extLst>
              <a:ext uri="{FF2B5EF4-FFF2-40B4-BE49-F238E27FC236}">
                <a16:creationId xmlns:a16="http://schemas.microsoft.com/office/drawing/2014/main" id="{D4E7C1AA-FB50-4477-A4BB-90C793EF60B4}"/>
              </a:ext>
            </a:extLst>
          </p:cNvPr>
          <p:cNvSpPr>
            <a:spLocks noGrp="1"/>
          </p:cNvSpPr>
          <p:nvPr>
            <p:ph sz="quarter" idx="13"/>
          </p:nvPr>
        </p:nvSpPr>
        <p:spPr>
          <a:xfrm>
            <a:off x="4428134" y="1775001"/>
            <a:ext cx="4166235" cy="2773607"/>
          </a:xfrm>
        </p:spPr>
        <p:txBody>
          <a:bodyPr/>
          <a:lstStyle/>
          <a:p>
            <a:pPr marL="290513" indent="-290513" eaLnBrk="0" hangingPunct="0">
              <a:lnSpc>
                <a:spcPct val="105000"/>
              </a:lnSpc>
              <a:buClr>
                <a:schemeClr val="accent2"/>
              </a:buClr>
            </a:pPr>
            <a:r>
              <a:rPr kumimoji="1" lang="en-US" dirty="0"/>
              <a:t>For each year, compute:</a:t>
            </a:r>
          </a:p>
          <a:p>
            <a:pPr marL="342900" indent="-342900" eaLnBrk="0" hangingPunct="0">
              <a:lnSpc>
                <a:spcPct val="105000"/>
              </a:lnSpc>
              <a:buClr>
                <a:schemeClr val="tx1"/>
              </a:buClr>
              <a:buSzPct val="100000"/>
              <a:buFont typeface="Arial" panose="020B0604020202020204" pitchFamily="34" charset="0"/>
              <a:buChar char="•"/>
            </a:pPr>
            <a:r>
              <a:rPr kumimoji="1" lang="en-US" dirty="0"/>
              <a:t>the cost of the basket</a:t>
            </a:r>
          </a:p>
          <a:p>
            <a:pPr marL="342900" indent="-342900" eaLnBrk="0" hangingPunct="0">
              <a:lnSpc>
                <a:spcPct val="105000"/>
              </a:lnSpc>
              <a:buClr>
                <a:schemeClr val="tx1"/>
              </a:buClr>
              <a:buSzPct val="100000"/>
              <a:buFont typeface="Arial" panose="020B0604020202020204" pitchFamily="34" charset="0"/>
              <a:buChar char="•"/>
            </a:pPr>
            <a:r>
              <a:rPr kumimoji="1" lang="en-US" dirty="0"/>
              <a:t>the CPI (using 2015 as the base year)</a:t>
            </a:r>
          </a:p>
          <a:p>
            <a:pPr marL="342900" indent="-342900" eaLnBrk="0" hangingPunct="0">
              <a:lnSpc>
                <a:spcPct val="105000"/>
              </a:lnSpc>
              <a:buClr>
                <a:schemeClr val="tx1"/>
              </a:buClr>
              <a:buSzPct val="100000"/>
              <a:buFont typeface="Arial" panose="020B0604020202020204" pitchFamily="34" charset="0"/>
              <a:buChar char="•"/>
            </a:pPr>
            <a:r>
              <a:rPr kumimoji="1" lang="en-US" dirty="0"/>
              <a:t>the inflation rate from the preceding year</a:t>
            </a:r>
            <a:endParaRPr lang="en-US" dirty="0"/>
          </a:p>
        </p:txBody>
      </p:sp>
    </p:spTree>
    <p:extLst>
      <p:ext uri="{BB962C8B-B14F-4D97-AF65-F5344CB8AC3E}">
        <p14:creationId xmlns:p14="http://schemas.microsoft.com/office/powerpoint/2010/main" val="18867628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203F15"/>
                </a:solidFill>
              </a:rPr>
              <a:t>NOW YOU TRY</a:t>
            </a:r>
            <a:r>
              <a:rPr lang="en-US" dirty="0">
                <a:solidFill>
                  <a:schemeClr val="bg1"/>
                </a:solidFill>
                <a:effectLst>
                  <a:outerShdw blurRad="38100" dist="38100" dir="2700000" algn="tl">
                    <a:srgbClr val="000000">
                      <a:alpha val="43137"/>
                    </a:srgbClr>
                  </a:outerShdw>
                </a:effectLst>
              </a:rPr>
              <a:t> </a:t>
            </a:r>
            <a:br>
              <a:rPr lang="en-US" dirty="0">
                <a:solidFill>
                  <a:schemeClr val="bg1"/>
                </a:solidFill>
                <a:effectLst>
                  <a:outerShdw blurRad="38100" dist="38100" dir="2700000" algn="tl">
                    <a:srgbClr val="000000">
                      <a:alpha val="43137"/>
                    </a:srgbClr>
                  </a:outerShdw>
                </a:effectLst>
              </a:rPr>
            </a:br>
            <a:r>
              <a:rPr lang="en-US" sz="2800" dirty="0"/>
              <a:t>Compute the CPI, answers</a:t>
            </a:r>
          </a:p>
        </p:txBody>
      </p:sp>
      <p:pic>
        <p:nvPicPr>
          <p:cNvPr id="27" name="Picture Placeholder 26" descr="A table shows the cost of basket, CPI, and Inflation rate. The data are as follows. In 2015, the cost of basket is 350 dollars, CPI is 100.0, and inflation rate is not applicable. In 2016, the cost of basket is 370 dollars, CPI is 105.7, and inflation rate is 5.7 percent. In 2017, the cost of basket is 400 dollars, CPI is 114.3, and inflation rate is 8.1 percent. In 2018, the cost of basket is 410 dollars, CPI is 117.1, and inflation rate is 2.5 percent.">
            <a:extLst>
              <a:ext uri="{FF2B5EF4-FFF2-40B4-BE49-F238E27FC236}">
                <a16:creationId xmlns:a16="http://schemas.microsoft.com/office/drawing/2014/main" id="{ABBFDD22-D6EC-4527-A779-2667096BCE4C}"/>
              </a:ext>
            </a:extLst>
          </p:cNvPr>
          <p:cNvPicPr>
            <a:picLocks noGrp="1" noChangeAspect="1"/>
          </p:cNvPicPr>
          <p:nvPr>
            <p:ph type="pic" sz="quarter" idx="12"/>
          </p:nvPr>
        </p:nvPicPr>
        <p:blipFill>
          <a:blip r:embed="rId3"/>
          <a:stretch>
            <a:fillRect/>
          </a:stretch>
        </p:blipFill>
        <p:spPr>
          <a:xfrm>
            <a:off x="978013" y="1644089"/>
            <a:ext cx="7211124" cy="4337126"/>
          </a:xfrm>
          <a:prstGeom prst="rect">
            <a:avLst/>
          </a:prstGeom>
        </p:spPr>
      </p:pic>
    </p:spTree>
    <p:extLst>
      <p:ext uri="{BB962C8B-B14F-4D97-AF65-F5344CB8AC3E}">
        <p14:creationId xmlns:p14="http://schemas.microsoft.com/office/powerpoint/2010/main" val="3200278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5E40231-65B2-4492-9453-94A11265CC06}"/>
              </a:ext>
            </a:extLst>
          </p:cNvPr>
          <p:cNvSpPr>
            <a:spLocks noGrp="1"/>
          </p:cNvSpPr>
          <p:nvPr>
            <p:ph type="title"/>
          </p:nvPr>
        </p:nvSpPr>
        <p:spPr/>
        <p:txBody>
          <a:bodyPr/>
          <a:lstStyle/>
          <a:p>
            <a:r>
              <a:rPr lang="en-US" dirty="0">
                <a:solidFill>
                  <a:srgbClr val="A85232"/>
                </a:solidFill>
              </a:rPr>
              <a:t>Value added</a:t>
            </a:r>
            <a:endParaRPr lang="en-US" dirty="0"/>
          </a:p>
        </p:txBody>
      </p:sp>
      <p:sp>
        <p:nvSpPr>
          <p:cNvPr id="12" name="Content Placeholder 11">
            <a:extLst>
              <a:ext uri="{FF2B5EF4-FFF2-40B4-BE49-F238E27FC236}">
                <a16:creationId xmlns:a16="http://schemas.microsoft.com/office/drawing/2014/main" id="{FC38C207-8328-4B6F-8DF1-053F8D50839E}"/>
              </a:ext>
            </a:extLst>
          </p:cNvPr>
          <p:cNvSpPr>
            <a:spLocks noGrp="1"/>
          </p:cNvSpPr>
          <p:nvPr>
            <p:ph type="body" sz="quarter" idx="10"/>
          </p:nvPr>
        </p:nvSpPr>
        <p:spPr/>
        <p:txBody>
          <a:bodyPr/>
          <a:lstStyle/>
          <a:p>
            <a:r>
              <a:rPr lang="en-US" b="1" dirty="0">
                <a:solidFill>
                  <a:srgbClr val="FF0000"/>
                </a:solidFill>
              </a:rPr>
              <a:t>Value added</a:t>
            </a:r>
            <a:r>
              <a:rPr lang="en-US" dirty="0"/>
              <a:t> is the value of output minus the value of the intermediate goods used to produce that output</a:t>
            </a:r>
          </a:p>
        </p:txBody>
      </p:sp>
    </p:spTree>
    <p:extLst>
      <p:ext uri="{BB962C8B-B14F-4D97-AF65-F5344CB8AC3E}">
        <p14:creationId xmlns:p14="http://schemas.microsoft.com/office/powerpoint/2010/main" val="7216027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100000">
              <a:srgbClr val="2D552D"/>
            </a:gs>
            <a:gs pos="0">
              <a:srgbClr val="131B1A"/>
            </a:gs>
          </a:gsLst>
          <a:lin ang="5400000" scaled="1"/>
        </a:gra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DB62913-5A77-4478-94AF-88A4536CF295}"/>
              </a:ext>
            </a:extLst>
          </p:cNvPr>
          <p:cNvSpPr>
            <a:spLocks noGrp="1"/>
          </p:cNvSpPr>
          <p:nvPr>
            <p:ph type="title"/>
          </p:nvPr>
        </p:nvSpPr>
        <p:spPr/>
        <p:txBody>
          <a:bodyPr/>
          <a:lstStyle/>
          <a:p>
            <a:r>
              <a:rPr lang="en-US" dirty="0"/>
              <a:t>The composition of the CPI’s “basket”</a:t>
            </a:r>
          </a:p>
        </p:txBody>
      </p:sp>
      <p:pic>
        <p:nvPicPr>
          <p:cNvPr id="9" name="Picture Placeholder 8" descr="Chart with the following data:&#10;Food and beverage: 15.1%&#10;Housing: 41.9%&#10;Apparel: 3.5%&#10;Transportation: 15.7%&#10;Medical care: 7.7%&#10;Recreation: 5.7%&#10;Education: 3.3%&#10;Communication: 3.7%&#10;Other goods and services: 3.4%">
            <a:extLst>
              <a:ext uri="{FF2B5EF4-FFF2-40B4-BE49-F238E27FC236}">
                <a16:creationId xmlns:a16="http://schemas.microsoft.com/office/drawing/2014/main" id="{79B33643-7F76-4B91-BF6B-6ABEB714B946}"/>
              </a:ext>
            </a:extLst>
          </p:cNvPr>
          <p:cNvPicPr>
            <a:picLocks noGrp="1" noChangeAspect="1"/>
          </p:cNvPicPr>
          <p:nvPr>
            <p:ph type="pic" sz="quarter" idx="10"/>
          </p:nvPr>
        </p:nvPicPr>
        <p:blipFill>
          <a:blip r:embed="rId3"/>
          <a:stretch>
            <a:fillRect/>
          </a:stretch>
        </p:blipFill>
        <p:spPr>
          <a:xfrm>
            <a:off x="983897" y="1108554"/>
            <a:ext cx="7156901" cy="5097605"/>
          </a:xfrm>
          <a:prstGeom prst="rect">
            <a:avLst/>
          </a:prstGeom>
        </p:spPr>
      </p:pic>
    </p:spTree>
    <p:extLst>
      <p:ext uri="{BB962C8B-B14F-4D97-AF65-F5344CB8AC3E}">
        <p14:creationId xmlns:p14="http://schemas.microsoft.com/office/powerpoint/2010/main" val="4020382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F4D05E0-5B6F-4563-8EA3-13D141A5DC58}"/>
              </a:ext>
            </a:extLst>
          </p:cNvPr>
          <p:cNvSpPr>
            <a:spLocks noGrp="1"/>
          </p:cNvSpPr>
          <p:nvPr>
            <p:ph type="title"/>
          </p:nvPr>
        </p:nvSpPr>
        <p:spPr/>
        <p:txBody>
          <a:bodyPr/>
          <a:lstStyle/>
          <a:p>
            <a:r>
              <a:rPr lang="en-US" dirty="0">
                <a:solidFill>
                  <a:srgbClr val="A85232"/>
                </a:solidFill>
              </a:rPr>
              <a:t>Understanding the CPI, part 1</a:t>
            </a:r>
          </a:p>
        </p:txBody>
      </p:sp>
      <p:sp>
        <p:nvSpPr>
          <p:cNvPr id="3" name="Content Placeholder 2">
            <a:extLst>
              <a:ext uri="{FF2B5EF4-FFF2-40B4-BE49-F238E27FC236}">
                <a16:creationId xmlns:a16="http://schemas.microsoft.com/office/drawing/2014/main" id="{E820394E-E747-4979-94E6-C2DC9D656CE7}"/>
              </a:ext>
            </a:extLst>
          </p:cNvPr>
          <p:cNvSpPr>
            <a:spLocks noGrp="1"/>
          </p:cNvSpPr>
          <p:nvPr>
            <p:ph type="body" sz="quarter" idx="10"/>
          </p:nvPr>
        </p:nvSpPr>
        <p:spPr/>
        <p:txBody>
          <a:bodyPr/>
          <a:lstStyle/>
          <a:p>
            <a:pPr marL="288925" indent="-288925" algn="ctr">
              <a:lnSpc>
                <a:spcPct val="105000"/>
              </a:lnSpc>
              <a:spcBef>
                <a:spcPct val="45000"/>
              </a:spcBef>
              <a:buClr>
                <a:srgbClr val="008080"/>
              </a:buClr>
              <a:buSzPct val="120000"/>
            </a:pPr>
            <a:r>
              <a:rPr lang="en-US" i="1" dirty="0">
                <a:latin typeface="Arial" panose="020B0604020202020204" pitchFamily="34" charset="0"/>
                <a:cs typeface="Arial" panose="020B0604020202020204" pitchFamily="34" charset="0"/>
              </a:rPr>
              <a:t>Example with three goods</a:t>
            </a:r>
          </a:p>
          <a:p>
            <a:pPr marL="288925" indent="-288925">
              <a:lnSpc>
                <a:spcPct val="105000"/>
              </a:lnSpc>
              <a:spcBef>
                <a:spcPct val="45000"/>
              </a:spcBef>
              <a:buClr>
                <a:srgbClr val="008080"/>
              </a:buClr>
              <a:buSzPct val="120000"/>
            </a:pPr>
            <a:r>
              <a:rPr lang="en-US" dirty="0">
                <a:latin typeface="Arial" panose="020B0604020202020204" pitchFamily="34" charset="0"/>
                <a:cs typeface="Arial" panose="020B0604020202020204" pitchFamily="34" charset="0"/>
              </a:rPr>
              <a:t>For good </a:t>
            </a:r>
            <a:r>
              <a:rPr lang="en-US" b="1" i="1" dirty="0" err="1">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 = 1, 2, 3</a:t>
            </a:r>
          </a:p>
          <a:p>
            <a:pPr marL="288925" indent="-7938">
              <a:lnSpc>
                <a:spcPct val="105000"/>
              </a:lnSpc>
              <a:spcBef>
                <a:spcPct val="45000"/>
              </a:spcBef>
              <a:buClr>
                <a:srgbClr val="008080"/>
              </a:buClr>
              <a:buSzPct val="120000"/>
            </a:pPr>
            <a:r>
              <a:rPr lang="en-US" i="1" dirty="0">
                <a:latin typeface="Arial" panose="020B0604020202020204" pitchFamily="34" charset="0"/>
                <a:cs typeface="Arial" panose="020B0604020202020204" pitchFamily="34" charset="0"/>
              </a:rPr>
              <a:t>C</a:t>
            </a:r>
            <a:r>
              <a:rPr lang="en-US" b="1" i="1" baseline="-25000" dirty="0">
                <a:latin typeface="Arial" panose="020B0604020202020204" pitchFamily="34" charset="0"/>
                <a:cs typeface="Arial" panose="020B0604020202020204" pitchFamily="34" charset="0"/>
              </a:rPr>
              <a:t>i</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amount of good </a:t>
            </a:r>
            <a:r>
              <a:rPr lang="en-US" b="1" i="1" dirty="0" err="1">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 in the CPI’s basket</a:t>
            </a:r>
          </a:p>
          <a:p>
            <a:pPr marL="288925" indent="-7938">
              <a:lnSpc>
                <a:spcPct val="105000"/>
              </a:lnSpc>
              <a:spcBef>
                <a:spcPct val="45000"/>
              </a:spcBef>
              <a:buClr>
                <a:srgbClr val="008080"/>
              </a:buClr>
              <a:buSzPct val="120000"/>
            </a:pPr>
            <a:r>
              <a:rPr lang="en-US" i="1" dirty="0">
                <a:latin typeface="Arial" panose="020B0604020202020204" pitchFamily="34" charset="0"/>
                <a:cs typeface="Arial" panose="020B0604020202020204" pitchFamily="34" charset="0"/>
              </a:rPr>
              <a:t>P</a:t>
            </a:r>
            <a:r>
              <a:rPr lang="en-US" b="1" i="1" baseline="-25000" dirty="0">
                <a:latin typeface="Arial" panose="020B0604020202020204" pitchFamily="34" charset="0"/>
                <a:cs typeface="Arial" panose="020B0604020202020204" pitchFamily="34" charset="0"/>
              </a:rPr>
              <a:t>it</a:t>
            </a:r>
            <a:r>
              <a:rPr lang="en-US" dirty="0">
                <a:latin typeface="Arial" panose="020B0604020202020204" pitchFamily="34" charset="0"/>
                <a:cs typeface="Arial" panose="020B0604020202020204" pitchFamily="34" charset="0"/>
              </a:rPr>
              <a:t> = price of good </a:t>
            </a:r>
            <a:r>
              <a:rPr lang="en-US" b="1" i="1" dirty="0" err="1">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 in month </a:t>
            </a:r>
            <a:r>
              <a:rPr lang="en-US" b="1" i="1" dirty="0">
                <a:latin typeface="Arial" panose="020B0604020202020204" pitchFamily="34" charset="0"/>
                <a:cs typeface="Arial" panose="020B0604020202020204" pitchFamily="34" charset="0"/>
              </a:rPr>
              <a:t>t</a:t>
            </a:r>
          </a:p>
          <a:p>
            <a:pPr marL="288925" indent="-7938">
              <a:lnSpc>
                <a:spcPct val="105000"/>
              </a:lnSpc>
              <a:spcBef>
                <a:spcPct val="45000"/>
              </a:spcBef>
              <a:buClr>
                <a:srgbClr val="008080"/>
              </a:buClr>
              <a:buSzPct val="120000"/>
            </a:pPr>
            <a:r>
              <a:rPr lang="en-US" i="1" dirty="0">
                <a:latin typeface="Arial" panose="020B0604020202020204" pitchFamily="34" charset="0"/>
                <a:cs typeface="Arial" panose="020B0604020202020204" pitchFamily="34" charset="0"/>
              </a:rPr>
              <a:t>E</a:t>
            </a:r>
            <a:r>
              <a:rPr lang="en-US" b="1" i="1" baseline="-25000" dirty="0">
                <a:latin typeface="Arial" panose="020B0604020202020204" pitchFamily="34" charset="0"/>
                <a:cs typeface="Arial" panose="020B0604020202020204" pitchFamily="34" charset="0"/>
              </a:rPr>
              <a:t>t</a:t>
            </a:r>
            <a:r>
              <a:rPr lang="en-US" dirty="0">
                <a:latin typeface="Arial" panose="020B0604020202020204" pitchFamily="34" charset="0"/>
                <a:cs typeface="Arial" panose="020B0604020202020204" pitchFamily="34" charset="0"/>
              </a:rPr>
              <a:t> = cost of the CPI basket in month </a:t>
            </a:r>
            <a:r>
              <a:rPr lang="en-US" b="1" i="1" dirty="0">
                <a:latin typeface="Arial" panose="020B0604020202020204" pitchFamily="34" charset="0"/>
                <a:cs typeface="Arial" panose="020B0604020202020204" pitchFamily="34" charset="0"/>
              </a:rPr>
              <a:t>t</a:t>
            </a:r>
          </a:p>
          <a:p>
            <a:pPr marL="288925" indent="-7938">
              <a:lnSpc>
                <a:spcPct val="105000"/>
              </a:lnSpc>
              <a:spcBef>
                <a:spcPct val="45000"/>
              </a:spcBef>
              <a:buClr>
                <a:srgbClr val="008080"/>
              </a:buClr>
              <a:buSzPct val="120000"/>
            </a:pPr>
            <a:r>
              <a:rPr lang="en-US" i="1" dirty="0">
                <a:latin typeface="Arial" panose="020B0604020202020204" pitchFamily="34" charset="0"/>
                <a:cs typeface="Arial" panose="020B0604020202020204" pitchFamily="34" charset="0"/>
              </a:rPr>
              <a:t>E</a:t>
            </a:r>
            <a:r>
              <a:rPr lang="en-US" b="1" i="1" baseline="-25000" dirty="0">
                <a:latin typeface="Arial" panose="020B0604020202020204" pitchFamily="34" charset="0"/>
                <a:cs typeface="Arial" panose="020B0604020202020204" pitchFamily="34" charset="0"/>
              </a:rPr>
              <a:t>b</a:t>
            </a:r>
            <a:r>
              <a:rPr lang="en-US" dirty="0">
                <a:latin typeface="Arial" panose="020B0604020202020204" pitchFamily="34" charset="0"/>
                <a:cs typeface="Arial" panose="020B0604020202020204" pitchFamily="34" charset="0"/>
              </a:rPr>
              <a:t> = cost of the basket in the base period</a:t>
            </a:r>
          </a:p>
        </p:txBody>
      </p:sp>
    </p:spTree>
    <p:extLst>
      <p:ext uri="{BB962C8B-B14F-4D97-AF65-F5344CB8AC3E}">
        <p14:creationId xmlns:p14="http://schemas.microsoft.com/office/powerpoint/2010/main" val="24943351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9FF650-0D34-4A9A-AD8D-BD8757BF1553}"/>
              </a:ext>
            </a:extLst>
          </p:cNvPr>
          <p:cNvSpPr>
            <a:spLocks noGrp="1"/>
          </p:cNvSpPr>
          <p:nvPr>
            <p:ph type="title"/>
          </p:nvPr>
        </p:nvSpPr>
        <p:spPr/>
        <p:txBody>
          <a:bodyPr/>
          <a:lstStyle/>
          <a:p>
            <a:r>
              <a:rPr lang="en-US" dirty="0">
                <a:solidFill>
                  <a:srgbClr val="A85232"/>
                </a:solidFill>
              </a:rPr>
              <a:t>Understanding the CPI, part 2</a:t>
            </a:r>
          </a:p>
        </p:txBody>
      </p:sp>
      <p:graphicFrame>
        <p:nvGraphicFramePr>
          <p:cNvPr id="5" name="Object 2" descr="The formula for CPI in month t is shown. The equation reads, CPI in month t equals E subscript t over E subscript b equals P subscript 1t C subscript 1 plus P subscript 2t C subscript 2 plus P subscript 3t C subscript 3 over E subscript b equals (C subscript 1 over E subscript b) P subscript 1t plus (C subscript 2 over E subscript b) P subscript 2t plus (C subscript 3 over E subscript b) P subscript 3t.">
            <a:extLst>
              <a:ext uri="{FF2B5EF4-FFF2-40B4-BE49-F238E27FC236}">
                <a16:creationId xmlns:a16="http://schemas.microsoft.com/office/drawing/2014/main" id="{E9FF961E-531B-43F9-AE3B-3F3C855D953F}"/>
              </a:ext>
            </a:extLst>
          </p:cNvPr>
          <p:cNvGraphicFramePr>
            <a:graphicFrameLocks noChangeAspect="1"/>
          </p:cNvGraphicFramePr>
          <p:nvPr>
            <p:extLst>
              <p:ext uri="{D42A27DB-BD31-4B8C-83A1-F6EECF244321}">
                <p14:modId xmlns:p14="http://schemas.microsoft.com/office/powerpoint/2010/main" val="1132820064"/>
              </p:ext>
            </p:extLst>
          </p:nvPr>
        </p:nvGraphicFramePr>
        <p:xfrm>
          <a:off x="673404" y="1517075"/>
          <a:ext cx="7716837" cy="2174875"/>
        </p:xfrm>
        <a:graphic>
          <a:graphicData uri="http://schemas.openxmlformats.org/presentationml/2006/ole">
            <mc:AlternateContent xmlns:mc="http://schemas.openxmlformats.org/markup-compatibility/2006">
              <mc:Choice xmlns:v="urn:schemas-microsoft-com:vml" Requires="v">
                <p:oleObj spid="_x0000_s6261" name="Equation" r:id="rId4" imgW="3416040" imgH="965160" progId="Equation.DSMT4">
                  <p:embed/>
                </p:oleObj>
              </mc:Choice>
              <mc:Fallback>
                <p:oleObj name="Equation" r:id="rId4" imgW="3416040" imgH="965160" progId="Equation.DSMT4">
                  <p:embed/>
                  <p:pic>
                    <p:nvPicPr>
                      <p:cNvPr id="118787" name="Object 2"/>
                      <p:cNvPicPr>
                        <a:picLocks noChangeAspect="1" noChangeArrowheads="1"/>
                      </p:cNvPicPr>
                      <p:nvPr/>
                    </p:nvPicPr>
                    <p:blipFill>
                      <a:blip r:embed="rId5"/>
                      <a:srcRect/>
                      <a:stretch>
                        <a:fillRect/>
                      </a:stretch>
                    </p:blipFill>
                    <p:spPr bwMode="auto">
                      <a:xfrm>
                        <a:off x="673404" y="1517075"/>
                        <a:ext cx="7716837" cy="2174875"/>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Content Placeholder 3">
            <a:extLst>
              <a:ext uri="{FF2B5EF4-FFF2-40B4-BE49-F238E27FC236}">
                <a16:creationId xmlns:a16="http://schemas.microsoft.com/office/drawing/2014/main" id="{2747828F-7DA2-47FB-A8CD-12DE6E43FF09}"/>
              </a:ext>
            </a:extLst>
          </p:cNvPr>
          <p:cNvSpPr>
            <a:spLocks noGrp="1"/>
          </p:cNvSpPr>
          <p:nvPr>
            <p:ph type="body" sz="quarter" idx="10"/>
          </p:nvPr>
        </p:nvSpPr>
        <p:spPr>
          <a:xfrm>
            <a:off x="458265" y="4467225"/>
            <a:ext cx="8326006" cy="1878235"/>
          </a:xfrm>
        </p:spPr>
        <p:txBody>
          <a:bodyPr/>
          <a:lstStyle/>
          <a:p>
            <a:pPr algn="ctr">
              <a:lnSpc>
                <a:spcPct val="105000"/>
              </a:lnSpc>
              <a:spcBef>
                <a:spcPct val="35000"/>
              </a:spcBef>
              <a:buClr>
                <a:srgbClr val="008080"/>
              </a:buClr>
              <a:buSzPct val="120000"/>
            </a:pPr>
            <a:r>
              <a:rPr lang="en-US" b="1" i="1" dirty="0">
                <a:solidFill>
                  <a:srgbClr val="0E5229"/>
                </a:solidFill>
              </a:rPr>
              <a:t>The CPI</a:t>
            </a:r>
            <a:r>
              <a:rPr lang="en-US" b="1" dirty="0">
                <a:solidFill>
                  <a:srgbClr val="0E5229"/>
                </a:solidFill>
              </a:rPr>
              <a:t> </a:t>
            </a:r>
            <a:r>
              <a:rPr lang="en-US" b="1" i="1" dirty="0">
                <a:solidFill>
                  <a:srgbClr val="0E5229"/>
                </a:solidFill>
              </a:rPr>
              <a:t>is a weighted average of prices.</a:t>
            </a:r>
          </a:p>
          <a:p>
            <a:pPr algn="ctr">
              <a:lnSpc>
                <a:spcPct val="105000"/>
              </a:lnSpc>
              <a:spcBef>
                <a:spcPct val="35000"/>
              </a:spcBef>
              <a:buClr>
                <a:srgbClr val="008080"/>
              </a:buClr>
              <a:buSzPct val="120000"/>
            </a:pPr>
            <a:r>
              <a:rPr lang="en-US" b="1" i="1" dirty="0">
                <a:solidFill>
                  <a:srgbClr val="0E5229"/>
                </a:solidFill>
              </a:rPr>
              <a:t>The weight on each price reflects</a:t>
            </a:r>
            <a:br>
              <a:rPr lang="en-US" b="1" i="1" dirty="0">
                <a:solidFill>
                  <a:srgbClr val="0E5229"/>
                </a:solidFill>
              </a:rPr>
            </a:br>
            <a:r>
              <a:rPr lang="en-US" b="1" i="1" dirty="0">
                <a:solidFill>
                  <a:srgbClr val="0E5229"/>
                </a:solidFill>
              </a:rPr>
              <a:t>that good’s relative importance in the CPI’s basket.</a:t>
            </a:r>
          </a:p>
          <a:p>
            <a:pPr algn="ctr">
              <a:lnSpc>
                <a:spcPct val="105000"/>
              </a:lnSpc>
              <a:spcBef>
                <a:spcPct val="35000"/>
              </a:spcBef>
              <a:buClr>
                <a:srgbClr val="008080"/>
              </a:buClr>
              <a:buSzPct val="120000"/>
            </a:pPr>
            <a:r>
              <a:rPr lang="en-US" b="1" i="1" dirty="0">
                <a:solidFill>
                  <a:srgbClr val="0E5229"/>
                </a:solidFill>
              </a:rPr>
              <a:t>Note that the weights remain fixed over time.</a:t>
            </a:r>
          </a:p>
        </p:txBody>
      </p:sp>
    </p:spTree>
    <p:extLst>
      <p:ext uri="{BB962C8B-B14F-4D97-AF65-F5344CB8AC3E}">
        <p14:creationId xmlns:p14="http://schemas.microsoft.com/office/powerpoint/2010/main" val="28120206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2C994-7DB3-43B4-A0C2-56DFBAB09F00}"/>
              </a:ext>
            </a:extLst>
          </p:cNvPr>
          <p:cNvSpPr>
            <a:spLocks noGrp="1"/>
          </p:cNvSpPr>
          <p:nvPr>
            <p:ph type="title"/>
          </p:nvPr>
        </p:nvSpPr>
        <p:spPr/>
        <p:txBody>
          <a:bodyPr/>
          <a:lstStyle/>
          <a:p>
            <a:r>
              <a:rPr lang="en-US" dirty="0">
                <a:solidFill>
                  <a:srgbClr val="A85232"/>
                </a:solidFill>
              </a:rPr>
              <a:t>Why the CPI may overstate inflation</a:t>
            </a:r>
          </a:p>
        </p:txBody>
      </p:sp>
      <p:sp>
        <p:nvSpPr>
          <p:cNvPr id="4" name="Content Placeholder 2">
            <a:extLst>
              <a:ext uri="{FF2B5EF4-FFF2-40B4-BE49-F238E27FC236}">
                <a16:creationId xmlns:a16="http://schemas.microsoft.com/office/drawing/2014/main" id="{DA5DA4DA-18AE-4C35-B1FD-C7A556F56B1E}"/>
              </a:ext>
            </a:extLst>
          </p:cNvPr>
          <p:cNvSpPr>
            <a:spLocks noGrp="1"/>
          </p:cNvSpPr>
          <p:nvPr>
            <p:ph type="body" sz="quarter" idx="10"/>
          </p:nvPr>
        </p:nvSpPr>
        <p:spPr/>
        <p:txBody>
          <a:bodyPr/>
          <a:lstStyle/>
          <a:p>
            <a:pPr marL="615950" indent="-342900">
              <a:lnSpc>
                <a:spcPct val="100000"/>
              </a:lnSpc>
              <a:spcBef>
                <a:spcPts val="600"/>
              </a:spcBef>
              <a:buClr>
                <a:srgbClr val="FF0000"/>
              </a:buClr>
              <a:buSzPct val="100000"/>
              <a:buFont typeface="Arial" panose="020B0604020202020204" pitchFamily="34" charset="0"/>
              <a:buChar char="•"/>
            </a:pPr>
            <a:r>
              <a:rPr lang="en-US" b="1" dirty="0">
                <a:solidFill>
                  <a:srgbClr val="FF0000"/>
                </a:solidFill>
              </a:rPr>
              <a:t>Substitution bias</a:t>
            </a:r>
            <a:r>
              <a:rPr lang="en-US" dirty="0"/>
              <a:t>:</a:t>
            </a:r>
            <a:br>
              <a:rPr lang="en-US" dirty="0"/>
            </a:br>
            <a:r>
              <a:rPr lang="en-US" dirty="0"/>
              <a:t>The CPI uses fixed weights, so it cannot reflect consumers’ ability to substitute toward goods whose relative prices have fallen.</a:t>
            </a:r>
          </a:p>
          <a:p>
            <a:pPr marL="615950" indent="-342900">
              <a:lnSpc>
                <a:spcPct val="100000"/>
              </a:lnSpc>
              <a:spcBef>
                <a:spcPts val="600"/>
              </a:spcBef>
              <a:buClr>
                <a:srgbClr val="FF0000"/>
              </a:buClr>
              <a:buSzPct val="100000"/>
              <a:buFont typeface="Arial" panose="020B0604020202020204" pitchFamily="34" charset="0"/>
              <a:buChar char="•"/>
            </a:pPr>
            <a:r>
              <a:rPr lang="en-US" b="1" dirty="0">
                <a:solidFill>
                  <a:srgbClr val="FF0000"/>
                </a:solidFill>
              </a:rPr>
              <a:t>Introduction of new goods</a:t>
            </a:r>
            <a:r>
              <a:rPr lang="en-US" dirty="0"/>
              <a:t>:</a:t>
            </a:r>
            <a:br>
              <a:rPr lang="en-US" dirty="0"/>
            </a:br>
            <a:r>
              <a:rPr lang="en-US" dirty="0"/>
              <a:t>The introduction of new goods makes consumers better off and, in effect, increases the real value of the dollar. But it does not reduce the CPI because the CPI uses fixed weights.</a:t>
            </a:r>
          </a:p>
          <a:p>
            <a:pPr marL="615950" indent="-342900">
              <a:lnSpc>
                <a:spcPct val="100000"/>
              </a:lnSpc>
              <a:spcBef>
                <a:spcPts val="600"/>
              </a:spcBef>
              <a:buClr>
                <a:srgbClr val="FF0000"/>
              </a:buClr>
              <a:buSzPct val="100000"/>
              <a:buFont typeface="Arial" panose="020B0604020202020204" pitchFamily="34" charset="0"/>
              <a:buChar char="•"/>
            </a:pPr>
            <a:r>
              <a:rPr lang="en-US" b="1" dirty="0">
                <a:solidFill>
                  <a:srgbClr val="FF0000"/>
                </a:solidFill>
              </a:rPr>
              <a:t>Unmeasured changes in quality</a:t>
            </a:r>
            <a:r>
              <a:rPr lang="en-US" dirty="0"/>
              <a:t>:</a:t>
            </a:r>
            <a:br>
              <a:rPr lang="en-US" dirty="0"/>
            </a:br>
            <a:r>
              <a:rPr lang="en-US" dirty="0"/>
              <a:t>Quality improvements increase the value of the dollar but are often not fully measured.</a:t>
            </a:r>
          </a:p>
        </p:txBody>
      </p:sp>
    </p:spTree>
    <p:extLst>
      <p:ext uri="{BB962C8B-B14F-4D97-AF65-F5344CB8AC3E}">
        <p14:creationId xmlns:p14="http://schemas.microsoft.com/office/powerpoint/2010/main" val="41233937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7D25B-29C8-4DFE-BA66-3F5E0D252F1B}"/>
              </a:ext>
            </a:extLst>
          </p:cNvPr>
          <p:cNvSpPr>
            <a:spLocks noGrp="1"/>
          </p:cNvSpPr>
          <p:nvPr>
            <p:ph type="title"/>
          </p:nvPr>
        </p:nvSpPr>
        <p:spPr/>
        <p:txBody>
          <a:bodyPr/>
          <a:lstStyle/>
          <a:p>
            <a:r>
              <a:rPr lang="en-US" dirty="0">
                <a:solidFill>
                  <a:srgbClr val="A85232"/>
                </a:solidFill>
              </a:rPr>
              <a:t>The size of the CPI’s bias</a:t>
            </a:r>
          </a:p>
        </p:txBody>
      </p:sp>
      <p:sp>
        <p:nvSpPr>
          <p:cNvPr id="4" name="Content Placeholder 2">
            <a:extLst>
              <a:ext uri="{FF2B5EF4-FFF2-40B4-BE49-F238E27FC236}">
                <a16:creationId xmlns:a16="http://schemas.microsoft.com/office/drawing/2014/main" id="{08250ED0-9CB9-421C-A4F5-CFAEE1FA0A40}"/>
              </a:ext>
            </a:extLst>
          </p:cNvPr>
          <p:cNvSpPr>
            <a:spLocks noGrp="1"/>
          </p:cNvSpPr>
          <p:nvPr>
            <p:ph type="body" sz="quarter" idx="10"/>
          </p:nvPr>
        </p:nvSpPr>
        <p:spPr/>
        <p:txBody>
          <a:bodyPr/>
          <a:lstStyle/>
          <a:p>
            <a:pPr marL="342900" indent="-342900">
              <a:spcBef>
                <a:spcPts val="600"/>
              </a:spcBef>
              <a:buClr>
                <a:schemeClr val="tx1"/>
              </a:buClr>
              <a:buSzPct val="100000"/>
              <a:buFont typeface="Arial" panose="020B0604020202020204" pitchFamily="34" charset="0"/>
              <a:buChar char="•"/>
            </a:pPr>
            <a:r>
              <a:rPr lang="en-US" dirty="0"/>
              <a:t>In 1995, a Senate-appointed panel of experts estimated that the CPI overstates inflation by about 1.1% per year.</a:t>
            </a:r>
          </a:p>
          <a:p>
            <a:pPr marL="342900" indent="-342900">
              <a:spcBef>
                <a:spcPts val="600"/>
              </a:spcBef>
              <a:buClr>
                <a:schemeClr val="tx1"/>
              </a:buClr>
              <a:buSzPct val="100000"/>
              <a:buFont typeface="Arial" panose="020B0604020202020204" pitchFamily="34" charset="0"/>
              <a:buChar char="•"/>
            </a:pPr>
            <a:r>
              <a:rPr lang="en-US" dirty="0"/>
              <a:t>The BLS therefore made adjustments to reduce the bias.</a:t>
            </a:r>
          </a:p>
          <a:p>
            <a:pPr marL="342900" indent="-342900">
              <a:spcBef>
                <a:spcPts val="600"/>
              </a:spcBef>
              <a:buClr>
                <a:schemeClr val="tx1"/>
              </a:buClr>
              <a:buSzPct val="100000"/>
              <a:buFont typeface="Arial" panose="020B0604020202020204" pitchFamily="34" charset="0"/>
              <a:buChar char="•"/>
            </a:pPr>
            <a:r>
              <a:rPr lang="en-US" dirty="0"/>
              <a:t>Now, the CPI’s bias is probably under 1% per year.</a:t>
            </a:r>
          </a:p>
        </p:txBody>
      </p:sp>
    </p:spTree>
    <p:extLst>
      <p:ext uri="{BB962C8B-B14F-4D97-AF65-F5344CB8AC3E}">
        <p14:creationId xmlns:p14="http://schemas.microsoft.com/office/powerpoint/2010/main" val="31484112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203F15"/>
                </a:solidFill>
              </a:rPr>
              <a:t>NOW YOU TRY</a:t>
            </a:r>
            <a:br>
              <a:rPr lang="en-US" dirty="0">
                <a:solidFill>
                  <a:schemeClr val="bg1"/>
                </a:solidFill>
                <a:effectLst>
                  <a:outerShdw blurRad="38100" dist="38100" dir="2700000" algn="tl">
                    <a:srgbClr val="000000">
                      <a:alpha val="43137"/>
                    </a:srgbClr>
                  </a:outerShdw>
                </a:effectLst>
              </a:rPr>
            </a:br>
            <a:r>
              <a:rPr lang="en-US" sz="2800" dirty="0"/>
              <a:t>Questions for discussion</a:t>
            </a:r>
          </a:p>
        </p:txBody>
      </p:sp>
      <p:sp>
        <p:nvSpPr>
          <p:cNvPr id="3" name="Content Placeholder 2">
            <a:extLst>
              <a:ext uri="{FF2B5EF4-FFF2-40B4-BE49-F238E27FC236}">
                <a16:creationId xmlns:a16="http://schemas.microsoft.com/office/drawing/2014/main" id="{EA5F149A-BA40-4642-A2E0-0B5AED250C7A}"/>
              </a:ext>
            </a:extLst>
          </p:cNvPr>
          <p:cNvSpPr>
            <a:spLocks noGrp="1"/>
          </p:cNvSpPr>
          <p:nvPr>
            <p:ph type="body" sz="quarter" idx="10"/>
          </p:nvPr>
        </p:nvSpPr>
        <p:spPr/>
        <p:txBody>
          <a:bodyPr/>
          <a:lstStyle/>
          <a:p>
            <a:pPr marL="514350" indent="-514350">
              <a:spcBef>
                <a:spcPts val="600"/>
              </a:spcBef>
              <a:buClr>
                <a:schemeClr val="tx1"/>
              </a:buClr>
              <a:buSzPct val="100000"/>
              <a:buFont typeface="+mj-lt"/>
              <a:buAutoNum type="arabicPeriod"/>
            </a:pPr>
            <a:r>
              <a:rPr lang="en-US" dirty="0"/>
              <a:t>If your grandmother receives Social Security,</a:t>
            </a:r>
            <a:r>
              <a:rPr lang="en-US" baseline="0" dirty="0"/>
              <a:t> </a:t>
            </a:r>
            <a:r>
              <a:rPr lang="en-US" dirty="0"/>
              <a:t>how is she affected by the CPI’s bias?</a:t>
            </a:r>
            <a:endParaRPr lang="en-US" dirty="0">
              <a:solidFill>
                <a:srgbClr val="5F5F5F"/>
              </a:solidFill>
            </a:endParaRPr>
          </a:p>
          <a:p>
            <a:pPr marL="514350" indent="-514350">
              <a:spcBef>
                <a:spcPts val="600"/>
              </a:spcBef>
              <a:buClr>
                <a:schemeClr val="tx1"/>
              </a:buClr>
              <a:buSzPct val="100000"/>
              <a:buFont typeface="+mj-lt"/>
              <a:buAutoNum type="arabicPeriod"/>
            </a:pPr>
            <a:r>
              <a:rPr lang="en-US" dirty="0"/>
              <a:t>Where does the government get the money to pay COLAs to Social Security recipients?</a:t>
            </a:r>
          </a:p>
          <a:p>
            <a:pPr marL="514350" indent="-514350">
              <a:spcBef>
                <a:spcPts val="600"/>
              </a:spcBef>
              <a:buClr>
                <a:schemeClr val="tx1"/>
              </a:buClr>
              <a:buSzPct val="100000"/>
              <a:buFont typeface="+mj-lt"/>
              <a:buAutoNum type="arabicPeriod"/>
            </a:pPr>
            <a:r>
              <a:rPr lang="en-US" dirty="0"/>
              <a:t>If you pay income and Social Security taxes, how does the CPI’s bias affect you?</a:t>
            </a:r>
          </a:p>
          <a:p>
            <a:pPr marL="514350" indent="-514350">
              <a:spcBef>
                <a:spcPts val="600"/>
              </a:spcBef>
              <a:buClr>
                <a:schemeClr val="tx1"/>
              </a:buClr>
              <a:buSzPct val="100000"/>
              <a:buFont typeface="+mj-lt"/>
              <a:buAutoNum type="arabicPeriod"/>
            </a:pPr>
            <a:r>
              <a:rPr lang="en-US" dirty="0"/>
              <a:t>Is the government giving your grandmother too much of a COLA?</a:t>
            </a:r>
          </a:p>
          <a:p>
            <a:pPr marL="514350" indent="-514350">
              <a:spcBef>
                <a:spcPts val="600"/>
              </a:spcBef>
              <a:buClr>
                <a:schemeClr val="tx1"/>
              </a:buClr>
              <a:buSzPct val="100000"/>
              <a:buFont typeface="+mj-lt"/>
              <a:buAutoNum type="arabicPeriod"/>
            </a:pPr>
            <a:r>
              <a:rPr lang="en-US" dirty="0"/>
              <a:t>How does your grandmother’s “basket” differ from the CPI’s? Does this affect your answer to Q4?</a:t>
            </a:r>
          </a:p>
        </p:txBody>
      </p:sp>
    </p:spTree>
    <p:extLst>
      <p:ext uri="{BB962C8B-B14F-4D97-AF65-F5344CB8AC3E}">
        <p14:creationId xmlns:p14="http://schemas.microsoft.com/office/powerpoint/2010/main" val="35816343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8F4AA-BEE7-48CB-8B54-1CB0731F3747}"/>
              </a:ext>
            </a:extLst>
          </p:cNvPr>
          <p:cNvSpPr>
            <a:spLocks noGrp="1"/>
          </p:cNvSpPr>
          <p:nvPr>
            <p:ph type="title"/>
          </p:nvPr>
        </p:nvSpPr>
        <p:spPr/>
        <p:txBody>
          <a:bodyPr/>
          <a:lstStyle/>
          <a:p>
            <a:r>
              <a:rPr lang="en-US" dirty="0">
                <a:solidFill>
                  <a:srgbClr val="A85232"/>
                </a:solidFill>
              </a:rPr>
              <a:t>CPI vs. GDP deflator</a:t>
            </a:r>
          </a:p>
        </p:txBody>
      </p:sp>
      <p:sp>
        <p:nvSpPr>
          <p:cNvPr id="3" name="Content Placeholder 2">
            <a:extLst>
              <a:ext uri="{FF2B5EF4-FFF2-40B4-BE49-F238E27FC236}">
                <a16:creationId xmlns:a16="http://schemas.microsoft.com/office/drawing/2014/main" id="{CA3182E3-0197-4E84-AB3B-8FBE00CFEE4E}"/>
              </a:ext>
            </a:extLst>
          </p:cNvPr>
          <p:cNvSpPr>
            <a:spLocks noGrp="1"/>
          </p:cNvSpPr>
          <p:nvPr>
            <p:ph type="body" sz="quarter" idx="10"/>
          </p:nvPr>
        </p:nvSpPr>
        <p:spPr/>
        <p:txBody>
          <a:bodyPr/>
          <a:lstStyle/>
          <a:p>
            <a:pPr>
              <a:spcBef>
                <a:spcPts val="600"/>
              </a:spcBef>
            </a:pPr>
            <a:r>
              <a:rPr lang="en-US" dirty="0"/>
              <a:t>Prices of capital goods:</a:t>
            </a:r>
          </a:p>
          <a:p>
            <a:pPr marL="800100" lvl="1">
              <a:spcBef>
                <a:spcPts val="600"/>
              </a:spcBef>
              <a:buClr>
                <a:schemeClr val="tx1"/>
              </a:buClr>
              <a:buFont typeface="Arial" panose="020B0604020202020204" pitchFamily="34" charset="0"/>
              <a:buChar char="•"/>
            </a:pPr>
            <a:r>
              <a:rPr lang="en-US" dirty="0"/>
              <a:t>included in GDP deflator (if produced domestically)</a:t>
            </a:r>
          </a:p>
          <a:p>
            <a:pPr marL="800100" lvl="1">
              <a:spcBef>
                <a:spcPts val="600"/>
              </a:spcBef>
              <a:buClr>
                <a:schemeClr val="tx1"/>
              </a:buClr>
              <a:buFont typeface="Arial" panose="020B0604020202020204" pitchFamily="34" charset="0"/>
              <a:buChar char="•"/>
            </a:pPr>
            <a:r>
              <a:rPr lang="en-US" dirty="0"/>
              <a:t>excluded from CPI</a:t>
            </a:r>
          </a:p>
          <a:p>
            <a:pPr>
              <a:spcBef>
                <a:spcPts val="600"/>
              </a:spcBef>
            </a:pPr>
            <a:r>
              <a:rPr lang="en-US" dirty="0"/>
              <a:t>Prices of imported consumer goods:</a:t>
            </a:r>
          </a:p>
          <a:p>
            <a:pPr marL="800100" lvl="1">
              <a:spcBef>
                <a:spcPts val="600"/>
              </a:spcBef>
              <a:buClr>
                <a:schemeClr val="tx1"/>
              </a:buClr>
              <a:buFont typeface="Arial" panose="020B0604020202020204" pitchFamily="34" charset="0"/>
              <a:buChar char="•"/>
            </a:pPr>
            <a:r>
              <a:rPr lang="en-US" dirty="0"/>
              <a:t>included in CPI</a:t>
            </a:r>
          </a:p>
          <a:p>
            <a:pPr marL="800100" lvl="1">
              <a:spcBef>
                <a:spcPts val="600"/>
              </a:spcBef>
              <a:buClr>
                <a:schemeClr val="tx1"/>
              </a:buClr>
              <a:buFont typeface="Arial" panose="020B0604020202020204" pitchFamily="34" charset="0"/>
              <a:buChar char="•"/>
            </a:pPr>
            <a:r>
              <a:rPr lang="en-US" dirty="0"/>
              <a:t>excluded from GDP deflator</a:t>
            </a:r>
          </a:p>
          <a:p>
            <a:pPr>
              <a:spcBef>
                <a:spcPts val="600"/>
              </a:spcBef>
            </a:pPr>
            <a:r>
              <a:rPr lang="en-US" dirty="0"/>
              <a:t>The basket of goods:</a:t>
            </a:r>
          </a:p>
          <a:p>
            <a:pPr marL="800100" lvl="1">
              <a:spcBef>
                <a:spcPts val="600"/>
              </a:spcBef>
              <a:buClr>
                <a:schemeClr val="tx1"/>
              </a:buClr>
              <a:buFont typeface="Arial" panose="020B0604020202020204" pitchFamily="34" charset="0"/>
              <a:buChar char="•"/>
            </a:pPr>
            <a:r>
              <a:rPr lang="en-US" dirty="0"/>
              <a:t>CPI: fixed</a:t>
            </a:r>
          </a:p>
          <a:p>
            <a:pPr marL="800100" lvl="1">
              <a:spcBef>
                <a:spcPts val="600"/>
              </a:spcBef>
              <a:buClr>
                <a:schemeClr val="tx1"/>
              </a:buClr>
              <a:buFont typeface="Arial" panose="020B0604020202020204" pitchFamily="34" charset="0"/>
              <a:buChar char="•"/>
            </a:pPr>
            <a:r>
              <a:rPr lang="en-US" dirty="0"/>
              <a:t>GDP deflator: changes every year</a:t>
            </a:r>
          </a:p>
        </p:txBody>
      </p:sp>
    </p:spTree>
    <p:extLst>
      <p:ext uri="{BB962C8B-B14F-4D97-AF65-F5344CB8AC3E}">
        <p14:creationId xmlns:p14="http://schemas.microsoft.com/office/powerpoint/2010/main" val="40347422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solidFill>
                  <a:srgbClr val="A85232"/>
                </a:solidFill>
              </a:rPr>
              <a:t>The PCE deflator</a:t>
            </a:r>
          </a:p>
        </p:txBody>
      </p:sp>
      <p:sp>
        <p:nvSpPr>
          <p:cNvPr id="3" name="Content Placeholder 2"/>
          <p:cNvSpPr>
            <a:spLocks noGrp="1"/>
          </p:cNvSpPr>
          <p:nvPr>
            <p:ph type="body" sz="quarter" idx="10"/>
          </p:nvPr>
        </p:nvSpPr>
        <p:spPr/>
        <p:txBody>
          <a:bodyPr/>
          <a:lstStyle/>
          <a:p>
            <a:pPr marL="342900" indent="-342900">
              <a:spcBef>
                <a:spcPts val="600"/>
              </a:spcBef>
              <a:buClr>
                <a:schemeClr val="tx1"/>
              </a:buClr>
              <a:buFont typeface="Arial" panose="020B0604020202020204" pitchFamily="34" charset="0"/>
              <a:buChar char="•"/>
            </a:pPr>
            <a:r>
              <a:rPr lang="en-US" dirty="0"/>
              <a:t>Another measure of the price level: personal consumption expenditures (PCE) deflator, the ratio of nominal to real consumer spending</a:t>
            </a:r>
          </a:p>
          <a:p>
            <a:pPr marL="342900" indent="-342900">
              <a:spcBef>
                <a:spcPts val="600"/>
              </a:spcBef>
              <a:buClr>
                <a:schemeClr val="tx1"/>
              </a:buClr>
              <a:buFont typeface="Arial" panose="020B0604020202020204" pitchFamily="34" charset="0"/>
              <a:buChar char="•"/>
            </a:pPr>
            <a:r>
              <a:rPr lang="en-US" dirty="0"/>
              <a:t>How the PCE is like the CPI:</a:t>
            </a:r>
            <a:br>
              <a:rPr lang="en-US" dirty="0"/>
            </a:br>
            <a:r>
              <a:rPr lang="en-US" dirty="0"/>
              <a:t>- only includes consumer spending</a:t>
            </a:r>
            <a:br>
              <a:rPr lang="en-US" dirty="0"/>
            </a:br>
            <a:r>
              <a:rPr lang="en-US" dirty="0"/>
              <a:t>- includes imported consumer goods</a:t>
            </a:r>
          </a:p>
          <a:p>
            <a:pPr marL="342900" indent="-342900">
              <a:spcBef>
                <a:spcPts val="600"/>
              </a:spcBef>
              <a:buClr>
                <a:schemeClr val="tx1"/>
              </a:buClr>
              <a:buFont typeface="Arial" panose="020B0604020202020204" pitchFamily="34" charset="0"/>
              <a:buChar char="•"/>
            </a:pPr>
            <a:r>
              <a:rPr lang="en-US" dirty="0"/>
              <a:t>How the PCE is like the GDP deflator:</a:t>
            </a:r>
            <a:br>
              <a:rPr lang="en-US" dirty="0"/>
            </a:br>
            <a:r>
              <a:rPr lang="en-US" dirty="0"/>
              <a:t>- the “basket” changes over time</a:t>
            </a:r>
          </a:p>
          <a:p>
            <a:pPr marL="342900" indent="-342900">
              <a:spcBef>
                <a:spcPts val="600"/>
              </a:spcBef>
              <a:buClr>
                <a:schemeClr val="tx1"/>
              </a:buClr>
              <a:buFont typeface="Arial" panose="020B0604020202020204" pitchFamily="34" charset="0"/>
              <a:buChar char="•"/>
            </a:pPr>
            <a:r>
              <a:rPr lang="en-US" dirty="0"/>
              <a:t>The Federal Reserve prefers PCE.</a:t>
            </a:r>
          </a:p>
        </p:txBody>
      </p:sp>
    </p:spTree>
    <p:extLst>
      <p:ext uri="{BB962C8B-B14F-4D97-AF65-F5344CB8AC3E}">
        <p14:creationId xmlns:p14="http://schemas.microsoft.com/office/powerpoint/2010/main" val="26894258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AABBD-914B-4DC7-9BF2-D2BB2ED71D7C}"/>
              </a:ext>
            </a:extLst>
          </p:cNvPr>
          <p:cNvSpPr>
            <a:spLocks noGrp="1"/>
          </p:cNvSpPr>
          <p:nvPr>
            <p:ph type="title"/>
          </p:nvPr>
        </p:nvSpPr>
        <p:spPr>
          <a:noFill/>
          <a:ln>
            <a:noFill/>
          </a:ln>
        </p:spPr>
        <p:txBody>
          <a:bodyPr vert="horz" wrap="square" lIns="91440" tIns="45720" rIns="457200" bIns="45720" numCol="1" anchor="ctr" anchorCtr="0" compatLnSpc="1">
            <a:prstTxWarp prst="textNoShape">
              <a:avLst/>
            </a:prstTxWarp>
          </a:bodyPr>
          <a:lstStyle/>
          <a:p>
            <a:r>
              <a:rPr lang="en-US" dirty="0"/>
              <a:t>The GDP deflator, CPI, and PCE deflator</a:t>
            </a:r>
          </a:p>
        </p:txBody>
      </p:sp>
      <p:pic>
        <p:nvPicPr>
          <p:cNvPr id="8" name="Picture Placeholder 3" descr="This line graph compares the three measures of inflation.&#10;This is a line graph that compares the three measures of inflation over time.&#10;The Y axis is the percentage change. The range is from negative 2 to 16. &#10;The X axis lists the years from 1948 to 2018. &#10;The three lines are the CPI, the PCE deflator, and the GDP deflator.&#10;The table presents the approximate results.&#10;Year, 1948; CPI Percentage Change, 8; GDP deflator Percentage Change, 6; PCE deflator Percentage Change, 6;&#10;Year, 1953; CPI Percentage Change, 1; GDP deflator Percentage Change, 2; PCE deflator Percentage Change, 2;&#10;Year, 1958; CPI Percentage Change, 3; GDP deflator Percentage Change, 3; PCE deflator Percentage Change, 3;&#10;Year, 1963; CPI Percentage Change, 1.5; GDP deflator Percentage Change, 1; PCE deflator Percentage Change, 1;&#10;Year, 1968; CPI Percentage Change, 4; GDP deflator Percentage Change, 3.7; PCE deflator Percentage Change, 4;&#10;Year, 1973; CPI Percentage Change, 12; GDP deflator Percentage Change, 10.5; PCE deflator Percentage Change, 11;&#10;Year, 1978; CPI Percentage Change, 7; GDP deflator Percentage Change, 7; PCE deflator Percentage Change, 7;&#10;Year, 1983; CPI Percentage Change, 4; GDP deflator Percentage Change, 3.8; PCE deflator Percentage Change, 3.8;&#10;Year, 1988; CPI Percentage Change, 5; GDP deflator Percentage Change, 4; PCE deflator Percentage Change, 4;&#10;Year, 1993; CPI Percentage Change, 3; GDP deflator Percentage Change, 3; PCE deflator Percentage Change, 3;&#10;Year, 1998; CPI Percentage Change, 2; GDP deflator Percentage Change, 1; PCE deflator Percentage Change, 1;&#10;Year, 2003; CPI Percentage Change, 2; GDP deflator Percentage Change, 2; PCE deflator Percentage Change, 2;&#10;Year, 2008; CPI Percentage Change, 4; GDP deflator Percentage Change, 2.8; PCE deflator Percentage Change, 3;&#10;Year, 2013; CPI Percentage Change, 2; GDP deflator Percentage Change, 1.7; PCE deflator Percentage Change, 1.7."/>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689189" y="1460631"/>
            <a:ext cx="7802698" cy="4040682"/>
          </a:xfrm>
          <a:prstGeom prst="rect">
            <a:avLst/>
          </a:prstGeom>
          <a:noFill/>
          <a:ln>
            <a:noFill/>
          </a:ln>
        </p:spPr>
      </p:pic>
    </p:spTree>
    <p:extLst>
      <p:ext uri="{BB962C8B-B14F-4D97-AF65-F5344CB8AC3E}">
        <p14:creationId xmlns:p14="http://schemas.microsoft.com/office/powerpoint/2010/main" val="2897505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solidFill>
                  <a:srgbClr val="A85232"/>
                </a:solidFill>
              </a:rPr>
              <a:t>Categories of the population</a:t>
            </a:r>
          </a:p>
        </p:txBody>
      </p:sp>
      <p:sp>
        <p:nvSpPr>
          <p:cNvPr id="10" name="Content Placeholder 9"/>
          <p:cNvSpPr>
            <a:spLocks noGrp="1"/>
          </p:cNvSpPr>
          <p:nvPr>
            <p:ph type="body" sz="quarter" idx="10"/>
          </p:nvPr>
        </p:nvSpPr>
        <p:spPr/>
        <p:txBody>
          <a:bodyPr/>
          <a:lstStyle/>
          <a:p>
            <a:pPr marL="342900" indent="-342900">
              <a:spcBef>
                <a:spcPts val="600"/>
              </a:spcBef>
              <a:buClr>
                <a:srgbClr val="FF0000"/>
              </a:buClr>
              <a:buSzPct val="100000"/>
              <a:buFont typeface="Arial" panose="020B0604020202020204" pitchFamily="34" charset="0"/>
              <a:buChar char="•"/>
            </a:pPr>
            <a:r>
              <a:rPr lang="en-US" b="1" dirty="0">
                <a:solidFill>
                  <a:srgbClr val="FF0000"/>
                </a:solidFill>
              </a:rPr>
              <a:t>Employed</a:t>
            </a:r>
            <a:br>
              <a:rPr lang="en-US" b="1" dirty="0">
                <a:solidFill>
                  <a:srgbClr val="FF0000"/>
                </a:solidFill>
              </a:rPr>
            </a:br>
            <a:r>
              <a:rPr lang="en-US" dirty="0"/>
              <a:t>working at a paid job</a:t>
            </a:r>
          </a:p>
          <a:p>
            <a:pPr marL="342900" indent="-342900">
              <a:spcBef>
                <a:spcPts val="600"/>
              </a:spcBef>
              <a:buClr>
                <a:srgbClr val="FF0000"/>
              </a:buClr>
              <a:buSzPct val="100000"/>
              <a:buFont typeface="Arial" panose="020B0604020202020204" pitchFamily="34" charset="0"/>
              <a:buChar char="•"/>
            </a:pPr>
            <a:r>
              <a:rPr lang="en-US" b="1" dirty="0">
                <a:solidFill>
                  <a:srgbClr val="FF0000"/>
                </a:solidFill>
              </a:rPr>
              <a:t>Unemployed</a:t>
            </a:r>
            <a:br>
              <a:rPr lang="en-US" b="1" dirty="0"/>
            </a:br>
            <a:r>
              <a:rPr lang="en-US" dirty="0"/>
              <a:t>not employed but looking for a job</a:t>
            </a:r>
          </a:p>
          <a:p>
            <a:pPr marL="342900" indent="-342900">
              <a:spcBef>
                <a:spcPts val="600"/>
              </a:spcBef>
              <a:buClr>
                <a:srgbClr val="FF0000"/>
              </a:buClr>
              <a:buSzPct val="100000"/>
              <a:buFont typeface="Arial" panose="020B0604020202020204" pitchFamily="34" charset="0"/>
              <a:buChar char="•"/>
            </a:pPr>
            <a:r>
              <a:rPr lang="en-US" b="1" dirty="0">
                <a:solidFill>
                  <a:srgbClr val="FF0000"/>
                </a:solidFill>
              </a:rPr>
              <a:t>Labor force</a:t>
            </a:r>
            <a:br>
              <a:rPr lang="en-US" dirty="0"/>
            </a:br>
            <a:r>
              <a:rPr lang="en-US" dirty="0"/>
              <a:t>the amount of labor available for producing goods and services; all employed plus unemployed persons</a:t>
            </a:r>
          </a:p>
          <a:p>
            <a:pPr marL="342900" indent="-342900">
              <a:spcBef>
                <a:spcPts val="600"/>
              </a:spcBef>
              <a:buClr>
                <a:srgbClr val="FF0000"/>
              </a:buClr>
              <a:buSzPct val="100000"/>
              <a:buFont typeface="Arial" panose="020B0604020202020204" pitchFamily="34" charset="0"/>
              <a:buChar char="•"/>
            </a:pPr>
            <a:r>
              <a:rPr lang="en-US" b="1" dirty="0">
                <a:solidFill>
                  <a:srgbClr val="FF0000"/>
                </a:solidFill>
              </a:rPr>
              <a:t>Not in the labor force</a:t>
            </a:r>
            <a:br>
              <a:rPr lang="en-US" dirty="0"/>
            </a:br>
            <a:r>
              <a:rPr lang="en-US" dirty="0"/>
              <a:t>not employed, not looking for work</a:t>
            </a:r>
          </a:p>
        </p:txBody>
      </p:sp>
    </p:spTree>
    <p:extLst>
      <p:ext uri="{BB962C8B-B14F-4D97-AF65-F5344CB8AC3E}">
        <p14:creationId xmlns:p14="http://schemas.microsoft.com/office/powerpoint/2010/main" val="659499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03F15"/>
                </a:solidFill>
              </a:rPr>
              <a:t>NOW YOU TRY</a:t>
            </a:r>
            <a:br>
              <a:rPr lang="en-US" dirty="0">
                <a:solidFill>
                  <a:srgbClr val="203F15"/>
                </a:solidFill>
              </a:rPr>
            </a:br>
            <a:r>
              <a:rPr lang="en-US" dirty="0"/>
              <a:t>Identifying value added</a:t>
            </a:r>
          </a:p>
        </p:txBody>
      </p:sp>
      <p:sp>
        <p:nvSpPr>
          <p:cNvPr id="7" name="Content Placeholder 2">
            <a:extLst>
              <a:ext uri="{FF2B5EF4-FFF2-40B4-BE49-F238E27FC236}">
                <a16:creationId xmlns:a16="http://schemas.microsoft.com/office/drawing/2014/main" id="{C8B9C9E3-7430-4053-A5FA-5E52206F73CE}"/>
              </a:ext>
            </a:extLst>
          </p:cNvPr>
          <p:cNvSpPr>
            <a:spLocks noGrp="1"/>
          </p:cNvSpPr>
          <p:nvPr>
            <p:ph type="body" sz="quarter" idx="10"/>
          </p:nvPr>
        </p:nvSpPr>
        <p:spPr>
          <a:xfrm>
            <a:off x="568008" y="1237615"/>
            <a:ext cx="8326006" cy="5358824"/>
          </a:xfrm>
        </p:spPr>
        <p:txBody>
          <a:bodyPr/>
          <a:lstStyle/>
          <a:p>
            <a:pPr marL="457200" indent="-457200">
              <a:spcBef>
                <a:spcPts val="600"/>
              </a:spcBef>
              <a:buClr>
                <a:schemeClr val="tx1"/>
              </a:buClr>
              <a:buFont typeface="Arial" panose="020B0604020202020204" pitchFamily="34" charset="0"/>
              <a:buChar char="•"/>
            </a:pPr>
            <a:r>
              <a:rPr lang="en-US" sz="2700" dirty="0"/>
              <a:t>A farmer grows a bushel of wheat and sells it to a miller for $1.00.</a:t>
            </a:r>
          </a:p>
          <a:p>
            <a:pPr marL="457200" indent="-457200">
              <a:spcBef>
                <a:spcPts val="600"/>
              </a:spcBef>
              <a:buClr>
                <a:schemeClr val="tx1"/>
              </a:buClr>
              <a:buFont typeface="Arial" panose="020B0604020202020204" pitchFamily="34" charset="0"/>
              <a:buChar char="•"/>
            </a:pPr>
            <a:r>
              <a:rPr lang="en-US" sz="2700" dirty="0"/>
              <a:t>The miller turns the wheat into flour and sells it to a baker for $3.00.</a:t>
            </a:r>
          </a:p>
          <a:p>
            <a:pPr marL="457200" indent="-457200">
              <a:spcBef>
                <a:spcPts val="600"/>
              </a:spcBef>
              <a:buClr>
                <a:schemeClr val="tx1"/>
              </a:buClr>
              <a:buFont typeface="Arial" panose="020B0604020202020204" pitchFamily="34" charset="0"/>
              <a:buChar char="•"/>
            </a:pPr>
            <a:r>
              <a:rPr lang="en-US" sz="2700" dirty="0"/>
              <a:t>The baker uses the flour to make a loaf of bread and sells it to an engineer for $6.00.</a:t>
            </a:r>
          </a:p>
          <a:p>
            <a:pPr marL="457200" indent="-457200">
              <a:spcBef>
                <a:spcPts val="600"/>
              </a:spcBef>
              <a:buClr>
                <a:schemeClr val="tx1"/>
              </a:buClr>
              <a:buFont typeface="Arial" panose="020B0604020202020204" pitchFamily="34" charset="0"/>
              <a:buChar char="•"/>
            </a:pPr>
            <a:r>
              <a:rPr lang="en-US" sz="2700" dirty="0"/>
              <a:t>The engineer eats the bread.</a:t>
            </a:r>
          </a:p>
          <a:p>
            <a:pPr marL="0" indent="0" algn="ctr">
              <a:spcBef>
                <a:spcPts val="600"/>
              </a:spcBef>
              <a:buClr>
                <a:schemeClr val="tx1">
                  <a:lumMod val="50000"/>
                  <a:lumOff val="50000"/>
                </a:schemeClr>
              </a:buClr>
              <a:buNone/>
            </a:pPr>
            <a:r>
              <a:rPr lang="en-US" i="1" dirty="0">
                <a:solidFill>
                  <a:srgbClr val="C00000"/>
                </a:solidFill>
              </a:rPr>
              <a:t>Compute the value added at each stage</a:t>
            </a:r>
            <a:br>
              <a:rPr lang="en-US" i="1" dirty="0">
                <a:solidFill>
                  <a:srgbClr val="C00000"/>
                </a:solidFill>
              </a:rPr>
            </a:br>
            <a:r>
              <a:rPr lang="en-US" i="1" dirty="0">
                <a:solidFill>
                  <a:srgbClr val="C00000"/>
                </a:solidFill>
              </a:rPr>
              <a:t>of production and GDP.</a:t>
            </a:r>
          </a:p>
        </p:txBody>
      </p:sp>
    </p:spTree>
    <p:extLst>
      <p:ext uri="{BB962C8B-B14F-4D97-AF65-F5344CB8AC3E}">
        <p14:creationId xmlns:p14="http://schemas.microsoft.com/office/powerpoint/2010/main" val="41407235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solidFill>
                  <a:srgbClr val="A85232"/>
                </a:solidFill>
              </a:rPr>
              <a:t>Two important labor-force concepts</a:t>
            </a:r>
          </a:p>
        </p:txBody>
      </p:sp>
      <p:sp>
        <p:nvSpPr>
          <p:cNvPr id="10" name="Content Placeholder 9"/>
          <p:cNvSpPr>
            <a:spLocks noGrp="1"/>
          </p:cNvSpPr>
          <p:nvPr>
            <p:ph type="body" sz="quarter" idx="10"/>
          </p:nvPr>
        </p:nvSpPr>
        <p:spPr/>
        <p:txBody>
          <a:bodyPr/>
          <a:lstStyle/>
          <a:p>
            <a:pPr marL="342900" indent="-342900">
              <a:spcBef>
                <a:spcPts val="600"/>
              </a:spcBef>
              <a:buClr>
                <a:srgbClr val="FF0000"/>
              </a:buClr>
              <a:buSzPct val="100000"/>
              <a:buFont typeface="Arial" panose="020B0604020202020204" pitchFamily="34" charset="0"/>
              <a:buChar char="•"/>
            </a:pPr>
            <a:r>
              <a:rPr lang="en-US" b="1" dirty="0">
                <a:solidFill>
                  <a:srgbClr val="FF0000"/>
                </a:solidFill>
                <a:latin typeface="Arial" panose="020B0604020202020204" pitchFamily="34" charset="0"/>
                <a:cs typeface="Arial" panose="020B0604020202020204" pitchFamily="34" charset="0"/>
              </a:rPr>
              <a:t>Unemployment rate</a:t>
            </a:r>
            <a:br>
              <a:rPr lang="en-US" b="1" dirty="0">
                <a:solidFill>
                  <a:srgbClr val="FF0000"/>
                </a:solidFill>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percentage of the labor force that is unemployed</a:t>
            </a:r>
          </a:p>
          <a:p>
            <a:pPr marL="342900" indent="-342900">
              <a:spcBef>
                <a:spcPts val="600"/>
              </a:spcBef>
              <a:buClr>
                <a:srgbClr val="FF0000"/>
              </a:buClr>
              <a:buSzPct val="100000"/>
              <a:buFont typeface="Arial" panose="020B0604020202020204" pitchFamily="34" charset="0"/>
              <a:buChar char="•"/>
            </a:pPr>
            <a:r>
              <a:rPr lang="en-US" b="1" dirty="0">
                <a:solidFill>
                  <a:srgbClr val="FF0000"/>
                </a:solidFill>
                <a:latin typeface="Arial" panose="020B0604020202020204" pitchFamily="34" charset="0"/>
                <a:cs typeface="Arial" panose="020B0604020202020204" pitchFamily="34" charset="0"/>
              </a:rPr>
              <a:t>Labor-force participation rate</a:t>
            </a:r>
            <a:br>
              <a:rPr lang="en-US" b="1" dirty="0">
                <a:solidFill>
                  <a:srgbClr val="FF0000"/>
                </a:solidFill>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fraction of the adult population that “participates” in the labor force—that is, is working or looking for work</a:t>
            </a:r>
          </a:p>
        </p:txBody>
      </p:sp>
    </p:spTree>
    <p:extLst>
      <p:ext uri="{BB962C8B-B14F-4D97-AF65-F5344CB8AC3E}">
        <p14:creationId xmlns:p14="http://schemas.microsoft.com/office/powerpoint/2010/main" val="39921448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203F15"/>
                </a:solidFill>
              </a:rPr>
              <a:t>NOW YOU TRY</a:t>
            </a:r>
            <a:br>
              <a:rPr lang="en-US" dirty="0">
                <a:solidFill>
                  <a:schemeClr val="bg1"/>
                </a:solidFill>
                <a:effectLst>
                  <a:outerShdw blurRad="38100" dist="38100" dir="2700000" algn="tl">
                    <a:srgbClr val="000000">
                      <a:alpha val="43137"/>
                    </a:srgbClr>
                  </a:outerShdw>
                </a:effectLst>
              </a:rPr>
            </a:br>
            <a:r>
              <a:rPr lang="en-US" sz="2800" dirty="0"/>
              <a:t>Computing labor statistics</a:t>
            </a:r>
          </a:p>
        </p:txBody>
      </p:sp>
      <p:sp>
        <p:nvSpPr>
          <p:cNvPr id="4" name="Content Placeholder 2"/>
          <p:cNvSpPr>
            <a:spLocks noGrp="1"/>
          </p:cNvSpPr>
          <p:nvPr>
            <p:ph type="body" sz="quarter" idx="10"/>
          </p:nvPr>
        </p:nvSpPr>
        <p:spPr/>
        <p:txBody>
          <a:bodyPr/>
          <a:lstStyle/>
          <a:p>
            <a:pPr algn="ctr">
              <a:spcBef>
                <a:spcPts val="600"/>
              </a:spcBef>
              <a:buClr>
                <a:srgbClr val="CC6600"/>
              </a:buClr>
              <a:buSzPct val="120000"/>
              <a:tabLst>
                <a:tab pos="511175" algn="l"/>
                <a:tab pos="4056063" algn="l"/>
                <a:tab pos="5195888" algn="dec"/>
              </a:tabLst>
              <a:defRPr/>
            </a:pPr>
            <a:r>
              <a:rPr lang="en-US" b="1" dirty="0">
                <a:cs typeface="Arial"/>
              </a:rPr>
              <a:t>U.S. adult population by group, June 2017</a:t>
            </a:r>
          </a:p>
          <a:p>
            <a:pPr>
              <a:spcBef>
                <a:spcPts val="600"/>
              </a:spcBef>
              <a:buClr>
                <a:srgbClr val="CC6600"/>
              </a:buClr>
              <a:buSzPct val="120000"/>
              <a:tabLst>
                <a:tab pos="511175" algn="l"/>
                <a:tab pos="3824288" algn="l"/>
                <a:tab pos="4975225" algn="dec"/>
              </a:tabLst>
              <a:defRPr/>
            </a:pPr>
            <a:r>
              <a:rPr lang="en-US" dirty="0">
                <a:cs typeface="Arial"/>
              </a:rPr>
              <a:t>Number employed = 153.2 million</a:t>
            </a:r>
          </a:p>
          <a:p>
            <a:pPr>
              <a:spcBef>
                <a:spcPts val="600"/>
              </a:spcBef>
              <a:buClr>
                <a:srgbClr val="CC6600"/>
              </a:buClr>
              <a:buSzPct val="120000"/>
              <a:tabLst>
                <a:tab pos="511175" algn="l"/>
                <a:tab pos="3824288" algn="l"/>
                <a:tab pos="4975225" algn="dec"/>
              </a:tabLst>
              <a:defRPr/>
            </a:pPr>
            <a:r>
              <a:rPr lang="en-US" dirty="0">
                <a:cs typeface="Arial"/>
              </a:rPr>
              <a:t>Number unemployed = 7.0 million</a:t>
            </a:r>
          </a:p>
          <a:p>
            <a:pPr>
              <a:spcBef>
                <a:spcPts val="600"/>
              </a:spcBef>
              <a:spcAft>
                <a:spcPts val="1200"/>
              </a:spcAft>
              <a:buClr>
                <a:srgbClr val="CC6600"/>
              </a:buClr>
              <a:buSzPct val="120000"/>
              <a:tabLst>
                <a:tab pos="511175" algn="l"/>
                <a:tab pos="3824288" algn="l"/>
                <a:tab pos="4975225" algn="dec"/>
              </a:tabLst>
              <a:defRPr/>
            </a:pPr>
            <a:r>
              <a:rPr lang="en-US" dirty="0">
                <a:cs typeface="Arial"/>
              </a:rPr>
              <a:t>Adult population = 255.0 million</a:t>
            </a:r>
          </a:p>
          <a:p>
            <a:pPr>
              <a:spcBef>
                <a:spcPts val="600"/>
              </a:spcBef>
              <a:buClr>
                <a:srgbClr val="008080"/>
              </a:buClr>
              <a:buSzPct val="120000"/>
              <a:tabLst>
                <a:tab pos="736600" algn="l"/>
                <a:tab pos="4459288" algn="l"/>
                <a:tab pos="5541963" algn="dec"/>
              </a:tabLst>
            </a:pPr>
            <a:r>
              <a:rPr lang="en-US" dirty="0"/>
              <a:t>Calculate</a:t>
            </a:r>
          </a:p>
          <a:p>
            <a:pPr marL="571500" lvl="1">
              <a:spcBef>
                <a:spcPts val="600"/>
              </a:spcBef>
              <a:buClr>
                <a:schemeClr val="tx1"/>
              </a:buClr>
              <a:buSzPct val="120000"/>
              <a:buFont typeface="Arial" panose="020B0604020202020204" pitchFamily="34" charset="0"/>
              <a:buChar char="•"/>
              <a:tabLst>
                <a:tab pos="736600" algn="l"/>
                <a:tab pos="4459288" algn="l"/>
                <a:tab pos="5541963" algn="dec"/>
              </a:tabLst>
            </a:pPr>
            <a:r>
              <a:rPr lang="en-US" dirty="0"/>
              <a:t>the labor force</a:t>
            </a:r>
          </a:p>
          <a:p>
            <a:pPr marL="571500" lvl="1">
              <a:spcBef>
                <a:spcPts val="600"/>
              </a:spcBef>
              <a:buClr>
                <a:schemeClr val="tx1"/>
              </a:buClr>
              <a:buSzPct val="120000"/>
              <a:buFont typeface="Arial" panose="020B0604020202020204" pitchFamily="34" charset="0"/>
              <a:buChar char="•"/>
              <a:tabLst>
                <a:tab pos="736600" algn="l"/>
                <a:tab pos="4459288" algn="l"/>
                <a:tab pos="5541963" algn="dec"/>
              </a:tabLst>
            </a:pPr>
            <a:r>
              <a:rPr lang="en-US" dirty="0"/>
              <a:t>the unemployment rate</a:t>
            </a:r>
          </a:p>
          <a:p>
            <a:pPr marL="571500" lvl="1">
              <a:spcBef>
                <a:spcPts val="600"/>
              </a:spcBef>
              <a:buClr>
                <a:schemeClr val="tx1"/>
              </a:buClr>
              <a:buSzPct val="120000"/>
              <a:buFont typeface="Arial" panose="020B0604020202020204" pitchFamily="34" charset="0"/>
              <a:buChar char="•"/>
              <a:tabLst>
                <a:tab pos="736600" algn="l"/>
                <a:tab pos="4459288" algn="l"/>
                <a:tab pos="5541963" algn="dec"/>
              </a:tabLst>
            </a:pPr>
            <a:r>
              <a:rPr lang="en-US" dirty="0"/>
              <a:t>the labor force participation rate</a:t>
            </a:r>
          </a:p>
        </p:txBody>
      </p:sp>
    </p:spTree>
    <p:extLst>
      <p:ext uri="{BB962C8B-B14F-4D97-AF65-F5344CB8AC3E}">
        <p14:creationId xmlns:p14="http://schemas.microsoft.com/office/powerpoint/2010/main" val="38773704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203F15"/>
                </a:solidFill>
              </a:rPr>
              <a:t>NOW YOU TRY</a:t>
            </a:r>
            <a:br>
              <a:rPr lang="en-US" dirty="0">
                <a:solidFill>
                  <a:schemeClr val="bg1"/>
                </a:solidFill>
                <a:effectLst>
                  <a:outerShdw blurRad="38100" dist="38100" dir="2700000" algn="tl">
                    <a:srgbClr val="000000">
                      <a:alpha val="43137"/>
                    </a:srgbClr>
                  </a:outerShdw>
                </a:effectLst>
              </a:rPr>
            </a:br>
            <a:r>
              <a:rPr lang="en-US" sz="2800" dirty="0"/>
              <a:t>Computing labor statistics, answers</a:t>
            </a:r>
          </a:p>
        </p:txBody>
      </p:sp>
      <p:sp>
        <p:nvSpPr>
          <p:cNvPr id="3" name="Content Placeholder 2"/>
          <p:cNvSpPr>
            <a:spLocks noGrp="1"/>
          </p:cNvSpPr>
          <p:nvPr>
            <p:ph type="body" sz="quarter" idx="10"/>
          </p:nvPr>
        </p:nvSpPr>
        <p:spPr/>
        <p:txBody>
          <a:bodyPr/>
          <a:lstStyle/>
          <a:p>
            <a:pPr>
              <a:spcBef>
                <a:spcPct val="55000"/>
              </a:spcBef>
              <a:buClr>
                <a:srgbClr val="CC6600"/>
              </a:buClr>
              <a:defRPr/>
            </a:pPr>
            <a:r>
              <a:rPr lang="en-US" dirty="0"/>
              <a:t>Data: </a:t>
            </a:r>
            <a:r>
              <a:rPr lang="en-US" b="1" i="1" dirty="0"/>
              <a:t>E</a:t>
            </a:r>
            <a:r>
              <a:rPr lang="en-US" dirty="0"/>
              <a:t> = 153.2, </a:t>
            </a:r>
            <a:r>
              <a:rPr lang="en-US" b="1" i="1" dirty="0"/>
              <a:t>U</a:t>
            </a:r>
            <a:r>
              <a:rPr lang="en-US" dirty="0"/>
              <a:t> = 7.0, </a:t>
            </a:r>
            <a:r>
              <a:rPr lang="en-US" b="1" i="1" dirty="0"/>
              <a:t>POP</a:t>
            </a:r>
            <a:r>
              <a:rPr lang="en-US" dirty="0"/>
              <a:t> = 255.0</a:t>
            </a:r>
          </a:p>
          <a:p>
            <a:pPr>
              <a:spcBef>
                <a:spcPct val="55000"/>
              </a:spcBef>
              <a:buClr>
                <a:schemeClr val="tx1">
                  <a:lumMod val="50000"/>
                  <a:lumOff val="50000"/>
                </a:schemeClr>
              </a:buClr>
              <a:defRPr/>
            </a:pPr>
            <a:r>
              <a:rPr lang="en-US" dirty="0"/>
              <a:t>Labor force</a:t>
            </a:r>
            <a:br>
              <a:rPr lang="en-US" dirty="0"/>
            </a:br>
            <a:r>
              <a:rPr lang="en-US" b="1" i="1" dirty="0"/>
              <a:t>L</a:t>
            </a:r>
            <a:r>
              <a:rPr lang="en-US" dirty="0"/>
              <a:t> = </a:t>
            </a:r>
            <a:r>
              <a:rPr lang="en-US" b="1" i="1" dirty="0"/>
              <a:t>E</a:t>
            </a:r>
            <a:r>
              <a:rPr lang="en-US" dirty="0"/>
              <a:t> + </a:t>
            </a:r>
            <a:r>
              <a:rPr lang="en-US" b="1" i="1" dirty="0"/>
              <a:t>U</a:t>
            </a:r>
            <a:r>
              <a:rPr lang="en-US" dirty="0"/>
              <a:t> = 153.2 + 7.0 = </a:t>
            </a:r>
            <a:r>
              <a:rPr lang="en-US" u="sng" dirty="0">
                <a:solidFill>
                  <a:srgbClr val="FF0000"/>
                </a:solidFill>
              </a:rPr>
              <a:t>160.2</a:t>
            </a:r>
          </a:p>
          <a:p>
            <a:pPr>
              <a:spcBef>
                <a:spcPct val="55000"/>
              </a:spcBef>
              <a:buClr>
                <a:schemeClr val="tx1">
                  <a:lumMod val="50000"/>
                  <a:lumOff val="50000"/>
                </a:schemeClr>
              </a:buClr>
              <a:defRPr/>
            </a:pPr>
            <a:r>
              <a:rPr lang="en-US" dirty="0"/>
              <a:t>Unemployment rate</a:t>
            </a:r>
            <a:br>
              <a:rPr lang="en-US" dirty="0"/>
            </a:br>
            <a:r>
              <a:rPr lang="en-US" b="1" i="1" dirty="0"/>
              <a:t>U/L</a:t>
            </a:r>
            <a:r>
              <a:rPr lang="en-US" dirty="0"/>
              <a:t> × 100% = (7.0/160.2) × 100% = </a:t>
            </a:r>
            <a:r>
              <a:rPr lang="en-US" u="sng" dirty="0">
                <a:solidFill>
                  <a:srgbClr val="FF0000"/>
                </a:solidFill>
              </a:rPr>
              <a:t>4.4%</a:t>
            </a:r>
          </a:p>
          <a:p>
            <a:pPr>
              <a:spcBef>
                <a:spcPct val="55000"/>
              </a:spcBef>
              <a:buClr>
                <a:schemeClr val="tx1">
                  <a:lumMod val="50000"/>
                  <a:lumOff val="50000"/>
                </a:schemeClr>
              </a:buClr>
              <a:defRPr/>
            </a:pPr>
            <a:r>
              <a:rPr lang="en-US" dirty="0"/>
              <a:t>Labor force participation rate</a:t>
            </a:r>
            <a:br>
              <a:rPr lang="en-US" dirty="0"/>
            </a:br>
            <a:r>
              <a:rPr lang="en-US" b="1" i="1" dirty="0"/>
              <a:t>L/POP</a:t>
            </a:r>
            <a:r>
              <a:rPr lang="en-US" dirty="0"/>
              <a:t> × 100% = (</a:t>
            </a:r>
            <a:r>
              <a:rPr lang="en-US" dirty="0">
                <a:latin typeface="Arial" charset="0"/>
                <a:cs typeface="Arial" charset="0"/>
              </a:rPr>
              <a:t>160.2</a:t>
            </a:r>
            <a:r>
              <a:rPr lang="en-US" dirty="0"/>
              <a:t>/</a:t>
            </a:r>
            <a:r>
              <a:rPr lang="en-US" dirty="0">
                <a:latin typeface="Arial" charset="0"/>
                <a:cs typeface="Arial" charset="0"/>
              </a:rPr>
              <a:t>255.0</a:t>
            </a:r>
            <a:r>
              <a:rPr lang="en-US" dirty="0"/>
              <a:t>) × 100% = </a:t>
            </a:r>
            <a:r>
              <a:rPr lang="en-US" u="sng" dirty="0">
                <a:solidFill>
                  <a:srgbClr val="FF0000"/>
                </a:solidFill>
              </a:rPr>
              <a:t>62.8%</a:t>
            </a:r>
          </a:p>
        </p:txBody>
      </p:sp>
    </p:spTree>
    <p:extLst>
      <p:ext uri="{BB962C8B-B14F-4D97-AF65-F5344CB8AC3E}">
        <p14:creationId xmlns:p14="http://schemas.microsoft.com/office/powerpoint/2010/main" val="9408407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203F15"/>
                </a:solidFill>
              </a:rPr>
              <a:t>NOW YOU TRY</a:t>
            </a:r>
            <a:r>
              <a:rPr lang="en-US" sz="2800" baseline="0" dirty="0">
                <a:solidFill>
                  <a:schemeClr val="bg1"/>
                </a:solidFill>
                <a:effectLst>
                  <a:outerShdw blurRad="38100" dist="38100" dir="2700000" algn="tl">
                    <a:srgbClr val="000000">
                      <a:alpha val="43137"/>
                    </a:srgbClr>
                  </a:outerShdw>
                </a:effectLst>
              </a:rPr>
              <a:t> </a:t>
            </a:r>
            <a:br>
              <a:rPr lang="en-US" sz="2800" baseline="0" dirty="0">
                <a:solidFill>
                  <a:schemeClr val="bg1"/>
                </a:solidFill>
                <a:effectLst>
                  <a:outerShdw blurRad="38100" dist="38100" dir="2700000" algn="tl">
                    <a:srgbClr val="000000">
                      <a:alpha val="43137"/>
                    </a:srgbClr>
                  </a:outerShdw>
                </a:effectLst>
              </a:rPr>
            </a:br>
            <a:r>
              <a:rPr lang="en-US" sz="2800" dirty="0"/>
              <a:t>Computing percentage changes</a:t>
            </a:r>
          </a:p>
        </p:txBody>
      </p:sp>
      <p:sp>
        <p:nvSpPr>
          <p:cNvPr id="3" name="Content Placeholder 2"/>
          <p:cNvSpPr>
            <a:spLocks noGrp="1"/>
          </p:cNvSpPr>
          <p:nvPr>
            <p:ph type="body" sz="quarter" idx="10"/>
          </p:nvPr>
        </p:nvSpPr>
        <p:spPr/>
        <p:txBody>
          <a:bodyPr/>
          <a:lstStyle/>
          <a:p>
            <a:pPr>
              <a:buClr>
                <a:srgbClr val="CC6600"/>
              </a:buClr>
              <a:defRPr/>
            </a:pPr>
            <a:r>
              <a:rPr lang="en-US" dirty="0"/>
              <a:t>Suppose</a:t>
            </a:r>
          </a:p>
          <a:p>
            <a:pPr marL="577850" lvl="1">
              <a:buClr>
                <a:schemeClr val="tx1"/>
              </a:buClr>
              <a:buFont typeface="Arial" panose="020B0604020202020204" pitchFamily="34" charset="0"/>
              <a:buChar char="•"/>
              <a:defRPr/>
            </a:pPr>
            <a:r>
              <a:rPr lang="en-US" dirty="0"/>
              <a:t>population increases by 1%</a:t>
            </a:r>
          </a:p>
          <a:p>
            <a:pPr marL="577850" lvl="1">
              <a:buClr>
                <a:schemeClr val="tx1"/>
              </a:buClr>
              <a:buFont typeface="Arial" panose="020B0604020202020204" pitchFamily="34" charset="0"/>
              <a:buChar char="•"/>
              <a:defRPr/>
            </a:pPr>
            <a:r>
              <a:rPr lang="en-US" dirty="0"/>
              <a:t>labor force increases by 3%</a:t>
            </a:r>
          </a:p>
          <a:p>
            <a:pPr marL="577850" lvl="1">
              <a:buClr>
                <a:schemeClr val="tx1"/>
              </a:buClr>
              <a:buFont typeface="Arial" panose="020B0604020202020204" pitchFamily="34" charset="0"/>
              <a:buChar char="•"/>
              <a:defRPr/>
            </a:pPr>
            <a:r>
              <a:rPr lang="en-US" dirty="0"/>
              <a:t>number of unemployed persons increases by 2%</a:t>
            </a:r>
          </a:p>
          <a:p>
            <a:pPr>
              <a:spcBef>
                <a:spcPct val="60000"/>
              </a:spcBef>
              <a:buClr>
                <a:srgbClr val="CC6600"/>
              </a:buClr>
              <a:defRPr/>
            </a:pPr>
            <a:r>
              <a:rPr lang="en-US" dirty="0"/>
              <a:t>Compute the percentage changes in the labor- force participation and unemployment rates.</a:t>
            </a:r>
            <a:endParaRPr lang="en-US" sz="3000" dirty="0">
              <a:solidFill>
                <a:srgbClr val="990033"/>
              </a:solidFill>
            </a:endParaRPr>
          </a:p>
        </p:txBody>
      </p:sp>
    </p:spTree>
    <p:extLst>
      <p:ext uri="{BB962C8B-B14F-4D97-AF65-F5344CB8AC3E}">
        <p14:creationId xmlns:p14="http://schemas.microsoft.com/office/powerpoint/2010/main" val="41507205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203F15"/>
                </a:solidFill>
              </a:rPr>
              <a:t>NOW YOU TRY</a:t>
            </a:r>
            <a:br>
              <a:rPr lang="en-US" sz="2800" baseline="0" dirty="0">
                <a:solidFill>
                  <a:schemeClr val="bg1"/>
                </a:solidFill>
                <a:effectLst>
                  <a:outerShdw blurRad="38100" dist="38100" dir="2700000" algn="tl">
                    <a:srgbClr val="000000">
                      <a:alpha val="43137"/>
                    </a:srgbClr>
                  </a:outerShdw>
                </a:effectLst>
              </a:rPr>
            </a:br>
            <a:r>
              <a:rPr lang="en-US" sz="2800" dirty="0"/>
              <a:t>Computing percentage changes, answers</a:t>
            </a:r>
          </a:p>
        </p:txBody>
      </p:sp>
      <p:sp>
        <p:nvSpPr>
          <p:cNvPr id="3" name="Content Placeholder 2"/>
          <p:cNvSpPr>
            <a:spLocks noGrp="1"/>
          </p:cNvSpPr>
          <p:nvPr>
            <p:ph type="body" sz="quarter" idx="10"/>
          </p:nvPr>
        </p:nvSpPr>
        <p:spPr/>
        <p:txBody>
          <a:bodyPr/>
          <a:lstStyle/>
          <a:p>
            <a:pPr>
              <a:spcBef>
                <a:spcPts val="1200"/>
              </a:spcBef>
              <a:buClr>
                <a:srgbClr val="CC6600"/>
              </a:buClr>
              <a:defRPr/>
            </a:pPr>
            <a:r>
              <a:rPr lang="en-US" dirty="0"/>
              <a:t>LFPR = L/POP</a:t>
            </a:r>
          </a:p>
          <a:p>
            <a:pPr marL="457200" lvl="1" indent="0">
              <a:lnSpc>
                <a:spcPct val="105000"/>
              </a:lnSpc>
              <a:spcBef>
                <a:spcPts val="1200"/>
              </a:spcBef>
              <a:buClr>
                <a:srgbClr val="CC6600"/>
              </a:buClr>
              <a:buNone/>
              <a:defRPr/>
            </a:pPr>
            <a:r>
              <a:rPr lang="en-US" dirty="0"/>
              <a:t>L increases 3%, POP increases 1%,</a:t>
            </a:r>
            <a:br>
              <a:rPr lang="en-US" dirty="0"/>
            </a:br>
            <a:r>
              <a:rPr lang="en-US" dirty="0"/>
              <a:t>so LFPR increases 3% – 1% = 2%.</a:t>
            </a:r>
          </a:p>
          <a:p>
            <a:pPr>
              <a:spcBef>
                <a:spcPts val="1200"/>
              </a:spcBef>
              <a:buClr>
                <a:srgbClr val="CC6600"/>
              </a:buClr>
              <a:defRPr/>
            </a:pPr>
            <a:r>
              <a:rPr lang="en-US" dirty="0"/>
              <a:t>U rate = U/L</a:t>
            </a:r>
          </a:p>
          <a:p>
            <a:pPr marL="457200" lvl="1" indent="0">
              <a:lnSpc>
                <a:spcPct val="105000"/>
              </a:lnSpc>
              <a:spcBef>
                <a:spcPts val="1200"/>
              </a:spcBef>
              <a:buClr>
                <a:srgbClr val="CC6600"/>
              </a:buClr>
              <a:buNone/>
              <a:defRPr/>
            </a:pPr>
            <a:r>
              <a:rPr lang="en-US" dirty="0"/>
              <a:t>U increases 2%, L increases 3%,</a:t>
            </a:r>
            <a:br>
              <a:rPr lang="en-US" dirty="0"/>
            </a:br>
            <a:r>
              <a:rPr lang="en-US" dirty="0"/>
              <a:t>so U-rate increases 2% – 3% = –1%.</a:t>
            </a:r>
          </a:p>
          <a:p>
            <a:pPr>
              <a:spcBef>
                <a:spcPts val="1200"/>
              </a:spcBef>
              <a:buClr>
                <a:srgbClr val="CC6600"/>
              </a:buClr>
              <a:defRPr/>
            </a:pPr>
            <a:r>
              <a:rPr lang="en-US" i="1" dirty="0">
                <a:solidFill>
                  <a:srgbClr val="FF0000"/>
                </a:solidFill>
              </a:rPr>
              <a:t>Note: The changes in LFPR and U-rate are shown as a percentage of their initial values, not in percentage points! Example: If the initial value of LFPR is 60.0%, a 2% increase would bring it to 61.2% because 2% of 60 equals 1.2.</a:t>
            </a:r>
          </a:p>
        </p:txBody>
      </p:sp>
    </p:spTree>
    <p:extLst>
      <p:ext uri="{BB962C8B-B14F-4D97-AF65-F5344CB8AC3E}">
        <p14:creationId xmlns:p14="http://schemas.microsoft.com/office/powerpoint/2010/main" val="17336541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The establishment survey</a:t>
            </a:r>
          </a:p>
        </p:txBody>
      </p:sp>
      <p:sp>
        <p:nvSpPr>
          <p:cNvPr id="3" name="Content Placeholder 2"/>
          <p:cNvSpPr>
            <a:spLocks noGrp="1"/>
          </p:cNvSpPr>
          <p:nvPr>
            <p:ph type="body" sz="quarter" idx="10"/>
          </p:nvPr>
        </p:nvSpPr>
        <p:spPr/>
        <p:txBody>
          <a:bodyPr/>
          <a:lstStyle/>
          <a:p>
            <a:pPr marL="342900" indent="-342900">
              <a:spcBef>
                <a:spcPts val="600"/>
              </a:spcBef>
              <a:buClr>
                <a:schemeClr val="tx1"/>
              </a:buClr>
              <a:buSzPct val="100000"/>
              <a:buFont typeface="Arial" panose="020B0604020202020204" pitchFamily="34" charset="0"/>
              <a:buChar char="•"/>
            </a:pPr>
            <a:r>
              <a:rPr lang="en-US" dirty="0"/>
              <a:t>The BLS obtains a second measure of employment by surveying businesses, asking how many workers are on their payrolls.</a:t>
            </a:r>
          </a:p>
          <a:p>
            <a:pPr marL="342900" indent="-342900">
              <a:spcBef>
                <a:spcPts val="600"/>
              </a:spcBef>
              <a:buClr>
                <a:schemeClr val="tx1"/>
              </a:buClr>
              <a:buSzPct val="100000"/>
              <a:buFont typeface="Arial" panose="020B0604020202020204" pitchFamily="34" charset="0"/>
              <a:buChar char="•"/>
            </a:pPr>
            <a:r>
              <a:rPr lang="en-US" dirty="0"/>
              <a:t>Neither measure is perfect, and they occasionally diverge due to:</a:t>
            </a:r>
          </a:p>
          <a:p>
            <a:pPr marL="800100" lvl="1">
              <a:spcBef>
                <a:spcPts val="600"/>
              </a:spcBef>
              <a:buClr>
                <a:schemeClr val="tx1"/>
              </a:buClr>
              <a:buFont typeface="Arial" panose="020B0604020202020204" pitchFamily="34" charset="0"/>
              <a:buChar char="•"/>
            </a:pPr>
            <a:r>
              <a:rPr lang="en-US" dirty="0"/>
              <a:t>treatment of self-employed persons</a:t>
            </a:r>
          </a:p>
          <a:p>
            <a:pPr marL="800100" lvl="1">
              <a:spcBef>
                <a:spcPts val="600"/>
              </a:spcBef>
              <a:buClr>
                <a:schemeClr val="tx1"/>
              </a:buClr>
              <a:buFont typeface="Arial" panose="020B0604020202020204" pitchFamily="34" charset="0"/>
              <a:buChar char="•"/>
            </a:pPr>
            <a:r>
              <a:rPr lang="en-US" dirty="0"/>
              <a:t>new firms not counted in establishment survey</a:t>
            </a:r>
          </a:p>
          <a:p>
            <a:pPr marL="800100" lvl="1">
              <a:spcBef>
                <a:spcPts val="600"/>
              </a:spcBef>
              <a:buClr>
                <a:schemeClr val="tx1"/>
              </a:buClr>
              <a:buFont typeface="Arial" panose="020B0604020202020204" pitchFamily="34" charset="0"/>
              <a:buChar char="•"/>
            </a:pPr>
            <a:r>
              <a:rPr lang="en-US" dirty="0"/>
              <a:t>technical issues involving population inferences from sample data</a:t>
            </a:r>
          </a:p>
        </p:txBody>
      </p:sp>
    </p:spTree>
    <p:extLst>
      <p:ext uri="{BB962C8B-B14F-4D97-AF65-F5344CB8AC3E}">
        <p14:creationId xmlns:p14="http://schemas.microsoft.com/office/powerpoint/2010/main" val="7443005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602AB-7D44-404A-97E3-8E1378EE584D}"/>
              </a:ext>
            </a:extLst>
          </p:cNvPr>
          <p:cNvSpPr>
            <a:spLocks noGrp="1"/>
          </p:cNvSpPr>
          <p:nvPr>
            <p:ph type="title"/>
          </p:nvPr>
        </p:nvSpPr>
        <p:spPr/>
        <p:txBody>
          <a:bodyPr/>
          <a:lstStyle/>
          <a:p>
            <a:r>
              <a:rPr lang="en-US" dirty="0"/>
              <a:t>The measures of employment growth</a:t>
            </a:r>
          </a:p>
        </p:txBody>
      </p:sp>
      <p:pic>
        <p:nvPicPr>
          <p:cNvPr id="9" name="Picture Placeholder 8" descr="This is a chart with the Y axis labeled Percentage change from 12 months earlier and goes from -6% to 6% in increments of 2. The X axis goes from 1960 to 2015 in 5 year increments. The lines household survey and establishment survey have varying points, but they are similar."/>
          <p:cNvPicPr>
            <a:picLocks noGrp="1" noChangeAspect="1"/>
          </p:cNvPicPr>
          <p:nvPr>
            <p:ph type="pic" sz="quarter" idx="10"/>
          </p:nvPr>
        </p:nvPicPr>
        <p:blipFill>
          <a:blip r:embed="rId3"/>
          <a:stretch>
            <a:fillRect/>
          </a:stretch>
        </p:blipFill>
        <p:spPr>
          <a:xfrm>
            <a:off x="870682" y="1001151"/>
            <a:ext cx="7403617" cy="4942106"/>
          </a:xfrm>
          <a:prstGeom prst="rect">
            <a:avLst/>
          </a:prstGeom>
          <a:noFill/>
          <a:ln>
            <a:noFill/>
          </a:ln>
        </p:spPr>
      </p:pic>
    </p:spTree>
    <p:extLst>
      <p:ext uri="{BB962C8B-B14F-4D97-AF65-F5344CB8AC3E}">
        <p14:creationId xmlns:p14="http://schemas.microsoft.com/office/powerpoint/2010/main" val="28145933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spc="800" dirty="0">
                <a:solidFill>
                  <a:srgbClr val="0E5229"/>
                </a:solidFill>
                <a:latin typeface="Tahoma" pitchFamily="34" charset="0"/>
                <a:ea typeface="Tahoma" pitchFamily="34" charset="0"/>
                <a:cs typeface="Tahoma" pitchFamily="34" charset="0"/>
              </a:rPr>
              <a:t>CHAPTER SUMMARY,PART 1</a:t>
            </a:r>
          </a:p>
        </p:txBody>
      </p:sp>
      <p:sp>
        <p:nvSpPr>
          <p:cNvPr id="3" name="Content Placeholder 2"/>
          <p:cNvSpPr>
            <a:spLocks noGrp="1"/>
          </p:cNvSpPr>
          <p:nvPr>
            <p:ph type="body" sz="quarter" idx="10"/>
          </p:nvPr>
        </p:nvSpPr>
        <p:spPr/>
        <p:txBody>
          <a:bodyPr/>
          <a:lstStyle/>
          <a:p>
            <a:pPr marL="457200" indent="-457200">
              <a:spcBef>
                <a:spcPts val="600"/>
              </a:spcBef>
              <a:buClr>
                <a:schemeClr val="tx1"/>
              </a:buClr>
              <a:buFont typeface="Arial" panose="020B0604020202020204" pitchFamily="34" charset="0"/>
              <a:buChar char="•"/>
            </a:pPr>
            <a:r>
              <a:rPr lang="en-US" sz="2700" dirty="0"/>
              <a:t>Gross domestic product (GDP) measures both total income and total expenditure on the economy’s output of goods and services.</a:t>
            </a:r>
          </a:p>
          <a:p>
            <a:pPr marL="457200" indent="-457200">
              <a:spcBef>
                <a:spcPts val="600"/>
              </a:spcBef>
              <a:buClr>
                <a:schemeClr val="tx1"/>
              </a:buClr>
              <a:buFont typeface="Arial" panose="020B0604020202020204" pitchFamily="34" charset="0"/>
              <a:buChar char="•"/>
            </a:pPr>
            <a:r>
              <a:rPr lang="en-US" sz="2700" dirty="0"/>
              <a:t>Nominal GDP values output at current prices; real GDP values output at constant prices. Changes in output affect both measures, but changes in prices affect only nominal GDP. </a:t>
            </a:r>
          </a:p>
          <a:p>
            <a:pPr marL="457200" indent="-457200">
              <a:spcBef>
                <a:spcPts val="600"/>
              </a:spcBef>
              <a:buClr>
                <a:schemeClr val="tx1"/>
              </a:buClr>
              <a:buFont typeface="Arial" panose="020B0604020202020204" pitchFamily="34" charset="0"/>
              <a:buChar char="•"/>
            </a:pPr>
            <a:r>
              <a:rPr lang="en-US" sz="2700" dirty="0"/>
              <a:t>GDP is the sum of consumption, investment, government purchases, and net exports.</a:t>
            </a:r>
          </a:p>
        </p:txBody>
      </p:sp>
    </p:spTree>
    <p:extLst>
      <p:ext uri="{BB962C8B-B14F-4D97-AF65-F5344CB8AC3E}">
        <p14:creationId xmlns:p14="http://schemas.microsoft.com/office/powerpoint/2010/main" val="13420446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spc="800" dirty="0">
                <a:solidFill>
                  <a:srgbClr val="0E5229"/>
                </a:solidFill>
                <a:latin typeface="Tahoma" pitchFamily="34" charset="0"/>
                <a:ea typeface="Tahoma" pitchFamily="34" charset="0"/>
                <a:cs typeface="Tahoma" pitchFamily="34" charset="0"/>
              </a:rPr>
              <a:t>CHAPTER SUMMARY</a:t>
            </a:r>
          </a:p>
        </p:txBody>
      </p:sp>
      <p:sp>
        <p:nvSpPr>
          <p:cNvPr id="3" name="Content Placeholder 2"/>
          <p:cNvSpPr>
            <a:spLocks noGrp="1"/>
          </p:cNvSpPr>
          <p:nvPr>
            <p:ph type="body" sz="quarter" idx="10"/>
          </p:nvPr>
        </p:nvSpPr>
        <p:spPr/>
        <p:txBody>
          <a:bodyPr/>
          <a:lstStyle/>
          <a:p>
            <a:pPr marL="457200" indent="-457200">
              <a:buClr>
                <a:schemeClr val="tx1"/>
              </a:buClr>
              <a:buFont typeface="Arial" panose="020B0604020202020204" pitchFamily="34" charset="0"/>
              <a:buChar char="•"/>
            </a:pPr>
            <a:r>
              <a:rPr lang="en-US" sz="2700" dirty="0"/>
              <a:t>The overall level of prices can be measured </a:t>
            </a:r>
            <a:br>
              <a:rPr lang="en-US" sz="2700" dirty="0"/>
            </a:br>
            <a:r>
              <a:rPr lang="en-US" sz="2700" dirty="0"/>
              <a:t>by either:</a:t>
            </a:r>
          </a:p>
          <a:p>
            <a:pPr lvl="1">
              <a:buClr>
                <a:schemeClr val="tx1"/>
              </a:buClr>
            </a:pPr>
            <a:r>
              <a:rPr lang="en-US" sz="2600" dirty="0"/>
              <a:t>the consumer price index (CPI), the price of a fixed basket of goods purchased by the typical consumer, or</a:t>
            </a:r>
          </a:p>
          <a:p>
            <a:pPr lvl="1">
              <a:buClr>
                <a:schemeClr val="tx1"/>
              </a:buClr>
            </a:pPr>
            <a:r>
              <a:rPr lang="en-US" sz="2600" dirty="0"/>
              <a:t>the GDP deflator, the ratio of nominal to real GDP.</a:t>
            </a:r>
          </a:p>
          <a:p>
            <a:pPr marL="457200" indent="-457200">
              <a:buClr>
                <a:schemeClr val="tx1"/>
              </a:buClr>
              <a:buFont typeface="Arial" panose="020B0604020202020204" pitchFamily="34" charset="0"/>
              <a:buChar char="•"/>
            </a:pPr>
            <a:r>
              <a:rPr lang="en-US" sz="2700" dirty="0"/>
              <a:t>The unemployment rate is the fraction of the labor force that is not employed.</a:t>
            </a:r>
          </a:p>
        </p:txBody>
      </p:sp>
    </p:spTree>
    <p:extLst>
      <p:ext uri="{BB962C8B-B14F-4D97-AF65-F5344CB8AC3E}">
        <p14:creationId xmlns:p14="http://schemas.microsoft.com/office/powerpoint/2010/main" val="2565769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5E40231-65B2-4492-9453-94A11265CC06}"/>
              </a:ext>
            </a:extLst>
          </p:cNvPr>
          <p:cNvSpPr>
            <a:spLocks noGrp="1"/>
          </p:cNvSpPr>
          <p:nvPr>
            <p:ph type="title"/>
          </p:nvPr>
        </p:nvSpPr>
        <p:spPr/>
        <p:txBody>
          <a:bodyPr/>
          <a:lstStyle/>
          <a:p>
            <a:r>
              <a:rPr lang="en-US" dirty="0">
                <a:solidFill>
                  <a:srgbClr val="A85232"/>
                </a:solidFill>
              </a:rPr>
              <a:t>Final goods, value added, and GDP</a:t>
            </a:r>
          </a:p>
        </p:txBody>
      </p:sp>
      <p:sp>
        <p:nvSpPr>
          <p:cNvPr id="12" name="Content Placeholder 11">
            <a:extLst>
              <a:ext uri="{FF2B5EF4-FFF2-40B4-BE49-F238E27FC236}">
                <a16:creationId xmlns:a16="http://schemas.microsoft.com/office/drawing/2014/main" id="{FC38C207-8328-4B6F-8DF1-053F8D50839E}"/>
              </a:ext>
            </a:extLst>
          </p:cNvPr>
          <p:cNvSpPr>
            <a:spLocks noGrp="1"/>
          </p:cNvSpPr>
          <p:nvPr>
            <p:ph type="body" sz="quarter" idx="10"/>
          </p:nvPr>
        </p:nvSpPr>
        <p:spPr/>
        <p:txBody>
          <a:bodyPr/>
          <a:lstStyle/>
          <a:p>
            <a:pPr marL="342900" indent="-342900">
              <a:spcBef>
                <a:spcPct val="50000"/>
              </a:spcBef>
              <a:buClr>
                <a:schemeClr val="tx1"/>
              </a:buClr>
              <a:buSzPct val="100000"/>
              <a:buFont typeface="Arial" panose="020B0604020202020204" pitchFamily="34" charset="0"/>
              <a:buChar char="•"/>
              <a:tabLst>
                <a:tab pos="1201738" algn="l"/>
              </a:tabLst>
            </a:pPr>
            <a:r>
              <a:rPr lang="en-US" kern="1200" dirty="0">
                <a:solidFill>
                  <a:schemeClr val="tx1"/>
                </a:solidFill>
                <a:latin typeface="Arial" charset="0"/>
                <a:cs typeface="Arial" charset="0"/>
              </a:rPr>
              <a:t>GDP = value of final goods produced</a:t>
            </a:r>
          </a:p>
          <a:p>
            <a:pPr marL="2233613" indent="-288925">
              <a:spcBef>
                <a:spcPct val="20000"/>
              </a:spcBef>
              <a:tabLst>
                <a:tab pos="1201738" algn="l"/>
                <a:tab pos="2060575" algn="l"/>
              </a:tabLst>
            </a:pPr>
            <a:r>
              <a:rPr lang="en-US" dirty="0"/>
              <a:t>= sum of value added at all stages of production</a:t>
            </a:r>
          </a:p>
          <a:p>
            <a:pPr marL="342900" indent="-342900">
              <a:lnSpc>
                <a:spcPct val="110000"/>
              </a:lnSpc>
              <a:spcBef>
                <a:spcPct val="50000"/>
              </a:spcBef>
              <a:buClr>
                <a:schemeClr val="tx1"/>
              </a:buClr>
              <a:buSzPct val="100000"/>
              <a:buFont typeface="Arial" panose="020B0604020202020204" pitchFamily="34" charset="0"/>
              <a:buChar char="•"/>
              <a:tabLst>
                <a:tab pos="1201738" algn="l"/>
              </a:tabLst>
            </a:pPr>
            <a:r>
              <a:rPr lang="en-US" dirty="0"/>
              <a:t>The value of the final goods already includes the value of the intermediate goods, so including intermediate </a:t>
            </a:r>
            <a:r>
              <a:rPr lang="en-US" i="1" dirty="0"/>
              <a:t>and</a:t>
            </a:r>
            <a:r>
              <a:rPr lang="en-US" dirty="0"/>
              <a:t> final goods in GDP would be double counting.</a:t>
            </a:r>
          </a:p>
        </p:txBody>
      </p:sp>
    </p:spTree>
    <p:extLst>
      <p:ext uri="{BB962C8B-B14F-4D97-AF65-F5344CB8AC3E}">
        <p14:creationId xmlns:p14="http://schemas.microsoft.com/office/powerpoint/2010/main" val="2037567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117CB-892C-4CAD-9F25-8F381523FEE2}"/>
              </a:ext>
            </a:extLst>
          </p:cNvPr>
          <p:cNvSpPr>
            <a:spLocks noGrp="1"/>
          </p:cNvSpPr>
          <p:nvPr>
            <p:ph type="title"/>
          </p:nvPr>
        </p:nvSpPr>
        <p:spPr/>
        <p:txBody>
          <a:bodyPr/>
          <a:lstStyle/>
          <a:p>
            <a:r>
              <a:rPr lang="en-US" dirty="0">
                <a:solidFill>
                  <a:srgbClr val="A85232"/>
                </a:solidFill>
              </a:rPr>
              <a:t>The expenditure components of GDP</a:t>
            </a:r>
          </a:p>
        </p:txBody>
      </p:sp>
      <p:sp>
        <p:nvSpPr>
          <p:cNvPr id="4" name="Content Placeholder 3">
            <a:extLst>
              <a:ext uri="{FF2B5EF4-FFF2-40B4-BE49-F238E27FC236}">
                <a16:creationId xmlns:a16="http://schemas.microsoft.com/office/drawing/2014/main" id="{E3D0EE85-6A55-458D-B59B-E7DED668F017}"/>
              </a:ext>
            </a:extLst>
          </p:cNvPr>
          <p:cNvSpPr>
            <a:spLocks noGrp="1"/>
          </p:cNvSpPr>
          <p:nvPr>
            <p:ph type="body" sz="quarter" idx="10"/>
          </p:nvPr>
        </p:nvSpPr>
        <p:spPr>
          <a:xfrm>
            <a:off x="478361" y="1219686"/>
            <a:ext cx="8102108" cy="2292108"/>
          </a:xfrm>
        </p:spPr>
        <p:txBody>
          <a:bodyPr/>
          <a:lstStyle/>
          <a:p>
            <a:pPr marL="342900" indent="-342900">
              <a:spcBef>
                <a:spcPts val="600"/>
              </a:spcBef>
              <a:buClr>
                <a:schemeClr val="tx1"/>
              </a:buClr>
              <a:buSzPct val="100000"/>
              <a:buFont typeface="Arial" panose="020B0604020202020204" pitchFamily="34" charset="0"/>
              <a:buChar char="•"/>
              <a:defRPr/>
            </a:pPr>
            <a:r>
              <a:rPr lang="en-US" dirty="0">
                <a:latin typeface="Arial" panose="020B0604020202020204" pitchFamily="34" charset="0"/>
                <a:cs typeface="Arial" panose="020B0604020202020204" pitchFamily="34" charset="0"/>
              </a:rPr>
              <a:t>consumption, </a:t>
            </a:r>
            <a:r>
              <a:rPr lang="en-US" b="1" i="1" dirty="0">
                <a:latin typeface="Arial" panose="020B0604020202020204" pitchFamily="34" charset="0"/>
                <a:cs typeface="Arial" panose="020B0604020202020204" pitchFamily="34" charset="0"/>
              </a:rPr>
              <a:t>C</a:t>
            </a:r>
            <a:endParaRPr lang="en-US" dirty="0">
              <a:latin typeface="Arial" panose="020B0604020202020204" pitchFamily="34" charset="0"/>
              <a:cs typeface="Arial" panose="020B0604020202020204" pitchFamily="34" charset="0"/>
            </a:endParaRPr>
          </a:p>
          <a:p>
            <a:pPr marL="342900" indent="-342900">
              <a:spcBef>
                <a:spcPts val="600"/>
              </a:spcBef>
              <a:buClr>
                <a:schemeClr val="tx1"/>
              </a:buClr>
              <a:buSzPct val="100000"/>
              <a:buFont typeface="Arial" panose="020B0604020202020204" pitchFamily="34" charset="0"/>
              <a:buChar char="•"/>
              <a:defRPr/>
            </a:pPr>
            <a:r>
              <a:rPr lang="en-US" dirty="0">
                <a:latin typeface="Arial" panose="020B0604020202020204" pitchFamily="34" charset="0"/>
                <a:cs typeface="Arial" panose="020B0604020202020204" pitchFamily="34" charset="0"/>
              </a:rPr>
              <a:t>investment, </a:t>
            </a:r>
            <a:r>
              <a:rPr lang="en-US" b="1" i="1" dirty="0">
                <a:latin typeface="Arial" panose="020B0604020202020204" pitchFamily="34" charset="0"/>
                <a:cs typeface="Arial" panose="020B0604020202020204" pitchFamily="34" charset="0"/>
              </a:rPr>
              <a:t>I</a:t>
            </a:r>
            <a:endParaRPr lang="en-US" dirty="0">
              <a:latin typeface="Arial" panose="020B0604020202020204" pitchFamily="34" charset="0"/>
              <a:cs typeface="Arial" panose="020B0604020202020204" pitchFamily="34" charset="0"/>
            </a:endParaRPr>
          </a:p>
          <a:p>
            <a:pPr marL="342900" indent="-342900">
              <a:spcBef>
                <a:spcPts val="600"/>
              </a:spcBef>
              <a:buClr>
                <a:schemeClr val="tx1"/>
              </a:buClr>
              <a:buSzPct val="100000"/>
              <a:buFont typeface="Arial" panose="020B0604020202020204" pitchFamily="34" charset="0"/>
              <a:buChar char="•"/>
              <a:defRPr/>
            </a:pPr>
            <a:r>
              <a:rPr lang="en-US" dirty="0">
                <a:latin typeface="Arial" panose="020B0604020202020204" pitchFamily="34" charset="0"/>
                <a:cs typeface="Arial" panose="020B0604020202020204" pitchFamily="34" charset="0"/>
              </a:rPr>
              <a:t>government spending, </a:t>
            </a:r>
            <a:r>
              <a:rPr lang="en-US" b="1" i="1" dirty="0">
                <a:latin typeface="Arial" panose="020B0604020202020204" pitchFamily="34" charset="0"/>
                <a:cs typeface="Arial" panose="020B0604020202020204" pitchFamily="34" charset="0"/>
              </a:rPr>
              <a:t>G</a:t>
            </a:r>
          </a:p>
          <a:p>
            <a:pPr marL="342900" indent="-342900">
              <a:spcBef>
                <a:spcPts val="600"/>
              </a:spcBef>
              <a:buClr>
                <a:schemeClr val="tx1"/>
              </a:buClr>
              <a:buSzPct val="100000"/>
              <a:buFont typeface="Arial" panose="020B0604020202020204" pitchFamily="34" charset="0"/>
              <a:buChar char="•"/>
              <a:defRPr/>
            </a:pPr>
            <a:r>
              <a:rPr lang="en-US" dirty="0">
                <a:latin typeface="Arial" panose="020B0604020202020204" pitchFamily="34" charset="0"/>
                <a:cs typeface="Arial" panose="020B0604020202020204" pitchFamily="34" charset="0"/>
              </a:rPr>
              <a:t>net exports, </a:t>
            </a:r>
            <a:r>
              <a:rPr lang="en-US" b="1" i="1" dirty="0">
                <a:latin typeface="Arial" panose="020B0604020202020204" pitchFamily="34" charset="0"/>
                <a:cs typeface="Arial" panose="020B0604020202020204" pitchFamily="34" charset="0"/>
              </a:rPr>
              <a:t>NX</a:t>
            </a:r>
          </a:p>
          <a:p>
            <a:pPr>
              <a:spcBef>
                <a:spcPts val="600"/>
              </a:spcBef>
              <a:defRPr/>
            </a:pPr>
            <a:r>
              <a:rPr lang="en-US" dirty="0">
                <a:latin typeface="Arial" panose="020B0604020202020204" pitchFamily="34" charset="0"/>
                <a:cs typeface="Arial" panose="020B0604020202020204" pitchFamily="34" charset="0"/>
              </a:rPr>
              <a:t>An important identity:</a:t>
            </a:r>
          </a:p>
        </p:txBody>
      </p:sp>
      <p:pic>
        <p:nvPicPr>
          <p:cNvPr id="9" name="Picture Placeholder 8" descr="An equation reads Y equals C plus I plus G plus NX.&#10;A callout points toward Y and reads, value of total output. A callout points toward the term, C plus I plus G plus NX and reads aggregate expenditure.">
            <a:extLst>
              <a:ext uri="{FF2B5EF4-FFF2-40B4-BE49-F238E27FC236}">
                <a16:creationId xmlns:a16="http://schemas.microsoft.com/office/drawing/2014/main" id="{6A104236-99E1-4644-B8E4-ED267F5A95BA}"/>
              </a:ext>
            </a:extLst>
          </p:cNvPr>
          <p:cNvPicPr>
            <a:picLocks noGrp="1" noChangeAspect="1"/>
          </p:cNvPicPr>
          <p:nvPr>
            <p:ph type="pic" sz="quarter" idx="13"/>
          </p:nvPr>
        </p:nvPicPr>
        <p:blipFill>
          <a:blip r:embed="rId3"/>
          <a:stretch>
            <a:fillRect/>
          </a:stretch>
        </p:blipFill>
        <p:spPr>
          <a:xfrm>
            <a:off x="589125" y="3685289"/>
            <a:ext cx="6778599" cy="2292108"/>
          </a:xfrm>
          <a:prstGeom prst="rect">
            <a:avLst/>
          </a:prstGeom>
        </p:spPr>
      </p:pic>
    </p:spTree>
    <p:extLst>
      <p:ext uri="{BB962C8B-B14F-4D97-AF65-F5344CB8AC3E}">
        <p14:creationId xmlns:p14="http://schemas.microsoft.com/office/powerpoint/2010/main" val="258445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5E40231-65B2-4492-9453-94A11265CC06}"/>
              </a:ext>
            </a:extLst>
          </p:cNvPr>
          <p:cNvSpPr>
            <a:spLocks noGrp="1"/>
          </p:cNvSpPr>
          <p:nvPr>
            <p:ph type="title"/>
          </p:nvPr>
        </p:nvSpPr>
        <p:spPr/>
        <p:txBody>
          <a:bodyPr/>
          <a:lstStyle/>
          <a:p>
            <a:r>
              <a:rPr lang="en-US" dirty="0">
                <a:solidFill>
                  <a:srgbClr val="A85232"/>
                </a:solidFill>
              </a:rPr>
              <a:t>Consumption (</a:t>
            </a:r>
            <a:r>
              <a:rPr lang="en-US" i="1" dirty="0">
                <a:solidFill>
                  <a:srgbClr val="A85232"/>
                </a:solidFill>
              </a:rPr>
              <a:t>C</a:t>
            </a:r>
            <a:r>
              <a:rPr lang="en-US" dirty="0">
                <a:solidFill>
                  <a:srgbClr val="A85232"/>
                </a:solidFill>
              </a:rPr>
              <a:t>)</a:t>
            </a:r>
          </a:p>
        </p:txBody>
      </p:sp>
      <p:sp>
        <p:nvSpPr>
          <p:cNvPr id="12" name="Content Placeholder 11">
            <a:extLst>
              <a:ext uri="{FF2B5EF4-FFF2-40B4-BE49-F238E27FC236}">
                <a16:creationId xmlns:a16="http://schemas.microsoft.com/office/drawing/2014/main" id="{FC38C207-8328-4B6F-8DF1-053F8D50839E}"/>
              </a:ext>
            </a:extLst>
          </p:cNvPr>
          <p:cNvSpPr>
            <a:spLocks noGrp="1"/>
          </p:cNvSpPr>
          <p:nvPr>
            <p:ph type="body" sz="quarter" idx="10"/>
          </p:nvPr>
        </p:nvSpPr>
        <p:spPr/>
        <p:txBody>
          <a:bodyPr/>
          <a:lstStyle/>
          <a:p>
            <a:pPr>
              <a:spcBef>
                <a:spcPct val="40000"/>
              </a:spcBef>
              <a:spcAft>
                <a:spcPts val="1200"/>
              </a:spcAft>
              <a:buSzPct val="110000"/>
            </a:pPr>
            <a:r>
              <a:rPr lang="en-US" b="1" dirty="0"/>
              <a:t>Definition: </a:t>
            </a:r>
            <a:r>
              <a:rPr lang="en-US" dirty="0"/>
              <a:t>The value of all goods and services bought by households, including:</a:t>
            </a:r>
          </a:p>
          <a:p>
            <a:pPr lvl="1">
              <a:spcBef>
                <a:spcPts val="600"/>
              </a:spcBef>
              <a:buClr>
                <a:srgbClr val="CC6600"/>
              </a:buClr>
              <a:buFont typeface="Arial" panose="020B0604020202020204" pitchFamily="34" charset="0"/>
              <a:buChar char="•"/>
            </a:pPr>
            <a:r>
              <a:rPr lang="en-US" b="1" i="1" dirty="0">
                <a:solidFill>
                  <a:srgbClr val="FF0000"/>
                </a:solidFill>
              </a:rPr>
              <a:t>Durable goods</a:t>
            </a:r>
            <a:br>
              <a:rPr lang="en-US" b="1" dirty="0"/>
            </a:br>
            <a:r>
              <a:rPr lang="en-US" dirty="0"/>
              <a:t>last a long time.</a:t>
            </a:r>
            <a:br>
              <a:rPr lang="en-US" dirty="0"/>
            </a:br>
            <a:r>
              <a:rPr lang="en-US" dirty="0"/>
              <a:t>Examples: cars, home appliances</a:t>
            </a:r>
          </a:p>
          <a:p>
            <a:pPr lvl="1">
              <a:spcBef>
                <a:spcPts val="600"/>
              </a:spcBef>
              <a:buClr>
                <a:srgbClr val="CC6600"/>
              </a:buClr>
              <a:buFont typeface="Arial" panose="020B0604020202020204" pitchFamily="34" charset="0"/>
              <a:buChar char="•"/>
            </a:pPr>
            <a:r>
              <a:rPr lang="en-US" b="1" i="1" dirty="0">
                <a:solidFill>
                  <a:srgbClr val="FF0000"/>
                </a:solidFill>
              </a:rPr>
              <a:t>Nondurable goods</a:t>
            </a:r>
            <a:br>
              <a:rPr lang="en-US" b="1" dirty="0"/>
            </a:br>
            <a:r>
              <a:rPr lang="en-US" dirty="0"/>
              <a:t>last a short time.</a:t>
            </a:r>
            <a:br>
              <a:rPr lang="en-US" dirty="0"/>
            </a:br>
            <a:r>
              <a:rPr lang="en-US" dirty="0"/>
              <a:t>Examples: food, clothing</a:t>
            </a:r>
          </a:p>
          <a:p>
            <a:pPr lvl="1">
              <a:spcBef>
                <a:spcPts val="600"/>
              </a:spcBef>
              <a:buClr>
                <a:srgbClr val="CC6600"/>
              </a:buClr>
              <a:buFont typeface="Arial" panose="020B0604020202020204" pitchFamily="34" charset="0"/>
              <a:buChar char="•"/>
            </a:pPr>
            <a:r>
              <a:rPr lang="en-US" b="1" i="1" dirty="0">
                <a:solidFill>
                  <a:srgbClr val="FF0000"/>
                </a:solidFill>
              </a:rPr>
              <a:t>Services</a:t>
            </a:r>
            <a:br>
              <a:rPr lang="en-US" dirty="0"/>
            </a:br>
            <a:r>
              <a:rPr lang="en-US" dirty="0"/>
              <a:t>are intangible items purchased by consumers.</a:t>
            </a:r>
            <a:br>
              <a:rPr lang="en-US" dirty="0"/>
            </a:br>
            <a:r>
              <a:rPr lang="en-US" dirty="0"/>
              <a:t>Examples: dry cleaning,</a:t>
            </a:r>
            <a:br>
              <a:rPr lang="en-US" dirty="0"/>
            </a:br>
            <a:r>
              <a:rPr lang="en-US" dirty="0"/>
              <a:t>air travel</a:t>
            </a:r>
          </a:p>
        </p:txBody>
      </p:sp>
    </p:spTree>
    <p:extLst>
      <p:ext uri="{BB962C8B-B14F-4D97-AF65-F5344CB8AC3E}">
        <p14:creationId xmlns:p14="http://schemas.microsoft.com/office/powerpoint/2010/main" val="2241975704"/>
      </p:ext>
    </p:extLst>
  </p:cSld>
  <p:clrMapOvr>
    <a:masterClrMapping/>
  </p:clrMapOvr>
</p:sld>
</file>

<file path=ppt/theme/theme1.xml><?xml version="1.0" encoding="utf-8"?>
<a:theme xmlns:a="http://schemas.openxmlformats.org/drawingml/2006/main" name="15_Default Design">
  <a:themeElements>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4_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plate">
  <a:themeElements>
    <a:clrScheme name="Siegle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id="{FA3B88C8-922C-4696-B2FB-A6EA8F51BB86}" vid="{137859DA-54B3-48D7-89F4-0E7990852981}"/>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w:document xmlns:w="http://schemas.openxmlformats.org/wordprocessingml/2006/main">
  <RequestId>e9c14cfc-fef6-49e8-83ba-40c02b01c4a1</RequestId>
  <RequestDate>2/10/2021 10:28:48 AM</RequestDate>
</w:document>
</file>

<file path=customXml/itemProps1.xml><?xml version="1.0" encoding="utf-8"?>
<ds:datastoreItem xmlns:ds="http://schemas.openxmlformats.org/officeDocument/2006/customXml" ds:itemID="{C865F713-CD85-8342-AF2E-7A6F5FB16E84}">
  <ds:schemaRefs>
    <ds:schemaRef ds:uri="http://schemas.openxmlformats.org/wordprocessingml/2006/main"/>
  </ds:schemaRefs>
</ds:datastoreItem>
</file>

<file path=docProps/app.xml><?xml version="1.0" encoding="utf-8"?>
<Properties xmlns="http://schemas.openxmlformats.org/officeDocument/2006/extended-properties" xmlns:vt="http://schemas.openxmlformats.org/officeDocument/2006/docPropsVTypes">
  <Template/>
  <TotalTime>3712</TotalTime>
  <Words>8196</Words>
  <Application>Microsoft Macintosh PowerPoint</Application>
  <PresentationFormat>On-screen Show (4:3)</PresentationFormat>
  <Paragraphs>810</Paragraphs>
  <Slides>68</Slides>
  <Notes>67</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68</vt:i4>
      </vt:variant>
    </vt:vector>
  </HeadingPairs>
  <TitlesOfParts>
    <vt:vector size="77" baseType="lpstr">
      <vt:lpstr>Arial</vt:lpstr>
      <vt:lpstr>Arial Narrow</vt:lpstr>
      <vt:lpstr>Calibri</vt:lpstr>
      <vt:lpstr>Tahoma</vt:lpstr>
      <vt:lpstr>Times New Roman</vt:lpstr>
      <vt:lpstr>Wingdings</vt:lpstr>
      <vt:lpstr>15_Default Design</vt:lpstr>
      <vt:lpstr>Template</vt:lpstr>
      <vt:lpstr>Equation</vt:lpstr>
      <vt:lpstr>The Data of Macroeconomics</vt:lpstr>
      <vt:lpstr>SYLLABUS</vt:lpstr>
      <vt:lpstr>Gross domestic product: Expenditure and income</vt:lpstr>
      <vt:lpstr>The circular flow</vt:lpstr>
      <vt:lpstr>Value added</vt:lpstr>
      <vt:lpstr>NOW YOU TRY Identifying value added</vt:lpstr>
      <vt:lpstr>Final goods, value added, and GDP</vt:lpstr>
      <vt:lpstr>The expenditure components of GDP</vt:lpstr>
      <vt:lpstr>Consumption (C)</vt:lpstr>
      <vt:lpstr>U.S. consumption, 2016</vt:lpstr>
      <vt:lpstr>Italy, consumption, 2019</vt:lpstr>
      <vt:lpstr>Investment (I)</vt:lpstr>
      <vt:lpstr>U.S. investment, 2016</vt:lpstr>
      <vt:lpstr>Italy investment, 2019</vt:lpstr>
      <vt:lpstr>Government Spending (G)</vt:lpstr>
      <vt:lpstr>U.S. government spending, 2016</vt:lpstr>
      <vt:lpstr>Italy, government spending, 2018-2019</vt:lpstr>
      <vt:lpstr>Italy, government spending, 2018-2019</vt:lpstr>
      <vt:lpstr>PowerPoint Presentation</vt:lpstr>
      <vt:lpstr>Net Exports (NX)</vt:lpstr>
      <vt:lpstr>U.S. net exports, 2016</vt:lpstr>
      <vt:lpstr>Italy, net exports, 2019</vt:lpstr>
      <vt:lpstr>NOW YOU TRY  An expenditure-output puzzle?</vt:lpstr>
      <vt:lpstr>Why output = expenditure</vt:lpstr>
      <vt:lpstr>Stocks vs. flows</vt:lpstr>
      <vt:lpstr>Stocks vs. flows: examples</vt:lpstr>
      <vt:lpstr>Investment vs. capital</vt:lpstr>
      <vt:lpstr>NOW YOU TRY  Stock or flow?</vt:lpstr>
      <vt:lpstr>An important and versatile concept</vt:lpstr>
      <vt:lpstr>GNP vs. GDP</vt:lpstr>
      <vt:lpstr>NOW YOU TRY  Discussion question</vt:lpstr>
      <vt:lpstr>GNP vs. GDP in select countries, 2012</vt:lpstr>
      <vt:lpstr>Real vs. nominal GDP</vt:lpstr>
      <vt:lpstr>NOW YOU TRY  Real and nominal GDP</vt:lpstr>
      <vt:lpstr>NOW YOU TRY Real and nominal GDP, answers</vt:lpstr>
      <vt:lpstr>Real GDP controls for inflation</vt:lpstr>
      <vt:lpstr>U.S. nominal and real GDP, 1960–2014</vt:lpstr>
      <vt:lpstr>GDP deflator</vt:lpstr>
      <vt:lpstr>NOW YOU TRY  GDP deflator and the inflation rate</vt:lpstr>
      <vt:lpstr>NOW YOU TRY  GDP deflator and the inflation rate, answers</vt:lpstr>
      <vt:lpstr>Understanding the GDP deflator, part 1</vt:lpstr>
      <vt:lpstr>Understanding the GDP deflator, part 2</vt:lpstr>
      <vt:lpstr>Two helpful facts for working with percentage changes, part 1</vt:lpstr>
      <vt:lpstr>Two helpful facts for working with percentage changes, part 2</vt:lpstr>
      <vt:lpstr>Chain-weighted real GDP</vt:lpstr>
      <vt:lpstr>Consumer price index (CPI)</vt:lpstr>
      <vt:lpstr>How the BLS constructs the CPI</vt:lpstr>
      <vt:lpstr>NOW YOU TRY Compute the CPI</vt:lpstr>
      <vt:lpstr>NOW YOU TRY  Compute the CPI, answers</vt:lpstr>
      <vt:lpstr>The composition of the CPI’s “basket”</vt:lpstr>
      <vt:lpstr>Understanding the CPI, part 1</vt:lpstr>
      <vt:lpstr>Understanding the CPI, part 2</vt:lpstr>
      <vt:lpstr>Why the CPI may overstate inflation</vt:lpstr>
      <vt:lpstr>The size of the CPI’s bias</vt:lpstr>
      <vt:lpstr>NOW YOU TRY Questions for discussion</vt:lpstr>
      <vt:lpstr>CPI vs. GDP deflator</vt:lpstr>
      <vt:lpstr>The PCE deflator</vt:lpstr>
      <vt:lpstr>The GDP deflator, CPI, and PCE deflator</vt:lpstr>
      <vt:lpstr>Categories of the population</vt:lpstr>
      <vt:lpstr>Two important labor-force concepts</vt:lpstr>
      <vt:lpstr>NOW YOU TRY Computing labor statistics</vt:lpstr>
      <vt:lpstr>NOW YOU TRY Computing labor statistics, answers</vt:lpstr>
      <vt:lpstr>NOW YOU TRY  Computing percentage changes</vt:lpstr>
      <vt:lpstr>NOW YOU TRY Computing percentage changes, answers</vt:lpstr>
      <vt:lpstr>The establishment survey</vt:lpstr>
      <vt:lpstr>The measures of employment growth</vt:lpstr>
      <vt:lpstr>CHAPTER SUMMARY,PART 1</vt:lpstr>
      <vt:lpstr>CHAPTER SUMMARY</vt:lpstr>
    </vt:vector>
  </TitlesOfParts>
  <Company>UNLV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The Data of Macroeconomics</dc:title>
  <dc:creator>Mankiw</dc:creator>
  <cp:lastModifiedBy>Paolo Ermano</cp:lastModifiedBy>
  <cp:revision>556</cp:revision>
  <dcterms:created xsi:type="dcterms:W3CDTF">2006-04-29T00:50:43Z</dcterms:created>
  <dcterms:modified xsi:type="dcterms:W3CDTF">2021-03-02T15:04:59Z</dcterms:modified>
</cp:coreProperties>
</file>