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1" r:id="rId2"/>
  </p:sldMasterIdLst>
  <p:notesMasterIdLst>
    <p:notesMasterId r:id="rId73"/>
  </p:notesMasterIdLst>
  <p:sldIdLst>
    <p:sldId id="510" r:id="rId3"/>
    <p:sldId id="511" r:id="rId4"/>
    <p:sldId id="408" r:id="rId5"/>
    <p:sldId id="409" r:id="rId6"/>
    <p:sldId id="410" r:id="rId7"/>
    <p:sldId id="411" r:id="rId8"/>
    <p:sldId id="412" r:id="rId9"/>
    <p:sldId id="413" r:id="rId10"/>
    <p:sldId id="489" r:id="rId11"/>
    <p:sldId id="490" r:id="rId12"/>
    <p:sldId id="512" r:id="rId13"/>
    <p:sldId id="417" r:id="rId14"/>
    <p:sldId id="418" r:id="rId15"/>
    <p:sldId id="419" r:id="rId16"/>
    <p:sldId id="420" r:id="rId17"/>
    <p:sldId id="421" r:id="rId18"/>
    <p:sldId id="422" r:id="rId19"/>
    <p:sldId id="423" r:id="rId20"/>
    <p:sldId id="496" r:id="rId21"/>
    <p:sldId id="497" r:id="rId22"/>
    <p:sldId id="426" r:id="rId23"/>
    <p:sldId id="427" r:id="rId24"/>
    <p:sldId id="498" r:id="rId25"/>
    <p:sldId id="499" r:id="rId26"/>
    <p:sldId id="500" r:id="rId27"/>
    <p:sldId id="501" r:id="rId28"/>
    <p:sldId id="432" r:id="rId29"/>
    <p:sldId id="433" r:id="rId30"/>
    <p:sldId id="434" r:id="rId31"/>
    <p:sldId id="435" r:id="rId32"/>
    <p:sldId id="436" r:id="rId33"/>
    <p:sldId id="437" r:id="rId34"/>
    <p:sldId id="502" r:id="rId35"/>
    <p:sldId id="442" r:id="rId36"/>
    <p:sldId id="494" r:id="rId37"/>
    <p:sldId id="443" r:id="rId38"/>
    <p:sldId id="444" r:id="rId39"/>
    <p:sldId id="445" r:id="rId40"/>
    <p:sldId id="446" r:id="rId41"/>
    <p:sldId id="447" r:id="rId42"/>
    <p:sldId id="448" r:id="rId43"/>
    <p:sldId id="449" r:id="rId44"/>
    <p:sldId id="450" r:id="rId45"/>
    <p:sldId id="451" r:id="rId46"/>
    <p:sldId id="452" r:id="rId47"/>
    <p:sldId id="453" r:id="rId48"/>
    <p:sldId id="454" r:id="rId49"/>
    <p:sldId id="455" r:id="rId50"/>
    <p:sldId id="456" r:id="rId51"/>
    <p:sldId id="503" r:id="rId52"/>
    <p:sldId id="504" r:id="rId53"/>
    <p:sldId id="459" r:id="rId54"/>
    <p:sldId id="505" r:id="rId55"/>
    <p:sldId id="506" r:id="rId56"/>
    <p:sldId id="462" r:id="rId57"/>
    <p:sldId id="463" r:id="rId58"/>
    <p:sldId id="464" r:id="rId59"/>
    <p:sldId id="465" r:id="rId60"/>
    <p:sldId id="466" r:id="rId61"/>
    <p:sldId id="467" r:id="rId62"/>
    <p:sldId id="468" r:id="rId63"/>
    <p:sldId id="469" r:id="rId64"/>
    <p:sldId id="507" r:id="rId65"/>
    <p:sldId id="471" r:id="rId66"/>
    <p:sldId id="472" r:id="rId67"/>
    <p:sldId id="473" r:id="rId68"/>
    <p:sldId id="474" r:id="rId69"/>
    <p:sldId id="378" r:id="rId70"/>
    <p:sldId id="509" r:id="rId71"/>
    <p:sldId id="508"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Marburger" initials="DM" lastIdx="4" clrIdx="0"/>
  <p:cmAuthor id="2" name="kitty wilson" initials="kw" lastIdx="7" clrIdx="1">
    <p:extLst>
      <p:ext uri="{19B8F6BF-5375-455C-9EA6-DF929625EA0E}">
        <p15:presenceInfo xmlns:p15="http://schemas.microsoft.com/office/powerpoint/2012/main" userId="9f215fe52c276b11" providerId="Windows Live"/>
      </p:ext>
    </p:extLst>
  </p:cmAuthor>
  <p:cmAuthor id="3" name="kim welsh" initials="kw" lastIdx="18" clrIdx="2">
    <p:extLst>
      <p:ext uri="{19B8F6BF-5375-455C-9EA6-DF929625EA0E}">
        <p15:presenceInfo xmlns:p15="http://schemas.microsoft.com/office/powerpoint/2012/main" userId="kim welsh" providerId="None"/>
      </p:ext>
    </p:extLst>
  </p:cmAuthor>
  <p:cmAuthor id="4" name="Toner, Nik" initials="TN" lastIdx="6" clrIdx="3">
    <p:extLst>
      <p:ext uri="{19B8F6BF-5375-455C-9EA6-DF929625EA0E}">
        <p15:presenceInfo xmlns:p15="http://schemas.microsoft.com/office/powerpoint/2012/main" userId="S-1-5-21-4250845945-3731851581-3800177176-413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447"/>
    <a:srgbClr val="0E5229"/>
    <a:srgbClr val="FFD5CC"/>
    <a:srgbClr val="FFFF66"/>
    <a:srgbClr val="043333"/>
    <a:srgbClr val="198A46"/>
    <a:srgbClr val="22B35B"/>
    <a:srgbClr val="00006E"/>
    <a:srgbClr val="FFEAD5"/>
    <a:srgbClr val="E41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6" autoAdjust="0"/>
    <p:restoredTop sz="81737" autoAdjust="0"/>
  </p:normalViewPr>
  <p:slideViewPr>
    <p:cSldViewPr snapToGrid="0">
      <p:cViewPr varScale="1">
        <p:scale>
          <a:sx n="106" d="100"/>
          <a:sy n="106" d="100"/>
        </p:scale>
        <p:origin x="2240" y="184"/>
      </p:cViewPr>
      <p:guideLst>
        <p:guide orient="horz" pos="3172"/>
        <p:guide pos="4969"/>
      </p:guideLst>
    </p:cSldViewPr>
  </p:slideViewPr>
  <p:outlineViewPr>
    <p:cViewPr>
      <p:scale>
        <a:sx n="33" d="100"/>
        <a:sy n="33" d="100"/>
      </p:scale>
      <p:origin x="48" y="34854"/>
    </p:cViewPr>
  </p:outlineViewPr>
  <p:notesTextViewPr>
    <p:cViewPr>
      <p:scale>
        <a:sx n="100" d="100"/>
        <a:sy n="100" d="100"/>
      </p:scale>
      <p:origin x="0" y="0"/>
    </p:cViewPr>
  </p:notesTextViewPr>
  <p:sorterViewPr>
    <p:cViewPr>
      <p:scale>
        <a:sx n="1" d="1"/>
        <a:sy n="1" d="1"/>
      </p:scale>
      <p:origin x="0" y="20984"/>
    </p:cViewPr>
  </p:sorterViewPr>
  <p:notesViewPr>
    <p:cSldViewPr snapToGrid="0">
      <p:cViewPr>
        <p:scale>
          <a:sx n="80" d="100"/>
          <a:sy n="80" d="100"/>
        </p:scale>
        <p:origin x="-1368" y="-7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material in this chapter is the basis of much of the remaining material in this book. The time your students spend mastering this material will pay dividends throughout the semester.</a:t>
            </a:r>
          </a:p>
          <a:p>
            <a:endParaRPr lang="en-US" dirty="0"/>
          </a:p>
          <a:p>
            <a:r>
              <a:rPr lang="en-US" sz="1200" dirty="0"/>
              <a:t>This PowerPoint file contains many in-class exercises to break up the lecture and help students learn the concepts. </a:t>
            </a:r>
            <a:r>
              <a:rPr lang="en-US" dirty="0"/>
              <a:t>Depending on your students’ backgrounds, some of these exercises may be too easy. You can hide or delete the corresponding slides to get through the chapter more quickly.</a:t>
            </a:r>
            <a:endParaRPr lang="en-US" sz="1200"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63584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9</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10</a:t>
            </a:fld>
            <a:endParaRPr lang="en-US"/>
          </a:p>
        </p:txBody>
      </p:sp>
    </p:spTree>
    <p:extLst>
      <p:ext uri="{BB962C8B-B14F-4D97-AF65-F5344CB8AC3E}">
        <p14:creationId xmlns:p14="http://schemas.microsoft.com/office/powerpoint/2010/main" val="119358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2B7FBF-5EFB-4C02-98C4-7DDC76986309}" type="slidenum">
              <a:rPr lang="en-US" smtClean="0"/>
              <a:pPr eaLnBrk="1" hangingPunct="1"/>
              <a:t>11</a:t>
            </a:fld>
            <a:endParaRPr lang="en-US"/>
          </a:p>
        </p:txBody>
      </p:sp>
      <p:sp>
        <p:nvSpPr>
          <p:cNvPr id="110595" name="Rectangle 2"/>
          <p:cNvSpPr>
            <a:spLocks noGrp="1" noRot="1" noChangeAspect="1" noChangeArrowheads="1" noTextEdit="1"/>
          </p:cNvSpPr>
          <p:nvPr>
            <p:ph type="sldImg"/>
          </p:nvPr>
        </p:nvSpPr>
        <p:spPr>
          <a:xfrm>
            <a:off x="1319213" y="685800"/>
            <a:ext cx="4064000" cy="3048000"/>
          </a:xfrm>
          <a:ln/>
        </p:spPr>
      </p:sp>
      <mc:AlternateContent xmlns:mc="http://schemas.openxmlformats.org/markup-compatibility/2006" xmlns:a14="http://schemas.microsoft.com/office/drawing/2010/main">
        <mc:Choice Requires="a14">
          <p:sp>
            <p:nvSpPr>
              <p:cNvPr id="110596" name="Rectangle 3"/>
              <p:cNvSpPr>
                <a:spLocks noGrp="1" noChangeArrowheads="1"/>
              </p:cNvSpPr>
              <p:nvPr>
                <p:ph type="body" idx="1"/>
              </p:nvPr>
            </p:nvSpPr>
            <p:spPr>
              <a:xfrm>
                <a:off x="914400" y="3886200"/>
                <a:ext cx="5029200" cy="4572000"/>
              </a:xfrm>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dirty="0"/>
                  <a:t>Emphasize that </a:t>
                </a:r>
                <a:r>
                  <a:rPr lang="en-US" b="1" i="1" dirty="0"/>
                  <a:t>K</a:t>
                </a:r>
                <a:r>
                  <a:rPr lang="en-US" dirty="0"/>
                  <a:t> and </a:t>
                </a:r>
                <a:r>
                  <a:rPr lang="en-US" b="1" i="1" dirty="0"/>
                  <a:t>L</a:t>
                </a:r>
                <a:r>
                  <a:rPr lang="en-US" dirty="0"/>
                  <a:t> (without bars on top) are variables—they can take on various magnitudes. On the other hand, </a:t>
                </a:r>
                <a14:m>
                  <m:oMath xmlns:m="http://schemas.openxmlformats.org/officeDocument/2006/math">
                    <m:acc>
                      <m:accPr>
                        <m:chr m:val="̅"/>
                        <m:ctrlPr>
                          <a:rPr lang="en-US" b="1" i="1" smtClean="0">
                            <a:latin typeface="Cambria Math" panose="02040503050406030204" pitchFamily="18" charset="0"/>
                          </a:rPr>
                        </m:ctrlPr>
                      </m:accPr>
                      <m:e>
                        <m:r>
                          <a:rPr lang="en-US" b="1" i="1">
                            <a:latin typeface="Cambria Math"/>
                          </a:rPr>
                          <m:t>𝑲</m:t>
                        </m:r>
                      </m:e>
                    </m:acc>
                  </m:oMath>
                </a14:m>
                <a:r>
                  <a:rPr lang="en-US" dirty="0"/>
                  <a:t> and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a:rPr>
                          <m:t>𝑳</m:t>
                        </m:r>
                      </m:e>
                    </m:acc>
                  </m:oMath>
                </a14:m>
                <a:r>
                  <a:rPr lang="en-US" dirty="0"/>
                  <a:t> are specific values of these variables. Hence, </a:t>
                </a:r>
                <a:r>
                  <a:rPr lang="en-US" b="1" i="1" dirty="0"/>
                  <a:t>K</a:t>
                </a:r>
                <a:r>
                  <a:rPr lang="en-US" dirty="0"/>
                  <a:t> =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𝑲</m:t>
                        </m:r>
                      </m:e>
                    </m:acc>
                  </m:oMath>
                </a14:m>
                <a:r>
                  <a:rPr lang="en-US" dirty="0"/>
                  <a:t> means that the variable </a:t>
                </a:r>
                <a:r>
                  <a:rPr lang="en-US" b="1" i="1" dirty="0"/>
                  <a:t>K</a:t>
                </a:r>
                <a:r>
                  <a:rPr lang="en-US" dirty="0"/>
                  <a:t> equals the specific amount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𝑲</m:t>
                        </m:r>
                      </m:e>
                    </m:acc>
                  </m:oMath>
                </a14:m>
                <a:r>
                  <a:rPr lang="en-US" dirty="0"/>
                  <a:t>. </a:t>
                </a:r>
              </a:p>
              <a:p>
                <a:endParaRPr lang="en-US" dirty="0"/>
              </a:p>
              <a:p>
                <a:r>
                  <a:rPr lang="en-US" dirty="0"/>
                  <a:t>Regarding the assumptions:</a:t>
                </a:r>
              </a:p>
              <a:p>
                <a:r>
                  <a:rPr lang="en-US" dirty="0"/>
                  <a:t>In the chapters on economic growth, we will relax these assumptions: </a:t>
                </a:r>
                <a:r>
                  <a:rPr lang="en-US" b="1" i="1" dirty="0"/>
                  <a:t>K</a:t>
                </a:r>
                <a:r>
                  <a:rPr lang="en-US" dirty="0"/>
                  <a:t> and </a:t>
                </a:r>
                <a:r>
                  <a:rPr lang="en-US" b="1" i="1" dirty="0"/>
                  <a:t>L</a:t>
                </a:r>
                <a:r>
                  <a:rPr lang="en-US" dirty="0"/>
                  <a:t> will grow in response to investment and population growth, respectively, and the level of technology will increase over time. </a:t>
                </a:r>
              </a:p>
            </p:txBody>
          </p:sp>
        </mc:Choice>
        <mc:Fallback xmlns="">
          <p:sp>
            <p:nvSpPr>
              <p:cNvPr id="11059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Emphasize that </a:t>
                </a:r>
                <a:r>
                  <a:rPr lang="en-US" b="1" i="1" dirty="0" smtClean="0"/>
                  <a:t>K</a:t>
                </a:r>
                <a:r>
                  <a:rPr lang="en-US" dirty="0" smtClean="0"/>
                  <a:t> and </a:t>
                </a:r>
                <a:r>
                  <a:rPr lang="en-US" b="1" i="1" dirty="0" smtClean="0"/>
                  <a:t>L</a:t>
                </a:r>
                <a:r>
                  <a:rPr lang="en-US" dirty="0" smtClean="0"/>
                  <a:t> (without bars on top) are variables—they can take on various magnitudes</a:t>
                </a:r>
                <a:r>
                  <a:rPr lang="en-US" dirty="0" smtClean="0"/>
                  <a:t>. On </a:t>
                </a:r>
                <a:r>
                  <a:rPr lang="en-US" dirty="0" smtClean="0"/>
                  <a:t>the other hand, </a:t>
                </a:r>
                <a:r>
                  <a:rPr lang="en-US" b="1" i="0">
                    <a:latin typeface="Cambria Math"/>
                  </a:rPr>
                  <a:t>𝑲</a:t>
                </a:r>
                <a:r>
                  <a:rPr lang="en-US" b="1" i="0" smtClean="0">
                    <a:latin typeface="Cambria Math"/>
                  </a:rPr>
                  <a:t> ̅</a:t>
                </a:r>
                <a:r>
                  <a:rPr lang="en-US" dirty="0" smtClean="0"/>
                  <a:t> and </a:t>
                </a:r>
                <a:r>
                  <a:rPr lang="en-US" b="1" i="0" smtClean="0">
                    <a:latin typeface="Cambria Math"/>
                  </a:rPr>
                  <a:t>𝑳</a:t>
                </a:r>
                <a:r>
                  <a:rPr lang="en-US" b="1" i="0">
                    <a:latin typeface="Cambria Math"/>
                  </a:rPr>
                  <a:t> ̅</a:t>
                </a:r>
                <a:r>
                  <a:rPr lang="en-US" dirty="0"/>
                  <a:t> </a:t>
                </a:r>
                <a:r>
                  <a:rPr lang="en-US" dirty="0" smtClean="0"/>
                  <a:t>are specific values of these variables</a:t>
                </a:r>
                <a:r>
                  <a:rPr lang="en-US" dirty="0" smtClean="0"/>
                  <a:t>. Hence</a:t>
                </a:r>
                <a:r>
                  <a:rPr lang="en-US" dirty="0" smtClean="0"/>
                  <a:t>, “</a:t>
                </a:r>
                <a:r>
                  <a:rPr lang="en-US" b="1" i="1" dirty="0" smtClean="0"/>
                  <a:t>K</a:t>
                </a:r>
                <a:r>
                  <a:rPr lang="en-US" dirty="0" smtClean="0"/>
                  <a:t> = </a:t>
                </a:r>
                <a:r>
                  <a:rPr lang="en-US" b="1" i="0">
                    <a:latin typeface="Cambria Math"/>
                  </a:rPr>
                  <a:t>𝑲 ̅</a:t>
                </a:r>
                <a:r>
                  <a:rPr lang="en-US" dirty="0" smtClean="0"/>
                  <a:t>” means that the variable </a:t>
                </a:r>
                <a:r>
                  <a:rPr lang="en-US" b="1" i="1" dirty="0" smtClean="0"/>
                  <a:t>K</a:t>
                </a:r>
                <a:r>
                  <a:rPr lang="en-US" dirty="0" smtClean="0"/>
                  <a:t> equals the specific amount </a:t>
                </a:r>
                <a:r>
                  <a:rPr lang="en-US" b="1" i="0">
                    <a:latin typeface="Cambria Math"/>
                  </a:rPr>
                  <a:t>𝑲 ̅</a:t>
                </a:r>
                <a:r>
                  <a:rPr lang="en-US" dirty="0" smtClean="0"/>
                  <a:t>.</a:t>
                </a:r>
                <a:r>
                  <a:rPr lang="en-US" dirty="0" smtClean="0"/>
                  <a:t> </a:t>
                </a:r>
                <a:endParaRPr lang="en-US" dirty="0" smtClean="0"/>
              </a:p>
              <a:p>
                <a:endParaRPr lang="en-US" dirty="0" smtClean="0"/>
              </a:p>
              <a:p>
                <a:r>
                  <a:rPr lang="en-US" dirty="0" smtClean="0"/>
                  <a:t>Regarding the assumptions:</a:t>
                </a:r>
              </a:p>
              <a:p>
                <a:r>
                  <a:rPr lang="en-US" dirty="0" smtClean="0"/>
                  <a:t>In the chapters on economic growth, we will relax these assumptions</a:t>
                </a:r>
                <a:r>
                  <a:rPr lang="en-US" dirty="0" smtClean="0"/>
                  <a:t>: </a:t>
                </a:r>
                <a:r>
                  <a:rPr lang="en-US" b="1" i="1" dirty="0" smtClean="0"/>
                  <a:t>K</a:t>
                </a:r>
                <a:r>
                  <a:rPr lang="en-US" dirty="0" smtClean="0"/>
                  <a:t> </a:t>
                </a:r>
                <a:r>
                  <a:rPr lang="en-US" dirty="0" smtClean="0"/>
                  <a:t>and </a:t>
                </a:r>
                <a:r>
                  <a:rPr lang="en-US" b="1" i="1" dirty="0" smtClean="0"/>
                  <a:t>L</a:t>
                </a:r>
                <a:r>
                  <a:rPr lang="en-US" dirty="0" smtClean="0"/>
                  <a:t> will grow in response to investment and population growth, respectively, and the level of technology will increase over time</a:t>
                </a:r>
                <a:r>
                  <a:rPr lang="en-US" dirty="0" smtClean="0"/>
                  <a:t>. </a:t>
                </a:r>
                <a:endParaRPr lang="en-US" dirty="0" smtClean="0"/>
              </a:p>
            </p:txBody>
          </p:sp>
        </mc:Fallback>
      </mc:AlternateContent>
    </p:spTree>
    <p:extLst>
      <p:ext uri="{BB962C8B-B14F-4D97-AF65-F5344CB8AC3E}">
        <p14:creationId xmlns:p14="http://schemas.microsoft.com/office/powerpoint/2010/main" val="369724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7EC519-B241-457D-8257-D2A7488E1596}" type="slidenum">
              <a:rPr lang="en-US" smtClean="0"/>
              <a:pPr eaLnBrk="1" hangingPunct="1"/>
              <a:t>12</a:t>
            </a:fld>
            <a:endParaRPr lang="en-US"/>
          </a:p>
        </p:txBody>
      </p:sp>
      <p:sp>
        <p:nvSpPr>
          <p:cNvPr id="111619" name="Rectangle 2"/>
          <p:cNvSpPr>
            <a:spLocks noGrp="1" noRot="1" noChangeAspect="1" noChangeArrowheads="1" noTextEdit="1"/>
          </p:cNvSpPr>
          <p:nvPr>
            <p:ph type="sldImg"/>
          </p:nvPr>
        </p:nvSpPr>
        <p:spPr>
          <a:xfrm>
            <a:off x="1319213" y="685800"/>
            <a:ext cx="4064000" cy="3048000"/>
          </a:xfrm>
          <a:ln/>
        </p:spPr>
      </p:sp>
      <mc:AlternateContent xmlns:mc="http://schemas.openxmlformats.org/markup-compatibility/2006" xmlns:a14="http://schemas.microsoft.com/office/drawing/2010/main">
        <mc:Choice Requires="a14">
          <p:sp>
            <p:nvSpPr>
              <p:cNvPr id="111620" name="Rectangle 3"/>
              <p:cNvSpPr>
                <a:spLocks noGrp="1" noChangeArrowheads="1"/>
              </p:cNvSpPr>
              <p:nvPr>
                <p:ph type="body" idx="1"/>
              </p:nvPr>
            </p:nvSpPr>
            <p:spPr>
              <a:xfrm>
                <a:off x="914400" y="3886200"/>
                <a:ext cx="5029200" cy="4572000"/>
              </a:xfrm>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dirty="0"/>
                  <a:t>Again, emphasize that the notation </a:t>
                </a:r>
                <a:r>
                  <a:rPr lang="en-US" b="1" i="1" dirty="0"/>
                  <a:t>F</a:t>
                </a:r>
                <a:r>
                  <a:rPr lang="en-US" dirty="0"/>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𝑲</m:t>
                        </m:r>
                      </m:e>
                    </m:acc>
                  </m:oMath>
                </a14:m>
                <a:r>
                  <a:rPr lang="en-US" dirty="0"/>
                  <a:t>,</a:t>
                </a:r>
                <a:r>
                  <a:rPr lang="en-US" b="1" dirty="0"/>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a:rPr>
                          <m:t>𝑳</m:t>
                        </m:r>
                      </m:e>
                    </m:acc>
                  </m:oMath>
                </a14:m>
                <a:r>
                  <a:rPr lang="en-US" dirty="0"/>
                  <a:t>) means we are evaluating the function at a particular combination of capital and labor. The resulting value of output is called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a:rPr>
                          <m:t>𝒀</m:t>
                        </m:r>
                      </m:e>
                    </m:acc>
                  </m:oMath>
                </a14:m>
                <a:r>
                  <a:rPr lang="en-US" dirty="0"/>
                  <a:t>.  </a:t>
                </a:r>
              </a:p>
              <a:p>
                <a:endParaRPr lang="en-US" dirty="0"/>
              </a:p>
              <a:p>
                <a:endParaRPr lang="en-US" dirty="0"/>
              </a:p>
              <a:p>
                <a:r>
                  <a:rPr lang="en-US" dirty="0"/>
                  <a:t> </a:t>
                </a:r>
              </a:p>
            </p:txBody>
          </p:sp>
        </mc:Choice>
        <mc:Fallback xmlns="">
          <p:sp>
            <p:nvSpPr>
              <p:cNvPr id="111620"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Again, emphasize that the notation </a:t>
                </a:r>
                <a:r>
                  <a:rPr lang="en-US" b="1" i="1" dirty="0" smtClean="0"/>
                  <a:t>F</a:t>
                </a:r>
                <a:r>
                  <a:rPr lang="en-US" dirty="0" smtClean="0"/>
                  <a:t>(</a:t>
                </a:r>
                <a:r>
                  <a:rPr lang="en-US" b="1" i="0">
                    <a:latin typeface="Cambria Math"/>
                  </a:rPr>
                  <a:t>𝑲 ̅</a:t>
                </a:r>
                <a:r>
                  <a:rPr lang="en-US" dirty="0" smtClean="0"/>
                  <a:t>,</a:t>
                </a:r>
                <a:r>
                  <a:rPr lang="en-US" b="1" dirty="0"/>
                  <a:t> </a:t>
                </a:r>
                <a:r>
                  <a:rPr lang="en-US" b="1" i="0" smtClean="0">
                    <a:latin typeface="Cambria Math"/>
                  </a:rPr>
                  <a:t>𝑳</a:t>
                </a:r>
                <a:r>
                  <a:rPr lang="en-US" b="1" i="0">
                    <a:latin typeface="Cambria Math"/>
                  </a:rPr>
                  <a:t> ̅</a:t>
                </a:r>
                <a:r>
                  <a:rPr lang="en-US" dirty="0" smtClean="0"/>
                  <a:t>) means we are evaluating the function at a particular combination of capital and labor</a:t>
                </a:r>
                <a:r>
                  <a:rPr lang="en-US" dirty="0" smtClean="0"/>
                  <a:t>. The </a:t>
                </a:r>
                <a:r>
                  <a:rPr lang="en-US" dirty="0" smtClean="0"/>
                  <a:t>resulting value of output is called </a:t>
                </a:r>
                <a:r>
                  <a:rPr lang="en-US" b="1" i="0" smtClean="0">
                    <a:latin typeface="Cambria Math"/>
                  </a:rPr>
                  <a:t>𝒀</a:t>
                </a:r>
                <a:r>
                  <a:rPr lang="en-US" b="1" i="0">
                    <a:latin typeface="Cambria Math"/>
                  </a:rPr>
                  <a:t> ̅</a:t>
                </a:r>
                <a:r>
                  <a:rPr lang="en-US" dirty="0" smtClean="0"/>
                  <a:t>.</a:t>
                </a:r>
                <a:r>
                  <a:rPr lang="en-US" dirty="0" smtClean="0"/>
                  <a:t>   </a:t>
                </a:r>
                <a:endParaRPr lang="en-US" dirty="0" smtClean="0"/>
              </a:p>
              <a:p>
                <a:endParaRPr lang="en-US" dirty="0" smtClean="0"/>
              </a:p>
              <a:p>
                <a:endParaRPr lang="en-US" dirty="0" smtClean="0"/>
              </a:p>
              <a:p>
                <a:r>
                  <a:rPr lang="en-US" dirty="0" smtClean="0"/>
                  <a:t> </a:t>
                </a:r>
              </a:p>
            </p:txBody>
          </p:sp>
        </mc:Fallback>
      </mc:AlternateContent>
    </p:spTree>
    <p:extLst>
      <p:ext uri="{BB962C8B-B14F-4D97-AF65-F5344CB8AC3E}">
        <p14:creationId xmlns:p14="http://schemas.microsoft.com/office/powerpoint/2010/main" val="4090077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796EED-05F8-4B8F-8641-5D46E280E3F1}" type="slidenum">
              <a:rPr lang="en-US" smtClean="0"/>
              <a:pPr eaLnBrk="1" hangingPunct="1"/>
              <a:t>13</a:t>
            </a:fld>
            <a:endParaRPr lang="en-US" dirty="0"/>
          </a:p>
        </p:txBody>
      </p:sp>
      <p:sp>
        <p:nvSpPr>
          <p:cNvPr id="112643" name="Rectangle 2"/>
          <p:cNvSpPr>
            <a:spLocks noGrp="1" noRot="1" noChangeAspect="1" noChangeArrowheads="1" noTextEdit="1"/>
          </p:cNvSpPr>
          <p:nvPr>
            <p:ph type="sldImg"/>
          </p:nvPr>
        </p:nvSpPr>
        <p:spPr>
          <a:xfrm>
            <a:off x="1319213" y="685800"/>
            <a:ext cx="4064000" cy="3048000"/>
          </a:xfrm>
          <a:ln/>
        </p:spPr>
      </p:sp>
      <p:sp>
        <p:nvSpPr>
          <p:cNvPr id="112644"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Recall from Chapter 2 that the value of output equals the value of income. The income is paid to the workers, capital owners, landowners, and so forth. We now explore a simple theory of income distribution. </a:t>
            </a:r>
          </a:p>
        </p:txBody>
      </p:sp>
    </p:spTree>
    <p:extLst>
      <p:ext uri="{BB962C8B-B14F-4D97-AF65-F5344CB8AC3E}">
        <p14:creationId xmlns:p14="http://schemas.microsoft.com/office/powerpoint/2010/main" val="361838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8D0A5B-8F95-467B-804E-4582D947F1F6}" type="slidenum">
              <a:rPr lang="en-US" smtClean="0"/>
              <a:pPr eaLnBrk="1" hangingPunct="1"/>
              <a:t>14</a:t>
            </a:fld>
            <a:endParaRPr lang="en-US" dirty="0"/>
          </a:p>
        </p:txBody>
      </p:sp>
      <p:sp>
        <p:nvSpPr>
          <p:cNvPr id="113667" name="Rectangle 2"/>
          <p:cNvSpPr>
            <a:spLocks noGrp="1" noRot="1" noChangeAspect="1" noChangeArrowheads="1" noTextEdit="1"/>
          </p:cNvSpPr>
          <p:nvPr>
            <p:ph type="sldImg"/>
          </p:nvPr>
        </p:nvSpPr>
        <p:spPr>
          <a:xfrm>
            <a:off x="1319213" y="685800"/>
            <a:ext cx="4064000" cy="3048000"/>
          </a:xfrm>
          <a:ln/>
        </p:spPr>
      </p:sp>
      <p:sp>
        <p:nvSpPr>
          <p:cNvPr id="113668"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might be worthwhile to refresh students’ memory about nominal and real variables. </a:t>
            </a:r>
          </a:p>
          <a:p>
            <a:r>
              <a:rPr lang="en-US" dirty="0"/>
              <a:t>The nominal wage and rental rate are measured in currency units. </a:t>
            </a:r>
          </a:p>
          <a:p>
            <a:endParaRPr lang="en-US" dirty="0"/>
          </a:p>
          <a:p>
            <a:r>
              <a:rPr lang="en-US" dirty="0"/>
              <a:t>The real wage is measured in units of output. </a:t>
            </a:r>
          </a:p>
          <a:p>
            <a:endParaRPr lang="en-US" dirty="0"/>
          </a:p>
          <a:p>
            <a:r>
              <a:rPr lang="en-US" dirty="0"/>
              <a:t>To see this, suppose </a:t>
            </a:r>
            <a:r>
              <a:rPr lang="en-US" i="1" dirty="0"/>
              <a:t>W</a:t>
            </a:r>
            <a:r>
              <a:rPr lang="en-US" dirty="0"/>
              <a:t> = $10/hour and </a:t>
            </a:r>
            <a:r>
              <a:rPr lang="en-US" i="1" dirty="0"/>
              <a:t>P</a:t>
            </a:r>
            <a:r>
              <a:rPr lang="en-US" dirty="0"/>
              <a:t> = $2 per unit of output. </a:t>
            </a:r>
          </a:p>
          <a:p>
            <a:endParaRPr lang="en-US" dirty="0"/>
          </a:p>
          <a:p>
            <a:r>
              <a:rPr lang="en-US" dirty="0"/>
              <a:t>Then, </a:t>
            </a:r>
            <a:r>
              <a:rPr lang="en-US" b="0" i="1" dirty="0"/>
              <a:t>W</a:t>
            </a:r>
            <a:r>
              <a:rPr lang="en-US" dirty="0"/>
              <a:t>/</a:t>
            </a:r>
            <a:r>
              <a:rPr lang="en-US" i="1" dirty="0"/>
              <a:t>P</a:t>
            </a:r>
            <a:r>
              <a:rPr lang="en-US" dirty="0"/>
              <a:t> = ($10/hour) / ($2/unit of output) = 5 units of output per hour of work. </a:t>
            </a:r>
          </a:p>
          <a:p>
            <a:endParaRPr lang="en-US" dirty="0"/>
          </a:p>
          <a:p>
            <a:r>
              <a:rPr lang="en-US" dirty="0"/>
              <a:t>It’s true that the firm is paying the workers in money units, not in units of output. But the real wage is the purchasing power of the wage</a:t>
            </a:r>
            <a:r>
              <a:rPr lang="en-US" sz="1200" kern="1200" dirty="0">
                <a:solidFill>
                  <a:schemeClr val="tx1"/>
                </a:solidFill>
                <a:effectLst/>
                <a:latin typeface="Arial" charset="0"/>
                <a:ea typeface="+mn-ea"/>
                <a:cs typeface="+mn-cs"/>
              </a:rPr>
              <a:t>—</a:t>
            </a:r>
            <a:r>
              <a:rPr lang="en-US" dirty="0"/>
              <a:t>the amount of stuff that workers can buy with their wage. </a:t>
            </a:r>
          </a:p>
        </p:txBody>
      </p:sp>
    </p:spTree>
    <p:extLst>
      <p:ext uri="{BB962C8B-B14F-4D97-AF65-F5344CB8AC3E}">
        <p14:creationId xmlns:p14="http://schemas.microsoft.com/office/powerpoint/2010/main" val="358260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107013D-76A1-4D4C-BE5B-C6C2ACBA1E2D}" type="slidenum">
              <a:rPr lang="en-US" smtClean="0"/>
              <a:pPr eaLnBrk="1" hangingPunct="1"/>
              <a:t>15</a:t>
            </a:fld>
            <a:endParaRPr lang="en-US" dirty="0"/>
          </a:p>
        </p:txBody>
      </p:sp>
      <p:sp>
        <p:nvSpPr>
          <p:cNvPr id="114691" name="Rectangle 2"/>
          <p:cNvSpPr>
            <a:spLocks noGrp="1" noRot="1" noChangeAspect="1" noChangeArrowheads="1" noTextEdit="1"/>
          </p:cNvSpPr>
          <p:nvPr>
            <p:ph type="sldImg"/>
          </p:nvPr>
        </p:nvSpPr>
        <p:spPr>
          <a:xfrm>
            <a:off x="1319213" y="685800"/>
            <a:ext cx="4064000" cy="3048000"/>
          </a:xfrm>
          <a:ln/>
        </p:spPr>
      </p:sp>
      <p:sp>
        <p:nvSpPr>
          <p:cNvPr id="11469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Since the distribution of income depends on factor prices, we need to see how factor prices are determined. </a:t>
            </a:r>
          </a:p>
          <a:p>
            <a:endParaRPr lang="en-US" dirty="0"/>
          </a:p>
          <a:p>
            <a:r>
              <a:rPr lang="en-US" dirty="0"/>
              <a:t>Each factor’s price is determined by supply and demand in a market for that factor. For instance, supply and demand for labor determine the wage. </a:t>
            </a:r>
          </a:p>
          <a:p>
            <a:endParaRPr lang="en-US" dirty="0"/>
          </a:p>
        </p:txBody>
      </p:sp>
    </p:spTree>
    <p:extLst>
      <p:ext uri="{BB962C8B-B14F-4D97-AF65-F5344CB8AC3E}">
        <p14:creationId xmlns:p14="http://schemas.microsoft.com/office/powerpoint/2010/main" val="200993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07D83D0-094F-4BBB-81ED-935BA1845F1F}" type="slidenum">
              <a:rPr lang="en-US" smtClean="0"/>
              <a:pPr eaLnBrk="1" hangingPunct="1"/>
              <a:t>16</a:t>
            </a:fld>
            <a:endParaRPr lang="en-US" dirty="0"/>
          </a:p>
        </p:txBody>
      </p:sp>
      <p:sp>
        <p:nvSpPr>
          <p:cNvPr id="115715" name="Rectangle 2"/>
          <p:cNvSpPr>
            <a:spLocks noGrp="1" noRot="1" noChangeAspect="1" noChangeArrowheads="1" noTextEdit="1"/>
          </p:cNvSpPr>
          <p:nvPr>
            <p:ph type="sldImg"/>
          </p:nvPr>
        </p:nvSpPr>
        <p:spPr>
          <a:xfrm>
            <a:off x="1320800" y="685800"/>
            <a:ext cx="4064000" cy="3048000"/>
          </a:xfrm>
          <a:ln/>
        </p:spPr>
      </p:sp>
      <p:sp>
        <p:nvSpPr>
          <p:cNvPr id="11571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7616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949F45-0832-4AF6-9505-70E8ABE16F3D}" type="slidenum">
              <a:rPr lang="en-US" smtClean="0"/>
              <a:pPr eaLnBrk="1" hangingPunct="1"/>
              <a:t>17</a:t>
            </a:fld>
            <a:endParaRPr lang="en-US" dirty="0"/>
          </a:p>
        </p:txBody>
      </p:sp>
      <p:sp>
        <p:nvSpPr>
          <p:cNvPr id="116739" name="Rectangle 2"/>
          <p:cNvSpPr>
            <a:spLocks noGrp="1" noRot="1" noChangeAspect="1" noChangeArrowheads="1" noTextEdit="1"/>
          </p:cNvSpPr>
          <p:nvPr>
            <p:ph type="sldImg"/>
          </p:nvPr>
        </p:nvSpPr>
        <p:spPr>
          <a:xfrm>
            <a:off x="1319213" y="685800"/>
            <a:ext cx="4064000" cy="3048000"/>
          </a:xfrm>
          <a:ln/>
        </p:spPr>
      </p:sp>
      <p:sp>
        <p:nvSpPr>
          <p:cNvPr id="116740"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0701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This exercise is a pretty basic review. It’s good for students who have not had principles of economics in a few years and for students whose graphing skills could benefit from some remedial attention. Many instructors could probably hide or omit this slide and the next one from their presentations.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18</a:t>
            </a:fld>
            <a:endParaRPr lang="en-US"/>
          </a:p>
        </p:txBody>
      </p:sp>
    </p:spTree>
    <p:extLst>
      <p:ext uri="{BB962C8B-B14F-4D97-AF65-F5344CB8AC3E}">
        <p14:creationId xmlns:p14="http://schemas.microsoft.com/office/powerpoint/2010/main" val="233755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dirty="0"/>
          </a:p>
        </p:txBody>
      </p:sp>
    </p:spTree>
    <p:extLst>
      <p:ext uri="{BB962C8B-B14F-4D97-AF65-F5344CB8AC3E}">
        <p14:creationId xmlns:p14="http://schemas.microsoft.com/office/powerpoint/2010/main" val="329606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19</a:t>
            </a:fld>
            <a:endParaRPr lang="en-US"/>
          </a:p>
        </p:txBody>
      </p:sp>
    </p:spTree>
    <p:extLst>
      <p:ext uri="{BB962C8B-B14F-4D97-AF65-F5344CB8AC3E}">
        <p14:creationId xmlns:p14="http://schemas.microsoft.com/office/powerpoint/2010/main" val="1707946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6D505F-75E1-4E4E-9F10-56F40C785FD2}" type="slidenum">
              <a:rPr lang="en-US" smtClean="0"/>
              <a:pPr eaLnBrk="1" hangingPunct="1"/>
              <a:t>20</a:t>
            </a:fld>
            <a:endParaRPr lang="en-US" dirty="0"/>
          </a:p>
        </p:txBody>
      </p:sp>
      <p:sp>
        <p:nvSpPr>
          <p:cNvPr id="119811" name="Rectangle 2"/>
          <p:cNvSpPr>
            <a:spLocks noGrp="1" noRot="1" noChangeAspect="1" noChangeArrowheads="1" noTextEdit="1"/>
          </p:cNvSpPr>
          <p:nvPr>
            <p:ph type="sldImg"/>
          </p:nvPr>
        </p:nvSpPr>
        <p:spPr>
          <a:xfrm>
            <a:off x="1319213" y="685800"/>
            <a:ext cx="4064000" cy="3048000"/>
          </a:xfrm>
          <a:ln/>
        </p:spPr>
      </p:sp>
      <p:sp>
        <p:nvSpPr>
          <p:cNvPr id="11981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It’s straightforward to see that MPL = the slope of the production function.</a:t>
            </a:r>
          </a:p>
          <a:p>
            <a:r>
              <a:rPr lang="en-US" dirty="0"/>
              <a:t> </a:t>
            </a:r>
            <a:br>
              <a:rPr lang="en-US" dirty="0"/>
            </a:br>
            <a:r>
              <a:rPr lang="en-US" dirty="0"/>
              <a:t>The definition of the slope of a curve is the amount the curve rises when you move one unit to the right. On this graph, moving one unit to the right simply means using one additional unit of labor. The amount the curve rises is the amount by which output increases: the MPL.</a:t>
            </a:r>
          </a:p>
        </p:txBody>
      </p:sp>
    </p:spTree>
    <p:extLst>
      <p:ext uri="{BB962C8B-B14F-4D97-AF65-F5344CB8AC3E}">
        <p14:creationId xmlns:p14="http://schemas.microsoft.com/office/powerpoint/2010/main" val="3994826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AAC13A-2FB9-4C12-8C4B-6AFB9BA02630}" type="slidenum">
              <a:rPr lang="en-US" smtClean="0"/>
              <a:pPr eaLnBrk="1" hangingPunct="1"/>
              <a:t>21</a:t>
            </a:fld>
            <a:endParaRPr lang="en-US" dirty="0"/>
          </a:p>
        </p:txBody>
      </p:sp>
      <p:sp>
        <p:nvSpPr>
          <p:cNvPr id="120835" name="Rectangle 2"/>
          <p:cNvSpPr>
            <a:spLocks noGrp="1" noRot="1" noChangeAspect="1" noChangeArrowheads="1" noTextEdit="1"/>
          </p:cNvSpPr>
          <p:nvPr>
            <p:ph type="sldImg"/>
          </p:nvPr>
        </p:nvSpPr>
        <p:spPr>
          <a:xfrm>
            <a:off x="1319213" y="685800"/>
            <a:ext cx="4064000" cy="3048000"/>
          </a:xfrm>
          <a:ln/>
        </p:spPr>
      </p:sp>
      <p:sp>
        <p:nvSpPr>
          <p:cNvPr id="12083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Tell the class that many production functions have this property. </a:t>
            </a:r>
            <a:endParaRPr lang="en-US" sz="1100" dirty="0">
              <a:sym typeface="Symbol" pitchFamily="18" charset="2"/>
            </a:endParaRPr>
          </a:p>
        </p:txBody>
      </p:sp>
    </p:spTree>
    <p:extLst>
      <p:ext uri="{BB962C8B-B14F-4D97-AF65-F5344CB8AC3E}">
        <p14:creationId xmlns:p14="http://schemas.microsoft.com/office/powerpoint/2010/main" val="3468120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22</a:t>
            </a:fld>
            <a:endParaRPr lang="en-US"/>
          </a:p>
        </p:txBody>
      </p:sp>
    </p:spTree>
    <p:extLst>
      <p:ext uri="{BB962C8B-B14F-4D97-AF65-F5344CB8AC3E}">
        <p14:creationId xmlns:p14="http://schemas.microsoft.com/office/powerpoint/2010/main" val="1520947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dirty="0"/>
              <a:t>To get the answers:</a:t>
            </a:r>
          </a:p>
          <a:p>
            <a:pPr marL="228600" indent="-228600"/>
            <a:endParaRPr lang="en-US" dirty="0"/>
          </a:p>
          <a:p>
            <a:pPr marL="228600" indent="-228600">
              <a:buFont typeface="Arial" panose="020B0604020202020204" pitchFamily="34" charset="0"/>
              <a:buChar char="•"/>
            </a:pPr>
            <a:r>
              <a:rPr lang="en-US" dirty="0"/>
              <a:t>Using calculus: </a:t>
            </a:r>
            <a:br>
              <a:rPr lang="en-US" dirty="0"/>
            </a:br>
            <a:r>
              <a:rPr lang="en-US" dirty="0"/>
              <a:t>Take the derivative of F( ) with respect to </a:t>
            </a:r>
            <a:r>
              <a:rPr lang="en-US" i="1" dirty="0"/>
              <a:t>L</a:t>
            </a:r>
            <a:r>
              <a:rPr lang="en-US" dirty="0"/>
              <a:t>. The resulting expression is the </a:t>
            </a:r>
            <a:r>
              <a:rPr lang="en-US" i="1" dirty="0"/>
              <a:t>MPL</a:t>
            </a:r>
            <a:r>
              <a:rPr lang="en-US" dirty="0"/>
              <a:t>. Looking at this expression, determine whether </a:t>
            </a:r>
            <a:r>
              <a:rPr lang="en-US" i="1" dirty="0"/>
              <a:t>MPL</a:t>
            </a:r>
            <a:r>
              <a:rPr lang="en-US" dirty="0"/>
              <a:t> falls as </a:t>
            </a:r>
            <a:r>
              <a:rPr lang="en-US" i="1" dirty="0"/>
              <a:t>L</a:t>
            </a:r>
            <a:r>
              <a:rPr lang="en-US" dirty="0"/>
              <a:t> rises. (Or take the derivative of your </a:t>
            </a:r>
            <a:r>
              <a:rPr lang="en-US" i="1" dirty="0"/>
              <a:t>MPL</a:t>
            </a:r>
            <a:r>
              <a:rPr lang="en-US" dirty="0"/>
              <a:t> function w.r.t. </a:t>
            </a:r>
            <a:r>
              <a:rPr lang="en-US" i="1" dirty="0"/>
              <a:t>L</a:t>
            </a:r>
            <a:r>
              <a:rPr lang="en-US" dirty="0"/>
              <a:t> and see whether it’s positive, negative, or zero.) </a:t>
            </a:r>
          </a:p>
          <a:p>
            <a:pPr marL="228600" indent="-228600"/>
            <a:endParaRPr lang="en-US" dirty="0"/>
          </a:p>
          <a:p>
            <a:pPr marL="228600" indent="-228600">
              <a:buFont typeface="Arial" panose="020B0604020202020204" pitchFamily="34" charset="0"/>
              <a:buChar char="•"/>
            </a:pPr>
            <a:r>
              <a:rPr lang="en-US" dirty="0"/>
              <a:t>Using algebra: </a:t>
            </a:r>
            <a:br>
              <a:rPr lang="en-US" dirty="0"/>
            </a:br>
            <a:r>
              <a:rPr lang="en-US" dirty="0"/>
              <a:t>Plug in any value for </a:t>
            </a:r>
            <a:r>
              <a:rPr lang="en-US" i="1" dirty="0"/>
              <a:t>K</a:t>
            </a:r>
            <a:r>
              <a:rPr lang="en-US" dirty="0"/>
              <a:t> and another value for </a:t>
            </a:r>
            <a:r>
              <a:rPr lang="en-US" i="1" dirty="0"/>
              <a:t>L</a:t>
            </a:r>
            <a:r>
              <a:rPr lang="en-US" dirty="0"/>
              <a:t>. </a:t>
            </a:r>
            <a:br>
              <a:rPr lang="en-US" dirty="0"/>
            </a:br>
            <a:r>
              <a:rPr lang="en-US" dirty="0"/>
              <a:t>See what happens if you increase </a:t>
            </a:r>
            <a:r>
              <a:rPr lang="en-US" i="1" dirty="0"/>
              <a:t>L</a:t>
            </a:r>
            <a:r>
              <a:rPr lang="en-US" dirty="0"/>
              <a:t> and then increase it again and then again. </a:t>
            </a:r>
            <a:br>
              <a:rPr lang="en-US" dirty="0"/>
            </a:br>
            <a:r>
              <a:rPr lang="en-US" dirty="0"/>
              <a:t>This may require a calculator. </a:t>
            </a:r>
          </a:p>
          <a:p>
            <a:pPr marL="228600" indent="-228600"/>
            <a:endParaRPr lang="en-US" dirty="0"/>
          </a:p>
          <a:p>
            <a:pPr marL="228600" indent="-228600">
              <a:buFont typeface="Arial" panose="020B0604020202020204" pitchFamily="34" charset="0"/>
              <a:buChar char="•"/>
            </a:pPr>
            <a:r>
              <a:rPr lang="en-US" dirty="0"/>
              <a:t>With</a:t>
            </a:r>
            <a:r>
              <a:rPr lang="en-US" baseline="0" dirty="0"/>
              <a:t> a graph:</a:t>
            </a:r>
            <a:br>
              <a:rPr lang="en-US" baseline="0" dirty="0"/>
            </a:br>
            <a:r>
              <a:rPr lang="en-US" dirty="0"/>
              <a:t>You can sketch a graph of these production functions (</a:t>
            </a:r>
            <a:r>
              <a:rPr lang="en-US" i="1" dirty="0"/>
              <a:t>Y</a:t>
            </a:r>
            <a:r>
              <a:rPr lang="en-US" dirty="0"/>
              <a:t> on the vertical axis, </a:t>
            </a:r>
            <a:r>
              <a:rPr lang="en-US" i="1" dirty="0"/>
              <a:t>L</a:t>
            </a:r>
            <a:r>
              <a:rPr lang="en-US" dirty="0"/>
              <a:t> on the horizontal axis, assuming a given value of </a:t>
            </a:r>
            <a:r>
              <a:rPr lang="en-US" i="1" dirty="0"/>
              <a:t>K</a:t>
            </a:r>
            <a:r>
              <a:rPr lang="en-US" dirty="0"/>
              <a:t>). If you know the general shape of the square root function, then it’s easy to tell that (b) and (c) have diminishing marginal returns.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23</a:t>
            </a:fld>
            <a:endParaRPr lang="en-US"/>
          </a:p>
        </p:txBody>
      </p:sp>
    </p:spTree>
    <p:extLst>
      <p:ext uri="{BB962C8B-B14F-4D97-AF65-F5344CB8AC3E}">
        <p14:creationId xmlns:p14="http://schemas.microsoft.com/office/powerpoint/2010/main" val="1417201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24</a:t>
            </a:fld>
            <a:endParaRPr lang="en-US"/>
          </a:p>
        </p:txBody>
      </p:sp>
    </p:spTree>
    <p:extLst>
      <p:ext uri="{BB962C8B-B14F-4D97-AF65-F5344CB8AC3E}">
        <p14:creationId xmlns:p14="http://schemas.microsoft.com/office/powerpoint/2010/main" val="3398600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r>
            <a:r>
              <a:rPr lang="en-US" i="1" dirty="0"/>
              <a:t>L</a:t>
            </a:r>
            <a:r>
              <a:rPr lang="en-US" dirty="0"/>
              <a:t> = 3, then the benefit of hiring the fourth worker (</a:t>
            </a:r>
            <a:r>
              <a:rPr lang="en-US" i="1" dirty="0"/>
              <a:t>MPL</a:t>
            </a:r>
            <a:r>
              <a:rPr lang="en-US" dirty="0"/>
              <a:t> = 7) exceeds the cost of doing so (</a:t>
            </a:r>
            <a:r>
              <a:rPr lang="en-US" i="1" dirty="0"/>
              <a:t>W</a:t>
            </a:r>
            <a:r>
              <a:rPr lang="en-US" dirty="0"/>
              <a:t>/</a:t>
            </a:r>
            <a:r>
              <a:rPr lang="en-US" i="1" dirty="0"/>
              <a:t>P</a:t>
            </a:r>
            <a:r>
              <a:rPr lang="en-US" dirty="0"/>
              <a:t> = 6), so it pays for the firm to increase </a:t>
            </a:r>
            <a:r>
              <a:rPr lang="en-US" i="1" dirty="0"/>
              <a:t>L</a:t>
            </a:r>
            <a:r>
              <a:rPr lang="en-US" dirty="0"/>
              <a:t>.</a:t>
            </a:r>
          </a:p>
          <a:p>
            <a:endParaRPr lang="en-US" dirty="0"/>
          </a:p>
          <a:p>
            <a:r>
              <a:rPr lang="en-US" dirty="0"/>
              <a:t>If </a:t>
            </a:r>
            <a:r>
              <a:rPr lang="en-US" i="1" dirty="0"/>
              <a:t>L</a:t>
            </a:r>
            <a:r>
              <a:rPr lang="en-US" dirty="0"/>
              <a:t> = 7, then the firm should hire fewer workers: the 7th worker adds only </a:t>
            </a:r>
            <a:r>
              <a:rPr lang="en-US" i="1" dirty="0"/>
              <a:t>MPL</a:t>
            </a:r>
            <a:r>
              <a:rPr lang="en-US" dirty="0"/>
              <a:t> = 4 units of output yet costs </a:t>
            </a:r>
            <a:r>
              <a:rPr lang="en-US" i="1" dirty="0"/>
              <a:t>W</a:t>
            </a:r>
            <a:r>
              <a:rPr lang="en-US" dirty="0"/>
              <a:t>/</a:t>
            </a:r>
            <a:r>
              <a:rPr lang="en-US" i="1" dirty="0"/>
              <a:t>P</a:t>
            </a:r>
            <a:r>
              <a:rPr lang="en-US" dirty="0"/>
              <a:t> = 6. </a:t>
            </a:r>
          </a:p>
          <a:p>
            <a:endParaRPr lang="en-US" dirty="0"/>
          </a:p>
          <a:p>
            <a:r>
              <a:rPr lang="en-US" dirty="0"/>
              <a:t>The point of this slide is to get students to see the idea behind the labor demand = </a:t>
            </a:r>
            <a:r>
              <a:rPr lang="en-US" i="1" dirty="0"/>
              <a:t>MPL</a:t>
            </a:r>
            <a:r>
              <a:rPr lang="en-US" dirty="0"/>
              <a:t> curve.</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25</a:t>
            </a:fld>
            <a:endParaRPr lang="en-US"/>
          </a:p>
        </p:txBody>
      </p:sp>
    </p:spTree>
    <p:extLst>
      <p:ext uri="{BB962C8B-B14F-4D97-AF65-F5344CB8AC3E}">
        <p14:creationId xmlns:p14="http://schemas.microsoft.com/office/powerpoint/2010/main" val="385861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2D0DE0-FDA6-40DC-BEEB-A0451A19B0B5}" type="slidenum">
              <a:rPr lang="en-US" smtClean="0"/>
              <a:pPr eaLnBrk="1" hangingPunct="1"/>
              <a:t>26</a:t>
            </a:fld>
            <a:endParaRPr lang="en-US" dirty="0"/>
          </a:p>
        </p:txBody>
      </p:sp>
      <p:sp>
        <p:nvSpPr>
          <p:cNvPr id="123907" name="Rectangle 2"/>
          <p:cNvSpPr>
            <a:spLocks noGrp="1" noRot="1" noChangeAspect="1" noChangeArrowheads="1" noTextEdit="1"/>
          </p:cNvSpPr>
          <p:nvPr>
            <p:ph type="sldImg"/>
          </p:nvPr>
        </p:nvSpPr>
        <p:spPr>
          <a:xfrm>
            <a:off x="1319213" y="685800"/>
            <a:ext cx="4064000" cy="3048000"/>
          </a:xfrm>
          <a:ln/>
        </p:spPr>
      </p:sp>
      <p:sp>
        <p:nvSpPr>
          <p:cNvPr id="123908" name="Rectangle 3"/>
          <p:cNvSpPr>
            <a:spLocks noGrp="1" noChangeArrowheads="1"/>
          </p:cNvSpPr>
          <p:nvPr>
            <p:ph type="body" idx="1"/>
          </p:nvPr>
        </p:nvSpPr>
        <p:spPr>
          <a:xfrm>
            <a:off x="914400" y="4175125"/>
            <a:ext cx="5029200" cy="428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It’s easy to see that the MPL curve is the firm’s </a:t>
            </a:r>
            <a:r>
              <a:rPr lang="en-US" sz="1100" i="1" dirty="0"/>
              <a:t>L</a:t>
            </a:r>
            <a:r>
              <a:rPr lang="en-US" sz="1100" dirty="0"/>
              <a:t> demand curve. </a:t>
            </a:r>
          </a:p>
          <a:p>
            <a:endParaRPr lang="en-US" sz="1100" dirty="0"/>
          </a:p>
          <a:p>
            <a:r>
              <a:rPr lang="en-US" sz="1100" dirty="0"/>
              <a:t>Let </a:t>
            </a:r>
            <a:r>
              <a:rPr lang="en-US" sz="1100" i="1" dirty="0"/>
              <a:t>L</a:t>
            </a:r>
            <a:r>
              <a:rPr lang="en-US" sz="1100" dirty="0"/>
              <a:t>* be the value of </a:t>
            </a:r>
            <a:r>
              <a:rPr lang="en-US" sz="1100" i="1" dirty="0"/>
              <a:t>L</a:t>
            </a:r>
            <a:r>
              <a:rPr lang="en-US" sz="1100" dirty="0"/>
              <a:t> such that </a:t>
            </a:r>
            <a:r>
              <a:rPr lang="en-US" sz="1100" i="1" dirty="0"/>
              <a:t>MPL</a:t>
            </a:r>
            <a:r>
              <a:rPr lang="en-US" sz="1100" dirty="0"/>
              <a:t> = </a:t>
            </a:r>
            <a:r>
              <a:rPr lang="en-US" sz="1100" i="1" dirty="0"/>
              <a:t>W</a:t>
            </a:r>
            <a:r>
              <a:rPr lang="en-US" sz="1100" dirty="0"/>
              <a:t>/</a:t>
            </a:r>
            <a:r>
              <a:rPr lang="en-US" sz="1100" i="1" dirty="0"/>
              <a:t>P</a:t>
            </a:r>
            <a:r>
              <a:rPr lang="en-US" sz="1100" dirty="0"/>
              <a:t>. </a:t>
            </a:r>
          </a:p>
          <a:p>
            <a:endParaRPr lang="en-US" sz="1100" dirty="0"/>
          </a:p>
          <a:p>
            <a:r>
              <a:rPr lang="en-US" sz="1100" dirty="0"/>
              <a:t>Suppose </a:t>
            </a:r>
            <a:r>
              <a:rPr lang="en-US" sz="1100" i="1" dirty="0"/>
              <a:t>L</a:t>
            </a:r>
            <a:r>
              <a:rPr lang="en-US" sz="1100" dirty="0"/>
              <a:t> &lt; </a:t>
            </a:r>
            <a:r>
              <a:rPr lang="en-US" sz="1100" i="1" dirty="0"/>
              <a:t>L</a:t>
            </a:r>
            <a:r>
              <a:rPr lang="en-US" sz="1100" dirty="0"/>
              <a:t>*. Then, the benefit of hiring one more worker (</a:t>
            </a:r>
            <a:r>
              <a:rPr lang="en-US" sz="1100" i="1" dirty="0"/>
              <a:t>MPL</a:t>
            </a:r>
            <a:r>
              <a:rPr lang="en-US" sz="1100" dirty="0"/>
              <a:t>) exceeds the cost (</a:t>
            </a:r>
            <a:r>
              <a:rPr lang="en-US" sz="1100" i="1" dirty="0"/>
              <a:t>W</a:t>
            </a:r>
            <a:r>
              <a:rPr lang="en-US" sz="1100" dirty="0"/>
              <a:t>/</a:t>
            </a:r>
            <a:r>
              <a:rPr lang="en-US" sz="1100" b="0" i="1" dirty="0"/>
              <a:t>P</a:t>
            </a:r>
            <a:r>
              <a:rPr lang="en-US" sz="1100" dirty="0"/>
              <a:t>), so the firm can increase profits by hiring one more worker. </a:t>
            </a:r>
          </a:p>
          <a:p>
            <a:endParaRPr lang="en-US" sz="1100" dirty="0"/>
          </a:p>
          <a:p>
            <a:r>
              <a:rPr lang="en-US" sz="1100" dirty="0"/>
              <a:t>Instead, suppose that </a:t>
            </a:r>
            <a:r>
              <a:rPr lang="en-US" sz="1100" i="1" dirty="0"/>
              <a:t>L</a:t>
            </a:r>
            <a:r>
              <a:rPr lang="en-US" sz="1100" dirty="0"/>
              <a:t> &gt; </a:t>
            </a:r>
            <a:r>
              <a:rPr lang="en-US" sz="1100" i="1" dirty="0"/>
              <a:t>L</a:t>
            </a:r>
            <a:r>
              <a:rPr lang="en-US" sz="1100" dirty="0"/>
              <a:t>*. Then, the benefit of the last worker hired (</a:t>
            </a:r>
            <a:r>
              <a:rPr lang="en-US" sz="1100" i="1" dirty="0"/>
              <a:t>MPL</a:t>
            </a:r>
            <a:r>
              <a:rPr lang="en-US" sz="1100" dirty="0"/>
              <a:t>) is less than the cost (</a:t>
            </a:r>
            <a:r>
              <a:rPr lang="en-US" sz="1100" i="1" dirty="0"/>
              <a:t>W</a:t>
            </a:r>
            <a:r>
              <a:rPr lang="en-US" sz="1100" dirty="0"/>
              <a:t>/</a:t>
            </a:r>
            <a:r>
              <a:rPr lang="en-US" sz="1100" i="1" dirty="0"/>
              <a:t>P</a:t>
            </a:r>
            <a:r>
              <a:rPr lang="en-US" sz="1100" dirty="0"/>
              <a:t>), so the firm should reduce labor to increase its profits. </a:t>
            </a:r>
          </a:p>
          <a:p>
            <a:endParaRPr lang="en-US" sz="1100" dirty="0"/>
          </a:p>
          <a:p>
            <a:r>
              <a:rPr lang="en-US" sz="1100" dirty="0"/>
              <a:t>When </a:t>
            </a:r>
            <a:r>
              <a:rPr lang="en-US" sz="1100" i="1" dirty="0"/>
              <a:t>L</a:t>
            </a:r>
            <a:r>
              <a:rPr lang="en-US" sz="1100" dirty="0"/>
              <a:t> = </a:t>
            </a:r>
            <a:r>
              <a:rPr lang="en-US" sz="1100" i="1" dirty="0"/>
              <a:t>L</a:t>
            </a:r>
            <a:r>
              <a:rPr lang="en-US" sz="1100" dirty="0"/>
              <a:t>*, then the firm cannot increase its profits either by raising or lowering </a:t>
            </a:r>
            <a:r>
              <a:rPr lang="en-US" sz="1100" i="1" dirty="0"/>
              <a:t>L</a:t>
            </a:r>
            <a:r>
              <a:rPr lang="en-US" sz="1100" dirty="0"/>
              <a:t>. </a:t>
            </a:r>
          </a:p>
          <a:p>
            <a:r>
              <a:rPr lang="en-US" sz="1100" dirty="0"/>
              <a:t>Hence, the firm hires </a:t>
            </a:r>
            <a:r>
              <a:rPr lang="en-US" sz="1100" i="1" dirty="0"/>
              <a:t>L</a:t>
            </a:r>
            <a:r>
              <a:rPr lang="en-US" sz="1100" dirty="0"/>
              <a:t> to the point where </a:t>
            </a:r>
            <a:r>
              <a:rPr lang="en-US" sz="1100" i="1" dirty="0"/>
              <a:t>MPL</a:t>
            </a:r>
            <a:r>
              <a:rPr lang="en-US" sz="1100" dirty="0"/>
              <a:t> = </a:t>
            </a:r>
            <a:r>
              <a:rPr lang="en-US" sz="1100" i="1" dirty="0"/>
              <a:t>W</a:t>
            </a:r>
            <a:r>
              <a:rPr lang="en-US" sz="1100" dirty="0"/>
              <a:t>/</a:t>
            </a:r>
            <a:r>
              <a:rPr lang="en-US" sz="1100" i="1" dirty="0"/>
              <a:t>P</a:t>
            </a:r>
            <a:r>
              <a:rPr lang="en-US" sz="1100" dirty="0"/>
              <a:t>. This establishes that the </a:t>
            </a:r>
            <a:r>
              <a:rPr lang="en-US" sz="1100" i="1" dirty="0"/>
              <a:t>MPL</a:t>
            </a:r>
            <a:r>
              <a:rPr lang="en-US" sz="1100" dirty="0"/>
              <a:t> curve is the firm’s labor demand curve. </a:t>
            </a:r>
          </a:p>
        </p:txBody>
      </p:sp>
    </p:spTree>
    <p:extLst>
      <p:ext uri="{BB962C8B-B14F-4D97-AF65-F5344CB8AC3E}">
        <p14:creationId xmlns:p14="http://schemas.microsoft.com/office/powerpoint/2010/main" val="43116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FD9EC8-036C-452F-A6BE-9BC56A9C5247}" type="slidenum">
              <a:rPr lang="en-US" smtClean="0"/>
              <a:pPr eaLnBrk="1" hangingPunct="1"/>
              <a:t>27</a:t>
            </a:fld>
            <a:endParaRPr lang="en-US" dirty="0"/>
          </a:p>
        </p:txBody>
      </p:sp>
      <p:sp>
        <p:nvSpPr>
          <p:cNvPr id="124931" name="Rectangle 2"/>
          <p:cNvSpPr>
            <a:spLocks noGrp="1" noRot="1" noChangeAspect="1" noChangeArrowheads="1" noTextEdit="1"/>
          </p:cNvSpPr>
          <p:nvPr>
            <p:ph type="sldImg"/>
          </p:nvPr>
        </p:nvSpPr>
        <p:spPr>
          <a:xfrm>
            <a:off x="1319213" y="685800"/>
            <a:ext cx="4064000" cy="3048000"/>
          </a:xfrm>
          <a:ln/>
        </p:spPr>
      </p:sp>
      <mc:AlternateContent xmlns:mc="http://schemas.openxmlformats.org/markup-compatibility/2006" xmlns:a14="http://schemas.microsoft.com/office/drawing/2010/main">
        <mc:Choice Requires="a14">
          <p:sp>
            <p:nvSpPr>
              <p:cNvPr id="124932" name="Rectangle 3"/>
              <p:cNvSpPr>
                <a:spLocks noGrp="1" noChangeArrowheads="1"/>
              </p:cNvSpPr>
              <p:nvPr>
                <p:ph type="body" idx="1"/>
              </p:nvPr>
            </p:nvSpPr>
            <p:spPr>
              <a:xfrm>
                <a:off x="914400" y="4175125"/>
                <a:ext cx="5029200" cy="4283075"/>
              </a:xfrm>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dirty="0"/>
                  <a:t>The labor supply curve is vertical: we are assuming that the economy has a fixed quantity of labor, </a:t>
                </a:r>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a:rPr>
                          <m:t>𝑳</m:t>
                        </m:r>
                      </m:e>
                    </m:acc>
                  </m:oMath>
                </a14:m>
                <a:r>
                  <a:rPr lang="en-US" dirty="0"/>
                  <a:t>, whether the real wage is high or low. </a:t>
                </a:r>
              </a:p>
              <a:p>
                <a:endParaRPr lang="en-US" dirty="0"/>
              </a:p>
              <a:p>
                <a:r>
                  <a:rPr lang="en-US" dirty="0"/>
                  <a:t>Combining this labor supply curve with the demand curve we’ve developed in previous slides shows how the real wage is determined. </a:t>
                </a:r>
              </a:p>
            </p:txBody>
          </p:sp>
        </mc:Choice>
        <mc:Fallback xmlns="">
          <p:sp>
            <p:nvSpPr>
              <p:cNvPr id="124932" name="Rectangle 3"/>
              <p:cNvSpPr>
                <a:spLocks noGrp="1" noChangeArrowheads="1"/>
              </p:cNvSpPr>
              <p:nvPr>
                <p:ph type="body" idx="1"/>
              </p:nvPr>
            </p:nvSpPr>
            <p:spPr>
              <a:xfrm>
                <a:off x="914400" y="4175125"/>
                <a:ext cx="5029200" cy="428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labor supply curve is vertical</a:t>
                </a:r>
                <a:r>
                  <a:rPr lang="en-US" dirty="0" smtClean="0"/>
                  <a:t>: We </a:t>
                </a:r>
                <a:r>
                  <a:rPr lang="en-US" dirty="0" smtClean="0"/>
                  <a:t>are assuming that the economy has a fixed quantity of labor, </a:t>
                </a:r>
                <a:r>
                  <a:rPr lang="en-US" b="1" i="0" smtClean="0">
                    <a:latin typeface="Cambria Math"/>
                  </a:rPr>
                  <a:t>𝑳 ̅</a:t>
                </a:r>
                <a:r>
                  <a:rPr lang="en-US" dirty="0" smtClean="0"/>
                  <a:t>, whether the real wage is high or low</a:t>
                </a:r>
                <a:r>
                  <a:rPr lang="en-US" dirty="0" smtClean="0"/>
                  <a:t>. </a:t>
                </a:r>
                <a:endParaRPr lang="en-US" dirty="0" smtClean="0"/>
              </a:p>
              <a:p>
                <a:endParaRPr lang="en-US" dirty="0" smtClean="0"/>
              </a:p>
              <a:p>
                <a:r>
                  <a:rPr lang="en-US" dirty="0" smtClean="0"/>
                  <a:t>Combining this labor supply curve with the demand curve we’ve developed in previous slides shows how the real wage is determined</a:t>
                </a:r>
                <a:r>
                  <a:rPr lang="en-US" dirty="0" smtClean="0"/>
                  <a:t>. </a:t>
                </a:r>
                <a:endParaRPr lang="en-US" dirty="0" smtClean="0"/>
              </a:p>
            </p:txBody>
          </p:sp>
        </mc:Fallback>
      </mc:AlternateContent>
    </p:spTree>
    <p:extLst>
      <p:ext uri="{BB962C8B-B14F-4D97-AF65-F5344CB8AC3E}">
        <p14:creationId xmlns:p14="http://schemas.microsoft.com/office/powerpoint/2010/main" val="3868905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9D150F-1CA8-4C3E-A55E-631540E62D06}" type="slidenum">
              <a:rPr lang="en-US" smtClean="0"/>
              <a:pPr eaLnBrk="1" hangingPunct="1"/>
              <a:t>28</a:t>
            </a:fld>
            <a:endParaRPr lang="en-US" dirty="0"/>
          </a:p>
        </p:txBody>
      </p:sp>
      <p:sp>
        <p:nvSpPr>
          <p:cNvPr id="125955" name="Rectangle 2"/>
          <p:cNvSpPr>
            <a:spLocks noGrp="1" noRot="1" noChangeAspect="1" noChangeArrowheads="1" noTextEdit="1"/>
          </p:cNvSpPr>
          <p:nvPr>
            <p:ph type="sldImg"/>
          </p:nvPr>
        </p:nvSpPr>
        <p:spPr>
          <a:xfrm>
            <a:off x="1319213" y="685800"/>
            <a:ext cx="4064000" cy="3048000"/>
          </a:xfrm>
          <a:ln/>
        </p:spPr>
      </p:sp>
      <p:sp>
        <p:nvSpPr>
          <p:cNvPr id="12595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our model, it’s easiest to think of firms renting capital from households (the owners of all factors of production). </a:t>
            </a:r>
            <a:r>
              <a:rPr lang="en-US" i="1" dirty="0"/>
              <a:t>R</a:t>
            </a:r>
            <a:r>
              <a:rPr lang="en-US" dirty="0"/>
              <a:t>/</a:t>
            </a:r>
            <a:r>
              <a:rPr lang="en-US" i="1" dirty="0"/>
              <a:t>P</a:t>
            </a:r>
            <a:r>
              <a:rPr lang="en-US" dirty="0"/>
              <a:t> is the real cost of renting a unit of </a:t>
            </a:r>
            <a:r>
              <a:rPr lang="en-US" i="1" dirty="0"/>
              <a:t>K </a:t>
            </a:r>
            <a:r>
              <a:rPr lang="en-US" dirty="0"/>
              <a:t>for one period of time. </a:t>
            </a:r>
          </a:p>
          <a:p>
            <a:endParaRPr lang="en-US" dirty="0"/>
          </a:p>
          <a:p>
            <a:r>
              <a:rPr lang="en-US" dirty="0"/>
              <a:t>In the real world, of course, many firms own some of their capital. But, for such a firm, the market rental rate is the opportunity cost of using its own capital instead of renting it to another firm. Hence, </a:t>
            </a:r>
            <a:r>
              <a:rPr lang="en-US" i="1" dirty="0"/>
              <a:t>R</a:t>
            </a:r>
            <a:r>
              <a:rPr lang="en-US" dirty="0"/>
              <a:t>/</a:t>
            </a:r>
            <a:r>
              <a:rPr lang="en-US" i="1" dirty="0"/>
              <a:t>P</a:t>
            </a:r>
            <a:r>
              <a:rPr lang="en-US" dirty="0"/>
              <a:t> is the relevant “price” in firms’ capital demand decisions, whether firms own their capital or rent it. </a:t>
            </a:r>
          </a:p>
        </p:txBody>
      </p:sp>
    </p:spTree>
    <p:extLst>
      <p:ext uri="{BB962C8B-B14F-4D97-AF65-F5344CB8AC3E}">
        <p14:creationId xmlns:p14="http://schemas.microsoft.com/office/powerpoint/2010/main" val="166939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6AE467-BF57-41B2-87C9-5046CB7D7140}" type="slidenum">
              <a:rPr lang="en-US" smtClean="0"/>
              <a:pPr eaLnBrk="1" hangingPunct="1"/>
              <a:t>2</a:t>
            </a:fld>
            <a:endParaRPr lang="en-US"/>
          </a:p>
        </p:txBody>
      </p:sp>
      <p:sp>
        <p:nvSpPr>
          <p:cNvPr id="100355" name="Rectangle 2"/>
          <p:cNvSpPr>
            <a:spLocks noGrp="1" noRot="1" noChangeAspect="1" noChangeArrowheads="1" noTextEdit="1"/>
          </p:cNvSpPr>
          <p:nvPr>
            <p:ph type="sldImg"/>
          </p:nvPr>
        </p:nvSpPr>
        <p:spPr>
          <a:xfrm>
            <a:off x="1320800" y="685800"/>
            <a:ext cx="4064000" cy="3048000"/>
          </a:xfrm>
          <a:ln/>
        </p:spPr>
      </p:sp>
      <p:sp>
        <p:nvSpPr>
          <p:cNvPr id="10035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It’s useful for students to keep in mind the big picture as they learn the individual components of the model in the following slides. </a:t>
            </a:r>
          </a:p>
        </p:txBody>
      </p:sp>
    </p:spTree>
    <p:extLst>
      <p:ext uri="{BB962C8B-B14F-4D97-AF65-F5344CB8AC3E}">
        <p14:creationId xmlns:p14="http://schemas.microsoft.com/office/powerpoint/2010/main" val="4065125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560B34-B6D9-495C-BD02-123E17E65D97}" type="slidenum">
              <a:rPr lang="en-US" smtClean="0"/>
              <a:pPr eaLnBrk="1" hangingPunct="1"/>
              <a:t>29</a:t>
            </a:fld>
            <a:endParaRPr lang="en-US" dirty="0"/>
          </a:p>
        </p:txBody>
      </p:sp>
      <p:sp>
        <p:nvSpPr>
          <p:cNvPr id="126979" name="Rectangle 2"/>
          <p:cNvSpPr>
            <a:spLocks noGrp="1" noRot="1" noChangeAspect="1" noChangeArrowheads="1" noTextEdit="1"/>
          </p:cNvSpPr>
          <p:nvPr>
            <p:ph type="sldImg"/>
          </p:nvPr>
        </p:nvSpPr>
        <p:spPr>
          <a:xfrm>
            <a:off x="1319213" y="685800"/>
            <a:ext cx="4064000" cy="3048000"/>
          </a:xfrm>
          <a:ln/>
        </p:spPr>
      </p:sp>
      <p:sp>
        <p:nvSpPr>
          <p:cNvPr id="126980" name="Rectangle 3"/>
          <p:cNvSpPr>
            <a:spLocks noGrp="1" noChangeArrowheads="1"/>
          </p:cNvSpPr>
          <p:nvPr>
            <p:ph type="body" idx="1"/>
          </p:nvPr>
        </p:nvSpPr>
        <p:spPr>
          <a:xfrm>
            <a:off x="914400" y="4175125"/>
            <a:ext cx="5029200" cy="428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previous slide uses the same logic behind the labor demand curve to assert that the capital demand curve is the same as the downward-sloping </a:t>
            </a:r>
            <a:r>
              <a:rPr lang="en-US" i="1" dirty="0"/>
              <a:t>MPK</a:t>
            </a:r>
            <a:r>
              <a:rPr lang="en-US" dirty="0"/>
              <a:t> curve.</a:t>
            </a:r>
          </a:p>
          <a:p>
            <a:endParaRPr lang="en-US" dirty="0"/>
          </a:p>
          <a:p>
            <a:r>
              <a:rPr lang="en-US" dirty="0"/>
              <a:t>The supply of capital is fixed (by assumption), so the supply curve is vertical. </a:t>
            </a:r>
          </a:p>
          <a:p>
            <a:endParaRPr lang="en-US" dirty="0"/>
          </a:p>
          <a:p>
            <a:r>
              <a:rPr lang="en-US" dirty="0"/>
              <a:t>The real rental rate (</a:t>
            </a:r>
            <a:r>
              <a:rPr lang="en-US" i="1" dirty="0"/>
              <a:t>R</a:t>
            </a:r>
            <a:r>
              <a:rPr lang="en-US" dirty="0"/>
              <a:t>/</a:t>
            </a:r>
            <a:r>
              <a:rPr lang="en-US" i="1" dirty="0"/>
              <a:t>P</a:t>
            </a:r>
            <a:r>
              <a:rPr lang="en-US" dirty="0"/>
              <a:t>) is determined by the intersection of the two curves. </a:t>
            </a:r>
          </a:p>
        </p:txBody>
      </p:sp>
    </p:spTree>
    <p:extLst>
      <p:ext uri="{BB962C8B-B14F-4D97-AF65-F5344CB8AC3E}">
        <p14:creationId xmlns:p14="http://schemas.microsoft.com/office/powerpoint/2010/main" val="744989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8DB98A-C4E6-401B-982B-8BC1E7628957}" type="slidenum">
              <a:rPr lang="en-US" smtClean="0"/>
              <a:pPr eaLnBrk="1" hangingPunct="1"/>
              <a:t>30</a:t>
            </a:fld>
            <a:endParaRPr lang="en-US" dirty="0"/>
          </a:p>
        </p:txBody>
      </p:sp>
      <p:sp>
        <p:nvSpPr>
          <p:cNvPr id="128003" name="Rectangle 2"/>
          <p:cNvSpPr>
            <a:spLocks noGrp="1" noRot="1" noChangeAspect="1" noChangeArrowheads="1" noTextEdit="1"/>
          </p:cNvSpPr>
          <p:nvPr>
            <p:ph type="sldImg"/>
          </p:nvPr>
        </p:nvSpPr>
        <p:spPr>
          <a:xfrm>
            <a:off x="1320800" y="685800"/>
            <a:ext cx="4064000" cy="3048000"/>
          </a:xfrm>
          <a:ln/>
        </p:spPr>
      </p:sp>
      <p:sp>
        <p:nvSpPr>
          <p:cNvPr id="128004"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89740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1AC99A-1E2D-4596-8210-CA622B12D462}" type="slidenum">
              <a:rPr lang="en-US" smtClean="0"/>
              <a:pPr eaLnBrk="1" hangingPunct="1"/>
              <a:t>31</a:t>
            </a:fld>
            <a:endParaRPr lang="en-US" dirty="0"/>
          </a:p>
        </p:txBody>
      </p:sp>
      <p:sp>
        <p:nvSpPr>
          <p:cNvPr id="129027" name="Rectangle 2"/>
          <p:cNvSpPr>
            <a:spLocks noGrp="1" noRot="1" noChangeAspect="1" noChangeArrowheads="1" noTextEdit="1"/>
          </p:cNvSpPr>
          <p:nvPr>
            <p:ph type="sldImg"/>
          </p:nvPr>
        </p:nvSpPr>
        <p:spPr>
          <a:xfrm>
            <a:off x="1319213" y="685800"/>
            <a:ext cx="4064000" cy="3048000"/>
          </a:xfrm>
          <a:ln/>
        </p:spPr>
      </p:sp>
      <p:sp>
        <p:nvSpPr>
          <p:cNvPr id="129028"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last equation follows from Euler’s theorem, discussed in the textbook.</a:t>
            </a:r>
          </a:p>
        </p:txBody>
      </p:sp>
    </p:spTree>
    <p:extLst>
      <p:ext uri="{BB962C8B-B14F-4D97-AF65-F5344CB8AC3E}">
        <p14:creationId xmlns:p14="http://schemas.microsoft.com/office/powerpoint/2010/main" val="3032657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6D505F-75E1-4E4E-9F10-56F40C785FD2}" type="slidenum">
              <a:rPr lang="en-US" smtClean="0"/>
              <a:pPr eaLnBrk="1" hangingPunct="1"/>
              <a:t>32</a:t>
            </a:fld>
            <a:endParaRPr lang="en-US" dirty="0"/>
          </a:p>
        </p:txBody>
      </p:sp>
      <p:sp>
        <p:nvSpPr>
          <p:cNvPr id="119811" name="Rectangle 2"/>
          <p:cNvSpPr>
            <a:spLocks noGrp="1" noRot="1" noChangeAspect="1" noChangeArrowheads="1" noTextEdit="1"/>
          </p:cNvSpPr>
          <p:nvPr>
            <p:ph type="sldImg"/>
          </p:nvPr>
        </p:nvSpPr>
        <p:spPr>
          <a:xfrm>
            <a:off x="1319213" y="685800"/>
            <a:ext cx="4064000" cy="3048000"/>
          </a:xfrm>
          <a:ln/>
        </p:spPr>
      </p:sp>
      <p:sp>
        <p:nvSpPr>
          <p:cNvPr id="11981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graph appears in the textbook as Figure 3-5. </a:t>
            </a:r>
          </a:p>
          <a:p>
            <a:endParaRPr lang="en-US" dirty="0"/>
          </a:p>
          <a:p>
            <a:r>
              <a:rPr lang="en-US" dirty="0"/>
              <a:t>Source: </a:t>
            </a:r>
            <a:r>
              <a:rPr lang="en-US" sz="1200" b="0" i="0" u="none" strike="noStrike" kern="1200" dirty="0">
                <a:solidFill>
                  <a:schemeClr val="tx1"/>
                </a:solidFill>
                <a:effectLst/>
                <a:latin typeface="Arial" charset="0"/>
                <a:ea typeface="+mn-ea"/>
                <a:cs typeface="+mn-cs"/>
              </a:rPr>
              <a:t>U.S. Department of Labor</a:t>
            </a:r>
            <a:r>
              <a:rPr lang="en-US" dirty="0"/>
              <a:t> </a:t>
            </a:r>
          </a:p>
          <a:p>
            <a:r>
              <a:rPr lang="en-US" sz="1200" b="0" i="0" u="none" strike="noStrike" kern="1200" dirty="0">
                <a:solidFill>
                  <a:schemeClr val="tx1"/>
                </a:solidFill>
                <a:effectLst/>
                <a:latin typeface="Arial" charset="0"/>
                <a:ea typeface="+mn-ea"/>
                <a:cs typeface="+mn-cs"/>
              </a:rPr>
              <a:t>www.bea.gov &gt; National Economic Accounts &gt;Interactive Table Home &gt; Table Selection &gt;</a:t>
            </a:r>
            <a:r>
              <a:rPr lang="en-US" dirty="0"/>
              <a:t> </a:t>
            </a:r>
          </a:p>
          <a:p>
            <a:r>
              <a:rPr lang="en-US" sz="1200" b="0" i="0" u="none" strike="noStrike" kern="1200" dirty="0">
                <a:solidFill>
                  <a:schemeClr val="tx1"/>
                </a:solidFill>
                <a:effectLst/>
                <a:latin typeface="Arial" charset="0"/>
                <a:ea typeface="+mn-ea"/>
                <a:cs typeface="+mn-cs"/>
              </a:rPr>
              <a:t>Table 1.10 (Gross Domestic Income by Type of Income) and Table 1.12 (National Income by Type of Income)</a:t>
            </a:r>
            <a:r>
              <a:rPr lang="en-US" dirty="0"/>
              <a:t> </a:t>
            </a:r>
          </a:p>
        </p:txBody>
      </p:sp>
    </p:spTree>
    <p:extLst>
      <p:ext uri="{BB962C8B-B14F-4D97-AF65-F5344CB8AC3E}">
        <p14:creationId xmlns:p14="http://schemas.microsoft.com/office/powerpoint/2010/main" val="2048520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F628A9-4138-4009-85EF-67864D0012E6}" type="slidenum">
              <a:rPr lang="en-US" smtClean="0"/>
              <a:pPr eaLnBrk="1" hangingPunct="1"/>
              <a:t>33</a:t>
            </a:fld>
            <a:endParaRPr lang="en-US" dirty="0"/>
          </a:p>
        </p:txBody>
      </p:sp>
      <p:sp>
        <p:nvSpPr>
          <p:cNvPr id="134147" name="Rectangle 2"/>
          <p:cNvSpPr>
            <a:spLocks noGrp="1" noRot="1" noChangeAspect="1" noChangeArrowheads="1" noTextEdit="1"/>
          </p:cNvSpPr>
          <p:nvPr>
            <p:ph type="sldImg"/>
          </p:nvPr>
        </p:nvSpPr>
        <p:spPr>
          <a:xfrm>
            <a:off x="1558925" y="650875"/>
            <a:ext cx="3748088" cy="2811463"/>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table shows the average annual rates of productivity and real wage growth in each time period. While not equal, the two series are very highly correlated. </a:t>
            </a:r>
          </a:p>
          <a:p>
            <a:endParaRPr lang="en-US" dirty="0"/>
          </a:p>
          <a:p>
            <a:r>
              <a:rPr lang="en-US" dirty="0"/>
              <a:t>The final row, 2010</a:t>
            </a:r>
            <a:r>
              <a:rPr lang="en-US" dirty="0">
                <a:sym typeface="Symbol" pitchFamily="18" charset="2"/>
              </a:rPr>
              <a:t>–</a:t>
            </a:r>
            <a:r>
              <a:rPr lang="en-US" dirty="0"/>
              <a:t>2016, shows the “new normal” </a:t>
            </a:r>
          </a:p>
          <a:p>
            <a:endParaRPr lang="en-US" dirty="0"/>
          </a:p>
          <a:p>
            <a:r>
              <a:rPr lang="en-US" dirty="0"/>
              <a:t>Source: U.S. Department of Labor</a:t>
            </a:r>
            <a:endParaRPr lang="en-US" baseline="0" dirty="0"/>
          </a:p>
        </p:txBody>
      </p:sp>
    </p:spTree>
    <p:extLst>
      <p:ext uri="{BB962C8B-B14F-4D97-AF65-F5344CB8AC3E}">
        <p14:creationId xmlns:p14="http://schemas.microsoft.com/office/powerpoint/2010/main" val="480882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Implication for personal decision making: for most people, college and graduate school are investments well worth making.</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34</a:t>
            </a:fld>
            <a:endParaRPr lang="en-US" dirty="0"/>
          </a:p>
        </p:txBody>
      </p:sp>
    </p:spTree>
    <p:extLst>
      <p:ext uri="{BB962C8B-B14F-4D97-AF65-F5344CB8AC3E}">
        <p14:creationId xmlns:p14="http://schemas.microsoft.com/office/powerpoint/2010/main" val="3178729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ADABBFB-0641-43C0-AD87-7C2E87850AA1}" type="slidenum">
              <a:rPr lang="en-US" smtClean="0"/>
              <a:pPr eaLnBrk="1" hangingPunct="1"/>
              <a:t>35</a:t>
            </a:fld>
            <a:endParaRPr lang="en-US" dirty="0"/>
          </a:p>
        </p:txBody>
      </p:sp>
      <p:sp>
        <p:nvSpPr>
          <p:cNvPr id="135171" name="Rectangle 2"/>
          <p:cNvSpPr>
            <a:spLocks noGrp="1" noRot="1" noChangeAspect="1" noChangeArrowheads="1" noTextEdit="1"/>
          </p:cNvSpPr>
          <p:nvPr>
            <p:ph type="sldImg"/>
          </p:nvPr>
        </p:nvSpPr>
        <p:spPr>
          <a:xfrm>
            <a:off x="1320800" y="685800"/>
            <a:ext cx="4064000" cy="3048000"/>
          </a:xfrm>
          <a:ln/>
        </p:spPr>
      </p:sp>
      <p:sp>
        <p:nvSpPr>
          <p:cNvPr id="13517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We’ve now completed the supply side of the model. </a:t>
            </a:r>
          </a:p>
        </p:txBody>
      </p:sp>
    </p:spTree>
    <p:extLst>
      <p:ext uri="{BB962C8B-B14F-4D97-AF65-F5344CB8AC3E}">
        <p14:creationId xmlns:p14="http://schemas.microsoft.com/office/powerpoint/2010/main" val="142372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959ED6-0943-4C51-BE86-3D4E2F57536B}" type="slidenum">
              <a:rPr lang="en-US" smtClean="0"/>
              <a:pPr eaLnBrk="1" hangingPunct="1"/>
              <a:t>36</a:t>
            </a:fld>
            <a:endParaRPr lang="en-US" dirty="0"/>
          </a:p>
        </p:txBody>
      </p:sp>
      <p:sp>
        <p:nvSpPr>
          <p:cNvPr id="136195" name="Rectangle 2"/>
          <p:cNvSpPr>
            <a:spLocks noGrp="1" noRot="1" noChangeAspect="1" noChangeArrowheads="1" noTextEdit="1"/>
          </p:cNvSpPr>
          <p:nvPr>
            <p:ph type="sldImg"/>
          </p:nvPr>
        </p:nvSpPr>
        <p:spPr>
          <a:xfrm>
            <a:off x="1320800" y="685800"/>
            <a:ext cx="4064000" cy="3048000"/>
          </a:xfrm>
          <a:ln/>
        </p:spPr>
      </p:sp>
      <p:sp>
        <p:nvSpPr>
          <p:cNvPr id="13619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65292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0CA20E-980A-4F37-8F52-90084BFA16CE}" type="slidenum">
              <a:rPr lang="en-US" smtClean="0"/>
              <a:pPr eaLnBrk="1" hangingPunct="1"/>
              <a:t>37</a:t>
            </a:fld>
            <a:endParaRPr lang="en-US" dirty="0"/>
          </a:p>
        </p:txBody>
      </p:sp>
      <p:sp>
        <p:nvSpPr>
          <p:cNvPr id="137219" name="Rectangle 2"/>
          <p:cNvSpPr>
            <a:spLocks noGrp="1" noRot="1" noChangeAspect="1" noChangeArrowheads="1" noTextEdit="1"/>
          </p:cNvSpPr>
          <p:nvPr>
            <p:ph type="sldImg"/>
          </p:nvPr>
        </p:nvSpPr>
        <p:spPr>
          <a:xfrm>
            <a:off x="1320800" y="685800"/>
            <a:ext cx="4064000" cy="3048000"/>
          </a:xfrm>
          <a:ln/>
        </p:spPr>
      </p:sp>
      <p:sp>
        <p:nvSpPr>
          <p:cNvPr id="137220"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ym typeface="Symbol" pitchFamily="18" charset="2"/>
              </a:rPr>
              <a:t>We assume it as </a:t>
            </a:r>
            <a:r>
              <a:rPr lang="en-US" dirty="0" err="1">
                <a:sym typeface="Symbol" pitchFamily="18" charset="2"/>
              </a:rPr>
              <a:t>costant</a:t>
            </a:r>
            <a:r>
              <a:rPr lang="en-US" dirty="0">
                <a:sym typeface="Symbol" pitchFamily="18" charset="2"/>
              </a:rPr>
              <a:t>.</a:t>
            </a:r>
          </a:p>
        </p:txBody>
      </p:sp>
    </p:spTree>
    <p:extLst>
      <p:ext uri="{BB962C8B-B14F-4D97-AF65-F5344CB8AC3E}">
        <p14:creationId xmlns:p14="http://schemas.microsoft.com/office/powerpoint/2010/main" val="2813459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F45D89-B599-435C-9338-13E3B7FD2B1D}" type="slidenum">
              <a:rPr lang="en-US" smtClean="0"/>
              <a:pPr eaLnBrk="1" hangingPunct="1"/>
              <a:t>38</a:t>
            </a:fld>
            <a:endParaRPr lang="en-US" dirty="0"/>
          </a:p>
        </p:txBody>
      </p:sp>
      <p:sp>
        <p:nvSpPr>
          <p:cNvPr id="138243" name="Rectangle 2"/>
          <p:cNvSpPr>
            <a:spLocks noGrp="1" noRot="1" noChangeAspect="1" noChangeArrowheads="1" noTextEdit="1"/>
          </p:cNvSpPr>
          <p:nvPr>
            <p:ph type="sldImg"/>
          </p:nvPr>
        </p:nvSpPr>
        <p:spPr>
          <a:xfrm>
            <a:off x="1320800" y="685800"/>
            <a:ext cx="4064000" cy="3048000"/>
          </a:xfrm>
          <a:ln/>
        </p:spPr>
      </p:sp>
      <p:sp>
        <p:nvSpPr>
          <p:cNvPr id="138244"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5608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6F693A-EC3E-4C9C-B890-A507462C6A13}" type="slidenum">
              <a:rPr lang="en-US" smtClean="0"/>
              <a:pPr eaLnBrk="1" hangingPunct="1"/>
              <a:t>3</a:t>
            </a:fld>
            <a:endParaRPr lang="en-US"/>
          </a:p>
        </p:txBody>
      </p:sp>
      <p:sp>
        <p:nvSpPr>
          <p:cNvPr id="101379" name="Rectangle 2"/>
          <p:cNvSpPr>
            <a:spLocks noGrp="1" noRot="1" noChangeAspect="1" noChangeArrowheads="1" noTextEdit="1"/>
          </p:cNvSpPr>
          <p:nvPr>
            <p:ph type="sldImg"/>
          </p:nvPr>
        </p:nvSpPr>
        <p:spPr>
          <a:xfrm>
            <a:off x="1319213" y="685800"/>
            <a:ext cx="4064000" cy="3048000"/>
          </a:xfrm>
          <a:ln/>
        </p:spPr>
      </p:sp>
      <p:sp>
        <p:nvSpPr>
          <p:cNvPr id="101380"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the simple model of this chapter, we think of capital as plant and equipment. In the real world, capital also includes inventories and residential housing, as discussed in Chapter 2. </a:t>
            </a:r>
          </a:p>
          <a:p>
            <a:endParaRPr lang="en-US" dirty="0"/>
          </a:p>
          <a:p>
            <a:r>
              <a:rPr lang="en-US" dirty="0"/>
              <a:t>Students may have learned in their principles course that “land” or “land and natural resources” is an additional factor of production. In macroeconomics, we mainly focus on labor and capital, though. So, to keep our model simple, we usually omit land as a factor of production, as we can learn a lot about the macroeconomy despite the omission of land. </a:t>
            </a:r>
          </a:p>
        </p:txBody>
      </p:sp>
    </p:spTree>
    <p:extLst>
      <p:ext uri="{BB962C8B-B14F-4D97-AF65-F5344CB8AC3E}">
        <p14:creationId xmlns:p14="http://schemas.microsoft.com/office/powerpoint/2010/main" val="1274776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292566-7528-4CFA-821B-D1CAF3CE02E8}" type="slidenum">
              <a:rPr lang="en-US" smtClean="0"/>
              <a:pPr eaLnBrk="1" hangingPunct="1"/>
              <a:t>39</a:t>
            </a:fld>
            <a:endParaRPr lang="en-US" dirty="0"/>
          </a:p>
        </p:txBody>
      </p:sp>
      <p:sp>
        <p:nvSpPr>
          <p:cNvPr id="139267" name="Rectangle 2"/>
          <p:cNvSpPr>
            <a:spLocks noGrp="1" noRot="1" noChangeAspect="1" noChangeArrowheads="1" noTextEdit="1"/>
          </p:cNvSpPr>
          <p:nvPr>
            <p:ph type="sldImg"/>
          </p:nvPr>
        </p:nvSpPr>
        <p:spPr>
          <a:xfrm>
            <a:off x="1320800" y="685800"/>
            <a:ext cx="4064000" cy="3048000"/>
          </a:xfrm>
          <a:ln/>
        </p:spPr>
      </p:sp>
      <p:sp>
        <p:nvSpPr>
          <p:cNvPr id="139268"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98723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395BA8-1874-4257-A4B7-41837A52F193}" type="slidenum">
              <a:rPr lang="en-US" smtClean="0"/>
              <a:pPr eaLnBrk="1" hangingPunct="1"/>
              <a:t>40</a:t>
            </a:fld>
            <a:endParaRPr lang="en-US" dirty="0"/>
          </a:p>
        </p:txBody>
      </p:sp>
      <p:sp>
        <p:nvSpPr>
          <p:cNvPr id="140291" name="Rectangle 2"/>
          <p:cNvSpPr>
            <a:spLocks noGrp="1" noRot="1" noChangeAspect="1" noChangeArrowheads="1" noTextEdit="1"/>
          </p:cNvSpPr>
          <p:nvPr>
            <p:ph type="sldImg"/>
          </p:nvPr>
        </p:nvSpPr>
        <p:spPr>
          <a:xfrm>
            <a:off x="1320800" y="685800"/>
            <a:ext cx="4064000" cy="3048000"/>
          </a:xfrm>
          <a:ln/>
        </p:spPr>
      </p:sp>
      <p:sp>
        <p:nvSpPr>
          <p:cNvPr id="14029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3453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BE791E-C2A5-4916-BE96-14D4ADF054F0}" type="slidenum">
              <a:rPr lang="en-US" smtClean="0"/>
              <a:pPr eaLnBrk="1" hangingPunct="1"/>
              <a:t>41</a:t>
            </a:fld>
            <a:endParaRPr lang="en-US" dirty="0"/>
          </a:p>
        </p:txBody>
      </p:sp>
      <p:sp>
        <p:nvSpPr>
          <p:cNvPr id="141315" name="Rectangle 2"/>
          <p:cNvSpPr>
            <a:spLocks noGrp="1" noRot="1" noChangeAspect="1" noChangeArrowheads="1" noTextEdit="1"/>
          </p:cNvSpPr>
          <p:nvPr>
            <p:ph type="sldImg"/>
          </p:nvPr>
        </p:nvSpPr>
        <p:spPr>
          <a:xfrm>
            <a:off x="1319213" y="685800"/>
            <a:ext cx="4064000" cy="3048000"/>
          </a:xfrm>
          <a:ln/>
        </p:spPr>
      </p:sp>
      <p:sp>
        <p:nvSpPr>
          <p:cNvPr id="14131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might be useful to remind students of the meanings of the terms </a:t>
            </a:r>
            <a:r>
              <a:rPr lang="en-US" i="1" dirty="0"/>
              <a:t>exogenous</a:t>
            </a:r>
            <a:r>
              <a:rPr lang="en-US" dirty="0"/>
              <a:t> and </a:t>
            </a:r>
            <a:r>
              <a:rPr lang="en-US" i="1" dirty="0"/>
              <a:t>transfer payments</a:t>
            </a:r>
            <a:r>
              <a:rPr lang="en-US" dirty="0"/>
              <a:t>. </a:t>
            </a:r>
          </a:p>
          <a:p>
            <a:endParaRPr lang="en-US" dirty="0"/>
          </a:p>
          <a:p>
            <a:endParaRPr lang="en-US" dirty="0"/>
          </a:p>
        </p:txBody>
      </p:sp>
    </p:spTree>
    <p:extLst>
      <p:ext uri="{BB962C8B-B14F-4D97-AF65-F5344CB8AC3E}">
        <p14:creationId xmlns:p14="http://schemas.microsoft.com/office/powerpoint/2010/main" val="2851665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A71AB3-0447-4401-BB40-A23613D5F8CD}" type="slidenum">
              <a:rPr lang="en-US" smtClean="0"/>
              <a:pPr eaLnBrk="1" hangingPunct="1"/>
              <a:t>42</a:t>
            </a:fld>
            <a:endParaRPr lang="en-US" dirty="0"/>
          </a:p>
        </p:txBody>
      </p:sp>
      <p:sp>
        <p:nvSpPr>
          <p:cNvPr id="142339" name="Rectangle 2"/>
          <p:cNvSpPr>
            <a:spLocks noGrp="1" noRot="1" noChangeAspect="1" noChangeArrowheads="1" noTextEdit="1"/>
          </p:cNvSpPr>
          <p:nvPr>
            <p:ph type="sldImg"/>
          </p:nvPr>
        </p:nvSpPr>
        <p:spPr>
          <a:xfrm>
            <a:off x="1319213" y="685800"/>
            <a:ext cx="4064000" cy="3048000"/>
          </a:xfrm>
          <a:ln/>
        </p:spPr>
      </p:sp>
      <p:sp>
        <p:nvSpPr>
          <p:cNvPr id="142340"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the equation for the equilibrium condition, note that the real interest rate is the only variable that doesn’t have a bar over it</a:t>
            </a:r>
            <a:r>
              <a:rPr lang="en-US" sz="1200" kern="1200" dirty="0">
                <a:solidFill>
                  <a:schemeClr val="tx1"/>
                </a:solidFill>
                <a:effectLst/>
                <a:latin typeface="Arial" charset="0"/>
                <a:ea typeface="+mn-ea"/>
                <a:cs typeface="+mn-cs"/>
              </a:rPr>
              <a:t>—</a:t>
            </a:r>
            <a:r>
              <a:rPr lang="en-US" dirty="0"/>
              <a:t>it’s the only endogenous variable in the equation, and it adjusts to equate the demand and supply in the goods market. </a:t>
            </a:r>
          </a:p>
          <a:p>
            <a:endParaRPr lang="en-US" dirty="0"/>
          </a:p>
          <a:p>
            <a:r>
              <a:rPr lang="en-US" dirty="0"/>
              <a:t>When the full slide is showing, before you advance to the next one, you might want to note that the interest rate is important in financial markets as well, so we will next develop a simple model of the financial system. </a:t>
            </a:r>
          </a:p>
        </p:txBody>
      </p:sp>
    </p:spTree>
    <p:extLst>
      <p:ext uri="{BB962C8B-B14F-4D97-AF65-F5344CB8AC3E}">
        <p14:creationId xmlns:p14="http://schemas.microsoft.com/office/powerpoint/2010/main" val="2922818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DADBC9-6A53-4760-B252-9E18345806F9}" type="slidenum">
              <a:rPr lang="en-US" smtClean="0"/>
              <a:pPr eaLnBrk="1" hangingPunct="1"/>
              <a:t>43</a:t>
            </a:fld>
            <a:endParaRPr lang="en-US" dirty="0"/>
          </a:p>
        </p:txBody>
      </p:sp>
      <p:sp>
        <p:nvSpPr>
          <p:cNvPr id="143363" name="Rectangle 2"/>
          <p:cNvSpPr>
            <a:spLocks noGrp="1" noRot="1" noChangeAspect="1" noChangeArrowheads="1" noTextEdit="1"/>
          </p:cNvSpPr>
          <p:nvPr>
            <p:ph type="sldImg"/>
          </p:nvPr>
        </p:nvSpPr>
        <p:spPr>
          <a:xfrm>
            <a:off x="1320800" y="685800"/>
            <a:ext cx="4064000" cy="3048000"/>
          </a:xfrm>
          <a:ln/>
        </p:spPr>
      </p:sp>
      <p:sp>
        <p:nvSpPr>
          <p:cNvPr id="143364"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7017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B95CCEB-3945-4B25-894D-6727F498BBA8}" type="slidenum">
              <a:rPr lang="en-US" smtClean="0"/>
              <a:pPr eaLnBrk="1" hangingPunct="1"/>
              <a:t>44</a:t>
            </a:fld>
            <a:endParaRPr lang="en-US" dirty="0"/>
          </a:p>
        </p:txBody>
      </p:sp>
      <p:sp>
        <p:nvSpPr>
          <p:cNvPr id="144387" name="Rectangle 2"/>
          <p:cNvSpPr>
            <a:spLocks noGrp="1" noRot="1" noChangeAspect="1" noChangeArrowheads="1" noTextEdit="1"/>
          </p:cNvSpPr>
          <p:nvPr>
            <p:ph type="sldImg"/>
          </p:nvPr>
        </p:nvSpPr>
        <p:spPr>
          <a:xfrm>
            <a:off x="1320800" y="685800"/>
            <a:ext cx="4064000" cy="3048000"/>
          </a:xfrm>
          <a:ln/>
        </p:spPr>
      </p:sp>
      <p:sp>
        <p:nvSpPr>
          <p:cNvPr id="144388"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74766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293838-9309-442F-AD3D-4193AC1FE7FB}" type="slidenum">
              <a:rPr lang="en-US" smtClean="0"/>
              <a:pPr eaLnBrk="1" hangingPunct="1"/>
              <a:t>45</a:t>
            </a:fld>
            <a:endParaRPr lang="en-US" dirty="0"/>
          </a:p>
        </p:txBody>
      </p:sp>
      <p:sp>
        <p:nvSpPr>
          <p:cNvPr id="145411" name="Rectangle 2"/>
          <p:cNvSpPr>
            <a:spLocks noGrp="1" noRot="1" noChangeAspect="1" noChangeArrowheads="1" noTextEdit="1"/>
          </p:cNvSpPr>
          <p:nvPr>
            <p:ph type="sldImg"/>
          </p:nvPr>
        </p:nvSpPr>
        <p:spPr>
          <a:xfrm>
            <a:off x="1320800" y="685800"/>
            <a:ext cx="4064000" cy="3048000"/>
          </a:xfrm>
          <a:ln/>
        </p:spPr>
      </p:sp>
      <p:sp>
        <p:nvSpPr>
          <p:cNvPr id="14541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58982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032D64-B1DC-4276-B1E3-C30ED66A5C44}" type="slidenum">
              <a:rPr lang="en-US" smtClean="0"/>
              <a:pPr eaLnBrk="1" hangingPunct="1"/>
              <a:t>46</a:t>
            </a:fld>
            <a:endParaRPr lang="en-US" dirty="0"/>
          </a:p>
        </p:txBody>
      </p:sp>
      <p:sp>
        <p:nvSpPr>
          <p:cNvPr id="146435" name="Rectangle 2"/>
          <p:cNvSpPr>
            <a:spLocks noGrp="1" noRot="1" noChangeAspect="1" noChangeArrowheads="1" noTextEdit="1"/>
          </p:cNvSpPr>
          <p:nvPr>
            <p:ph type="sldImg"/>
          </p:nvPr>
        </p:nvSpPr>
        <p:spPr>
          <a:xfrm>
            <a:off x="1320800" y="685800"/>
            <a:ext cx="4064000" cy="3048000"/>
          </a:xfrm>
          <a:ln/>
        </p:spPr>
      </p:sp>
      <p:sp>
        <p:nvSpPr>
          <p:cNvPr id="14643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00896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AF4F5F-BF27-446E-B713-01AFFB645B7B}" type="slidenum">
              <a:rPr lang="en-US" smtClean="0"/>
              <a:pPr eaLnBrk="1" hangingPunct="1"/>
              <a:t>47</a:t>
            </a:fld>
            <a:endParaRPr lang="en-US" dirty="0"/>
          </a:p>
        </p:txBody>
      </p:sp>
      <p:sp>
        <p:nvSpPr>
          <p:cNvPr id="147459" name="Rectangle 2"/>
          <p:cNvSpPr>
            <a:spLocks noGrp="1" noRot="1" noChangeAspect="1" noChangeArrowheads="1" noTextEdit="1"/>
          </p:cNvSpPr>
          <p:nvPr>
            <p:ph type="sldImg"/>
          </p:nvPr>
        </p:nvSpPr>
        <p:spPr>
          <a:xfrm>
            <a:off x="1319213" y="685800"/>
            <a:ext cx="4064000" cy="3048000"/>
          </a:xfrm>
          <a:ln/>
        </p:spPr>
      </p:sp>
      <p:sp>
        <p:nvSpPr>
          <p:cNvPr id="147460"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After showing the definition of private saving:</a:t>
            </a:r>
          </a:p>
          <a:p>
            <a:pPr marL="171450" indent="-171450">
              <a:buFont typeface="Arial" panose="020B0604020202020204" pitchFamily="34" charset="0"/>
              <a:buChar char="•"/>
            </a:pPr>
            <a:r>
              <a:rPr lang="en-US" dirty="0"/>
              <a:t>Give the interpretation of the equation: Private saving is disposable income minus consumption spending</a:t>
            </a:r>
          </a:p>
          <a:p>
            <a:pPr marL="171450" indent="-171450">
              <a:buFont typeface="Arial" panose="020B0604020202020204" pitchFamily="34" charset="0"/>
              <a:buChar char="•"/>
            </a:pPr>
            <a:r>
              <a:rPr lang="en-US" dirty="0"/>
              <a:t>Explain why private saving is part of the supply of loanable funds: Suppose a person earns $50,000/year, pays $10,000 in taxes, and spends $35,000 on goods and services. There’s $5,000 remaining. What happens to that $5,000? The person might use it to buy stocks or bonds, or he/she might put it in his/her savings account or money market deposit account. In all of these cases, this $5,000 becomes part of the supply of loanable funds in the financial system. </a:t>
            </a:r>
          </a:p>
          <a:p>
            <a:endParaRPr lang="en-US" dirty="0"/>
          </a:p>
          <a:p>
            <a:r>
              <a:rPr lang="en-US" dirty="0"/>
              <a:t>After displaying public saving, explain the equation’s interpretation: public saving is tax revenue minus government spending. </a:t>
            </a:r>
          </a:p>
          <a:p>
            <a:endParaRPr lang="en-US" dirty="0"/>
          </a:p>
          <a:p>
            <a:r>
              <a:rPr lang="en-US" dirty="0"/>
              <a:t>Notice the analogy to private saving</a:t>
            </a:r>
            <a:r>
              <a:rPr lang="en-US" sz="1200" kern="1200" dirty="0">
                <a:solidFill>
                  <a:schemeClr val="tx1"/>
                </a:solidFill>
                <a:effectLst/>
                <a:latin typeface="Arial" charset="0"/>
                <a:ea typeface="+mn-ea"/>
                <a:cs typeface="+mn-cs"/>
              </a:rPr>
              <a:t>: </a:t>
            </a:r>
            <a:r>
              <a:rPr lang="en-US" dirty="0"/>
              <a:t>both concepts represent income less spending. For the private household, income is (</a:t>
            </a:r>
            <a:r>
              <a:rPr lang="en-US" b="1" i="1" dirty="0"/>
              <a:t>Y </a:t>
            </a:r>
            <a:r>
              <a:rPr lang="en-US" b="1" dirty="0"/>
              <a:t>– </a:t>
            </a:r>
            <a:r>
              <a:rPr lang="en-US" b="1" i="1" dirty="0"/>
              <a:t>T</a:t>
            </a:r>
            <a:r>
              <a:rPr lang="en-US" dirty="0"/>
              <a:t>), and spending is </a:t>
            </a:r>
            <a:r>
              <a:rPr lang="en-US" b="1" i="1" dirty="0"/>
              <a:t>C</a:t>
            </a:r>
            <a:r>
              <a:rPr lang="en-US" dirty="0"/>
              <a:t>. For the government, income is </a:t>
            </a:r>
            <a:r>
              <a:rPr lang="en-US" b="1" i="1" dirty="0"/>
              <a:t>T</a:t>
            </a:r>
            <a:r>
              <a:rPr lang="en-US" dirty="0"/>
              <a:t>, and spending is </a:t>
            </a:r>
            <a:r>
              <a:rPr lang="en-US" b="1" i="1" dirty="0"/>
              <a:t>G</a:t>
            </a:r>
            <a:r>
              <a:rPr lang="en-US" dirty="0"/>
              <a:t>. </a:t>
            </a:r>
          </a:p>
          <a:p>
            <a:endParaRPr lang="en-US" dirty="0"/>
          </a:p>
        </p:txBody>
      </p:sp>
    </p:spTree>
    <p:extLst>
      <p:ext uri="{BB962C8B-B14F-4D97-AF65-F5344CB8AC3E}">
        <p14:creationId xmlns:p14="http://schemas.microsoft.com/office/powerpoint/2010/main" val="593818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48A998-857D-44E1-84C6-22767B2945C4}" type="slidenum">
              <a:rPr lang="en-US" smtClean="0"/>
              <a:pPr eaLnBrk="1" hangingPunct="1"/>
              <a:t>48</a:t>
            </a:fld>
            <a:endParaRPr lang="en-US" dirty="0"/>
          </a:p>
        </p:txBody>
      </p:sp>
      <p:sp>
        <p:nvSpPr>
          <p:cNvPr id="148483" name="Rectangle 2"/>
          <p:cNvSpPr>
            <a:spLocks noGrp="1" noRot="1" noChangeAspect="1" noChangeArrowheads="1" noTextEdit="1"/>
          </p:cNvSpPr>
          <p:nvPr>
            <p:ph type="sldImg"/>
          </p:nvPr>
        </p:nvSpPr>
        <p:spPr>
          <a:xfrm>
            <a:off x="1320800" y="685800"/>
            <a:ext cx="4064000" cy="3048000"/>
          </a:xfrm>
          <a:ln/>
        </p:spPr>
      </p:sp>
      <p:sp>
        <p:nvSpPr>
          <p:cNvPr id="148484"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i="1" dirty="0"/>
              <a:t>delta</a:t>
            </a:r>
            <a:r>
              <a:rPr lang="en-US" dirty="0"/>
              <a:t> notation will be used throughout the text, so it would be very helpful if your students started getting accustomed to it now. </a:t>
            </a:r>
          </a:p>
          <a:p>
            <a:endParaRPr lang="en-US" dirty="0"/>
          </a:p>
          <a:p>
            <a:r>
              <a:rPr lang="en-US" dirty="0"/>
              <a:t>If your students have taken a semester of calculus, tell them that </a:t>
            </a:r>
            <a:r>
              <a:rPr lang="en-US" b="0" dirty="0">
                <a:latin typeface="Times New Roman"/>
                <a:ea typeface="Lucida Grande"/>
                <a:cs typeface="Times New Roman"/>
              </a:rPr>
              <a:t>Δ</a:t>
            </a:r>
            <a:r>
              <a:rPr lang="en-US" i="1" dirty="0">
                <a:sym typeface="Symbol" pitchFamily="18" charset="2"/>
              </a:rPr>
              <a:t>X</a:t>
            </a:r>
            <a:r>
              <a:rPr lang="en-US" dirty="0">
                <a:sym typeface="Symbol" pitchFamily="18" charset="2"/>
              </a:rPr>
              <a:t> is (practically) the same thing as d</a:t>
            </a:r>
            <a:r>
              <a:rPr lang="en-US" i="1" dirty="0">
                <a:sym typeface="Symbol" pitchFamily="18" charset="2"/>
              </a:rPr>
              <a:t>X</a:t>
            </a:r>
            <a:r>
              <a:rPr lang="en-US" dirty="0">
                <a:sym typeface="Symbol" pitchFamily="18" charset="2"/>
              </a:rPr>
              <a:t> (if </a:t>
            </a:r>
            <a:r>
              <a:rPr lang="en-US" b="0" dirty="0">
                <a:latin typeface="Times New Roman"/>
                <a:ea typeface="Lucida Grande"/>
                <a:cs typeface="Times New Roman"/>
              </a:rPr>
              <a:t>Δ</a:t>
            </a:r>
            <a:r>
              <a:rPr lang="en-US" i="1" dirty="0">
                <a:sym typeface="Symbol" pitchFamily="18" charset="2"/>
              </a:rPr>
              <a:t>X</a:t>
            </a:r>
            <a:r>
              <a:rPr lang="en-US" dirty="0">
                <a:sym typeface="Symbol" pitchFamily="18" charset="2"/>
              </a:rPr>
              <a:t> is small). Furthermore, some basic rules from calculus apply here with </a:t>
            </a:r>
            <a:r>
              <a:rPr lang="en-US" b="0" dirty="0">
                <a:latin typeface="Times New Roman"/>
                <a:ea typeface="Lucida Grande"/>
                <a:cs typeface="Times New Roman"/>
              </a:rPr>
              <a:t>Δ</a:t>
            </a:r>
            <a:r>
              <a:rPr lang="en-US" dirty="0">
                <a:sym typeface="Symbol" pitchFamily="18" charset="2"/>
              </a:rPr>
              <a:t>s:</a:t>
            </a:r>
          </a:p>
          <a:p>
            <a:pPr marL="282575" lvl="1" indent="-168275">
              <a:buFontTx/>
              <a:buChar char="•"/>
            </a:pPr>
            <a:r>
              <a:rPr lang="en-US" dirty="0">
                <a:sym typeface="Symbol" pitchFamily="18" charset="2"/>
              </a:rPr>
              <a:t>The derivative of a sum is the sum of the derivatives: </a:t>
            </a:r>
            <a:br>
              <a:rPr lang="en-US" dirty="0">
                <a:sym typeface="Symbol" pitchFamily="18" charset="2"/>
              </a:rPr>
            </a:br>
            <a:r>
              <a:rPr lang="en-US" b="0" dirty="0">
                <a:latin typeface="Times New Roman"/>
                <a:ea typeface="Lucida Grande"/>
                <a:cs typeface="Times New Roman"/>
              </a:rPr>
              <a:t>Δ</a:t>
            </a:r>
            <a:r>
              <a:rPr lang="en-US" dirty="0">
                <a:sym typeface="Symbol" pitchFamily="18" charset="2"/>
              </a:rPr>
              <a:t>(</a:t>
            </a:r>
            <a:r>
              <a:rPr lang="en-US" i="1" dirty="0">
                <a:sym typeface="Symbol" pitchFamily="18" charset="2"/>
              </a:rPr>
              <a:t>X</a:t>
            </a:r>
            <a:r>
              <a:rPr lang="en-US" dirty="0">
                <a:sym typeface="Symbol" pitchFamily="18" charset="2"/>
              </a:rPr>
              <a:t>+</a:t>
            </a:r>
            <a:r>
              <a:rPr lang="en-US" i="1" dirty="0">
                <a:sym typeface="Symbol" pitchFamily="18" charset="2"/>
              </a:rPr>
              <a:t>Y</a:t>
            </a:r>
            <a:r>
              <a:rPr lang="en-US" dirty="0">
                <a:sym typeface="Symbol" pitchFamily="18" charset="2"/>
              </a:rPr>
              <a:t>) = </a:t>
            </a:r>
            <a:r>
              <a:rPr lang="en-US" b="0" dirty="0">
                <a:latin typeface="Times New Roman"/>
                <a:ea typeface="Lucida Grande"/>
                <a:cs typeface="Times New Roman"/>
              </a:rPr>
              <a:t>Δ</a:t>
            </a:r>
            <a:r>
              <a:rPr lang="en-US" i="1" dirty="0">
                <a:sym typeface="Symbol" pitchFamily="18" charset="2"/>
              </a:rPr>
              <a:t>X</a:t>
            </a:r>
            <a:r>
              <a:rPr lang="en-US" dirty="0">
                <a:sym typeface="Symbol" pitchFamily="18" charset="2"/>
              </a:rPr>
              <a:t> + </a:t>
            </a:r>
            <a:r>
              <a:rPr lang="en-US" b="0" dirty="0">
                <a:latin typeface="Times New Roman"/>
                <a:ea typeface="Lucida Grande"/>
                <a:cs typeface="Times New Roman"/>
              </a:rPr>
              <a:t>Δ</a:t>
            </a:r>
            <a:r>
              <a:rPr lang="en-US" i="1" dirty="0">
                <a:sym typeface="Symbol" pitchFamily="18" charset="2"/>
              </a:rPr>
              <a:t>Y</a:t>
            </a:r>
          </a:p>
          <a:p>
            <a:pPr marL="282575" lvl="1" indent="-168275">
              <a:buFontTx/>
              <a:buChar char="•"/>
            </a:pPr>
            <a:r>
              <a:rPr lang="en-US" dirty="0">
                <a:sym typeface="Symbol" pitchFamily="18" charset="2"/>
              </a:rPr>
              <a:t>The product rule: </a:t>
            </a:r>
            <a:br>
              <a:rPr lang="en-US" dirty="0">
                <a:sym typeface="Symbol" pitchFamily="18" charset="2"/>
              </a:rPr>
            </a:br>
            <a:r>
              <a:rPr lang="en-US" b="0" dirty="0">
                <a:latin typeface="Times New Roman"/>
                <a:ea typeface="Lucida Grande"/>
                <a:cs typeface="Times New Roman"/>
              </a:rPr>
              <a:t>Δ</a:t>
            </a:r>
            <a:r>
              <a:rPr lang="en-US" i="1" dirty="0">
                <a:sym typeface="Symbol" pitchFamily="18" charset="2"/>
              </a:rPr>
              <a:t>XY</a:t>
            </a:r>
            <a:r>
              <a:rPr lang="en-US" dirty="0">
                <a:sym typeface="Symbol" pitchFamily="18" charset="2"/>
              </a:rPr>
              <a:t> = (</a:t>
            </a:r>
            <a:r>
              <a:rPr lang="en-US" b="0" dirty="0">
                <a:latin typeface="Times New Roman"/>
                <a:ea typeface="Lucida Grande"/>
                <a:cs typeface="Times New Roman"/>
              </a:rPr>
              <a:t>Δ</a:t>
            </a:r>
            <a:r>
              <a:rPr lang="en-US" i="1" dirty="0">
                <a:sym typeface="Symbol" pitchFamily="18" charset="2"/>
              </a:rPr>
              <a:t>X</a:t>
            </a:r>
            <a:r>
              <a:rPr lang="en-US" dirty="0">
                <a:sym typeface="Symbol" pitchFamily="18" charset="2"/>
              </a:rPr>
              <a:t>)(</a:t>
            </a:r>
            <a:r>
              <a:rPr lang="en-US" i="1" dirty="0">
                <a:sym typeface="Symbol" pitchFamily="18" charset="2"/>
              </a:rPr>
              <a:t>Y</a:t>
            </a:r>
            <a:r>
              <a:rPr lang="en-US" dirty="0">
                <a:sym typeface="Symbol" pitchFamily="18" charset="2"/>
              </a:rPr>
              <a:t>) + (</a:t>
            </a:r>
            <a:r>
              <a:rPr lang="en-US" i="1" dirty="0">
                <a:sym typeface="Symbol" pitchFamily="18" charset="2"/>
              </a:rPr>
              <a:t>X</a:t>
            </a:r>
            <a:r>
              <a:rPr lang="en-US" dirty="0">
                <a:sym typeface="Symbol" pitchFamily="18" charset="2"/>
              </a:rPr>
              <a:t>)(</a:t>
            </a:r>
            <a:r>
              <a:rPr lang="en-US" b="0" dirty="0">
                <a:latin typeface="Times New Roman"/>
                <a:ea typeface="Lucida Grande"/>
                <a:cs typeface="Times New Roman"/>
              </a:rPr>
              <a:t>Δ</a:t>
            </a:r>
            <a:r>
              <a:rPr lang="en-US" i="1" dirty="0">
                <a:sym typeface="Symbol" pitchFamily="18" charset="2"/>
              </a:rPr>
              <a:t>Y</a:t>
            </a:r>
            <a:r>
              <a:rPr lang="en-US" dirty="0">
                <a:sym typeface="Symbol" pitchFamily="18" charset="2"/>
              </a:rPr>
              <a:t>)</a:t>
            </a:r>
          </a:p>
          <a:p>
            <a:endParaRPr lang="en-US" dirty="0">
              <a:sym typeface="Symbol" pitchFamily="18" charset="2"/>
            </a:endParaRPr>
          </a:p>
          <a:p>
            <a:r>
              <a:rPr lang="en-US" dirty="0">
                <a:sym typeface="Symbol" pitchFamily="18" charset="2"/>
              </a:rPr>
              <a:t>In fact, you can derive the two arithmetic tricks for working with percentage changes presented in Chapter 2.</a:t>
            </a:r>
          </a:p>
          <a:p>
            <a:endParaRPr lang="en-US" dirty="0">
              <a:sym typeface="Symbol" pitchFamily="18" charset="2"/>
            </a:endParaRPr>
          </a:p>
          <a:p>
            <a:r>
              <a:rPr lang="en-US" dirty="0">
                <a:sym typeface="Symbol" pitchFamily="18" charset="2"/>
              </a:rPr>
              <a:t>Just take the preceding expression for the product rule and divide through by </a:t>
            </a:r>
            <a:r>
              <a:rPr lang="en-US" i="1" dirty="0">
                <a:sym typeface="Symbol" pitchFamily="18" charset="2"/>
              </a:rPr>
              <a:t>XY</a:t>
            </a:r>
            <a:r>
              <a:rPr lang="en-US" dirty="0">
                <a:sym typeface="Symbol" pitchFamily="18" charset="2"/>
              </a:rPr>
              <a:t> to get (</a:t>
            </a:r>
            <a:r>
              <a:rPr lang="en-US" b="0" dirty="0">
                <a:latin typeface="Times New Roman"/>
                <a:ea typeface="Lucida Grande"/>
                <a:cs typeface="Times New Roman"/>
              </a:rPr>
              <a:t>Δ</a:t>
            </a:r>
            <a:r>
              <a:rPr lang="en-US" i="1" dirty="0">
                <a:sym typeface="Symbol" pitchFamily="18" charset="2"/>
              </a:rPr>
              <a:t>XY</a:t>
            </a:r>
            <a:r>
              <a:rPr lang="en-US" dirty="0">
                <a:sym typeface="Symbol" pitchFamily="18" charset="2"/>
              </a:rPr>
              <a:t>)/</a:t>
            </a:r>
            <a:r>
              <a:rPr lang="en-US" i="1" dirty="0">
                <a:sym typeface="Symbol" pitchFamily="18" charset="2"/>
              </a:rPr>
              <a:t>XY</a:t>
            </a:r>
            <a:r>
              <a:rPr lang="en-US" dirty="0">
                <a:sym typeface="Symbol" pitchFamily="18" charset="2"/>
              </a:rPr>
              <a:t> = </a:t>
            </a:r>
            <a:r>
              <a:rPr lang="en-US" b="0" dirty="0">
                <a:latin typeface="Times New Roman"/>
                <a:ea typeface="Lucida Grande"/>
                <a:cs typeface="Times New Roman"/>
              </a:rPr>
              <a:t>Δ</a:t>
            </a:r>
            <a:r>
              <a:rPr lang="en-US" i="1" dirty="0">
                <a:sym typeface="Symbol" pitchFamily="18" charset="2"/>
              </a:rPr>
              <a:t>X</a:t>
            </a:r>
            <a:r>
              <a:rPr lang="en-US" dirty="0">
                <a:sym typeface="Symbol" pitchFamily="18" charset="2"/>
              </a:rPr>
              <a:t>/</a:t>
            </a:r>
            <a:r>
              <a:rPr lang="en-US" i="1" dirty="0">
                <a:sym typeface="Symbol" pitchFamily="18" charset="2"/>
              </a:rPr>
              <a:t>X</a:t>
            </a:r>
            <a:r>
              <a:rPr lang="en-US" dirty="0">
                <a:sym typeface="Symbol" pitchFamily="18" charset="2"/>
              </a:rPr>
              <a:t> + </a:t>
            </a:r>
            <a:r>
              <a:rPr lang="en-US" b="0" dirty="0">
                <a:latin typeface="Times New Roman"/>
                <a:ea typeface="Lucida Grande"/>
                <a:cs typeface="Times New Roman"/>
              </a:rPr>
              <a:t>Δ</a:t>
            </a:r>
            <a:r>
              <a:rPr lang="en-US" i="1" dirty="0">
                <a:sym typeface="Symbol" pitchFamily="18" charset="2"/>
              </a:rPr>
              <a:t>Y</a:t>
            </a:r>
            <a:r>
              <a:rPr lang="en-US" dirty="0">
                <a:sym typeface="Symbol" pitchFamily="18" charset="2"/>
              </a:rPr>
              <a:t>/</a:t>
            </a:r>
            <a:r>
              <a:rPr lang="en-US" b="0" i="1" dirty="0">
                <a:sym typeface="Symbol" pitchFamily="18" charset="2"/>
              </a:rPr>
              <a:t>Y</a:t>
            </a:r>
            <a:r>
              <a:rPr lang="en-US" dirty="0">
                <a:sym typeface="Symbol" pitchFamily="18" charset="2"/>
              </a:rPr>
              <a:t>, the first of the two arithmetic tricks. </a:t>
            </a:r>
          </a:p>
        </p:txBody>
      </p:sp>
    </p:spTree>
    <p:extLst>
      <p:ext uri="{BB962C8B-B14F-4D97-AF65-F5344CB8AC3E}">
        <p14:creationId xmlns:p14="http://schemas.microsoft.com/office/powerpoint/2010/main" val="174924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F62DC4-4DF2-4179-91A0-6FE590C3486E}" type="slidenum">
              <a:rPr lang="en-US" smtClean="0"/>
              <a:pPr eaLnBrk="1" hangingPunct="1"/>
              <a:t>4</a:t>
            </a:fld>
            <a:endParaRPr lang="en-US"/>
          </a:p>
        </p:txBody>
      </p:sp>
      <p:sp>
        <p:nvSpPr>
          <p:cNvPr id="102403" name="Rectangle 2"/>
          <p:cNvSpPr>
            <a:spLocks noGrp="1" noRot="1" noChangeAspect="1" noChangeArrowheads="1" noTextEdit="1"/>
          </p:cNvSpPr>
          <p:nvPr>
            <p:ph type="sldImg"/>
          </p:nvPr>
        </p:nvSpPr>
        <p:spPr>
          <a:xfrm>
            <a:off x="1320800" y="685800"/>
            <a:ext cx="4064000" cy="3048000"/>
          </a:xfrm>
          <a:ln/>
        </p:spPr>
      </p:sp>
      <p:sp>
        <p:nvSpPr>
          <p:cNvPr id="102404"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14834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This problem reinforces the concepts with concrete numerical examples. It’s also a good way to break up the lecture and get students actively involved with the material.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49</a:t>
            </a:fld>
            <a:endParaRPr lang="en-US"/>
          </a:p>
        </p:txBody>
      </p:sp>
    </p:spTree>
    <p:extLst>
      <p:ext uri="{BB962C8B-B14F-4D97-AF65-F5344CB8AC3E}">
        <p14:creationId xmlns:p14="http://schemas.microsoft.com/office/powerpoint/2010/main" val="2877681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in the box at the top of the slide, we plug the given value for the </a:t>
            </a:r>
            <a:r>
              <a:rPr lang="en-US" i="1" dirty="0"/>
              <a:t>MPC</a:t>
            </a:r>
            <a:r>
              <a:rPr lang="en-US" dirty="0"/>
              <a:t> into the expression for </a:t>
            </a:r>
            <a:r>
              <a:rPr lang="en-US" b="0" dirty="0">
                <a:latin typeface="Times New Roman"/>
                <a:ea typeface="Lucida Grande"/>
                <a:cs typeface="Times New Roman"/>
              </a:rPr>
              <a:t>Δ</a:t>
            </a:r>
            <a:r>
              <a:rPr lang="en-US" b="1" i="1" dirty="0">
                <a:sym typeface="Symbol" pitchFamily="18" charset="2"/>
              </a:rPr>
              <a:t>S</a:t>
            </a:r>
            <a:r>
              <a:rPr lang="en-US" dirty="0"/>
              <a:t> and simplify. </a:t>
            </a:r>
          </a:p>
          <a:p>
            <a:r>
              <a:rPr lang="en-US" dirty="0"/>
              <a:t>Then, finding the answers is straightforward: just plug in the given values into the expression for </a:t>
            </a:r>
            <a:r>
              <a:rPr lang="en-US" b="0" dirty="0">
                <a:latin typeface="Times New Roman"/>
                <a:ea typeface="Lucida Grande"/>
                <a:cs typeface="Times New Roman"/>
              </a:rPr>
              <a:t>Δ</a:t>
            </a:r>
            <a:r>
              <a:rPr lang="en-US" b="1" i="1" dirty="0">
                <a:sym typeface="Symbol" pitchFamily="18" charset="2"/>
              </a:rPr>
              <a:t>S</a:t>
            </a:r>
            <a:r>
              <a:rPr lang="en-US" dirty="0">
                <a:sym typeface="Symbol" pitchFamily="18" charset="2"/>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50</a:t>
            </a:fld>
            <a:endParaRPr lang="en-US"/>
          </a:p>
        </p:txBody>
      </p:sp>
    </p:spTree>
    <p:extLst>
      <p:ext uri="{BB962C8B-B14F-4D97-AF65-F5344CB8AC3E}">
        <p14:creationId xmlns:p14="http://schemas.microsoft.com/office/powerpoint/2010/main" val="2577866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C936C2-FB3A-4A8B-AB9F-BDE5C3E1C63D}" type="slidenum">
              <a:rPr lang="en-US" smtClean="0"/>
              <a:pPr eaLnBrk="1" hangingPunct="1"/>
              <a:t>51</a:t>
            </a:fld>
            <a:endParaRPr lang="en-US" dirty="0"/>
          </a:p>
        </p:txBody>
      </p:sp>
      <p:sp>
        <p:nvSpPr>
          <p:cNvPr id="151555" name="Rectangle 2"/>
          <p:cNvSpPr>
            <a:spLocks noGrp="1" noRot="1" noChangeAspect="1" noChangeArrowheads="1" noTextEdit="1"/>
          </p:cNvSpPr>
          <p:nvPr>
            <p:ph type="sldImg"/>
          </p:nvPr>
        </p:nvSpPr>
        <p:spPr>
          <a:xfrm>
            <a:off x="1320800" y="685800"/>
            <a:ext cx="4064000" cy="3048000"/>
          </a:xfrm>
          <a:ln/>
        </p:spPr>
      </p:sp>
      <p:sp>
        <p:nvSpPr>
          <p:cNvPr id="15155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373565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293838-9309-442F-AD3D-4193AC1FE7FB}" type="slidenum">
              <a:rPr lang="en-US" smtClean="0"/>
              <a:pPr eaLnBrk="1" hangingPunct="1"/>
              <a:t>52</a:t>
            </a:fld>
            <a:endParaRPr lang="en-US" dirty="0"/>
          </a:p>
        </p:txBody>
      </p:sp>
      <p:sp>
        <p:nvSpPr>
          <p:cNvPr id="145411" name="Rectangle 2"/>
          <p:cNvSpPr>
            <a:spLocks noGrp="1" noRot="1" noChangeAspect="1" noChangeArrowheads="1" noTextEdit="1"/>
          </p:cNvSpPr>
          <p:nvPr>
            <p:ph type="sldImg"/>
          </p:nvPr>
        </p:nvSpPr>
        <p:spPr>
          <a:xfrm>
            <a:off x="1320800" y="685800"/>
            <a:ext cx="4064000" cy="3048000"/>
          </a:xfrm>
          <a:ln/>
        </p:spPr>
      </p:sp>
      <p:sp>
        <p:nvSpPr>
          <p:cNvPr id="14541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a:t>(2012</a:t>
            </a:r>
            <a:r>
              <a:rPr lang="en-US" sz="1200" dirty="0">
                <a:solidFill>
                  <a:srgbClr val="336699"/>
                </a:solidFill>
              </a:rPr>
              <a:t>–</a:t>
            </a:r>
            <a:r>
              <a:rPr lang="en-US" dirty="0"/>
              <a:t>2016</a:t>
            </a:r>
            <a:r>
              <a:rPr lang="en-US" baseline="0" dirty="0"/>
              <a:t> are estimates)</a:t>
            </a:r>
            <a:endParaRPr lang="en-US" dirty="0"/>
          </a:p>
          <a:p>
            <a:pPr>
              <a:lnSpc>
                <a:spcPct val="90000"/>
              </a:lnSpc>
            </a:pPr>
            <a:endParaRPr lang="en-US" dirty="0"/>
          </a:p>
          <a:p>
            <a:pPr marL="225425" indent="-225425">
              <a:lnSpc>
                <a:spcPct val="90000"/>
              </a:lnSpc>
            </a:pPr>
            <a:r>
              <a:rPr lang="en-US" dirty="0"/>
              <a:t>Notes:</a:t>
            </a:r>
          </a:p>
          <a:p>
            <a:pPr marL="228600" indent="-228600">
              <a:lnSpc>
                <a:spcPct val="90000"/>
              </a:lnSpc>
              <a:buFont typeface="+mj-lt"/>
              <a:buAutoNum type="arabicPeriod"/>
            </a:pPr>
            <a:r>
              <a:rPr lang="en-US" dirty="0"/>
              <a:t>The huge deficit in the early 1940s was due to World War II. Wars are expensive. </a:t>
            </a:r>
          </a:p>
          <a:p>
            <a:pPr marL="228600" indent="-228600">
              <a:lnSpc>
                <a:spcPct val="90000"/>
              </a:lnSpc>
              <a:buFont typeface="+mj-lt"/>
              <a:buAutoNum type="arabicPeriod"/>
            </a:pPr>
            <a:r>
              <a:rPr lang="en-US" dirty="0"/>
              <a:t>The budget is close to balanced in the 1950s and 1960s, and it begins a downward trend in the 1970s. </a:t>
            </a:r>
          </a:p>
          <a:p>
            <a:pPr marL="228600" indent="-228600">
              <a:lnSpc>
                <a:spcPct val="90000"/>
              </a:lnSpc>
              <a:buFont typeface="+mj-lt"/>
              <a:buAutoNum type="arabicPeriod"/>
            </a:pPr>
            <a:r>
              <a:rPr lang="en-US" dirty="0"/>
              <a:t>The early 1980s saw the largest deficits (as % of GDP) of the post-World War II era, due to the Reagan tax cuts, defense buildup, and growth in entitlement program outlays.</a:t>
            </a:r>
          </a:p>
          <a:p>
            <a:pPr marL="228600" indent="-228600">
              <a:lnSpc>
                <a:spcPct val="90000"/>
              </a:lnSpc>
              <a:buFont typeface="+mj-lt"/>
              <a:buAutoNum type="arabicPeriod"/>
            </a:pPr>
            <a:r>
              <a:rPr lang="en-US" dirty="0"/>
              <a:t>The budget begins a positive trend in the early 1990s, and a surplus emerges in the late 1990s. There are several possible explanations for the improvement. First, President Bush (the first one) broke his campaign promise not to raise taxes. Second, the Clinton administration barely squeaked a deficit reduction deal through Congress (with Al Gore casting the tie-breaking vote in the Senate). And third, and probably most importantly, there was a swelling of tax revenues due to the surge in economic growth and the stock market boom. (A stock market boom leads to large capital gains, which leads to large revenues from the capital gains tax.) </a:t>
            </a:r>
          </a:p>
          <a:p>
            <a:pPr marL="228600" indent="-228600">
              <a:lnSpc>
                <a:spcPct val="90000"/>
              </a:lnSpc>
              <a:buFont typeface="+mj-lt"/>
              <a:buAutoNum type="arabicPeriod"/>
            </a:pPr>
            <a:r>
              <a:rPr lang="en-US" dirty="0"/>
              <a:t>The budget swings to deficit again in 2001 due to the Bush tax cuts and a recession. </a:t>
            </a:r>
          </a:p>
          <a:p>
            <a:pPr marL="228600" indent="-228600">
              <a:lnSpc>
                <a:spcPct val="90000"/>
              </a:lnSpc>
              <a:buFont typeface="+mj-lt"/>
              <a:buAutoNum type="arabicPeriod"/>
            </a:pPr>
            <a:r>
              <a:rPr lang="en-US" dirty="0"/>
              <a:t>Recently, the budget deficit in current dollars has reached all-time highs, due to a sharp fall in tax receipts, the enactment of multibillion-dollar bailouts, and a large stimulus package. </a:t>
            </a:r>
          </a:p>
          <a:p>
            <a:pPr>
              <a:lnSpc>
                <a:spcPct val="90000"/>
              </a:lnSpc>
            </a:pPr>
            <a:endParaRPr lang="en-US" dirty="0"/>
          </a:p>
          <a:p>
            <a:pPr>
              <a:lnSpc>
                <a:spcPct val="90000"/>
              </a:lnSpc>
            </a:pPr>
            <a:r>
              <a:rPr lang="en-US" sz="1000" dirty="0"/>
              <a:t>Data source: http://www.gpoaccess.gov/usbudget/fy11/hist.html </a:t>
            </a:r>
          </a:p>
          <a:p>
            <a:pPr>
              <a:lnSpc>
                <a:spcPct val="90000"/>
              </a:lnSpc>
            </a:pPr>
            <a:r>
              <a:rPr lang="en-US" sz="1000" dirty="0"/>
              <a:t>Budget of the United States Government: Historical Tables Fiscal Year 2011, Table 1.2</a:t>
            </a:r>
          </a:p>
          <a:p>
            <a:endParaRPr lang="en-US" dirty="0"/>
          </a:p>
        </p:txBody>
      </p:sp>
    </p:spTree>
    <p:extLst>
      <p:ext uri="{BB962C8B-B14F-4D97-AF65-F5344CB8AC3E}">
        <p14:creationId xmlns:p14="http://schemas.microsoft.com/office/powerpoint/2010/main" val="2059017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293838-9309-442F-AD3D-4193AC1FE7FB}" type="slidenum">
              <a:rPr lang="en-US" smtClean="0"/>
              <a:pPr eaLnBrk="1" hangingPunct="1"/>
              <a:t>53</a:t>
            </a:fld>
            <a:endParaRPr lang="en-US" dirty="0"/>
          </a:p>
        </p:txBody>
      </p:sp>
      <p:sp>
        <p:nvSpPr>
          <p:cNvPr id="145411" name="Rectangle 2"/>
          <p:cNvSpPr>
            <a:spLocks noGrp="1" noRot="1" noChangeAspect="1" noChangeArrowheads="1" noTextEdit="1"/>
          </p:cNvSpPr>
          <p:nvPr>
            <p:ph type="sldImg"/>
          </p:nvPr>
        </p:nvSpPr>
        <p:spPr>
          <a:xfrm>
            <a:off x="1320800" y="685800"/>
            <a:ext cx="4064000" cy="3048000"/>
          </a:xfrm>
          <a:ln/>
        </p:spPr>
      </p:sp>
      <p:sp>
        <p:nvSpPr>
          <p:cNvPr id="14541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188"/>
              </a:spcBef>
              <a:spcAft>
                <a:spcPct val="0"/>
              </a:spcAft>
              <a:buClrTx/>
              <a:buSzTx/>
              <a:buFontTx/>
              <a:buNone/>
              <a:tabLst/>
              <a:defRPr/>
            </a:pPr>
            <a:r>
              <a:rPr lang="en-US" dirty="0"/>
              <a:t>(2012</a:t>
            </a:r>
            <a:r>
              <a:rPr lang="en-US" sz="1200" dirty="0">
                <a:solidFill>
                  <a:srgbClr val="336699"/>
                </a:solidFill>
              </a:rPr>
              <a:t>–</a:t>
            </a:r>
            <a:r>
              <a:rPr lang="en-US" dirty="0"/>
              <a:t>2016</a:t>
            </a:r>
            <a:r>
              <a:rPr lang="en-US" baseline="0" dirty="0"/>
              <a:t> are estimates)</a:t>
            </a:r>
            <a:endParaRPr lang="en-US" dirty="0"/>
          </a:p>
          <a:p>
            <a:pPr>
              <a:spcBef>
                <a:spcPts val="188"/>
              </a:spcBef>
            </a:pPr>
            <a:endParaRPr lang="en-US" dirty="0"/>
          </a:p>
          <a:p>
            <a:pPr>
              <a:spcBef>
                <a:spcPts val="188"/>
              </a:spcBef>
            </a:pPr>
            <a:r>
              <a:rPr lang="en-US" dirty="0"/>
              <a:t>A later chapter will give more details, but for now, tell students that the government finances its deficits by borrowing from the public. (This borrowing takes the form of selling Treasury bonds.) Persistent deficits over time imply persistent borrowing, which causes the debt to increase. </a:t>
            </a:r>
          </a:p>
          <a:p>
            <a:pPr>
              <a:spcBef>
                <a:spcPts val="188"/>
              </a:spcBef>
            </a:pPr>
            <a:endParaRPr lang="en-US" dirty="0"/>
          </a:p>
          <a:p>
            <a:pPr>
              <a:spcBef>
                <a:spcPts val="188"/>
              </a:spcBef>
            </a:pPr>
            <a:r>
              <a:rPr lang="en-US" dirty="0"/>
              <a:t>After World War II, occasional budget surpluses allowed the government to retire some of its World War II debt; also, normal economic growth increased the denominator of the debt-to-GDP ratio. Starting in the early 1980s, corresponding to the beginning of huge and persistent deficits, we see a huge increase in the debt ratio, from 32% in 1981 to 66% in 1995. In the mid-1990s, budget surpluses and rapid growth started to reduce the debt ratio, but it started rising again in 2001 due to the economic slowdown, the Bush tax cuts, and higher spending (Afghanistan and Iraq, war on terrorism, 2002 airline bailout, etc.). </a:t>
            </a:r>
          </a:p>
          <a:p>
            <a:pPr>
              <a:spcBef>
                <a:spcPts val="188"/>
              </a:spcBef>
            </a:pPr>
            <a:endParaRPr lang="en-US" dirty="0"/>
          </a:p>
          <a:p>
            <a:pPr>
              <a:spcBef>
                <a:spcPts val="188"/>
              </a:spcBef>
            </a:pPr>
            <a:r>
              <a:rPr lang="en-US" dirty="0"/>
              <a:t>The recent financial crisis/recession has increased the debt ratio, as revenues have fallen, while outlays (the stimulus package, bailouts) have sharply increased. </a:t>
            </a:r>
          </a:p>
          <a:p>
            <a:pPr>
              <a:spcBef>
                <a:spcPts val="188"/>
              </a:spcBef>
            </a:pPr>
            <a:endParaRPr lang="en-US" dirty="0"/>
          </a:p>
          <a:p>
            <a:pPr>
              <a:spcBef>
                <a:spcPts val="188"/>
              </a:spcBef>
            </a:pPr>
            <a:r>
              <a:rPr lang="en-US" dirty="0"/>
              <a:t>Source: http://www.gpoaccess.gov/usbudget/fy11/hist.html </a:t>
            </a:r>
          </a:p>
          <a:p>
            <a:pPr>
              <a:spcBef>
                <a:spcPts val="188"/>
              </a:spcBef>
            </a:pPr>
            <a:r>
              <a:rPr lang="en-US" dirty="0"/>
              <a:t>Budget of the United States Government: Historical Tables Fiscal Year 2011, Table 7.1</a:t>
            </a:r>
          </a:p>
        </p:txBody>
      </p:sp>
    </p:spTree>
    <p:extLst>
      <p:ext uri="{BB962C8B-B14F-4D97-AF65-F5344CB8AC3E}">
        <p14:creationId xmlns:p14="http://schemas.microsoft.com/office/powerpoint/2010/main" val="2312529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DAF5CB-285A-40DA-8438-98BF914BDE33}" type="slidenum">
              <a:rPr lang="en-US" smtClean="0"/>
              <a:pPr eaLnBrk="1" hangingPunct="1"/>
              <a:t>54</a:t>
            </a:fld>
            <a:endParaRPr lang="en-US" dirty="0"/>
          </a:p>
        </p:txBody>
      </p:sp>
      <p:sp>
        <p:nvSpPr>
          <p:cNvPr id="156675" name="Rectangle 2"/>
          <p:cNvSpPr>
            <a:spLocks noGrp="1" noRot="1" noChangeAspect="1" noChangeArrowheads="1" noTextEdit="1"/>
          </p:cNvSpPr>
          <p:nvPr>
            <p:ph type="sldImg"/>
          </p:nvPr>
        </p:nvSpPr>
        <p:spPr>
          <a:xfrm>
            <a:off x="1320800" y="685800"/>
            <a:ext cx="4064000" cy="3048000"/>
          </a:xfrm>
          <a:ln/>
        </p:spPr>
      </p:sp>
      <p:sp>
        <p:nvSpPr>
          <p:cNvPr id="15667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At the end of this chapter, we will briefly consider how things would be different if consumption (and therefore saving) were allowed to depend on the interest rate. </a:t>
            </a:r>
          </a:p>
          <a:p>
            <a:endParaRPr lang="en-US" dirty="0"/>
          </a:p>
          <a:p>
            <a:r>
              <a:rPr lang="en-US" dirty="0"/>
              <a:t>For now, though, they do not. </a:t>
            </a:r>
          </a:p>
        </p:txBody>
      </p:sp>
    </p:spTree>
    <p:extLst>
      <p:ext uri="{BB962C8B-B14F-4D97-AF65-F5344CB8AC3E}">
        <p14:creationId xmlns:p14="http://schemas.microsoft.com/office/powerpoint/2010/main" val="97252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0B25FDB-FDF4-47F1-BD11-D92103B7011B}" type="slidenum">
              <a:rPr lang="en-US" smtClean="0"/>
              <a:pPr eaLnBrk="1" hangingPunct="1"/>
              <a:t>55</a:t>
            </a:fld>
            <a:endParaRPr lang="en-US" dirty="0"/>
          </a:p>
        </p:txBody>
      </p:sp>
      <p:sp>
        <p:nvSpPr>
          <p:cNvPr id="157699" name="Rectangle 2"/>
          <p:cNvSpPr>
            <a:spLocks noGrp="1" noRot="1" noChangeAspect="1" noChangeArrowheads="1" noTextEdit="1"/>
          </p:cNvSpPr>
          <p:nvPr>
            <p:ph type="sldImg"/>
          </p:nvPr>
        </p:nvSpPr>
        <p:spPr>
          <a:xfrm>
            <a:off x="1320800" y="685800"/>
            <a:ext cx="4064000" cy="3048000"/>
          </a:xfrm>
          <a:ln/>
        </p:spPr>
      </p:sp>
      <p:sp>
        <p:nvSpPr>
          <p:cNvPr id="157700"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118125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55E87A-6670-48E3-B5BD-406FC2706B89}" type="slidenum">
              <a:rPr lang="en-US" smtClean="0"/>
              <a:pPr eaLnBrk="1" hangingPunct="1"/>
              <a:t>56</a:t>
            </a:fld>
            <a:endParaRPr lang="en-US" dirty="0"/>
          </a:p>
        </p:txBody>
      </p:sp>
      <p:sp>
        <p:nvSpPr>
          <p:cNvPr id="158723" name="Rectangle 2"/>
          <p:cNvSpPr>
            <a:spLocks noGrp="1" noRot="1" noChangeAspect="1" noChangeArrowheads="1" noTextEdit="1"/>
          </p:cNvSpPr>
          <p:nvPr>
            <p:ph type="sldImg"/>
          </p:nvPr>
        </p:nvSpPr>
        <p:spPr>
          <a:xfrm>
            <a:off x="1319213" y="685800"/>
            <a:ext cx="4064000" cy="3048000"/>
          </a:xfrm>
          <a:ln/>
        </p:spPr>
      </p:sp>
      <p:sp>
        <p:nvSpPr>
          <p:cNvPr id="158724"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establishes that we can use the loanable funds supply/demand diagram to see how the interest rate that clears the goods market is determined. </a:t>
            </a:r>
          </a:p>
          <a:p>
            <a:endParaRPr lang="en-US" dirty="0"/>
          </a:p>
          <a:p>
            <a:r>
              <a:rPr lang="en-US" dirty="0"/>
              <a:t>Explain that the symbol </a:t>
            </a:r>
            <a:r>
              <a:rPr lang="en-US" dirty="0">
                <a:sym typeface="Symbol" pitchFamily="18" charset="2"/>
              </a:rPr>
              <a:t> means each one implies the other. The thing on the left implies the thing on the right and vice versa. </a:t>
            </a:r>
          </a:p>
          <a:p>
            <a:endParaRPr lang="en-US" dirty="0"/>
          </a:p>
          <a:p>
            <a:r>
              <a:rPr lang="en-US" dirty="0"/>
              <a:t>More shorthand: “eq’m” is short for “equilibrium.”</a:t>
            </a:r>
          </a:p>
        </p:txBody>
      </p:sp>
    </p:spTree>
    <p:extLst>
      <p:ext uri="{BB962C8B-B14F-4D97-AF65-F5344CB8AC3E}">
        <p14:creationId xmlns:p14="http://schemas.microsoft.com/office/powerpoint/2010/main" val="2213206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26C0C0-9AEF-4087-B8D4-5734CAEB4934}" type="slidenum">
              <a:rPr lang="en-US" smtClean="0"/>
              <a:pPr eaLnBrk="1" hangingPunct="1"/>
              <a:t>57</a:t>
            </a:fld>
            <a:endParaRPr lang="en-US" dirty="0"/>
          </a:p>
        </p:txBody>
      </p:sp>
      <p:sp>
        <p:nvSpPr>
          <p:cNvPr id="159747" name="Rectangle 2"/>
          <p:cNvSpPr>
            <a:spLocks noGrp="1" noRot="1" noChangeAspect="1" noChangeArrowheads="1" noTextEdit="1"/>
          </p:cNvSpPr>
          <p:nvPr>
            <p:ph type="sldImg"/>
          </p:nvPr>
        </p:nvSpPr>
        <p:spPr>
          <a:xfrm>
            <a:off x="1320800" y="685800"/>
            <a:ext cx="4064000" cy="3048000"/>
          </a:xfrm>
          <a:ln/>
        </p:spPr>
      </p:sp>
      <p:sp>
        <p:nvSpPr>
          <p:cNvPr id="159748"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good general advice for students. They will learn many models in this course. Many exams include questions requiring students to show how some event shifts a curve and then use the model to analyze its effect on the endogenous variables. If students methodically follow the steps presented on this slide for each model they learn in this course (and other economics courses), they will likely do better on the exams and get more out of the course. </a:t>
            </a:r>
          </a:p>
        </p:txBody>
      </p:sp>
    </p:spTree>
    <p:extLst>
      <p:ext uri="{BB962C8B-B14F-4D97-AF65-F5344CB8AC3E}">
        <p14:creationId xmlns:p14="http://schemas.microsoft.com/office/powerpoint/2010/main" val="189620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285902-EC3C-43FB-BEF0-7AA3CCC27339}" type="slidenum">
              <a:rPr lang="en-US" smtClean="0"/>
              <a:pPr eaLnBrk="1" hangingPunct="1"/>
              <a:t>58</a:t>
            </a:fld>
            <a:endParaRPr lang="en-US" dirty="0"/>
          </a:p>
        </p:txBody>
      </p:sp>
      <p:sp>
        <p:nvSpPr>
          <p:cNvPr id="160771" name="Rectangle 2"/>
          <p:cNvSpPr>
            <a:spLocks noGrp="1" noRot="1" noChangeAspect="1" noChangeArrowheads="1" noTextEdit="1"/>
          </p:cNvSpPr>
          <p:nvPr>
            <p:ph type="sldImg"/>
          </p:nvPr>
        </p:nvSpPr>
        <p:spPr>
          <a:xfrm>
            <a:off x="1320800" y="685800"/>
            <a:ext cx="4064000" cy="3048000"/>
          </a:xfrm>
          <a:ln/>
        </p:spPr>
      </p:sp>
      <p:sp>
        <p:nvSpPr>
          <p:cNvPr id="16077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Continuing from the previous slide, let’s look at all the things that affect the </a:t>
            </a:r>
            <a:r>
              <a:rPr lang="en-US" b="1" i="1" dirty="0"/>
              <a:t>S</a:t>
            </a:r>
            <a:r>
              <a:rPr lang="en-US" dirty="0"/>
              <a:t> curve. Then, we will pick one of those things and use the model to analyze its effects on the endogenous variables. Then, we’ll do the same for the </a:t>
            </a:r>
            <a:r>
              <a:rPr lang="en-US" b="1" i="1" dirty="0">
                <a:latin typeface="Tahoma" pitchFamily="34" charset="0"/>
              </a:rPr>
              <a:t>I</a:t>
            </a:r>
            <a:r>
              <a:rPr lang="en-US" dirty="0"/>
              <a:t> curve. </a:t>
            </a:r>
          </a:p>
        </p:txBody>
      </p:sp>
    </p:spTree>
    <p:extLst>
      <p:ext uri="{BB962C8B-B14F-4D97-AF65-F5344CB8AC3E}">
        <p14:creationId xmlns:p14="http://schemas.microsoft.com/office/powerpoint/2010/main" val="176593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B2ECBA-A6B7-452C-886A-7E42CC2A8F3E}" type="slidenum">
              <a:rPr lang="en-US" smtClean="0"/>
              <a:pPr eaLnBrk="1" hangingPunct="1"/>
              <a:t>5</a:t>
            </a:fld>
            <a:endParaRPr lang="en-US"/>
          </a:p>
        </p:txBody>
      </p:sp>
      <p:sp>
        <p:nvSpPr>
          <p:cNvPr id="103427" name="Rectangle 2"/>
          <p:cNvSpPr>
            <a:spLocks noGrp="1" noRot="1" noChangeAspect="1" noChangeArrowheads="1" noTextEdit="1"/>
          </p:cNvSpPr>
          <p:nvPr>
            <p:ph type="sldImg"/>
          </p:nvPr>
        </p:nvSpPr>
        <p:spPr>
          <a:xfrm>
            <a:off x="1319213" y="685800"/>
            <a:ext cx="4064000" cy="3048000"/>
          </a:xfrm>
          <a:ln/>
        </p:spPr>
      </p:sp>
      <p:sp>
        <p:nvSpPr>
          <p:cNvPr id="103428"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review includes seven slides. If you’d like to shorten this chapter, you might consider skipping a few of these slides. </a:t>
            </a:r>
          </a:p>
        </p:txBody>
      </p:sp>
    </p:spTree>
    <p:extLst>
      <p:ext uri="{BB962C8B-B14F-4D97-AF65-F5344CB8AC3E}">
        <p14:creationId xmlns:p14="http://schemas.microsoft.com/office/powerpoint/2010/main" val="24933444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D49AC5-FB58-469E-BAC7-F60A84062EC0}" type="slidenum">
              <a:rPr lang="en-US" smtClean="0"/>
              <a:pPr eaLnBrk="1" hangingPunct="1"/>
              <a:t>59</a:t>
            </a:fld>
            <a:endParaRPr lang="en-US" dirty="0"/>
          </a:p>
        </p:txBody>
      </p:sp>
      <p:sp>
        <p:nvSpPr>
          <p:cNvPr id="161795" name="Rectangle 2"/>
          <p:cNvSpPr>
            <a:spLocks noGrp="1" noRot="1" noChangeAspect="1" noChangeArrowheads="1" noTextEdit="1"/>
          </p:cNvSpPr>
          <p:nvPr>
            <p:ph type="sldImg"/>
          </p:nvPr>
        </p:nvSpPr>
        <p:spPr>
          <a:xfrm>
            <a:off x="1319213" y="685800"/>
            <a:ext cx="4064000" cy="3048000"/>
          </a:xfrm>
          <a:ln/>
        </p:spPr>
      </p:sp>
      <p:sp>
        <p:nvSpPr>
          <p:cNvPr id="16179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949667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6CEDA7-7A83-4014-90CE-2DDB4B7F87EF}" type="slidenum">
              <a:rPr lang="en-US" smtClean="0"/>
              <a:pPr eaLnBrk="1" hangingPunct="1"/>
              <a:t>60</a:t>
            </a:fld>
            <a:endParaRPr lang="en-US" dirty="0"/>
          </a:p>
        </p:txBody>
      </p:sp>
      <p:sp>
        <p:nvSpPr>
          <p:cNvPr id="162819" name="Rectangle 2"/>
          <p:cNvSpPr>
            <a:spLocks noGrp="1" noRot="1" noChangeAspect="1" noChangeArrowheads="1" noTextEdit="1"/>
          </p:cNvSpPr>
          <p:nvPr>
            <p:ph type="sldImg"/>
          </p:nvPr>
        </p:nvSpPr>
        <p:spPr>
          <a:xfrm>
            <a:off x="1320800" y="685800"/>
            <a:ext cx="4064000" cy="3048000"/>
          </a:xfrm>
          <a:ln/>
        </p:spPr>
      </p:sp>
      <p:sp>
        <p:nvSpPr>
          <p:cNvPr id="162820"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792323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AF988C-278B-4186-9C55-FFD244A184C4}" type="slidenum">
              <a:rPr lang="en-US" smtClean="0"/>
              <a:pPr eaLnBrk="1" hangingPunct="1"/>
              <a:t>61</a:t>
            </a:fld>
            <a:endParaRPr lang="en-US" dirty="0"/>
          </a:p>
        </p:txBody>
      </p:sp>
      <p:sp>
        <p:nvSpPr>
          <p:cNvPr id="163843" name="Rectangle 2"/>
          <p:cNvSpPr>
            <a:spLocks noGrp="1" noRot="1" noChangeAspect="1" noChangeArrowheads="1" noTextEdit="1"/>
          </p:cNvSpPr>
          <p:nvPr>
            <p:ph type="sldImg"/>
          </p:nvPr>
        </p:nvSpPr>
        <p:spPr>
          <a:xfrm>
            <a:off x="1319213" y="685800"/>
            <a:ext cx="4064000" cy="3048000"/>
          </a:xfrm>
          <a:ln/>
        </p:spPr>
      </p:sp>
      <p:sp>
        <p:nvSpPr>
          <p:cNvPr id="163844"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Display the data line by line, noting that the data match the model’s predictions</a:t>
            </a:r>
            <a:r>
              <a:rPr lang="en-US" sz="1200" kern="1200" dirty="0">
                <a:solidFill>
                  <a:schemeClr val="tx1"/>
                </a:solidFill>
                <a:effectLst/>
                <a:latin typeface="Arial" charset="0"/>
                <a:ea typeface="+mn-ea"/>
                <a:cs typeface="+mn-cs"/>
              </a:rPr>
              <a:t>—</a:t>
            </a:r>
            <a:r>
              <a:rPr lang="en-US" dirty="0"/>
              <a:t>except for investment.</a:t>
            </a:r>
          </a:p>
          <a:p>
            <a:endParaRPr lang="en-US" dirty="0"/>
          </a:p>
          <a:p>
            <a:r>
              <a:rPr lang="en-US" dirty="0"/>
              <a:t>The model says that investment should have fallen as much as savings. Ask students why they think it didn’t. </a:t>
            </a:r>
          </a:p>
          <a:p>
            <a:endParaRPr lang="en-US" dirty="0"/>
          </a:p>
          <a:p>
            <a:r>
              <a:rPr lang="en-US" dirty="0"/>
              <a:t>Answer: In our closed-economy model in Chapter 3, the only source of loanable funds is national saving. But the United States is actually an open economy. In the face of a fall in national saving (i.e., the domestic supply of loanable funds), firms can finance their investment spending by importing foreign loanable funds. More on this in an upcoming chapter.</a:t>
            </a:r>
          </a:p>
        </p:txBody>
      </p:sp>
    </p:spTree>
    <p:extLst>
      <p:ext uri="{BB962C8B-B14F-4D97-AF65-F5344CB8AC3E}">
        <p14:creationId xmlns:p14="http://schemas.microsoft.com/office/powerpoint/2010/main" val="2275702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be confused because we are (somehow) changing taxes but assuming that </a:t>
            </a:r>
            <a:r>
              <a:rPr lang="en-US" b="1" i="1" dirty="0"/>
              <a:t>T</a:t>
            </a:r>
            <a:r>
              <a:rPr lang="en-US" dirty="0"/>
              <a:t> is unchanged. Taxes have different effects. The total amount of taxes (</a:t>
            </a:r>
            <a:r>
              <a:rPr lang="en-US" b="1" i="1" dirty="0"/>
              <a:t>T</a:t>
            </a:r>
            <a:r>
              <a:rPr lang="en-US" dirty="0"/>
              <a:t>) affects disposable income. But even if we hold total taxes constant, a change in the structure or composition of taxes can have effects. Here, by holding total taxes constant, we ensure that neither disposable income nor public saving changes, yet the composition of taxes changes to give consumers an incentive to increase their saving. </a:t>
            </a:r>
          </a:p>
          <a:p>
            <a:endParaRPr lang="en-US" dirty="0"/>
          </a:p>
          <a:p>
            <a:r>
              <a:rPr lang="en-US" dirty="0"/>
              <a:t>Answer: The vertical</a:t>
            </a:r>
            <a:r>
              <a:rPr lang="en-US" baseline="0" dirty="0"/>
              <a:t> </a:t>
            </a:r>
            <a:r>
              <a:rPr lang="en-US" i="1" baseline="0" dirty="0"/>
              <a:t>S</a:t>
            </a:r>
            <a:r>
              <a:rPr lang="en-US" baseline="0" dirty="0"/>
              <a:t> curve shifts right, causing the interest rate to fall and investment to rise. These effects are exactly the opposite, as pictured in the “Reagan deficits” case study a few slides earlier.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62</a:t>
            </a:fld>
            <a:endParaRPr lang="en-US"/>
          </a:p>
        </p:txBody>
      </p:sp>
    </p:spTree>
    <p:extLst>
      <p:ext uri="{BB962C8B-B14F-4D97-AF65-F5344CB8AC3E}">
        <p14:creationId xmlns:p14="http://schemas.microsoft.com/office/powerpoint/2010/main" val="1515026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885E9FA-BB47-41D0-A3C4-04D5A251731D}" type="slidenum">
              <a:rPr lang="en-US" smtClean="0"/>
              <a:pPr eaLnBrk="1" hangingPunct="1"/>
              <a:t>63</a:t>
            </a:fld>
            <a:endParaRPr lang="en-US" dirty="0"/>
          </a:p>
        </p:txBody>
      </p:sp>
      <p:sp>
        <p:nvSpPr>
          <p:cNvPr id="165891" name="Rectangle 2"/>
          <p:cNvSpPr>
            <a:spLocks noGrp="1" noRot="1" noChangeAspect="1" noChangeArrowheads="1" noTextEdit="1"/>
          </p:cNvSpPr>
          <p:nvPr>
            <p:ph type="sldImg"/>
          </p:nvPr>
        </p:nvSpPr>
        <p:spPr>
          <a:xfrm>
            <a:off x="1320800" y="685800"/>
            <a:ext cx="4064000" cy="3048000"/>
          </a:xfrm>
          <a:ln/>
        </p:spPr>
      </p:sp>
      <p:sp>
        <p:nvSpPr>
          <p:cNvPr id="165892"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90387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28FB28-338A-46F2-9816-0D42A4DCD9F1}" type="slidenum">
              <a:rPr lang="en-US" smtClean="0"/>
              <a:pPr eaLnBrk="1" hangingPunct="1"/>
              <a:t>64</a:t>
            </a:fld>
            <a:endParaRPr lang="en-US" dirty="0"/>
          </a:p>
        </p:txBody>
      </p:sp>
      <p:sp>
        <p:nvSpPr>
          <p:cNvPr id="166915" name="Rectangle 2"/>
          <p:cNvSpPr>
            <a:spLocks noGrp="1" noRot="1" noChangeAspect="1" noChangeArrowheads="1" noTextEdit="1"/>
          </p:cNvSpPr>
          <p:nvPr>
            <p:ph type="sldImg"/>
          </p:nvPr>
        </p:nvSpPr>
        <p:spPr>
          <a:xfrm>
            <a:off x="1320800" y="685800"/>
            <a:ext cx="4064000" cy="3048000"/>
          </a:xfrm>
          <a:ln/>
        </p:spPr>
      </p:sp>
      <p:sp>
        <p:nvSpPr>
          <p:cNvPr id="166916" name="Rectangle 3"/>
          <p:cNvSpPr>
            <a:spLocks noGrp="1" noChangeArrowheads="1"/>
          </p:cNvSpPr>
          <p:nvPr>
            <p:ph type="body" idx="1"/>
          </p:nvPr>
        </p:nvSpPr>
        <p:spPr>
          <a:xfrm>
            <a:off x="914400" y="3886200"/>
            <a:ext cx="5029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408382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BBD572-561F-4BEE-91CB-B4E8CB20ED07}" type="slidenum">
              <a:rPr lang="en-US" smtClean="0"/>
              <a:pPr eaLnBrk="1" hangingPunct="1"/>
              <a:t>65</a:t>
            </a:fld>
            <a:endParaRPr lang="en-US" dirty="0"/>
          </a:p>
        </p:txBody>
      </p:sp>
      <p:sp>
        <p:nvSpPr>
          <p:cNvPr id="167939" name="Rectangle 2"/>
          <p:cNvSpPr>
            <a:spLocks noGrp="1" noRot="1" noChangeAspect="1" noChangeArrowheads="1" noTextEdit="1"/>
          </p:cNvSpPr>
          <p:nvPr>
            <p:ph type="sldImg"/>
          </p:nvPr>
        </p:nvSpPr>
        <p:spPr>
          <a:xfrm>
            <a:off x="1320800" y="685800"/>
            <a:ext cx="4064000" cy="3048000"/>
          </a:xfrm>
          <a:ln/>
        </p:spPr>
      </p:sp>
      <p:sp>
        <p:nvSpPr>
          <p:cNvPr id="149508" name="Rectangle 3"/>
          <p:cNvSpPr>
            <a:spLocks noGrp="1" noChangeArrowheads="1"/>
          </p:cNvSpPr>
          <p:nvPr>
            <p:ph type="body" idx="1"/>
          </p:nvPr>
        </p:nvSpPr>
        <p:spPr>
          <a:xfrm>
            <a:off x="914400" y="3886200"/>
            <a:ext cx="5029200" cy="4572000"/>
          </a:xfrm>
          <a:ln/>
        </p:spPr>
        <p:txBody>
          <a:bodyPr/>
          <a:lstStyle/>
          <a:p>
            <a:pPr>
              <a:defRPr/>
            </a:pPr>
            <a:r>
              <a:rPr lang="en-US" dirty="0"/>
              <a:t>Suggestion: Display these questions and give your students three or four minutes, working in pairs, to try to find the answers. Then display the analysis on the next slide. </a:t>
            </a:r>
          </a:p>
          <a:p>
            <a:pPr>
              <a:defRPr/>
            </a:pPr>
            <a:endParaRPr lang="en-US" dirty="0"/>
          </a:p>
          <a:p>
            <a:pPr>
              <a:defRPr/>
            </a:pPr>
            <a:r>
              <a:rPr lang="en-US" dirty="0"/>
              <a:t>Reasons why saving might depend on </a:t>
            </a:r>
            <a:r>
              <a:rPr lang="en-US" i="1" dirty="0"/>
              <a:t>r</a:t>
            </a:r>
            <a:r>
              <a:rPr lang="en-US" dirty="0"/>
              <a:t>:</a:t>
            </a:r>
          </a:p>
          <a:p>
            <a:pPr marL="228600" indent="-228600">
              <a:buFont typeface="Arial" panose="020B0604020202020204" pitchFamily="34" charset="0"/>
              <a:buChar char="•"/>
              <a:defRPr/>
            </a:pPr>
            <a:r>
              <a:rPr lang="en-US" dirty="0"/>
              <a:t>An increase in </a:t>
            </a:r>
            <a:r>
              <a:rPr lang="en-US" i="1" dirty="0"/>
              <a:t>r</a:t>
            </a:r>
            <a:r>
              <a:rPr lang="en-US" dirty="0"/>
              <a:t> makes saving more attractive and increases the reward for postponing consumption.</a:t>
            </a:r>
          </a:p>
          <a:p>
            <a:pPr marL="228600" indent="-228600">
              <a:buFont typeface="Arial" panose="020B0604020202020204" pitchFamily="34" charset="0"/>
              <a:buChar char="•"/>
              <a:defRPr/>
            </a:pPr>
            <a:r>
              <a:rPr lang="en-US" dirty="0"/>
              <a:t>Many consumers finance their spending on big-ticket items like cars and furniture, and an increase in </a:t>
            </a:r>
            <a:r>
              <a:rPr lang="en-US" i="1" dirty="0"/>
              <a:t>r</a:t>
            </a:r>
            <a:r>
              <a:rPr lang="en-US" dirty="0"/>
              <a:t> makes such borrowing more expensive. </a:t>
            </a:r>
          </a:p>
          <a:p>
            <a:pPr marL="228600" indent="-228600">
              <a:buFont typeface="Arial" panose="020B0604020202020204" pitchFamily="34" charset="0"/>
              <a:buChar char="•"/>
              <a:defRPr/>
            </a:pPr>
            <a:r>
              <a:rPr lang="en-US" dirty="0"/>
              <a:t>However, an increase in</a:t>
            </a:r>
            <a:r>
              <a:rPr lang="en-US" i="1" dirty="0"/>
              <a:t> r </a:t>
            </a:r>
            <a:r>
              <a:rPr lang="en-US" dirty="0"/>
              <a:t>might also reduce saving through the income effect: a higher interest rate makes net savers better off, so they purchase more of all “normal” goods. If current consumption is a normal good, then it will rise, and saving will fall. It is usually assumed that the substitution effect is at least as great as the income effect so that an increase in the interest rate will either increase saving or leave saving unchanged. </a:t>
            </a:r>
          </a:p>
        </p:txBody>
      </p:sp>
    </p:spTree>
    <p:extLst>
      <p:ext uri="{BB962C8B-B14F-4D97-AF65-F5344CB8AC3E}">
        <p14:creationId xmlns:p14="http://schemas.microsoft.com/office/powerpoint/2010/main" val="33242342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ECD402-1FF9-4691-B444-2E727E6717F5}" type="slidenum">
              <a:rPr lang="en-US" smtClean="0"/>
              <a:pPr eaLnBrk="1" hangingPunct="1"/>
              <a:t>66</a:t>
            </a:fld>
            <a:endParaRPr lang="en-US" dirty="0"/>
          </a:p>
        </p:txBody>
      </p:sp>
      <p:sp>
        <p:nvSpPr>
          <p:cNvPr id="168963" name="Rectangle 2"/>
          <p:cNvSpPr>
            <a:spLocks noGrp="1" noRot="1" noChangeAspect="1" noChangeArrowheads="1" noTextEdit="1"/>
          </p:cNvSpPr>
          <p:nvPr>
            <p:ph type="sldImg"/>
          </p:nvPr>
        </p:nvSpPr>
        <p:spPr>
          <a:xfrm>
            <a:off x="1558925" y="650875"/>
            <a:ext cx="3748088" cy="2811463"/>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789684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67</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68</a:t>
            </a:fld>
            <a:endParaRPr lang="en-US" dirty="0"/>
          </a:p>
        </p:txBody>
      </p:sp>
    </p:spTree>
    <p:extLst>
      <p:ext uri="{BB962C8B-B14F-4D97-AF65-F5344CB8AC3E}">
        <p14:creationId xmlns:p14="http://schemas.microsoft.com/office/powerpoint/2010/main" val="415517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C55C5C-3B20-462E-8F2E-02746643B110}" type="slidenum">
              <a:rPr lang="en-US" smtClean="0"/>
              <a:pPr eaLnBrk="1" hangingPunct="1"/>
              <a:t>6</a:t>
            </a:fld>
            <a:endParaRPr lang="en-US"/>
          </a:p>
        </p:txBody>
      </p:sp>
      <p:sp>
        <p:nvSpPr>
          <p:cNvPr id="104451" name="Rectangle 2"/>
          <p:cNvSpPr>
            <a:spLocks noGrp="1" noRot="1" noChangeAspect="1" noChangeArrowheads="1" noTextEdit="1"/>
          </p:cNvSpPr>
          <p:nvPr>
            <p:ph type="sldImg"/>
          </p:nvPr>
        </p:nvSpPr>
        <p:spPr>
          <a:xfrm>
            <a:off x="1558925" y="650875"/>
            <a:ext cx="3748088" cy="2811463"/>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669621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69</a:t>
            </a:fld>
            <a:endParaRPr lang="en-US" dirty="0"/>
          </a:p>
        </p:txBody>
      </p:sp>
    </p:spTree>
    <p:extLst>
      <p:ext uri="{BB962C8B-B14F-4D97-AF65-F5344CB8AC3E}">
        <p14:creationId xmlns:p14="http://schemas.microsoft.com/office/powerpoint/2010/main" val="339203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090614-9631-40E1-96CF-E17DB2CE27B9}" type="slidenum">
              <a:rPr lang="en-US" smtClean="0"/>
              <a:pPr eaLnBrk="1" hangingPunct="1"/>
              <a:t>7</a:t>
            </a:fld>
            <a:endParaRPr lang="en-US"/>
          </a:p>
        </p:txBody>
      </p:sp>
      <p:sp>
        <p:nvSpPr>
          <p:cNvPr id="106499" name="Rectangle 2"/>
          <p:cNvSpPr>
            <a:spLocks noGrp="1" noRot="1" noChangeAspect="1" noChangeArrowheads="1" noTextEdit="1"/>
          </p:cNvSpPr>
          <p:nvPr>
            <p:ph type="sldImg"/>
          </p:nvPr>
        </p:nvSpPr>
        <p:spPr>
          <a:xfrm>
            <a:off x="1558925" y="650875"/>
            <a:ext cx="3748088" cy="2811463"/>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9344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save time, ask half the class to do (a) and the other half to do (b). </a:t>
            </a:r>
          </a:p>
          <a:p>
            <a:endParaRPr lang="en-US" baseline="0" dirty="0"/>
          </a:p>
          <a:p>
            <a:r>
              <a:rPr lang="en-US" dirty="0"/>
              <a:t>To improve</a:t>
            </a:r>
            <a:r>
              <a:rPr lang="en-US" baseline="0" dirty="0"/>
              <a:t> learning, pair students up. Ask one student in each pair to do (a) and the other to do (b), and then have each one teach his or her problem to the other.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8</a:t>
            </a:fld>
            <a:endParaRPr lang="en-US"/>
          </a:p>
        </p:txBody>
      </p:sp>
    </p:spTree>
    <p:extLst>
      <p:ext uri="{BB962C8B-B14F-4D97-AF65-F5344CB8AC3E}">
        <p14:creationId xmlns:p14="http://schemas.microsoft.com/office/powerpoint/2010/main" val="134253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278912382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Tree>
    <p:extLst>
      <p:ext uri="{BB962C8B-B14F-4D97-AF65-F5344CB8AC3E}">
        <p14:creationId xmlns:p14="http://schemas.microsoft.com/office/powerpoint/2010/main" val="18190356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61552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489397" y="154547"/>
            <a:ext cx="8229153"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Picture Placeholder 2"/>
          <p:cNvSpPr>
            <a:spLocks noGrp="1"/>
          </p:cNvSpPr>
          <p:nvPr>
            <p:ph type="pic" sz="quarter" idx="12"/>
          </p:nvPr>
        </p:nvSpPr>
        <p:spPr>
          <a:xfrm>
            <a:off x="5562600" y="2705100"/>
            <a:ext cx="2152650" cy="2438400"/>
          </a:xfrm>
        </p:spPr>
        <p:txBody>
          <a:bodyPr/>
          <a:lstStyle/>
          <a:p>
            <a:endParaRPr lang="en-US"/>
          </a:p>
        </p:txBody>
      </p:sp>
      <p:sp>
        <p:nvSpPr>
          <p:cNvPr id="7" name="Content Placeholder 6"/>
          <p:cNvSpPr>
            <a:spLocks noGrp="1"/>
          </p:cNvSpPr>
          <p:nvPr>
            <p:ph sz="quarter" idx="13"/>
          </p:nvPr>
        </p:nvSpPr>
        <p:spPr>
          <a:xfrm>
            <a:off x="476753" y="2511682"/>
            <a:ext cx="8164513" cy="1390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57200" y="4208463"/>
            <a:ext cx="8367713" cy="1103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5"/>
          </p:nvPr>
        </p:nvSpPr>
        <p:spPr>
          <a:xfrm>
            <a:off x="511175" y="5553075"/>
            <a:ext cx="8224838" cy="86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p:cNvSpPr>
            <a:spLocks noGrp="1"/>
          </p:cNvSpPr>
          <p:nvPr>
            <p:ph type="tbl" sz="quarter" idx="16"/>
          </p:nvPr>
        </p:nvSpPr>
        <p:spPr>
          <a:xfrm>
            <a:off x="7715250" y="4622800"/>
            <a:ext cx="868363" cy="1435100"/>
          </a:xfrm>
        </p:spPr>
        <p:txBody>
          <a:bodyPr/>
          <a:lstStyle/>
          <a:p>
            <a:endParaRPr lang="en-US"/>
          </a:p>
        </p:txBody>
      </p:sp>
    </p:spTree>
    <p:extLst>
      <p:ext uri="{BB962C8B-B14F-4D97-AF65-F5344CB8AC3E}">
        <p14:creationId xmlns:p14="http://schemas.microsoft.com/office/powerpoint/2010/main" val="207661728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able Placeholder 2"/>
          <p:cNvSpPr>
            <a:spLocks noGrp="1"/>
          </p:cNvSpPr>
          <p:nvPr>
            <p:ph type="tbl" sz="quarter" idx="11"/>
          </p:nvPr>
        </p:nvSpPr>
        <p:spPr>
          <a:xfrm>
            <a:off x="6756400" y="2514600"/>
            <a:ext cx="1752600" cy="3081338"/>
          </a:xfrm>
        </p:spPr>
        <p:txBody>
          <a:bodyPr/>
          <a:lstStyle/>
          <a:p>
            <a:endParaRPr lang="en-US"/>
          </a:p>
        </p:txBody>
      </p:sp>
      <p:sp>
        <p:nvSpPr>
          <p:cNvPr id="4" name="Picture Placeholder 3"/>
          <p:cNvSpPr>
            <a:spLocks noGrp="1"/>
          </p:cNvSpPr>
          <p:nvPr>
            <p:ph type="pic" sz="quarter" idx="12"/>
          </p:nvPr>
        </p:nvSpPr>
        <p:spPr>
          <a:xfrm>
            <a:off x="871538" y="3744913"/>
            <a:ext cx="1625600" cy="1885950"/>
          </a:xfrm>
        </p:spPr>
        <p:txBody>
          <a:bodyPr/>
          <a:lstStyle/>
          <a:p>
            <a:endParaRPr lang="en-US"/>
          </a:p>
        </p:txBody>
      </p:sp>
      <p:sp>
        <p:nvSpPr>
          <p:cNvPr id="6" name="Picture Placeholder 5"/>
          <p:cNvSpPr>
            <a:spLocks noGrp="1"/>
          </p:cNvSpPr>
          <p:nvPr>
            <p:ph type="pic" sz="quarter" idx="13"/>
          </p:nvPr>
        </p:nvSpPr>
        <p:spPr>
          <a:xfrm>
            <a:off x="3700462" y="3759200"/>
            <a:ext cx="1379537" cy="2046514"/>
          </a:xfrm>
        </p:spPr>
        <p:txBody>
          <a:bodyPr/>
          <a:lstStyle/>
          <a:p>
            <a:endParaRPr lang="en-US"/>
          </a:p>
        </p:txBody>
      </p:sp>
      <p:sp>
        <p:nvSpPr>
          <p:cNvPr id="8" name="Content Placeholder 7"/>
          <p:cNvSpPr>
            <a:spLocks noGrp="1"/>
          </p:cNvSpPr>
          <p:nvPr>
            <p:ph sz="quarter" idx="14"/>
          </p:nvPr>
        </p:nvSpPr>
        <p:spPr>
          <a:xfrm>
            <a:off x="533400" y="2590800"/>
            <a:ext cx="5276850" cy="84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5"/>
          </p:nvPr>
        </p:nvSpPr>
        <p:spPr>
          <a:xfrm>
            <a:off x="495300" y="4152900"/>
            <a:ext cx="5562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76250" y="5753100"/>
            <a:ext cx="6305550" cy="74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20438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Content Placeholder 4"/>
          <p:cNvSpPr>
            <a:spLocks noGrp="1"/>
          </p:cNvSpPr>
          <p:nvPr>
            <p:ph sz="quarter" idx="10"/>
          </p:nvPr>
        </p:nvSpPr>
        <p:spPr>
          <a:xfrm>
            <a:off x="514350" y="1735138"/>
            <a:ext cx="8132763"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1"/>
          </p:nvPr>
        </p:nvSpPr>
        <p:spPr>
          <a:xfrm>
            <a:off x="5849938" y="2278063"/>
            <a:ext cx="1871662" cy="1549400"/>
          </a:xfrm>
        </p:spPr>
        <p:txBody>
          <a:bodyPr/>
          <a:lstStyle/>
          <a:p>
            <a:endParaRPr lang="en-US"/>
          </a:p>
        </p:txBody>
      </p:sp>
    </p:spTree>
    <p:extLst>
      <p:ext uri="{BB962C8B-B14F-4D97-AF65-F5344CB8AC3E}">
        <p14:creationId xmlns:p14="http://schemas.microsoft.com/office/powerpoint/2010/main" val="253464494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264319348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185263257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592138" y="1990725"/>
            <a:ext cx="1504950" cy="2097088"/>
          </a:xfrm>
        </p:spPr>
        <p:txBody>
          <a:bodyPr/>
          <a:lstStyle/>
          <a:p>
            <a:endParaRPr lang="en-US"/>
          </a:p>
        </p:txBody>
      </p:sp>
    </p:spTree>
    <p:extLst>
      <p:ext uri="{BB962C8B-B14F-4D97-AF65-F5344CB8AC3E}">
        <p14:creationId xmlns:p14="http://schemas.microsoft.com/office/powerpoint/2010/main" val="329337265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FCB66E86-0140-434E-B734-516D15A9F715}"/>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Tree>
    <p:extLst>
      <p:ext uri="{BB962C8B-B14F-4D97-AF65-F5344CB8AC3E}">
        <p14:creationId xmlns:p14="http://schemas.microsoft.com/office/powerpoint/2010/main" val="134282316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4.xml"/><Relationship Id="rId7" Type="http://schemas.openxmlformats.org/officeDocument/2006/relationships/image" Target="../media/image16.w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15.wmf"/><Relationship Id="rId4" Type="http://schemas.openxmlformats.org/officeDocument/2006/relationships/oleObject" Target="../embeddings/oleObject9.bin"/><Relationship Id="rId9" Type="http://schemas.openxmlformats.org/officeDocument/2006/relationships/image" Target="../media/image17.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28.wmf"/><Relationship Id="rId4" Type="http://schemas.openxmlformats.org/officeDocument/2006/relationships/oleObject" Target="../embeddings/oleObject1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29.w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17.bin"/><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33.wmf"/><Relationship Id="rId5" Type="http://schemas.openxmlformats.org/officeDocument/2006/relationships/oleObject" Target="../embeddings/oleObject18.bin"/><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hapter 3">
            <a:extLst>
              <a:ext uri="{FF2B5EF4-FFF2-40B4-BE49-F238E27FC236}">
                <a16:creationId xmlns:a16="http://schemas.microsoft.com/office/drawing/2014/main" id="{8288F26D-CFE6-494C-9262-54E2C03246C1}"/>
              </a:ext>
            </a:extLst>
          </p:cNvPr>
          <p:cNvPicPr>
            <a:picLocks noGrp="1" noChangeAspect="1"/>
          </p:cNvPicPr>
          <p:nvPr>
            <p:ph type="pic" sz="quarter" idx="12"/>
          </p:nvPr>
        </p:nvPicPr>
        <p:blipFill>
          <a:blip r:embed="rId3"/>
          <a:stretch>
            <a:fillRect/>
          </a:stretch>
        </p:blipFill>
        <p:spPr>
          <a:xfrm>
            <a:off x="416416" y="893588"/>
            <a:ext cx="2654509" cy="2044264"/>
          </a:xfrm>
          <a:prstGeom prst="rect">
            <a:avLst/>
          </a:prstGeom>
          <a:noFill/>
          <a:ln>
            <a:noFill/>
          </a:ln>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350624" y="3261628"/>
            <a:ext cx="2793504" cy="1642462"/>
          </a:xfrm>
        </p:spPr>
        <p:txBody>
          <a:bodyPr/>
          <a:lstStyle/>
          <a:p>
            <a:r>
              <a:rPr lang="en-US" dirty="0"/>
              <a:t>National Income: Where it Comes From and Where It Goes</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t>© 2019 Worth Publishers, all rights reserved</a:t>
            </a:r>
          </a:p>
        </p:txBody>
      </p:sp>
    </p:spTree>
    <p:extLst>
      <p:ext uri="{BB962C8B-B14F-4D97-AF65-F5344CB8AC3E}">
        <p14:creationId xmlns:p14="http://schemas.microsoft.com/office/powerpoint/2010/main" val="38422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dirty="0"/>
              <a:t>Answers, part (a)</a:t>
            </a:r>
          </a:p>
        </p:txBody>
      </p:sp>
      <p:graphicFrame>
        <p:nvGraphicFramePr>
          <p:cNvPr id="3" name="Object 2" descr="Two equations are shown. The first equation reads, F (K, L) equals K square over L. The second equation reads, F (zK, zL) equals (zK) square over zL which equals Z square K square over zL which equals z times K square over L which equals zF (K, L)."/>
          <p:cNvGraphicFramePr>
            <a:graphicFrameLocks noChangeAspect="1"/>
          </p:cNvGraphicFramePr>
          <p:nvPr>
            <p:extLst>
              <p:ext uri="{D42A27DB-BD31-4B8C-83A1-F6EECF244321}">
                <p14:modId xmlns:p14="http://schemas.microsoft.com/office/powerpoint/2010/main" val="1799361653"/>
              </p:ext>
            </p:extLst>
          </p:nvPr>
        </p:nvGraphicFramePr>
        <p:xfrm>
          <a:off x="906390" y="1723873"/>
          <a:ext cx="5090809" cy="2665189"/>
        </p:xfrm>
        <a:graphic>
          <a:graphicData uri="http://schemas.openxmlformats.org/presentationml/2006/ole">
            <mc:AlternateContent xmlns:mc="http://schemas.openxmlformats.org/markup-compatibility/2006">
              <mc:Choice xmlns:v="urn:schemas-microsoft-com:vml" Requires="v">
                <p:oleObj spid="_x0000_s53364" name="Equation" r:id="rId4" imgW="2158920" imgH="1130040" progId="Equation.DSMT4">
                  <p:embed/>
                </p:oleObj>
              </mc:Choice>
              <mc:Fallback>
                <p:oleObj name="Equation" r:id="rId4" imgW="2158920" imgH="1130040" progId="Equation.DSMT4">
                  <p:embed/>
                  <p:pic>
                    <p:nvPicPr>
                      <p:cNvPr id="0" name=""/>
                      <p:cNvPicPr/>
                      <p:nvPr/>
                    </p:nvPicPr>
                    <p:blipFill>
                      <a:blip r:embed="rId5"/>
                      <a:stretch>
                        <a:fillRect/>
                      </a:stretch>
                    </p:blipFill>
                    <p:spPr>
                      <a:xfrm>
                        <a:off x="906390" y="1723873"/>
                        <a:ext cx="5090809" cy="2665189"/>
                      </a:xfrm>
                      <a:prstGeom prst="rect">
                        <a:avLst/>
                      </a:prstGeom>
                    </p:spPr>
                  </p:pic>
                </p:oleObj>
              </mc:Fallback>
            </mc:AlternateContent>
          </a:graphicData>
        </a:graphic>
      </p:graphicFrame>
      <p:sp>
        <p:nvSpPr>
          <p:cNvPr id="4" name="Content Placeholder 3"/>
          <p:cNvSpPr>
            <a:spLocks noGrp="1"/>
          </p:cNvSpPr>
          <p:nvPr>
            <p:ph type="body" sz="quarter" idx="10"/>
          </p:nvPr>
        </p:nvSpPr>
        <p:spPr>
          <a:xfrm>
            <a:off x="5389107" y="5560382"/>
            <a:ext cx="3059155" cy="886997"/>
          </a:xfrm>
        </p:spPr>
        <p:txBody>
          <a:bodyPr/>
          <a:lstStyle/>
          <a:p>
            <a:r>
              <a:rPr lang="en-US" sz="2600" i="1" dirty="0">
                <a:solidFill>
                  <a:srgbClr val="A85232"/>
                </a:solidFill>
              </a:rPr>
              <a:t>constant returns to scale for any </a:t>
            </a:r>
            <a:r>
              <a:rPr lang="en-US" sz="2600" b="1" i="1" dirty="0">
                <a:solidFill>
                  <a:srgbClr val="A85232"/>
                </a:solidFill>
              </a:rPr>
              <a:t>z</a:t>
            </a:r>
            <a:r>
              <a:rPr lang="en-US" sz="2600" i="1" dirty="0">
                <a:solidFill>
                  <a:srgbClr val="A85232"/>
                </a:solidFill>
              </a:rPr>
              <a:t> &gt; 0</a:t>
            </a:r>
          </a:p>
        </p:txBody>
      </p:sp>
    </p:spTree>
    <p:extLst>
      <p:ext uri="{BB962C8B-B14F-4D97-AF65-F5344CB8AC3E}">
        <p14:creationId xmlns:p14="http://schemas.microsoft.com/office/powerpoint/2010/main" val="157257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r>
              <a:rPr lang="en-US" sz="2800" baseline="0" dirty="0">
                <a:solidFill>
                  <a:schemeClr val="bg1"/>
                </a:solidFill>
                <a:effectLst>
                  <a:outerShdw blurRad="38100" dist="38100" dir="2700000" algn="tl">
                    <a:srgbClr val="000000">
                      <a:alpha val="43137"/>
                    </a:srgbClr>
                  </a:outerShdw>
                </a:effectLst>
              </a:rPr>
              <a:t> </a:t>
            </a:r>
            <a:br>
              <a:rPr lang="en-US" sz="2800" baseline="0" dirty="0">
                <a:solidFill>
                  <a:schemeClr val="bg1"/>
                </a:solidFill>
                <a:effectLst>
                  <a:outerShdw blurRad="38100" dist="38100" dir="2700000" algn="tl">
                    <a:srgbClr val="000000">
                      <a:alpha val="43137"/>
                    </a:srgbClr>
                  </a:outerShdw>
                </a:effectLst>
              </a:rPr>
            </a:br>
            <a:r>
              <a:rPr lang="en-US" dirty="0"/>
              <a:t>Answers, part (b)</a:t>
            </a:r>
          </a:p>
        </p:txBody>
      </p:sp>
      <p:graphicFrame>
        <p:nvGraphicFramePr>
          <p:cNvPr id="5" name="Object 4" descr="A series of equations is shown. F(K, L) equals K plus L; F (zK, zL) equals ZK plus z L which equals z (K plus L) which equals zF (K plus L)."/>
          <p:cNvGraphicFramePr>
            <a:graphicFrameLocks noChangeAspect="1"/>
          </p:cNvGraphicFramePr>
          <p:nvPr>
            <p:extLst>
              <p:ext uri="{D42A27DB-BD31-4B8C-83A1-F6EECF244321}">
                <p14:modId xmlns:p14="http://schemas.microsoft.com/office/powerpoint/2010/main" val="873181016"/>
              </p:ext>
            </p:extLst>
          </p:nvPr>
        </p:nvGraphicFramePr>
        <p:xfrm>
          <a:off x="960438" y="2174875"/>
          <a:ext cx="3473450" cy="2395538"/>
        </p:xfrm>
        <a:graphic>
          <a:graphicData uri="http://schemas.openxmlformats.org/presentationml/2006/ole">
            <mc:AlternateContent xmlns:mc="http://schemas.openxmlformats.org/markup-compatibility/2006">
              <mc:Choice xmlns:v="urn:schemas-microsoft-com:vml" Requires="v">
                <p:oleObj spid="_x0000_s54385" name="Equation" r:id="rId4" imgW="1473120" imgH="1015920" progId="Equation.DSMT4">
                  <p:embed/>
                </p:oleObj>
              </mc:Choice>
              <mc:Fallback>
                <p:oleObj name="Equation" r:id="rId4" imgW="1473120" imgH="1015920" progId="Equation.DSMT4">
                  <p:embed/>
                  <p:pic>
                    <p:nvPicPr>
                      <p:cNvPr id="0" name=""/>
                      <p:cNvPicPr/>
                      <p:nvPr/>
                    </p:nvPicPr>
                    <p:blipFill>
                      <a:blip r:embed="rId5"/>
                      <a:stretch>
                        <a:fillRect/>
                      </a:stretch>
                    </p:blipFill>
                    <p:spPr>
                      <a:xfrm>
                        <a:off x="960438" y="2174875"/>
                        <a:ext cx="3473450" cy="2395538"/>
                      </a:xfrm>
                      <a:prstGeom prst="rect">
                        <a:avLst/>
                      </a:prstGeom>
                    </p:spPr>
                  </p:pic>
                </p:oleObj>
              </mc:Fallback>
            </mc:AlternateContent>
          </a:graphicData>
        </a:graphic>
      </p:graphicFrame>
      <p:sp>
        <p:nvSpPr>
          <p:cNvPr id="4" name="Content Placeholder 3"/>
          <p:cNvSpPr>
            <a:spLocks noGrp="1"/>
          </p:cNvSpPr>
          <p:nvPr>
            <p:ph type="body" sz="quarter" idx="10"/>
          </p:nvPr>
        </p:nvSpPr>
        <p:spPr>
          <a:xfrm>
            <a:off x="5309595" y="5480870"/>
            <a:ext cx="3059155" cy="886997"/>
          </a:xfrm>
        </p:spPr>
        <p:txBody>
          <a:bodyPr/>
          <a:lstStyle/>
          <a:p>
            <a:pPr algn="ctr">
              <a:spcBef>
                <a:spcPct val="50000"/>
              </a:spcBef>
            </a:pPr>
            <a:r>
              <a:rPr lang="en-US" sz="2600" i="1" dirty="0">
                <a:solidFill>
                  <a:srgbClr val="A85232"/>
                </a:solidFill>
              </a:rPr>
              <a:t>constant returns to scale for any </a:t>
            </a:r>
            <a:r>
              <a:rPr lang="en-US" sz="2600" b="1" i="1" dirty="0">
                <a:solidFill>
                  <a:srgbClr val="A85232"/>
                </a:solidFill>
              </a:rPr>
              <a:t>z</a:t>
            </a:r>
            <a:r>
              <a:rPr lang="en-US" sz="2600" i="1" dirty="0">
                <a:solidFill>
                  <a:srgbClr val="A85232"/>
                </a:solidFill>
              </a:rPr>
              <a:t> &gt; 0</a:t>
            </a:r>
          </a:p>
        </p:txBody>
      </p:sp>
    </p:spTree>
    <p:extLst>
      <p:ext uri="{BB962C8B-B14F-4D97-AF65-F5344CB8AC3E}">
        <p14:creationId xmlns:p14="http://schemas.microsoft.com/office/powerpoint/2010/main" val="57442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A85232"/>
                </a:solidFill>
              </a:rPr>
              <a:t>Assumptions</a:t>
            </a:r>
            <a:endParaRPr lang="en-US" dirty="0"/>
          </a:p>
        </p:txBody>
      </p:sp>
      <p:sp>
        <p:nvSpPr>
          <p:cNvPr id="2" name="Content Placeholder 1">
            <a:extLst>
              <a:ext uri="{FF2B5EF4-FFF2-40B4-BE49-F238E27FC236}">
                <a16:creationId xmlns:a16="http://schemas.microsoft.com/office/drawing/2014/main" id="{1CE0EC45-0A9A-4049-9886-F5F5B3AA8832}"/>
              </a:ext>
            </a:extLst>
          </p:cNvPr>
          <p:cNvSpPr>
            <a:spLocks noGrp="1"/>
          </p:cNvSpPr>
          <p:nvPr>
            <p:ph type="body" sz="quarter" idx="10"/>
          </p:nvPr>
        </p:nvSpPr>
        <p:spPr>
          <a:xfrm>
            <a:off x="478361" y="1219686"/>
            <a:ext cx="8326006" cy="1180614"/>
          </a:xfrm>
        </p:spPr>
        <p:txBody>
          <a:bodyPr/>
          <a:lstStyle/>
          <a:p>
            <a:pPr marL="461963" indent="-461963">
              <a:spcBef>
                <a:spcPts val="600"/>
              </a:spcBef>
              <a:buClr>
                <a:schemeClr val="tx1"/>
              </a:buClr>
              <a:buSzPct val="100000"/>
              <a:buFont typeface="Wingdings" pitchFamily="2" charset="2"/>
              <a:buAutoNum type="arabicPeriod"/>
            </a:pPr>
            <a:r>
              <a:rPr lang="en-US" dirty="0"/>
              <a:t>Technology is fixed.</a:t>
            </a:r>
          </a:p>
          <a:p>
            <a:pPr marL="461963" indent="-461963">
              <a:spcBef>
                <a:spcPts val="600"/>
              </a:spcBef>
              <a:buClr>
                <a:schemeClr val="tx1"/>
              </a:buClr>
              <a:buSzPct val="100000"/>
              <a:buFont typeface="Wingdings" pitchFamily="2" charset="2"/>
              <a:buAutoNum type="arabicPeriod"/>
            </a:pPr>
            <a:r>
              <a:rPr lang="en-US" dirty="0"/>
              <a:t>The economy’s supplies of capital and labor are fixed at:</a:t>
            </a:r>
          </a:p>
        </p:txBody>
      </p:sp>
      <p:graphicFrame>
        <p:nvGraphicFramePr>
          <p:cNvPr id="9" name="Object 8" descr="K equals K bar and L equals L bar."/>
          <p:cNvGraphicFramePr>
            <a:graphicFrameLocks noChangeAspect="1"/>
          </p:cNvGraphicFramePr>
          <p:nvPr>
            <p:extLst>
              <p:ext uri="{D42A27DB-BD31-4B8C-83A1-F6EECF244321}">
                <p14:modId xmlns:p14="http://schemas.microsoft.com/office/powerpoint/2010/main" val="436070407"/>
              </p:ext>
            </p:extLst>
          </p:nvPr>
        </p:nvGraphicFramePr>
        <p:xfrm>
          <a:off x="3204968" y="3149006"/>
          <a:ext cx="2734064" cy="559989"/>
        </p:xfrm>
        <a:graphic>
          <a:graphicData uri="http://schemas.openxmlformats.org/presentationml/2006/ole">
            <mc:AlternateContent xmlns:mc="http://schemas.openxmlformats.org/markup-compatibility/2006">
              <mc:Choice xmlns:v="urn:schemas-microsoft-com:vml" Requires="v">
                <p:oleObj spid="_x0000_s55407" name="Equation" r:id="rId4" imgW="1054080" imgH="215640" progId="Equation.DSMT4">
                  <p:embed/>
                </p:oleObj>
              </mc:Choice>
              <mc:Fallback>
                <p:oleObj name="Equation" r:id="rId4" imgW="1054080" imgH="215640" progId="Equation.DSMT4">
                  <p:embed/>
                  <p:pic>
                    <p:nvPicPr>
                      <p:cNvPr id="0" name=""/>
                      <p:cNvPicPr/>
                      <p:nvPr/>
                    </p:nvPicPr>
                    <p:blipFill>
                      <a:blip r:embed="rId5"/>
                      <a:stretch>
                        <a:fillRect/>
                      </a:stretch>
                    </p:blipFill>
                    <p:spPr>
                      <a:xfrm>
                        <a:off x="3204968" y="3149006"/>
                        <a:ext cx="2734064" cy="559989"/>
                      </a:xfrm>
                      <a:prstGeom prst="rect">
                        <a:avLst/>
                      </a:prstGeom>
                    </p:spPr>
                  </p:pic>
                </p:oleObj>
              </mc:Fallback>
            </mc:AlternateContent>
          </a:graphicData>
        </a:graphic>
      </p:graphicFrame>
    </p:spTree>
    <p:extLst>
      <p:ext uri="{BB962C8B-B14F-4D97-AF65-F5344CB8AC3E}">
        <p14:creationId xmlns:p14="http://schemas.microsoft.com/office/powerpoint/2010/main" val="228053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Determining GDP</a:t>
            </a:r>
            <a:endParaRPr lang="en-US" dirty="0"/>
          </a:p>
        </p:txBody>
      </p:sp>
      <p:sp>
        <p:nvSpPr>
          <p:cNvPr id="2" name="Content Placeholder 1">
            <a:extLst>
              <a:ext uri="{FF2B5EF4-FFF2-40B4-BE49-F238E27FC236}">
                <a16:creationId xmlns:a16="http://schemas.microsoft.com/office/drawing/2014/main" id="{6C79F7BB-8AE1-4559-9915-23E6D9CAD6B7}"/>
              </a:ext>
            </a:extLst>
          </p:cNvPr>
          <p:cNvSpPr>
            <a:spLocks noGrp="1"/>
          </p:cNvSpPr>
          <p:nvPr>
            <p:ph type="body" sz="quarter" idx="10"/>
          </p:nvPr>
        </p:nvSpPr>
        <p:spPr>
          <a:xfrm>
            <a:off x="478361" y="1219686"/>
            <a:ext cx="8326006" cy="955955"/>
          </a:xfrm>
        </p:spPr>
        <p:txBody>
          <a:bodyPr/>
          <a:lstStyle/>
          <a:p>
            <a:r>
              <a:rPr lang="en-US" dirty="0"/>
              <a:t>Output is determined by the fixed factor supplies and the fixed state of technology:</a:t>
            </a:r>
          </a:p>
        </p:txBody>
      </p:sp>
      <p:graphicFrame>
        <p:nvGraphicFramePr>
          <p:cNvPr id="7" name="Object 6" descr="An equation reads Y bar equals F (K bar, L bar). "/>
          <p:cNvGraphicFramePr>
            <a:graphicFrameLocks noChangeAspect="1"/>
          </p:cNvGraphicFramePr>
          <p:nvPr>
            <p:extLst>
              <p:ext uri="{D42A27DB-BD31-4B8C-83A1-F6EECF244321}">
                <p14:modId xmlns:p14="http://schemas.microsoft.com/office/powerpoint/2010/main" val="3398036548"/>
              </p:ext>
            </p:extLst>
          </p:nvPr>
        </p:nvGraphicFramePr>
        <p:xfrm>
          <a:off x="3603856" y="2724322"/>
          <a:ext cx="1855932" cy="717262"/>
        </p:xfrm>
        <a:graphic>
          <a:graphicData uri="http://schemas.openxmlformats.org/presentationml/2006/ole">
            <mc:AlternateContent xmlns:mc="http://schemas.openxmlformats.org/markup-compatibility/2006">
              <mc:Choice xmlns:v="urn:schemas-microsoft-com:vml" Requires="v">
                <p:oleObj spid="_x0000_s56429" name="Equation" r:id="rId4" imgW="787320" imgH="304560" progId="Equation.DSMT4">
                  <p:embed/>
                </p:oleObj>
              </mc:Choice>
              <mc:Fallback>
                <p:oleObj name="Equation" r:id="rId4" imgW="787320" imgH="304560" progId="Equation.DSMT4">
                  <p:embed/>
                  <p:pic>
                    <p:nvPicPr>
                      <p:cNvPr id="0" name=""/>
                      <p:cNvPicPr/>
                      <p:nvPr/>
                    </p:nvPicPr>
                    <p:blipFill>
                      <a:blip r:embed="rId5"/>
                      <a:stretch>
                        <a:fillRect/>
                      </a:stretch>
                    </p:blipFill>
                    <p:spPr>
                      <a:xfrm>
                        <a:off x="3603856" y="2724322"/>
                        <a:ext cx="1855932" cy="717262"/>
                      </a:xfrm>
                      <a:prstGeom prst="rect">
                        <a:avLst/>
                      </a:prstGeom>
                    </p:spPr>
                  </p:pic>
                </p:oleObj>
              </mc:Fallback>
            </mc:AlternateContent>
          </a:graphicData>
        </a:graphic>
      </p:graphicFrame>
    </p:spTree>
    <p:extLst>
      <p:ext uri="{BB962C8B-B14F-4D97-AF65-F5344CB8AC3E}">
        <p14:creationId xmlns:p14="http://schemas.microsoft.com/office/powerpoint/2010/main" val="2359190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distribution of national income</a:t>
            </a:r>
          </a:p>
        </p:txBody>
      </p:sp>
      <p:sp>
        <p:nvSpPr>
          <p:cNvPr id="3" name="Content Placeholder 2"/>
          <p:cNvSpPr>
            <a:spLocks noGrp="1"/>
          </p:cNvSpPr>
          <p:nvPr>
            <p:ph type="body" sz="quarter" idx="10"/>
          </p:nvPr>
        </p:nvSpPr>
        <p:spPr/>
        <p:txBody>
          <a:bodyPr/>
          <a:lstStyle/>
          <a:p>
            <a:pPr lvl="0"/>
            <a:r>
              <a:rPr lang="en-US" dirty="0"/>
              <a:t>determined by </a:t>
            </a:r>
            <a:r>
              <a:rPr lang="en-US" b="1" dirty="0">
                <a:solidFill>
                  <a:srgbClr val="CC0000"/>
                </a:solidFill>
              </a:rPr>
              <a:t>factor prices</a:t>
            </a:r>
            <a:r>
              <a:rPr lang="en-US" dirty="0"/>
              <a:t>, the prices per unit firms pay for the factors of production </a:t>
            </a:r>
          </a:p>
          <a:p>
            <a:pPr lvl="1">
              <a:lnSpc>
                <a:spcPct val="105000"/>
              </a:lnSpc>
              <a:spcBef>
                <a:spcPct val="30000"/>
              </a:spcBef>
            </a:pPr>
            <a:r>
              <a:rPr lang="en-US" sz="2800" dirty="0"/>
              <a:t>wage = price of </a:t>
            </a:r>
            <a:r>
              <a:rPr lang="en-US" sz="2800" b="1" i="1" dirty="0"/>
              <a:t>L</a:t>
            </a:r>
            <a:endParaRPr lang="en-US" sz="2800" dirty="0"/>
          </a:p>
          <a:p>
            <a:pPr lvl="1">
              <a:lnSpc>
                <a:spcPct val="105000"/>
              </a:lnSpc>
              <a:spcBef>
                <a:spcPct val="30000"/>
              </a:spcBef>
            </a:pPr>
            <a:r>
              <a:rPr lang="en-US" b="1" dirty="0">
                <a:solidFill>
                  <a:srgbClr val="CC0000"/>
                </a:solidFill>
              </a:rPr>
              <a:t>rental rate</a:t>
            </a:r>
            <a:r>
              <a:rPr lang="en-US" dirty="0">
                <a:solidFill>
                  <a:srgbClr val="CC0000"/>
                </a:solidFill>
              </a:rPr>
              <a:t> </a:t>
            </a:r>
            <a:r>
              <a:rPr lang="en-US" dirty="0"/>
              <a:t>= price of </a:t>
            </a:r>
            <a:r>
              <a:rPr lang="en-US" b="1" i="1" dirty="0"/>
              <a:t>K</a:t>
            </a:r>
            <a:endParaRPr lang="en-US" dirty="0"/>
          </a:p>
        </p:txBody>
      </p:sp>
    </p:spTree>
    <p:extLst>
      <p:ext uri="{BB962C8B-B14F-4D97-AF65-F5344CB8AC3E}">
        <p14:creationId xmlns:p14="http://schemas.microsoft.com/office/powerpoint/2010/main" val="248257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Notation</a:t>
            </a:r>
          </a:p>
        </p:txBody>
      </p:sp>
      <p:sp>
        <p:nvSpPr>
          <p:cNvPr id="3" name="Content Placeholder 2"/>
          <p:cNvSpPr>
            <a:spLocks noGrp="1"/>
          </p:cNvSpPr>
          <p:nvPr>
            <p:ph type="body" sz="quarter" idx="10"/>
          </p:nvPr>
        </p:nvSpPr>
        <p:spPr>
          <a:xfrm>
            <a:off x="1513639" y="2394906"/>
            <a:ext cx="6255451" cy="2272665"/>
          </a:xfrm>
          <a:ln>
            <a:solidFill>
              <a:schemeClr val="tx1"/>
            </a:solidFill>
          </a:ln>
        </p:spPr>
        <p:txBody>
          <a:bodyPr/>
          <a:lstStyle/>
          <a:p>
            <a:pPr marL="1031875" lvl="0" indent="-1031875">
              <a:defRPr/>
            </a:pPr>
            <a:r>
              <a:rPr lang="en-US" b="1" i="1" dirty="0"/>
              <a:t>W</a:t>
            </a:r>
            <a:r>
              <a:rPr lang="en-US" dirty="0"/>
              <a:t> = nominal wage</a:t>
            </a:r>
          </a:p>
          <a:p>
            <a:pPr marL="1031875" lvl="0" indent="-1031875">
              <a:defRPr/>
            </a:pPr>
            <a:r>
              <a:rPr lang="en-US" b="1" i="1" dirty="0"/>
              <a:t>R</a:t>
            </a:r>
            <a:r>
              <a:rPr lang="en-US" dirty="0"/>
              <a:t> = nominal rental rate</a:t>
            </a:r>
          </a:p>
          <a:p>
            <a:pPr marL="1031875" lvl="0" indent="-1031875">
              <a:defRPr/>
            </a:pPr>
            <a:r>
              <a:rPr lang="en-US" b="1" i="1" dirty="0"/>
              <a:t>P</a:t>
            </a:r>
            <a:r>
              <a:rPr lang="en-US" dirty="0"/>
              <a:t> = price of output</a:t>
            </a:r>
          </a:p>
          <a:p>
            <a:pPr marL="1031875" lvl="0" indent="-1031875">
              <a:defRPr/>
            </a:pPr>
            <a:r>
              <a:rPr lang="en-US" b="1" i="1" dirty="0"/>
              <a:t>W</a:t>
            </a:r>
            <a:r>
              <a:rPr lang="en-US" sz="1400" b="1" i="1" dirty="0"/>
              <a:t> </a:t>
            </a:r>
            <a:r>
              <a:rPr lang="en-US" dirty="0"/>
              <a:t>/</a:t>
            </a:r>
            <a:r>
              <a:rPr lang="en-US" b="1" i="1" dirty="0"/>
              <a:t>P </a:t>
            </a:r>
            <a:r>
              <a:rPr lang="en-US" dirty="0"/>
              <a:t>= real wage</a:t>
            </a:r>
            <a:br>
              <a:rPr lang="en-US" dirty="0"/>
            </a:br>
            <a:r>
              <a:rPr lang="en-US" dirty="0"/>
              <a:t>(measured in units of output)</a:t>
            </a:r>
          </a:p>
          <a:p>
            <a:pPr marL="1031875" lvl="0" indent="-1031875">
              <a:defRPr/>
            </a:pPr>
            <a:r>
              <a:rPr lang="en-US" b="1" i="1" dirty="0"/>
              <a:t>R</a:t>
            </a:r>
            <a:r>
              <a:rPr lang="en-US" sz="1400" b="1" i="1" dirty="0"/>
              <a:t> </a:t>
            </a:r>
            <a:r>
              <a:rPr lang="en-US" dirty="0"/>
              <a:t>/</a:t>
            </a:r>
            <a:r>
              <a:rPr lang="en-US" b="1" i="1" dirty="0"/>
              <a:t>P </a:t>
            </a:r>
            <a:r>
              <a:rPr lang="en-US" dirty="0"/>
              <a:t>= real rental rate</a:t>
            </a:r>
          </a:p>
        </p:txBody>
      </p:sp>
    </p:spTree>
    <p:extLst>
      <p:ext uri="{BB962C8B-B14F-4D97-AF65-F5344CB8AC3E}">
        <p14:creationId xmlns:p14="http://schemas.microsoft.com/office/powerpoint/2010/main" val="355876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How factor prices are determined</a:t>
            </a:r>
          </a:p>
        </p:txBody>
      </p:sp>
      <p:sp>
        <p:nvSpPr>
          <p:cNvPr id="3" name="Content Placeholder 2"/>
          <p:cNvSpPr>
            <a:spLocks noGrp="1"/>
          </p:cNvSpPr>
          <p:nvPr>
            <p:ph type="body" sz="quarter" idx="10"/>
          </p:nvPr>
        </p:nvSpPr>
        <p:spPr/>
        <p:txBody>
          <a:bodyPr/>
          <a:lstStyle/>
          <a:p>
            <a:pPr marL="342900" lvl="0" indent="-342900">
              <a:spcBef>
                <a:spcPts val="600"/>
              </a:spcBef>
              <a:spcAft>
                <a:spcPts val="0"/>
              </a:spcAft>
              <a:buClr>
                <a:prstClr val="black"/>
              </a:buClr>
              <a:buSzPct val="100000"/>
              <a:buFont typeface="Arial" panose="020B0604020202020204" pitchFamily="34" charset="0"/>
              <a:buChar char="•"/>
            </a:pPr>
            <a:r>
              <a:rPr lang="en-US" dirty="0"/>
              <a:t>Factor prices are determined by supply and demand in factor markets.</a:t>
            </a:r>
          </a:p>
          <a:p>
            <a:pPr marL="342900" lvl="0" indent="-342900">
              <a:spcBef>
                <a:spcPts val="600"/>
              </a:spcBef>
              <a:spcAft>
                <a:spcPts val="0"/>
              </a:spcAft>
              <a:buClr>
                <a:prstClr val="black"/>
              </a:buClr>
              <a:buSzPct val="100000"/>
              <a:buFont typeface="Arial" panose="020B0604020202020204" pitchFamily="34" charset="0"/>
              <a:buChar char="•"/>
            </a:pPr>
            <a:r>
              <a:rPr lang="en-US" dirty="0"/>
              <a:t>Recall that the supply of each factor is fixed.</a:t>
            </a:r>
          </a:p>
          <a:p>
            <a:pPr marL="342900" lvl="0" indent="-342900">
              <a:spcBef>
                <a:spcPts val="600"/>
              </a:spcBef>
              <a:spcAft>
                <a:spcPts val="0"/>
              </a:spcAft>
              <a:buClr>
                <a:prstClr val="black"/>
              </a:buClr>
              <a:buSzPct val="100000"/>
              <a:buFont typeface="Arial" panose="020B0604020202020204" pitchFamily="34" charset="0"/>
              <a:buChar char="•"/>
            </a:pPr>
            <a:r>
              <a:rPr lang="en-US" dirty="0"/>
              <a:t>What about demand?</a:t>
            </a:r>
          </a:p>
        </p:txBody>
      </p:sp>
    </p:spTree>
    <p:extLst>
      <p:ext uri="{BB962C8B-B14F-4D97-AF65-F5344CB8AC3E}">
        <p14:creationId xmlns:p14="http://schemas.microsoft.com/office/powerpoint/2010/main" val="18919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A85232"/>
                </a:solidFill>
              </a:rPr>
              <a:t>Demand for labor</a:t>
            </a:r>
            <a:endParaRPr lang="en-US" dirty="0"/>
          </a:p>
        </p:txBody>
      </p:sp>
      <p:sp>
        <p:nvSpPr>
          <p:cNvPr id="2" name="Content Placeholder 1"/>
          <p:cNvSpPr>
            <a:spLocks noGrp="1"/>
          </p:cNvSpPr>
          <p:nvPr>
            <p:ph type="body" sz="quarter" idx="10"/>
          </p:nvPr>
        </p:nvSpPr>
        <p:spPr/>
        <p:txBody>
          <a:bodyPr/>
          <a:lstStyle/>
          <a:p>
            <a:pPr marL="342900" lvl="0" indent="-342900">
              <a:spcBef>
                <a:spcPts val="600"/>
              </a:spcBef>
              <a:buClr>
                <a:prstClr val="black"/>
              </a:buClr>
              <a:buSzPct val="100000"/>
              <a:buFont typeface="Arial" panose="020B0604020202020204" pitchFamily="34" charset="0"/>
              <a:buChar char="•"/>
            </a:pPr>
            <a:r>
              <a:rPr lang="en-US" dirty="0"/>
              <a:t>Assume that markets are competitive: each firm takes </a:t>
            </a:r>
            <a:r>
              <a:rPr lang="en-US" b="1" i="1" dirty="0"/>
              <a:t>W</a:t>
            </a:r>
            <a:r>
              <a:rPr lang="en-US" dirty="0"/>
              <a:t>, </a:t>
            </a:r>
            <a:r>
              <a:rPr lang="en-US" b="1" i="1" dirty="0"/>
              <a:t>R</a:t>
            </a:r>
            <a:r>
              <a:rPr lang="en-US" dirty="0"/>
              <a:t>, and </a:t>
            </a:r>
            <a:r>
              <a:rPr lang="en-US" b="1" i="1" dirty="0"/>
              <a:t>P</a:t>
            </a:r>
            <a:r>
              <a:rPr lang="en-US" dirty="0"/>
              <a:t> as given.</a:t>
            </a:r>
          </a:p>
          <a:p>
            <a:pPr marL="342900" lvl="0" indent="-342900">
              <a:spcBef>
                <a:spcPts val="600"/>
              </a:spcBef>
              <a:buClr>
                <a:prstClr val="black"/>
              </a:buClr>
              <a:buSzPct val="100000"/>
              <a:buFont typeface="Arial" panose="020B0604020202020204" pitchFamily="34" charset="0"/>
              <a:buChar char="•"/>
            </a:pPr>
            <a:r>
              <a:rPr lang="en-US" dirty="0"/>
              <a:t>Basic idea: A firm hires each unit of labor if the cost does not exceed the benefit.</a:t>
            </a:r>
          </a:p>
          <a:p>
            <a:pPr lvl="1">
              <a:spcBef>
                <a:spcPts val="600"/>
              </a:spcBef>
              <a:buFont typeface="Arial" panose="020B0604020202020204" pitchFamily="34" charset="0"/>
              <a:buChar char="•"/>
            </a:pPr>
            <a:r>
              <a:rPr lang="en-US" dirty="0"/>
              <a:t>cost = real wage</a:t>
            </a:r>
          </a:p>
          <a:p>
            <a:pPr lvl="1">
              <a:spcBef>
                <a:spcPts val="600"/>
              </a:spcBef>
              <a:buFont typeface="Arial" panose="020B0604020202020204" pitchFamily="34" charset="0"/>
              <a:buChar char="•"/>
            </a:pPr>
            <a:r>
              <a:rPr lang="en-US" dirty="0"/>
              <a:t>benefit = marginal product of labor</a:t>
            </a:r>
          </a:p>
        </p:txBody>
      </p:sp>
    </p:spTree>
    <p:extLst>
      <p:ext uri="{BB962C8B-B14F-4D97-AF65-F5344CB8AC3E}">
        <p14:creationId xmlns:p14="http://schemas.microsoft.com/office/powerpoint/2010/main" val="85066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Marginal product of labor (MPL)</a:t>
            </a:r>
          </a:p>
        </p:txBody>
      </p:sp>
      <p:sp>
        <p:nvSpPr>
          <p:cNvPr id="4" name="Content Placeholder 3"/>
          <p:cNvSpPr>
            <a:spLocks noGrp="1"/>
          </p:cNvSpPr>
          <p:nvPr>
            <p:ph type="body" sz="quarter" idx="10"/>
          </p:nvPr>
        </p:nvSpPr>
        <p:spPr/>
        <p:txBody>
          <a:bodyPr/>
          <a:lstStyle/>
          <a:p>
            <a:pPr>
              <a:spcAft>
                <a:spcPts val="1200"/>
              </a:spcAft>
            </a:pPr>
            <a:r>
              <a:rPr lang="en-US" b="1" dirty="0">
                <a:latin typeface="Arial" panose="020B0604020202020204" pitchFamily="34" charset="0"/>
                <a:cs typeface="Arial" panose="020B0604020202020204" pitchFamily="34" charset="0"/>
              </a:rPr>
              <a:t>Definition: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extra output the firm can produce using an additional unit of labor (holding other inputs fixed):</a:t>
            </a:r>
          </a:p>
          <a:p>
            <a:pPr algn="ctr"/>
            <a:r>
              <a:rPr lang="en-US" b="1" i="1" dirty="0">
                <a:latin typeface="Arial" panose="020B0604020202020204" pitchFamily="34" charset="0"/>
                <a:cs typeface="Arial" panose="020B0604020202020204" pitchFamily="34" charset="0"/>
              </a:rPr>
              <a:t>MPL</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+1) –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082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dirty="0">
                <a:solidFill>
                  <a:srgbClr val="B16447"/>
                </a:solidFill>
              </a:rPr>
              <a:t>Compute and graph </a:t>
            </a:r>
            <a:r>
              <a:rPr lang="en-US" i="1" dirty="0">
                <a:solidFill>
                  <a:srgbClr val="B16447"/>
                </a:solidFill>
              </a:rPr>
              <a:t>MPL</a:t>
            </a:r>
            <a:endParaRPr lang="en-US" dirty="0">
              <a:solidFill>
                <a:srgbClr val="B16447"/>
              </a:solidFill>
            </a:endParaRPr>
          </a:p>
        </p:txBody>
      </p:sp>
      <p:sp>
        <p:nvSpPr>
          <p:cNvPr id="3" name="Content Placeholder 2"/>
          <p:cNvSpPr>
            <a:spLocks noGrp="1"/>
          </p:cNvSpPr>
          <p:nvPr>
            <p:ph type="body" sz="quarter" idx="10"/>
          </p:nvPr>
        </p:nvSpPr>
        <p:spPr>
          <a:xfrm>
            <a:off x="478361" y="1219687"/>
            <a:ext cx="4482522" cy="3215680"/>
          </a:xfrm>
        </p:spPr>
        <p:txBody>
          <a:bodyPr/>
          <a:lstStyle/>
          <a:p>
            <a:pPr marL="457200" indent="-457200">
              <a:spcBef>
                <a:spcPts val="600"/>
              </a:spcBef>
              <a:spcAft>
                <a:spcPts val="0"/>
              </a:spcAft>
              <a:buClr>
                <a:prstClr val="black"/>
              </a:buClr>
              <a:buSzPct val="100000"/>
              <a:buFont typeface="+mj-lt"/>
              <a:buAutoNum type="alphaLcPeriod"/>
            </a:pPr>
            <a:r>
              <a:rPr lang="en-US" dirty="0"/>
              <a:t>Determine </a:t>
            </a:r>
            <a:r>
              <a:rPr lang="en-US" b="1" i="1" dirty="0"/>
              <a:t>MPL</a:t>
            </a:r>
            <a:r>
              <a:rPr lang="en-US" dirty="0"/>
              <a:t> at each value of </a:t>
            </a:r>
            <a:r>
              <a:rPr lang="en-US" b="1" i="1" dirty="0"/>
              <a:t>L</a:t>
            </a:r>
            <a:r>
              <a:rPr lang="en-US" dirty="0"/>
              <a:t>.</a:t>
            </a:r>
          </a:p>
          <a:p>
            <a:pPr marL="457200" indent="-457200">
              <a:spcBef>
                <a:spcPts val="600"/>
              </a:spcBef>
              <a:spcAft>
                <a:spcPts val="0"/>
              </a:spcAft>
              <a:buClr>
                <a:prstClr val="black"/>
              </a:buClr>
              <a:buSzPct val="100000"/>
              <a:buFont typeface="+mj-lt"/>
              <a:buAutoNum type="alphaLcPeriod"/>
            </a:pPr>
            <a:r>
              <a:rPr lang="en-US" dirty="0"/>
              <a:t>Graph the production</a:t>
            </a:r>
            <a:r>
              <a:rPr lang="en-US" baseline="0" dirty="0"/>
              <a:t> </a:t>
            </a:r>
            <a:r>
              <a:rPr lang="en-US" dirty="0"/>
              <a:t>function.</a:t>
            </a:r>
          </a:p>
          <a:p>
            <a:pPr marL="457200" indent="-457200">
              <a:spcBef>
                <a:spcPts val="600"/>
              </a:spcBef>
              <a:spcAft>
                <a:spcPts val="1200"/>
              </a:spcAft>
              <a:buClr>
                <a:prstClr val="black"/>
              </a:buClr>
              <a:buSzPct val="100000"/>
              <a:buFont typeface="+mj-lt"/>
              <a:buAutoNum type="alphaLcPeriod"/>
            </a:pPr>
            <a:r>
              <a:rPr lang="en-US" dirty="0"/>
              <a:t>Graph the </a:t>
            </a:r>
            <a:r>
              <a:rPr lang="en-US" b="1" i="1" dirty="0"/>
              <a:t>MPL</a:t>
            </a:r>
            <a:r>
              <a:rPr lang="en-US" dirty="0"/>
              <a:t> curve with </a:t>
            </a:r>
            <a:r>
              <a:rPr lang="en-US" b="1" i="1" dirty="0"/>
              <a:t>MPL</a:t>
            </a:r>
            <a:r>
              <a:rPr lang="en-US" dirty="0"/>
              <a:t> on the vertical axis and </a:t>
            </a:r>
            <a:r>
              <a:rPr lang="en-US" b="1" i="1" dirty="0"/>
              <a:t>L</a:t>
            </a:r>
            <a:r>
              <a:rPr lang="en-US" dirty="0"/>
              <a:t> on the horizontal axis.</a:t>
            </a:r>
          </a:p>
        </p:txBody>
      </p:sp>
      <p:graphicFrame>
        <p:nvGraphicFramePr>
          <p:cNvPr id="8" name="Table Placeholder 7">
            <a:extLst>
              <a:ext uri="{FF2B5EF4-FFF2-40B4-BE49-F238E27FC236}">
                <a16:creationId xmlns:a16="http://schemas.microsoft.com/office/drawing/2014/main" id="{7E0BED64-790A-4C62-B70D-043AFAA4BF60}"/>
              </a:ext>
            </a:extLst>
          </p:cNvPr>
          <p:cNvGraphicFramePr>
            <a:graphicFrameLocks noGrp="1"/>
          </p:cNvGraphicFramePr>
          <p:nvPr>
            <p:ph type="tbl" sz="quarter" idx="11"/>
            <p:extLst>
              <p:ext uri="{D42A27DB-BD31-4B8C-83A1-F6EECF244321}">
                <p14:modId xmlns:p14="http://schemas.microsoft.com/office/powerpoint/2010/main" val="925772206"/>
              </p:ext>
            </p:extLst>
          </p:nvPr>
        </p:nvGraphicFramePr>
        <p:xfrm>
          <a:off x="5610772" y="944309"/>
          <a:ext cx="2755392" cy="5486400"/>
        </p:xfrm>
        <a:graphic>
          <a:graphicData uri="http://schemas.openxmlformats.org/drawingml/2006/table">
            <a:tbl>
              <a:tblPr firstRow="1" bandRow="1">
                <a:tableStyleId>{073A0DAA-6AF3-43AB-8588-CEC1D06C72B9}</a:tableStyleId>
              </a:tblPr>
              <a:tblGrid>
                <a:gridCol w="918464">
                  <a:extLst>
                    <a:ext uri="{9D8B030D-6E8A-4147-A177-3AD203B41FA5}">
                      <a16:colId xmlns:a16="http://schemas.microsoft.com/office/drawing/2014/main" val="542800086"/>
                    </a:ext>
                  </a:extLst>
                </a:gridCol>
                <a:gridCol w="918464">
                  <a:extLst>
                    <a:ext uri="{9D8B030D-6E8A-4147-A177-3AD203B41FA5}">
                      <a16:colId xmlns:a16="http://schemas.microsoft.com/office/drawing/2014/main" val="3350899351"/>
                    </a:ext>
                  </a:extLst>
                </a:gridCol>
                <a:gridCol w="918464">
                  <a:extLst>
                    <a:ext uri="{9D8B030D-6E8A-4147-A177-3AD203B41FA5}">
                      <a16:colId xmlns:a16="http://schemas.microsoft.com/office/drawing/2014/main" val="2759336121"/>
                    </a:ext>
                  </a:extLst>
                </a:gridCol>
              </a:tblGrid>
              <a:tr h="370840">
                <a:tc>
                  <a:txBody>
                    <a:bodyPr/>
                    <a:lstStyle/>
                    <a:p>
                      <a:pPr algn="ctr"/>
                      <a:r>
                        <a:rPr lang="en-US" sz="2400" i="1" dirty="0">
                          <a:latin typeface="Arial" panose="020B0604020202020204" pitchFamily="34" charset="0"/>
                          <a:cs typeface="Arial" panose="020B0604020202020204" pitchFamily="34" charset="0"/>
                        </a:rPr>
                        <a:t>L</a:t>
                      </a:r>
                    </a:p>
                  </a:txBody>
                  <a:tcPr/>
                </a:tc>
                <a:tc>
                  <a:txBody>
                    <a:bodyPr/>
                    <a:lstStyle/>
                    <a:p>
                      <a:pPr algn="ctr"/>
                      <a:r>
                        <a:rPr lang="en-US" sz="2400" i="1" dirty="0">
                          <a:latin typeface="Arial" panose="020B0604020202020204" pitchFamily="34" charset="0"/>
                          <a:cs typeface="Arial" panose="020B0604020202020204" pitchFamily="34" charset="0"/>
                        </a:rPr>
                        <a:t>Y</a:t>
                      </a:r>
                    </a:p>
                  </a:txBody>
                  <a:tcPr/>
                </a:tc>
                <a:tc>
                  <a:txBody>
                    <a:bodyPr/>
                    <a:lstStyle/>
                    <a:p>
                      <a:pPr algn="ctr"/>
                      <a:r>
                        <a:rPr lang="en-US" sz="2400" i="1" dirty="0">
                          <a:latin typeface="Arial" panose="020B0604020202020204" pitchFamily="34" charset="0"/>
                          <a:cs typeface="Arial" panose="020B0604020202020204" pitchFamily="34" charset="0"/>
                        </a:rPr>
                        <a:t>MPL</a:t>
                      </a:r>
                    </a:p>
                  </a:txBody>
                  <a:tcPr/>
                </a:tc>
                <a:extLst>
                  <a:ext uri="{0D108BD9-81ED-4DB2-BD59-A6C34878D82A}">
                    <a16:rowId xmlns:a16="http://schemas.microsoft.com/office/drawing/2014/main" val="1843026339"/>
                  </a:ext>
                </a:extLst>
              </a:tr>
              <a:tr h="370840">
                <a:tc>
                  <a:txBody>
                    <a:bodyPr/>
                    <a:lstStyle/>
                    <a:p>
                      <a:pPr algn="ctr"/>
                      <a:r>
                        <a:rPr lang="en-US" sz="2400" dirty="0">
                          <a:latin typeface="Arial" panose="020B0604020202020204" pitchFamily="34" charset="0"/>
                          <a:cs typeface="Arial" panose="020B0604020202020204" pitchFamily="34" charset="0"/>
                        </a:rPr>
                        <a:t>0</a:t>
                      </a:r>
                    </a:p>
                  </a:txBody>
                  <a:tcPr/>
                </a:tc>
                <a:tc>
                  <a:txBody>
                    <a:bodyPr/>
                    <a:lstStyle/>
                    <a:p>
                      <a:pPr algn="ctr"/>
                      <a:r>
                        <a:rPr lang="en-US" sz="2400" dirty="0">
                          <a:latin typeface="Arial" panose="020B0604020202020204" pitchFamily="34" charset="0"/>
                          <a:cs typeface="Arial" panose="020B0604020202020204" pitchFamily="34" charset="0"/>
                        </a:rPr>
                        <a:t>0</a:t>
                      </a:r>
                    </a:p>
                  </a:txBody>
                  <a:tcPr/>
                </a:tc>
                <a:tc>
                  <a:txBody>
                    <a:bodyPr/>
                    <a:lstStyle/>
                    <a:p>
                      <a:pPr algn="ctr"/>
                      <a:r>
                        <a:rPr lang="en-US" sz="2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2574846101"/>
                  </a:ext>
                </a:extLst>
              </a:tr>
              <a:tr h="370840">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pPr algn="ctr"/>
                      <a:r>
                        <a:rPr lang="en-US" sz="2400" dirty="0">
                          <a:latin typeface="Arial" panose="020B0604020202020204" pitchFamily="34" charset="0"/>
                          <a:cs typeface="Arial" panose="020B0604020202020204" pitchFamily="34" charset="0"/>
                        </a:rPr>
                        <a:t>10</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223992230"/>
                  </a:ext>
                </a:extLst>
              </a:tr>
              <a:tr h="370840">
                <a:tc>
                  <a:txBody>
                    <a:bodyPr/>
                    <a:lstStyle/>
                    <a:p>
                      <a:pPr algn="ctr"/>
                      <a:r>
                        <a:rPr lang="en-US" sz="2400" dirty="0">
                          <a:latin typeface="Arial" panose="020B0604020202020204" pitchFamily="34" charset="0"/>
                          <a:cs typeface="Arial" panose="020B0604020202020204" pitchFamily="34" charset="0"/>
                        </a:rPr>
                        <a:t>2</a:t>
                      </a:r>
                    </a:p>
                  </a:txBody>
                  <a:tcPr/>
                </a:tc>
                <a:tc>
                  <a:txBody>
                    <a:bodyPr/>
                    <a:lstStyle/>
                    <a:p>
                      <a:pPr algn="ctr"/>
                      <a:r>
                        <a:rPr lang="en-US" sz="2400" dirty="0">
                          <a:latin typeface="Arial" panose="020B0604020202020204" pitchFamily="34" charset="0"/>
                          <a:cs typeface="Arial" panose="020B0604020202020204" pitchFamily="34" charset="0"/>
                        </a:rPr>
                        <a:t>19</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516898231"/>
                  </a:ext>
                </a:extLst>
              </a:tr>
              <a:tr h="370840">
                <a:tc>
                  <a:txBody>
                    <a:bodyPr/>
                    <a:lstStyle/>
                    <a:p>
                      <a:pPr algn="ctr"/>
                      <a:r>
                        <a:rPr lang="en-US" sz="2400" dirty="0">
                          <a:latin typeface="Arial" panose="020B0604020202020204" pitchFamily="34" charset="0"/>
                          <a:cs typeface="Arial" panose="020B0604020202020204" pitchFamily="34" charset="0"/>
                        </a:rPr>
                        <a:t>3</a:t>
                      </a:r>
                    </a:p>
                  </a:txBody>
                  <a:tcPr/>
                </a:tc>
                <a:tc>
                  <a:txBody>
                    <a:bodyPr/>
                    <a:lstStyle/>
                    <a:p>
                      <a:pPr algn="ctr"/>
                      <a:r>
                        <a:rPr lang="en-US" sz="2400" dirty="0">
                          <a:latin typeface="Arial" panose="020B0604020202020204" pitchFamily="34" charset="0"/>
                          <a:cs typeface="Arial" panose="020B0604020202020204" pitchFamily="34" charset="0"/>
                        </a:rPr>
                        <a:t>27</a:t>
                      </a:r>
                    </a:p>
                  </a:txBody>
                  <a:tcPr/>
                </a:tc>
                <a:tc>
                  <a:txBody>
                    <a:bodyPr/>
                    <a:lstStyle/>
                    <a:p>
                      <a:pPr algn="ctr"/>
                      <a:r>
                        <a:rPr lang="en-US" sz="2400"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401753409"/>
                  </a:ext>
                </a:extLst>
              </a:tr>
              <a:tr h="370840">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ctr"/>
                      <a:r>
                        <a:rPr lang="en-US" sz="2400" dirty="0">
                          <a:latin typeface="Arial" panose="020B0604020202020204" pitchFamily="34" charset="0"/>
                          <a:cs typeface="Arial" panose="020B0604020202020204" pitchFamily="34" charset="0"/>
                        </a:rPr>
                        <a:t>34</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4096232889"/>
                  </a:ext>
                </a:extLst>
              </a:tr>
              <a:tr h="370840">
                <a:tc>
                  <a:txBody>
                    <a:bodyPr/>
                    <a:lstStyle/>
                    <a:p>
                      <a:pPr algn="ctr"/>
                      <a:r>
                        <a:rPr lang="en-US" sz="2400" dirty="0">
                          <a:latin typeface="Arial" panose="020B0604020202020204" pitchFamily="34" charset="0"/>
                          <a:cs typeface="Arial" panose="020B0604020202020204" pitchFamily="34" charset="0"/>
                        </a:rPr>
                        <a:t>5</a:t>
                      </a:r>
                    </a:p>
                  </a:txBody>
                  <a:tcPr/>
                </a:tc>
                <a:tc>
                  <a:txBody>
                    <a:bodyPr/>
                    <a:lstStyle/>
                    <a:p>
                      <a:pPr algn="ctr"/>
                      <a:r>
                        <a:rPr lang="en-US" sz="2400" dirty="0">
                          <a:latin typeface="Arial" panose="020B0604020202020204" pitchFamily="34" charset="0"/>
                          <a:cs typeface="Arial" panose="020B0604020202020204" pitchFamily="34" charset="0"/>
                        </a:rPr>
                        <a:t>40</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11198537"/>
                  </a:ext>
                </a:extLst>
              </a:tr>
              <a:tr h="370840">
                <a:tc>
                  <a:txBody>
                    <a:bodyPr/>
                    <a:lstStyle/>
                    <a:p>
                      <a:pPr algn="ctr"/>
                      <a:r>
                        <a:rPr lang="en-US" sz="2400" dirty="0">
                          <a:latin typeface="Arial" panose="020B0604020202020204" pitchFamily="34" charset="0"/>
                          <a:cs typeface="Arial" panose="020B0604020202020204" pitchFamily="34" charset="0"/>
                        </a:rPr>
                        <a:t>6</a:t>
                      </a:r>
                    </a:p>
                  </a:txBody>
                  <a:tcPr/>
                </a:tc>
                <a:tc>
                  <a:txBody>
                    <a:bodyPr/>
                    <a:lstStyle/>
                    <a:p>
                      <a:pPr algn="ctr"/>
                      <a:r>
                        <a:rPr lang="en-US" sz="2400" dirty="0">
                          <a:latin typeface="Arial" panose="020B0604020202020204" pitchFamily="34" charset="0"/>
                          <a:cs typeface="Arial" panose="020B0604020202020204" pitchFamily="34" charset="0"/>
                        </a:rPr>
                        <a:t>45</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406104121"/>
                  </a:ext>
                </a:extLst>
              </a:tr>
              <a:tr h="370840">
                <a:tc>
                  <a:txBody>
                    <a:bodyPr/>
                    <a:lstStyle/>
                    <a:p>
                      <a:pPr algn="ctr"/>
                      <a:r>
                        <a:rPr lang="en-US" sz="2400" dirty="0">
                          <a:latin typeface="Arial" panose="020B0604020202020204" pitchFamily="34" charset="0"/>
                          <a:cs typeface="Arial" panose="020B0604020202020204" pitchFamily="34" charset="0"/>
                        </a:rPr>
                        <a:t>7</a:t>
                      </a:r>
                    </a:p>
                  </a:txBody>
                  <a:tcPr/>
                </a:tc>
                <a:tc>
                  <a:txBody>
                    <a:bodyPr/>
                    <a:lstStyle/>
                    <a:p>
                      <a:pPr algn="ctr"/>
                      <a:r>
                        <a:rPr lang="en-US" sz="2400" dirty="0">
                          <a:latin typeface="Arial" panose="020B0604020202020204" pitchFamily="34" charset="0"/>
                          <a:cs typeface="Arial" panose="020B0604020202020204" pitchFamily="34" charset="0"/>
                        </a:rPr>
                        <a:t>49</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091872820"/>
                  </a:ext>
                </a:extLst>
              </a:tr>
              <a:tr h="370840">
                <a:tc>
                  <a:txBody>
                    <a:bodyPr/>
                    <a:lstStyle/>
                    <a:p>
                      <a:pPr algn="ctr"/>
                      <a:r>
                        <a:rPr lang="en-US" sz="2400" dirty="0">
                          <a:latin typeface="Arial" panose="020B0604020202020204" pitchFamily="34" charset="0"/>
                          <a:cs typeface="Arial" panose="020B0604020202020204" pitchFamily="34" charset="0"/>
                        </a:rPr>
                        <a:t>8</a:t>
                      </a:r>
                    </a:p>
                  </a:txBody>
                  <a:tcPr/>
                </a:tc>
                <a:tc>
                  <a:txBody>
                    <a:bodyPr/>
                    <a:lstStyle/>
                    <a:p>
                      <a:pPr algn="ctr"/>
                      <a:r>
                        <a:rPr lang="en-US" sz="2400" dirty="0">
                          <a:latin typeface="Arial" panose="020B0604020202020204" pitchFamily="34" charset="0"/>
                          <a:cs typeface="Arial" panose="020B0604020202020204" pitchFamily="34" charset="0"/>
                        </a:rPr>
                        <a:t>52</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218536727"/>
                  </a:ext>
                </a:extLst>
              </a:tr>
              <a:tr h="370840">
                <a:tc>
                  <a:txBody>
                    <a:bodyPr/>
                    <a:lstStyle/>
                    <a:p>
                      <a:pPr algn="ctr"/>
                      <a:r>
                        <a:rPr lang="en-US" sz="2400" dirty="0">
                          <a:latin typeface="Arial" panose="020B0604020202020204" pitchFamily="34" charset="0"/>
                          <a:cs typeface="Arial" panose="020B0604020202020204" pitchFamily="34" charset="0"/>
                        </a:rPr>
                        <a:t>9</a:t>
                      </a:r>
                    </a:p>
                  </a:txBody>
                  <a:tcPr/>
                </a:tc>
                <a:tc>
                  <a:txBody>
                    <a:bodyPr/>
                    <a:lstStyle/>
                    <a:p>
                      <a:pPr algn="ctr"/>
                      <a:r>
                        <a:rPr lang="en-US" sz="2400" dirty="0">
                          <a:latin typeface="Arial" panose="020B0604020202020204" pitchFamily="34" charset="0"/>
                          <a:cs typeface="Arial" panose="020B0604020202020204" pitchFamily="34" charset="0"/>
                        </a:rPr>
                        <a:t>54</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706092822"/>
                  </a:ext>
                </a:extLst>
              </a:tr>
              <a:tr h="370840">
                <a:tc>
                  <a:txBody>
                    <a:bodyPr/>
                    <a:lstStyle/>
                    <a:p>
                      <a:pPr algn="ctr"/>
                      <a:r>
                        <a:rPr lang="en-US" sz="2400" dirty="0">
                          <a:latin typeface="Arial" panose="020B0604020202020204" pitchFamily="34" charset="0"/>
                          <a:cs typeface="Arial" panose="020B0604020202020204" pitchFamily="34" charset="0"/>
                        </a:rPr>
                        <a:t>10</a:t>
                      </a:r>
                    </a:p>
                  </a:txBody>
                  <a:tcPr/>
                </a:tc>
                <a:tc>
                  <a:txBody>
                    <a:bodyPr/>
                    <a:lstStyle/>
                    <a:p>
                      <a:pPr algn="ctr"/>
                      <a:r>
                        <a:rPr lang="en-US" sz="2400" dirty="0">
                          <a:latin typeface="Arial" panose="020B0604020202020204" pitchFamily="34" charset="0"/>
                          <a:cs typeface="Arial" panose="020B0604020202020204" pitchFamily="34" charset="0"/>
                        </a:rPr>
                        <a:t>55</a:t>
                      </a:r>
                    </a:p>
                  </a:txBody>
                  <a:tcPr/>
                </a:tc>
                <a:tc>
                  <a:txBody>
                    <a:bodyPr/>
                    <a:lstStyle/>
                    <a:p>
                      <a:pPr algn="ctr"/>
                      <a:r>
                        <a:rPr lang="en-US"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438171574"/>
                  </a:ext>
                </a:extLst>
              </a:tr>
            </a:tbl>
          </a:graphicData>
        </a:graphic>
      </p:graphicFrame>
    </p:spTree>
    <p:extLst>
      <p:ext uri="{BB962C8B-B14F-4D97-AF65-F5344CB8AC3E}">
        <p14:creationId xmlns:p14="http://schemas.microsoft.com/office/powerpoint/2010/main" val="140856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spc="200" dirty="0">
                <a:latin typeface="Tahoma" pitchFamily="34" charset="0"/>
                <a:ea typeface="Tahoma" pitchFamily="34" charset="0"/>
                <a:cs typeface="Tahoma" pitchFamily="34" charset="0"/>
              </a:rPr>
              <a:t>IN THIS CHAPTER, YOU WILL LEARN:</a:t>
            </a:r>
          </a:p>
        </p:txBody>
      </p:sp>
      <p:pic>
        <p:nvPicPr>
          <p:cNvPr id="6" name="Picture Placeholder 5" descr="Chapter 3">
            <a:extLst>
              <a:ext uri="{FF2B5EF4-FFF2-40B4-BE49-F238E27FC236}">
                <a16:creationId xmlns:a16="http://schemas.microsoft.com/office/drawing/2014/main" id="{9E920415-E482-4C2F-8A38-98418D33FCE2}"/>
              </a:ext>
            </a:extLst>
          </p:cNvPr>
          <p:cNvPicPr>
            <a:picLocks noGrp="1" noChangeAspect="1"/>
          </p:cNvPicPr>
          <p:nvPr>
            <p:ph type="pic" sz="quarter" idx="12"/>
          </p:nvPr>
        </p:nvPicPr>
        <p:blipFill>
          <a:blip r:embed="rId3"/>
          <a:stretch>
            <a:fillRect/>
          </a:stretch>
        </p:blipFill>
        <p:spPr>
          <a:xfrm>
            <a:off x="528363" y="2063670"/>
            <a:ext cx="3559112" cy="2740913"/>
          </a:xfrm>
          <a:prstGeom prst="rect">
            <a:avLst/>
          </a:prstGeom>
          <a:noFill/>
          <a:ln>
            <a:noFill/>
          </a:ln>
        </p:spPr>
      </p:pic>
      <p:sp>
        <p:nvSpPr>
          <p:cNvPr id="3" name="Content Placeholder 2"/>
          <p:cNvSpPr>
            <a:spLocks noGrp="1"/>
          </p:cNvSpPr>
          <p:nvPr>
            <p:ph sz="quarter" idx="11"/>
          </p:nvPr>
        </p:nvSpPr>
        <p:spPr>
          <a:xfrm>
            <a:off x="4272394" y="1794859"/>
            <a:ext cx="4009162" cy="3643873"/>
          </a:xfrm>
          <a:noFill/>
          <a:ln>
            <a:noFill/>
          </a:ln>
        </p:spPr>
        <p:txBody>
          <a:bodyPr vert="horz" wrap="square" lIns="91440" tIns="45720" rIns="91440" bIns="45720" numCol="1" anchor="ctr" anchorCtr="0" compatLnSpc="1">
            <a:prstTxWarp prst="textNoShape">
              <a:avLst/>
            </a:prstTxWarp>
          </a:bodyPr>
          <a:lstStyle/>
          <a:p>
            <a:pPr>
              <a:spcAft>
                <a:spcPts val="1200"/>
              </a:spcAft>
              <a:buClr>
                <a:schemeClr val="tx1">
                  <a:lumMod val="50000"/>
                  <a:lumOff val="50000"/>
                </a:schemeClr>
              </a:buClr>
            </a:pPr>
            <a:r>
              <a:rPr lang="en-US" sz="2700" dirty="0"/>
              <a:t>What determines the economy’s total output/income</a:t>
            </a:r>
          </a:p>
          <a:p>
            <a:pPr>
              <a:spcAft>
                <a:spcPts val="1200"/>
              </a:spcAft>
              <a:buClr>
                <a:schemeClr val="tx1">
                  <a:lumMod val="50000"/>
                  <a:lumOff val="50000"/>
                </a:schemeClr>
              </a:buClr>
            </a:pPr>
            <a:r>
              <a:rPr lang="en-US" sz="2700" dirty="0"/>
              <a:t>How the prices of the factors of production are determined</a:t>
            </a:r>
          </a:p>
          <a:p>
            <a:pPr>
              <a:spcAft>
                <a:spcPts val="1200"/>
              </a:spcAft>
              <a:buClr>
                <a:schemeClr val="tx1">
                  <a:lumMod val="50000"/>
                  <a:lumOff val="50000"/>
                </a:schemeClr>
              </a:buClr>
            </a:pPr>
            <a:r>
              <a:rPr lang="en-US" sz="2700" dirty="0"/>
              <a:t>How total income is distributed</a:t>
            </a:r>
          </a:p>
          <a:p>
            <a:pPr>
              <a:spcAft>
                <a:spcPts val="1200"/>
              </a:spcAft>
              <a:buClr>
                <a:schemeClr val="tx1">
                  <a:lumMod val="50000"/>
                  <a:lumOff val="50000"/>
                </a:schemeClr>
              </a:buClr>
            </a:pPr>
            <a:r>
              <a:rPr lang="en-US" sz="2700" dirty="0"/>
              <a:t>What determines the demand for goods and services</a:t>
            </a:r>
          </a:p>
          <a:p>
            <a:pPr>
              <a:spcAft>
                <a:spcPts val="1200"/>
              </a:spcAft>
              <a:buClr>
                <a:schemeClr val="tx1">
                  <a:lumMod val="50000"/>
                  <a:lumOff val="50000"/>
                </a:schemeClr>
              </a:buClr>
            </a:pPr>
            <a:r>
              <a:rPr lang="en-US" sz="2700" dirty="0"/>
              <a:t>How equilibrium in the goods market is achieved</a:t>
            </a:r>
          </a:p>
        </p:txBody>
      </p:sp>
    </p:spTree>
    <p:extLst>
      <p:ext uri="{BB962C8B-B14F-4D97-AF65-F5344CB8AC3E}">
        <p14:creationId xmlns:p14="http://schemas.microsoft.com/office/powerpoint/2010/main" val="404287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r>
              <a:rPr lang="en-US" dirty="0">
                <a:solidFill>
                  <a:schemeClr val="bg1"/>
                </a:solidFill>
                <a:effectLst>
                  <a:outerShdw blurRad="38100" dist="38100" dir="2700000" algn="tl">
                    <a:srgbClr val="000000">
                      <a:alpha val="43137"/>
                    </a:srgbClr>
                  </a:outerShdw>
                </a:effectLst>
              </a:rPr>
              <a:t> </a:t>
            </a:r>
            <a:br>
              <a:rPr lang="en-US" dirty="0">
                <a:solidFill>
                  <a:schemeClr val="bg1"/>
                </a:solidFill>
                <a:effectLst>
                  <a:outerShdw blurRad="38100" dist="38100" dir="2700000" algn="tl">
                    <a:srgbClr val="000000">
                      <a:alpha val="43137"/>
                    </a:srgbClr>
                  </a:outerShdw>
                </a:effectLst>
              </a:rPr>
            </a:br>
            <a:r>
              <a:rPr lang="en-US" dirty="0">
                <a:solidFill>
                  <a:srgbClr val="B16447"/>
                </a:solidFill>
              </a:rPr>
              <a:t>Compute and graph </a:t>
            </a:r>
            <a:r>
              <a:rPr lang="en-US" i="1" dirty="0">
                <a:solidFill>
                  <a:srgbClr val="B16447"/>
                </a:solidFill>
              </a:rPr>
              <a:t>MPL, Answers</a:t>
            </a:r>
            <a:endParaRPr lang="en-US" dirty="0">
              <a:solidFill>
                <a:srgbClr val="B16447"/>
              </a:solidFill>
            </a:endParaRPr>
          </a:p>
        </p:txBody>
      </p:sp>
      <p:pic>
        <p:nvPicPr>
          <p:cNvPr id="11" name="Picture 71" descr="The production function graph shows an increasing curve. The Y axis is labeled Output and the X axis is labeled Labor, L. "/>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bwMode="auto">
          <a:xfrm>
            <a:off x="501608" y="2075803"/>
            <a:ext cx="37814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2" descr="The Marginal Product of Labor graph shows a decreasing line. The Y axis is labeled MPL, units of output and the and the X axis is labeled Labor, L."/>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tretch>
            <a:fillRect/>
          </a:stretch>
        </p:blipFill>
        <p:spPr bwMode="auto">
          <a:xfrm>
            <a:off x="4546201" y="2075576"/>
            <a:ext cx="3878580" cy="361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9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MPL </a:t>
            </a:r>
            <a:r>
              <a:rPr lang="en-US" dirty="0"/>
              <a:t>and the production function</a:t>
            </a:r>
          </a:p>
        </p:txBody>
      </p:sp>
      <p:pic>
        <p:nvPicPr>
          <p:cNvPr id="7" name="Picture Placeholder 3" descr="This is a line graph to illustrate the production function. The Y axis is Output (Y) and the X axis is Labor (L). The line curves up from low output and labor to high output and labor.  At three points on the curve, the marginal product of labor (MPL) is noted: Toward the start of the curve; midway up, and toward the top. The first point is the largest. This is when the slow of the production function equals the market product of labor. The size of the box decreases, with the note that as more labor is added, the marginal product of labor declines."/>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25269" y="1865302"/>
            <a:ext cx="7828760" cy="3502621"/>
          </a:xfrm>
          <a:prstGeom prst="rect">
            <a:avLst/>
          </a:prstGeom>
          <a:noFill/>
          <a:ln>
            <a:noFill/>
          </a:ln>
        </p:spPr>
      </p:pic>
    </p:spTree>
    <p:extLst>
      <p:ext uri="{BB962C8B-B14F-4D97-AF65-F5344CB8AC3E}">
        <p14:creationId xmlns:p14="http://schemas.microsoft.com/office/powerpoint/2010/main" val="170378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A85232"/>
                </a:solidFill>
              </a:rPr>
              <a:t>Diminishing marginal returns</a:t>
            </a:r>
          </a:p>
        </p:txBody>
      </p:sp>
      <p:sp>
        <p:nvSpPr>
          <p:cNvPr id="8" name="Content Placeholder 7"/>
          <p:cNvSpPr>
            <a:spLocks noGrp="1"/>
          </p:cNvSpPr>
          <p:nvPr>
            <p:ph type="body" sz="quarter" idx="10"/>
          </p:nvPr>
        </p:nvSpPr>
        <p:spPr/>
        <p:txBody>
          <a:bodyPr/>
          <a:lstStyle/>
          <a:p>
            <a:pPr marL="342900" indent="-342900">
              <a:spcBef>
                <a:spcPts val="600"/>
              </a:spcBef>
              <a:buClr>
                <a:prstClr val="black"/>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As one input is increased (holding other inputs constant), its marginal product falls.</a:t>
            </a:r>
          </a:p>
          <a:p>
            <a:pPr marL="342900" indent="-342900">
              <a:spcBef>
                <a:spcPts val="600"/>
              </a:spcBef>
              <a:buClr>
                <a:prstClr val="black"/>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Intuition: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If </a:t>
            </a:r>
            <a:r>
              <a:rPr lang="en-US" b="1" i="1" dirty="0">
                <a:latin typeface="Arial" panose="020B0604020202020204" pitchFamily="34" charset="0"/>
                <a:cs typeface="Arial" panose="020B0604020202020204" pitchFamily="34" charset="0"/>
                <a:sym typeface="Symbol" pitchFamily="18" charset="2"/>
              </a:rPr>
              <a:t>L</a:t>
            </a:r>
            <a:r>
              <a:rPr lang="en-US" dirty="0">
                <a:latin typeface="Arial" panose="020B0604020202020204" pitchFamily="34" charset="0"/>
                <a:cs typeface="Arial" panose="020B0604020202020204" pitchFamily="34" charset="0"/>
                <a:sym typeface="Symbol" pitchFamily="18" charset="2"/>
              </a:rPr>
              <a:t> increases while holding </a:t>
            </a:r>
            <a:r>
              <a:rPr lang="en-US" b="1" i="1" dirty="0">
                <a:latin typeface="Arial" panose="020B0604020202020204" pitchFamily="34" charset="0"/>
                <a:cs typeface="Arial" panose="020B0604020202020204" pitchFamily="34" charset="0"/>
                <a:sym typeface="Symbol" pitchFamily="18" charset="2"/>
              </a:rPr>
              <a:t>K</a:t>
            </a:r>
            <a:r>
              <a:rPr lang="en-US" dirty="0">
                <a:latin typeface="Arial" panose="020B0604020202020204" pitchFamily="34" charset="0"/>
                <a:cs typeface="Arial" panose="020B0604020202020204" pitchFamily="34" charset="0"/>
                <a:sym typeface="Symbol" pitchFamily="18" charset="2"/>
              </a:rPr>
              <a:t> fixed, machines per worker falls, worker productivity falls.</a:t>
            </a:r>
          </a:p>
        </p:txBody>
      </p:sp>
    </p:spTree>
    <p:extLst>
      <p:ext uri="{BB962C8B-B14F-4D97-AF65-F5344CB8AC3E}">
        <p14:creationId xmlns:p14="http://schemas.microsoft.com/office/powerpoint/2010/main" val="206630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dirty="0">
                <a:solidFill>
                  <a:srgbClr val="B16447"/>
                </a:solidFill>
              </a:rPr>
              <a:t>Identifying diminishing returns</a:t>
            </a:r>
          </a:p>
        </p:txBody>
      </p:sp>
      <p:sp>
        <p:nvSpPr>
          <p:cNvPr id="4" name="Content Placeholder 3"/>
          <p:cNvSpPr>
            <a:spLocks noGrp="1"/>
          </p:cNvSpPr>
          <p:nvPr>
            <p:ph type="body" sz="quarter" idx="10"/>
          </p:nvPr>
        </p:nvSpPr>
        <p:spPr>
          <a:xfrm>
            <a:off x="478361" y="1219686"/>
            <a:ext cx="8264586" cy="817661"/>
          </a:xfrm>
        </p:spPr>
        <p:txBody>
          <a:bodyPr/>
          <a:lstStyle/>
          <a:p>
            <a:r>
              <a:rPr lang="en-US" dirty="0"/>
              <a:t>Which of these production functions have diminishing marginal returns to labor?</a:t>
            </a:r>
          </a:p>
        </p:txBody>
      </p:sp>
      <p:graphicFrame>
        <p:nvGraphicFramePr>
          <p:cNvPr id="3" name="Object 2" descr="Three equations are shown. The first equation labeled a reads, F (K, L) equals 2K plus 15 L. The second equation labeled b reads, F (K, L) equals square root of KL. The third equation labeled c reads F (K, L) equals 2 times square root of K plus 15 times square root of L."/>
          <p:cNvGraphicFramePr>
            <a:graphicFrameLocks noChangeAspect="1"/>
          </p:cNvGraphicFramePr>
          <p:nvPr>
            <p:extLst>
              <p:ext uri="{D42A27DB-BD31-4B8C-83A1-F6EECF244321}">
                <p14:modId xmlns:p14="http://schemas.microsoft.com/office/powerpoint/2010/main" val="867206822"/>
              </p:ext>
            </p:extLst>
          </p:nvPr>
        </p:nvGraphicFramePr>
        <p:xfrm>
          <a:off x="2320779" y="2861294"/>
          <a:ext cx="3511842" cy="1687862"/>
        </p:xfrm>
        <a:graphic>
          <a:graphicData uri="http://schemas.openxmlformats.org/presentationml/2006/ole">
            <mc:AlternateContent xmlns:mc="http://schemas.openxmlformats.org/markup-compatibility/2006">
              <mc:Choice xmlns:v="urn:schemas-microsoft-com:vml" Requires="v">
                <p:oleObj spid="_x0000_s57403" name="Equation" r:id="rId4" imgW="1638000" imgH="787320" progId="Equation.DSMT4">
                  <p:embed/>
                </p:oleObj>
              </mc:Choice>
              <mc:Fallback>
                <p:oleObj name="Equation" r:id="rId4" imgW="1638000" imgH="787320" progId="Equation.DSMT4">
                  <p:embed/>
                  <p:pic>
                    <p:nvPicPr>
                      <p:cNvPr id="0" name=""/>
                      <p:cNvPicPr/>
                      <p:nvPr/>
                    </p:nvPicPr>
                    <p:blipFill>
                      <a:blip r:embed="rId5"/>
                      <a:stretch>
                        <a:fillRect/>
                      </a:stretch>
                    </p:blipFill>
                    <p:spPr>
                      <a:xfrm>
                        <a:off x="2320779" y="2861294"/>
                        <a:ext cx="3511842" cy="1687862"/>
                      </a:xfrm>
                      <a:prstGeom prst="rect">
                        <a:avLst/>
                      </a:prstGeom>
                    </p:spPr>
                  </p:pic>
                </p:oleObj>
              </mc:Fallback>
            </mc:AlternateContent>
          </a:graphicData>
        </a:graphic>
      </p:graphicFrame>
    </p:spTree>
    <p:extLst>
      <p:ext uri="{BB962C8B-B14F-4D97-AF65-F5344CB8AC3E}">
        <p14:creationId xmlns:p14="http://schemas.microsoft.com/office/powerpoint/2010/main" val="2040146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br>
              <a:rPr lang="en-US" sz="2800" baseline="0" dirty="0">
                <a:solidFill>
                  <a:schemeClr val="bg1"/>
                </a:solidFill>
                <a:effectLst>
                  <a:outerShdw blurRad="38100" dist="38100" dir="2700000" algn="tl">
                    <a:srgbClr val="000000">
                      <a:alpha val="43137"/>
                    </a:srgbClr>
                  </a:outerShdw>
                </a:effectLst>
              </a:rPr>
            </a:br>
            <a:r>
              <a:rPr lang="en-US" dirty="0">
                <a:solidFill>
                  <a:srgbClr val="B16447"/>
                </a:solidFill>
              </a:rPr>
              <a:t>Identifying diminishing returns, answers</a:t>
            </a:r>
          </a:p>
        </p:txBody>
      </p:sp>
      <p:sp>
        <p:nvSpPr>
          <p:cNvPr id="3" name="Content Placeholder 2"/>
          <p:cNvSpPr>
            <a:spLocks noGrp="1"/>
          </p:cNvSpPr>
          <p:nvPr>
            <p:ph type="body" sz="quarter" idx="10"/>
          </p:nvPr>
        </p:nvSpPr>
        <p:spPr>
          <a:xfrm>
            <a:off x="478361" y="1219686"/>
            <a:ext cx="8075089" cy="856764"/>
          </a:xfrm>
        </p:spPr>
        <p:txBody>
          <a:bodyPr/>
          <a:lstStyle/>
          <a:p>
            <a:r>
              <a:rPr lang="en-US" dirty="0"/>
              <a:t>Which of these production functions have diminishing marginal returns to labor?</a:t>
            </a:r>
          </a:p>
        </p:txBody>
      </p:sp>
      <p:graphicFrame>
        <p:nvGraphicFramePr>
          <p:cNvPr id="7" name="Object 6" descr="An equation labeled a reads, F (K, L) equals 2K plus 15L."/>
          <p:cNvGraphicFramePr>
            <a:graphicFrameLocks noChangeAspect="1"/>
          </p:cNvGraphicFramePr>
          <p:nvPr>
            <p:extLst>
              <p:ext uri="{D42A27DB-BD31-4B8C-83A1-F6EECF244321}">
                <p14:modId xmlns:p14="http://schemas.microsoft.com/office/powerpoint/2010/main" val="3861414621"/>
              </p:ext>
            </p:extLst>
          </p:nvPr>
        </p:nvGraphicFramePr>
        <p:xfrm>
          <a:off x="878681" y="2339552"/>
          <a:ext cx="2746375" cy="495011"/>
        </p:xfrm>
        <a:graphic>
          <a:graphicData uri="http://schemas.openxmlformats.org/presentationml/2006/ole">
            <mc:AlternateContent xmlns:mc="http://schemas.openxmlformats.org/markup-compatibility/2006">
              <mc:Choice xmlns:v="urn:schemas-microsoft-com:vml" Requires="v">
                <p:oleObj spid="_x0000_s58541" name="Equation" r:id="rId4" imgW="1409400" imgH="253800" progId="Equation.DSMT4">
                  <p:embed/>
                </p:oleObj>
              </mc:Choice>
              <mc:Fallback>
                <p:oleObj name="Equation" r:id="rId4" imgW="1409400" imgH="253800" progId="Equation.DSMT4">
                  <p:embed/>
                  <p:pic>
                    <p:nvPicPr>
                      <p:cNvPr id="3" name="Object 2"/>
                      <p:cNvPicPr/>
                      <p:nvPr/>
                    </p:nvPicPr>
                    <p:blipFill>
                      <a:blip r:embed="rId5"/>
                      <a:stretch>
                        <a:fillRect/>
                      </a:stretch>
                    </p:blipFill>
                    <p:spPr>
                      <a:xfrm>
                        <a:off x="878681" y="2339552"/>
                        <a:ext cx="2746375" cy="495011"/>
                      </a:xfrm>
                      <a:prstGeom prst="rect">
                        <a:avLst/>
                      </a:prstGeom>
                    </p:spPr>
                  </p:pic>
                </p:oleObj>
              </mc:Fallback>
            </mc:AlternateContent>
          </a:graphicData>
        </a:graphic>
      </p:graphicFrame>
      <p:sp>
        <p:nvSpPr>
          <p:cNvPr id="8" name="Content Placeholder 7"/>
          <p:cNvSpPr>
            <a:spLocks noGrp="1"/>
          </p:cNvSpPr>
          <p:nvPr>
            <p:ph sz="quarter" idx="14"/>
          </p:nvPr>
        </p:nvSpPr>
        <p:spPr>
          <a:xfrm>
            <a:off x="1837953" y="2775228"/>
            <a:ext cx="3276508" cy="474934"/>
          </a:xfrm>
        </p:spPr>
        <p:txBody>
          <a:bodyPr/>
          <a:lstStyle/>
          <a:p>
            <a:r>
              <a:rPr lang="en-US" dirty="0">
                <a:solidFill>
                  <a:srgbClr val="FF0000"/>
                </a:solidFill>
                <a:latin typeface="Arial" panose="020B0604020202020204" pitchFamily="34" charset="0"/>
                <a:cs typeface="Arial" panose="020B0604020202020204" pitchFamily="34" charset="0"/>
              </a:rPr>
              <a:t>No</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MPL</a:t>
            </a:r>
            <a:r>
              <a:rPr lang="en-US" dirty="0">
                <a:latin typeface="Arial" panose="020B0604020202020204" pitchFamily="34" charset="0"/>
                <a:cs typeface="Arial" panose="020B0604020202020204" pitchFamily="34" charset="0"/>
              </a:rPr>
              <a:t> = 15 for all </a:t>
            </a:r>
            <a:r>
              <a:rPr lang="en-US" b="1" i="1" dirty="0">
                <a:latin typeface="Arial" panose="020B0604020202020204" pitchFamily="34" charset="0"/>
                <a:cs typeface="Arial" panose="020B0604020202020204" pitchFamily="34" charset="0"/>
              </a:rPr>
              <a:t>L</a:t>
            </a:r>
          </a:p>
        </p:txBody>
      </p:sp>
      <p:graphicFrame>
        <p:nvGraphicFramePr>
          <p:cNvPr id="11" name="Object 10" descr="An equation labeled b reads, F (K, L) equals square root of KL."/>
          <p:cNvGraphicFramePr>
            <a:graphicFrameLocks noChangeAspect="1"/>
          </p:cNvGraphicFramePr>
          <p:nvPr>
            <p:extLst>
              <p:ext uri="{D42A27DB-BD31-4B8C-83A1-F6EECF244321}">
                <p14:modId xmlns:p14="http://schemas.microsoft.com/office/powerpoint/2010/main" val="1557205377"/>
              </p:ext>
            </p:extLst>
          </p:nvPr>
        </p:nvGraphicFramePr>
        <p:xfrm>
          <a:off x="852776" y="3268158"/>
          <a:ext cx="2228273" cy="519545"/>
        </p:xfrm>
        <a:graphic>
          <a:graphicData uri="http://schemas.openxmlformats.org/presentationml/2006/ole">
            <mc:AlternateContent xmlns:mc="http://schemas.openxmlformats.org/markup-compatibility/2006">
              <mc:Choice xmlns:v="urn:schemas-microsoft-com:vml" Requires="v">
                <p:oleObj spid="_x0000_s58542" name="Equation" r:id="rId6" imgW="1143000" imgH="266400" progId="Equation.DSMT4">
                  <p:embed/>
                </p:oleObj>
              </mc:Choice>
              <mc:Fallback>
                <p:oleObj name="Equation" r:id="rId6" imgW="1143000" imgH="266400" progId="Equation.DSMT4">
                  <p:embed/>
                  <p:pic>
                    <p:nvPicPr>
                      <p:cNvPr id="7" name="Object 6"/>
                      <p:cNvPicPr/>
                      <p:nvPr/>
                    </p:nvPicPr>
                    <p:blipFill>
                      <a:blip r:embed="rId7"/>
                      <a:stretch>
                        <a:fillRect/>
                      </a:stretch>
                    </p:blipFill>
                    <p:spPr>
                      <a:xfrm>
                        <a:off x="852776" y="3268158"/>
                        <a:ext cx="2228273" cy="519545"/>
                      </a:xfrm>
                      <a:prstGeom prst="rect">
                        <a:avLst/>
                      </a:prstGeom>
                    </p:spPr>
                  </p:pic>
                </p:oleObj>
              </mc:Fallback>
            </mc:AlternateContent>
          </a:graphicData>
        </a:graphic>
      </p:graphicFrame>
      <p:sp>
        <p:nvSpPr>
          <p:cNvPr id="9" name="Content Placeholder 8"/>
          <p:cNvSpPr>
            <a:spLocks noGrp="1"/>
          </p:cNvSpPr>
          <p:nvPr>
            <p:ph sz="quarter" idx="15"/>
          </p:nvPr>
        </p:nvSpPr>
        <p:spPr>
          <a:xfrm>
            <a:off x="1837953" y="3811667"/>
            <a:ext cx="3799331" cy="492743"/>
          </a:xfrm>
        </p:spPr>
        <p:txBody>
          <a:bodyPr/>
          <a:lstStyle/>
          <a:p>
            <a:r>
              <a:rPr lang="en-US" dirty="0">
                <a:solidFill>
                  <a:srgbClr val="FF0000"/>
                </a:solidFill>
                <a:latin typeface="Arial" panose="020B0604020202020204" pitchFamily="34" charset="0"/>
                <a:cs typeface="Arial" panose="020B0604020202020204" pitchFamily="34" charset="0"/>
              </a:rPr>
              <a:t>Yes</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MPL</a:t>
            </a:r>
            <a:r>
              <a:rPr lang="en-US" dirty="0">
                <a:latin typeface="Arial" panose="020B0604020202020204" pitchFamily="34" charset="0"/>
                <a:cs typeface="Arial" panose="020B0604020202020204" pitchFamily="34" charset="0"/>
              </a:rPr>
              <a:t> falls as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rises</a:t>
            </a:r>
          </a:p>
        </p:txBody>
      </p:sp>
      <p:graphicFrame>
        <p:nvGraphicFramePr>
          <p:cNvPr id="12" name="Object 11" descr="An equation labeled c reads, F (K, L) equals 2 times square root of K plus 15 times square root of L."/>
          <p:cNvGraphicFramePr>
            <a:graphicFrameLocks noChangeAspect="1"/>
          </p:cNvGraphicFramePr>
          <p:nvPr>
            <p:extLst>
              <p:ext uri="{D42A27DB-BD31-4B8C-83A1-F6EECF244321}">
                <p14:modId xmlns:p14="http://schemas.microsoft.com/office/powerpoint/2010/main" val="991534349"/>
              </p:ext>
            </p:extLst>
          </p:nvPr>
        </p:nvGraphicFramePr>
        <p:xfrm>
          <a:off x="900978" y="4390747"/>
          <a:ext cx="3192318" cy="519545"/>
        </p:xfrm>
        <a:graphic>
          <a:graphicData uri="http://schemas.openxmlformats.org/presentationml/2006/ole">
            <mc:AlternateContent xmlns:mc="http://schemas.openxmlformats.org/markup-compatibility/2006">
              <mc:Choice xmlns:v="urn:schemas-microsoft-com:vml" Requires="v">
                <p:oleObj spid="_x0000_s58543" name="Equation" r:id="rId8" imgW="1638000" imgH="266400" progId="Equation.DSMT4">
                  <p:embed/>
                </p:oleObj>
              </mc:Choice>
              <mc:Fallback>
                <p:oleObj name="Equation" r:id="rId8" imgW="1638000" imgH="266400" progId="Equation.DSMT4">
                  <p:embed/>
                  <p:pic>
                    <p:nvPicPr>
                      <p:cNvPr id="7" name="Object 6"/>
                      <p:cNvPicPr/>
                      <p:nvPr/>
                    </p:nvPicPr>
                    <p:blipFill>
                      <a:blip r:embed="rId9"/>
                      <a:stretch>
                        <a:fillRect/>
                      </a:stretch>
                    </p:blipFill>
                    <p:spPr>
                      <a:xfrm>
                        <a:off x="900978" y="4390747"/>
                        <a:ext cx="3192318" cy="519545"/>
                      </a:xfrm>
                      <a:prstGeom prst="rect">
                        <a:avLst/>
                      </a:prstGeom>
                    </p:spPr>
                  </p:pic>
                </p:oleObj>
              </mc:Fallback>
            </mc:AlternateContent>
          </a:graphicData>
        </a:graphic>
      </p:graphicFrame>
      <p:sp>
        <p:nvSpPr>
          <p:cNvPr id="10" name="Content Placeholder 9"/>
          <p:cNvSpPr>
            <a:spLocks noGrp="1"/>
          </p:cNvSpPr>
          <p:nvPr>
            <p:ph sz="quarter" idx="16"/>
          </p:nvPr>
        </p:nvSpPr>
        <p:spPr>
          <a:xfrm>
            <a:off x="1837953" y="4937403"/>
            <a:ext cx="3559318" cy="507445"/>
          </a:xfrm>
        </p:spPr>
        <p:txBody>
          <a:bodyPr/>
          <a:lstStyle/>
          <a:p>
            <a:r>
              <a:rPr lang="en-US" dirty="0">
                <a:solidFill>
                  <a:srgbClr val="FF0000"/>
                </a:solidFill>
                <a:latin typeface="Arial" panose="020B0604020202020204" pitchFamily="34" charset="0"/>
                <a:cs typeface="Arial" panose="020B0604020202020204" pitchFamily="34" charset="0"/>
              </a:rPr>
              <a:t>Yes</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MPL</a:t>
            </a:r>
            <a:r>
              <a:rPr lang="en-US" dirty="0">
                <a:latin typeface="Arial" panose="020B0604020202020204" pitchFamily="34" charset="0"/>
                <a:cs typeface="Arial" panose="020B0604020202020204" pitchFamily="34" charset="0"/>
              </a:rPr>
              <a:t> falls as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rises</a:t>
            </a:r>
          </a:p>
        </p:txBody>
      </p:sp>
    </p:spTree>
    <p:extLst>
      <p:ext uri="{BB962C8B-B14F-4D97-AF65-F5344CB8AC3E}">
        <p14:creationId xmlns:p14="http://schemas.microsoft.com/office/powerpoint/2010/main" val="42371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br>
              <a:rPr lang="en-US" sz="2800" baseline="0" dirty="0">
                <a:solidFill>
                  <a:schemeClr val="bg1"/>
                </a:solidFill>
                <a:effectLst>
                  <a:outerShdw blurRad="38100" dist="38100" dir="2700000" algn="tl">
                    <a:srgbClr val="000000">
                      <a:alpha val="43137"/>
                    </a:srgbClr>
                  </a:outerShdw>
                </a:effectLst>
              </a:rPr>
            </a:br>
            <a:r>
              <a:rPr lang="en-US" i="1" dirty="0">
                <a:solidFill>
                  <a:srgbClr val="B16447"/>
                </a:solidFill>
              </a:rPr>
              <a:t>MPL</a:t>
            </a:r>
            <a:r>
              <a:rPr lang="en-US" dirty="0">
                <a:solidFill>
                  <a:srgbClr val="B16447"/>
                </a:solidFill>
              </a:rPr>
              <a:t> and labor demand</a:t>
            </a:r>
          </a:p>
        </p:txBody>
      </p:sp>
      <p:sp>
        <p:nvSpPr>
          <p:cNvPr id="9" name="Content Placeholder 2">
            <a:extLst>
              <a:ext uri="{FF2B5EF4-FFF2-40B4-BE49-F238E27FC236}">
                <a16:creationId xmlns:a16="http://schemas.microsoft.com/office/drawing/2014/main" id="{A1C5477F-7371-4B4C-A2CC-CD240A78B3C6}"/>
              </a:ext>
            </a:extLst>
          </p:cNvPr>
          <p:cNvSpPr txBox="1">
            <a:spLocks noGrp="1"/>
          </p:cNvSpPr>
          <p:nvPr>
            <p:ph type="body" sz="quarter" idx="10"/>
          </p:nvPr>
        </p:nvSpPr>
        <p:spPr>
          <a:xfrm>
            <a:off x="477838" y="1219200"/>
            <a:ext cx="5313362" cy="5200650"/>
          </a:xfrm>
          <a:prstGeom prst="rect">
            <a:avLst/>
          </a:prstGeom>
        </p:spPr>
        <p:txBody>
          <a:bodyPr/>
          <a:lst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lumMod val="50000"/>
                  <a:lumOff val="50000"/>
                </a:schemeClr>
              </a:buClr>
            </a:pPr>
            <a:r>
              <a:rPr lang="en-US" kern="0" dirty="0"/>
              <a:t>Suppose </a:t>
            </a:r>
            <a:r>
              <a:rPr lang="en-US" b="1" i="1" kern="0" dirty="0"/>
              <a:t>W</a:t>
            </a:r>
            <a:r>
              <a:rPr lang="en-US" kern="0" dirty="0"/>
              <a:t>/</a:t>
            </a:r>
            <a:r>
              <a:rPr lang="en-US" b="1" i="1" kern="0" dirty="0"/>
              <a:t>P</a:t>
            </a:r>
            <a:r>
              <a:rPr lang="en-US" kern="0" dirty="0"/>
              <a:t> = 6.</a:t>
            </a:r>
          </a:p>
          <a:p>
            <a:pPr marL="342900" indent="-342900">
              <a:buClr>
                <a:schemeClr val="tx1"/>
              </a:buClr>
              <a:buSzPct val="100000"/>
              <a:buFont typeface="Arial" panose="020B0604020202020204" pitchFamily="34" charset="0"/>
              <a:buChar char="•"/>
            </a:pPr>
            <a:r>
              <a:rPr lang="en-US" kern="0" dirty="0"/>
              <a:t>If </a:t>
            </a:r>
            <a:r>
              <a:rPr lang="en-US" b="1" i="1" kern="0" dirty="0"/>
              <a:t>L</a:t>
            </a:r>
            <a:r>
              <a:rPr lang="en-US" kern="0" dirty="0"/>
              <a:t> = 3, should the firm hire more or less labor? Why?</a:t>
            </a:r>
          </a:p>
          <a:p>
            <a:pPr marL="342900" indent="-342900">
              <a:buClr>
                <a:schemeClr val="tx1"/>
              </a:buClr>
              <a:buSzPct val="100000"/>
              <a:buFont typeface="Arial" panose="020B0604020202020204" pitchFamily="34" charset="0"/>
              <a:buChar char="•"/>
            </a:pPr>
            <a:r>
              <a:rPr lang="en-US" kern="0" dirty="0"/>
              <a:t>If </a:t>
            </a:r>
            <a:r>
              <a:rPr lang="en-US" b="1" i="1" kern="0" dirty="0"/>
              <a:t>L</a:t>
            </a:r>
            <a:r>
              <a:rPr lang="en-US" kern="0" dirty="0"/>
              <a:t> = 7, should the firm hire more or less labor? Why?</a:t>
            </a:r>
          </a:p>
        </p:txBody>
      </p:sp>
      <p:graphicFrame>
        <p:nvGraphicFramePr>
          <p:cNvPr id="10" name="Table Placeholder 9">
            <a:extLst>
              <a:ext uri="{FF2B5EF4-FFF2-40B4-BE49-F238E27FC236}">
                <a16:creationId xmlns:a16="http://schemas.microsoft.com/office/drawing/2014/main" id="{E8C000CD-5A6D-49AB-9981-CF4A958C3403}"/>
              </a:ext>
            </a:extLst>
          </p:cNvPr>
          <p:cNvGraphicFramePr>
            <a:graphicFrameLocks noGrp="1"/>
          </p:cNvGraphicFramePr>
          <p:nvPr>
            <p:ph type="tbl" sz="quarter" idx="11"/>
            <p:extLst>
              <p:ext uri="{D42A27DB-BD31-4B8C-83A1-F6EECF244321}">
                <p14:modId xmlns:p14="http://schemas.microsoft.com/office/powerpoint/2010/main" val="736183435"/>
              </p:ext>
            </p:extLst>
          </p:nvPr>
        </p:nvGraphicFramePr>
        <p:xfrm>
          <a:off x="5822950" y="1047750"/>
          <a:ext cx="2800299" cy="5486400"/>
        </p:xfrm>
        <a:graphic>
          <a:graphicData uri="http://schemas.openxmlformats.org/drawingml/2006/table">
            <a:tbl>
              <a:tblPr firstRow="1" bandRow="1">
                <a:tableStyleId>{073A0DAA-6AF3-43AB-8588-CEC1D06C72B9}</a:tableStyleId>
              </a:tblPr>
              <a:tblGrid>
                <a:gridCol w="933433">
                  <a:extLst>
                    <a:ext uri="{9D8B030D-6E8A-4147-A177-3AD203B41FA5}">
                      <a16:colId xmlns:a16="http://schemas.microsoft.com/office/drawing/2014/main" val="20000"/>
                    </a:ext>
                  </a:extLst>
                </a:gridCol>
                <a:gridCol w="933433">
                  <a:extLst>
                    <a:ext uri="{9D8B030D-6E8A-4147-A177-3AD203B41FA5}">
                      <a16:colId xmlns:a16="http://schemas.microsoft.com/office/drawing/2014/main" val="20001"/>
                    </a:ext>
                  </a:extLst>
                </a:gridCol>
                <a:gridCol w="933433">
                  <a:extLst>
                    <a:ext uri="{9D8B030D-6E8A-4147-A177-3AD203B41FA5}">
                      <a16:colId xmlns:a16="http://schemas.microsoft.com/office/drawing/2014/main" val="20002"/>
                    </a:ext>
                  </a:extLst>
                </a:gridCol>
              </a:tblGrid>
              <a:tr h="370840">
                <a:tc>
                  <a:txBody>
                    <a:bodyPr/>
                    <a:lstStyle/>
                    <a:p>
                      <a:pPr algn="ctr"/>
                      <a:r>
                        <a:rPr lang="en-US" sz="2400" i="1" dirty="0">
                          <a:latin typeface="Arial" panose="020B0604020202020204" pitchFamily="34" charset="0"/>
                          <a:cs typeface="Arial" panose="020B0604020202020204" pitchFamily="34" charset="0"/>
                        </a:rPr>
                        <a:t>L</a:t>
                      </a:r>
                    </a:p>
                  </a:txBody>
                  <a:tcPr/>
                </a:tc>
                <a:tc>
                  <a:txBody>
                    <a:bodyPr/>
                    <a:lstStyle/>
                    <a:p>
                      <a:pPr algn="ctr"/>
                      <a:r>
                        <a:rPr lang="en-US" sz="2400" i="1" dirty="0">
                          <a:latin typeface="Arial" panose="020B0604020202020204" pitchFamily="34" charset="0"/>
                          <a:cs typeface="Arial" panose="020B0604020202020204" pitchFamily="34" charset="0"/>
                        </a:rPr>
                        <a:t>Y</a:t>
                      </a:r>
                    </a:p>
                  </a:txBody>
                  <a:tcPr/>
                </a:tc>
                <a:tc>
                  <a:txBody>
                    <a:bodyPr/>
                    <a:lstStyle/>
                    <a:p>
                      <a:pPr algn="ctr"/>
                      <a:r>
                        <a:rPr lang="en-US" sz="2400" i="1" dirty="0">
                          <a:latin typeface="Arial" panose="020B0604020202020204" pitchFamily="34" charset="0"/>
                          <a:cs typeface="Arial" panose="020B0604020202020204" pitchFamily="34" charset="0"/>
                        </a:rPr>
                        <a:t>MPL</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0</a:t>
                      </a:r>
                    </a:p>
                  </a:txBody>
                  <a:tcPr/>
                </a:tc>
                <a:tc>
                  <a:txBody>
                    <a:bodyPr/>
                    <a:lstStyle/>
                    <a:p>
                      <a:pPr algn="ctr"/>
                      <a:r>
                        <a:rPr lang="en-US" sz="2400" dirty="0">
                          <a:latin typeface="Arial" panose="020B0604020202020204" pitchFamily="34" charset="0"/>
                          <a:cs typeface="Arial" panose="020B0604020202020204" pitchFamily="34" charset="0"/>
                        </a:rPr>
                        <a:t>0</a:t>
                      </a:r>
                    </a:p>
                  </a:txBody>
                  <a:tcPr/>
                </a:tc>
                <a:tc>
                  <a:txBody>
                    <a:bodyPr/>
                    <a:lstStyle/>
                    <a:p>
                      <a:pPr algn="ctr"/>
                      <a:r>
                        <a:rPr lang="en-US" sz="2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pPr algn="ctr"/>
                      <a:r>
                        <a:rPr lang="en-US" sz="2400" dirty="0">
                          <a:latin typeface="Arial" panose="020B0604020202020204" pitchFamily="34" charset="0"/>
                          <a:cs typeface="Arial" panose="020B0604020202020204" pitchFamily="34" charset="0"/>
                        </a:rPr>
                        <a:t>10</a:t>
                      </a:r>
                    </a:p>
                  </a:txBody>
                  <a:tcPr/>
                </a:tc>
                <a:tc>
                  <a:txBody>
                    <a:bodyPr/>
                    <a:lstStyle/>
                    <a:p>
                      <a:pPr algn="ctr"/>
                      <a:r>
                        <a:rPr lang="en-US" sz="24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2</a:t>
                      </a:r>
                    </a:p>
                  </a:txBody>
                  <a:tcPr/>
                </a:tc>
                <a:tc>
                  <a:txBody>
                    <a:bodyPr/>
                    <a:lstStyle/>
                    <a:p>
                      <a:pPr algn="ctr"/>
                      <a:r>
                        <a:rPr lang="en-US" sz="2400" dirty="0">
                          <a:latin typeface="Arial" panose="020B0604020202020204" pitchFamily="34" charset="0"/>
                          <a:cs typeface="Arial" panose="020B0604020202020204" pitchFamily="34" charset="0"/>
                        </a:rPr>
                        <a:t>19</a:t>
                      </a:r>
                    </a:p>
                  </a:txBody>
                  <a:tcPr/>
                </a:tc>
                <a:tc>
                  <a:txBody>
                    <a:bodyPr/>
                    <a:lstStyle/>
                    <a:p>
                      <a:pPr algn="ctr"/>
                      <a:r>
                        <a:rPr lang="en-US" sz="24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3</a:t>
                      </a:r>
                    </a:p>
                  </a:txBody>
                  <a:tcPr/>
                </a:tc>
                <a:tc>
                  <a:txBody>
                    <a:bodyPr/>
                    <a:lstStyle/>
                    <a:p>
                      <a:pPr algn="ctr"/>
                      <a:r>
                        <a:rPr lang="en-US" sz="2400" dirty="0">
                          <a:latin typeface="Arial" panose="020B0604020202020204" pitchFamily="34" charset="0"/>
                          <a:cs typeface="Arial" panose="020B0604020202020204" pitchFamily="34" charset="0"/>
                        </a:rPr>
                        <a:t>27</a:t>
                      </a:r>
                    </a:p>
                  </a:txBody>
                  <a:tcPr/>
                </a:tc>
                <a:tc>
                  <a:txBody>
                    <a:bodyPr/>
                    <a:lstStyle/>
                    <a:p>
                      <a:pPr algn="ctr"/>
                      <a:r>
                        <a:rPr lang="en-US" sz="2400"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ctr"/>
                      <a:r>
                        <a:rPr lang="en-US" sz="2400" dirty="0">
                          <a:latin typeface="Arial" panose="020B0604020202020204" pitchFamily="34" charset="0"/>
                          <a:cs typeface="Arial" panose="020B0604020202020204" pitchFamily="34" charset="0"/>
                        </a:rPr>
                        <a:t>34</a:t>
                      </a:r>
                    </a:p>
                  </a:txBody>
                  <a:tcPr/>
                </a:tc>
                <a:tc>
                  <a:txBody>
                    <a:bodyPr/>
                    <a:lstStyle/>
                    <a:p>
                      <a:pPr algn="ctr"/>
                      <a:r>
                        <a:rPr lang="en-US" sz="24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5</a:t>
                      </a:r>
                    </a:p>
                  </a:txBody>
                  <a:tcPr/>
                </a:tc>
                <a:tc>
                  <a:txBody>
                    <a:bodyPr/>
                    <a:lstStyle/>
                    <a:p>
                      <a:pPr algn="ctr"/>
                      <a:r>
                        <a:rPr lang="en-US" sz="2400" dirty="0">
                          <a:latin typeface="Arial" panose="020B0604020202020204" pitchFamily="34" charset="0"/>
                          <a:cs typeface="Arial" panose="020B0604020202020204" pitchFamily="34" charset="0"/>
                        </a:rPr>
                        <a:t>40</a:t>
                      </a:r>
                    </a:p>
                  </a:txBody>
                  <a:tcPr/>
                </a:tc>
                <a:tc>
                  <a:txBody>
                    <a:bodyPr/>
                    <a:lstStyle/>
                    <a:p>
                      <a:pPr algn="ctr"/>
                      <a:r>
                        <a:rPr lang="en-US" sz="24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6</a:t>
                      </a:r>
                    </a:p>
                  </a:txBody>
                  <a:tcPr/>
                </a:tc>
                <a:tc>
                  <a:txBody>
                    <a:bodyPr/>
                    <a:lstStyle/>
                    <a:p>
                      <a:pPr algn="ctr"/>
                      <a:r>
                        <a:rPr lang="en-US" sz="2400" dirty="0">
                          <a:latin typeface="Arial" panose="020B0604020202020204" pitchFamily="34" charset="0"/>
                          <a:cs typeface="Arial" panose="020B0604020202020204" pitchFamily="34" charset="0"/>
                        </a:rPr>
                        <a:t>45</a:t>
                      </a:r>
                    </a:p>
                  </a:txBody>
                  <a:tcPr/>
                </a:tc>
                <a:tc>
                  <a:txBody>
                    <a:bodyPr/>
                    <a:lstStyle/>
                    <a:p>
                      <a:pPr algn="ctr"/>
                      <a:r>
                        <a:rPr lang="en-US" sz="24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0007"/>
                  </a:ext>
                </a:extLst>
              </a:tr>
              <a:tr h="370840">
                <a:tc>
                  <a:txBody>
                    <a:bodyPr/>
                    <a:lstStyle/>
                    <a:p>
                      <a:pPr algn="ctr"/>
                      <a:r>
                        <a:rPr lang="en-US" sz="2400" dirty="0">
                          <a:latin typeface="Arial" panose="020B0604020202020204" pitchFamily="34" charset="0"/>
                          <a:cs typeface="Arial" panose="020B0604020202020204" pitchFamily="34" charset="0"/>
                        </a:rPr>
                        <a:t>7</a:t>
                      </a:r>
                    </a:p>
                  </a:txBody>
                  <a:tcPr/>
                </a:tc>
                <a:tc>
                  <a:txBody>
                    <a:bodyPr/>
                    <a:lstStyle/>
                    <a:p>
                      <a:pPr algn="ctr"/>
                      <a:r>
                        <a:rPr lang="en-US" sz="2400" dirty="0">
                          <a:latin typeface="Arial" panose="020B0604020202020204" pitchFamily="34" charset="0"/>
                          <a:cs typeface="Arial" panose="020B0604020202020204" pitchFamily="34" charset="0"/>
                        </a:rPr>
                        <a:t>49</a:t>
                      </a:r>
                    </a:p>
                  </a:txBody>
                  <a:tcPr/>
                </a:tc>
                <a:tc>
                  <a:txBody>
                    <a:bodyPr/>
                    <a:lstStyle/>
                    <a:p>
                      <a:pPr algn="ctr"/>
                      <a:r>
                        <a:rPr lang="en-US" sz="2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8"/>
                  </a:ext>
                </a:extLst>
              </a:tr>
              <a:tr h="370840">
                <a:tc>
                  <a:txBody>
                    <a:bodyPr/>
                    <a:lstStyle/>
                    <a:p>
                      <a:pPr algn="ctr"/>
                      <a:r>
                        <a:rPr lang="en-US" sz="2400" dirty="0">
                          <a:latin typeface="Arial" panose="020B0604020202020204" pitchFamily="34" charset="0"/>
                          <a:cs typeface="Arial" panose="020B0604020202020204" pitchFamily="34" charset="0"/>
                        </a:rPr>
                        <a:t>8</a:t>
                      </a:r>
                    </a:p>
                  </a:txBody>
                  <a:tcPr/>
                </a:tc>
                <a:tc>
                  <a:txBody>
                    <a:bodyPr/>
                    <a:lstStyle/>
                    <a:p>
                      <a:pPr algn="ctr"/>
                      <a:r>
                        <a:rPr lang="en-US" sz="2400" dirty="0">
                          <a:latin typeface="Arial" panose="020B0604020202020204" pitchFamily="34" charset="0"/>
                          <a:cs typeface="Arial" panose="020B0604020202020204" pitchFamily="34" charset="0"/>
                        </a:rPr>
                        <a:t>52</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10009"/>
                  </a:ext>
                </a:extLst>
              </a:tr>
              <a:tr h="370840">
                <a:tc>
                  <a:txBody>
                    <a:bodyPr/>
                    <a:lstStyle/>
                    <a:p>
                      <a:pPr algn="ctr"/>
                      <a:r>
                        <a:rPr lang="en-US" sz="2400" dirty="0">
                          <a:latin typeface="Arial" panose="020B0604020202020204" pitchFamily="34" charset="0"/>
                          <a:cs typeface="Arial" panose="020B0604020202020204" pitchFamily="34" charset="0"/>
                        </a:rPr>
                        <a:t>9</a:t>
                      </a:r>
                    </a:p>
                  </a:txBody>
                  <a:tcPr/>
                </a:tc>
                <a:tc>
                  <a:txBody>
                    <a:bodyPr/>
                    <a:lstStyle/>
                    <a:p>
                      <a:pPr algn="ctr"/>
                      <a:r>
                        <a:rPr lang="en-US" sz="2400" dirty="0">
                          <a:latin typeface="Arial" panose="020B0604020202020204" pitchFamily="34" charset="0"/>
                          <a:cs typeface="Arial" panose="020B0604020202020204" pitchFamily="34" charset="0"/>
                        </a:rPr>
                        <a:t>54</a:t>
                      </a:r>
                    </a:p>
                  </a:txBody>
                  <a:tcPr/>
                </a:tc>
                <a:tc>
                  <a:txBody>
                    <a:bodyPr/>
                    <a:lstStyle/>
                    <a:p>
                      <a:pPr algn="ctr"/>
                      <a:r>
                        <a:rPr lang="en-US" sz="24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10"/>
                  </a:ext>
                </a:extLst>
              </a:tr>
              <a:tr h="370840">
                <a:tc>
                  <a:txBody>
                    <a:bodyPr/>
                    <a:lstStyle/>
                    <a:p>
                      <a:pPr algn="ctr"/>
                      <a:r>
                        <a:rPr lang="en-US" sz="2400" dirty="0">
                          <a:latin typeface="Arial" panose="020B0604020202020204" pitchFamily="34" charset="0"/>
                          <a:cs typeface="Arial" panose="020B0604020202020204" pitchFamily="34" charset="0"/>
                        </a:rPr>
                        <a:t>10</a:t>
                      </a:r>
                    </a:p>
                  </a:txBody>
                  <a:tcPr/>
                </a:tc>
                <a:tc>
                  <a:txBody>
                    <a:bodyPr/>
                    <a:lstStyle/>
                    <a:p>
                      <a:pPr algn="ctr"/>
                      <a:r>
                        <a:rPr lang="en-US" sz="2400" dirty="0">
                          <a:latin typeface="Arial" panose="020B0604020202020204" pitchFamily="34" charset="0"/>
                          <a:cs typeface="Arial" panose="020B0604020202020204" pitchFamily="34" charset="0"/>
                        </a:rPr>
                        <a:t>55</a:t>
                      </a:r>
                    </a:p>
                  </a:txBody>
                  <a:tcPr/>
                </a:tc>
                <a:tc>
                  <a:txBody>
                    <a:bodyPr/>
                    <a:lstStyle/>
                    <a:p>
                      <a:pPr algn="ctr"/>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1149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br>
              <a:rPr lang="en-US" sz="2800" baseline="0" dirty="0">
                <a:solidFill>
                  <a:schemeClr val="bg1"/>
                </a:solidFill>
                <a:effectLst>
                  <a:outerShdw blurRad="38100" dist="38100" dir="2700000" algn="tl">
                    <a:srgbClr val="000000">
                      <a:alpha val="43137"/>
                    </a:srgbClr>
                  </a:outerShdw>
                </a:effectLst>
              </a:rPr>
            </a:br>
            <a:r>
              <a:rPr lang="en-US" i="1" dirty="0">
                <a:solidFill>
                  <a:srgbClr val="B16447"/>
                </a:solidFill>
              </a:rPr>
              <a:t>MPL</a:t>
            </a:r>
            <a:r>
              <a:rPr lang="en-US" dirty="0">
                <a:solidFill>
                  <a:srgbClr val="B16447"/>
                </a:solidFill>
              </a:rPr>
              <a:t> and labor demand, answers</a:t>
            </a:r>
          </a:p>
        </p:txBody>
      </p:sp>
      <p:sp>
        <p:nvSpPr>
          <p:cNvPr id="10" name="Content Placeholder 2">
            <a:extLst>
              <a:ext uri="{FF2B5EF4-FFF2-40B4-BE49-F238E27FC236}">
                <a16:creationId xmlns:a16="http://schemas.microsoft.com/office/drawing/2014/main" id="{A1C5477F-7371-4B4C-A2CC-CD240A78B3C6}"/>
              </a:ext>
            </a:extLst>
          </p:cNvPr>
          <p:cNvSpPr txBox="1">
            <a:spLocks noGrp="1"/>
          </p:cNvSpPr>
          <p:nvPr>
            <p:ph type="body" sz="quarter" idx="10"/>
          </p:nvPr>
        </p:nvSpPr>
        <p:spPr>
          <a:xfrm>
            <a:off x="477838" y="1219200"/>
            <a:ext cx="5199062" cy="5200650"/>
          </a:xfrm>
          <a:prstGeom prst="rect">
            <a:avLst/>
          </a:prstGeom>
        </p:spPr>
        <p:txBody>
          <a:bodyPr/>
          <a:lst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lumMod val="50000"/>
                  <a:lumOff val="50000"/>
                </a:schemeClr>
              </a:buClr>
            </a:pPr>
            <a:r>
              <a:rPr lang="en-US" kern="0" dirty="0"/>
              <a:t>Suppose </a:t>
            </a:r>
            <a:r>
              <a:rPr lang="en-US" b="1" i="1" kern="0" dirty="0"/>
              <a:t>W</a:t>
            </a:r>
            <a:r>
              <a:rPr lang="en-US" kern="0" dirty="0"/>
              <a:t>/</a:t>
            </a:r>
            <a:r>
              <a:rPr lang="en-US" b="1" i="1" kern="0" dirty="0"/>
              <a:t>P</a:t>
            </a:r>
            <a:r>
              <a:rPr lang="en-US" kern="0" dirty="0"/>
              <a:t> = 6.</a:t>
            </a:r>
          </a:p>
          <a:p>
            <a:pPr marL="342900" indent="-342900">
              <a:buClr>
                <a:schemeClr val="tx1"/>
              </a:buClr>
              <a:buSzPct val="100000"/>
              <a:buFont typeface="Arial" pitchFamily="34" charset="0"/>
              <a:buChar char="•"/>
            </a:pPr>
            <a:r>
              <a:rPr lang="en-US" kern="0" dirty="0"/>
              <a:t>If </a:t>
            </a:r>
            <a:r>
              <a:rPr lang="en-US" b="1" i="1" kern="0" dirty="0"/>
              <a:t>L</a:t>
            </a:r>
            <a:r>
              <a:rPr lang="en-US" kern="0" dirty="0"/>
              <a:t> = 3, should the firm hire more or less labor? Why?</a:t>
            </a:r>
          </a:p>
          <a:p>
            <a:pPr marL="342900" lvl="1" indent="0">
              <a:buClr>
                <a:schemeClr val="tx1"/>
              </a:buClr>
              <a:buNone/>
            </a:pPr>
            <a:r>
              <a:rPr lang="en-US" dirty="0"/>
              <a:t>Answer: </a:t>
            </a:r>
            <a:r>
              <a:rPr lang="en-US" dirty="0">
                <a:solidFill>
                  <a:srgbClr val="FF0000"/>
                </a:solidFill>
              </a:rPr>
              <a:t>More</a:t>
            </a:r>
            <a:r>
              <a:rPr lang="en-US" dirty="0"/>
              <a:t> because the benefit of the 4th worker (</a:t>
            </a:r>
            <a:r>
              <a:rPr lang="en-US" i="1" dirty="0"/>
              <a:t>MPL</a:t>
            </a:r>
            <a:r>
              <a:rPr lang="en-US" dirty="0"/>
              <a:t> = 7) exceeds its cost (</a:t>
            </a:r>
            <a:r>
              <a:rPr lang="en-US" i="1" dirty="0"/>
              <a:t>W</a:t>
            </a:r>
            <a:r>
              <a:rPr lang="en-US" dirty="0"/>
              <a:t>/</a:t>
            </a:r>
            <a:r>
              <a:rPr lang="en-US" i="1" dirty="0"/>
              <a:t>P</a:t>
            </a:r>
            <a:r>
              <a:rPr lang="en-US" dirty="0"/>
              <a:t> = 6)</a:t>
            </a:r>
            <a:endParaRPr lang="en-US" kern="0" dirty="0"/>
          </a:p>
          <a:p>
            <a:pPr marL="342900" indent="-342900">
              <a:buClr>
                <a:schemeClr val="tx1"/>
              </a:buClr>
              <a:buSzPct val="100000"/>
              <a:buFont typeface="Arial" pitchFamily="34" charset="0"/>
              <a:buChar char="•"/>
            </a:pPr>
            <a:r>
              <a:rPr lang="en-US" kern="0" dirty="0"/>
              <a:t>If </a:t>
            </a:r>
            <a:r>
              <a:rPr lang="en-US" b="1" i="1" kern="0" dirty="0"/>
              <a:t>L</a:t>
            </a:r>
            <a:r>
              <a:rPr lang="en-US" kern="0" dirty="0"/>
              <a:t> = 7, should the firm hire more or less labor? Why?</a:t>
            </a:r>
          </a:p>
          <a:p>
            <a:pPr marL="342900" lvl="1" indent="0">
              <a:buClr>
                <a:schemeClr val="tx1"/>
              </a:buClr>
              <a:buNone/>
            </a:pPr>
            <a:r>
              <a:rPr lang="en-US" dirty="0"/>
              <a:t>Answer: </a:t>
            </a:r>
            <a:r>
              <a:rPr lang="en-US" dirty="0">
                <a:solidFill>
                  <a:srgbClr val="FF0000"/>
                </a:solidFill>
              </a:rPr>
              <a:t>Less</a:t>
            </a:r>
            <a:r>
              <a:rPr lang="en-US" dirty="0"/>
              <a:t> because the 7th worker adds </a:t>
            </a:r>
            <a:r>
              <a:rPr lang="en-US" i="1" dirty="0"/>
              <a:t>MPL</a:t>
            </a:r>
            <a:r>
              <a:rPr lang="en-US" dirty="0"/>
              <a:t> = 4 units of output but costs the firm </a:t>
            </a:r>
            <a:r>
              <a:rPr lang="en-US" i="1" dirty="0"/>
              <a:t>W</a:t>
            </a:r>
            <a:r>
              <a:rPr lang="en-US" dirty="0"/>
              <a:t>/</a:t>
            </a:r>
            <a:r>
              <a:rPr lang="en-US" i="1" dirty="0"/>
              <a:t>P</a:t>
            </a:r>
            <a:r>
              <a:rPr lang="en-US" dirty="0"/>
              <a:t> = 6.</a:t>
            </a:r>
          </a:p>
        </p:txBody>
      </p:sp>
      <p:graphicFrame>
        <p:nvGraphicFramePr>
          <p:cNvPr id="9" name="Table Placeholder 8"/>
          <p:cNvGraphicFramePr>
            <a:graphicFrameLocks noGrp="1"/>
          </p:cNvGraphicFramePr>
          <p:nvPr>
            <p:ph type="tbl" sz="quarter" idx="11"/>
            <p:extLst>
              <p:ext uri="{D42A27DB-BD31-4B8C-83A1-F6EECF244321}">
                <p14:modId xmlns:p14="http://schemas.microsoft.com/office/powerpoint/2010/main" val="1140313267"/>
              </p:ext>
            </p:extLst>
          </p:nvPr>
        </p:nvGraphicFramePr>
        <p:xfrm>
          <a:off x="5822950" y="1047750"/>
          <a:ext cx="2800299" cy="5486400"/>
        </p:xfrm>
        <a:graphic>
          <a:graphicData uri="http://schemas.openxmlformats.org/drawingml/2006/table">
            <a:tbl>
              <a:tblPr firstRow="1" bandRow="1">
                <a:tableStyleId>{073A0DAA-6AF3-43AB-8588-CEC1D06C72B9}</a:tableStyleId>
              </a:tblPr>
              <a:tblGrid>
                <a:gridCol w="933433">
                  <a:extLst>
                    <a:ext uri="{9D8B030D-6E8A-4147-A177-3AD203B41FA5}">
                      <a16:colId xmlns:a16="http://schemas.microsoft.com/office/drawing/2014/main" val="20000"/>
                    </a:ext>
                  </a:extLst>
                </a:gridCol>
                <a:gridCol w="933433">
                  <a:extLst>
                    <a:ext uri="{9D8B030D-6E8A-4147-A177-3AD203B41FA5}">
                      <a16:colId xmlns:a16="http://schemas.microsoft.com/office/drawing/2014/main" val="20001"/>
                    </a:ext>
                  </a:extLst>
                </a:gridCol>
                <a:gridCol w="933433">
                  <a:extLst>
                    <a:ext uri="{9D8B030D-6E8A-4147-A177-3AD203B41FA5}">
                      <a16:colId xmlns:a16="http://schemas.microsoft.com/office/drawing/2014/main" val="20002"/>
                    </a:ext>
                  </a:extLst>
                </a:gridCol>
              </a:tblGrid>
              <a:tr h="370840">
                <a:tc>
                  <a:txBody>
                    <a:bodyPr/>
                    <a:lstStyle/>
                    <a:p>
                      <a:pPr algn="ctr"/>
                      <a:r>
                        <a:rPr lang="en-US" sz="2400" i="1" dirty="0">
                          <a:latin typeface="Arial" panose="020B0604020202020204" pitchFamily="34" charset="0"/>
                          <a:cs typeface="Arial" panose="020B0604020202020204" pitchFamily="34" charset="0"/>
                        </a:rPr>
                        <a:t>L</a:t>
                      </a:r>
                    </a:p>
                  </a:txBody>
                  <a:tcPr/>
                </a:tc>
                <a:tc>
                  <a:txBody>
                    <a:bodyPr/>
                    <a:lstStyle/>
                    <a:p>
                      <a:pPr algn="ctr"/>
                      <a:r>
                        <a:rPr lang="en-US" sz="2400" i="1" dirty="0">
                          <a:latin typeface="Arial" panose="020B0604020202020204" pitchFamily="34" charset="0"/>
                          <a:cs typeface="Arial" panose="020B0604020202020204" pitchFamily="34" charset="0"/>
                        </a:rPr>
                        <a:t>Y</a:t>
                      </a:r>
                    </a:p>
                  </a:txBody>
                  <a:tcPr/>
                </a:tc>
                <a:tc>
                  <a:txBody>
                    <a:bodyPr/>
                    <a:lstStyle/>
                    <a:p>
                      <a:pPr algn="ctr"/>
                      <a:r>
                        <a:rPr lang="en-US" sz="2400" i="1" dirty="0">
                          <a:latin typeface="Arial" panose="020B0604020202020204" pitchFamily="34" charset="0"/>
                          <a:cs typeface="Arial" panose="020B0604020202020204" pitchFamily="34" charset="0"/>
                        </a:rPr>
                        <a:t>MPL</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0</a:t>
                      </a:r>
                    </a:p>
                  </a:txBody>
                  <a:tcPr/>
                </a:tc>
                <a:tc>
                  <a:txBody>
                    <a:bodyPr/>
                    <a:lstStyle/>
                    <a:p>
                      <a:pPr algn="ctr"/>
                      <a:r>
                        <a:rPr lang="en-US" sz="2400" dirty="0">
                          <a:latin typeface="Arial" panose="020B0604020202020204" pitchFamily="34" charset="0"/>
                          <a:cs typeface="Arial" panose="020B0604020202020204" pitchFamily="34" charset="0"/>
                        </a:rPr>
                        <a:t>0</a:t>
                      </a:r>
                    </a:p>
                  </a:txBody>
                  <a:tcPr/>
                </a:tc>
                <a:tc>
                  <a:txBody>
                    <a:bodyPr/>
                    <a:lstStyle/>
                    <a:p>
                      <a:pPr algn="ctr"/>
                      <a:r>
                        <a:rPr lang="en-US" sz="24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1</a:t>
                      </a:r>
                    </a:p>
                  </a:txBody>
                  <a:tcPr/>
                </a:tc>
                <a:tc>
                  <a:txBody>
                    <a:bodyPr/>
                    <a:lstStyle/>
                    <a:p>
                      <a:pPr algn="ctr"/>
                      <a:r>
                        <a:rPr lang="en-US" sz="2400" dirty="0">
                          <a:latin typeface="Arial" panose="020B0604020202020204" pitchFamily="34" charset="0"/>
                          <a:cs typeface="Arial" panose="020B0604020202020204" pitchFamily="34" charset="0"/>
                        </a:rPr>
                        <a:t>10</a:t>
                      </a:r>
                    </a:p>
                  </a:txBody>
                  <a:tcPr/>
                </a:tc>
                <a:tc>
                  <a:txBody>
                    <a:bodyPr/>
                    <a:lstStyle/>
                    <a:p>
                      <a:pPr algn="ctr"/>
                      <a:r>
                        <a:rPr lang="en-US" sz="24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2</a:t>
                      </a:r>
                    </a:p>
                  </a:txBody>
                  <a:tcPr/>
                </a:tc>
                <a:tc>
                  <a:txBody>
                    <a:bodyPr/>
                    <a:lstStyle/>
                    <a:p>
                      <a:pPr algn="ctr"/>
                      <a:r>
                        <a:rPr lang="en-US" sz="2400" dirty="0">
                          <a:latin typeface="Arial" panose="020B0604020202020204" pitchFamily="34" charset="0"/>
                          <a:cs typeface="Arial" panose="020B0604020202020204" pitchFamily="34" charset="0"/>
                        </a:rPr>
                        <a:t>19</a:t>
                      </a:r>
                    </a:p>
                  </a:txBody>
                  <a:tcPr/>
                </a:tc>
                <a:tc>
                  <a:txBody>
                    <a:bodyPr/>
                    <a:lstStyle/>
                    <a:p>
                      <a:pPr algn="ctr"/>
                      <a:r>
                        <a:rPr lang="en-US" sz="24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3</a:t>
                      </a:r>
                    </a:p>
                  </a:txBody>
                  <a:tcPr/>
                </a:tc>
                <a:tc>
                  <a:txBody>
                    <a:bodyPr/>
                    <a:lstStyle/>
                    <a:p>
                      <a:pPr algn="ctr"/>
                      <a:r>
                        <a:rPr lang="en-US" sz="2400" dirty="0">
                          <a:latin typeface="Arial" panose="020B0604020202020204" pitchFamily="34" charset="0"/>
                          <a:cs typeface="Arial" panose="020B0604020202020204" pitchFamily="34" charset="0"/>
                        </a:rPr>
                        <a:t>27</a:t>
                      </a:r>
                    </a:p>
                  </a:txBody>
                  <a:tcPr/>
                </a:tc>
                <a:tc>
                  <a:txBody>
                    <a:bodyPr/>
                    <a:lstStyle/>
                    <a:p>
                      <a:pPr algn="ctr"/>
                      <a:r>
                        <a:rPr lang="en-US" sz="2400"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4</a:t>
                      </a:r>
                    </a:p>
                  </a:txBody>
                  <a:tcPr/>
                </a:tc>
                <a:tc>
                  <a:txBody>
                    <a:bodyPr/>
                    <a:lstStyle/>
                    <a:p>
                      <a:pPr algn="ctr"/>
                      <a:r>
                        <a:rPr lang="en-US" sz="2400" dirty="0">
                          <a:latin typeface="Arial" panose="020B0604020202020204" pitchFamily="34" charset="0"/>
                          <a:cs typeface="Arial" panose="020B0604020202020204" pitchFamily="34" charset="0"/>
                        </a:rPr>
                        <a:t>34</a:t>
                      </a:r>
                    </a:p>
                  </a:txBody>
                  <a:tcPr/>
                </a:tc>
                <a:tc>
                  <a:txBody>
                    <a:bodyPr/>
                    <a:lstStyle/>
                    <a:p>
                      <a:pPr algn="ctr"/>
                      <a:r>
                        <a:rPr lang="en-US" sz="24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5</a:t>
                      </a:r>
                    </a:p>
                  </a:txBody>
                  <a:tcPr/>
                </a:tc>
                <a:tc>
                  <a:txBody>
                    <a:bodyPr/>
                    <a:lstStyle/>
                    <a:p>
                      <a:pPr algn="ctr"/>
                      <a:r>
                        <a:rPr lang="en-US" sz="2400" dirty="0">
                          <a:latin typeface="Arial" panose="020B0604020202020204" pitchFamily="34" charset="0"/>
                          <a:cs typeface="Arial" panose="020B0604020202020204" pitchFamily="34" charset="0"/>
                        </a:rPr>
                        <a:t>40</a:t>
                      </a:r>
                    </a:p>
                  </a:txBody>
                  <a:tcPr/>
                </a:tc>
                <a:tc>
                  <a:txBody>
                    <a:bodyPr/>
                    <a:lstStyle/>
                    <a:p>
                      <a:pPr algn="ctr"/>
                      <a:r>
                        <a:rPr lang="en-US" sz="24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6</a:t>
                      </a:r>
                    </a:p>
                  </a:txBody>
                  <a:tcPr/>
                </a:tc>
                <a:tc>
                  <a:txBody>
                    <a:bodyPr/>
                    <a:lstStyle/>
                    <a:p>
                      <a:pPr algn="ctr"/>
                      <a:r>
                        <a:rPr lang="en-US" sz="2400" dirty="0">
                          <a:latin typeface="Arial" panose="020B0604020202020204" pitchFamily="34" charset="0"/>
                          <a:cs typeface="Arial" panose="020B0604020202020204" pitchFamily="34" charset="0"/>
                        </a:rPr>
                        <a:t>45</a:t>
                      </a:r>
                    </a:p>
                  </a:txBody>
                  <a:tcPr/>
                </a:tc>
                <a:tc>
                  <a:txBody>
                    <a:bodyPr/>
                    <a:lstStyle/>
                    <a:p>
                      <a:pPr algn="ctr"/>
                      <a:r>
                        <a:rPr lang="en-US" sz="24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0007"/>
                  </a:ext>
                </a:extLst>
              </a:tr>
              <a:tr h="370840">
                <a:tc>
                  <a:txBody>
                    <a:bodyPr/>
                    <a:lstStyle/>
                    <a:p>
                      <a:pPr algn="ctr"/>
                      <a:r>
                        <a:rPr lang="en-US" sz="2400" dirty="0">
                          <a:latin typeface="Arial" panose="020B0604020202020204" pitchFamily="34" charset="0"/>
                          <a:cs typeface="Arial" panose="020B0604020202020204" pitchFamily="34" charset="0"/>
                        </a:rPr>
                        <a:t>7</a:t>
                      </a:r>
                    </a:p>
                  </a:txBody>
                  <a:tcPr/>
                </a:tc>
                <a:tc>
                  <a:txBody>
                    <a:bodyPr/>
                    <a:lstStyle/>
                    <a:p>
                      <a:pPr algn="ctr"/>
                      <a:r>
                        <a:rPr lang="en-US" sz="2400" dirty="0">
                          <a:latin typeface="Arial" panose="020B0604020202020204" pitchFamily="34" charset="0"/>
                          <a:cs typeface="Arial" panose="020B0604020202020204" pitchFamily="34" charset="0"/>
                        </a:rPr>
                        <a:t>49</a:t>
                      </a:r>
                    </a:p>
                  </a:txBody>
                  <a:tcPr/>
                </a:tc>
                <a:tc>
                  <a:txBody>
                    <a:bodyPr/>
                    <a:lstStyle/>
                    <a:p>
                      <a:pPr algn="ctr"/>
                      <a:r>
                        <a:rPr lang="en-US" sz="2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8"/>
                  </a:ext>
                </a:extLst>
              </a:tr>
              <a:tr h="370840">
                <a:tc>
                  <a:txBody>
                    <a:bodyPr/>
                    <a:lstStyle/>
                    <a:p>
                      <a:pPr algn="ctr"/>
                      <a:r>
                        <a:rPr lang="en-US" sz="2400" dirty="0">
                          <a:latin typeface="Arial" panose="020B0604020202020204" pitchFamily="34" charset="0"/>
                          <a:cs typeface="Arial" panose="020B0604020202020204" pitchFamily="34" charset="0"/>
                        </a:rPr>
                        <a:t>8</a:t>
                      </a:r>
                    </a:p>
                  </a:txBody>
                  <a:tcPr/>
                </a:tc>
                <a:tc>
                  <a:txBody>
                    <a:bodyPr/>
                    <a:lstStyle/>
                    <a:p>
                      <a:pPr algn="ctr"/>
                      <a:r>
                        <a:rPr lang="en-US" sz="2400" dirty="0">
                          <a:latin typeface="Arial" panose="020B0604020202020204" pitchFamily="34" charset="0"/>
                          <a:cs typeface="Arial" panose="020B0604020202020204" pitchFamily="34" charset="0"/>
                        </a:rPr>
                        <a:t>52</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10009"/>
                  </a:ext>
                </a:extLst>
              </a:tr>
              <a:tr h="370840">
                <a:tc>
                  <a:txBody>
                    <a:bodyPr/>
                    <a:lstStyle/>
                    <a:p>
                      <a:pPr algn="ctr"/>
                      <a:r>
                        <a:rPr lang="en-US" sz="2400" dirty="0">
                          <a:latin typeface="Arial" panose="020B0604020202020204" pitchFamily="34" charset="0"/>
                          <a:cs typeface="Arial" panose="020B0604020202020204" pitchFamily="34" charset="0"/>
                        </a:rPr>
                        <a:t>9</a:t>
                      </a:r>
                    </a:p>
                  </a:txBody>
                  <a:tcPr/>
                </a:tc>
                <a:tc>
                  <a:txBody>
                    <a:bodyPr/>
                    <a:lstStyle/>
                    <a:p>
                      <a:pPr algn="ctr"/>
                      <a:r>
                        <a:rPr lang="en-US" sz="2400" dirty="0">
                          <a:latin typeface="Arial" panose="020B0604020202020204" pitchFamily="34" charset="0"/>
                          <a:cs typeface="Arial" panose="020B0604020202020204" pitchFamily="34" charset="0"/>
                        </a:rPr>
                        <a:t>54</a:t>
                      </a:r>
                    </a:p>
                  </a:txBody>
                  <a:tcPr/>
                </a:tc>
                <a:tc>
                  <a:txBody>
                    <a:bodyPr/>
                    <a:lstStyle/>
                    <a:p>
                      <a:pPr algn="ctr"/>
                      <a:r>
                        <a:rPr lang="en-US" sz="24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10"/>
                  </a:ext>
                </a:extLst>
              </a:tr>
              <a:tr h="370840">
                <a:tc>
                  <a:txBody>
                    <a:bodyPr/>
                    <a:lstStyle/>
                    <a:p>
                      <a:pPr algn="ctr"/>
                      <a:r>
                        <a:rPr lang="en-US" sz="2400" dirty="0">
                          <a:latin typeface="Arial" panose="020B0604020202020204" pitchFamily="34" charset="0"/>
                          <a:cs typeface="Arial" panose="020B0604020202020204" pitchFamily="34" charset="0"/>
                        </a:rPr>
                        <a:t>10</a:t>
                      </a:r>
                    </a:p>
                  </a:txBody>
                  <a:tcPr/>
                </a:tc>
                <a:tc>
                  <a:txBody>
                    <a:bodyPr/>
                    <a:lstStyle/>
                    <a:p>
                      <a:pPr algn="ctr"/>
                      <a:r>
                        <a:rPr lang="en-US" sz="2400" dirty="0">
                          <a:latin typeface="Arial" panose="020B0604020202020204" pitchFamily="34" charset="0"/>
                          <a:cs typeface="Arial" panose="020B0604020202020204" pitchFamily="34" charset="0"/>
                        </a:rPr>
                        <a:t>55</a:t>
                      </a:r>
                    </a:p>
                  </a:txBody>
                  <a:tcPr/>
                </a:tc>
                <a:tc>
                  <a:txBody>
                    <a:bodyPr/>
                    <a:lstStyle/>
                    <a:p>
                      <a:pPr algn="ctr"/>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2229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i="1" dirty="0"/>
              <a:t>MPL</a:t>
            </a:r>
            <a:r>
              <a:rPr lang="en-US" dirty="0"/>
              <a:t> and the demand for labor</a:t>
            </a:r>
          </a:p>
        </p:txBody>
      </p:sp>
      <p:pic>
        <p:nvPicPr>
          <p:cNvPr id="6" name="Picture Placeholder 2" descr="This is a line graph to illustrate the marginal product of labor (MPL) schedule. The Y axis for this graph is the Units of output. The X axis is the Units of labor (L). The MPL  line curves downward from high units of output and low units of labor to low units of output and high units of labor. The real wage and quantity of labor demanded are marked approximately midway down on the curve."/>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15724" y="1714999"/>
            <a:ext cx="8112552" cy="3701629"/>
          </a:xfrm>
          <a:prstGeom prst="rect">
            <a:avLst/>
          </a:prstGeom>
        </p:spPr>
      </p:pic>
    </p:spTree>
    <p:extLst>
      <p:ext uri="{BB962C8B-B14F-4D97-AF65-F5344CB8AC3E}">
        <p14:creationId xmlns:p14="http://schemas.microsoft.com/office/powerpoint/2010/main" val="2985022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54" y="186146"/>
            <a:ext cx="8133805" cy="762000"/>
          </a:xfrm>
        </p:spPr>
        <p:txBody>
          <a:bodyPr/>
          <a:lstStyle/>
          <a:p>
            <a:r>
              <a:rPr lang="en-US" dirty="0"/>
              <a:t>The equilibrium real wage</a:t>
            </a:r>
          </a:p>
        </p:txBody>
      </p:sp>
      <p:pic>
        <p:nvPicPr>
          <p:cNvPr id="11" name="Picture 2" descr="The graph shows a decreasing line. The Y axis is labeled Units of output and the X axis is labeled Units of labor, L.&#10;The line is labeled MPL, labor demand. "/>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470570" y="2235012"/>
            <a:ext cx="5912864" cy="319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a:extLst>
              <a:ext uri="{FF2B5EF4-FFF2-40B4-BE49-F238E27FC236}">
                <a16:creationId xmlns:a16="http://schemas.microsoft.com/office/drawing/2014/main" id="{AC6E6C3C-9EFB-4273-AC73-356939A269C8}"/>
              </a:ext>
            </a:extLst>
          </p:cNvPr>
          <p:cNvSpPr txBox="1">
            <a:spLocks noGrp="1"/>
          </p:cNvSpPr>
          <p:nvPr>
            <p:ph sz="quarter" idx="10"/>
          </p:nvPr>
        </p:nvSpPr>
        <p:spPr>
          <a:xfrm>
            <a:off x="6450845" y="1064804"/>
            <a:ext cx="2355772" cy="187097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nchor="ctr"/>
          <a:lstStyle>
            <a:defPPr>
              <a:defRPr lang="en-US"/>
            </a:defPPr>
            <a:lvl1pPr fontAlgn="base">
              <a:lnSpc>
                <a:spcPct val="105000"/>
              </a:lnSpc>
              <a:spcBef>
                <a:spcPct val="40000"/>
              </a:spcBef>
              <a:spcAft>
                <a:spcPct val="0"/>
              </a:spcAft>
              <a:tabLst>
                <a:tab pos="461963" algn="l"/>
              </a:tabLst>
              <a:defRPr sz="2400">
                <a:latin typeface="Arial"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a:t>The real wage adjusts to equate labor demand with supply.</a:t>
            </a:r>
          </a:p>
        </p:txBody>
      </p:sp>
    </p:spTree>
    <p:extLst>
      <p:ext uri="{BB962C8B-B14F-4D97-AF65-F5344CB8AC3E}">
        <p14:creationId xmlns:p14="http://schemas.microsoft.com/office/powerpoint/2010/main" val="291167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A85232"/>
                </a:solidFill>
              </a:rPr>
              <a:t>Determining the rental rate</a:t>
            </a:r>
          </a:p>
        </p:txBody>
      </p:sp>
      <p:sp>
        <p:nvSpPr>
          <p:cNvPr id="8" name="Content Placeholder 7"/>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We have just seen that </a:t>
            </a:r>
            <a:r>
              <a:rPr lang="en-US" b="1" i="1" dirty="0">
                <a:latin typeface="Arial" panose="020B0604020202020204" pitchFamily="34" charset="0"/>
                <a:cs typeface="Arial" panose="020B0604020202020204" pitchFamily="34" charset="0"/>
              </a:rPr>
              <a:t>MPL </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W</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same logic shows that </a:t>
            </a:r>
            <a:r>
              <a:rPr lang="en-US" b="1" i="1" dirty="0">
                <a:latin typeface="Arial" panose="020B0604020202020204" pitchFamily="34" charset="0"/>
                <a:cs typeface="Arial" panose="020B0604020202020204" pitchFamily="34" charset="0"/>
              </a:rPr>
              <a:t>MPK</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
            </a:r>
          </a:p>
          <a:p>
            <a:pPr marL="342900" lvl="1" indent="0">
              <a:lnSpc>
                <a:spcPct val="110000"/>
              </a:lnSpc>
              <a:spcBef>
                <a:spcPts val="600"/>
              </a:spcBef>
              <a:buNone/>
            </a:pPr>
            <a:r>
              <a:rPr lang="en-US" dirty="0">
                <a:latin typeface="Arial" panose="020B0604020202020204" pitchFamily="34" charset="0"/>
                <a:cs typeface="Arial" panose="020B0604020202020204" pitchFamily="34" charset="0"/>
              </a:rPr>
              <a:t>Diminishing returns to capital:</a:t>
            </a:r>
            <a:br>
              <a:rPr lang="en-US"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MPK</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Symbol" pitchFamily="18" charset="2"/>
              </a:rPr>
              <a:t>falls</a:t>
            </a:r>
            <a:r>
              <a:rPr lang="en-US" dirty="0">
                <a:latin typeface="Arial" panose="020B0604020202020204" pitchFamily="34" charset="0"/>
                <a:cs typeface="Arial" panose="020B0604020202020204" pitchFamily="34" charset="0"/>
              </a:rPr>
              <a:t> as </a:t>
            </a:r>
            <a:r>
              <a:rPr lang="en-US" b="1" i="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sym typeface="Symbol" pitchFamily="18" charset="2"/>
              </a:rPr>
              <a:t>rises</a:t>
            </a:r>
            <a:endParaRPr lang="en-US" dirty="0">
              <a:latin typeface="Arial" panose="020B0604020202020204" pitchFamily="34" charset="0"/>
              <a:cs typeface="Arial" panose="020B0604020202020204" pitchFamily="34" charset="0"/>
            </a:endParaRPr>
          </a:p>
          <a:p>
            <a:pPr marL="342900" lvl="1" indent="0">
              <a:lnSpc>
                <a:spcPct val="110000"/>
              </a:lnSpc>
              <a:spcBef>
                <a:spcPts val="600"/>
              </a:spcBef>
              <a:buNone/>
            </a:pPr>
            <a:r>
              <a:rPr lang="en-US" dirty="0">
                <a:latin typeface="Arial" panose="020B0604020202020204" pitchFamily="34" charset="0"/>
                <a:cs typeface="Arial" panose="020B0604020202020204" pitchFamily="34" charset="0"/>
              </a:rPr>
              <a:t>The </a:t>
            </a:r>
            <a:r>
              <a:rPr lang="en-US" b="1" i="1" dirty="0">
                <a:latin typeface="Arial" panose="020B0604020202020204" pitchFamily="34" charset="0"/>
                <a:cs typeface="Arial" panose="020B0604020202020204" pitchFamily="34" charset="0"/>
              </a:rPr>
              <a:t>MPK </a:t>
            </a:r>
            <a:r>
              <a:rPr lang="en-US" dirty="0">
                <a:latin typeface="Arial" panose="020B0604020202020204" pitchFamily="34" charset="0"/>
                <a:cs typeface="Arial" panose="020B0604020202020204" pitchFamily="34" charset="0"/>
              </a:rPr>
              <a:t>curve is the firm’s demand curve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renting capital.</a:t>
            </a:r>
          </a:p>
          <a:p>
            <a:pPr marL="342900" lvl="1" indent="0">
              <a:lnSpc>
                <a:spcPct val="110000"/>
              </a:lnSpc>
              <a:spcBef>
                <a:spcPts val="600"/>
              </a:spcBef>
              <a:buNone/>
            </a:pPr>
            <a:r>
              <a:rPr lang="en-US" dirty="0">
                <a:latin typeface="Arial" panose="020B0604020202020204" pitchFamily="34" charset="0"/>
                <a:cs typeface="Arial" panose="020B0604020202020204" pitchFamily="34" charset="0"/>
              </a:rPr>
              <a:t>Firms maximize profits by choosing </a:t>
            </a:r>
            <a:r>
              <a:rPr lang="en-US" b="1" i="1" dirty="0">
                <a:latin typeface="Arial" panose="020B0604020202020204" pitchFamily="34" charset="0"/>
                <a:cs typeface="Arial" panose="020B0604020202020204" pitchFamily="34" charset="0"/>
              </a:rPr>
              <a:t>K</a:t>
            </a:r>
            <a:r>
              <a:rPr lang="en-US" b="0" i="0"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such that </a:t>
            </a:r>
            <a:r>
              <a:rPr lang="en-US" b="1" i="1" dirty="0">
                <a:latin typeface="Arial" panose="020B0604020202020204" pitchFamily="34" charset="0"/>
                <a:cs typeface="Arial" panose="020B0604020202020204" pitchFamily="34" charset="0"/>
              </a:rPr>
              <a:t>MPK</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3663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1E7F7-06CA-4795-9F4D-1C58EE6C7309}"/>
              </a:ext>
            </a:extLst>
          </p:cNvPr>
          <p:cNvSpPr>
            <a:spLocks noGrp="1"/>
          </p:cNvSpPr>
          <p:nvPr>
            <p:ph type="title"/>
          </p:nvPr>
        </p:nvSpPr>
        <p:spPr/>
        <p:txBody>
          <a:bodyPr/>
          <a:lstStyle/>
          <a:p>
            <a:r>
              <a:rPr lang="en-US" dirty="0">
                <a:solidFill>
                  <a:srgbClr val="A85232"/>
                </a:solidFill>
              </a:rPr>
              <a:t>Outline of model (1 of 2)</a:t>
            </a:r>
            <a:endParaRPr lang="en-US" dirty="0"/>
          </a:p>
        </p:txBody>
      </p:sp>
      <p:sp>
        <p:nvSpPr>
          <p:cNvPr id="2" name="Content Placeholder 1">
            <a:extLst>
              <a:ext uri="{FF2B5EF4-FFF2-40B4-BE49-F238E27FC236}">
                <a16:creationId xmlns:a16="http://schemas.microsoft.com/office/drawing/2014/main" id="{0B9EEF05-1A0D-4469-81F6-F1AE5893E368}"/>
              </a:ext>
            </a:extLst>
          </p:cNvPr>
          <p:cNvSpPr>
            <a:spLocks noGrp="1"/>
          </p:cNvSpPr>
          <p:nvPr>
            <p:ph type="body" sz="quarter" idx="10"/>
          </p:nvPr>
        </p:nvSpPr>
        <p:spPr/>
        <p:txBody>
          <a:bodyPr/>
          <a:lstStyle/>
          <a:p>
            <a:pPr>
              <a:spcBef>
                <a:spcPts val="600"/>
              </a:spcBef>
            </a:pPr>
            <a:r>
              <a:rPr lang="en-US" dirty="0"/>
              <a:t>A closed economy, market-clearing model</a:t>
            </a:r>
          </a:p>
          <a:p>
            <a:pPr marL="342900" indent="-342900">
              <a:spcBef>
                <a:spcPts val="600"/>
              </a:spcBef>
              <a:buClr>
                <a:schemeClr val="tx1"/>
              </a:buClr>
              <a:buSzPct val="100000"/>
              <a:buFont typeface="Arial" pitchFamily="34" charset="0"/>
              <a:buChar char="•"/>
            </a:pPr>
            <a:r>
              <a:rPr lang="en-US" dirty="0"/>
              <a:t>Supply side</a:t>
            </a:r>
          </a:p>
          <a:p>
            <a:pPr lvl="1">
              <a:spcBef>
                <a:spcPts val="600"/>
              </a:spcBef>
            </a:pPr>
            <a:r>
              <a:rPr lang="en-US" dirty="0"/>
              <a:t>factor markets (supply, demand, price)</a:t>
            </a:r>
          </a:p>
          <a:p>
            <a:pPr lvl="1">
              <a:spcBef>
                <a:spcPts val="600"/>
              </a:spcBef>
            </a:pPr>
            <a:r>
              <a:rPr lang="en-US" dirty="0"/>
              <a:t>determination of output/income</a:t>
            </a:r>
          </a:p>
          <a:p>
            <a:pPr marL="342900" indent="-342900">
              <a:spcBef>
                <a:spcPts val="600"/>
              </a:spcBef>
              <a:buClr>
                <a:schemeClr val="tx1"/>
              </a:buClr>
              <a:buSzPct val="100000"/>
              <a:buFont typeface="Arial" panose="020B0604020202020204" pitchFamily="34" charset="0"/>
              <a:buChar char="•"/>
            </a:pPr>
            <a:r>
              <a:rPr lang="en-US" dirty="0"/>
              <a:t>Demand side</a:t>
            </a:r>
          </a:p>
          <a:p>
            <a:pPr lvl="1">
              <a:spcBef>
                <a:spcPts val="600"/>
              </a:spcBef>
            </a:pPr>
            <a:r>
              <a:rPr lang="en-US" dirty="0"/>
              <a:t>determinants of </a:t>
            </a:r>
            <a:r>
              <a:rPr lang="en-US" b="1" i="1" dirty="0"/>
              <a:t>C</a:t>
            </a:r>
            <a:r>
              <a:rPr lang="en-US" dirty="0"/>
              <a:t>, </a:t>
            </a:r>
            <a:r>
              <a:rPr lang="en-US" b="1" i="1" dirty="0"/>
              <a:t>I</a:t>
            </a:r>
            <a:r>
              <a:rPr lang="en-US" dirty="0"/>
              <a:t>, and </a:t>
            </a:r>
            <a:r>
              <a:rPr lang="en-US" b="1" i="1" dirty="0"/>
              <a:t>G</a:t>
            </a:r>
          </a:p>
          <a:p>
            <a:pPr marL="342900" indent="-342900">
              <a:spcBef>
                <a:spcPts val="600"/>
              </a:spcBef>
              <a:buClr>
                <a:schemeClr val="tx1"/>
              </a:buClr>
              <a:buSzPct val="100000"/>
              <a:buFont typeface="Arial" panose="020B0604020202020204" pitchFamily="34" charset="0"/>
              <a:buChar char="•"/>
            </a:pPr>
            <a:r>
              <a:rPr lang="en-US" dirty="0"/>
              <a:t>Equilibrium</a:t>
            </a:r>
          </a:p>
          <a:p>
            <a:pPr lvl="1">
              <a:spcBef>
                <a:spcPts val="600"/>
              </a:spcBef>
            </a:pPr>
            <a:r>
              <a:rPr lang="en-US" dirty="0"/>
              <a:t>goods market</a:t>
            </a:r>
          </a:p>
          <a:p>
            <a:pPr lvl="1">
              <a:spcBef>
                <a:spcPts val="600"/>
              </a:spcBef>
            </a:pPr>
            <a:r>
              <a:rPr lang="en-US" dirty="0"/>
              <a:t>loanable funds market</a:t>
            </a:r>
          </a:p>
        </p:txBody>
      </p:sp>
    </p:spTree>
    <p:extLst>
      <p:ext uri="{BB962C8B-B14F-4D97-AF65-F5344CB8AC3E}">
        <p14:creationId xmlns:p14="http://schemas.microsoft.com/office/powerpoint/2010/main" val="98114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equilibrium real rental rate</a:t>
            </a:r>
          </a:p>
        </p:txBody>
      </p:sp>
      <p:pic>
        <p:nvPicPr>
          <p:cNvPr id="11" name="Picture 3" descr="The graph shows a decreasing line. The Y axis is labeled Units of output and the X axis is labeled Units of capital, K. &#10;The line is labeled MPK, demand for capital."/>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484519" y="1725959"/>
            <a:ext cx="7550727" cy="419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12">
            <a:extLst>
              <a:ext uri="{FF2B5EF4-FFF2-40B4-BE49-F238E27FC236}">
                <a16:creationId xmlns:a16="http://schemas.microsoft.com/office/drawing/2014/main" id="{B44B7B1E-45E3-43A1-B34D-7D6ADEA842E7}"/>
              </a:ext>
            </a:extLst>
          </p:cNvPr>
          <p:cNvSpPr txBox="1">
            <a:spLocks noGrp="1"/>
          </p:cNvSpPr>
          <p:nvPr>
            <p:ph sz="quarter" idx="10"/>
          </p:nvPr>
        </p:nvSpPr>
        <p:spPr>
          <a:xfrm>
            <a:off x="5852546" y="1273362"/>
            <a:ext cx="2923314" cy="1664915"/>
          </a:xfrm>
          <a:prstGeom prst="rect">
            <a:avLst/>
          </a:prstGeom>
          <a:solidFill>
            <a:srgbClr val="FFCC99"/>
          </a:solidFill>
          <a:ln w="9525">
            <a:noFill/>
            <a:miter lim="800000"/>
            <a:headEnd/>
            <a:tailEnd/>
          </a:ln>
          <a:effectLst>
            <a:outerShdw blurRad="50800" dist="38100" dir="2700000" algn="tl" rotWithShape="0">
              <a:prstClr val="black">
                <a:alpha val="40000"/>
              </a:prstClr>
            </a:outerShdw>
          </a:effectLst>
        </p:spPr>
        <p:txBody>
          <a:bodyPr anchor="ctr"/>
          <a:lstStyle>
            <a:defPPr>
              <a:defRPr lang="en-US"/>
            </a:defPPr>
            <a:lvl1pPr>
              <a:lnSpc>
                <a:spcPct val="105000"/>
              </a:lnSpc>
              <a:spcBef>
                <a:spcPct val="40000"/>
              </a:spcBef>
              <a:tabLst>
                <a:tab pos="461963" algn="l"/>
              </a:tabLst>
              <a:defRPr sz="2400" b="1" i="1">
                <a:latin typeface="Arial" panose="020B0604020202020204" pitchFamily="34" charset="0"/>
                <a:cs typeface="Arial" panose="020B0604020202020204" pitchFamily="34" charset="0"/>
              </a:defRPr>
            </a:lvl1pPr>
          </a:lstStyle>
          <a:p>
            <a:r>
              <a:rPr lang="en-US" b="0" i="0" dirty="0"/>
              <a:t>The real rental rate adjusts to equate demand for capital with supply.</a:t>
            </a:r>
          </a:p>
        </p:txBody>
      </p:sp>
    </p:spTree>
    <p:extLst>
      <p:ext uri="{BB962C8B-B14F-4D97-AF65-F5344CB8AC3E}">
        <p14:creationId xmlns:p14="http://schemas.microsoft.com/office/powerpoint/2010/main" val="4072535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neoclassical theory of distribution</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States that each factor input is paid its marginal product</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 good starting point for thinking about income distribution</a:t>
            </a:r>
          </a:p>
        </p:txBody>
      </p:sp>
    </p:spTree>
    <p:extLst>
      <p:ext uri="{BB962C8B-B14F-4D97-AF65-F5344CB8AC3E}">
        <p14:creationId xmlns:p14="http://schemas.microsoft.com/office/powerpoint/2010/main" val="563004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rgbClr val="A85232"/>
                </a:solidFill>
              </a:rPr>
              <a:t>How income is distributed to L and K</a:t>
            </a:r>
          </a:p>
        </p:txBody>
      </p:sp>
      <p:graphicFrame>
        <p:nvGraphicFramePr>
          <p:cNvPr id="2" name="Object 1" descr="Two equations are shown. The first equation reads, Total capital income equals W over P times L bar equals MPL times L bar.  The second equation reads, Total capital income equals R over P times K bar equals MPL times K bar."/>
          <p:cNvGraphicFramePr>
            <a:graphicFrameLocks noChangeAspect="1"/>
          </p:cNvGraphicFramePr>
          <p:nvPr>
            <p:extLst>
              <p:ext uri="{D42A27DB-BD31-4B8C-83A1-F6EECF244321}">
                <p14:modId xmlns:p14="http://schemas.microsoft.com/office/powerpoint/2010/main" val="3494396211"/>
              </p:ext>
            </p:extLst>
          </p:nvPr>
        </p:nvGraphicFramePr>
        <p:xfrm>
          <a:off x="957467" y="1295634"/>
          <a:ext cx="5417492" cy="1742310"/>
        </p:xfrm>
        <a:graphic>
          <a:graphicData uri="http://schemas.openxmlformats.org/presentationml/2006/ole">
            <mc:AlternateContent xmlns:mc="http://schemas.openxmlformats.org/markup-compatibility/2006">
              <mc:Choice xmlns:v="urn:schemas-microsoft-com:vml" Requires="v">
                <p:oleObj spid="_x0000_s59448" name="Equation" r:id="rId4" imgW="2527200" imgH="812520" progId="Equation.DSMT4">
                  <p:embed/>
                </p:oleObj>
              </mc:Choice>
              <mc:Fallback>
                <p:oleObj name="Equation" r:id="rId4" imgW="2527200" imgH="812520" progId="Equation.DSMT4">
                  <p:embed/>
                  <p:pic>
                    <p:nvPicPr>
                      <p:cNvPr id="0" name=""/>
                      <p:cNvPicPr/>
                      <p:nvPr/>
                    </p:nvPicPr>
                    <p:blipFill>
                      <a:blip r:embed="rId5"/>
                      <a:stretch>
                        <a:fillRect/>
                      </a:stretch>
                    </p:blipFill>
                    <p:spPr>
                      <a:xfrm>
                        <a:off x="957467" y="1295634"/>
                        <a:ext cx="5417492" cy="1742310"/>
                      </a:xfrm>
                      <a:prstGeom prst="rect">
                        <a:avLst/>
                      </a:prstGeom>
                    </p:spPr>
                  </p:pic>
                </p:oleObj>
              </mc:Fallback>
            </mc:AlternateContent>
          </a:graphicData>
        </a:graphic>
      </p:graphicFrame>
      <p:sp>
        <p:nvSpPr>
          <p:cNvPr id="3" name="Content Placeholder 2"/>
          <p:cNvSpPr>
            <a:spLocks noGrp="1"/>
          </p:cNvSpPr>
          <p:nvPr>
            <p:ph type="body" sz="quarter" idx="10"/>
          </p:nvPr>
        </p:nvSpPr>
        <p:spPr>
          <a:xfrm>
            <a:off x="478361" y="3189887"/>
            <a:ext cx="7732189" cy="780383"/>
          </a:xfrm>
        </p:spPr>
        <p:txBody>
          <a:bodyPr/>
          <a:lstStyle/>
          <a:p>
            <a:r>
              <a:rPr lang="en-US" dirty="0"/>
              <a:t>If the production function has constant returns to scale, then</a:t>
            </a:r>
          </a:p>
        </p:txBody>
      </p:sp>
      <p:pic>
        <p:nvPicPr>
          <p:cNvPr id="21" name="Picture 2" descr="Y bar(national income) equals MPL multiplies L bar(labor income) plus MPK multiplies K bar(capital income)."/>
          <p:cNvPicPr>
            <a:picLocks noGrp="1" noChangeAspect="1" noChangeArrowheads="1"/>
          </p:cNvPicPr>
          <p:nvPr>
            <p:ph type="pic" sz="quarter" idx="12"/>
          </p:nvPr>
        </p:nvPicPr>
        <p:blipFill>
          <a:blip r:embed="rId6">
            <a:extLst>
              <a:ext uri="{28A0092B-C50C-407E-A947-70E740481C1C}">
                <a14:useLocalDpi xmlns:a14="http://schemas.microsoft.com/office/drawing/2010/main" val="0"/>
              </a:ext>
            </a:extLst>
          </a:blip>
          <a:stretch>
            <a:fillRect/>
          </a:stretch>
        </p:blipFill>
        <p:spPr bwMode="auto">
          <a:xfrm>
            <a:off x="1646483" y="4282991"/>
            <a:ext cx="5730744" cy="200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522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6ED760F-CEFD-4BBC-8C70-147B6EBB5607}"/>
              </a:ext>
            </a:extLst>
          </p:cNvPr>
          <p:cNvSpPr txBox="1">
            <a:spLocks noGrp="1"/>
          </p:cNvSpPr>
          <p:nvPr>
            <p:ph type="title"/>
          </p:nvPr>
        </p:nvSpPr>
        <p:spPr bwMode="auto">
          <a:xfrm>
            <a:off x="513804" y="205196"/>
            <a:ext cx="8133805" cy="99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lang="en-US" sz="2800" b="1" kern="1200">
                <a:solidFill>
                  <a:srgbClr val="A85232"/>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a:lstStyle>
          <a:p>
            <a:r>
              <a:rPr lang="en-US" dirty="0"/>
              <a:t>The ratio of labor income to total income in the United States, 1960–2010</a:t>
            </a:r>
          </a:p>
        </p:txBody>
      </p:sp>
      <p:pic>
        <p:nvPicPr>
          <p:cNvPr id="9" name="Picture Placeholder 3" descr="This is a line graph to show the ratio of the labor's share of total income over the course of fifty years. This is a line graph that compares the ratio of labor income to total income over a 50-year period.&#10;The Y axis is labor’s share of total income. The range is from 0 to 1. &#10;The X axis lists the years from 1960 to 2015 in five-year intervals.&#10;The data from the graph are as follows;&#10;Year :1960; Labor’s Percentage of total income,0.7;&#10;Year :1965; Labor’s Percentage of total income,0.68;&#10;Year :1970; Labor’s Percentage of total income,0.75;&#10;Year :1975; Labor’s Percentage of total income,0.7;&#10;Year :1980; Labor’s Percentage of total income,0.67;&#10;Year :1985; Labor’s Percentage of total income,0.65;&#10;Year :1990; Labor’s Percentage of total income,0.7;&#10;Year :1995; Labor’s Percentage of total income,0.68;&#10;Year :2000; Labor’s Percentage of total income,0.65;&#10;Year :2005; Labor’s Percentage of total income,0.64;&#10;Year :2010; Labor’s Percentage of total income,0.64.&#10;Year: 2015; Labor’s Percentage of total income,0.64.&#10;The line is virtually flat with mild fluctuations over the course of time."/>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774294" y="1423288"/>
            <a:ext cx="7757905" cy="4621495"/>
          </a:xfrm>
          <a:prstGeom prst="rect">
            <a:avLst/>
          </a:prstGeom>
          <a:noFill/>
          <a:ln>
            <a:noFill/>
          </a:ln>
        </p:spPr>
      </p:pic>
    </p:spTree>
    <p:extLst>
      <p:ext uri="{BB962C8B-B14F-4D97-AF65-F5344CB8AC3E}">
        <p14:creationId xmlns:p14="http://schemas.microsoft.com/office/powerpoint/2010/main" val="65792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productivity and wages</a:t>
            </a:r>
          </a:p>
        </p:txBody>
      </p:sp>
      <p:sp>
        <p:nvSpPr>
          <p:cNvPr id="4" name="Content Placeholder 3"/>
          <p:cNvSpPr>
            <a:spLocks noGrp="1"/>
          </p:cNvSpPr>
          <p:nvPr>
            <p:ph sz="quarter" idx="10"/>
          </p:nvPr>
        </p:nvSpPr>
        <p:spPr>
          <a:xfrm>
            <a:off x="518870" y="1449388"/>
            <a:ext cx="8166344" cy="931862"/>
          </a:xfrm>
        </p:spPr>
        <p:txBody>
          <a:bodyPr/>
          <a:lstStyle/>
          <a:p>
            <a:r>
              <a:rPr lang="en-US" dirty="0">
                <a:latin typeface="Arial" panose="020B0604020202020204" pitchFamily="34" charset="0"/>
                <a:cs typeface="Arial" panose="020B0604020202020204" pitchFamily="34" charset="0"/>
              </a:rPr>
              <a:t>Theory: wages depend on labor productivity U.S. data:</a:t>
            </a:r>
          </a:p>
        </p:txBody>
      </p:sp>
      <p:graphicFrame>
        <p:nvGraphicFramePr>
          <p:cNvPr id="8" name="Table Placeholder 4"/>
          <p:cNvGraphicFramePr>
            <a:graphicFrameLocks noGrp="1"/>
          </p:cNvGraphicFramePr>
          <p:nvPr>
            <p:ph type="pic" sz="quarter" idx="11"/>
            <p:extLst>
              <p:ext uri="{D42A27DB-BD31-4B8C-83A1-F6EECF244321}">
                <p14:modId xmlns:p14="http://schemas.microsoft.com/office/powerpoint/2010/main" val="4142491695"/>
              </p:ext>
            </p:extLst>
          </p:nvPr>
        </p:nvGraphicFramePr>
        <p:xfrm>
          <a:off x="880819" y="3021013"/>
          <a:ext cx="7067550" cy="2468880"/>
        </p:xfrm>
        <a:graphic>
          <a:graphicData uri="http://schemas.openxmlformats.org/drawingml/2006/table">
            <a:tbl>
              <a:tblPr firstRow="1" bandRow="1">
                <a:tableStyleId>{5940675A-B579-460E-94D1-54222C63F5DA}</a:tableStyleId>
              </a:tblPr>
              <a:tblGrid>
                <a:gridCol w="1550353">
                  <a:extLst>
                    <a:ext uri="{9D8B030D-6E8A-4147-A177-3AD203B41FA5}">
                      <a16:colId xmlns:a16="http://schemas.microsoft.com/office/drawing/2014/main" val="20000"/>
                    </a:ext>
                  </a:extLst>
                </a:gridCol>
                <a:gridCol w="2697797">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algn="ct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Time Period</a:t>
                      </a:r>
                      <a:endParaRPr lang="en-US" sz="1800" b="1" dirty="0">
                        <a:latin typeface="Arial" panose="020B0604020202020204" pitchFamily="34" charset="0"/>
                        <a:cs typeface="Arial" panose="020B0604020202020204" pitchFamily="34" charset="0"/>
                      </a:endParaRPr>
                    </a:p>
                  </a:txBody>
                  <a:tcPr anchor="ctr"/>
                </a:tc>
                <a:tc>
                  <a:txBody>
                    <a:bodyPr/>
                    <a:lstStyle/>
                    <a:p>
                      <a:pPr algn="ct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Growth Rate of Labor Productivity</a:t>
                      </a:r>
                      <a:endParaRPr lang="en-US" sz="1800" b="1" dirty="0">
                        <a:latin typeface="Arial" panose="020B0604020202020204" pitchFamily="34" charset="0"/>
                        <a:cs typeface="Arial" panose="020B0604020202020204" pitchFamily="34" charset="0"/>
                      </a:endParaRPr>
                    </a:p>
                  </a:txBody>
                  <a:tcPr anchor="ctr"/>
                </a:tc>
                <a:tc>
                  <a:txBody>
                    <a:bodyPr/>
                    <a:lstStyle/>
                    <a:p>
                      <a:pPr algn="ct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Growth Rate of Real Wages</a:t>
                      </a:r>
                      <a:endParaRPr lang="en-US" sz="1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0">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1960–2016</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2.0%</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1.8%</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52400">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1960–1973</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3.0</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2.7</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21920">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1973–1995</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1.5</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1.2</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0">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1995–2010</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2.6</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2.2</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13360">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2010–2016</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0.5</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0.9</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2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Explanations for rising inequality</a:t>
            </a:r>
          </a:p>
        </p:txBody>
      </p:sp>
      <p:sp>
        <p:nvSpPr>
          <p:cNvPr id="3" name="Content Placeholder 2"/>
          <p:cNvSpPr>
            <a:spLocks noGrp="1"/>
          </p:cNvSpPr>
          <p:nvPr>
            <p:ph type="body" sz="quarter" idx="10"/>
          </p:nvPr>
        </p:nvSpPr>
        <p:spPr/>
        <p:txBody>
          <a:bodyPr/>
          <a:lstStyle/>
          <a:p>
            <a:pPr>
              <a:buNone/>
            </a:pPr>
            <a:r>
              <a:rPr lang="en-US" dirty="0"/>
              <a:t>From </a:t>
            </a:r>
            <a:r>
              <a:rPr lang="en-US" i="1" dirty="0"/>
              <a:t>The Race Between Education and Technology</a:t>
            </a:r>
            <a:r>
              <a:rPr lang="en-US" dirty="0"/>
              <a:t> by Goldin and Katz:</a:t>
            </a:r>
          </a:p>
          <a:p>
            <a:pPr lvl="1"/>
            <a:r>
              <a:rPr lang="en-US" dirty="0"/>
              <a:t>Technological progress has increased the demand for skilled relative to unskilled workers.</a:t>
            </a:r>
          </a:p>
          <a:p>
            <a:pPr lvl="1"/>
            <a:r>
              <a:rPr lang="en-US" dirty="0"/>
              <a:t>Due to a slowdown in expansion of education, the supply of skilled workers has not kept up.</a:t>
            </a:r>
          </a:p>
          <a:p>
            <a:pPr lvl="1"/>
            <a:r>
              <a:rPr lang="en-US" dirty="0"/>
              <a:t>Result: Rising gap between wages of skilled and unskilled workers.</a:t>
            </a:r>
          </a:p>
        </p:txBody>
      </p:sp>
    </p:spTree>
    <p:extLst>
      <p:ext uri="{BB962C8B-B14F-4D97-AF65-F5344CB8AC3E}">
        <p14:creationId xmlns:p14="http://schemas.microsoft.com/office/powerpoint/2010/main" val="2383100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A85232"/>
                </a:solidFill>
              </a:rPr>
              <a:t>Outline of model (2 of 2)</a:t>
            </a:r>
          </a:p>
        </p:txBody>
      </p:sp>
      <p:sp>
        <p:nvSpPr>
          <p:cNvPr id="5" name="Content Placeholder 4"/>
          <p:cNvSpPr>
            <a:spLocks noGrp="1"/>
          </p:cNvSpPr>
          <p:nvPr>
            <p:ph type="body" sz="quarter" idx="10"/>
          </p:nvPr>
        </p:nvSpPr>
        <p:spPr>
          <a:xfrm>
            <a:off x="478360" y="1322061"/>
            <a:ext cx="8120207" cy="516658"/>
          </a:xfrm>
        </p:spPr>
        <p:txBody>
          <a:bodyPr/>
          <a:lstStyle/>
          <a:p>
            <a:r>
              <a:rPr lang="en-US" b="1" i="1" dirty="0">
                <a:solidFill>
                  <a:srgbClr val="B16447"/>
                </a:solidFill>
                <a:latin typeface="Arial" panose="020B0604020202020204" pitchFamily="34" charset="0"/>
                <a:cs typeface="Arial" panose="020B0604020202020204" pitchFamily="34" charset="0"/>
              </a:rPr>
              <a:t>A closed economy, market-clearing model</a:t>
            </a:r>
            <a:endParaRPr lang="en-US" b="1" i="1" u="sng" dirty="0">
              <a:solidFill>
                <a:srgbClr val="B16447"/>
              </a:solidFill>
              <a:latin typeface="Arial" panose="020B0604020202020204" pitchFamily="34" charset="0"/>
              <a:cs typeface="Arial" panose="020B0604020202020204" pitchFamily="34" charset="0"/>
            </a:endParaRPr>
          </a:p>
        </p:txBody>
      </p:sp>
      <p:pic>
        <p:nvPicPr>
          <p:cNvPr id="19" name="Picture 2" descr="Text shows the outline of market-clearing model. The first section is labeled Supply side. Two check boxes labeled factor markets (supply, demand, price) and Determination of output/income are shown. Both check boxes have a tick mark with the text, Done to the left of the checkboxes. The second section is labeled Demand side. A checkbox labeled Determinants of C, I, and G is shown Text toward the left of the checkbox reads, Next with a rightward pointing arrow. The third section is labeled Equilibrium. Two check boxes labeled Goods market and Loanable funds market are shown."/>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bwMode="auto">
          <a:xfrm>
            <a:off x="730167" y="2146914"/>
            <a:ext cx="7462914" cy="417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650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Demand for goods and services</a:t>
            </a:r>
          </a:p>
        </p:txBody>
      </p:sp>
      <p:sp>
        <p:nvSpPr>
          <p:cNvPr id="10" name="Content Placeholder 9">
            <a:extLst>
              <a:ext uri="{FF2B5EF4-FFF2-40B4-BE49-F238E27FC236}">
                <a16:creationId xmlns:a16="http://schemas.microsoft.com/office/drawing/2014/main" id="{7FD0AB3B-92D5-4197-90CF-B40F7CC11629}"/>
              </a:ext>
            </a:extLst>
          </p:cNvPr>
          <p:cNvSpPr txBox="1">
            <a:spLocks noGrp="1"/>
          </p:cNvSpPr>
          <p:nvPr>
            <p:ph type="body" sz="quarter" idx="10"/>
          </p:nvPr>
        </p:nvSpPr>
        <p:spPr>
          <a:xfrm>
            <a:off x="478361" y="1279956"/>
            <a:ext cx="8360839" cy="507405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Components of aggregate demand:</a:t>
            </a:r>
          </a:p>
          <a:p>
            <a:pPr marL="342900" lvl="1" indent="0">
              <a:spcBef>
                <a:spcPct val="45000"/>
              </a:spcBef>
              <a:buNone/>
            </a:pPr>
            <a:r>
              <a:rPr lang="en-US" sz="2400" b="1"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 consumer demand for goods and services</a:t>
            </a:r>
          </a:p>
          <a:p>
            <a:pPr marL="342900" lvl="1" indent="0">
              <a:spcBef>
                <a:spcPct val="45000"/>
              </a:spcBef>
              <a:buNone/>
            </a:pPr>
            <a:r>
              <a:rPr lang="en-US" sz="2400" b="1" i="1"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 demand for investment goods</a:t>
            </a:r>
          </a:p>
          <a:p>
            <a:pPr marL="342900" lvl="1" indent="0">
              <a:spcBef>
                <a:spcPct val="45000"/>
              </a:spcBef>
              <a:buNone/>
            </a:pPr>
            <a:r>
              <a:rPr lang="en-US" sz="2400" b="1" i="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 government demand for goods and services</a:t>
            </a:r>
          </a:p>
          <a:p>
            <a:pPr marL="342900" lvl="1" indent="571500">
              <a:spcBef>
                <a:spcPct val="45000"/>
              </a:spcBef>
              <a:buNone/>
            </a:pPr>
            <a:r>
              <a:rPr lang="en-US" sz="2400" dirty="0">
                <a:latin typeface="Arial" panose="020B0604020202020204" pitchFamily="34" charset="0"/>
                <a:cs typeface="Arial" panose="020B0604020202020204" pitchFamily="34" charset="0"/>
              </a:rPr>
              <a:t>(closed economy: no </a:t>
            </a:r>
            <a:r>
              <a:rPr lang="en-US" sz="2400" b="1" i="1" dirty="0">
                <a:latin typeface="Arial" panose="020B0604020202020204" pitchFamily="34" charset="0"/>
                <a:cs typeface="Arial" panose="020B0604020202020204" pitchFamily="34" charset="0"/>
              </a:rPr>
              <a:t>NX </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7613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Consumption, </a:t>
            </a:r>
            <a:r>
              <a:rPr lang="en-US" i="1" dirty="0">
                <a:solidFill>
                  <a:srgbClr val="A85232"/>
                </a:solidFill>
              </a:rPr>
              <a:t>C</a:t>
            </a:r>
          </a:p>
        </p:txBody>
      </p:sp>
      <p:sp>
        <p:nvSpPr>
          <p:cNvPr id="9" name="Content Placeholder 8">
            <a:extLst>
              <a:ext uri="{FF2B5EF4-FFF2-40B4-BE49-F238E27FC236}">
                <a16:creationId xmlns:a16="http://schemas.microsoft.com/office/drawing/2014/main" id="{08D20904-CC53-45C4-BAAC-21BBD5E5C3BE}"/>
              </a:ext>
            </a:extLst>
          </p:cNvPr>
          <p:cNvSpPr txBox="1">
            <a:spLocks noGrp="1"/>
          </p:cNvSpPr>
          <p:nvPr>
            <p:ph type="body" sz="quarter" idx="10"/>
          </p:nvPr>
        </p:nvSpPr>
        <p:spPr>
          <a:xfrm>
            <a:off x="478361" y="1236423"/>
            <a:ext cx="8326006" cy="2751522"/>
          </a:xfrm>
          <a:prstGeom prst="rect">
            <a:avLst/>
          </a:prstGeom>
          <a:noFill/>
        </p:spPr>
        <p:txBody>
          <a:bodyPr wrap="square" rtlCol="0">
            <a:spAutoFit/>
          </a:bodyPr>
          <a:lstStyle/>
          <a:p>
            <a:pPr marL="342900" indent="-342900">
              <a:spcBef>
                <a:spcPct val="50000"/>
              </a:spcBef>
              <a:buClr>
                <a:schemeClr val="tx1"/>
              </a:buClr>
              <a:buSzPct val="100000"/>
              <a:buFont typeface="Arial" panose="020B0604020202020204" pitchFamily="34" charset="0"/>
              <a:buChar char="•"/>
            </a:pPr>
            <a:r>
              <a:rPr lang="en-US" sz="2400" b="1" dirty="0">
                <a:solidFill>
                  <a:srgbClr val="CC0000"/>
                </a:solidFill>
                <a:latin typeface="Arial" panose="020B0604020202020204" pitchFamily="34" charset="0"/>
                <a:cs typeface="Arial" panose="020B0604020202020204" pitchFamily="34" charset="0"/>
              </a:rPr>
              <a:t>Disposable income</a:t>
            </a:r>
            <a:r>
              <a:rPr lang="en-US" sz="2400" dirty="0">
                <a:latin typeface="Arial" panose="020B0604020202020204" pitchFamily="34" charset="0"/>
                <a:cs typeface="Arial" panose="020B0604020202020204" pitchFamily="34" charset="0"/>
              </a:rPr>
              <a:t> is total income minus total taxes: </a:t>
            </a:r>
            <a:r>
              <a:rPr lang="en-US" sz="2400" b="1" i="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T.</a:t>
            </a:r>
          </a:p>
          <a:p>
            <a:pPr marL="342900" indent="-342900">
              <a:spcBef>
                <a:spcPct val="60000"/>
              </a:spcBef>
              <a:buClr>
                <a:schemeClr val="tx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Consumption function: </a:t>
            </a:r>
            <a:r>
              <a:rPr lang="en-US" sz="2400" b="1"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C </a:t>
            </a:r>
            <a:r>
              <a:rPr lang="en-US" sz="2400"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a:t>
            </a:r>
          </a:p>
          <a:p>
            <a:pPr marL="342900" indent="-342900">
              <a:spcBef>
                <a:spcPct val="60000"/>
              </a:spcBef>
              <a:buClr>
                <a:schemeClr val="tx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Definition: </a:t>
            </a:r>
            <a:r>
              <a:rPr lang="en-US" sz="2400" b="1" dirty="0">
                <a:solidFill>
                  <a:srgbClr val="CC0000"/>
                </a:solidFill>
                <a:latin typeface="Arial" panose="020B0604020202020204" pitchFamily="34" charset="0"/>
                <a:cs typeface="Arial" panose="020B0604020202020204" pitchFamily="34" charset="0"/>
              </a:rPr>
              <a:t>marginal propensity to consume (MPC)</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change in </a:t>
            </a:r>
            <a:r>
              <a:rPr lang="en-US" sz="2400" b="1"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when disposable income increases by one dollar.</a:t>
            </a:r>
          </a:p>
        </p:txBody>
      </p:sp>
    </p:spTree>
    <p:extLst>
      <p:ext uri="{BB962C8B-B14F-4D97-AF65-F5344CB8AC3E}">
        <p14:creationId xmlns:p14="http://schemas.microsoft.com/office/powerpoint/2010/main" val="2189478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1941CF9-A0F5-47EF-AACB-51889850D073}"/>
              </a:ext>
            </a:extLst>
          </p:cNvPr>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lang="en-US" sz="2800" b="1" kern="1200">
                <a:solidFill>
                  <a:srgbClr val="A85232"/>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a:lstStyle>
          <a:p>
            <a:r>
              <a:rPr lang="en-US" dirty="0"/>
              <a:t>The consumption function</a:t>
            </a:r>
          </a:p>
        </p:txBody>
      </p:sp>
      <p:pic>
        <p:nvPicPr>
          <p:cNvPr id="7" name="Picture Placeholder 2" descr="This is a line graph to illustrate the consumption function. The Y axis for this graph is the Consumption. The X axis is the Disposable income (Y - T). The consumption function line is a straight line that steadily increases from low consumption to medium consumption, based on an increasing disposable income. The marginal propensity to consume (MPC) is noted about a third of the way up the consumption function line."/>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84648" y="2210439"/>
            <a:ext cx="8112552" cy="3219530"/>
          </a:xfrm>
          <a:prstGeom prst="rect">
            <a:avLst/>
          </a:prstGeom>
          <a:noFill/>
          <a:ln>
            <a:noFill/>
          </a:ln>
        </p:spPr>
      </p:pic>
    </p:spTree>
    <p:extLst>
      <p:ext uri="{BB962C8B-B14F-4D97-AF65-F5344CB8AC3E}">
        <p14:creationId xmlns:p14="http://schemas.microsoft.com/office/powerpoint/2010/main" val="369002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31411-1E37-4171-9325-D692BBB9F64F}"/>
              </a:ext>
            </a:extLst>
          </p:cNvPr>
          <p:cNvSpPr>
            <a:spLocks noGrp="1"/>
          </p:cNvSpPr>
          <p:nvPr>
            <p:ph type="title"/>
          </p:nvPr>
        </p:nvSpPr>
        <p:spPr/>
        <p:txBody>
          <a:bodyPr/>
          <a:lstStyle/>
          <a:p>
            <a:r>
              <a:rPr lang="en-US" dirty="0">
                <a:solidFill>
                  <a:srgbClr val="A85232"/>
                </a:solidFill>
              </a:rPr>
              <a:t>Factors of production</a:t>
            </a:r>
            <a:endParaRPr lang="en-US" dirty="0"/>
          </a:p>
        </p:txBody>
      </p:sp>
      <p:sp>
        <p:nvSpPr>
          <p:cNvPr id="2" name="Content Placeholder 1">
            <a:extLst>
              <a:ext uri="{FF2B5EF4-FFF2-40B4-BE49-F238E27FC236}">
                <a16:creationId xmlns:a16="http://schemas.microsoft.com/office/drawing/2014/main" id="{9B3855AE-DDC4-4939-AF13-5F117D7CD27A}"/>
              </a:ext>
            </a:extLst>
          </p:cNvPr>
          <p:cNvSpPr>
            <a:spLocks noGrp="1"/>
          </p:cNvSpPr>
          <p:nvPr>
            <p:ph type="body" sz="quarter" idx="10"/>
          </p:nvPr>
        </p:nvSpPr>
        <p:spPr/>
        <p:txBody>
          <a:bodyPr/>
          <a:lstStyle/>
          <a:p>
            <a:pPr marL="911225" indent="-909638">
              <a:spcBef>
                <a:spcPct val="50000"/>
              </a:spcBef>
            </a:pPr>
            <a:r>
              <a:rPr lang="en-US" b="1" i="1" dirty="0"/>
              <a:t>K</a:t>
            </a:r>
            <a:r>
              <a:rPr lang="en-US" dirty="0"/>
              <a:t> = capital:</a:t>
            </a:r>
          </a:p>
          <a:p>
            <a:pPr marL="911225" indent="-334963"/>
            <a:r>
              <a:rPr lang="en-US" dirty="0"/>
              <a:t>tools, machines, and structures used in production</a:t>
            </a:r>
          </a:p>
          <a:p>
            <a:pPr marL="911225" indent="-909638">
              <a:spcBef>
                <a:spcPct val="70000"/>
              </a:spcBef>
            </a:pPr>
            <a:r>
              <a:rPr lang="en-US" b="1" i="1" dirty="0"/>
              <a:t>L</a:t>
            </a:r>
            <a:r>
              <a:rPr lang="en-US" dirty="0"/>
              <a:t> = labor:</a:t>
            </a:r>
          </a:p>
          <a:p>
            <a:pPr marL="911225" indent="-392113"/>
            <a:r>
              <a:rPr lang="en-US" dirty="0"/>
              <a:t>the physical and mental efforts of workers</a:t>
            </a:r>
          </a:p>
        </p:txBody>
      </p:sp>
    </p:spTree>
    <p:extLst>
      <p:ext uri="{BB962C8B-B14F-4D97-AF65-F5344CB8AC3E}">
        <p14:creationId xmlns:p14="http://schemas.microsoft.com/office/powerpoint/2010/main" val="156137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Investment, </a:t>
            </a:r>
            <a:r>
              <a:rPr lang="en-US" i="1" dirty="0">
                <a:solidFill>
                  <a:srgbClr val="A85232"/>
                </a:solidFill>
              </a:rPr>
              <a:t>I</a:t>
            </a:r>
          </a:p>
        </p:txBody>
      </p:sp>
      <p:sp>
        <p:nvSpPr>
          <p:cNvPr id="9" name="Content Placeholder 8">
            <a:extLst>
              <a:ext uri="{FF2B5EF4-FFF2-40B4-BE49-F238E27FC236}">
                <a16:creationId xmlns:a16="http://schemas.microsoft.com/office/drawing/2014/main" id="{EBC7237D-CF90-41CB-A351-D918EA241985}"/>
              </a:ext>
            </a:extLst>
          </p:cNvPr>
          <p:cNvSpPr txBox="1">
            <a:spLocks noGrp="1"/>
          </p:cNvSpPr>
          <p:nvPr>
            <p:ph type="body" sz="quarter" idx="10"/>
          </p:nvPr>
        </p:nvSpPr>
        <p:spPr>
          <a:xfrm>
            <a:off x="497411" y="1247418"/>
            <a:ext cx="8326006" cy="3410164"/>
          </a:xfrm>
          <a:prstGeom prst="rect">
            <a:avLst/>
          </a:prstGeom>
          <a:noFill/>
        </p:spPr>
        <p:txBody>
          <a:bodyPr wrap="square" rtlCol="0">
            <a:spAutoFit/>
          </a:bodyPr>
          <a:lstStyle/>
          <a:p>
            <a:pPr marL="342900" indent="-342900">
              <a:spcBef>
                <a:spcPts val="600"/>
              </a:spcBef>
              <a:buClr>
                <a:schemeClr val="tx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The investment function is </a:t>
            </a:r>
            <a:r>
              <a:rPr lang="en-US" sz="2400" b="1" i="1"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r </a:t>
            </a:r>
            <a:r>
              <a:rPr lang="en-US" sz="2400" dirty="0">
                <a:latin typeface="Arial" panose="020B0604020202020204" pitchFamily="34" charset="0"/>
                <a:cs typeface="Arial" panose="020B0604020202020204" pitchFamily="34" charset="0"/>
              </a:rPr>
              <a:t>), where </a:t>
            </a:r>
            <a:r>
              <a:rPr lang="en-US" sz="2400" b="1" i="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denotes the </a:t>
            </a:r>
            <a:r>
              <a:rPr lang="en-US" sz="2400" b="1" dirty="0">
                <a:solidFill>
                  <a:srgbClr val="CC0000"/>
                </a:solidFill>
                <a:latin typeface="Arial" panose="020B0604020202020204" pitchFamily="34" charset="0"/>
                <a:cs typeface="Arial" panose="020B0604020202020204" pitchFamily="34" charset="0"/>
              </a:rPr>
              <a:t>real interest rate</a:t>
            </a:r>
            <a:r>
              <a:rPr lang="en-US" sz="2400" dirty="0">
                <a:latin typeface="Arial" panose="020B0604020202020204" pitchFamily="34" charset="0"/>
                <a:cs typeface="Arial" panose="020B0604020202020204" pitchFamily="34" charset="0"/>
              </a:rPr>
              <a:t>, the nominal interest rate corrected for inflation.</a:t>
            </a:r>
          </a:p>
          <a:p>
            <a:pPr marL="342900" indent="-342900">
              <a:spcBef>
                <a:spcPts val="600"/>
              </a:spcBef>
              <a:buClr>
                <a:schemeClr val="tx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The real interest rate is:</a:t>
            </a:r>
          </a:p>
          <a:p>
            <a:pPr marL="1135062" lvl="1" indent="-342900">
              <a:lnSpc>
                <a:spcPct val="105000"/>
              </a:lnSpc>
              <a:spcBef>
                <a:spcPts val="600"/>
              </a:spcBef>
              <a:buClr>
                <a:schemeClr val="tx1"/>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cost of borrowing</a:t>
            </a:r>
          </a:p>
          <a:p>
            <a:pPr marL="1135062" lvl="1" indent="-342900">
              <a:lnSpc>
                <a:spcPct val="105000"/>
              </a:lnSpc>
              <a:spcBef>
                <a:spcPts val="600"/>
              </a:spcBef>
              <a:buClr>
                <a:schemeClr val="tx1"/>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opportunity cost of using one’s own funds to finance investment spending</a:t>
            </a:r>
          </a:p>
          <a:p>
            <a:pPr marL="287338" indent="-287338">
              <a:spcBef>
                <a:spcPts val="600"/>
              </a:spcBef>
            </a:pPr>
            <a:r>
              <a:rPr lang="en-US" sz="2400" dirty="0">
                <a:latin typeface="Arial" panose="020B0604020202020204" pitchFamily="34" charset="0"/>
                <a:cs typeface="Arial" panose="020B0604020202020204" pitchFamily="34" charset="0"/>
                <a:sym typeface="Symbol" pitchFamily="18" charset="2"/>
              </a:rPr>
              <a:t>So, </a:t>
            </a:r>
            <a:r>
              <a:rPr lang="en-US" sz="2400" b="1" i="1" dirty="0">
                <a:solidFill>
                  <a:srgbClr val="000000"/>
                </a:solidFill>
                <a:latin typeface="Arial" panose="020B0604020202020204" pitchFamily="34" charset="0"/>
                <a:cs typeface="Arial" panose="020B0604020202020204" pitchFamily="34" charset="0"/>
                <a:sym typeface="Symbol" pitchFamily="18" charset="2"/>
              </a:rPr>
              <a:t>I</a:t>
            </a:r>
            <a:r>
              <a:rPr lang="en-US" sz="2400" dirty="0">
                <a:solidFill>
                  <a:srgbClr val="000000"/>
                </a:solidFill>
                <a:latin typeface="Arial" panose="020B0604020202020204" pitchFamily="34" charset="0"/>
                <a:cs typeface="Arial" panose="020B0604020202020204" pitchFamily="34" charset="0"/>
                <a:sym typeface="Symbol" pitchFamily="18" charset="2"/>
              </a:rPr>
              <a:t> depends negatively on</a:t>
            </a:r>
            <a:r>
              <a:rPr lang="en-US" sz="2400" b="1" i="1" dirty="0">
                <a:solidFill>
                  <a:srgbClr val="000000"/>
                </a:solidFill>
                <a:latin typeface="Arial" panose="020B0604020202020204" pitchFamily="34" charset="0"/>
                <a:cs typeface="Arial" panose="020B0604020202020204" pitchFamily="34" charset="0"/>
                <a:sym typeface="Symbol" pitchFamily="18" charset="2"/>
              </a:rPr>
              <a:t> </a:t>
            </a:r>
            <a:r>
              <a:rPr lang="en-US" sz="2400" b="1" i="1" dirty="0">
                <a:latin typeface="Arial" panose="020B0604020202020204" pitchFamily="34" charset="0"/>
                <a:cs typeface="Arial" panose="020B0604020202020204" pitchFamily="34" charset="0"/>
              </a:rPr>
              <a:t>r</a:t>
            </a:r>
            <a:endParaRPr lang="en-US" sz="2400" dirty="0">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3385638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investment function</a:t>
            </a:r>
          </a:p>
        </p:txBody>
      </p:sp>
      <p:pic>
        <p:nvPicPr>
          <p:cNvPr id="7" name="Picture Placeholder 3" descr="This is a line graph to illustrate the investment function. The Y axis for this graph is the Real interest rate (r).  The X axis is the Quantity of investment (I). The investment function I(r) line is a curve line runs downward from low quantity of investment and high real interest rate to low real interest rate and high quantity of investment."/>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61652" y="2217090"/>
            <a:ext cx="8112552" cy="3103162"/>
          </a:xfrm>
          <a:prstGeom prst="rect">
            <a:avLst/>
          </a:prstGeom>
          <a:noFill/>
          <a:ln>
            <a:noFill/>
          </a:ln>
        </p:spPr>
      </p:pic>
    </p:spTree>
    <p:extLst>
      <p:ext uri="{BB962C8B-B14F-4D97-AF65-F5344CB8AC3E}">
        <p14:creationId xmlns:p14="http://schemas.microsoft.com/office/powerpoint/2010/main" val="109140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Government spending, </a:t>
            </a:r>
            <a:r>
              <a:rPr lang="en-US" i="1" dirty="0">
                <a:solidFill>
                  <a:srgbClr val="A85232"/>
                </a:solidFill>
              </a:rPr>
              <a:t>G</a:t>
            </a:r>
          </a:p>
        </p:txBody>
      </p:sp>
      <p:sp>
        <p:nvSpPr>
          <p:cNvPr id="3" name="Content Placeholder 2"/>
          <p:cNvSpPr>
            <a:spLocks noGrp="1"/>
          </p:cNvSpPr>
          <p:nvPr>
            <p:ph type="body" sz="quarter" idx="10"/>
          </p:nvPr>
        </p:nvSpPr>
        <p:spPr>
          <a:xfrm>
            <a:off x="478361" y="1219686"/>
            <a:ext cx="8287952" cy="2278888"/>
          </a:xfrm>
        </p:spPr>
        <p:txBody>
          <a:bodyPr/>
          <a:lstStyle/>
          <a:p>
            <a:pPr marL="342900" indent="-342900">
              <a:spcBef>
                <a:spcPts val="600"/>
              </a:spcBef>
              <a:buClr>
                <a:schemeClr val="tx1"/>
              </a:buClr>
              <a:buSzPct val="100000"/>
              <a:buFont typeface="Arial" panose="020B0604020202020204" pitchFamily="34" charset="0"/>
              <a:buChar char="•"/>
            </a:pP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 government spending on goods and services</a:t>
            </a:r>
          </a:p>
          <a:p>
            <a:pPr marL="342900" indent="-342900">
              <a:spcBef>
                <a:spcPts val="600"/>
              </a:spcBef>
              <a:buClr>
                <a:schemeClr val="tx1"/>
              </a:buClr>
              <a:buSzPct val="100000"/>
              <a:buFont typeface="Arial" panose="020B0604020202020204" pitchFamily="34" charset="0"/>
              <a:buChar char="•"/>
            </a:pP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excludes transfer payments (for example, Social Security benefits, unemployment insurance benefits)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Assume that government spending and total taxes are exogenous:</a:t>
            </a:r>
          </a:p>
        </p:txBody>
      </p:sp>
      <p:graphicFrame>
        <p:nvGraphicFramePr>
          <p:cNvPr id="4" name="Object 3" descr="G equals G bar and T equals T bar."/>
          <p:cNvGraphicFramePr>
            <a:graphicFrameLocks noChangeAspect="1"/>
          </p:cNvGraphicFramePr>
          <p:nvPr>
            <p:extLst>
              <p:ext uri="{D42A27DB-BD31-4B8C-83A1-F6EECF244321}">
                <p14:modId xmlns:p14="http://schemas.microsoft.com/office/powerpoint/2010/main" val="1731740657"/>
              </p:ext>
            </p:extLst>
          </p:nvPr>
        </p:nvGraphicFramePr>
        <p:xfrm>
          <a:off x="3073607" y="4529447"/>
          <a:ext cx="2314006" cy="462801"/>
        </p:xfrm>
        <a:graphic>
          <a:graphicData uri="http://schemas.openxmlformats.org/presentationml/2006/ole">
            <mc:AlternateContent xmlns:mc="http://schemas.openxmlformats.org/markup-compatibility/2006">
              <mc:Choice xmlns:v="urn:schemas-microsoft-com:vml" Requires="v">
                <p:oleObj spid="_x0000_s62514" name="Equation" r:id="rId4" imgW="1079280" imgH="215640" progId="Equation.DSMT4">
                  <p:embed/>
                </p:oleObj>
              </mc:Choice>
              <mc:Fallback>
                <p:oleObj name="Equation" r:id="rId4" imgW="1079280" imgH="215640" progId="Equation.DSMT4">
                  <p:embed/>
                  <p:pic>
                    <p:nvPicPr>
                      <p:cNvPr id="0" name=""/>
                      <p:cNvPicPr/>
                      <p:nvPr/>
                    </p:nvPicPr>
                    <p:blipFill>
                      <a:blip r:embed="rId5"/>
                      <a:stretch>
                        <a:fillRect/>
                      </a:stretch>
                    </p:blipFill>
                    <p:spPr>
                      <a:xfrm>
                        <a:off x="3073607" y="4529447"/>
                        <a:ext cx="2314006" cy="462801"/>
                      </a:xfrm>
                      <a:prstGeom prst="rect">
                        <a:avLst/>
                      </a:prstGeom>
                    </p:spPr>
                  </p:pic>
                </p:oleObj>
              </mc:Fallback>
            </mc:AlternateContent>
          </a:graphicData>
        </a:graphic>
      </p:graphicFrame>
    </p:spTree>
    <p:extLst>
      <p:ext uri="{BB962C8B-B14F-4D97-AF65-F5344CB8AC3E}">
        <p14:creationId xmlns:p14="http://schemas.microsoft.com/office/powerpoint/2010/main" val="544900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market for goods and services</a:t>
            </a:r>
          </a:p>
        </p:txBody>
      </p:sp>
      <p:graphicFrame>
        <p:nvGraphicFramePr>
          <p:cNvPr id="9" name="Object 8" descr="Three equations are shown. The equation for Aggregate demand is C (Y bar minus T bar) plus I (r) plus G bar. The equation for aggregate supply is Y bar equals F (K bar, L bar). The equation for Equilibrium is Y bar equals C(Y bar minus T bar) plus I (r) plus G bar."/>
          <p:cNvGraphicFramePr>
            <a:graphicFrameLocks noChangeAspect="1"/>
          </p:cNvGraphicFramePr>
          <p:nvPr>
            <p:extLst>
              <p:ext uri="{D42A27DB-BD31-4B8C-83A1-F6EECF244321}">
                <p14:modId xmlns:p14="http://schemas.microsoft.com/office/powerpoint/2010/main" val="3584362960"/>
              </p:ext>
            </p:extLst>
          </p:nvPr>
        </p:nvGraphicFramePr>
        <p:xfrm>
          <a:off x="1311549" y="1996186"/>
          <a:ext cx="5665788" cy="2019300"/>
        </p:xfrm>
        <a:graphic>
          <a:graphicData uri="http://schemas.openxmlformats.org/presentationml/2006/ole">
            <mc:AlternateContent xmlns:mc="http://schemas.openxmlformats.org/markup-compatibility/2006">
              <mc:Choice xmlns:v="urn:schemas-microsoft-com:vml" Requires="v">
                <p:oleObj spid="_x0000_s63539" name="Equation" r:id="rId4" imgW="2641320" imgH="939600" progId="Equation.DSMT4">
                  <p:embed/>
                </p:oleObj>
              </mc:Choice>
              <mc:Fallback>
                <p:oleObj name="Equation" r:id="rId4" imgW="2641320" imgH="939600" progId="Equation.DSMT4">
                  <p:embed/>
                  <p:pic>
                    <p:nvPicPr>
                      <p:cNvPr id="4" name="Object 3"/>
                      <p:cNvPicPr/>
                      <p:nvPr/>
                    </p:nvPicPr>
                    <p:blipFill>
                      <a:blip r:embed="rId5"/>
                      <a:stretch>
                        <a:fillRect/>
                      </a:stretch>
                    </p:blipFill>
                    <p:spPr>
                      <a:xfrm>
                        <a:off x="1311549" y="1996186"/>
                        <a:ext cx="5665788" cy="2019300"/>
                      </a:xfrm>
                      <a:prstGeom prst="rect">
                        <a:avLst/>
                      </a:prstGeom>
                    </p:spPr>
                  </p:pic>
                </p:oleObj>
              </mc:Fallback>
            </mc:AlternateContent>
          </a:graphicData>
        </a:graphic>
      </p:graphicFrame>
      <p:sp>
        <p:nvSpPr>
          <p:cNvPr id="16" name="Content Placeholder 15"/>
          <p:cNvSpPr>
            <a:spLocks noGrp="1"/>
          </p:cNvSpPr>
          <p:nvPr>
            <p:ph sz="quarter" idx="15"/>
          </p:nvPr>
        </p:nvSpPr>
        <p:spPr>
          <a:xfrm>
            <a:off x="2216445" y="4667447"/>
            <a:ext cx="4362636" cy="860425"/>
          </a:xfrm>
        </p:spPr>
        <p:txBody>
          <a:bodyPr/>
          <a:lstStyle/>
          <a:p>
            <a:r>
              <a:rPr lang="en-US" dirty="0">
                <a:latin typeface="Arial" panose="020B0604020202020204" pitchFamily="34" charset="0"/>
                <a:cs typeface="Arial" panose="020B0604020202020204" pitchFamily="34" charset="0"/>
              </a:rPr>
              <a:t>The real interest rate adjusts to equate demand with supply.</a:t>
            </a:r>
          </a:p>
        </p:txBody>
      </p:sp>
    </p:spTree>
    <p:extLst>
      <p:ext uri="{BB962C8B-B14F-4D97-AF65-F5344CB8AC3E}">
        <p14:creationId xmlns:p14="http://schemas.microsoft.com/office/powerpoint/2010/main" val="1531006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ct val="20000"/>
              </a:spcBef>
              <a:buClr>
                <a:srgbClr val="330066"/>
              </a:buClr>
              <a:buSzPct val="150000"/>
            </a:pPr>
            <a:r>
              <a:rPr lang="en-US" dirty="0">
                <a:solidFill>
                  <a:srgbClr val="A85232"/>
                </a:solidFill>
                <a:ea typeface="+mn-ea"/>
                <a:cs typeface="+mn-cs"/>
              </a:rPr>
              <a:t>The loanable funds market</a:t>
            </a:r>
          </a:p>
        </p:txBody>
      </p:sp>
      <p:sp>
        <p:nvSpPr>
          <p:cNvPr id="4" name="Content Placeholder 3"/>
          <p:cNvSpPr>
            <a:spLocks noGrp="1"/>
          </p:cNvSpPr>
          <p:nvPr>
            <p:ph type="body" sz="quarter" idx="10"/>
          </p:nvPr>
        </p:nvSpPr>
        <p:spPr>
          <a:xfrm>
            <a:off x="478361" y="1219686"/>
            <a:ext cx="8264586" cy="5341535"/>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 simple supply–demand model of the financial system.</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One asset: “loanable funds”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demand for funds: investment</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supply of funds: saving</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“price” of funds: real interest rate</a:t>
            </a:r>
          </a:p>
        </p:txBody>
      </p:sp>
    </p:spTree>
    <p:extLst>
      <p:ext uri="{BB962C8B-B14F-4D97-AF65-F5344CB8AC3E}">
        <p14:creationId xmlns:p14="http://schemas.microsoft.com/office/powerpoint/2010/main" val="4091972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20000"/>
              </a:spcBef>
              <a:buClr>
                <a:srgbClr val="330066"/>
              </a:buClr>
              <a:buSzPct val="150000"/>
            </a:pPr>
            <a:r>
              <a:rPr lang="en-US" dirty="0">
                <a:solidFill>
                  <a:srgbClr val="A85232"/>
                </a:solidFill>
                <a:ea typeface="+mn-ea"/>
                <a:cs typeface="+mn-cs"/>
              </a:rPr>
              <a:t>Demand for funds: Investment</a:t>
            </a:r>
          </a:p>
        </p:txBody>
      </p:sp>
      <p:sp>
        <p:nvSpPr>
          <p:cNvPr id="4" name="Content Placeholder 3"/>
          <p:cNvSpPr>
            <a:spLocks noGrp="1"/>
          </p:cNvSpPr>
          <p:nvPr>
            <p:ph type="body" sz="quarter" idx="10"/>
          </p:nvPr>
        </p:nvSpPr>
        <p:spPr/>
        <p:txBody>
          <a:bodyPr/>
          <a:lstStyle/>
          <a:p>
            <a:pPr>
              <a:spcBef>
                <a:spcPct val="40000"/>
              </a:spcBef>
            </a:pPr>
            <a:r>
              <a:rPr lang="en-US" dirty="0">
                <a:latin typeface="Arial" panose="020B0604020202020204" pitchFamily="34" charset="0"/>
                <a:cs typeface="Arial" panose="020B0604020202020204" pitchFamily="34" charset="0"/>
              </a:rPr>
              <a:t>The demand for loanable funds . . .</a:t>
            </a:r>
          </a:p>
          <a:p>
            <a:pPr marL="800100" lvl="1">
              <a:lnSpc>
                <a:spcPct val="105000"/>
              </a:lnSpc>
              <a:spcBef>
                <a:spcPct val="40000"/>
              </a:spcBef>
              <a:buClrTx/>
              <a:buFont typeface="Arial" panose="020B0604020202020204" pitchFamily="34" charset="0"/>
              <a:buChar char="•"/>
            </a:pPr>
            <a:r>
              <a:rPr lang="en-US" u="sng" dirty="0">
                <a:latin typeface="Arial" panose="020B0604020202020204" pitchFamily="34" charset="0"/>
                <a:cs typeface="Arial" panose="020B0604020202020204" pitchFamily="34" charset="0"/>
              </a:rPr>
              <a:t>comes from investment</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Firms borrow to finance spending on plant and equipment, new office buildings, etc. Consumers borrow to buy new houses.</a:t>
            </a:r>
          </a:p>
          <a:p>
            <a:pPr marL="800100" lvl="1">
              <a:lnSpc>
                <a:spcPct val="105000"/>
              </a:lnSpc>
              <a:spcBef>
                <a:spcPct val="40000"/>
              </a:spcBef>
              <a:buClrTx/>
              <a:buFont typeface="Arial" panose="020B0604020202020204" pitchFamily="34" charset="0"/>
              <a:buChar char="•"/>
            </a:pPr>
            <a:r>
              <a:rPr lang="en-US" u="sng" dirty="0">
                <a:latin typeface="Arial" panose="020B0604020202020204" pitchFamily="34" charset="0"/>
                <a:cs typeface="Arial" panose="020B0604020202020204" pitchFamily="34" charset="0"/>
              </a:rPr>
              <a:t>depends negatively on </a:t>
            </a:r>
            <a:r>
              <a:rPr lang="en-US" b="1" i="1" u="sng"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is the “price” of loanable funds (cost of borrowing).</a:t>
            </a:r>
          </a:p>
        </p:txBody>
      </p:sp>
    </p:spTree>
    <p:extLst>
      <p:ext uri="{BB962C8B-B14F-4D97-AF65-F5344CB8AC3E}">
        <p14:creationId xmlns:p14="http://schemas.microsoft.com/office/powerpoint/2010/main" val="991665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Loanable funds demand curve</a:t>
            </a:r>
          </a:p>
        </p:txBody>
      </p:sp>
      <p:pic>
        <p:nvPicPr>
          <p:cNvPr id="7" name="Picture Placeholder 3" descr="This is a line graph to illustrate the investment function. The Y axis for this graph is the Real interest rate (r).  The X axis is the Quantity of investment (I). The investment function I(r) line is a curve line runs downward from low quantity of investment and high real interest rate to low real interest rate and high quantity of investment."/>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82001" y="2136024"/>
            <a:ext cx="8275615" cy="3165536"/>
          </a:xfrm>
          <a:prstGeom prst="rect">
            <a:avLst/>
          </a:prstGeom>
          <a:noFill/>
          <a:ln>
            <a:noFill/>
          </a:ln>
        </p:spPr>
      </p:pic>
    </p:spTree>
    <p:extLst>
      <p:ext uri="{BB962C8B-B14F-4D97-AF65-F5344CB8AC3E}">
        <p14:creationId xmlns:p14="http://schemas.microsoft.com/office/powerpoint/2010/main" val="2419461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ct val="20000"/>
              </a:spcBef>
              <a:buClr>
                <a:srgbClr val="330066"/>
              </a:buClr>
              <a:buSzPct val="150000"/>
            </a:pPr>
            <a:r>
              <a:rPr lang="en-US" dirty="0">
                <a:solidFill>
                  <a:srgbClr val="A85232"/>
                </a:solidFill>
                <a:ea typeface="+mn-ea"/>
                <a:cs typeface="+mn-cs"/>
              </a:rPr>
              <a:t>Supply of funds: Saving</a:t>
            </a:r>
          </a:p>
        </p:txBody>
      </p:sp>
      <p:sp>
        <p:nvSpPr>
          <p:cNvPr id="4" name="Content Placeholder 3"/>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supply of loanable funds comes from saving:</a:t>
            </a:r>
          </a:p>
          <a:p>
            <a:pPr marL="800100" lvl="1">
              <a:lnSpc>
                <a:spcPct val="105000"/>
              </a:lnSpc>
              <a:spcBef>
                <a:spcPct val="450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Households use their saving to make bank deposits and purchase bonds and other assets. These funds become available to firms to borrow and finance investment spending.</a:t>
            </a:r>
          </a:p>
          <a:p>
            <a:pPr marL="800100" lvl="1">
              <a:lnSpc>
                <a:spcPct val="105000"/>
              </a:lnSpc>
              <a:spcBef>
                <a:spcPct val="450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government may also contribute to saving if it does not spend all the tax revenue it receives.</a:t>
            </a:r>
          </a:p>
        </p:txBody>
      </p:sp>
    </p:spTree>
    <p:extLst>
      <p:ext uri="{BB962C8B-B14F-4D97-AF65-F5344CB8AC3E}">
        <p14:creationId xmlns:p14="http://schemas.microsoft.com/office/powerpoint/2010/main" val="1322713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20000"/>
              </a:spcBef>
              <a:buClr>
                <a:srgbClr val="330066"/>
              </a:buClr>
              <a:buSzPct val="150000"/>
            </a:pPr>
            <a:r>
              <a:rPr lang="en-US" dirty="0">
                <a:solidFill>
                  <a:srgbClr val="A85232"/>
                </a:solidFill>
                <a:ea typeface="+mn-ea"/>
                <a:cs typeface="+mn-cs"/>
              </a:rPr>
              <a:t>Types of saving</a:t>
            </a:r>
          </a:p>
        </p:txBody>
      </p:sp>
      <p:sp>
        <p:nvSpPr>
          <p:cNvPr id="3" name="Content Placeholder 2"/>
          <p:cNvSpPr>
            <a:spLocks noGrp="1"/>
          </p:cNvSpPr>
          <p:nvPr>
            <p:ph type="body" sz="quarter" idx="10"/>
          </p:nvPr>
        </p:nvSpPr>
        <p:spPr/>
        <p:txBody>
          <a:bodyPr/>
          <a:lstStyle/>
          <a:p>
            <a:pPr>
              <a:spcBef>
                <a:spcPct val="55000"/>
              </a:spcBef>
            </a:pPr>
            <a:r>
              <a:rPr lang="en-US" b="1" dirty="0">
                <a:solidFill>
                  <a:srgbClr val="CC0000"/>
                </a:solidFill>
                <a:latin typeface="Arial" panose="020B0604020202020204" pitchFamily="34" charset="0"/>
                <a:cs typeface="Arial" panose="020B0604020202020204" pitchFamily="34" charset="0"/>
              </a:rPr>
              <a:t>Private saving </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p>
          <a:p>
            <a:pPr>
              <a:spcBef>
                <a:spcPct val="55000"/>
              </a:spcBef>
            </a:pPr>
            <a:r>
              <a:rPr lang="en-US" b="1" dirty="0">
                <a:solidFill>
                  <a:srgbClr val="CC0000"/>
                </a:solidFill>
                <a:latin typeface="Arial" panose="020B0604020202020204" pitchFamily="34" charset="0"/>
                <a:cs typeface="Arial" panose="020B0604020202020204" pitchFamily="34" charset="0"/>
              </a:rPr>
              <a:t>Public saving</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a:t>
            </a:r>
          </a:p>
          <a:p>
            <a:pPr>
              <a:spcBef>
                <a:spcPct val="55000"/>
              </a:spcBef>
            </a:pPr>
            <a:r>
              <a:rPr lang="en-US" b="1" dirty="0">
                <a:solidFill>
                  <a:srgbClr val="CC0000"/>
                </a:solidFill>
                <a:latin typeface="Arial" panose="020B0604020202020204" pitchFamily="34" charset="0"/>
                <a:cs typeface="Arial" panose="020B0604020202020204" pitchFamily="34" charset="0"/>
              </a:rPr>
              <a:t>National saving</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a:p>
            <a:pPr marL="342900" lvl="1" indent="0">
              <a:lnSpc>
                <a:spcPct val="105000"/>
              </a:lnSpc>
              <a:spcBef>
                <a:spcPct val="40000"/>
              </a:spcBef>
              <a:buNone/>
            </a:pPr>
            <a:r>
              <a:rPr lang="en-US" dirty="0">
                <a:latin typeface="Arial" panose="020B0604020202020204" pitchFamily="34" charset="0"/>
                <a:cs typeface="Arial" panose="020B0604020202020204" pitchFamily="34" charset="0"/>
              </a:rPr>
              <a:t>= private saving + public saving</a:t>
            </a:r>
          </a:p>
          <a:p>
            <a:pPr marL="342900" lvl="1" indent="0">
              <a:lnSpc>
                <a:spcPct val="105000"/>
              </a:lnSpc>
              <a:spcBef>
                <a:spcPct val="40000"/>
              </a:spcBef>
              <a:buNone/>
            </a:pP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a:t>
            </a:r>
            <a:endParaRPr lang="en-US" dirty="0">
              <a:latin typeface="Arial" panose="020B0604020202020204" pitchFamily="34" charset="0"/>
              <a:cs typeface="Arial" panose="020B0604020202020204" pitchFamily="34" charset="0"/>
            </a:endParaRPr>
          </a:p>
          <a:p>
            <a:pPr marL="342900" lvl="1" indent="0">
              <a:lnSpc>
                <a:spcPct val="105000"/>
              </a:lnSpc>
              <a:spcBef>
                <a:spcPct val="40000"/>
              </a:spcBef>
              <a:buNone/>
            </a:pP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a:t>
            </a:r>
          </a:p>
        </p:txBody>
      </p:sp>
    </p:spTree>
    <p:extLst>
      <p:ext uri="{BB962C8B-B14F-4D97-AF65-F5344CB8AC3E}">
        <p14:creationId xmlns:p14="http://schemas.microsoft.com/office/powerpoint/2010/main" val="3475738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spcBef>
                <a:spcPct val="20000"/>
              </a:spcBef>
              <a:buClr>
                <a:srgbClr val="330066"/>
              </a:buClr>
              <a:buSzPct val="150000"/>
            </a:pPr>
            <a:r>
              <a:rPr lang="en-US" i="1" dirty="0">
                <a:solidFill>
                  <a:srgbClr val="A85232"/>
                </a:solidFill>
                <a:ea typeface="+mn-ea"/>
                <a:cs typeface="+mn-cs"/>
              </a:rPr>
              <a:t>Notation: </a:t>
            </a:r>
            <a:r>
              <a:rPr lang="en-US" dirty="0">
                <a:solidFill>
                  <a:srgbClr val="A85232"/>
                </a:solidFill>
                <a:ea typeface="+mn-ea"/>
                <a:cs typeface="+mn-cs"/>
              </a:rPr>
              <a:t>Δ = change in a variable</a:t>
            </a:r>
          </a:p>
        </p:txBody>
      </p:sp>
      <p:sp>
        <p:nvSpPr>
          <p:cNvPr id="6" name="Content Placeholder 5"/>
          <p:cNvSpPr>
            <a:spLocks noGrp="1"/>
          </p:cNvSpPr>
          <p:nvPr>
            <p:ph type="body" sz="quarter" idx="10"/>
          </p:nvPr>
        </p:nvSpPr>
        <p:spPr>
          <a:xfrm>
            <a:off x="478361" y="1219686"/>
            <a:ext cx="5846239" cy="5262606"/>
          </a:xfrm>
        </p:spPr>
        <p:txBody>
          <a:bodyPr/>
          <a:lstStyle/>
          <a:p>
            <a:pPr>
              <a:spcBef>
                <a:spcPts val="600"/>
              </a:spcBef>
            </a:pPr>
            <a:r>
              <a:rPr lang="en-US" dirty="0">
                <a:latin typeface="Arial" panose="020B0604020202020204" pitchFamily="34" charset="0"/>
                <a:cs typeface="Arial" panose="020B0604020202020204" pitchFamily="34" charset="0"/>
              </a:rPr>
              <a:t>For any variable </a:t>
            </a:r>
            <a:r>
              <a:rPr lang="en-US" b="1" i="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X</a:t>
            </a:r>
            <a:r>
              <a:rPr lang="en-US" dirty="0">
                <a:latin typeface="Arial" panose="020B0604020202020204" pitchFamily="34" charset="0"/>
                <a:cs typeface="Arial" panose="020B0604020202020204" pitchFamily="34" charset="0"/>
                <a:sym typeface="Symbol" pitchFamily="18" charset="2"/>
              </a:rPr>
              <a:t> = “change in </a:t>
            </a:r>
            <a:r>
              <a:rPr lang="en-US" b="1" i="1" dirty="0">
                <a:latin typeface="Arial" panose="020B0604020202020204" pitchFamily="34" charset="0"/>
                <a:cs typeface="Arial" panose="020B0604020202020204" pitchFamily="34" charset="0"/>
                <a:sym typeface="Symbol" pitchFamily="18" charset="2"/>
              </a:rPr>
              <a:t>X </a:t>
            </a:r>
            <a:r>
              <a:rPr lang="en-US" dirty="0">
                <a:latin typeface="Arial" panose="020B0604020202020204" pitchFamily="34" charset="0"/>
                <a:cs typeface="Arial" panose="020B0604020202020204" pitchFamily="34" charset="0"/>
                <a:sym typeface="Symbol" pitchFamily="18" charset="2"/>
              </a:rPr>
              <a:t>”</a:t>
            </a:r>
          </a:p>
          <a:p>
            <a:pPr>
              <a:spcBef>
                <a:spcPts val="600"/>
              </a:spcBef>
              <a:spcAft>
                <a:spcPts val="1800"/>
              </a:spcAft>
            </a:pPr>
            <a:r>
              <a:rPr lang="en-US" dirty="0">
                <a:latin typeface="Arial" panose="020B0604020202020204" pitchFamily="34" charset="0"/>
                <a:ea typeface="Lucida Grande"/>
                <a:cs typeface="Arial" panose="020B0604020202020204" pitchFamily="34" charset="0"/>
              </a:rPr>
              <a:t>Δ</a:t>
            </a:r>
            <a:r>
              <a:rPr lang="en-US" dirty="0">
                <a:latin typeface="Arial" panose="020B0604020202020204" pitchFamily="34" charset="0"/>
                <a:cs typeface="Arial" panose="020B0604020202020204" pitchFamily="34" charset="0"/>
                <a:sym typeface="Symbol" pitchFamily="18" charset="2"/>
              </a:rPr>
              <a:t> is the Greek (uppercase) letter </a:t>
            </a:r>
            <a:r>
              <a:rPr lang="en-US" i="1" dirty="0">
                <a:latin typeface="Arial" panose="020B0604020202020204" pitchFamily="34" charset="0"/>
                <a:cs typeface="Arial" panose="020B0604020202020204" pitchFamily="34" charset="0"/>
                <a:sym typeface="Symbol" pitchFamily="18" charset="2"/>
              </a:rPr>
              <a:t>delta</a:t>
            </a:r>
          </a:p>
          <a:p>
            <a:pPr marL="342900" indent="-342900">
              <a:spcBef>
                <a:spcPts val="600"/>
              </a:spcBef>
              <a:buClr>
                <a:srgbClr val="008080"/>
              </a:buClr>
              <a:buSzPct val="120000"/>
            </a:pPr>
            <a:r>
              <a:rPr lang="en-US" dirty="0">
                <a:latin typeface="Arial" panose="020B0604020202020204" pitchFamily="34" charset="0"/>
                <a:cs typeface="Arial" panose="020B0604020202020204" pitchFamily="34" charset="0"/>
              </a:rPr>
              <a:t>Examples:</a:t>
            </a:r>
          </a:p>
          <a:p>
            <a:pPr marL="342900" indent="-342900">
              <a:spcBef>
                <a:spcPts val="600"/>
              </a:spcBef>
              <a:buClr>
                <a:srgbClr val="996633"/>
              </a:buClr>
              <a:buSzPct val="120000"/>
              <a:buFont typeface="Wingdings" pitchFamily="2" charset="2"/>
              <a:buChar char="§"/>
            </a:pPr>
            <a:r>
              <a:rPr lang="en-US" dirty="0">
                <a:latin typeface="Arial" panose="020B0604020202020204" pitchFamily="34" charset="0"/>
                <a:cs typeface="Arial" panose="020B0604020202020204" pitchFamily="34" charset="0"/>
              </a:rPr>
              <a:t>If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L</a:t>
            </a:r>
            <a:r>
              <a:rPr lang="en-US" dirty="0">
                <a:latin typeface="Arial" panose="020B0604020202020204" pitchFamily="34" charset="0"/>
                <a:cs typeface="Arial" panose="020B0604020202020204" pitchFamily="34" charset="0"/>
                <a:sym typeface="Symbol" pitchFamily="18" charset="2"/>
              </a:rPr>
              <a:t> = 1 and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K</a:t>
            </a:r>
            <a:r>
              <a:rPr lang="en-US" dirty="0">
                <a:latin typeface="Arial" panose="020B0604020202020204" pitchFamily="34" charset="0"/>
                <a:cs typeface="Arial" panose="020B0604020202020204" pitchFamily="34" charset="0"/>
                <a:sym typeface="Symbol" pitchFamily="18" charset="2"/>
              </a:rPr>
              <a:t> = 0, then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Y</a:t>
            </a:r>
            <a:r>
              <a:rPr lang="en-US" dirty="0">
                <a:latin typeface="Arial" panose="020B0604020202020204" pitchFamily="34" charset="0"/>
                <a:cs typeface="Arial" panose="020B0604020202020204" pitchFamily="34" charset="0"/>
                <a:sym typeface="Symbol" pitchFamily="18" charset="2"/>
              </a:rPr>
              <a:t> = </a:t>
            </a:r>
            <a:r>
              <a:rPr lang="en-US" b="1" i="1" dirty="0">
                <a:latin typeface="Arial" panose="020B0604020202020204" pitchFamily="34" charset="0"/>
                <a:cs typeface="Arial" panose="020B0604020202020204" pitchFamily="34" charset="0"/>
                <a:sym typeface="Symbol" pitchFamily="18" charset="2"/>
              </a:rPr>
              <a:t>MPL</a:t>
            </a:r>
            <a:r>
              <a:rPr lang="en-US" dirty="0">
                <a:latin typeface="Arial" panose="020B0604020202020204" pitchFamily="34" charset="0"/>
                <a:cs typeface="Arial" panose="020B0604020202020204" pitchFamily="34" charset="0"/>
                <a:sym typeface="Symbol" pitchFamily="18" charset="2"/>
              </a:rPr>
              <a:t>.</a:t>
            </a:r>
          </a:p>
          <a:p>
            <a:pPr marL="342900" indent="-6350">
              <a:spcBef>
                <a:spcPts val="600"/>
              </a:spcBef>
              <a:spcAft>
                <a:spcPts val="1800"/>
              </a:spcAft>
              <a:buClr>
                <a:srgbClr val="008080"/>
              </a:buClr>
              <a:buSzPct val="120000"/>
            </a:pPr>
            <a:r>
              <a:rPr lang="en-US" dirty="0">
                <a:latin typeface="Arial" panose="020B0604020202020204" pitchFamily="34" charset="0"/>
                <a:cs typeface="Arial" panose="020B0604020202020204" pitchFamily="34" charset="0"/>
                <a:sym typeface="Symbol" pitchFamily="18" charset="2"/>
              </a:rPr>
              <a:t>More generally, if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K</a:t>
            </a:r>
            <a:r>
              <a:rPr lang="en-US" dirty="0">
                <a:latin typeface="Arial" panose="020B0604020202020204" pitchFamily="34" charset="0"/>
                <a:cs typeface="Arial" panose="020B0604020202020204" pitchFamily="34" charset="0"/>
                <a:sym typeface="Symbol" pitchFamily="18" charset="2"/>
              </a:rPr>
              <a:t> = 0, then</a:t>
            </a:r>
          </a:p>
          <a:p>
            <a:pPr marL="287338" indent="-287338">
              <a:spcBef>
                <a:spcPts val="600"/>
              </a:spcBef>
              <a:buClr>
                <a:srgbClr val="996633"/>
              </a:buClr>
              <a:buSzPct val="120000"/>
              <a:buFont typeface="Wingdings" pitchFamily="2" charset="2"/>
              <a:buChar char="§"/>
              <a:tabLst>
                <a:tab pos="1198563" algn="ctr"/>
                <a:tab pos="2006600" algn="l"/>
              </a:tabLst>
            </a:pPr>
            <a:r>
              <a:rPr lang="en-US" dirty="0">
                <a:latin typeface="Arial" panose="020B0604020202020204" pitchFamily="34" charset="0"/>
                <a:ea typeface="Lucida Grande"/>
                <a:cs typeface="Arial" panose="020B0604020202020204" pitchFamily="34" charset="0"/>
              </a:rPr>
              <a:t>Δ</a:t>
            </a:r>
            <a:r>
              <a:rPr lang="en-US" dirty="0">
                <a:latin typeface="Arial" panose="020B0604020202020204" pitchFamily="34" charset="0"/>
                <a:cs typeface="Arial" panose="020B0604020202020204" pitchFamily="34" charset="0"/>
                <a:sym typeface="Symbol" pitchFamily="18" charset="2"/>
              </a:rPr>
              <a:t>(</a:t>
            </a:r>
            <a:r>
              <a:rPr lang="en-US" b="1" i="1" dirty="0">
                <a:latin typeface="Arial" panose="020B0604020202020204" pitchFamily="34" charset="0"/>
                <a:cs typeface="Arial" panose="020B0604020202020204" pitchFamily="34" charset="0"/>
                <a:sym typeface="Symbol" pitchFamily="18" charset="2"/>
              </a:rPr>
              <a:t>Y </a:t>
            </a:r>
            <a:r>
              <a:rPr lang="en-US" dirty="0">
                <a:latin typeface="Arial" panose="020B0604020202020204" pitchFamily="34" charset="0"/>
                <a:ea typeface="ＭＳ ゴシック"/>
                <a:cs typeface="Arial" panose="020B0604020202020204" pitchFamily="34" charset="0"/>
              </a:rPr>
              <a:t>− </a:t>
            </a:r>
            <a:r>
              <a:rPr lang="en-US" b="1" i="1" dirty="0">
                <a:latin typeface="Arial" panose="020B0604020202020204" pitchFamily="34" charset="0"/>
                <a:cs typeface="Arial" panose="020B0604020202020204" pitchFamily="34" charset="0"/>
                <a:sym typeface="Symbol" pitchFamily="18" charset="2"/>
              </a:rPr>
              <a:t>T </a:t>
            </a:r>
            <a:r>
              <a:rPr lang="en-US" dirty="0">
                <a:latin typeface="Arial" panose="020B0604020202020204" pitchFamily="34" charset="0"/>
                <a:cs typeface="Arial" panose="020B0604020202020204" pitchFamily="34" charset="0"/>
                <a:sym typeface="Symbol" pitchFamily="18" charset="2"/>
              </a:rPr>
              <a:t>)</a:t>
            </a:r>
            <a:r>
              <a:rPr lang="en-US" b="1"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Y </a:t>
            </a:r>
            <a:r>
              <a:rPr lang="en-US" dirty="0">
                <a:latin typeface="Arial" panose="020B0604020202020204" pitchFamily="34" charset="0"/>
                <a:ea typeface="ＭＳ ゴシック"/>
                <a:cs typeface="Arial" panose="020B0604020202020204" pitchFamily="34" charset="0"/>
              </a:rPr>
              <a:t>−</a:t>
            </a:r>
            <a:r>
              <a:rPr lang="en-US"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T </a:t>
            </a:r>
            <a:r>
              <a:rPr lang="en-US" dirty="0">
                <a:latin typeface="Arial" panose="020B0604020202020204" pitchFamily="34" charset="0"/>
                <a:cs typeface="Arial" panose="020B0604020202020204" pitchFamily="34" charset="0"/>
                <a:sym typeface="Symbol" pitchFamily="18" charset="2"/>
              </a:rPr>
              <a:t>, so</a:t>
            </a:r>
          </a:p>
          <a:p>
            <a:pPr marL="287338" indent="49213">
              <a:spcBef>
                <a:spcPts val="600"/>
              </a:spcBef>
              <a:buClr>
                <a:srgbClr val="008080"/>
              </a:buClr>
              <a:buSzPct val="120000"/>
              <a:tabLst>
                <a:tab pos="1198563" algn="ctr"/>
                <a:tab pos="2006600" algn="l"/>
              </a:tabLst>
            </a:pPr>
            <a:r>
              <a:rPr lang="en-US" dirty="0">
                <a:latin typeface="Arial" panose="020B0604020202020204" pitchFamily="34" charset="0"/>
                <a:ea typeface="Lucida Grande"/>
                <a:cs typeface="Arial" panose="020B0604020202020204" pitchFamily="34" charset="0"/>
              </a:rPr>
              <a:t>Δ</a:t>
            </a:r>
            <a:r>
              <a:rPr lang="en-US" b="1" dirty="0">
                <a:latin typeface="Arial" panose="020B0604020202020204" pitchFamily="34" charset="0"/>
                <a:cs typeface="Arial" panose="020B0604020202020204" pitchFamily="34" charset="0"/>
                <a:sym typeface="Symbol" pitchFamily="18" charset="2"/>
              </a:rPr>
              <a:t>C</a:t>
            </a:r>
            <a:r>
              <a:rPr lang="en-US" dirty="0">
                <a:latin typeface="Arial" panose="020B0604020202020204" pitchFamily="34" charset="0"/>
                <a:cs typeface="Arial" panose="020B0604020202020204" pitchFamily="34" charset="0"/>
                <a:sym typeface="Symbol" pitchFamily="18" charset="2"/>
              </a:rPr>
              <a:t> = </a:t>
            </a:r>
            <a:r>
              <a:rPr lang="en-US" b="1" i="1" dirty="0">
                <a:latin typeface="Arial" panose="020B0604020202020204" pitchFamily="34" charset="0"/>
                <a:cs typeface="Arial" panose="020B0604020202020204" pitchFamily="34" charset="0"/>
                <a:sym typeface="Symbol" pitchFamily="18" charset="2"/>
              </a:rPr>
              <a:t>MPC </a:t>
            </a:r>
            <a:r>
              <a:rPr lang="en-US" dirty="0">
                <a:latin typeface="Arial" panose="020B0604020202020204" pitchFamily="34" charset="0"/>
                <a:ea typeface="ＭＳ ゴシック"/>
                <a:cs typeface="Arial" panose="020B0604020202020204" pitchFamily="34" charset="0"/>
                <a:sym typeface="Symbol" pitchFamily="18" charset="2"/>
              </a:rPr>
              <a:t>×</a:t>
            </a:r>
            <a:r>
              <a:rPr lang="en-US" b="1"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cs typeface="Arial" panose="020B0604020202020204" pitchFamily="34" charset="0"/>
                <a:sym typeface="Symbol" pitchFamily="18" charset="2"/>
              </a:rPr>
              <a:t>(</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Y </a:t>
            </a:r>
            <a:r>
              <a:rPr lang="en-US" b="1" dirty="0">
                <a:latin typeface="Arial" panose="020B0604020202020204" pitchFamily="34" charset="0"/>
                <a:ea typeface="ＭＳ ゴシック"/>
                <a:cs typeface="Arial" panose="020B0604020202020204" pitchFamily="34" charset="0"/>
              </a:rPr>
              <a:t>−</a:t>
            </a:r>
            <a:r>
              <a:rPr lang="en-US" dirty="0">
                <a:latin typeface="Arial" panose="020B0604020202020204" pitchFamily="34" charset="0"/>
                <a:cs typeface="Arial" panose="020B0604020202020204" pitchFamily="34" charset="0"/>
                <a:sym typeface="Symbol" pitchFamily="18" charset="2"/>
              </a:rPr>
              <a:t>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T </a:t>
            </a:r>
            <a:r>
              <a:rPr lang="en-US" dirty="0">
                <a:latin typeface="Arial" panose="020B0604020202020204" pitchFamily="34" charset="0"/>
                <a:cs typeface="Arial" panose="020B0604020202020204" pitchFamily="34" charset="0"/>
                <a:sym typeface="Symbol" pitchFamily="18" charset="2"/>
              </a:rPr>
              <a:t>)</a:t>
            </a:r>
          </a:p>
          <a:p>
            <a:pPr marL="863600" indent="-9525">
              <a:spcBef>
                <a:spcPts val="600"/>
              </a:spcBef>
              <a:buClr>
                <a:srgbClr val="008080"/>
              </a:buClr>
              <a:buSzPct val="120000"/>
              <a:tabLst>
                <a:tab pos="1198563" algn="ctr"/>
                <a:tab pos="2006600" algn="l"/>
              </a:tabLst>
            </a:pPr>
            <a:r>
              <a:rPr lang="en-US" dirty="0">
                <a:latin typeface="Arial" panose="020B0604020202020204" pitchFamily="34" charset="0"/>
                <a:cs typeface="Arial" panose="020B0604020202020204" pitchFamily="34" charset="0"/>
                <a:sym typeface="Symbol" pitchFamily="18" charset="2"/>
              </a:rPr>
              <a:t>= </a:t>
            </a:r>
            <a:r>
              <a:rPr lang="en-US" b="1" i="1" dirty="0">
                <a:latin typeface="Arial" panose="020B0604020202020204" pitchFamily="34" charset="0"/>
                <a:cs typeface="Arial" panose="020B0604020202020204" pitchFamily="34" charset="0"/>
                <a:sym typeface="Symbol" pitchFamily="18" charset="2"/>
              </a:rPr>
              <a:t>MPC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Y </a:t>
            </a:r>
            <a:r>
              <a:rPr lang="en-US" dirty="0">
                <a:latin typeface="Arial" panose="020B0604020202020204" pitchFamily="34" charset="0"/>
                <a:ea typeface="ＭＳ ゴシック"/>
                <a:cs typeface="Arial" panose="020B0604020202020204" pitchFamily="34" charset="0"/>
              </a:rPr>
              <a:t>−</a:t>
            </a:r>
            <a:r>
              <a:rPr lang="en-US" dirty="0">
                <a:latin typeface="Arial" panose="020B0604020202020204" pitchFamily="34" charset="0"/>
                <a:cs typeface="Arial" panose="020B0604020202020204" pitchFamily="34" charset="0"/>
                <a:sym typeface="Symbol" pitchFamily="18" charset="2"/>
              </a:rPr>
              <a:t> </a:t>
            </a:r>
            <a:r>
              <a:rPr lang="en-US" b="1" i="1" dirty="0">
                <a:latin typeface="Arial" panose="020B0604020202020204" pitchFamily="34" charset="0"/>
                <a:cs typeface="Arial" panose="020B0604020202020204" pitchFamily="34" charset="0"/>
                <a:sym typeface="Symbol" pitchFamily="18" charset="2"/>
              </a:rPr>
              <a:t>MPC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T</a:t>
            </a:r>
          </a:p>
        </p:txBody>
      </p:sp>
      <p:graphicFrame>
        <p:nvGraphicFramePr>
          <p:cNvPr id="102405" name="Object 2" descr="An equation reads MPL equals delta Y over delta L."/>
          <p:cNvGraphicFramePr>
            <a:graphicFrameLocks noChangeAspect="1"/>
          </p:cNvGraphicFramePr>
          <p:nvPr>
            <p:extLst>
              <p:ext uri="{D42A27DB-BD31-4B8C-83A1-F6EECF244321}">
                <p14:modId xmlns:p14="http://schemas.microsoft.com/office/powerpoint/2010/main" val="3459616254"/>
              </p:ext>
            </p:extLst>
          </p:nvPr>
        </p:nvGraphicFramePr>
        <p:xfrm>
          <a:off x="6519990" y="3292856"/>
          <a:ext cx="1811337" cy="876300"/>
        </p:xfrm>
        <a:graphic>
          <a:graphicData uri="http://schemas.openxmlformats.org/presentationml/2006/ole">
            <mc:AlternateContent xmlns:mc="http://schemas.openxmlformats.org/markup-compatibility/2006">
              <mc:Choice xmlns:v="urn:schemas-microsoft-com:vml" Requires="v">
                <p:oleObj spid="_x0000_s19830" name="Equation" r:id="rId4" imgW="838080" imgH="406080" progId="Equation.DSMT4">
                  <p:embed/>
                </p:oleObj>
              </mc:Choice>
              <mc:Fallback>
                <p:oleObj name="Equation" r:id="rId4" imgW="838080" imgH="406080" progId="Equation.DSMT4">
                  <p:embed/>
                  <p:pic>
                    <p:nvPicPr>
                      <p:cNvPr id="0" name=""/>
                      <p:cNvPicPr>
                        <a:picLocks noChangeAspect="1" noChangeArrowheads="1"/>
                      </p:cNvPicPr>
                      <p:nvPr/>
                    </p:nvPicPr>
                    <p:blipFill>
                      <a:blip r:embed="rId5"/>
                      <a:srcRect/>
                      <a:stretch>
                        <a:fillRect/>
                      </a:stretch>
                    </p:blipFill>
                    <p:spPr bwMode="auto">
                      <a:xfrm>
                        <a:off x="6519990" y="3292856"/>
                        <a:ext cx="1811337" cy="8763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086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4C31A3-FC40-40EE-92B1-7E041DA46C67}"/>
              </a:ext>
            </a:extLst>
          </p:cNvPr>
          <p:cNvSpPr>
            <a:spLocks noGrp="1"/>
          </p:cNvSpPr>
          <p:nvPr>
            <p:ph type="title"/>
          </p:nvPr>
        </p:nvSpPr>
        <p:spPr/>
        <p:txBody>
          <a:bodyPr/>
          <a:lstStyle/>
          <a:p>
            <a:r>
              <a:rPr lang="en-US" dirty="0">
                <a:solidFill>
                  <a:srgbClr val="A85232"/>
                </a:solidFill>
              </a:rPr>
              <a:t>The production function: </a:t>
            </a:r>
            <a:r>
              <a:rPr lang="en-US" i="1" dirty="0">
                <a:solidFill>
                  <a:srgbClr val="A85232"/>
                </a:solidFill>
              </a:rPr>
              <a:t>Y </a:t>
            </a:r>
            <a:r>
              <a:rPr lang="en-US" dirty="0">
                <a:solidFill>
                  <a:srgbClr val="A85232"/>
                </a:solidFill>
              </a:rPr>
              <a:t>= </a:t>
            </a:r>
            <a:r>
              <a:rPr lang="en-US" i="1" dirty="0">
                <a:solidFill>
                  <a:srgbClr val="A85232"/>
                </a:solidFill>
              </a:rPr>
              <a:t>F</a:t>
            </a:r>
            <a:r>
              <a:rPr lang="en-US" sz="1100" i="1" dirty="0">
                <a:solidFill>
                  <a:srgbClr val="A85232"/>
                </a:solidFill>
              </a:rPr>
              <a:t> </a:t>
            </a:r>
            <a:r>
              <a:rPr lang="en-US" sz="700" i="1" dirty="0">
                <a:solidFill>
                  <a:srgbClr val="A85232"/>
                </a:solidFill>
              </a:rPr>
              <a:t> </a:t>
            </a:r>
            <a:r>
              <a:rPr lang="en-US" dirty="0">
                <a:solidFill>
                  <a:srgbClr val="A85232"/>
                </a:solidFill>
              </a:rPr>
              <a:t>(</a:t>
            </a:r>
            <a:r>
              <a:rPr lang="en-US" i="1" dirty="0">
                <a:solidFill>
                  <a:srgbClr val="A85232"/>
                </a:solidFill>
              </a:rPr>
              <a:t>K</a:t>
            </a:r>
            <a:r>
              <a:rPr lang="en-US" sz="1100" i="1" dirty="0">
                <a:solidFill>
                  <a:srgbClr val="A85232"/>
                </a:solidFill>
              </a:rPr>
              <a:t> </a:t>
            </a:r>
            <a:r>
              <a:rPr lang="en-US" dirty="0">
                <a:solidFill>
                  <a:srgbClr val="A85232"/>
                </a:solidFill>
              </a:rPr>
              <a:t>,</a:t>
            </a:r>
            <a:r>
              <a:rPr lang="en-US" sz="1100" i="1" dirty="0">
                <a:solidFill>
                  <a:srgbClr val="A85232"/>
                </a:solidFill>
              </a:rPr>
              <a:t> </a:t>
            </a:r>
            <a:r>
              <a:rPr lang="en-US" i="1" dirty="0">
                <a:solidFill>
                  <a:srgbClr val="A85232"/>
                </a:solidFill>
              </a:rPr>
              <a:t>L</a:t>
            </a:r>
            <a:r>
              <a:rPr lang="en-US" dirty="0">
                <a:solidFill>
                  <a:srgbClr val="A85232"/>
                </a:solidFill>
              </a:rPr>
              <a:t>)</a:t>
            </a:r>
            <a:endParaRPr lang="en-US" dirty="0"/>
          </a:p>
        </p:txBody>
      </p:sp>
      <p:sp>
        <p:nvSpPr>
          <p:cNvPr id="2" name="Content Placeholder 1">
            <a:extLst>
              <a:ext uri="{FF2B5EF4-FFF2-40B4-BE49-F238E27FC236}">
                <a16:creationId xmlns:a16="http://schemas.microsoft.com/office/drawing/2014/main" id="{2494BC78-0108-47DB-BB91-1E39C617FA5E}"/>
              </a:ext>
            </a:extLst>
          </p:cNvPr>
          <p:cNvSpPr>
            <a:spLocks noGrp="1"/>
          </p:cNvSpPr>
          <p:nvPr>
            <p:ph type="body" sz="quarter" idx="10"/>
          </p:nvPr>
        </p:nvSpPr>
        <p:spPr/>
        <p:txBody>
          <a:bodyPr/>
          <a:lstStyle/>
          <a:p>
            <a:pPr marL="342900" indent="-342900">
              <a:spcBef>
                <a:spcPts val="600"/>
              </a:spcBef>
              <a:spcAft>
                <a:spcPts val="0"/>
              </a:spcAft>
              <a:buClr>
                <a:schemeClr val="tx1"/>
              </a:buClr>
              <a:buSzPct val="100000"/>
              <a:buFont typeface="Arial" panose="020B0604020202020204" pitchFamily="34" charset="0"/>
              <a:buChar char="•"/>
            </a:pPr>
            <a:r>
              <a:rPr lang="en-US" dirty="0"/>
              <a:t>Shows how much output (</a:t>
            </a:r>
            <a:r>
              <a:rPr lang="en-US" b="1" i="1" dirty="0"/>
              <a:t>Y</a:t>
            </a:r>
            <a:r>
              <a:rPr lang="en-US" dirty="0"/>
              <a:t>) the economy can produce from </a:t>
            </a:r>
            <a:r>
              <a:rPr lang="en-US" b="1" i="1" dirty="0"/>
              <a:t>K</a:t>
            </a:r>
            <a:r>
              <a:rPr lang="en-US" dirty="0"/>
              <a:t> units of capital and </a:t>
            </a:r>
            <a:r>
              <a:rPr lang="en-US" b="1" i="1" dirty="0"/>
              <a:t>L</a:t>
            </a:r>
            <a:r>
              <a:rPr lang="en-US" dirty="0"/>
              <a:t> units of labor</a:t>
            </a:r>
          </a:p>
          <a:p>
            <a:pPr marL="342900" indent="-342900">
              <a:spcBef>
                <a:spcPts val="600"/>
              </a:spcBef>
              <a:spcAft>
                <a:spcPts val="0"/>
              </a:spcAft>
              <a:buClr>
                <a:schemeClr val="tx1"/>
              </a:buClr>
              <a:buSzPct val="100000"/>
              <a:buFont typeface="Arial" panose="020B0604020202020204" pitchFamily="34" charset="0"/>
              <a:buChar char="•"/>
            </a:pPr>
            <a:r>
              <a:rPr lang="en-US" dirty="0"/>
              <a:t>Reflects the economy’s level of technology</a:t>
            </a:r>
          </a:p>
          <a:p>
            <a:pPr marL="342900" indent="-342900">
              <a:spcBef>
                <a:spcPts val="600"/>
              </a:spcBef>
              <a:spcAft>
                <a:spcPts val="0"/>
              </a:spcAft>
              <a:buClr>
                <a:schemeClr val="tx1"/>
              </a:buClr>
              <a:buSzPct val="100000"/>
              <a:buFont typeface="Arial" panose="020B0604020202020204" pitchFamily="34" charset="0"/>
              <a:buChar char="•"/>
            </a:pPr>
            <a:r>
              <a:rPr lang="en-US" dirty="0"/>
              <a:t>Exhibits constant returns to scale</a:t>
            </a:r>
          </a:p>
        </p:txBody>
      </p:sp>
    </p:spTree>
    <p:extLst>
      <p:ext uri="{BB962C8B-B14F-4D97-AF65-F5344CB8AC3E}">
        <p14:creationId xmlns:p14="http://schemas.microsoft.com/office/powerpoint/2010/main" val="459401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r>
              <a:rPr lang="en-US" dirty="0">
                <a:solidFill>
                  <a:schemeClr val="bg1"/>
                </a:solidFill>
                <a:effectLst>
                  <a:outerShdw blurRad="38100" dist="38100" dir="2700000" algn="tl">
                    <a:srgbClr val="000000">
                      <a:alpha val="43137"/>
                    </a:srgbClr>
                  </a:outerShdw>
                </a:effectLst>
              </a:rPr>
              <a:t> </a:t>
            </a:r>
            <a:br>
              <a:rPr lang="en-US" dirty="0">
                <a:solidFill>
                  <a:schemeClr val="bg1"/>
                </a:solidFill>
                <a:effectLst>
                  <a:outerShdw blurRad="38100" dist="38100" dir="2700000" algn="tl">
                    <a:srgbClr val="000000">
                      <a:alpha val="43137"/>
                    </a:srgbClr>
                  </a:outerShdw>
                </a:effectLst>
              </a:rPr>
            </a:br>
            <a:r>
              <a:rPr lang="en-US" dirty="0">
                <a:solidFill>
                  <a:srgbClr val="B16447"/>
                </a:solidFill>
              </a:rPr>
              <a:t>Calculate the change in saving</a:t>
            </a:r>
          </a:p>
        </p:txBody>
      </p:sp>
      <p:sp>
        <p:nvSpPr>
          <p:cNvPr id="3" name="Content Placeholder 2"/>
          <p:cNvSpPr>
            <a:spLocks noGrp="1"/>
          </p:cNvSpPr>
          <p:nvPr>
            <p:ph type="body" sz="quarter" idx="10"/>
          </p:nvPr>
        </p:nvSpPr>
        <p:spPr/>
        <p:txBody>
          <a:bodyPr/>
          <a:lstStyle/>
          <a:p>
            <a:pPr>
              <a:spcBef>
                <a:spcPct val="30000"/>
              </a:spcBef>
              <a:tabLst>
                <a:tab pos="1601788" algn="l"/>
              </a:tabLst>
            </a:pPr>
            <a:r>
              <a:rPr lang="en-US" dirty="0">
                <a:latin typeface="Arial" panose="020B0604020202020204" pitchFamily="34" charset="0"/>
                <a:cs typeface="Arial" panose="020B0604020202020204" pitchFamily="34" charset="0"/>
              </a:rPr>
              <a:t>Suppose </a:t>
            </a:r>
            <a:r>
              <a:rPr lang="en-US" b="1" i="1" dirty="0">
                <a:latin typeface="Arial" panose="020B0604020202020204" pitchFamily="34" charset="0"/>
                <a:cs typeface="Arial" panose="020B0604020202020204" pitchFamily="34" charset="0"/>
              </a:rPr>
              <a:t>MPC</a:t>
            </a:r>
            <a:r>
              <a:rPr lang="en-US" dirty="0">
                <a:latin typeface="Arial" panose="020B0604020202020204" pitchFamily="34" charset="0"/>
                <a:cs typeface="Arial" panose="020B0604020202020204" pitchFamily="34" charset="0"/>
              </a:rPr>
              <a:t> = 0.8 and </a:t>
            </a:r>
            <a:r>
              <a:rPr lang="en-US" b="1" i="1" dirty="0">
                <a:latin typeface="Arial" panose="020B0604020202020204" pitchFamily="34" charset="0"/>
                <a:cs typeface="Arial" panose="020B0604020202020204" pitchFamily="34" charset="0"/>
              </a:rPr>
              <a:t>MPL</a:t>
            </a:r>
            <a:r>
              <a:rPr lang="en-US" dirty="0">
                <a:latin typeface="Arial" panose="020B0604020202020204" pitchFamily="34" charset="0"/>
                <a:cs typeface="Arial" panose="020B0604020202020204" pitchFamily="34" charset="0"/>
              </a:rPr>
              <a:t> = 20.</a:t>
            </a:r>
          </a:p>
          <a:p>
            <a:pPr>
              <a:spcBef>
                <a:spcPct val="30000"/>
              </a:spcBef>
              <a:tabLst>
                <a:tab pos="1601788" algn="l"/>
              </a:tabLst>
            </a:pPr>
            <a:r>
              <a:rPr lang="en-US" dirty="0">
                <a:latin typeface="Arial" panose="020B0604020202020204" pitchFamily="34" charset="0"/>
                <a:cs typeface="Arial" panose="020B0604020202020204" pitchFamily="34" charset="0"/>
              </a:rPr>
              <a:t>For each of the following, compute </a:t>
            </a: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S</a:t>
            </a:r>
            <a:r>
              <a:rPr lang="en-US" dirty="0">
                <a:latin typeface="Arial" panose="020B0604020202020204" pitchFamily="34" charset="0"/>
                <a:cs typeface="Arial" panose="020B0604020202020204" pitchFamily="34" charset="0"/>
                <a:sym typeface="Symbol" pitchFamily="18" charset="2"/>
              </a:rPr>
              <a:t>:</a:t>
            </a:r>
          </a:p>
          <a:p>
            <a:pPr marL="744537" lvl="1" indent="-457200">
              <a:spcBef>
                <a:spcPct val="30000"/>
              </a:spcBef>
              <a:buClr>
                <a:schemeClr val="tx1"/>
              </a:buClr>
              <a:buFont typeface="+mj-lt"/>
              <a:buAutoNum type="alphaLcPeriod"/>
              <a:tabLst>
                <a:tab pos="1601788" algn="l"/>
              </a:tabLst>
            </a:pP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G</a:t>
            </a:r>
            <a:r>
              <a:rPr lang="en-US" dirty="0">
                <a:latin typeface="Arial" panose="020B0604020202020204" pitchFamily="34" charset="0"/>
                <a:cs typeface="Arial" panose="020B0604020202020204" pitchFamily="34" charset="0"/>
                <a:sym typeface="Symbol" pitchFamily="18" charset="2"/>
              </a:rPr>
              <a:t> = 100</a:t>
            </a:r>
          </a:p>
          <a:p>
            <a:pPr marL="744537" lvl="1" indent="-457200">
              <a:spcBef>
                <a:spcPct val="30000"/>
              </a:spcBef>
              <a:buClr>
                <a:schemeClr val="tx1"/>
              </a:buClr>
              <a:buFont typeface="+mj-lt"/>
              <a:buAutoNum type="alphaLcPeriod"/>
              <a:tabLst>
                <a:tab pos="1601788" algn="l"/>
              </a:tabLst>
            </a:pP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T</a:t>
            </a:r>
            <a:r>
              <a:rPr lang="en-US" dirty="0">
                <a:latin typeface="Arial" panose="020B0604020202020204" pitchFamily="34" charset="0"/>
                <a:cs typeface="Arial" panose="020B0604020202020204" pitchFamily="34" charset="0"/>
                <a:sym typeface="Symbol" pitchFamily="18" charset="2"/>
              </a:rPr>
              <a:t> = 100</a:t>
            </a:r>
          </a:p>
          <a:p>
            <a:pPr marL="744537" lvl="1" indent="-457200">
              <a:spcBef>
                <a:spcPct val="30000"/>
              </a:spcBef>
              <a:buClr>
                <a:schemeClr val="tx1"/>
              </a:buClr>
              <a:buFont typeface="+mj-lt"/>
              <a:buAutoNum type="alphaLcPeriod"/>
              <a:tabLst>
                <a:tab pos="1601788" algn="l"/>
              </a:tabLst>
            </a:pP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Y</a:t>
            </a:r>
            <a:r>
              <a:rPr lang="en-US" dirty="0">
                <a:latin typeface="Arial" panose="020B0604020202020204" pitchFamily="34" charset="0"/>
                <a:cs typeface="Arial" panose="020B0604020202020204" pitchFamily="34" charset="0"/>
                <a:sym typeface="Symbol" pitchFamily="18" charset="2"/>
              </a:rPr>
              <a:t> = 100</a:t>
            </a:r>
          </a:p>
          <a:p>
            <a:pPr marL="744537" lvl="1" indent="-457200">
              <a:spcBef>
                <a:spcPct val="30000"/>
              </a:spcBef>
              <a:buClr>
                <a:schemeClr val="tx1"/>
              </a:buClr>
              <a:buFont typeface="+mj-lt"/>
              <a:buAutoNum type="alphaLcPeriod"/>
              <a:tabLst>
                <a:tab pos="1601788" algn="l"/>
              </a:tabLst>
            </a:pPr>
            <a:r>
              <a:rPr lang="en-US" dirty="0">
                <a:latin typeface="Arial" panose="020B0604020202020204" pitchFamily="34" charset="0"/>
                <a:ea typeface="Lucida Grande"/>
                <a:cs typeface="Arial" panose="020B0604020202020204" pitchFamily="34" charset="0"/>
              </a:rPr>
              <a:t>Δ</a:t>
            </a:r>
            <a:r>
              <a:rPr lang="en-US" b="1" i="1" dirty="0">
                <a:latin typeface="Arial" panose="020B0604020202020204" pitchFamily="34" charset="0"/>
                <a:cs typeface="Arial" panose="020B0604020202020204" pitchFamily="34" charset="0"/>
                <a:sym typeface="Symbol" pitchFamily="18" charset="2"/>
              </a:rPr>
              <a:t>L</a:t>
            </a:r>
            <a:r>
              <a:rPr lang="en-US" dirty="0">
                <a:latin typeface="Arial" panose="020B0604020202020204" pitchFamily="34" charset="0"/>
                <a:cs typeface="Arial" panose="020B0604020202020204" pitchFamily="34" charset="0"/>
                <a:sym typeface="Symbol" pitchFamily="18" charset="2"/>
              </a:rPr>
              <a:t> = 10</a:t>
            </a:r>
          </a:p>
        </p:txBody>
      </p:sp>
    </p:spTree>
    <p:extLst>
      <p:ext uri="{BB962C8B-B14F-4D97-AF65-F5344CB8AC3E}">
        <p14:creationId xmlns:p14="http://schemas.microsoft.com/office/powerpoint/2010/main" val="3957248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dirty="0">
                <a:solidFill>
                  <a:srgbClr val="B16447"/>
                </a:solidFill>
              </a:rPr>
              <a:t>Calculate the change in saving, answers</a:t>
            </a:r>
          </a:p>
        </p:txBody>
      </p:sp>
      <p:graphicFrame>
        <p:nvGraphicFramePr>
          <p:cNvPr id="4" name="Object 10" descr="A series of expressions is shown. The expressions read as follows. Delta S equals delta Y minus delta C minus delta G which equals delta Y minus 0.8 (delta y minus delta T) minus delta G which equals 0.2 delta Y plus 0.8 delta T minus delta G. a. Delta S equals minus 100, b. Delta S equals 0.8 times 100 equals 80, c. Delta S equals 0.2 times 100 equals 20, d. Delta Y equals MPL times delta L equals 20 times 100 equals 200; Delta S equals 0.2 times delta Y which equals 0.2 times 200 equals 40.">
            <a:extLst>
              <a:ext uri="{FF2B5EF4-FFF2-40B4-BE49-F238E27FC236}">
                <a16:creationId xmlns:a16="http://schemas.microsoft.com/office/drawing/2014/main" id="{FD2A7A9B-7360-404D-B13F-26FBCCE3D95C}"/>
              </a:ext>
            </a:extLst>
          </p:cNvPr>
          <p:cNvGraphicFramePr>
            <a:graphicFrameLocks noChangeAspect="1"/>
          </p:cNvGraphicFramePr>
          <p:nvPr>
            <p:extLst>
              <p:ext uri="{D42A27DB-BD31-4B8C-83A1-F6EECF244321}">
                <p14:modId xmlns:p14="http://schemas.microsoft.com/office/powerpoint/2010/main" val="3800922986"/>
              </p:ext>
            </p:extLst>
          </p:nvPr>
        </p:nvGraphicFramePr>
        <p:xfrm>
          <a:off x="424033" y="2003201"/>
          <a:ext cx="8235610" cy="3934273"/>
        </p:xfrm>
        <a:graphic>
          <a:graphicData uri="http://schemas.openxmlformats.org/presentationml/2006/ole">
            <mc:AlternateContent xmlns:mc="http://schemas.openxmlformats.org/markup-compatibility/2006">
              <mc:Choice xmlns:v="urn:schemas-microsoft-com:vml" Requires="v">
                <p:oleObj spid="_x0000_s64618" name="Equation" r:id="rId4" imgW="3288960" imgH="1574640" progId="Equation.DSMT4">
                  <p:embed/>
                </p:oleObj>
              </mc:Choice>
              <mc:Fallback>
                <p:oleObj name="Equation" r:id="rId4" imgW="3288960" imgH="1574640" progId="Equation.DSMT4">
                  <p:embed/>
                  <p:pic>
                    <p:nvPicPr>
                      <p:cNvPr id="12" name="Object 10"/>
                      <p:cNvPicPr>
                        <a:picLocks noChangeAspect="1" noChangeArrowheads="1"/>
                      </p:cNvPicPr>
                      <p:nvPr/>
                    </p:nvPicPr>
                    <p:blipFill>
                      <a:blip r:embed="rId5"/>
                      <a:srcRect/>
                      <a:stretch>
                        <a:fillRect/>
                      </a:stretch>
                    </p:blipFill>
                    <p:spPr bwMode="auto">
                      <a:xfrm>
                        <a:off x="424033" y="2003201"/>
                        <a:ext cx="8235610" cy="39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28228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B16447"/>
                </a:solidFill>
              </a:rPr>
              <a:t>Budget surpluses and deficits</a:t>
            </a:r>
          </a:p>
        </p:txBody>
      </p:sp>
      <p:sp>
        <p:nvSpPr>
          <p:cNvPr id="4" name="Content Placeholder 3"/>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tabLst>
                <a:tab pos="4519613" algn="l"/>
              </a:tabLst>
            </a:pPr>
            <a:r>
              <a:rPr lang="en-US" dirty="0">
                <a:latin typeface="Arial" panose="020B0604020202020204" pitchFamily="34" charset="0"/>
                <a:cs typeface="Arial" panose="020B0604020202020204" pitchFamily="34" charset="0"/>
              </a:rPr>
              <a:t>If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&gt;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t>
            </a:r>
            <a:r>
              <a:rPr lang="en-US" b="1" dirty="0">
                <a:solidFill>
                  <a:srgbClr val="CC0000"/>
                </a:solidFill>
                <a:latin typeface="Arial" panose="020B0604020202020204" pitchFamily="34" charset="0"/>
                <a:cs typeface="Arial" panose="020B0604020202020204" pitchFamily="34" charset="0"/>
              </a:rPr>
              <a:t>budget surplus</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a:t>
            </a:r>
          </a:p>
          <a:p>
            <a:pPr indent="3835400">
              <a:spcBef>
                <a:spcPts val="600"/>
              </a:spcBef>
              <a:buClr>
                <a:schemeClr val="tx1"/>
              </a:buClr>
              <a:buSzPct val="100000"/>
              <a:tabLst>
                <a:tab pos="4519613" algn="l"/>
              </a:tabLst>
            </a:pPr>
            <a:r>
              <a:rPr lang="en-US" dirty="0">
                <a:latin typeface="Arial" panose="020B0604020202020204" pitchFamily="34" charset="0"/>
                <a:cs typeface="Arial" panose="020B0604020202020204" pitchFamily="34" charset="0"/>
              </a:rPr>
              <a:t>= public saving.</a:t>
            </a:r>
          </a:p>
          <a:p>
            <a:pPr marL="342900" indent="-342900">
              <a:spcBef>
                <a:spcPts val="600"/>
              </a:spcBef>
              <a:buClr>
                <a:schemeClr val="tx1"/>
              </a:buClr>
              <a:buSzPct val="100000"/>
              <a:buFont typeface="Arial" panose="020B0604020202020204" pitchFamily="34" charset="0"/>
              <a:buChar char="•"/>
              <a:tabLst>
                <a:tab pos="4519613" algn="l"/>
              </a:tabLst>
            </a:pPr>
            <a:r>
              <a:rPr lang="en-US" dirty="0">
                <a:latin typeface="Arial" panose="020B0604020202020204" pitchFamily="34" charset="0"/>
                <a:cs typeface="Arial" panose="020B0604020202020204" pitchFamily="34" charset="0"/>
              </a:rPr>
              <a:t>If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&lt;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t>
            </a:r>
            <a:r>
              <a:rPr lang="en-US" b="1" dirty="0">
                <a:solidFill>
                  <a:srgbClr val="CC0000"/>
                </a:solidFill>
                <a:latin typeface="Arial" panose="020B0604020202020204" pitchFamily="34" charset="0"/>
                <a:cs typeface="Arial" panose="020B0604020202020204" pitchFamily="34" charset="0"/>
              </a:rPr>
              <a:t>budget deficit</a:t>
            </a:r>
            <a:r>
              <a:rPr lang="en-US" dirty="0">
                <a:solidFill>
                  <a:srgbClr val="CC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and public saving is negative.</a:t>
            </a:r>
          </a:p>
          <a:p>
            <a:pPr marL="342900" indent="-342900">
              <a:spcBef>
                <a:spcPts val="600"/>
              </a:spcBef>
              <a:buClr>
                <a:schemeClr val="tx1"/>
              </a:buClr>
              <a:buSzPct val="100000"/>
              <a:buFont typeface="Arial" panose="020B0604020202020204" pitchFamily="34" charset="0"/>
              <a:buChar char="•"/>
              <a:tabLst>
                <a:tab pos="4519613" algn="l"/>
              </a:tabLst>
            </a:pPr>
            <a:r>
              <a:rPr lang="en-US" dirty="0">
                <a:latin typeface="Arial" panose="020B0604020202020204" pitchFamily="34" charset="0"/>
                <a:cs typeface="Arial" panose="020B0604020202020204" pitchFamily="34" charset="0"/>
              </a:rPr>
              <a:t>If </a:t>
            </a:r>
            <a:r>
              <a:rPr lang="en-US" b="1" i="1"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t>
            </a:r>
            <a:r>
              <a:rPr lang="en-US" b="1" dirty="0">
                <a:solidFill>
                  <a:srgbClr val="CC0000"/>
                </a:solidFill>
                <a:latin typeface="Arial" panose="020B0604020202020204" pitchFamily="34" charset="0"/>
                <a:cs typeface="Arial" panose="020B0604020202020204" pitchFamily="34" charset="0"/>
              </a:rPr>
              <a:t>balanced budget</a:t>
            </a:r>
            <a:r>
              <a:rPr lang="en-US" dirty="0">
                <a:latin typeface="Arial" panose="020B0604020202020204" pitchFamily="34" charset="0"/>
                <a:cs typeface="Arial" panose="020B0604020202020204" pitchFamily="34" charset="0"/>
              </a:rPr>
              <a:t>, public saving = 0.</a:t>
            </a:r>
          </a:p>
          <a:p>
            <a:pPr marL="342900" indent="-342900">
              <a:spcBef>
                <a:spcPts val="600"/>
              </a:spcBef>
              <a:buClr>
                <a:schemeClr val="tx1"/>
              </a:buClr>
              <a:buSzPct val="100000"/>
              <a:buFont typeface="Arial" panose="020B0604020202020204" pitchFamily="34" charset="0"/>
              <a:buChar char="•"/>
              <a:tabLst>
                <a:tab pos="4519613" algn="l"/>
              </a:tabLst>
            </a:pPr>
            <a:r>
              <a:rPr lang="en-US" dirty="0">
                <a:latin typeface="Arial" panose="020B0604020202020204" pitchFamily="34" charset="0"/>
                <a:cs typeface="Arial" panose="020B0604020202020204" pitchFamily="34" charset="0"/>
              </a:rPr>
              <a:t>The U.S. government finances its deficit by issuing Treasury bonds—that is, borrowing.</a:t>
            </a:r>
          </a:p>
        </p:txBody>
      </p:sp>
    </p:spTree>
    <p:extLst>
      <p:ext uri="{BB962C8B-B14F-4D97-AF65-F5344CB8AC3E}">
        <p14:creationId xmlns:p14="http://schemas.microsoft.com/office/powerpoint/2010/main" val="846932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804" y="148046"/>
            <a:ext cx="8133805" cy="867954"/>
          </a:xfrm>
        </p:spPr>
        <p:txBody>
          <a:bodyPr/>
          <a:lstStyle/>
          <a:p>
            <a:r>
              <a:rPr lang="en-US" dirty="0"/>
              <a:t>U.S. federal government surplus/deficit, 1940–2016</a:t>
            </a:r>
          </a:p>
        </p:txBody>
      </p:sp>
      <p:pic>
        <p:nvPicPr>
          <p:cNvPr id="9" name="Picture Placeholder 8" descr="The Y axis is labeled percent of GDP and goes from -35 to 10. The X axis shows years from 1940 to 2010 in 10-year increments. The graph shows that surplus/deficit at -30 in 1940 and then a steady surplus/deficit between 5 and -5 for the remaining decades."/>
          <p:cNvPicPr>
            <a:picLocks noGrp="1" noChangeAspect="1"/>
          </p:cNvPicPr>
          <p:nvPr>
            <p:ph type="pic" sz="quarter" idx="11"/>
          </p:nvPr>
        </p:nvPicPr>
        <p:blipFill>
          <a:blip r:embed="rId3"/>
          <a:stretch>
            <a:fillRect/>
          </a:stretch>
        </p:blipFill>
        <p:spPr>
          <a:xfrm>
            <a:off x="599131" y="1269651"/>
            <a:ext cx="7908291" cy="4960230"/>
          </a:xfrm>
          <a:prstGeom prst="rect">
            <a:avLst/>
          </a:prstGeom>
        </p:spPr>
      </p:pic>
    </p:spTree>
    <p:extLst>
      <p:ext uri="{BB962C8B-B14F-4D97-AF65-F5344CB8AC3E}">
        <p14:creationId xmlns:p14="http://schemas.microsoft.com/office/powerpoint/2010/main" val="2763346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73CB93F4-F8D8-4775-8BF3-06097BA70226}"/>
              </a:ext>
            </a:extLst>
          </p:cNvPr>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lang="en-US" sz="2800" b="1" kern="1200">
                <a:solidFill>
                  <a:srgbClr val="A85232"/>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a:lstStyle>
          <a:p>
            <a:r>
              <a:rPr lang="en-US" dirty="0"/>
              <a:t>U.S. federal government debt, 1940–2016</a:t>
            </a:r>
          </a:p>
        </p:txBody>
      </p:sp>
      <p:pic>
        <p:nvPicPr>
          <p:cNvPr id="8" name="Picture Placeholder 7" descr="The Y axis is labeled percent of GDP and goes from 0 to 140. The X axis shows years from 1940 to 2010 in 10-year increments. The graph shows that debt was at 50 in 1940, increases to 120 in 1950, then declines until 1980 where it starts to rise again for the remaining decades."/>
          <p:cNvPicPr>
            <a:picLocks noGrp="1" noChangeAspect="1"/>
          </p:cNvPicPr>
          <p:nvPr>
            <p:ph type="pic" sz="quarter" idx="11"/>
          </p:nvPr>
        </p:nvPicPr>
        <p:blipFill>
          <a:blip r:embed="rId3"/>
          <a:stretch>
            <a:fillRect/>
          </a:stretch>
        </p:blipFill>
        <p:spPr>
          <a:xfrm>
            <a:off x="699193" y="1257752"/>
            <a:ext cx="7829134" cy="4974544"/>
          </a:xfrm>
          <a:prstGeom prst="rect">
            <a:avLst/>
          </a:prstGeom>
        </p:spPr>
      </p:pic>
    </p:spTree>
    <p:extLst>
      <p:ext uri="{BB962C8B-B14F-4D97-AF65-F5344CB8AC3E}">
        <p14:creationId xmlns:p14="http://schemas.microsoft.com/office/powerpoint/2010/main" val="1520772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Loanable funds supply curve</a:t>
            </a:r>
          </a:p>
        </p:txBody>
      </p:sp>
      <p:sp>
        <p:nvSpPr>
          <p:cNvPr id="9" name="Content Placeholder 11"/>
          <p:cNvSpPr txBox="1">
            <a:spLocks noGrp="1" noChangeArrowheads="1"/>
          </p:cNvSpPr>
          <p:nvPr>
            <p:ph sz="quarter" idx="10"/>
          </p:nvPr>
        </p:nvSpPr>
        <p:spPr bwMode="auto">
          <a:xfrm>
            <a:off x="514351" y="1735138"/>
            <a:ext cx="2838450" cy="156966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spcBef>
                <a:spcPct val="50000"/>
              </a:spcBef>
              <a:defRPr/>
            </a:pPr>
            <a:r>
              <a:rPr lang="en-US" sz="2400" dirty="0">
                <a:latin typeface="Arial" panose="020B0604020202020204" pitchFamily="34" charset="0"/>
                <a:cs typeface="Arial" panose="020B0604020202020204" pitchFamily="34" charset="0"/>
              </a:rPr>
              <a:t>National saving does not depend on </a:t>
            </a:r>
            <a:r>
              <a:rPr lang="en-US" sz="2400" b="1" i="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so the supply curve is vertical.</a:t>
            </a:r>
          </a:p>
        </p:txBody>
      </p:sp>
      <p:pic>
        <p:nvPicPr>
          <p:cNvPr id="10" name="Picture Placeholder 9" descr="The loanable funs supply curve is shown. The horizontal axis is labeled S, I and the vertical axis is labeled r. A vertical line from the center of the horizontal axis labeled S bar equals Y bar minus C (Y bar minus T bar) minus G bar is shown.">
            <a:extLst>
              <a:ext uri="{FF2B5EF4-FFF2-40B4-BE49-F238E27FC236}">
                <a16:creationId xmlns:a16="http://schemas.microsoft.com/office/drawing/2014/main" id="{F8A760FD-6D60-4EF6-B542-A4923E2A0739}"/>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3786517" y="1845835"/>
            <a:ext cx="4156724" cy="4189977"/>
          </a:xfrm>
          <a:prstGeom prst="rect">
            <a:avLst/>
          </a:prstGeom>
        </p:spPr>
      </p:pic>
      <p:graphicFrame>
        <p:nvGraphicFramePr>
          <p:cNvPr id="14" name="Object 2" descr="An equation reads, S bar equals Y bar minus C(Y bar minus T bar) minus G bar.">
            <a:extLst>
              <a:ext uri="{FF2B5EF4-FFF2-40B4-BE49-F238E27FC236}">
                <a16:creationId xmlns:a16="http://schemas.microsoft.com/office/drawing/2014/main" id="{6045B147-299B-4871-8A87-E1090A47AD25}"/>
              </a:ext>
            </a:extLst>
          </p:cNvPr>
          <p:cNvGraphicFramePr>
            <a:graphicFrameLocks noChangeAspect="1"/>
          </p:cNvGraphicFramePr>
          <p:nvPr>
            <p:extLst>
              <p:ext uri="{D42A27DB-BD31-4B8C-83A1-F6EECF244321}">
                <p14:modId xmlns:p14="http://schemas.microsoft.com/office/powerpoint/2010/main" val="2755004243"/>
              </p:ext>
            </p:extLst>
          </p:nvPr>
        </p:nvGraphicFramePr>
        <p:xfrm>
          <a:off x="5207000" y="1904206"/>
          <a:ext cx="2852738" cy="474663"/>
        </p:xfrm>
        <a:graphic>
          <a:graphicData uri="http://schemas.openxmlformats.org/presentationml/2006/ole">
            <mc:AlternateContent xmlns:mc="http://schemas.openxmlformats.org/markup-compatibility/2006">
              <mc:Choice xmlns:v="urn:schemas-microsoft-com:vml" Requires="v">
                <p:oleObj spid="_x0000_s21877" name="Equation" r:id="rId5" imgW="1422360" imgH="241200" progId="Equation.DSMT4">
                  <p:embed/>
                </p:oleObj>
              </mc:Choice>
              <mc:Fallback>
                <p:oleObj name="Equation" r:id="rId5" imgW="1422360" imgH="241200" progId="Equation.DSMT4">
                  <p:embed/>
                  <p:pic>
                    <p:nvPicPr>
                      <p:cNvPr id="114698" name="Object 2"/>
                      <p:cNvPicPr>
                        <a:picLocks noChangeAspect="1" noChangeArrowheads="1"/>
                      </p:cNvPicPr>
                      <p:nvPr/>
                    </p:nvPicPr>
                    <p:blipFill>
                      <a:blip r:embed="rId6"/>
                      <a:srcRect/>
                      <a:stretch>
                        <a:fillRect/>
                      </a:stretch>
                    </p:blipFill>
                    <p:spPr bwMode="auto">
                      <a:xfrm>
                        <a:off x="5207000" y="1904206"/>
                        <a:ext cx="2852738"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474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Loanable funds market equilibrium</a:t>
            </a:r>
          </a:p>
        </p:txBody>
      </p:sp>
      <p:pic>
        <p:nvPicPr>
          <p:cNvPr id="11" name="Picture Placeholder 10" descr="The loanable funds market equilibrium is shown. The horizontal axis is labeled S, I and the vertical axis is labeled r. A vertical line from the center of the horizontal axis labeled S bar equals Y bar minus C(Y bar minus T bar) minus G bar is shown and the meeting point of the line with the horizontal axis is labeled Equilibrium level of investment. A downward slanting line labeled I (r) is shown intersecting the vertical line. The intersection of the vertical and the slanting line is labeled Equilibrium real interest rate."/>
          <p:cNvPicPr>
            <a:picLocks noGrp="1" noChangeAspect="1"/>
          </p:cNvPicPr>
          <p:nvPr>
            <p:ph type="pic" sz="quarter" idx="11"/>
          </p:nvPr>
        </p:nvPicPr>
        <p:blipFill>
          <a:blip r:embed="rId4"/>
          <a:stretch>
            <a:fillRect/>
          </a:stretch>
        </p:blipFill>
        <p:spPr>
          <a:xfrm>
            <a:off x="1071089" y="1303040"/>
            <a:ext cx="6568901" cy="4370303"/>
          </a:xfrm>
          <a:prstGeom prst="rect">
            <a:avLst/>
          </a:prstGeom>
        </p:spPr>
      </p:pic>
      <p:graphicFrame>
        <p:nvGraphicFramePr>
          <p:cNvPr id="12" name="Object 2" descr="An equation reads, S bar equals Y bar minus C(Y bar minus T bar) minus G bar.">
            <a:extLst>
              <a:ext uri="{FF2B5EF4-FFF2-40B4-BE49-F238E27FC236}">
                <a16:creationId xmlns:a16="http://schemas.microsoft.com/office/drawing/2014/main" id="{6045B147-299B-4871-8A87-E1090A47AD25}"/>
              </a:ext>
            </a:extLst>
          </p:cNvPr>
          <p:cNvGraphicFramePr>
            <a:graphicFrameLocks noChangeAspect="1"/>
          </p:cNvGraphicFramePr>
          <p:nvPr>
            <p:extLst>
              <p:ext uri="{D42A27DB-BD31-4B8C-83A1-F6EECF244321}">
                <p14:modId xmlns:p14="http://schemas.microsoft.com/office/powerpoint/2010/main" val="3964103840"/>
              </p:ext>
            </p:extLst>
          </p:nvPr>
        </p:nvGraphicFramePr>
        <p:xfrm>
          <a:off x="5575300" y="1391940"/>
          <a:ext cx="2852738" cy="474663"/>
        </p:xfrm>
        <a:graphic>
          <a:graphicData uri="http://schemas.openxmlformats.org/presentationml/2006/ole">
            <mc:AlternateContent xmlns:mc="http://schemas.openxmlformats.org/markup-compatibility/2006">
              <mc:Choice xmlns:v="urn:schemas-microsoft-com:vml" Requires="v">
                <p:oleObj spid="_x0000_s22900" name="Equation" r:id="rId5" imgW="1422360" imgH="241200" progId="Equation.DSMT4">
                  <p:embed/>
                </p:oleObj>
              </mc:Choice>
              <mc:Fallback>
                <p:oleObj name="Equation" r:id="rId5" imgW="1422360" imgH="241200" progId="Equation.DSMT4">
                  <p:embed/>
                  <p:pic>
                    <p:nvPicPr>
                      <p:cNvPr id="14" name="Object 2">
                        <a:extLst>
                          <a:ext uri="{FF2B5EF4-FFF2-40B4-BE49-F238E27FC236}">
                            <a16:creationId xmlns:a16="http://schemas.microsoft.com/office/drawing/2014/main" id="{6045B147-299B-4871-8A87-E1090A47AD25}"/>
                          </a:ext>
                        </a:extLst>
                      </p:cNvPr>
                      <p:cNvPicPr>
                        <a:picLocks noChangeAspect="1" noChangeArrowheads="1"/>
                      </p:cNvPicPr>
                      <p:nvPr/>
                    </p:nvPicPr>
                    <p:blipFill>
                      <a:blip r:embed="rId6"/>
                      <a:srcRect/>
                      <a:stretch>
                        <a:fillRect/>
                      </a:stretch>
                    </p:blipFill>
                    <p:spPr bwMode="auto">
                      <a:xfrm>
                        <a:off x="5575300" y="1391940"/>
                        <a:ext cx="2852738"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0497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B16447"/>
                </a:solidFill>
              </a:rPr>
              <a:t>The special role of </a:t>
            </a:r>
            <a:r>
              <a:rPr lang="en-US" i="1" dirty="0">
                <a:solidFill>
                  <a:srgbClr val="B16447"/>
                </a:solidFill>
              </a:rPr>
              <a:t>r</a:t>
            </a:r>
          </a:p>
        </p:txBody>
      </p:sp>
      <p:sp>
        <p:nvSpPr>
          <p:cNvPr id="5" name="Content Placeholder 4"/>
          <p:cNvSpPr>
            <a:spLocks noGrp="1"/>
          </p:cNvSpPr>
          <p:nvPr>
            <p:ph type="body" sz="quarter" idx="10"/>
          </p:nvPr>
        </p:nvSpPr>
        <p:spPr>
          <a:xfrm>
            <a:off x="478361" y="1219686"/>
            <a:ext cx="8326006" cy="3250714"/>
          </a:xfrm>
        </p:spPr>
        <p:txBody>
          <a:bodyPr/>
          <a:lstStyle/>
          <a:p>
            <a:pPr marL="55563">
              <a:spcBef>
                <a:spcPts val="600"/>
              </a:spcBef>
              <a:buClr>
                <a:srgbClr val="D60093"/>
              </a:buClr>
              <a:buSzPct val="80000"/>
              <a:tabLst>
                <a:tab pos="517525" algn="l"/>
              </a:tabLst>
              <a:defRPr/>
            </a:pP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adjusts to equilibrate the goods market </a:t>
            </a:r>
            <a:r>
              <a:rPr lang="en-US" i="1"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the loanable funds market simultaneously:</a:t>
            </a:r>
          </a:p>
          <a:p>
            <a:pPr marL="55563">
              <a:spcBef>
                <a:spcPts val="600"/>
              </a:spcBef>
              <a:buClr>
                <a:srgbClr val="D60093"/>
              </a:buClr>
              <a:buSzPct val="80000"/>
              <a:tabLst>
                <a:tab pos="517525" algn="l"/>
              </a:tabLst>
              <a:defRPr/>
            </a:pPr>
            <a:r>
              <a:rPr lang="en-US" dirty="0">
                <a:latin typeface="Arial" panose="020B0604020202020204" pitchFamily="34" charset="0"/>
                <a:cs typeface="Arial" panose="020B0604020202020204" pitchFamily="34" charset="0"/>
              </a:rPr>
              <a:t>	If the loanable funds market is in equilibrium, then</a:t>
            </a:r>
          </a:p>
          <a:p>
            <a:pPr marL="55563">
              <a:spcBef>
                <a:spcPts val="600"/>
              </a:spcBef>
              <a:tabLst>
                <a:tab pos="517525" algn="l"/>
              </a:tabLst>
              <a:defRPr/>
            </a:pPr>
            <a:r>
              <a:rPr lang="en-US" b="1" i="1" dirty="0">
                <a:latin typeface="Arial" panose="020B0604020202020204" pitchFamily="34" charset="0"/>
                <a:cs typeface="Arial" panose="020B0604020202020204" pitchFamily="34" charset="0"/>
              </a:rPr>
              <a:t>	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 </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I</a:t>
            </a:r>
          </a:p>
          <a:p>
            <a:pPr marL="55563">
              <a:spcBef>
                <a:spcPts val="600"/>
              </a:spcBef>
              <a:tabLst>
                <a:tab pos="517525" algn="l"/>
              </a:tabLst>
              <a:defRPr/>
            </a:pPr>
            <a:r>
              <a:rPr lang="en-US" dirty="0">
                <a:latin typeface="Arial" panose="020B0604020202020204" pitchFamily="34" charset="0"/>
                <a:cs typeface="Arial" panose="020B0604020202020204" pitchFamily="34" charset="0"/>
              </a:rPr>
              <a:t>	Add (</a:t>
            </a:r>
            <a:r>
              <a:rPr lang="en-US" b="1" i="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G </a:t>
            </a:r>
            <a:r>
              <a:rPr lang="en-US" dirty="0">
                <a:latin typeface="Arial" panose="020B0604020202020204" pitchFamily="34" charset="0"/>
                <a:cs typeface="Arial" panose="020B0604020202020204" pitchFamily="34" charset="0"/>
              </a:rPr>
              <a:t>) to both sides to get</a:t>
            </a:r>
          </a:p>
          <a:p>
            <a:pPr marL="55563">
              <a:spcBef>
                <a:spcPts val="600"/>
              </a:spcBef>
              <a:tabLst>
                <a:tab pos="517525" algn="l"/>
              </a:tabLst>
              <a:defRPr/>
            </a:pPr>
            <a:r>
              <a:rPr lang="en-US" b="1" i="1" dirty="0">
                <a:latin typeface="Arial" panose="020B0604020202020204" pitchFamily="34" charset="0"/>
                <a:cs typeface="Arial" panose="020B0604020202020204" pitchFamily="34" charset="0"/>
              </a:rPr>
              <a:t>	Y</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(goods market equilibrium)</a:t>
            </a:r>
          </a:p>
          <a:p>
            <a:pPr marL="55563">
              <a:spcBef>
                <a:spcPts val="600"/>
              </a:spcBef>
              <a:buClr>
                <a:srgbClr val="D60093"/>
              </a:buClr>
              <a:buSzPct val="80000"/>
              <a:tabLst>
                <a:tab pos="517525" algn="l"/>
              </a:tabLst>
              <a:defRPr/>
            </a:pPr>
            <a:r>
              <a:rPr lang="en-US" dirty="0">
                <a:latin typeface="Arial" panose="020B0604020202020204" pitchFamily="34" charset="0"/>
                <a:cs typeface="Arial" panose="020B0604020202020204" pitchFamily="34" charset="0"/>
              </a:rPr>
              <a:t>Thus,</a:t>
            </a:r>
          </a:p>
        </p:txBody>
      </p:sp>
      <p:pic>
        <p:nvPicPr>
          <p:cNvPr id="15" name="Picture Placeholder 14" descr="An equation reads, Equilibrium in L.F. market is equal to Equilibrium in goods market."/>
          <p:cNvPicPr>
            <a:picLocks noGrp="1" noChangeAspect="1"/>
          </p:cNvPicPr>
          <p:nvPr>
            <p:ph type="pic" sz="quarter" idx="12"/>
          </p:nvPr>
        </p:nvPicPr>
        <p:blipFill>
          <a:blip r:embed="rId3"/>
          <a:stretch>
            <a:fillRect/>
          </a:stretch>
        </p:blipFill>
        <p:spPr>
          <a:xfrm>
            <a:off x="1184687" y="4834825"/>
            <a:ext cx="6648979" cy="1112650"/>
          </a:xfrm>
          <a:prstGeom prst="rect">
            <a:avLst/>
          </a:prstGeom>
        </p:spPr>
      </p:pic>
    </p:spTree>
    <p:extLst>
      <p:ext uri="{BB962C8B-B14F-4D97-AF65-F5344CB8AC3E}">
        <p14:creationId xmlns:p14="http://schemas.microsoft.com/office/powerpoint/2010/main" val="1871805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solidFill>
                  <a:srgbClr val="B16447"/>
                </a:solidFill>
              </a:rPr>
              <a:t>Digression: </a:t>
            </a:r>
            <a:r>
              <a:rPr lang="en-US" dirty="0">
                <a:solidFill>
                  <a:srgbClr val="B16447"/>
                </a:solidFill>
              </a:rPr>
              <a:t>Mastering models</a:t>
            </a:r>
          </a:p>
        </p:txBody>
      </p:sp>
      <p:sp>
        <p:nvSpPr>
          <p:cNvPr id="4" name="Content Placeholder 3"/>
          <p:cNvSpPr>
            <a:spLocks noGrp="1"/>
          </p:cNvSpPr>
          <p:nvPr>
            <p:ph type="body" sz="quarter" idx="10"/>
          </p:nvPr>
        </p:nvSpPr>
        <p:spPr/>
        <p:txBody>
          <a:bodyPr/>
          <a:lstStyle/>
          <a:p>
            <a:pPr marL="457200" indent="-457200">
              <a:spcBef>
                <a:spcPts val="600"/>
              </a:spcBef>
            </a:pPr>
            <a:r>
              <a:rPr lang="en-US" dirty="0">
                <a:latin typeface="Arial" panose="020B0604020202020204" pitchFamily="34" charset="0"/>
                <a:cs typeface="Arial" panose="020B0604020202020204" pitchFamily="34" charset="0"/>
              </a:rPr>
              <a:t>To master a model, be sure to know:</a:t>
            </a:r>
          </a:p>
          <a:p>
            <a:pPr marL="457200" lvl="1" indent="-457200">
              <a:spcBef>
                <a:spcPts val="600"/>
              </a:spcBef>
              <a:buClr>
                <a:schemeClr val="tx1"/>
              </a:buClr>
              <a:buFont typeface="+mj-lt"/>
              <a:buAutoNum type="arabicPeriod"/>
            </a:pPr>
            <a:r>
              <a:rPr lang="en-US" dirty="0">
                <a:latin typeface="Arial" panose="020B0604020202020204" pitchFamily="34" charset="0"/>
                <a:cs typeface="Arial" panose="020B0604020202020204" pitchFamily="34" charset="0"/>
              </a:rPr>
              <a:t>Which of its variables are endogenous and which are exogenous.</a:t>
            </a:r>
          </a:p>
          <a:p>
            <a:pPr marL="457200" lvl="1" indent="-457200">
              <a:spcBef>
                <a:spcPts val="600"/>
              </a:spcBef>
              <a:buClr>
                <a:schemeClr val="tx1"/>
              </a:buClr>
              <a:buFont typeface="+mj-lt"/>
              <a:buAutoNum type="arabicPeriod"/>
            </a:pPr>
            <a:r>
              <a:rPr lang="en-US" dirty="0">
                <a:latin typeface="Arial" panose="020B0604020202020204" pitchFamily="34" charset="0"/>
                <a:cs typeface="Arial" panose="020B0604020202020204" pitchFamily="34" charset="0"/>
              </a:rPr>
              <a:t>For each curve in the diagram, know:</a:t>
            </a:r>
          </a:p>
          <a:p>
            <a:pPr marL="1028700" lvl="1" indent="-457200">
              <a:spcBef>
                <a:spcPts val="600"/>
              </a:spcBef>
              <a:buClr>
                <a:schemeClr val="tx1"/>
              </a:buClr>
              <a:buFont typeface="+mj-lt"/>
              <a:buAutoNum type="alphaLcPeriod"/>
            </a:pPr>
            <a:r>
              <a:rPr lang="en-US" dirty="0">
                <a:latin typeface="Arial" panose="020B0604020202020204" pitchFamily="34" charset="0"/>
                <a:cs typeface="Arial" panose="020B0604020202020204" pitchFamily="34" charset="0"/>
              </a:rPr>
              <a:t>Definition</a:t>
            </a:r>
          </a:p>
          <a:p>
            <a:pPr marL="1028700" lvl="1" indent="-457200">
              <a:spcBef>
                <a:spcPts val="600"/>
              </a:spcBef>
              <a:buClr>
                <a:schemeClr val="tx1"/>
              </a:buClr>
              <a:buFont typeface="+mj-lt"/>
              <a:buAutoNum type="alphaLcPeriod"/>
            </a:pPr>
            <a:r>
              <a:rPr lang="en-US" dirty="0">
                <a:latin typeface="Arial" panose="020B0604020202020204" pitchFamily="34" charset="0"/>
                <a:cs typeface="Arial" panose="020B0604020202020204" pitchFamily="34" charset="0"/>
              </a:rPr>
              <a:t>intuition for slope</a:t>
            </a:r>
          </a:p>
          <a:p>
            <a:pPr marL="1028700" lvl="1" indent="-457200">
              <a:spcBef>
                <a:spcPts val="600"/>
              </a:spcBef>
              <a:buClr>
                <a:schemeClr val="tx1"/>
              </a:buClr>
              <a:buFont typeface="+mj-lt"/>
              <a:buAutoNum type="alphaLcPeriod"/>
            </a:pPr>
            <a:r>
              <a:rPr lang="en-US" dirty="0">
                <a:latin typeface="Arial" panose="020B0604020202020204" pitchFamily="34" charset="0"/>
                <a:cs typeface="Arial" panose="020B0604020202020204" pitchFamily="34" charset="0"/>
              </a:rPr>
              <a:t>all the things that can shift the curve</a:t>
            </a:r>
          </a:p>
          <a:p>
            <a:pPr marL="457200" lvl="1" indent="-457200">
              <a:spcBef>
                <a:spcPts val="600"/>
              </a:spcBef>
              <a:buClr>
                <a:schemeClr val="tx1"/>
              </a:buClr>
              <a:buFont typeface="+mj-lt"/>
              <a:buAutoNum type="arabicPeriod" startAt="3"/>
            </a:pPr>
            <a:r>
              <a:rPr lang="en-US" dirty="0">
                <a:latin typeface="Arial" panose="020B0604020202020204" pitchFamily="34" charset="0"/>
                <a:cs typeface="Arial" panose="020B0604020202020204" pitchFamily="34" charset="0"/>
              </a:rPr>
              <a:t>Use the model to analyze the effects of each item in 2c.</a:t>
            </a:r>
          </a:p>
        </p:txBody>
      </p:sp>
    </p:spTree>
    <p:extLst>
      <p:ext uri="{BB962C8B-B14F-4D97-AF65-F5344CB8AC3E}">
        <p14:creationId xmlns:p14="http://schemas.microsoft.com/office/powerpoint/2010/main" val="4044241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B16447"/>
                </a:solidFill>
              </a:rPr>
              <a:t>Mastering the loanable funds model (1 of 2)</a:t>
            </a:r>
          </a:p>
        </p:txBody>
      </p:sp>
      <p:sp>
        <p:nvSpPr>
          <p:cNvPr id="4" name="Content Placeholder 3"/>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rPr>
              <a:t>Things that shift the saving curve:</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public saving</a:t>
            </a:r>
          </a:p>
          <a:p>
            <a:pPr marL="1257300" lvl="2">
              <a:spcBef>
                <a:spcPts val="600"/>
              </a:spcBef>
              <a:buClr>
                <a:schemeClr val="tx1"/>
              </a:buClr>
            </a:pPr>
            <a:r>
              <a:rPr lang="en-US" sz="2400" dirty="0"/>
              <a:t>fiscal policy: changes in </a:t>
            </a:r>
            <a:r>
              <a:rPr lang="en-US" sz="2400" b="1" i="1" dirty="0"/>
              <a:t>G</a:t>
            </a:r>
            <a:r>
              <a:rPr lang="en-US" sz="2400" dirty="0"/>
              <a:t> or </a:t>
            </a:r>
            <a:r>
              <a:rPr lang="en-US" sz="2400" b="1" i="1" dirty="0"/>
              <a:t>T</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private saving</a:t>
            </a:r>
          </a:p>
          <a:p>
            <a:pPr marL="1257300" lvl="2">
              <a:spcBef>
                <a:spcPts val="600"/>
              </a:spcBef>
              <a:buClr>
                <a:schemeClr val="tx1"/>
              </a:buClr>
            </a:pPr>
            <a:r>
              <a:rPr lang="en-US" sz="2400" dirty="0"/>
              <a:t>preferences</a:t>
            </a:r>
          </a:p>
          <a:p>
            <a:pPr marL="1257300" lvl="2">
              <a:spcBef>
                <a:spcPts val="600"/>
              </a:spcBef>
              <a:buClr>
                <a:schemeClr val="tx1"/>
              </a:buClr>
            </a:pPr>
            <a:r>
              <a:rPr lang="en-US" sz="2400" dirty="0"/>
              <a:t>tax laws that affect saving</a:t>
            </a:r>
          </a:p>
          <a:p>
            <a:pPr marL="1714500" lvl="3">
              <a:spcBef>
                <a:spcPts val="600"/>
              </a:spcBef>
              <a:buClr>
                <a:schemeClr val="tx1"/>
              </a:buClr>
              <a:buSzPct val="100000"/>
              <a:buFont typeface="Arial" panose="020B0604020202020204" pitchFamily="34" charset="0"/>
              <a:buChar char="•"/>
            </a:pPr>
            <a:r>
              <a:rPr lang="en-US" dirty="0"/>
              <a:t>401(k)</a:t>
            </a:r>
          </a:p>
          <a:p>
            <a:pPr marL="1714500" lvl="3">
              <a:spcBef>
                <a:spcPts val="600"/>
              </a:spcBef>
              <a:buClr>
                <a:schemeClr val="tx1"/>
              </a:buClr>
              <a:buSzPct val="100000"/>
              <a:buFont typeface="Arial" panose="020B0604020202020204" pitchFamily="34" charset="0"/>
              <a:buChar char="•"/>
            </a:pPr>
            <a:r>
              <a:rPr lang="en-US" dirty="0"/>
              <a:t>IRA</a:t>
            </a:r>
          </a:p>
          <a:p>
            <a:pPr marL="1714500" lvl="3">
              <a:spcBef>
                <a:spcPts val="600"/>
              </a:spcBef>
              <a:buClr>
                <a:schemeClr val="tx1"/>
              </a:buClr>
              <a:buSzPct val="100000"/>
              <a:buFont typeface="Arial" panose="020B0604020202020204" pitchFamily="34" charset="0"/>
              <a:buChar char="•"/>
            </a:pPr>
            <a:r>
              <a:rPr lang="en-US" dirty="0"/>
              <a:t>replace income tax with consumption tax</a:t>
            </a:r>
          </a:p>
        </p:txBody>
      </p:sp>
    </p:spTree>
    <p:extLst>
      <p:ext uri="{BB962C8B-B14F-4D97-AF65-F5344CB8AC3E}">
        <p14:creationId xmlns:p14="http://schemas.microsoft.com/office/powerpoint/2010/main" val="273567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6E7D8-32CE-4A2E-933E-283B9089DD08}"/>
              </a:ext>
            </a:extLst>
          </p:cNvPr>
          <p:cNvSpPr>
            <a:spLocks noGrp="1"/>
          </p:cNvSpPr>
          <p:nvPr>
            <p:ph type="title"/>
          </p:nvPr>
        </p:nvSpPr>
        <p:spPr/>
        <p:txBody>
          <a:bodyPr/>
          <a:lstStyle/>
          <a:p>
            <a:r>
              <a:rPr lang="en-US" dirty="0">
                <a:solidFill>
                  <a:srgbClr val="A85232"/>
                </a:solidFill>
              </a:rPr>
              <a:t>Returns to scale: A review</a:t>
            </a:r>
            <a:endParaRPr lang="en-US" dirty="0"/>
          </a:p>
        </p:txBody>
      </p:sp>
      <p:sp>
        <p:nvSpPr>
          <p:cNvPr id="2" name="Content Placeholder 1">
            <a:extLst>
              <a:ext uri="{FF2B5EF4-FFF2-40B4-BE49-F238E27FC236}">
                <a16:creationId xmlns:a16="http://schemas.microsoft.com/office/drawing/2014/main" id="{04F9F9AD-C95B-4418-BB3B-75D4277F4189}"/>
              </a:ext>
            </a:extLst>
          </p:cNvPr>
          <p:cNvSpPr>
            <a:spLocks noGrp="1"/>
          </p:cNvSpPr>
          <p:nvPr>
            <p:ph type="body" sz="quarter" idx="10"/>
          </p:nvPr>
        </p:nvSpPr>
        <p:spPr/>
        <p:txBody>
          <a:bodyPr/>
          <a:lstStyle/>
          <a:p>
            <a:pPr>
              <a:lnSpc>
                <a:spcPts val="2400"/>
              </a:lnSpc>
              <a:spcBef>
                <a:spcPts val="600"/>
              </a:spcBef>
              <a:spcAft>
                <a:spcPts val="1200"/>
              </a:spcAft>
            </a:pPr>
            <a:r>
              <a:rPr lang="en-US" dirty="0"/>
              <a:t>Initially </a:t>
            </a:r>
            <a:r>
              <a:rPr lang="en-US" b="1" i="1" dirty="0"/>
              <a:t>Y</a:t>
            </a:r>
            <a:r>
              <a:rPr lang="en-US" b="1" i="1" baseline="-25000" dirty="0"/>
              <a:t>1</a:t>
            </a:r>
            <a:r>
              <a:rPr lang="en-US" dirty="0"/>
              <a:t> = </a:t>
            </a:r>
            <a:r>
              <a:rPr lang="en-US" b="1" i="1" dirty="0"/>
              <a:t>F</a:t>
            </a:r>
            <a:r>
              <a:rPr lang="en-US" sz="1100" dirty="0"/>
              <a:t> </a:t>
            </a:r>
            <a:r>
              <a:rPr lang="en-US" dirty="0"/>
              <a:t>(</a:t>
            </a:r>
            <a:r>
              <a:rPr lang="en-US" b="1" i="1" dirty="0"/>
              <a:t>K</a:t>
            </a:r>
            <a:r>
              <a:rPr lang="en-US" b="1" i="1" baseline="-25000" dirty="0"/>
              <a:t>1</a:t>
            </a:r>
            <a:r>
              <a:rPr lang="en-US" sz="1100" dirty="0"/>
              <a:t> </a:t>
            </a:r>
            <a:r>
              <a:rPr lang="en-US" dirty="0"/>
              <a:t>,</a:t>
            </a:r>
            <a:r>
              <a:rPr lang="en-US" sz="1100" dirty="0"/>
              <a:t> </a:t>
            </a:r>
            <a:r>
              <a:rPr lang="en-US" b="1" i="1" dirty="0"/>
              <a:t>L</a:t>
            </a:r>
            <a:r>
              <a:rPr lang="en-US" b="1" i="1" baseline="-25000" dirty="0"/>
              <a:t>1</a:t>
            </a:r>
            <a:r>
              <a:rPr lang="en-US" dirty="0"/>
              <a:t> )</a:t>
            </a:r>
          </a:p>
          <a:p>
            <a:pPr>
              <a:lnSpc>
                <a:spcPts val="2400"/>
              </a:lnSpc>
              <a:spcBef>
                <a:spcPts val="600"/>
              </a:spcBef>
              <a:spcAft>
                <a:spcPts val="1200"/>
              </a:spcAft>
            </a:pPr>
            <a:r>
              <a:rPr lang="en-US" dirty="0"/>
              <a:t>Scale all inputs by the same factor </a:t>
            </a:r>
            <a:r>
              <a:rPr lang="en-US" b="1" i="1" dirty="0"/>
              <a:t>z</a:t>
            </a:r>
            <a:r>
              <a:rPr lang="en-US" i="1" dirty="0"/>
              <a:t>:</a:t>
            </a:r>
          </a:p>
          <a:p>
            <a:pPr>
              <a:lnSpc>
                <a:spcPts val="2400"/>
              </a:lnSpc>
              <a:spcBef>
                <a:spcPts val="600"/>
              </a:spcBef>
              <a:spcAft>
                <a:spcPts val="1200"/>
              </a:spcAft>
            </a:pPr>
            <a:r>
              <a:rPr lang="en-US" b="1" i="1" dirty="0"/>
              <a:t>K</a:t>
            </a:r>
            <a:r>
              <a:rPr lang="en-US" b="1" i="1" baseline="-25000" dirty="0"/>
              <a:t>2 </a:t>
            </a:r>
            <a:r>
              <a:rPr lang="en-US" dirty="0"/>
              <a:t>= </a:t>
            </a:r>
            <a:r>
              <a:rPr lang="en-US" b="1" i="1" dirty="0"/>
              <a:t>zK</a:t>
            </a:r>
            <a:r>
              <a:rPr lang="en-US" b="1" i="1" baseline="-25000" dirty="0"/>
              <a:t>1  </a:t>
            </a:r>
            <a:r>
              <a:rPr lang="en-US" dirty="0"/>
              <a:t>and </a:t>
            </a:r>
            <a:r>
              <a:rPr lang="en-US" b="1" i="1" dirty="0"/>
              <a:t>L</a:t>
            </a:r>
            <a:r>
              <a:rPr lang="en-US" b="1" i="1" baseline="-25000" dirty="0"/>
              <a:t>2 </a:t>
            </a:r>
            <a:r>
              <a:rPr lang="en-US" dirty="0"/>
              <a:t>= </a:t>
            </a:r>
            <a:r>
              <a:rPr lang="en-US" b="1" i="1" dirty="0"/>
              <a:t>zL</a:t>
            </a:r>
            <a:r>
              <a:rPr lang="en-US" b="1" i="1" baseline="-25000" dirty="0"/>
              <a:t>1</a:t>
            </a:r>
          </a:p>
          <a:p>
            <a:pPr indent="801688">
              <a:lnSpc>
                <a:spcPts val="2400"/>
              </a:lnSpc>
              <a:spcBef>
                <a:spcPts val="600"/>
              </a:spcBef>
              <a:spcAft>
                <a:spcPts val="1200"/>
              </a:spcAft>
            </a:pPr>
            <a:r>
              <a:rPr lang="en-US" sz="2000" dirty="0"/>
              <a:t>(example: if </a:t>
            </a:r>
            <a:r>
              <a:rPr lang="en-US" sz="2000" b="1" i="1" dirty="0"/>
              <a:t>z</a:t>
            </a:r>
            <a:r>
              <a:rPr lang="en-US" sz="2000" dirty="0"/>
              <a:t> = 1.2, then all inputs are increased by 20%)</a:t>
            </a:r>
          </a:p>
          <a:p>
            <a:pPr>
              <a:lnSpc>
                <a:spcPts val="2400"/>
              </a:lnSpc>
              <a:spcBef>
                <a:spcPts val="600"/>
              </a:spcBef>
              <a:spcAft>
                <a:spcPts val="1200"/>
              </a:spcAft>
            </a:pPr>
            <a:r>
              <a:rPr lang="en-US" dirty="0"/>
              <a:t>What happens to output, </a:t>
            </a:r>
            <a:r>
              <a:rPr lang="en-US" b="1" i="1" dirty="0"/>
              <a:t>Y</a:t>
            </a:r>
            <a:r>
              <a:rPr lang="en-US" b="1" i="1" baseline="-25000" dirty="0"/>
              <a:t>2</a:t>
            </a:r>
            <a:r>
              <a:rPr lang="en-US" dirty="0"/>
              <a:t> = </a:t>
            </a:r>
            <a:r>
              <a:rPr lang="en-US" b="1" i="1" dirty="0"/>
              <a:t>F </a:t>
            </a:r>
            <a:r>
              <a:rPr lang="en-US" dirty="0"/>
              <a:t>(</a:t>
            </a:r>
            <a:r>
              <a:rPr lang="en-US" b="1" i="1" dirty="0"/>
              <a:t>K</a:t>
            </a:r>
            <a:r>
              <a:rPr lang="en-US" b="1" i="1" baseline="-25000" dirty="0"/>
              <a:t>2</a:t>
            </a:r>
            <a:r>
              <a:rPr lang="en-US" dirty="0"/>
              <a:t>,</a:t>
            </a:r>
            <a:r>
              <a:rPr lang="en-US" sz="1100" dirty="0"/>
              <a:t> </a:t>
            </a:r>
            <a:r>
              <a:rPr lang="en-US" b="1" i="1" dirty="0"/>
              <a:t>L</a:t>
            </a:r>
            <a:r>
              <a:rPr lang="en-US" b="1" i="1" baseline="-25000" dirty="0"/>
              <a:t>2</a:t>
            </a:r>
            <a:r>
              <a:rPr lang="en-US" sz="1100" dirty="0"/>
              <a:t> </a:t>
            </a:r>
            <a:r>
              <a:rPr lang="en-US" dirty="0"/>
              <a:t>)?</a:t>
            </a:r>
          </a:p>
          <a:p>
            <a:pPr marL="342900" indent="-342900">
              <a:lnSpc>
                <a:spcPts val="2400"/>
              </a:lnSpc>
              <a:spcBef>
                <a:spcPts val="600"/>
              </a:spcBef>
              <a:spcAft>
                <a:spcPts val="1200"/>
              </a:spcAft>
              <a:buClr>
                <a:schemeClr val="tx1"/>
              </a:buClr>
              <a:buSzTx/>
              <a:buFont typeface="Arial" panose="020B0604020202020204" pitchFamily="34" charset="0"/>
              <a:buChar char="•"/>
            </a:pPr>
            <a:r>
              <a:rPr lang="en-US" dirty="0"/>
              <a:t>If </a:t>
            </a:r>
            <a:r>
              <a:rPr lang="en-US" b="1" dirty="0">
                <a:solidFill>
                  <a:srgbClr val="CC0000"/>
                </a:solidFill>
              </a:rPr>
              <a:t>constant returns to scale</a:t>
            </a:r>
            <a:r>
              <a:rPr lang="en-US" dirty="0"/>
              <a:t>, </a:t>
            </a:r>
            <a:r>
              <a:rPr lang="en-US" b="1" i="1" dirty="0"/>
              <a:t>Y</a:t>
            </a:r>
            <a:r>
              <a:rPr lang="en-US" b="1" i="1" baseline="-25000" dirty="0"/>
              <a:t>2</a:t>
            </a:r>
            <a:r>
              <a:rPr lang="en-US" dirty="0"/>
              <a:t> = </a:t>
            </a:r>
            <a:r>
              <a:rPr lang="en-US" b="1" i="1" dirty="0"/>
              <a:t>zY</a:t>
            </a:r>
            <a:r>
              <a:rPr lang="en-US" b="1" i="1" baseline="-25000" dirty="0"/>
              <a:t>1</a:t>
            </a:r>
            <a:endParaRPr lang="en-US" dirty="0"/>
          </a:p>
          <a:p>
            <a:pPr marL="342900" indent="-342900">
              <a:lnSpc>
                <a:spcPts val="2400"/>
              </a:lnSpc>
              <a:spcBef>
                <a:spcPts val="600"/>
              </a:spcBef>
              <a:spcAft>
                <a:spcPts val="1200"/>
              </a:spcAft>
              <a:buClr>
                <a:schemeClr val="tx1"/>
              </a:buClr>
              <a:buSzTx/>
              <a:buFont typeface="Arial" panose="020B0604020202020204" pitchFamily="34" charset="0"/>
              <a:buChar char="•"/>
            </a:pPr>
            <a:r>
              <a:rPr lang="en-US" dirty="0"/>
              <a:t>If </a:t>
            </a:r>
            <a:r>
              <a:rPr lang="en-US" b="1" dirty="0">
                <a:solidFill>
                  <a:srgbClr val="CC0000"/>
                </a:solidFill>
              </a:rPr>
              <a:t>increasing returns to scale</a:t>
            </a:r>
            <a:r>
              <a:rPr lang="en-US" dirty="0"/>
              <a:t>, </a:t>
            </a:r>
            <a:r>
              <a:rPr lang="en-US" b="1" i="1" dirty="0"/>
              <a:t>Y</a:t>
            </a:r>
            <a:r>
              <a:rPr lang="en-US" b="1" i="1" baseline="-25000" dirty="0"/>
              <a:t>2</a:t>
            </a:r>
            <a:r>
              <a:rPr lang="en-US" dirty="0"/>
              <a:t> &gt; </a:t>
            </a:r>
            <a:r>
              <a:rPr lang="en-US" b="1" i="1" dirty="0"/>
              <a:t>zY</a:t>
            </a:r>
            <a:r>
              <a:rPr lang="en-US" b="1" i="1" baseline="-25000" dirty="0"/>
              <a:t>1</a:t>
            </a:r>
            <a:endParaRPr lang="en-US" dirty="0"/>
          </a:p>
          <a:p>
            <a:pPr marL="342900" indent="-342900">
              <a:lnSpc>
                <a:spcPts val="2400"/>
              </a:lnSpc>
              <a:spcBef>
                <a:spcPts val="600"/>
              </a:spcBef>
              <a:spcAft>
                <a:spcPts val="1200"/>
              </a:spcAft>
              <a:buClr>
                <a:schemeClr val="tx1"/>
              </a:buClr>
              <a:buSzTx/>
              <a:buFont typeface="Arial" panose="020B0604020202020204" pitchFamily="34" charset="0"/>
              <a:buChar char="•"/>
            </a:pPr>
            <a:r>
              <a:rPr lang="en-US" dirty="0"/>
              <a:t>If </a:t>
            </a:r>
            <a:r>
              <a:rPr lang="en-US" b="1" dirty="0">
                <a:solidFill>
                  <a:srgbClr val="CC0000"/>
                </a:solidFill>
              </a:rPr>
              <a:t>decreasing returns to scale</a:t>
            </a:r>
            <a:r>
              <a:rPr lang="en-US" dirty="0"/>
              <a:t>, </a:t>
            </a:r>
            <a:r>
              <a:rPr lang="en-US" b="1" i="1" dirty="0"/>
              <a:t>Y</a:t>
            </a:r>
            <a:r>
              <a:rPr lang="en-US" b="1" i="1" baseline="-25000" dirty="0"/>
              <a:t>2</a:t>
            </a:r>
            <a:r>
              <a:rPr lang="en-US" dirty="0"/>
              <a:t> &lt; </a:t>
            </a:r>
            <a:r>
              <a:rPr lang="en-US" b="1" i="1" dirty="0"/>
              <a:t>zY</a:t>
            </a:r>
            <a:r>
              <a:rPr lang="en-US" b="1" i="1" baseline="-25000" dirty="0"/>
              <a:t>1</a:t>
            </a:r>
            <a:endParaRPr lang="en-US" dirty="0"/>
          </a:p>
        </p:txBody>
      </p:sp>
    </p:spTree>
    <p:extLst>
      <p:ext uri="{BB962C8B-B14F-4D97-AF65-F5344CB8AC3E}">
        <p14:creationId xmlns:p14="http://schemas.microsoft.com/office/powerpoint/2010/main" val="3211567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B16447"/>
                </a:solidFill>
              </a:rPr>
              <a:t>CASE STUDY: The Reagan Deficits (1 of 2)</a:t>
            </a:r>
          </a:p>
        </p:txBody>
      </p:sp>
      <p:sp>
        <p:nvSpPr>
          <p:cNvPr id="15" name="Content Placeholder 14">
            <a:extLst>
              <a:ext uri="{FF2B5EF4-FFF2-40B4-BE49-F238E27FC236}">
                <a16:creationId xmlns:a16="http://schemas.microsoft.com/office/drawing/2014/main" id="{7C2BE65F-0632-4AA8-9E39-193BDDD105DF}"/>
              </a:ext>
            </a:extLst>
          </p:cNvPr>
          <p:cNvSpPr txBox="1">
            <a:spLocks noGrp="1"/>
          </p:cNvSpPr>
          <p:nvPr>
            <p:ph type="body" sz="quarter" idx="10"/>
          </p:nvPr>
        </p:nvSpPr>
        <p:spPr>
          <a:xfrm>
            <a:off x="478360" y="1238895"/>
            <a:ext cx="8195739" cy="1800493"/>
          </a:xfrm>
          <a:prstGeom prst="rect">
            <a:avLst/>
          </a:prstGeom>
          <a:noFill/>
        </p:spPr>
        <p:txBody>
          <a:bodyPr wrap="square" rtlCol="0">
            <a:spAutoFit/>
          </a:bodyPr>
          <a:lstStyle/>
          <a:p>
            <a:pPr marL="342900" indent="-342900">
              <a:spcBef>
                <a:spcPts val="600"/>
              </a:spcBef>
              <a:buClr>
                <a:schemeClr val="tx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Reagan policies during early 1980s:</a:t>
            </a:r>
          </a:p>
          <a:p>
            <a:pPr marL="800100" lvl="1" indent="-342900">
              <a:spcBef>
                <a:spcPts val="600"/>
              </a:spcBef>
              <a:buClrTx/>
              <a:buFont typeface="Arial" panose="020B0604020202020204" pitchFamily="34" charset="0"/>
              <a:buChar char="•"/>
            </a:pPr>
            <a:r>
              <a:rPr lang="en-US" sz="2400" dirty="0">
                <a:latin typeface="Arial" panose="020B0604020202020204" pitchFamily="34" charset="0"/>
                <a:cs typeface="Arial" panose="020B0604020202020204" pitchFamily="34" charset="0"/>
              </a:rPr>
              <a:t>increases in defense spending: </a:t>
            </a:r>
            <a:r>
              <a:rPr lang="en-US" sz="2400" dirty="0">
                <a:latin typeface="Arial" panose="020B0604020202020204" pitchFamily="34" charset="0"/>
                <a:ea typeface="Lucida Grande"/>
                <a:cs typeface="Arial" panose="020B0604020202020204" pitchFamily="34" charset="0"/>
              </a:rPr>
              <a:t>Δ</a:t>
            </a:r>
            <a:r>
              <a:rPr lang="en-US" sz="2400" b="1" i="1" dirty="0">
                <a:latin typeface="Arial" panose="020B0604020202020204" pitchFamily="34" charset="0"/>
                <a:cs typeface="Arial" panose="020B0604020202020204" pitchFamily="34" charset="0"/>
                <a:sym typeface="Symbol" pitchFamily="18" charset="2"/>
              </a:rPr>
              <a:t>G</a:t>
            </a:r>
            <a:r>
              <a:rPr lang="en-US" sz="2400" dirty="0">
                <a:latin typeface="Arial" panose="020B0604020202020204" pitchFamily="34" charset="0"/>
                <a:cs typeface="Arial" panose="020B0604020202020204" pitchFamily="34" charset="0"/>
                <a:sym typeface="Symbol" pitchFamily="18" charset="2"/>
              </a:rPr>
              <a:t> &gt; 0</a:t>
            </a:r>
          </a:p>
          <a:p>
            <a:pPr marL="800100" lvl="1" indent="-342900">
              <a:spcBef>
                <a:spcPts val="600"/>
              </a:spcBef>
              <a:buClrTx/>
              <a:buFont typeface="Arial" panose="020B0604020202020204" pitchFamily="34" charset="0"/>
              <a:buChar char="•"/>
            </a:pPr>
            <a:r>
              <a:rPr lang="en-US" sz="2400" dirty="0">
                <a:latin typeface="Arial" panose="020B0604020202020204" pitchFamily="34" charset="0"/>
                <a:cs typeface="Arial" panose="020B0604020202020204" pitchFamily="34" charset="0"/>
                <a:sym typeface="Symbol" pitchFamily="18" charset="2"/>
              </a:rPr>
              <a:t>big tax cuts: </a:t>
            </a:r>
            <a:r>
              <a:rPr lang="en-US" sz="2400" dirty="0">
                <a:latin typeface="Arial" panose="020B0604020202020204" pitchFamily="34" charset="0"/>
                <a:ea typeface="Lucida Grande"/>
                <a:cs typeface="Arial" panose="020B0604020202020204" pitchFamily="34" charset="0"/>
              </a:rPr>
              <a:t>Δ</a:t>
            </a:r>
            <a:r>
              <a:rPr lang="en-US" sz="2400" b="1" i="1" dirty="0">
                <a:latin typeface="Arial" panose="020B0604020202020204" pitchFamily="34" charset="0"/>
                <a:cs typeface="Arial" panose="020B0604020202020204" pitchFamily="34" charset="0"/>
                <a:sym typeface="Symbol" pitchFamily="18" charset="2"/>
              </a:rPr>
              <a:t>T</a:t>
            </a:r>
            <a:r>
              <a:rPr lang="en-US" sz="2400" dirty="0">
                <a:latin typeface="Arial" panose="020B0604020202020204" pitchFamily="34" charset="0"/>
                <a:cs typeface="Arial" panose="020B0604020202020204" pitchFamily="34" charset="0"/>
                <a:sym typeface="Symbol" pitchFamily="18" charset="2"/>
              </a:rPr>
              <a:t> &lt; 0</a:t>
            </a:r>
          </a:p>
          <a:p>
            <a:pPr marL="342900" indent="-342900">
              <a:spcBef>
                <a:spcPts val="600"/>
              </a:spcBef>
              <a:buClr>
                <a:schemeClr val="tx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sym typeface="Symbol" pitchFamily="18" charset="2"/>
              </a:rPr>
              <a:t>Both policies reduce national saving:</a:t>
            </a:r>
          </a:p>
        </p:txBody>
      </p:sp>
      <p:pic>
        <p:nvPicPr>
          <p:cNvPr id="11" name="Picture Placeholder 10" descr="An equation and two expressions are shown. The equation reads, S bar equals Y bar minus C (Y bar minus T bar) minus G bar. The first expression reads, an increase in G leads to the decrease of S. The second expression reads, a decrease in T leads to the increase of C which in turn leads to decrease in S."/>
          <p:cNvPicPr>
            <a:picLocks noGrp="1" noChangeAspect="1"/>
          </p:cNvPicPr>
          <p:nvPr>
            <p:ph type="pic" sz="quarter" idx="12"/>
          </p:nvPr>
        </p:nvPicPr>
        <p:blipFill>
          <a:blip r:embed="rId3"/>
          <a:stretch>
            <a:fillRect/>
          </a:stretch>
        </p:blipFill>
        <p:spPr>
          <a:xfrm>
            <a:off x="1826707" y="3604552"/>
            <a:ext cx="5399733" cy="1490397"/>
          </a:xfrm>
          <a:prstGeom prst="rect">
            <a:avLst/>
          </a:prstGeom>
        </p:spPr>
      </p:pic>
    </p:spTree>
    <p:extLst>
      <p:ext uri="{BB962C8B-B14F-4D97-AF65-F5344CB8AC3E}">
        <p14:creationId xmlns:p14="http://schemas.microsoft.com/office/powerpoint/2010/main" val="985876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The Reagan Deficits (2 of 2)</a:t>
            </a:r>
          </a:p>
        </p:txBody>
      </p:sp>
      <p:pic>
        <p:nvPicPr>
          <p:cNvPr id="8" name="Picture Placeholder 3" descr="This is a line graph to illustrate the impact of a reduction in savings on the interest rate. The Y axis for this graph is the Real interest rate (r).  The X axis is for Investment, Saving (I, S). The investment I(r) line is a curve line runs downward from low investment and saving and high real interest rate to low real interest rate and high investment, saving. There are two Saving lines--S subscript 1 and S subscript 2. S subscript 1 is approximately at the midway point of the X axis, and connects with the investment line when the real interest rate is lower (r subscript 1). S subscript 2 is to the left of S subscript 1, or on the  lower end of the Investment/Saving line. This represents in a fall in saving. As such, the I(r) line and the S subscript 2 line meet at a point in which the real interest rate is higher (r subscript 2). This explains that when savings decrease, the interest rate increases."/>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70728" y="2087041"/>
            <a:ext cx="8112551" cy="3291568"/>
          </a:xfrm>
          <a:prstGeom prst="rect">
            <a:avLst/>
          </a:prstGeom>
        </p:spPr>
      </p:pic>
    </p:spTree>
    <p:extLst>
      <p:ext uri="{BB962C8B-B14F-4D97-AF65-F5344CB8AC3E}">
        <p14:creationId xmlns:p14="http://schemas.microsoft.com/office/powerpoint/2010/main" val="343538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rgbClr val="B16447"/>
                </a:solidFill>
              </a:rPr>
              <a:t>Are the data consistent with these results?</a:t>
            </a:r>
          </a:p>
        </p:txBody>
      </p:sp>
      <p:graphicFrame>
        <p:nvGraphicFramePr>
          <p:cNvPr id="20" name="Table Placeholder 19">
            <a:extLst>
              <a:ext uri="{FF2B5EF4-FFF2-40B4-BE49-F238E27FC236}">
                <a16:creationId xmlns:a16="http://schemas.microsoft.com/office/drawing/2014/main" id="{8A38B0E9-E816-4575-B755-3EF6767613F0}"/>
              </a:ext>
            </a:extLst>
          </p:cNvPr>
          <p:cNvGraphicFramePr>
            <a:graphicFrameLocks noGrp="1"/>
          </p:cNvGraphicFramePr>
          <p:nvPr>
            <p:ph type="tbl" sz="quarter" idx="16"/>
            <p:extLst>
              <p:ext uri="{D42A27DB-BD31-4B8C-83A1-F6EECF244321}">
                <p14:modId xmlns:p14="http://schemas.microsoft.com/office/powerpoint/2010/main" val="3742128190"/>
              </p:ext>
            </p:extLst>
          </p:nvPr>
        </p:nvGraphicFramePr>
        <p:xfrm>
          <a:off x="1492250" y="1549378"/>
          <a:ext cx="6096000" cy="22860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703695270"/>
                    </a:ext>
                  </a:extLst>
                </a:gridCol>
                <a:gridCol w="2032000">
                  <a:extLst>
                    <a:ext uri="{9D8B030D-6E8A-4147-A177-3AD203B41FA5}">
                      <a16:colId xmlns:a16="http://schemas.microsoft.com/office/drawing/2014/main" val="1754858308"/>
                    </a:ext>
                  </a:extLst>
                </a:gridCol>
                <a:gridCol w="2032000">
                  <a:extLst>
                    <a:ext uri="{9D8B030D-6E8A-4147-A177-3AD203B41FA5}">
                      <a16:colId xmlns:a16="http://schemas.microsoft.com/office/drawing/2014/main" val="2623872781"/>
                    </a:ext>
                  </a:extLst>
                </a:gridCol>
              </a:tblGrid>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1970s</a:t>
                      </a:r>
                    </a:p>
                  </a:txBody>
                  <a:tcPr/>
                </a:tc>
                <a:tc>
                  <a:txBody>
                    <a:bodyPr/>
                    <a:lstStyle/>
                    <a:p>
                      <a:r>
                        <a:rPr lang="en-US" sz="2400" dirty="0">
                          <a:latin typeface="Arial" panose="020B0604020202020204" pitchFamily="34" charset="0"/>
                          <a:cs typeface="Arial" panose="020B0604020202020204" pitchFamily="34" charset="0"/>
                        </a:rPr>
                        <a:t>1980s</a:t>
                      </a:r>
                    </a:p>
                  </a:txBody>
                  <a:tcPr/>
                </a:tc>
                <a:extLst>
                  <a:ext uri="{0D108BD9-81ED-4DB2-BD59-A6C34878D82A}">
                    <a16:rowId xmlns:a16="http://schemas.microsoft.com/office/drawing/2014/main" val="3715745350"/>
                  </a:ext>
                </a:extLst>
              </a:tr>
              <a:tr h="370840">
                <a:tc>
                  <a:txBody>
                    <a:bodyPr/>
                    <a:lstStyle/>
                    <a:p>
                      <a:r>
                        <a:rPr lang="en-US" sz="2400" b="1"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G</a:t>
                      </a:r>
                    </a:p>
                  </a:txBody>
                  <a:tcPr/>
                </a:tc>
                <a:tc>
                  <a:txBody>
                    <a:bodyPr/>
                    <a:lstStyle/>
                    <a:p>
                      <a:r>
                        <a:rPr lang="en-US" sz="2400" dirty="0">
                          <a:latin typeface="Arial" panose="020B0604020202020204" pitchFamily="34" charset="0"/>
                          <a:cs typeface="Arial" panose="020B0604020202020204" pitchFamily="34" charset="0"/>
                        </a:rPr>
                        <a:t>−2.2</a:t>
                      </a:r>
                    </a:p>
                  </a:txBody>
                  <a:tcPr/>
                </a:tc>
                <a:tc>
                  <a:txBody>
                    <a:bodyPr/>
                    <a:lstStyle/>
                    <a:p>
                      <a:r>
                        <a:rPr lang="en-US" sz="2400" dirty="0">
                          <a:latin typeface="Arial" panose="020B0604020202020204" pitchFamily="34" charset="0"/>
                          <a:cs typeface="Arial" panose="020B0604020202020204" pitchFamily="34" charset="0"/>
                        </a:rPr>
                        <a:t>−3.9</a:t>
                      </a:r>
                    </a:p>
                  </a:txBody>
                  <a:tcPr/>
                </a:tc>
                <a:extLst>
                  <a:ext uri="{0D108BD9-81ED-4DB2-BD59-A6C34878D82A}">
                    <a16:rowId xmlns:a16="http://schemas.microsoft.com/office/drawing/2014/main" val="64381464"/>
                  </a:ext>
                </a:extLst>
              </a:tr>
              <a:tr h="370840">
                <a:tc>
                  <a:txBody>
                    <a:bodyPr/>
                    <a:lstStyle/>
                    <a:p>
                      <a:r>
                        <a:rPr lang="en-US" sz="2400" b="1" i="1" dirty="0">
                          <a:latin typeface="Arial" panose="020B0604020202020204" pitchFamily="34" charset="0"/>
                          <a:cs typeface="Arial" panose="020B0604020202020204" pitchFamily="34" charset="0"/>
                        </a:rPr>
                        <a:t>S</a:t>
                      </a:r>
                    </a:p>
                  </a:txBody>
                  <a:tcPr/>
                </a:tc>
                <a:tc>
                  <a:txBody>
                    <a:bodyPr/>
                    <a:lstStyle/>
                    <a:p>
                      <a:r>
                        <a:rPr lang="en-US" sz="2400" dirty="0">
                          <a:latin typeface="Arial" panose="020B0604020202020204" pitchFamily="34" charset="0"/>
                          <a:cs typeface="Arial" panose="020B0604020202020204" pitchFamily="34" charset="0"/>
                        </a:rPr>
                        <a:t>19.6</a:t>
                      </a:r>
                    </a:p>
                  </a:txBody>
                  <a:tcPr/>
                </a:tc>
                <a:tc>
                  <a:txBody>
                    <a:bodyPr/>
                    <a:lstStyle/>
                    <a:p>
                      <a:r>
                        <a:rPr lang="en-US" sz="2400" dirty="0">
                          <a:latin typeface="Arial" panose="020B0604020202020204" pitchFamily="34" charset="0"/>
                          <a:cs typeface="Arial" panose="020B0604020202020204" pitchFamily="34" charset="0"/>
                        </a:rPr>
                        <a:t>17.4</a:t>
                      </a:r>
                    </a:p>
                  </a:txBody>
                  <a:tcPr/>
                </a:tc>
                <a:extLst>
                  <a:ext uri="{0D108BD9-81ED-4DB2-BD59-A6C34878D82A}">
                    <a16:rowId xmlns:a16="http://schemas.microsoft.com/office/drawing/2014/main" val="558346374"/>
                  </a:ext>
                </a:extLst>
              </a:tr>
              <a:tr h="370840">
                <a:tc>
                  <a:txBody>
                    <a:bodyPr/>
                    <a:lstStyle/>
                    <a:p>
                      <a:r>
                        <a:rPr lang="en-US" sz="2400" b="1" i="1" dirty="0">
                          <a:latin typeface="Arial" panose="020B0604020202020204" pitchFamily="34" charset="0"/>
                          <a:cs typeface="Arial" panose="020B0604020202020204" pitchFamily="34" charset="0"/>
                        </a:rPr>
                        <a:t>r</a:t>
                      </a:r>
                    </a:p>
                  </a:txBody>
                  <a:tcPr/>
                </a:tc>
                <a:tc>
                  <a:txBody>
                    <a:bodyPr/>
                    <a:lstStyle/>
                    <a:p>
                      <a:r>
                        <a:rPr lang="en-US" sz="2400" dirty="0">
                          <a:latin typeface="Arial" panose="020B0604020202020204" pitchFamily="34" charset="0"/>
                          <a:cs typeface="Arial" panose="020B0604020202020204" pitchFamily="34" charset="0"/>
                        </a:rPr>
                        <a:t>1.1</a:t>
                      </a:r>
                    </a:p>
                  </a:txBody>
                  <a:tcPr/>
                </a:tc>
                <a:tc>
                  <a:txBody>
                    <a:bodyPr/>
                    <a:lstStyle/>
                    <a:p>
                      <a:r>
                        <a:rPr lang="en-US" sz="2400" dirty="0">
                          <a:latin typeface="Arial" panose="020B0604020202020204" pitchFamily="34" charset="0"/>
                          <a:cs typeface="Arial" panose="020B0604020202020204" pitchFamily="34" charset="0"/>
                        </a:rPr>
                        <a:t>6.3</a:t>
                      </a:r>
                    </a:p>
                  </a:txBody>
                  <a:tcPr/>
                </a:tc>
                <a:extLst>
                  <a:ext uri="{0D108BD9-81ED-4DB2-BD59-A6C34878D82A}">
                    <a16:rowId xmlns:a16="http://schemas.microsoft.com/office/drawing/2014/main" val="1701597905"/>
                  </a:ext>
                </a:extLst>
              </a:tr>
              <a:tr h="370840">
                <a:tc>
                  <a:txBody>
                    <a:bodyPr/>
                    <a:lstStyle/>
                    <a:p>
                      <a:r>
                        <a:rPr lang="en-US" sz="2400" b="1" i="1" dirty="0">
                          <a:latin typeface="Arial" panose="020B0604020202020204" pitchFamily="34" charset="0"/>
                          <a:cs typeface="Arial" panose="020B0604020202020204" pitchFamily="34" charset="0"/>
                        </a:rPr>
                        <a:t>l</a:t>
                      </a:r>
                    </a:p>
                  </a:txBody>
                  <a:tcPr/>
                </a:tc>
                <a:tc>
                  <a:txBody>
                    <a:bodyPr/>
                    <a:lstStyle/>
                    <a:p>
                      <a:r>
                        <a:rPr lang="en-US" sz="2400" dirty="0">
                          <a:latin typeface="Arial" panose="020B0604020202020204" pitchFamily="34" charset="0"/>
                          <a:cs typeface="Arial" panose="020B0604020202020204" pitchFamily="34" charset="0"/>
                        </a:rPr>
                        <a:t>19.9</a:t>
                      </a:r>
                    </a:p>
                  </a:txBody>
                  <a:tcPr/>
                </a:tc>
                <a:tc>
                  <a:txBody>
                    <a:bodyPr/>
                    <a:lstStyle/>
                    <a:p>
                      <a:r>
                        <a:rPr lang="en-US" sz="2400" dirty="0">
                          <a:latin typeface="Arial" panose="020B0604020202020204" pitchFamily="34" charset="0"/>
                          <a:cs typeface="Arial" panose="020B0604020202020204" pitchFamily="34" charset="0"/>
                        </a:rPr>
                        <a:t>19.4</a:t>
                      </a:r>
                    </a:p>
                  </a:txBody>
                  <a:tcPr/>
                </a:tc>
                <a:extLst>
                  <a:ext uri="{0D108BD9-81ED-4DB2-BD59-A6C34878D82A}">
                    <a16:rowId xmlns:a16="http://schemas.microsoft.com/office/drawing/2014/main" val="1488630843"/>
                  </a:ext>
                </a:extLst>
              </a:tr>
            </a:tbl>
          </a:graphicData>
        </a:graphic>
      </p:graphicFrame>
      <p:sp>
        <p:nvSpPr>
          <p:cNvPr id="12" name="Content Placeholder 11"/>
          <p:cNvSpPr>
            <a:spLocks noGrp="1"/>
          </p:cNvSpPr>
          <p:nvPr>
            <p:ph type="body" sz="quarter" idx="10"/>
          </p:nvPr>
        </p:nvSpPr>
        <p:spPr>
          <a:xfrm>
            <a:off x="1861477" y="4218301"/>
            <a:ext cx="5686774" cy="1596795"/>
          </a:xfrm>
        </p:spPr>
        <p:txBody>
          <a:bodyPr/>
          <a:lstStyle/>
          <a:p>
            <a:pPr>
              <a:spcBef>
                <a:spcPct val="20000"/>
              </a:spcBef>
            </a:pPr>
            <a:r>
              <a:rPr lang="en-US" b="1" i="1" dirty="0">
                <a:solidFill>
                  <a:schemeClr val="tx1">
                    <a:lumMod val="65000"/>
                    <a:lumOff val="35000"/>
                  </a:schemeClr>
                </a:solidFill>
                <a:latin typeface="Arial" panose="020B0604020202020204" pitchFamily="34" charset="0"/>
                <a:cs typeface="Arial" panose="020B0604020202020204" pitchFamily="34" charset="0"/>
              </a:rPr>
              <a:t>T </a:t>
            </a:r>
            <a:r>
              <a:rPr lang="en-US" i="1" dirty="0">
                <a:solidFill>
                  <a:schemeClr val="tx1">
                    <a:lumMod val="65000"/>
                    <a:lumOff val="35000"/>
                  </a:schemeClr>
                </a:solidFill>
                <a:latin typeface="Arial" panose="020B0604020202020204" pitchFamily="34" charset="0"/>
                <a:cs typeface="Arial" panose="020B0604020202020204" pitchFamily="34" charset="0"/>
              </a:rPr>
              <a:t>– </a:t>
            </a:r>
            <a:r>
              <a:rPr lang="en-US" b="1" i="1" dirty="0">
                <a:solidFill>
                  <a:schemeClr val="tx1">
                    <a:lumMod val="65000"/>
                    <a:lumOff val="35000"/>
                  </a:schemeClr>
                </a:solidFill>
                <a:latin typeface="Arial" panose="020B0604020202020204" pitchFamily="34" charset="0"/>
                <a:cs typeface="Arial" panose="020B0604020202020204" pitchFamily="34" charset="0"/>
              </a:rPr>
              <a:t>G</a:t>
            </a:r>
            <a:r>
              <a:rPr lang="en-US" i="1" dirty="0">
                <a:solidFill>
                  <a:schemeClr val="tx1">
                    <a:lumMod val="65000"/>
                    <a:lumOff val="35000"/>
                  </a:schemeClr>
                </a:solidFill>
                <a:latin typeface="Arial" panose="020B0604020202020204" pitchFamily="34" charset="0"/>
                <a:cs typeface="Arial" panose="020B0604020202020204" pitchFamily="34" charset="0"/>
              </a:rPr>
              <a:t>, </a:t>
            </a:r>
            <a:r>
              <a:rPr lang="en-US" b="1" i="1" dirty="0">
                <a:solidFill>
                  <a:schemeClr val="tx1">
                    <a:lumMod val="65000"/>
                    <a:lumOff val="35000"/>
                  </a:schemeClr>
                </a:solidFill>
                <a:latin typeface="Arial" panose="020B0604020202020204" pitchFamily="34" charset="0"/>
                <a:cs typeface="Arial" panose="020B0604020202020204" pitchFamily="34" charset="0"/>
              </a:rPr>
              <a:t>S</a:t>
            </a:r>
            <a:r>
              <a:rPr lang="en-US" i="1" dirty="0">
                <a:solidFill>
                  <a:schemeClr val="tx1">
                    <a:lumMod val="65000"/>
                    <a:lumOff val="35000"/>
                  </a:schemeClr>
                </a:solidFill>
                <a:latin typeface="Arial" panose="020B0604020202020204" pitchFamily="34" charset="0"/>
                <a:cs typeface="Arial" panose="020B0604020202020204" pitchFamily="34" charset="0"/>
              </a:rPr>
              <a:t>, and </a:t>
            </a:r>
            <a:r>
              <a:rPr lang="en-US" b="1" i="1" dirty="0">
                <a:solidFill>
                  <a:schemeClr val="tx1">
                    <a:lumMod val="65000"/>
                    <a:lumOff val="35000"/>
                  </a:schemeClr>
                </a:solidFill>
                <a:latin typeface="Arial" panose="020B0604020202020204" pitchFamily="34" charset="0"/>
                <a:cs typeface="Arial" panose="020B0604020202020204" pitchFamily="34" charset="0"/>
              </a:rPr>
              <a:t>I</a:t>
            </a:r>
            <a:r>
              <a:rPr lang="en-US" i="1" dirty="0">
                <a:solidFill>
                  <a:schemeClr val="tx1">
                    <a:lumMod val="65000"/>
                    <a:lumOff val="35000"/>
                  </a:schemeClr>
                </a:solidFill>
                <a:latin typeface="Arial" panose="020B0604020202020204" pitchFamily="34" charset="0"/>
                <a:cs typeface="Arial" panose="020B0604020202020204" pitchFamily="34" charset="0"/>
              </a:rPr>
              <a:t> are expressed as a percentage of GDP.</a:t>
            </a:r>
          </a:p>
          <a:p>
            <a:pPr>
              <a:spcBef>
                <a:spcPct val="20000"/>
              </a:spcBef>
            </a:pPr>
            <a:r>
              <a:rPr lang="en-US" i="1" dirty="0">
                <a:solidFill>
                  <a:schemeClr val="tx1">
                    <a:lumMod val="65000"/>
                    <a:lumOff val="35000"/>
                  </a:schemeClr>
                </a:solidFill>
                <a:latin typeface="Arial" panose="020B0604020202020204" pitchFamily="34" charset="0"/>
                <a:cs typeface="Arial" panose="020B0604020202020204" pitchFamily="34" charset="0"/>
              </a:rPr>
              <a:t>All figures are averages over the decade shown</a:t>
            </a:r>
            <a:r>
              <a:rPr lang="en-US" i="1" dirty="0">
                <a:solidFill>
                  <a:srgbClr val="80808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40490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dirty="0">
                <a:solidFill>
                  <a:srgbClr val="B16447"/>
                </a:solidFill>
              </a:rPr>
              <a:t>The effects of saving incentives</a:t>
            </a:r>
          </a:p>
        </p:txBody>
      </p:sp>
      <p:sp>
        <p:nvSpPr>
          <p:cNvPr id="3" name="Content Placeholder 2"/>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t>Draw the diagram for the loanable funds model.</a:t>
            </a:r>
          </a:p>
          <a:p>
            <a:pPr marL="342900" indent="-342900">
              <a:buClr>
                <a:schemeClr val="tx1"/>
              </a:buClr>
              <a:buSzPct val="100000"/>
              <a:buFont typeface="Arial" panose="020B0604020202020204" pitchFamily="34" charset="0"/>
              <a:buChar char="•"/>
            </a:pPr>
            <a:r>
              <a:rPr lang="en-US" dirty="0"/>
              <a:t>Suppose the tax laws are altered to provide more incentives for private saving.</a:t>
            </a:r>
            <a:br>
              <a:rPr lang="en-US" dirty="0"/>
            </a:br>
            <a:r>
              <a:rPr lang="en-US" dirty="0"/>
              <a:t>(Assume that total tax revenue </a:t>
            </a:r>
            <a:r>
              <a:rPr lang="en-US" b="1" i="1" dirty="0"/>
              <a:t>T</a:t>
            </a:r>
            <a:r>
              <a:rPr lang="en-US" dirty="0"/>
              <a:t> does not change.)</a:t>
            </a:r>
          </a:p>
          <a:p>
            <a:pPr marL="342900" indent="-342900">
              <a:buClr>
                <a:schemeClr val="tx1"/>
              </a:buClr>
              <a:buSzPct val="100000"/>
              <a:buFont typeface="Arial" panose="020B0604020202020204" pitchFamily="34" charset="0"/>
              <a:buChar char="•"/>
            </a:pPr>
            <a:r>
              <a:rPr lang="en-US" dirty="0"/>
              <a:t>What happens to the interest rate and investment?</a:t>
            </a:r>
          </a:p>
        </p:txBody>
      </p:sp>
    </p:spTree>
    <p:extLst>
      <p:ext uri="{BB962C8B-B14F-4D97-AF65-F5344CB8AC3E}">
        <p14:creationId xmlns:p14="http://schemas.microsoft.com/office/powerpoint/2010/main" val="2185889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16447"/>
                </a:solidFill>
              </a:rPr>
              <a:t>Mastering the loanable funds model (2 of 2)</a:t>
            </a:r>
          </a:p>
        </p:txBody>
      </p:sp>
      <p:sp>
        <p:nvSpPr>
          <p:cNvPr id="3" name="Content Placeholder 2"/>
          <p:cNvSpPr>
            <a:spLocks noGrp="1"/>
          </p:cNvSpPr>
          <p:nvPr>
            <p:ph type="body" sz="quarter" idx="10"/>
          </p:nvPr>
        </p:nvSpPr>
        <p:spPr/>
        <p:txBody>
          <a:bodyPr/>
          <a:lstStyle/>
          <a:p>
            <a:pPr>
              <a:spcBef>
                <a:spcPct val="30000"/>
              </a:spcBef>
            </a:pPr>
            <a:r>
              <a:rPr lang="en-US" dirty="0">
                <a:latin typeface="Arial" panose="020B0604020202020204" pitchFamily="34" charset="0"/>
                <a:cs typeface="Arial" panose="020B0604020202020204" pitchFamily="34" charset="0"/>
              </a:rPr>
              <a:t>Things that shift the investment curve:</a:t>
            </a:r>
          </a:p>
          <a:p>
            <a:pPr marL="800100" lvl="1">
              <a:lnSpc>
                <a:spcPct val="105000"/>
              </a:lnSpc>
              <a:spcBef>
                <a:spcPct val="300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some technological innovations</a:t>
            </a:r>
          </a:p>
          <a:p>
            <a:pPr marL="1257300" lvl="2">
              <a:lnSpc>
                <a:spcPct val="105000"/>
              </a:lnSpc>
              <a:spcBef>
                <a:spcPct val="30000"/>
              </a:spcBef>
              <a:buClr>
                <a:schemeClr val="tx1"/>
              </a:buClr>
            </a:pPr>
            <a:r>
              <a:rPr lang="en-US" sz="2400" dirty="0"/>
              <a:t>to take advantage of some innovations, firms must buy new investment goods</a:t>
            </a:r>
          </a:p>
          <a:p>
            <a:pPr marL="800100" lvl="1">
              <a:lnSpc>
                <a:spcPct val="105000"/>
              </a:lnSpc>
              <a:spcBef>
                <a:spcPct val="300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tax laws that affect investment</a:t>
            </a:r>
          </a:p>
          <a:p>
            <a:pPr marL="1257300" lvl="2">
              <a:lnSpc>
                <a:spcPct val="105000"/>
              </a:lnSpc>
              <a:spcBef>
                <a:spcPct val="30000"/>
              </a:spcBef>
              <a:buClr>
                <a:schemeClr val="tx1"/>
              </a:buClr>
            </a:pPr>
            <a:r>
              <a:rPr lang="en-US" sz="2400" dirty="0"/>
              <a:t>example: investment tax credit</a:t>
            </a:r>
          </a:p>
        </p:txBody>
      </p:sp>
    </p:spTree>
    <p:extLst>
      <p:ext uri="{BB962C8B-B14F-4D97-AF65-F5344CB8AC3E}">
        <p14:creationId xmlns:p14="http://schemas.microsoft.com/office/powerpoint/2010/main" val="1081650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increase in investment demand</a:t>
            </a:r>
          </a:p>
        </p:txBody>
      </p:sp>
      <p:pic>
        <p:nvPicPr>
          <p:cNvPr id="8" name="Picture Placeholder 2" descr="This is a line graph to illustrate the impact of an increase in demand for investment. The Y axis for this graph is the Real interest rate (r).  The X axis is for Investment, Saving (I, S). There in one vertical Saving line approximately at the midway point of the X axis. There are two curved desired investment  lines. I subscript 1 starts from the midpoint of the Y axis (interest rate) and extends three quarters of the way  on the X axis. The point at which the Saving and I subscript 1 line meet is marked A. It shows the interest rate at a lower point. The second investment line (I subscript 2) begins at the higher rate end,  when savings and investment are higher.  The interest rate still remains high even as investment and savings increase. Where I subscript 2 meets the Saving line is marked B. The arrow between the two demand lines indicate the increase in desired investment. The arrow between points A and B indicates that the interest rate has been raised."/>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43497" y="1931916"/>
            <a:ext cx="8112551" cy="3491056"/>
          </a:xfrm>
          <a:prstGeom prst="rect">
            <a:avLst/>
          </a:prstGeom>
        </p:spPr>
      </p:pic>
    </p:spTree>
    <p:extLst>
      <p:ext uri="{BB962C8B-B14F-4D97-AF65-F5344CB8AC3E}">
        <p14:creationId xmlns:p14="http://schemas.microsoft.com/office/powerpoint/2010/main" val="2225616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B16447"/>
                </a:solidFill>
              </a:rPr>
              <a:t>Saving and the interest rate</a:t>
            </a:r>
          </a:p>
        </p:txBody>
      </p:sp>
      <p:sp>
        <p:nvSpPr>
          <p:cNvPr id="4" name="Content Placeholder 3"/>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Why might saving depend on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t>
            </a:r>
          </a:p>
          <a:p>
            <a:pPr marL="342900" indent="-342900">
              <a:spcBef>
                <a:spcPct val="550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How would the results of an increase in investment demand be different?</a:t>
            </a:r>
          </a:p>
          <a:p>
            <a:pPr marL="800100" lvl="1">
              <a:lnSpc>
                <a:spcPct val="105000"/>
              </a:lnSpc>
              <a:spcBef>
                <a:spcPct val="300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Would </a:t>
            </a:r>
            <a:r>
              <a:rPr lang="en-US" b="1"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rise as much?</a:t>
            </a:r>
          </a:p>
          <a:p>
            <a:pPr marL="800100" lvl="1">
              <a:lnSpc>
                <a:spcPct val="105000"/>
              </a:lnSpc>
              <a:spcBef>
                <a:spcPct val="300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Would the equilibrium value of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change?</a:t>
            </a:r>
          </a:p>
        </p:txBody>
      </p:sp>
    </p:spTree>
    <p:extLst>
      <p:ext uri="{BB962C8B-B14F-4D97-AF65-F5344CB8AC3E}">
        <p14:creationId xmlns:p14="http://schemas.microsoft.com/office/powerpoint/2010/main" val="310406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04" y="262345"/>
            <a:ext cx="8133805" cy="920411"/>
          </a:xfrm>
        </p:spPr>
        <p:txBody>
          <a:bodyPr/>
          <a:lstStyle/>
          <a:p>
            <a:r>
              <a:rPr lang="en-US" dirty="0"/>
              <a:t>An increase in investment demand when saving depends on </a:t>
            </a:r>
            <a:r>
              <a:rPr lang="en-US" i="1" dirty="0"/>
              <a:t>r</a:t>
            </a:r>
            <a:endParaRPr lang="en-US" dirty="0"/>
          </a:p>
        </p:txBody>
      </p:sp>
      <p:pic>
        <p:nvPicPr>
          <p:cNvPr id="7" name="Picture Placeholder 3" descr="This is a line graph to illustrate the impact of an increased in investment demand when saving depends on the interest rate. The Y axis for this graph is the real interest rate (r).  The X axis is for Investment, Saving (I, S). There is one curved Saving line that begins at the lower end of both the real interest rate and investment and saving and curves upward as rates and investment increases. There are two curved desired investment lines. I subscript 1 starts from the midpoint of the Y axis (interest rate) and extends three quarters of the way  on the X axis. The point at which the Saving and I subscript 1 line meet is marked A. It shows the interest rate and investment rates at lower points.  The second investment line (I subscript 2) begins at the higher rate end,  when savings and investment are higher.  The interest rate still remains high even as investment and savings increase. Where I subscript 2 meets the Saving line is marked B. The arrow between the two demand lines indicate the increase in desired investment. The arrow between points A and B against the Y axis indicates that the interest rate has been raised. The arrow between points A and B on the X axis indicates that the equilibrium investment and saving has been raised as well."/>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49671" y="2315023"/>
            <a:ext cx="8078604" cy="3377122"/>
          </a:xfrm>
          <a:prstGeom prst="rect">
            <a:avLst/>
          </a:prstGeom>
        </p:spPr>
      </p:pic>
    </p:spTree>
    <p:extLst>
      <p:ext uri="{BB962C8B-B14F-4D97-AF65-F5344CB8AC3E}">
        <p14:creationId xmlns:p14="http://schemas.microsoft.com/office/powerpoint/2010/main" val="323894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ea typeface="Tahoma" pitchFamily="34" charset="0"/>
                <a:cs typeface="Tahoma" pitchFamily="34" charset="0"/>
              </a:rPr>
              <a:t>CHAPTER SUMMARY, PART 1</a:t>
            </a:r>
          </a:p>
        </p:txBody>
      </p:sp>
      <p:sp>
        <p:nvSpPr>
          <p:cNvPr id="3" name="Content Placeholder 2"/>
          <p:cNvSpPr>
            <a:spLocks noGrp="1"/>
          </p:cNvSpPr>
          <p:nvPr>
            <p:ph type="body" sz="quarter" idx="10"/>
          </p:nvPr>
        </p:nvSpPr>
        <p:spPr/>
        <p:txBody>
          <a:bodyPr/>
          <a:lstStyle/>
          <a:p>
            <a:pPr marL="457200" indent="-457200">
              <a:spcBef>
                <a:spcPts val="600"/>
              </a:spcBef>
              <a:buClr>
                <a:schemeClr val="tx1"/>
              </a:buClr>
              <a:buSzPct val="100000"/>
              <a:buFont typeface="Arial" panose="020B0604020202020204" pitchFamily="34" charset="0"/>
              <a:buChar char="•"/>
            </a:pPr>
            <a:r>
              <a:rPr lang="en-US" dirty="0"/>
              <a:t>Total output is determined by:</a:t>
            </a:r>
          </a:p>
          <a:p>
            <a:pPr lvl="1">
              <a:spcBef>
                <a:spcPts val="600"/>
              </a:spcBef>
              <a:buClr>
                <a:schemeClr val="tx1"/>
              </a:buClr>
            </a:pPr>
            <a:r>
              <a:rPr lang="en-US" dirty="0"/>
              <a:t>the economy’s quantities of capital and labor</a:t>
            </a:r>
          </a:p>
          <a:p>
            <a:pPr lvl="1">
              <a:spcBef>
                <a:spcPts val="600"/>
              </a:spcBef>
              <a:buClr>
                <a:schemeClr val="tx1"/>
              </a:buClr>
            </a:pPr>
            <a:r>
              <a:rPr lang="en-US" dirty="0"/>
              <a:t>the level of technology</a:t>
            </a:r>
          </a:p>
          <a:p>
            <a:pPr marL="457200" indent="-457200">
              <a:spcBef>
                <a:spcPts val="600"/>
              </a:spcBef>
              <a:buClr>
                <a:schemeClr val="tx1"/>
              </a:buClr>
              <a:buSzPct val="100000"/>
              <a:buFont typeface="Arial" panose="020B0604020202020204" pitchFamily="34" charset="0"/>
              <a:buChar char="•"/>
            </a:pPr>
            <a:r>
              <a:rPr lang="en-US" dirty="0"/>
              <a:t>Competitive firms hire each factor until its marginal product equals its price. </a:t>
            </a:r>
          </a:p>
          <a:p>
            <a:pPr marL="457200" indent="-457200">
              <a:spcBef>
                <a:spcPts val="600"/>
              </a:spcBef>
              <a:buClr>
                <a:schemeClr val="tx1"/>
              </a:buClr>
              <a:buSzPct val="100000"/>
              <a:buFont typeface="Arial" panose="020B0604020202020204" pitchFamily="34" charset="0"/>
              <a:buChar char="•"/>
            </a:pPr>
            <a:r>
              <a:rPr lang="en-US" dirty="0"/>
              <a:t>If the production function has constant returns to scale, then labor income plus capital income equals total income (output).</a:t>
            </a:r>
          </a:p>
        </p:txBody>
      </p:sp>
    </p:spTree>
    <p:extLst>
      <p:ext uri="{BB962C8B-B14F-4D97-AF65-F5344CB8AC3E}">
        <p14:creationId xmlns:p14="http://schemas.microsoft.com/office/powerpoint/2010/main" val="1342044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ea typeface="Tahoma" pitchFamily="34" charset="0"/>
                <a:cs typeface="Tahoma" pitchFamily="34" charset="0"/>
              </a:rPr>
              <a:t>CHAPTER SUMMARY, PART 2</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A closed economy’s output is used for consumption, investment, and government spending.</a:t>
            </a:r>
          </a:p>
          <a:p>
            <a:pPr marL="342900" indent="-342900">
              <a:spcBef>
                <a:spcPts val="600"/>
              </a:spcBef>
              <a:buClr>
                <a:schemeClr val="tx1"/>
              </a:buClr>
              <a:buSzPct val="100000"/>
              <a:buFont typeface="Arial" panose="020B0604020202020204" pitchFamily="34" charset="0"/>
              <a:buChar char="•"/>
            </a:pPr>
            <a:r>
              <a:rPr lang="en-US" dirty="0"/>
              <a:t>The real interest rate adjusts to equate the demand for and supply of:</a:t>
            </a:r>
          </a:p>
          <a:p>
            <a:pPr lvl="1">
              <a:spcBef>
                <a:spcPts val="600"/>
              </a:spcBef>
              <a:buClr>
                <a:schemeClr val="tx1"/>
              </a:buClr>
            </a:pPr>
            <a:r>
              <a:rPr lang="en-US" dirty="0"/>
              <a:t>goods and services.</a:t>
            </a:r>
          </a:p>
          <a:p>
            <a:pPr lvl="1">
              <a:spcBef>
                <a:spcPts val="600"/>
              </a:spcBef>
              <a:buClr>
                <a:schemeClr val="tx1"/>
              </a:buClr>
            </a:pPr>
            <a:r>
              <a:rPr lang="en-US" dirty="0"/>
              <a:t>loanable funds.</a:t>
            </a:r>
          </a:p>
        </p:txBody>
      </p:sp>
    </p:spTree>
    <p:extLst>
      <p:ext uri="{BB962C8B-B14F-4D97-AF65-F5344CB8AC3E}">
        <p14:creationId xmlns:p14="http://schemas.microsoft.com/office/powerpoint/2010/main" val="279069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7B126DF4-FC26-441A-B86F-54D75B87B1BA}"/>
              </a:ext>
            </a:extLst>
          </p:cNvPr>
          <p:cNvSpPr>
            <a:spLocks noGrp="1"/>
          </p:cNvSpPr>
          <p:nvPr>
            <p:ph type="title"/>
          </p:nvPr>
        </p:nvSpPr>
        <p:spPr/>
        <p:txBody>
          <a:bodyPr/>
          <a:lstStyle/>
          <a:p>
            <a:r>
              <a:rPr lang="en-US" dirty="0"/>
              <a:t>Returns to scale: Example 1</a:t>
            </a:r>
          </a:p>
        </p:txBody>
      </p:sp>
      <p:graphicFrame>
        <p:nvGraphicFramePr>
          <p:cNvPr id="9" name="Object 8" descr="A series of equations is shown. The equations read as follows. F (K, L) equals square root of KL, F(ZK, ZL) equals square root of ((zk) (zL)) which equals square root of z square KL which equals square root of z square times square root of KL which equals z square root of KL which equals zF (K, L)."/>
          <p:cNvGraphicFramePr>
            <a:graphicFrameLocks noChangeAspect="1"/>
          </p:cNvGraphicFramePr>
          <p:nvPr>
            <p:extLst>
              <p:ext uri="{D42A27DB-BD31-4B8C-83A1-F6EECF244321}">
                <p14:modId xmlns:p14="http://schemas.microsoft.com/office/powerpoint/2010/main" val="2082073916"/>
              </p:ext>
            </p:extLst>
          </p:nvPr>
        </p:nvGraphicFramePr>
        <p:xfrm>
          <a:off x="871341" y="1663136"/>
          <a:ext cx="3653404" cy="3892972"/>
        </p:xfrm>
        <a:graphic>
          <a:graphicData uri="http://schemas.openxmlformats.org/presentationml/2006/ole">
            <mc:AlternateContent xmlns:mc="http://schemas.openxmlformats.org/markup-compatibility/2006">
              <mc:Choice xmlns:v="urn:schemas-microsoft-com:vml" Requires="v">
                <p:oleObj spid="_x0000_s50296" name="Equation" r:id="rId4" imgW="1549080" imgH="1650960" progId="Equation.DSMT4">
                  <p:embed/>
                </p:oleObj>
              </mc:Choice>
              <mc:Fallback>
                <p:oleObj name="Equation" r:id="rId4" imgW="1549080" imgH="1650960" progId="Equation.DSMT4">
                  <p:embed/>
                  <p:pic>
                    <p:nvPicPr>
                      <p:cNvPr id="0" name=""/>
                      <p:cNvPicPr/>
                      <p:nvPr/>
                    </p:nvPicPr>
                    <p:blipFill>
                      <a:blip r:embed="rId5"/>
                      <a:stretch>
                        <a:fillRect/>
                      </a:stretch>
                    </p:blipFill>
                    <p:spPr>
                      <a:xfrm>
                        <a:off x="871341" y="1663136"/>
                        <a:ext cx="3653404" cy="3892972"/>
                      </a:xfrm>
                      <a:prstGeom prst="rect">
                        <a:avLst/>
                      </a:prstGeom>
                    </p:spPr>
                  </p:pic>
                </p:oleObj>
              </mc:Fallback>
            </mc:AlternateContent>
          </a:graphicData>
        </a:graphic>
      </p:graphicFrame>
      <p:sp>
        <p:nvSpPr>
          <p:cNvPr id="7" name="Content Placeholder 6"/>
          <p:cNvSpPr>
            <a:spLocks noGrp="1"/>
          </p:cNvSpPr>
          <p:nvPr>
            <p:ph sz="quarter" idx="10"/>
          </p:nvPr>
        </p:nvSpPr>
        <p:spPr>
          <a:xfrm>
            <a:off x="5268685" y="5493543"/>
            <a:ext cx="2896233" cy="856251"/>
          </a:xfrm>
        </p:spPr>
        <p:txBody>
          <a:bodyPr/>
          <a:lstStyle/>
          <a:p>
            <a:r>
              <a:rPr lang="en-US" i="1" dirty="0">
                <a:solidFill>
                  <a:srgbClr val="A85232"/>
                </a:solidFill>
              </a:rPr>
              <a:t>constant returns to scale for any </a:t>
            </a:r>
            <a:r>
              <a:rPr lang="en-US" b="1" i="1" dirty="0">
                <a:solidFill>
                  <a:srgbClr val="A85232"/>
                </a:solidFill>
              </a:rPr>
              <a:t>z</a:t>
            </a:r>
            <a:r>
              <a:rPr lang="en-US" i="1" dirty="0">
                <a:solidFill>
                  <a:srgbClr val="A85232"/>
                </a:solidFill>
              </a:rPr>
              <a:t> &gt; 0</a:t>
            </a:r>
          </a:p>
        </p:txBody>
      </p:sp>
    </p:spTree>
    <p:extLst>
      <p:ext uri="{BB962C8B-B14F-4D97-AF65-F5344CB8AC3E}">
        <p14:creationId xmlns:p14="http://schemas.microsoft.com/office/powerpoint/2010/main" val="4138418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ea typeface="Tahoma" pitchFamily="34" charset="0"/>
                <a:cs typeface="Tahoma" pitchFamily="34" charset="0"/>
              </a:rPr>
              <a:t>CHAPTER SUMMARY, PART 3</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A decrease in national saving causes the interest rate to rise and investment to fall.</a:t>
            </a:r>
          </a:p>
          <a:p>
            <a:pPr marL="342900" indent="-342900">
              <a:spcBef>
                <a:spcPts val="600"/>
              </a:spcBef>
              <a:buClr>
                <a:schemeClr val="tx1"/>
              </a:buClr>
              <a:buSzPct val="100000"/>
              <a:buFont typeface="Arial" panose="020B0604020202020204" pitchFamily="34" charset="0"/>
              <a:buChar char="•"/>
            </a:pPr>
            <a:r>
              <a:rPr lang="en-US" dirty="0"/>
              <a:t>An increase in investment demand causes the interest rate to rise but does not affect the equilibrium level of investment if the supply of loanable funds is fixed.</a:t>
            </a:r>
          </a:p>
        </p:txBody>
      </p:sp>
    </p:spTree>
    <p:extLst>
      <p:ext uri="{BB962C8B-B14F-4D97-AF65-F5344CB8AC3E}">
        <p14:creationId xmlns:p14="http://schemas.microsoft.com/office/powerpoint/2010/main" val="14468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6B5B06EA-8C29-4C27-A64C-297DD7BDEAAB}"/>
              </a:ext>
            </a:extLst>
          </p:cNvPr>
          <p:cNvSpPr>
            <a:spLocks noGrp="1"/>
          </p:cNvSpPr>
          <p:nvPr>
            <p:ph type="title"/>
          </p:nvPr>
        </p:nvSpPr>
        <p:spPr/>
        <p:txBody>
          <a:bodyPr/>
          <a:lstStyle/>
          <a:p>
            <a:r>
              <a:rPr lang="en-US" dirty="0"/>
              <a:t>Returns to scale: Example 2</a:t>
            </a:r>
          </a:p>
        </p:txBody>
      </p:sp>
      <p:graphicFrame>
        <p:nvGraphicFramePr>
          <p:cNvPr id="10" name="Object 9" descr="A series of equations is shown. The equations read as follows. F (K, L) equals K square plus L square, F (zK, zL) equals (zK) square times (zL) square which equals z square (K square plus L square) which equals z square F (K, L)."/>
          <p:cNvGraphicFramePr>
            <a:graphicFrameLocks noChangeAspect="1"/>
          </p:cNvGraphicFramePr>
          <p:nvPr>
            <p:extLst>
              <p:ext uri="{D42A27DB-BD31-4B8C-83A1-F6EECF244321}">
                <p14:modId xmlns:p14="http://schemas.microsoft.com/office/powerpoint/2010/main" val="2813359743"/>
              </p:ext>
            </p:extLst>
          </p:nvPr>
        </p:nvGraphicFramePr>
        <p:xfrm>
          <a:off x="706438" y="2085975"/>
          <a:ext cx="3983037" cy="2574925"/>
        </p:xfrm>
        <a:graphic>
          <a:graphicData uri="http://schemas.openxmlformats.org/presentationml/2006/ole">
            <mc:AlternateContent xmlns:mc="http://schemas.openxmlformats.org/markup-compatibility/2006">
              <mc:Choice xmlns:v="urn:schemas-microsoft-com:vml" Requires="v">
                <p:oleObj spid="_x0000_s51319" name="Equation" r:id="rId4" imgW="1688760" imgH="1091880" progId="Equation.DSMT4">
                  <p:embed/>
                </p:oleObj>
              </mc:Choice>
              <mc:Fallback>
                <p:oleObj name="Equation" r:id="rId4" imgW="1688760" imgH="1091880" progId="Equation.DSMT4">
                  <p:embed/>
                  <p:pic>
                    <p:nvPicPr>
                      <p:cNvPr id="0" name=""/>
                      <p:cNvPicPr/>
                      <p:nvPr/>
                    </p:nvPicPr>
                    <p:blipFill>
                      <a:blip r:embed="rId5"/>
                      <a:stretch>
                        <a:fillRect/>
                      </a:stretch>
                    </p:blipFill>
                    <p:spPr>
                      <a:xfrm>
                        <a:off x="706438" y="2085975"/>
                        <a:ext cx="3983037" cy="2574925"/>
                      </a:xfrm>
                      <a:prstGeom prst="rect">
                        <a:avLst/>
                      </a:prstGeom>
                    </p:spPr>
                  </p:pic>
                </p:oleObj>
              </mc:Fallback>
            </mc:AlternateContent>
          </a:graphicData>
        </a:graphic>
      </p:graphicFrame>
      <p:sp>
        <p:nvSpPr>
          <p:cNvPr id="6" name="Content Placeholder 5"/>
          <p:cNvSpPr>
            <a:spLocks noGrp="1"/>
          </p:cNvSpPr>
          <p:nvPr>
            <p:ph sz="quarter" idx="10"/>
          </p:nvPr>
        </p:nvSpPr>
        <p:spPr>
          <a:xfrm>
            <a:off x="5329371" y="5153251"/>
            <a:ext cx="2621933" cy="1246495"/>
          </a:xfrm>
          <a:noFill/>
          <a:ln>
            <a:noFill/>
          </a:ln>
        </p:spPr>
        <p:txBody>
          <a:bodyPr>
            <a:spAutoFit/>
          </a:bodyPr>
          <a:lstStyle/>
          <a:p>
            <a:pPr algn="ctr">
              <a:spcBef>
                <a:spcPct val="50000"/>
              </a:spcBef>
            </a:pPr>
            <a:r>
              <a:rPr lang="en-US" sz="2500" i="1" kern="1200" dirty="0">
                <a:solidFill>
                  <a:srgbClr val="A85232"/>
                </a:solidFill>
                <a:latin typeface="Arial" charset="0"/>
                <a:cs typeface="Arial" charset="0"/>
              </a:rPr>
              <a:t>increasing returns to scale for any z &gt; 1</a:t>
            </a:r>
          </a:p>
        </p:txBody>
      </p:sp>
    </p:spTree>
    <p:extLst>
      <p:ext uri="{BB962C8B-B14F-4D97-AF65-F5344CB8AC3E}">
        <p14:creationId xmlns:p14="http://schemas.microsoft.com/office/powerpoint/2010/main" val="291716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br>
              <a:rPr lang="en-US" baseline="0" dirty="0">
                <a:solidFill>
                  <a:schemeClr val="bg1"/>
                </a:solidFill>
                <a:effectLst>
                  <a:outerShdw blurRad="38100" dist="38100" dir="2700000" algn="tl">
                    <a:srgbClr val="000000">
                      <a:alpha val="43137"/>
                    </a:srgbClr>
                  </a:outerShdw>
                </a:effectLst>
              </a:rPr>
            </a:br>
            <a:r>
              <a:rPr lang="en-US" dirty="0"/>
              <a:t>Returns to scale</a:t>
            </a:r>
          </a:p>
        </p:txBody>
      </p:sp>
      <p:sp>
        <p:nvSpPr>
          <p:cNvPr id="6" name="Content Placeholder 2"/>
          <p:cNvSpPr>
            <a:spLocks noGrp="1"/>
          </p:cNvSpPr>
          <p:nvPr>
            <p:ph type="body" sz="quarter" idx="10"/>
          </p:nvPr>
        </p:nvSpPr>
        <p:spPr>
          <a:xfrm>
            <a:off x="478361" y="1219686"/>
            <a:ext cx="8104516" cy="912219"/>
          </a:xfrm>
        </p:spPr>
        <p:txBody>
          <a:bodyPr/>
          <a:lstStyle/>
          <a:p>
            <a:pPr>
              <a:buClr>
                <a:schemeClr val="tx1">
                  <a:lumMod val="50000"/>
                  <a:lumOff val="50000"/>
                </a:schemeClr>
              </a:buClr>
            </a:pPr>
            <a:r>
              <a:rPr lang="en-US" dirty="0"/>
              <a:t>Determine whether each of these production functions has constant, decreasing, or increasing returns to scale:</a:t>
            </a:r>
          </a:p>
        </p:txBody>
      </p:sp>
      <p:graphicFrame>
        <p:nvGraphicFramePr>
          <p:cNvPr id="8" name="Object 7" descr="Two equations are shown. The equation a reads F (K, L) equals K square over L. The equation b reads, F (K,L) equals K plus L."/>
          <p:cNvGraphicFramePr>
            <a:graphicFrameLocks noChangeAspect="1"/>
          </p:cNvGraphicFramePr>
          <p:nvPr>
            <p:extLst>
              <p:ext uri="{D42A27DB-BD31-4B8C-83A1-F6EECF244321}">
                <p14:modId xmlns:p14="http://schemas.microsoft.com/office/powerpoint/2010/main" val="1756096665"/>
              </p:ext>
            </p:extLst>
          </p:nvPr>
        </p:nvGraphicFramePr>
        <p:xfrm>
          <a:off x="1004183" y="2423582"/>
          <a:ext cx="2933700" cy="1557338"/>
        </p:xfrm>
        <a:graphic>
          <a:graphicData uri="http://schemas.openxmlformats.org/presentationml/2006/ole">
            <mc:AlternateContent xmlns:mc="http://schemas.openxmlformats.org/markup-compatibility/2006">
              <mc:Choice xmlns:v="urn:schemas-microsoft-com:vml" Requires="v">
                <p:oleObj spid="_x0000_s52341" name="Equation" r:id="rId4" imgW="1244520" imgH="660240" progId="Equation.DSMT4">
                  <p:embed/>
                </p:oleObj>
              </mc:Choice>
              <mc:Fallback>
                <p:oleObj name="Equation" r:id="rId4" imgW="1244520" imgH="660240" progId="Equation.DSMT4">
                  <p:embed/>
                  <p:pic>
                    <p:nvPicPr>
                      <p:cNvPr id="0" name=""/>
                      <p:cNvPicPr/>
                      <p:nvPr/>
                    </p:nvPicPr>
                    <p:blipFill>
                      <a:blip r:embed="rId5"/>
                      <a:stretch>
                        <a:fillRect/>
                      </a:stretch>
                    </p:blipFill>
                    <p:spPr>
                      <a:xfrm>
                        <a:off x="1004183" y="2423582"/>
                        <a:ext cx="2933700" cy="1557338"/>
                      </a:xfrm>
                      <a:prstGeom prst="rect">
                        <a:avLst/>
                      </a:prstGeom>
                    </p:spPr>
                  </p:pic>
                </p:oleObj>
              </mc:Fallback>
            </mc:AlternateContent>
          </a:graphicData>
        </a:graphic>
      </p:graphicFrame>
    </p:spTree>
    <p:extLst>
      <p:ext uri="{BB962C8B-B14F-4D97-AF65-F5344CB8AC3E}">
        <p14:creationId xmlns:p14="http://schemas.microsoft.com/office/powerpoint/2010/main" val="4140723567"/>
      </p:ext>
    </p:extLst>
  </p:cSld>
  <p:clrMapOvr>
    <a:masterClrMapping/>
  </p:clrMapOvr>
</p:sld>
</file>

<file path=ppt/theme/theme1.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C8A0A947-798F-4748-B969-464A0065739E}" vid="{156B902C-308C-4585-A155-E4A17F129EE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e9c14cfc-fef6-49e8-83ba-40c02b01c4a1</RequestId>
  <RequestDate>2/10/2021 10:28:48 AM</RequestDate>
</w:document>
</file>

<file path=customXml/itemProps1.xml><?xml version="1.0" encoding="utf-8"?>
<ds:datastoreItem xmlns:ds="http://schemas.openxmlformats.org/officeDocument/2006/customXml" ds:itemID="{6AD5A507-4D3C-FC4F-BFDC-A247B30B53AE}">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Template</Template>
  <TotalTime>11029</TotalTime>
  <Words>5935</Words>
  <Application>Microsoft Macintosh PowerPoint</Application>
  <PresentationFormat>On-screen Show (4:3)</PresentationFormat>
  <Paragraphs>629</Paragraphs>
  <Slides>70</Slides>
  <Notes>70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Arial Narrow</vt:lpstr>
      <vt:lpstr>Calibri</vt:lpstr>
      <vt:lpstr>Cambria Math</vt:lpstr>
      <vt:lpstr>Tahoma</vt:lpstr>
      <vt:lpstr>Times New Roman</vt:lpstr>
      <vt:lpstr>Wingdings</vt:lpstr>
      <vt:lpstr>Template</vt:lpstr>
      <vt:lpstr>Equation</vt:lpstr>
      <vt:lpstr>National Income: Where it Comes From and Where It Goes</vt:lpstr>
      <vt:lpstr>IN THIS CHAPTER, YOU WILL LEARN:</vt:lpstr>
      <vt:lpstr>Outline of model (1 of 2)</vt:lpstr>
      <vt:lpstr>Factors of production</vt:lpstr>
      <vt:lpstr>The production function: Y = F  (K , L)</vt:lpstr>
      <vt:lpstr>Returns to scale: A review</vt:lpstr>
      <vt:lpstr>Returns to scale: Example 1</vt:lpstr>
      <vt:lpstr>Returns to scale: Example 2</vt:lpstr>
      <vt:lpstr>NOW YOU TRY Returns to scale</vt:lpstr>
      <vt:lpstr>NOW YOU TRY Answers, part (a)</vt:lpstr>
      <vt:lpstr>NOW YOU TRY  Answers, part (b)</vt:lpstr>
      <vt:lpstr>Assumptions</vt:lpstr>
      <vt:lpstr>Determining GDP</vt:lpstr>
      <vt:lpstr>The distribution of national income</vt:lpstr>
      <vt:lpstr>Notation</vt:lpstr>
      <vt:lpstr>How factor prices are determined</vt:lpstr>
      <vt:lpstr>Demand for labor</vt:lpstr>
      <vt:lpstr>Marginal product of labor (MPL)</vt:lpstr>
      <vt:lpstr>NOW YOU TRY Compute and graph MPL</vt:lpstr>
      <vt:lpstr>NOW YOU TRY  Compute and graph MPL, Answers</vt:lpstr>
      <vt:lpstr>MPL and the production function</vt:lpstr>
      <vt:lpstr>Diminishing marginal returns</vt:lpstr>
      <vt:lpstr>NOW YOU TRY Identifying diminishing returns</vt:lpstr>
      <vt:lpstr>NOW YOU TRY Identifying diminishing returns, answers</vt:lpstr>
      <vt:lpstr>NOW YOU TRY MPL and labor demand</vt:lpstr>
      <vt:lpstr>NOW YOU TRY MPL and labor demand, answers</vt:lpstr>
      <vt:lpstr>MPL and the demand for labor</vt:lpstr>
      <vt:lpstr>The equilibrium real wage</vt:lpstr>
      <vt:lpstr>Determining the rental rate</vt:lpstr>
      <vt:lpstr>The equilibrium real rental rate</vt:lpstr>
      <vt:lpstr>The neoclassical theory of distribution</vt:lpstr>
      <vt:lpstr>How income is distributed to L and K</vt:lpstr>
      <vt:lpstr>The ratio of labor income to total income in the United States, 1960–2010</vt:lpstr>
      <vt:lpstr>Labor productivity and wages</vt:lpstr>
      <vt:lpstr>Explanations for rising inequality</vt:lpstr>
      <vt:lpstr>Outline of model (2 of 2)</vt:lpstr>
      <vt:lpstr>Demand for goods and services</vt:lpstr>
      <vt:lpstr>Consumption, C</vt:lpstr>
      <vt:lpstr>The consumption function</vt:lpstr>
      <vt:lpstr>Investment, I</vt:lpstr>
      <vt:lpstr>The investment function</vt:lpstr>
      <vt:lpstr>Government spending, G</vt:lpstr>
      <vt:lpstr>The market for goods and services</vt:lpstr>
      <vt:lpstr>The loanable funds market</vt:lpstr>
      <vt:lpstr>Demand for funds: Investment</vt:lpstr>
      <vt:lpstr>Loanable funds demand curve</vt:lpstr>
      <vt:lpstr>Supply of funds: Saving</vt:lpstr>
      <vt:lpstr>Types of saving</vt:lpstr>
      <vt:lpstr>Notation: Δ = change in a variable</vt:lpstr>
      <vt:lpstr>NOW YOU TRY  Calculate the change in saving</vt:lpstr>
      <vt:lpstr>NOW YOU TRY Calculate the change in saving, answers</vt:lpstr>
      <vt:lpstr>Budget surpluses and deficits</vt:lpstr>
      <vt:lpstr>U.S. federal government surplus/deficit, 1940–2016</vt:lpstr>
      <vt:lpstr>U.S. federal government debt, 1940–2016</vt:lpstr>
      <vt:lpstr>Loanable funds supply curve</vt:lpstr>
      <vt:lpstr>Loanable funds market equilibrium</vt:lpstr>
      <vt:lpstr>The special role of r</vt:lpstr>
      <vt:lpstr>Digression: Mastering models</vt:lpstr>
      <vt:lpstr>Mastering the loanable funds model (1 of 2)</vt:lpstr>
      <vt:lpstr>CASE STUDY: The Reagan Deficits (1 of 2)</vt:lpstr>
      <vt:lpstr>CASE STUDY: The Reagan Deficits (2 of 2)</vt:lpstr>
      <vt:lpstr>Are the data consistent with these results?</vt:lpstr>
      <vt:lpstr>NOW YOU TRY The effects of saving incentives</vt:lpstr>
      <vt:lpstr>Mastering the loanable funds model (2 of 2)</vt:lpstr>
      <vt:lpstr>An increase in investment demand</vt:lpstr>
      <vt:lpstr>Saving and the interest rate</vt:lpstr>
      <vt:lpstr>An increase in investment demand when saving depends on r</vt:lpstr>
      <vt:lpstr>CHAPTER SUMMARY, PART 1</vt:lpstr>
      <vt:lpstr>CHAPTER SUMMARY, PART 2</vt:lpstr>
      <vt:lpstr>CHAPTER SUMMARY, PART 3</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National Income: Where it Comes From and Where It Goes</dc:title>
  <dc:creator>Mankiw</dc:creator>
  <cp:lastModifiedBy>Paolo Ermano</cp:lastModifiedBy>
  <cp:revision>547</cp:revision>
  <dcterms:created xsi:type="dcterms:W3CDTF">2006-04-29T00:50:43Z</dcterms:created>
  <dcterms:modified xsi:type="dcterms:W3CDTF">2021-03-09T09:12:06Z</dcterms:modified>
</cp:coreProperties>
</file>