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omments/comment1.xml" ContentType="application/vnd.openxmlformats-officedocument.presentationml.comment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811" r:id="rId2"/>
  </p:sldMasterIdLst>
  <p:notesMasterIdLst>
    <p:notesMasterId r:id="rId46"/>
  </p:notesMasterIdLst>
  <p:sldIdLst>
    <p:sldId id="502" r:id="rId3"/>
    <p:sldId id="503" r:id="rId4"/>
    <p:sldId id="408" r:id="rId5"/>
    <p:sldId id="504" r:id="rId6"/>
    <p:sldId id="505" r:id="rId7"/>
    <p:sldId id="489" r:id="rId8"/>
    <p:sldId id="447" r:id="rId9"/>
    <p:sldId id="448" r:id="rId10"/>
    <p:sldId id="412" r:id="rId11"/>
    <p:sldId id="413" r:id="rId12"/>
    <p:sldId id="414" r:id="rId13"/>
    <p:sldId id="415" r:id="rId14"/>
    <p:sldId id="416" r:id="rId15"/>
    <p:sldId id="417" r:id="rId16"/>
    <p:sldId id="418" r:id="rId17"/>
    <p:sldId id="419" r:id="rId18"/>
    <p:sldId id="420" r:id="rId19"/>
    <p:sldId id="506" r:id="rId20"/>
    <p:sldId id="507" r:id="rId21"/>
    <p:sldId id="508" r:id="rId22"/>
    <p:sldId id="423" r:id="rId23"/>
    <p:sldId id="424" r:id="rId24"/>
    <p:sldId id="425" r:id="rId25"/>
    <p:sldId id="509" r:id="rId26"/>
    <p:sldId id="510" r:id="rId27"/>
    <p:sldId id="429" r:id="rId28"/>
    <p:sldId id="511" r:id="rId29"/>
    <p:sldId id="430" r:id="rId30"/>
    <p:sldId id="512" r:id="rId31"/>
    <p:sldId id="499" r:id="rId32"/>
    <p:sldId id="500" r:id="rId33"/>
    <p:sldId id="434" r:id="rId34"/>
    <p:sldId id="501" r:id="rId35"/>
    <p:sldId id="436" r:id="rId36"/>
    <p:sldId id="437" r:id="rId37"/>
    <p:sldId id="438" r:id="rId38"/>
    <p:sldId id="439" r:id="rId39"/>
    <p:sldId id="440" r:id="rId40"/>
    <p:sldId id="441" r:id="rId41"/>
    <p:sldId id="442" r:id="rId42"/>
    <p:sldId id="378" r:id="rId43"/>
    <p:sldId id="406" r:id="rId44"/>
    <p:sldId id="407"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72">
          <p15:clr>
            <a:srgbClr val="A4A3A4"/>
          </p15:clr>
        </p15:guide>
        <p15:guide id="2" pos="496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Marburger" initials="DM" lastIdx="2" clrIdx="0"/>
  <p:cmAuthor id="2" name="kitty wilson" initials="kw" lastIdx="6" clrIdx="1"/>
  <p:cmAuthor id="3" name="kim welsh" initials="kw" lastIdx="1" clrIdx="2"/>
  <p:cmAuthor id="4" name="jubilee.j" initials="j" lastIdx="1" clrIdx="3"/>
  <p:cmAuthor id="5" name="Gervais, Matthew" initials="GM"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5229"/>
    <a:srgbClr val="043333"/>
    <a:srgbClr val="C9D6E5"/>
    <a:srgbClr val="FFE1D4"/>
    <a:srgbClr val="D0FFBC"/>
    <a:srgbClr val="198A46"/>
    <a:srgbClr val="22B35B"/>
    <a:srgbClr val="00006E"/>
    <a:srgbClr val="FFEAD5"/>
    <a:srgbClr val="E41F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364" autoAdjust="0"/>
    <p:restoredTop sz="86531" autoAdjust="0"/>
  </p:normalViewPr>
  <p:slideViewPr>
    <p:cSldViewPr snapToGrid="0">
      <p:cViewPr varScale="1">
        <p:scale>
          <a:sx n="105" d="100"/>
          <a:sy n="105" d="100"/>
        </p:scale>
        <p:origin x="1600" y="200"/>
      </p:cViewPr>
      <p:guideLst>
        <p:guide orient="horz" pos="3172"/>
        <p:guide pos="49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2" d="100"/>
        <a:sy n="72" d="100"/>
      </p:scale>
      <p:origin x="0" y="0"/>
    </p:cViewPr>
  </p:sorterViewPr>
  <p:notesViewPr>
    <p:cSldViewPr snapToGrid="0">
      <p:cViewPr>
        <p:scale>
          <a:sx n="80" d="100"/>
          <a:sy n="80" d="100"/>
        </p:scale>
        <p:origin x="-1368" y="-72"/>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s>
</file>

<file path=ppt/comments/comment1.xml><?xml version="1.0" encoding="utf-8"?>
<p:cmLst xmlns:a="http://schemas.openxmlformats.org/drawingml/2006/main" xmlns:r="http://schemas.openxmlformats.org/officeDocument/2006/relationships" xmlns:p="http://schemas.openxmlformats.org/presentationml/2006/main">
  <p:cm authorId="5" dt="2018-10-17T17:02:03.751" idx="1">
    <p:pos x="10" y="10"/>
    <p:text>In order to avoid warning, cells are not merged in slides 22, 23 &amp; 24.Please confirm if this is okay.</p:text>
    <p:extLst>
      <p:ext uri="{C676402C-5697-4E1C-873F-D02D1690AC5C}">
        <p15:threadingInfo xmlns:p15="http://schemas.microsoft.com/office/powerpoint/2012/main" timeZoneBias="24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dirty="0"/>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dirty="0"/>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dirty="0"/>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dirty="0"/>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spcBef>
        <a:spcPts val="0"/>
      </a:spcBef>
      <a:spcAft>
        <a:spcPct val="0"/>
      </a:spcAft>
      <a:defRPr sz="1200" kern="1200">
        <a:solidFill>
          <a:schemeClr val="tx1"/>
        </a:solidFill>
        <a:latin typeface="Arial" charset="0"/>
        <a:ea typeface="+mn-ea"/>
        <a:cs typeface="+mn-cs"/>
      </a:defRPr>
    </a:lvl1pPr>
    <a:lvl2pPr marL="457200" algn="l" rtl="0" eaLnBrk="0" fontAlgn="base" hangingPunct="0">
      <a:spcBef>
        <a:spcPts val="0"/>
      </a:spcBef>
      <a:spcAft>
        <a:spcPct val="0"/>
      </a:spcAft>
      <a:defRPr sz="1200" kern="1200">
        <a:solidFill>
          <a:schemeClr val="tx1"/>
        </a:solidFill>
        <a:latin typeface="Arial" charset="0"/>
        <a:ea typeface="+mn-ea"/>
        <a:cs typeface="+mn-cs"/>
      </a:defRPr>
    </a:lvl2pPr>
    <a:lvl3pPr marL="914400" algn="l" rtl="0" eaLnBrk="0" fontAlgn="base" hangingPunct="0">
      <a:spcBef>
        <a:spcPts val="0"/>
      </a:spcBef>
      <a:spcAft>
        <a:spcPct val="0"/>
      </a:spcAft>
      <a:defRPr sz="1200" kern="1200">
        <a:solidFill>
          <a:schemeClr val="tx1"/>
        </a:solidFill>
        <a:latin typeface="Arial" charset="0"/>
        <a:ea typeface="+mn-ea"/>
        <a:cs typeface="+mn-cs"/>
      </a:defRPr>
    </a:lvl3pPr>
    <a:lvl4pPr marL="1371600" algn="l" rtl="0" eaLnBrk="0" fontAlgn="base" hangingPunct="0">
      <a:spcBef>
        <a:spcPts val="0"/>
      </a:spcBef>
      <a:spcAft>
        <a:spcPct val="0"/>
      </a:spcAft>
      <a:defRPr sz="1200" kern="1200">
        <a:solidFill>
          <a:schemeClr val="tx1"/>
        </a:solidFill>
        <a:latin typeface="Arial" charset="0"/>
        <a:ea typeface="+mn-ea"/>
        <a:cs typeface="+mn-cs"/>
      </a:defRPr>
    </a:lvl4pPr>
    <a:lvl5pPr marL="1828800" algn="l" rtl="0" eaLnBrk="0" fontAlgn="base" hangingPunct="0">
      <a:spcBef>
        <a:spcPts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t>Chapter</a:t>
            </a:r>
            <a:r>
              <a:rPr lang="en-US" baseline="0" dirty="0"/>
              <a:t> 4 covers topics that many students will have seen in their introductory course, including the functions, types, and measures of money; fractional reserve banking and the money multiplier; the Fed’s tools for controlling the money supply; and bank runs. </a:t>
            </a:r>
          </a:p>
          <a:p>
            <a:pPr eaLnBrk="1" hangingPunct="1"/>
            <a:endParaRPr lang="en-US" baseline="0" dirty="0"/>
          </a:p>
          <a:p>
            <a:pPr eaLnBrk="1" hangingPunct="1"/>
            <a:r>
              <a:rPr lang="en-US" baseline="0" dirty="0"/>
              <a:t>As a result, you might consider assigning homework or administering a quiz to get students to review these basic concepts on their own so you can use class time for the more intermediate-level material. This material includes a more sophisticated model of the money multiplier and bank leverage and capital requirements. </a:t>
            </a:r>
          </a:p>
          <a:p>
            <a:pPr eaLnBrk="1" hangingPunct="1"/>
            <a:endParaRPr lang="en-US" baseline="0" dirty="0"/>
          </a:p>
          <a:p>
            <a:pPr eaLnBrk="1" hangingPunct="1"/>
            <a:r>
              <a:rPr lang="en-US" baseline="0" dirty="0"/>
              <a:t>The material in this chapter lends itself well to current events analysis; if you can free up class time by having students review the basics on their own, you might consider devoting class time to the discussion of current Federal Reserve policy, recent problems in the banking sector, or other topical issues.</a:t>
            </a:r>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0</a:t>
            </a:fld>
            <a:endParaRPr lang="en-US"/>
          </a:p>
        </p:txBody>
      </p:sp>
    </p:spTree>
    <p:extLst>
      <p:ext uri="{BB962C8B-B14F-4D97-AF65-F5344CB8AC3E}">
        <p14:creationId xmlns:p14="http://schemas.microsoft.com/office/powerpoint/2010/main" val="11177009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CF1DD67-AFA9-4E14-8168-9D3F72574E45}" type="slidenum">
              <a:rPr lang="en-US"/>
              <a:pPr>
                <a:defRPr/>
              </a:pPr>
              <a:t>11</a:t>
            </a:fld>
            <a:endParaRPr lang="en-US" dirty="0"/>
          </a:p>
        </p:txBody>
      </p:sp>
      <p:sp>
        <p:nvSpPr>
          <p:cNvPr id="65539" name="Rectangle 2"/>
          <p:cNvSpPr>
            <a:spLocks noGrp="1" noRot="1" noChangeAspect="1" noChangeArrowheads="1" noTextEdit="1"/>
          </p:cNvSpPr>
          <p:nvPr>
            <p:ph type="sldImg"/>
          </p:nvPr>
        </p:nvSpPr>
        <p:spPr>
          <a:xfrm>
            <a:off x="1558925" y="650875"/>
            <a:ext cx="3748088" cy="2811463"/>
          </a:xfrm>
          <a:ln/>
        </p:spPr>
      </p:sp>
      <p:sp>
        <p:nvSpPr>
          <p:cNvPr id="655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Currency is denoted by </a:t>
            </a:r>
            <a:r>
              <a:rPr lang="en-US" b="1" dirty="0"/>
              <a:t>C</a:t>
            </a:r>
            <a:r>
              <a:rPr lang="en-US" b="0" dirty="0"/>
              <a:t>.</a:t>
            </a:r>
            <a:r>
              <a:rPr lang="en-US" b="0" baseline="0" dirty="0"/>
              <a:t> Demand deposits are denoted by </a:t>
            </a:r>
            <a:r>
              <a:rPr lang="en-US" b="1" baseline="0" dirty="0"/>
              <a:t>D</a:t>
            </a:r>
            <a:r>
              <a:rPr lang="en-US" b="0" baseline="0" dirty="0"/>
              <a:t>.</a:t>
            </a:r>
            <a:endParaRPr lang="en-US" dirty="0"/>
          </a:p>
        </p:txBody>
      </p:sp>
    </p:spTree>
    <p:extLst>
      <p:ext uri="{BB962C8B-B14F-4D97-AF65-F5344CB8AC3E}">
        <p14:creationId xmlns:p14="http://schemas.microsoft.com/office/powerpoint/2010/main" val="3071724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3D6E81A6-9A71-47B1-A0B2-4BC151D397CD}" type="slidenum">
              <a:rPr lang="en-US" smtClean="0"/>
              <a:pPr/>
              <a:t>12</a:t>
            </a:fld>
            <a:endParaRPr lang="en-US" dirty="0"/>
          </a:p>
        </p:txBody>
      </p:sp>
      <p:sp>
        <p:nvSpPr>
          <p:cNvPr id="66564" name="Rectangle 3"/>
          <p:cNvSpPr>
            <a:spLocks noGrp="1" noChangeArrowheads="1"/>
          </p:cNvSpPr>
          <p:nvPr>
            <p:ph type="body" idx="1"/>
          </p:nvPr>
        </p:nvSpPr>
        <p:spPr/>
        <p:txBody>
          <a:bodyPr/>
          <a:lstStyle/>
          <a:p>
            <a:r>
              <a:rPr lang="en-US" dirty="0"/>
              <a:t>It might be worthwhile at this point to explain why deposits are liabilities and why reserves and loans are assets.</a:t>
            </a:r>
          </a:p>
          <a:p>
            <a:endParaRPr lang="en-US" dirty="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4164245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xfrm>
            <a:off x="1558925" y="650875"/>
            <a:ext cx="3748088" cy="2811463"/>
          </a:xfrm>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Remind your students to keep in mind that </a:t>
            </a:r>
            <a:r>
              <a:rPr lang="en-US" i="1" dirty="0"/>
              <a:t>M</a:t>
            </a:r>
            <a:r>
              <a:rPr lang="en-US" dirty="0"/>
              <a:t> = </a:t>
            </a:r>
            <a:r>
              <a:rPr lang="en-US" i="1" dirty="0"/>
              <a:t>C</a:t>
            </a:r>
            <a:r>
              <a:rPr lang="en-US" dirty="0"/>
              <a:t> + </a:t>
            </a:r>
            <a:r>
              <a:rPr lang="en-US" i="1" dirty="0"/>
              <a:t>D</a:t>
            </a:r>
            <a:r>
              <a:rPr lang="en-US" dirty="0"/>
              <a:t> in all of the scenarios. </a:t>
            </a:r>
          </a:p>
        </p:txBody>
      </p:sp>
      <p:sp>
        <p:nvSpPr>
          <p:cNvPr id="4" name="Slide Number Placeholder 3"/>
          <p:cNvSpPr>
            <a:spLocks noGrp="1"/>
          </p:cNvSpPr>
          <p:nvPr>
            <p:ph type="sldNum" sz="quarter" idx="5"/>
          </p:nvPr>
        </p:nvSpPr>
        <p:spPr/>
        <p:txBody>
          <a:bodyPr/>
          <a:lstStyle/>
          <a:p>
            <a:pPr>
              <a:defRPr/>
            </a:pPr>
            <a:fld id="{DC3FA891-2792-4C5E-A945-ED67654EC261}" type="slidenum">
              <a:rPr lang="en-US" smtClean="0"/>
              <a:pPr>
                <a:defRPr/>
              </a:pPr>
              <a:t>13</a:t>
            </a:fld>
            <a:endParaRPr lang="en-US" dirty="0"/>
          </a:p>
        </p:txBody>
      </p:sp>
    </p:spTree>
    <p:extLst>
      <p:ext uri="{BB962C8B-B14F-4D97-AF65-F5344CB8AC3E}">
        <p14:creationId xmlns:p14="http://schemas.microsoft.com/office/powerpoint/2010/main" val="28091237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5E68BD1-6F5F-4F6B-A04F-F244680FFAB1}" type="slidenum">
              <a:rPr lang="en-US"/>
              <a:pPr>
                <a:defRPr/>
              </a:pPr>
              <a:t>14</a:t>
            </a:fld>
            <a:endParaRPr lang="en-US" dirty="0"/>
          </a:p>
        </p:txBody>
      </p:sp>
      <p:sp>
        <p:nvSpPr>
          <p:cNvPr id="68611" name="Rectangle 2"/>
          <p:cNvSpPr>
            <a:spLocks noGrp="1" noRot="1" noChangeAspect="1" noChangeArrowheads="1" noTextEdit="1"/>
          </p:cNvSpPr>
          <p:nvPr>
            <p:ph type="sldImg"/>
          </p:nvPr>
        </p:nvSpPr>
        <p:spPr>
          <a:xfrm>
            <a:off x="1558925" y="650875"/>
            <a:ext cx="3748088" cy="2811463"/>
          </a:xfrm>
          <a:ln/>
        </p:spPr>
      </p:sp>
      <p:sp>
        <p:nvSpPr>
          <p:cNvPr id="686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36980932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9506A0B-1AD5-4CBF-8004-735508AB27BC}" type="slidenum">
              <a:rPr lang="en-US"/>
              <a:pPr>
                <a:defRPr/>
              </a:pPr>
              <a:t>15</a:t>
            </a:fld>
            <a:endParaRPr lang="en-US" dirty="0"/>
          </a:p>
        </p:txBody>
      </p:sp>
      <p:sp>
        <p:nvSpPr>
          <p:cNvPr id="69635" name="Rectangle 2"/>
          <p:cNvSpPr>
            <a:spLocks noGrp="1" noRot="1" noChangeAspect="1" noChangeArrowheads="1" noTextEdit="1"/>
          </p:cNvSpPr>
          <p:nvPr>
            <p:ph type="sldImg"/>
          </p:nvPr>
        </p:nvSpPr>
        <p:spPr>
          <a:xfrm>
            <a:off x="1558925" y="650875"/>
            <a:ext cx="3748088" cy="2811463"/>
          </a:xfrm>
          <a:ln/>
        </p:spPr>
      </p:sp>
      <p:sp>
        <p:nvSpPr>
          <p:cNvPr id="696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16501966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9989FCF-5C49-4051-87E4-91D4D0C84AE7}" type="slidenum">
              <a:rPr lang="en-US"/>
              <a:pPr>
                <a:defRPr/>
              </a:pPr>
              <a:t>16</a:t>
            </a:fld>
            <a:endParaRPr lang="en-US" dirty="0"/>
          </a:p>
        </p:txBody>
      </p:sp>
      <p:sp>
        <p:nvSpPr>
          <p:cNvPr id="70659" name="Rectangle 2"/>
          <p:cNvSpPr>
            <a:spLocks noGrp="1" noRot="1" noChangeAspect="1" noChangeArrowheads="1" noTextEdit="1"/>
          </p:cNvSpPr>
          <p:nvPr>
            <p:ph type="sldImg"/>
          </p:nvPr>
        </p:nvSpPr>
        <p:spPr>
          <a:xfrm>
            <a:off x="1558925" y="650875"/>
            <a:ext cx="3748088" cy="2811463"/>
          </a:xfrm>
          <a:ln/>
        </p:spPr>
      </p:sp>
      <p:sp>
        <p:nvSpPr>
          <p:cNvPr id="706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9552521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9989FCF-5C49-4051-87E4-91D4D0C84AE7}" type="slidenum">
              <a:rPr lang="en-US"/>
              <a:pPr>
                <a:defRPr/>
              </a:pPr>
              <a:t>17</a:t>
            </a:fld>
            <a:endParaRPr lang="en-US" dirty="0"/>
          </a:p>
        </p:txBody>
      </p:sp>
      <p:sp>
        <p:nvSpPr>
          <p:cNvPr id="70659" name="Rectangle 2"/>
          <p:cNvSpPr>
            <a:spLocks noGrp="1" noRot="1" noChangeAspect="1" noChangeArrowheads="1" noTextEdit="1"/>
          </p:cNvSpPr>
          <p:nvPr>
            <p:ph type="sldImg"/>
          </p:nvPr>
        </p:nvSpPr>
        <p:spPr>
          <a:xfrm>
            <a:off x="1558925" y="650875"/>
            <a:ext cx="3748088" cy="2811463"/>
          </a:xfrm>
          <a:ln/>
        </p:spPr>
      </p:sp>
      <p:sp>
        <p:nvSpPr>
          <p:cNvPr id="706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lang="en-US" dirty="0"/>
              <a:t>This slide is identical to the previous slide. With the emphasis on the textbox,</a:t>
            </a:r>
            <a:r>
              <a:rPr lang="en-US" baseline="0" dirty="0"/>
              <a:t> “</a:t>
            </a:r>
            <a:r>
              <a:rPr lang="en-US" sz="1200" i="1" dirty="0"/>
              <a:t>LESSON: In a fractional-reserve banking system, </a:t>
            </a:r>
            <a:r>
              <a:rPr lang="en-US" sz="1200" i="1" u="sng" dirty="0"/>
              <a:t>banks create money</a:t>
            </a:r>
            <a:r>
              <a:rPr lang="en-US" sz="1200" i="1" dirty="0"/>
              <a:t>.</a:t>
            </a:r>
            <a:r>
              <a:rPr lang="en-US" sz="1200" i="0" dirty="0"/>
              <a:t>”</a:t>
            </a:r>
            <a:endParaRPr lang="en-US" sz="1200" i="1" dirty="0"/>
          </a:p>
        </p:txBody>
      </p:sp>
    </p:spTree>
    <p:extLst>
      <p:ext uri="{BB962C8B-B14F-4D97-AF65-F5344CB8AC3E}">
        <p14:creationId xmlns:p14="http://schemas.microsoft.com/office/powerpoint/2010/main" val="3349045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9989FCF-5C49-4051-87E4-91D4D0C84AE7}" type="slidenum">
              <a:rPr lang="en-US"/>
              <a:pPr>
                <a:defRPr/>
              </a:pPr>
              <a:t>18</a:t>
            </a:fld>
            <a:endParaRPr lang="en-US" dirty="0"/>
          </a:p>
        </p:txBody>
      </p:sp>
      <p:sp>
        <p:nvSpPr>
          <p:cNvPr id="70659" name="Rectangle 2"/>
          <p:cNvSpPr>
            <a:spLocks noGrp="1" noRot="1" noChangeAspect="1" noChangeArrowheads="1" noTextEdit="1"/>
          </p:cNvSpPr>
          <p:nvPr>
            <p:ph type="sldImg"/>
          </p:nvPr>
        </p:nvSpPr>
        <p:spPr>
          <a:xfrm>
            <a:off x="1558925" y="650875"/>
            <a:ext cx="3748088" cy="2811463"/>
          </a:xfrm>
          <a:ln/>
        </p:spPr>
      </p:sp>
      <p:sp>
        <p:nvSpPr>
          <p:cNvPr id="706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Maybe the borrower deposits the $800 in the bank. Or maybe the borrower uses the money to buy something from someone else, who then deposits it in the bank. In either case, the $800 finds its way back into the banking system.</a:t>
            </a:r>
          </a:p>
        </p:txBody>
      </p:sp>
    </p:spTree>
    <p:extLst>
      <p:ext uri="{BB962C8B-B14F-4D97-AF65-F5344CB8AC3E}">
        <p14:creationId xmlns:p14="http://schemas.microsoft.com/office/powerpoint/2010/main" val="34832458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9989FCF-5C49-4051-87E4-91D4D0C84AE7}" type="slidenum">
              <a:rPr lang="en-US"/>
              <a:pPr>
                <a:defRPr/>
              </a:pPr>
              <a:t>19</a:t>
            </a:fld>
            <a:endParaRPr lang="en-US" dirty="0"/>
          </a:p>
        </p:txBody>
      </p:sp>
      <p:sp>
        <p:nvSpPr>
          <p:cNvPr id="70659" name="Rectangle 2"/>
          <p:cNvSpPr>
            <a:spLocks noGrp="1" noRot="1" noChangeAspect="1" noChangeArrowheads="1" noTextEdit="1"/>
          </p:cNvSpPr>
          <p:nvPr>
            <p:ph type="sldImg"/>
          </p:nvPr>
        </p:nvSpPr>
        <p:spPr>
          <a:xfrm>
            <a:off x="1558925" y="650875"/>
            <a:ext cx="3748088" cy="2811463"/>
          </a:xfrm>
          <a:ln/>
        </p:spPr>
      </p:sp>
      <p:sp>
        <p:nvSpPr>
          <p:cNvPr id="706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Again, the person who borrowed the $640 will either deposit it in his/her own checking account or will use it to buy something from somebody who, in turn, deposits it in his/her checking account. In either case, the $640 winds up in a bank somewhere, and that bank can then use it to make new loans. </a:t>
            </a:r>
          </a:p>
        </p:txBody>
      </p:sp>
    </p:spTree>
    <p:extLst>
      <p:ext uri="{BB962C8B-B14F-4D97-AF65-F5344CB8AC3E}">
        <p14:creationId xmlns:p14="http://schemas.microsoft.com/office/powerpoint/2010/main" val="36213772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D5B8DF5-8D7C-4D75-B0AA-4DD0419198E0}" type="slidenum">
              <a:rPr lang="en-US"/>
              <a:pPr>
                <a:defRPr/>
              </a:pPr>
              <a:t>20</a:t>
            </a:fld>
            <a:endParaRPr lang="en-US" dirty="0"/>
          </a:p>
        </p:txBody>
      </p:sp>
      <p:sp>
        <p:nvSpPr>
          <p:cNvPr id="73731" name="Rectangle 2"/>
          <p:cNvSpPr>
            <a:spLocks noGrp="1" noRot="1" noChangeAspect="1" noChangeArrowheads="1" noTextEdit="1"/>
          </p:cNvSpPr>
          <p:nvPr>
            <p:ph type="sldImg"/>
          </p:nvPr>
        </p:nvSpPr>
        <p:spPr>
          <a:xfrm>
            <a:off x="1558925" y="650875"/>
            <a:ext cx="3748088" cy="2811463"/>
          </a:xfrm>
          <a:ln/>
        </p:spPr>
      </p:sp>
      <p:sp>
        <p:nvSpPr>
          <p:cNvPr id="737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1809411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a:t>
            </a:fld>
            <a:endParaRPr lang="en-US" dirty="0"/>
          </a:p>
        </p:txBody>
      </p:sp>
    </p:spTree>
    <p:extLst>
      <p:ext uri="{BB962C8B-B14F-4D97-AF65-F5344CB8AC3E}">
        <p14:creationId xmlns:p14="http://schemas.microsoft.com/office/powerpoint/2010/main" val="24054592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5C9CEC5-2D21-4D7F-8E1F-CB768B461E62}" type="slidenum">
              <a:rPr lang="en-US"/>
              <a:pPr>
                <a:defRPr/>
              </a:pPr>
              <a:t>21</a:t>
            </a:fld>
            <a:endParaRPr lang="en-US" dirty="0"/>
          </a:p>
        </p:txBody>
      </p:sp>
      <p:sp>
        <p:nvSpPr>
          <p:cNvPr id="74755" name="Rectangle 2"/>
          <p:cNvSpPr>
            <a:spLocks noGrp="1" noRot="1" noChangeAspect="1" noChangeArrowheads="1" noTextEdit="1"/>
          </p:cNvSpPr>
          <p:nvPr>
            <p:ph type="sldImg"/>
          </p:nvPr>
        </p:nvSpPr>
        <p:spPr>
          <a:xfrm>
            <a:off x="1558925" y="650875"/>
            <a:ext cx="3748088" cy="2811463"/>
          </a:xfrm>
          <a:ln/>
        </p:spPr>
      </p:sp>
      <p:sp>
        <p:nvSpPr>
          <p:cNvPr id="747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9402138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xfrm>
            <a:off x="1558925" y="650875"/>
            <a:ext cx="3748088" cy="2811463"/>
          </a:xfrm>
          <a:ln/>
        </p:spPr>
      </p:sp>
      <p:sp>
        <p:nvSpPr>
          <p:cNvPr id="911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This slide and the following three slides correspond to the subsection “Bank Capital, Leverage, and Capital Requirements” on pp. </a:t>
            </a:r>
            <a:r>
              <a:rPr lang="en-US" i="0" dirty="0"/>
              <a:t>89–91</a:t>
            </a:r>
            <a:r>
              <a:rPr lang="en-US" i="1" dirty="0"/>
              <a:t>. </a:t>
            </a:r>
          </a:p>
        </p:txBody>
      </p:sp>
      <p:sp>
        <p:nvSpPr>
          <p:cNvPr id="4" name="Slide Number Placeholder 3"/>
          <p:cNvSpPr>
            <a:spLocks noGrp="1"/>
          </p:cNvSpPr>
          <p:nvPr>
            <p:ph type="sldNum" sz="quarter" idx="5"/>
          </p:nvPr>
        </p:nvSpPr>
        <p:spPr/>
        <p:txBody>
          <a:bodyPr/>
          <a:lstStyle/>
          <a:p>
            <a:pPr>
              <a:defRPr/>
            </a:pPr>
            <a:fld id="{A5F8FA95-A10C-409A-99C2-EEF266D9E92B}" type="slidenum">
              <a:rPr lang="en-US" smtClean="0"/>
              <a:pPr>
                <a:defRPr/>
              </a:pPr>
              <a:t>22</a:t>
            </a:fld>
            <a:endParaRPr lang="en-US" dirty="0"/>
          </a:p>
        </p:txBody>
      </p:sp>
    </p:spTree>
    <p:extLst>
      <p:ext uri="{BB962C8B-B14F-4D97-AF65-F5344CB8AC3E}">
        <p14:creationId xmlns:p14="http://schemas.microsoft.com/office/powerpoint/2010/main" val="19815578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xfrm>
            <a:off x="1558925" y="650875"/>
            <a:ext cx="3748088" cy="2811463"/>
          </a:xfrm>
          <a:ln/>
        </p:spPr>
      </p:sp>
      <p:sp>
        <p:nvSpPr>
          <p:cNvPr id="911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Banks are highly leveraged. </a:t>
            </a:r>
          </a:p>
        </p:txBody>
      </p:sp>
      <p:sp>
        <p:nvSpPr>
          <p:cNvPr id="4" name="Slide Number Placeholder 3"/>
          <p:cNvSpPr>
            <a:spLocks noGrp="1"/>
          </p:cNvSpPr>
          <p:nvPr>
            <p:ph type="sldNum" sz="quarter" idx="5"/>
          </p:nvPr>
        </p:nvSpPr>
        <p:spPr/>
        <p:txBody>
          <a:bodyPr/>
          <a:lstStyle/>
          <a:p>
            <a:pPr>
              <a:defRPr/>
            </a:pPr>
            <a:fld id="{A5F8FA95-A10C-409A-99C2-EEF266D9E92B}" type="slidenum">
              <a:rPr lang="en-US" smtClean="0"/>
              <a:pPr>
                <a:defRPr/>
              </a:pPr>
              <a:t>23</a:t>
            </a:fld>
            <a:endParaRPr lang="en-US" dirty="0"/>
          </a:p>
        </p:txBody>
      </p:sp>
    </p:spTree>
    <p:extLst>
      <p:ext uri="{BB962C8B-B14F-4D97-AF65-F5344CB8AC3E}">
        <p14:creationId xmlns:p14="http://schemas.microsoft.com/office/powerpoint/2010/main" val="14552636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xfrm>
            <a:off x="1558925" y="650875"/>
            <a:ext cx="3748088" cy="2811463"/>
          </a:xfrm>
          <a:ln/>
        </p:spPr>
      </p:sp>
      <p:sp>
        <p:nvSpPr>
          <p:cNvPr id="911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Because banks are highly leveraged, a small loss of assets could wipe out bank equity. </a:t>
            </a:r>
          </a:p>
        </p:txBody>
      </p:sp>
      <p:sp>
        <p:nvSpPr>
          <p:cNvPr id="4" name="Slide Number Placeholder 3"/>
          <p:cNvSpPr>
            <a:spLocks noGrp="1"/>
          </p:cNvSpPr>
          <p:nvPr>
            <p:ph type="sldNum" sz="quarter" idx="5"/>
          </p:nvPr>
        </p:nvSpPr>
        <p:spPr/>
        <p:txBody>
          <a:bodyPr/>
          <a:lstStyle/>
          <a:p>
            <a:pPr>
              <a:defRPr/>
            </a:pPr>
            <a:fld id="{A5F8FA95-A10C-409A-99C2-EEF266D9E92B}" type="slidenum">
              <a:rPr lang="en-US" smtClean="0"/>
              <a:pPr>
                <a:defRPr/>
              </a:pPr>
              <a:t>24</a:t>
            </a:fld>
            <a:endParaRPr lang="en-US" dirty="0"/>
          </a:p>
        </p:txBody>
      </p:sp>
    </p:spTree>
    <p:extLst>
      <p:ext uri="{BB962C8B-B14F-4D97-AF65-F5344CB8AC3E}">
        <p14:creationId xmlns:p14="http://schemas.microsoft.com/office/powerpoint/2010/main" val="32975676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369235D-8786-449F-AC68-D3173A50410C}" type="slidenum">
              <a:rPr lang="en-US"/>
              <a:pPr>
                <a:defRPr/>
              </a:pPr>
              <a:t>25</a:t>
            </a:fld>
            <a:endParaRPr lang="en-US" dirty="0"/>
          </a:p>
        </p:txBody>
      </p:sp>
      <p:sp>
        <p:nvSpPr>
          <p:cNvPr id="75779" name="Rectangle 2"/>
          <p:cNvSpPr>
            <a:spLocks noGrp="1" noRot="1" noChangeAspect="1" noChangeArrowheads="1" noTextEdit="1"/>
          </p:cNvSpPr>
          <p:nvPr>
            <p:ph type="sldImg"/>
          </p:nvPr>
        </p:nvSpPr>
        <p:spPr>
          <a:xfrm>
            <a:off x="1558925" y="650875"/>
            <a:ext cx="3748088" cy="2811463"/>
          </a:xfrm>
          <a:ln/>
        </p:spPr>
      </p:sp>
      <p:sp>
        <p:nvSpPr>
          <p:cNvPr id="757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18640049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369235D-8786-449F-AC68-D3173A50410C}" type="slidenum">
              <a:rPr lang="en-US"/>
              <a:pPr>
                <a:defRPr/>
              </a:pPr>
              <a:t>26</a:t>
            </a:fld>
            <a:endParaRPr lang="en-US" dirty="0"/>
          </a:p>
        </p:txBody>
      </p:sp>
      <p:sp>
        <p:nvSpPr>
          <p:cNvPr id="75779" name="Rectangle 2"/>
          <p:cNvSpPr>
            <a:spLocks noGrp="1" noRot="1" noChangeAspect="1" noChangeArrowheads="1" noTextEdit="1"/>
          </p:cNvSpPr>
          <p:nvPr>
            <p:ph type="sldImg"/>
          </p:nvPr>
        </p:nvSpPr>
        <p:spPr>
          <a:xfrm>
            <a:off x="1558925" y="650875"/>
            <a:ext cx="3748088" cy="2811463"/>
          </a:xfrm>
          <a:ln/>
        </p:spPr>
      </p:sp>
      <p:sp>
        <p:nvSpPr>
          <p:cNvPr id="757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Remind students</a:t>
            </a:r>
            <a:r>
              <a:rPr lang="en-US" baseline="0" dirty="0"/>
              <a:t> that</a:t>
            </a:r>
          </a:p>
          <a:p>
            <a:pPr lvl="1"/>
            <a:r>
              <a:rPr lang="en-US" i="1" baseline="0" dirty="0"/>
              <a:t>C</a:t>
            </a:r>
            <a:r>
              <a:rPr lang="en-US" baseline="0" dirty="0"/>
              <a:t> = Currency</a:t>
            </a:r>
          </a:p>
          <a:p>
            <a:pPr lvl="1"/>
            <a:r>
              <a:rPr lang="en-US" i="1" baseline="0" dirty="0"/>
              <a:t>R</a:t>
            </a:r>
            <a:r>
              <a:rPr lang="en-US" baseline="0" dirty="0"/>
              <a:t> = Reserves</a:t>
            </a:r>
          </a:p>
          <a:p>
            <a:pPr lvl="1"/>
            <a:r>
              <a:rPr lang="en-US" i="1" baseline="0" dirty="0"/>
              <a:t>D</a:t>
            </a:r>
            <a:r>
              <a:rPr lang="en-US" baseline="0" dirty="0"/>
              <a:t> = Demand deposits</a:t>
            </a:r>
            <a:endParaRPr lang="en-US" dirty="0"/>
          </a:p>
        </p:txBody>
      </p:sp>
    </p:spTree>
    <p:extLst>
      <p:ext uri="{BB962C8B-B14F-4D97-AF65-F5344CB8AC3E}">
        <p14:creationId xmlns:p14="http://schemas.microsoft.com/office/powerpoint/2010/main" val="42685002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37B9159F-D9F0-43FC-B689-02370E75AF51}" type="slidenum">
              <a:rPr lang="en-US" smtClean="0"/>
              <a:pPr/>
              <a:t>27</a:t>
            </a:fld>
            <a:endParaRPr lang="en-US" dirty="0"/>
          </a:p>
        </p:txBody>
      </p:sp>
      <p:sp>
        <p:nvSpPr>
          <p:cNvPr id="76804" name="Rectangle 3"/>
          <p:cNvSpPr>
            <a:spLocks noGrp="1" noChangeArrowheads="1"/>
          </p:cNvSpPr>
          <p:nvPr>
            <p:ph type="body" idx="1"/>
          </p:nvPr>
        </p:nvSpPr>
        <p:spPr/>
        <p:txBody>
          <a:bodyPr/>
          <a:lstStyle/>
          <a:p>
            <a:r>
              <a:rPr lang="en-US" dirty="0"/>
              <a:t>The point of all this algebra is to express the money supply in terms of the three exogenous variables described on the preceding slide. </a:t>
            </a:r>
          </a:p>
          <a:p>
            <a:endParaRPr lang="en-US" dirty="0"/>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20546392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37B9159F-D9F0-43FC-B689-02370E75AF51}" type="slidenum">
              <a:rPr lang="en-US" smtClean="0"/>
              <a:pPr/>
              <a:t>28</a:t>
            </a:fld>
            <a:endParaRPr lang="en-US" dirty="0"/>
          </a:p>
        </p:txBody>
      </p:sp>
      <p:sp>
        <p:nvSpPr>
          <p:cNvPr id="76804" name="Rectangle 3"/>
          <p:cNvSpPr>
            <a:spLocks noGrp="1" noChangeArrowheads="1"/>
          </p:cNvSpPr>
          <p:nvPr>
            <p:ph type="body" idx="1"/>
          </p:nvPr>
        </p:nvSpPr>
        <p:spPr/>
        <p:txBody>
          <a:bodyPr/>
          <a:lstStyle/>
          <a:p>
            <a:endParaRPr lang="en-US" dirty="0"/>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225285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Answers:</a:t>
            </a:r>
          </a:p>
          <a:p>
            <a:r>
              <a:rPr lang="en-US" dirty="0"/>
              <a:t>a - yes</a:t>
            </a:r>
          </a:p>
          <a:p>
            <a:r>
              <a:rPr lang="en-US" dirty="0"/>
              <a:t>b - no, not the checks themselves, but the funds in checking accounts are money</a:t>
            </a:r>
          </a:p>
          <a:p>
            <a:r>
              <a:rPr lang="en-US" dirty="0"/>
              <a:t>c - yes (see b)</a:t>
            </a:r>
          </a:p>
          <a:p>
            <a:r>
              <a:rPr lang="en-US" dirty="0"/>
              <a:t>d - no, credit cards are a means of deferring payment</a:t>
            </a:r>
          </a:p>
          <a:p>
            <a:r>
              <a:rPr lang="en-US" dirty="0"/>
              <a:t>e - CDs are a store of value, and they are measured in money units. They are not readily spendable, though. </a:t>
            </a:r>
          </a:p>
          <a:p>
            <a:endParaRPr lang="en-US" dirty="0"/>
          </a:p>
          <a:p>
            <a:r>
              <a:rPr lang="en-US" dirty="0"/>
              <a:t>Suggestion: Ask students to determine, for each item listed, </a:t>
            </a:r>
            <a:r>
              <a:rPr lang="en-US" i="1" dirty="0"/>
              <a:t>which</a:t>
            </a:r>
            <a:r>
              <a:rPr lang="en-US" dirty="0"/>
              <a:t> of the functions of money it serves.</a:t>
            </a:r>
          </a:p>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29</a:t>
            </a:fld>
            <a:endParaRPr lang="en-US"/>
          </a:p>
        </p:txBody>
      </p:sp>
    </p:spTree>
    <p:extLst>
      <p:ext uri="{BB962C8B-B14F-4D97-AF65-F5344CB8AC3E}">
        <p14:creationId xmlns:p14="http://schemas.microsoft.com/office/powerpoint/2010/main" val="280793850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An increase in </a:t>
            </a:r>
            <a:r>
              <a:rPr lang="en-US" b="1" i="1" dirty="0"/>
              <a:t>cr</a:t>
            </a:r>
            <a:r>
              <a:rPr lang="en-US" dirty="0"/>
              <a:t> raises both the numerator and denominator of the expression for </a:t>
            </a:r>
            <a:r>
              <a:rPr lang="en-US" b="1" i="1" dirty="0"/>
              <a:t>m</a:t>
            </a:r>
            <a:r>
              <a:rPr lang="en-US" dirty="0"/>
              <a:t>. But since </a:t>
            </a:r>
            <a:r>
              <a:rPr lang="en-US" b="1" i="1" dirty="0"/>
              <a:t>rr</a:t>
            </a:r>
            <a:r>
              <a:rPr lang="en-US" dirty="0"/>
              <a:t> &lt; 1, the denominator is smaller than the numerator, so a given increase in </a:t>
            </a:r>
            <a:r>
              <a:rPr lang="en-US" b="1" i="1" dirty="0"/>
              <a:t>cr</a:t>
            </a:r>
            <a:r>
              <a:rPr lang="en-US" dirty="0"/>
              <a:t> will increase the denominator proportionally more than the numerator, causing a decrease in </a:t>
            </a:r>
            <a:r>
              <a:rPr lang="en-US" b="1" i="1" dirty="0"/>
              <a:t>m</a:t>
            </a:r>
            <a:r>
              <a:rPr lang="en-US" dirty="0"/>
              <a:t>. </a:t>
            </a:r>
          </a:p>
          <a:p>
            <a:endParaRPr lang="en-US" dirty="0"/>
          </a:p>
          <a:p>
            <a:r>
              <a:rPr lang="en-US" dirty="0"/>
              <a:t>If your students know calculus, they can use the quotient rule to see that (d</a:t>
            </a:r>
            <a:r>
              <a:rPr lang="en-US" b="1" i="1" dirty="0"/>
              <a:t>m</a:t>
            </a:r>
            <a:r>
              <a:rPr lang="en-US" dirty="0"/>
              <a:t>/</a:t>
            </a:r>
            <a:r>
              <a:rPr lang="en-US" dirty="0" err="1"/>
              <a:t>d</a:t>
            </a:r>
            <a:r>
              <a:rPr lang="en-US" b="1" i="1" dirty="0" err="1"/>
              <a:t>cr</a:t>
            </a:r>
            <a:r>
              <a:rPr lang="en-US" dirty="0"/>
              <a:t>) &lt; 0. </a:t>
            </a:r>
          </a:p>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30</a:t>
            </a:fld>
            <a:endParaRPr lang="en-US"/>
          </a:p>
        </p:txBody>
      </p:sp>
    </p:spTree>
    <p:extLst>
      <p:ext uri="{BB962C8B-B14F-4D97-AF65-F5344CB8AC3E}">
        <p14:creationId xmlns:p14="http://schemas.microsoft.com/office/powerpoint/2010/main" val="1221824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0312E6-EF69-4660-8396-0056941F3257}" type="slidenum">
              <a:rPr lang="en-US" smtClean="0"/>
              <a:pPr eaLnBrk="1" hangingPunct="1"/>
              <a:t>2</a:t>
            </a:fld>
            <a:endParaRPr lang="en-US" dirty="0"/>
          </a:p>
        </p:txBody>
      </p:sp>
      <p:sp>
        <p:nvSpPr>
          <p:cNvPr id="106499" name="Rectangle 2"/>
          <p:cNvSpPr>
            <a:spLocks noGrp="1" noRot="1" noChangeAspect="1" noChangeArrowheads="1" noTextEdit="1"/>
          </p:cNvSpPr>
          <p:nvPr>
            <p:ph type="sldImg"/>
          </p:nvPr>
        </p:nvSpPr>
        <p:spPr>
          <a:xfrm>
            <a:off x="1558925" y="650875"/>
            <a:ext cx="3748088" cy="2811463"/>
          </a:xfrm>
          <a:ln/>
        </p:spPr>
      </p:sp>
      <p:sp>
        <p:nvSpPr>
          <p:cNvPr id="1065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12863402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BD0925D-3408-4D31-98DF-2EA3DEA0FABB}" type="slidenum">
              <a:rPr lang="en-US"/>
              <a:pPr>
                <a:defRPr/>
              </a:pPr>
              <a:t>31</a:t>
            </a:fld>
            <a:endParaRPr lang="en-US" dirty="0"/>
          </a:p>
        </p:txBody>
      </p:sp>
      <p:sp>
        <p:nvSpPr>
          <p:cNvPr id="80899" name="Rectangle 2"/>
          <p:cNvSpPr>
            <a:spLocks noGrp="1" noRot="1" noChangeAspect="1" noChangeArrowheads="1" noTextEdit="1"/>
          </p:cNvSpPr>
          <p:nvPr>
            <p:ph type="sldImg"/>
          </p:nvPr>
        </p:nvSpPr>
        <p:spPr>
          <a:xfrm>
            <a:off x="1558925" y="650875"/>
            <a:ext cx="3748088" cy="2811463"/>
          </a:xfrm>
          <a:ln/>
        </p:spPr>
      </p:sp>
      <p:sp>
        <p:nvSpPr>
          <p:cNvPr id="809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4281459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BD0925D-3408-4D31-98DF-2EA3DEA0FABB}" type="slidenum">
              <a:rPr lang="en-US"/>
              <a:pPr>
                <a:defRPr/>
              </a:pPr>
              <a:t>32</a:t>
            </a:fld>
            <a:endParaRPr lang="en-US" dirty="0"/>
          </a:p>
        </p:txBody>
      </p:sp>
      <p:sp>
        <p:nvSpPr>
          <p:cNvPr id="80899" name="Rectangle 2"/>
          <p:cNvSpPr>
            <a:spLocks noGrp="1" noRot="1" noChangeAspect="1" noChangeArrowheads="1" noTextEdit="1"/>
          </p:cNvSpPr>
          <p:nvPr>
            <p:ph type="sldImg"/>
          </p:nvPr>
        </p:nvSpPr>
        <p:spPr>
          <a:xfrm>
            <a:off x="1558925" y="650875"/>
            <a:ext cx="3748088" cy="2811463"/>
          </a:xfrm>
          <a:ln/>
        </p:spPr>
      </p:sp>
      <p:sp>
        <p:nvSpPr>
          <p:cNvPr id="809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You</a:t>
            </a:r>
            <a:r>
              <a:rPr lang="en-US" baseline="0" dirty="0"/>
              <a:t> may wish to mention that reserve requirements are not usually used as a monetary policy.</a:t>
            </a:r>
          </a:p>
          <a:p>
            <a:endParaRPr lang="en-US" baseline="0" dirty="0"/>
          </a:p>
          <a:p>
            <a:r>
              <a:rPr lang="en-US" baseline="0" dirty="0"/>
              <a:t>Also, banks often hold </a:t>
            </a:r>
            <a:r>
              <a:rPr lang="en-US" i="1" baseline="0" dirty="0"/>
              <a:t>excess</a:t>
            </a:r>
            <a:r>
              <a:rPr lang="en-US" i="0" baseline="0" dirty="0"/>
              <a:t> reserves, or more than the required level of reserves.</a:t>
            </a:r>
          </a:p>
          <a:p>
            <a:endParaRPr lang="en-US" i="0" baseline="0" dirty="0"/>
          </a:p>
          <a:p>
            <a:r>
              <a:rPr lang="en-US" i="0" baseline="0" dirty="0"/>
              <a:t>Interest on reserves is a newer policy. It started in October 2008.</a:t>
            </a:r>
            <a:endParaRPr lang="en-US" dirty="0"/>
          </a:p>
          <a:p>
            <a:endParaRPr lang="en-US" dirty="0"/>
          </a:p>
        </p:txBody>
      </p:sp>
    </p:spTree>
    <p:extLst>
      <p:ext uri="{BB962C8B-B14F-4D97-AF65-F5344CB8AC3E}">
        <p14:creationId xmlns:p14="http://schemas.microsoft.com/office/powerpoint/2010/main" val="23925882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78B1AB2-8986-48A7-A714-A96D70434315}" type="slidenum">
              <a:rPr lang="en-US"/>
              <a:pPr>
                <a:defRPr/>
              </a:pPr>
              <a:t>33</a:t>
            </a:fld>
            <a:endParaRPr lang="en-US" dirty="0"/>
          </a:p>
        </p:txBody>
      </p:sp>
      <p:sp>
        <p:nvSpPr>
          <p:cNvPr id="86019" name="Rectangle 2"/>
          <p:cNvSpPr>
            <a:spLocks noGrp="1" noRot="1" noChangeAspect="1" noChangeArrowheads="1" noTextEdit="1"/>
          </p:cNvSpPr>
          <p:nvPr>
            <p:ph type="sldImg"/>
          </p:nvPr>
        </p:nvSpPr>
        <p:spPr>
          <a:xfrm>
            <a:off x="1558925" y="650875"/>
            <a:ext cx="3748088" cy="2811463"/>
          </a:xfrm>
          <a:ln/>
        </p:spPr>
      </p:sp>
      <p:sp>
        <p:nvSpPr>
          <p:cNvPr id="8602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30436281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a:t>Figure</a:t>
            </a:r>
            <a:r>
              <a:rPr lang="en-US" baseline="0" dirty="0"/>
              <a:t> 4-1. This slide and the next correspond to the case study “Quantitative Easing and the Exploding Monetary Base.”</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solidFill>
                  <a:prstClr val="black"/>
                </a:solidFill>
              </a:rPr>
              <a:pPr>
                <a:defRPr/>
              </a:pPr>
              <a:t>34</a:t>
            </a:fld>
            <a:endParaRPr lang="en-US" dirty="0">
              <a:solidFill>
                <a:prstClr val="black"/>
              </a:solidFill>
            </a:endParaRPr>
          </a:p>
        </p:txBody>
      </p:sp>
    </p:spTree>
    <p:extLst>
      <p:ext uri="{BB962C8B-B14F-4D97-AF65-F5344CB8AC3E}">
        <p14:creationId xmlns:p14="http://schemas.microsoft.com/office/powerpoint/2010/main" val="15155844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a:t>See Case Study on pp. </a:t>
            </a:r>
            <a:r>
              <a:rPr lang="en-US" i="0" dirty="0"/>
              <a:t>94–96. </a:t>
            </a:r>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35</a:t>
            </a:fld>
            <a:endParaRPr lang="en-US" dirty="0"/>
          </a:p>
        </p:txBody>
      </p:sp>
    </p:spTree>
    <p:extLst>
      <p:ext uri="{BB962C8B-B14F-4D97-AF65-F5344CB8AC3E}">
        <p14:creationId xmlns:p14="http://schemas.microsoft.com/office/powerpoint/2010/main" val="33429213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A3099B9-8F66-47D2-9D6B-4AFDCC084AFC}" type="slidenum">
              <a:rPr lang="en-US"/>
              <a:pPr>
                <a:defRPr/>
              </a:pPr>
              <a:t>36</a:t>
            </a:fld>
            <a:endParaRPr lang="en-US" dirty="0"/>
          </a:p>
        </p:txBody>
      </p:sp>
      <p:sp>
        <p:nvSpPr>
          <p:cNvPr id="87043" name="Rectangle 2"/>
          <p:cNvSpPr>
            <a:spLocks noGrp="1" noRot="1" noChangeAspect="1" noChangeArrowheads="1" noTextEdit="1"/>
          </p:cNvSpPr>
          <p:nvPr>
            <p:ph type="sldImg"/>
          </p:nvPr>
        </p:nvSpPr>
        <p:spPr>
          <a:xfrm>
            <a:off x="1558925" y="650875"/>
            <a:ext cx="3748088" cy="2811463"/>
          </a:xfrm>
          <a:ln/>
        </p:spPr>
      </p:sp>
      <p:sp>
        <p:nvSpPr>
          <p:cNvPr id="870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402259394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E811E5F-4174-4806-8279-E50FA6DB1AEA}" type="slidenum">
              <a:rPr lang="en-US"/>
              <a:pPr>
                <a:defRPr/>
              </a:pPr>
              <a:t>37</a:t>
            </a:fld>
            <a:endParaRPr lang="en-US" dirty="0"/>
          </a:p>
        </p:txBody>
      </p:sp>
      <p:sp>
        <p:nvSpPr>
          <p:cNvPr id="88067" name="Rectangle 2"/>
          <p:cNvSpPr>
            <a:spLocks noGrp="1" noRot="1" noChangeAspect="1" noChangeArrowheads="1" noTextEdit="1"/>
          </p:cNvSpPr>
          <p:nvPr>
            <p:ph type="sldImg"/>
          </p:nvPr>
        </p:nvSpPr>
        <p:spPr>
          <a:xfrm>
            <a:off x="1558925" y="650875"/>
            <a:ext cx="3748088" cy="2811463"/>
          </a:xfrm>
          <a:ln/>
        </p:spPr>
      </p:sp>
      <p:sp>
        <p:nvSpPr>
          <p:cNvPr id="880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A popular example of bank runs occurs in the film</a:t>
            </a:r>
            <a:r>
              <a:rPr lang="en-US" baseline="0" dirty="0"/>
              <a:t> </a:t>
            </a:r>
            <a:r>
              <a:rPr lang="en-US" i="1" baseline="0" dirty="0"/>
              <a:t>It’s a Wonderful Life</a:t>
            </a:r>
            <a:r>
              <a:rPr lang="en-US" i="0" baseline="0" dirty="0"/>
              <a:t>. In which, the people of the town attempt to take deposits out of the bank run by Jimmy Stewart’s character. This is the increase in </a:t>
            </a:r>
            <a:r>
              <a:rPr lang="en-US" i="1" baseline="0" dirty="0"/>
              <a:t>cr</a:t>
            </a:r>
            <a:r>
              <a:rPr lang="en-US" i="0" baseline="0" dirty="0"/>
              <a:t>.</a:t>
            </a:r>
            <a:endParaRPr lang="en-US" dirty="0"/>
          </a:p>
        </p:txBody>
      </p:sp>
    </p:spTree>
    <p:extLst>
      <p:ext uri="{BB962C8B-B14F-4D97-AF65-F5344CB8AC3E}">
        <p14:creationId xmlns:p14="http://schemas.microsoft.com/office/powerpoint/2010/main" val="180980349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33AFAC34-7951-4EB4-8426-93DCCBD53C80}" type="slidenum">
              <a:rPr lang="en-US" smtClean="0"/>
              <a:pPr/>
              <a:t>38</a:t>
            </a:fld>
            <a:endParaRPr lang="en-US" dirty="0"/>
          </a:p>
        </p:txBody>
      </p:sp>
      <p:sp>
        <p:nvSpPr>
          <p:cNvPr id="89092" name="Rectangle 3"/>
          <p:cNvSpPr>
            <a:spLocks noGrp="1" noChangeArrowheads="1"/>
          </p:cNvSpPr>
          <p:nvPr>
            <p:ph type="body" idx="1"/>
          </p:nvPr>
        </p:nvSpPr>
        <p:spPr/>
        <p:txBody>
          <a:bodyPr/>
          <a:lstStyle/>
          <a:p>
            <a:r>
              <a:rPr lang="en-US" dirty="0"/>
              <a:t>Table 4-2, p. 97. Source: Adapted from Milton Friedman and Anna Schwartz</a:t>
            </a:r>
            <a:r>
              <a:rPr lang="en-US" i="1" dirty="0"/>
              <a:t>, A Monetary History of the United States, 1867–1960</a:t>
            </a:r>
            <a:r>
              <a:rPr lang="en-US" dirty="0"/>
              <a:t> (Princeton, NJ: Princeton University Press, 1963), Appendix A. </a:t>
            </a:r>
          </a:p>
          <a:p>
            <a:endParaRPr lang="en-US" dirty="0"/>
          </a:p>
          <a:p>
            <a:r>
              <a:rPr lang="en-US" dirty="0"/>
              <a:t>I have added to the table an extra column showing the percentage changes. </a:t>
            </a:r>
          </a:p>
          <a:p>
            <a:endParaRPr lang="en-US" dirty="0"/>
          </a:p>
          <a:p>
            <a:r>
              <a:rPr lang="en-US" dirty="0"/>
              <a:t>I have animated the table so that the rows appear in three groups. </a:t>
            </a:r>
          </a:p>
          <a:p>
            <a:pPr lvl="1"/>
            <a:r>
              <a:rPr lang="en-US" dirty="0"/>
              <a:t>First group: </a:t>
            </a:r>
            <a:r>
              <a:rPr lang="en-US" i="1" dirty="0"/>
              <a:t>M</a:t>
            </a:r>
            <a:r>
              <a:rPr lang="en-US" dirty="0"/>
              <a:t>, </a:t>
            </a:r>
            <a:r>
              <a:rPr lang="en-US" i="1" dirty="0"/>
              <a:t>C</a:t>
            </a:r>
            <a:r>
              <a:rPr lang="en-US" dirty="0"/>
              <a:t>, and </a:t>
            </a:r>
            <a:r>
              <a:rPr lang="en-US" i="1" dirty="0"/>
              <a:t>D</a:t>
            </a:r>
            <a:r>
              <a:rPr lang="en-US" dirty="0"/>
              <a:t> because </a:t>
            </a:r>
            <a:r>
              <a:rPr lang="en-US" i="1" dirty="0"/>
              <a:t>M</a:t>
            </a:r>
            <a:r>
              <a:rPr lang="en-US" dirty="0"/>
              <a:t> = </a:t>
            </a:r>
            <a:r>
              <a:rPr lang="en-US" i="1" dirty="0"/>
              <a:t>C</a:t>
            </a:r>
            <a:r>
              <a:rPr lang="en-US" dirty="0"/>
              <a:t> + </a:t>
            </a:r>
            <a:r>
              <a:rPr lang="en-US" i="1" dirty="0"/>
              <a:t>D</a:t>
            </a:r>
          </a:p>
          <a:p>
            <a:pPr lvl="1"/>
            <a:r>
              <a:rPr lang="en-US" dirty="0"/>
              <a:t>Second group: </a:t>
            </a:r>
            <a:r>
              <a:rPr lang="en-US" i="1" dirty="0"/>
              <a:t>B</a:t>
            </a:r>
            <a:r>
              <a:rPr lang="en-US" dirty="0"/>
              <a:t>, </a:t>
            </a:r>
            <a:r>
              <a:rPr lang="en-US" i="1" dirty="0"/>
              <a:t>C</a:t>
            </a:r>
            <a:r>
              <a:rPr lang="en-US" dirty="0"/>
              <a:t>, and </a:t>
            </a:r>
            <a:r>
              <a:rPr lang="en-US" i="1" dirty="0"/>
              <a:t>R</a:t>
            </a:r>
            <a:r>
              <a:rPr lang="en-US" dirty="0"/>
              <a:t> because </a:t>
            </a:r>
            <a:r>
              <a:rPr lang="en-US" i="1" dirty="0"/>
              <a:t>B</a:t>
            </a:r>
            <a:r>
              <a:rPr lang="en-US" dirty="0"/>
              <a:t> = </a:t>
            </a:r>
            <a:r>
              <a:rPr lang="en-US" i="1" dirty="0"/>
              <a:t>C</a:t>
            </a:r>
            <a:r>
              <a:rPr lang="en-US" dirty="0"/>
              <a:t> + </a:t>
            </a:r>
            <a:r>
              <a:rPr lang="en-US" i="1" dirty="0"/>
              <a:t>R</a:t>
            </a:r>
          </a:p>
          <a:p>
            <a:pPr lvl="1"/>
            <a:r>
              <a:rPr lang="en-US" dirty="0"/>
              <a:t>Third group: </a:t>
            </a:r>
            <a:r>
              <a:rPr lang="en-US" i="1" dirty="0"/>
              <a:t>m</a:t>
            </a:r>
            <a:r>
              <a:rPr lang="en-US" dirty="0"/>
              <a:t> and its components, </a:t>
            </a:r>
            <a:r>
              <a:rPr lang="en-US" i="1" dirty="0"/>
              <a:t>rr</a:t>
            </a:r>
            <a:r>
              <a:rPr lang="en-US" dirty="0"/>
              <a:t> and </a:t>
            </a:r>
            <a:r>
              <a:rPr lang="en-US" i="1" dirty="0"/>
              <a:t>cr</a:t>
            </a:r>
          </a:p>
          <a:p>
            <a:endParaRPr lang="en-US" dirty="0"/>
          </a:p>
          <a:p>
            <a:r>
              <a:rPr lang="en-US" dirty="0"/>
              <a:t>The base rises, yet the money multiplier falls so much that the money supply falls. </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161036983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C7FB803-C51F-4F6D-9090-79B77E5676FB}" type="slidenum">
              <a:rPr lang="en-US"/>
              <a:pPr>
                <a:defRPr/>
              </a:pPr>
              <a:t>39</a:t>
            </a:fld>
            <a:endParaRPr lang="en-US" dirty="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175175161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40</a:t>
            </a:fld>
            <a:endParaRPr lang="en-US" dirty="0"/>
          </a:p>
        </p:txBody>
      </p:sp>
    </p:spTree>
    <p:extLst>
      <p:ext uri="{BB962C8B-B14F-4D97-AF65-F5344CB8AC3E}">
        <p14:creationId xmlns:p14="http://schemas.microsoft.com/office/powerpoint/2010/main" val="1262025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0312E6-EF69-4660-8396-0056941F3257}" type="slidenum">
              <a:rPr lang="en-US" smtClean="0"/>
              <a:pPr eaLnBrk="1" hangingPunct="1"/>
              <a:t>3</a:t>
            </a:fld>
            <a:endParaRPr lang="en-US" dirty="0"/>
          </a:p>
        </p:txBody>
      </p:sp>
      <p:sp>
        <p:nvSpPr>
          <p:cNvPr id="106499" name="Rectangle 2"/>
          <p:cNvSpPr>
            <a:spLocks noGrp="1" noRot="1" noChangeAspect="1" noChangeArrowheads="1" noTextEdit="1"/>
          </p:cNvSpPr>
          <p:nvPr>
            <p:ph type="sldImg"/>
          </p:nvPr>
        </p:nvSpPr>
        <p:spPr>
          <a:xfrm>
            <a:off x="1558925" y="650875"/>
            <a:ext cx="3748088" cy="2811463"/>
          </a:xfrm>
          <a:ln/>
        </p:spPr>
      </p:sp>
      <p:sp>
        <p:nvSpPr>
          <p:cNvPr id="1065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If your students have taken a principles of economics course, they will probably be familiar with the material on this slide. </a:t>
            </a:r>
          </a:p>
          <a:p>
            <a:endParaRPr lang="en-US" dirty="0"/>
          </a:p>
          <a:p>
            <a:r>
              <a:rPr lang="en-US" dirty="0"/>
              <a:t>It might be worthwhile, though, to take an extra moment to be sure students understand that the definition of </a:t>
            </a:r>
            <a:r>
              <a:rPr lang="en-US" i="1" dirty="0"/>
              <a:t>store of value </a:t>
            </a:r>
            <a:r>
              <a:rPr lang="en-US" dirty="0"/>
              <a:t>(an item that transfers purchasing power from the present to the future) simply means that money retains its value over time, so you need not spend all your money as soon as you receive it. The idea should be familiar, even though </a:t>
            </a:r>
            <a:r>
              <a:rPr lang="en-US" dirty="0" err="1"/>
              <a:t>Mankiw’s</a:t>
            </a:r>
            <a:r>
              <a:rPr lang="en-US" dirty="0"/>
              <a:t> wording is a bit more sophisticated than the wording in most other texts. </a:t>
            </a:r>
          </a:p>
        </p:txBody>
      </p:sp>
    </p:spTree>
    <p:extLst>
      <p:ext uri="{BB962C8B-B14F-4D97-AF65-F5344CB8AC3E}">
        <p14:creationId xmlns:p14="http://schemas.microsoft.com/office/powerpoint/2010/main" val="2107533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41</a:t>
            </a:fld>
            <a:endParaRPr lang="en-US" dirty="0"/>
          </a:p>
        </p:txBody>
      </p:sp>
    </p:spTree>
    <p:extLst>
      <p:ext uri="{BB962C8B-B14F-4D97-AF65-F5344CB8AC3E}">
        <p14:creationId xmlns:p14="http://schemas.microsoft.com/office/powerpoint/2010/main" val="126202542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42</a:t>
            </a:fld>
            <a:endParaRPr lang="en-US" dirty="0"/>
          </a:p>
        </p:txBody>
      </p:sp>
    </p:spTree>
    <p:extLst>
      <p:ext uri="{BB962C8B-B14F-4D97-AF65-F5344CB8AC3E}">
        <p14:creationId xmlns:p14="http://schemas.microsoft.com/office/powerpoint/2010/main" val="1262025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0312E6-EF69-4660-8396-0056941F3257}" type="slidenum">
              <a:rPr lang="en-US" smtClean="0"/>
              <a:pPr eaLnBrk="1" hangingPunct="1"/>
              <a:t>4</a:t>
            </a:fld>
            <a:endParaRPr lang="en-US" dirty="0"/>
          </a:p>
        </p:txBody>
      </p:sp>
      <p:sp>
        <p:nvSpPr>
          <p:cNvPr id="106499" name="Rectangle 2"/>
          <p:cNvSpPr>
            <a:spLocks noGrp="1" noRot="1" noChangeAspect="1" noChangeArrowheads="1" noTextEdit="1"/>
          </p:cNvSpPr>
          <p:nvPr>
            <p:ph type="sldImg"/>
          </p:nvPr>
        </p:nvSpPr>
        <p:spPr>
          <a:xfrm>
            <a:off x="1558925" y="650875"/>
            <a:ext cx="3748088" cy="2811463"/>
          </a:xfrm>
          <a:ln/>
        </p:spPr>
      </p:sp>
      <p:sp>
        <p:nvSpPr>
          <p:cNvPr id="1065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Again, this material should be reviewed for most students. </a:t>
            </a:r>
          </a:p>
          <a:p>
            <a:endParaRPr lang="en-US" dirty="0"/>
          </a:p>
          <a:p>
            <a:r>
              <a:rPr lang="en-US" dirty="0"/>
              <a:t>Note: Many students have seen the film </a:t>
            </a:r>
            <a:r>
              <a:rPr lang="en-US" i="1" dirty="0"/>
              <a:t>The Shawshank Redemption, </a:t>
            </a:r>
            <a:r>
              <a:rPr lang="en-US" dirty="0"/>
              <a:t>starring Tim Robbins and Morgan Freeman. Most of the film takes place in a prison. The prisoners have an informal “underground economy” in which cigarettes are used as money, even by prisoners who don’t smoke. Students who have seen the film will better understand “commodity money” if you mention this example. Also, the textbook (p. 81) has a case study on cigarettes being used as money in POW camps during World War II. </a:t>
            </a:r>
          </a:p>
        </p:txBody>
      </p:sp>
    </p:spTree>
    <p:extLst>
      <p:ext uri="{BB962C8B-B14F-4D97-AF65-F5344CB8AC3E}">
        <p14:creationId xmlns:p14="http://schemas.microsoft.com/office/powerpoint/2010/main" val="3855052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Answers:</a:t>
            </a:r>
          </a:p>
          <a:p>
            <a:r>
              <a:rPr lang="en-US" dirty="0"/>
              <a:t>a - yes</a:t>
            </a:r>
          </a:p>
          <a:p>
            <a:r>
              <a:rPr lang="en-US" dirty="0"/>
              <a:t>b - no, not the checks themselves, but the funds in checking accounts are money</a:t>
            </a:r>
          </a:p>
          <a:p>
            <a:r>
              <a:rPr lang="en-US" dirty="0"/>
              <a:t>c - yes (see b)</a:t>
            </a:r>
          </a:p>
          <a:p>
            <a:r>
              <a:rPr lang="en-US" dirty="0"/>
              <a:t>d - no, credit cards are a means of deferring payment</a:t>
            </a:r>
          </a:p>
          <a:p>
            <a:r>
              <a:rPr lang="en-US" dirty="0"/>
              <a:t>e - CDs are a store of value, and they are measured in money units. They are not readily spendable, though. </a:t>
            </a:r>
          </a:p>
          <a:p>
            <a:endParaRPr lang="en-US" dirty="0"/>
          </a:p>
          <a:p>
            <a:r>
              <a:rPr lang="en-US" dirty="0"/>
              <a:t>Suggestion: Ask students to determine, for each item listed, </a:t>
            </a:r>
            <a:r>
              <a:rPr lang="en-US" i="1" dirty="0"/>
              <a:t>which</a:t>
            </a:r>
            <a:r>
              <a:rPr lang="en-US" dirty="0"/>
              <a:t> of the functions of money it serves.</a:t>
            </a:r>
          </a:p>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5</a:t>
            </a:fld>
            <a:endParaRPr lang="en-US"/>
          </a:p>
        </p:txBody>
      </p:sp>
    </p:spTree>
    <p:extLst>
      <p:ext uri="{BB962C8B-B14F-4D97-AF65-F5344CB8AC3E}">
        <p14:creationId xmlns:p14="http://schemas.microsoft.com/office/powerpoint/2010/main" val="1342530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633CC966-EB0B-4EB8-B7D8-6E973EF35AA1}" type="slidenum">
              <a:rPr lang="en-US" smtClean="0"/>
              <a:pPr/>
              <a:t>8</a:t>
            </a:fld>
            <a:endParaRPr lang="en-US" dirty="0"/>
          </a:p>
        </p:txBody>
      </p:sp>
      <p:sp>
        <p:nvSpPr>
          <p:cNvPr id="110596" name="Rectangle 3"/>
          <p:cNvSpPr>
            <a:spLocks noGrp="1" noChangeArrowheads="1"/>
          </p:cNvSpPr>
          <p:nvPr>
            <p:ph type="body" idx="1"/>
          </p:nvPr>
        </p:nvSpPr>
        <p:spPr/>
        <p:txBody>
          <a:bodyPr/>
          <a:lstStyle/>
          <a:p>
            <a:r>
              <a:rPr lang="en-US" dirty="0"/>
              <a:t>Again, this is mostly review. </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7738828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EE991A4F-C1D0-4B35-8DBF-7D325C02B8AC}" type="slidenum">
              <a:rPr lang="en-US" smtClean="0"/>
              <a:pPr/>
              <a:t>9</a:t>
            </a:fld>
            <a:endParaRPr lang="en-US" dirty="0"/>
          </a:p>
        </p:txBody>
      </p:sp>
      <p:sp>
        <p:nvSpPr>
          <p:cNvPr id="111620" name="Rectangle 3"/>
          <p:cNvSpPr>
            <a:spLocks noGrp="1" noChangeArrowheads="1"/>
          </p:cNvSpPr>
          <p:nvPr>
            <p:ph type="body" idx="1"/>
          </p:nvPr>
        </p:nvSpPr>
        <p:spPr/>
        <p:txBody>
          <a:bodyPr/>
          <a:lstStyle/>
          <a:p>
            <a:r>
              <a:rPr lang="en-US" dirty="0"/>
              <a:t>Again, this is mostly review. </a:t>
            </a:r>
          </a:p>
          <a:p>
            <a:endParaRPr lang="en-US" dirty="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17606226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p:txBody>
          <a:bodyPr/>
          <a:lstStyle/>
          <a:p>
            <a:pPr>
              <a:defRPr/>
            </a:pPr>
            <a:fld id="{ED2F656E-7125-4E13-BAB1-F310B255943B}" type="slidenum">
              <a:rPr lang="en-US" smtClean="0">
                <a:solidFill>
                  <a:prstClr val="black"/>
                </a:solidFill>
              </a:rPr>
              <a:pPr>
                <a:defRPr/>
              </a:pPr>
              <a:t>10</a:t>
            </a:fld>
            <a:endParaRPr lang="en-US" dirty="0">
              <a:solidFill>
                <a:prstClr val="black"/>
              </a:solidFill>
            </a:endParaRPr>
          </a:p>
        </p:txBody>
      </p:sp>
      <p:sp>
        <p:nvSpPr>
          <p:cNvPr id="112643" name="Rectangle 2"/>
          <p:cNvSpPr>
            <a:spLocks noGrp="1" noRot="1" noChangeAspect="1" noChangeArrowheads="1" noTextEdit="1"/>
          </p:cNvSpPr>
          <p:nvPr>
            <p:ph type="sldImg"/>
          </p:nvPr>
        </p:nvSpPr>
        <p:spPr>
          <a:xfrm>
            <a:off x="1558925" y="650875"/>
            <a:ext cx="3748088" cy="2811463"/>
          </a:xfrm>
          <a:ln/>
        </p:spPr>
      </p:sp>
      <p:sp>
        <p:nvSpPr>
          <p:cNvPr id="1126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0"/>
              </a:spcBef>
            </a:pPr>
            <a:r>
              <a:rPr lang="en-US" dirty="0"/>
              <a:t>The most important thing that students should get from this slide is that each successive measure of the money supply is BIGGER and LESS LIQUID than the one it follows. That is:</a:t>
            </a:r>
            <a:r>
              <a:rPr lang="en-US" i="1" dirty="0"/>
              <a:t> </a:t>
            </a:r>
          </a:p>
          <a:p>
            <a:pPr marL="288925" lvl="1" indent="-174625">
              <a:lnSpc>
                <a:spcPct val="105000"/>
              </a:lnSpc>
              <a:spcBef>
                <a:spcPct val="0"/>
              </a:spcBef>
              <a:buFontTx/>
              <a:buChar char="•"/>
            </a:pPr>
            <a:r>
              <a:rPr lang="en-US" dirty="0"/>
              <a:t>Checking account deposits (in M1 but not C) are less liquid than currency. </a:t>
            </a:r>
          </a:p>
          <a:p>
            <a:pPr marL="288925" lvl="1" indent="-174625">
              <a:lnSpc>
                <a:spcPct val="105000"/>
              </a:lnSpc>
              <a:spcBef>
                <a:spcPct val="0"/>
              </a:spcBef>
              <a:buFontTx/>
              <a:buChar char="•"/>
            </a:pPr>
            <a:r>
              <a:rPr lang="en-US" dirty="0"/>
              <a:t>Money market deposit account and savings account balances (in M2 but not M1) are less liquid than demand deposits. </a:t>
            </a:r>
          </a:p>
          <a:p>
            <a:pPr marL="288925" lvl="1" indent="-174625">
              <a:lnSpc>
                <a:spcPct val="105000"/>
              </a:lnSpc>
              <a:spcBef>
                <a:spcPct val="0"/>
              </a:spcBef>
              <a:buFontTx/>
              <a:buChar char="•"/>
            </a:pPr>
            <a:endParaRPr lang="en-US" dirty="0"/>
          </a:p>
          <a:p>
            <a:pPr marL="0" lvl="0" indent="-342900">
              <a:lnSpc>
                <a:spcPct val="105000"/>
              </a:lnSpc>
              <a:spcBef>
                <a:spcPct val="0"/>
              </a:spcBef>
              <a:buFontTx/>
              <a:buNone/>
            </a:pPr>
            <a:r>
              <a:rPr lang="en-US" dirty="0"/>
              <a:t>You</a:t>
            </a:r>
            <a:r>
              <a:rPr lang="en-US" baseline="0" dirty="0"/>
              <a:t> can point out here the ambiguity over the CDs. Only small time deposits are included.</a:t>
            </a:r>
            <a:endParaRPr lang="en-US" dirty="0"/>
          </a:p>
          <a:p>
            <a:pPr marL="288925" lvl="1" indent="-174625">
              <a:lnSpc>
                <a:spcPct val="105000"/>
              </a:lnSpc>
              <a:spcBef>
                <a:spcPct val="0"/>
              </a:spcBef>
              <a:buFontTx/>
              <a:buChar char="•"/>
            </a:pPr>
            <a:endParaRPr lang="en-US" dirty="0"/>
          </a:p>
          <a:p>
            <a:pPr>
              <a:lnSpc>
                <a:spcPct val="105000"/>
              </a:lnSpc>
              <a:spcBef>
                <a:spcPct val="0"/>
              </a:spcBef>
            </a:pPr>
            <a:r>
              <a:rPr lang="en-US" dirty="0"/>
              <a:t>Whether you require your students to learn the definitions of </a:t>
            </a:r>
            <a:r>
              <a:rPr lang="en-US" u="sng" dirty="0"/>
              <a:t>every</a:t>
            </a:r>
            <a:r>
              <a:rPr lang="en-US" dirty="0"/>
              <a:t> component of each monetary aggregate is up to you. Most professors agree that students should learn the definitions of </a:t>
            </a:r>
            <a:r>
              <a:rPr lang="en-US" i="1" dirty="0"/>
              <a:t>M</a:t>
            </a:r>
            <a:r>
              <a:rPr lang="en-US" dirty="0"/>
              <a:t>1, </a:t>
            </a:r>
            <a:r>
              <a:rPr lang="en-US" i="1" dirty="0"/>
              <a:t>M</a:t>
            </a:r>
            <a:r>
              <a:rPr lang="en-US" dirty="0"/>
              <a:t>2, demand deposits, and time deposits. Some professors feel that, since the quantity of information students can learn in a semester is finite, it is not worthwhile to require students to learn such terms as “repurchase agreements.” However, you might orally state the definitions of such terms to help students better understand the nature of the monetary aggregates.</a:t>
            </a:r>
          </a:p>
          <a:p>
            <a:pPr>
              <a:lnSpc>
                <a:spcPct val="105000"/>
              </a:lnSpc>
              <a:spcBef>
                <a:spcPct val="0"/>
              </a:spcBef>
            </a:pPr>
            <a:endParaRPr lang="en-US" dirty="0"/>
          </a:p>
          <a:p>
            <a:pPr>
              <a:lnSpc>
                <a:spcPct val="105000"/>
              </a:lnSpc>
              <a:spcBef>
                <a:spcPct val="0"/>
              </a:spcBef>
            </a:pPr>
            <a:r>
              <a:rPr lang="en-US" dirty="0"/>
              <a:t>Source: Federal Reserve Board, H.6 release. </a:t>
            </a:r>
          </a:p>
          <a:p>
            <a:pPr>
              <a:lnSpc>
                <a:spcPct val="105000"/>
              </a:lnSpc>
              <a:spcBef>
                <a:spcPct val="0"/>
              </a:spcBef>
            </a:pPr>
            <a:r>
              <a:rPr lang="en-US" dirty="0"/>
              <a:t>http://www.federalreserve.gov/releases/h6/current/h6.htm</a:t>
            </a:r>
          </a:p>
          <a:p>
            <a:pPr>
              <a:lnSpc>
                <a:spcPct val="105000"/>
              </a:lnSpc>
              <a:spcBef>
                <a:spcPct val="0"/>
              </a:spcBef>
            </a:pPr>
            <a:r>
              <a:rPr lang="en-US" dirty="0"/>
              <a:t>Figures are seasonally adjusted. </a:t>
            </a:r>
          </a:p>
        </p:txBody>
      </p:sp>
    </p:spTree>
    <p:extLst>
      <p:ext uri="{BB962C8B-B14F-4D97-AF65-F5344CB8AC3E}">
        <p14:creationId xmlns:p14="http://schemas.microsoft.com/office/powerpoint/2010/main" val="601103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p:bg>
      <p:bgPr>
        <a:gradFill>
          <a:gsLst>
            <a:gs pos="100000">
              <a:srgbClr val="AD302A"/>
            </a:gs>
            <a:gs pos="0">
              <a:srgbClr val="A85232"/>
            </a:gs>
          </a:gsLst>
          <a:lin ang="5400000" scaled="1"/>
        </a:gradFill>
        <a:effectLst/>
      </p:bgPr>
    </p:bg>
    <p:spTree>
      <p:nvGrpSpPr>
        <p:cNvPr id="1" name=""/>
        <p:cNvGrpSpPr/>
        <p:nvPr/>
      </p:nvGrpSpPr>
      <p:grpSpPr>
        <a:xfrm>
          <a:off x="0" y="0"/>
          <a:ext cx="0" cy="0"/>
          <a:chOff x="0" y="0"/>
          <a:chExt cx="0" cy="0"/>
        </a:xfrm>
      </p:grpSpPr>
      <p:sp>
        <p:nvSpPr>
          <p:cNvPr id="9" name="Rectangle 8"/>
          <p:cNvSpPr/>
          <p:nvPr/>
        </p:nvSpPr>
        <p:spPr>
          <a:xfrm>
            <a:off x="228600" y="381000"/>
            <a:ext cx="3020080" cy="6096000"/>
          </a:xfrm>
          <a:prstGeom prst="rect">
            <a:avLst/>
          </a:prstGeom>
          <a:solidFill>
            <a:schemeClr val="bg1"/>
          </a:solidFill>
          <a:ln w="57150">
            <a:solidFill>
              <a:srgbClr val="2D552D"/>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28600" y="5105400"/>
            <a:ext cx="3020080" cy="685279"/>
          </a:xfrm>
          <a:prstGeom prst="rect">
            <a:avLst/>
          </a:prstGeom>
          <a:noFill/>
        </p:spPr>
        <p:txBody>
          <a:bodyPr wrap="square" rtlCol="0" anchor="ctr">
            <a:noAutofit/>
          </a:bodyPr>
          <a:lstStyle/>
          <a:p>
            <a:pPr algn="ctr"/>
            <a:r>
              <a:rPr lang="en-US" sz="2400" dirty="0">
                <a:solidFill>
                  <a:srgbClr val="AD302A"/>
                </a:solidFill>
                <a:latin typeface="Arial Narrow" panose="020B0606020202030204" pitchFamily="34" charset="0"/>
                <a:cs typeface="Arial" panose="020B0604020202020204" pitchFamily="34" charset="0"/>
              </a:rPr>
              <a:t>Presentation Slides</a:t>
            </a:r>
          </a:p>
        </p:txBody>
      </p:sp>
      <p:sp>
        <p:nvSpPr>
          <p:cNvPr id="28" name="Title 27"/>
          <p:cNvSpPr>
            <a:spLocks noGrp="1"/>
          </p:cNvSpPr>
          <p:nvPr>
            <p:ph type="title"/>
          </p:nvPr>
        </p:nvSpPr>
        <p:spPr>
          <a:xfrm>
            <a:off x="228600" y="2438400"/>
            <a:ext cx="2965361" cy="1765745"/>
          </a:xfrm>
          <a:noFill/>
          <a:ln>
            <a:noFill/>
          </a:ln>
        </p:spPr>
        <p:txBody>
          <a:bodyPr vert="horz" wrap="square" lIns="0" tIns="45720" rIns="0" bIns="45720" numCol="1" anchor="ctr" anchorCtr="0" compatLnSpc="1">
            <a:prstTxWarp prst="textNoShape">
              <a:avLst/>
            </a:prstTxWarp>
          </a:bodyPr>
          <a:lstStyle>
            <a:lvl1pPr marL="0" indent="0" algn="ctr">
              <a:defRPr lang="en-US" sz="2800" kern="0" spc="100" baseline="0" dirty="0">
                <a:solidFill>
                  <a:srgbClr val="131B1A"/>
                </a:solidFill>
                <a:latin typeface="Arial Narrow" panose="020B0606020202030204" pitchFamily="34" charset="0"/>
                <a:ea typeface="+mn-ea"/>
                <a:cs typeface="+mn-cs"/>
              </a:defRPr>
            </a:lvl1pPr>
          </a:lstStyle>
          <a:p>
            <a:pPr marL="342900" lvl="0" indent="-342900">
              <a:spcBef>
                <a:spcPct val="20000"/>
              </a:spcBef>
              <a:buClr>
                <a:srgbClr val="330066"/>
              </a:buClr>
              <a:buSzPct val="150000"/>
            </a:pPr>
            <a:r>
              <a:rPr lang="en-US"/>
              <a:t>Click to edit Master title style</a:t>
            </a:r>
            <a:endParaRPr lang="en-US" dirty="0"/>
          </a:p>
        </p:txBody>
      </p:sp>
    </p:spTree>
    <p:extLst>
      <p:ext uri="{BB962C8B-B14F-4D97-AF65-F5344CB8AC3E}">
        <p14:creationId xmlns:p14="http://schemas.microsoft.com/office/powerpoint/2010/main" val="4142045255"/>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Outline">
    <p:bg>
      <p:bgPr>
        <a:gradFill flip="none" rotWithShape="1">
          <a:gsLst>
            <a:gs pos="0">
              <a:srgbClr val="2D5B30"/>
            </a:gs>
            <a:gs pos="100000">
              <a:srgbClr val="3D6667"/>
            </a:gs>
            <a:gs pos="100000">
              <a:srgbClr val="9EC8E0"/>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bg1"/>
                </a:solidFill>
              </a:defRPr>
            </a:lvl1pPr>
          </a:lstStyle>
          <a:p>
            <a:r>
              <a:rPr lang="en-US" dirty="0"/>
              <a:t>Chapter Outline</a:t>
            </a:r>
          </a:p>
        </p:txBody>
      </p:sp>
      <p:sp>
        <p:nvSpPr>
          <p:cNvPr id="6" name="Text Placeholder 5"/>
          <p:cNvSpPr>
            <a:spLocks noGrp="1"/>
          </p:cNvSpPr>
          <p:nvPr>
            <p:ph type="body" sz="quarter" idx="10"/>
          </p:nvPr>
        </p:nvSpPr>
        <p:spPr>
          <a:xfrm>
            <a:off x="533401" y="1219200"/>
            <a:ext cx="8161866" cy="4876800"/>
          </a:xfrm>
        </p:spPr>
        <p:txBody>
          <a:bodyPr/>
          <a:lstStyle>
            <a:lvl1pPr marL="0" indent="0" algn="ctr">
              <a:spcBef>
                <a:spcPts val="600"/>
              </a:spcBef>
              <a:spcAft>
                <a:spcPts val="1200"/>
              </a:spcAft>
              <a:defRPr sz="2800">
                <a:solidFill>
                  <a:srgbClr val="0067B3"/>
                </a:solidFill>
              </a:defRPr>
            </a:lvl1pPr>
          </a:lstStyle>
          <a:p>
            <a:pPr lvl="0"/>
            <a:r>
              <a:rPr lang="en-US"/>
              <a:t>Edit Master text styles</a:t>
            </a:r>
          </a:p>
        </p:txBody>
      </p:sp>
      <p:sp>
        <p:nvSpPr>
          <p:cNvPr id="4" name="Round Diagonal Corner Rectangle 3"/>
          <p:cNvSpPr/>
          <p:nvPr/>
        </p:nvSpPr>
        <p:spPr>
          <a:xfrm>
            <a:off x="266700" y="786245"/>
            <a:ext cx="8610600" cy="5715000"/>
          </a:xfrm>
          <a:prstGeom prst="round2DiagRect">
            <a:avLst/>
          </a:prstGeom>
          <a:solidFill>
            <a:schemeClr val="bg1"/>
          </a:solidFill>
          <a:ln>
            <a:solidFill>
              <a:srgbClr val="E4EDD7"/>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10"/>
          <p:cNvSpPr>
            <a:spLocks noGrp="1"/>
          </p:cNvSpPr>
          <p:nvPr>
            <p:ph sz="quarter" idx="11" hasCustomPrompt="1"/>
          </p:nvPr>
        </p:nvSpPr>
        <p:spPr>
          <a:xfrm>
            <a:off x="4493726" y="1000897"/>
            <a:ext cx="3995366" cy="5265432"/>
          </a:xfrm>
          <a:prstGeom prst="rect">
            <a:avLst/>
          </a:prstGeom>
          <a:noFill/>
        </p:spPr>
        <p:txBody>
          <a:bodyPr anchor="ctr"/>
          <a:lstStyle>
            <a:lvl1pPr marL="0" indent="0" algn="ctr">
              <a:lnSpc>
                <a:spcPts val="2400"/>
              </a:lnSpc>
              <a:spcBef>
                <a:spcPts val="0"/>
              </a:spcBef>
              <a:spcAft>
                <a:spcPts val="600"/>
              </a:spcAft>
              <a:buFont typeface="Arial" panose="020B0604020202020204" pitchFamily="34" charset="0"/>
              <a:buNone/>
              <a:defRPr sz="2400">
                <a:solidFill>
                  <a:srgbClr val="2E3639"/>
                </a:solidFill>
                <a:latin typeface="Arial Narrow" panose="020B0606020202030204" pitchFamily="34" charset="0"/>
              </a:defRPr>
            </a:lvl1pPr>
            <a:lvl2pPr marL="342900" indent="0" algn="ctr">
              <a:buNone/>
              <a:defRPr sz="2400"/>
            </a:lvl2pPr>
            <a:lvl3pPr marL="692150" indent="0" algn="ctr">
              <a:buFont typeface="Arial" panose="020B0604020202020204" pitchFamily="34" charset="0"/>
              <a:buNone/>
              <a:defRPr sz="2400"/>
            </a:lvl3pPr>
            <a:lvl4pPr marL="688975" indent="0" algn="ctr">
              <a:buNone/>
              <a:defRPr sz="2400"/>
            </a:lvl4pPr>
            <a:lvl5pPr marL="1027113" indent="0" algn="ctr">
              <a:buNone/>
              <a:defRPr sz="2400"/>
            </a:lvl5pPr>
          </a:lstStyle>
          <a:p>
            <a:pPr lvl="0"/>
            <a:r>
              <a:rPr lang="en-US" dirty="0"/>
              <a:t>Click to edit Master text styles</a:t>
            </a:r>
          </a:p>
        </p:txBody>
      </p:sp>
      <p:sp>
        <p:nvSpPr>
          <p:cNvPr id="5" name="Picture Placeholder 4"/>
          <p:cNvSpPr>
            <a:spLocks noGrp="1"/>
          </p:cNvSpPr>
          <p:nvPr>
            <p:ph type="pic" sz="quarter" idx="12"/>
          </p:nvPr>
        </p:nvSpPr>
        <p:spPr>
          <a:xfrm>
            <a:off x="592138" y="1990725"/>
            <a:ext cx="1504950" cy="2097088"/>
          </a:xfrm>
        </p:spPr>
        <p:txBody>
          <a:bodyPr/>
          <a:lstStyle/>
          <a:p>
            <a:endParaRPr lang="en-US"/>
          </a:p>
        </p:txBody>
      </p:sp>
    </p:spTree>
    <p:extLst>
      <p:ext uri="{BB962C8B-B14F-4D97-AF65-F5344CB8AC3E}">
        <p14:creationId xmlns:p14="http://schemas.microsoft.com/office/powerpoint/2010/main" val="3711908902"/>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utline">
    <p:bg>
      <p:bgPr>
        <a:gradFill flip="none" rotWithShape="1">
          <a:gsLst>
            <a:gs pos="0">
              <a:srgbClr val="2D5B30"/>
            </a:gs>
            <a:gs pos="100000">
              <a:srgbClr val="3D6667"/>
            </a:gs>
            <a:gs pos="100000">
              <a:srgbClr val="9EC8E0"/>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bg1"/>
                </a:solidFill>
              </a:defRPr>
            </a:lvl1pPr>
          </a:lstStyle>
          <a:p>
            <a:r>
              <a:rPr lang="en-US" dirty="0"/>
              <a:t>Chapter Outline</a:t>
            </a:r>
          </a:p>
        </p:txBody>
      </p:sp>
      <p:sp>
        <p:nvSpPr>
          <p:cNvPr id="6" name="Text Placeholder 5"/>
          <p:cNvSpPr>
            <a:spLocks noGrp="1"/>
          </p:cNvSpPr>
          <p:nvPr>
            <p:ph type="body" sz="quarter" idx="10"/>
          </p:nvPr>
        </p:nvSpPr>
        <p:spPr>
          <a:xfrm>
            <a:off x="533401" y="1219200"/>
            <a:ext cx="8161866" cy="4876800"/>
          </a:xfrm>
        </p:spPr>
        <p:txBody>
          <a:bodyPr/>
          <a:lstStyle>
            <a:lvl1pPr marL="0" indent="0" algn="ctr">
              <a:spcBef>
                <a:spcPts val="600"/>
              </a:spcBef>
              <a:spcAft>
                <a:spcPts val="1200"/>
              </a:spcAft>
              <a:defRPr sz="2800">
                <a:solidFill>
                  <a:srgbClr val="0067B3"/>
                </a:solidFill>
              </a:defRPr>
            </a:lvl1pPr>
          </a:lstStyle>
          <a:p>
            <a:pPr lvl="0"/>
            <a:r>
              <a:rPr lang="en-US"/>
              <a:t>Edit Master text styles</a:t>
            </a:r>
          </a:p>
        </p:txBody>
      </p:sp>
      <p:sp>
        <p:nvSpPr>
          <p:cNvPr id="4" name="Round Diagonal Corner Rectangle 3"/>
          <p:cNvSpPr/>
          <p:nvPr/>
        </p:nvSpPr>
        <p:spPr>
          <a:xfrm>
            <a:off x="266700" y="786245"/>
            <a:ext cx="8610600" cy="5715000"/>
          </a:xfrm>
          <a:prstGeom prst="round2DiagRect">
            <a:avLst/>
          </a:prstGeom>
          <a:solidFill>
            <a:schemeClr val="bg1"/>
          </a:solidFill>
          <a:ln>
            <a:solidFill>
              <a:srgbClr val="E4EDD7"/>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10"/>
          <p:cNvSpPr>
            <a:spLocks noGrp="1"/>
          </p:cNvSpPr>
          <p:nvPr>
            <p:ph sz="quarter" idx="11" hasCustomPrompt="1"/>
          </p:nvPr>
        </p:nvSpPr>
        <p:spPr>
          <a:xfrm>
            <a:off x="4493726" y="1000897"/>
            <a:ext cx="3995366" cy="5265432"/>
          </a:xfrm>
          <a:prstGeom prst="rect">
            <a:avLst/>
          </a:prstGeom>
          <a:noFill/>
        </p:spPr>
        <p:txBody>
          <a:bodyPr anchor="ctr"/>
          <a:lstStyle>
            <a:lvl1pPr marL="0" indent="0" algn="ctr">
              <a:lnSpc>
                <a:spcPts val="2400"/>
              </a:lnSpc>
              <a:spcBef>
                <a:spcPts val="0"/>
              </a:spcBef>
              <a:spcAft>
                <a:spcPts val="600"/>
              </a:spcAft>
              <a:buFont typeface="Arial" panose="020B0604020202020204" pitchFamily="34" charset="0"/>
              <a:buNone/>
              <a:defRPr sz="2400">
                <a:solidFill>
                  <a:srgbClr val="2E3639"/>
                </a:solidFill>
                <a:latin typeface="Arial Narrow" panose="020B0606020202030204" pitchFamily="34" charset="0"/>
              </a:defRPr>
            </a:lvl1pPr>
            <a:lvl2pPr marL="342900" indent="0" algn="ctr">
              <a:buNone/>
              <a:defRPr sz="2400"/>
            </a:lvl2pPr>
            <a:lvl3pPr marL="692150" indent="0" algn="ctr">
              <a:buFont typeface="Arial" panose="020B0604020202020204" pitchFamily="34" charset="0"/>
              <a:buNone/>
              <a:defRPr sz="2400"/>
            </a:lvl3pPr>
            <a:lvl4pPr marL="688975" indent="0" algn="ctr">
              <a:buNone/>
              <a:defRPr sz="2400"/>
            </a:lvl4pPr>
            <a:lvl5pPr marL="1027113" indent="0" algn="ctr">
              <a:buNone/>
              <a:defRPr sz="2400"/>
            </a:lvl5pPr>
          </a:lstStyle>
          <a:p>
            <a:pPr lvl="0"/>
            <a:r>
              <a:rPr lang="en-US" dirty="0"/>
              <a:t>Click to edit Master text styles</a:t>
            </a:r>
          </a:p>
        </p:txBody>
      </p:sp>
    </p:spTree>
    <p:extLst>
      <p:ext uri="{BB962C8B-B14F-4D97-AF65-F5344CB8AC3E}">
        <p14:creationId xmlns:p14="http://schemas.microsoft.com/office/powerpoint/2010/main" val="1334132611"/>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p:bg>
      <p:bgPr>
        <a:gradFill>
          <a:gsLst>
            <a:gs pos="100000">
              <a:srgbClr val="FCC425"/>
            </a:gs>
            <a:gs pos="0">
              <a:srgbClr val="FCC425"/>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2880" y="230776"/>
            <a:ext cx="8760823" cy="840377"/>
          </a:xfrm>
          <a:prstGeom prst="rect">
            <a:avLst/>
          </a:prstGeom>
          <a:noFill/>
          <a:ln>
            <a:noFill/>
          </a:ln>
          <a:effectLst>
            <a:outerShdw blurRad="63500" sx="102000" sy="102000" algn="ctr" rotWithShape="0">
              <a:prstClr val="black">
                <a:alpha val="40000"/>
              </a:prstClr>
            </a:outerShdw>
          </a:effectLst>
        </p:spPr>
        <p:txBody>
          <a:bodyPr/>
          <a:lstStyle>
            <a:lvl1pPr>
              <a:defRPr b="1">
                <a:solidFill>
                  <a:srgbClr val="006AA9"/>
                </a:solidFill>
                <a:latin typeface="Arial Narrow" panose="020B0606020202030204" pitchFamily="34" charset="0"/>
              </a:defRPr>
            </a:lvl1pPr>
          </a:lstStyle>
          <a:p>
            <a:r>
              <a:rPr lang="en-US"/>
              <a:t>Click to edit Master title style</a:t>
            </a:r>
            <a:endParaRPr lang="en-US" dirty="0"/>
          </a:p>
        </p:txBody>
      </p:sp>
      <p:sp>
        <p:nvSpPr>
          <p:cNvPr id="3" name="Round Same Side Corner Rectangle 2"/>
          <p:cNvSpPr/>
          <p:nvPr/>
        </p:nvSpPr>
        <p:spPr>
          <a:xfrm>
            <a:off x="182880" y="230270"/>
            <a:ext cx="8760823" cy="6475330"/>
          </a:xfrm>
          <a:prstGeom prst="round2Same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6"/>
          <p:cNvSpPr>
            <a:spLocks noGrp="1"/>
          </p:cNvSpPr>
          <p:nvPr>
            <p:ph type="body" sz="quarter" idx="10"/>
          </p:nvPr>
        </p:nvSpPr>
        <p:spPr>
          <a:xfrm>
            <a:off x="346785" y="1178729"/>
            <a:ext cx="8542002" cy="5290070"/>
          </a:xfrm>
          <a:prstGeom prst="rect">
            <a:avLst/>
          </a:prstGeom>
          <a:noFill/>
          <a:ln>
            <a:noFill/>
          </a:ln>
          <a:effectLst>
            <a:outerShdw blurRad="63500" sx="102000" sy="102000" algn="ctr" rotWithShape="0">
              <a:prstClr val="black">
                <a:alpha val="40000"/>
              </a:prstClr>
            </a:outerShdw>
          </a:effectLst>
        </p:spPr>
        <p:txBody>
          <a:bodyPr/>
          <a:lstStyle>
            <a:lvl1pPr>
              <a:spcBef>
                <a:spcPts val="0"/>
              </a:spcBef>
              <a:defRPr/>
            </a:lvl1pPr>
            <a:lvl2pPr>
              <a:buClr>
                <a:srgbClr val="7C634D"/>
              </a:buClr>
              <a:defRPr/>
            </a:lvl2pPr>
            <a:lvl3pPr marL="1035050" indent="-342900">
              <a:buClr>
                <a:srgbClr val="7C634D"/>
              </a:buClr>
              <a:buSzPct val="100000"/>
              <a:buFont typeface="Arial" panose="020B0604020202020204" pitchFamily="34" charset="0"/>
              <a:buChar char="•"/>
              <a:defRPr/>
            </a:lvl3pPr>
            <a:lvl4pPr marL="1031875" indent="-342900">
              <a:buSzPct val="75000"/>
              <a:buFont typeface="Wingdings" panose="05000000000000000000" pitchFamily="2" charset="2"/>
              <a:buChar char="§"/>
              <a:defRPr/>
            </a:lvl4pPr>
            <a:lvl5pPr>
              <a:buClr>
                <a:srgbClr val="7C634D"/>
              </a:buClr>
              <a:defRPr/>
            </a:lvl5pPr>
          </a:lstStyle>
          <a:p>
            <a:pPr lvl="0"/>
            <a:r>
              <a:rPr lang="en-US"/>
              <a:t>Edit Master text styles</a:t>
            </a:r>
          </a:p>
          <a:p>
            <a:pPr lvl="1"/>
            <a:r>
              <a:rPr lang="en-US"/>
              <a:t>Second level</a:t>
            </a:r>
          </a:p>
          <a:p>
            <a:pPr lvl="2"/>
            <a:r>
              <a:rPr lang="en-US"/>
              <a:t>Third level</a:t>
            </a:r>
          </a:p>
          <a:p>
            <a:pPr lvl="3"/>
            <a:r>
              <a:rPr lang="en-US"/>
              <a:t>Fourth level</a:t>
            </a:r>
          </a:p>
        </p:txBody>
      </p:sp>
      <p:cxnSp>
        <p:nvCxnSpPr>
          <p:cNvPr id="9" name="Straight Connector 8"/>
          <p:cNvCxnSpPr/>
          <p:nvPr/>
        </p:nvCxnSpPr>
        <p:spPr>
          <a:xfrm>
            <a:off x="182880" y="1124940"/>
            <a:ext cx="8733364" cy="1111"/>
          </a:xfrm>
          <a:prstGeom prst="line">
            <a:avLst/>
          </a:prstGeom>
          <a:ln w="57150">
            <a:solidFill>
              <a:srgbClr val="AF5636"/>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0518207"/>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bg>
      <p:bgPr>
        <a:gradFill>
          <a:gsLst>
            <a:gs pos="100000">
              <a:srgbClr val="D1AD63"/>
            </a:gs>
            <a:gs pos="0">
              <a:srgbClr val="DFD3AB"/>
            </a:gs>
          </a:gsLst>
          <a:lin ang="5400000" scaled="1"/>
        </a:gradFill>
        <a:effectLst/>
      </p:bgPr>
    </p:bg>
    <p:spTree>
      <p:nvGrpSpPr>
        <p:cNvPr id="1" name=""/>
        <p:cNvGrpSpPr/>
        <p:nvPr/>
      </p:nvGrpSpPr>
      <p:grpSpPr>
        <a:xfrm>
          <a:off x="0" y="0"/>
          <a:ext cx="0" cy="0"/>
          <a:chOff x="0" y="0"/>
          <a:chExt cx="0" cy="0"/>
        </a:xfrm>
      </p:grpSpPr>
      <p:sp>
        <p:nvSpPr>
          <p:cNvPr id="17" name="Title 1"/>
          <p:cNvSpPr>
            <a:spLocks noGrp="1"/>
          </p:cNvSpPr>
          <p:nvPr>
            <p:ph type="title"/>
          </p:nvPr>
        </p:nvSpPr>
        <p:spPr bwMode="auto">
          <a:xfrm>
            <a:off x="480769" y="177112"/>
            <a:ext cx="8102108" cy="85900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rIns="457200" anchor="ctr"/>
          <a:lstStyle>
            <a:lvl1pPr marL="0" algn="l">
              <a:defRPr>
                <a:solidFill>
                  <a:srgbClr val="006AA9"/>
                </a:solidFill>
                <a:latin typeface="Arial Narrow" panose="020B0606020202030204" pitchFamily="34" charset="0"/>
              </a:defRPr>
            </a:lvl1pPr>
          </a:lstStyle>
          <a:p>
            <a:r>
              <a:rPr lang="en-US"/>
              <a:t>Click to edit Master title style</a:t>
            </a:r>
            <a:endParaRPr lang="en-US" dirty="0"/>
          </a:p>
        </p:txBody>
      </p:sp>
      <p:sp>
        <p:nvSpPr>
          <p:cNvPr id="18" name="Rectangle 2"/>
          <p:cNvSpPr/>
          <p:nvPr/>
        </p:nvSpPr>
        <p:spPr>
          <a:xfrm>
            <a:off x="80660" y="57663"/>
            <a:ext cx="8890317" cy="1046663"/>
          </a:xfrm>
          <a:custGeom>
            <a:avLst/>
            <a:gdLst>
              <a:gd name="connsiteX0" fmla="*/ 0 w 8890317"/>
              <a:gd name="connsiteY0" fmla="*/ 0 h 972522"/>
              <a:gd name="connsiteX1" fmla="*/ 8890317 w 8890317"/>
              <a:gd name="connsiteY1" fmla="*/ 0 h 972522"/>
              <a:gd name="connsiteX2" fmla="*/ 8890317 w 8890317"/>
              <a:gd name="connsiteY2" fmla="*/ 972522 h 972522"/>
              <a:gd name="connsiteX3" fmla="*/ 0 w 8890317"/>
              <a:gd name="connsiteY3" fmla="*/ 972522 h 972522"/>
              <a:gd name="connsiteX4" fmla="*/ 0 w 8890317"/>
              <a:gd name="connsiteY4" fmla="*/ 0 h 972522"/>
              <a:gd name="connsiteX0" fmla="*/ 0 w 8964458"/>
              <a:gd name="connsiteY0" fmla="*/ 0 h 984879"/>
              <a:gd name="connsiteX1" fmla="*/ 8964458 w 8964458"/>
              <a:gd name="connsiteY1" fmla="*/ 12357 h 984879"/>
              <a:gd name="connsiteX2" fmla="*/ 8964458 w 8964458"/>
              <a:gd name="connsiteY2" fmla="*/ 984879 h 984879"/>
              <a:gd name="connsiteX3" fmla="*/ 74141 w 8964458"/>
              <a:gd name="connsiteY3" fmla="*/ 984879 h 984879"/>
              <a:gd name="connsiteX4" fmla="*/ 0 w 8964458"/>
              <a:gd name="connsiteY4" fmla="*/ 0 h 984879"/>
              <a:gd name="connsiteX0" fmla="*/ 0 w 8964458"/>
              <a:gd name="connsiteY0" fmla="*/ 0 h 997236"/>
              <a:gd name="connsiteX1" fmla="*/ 8964458 w 8964458"/>
              <a:gd name="connsiteY1" fmla="*/ 12357 h 997236"/>
              <a:gd name="connsiteX2" fmla="*/ 8964458 w 8964458"/>
              <a:gd name="connsiteY2" fmla="*/ 984879 h 997236"/>
              <a:gd name="connsiteX3" fmla="*/ 160638 w 8964458"/>
              <a:gd name="connsiteY3" fmla="*/ 997236 h 997236"/>
              <a:gd name="connsiteX4" fmla="*/ 0 w 8964458"/>
              <a:gd name="connsiteY4" fmla="*/ 0 h 997236"/>
              <a:gd name="connsiteX0" fmla="*/ 0 w 8964458"/>
              <a:gd name="connsiteY0" fmla="*/ 49427 h 1046663"/>
              <a:gd name="connsiteX1" fmla="*/ 8655539 w 8964458"/>
              <a:gd name="connsiteY1" fmla="*/ 0 h 1046663"/>
              <a:gd name="connsiteX2" fmla="*/ 8964458 w 8964458"/>
              <a:gd name="connsiteY2" fmla="*/ 1034306 h 1046663"/>
              <a:gd name="connsiteX3" fmla="*/ 160638 w 8964458"/>
              <a:gd name="connsiteY3" fmla="*/ 1046663 h 1046663"/>
              <a:gd name="connsiteX4" fmla="*/ 0 w 8964458"/>
              <a:gd name="connsiteY4" fmla="*/ 49427 h 1046663"/>
              <a:gd name="connsiteX0" fmla="*/ 0 w 8890317"/>
              <a:gd name="connsiteY0" fmla="*/ 49427 h 1046663"/>
              <a:gd name="connsiteX1" fmla="*/ 8655539 w 8890317"/>
              <a:gd name="connsiteY1" fmla="*/ 0 h 1046663"/>
              <a:gd name="connsiteX2" fmla="*/ 8890317 w 8890317"/>
              <a:gd name="connsiteY2" fmla="*/ 1046663 h 1046663"/>
              <a:gd name="connsiteX3" fmla="*/ 160638 w 8890317"/>
              <a:gd name="connsiteY3" fmla="*/ 1046663 h 1046663"/>
              <a:gd name="connsiteX4" fmla="*/ 0 w 8890317"/>
              <a:gd name="connsiteY4" fmla="*/ 49427 h 10466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90317" h="1046663">
                <a:moveTo>
                  <a:pt x="0" y="49427"/>
                </a:moveTo>
                <a:lnTo>
                  <a:pt x="8655539" y="0"/>
                </a:lnTo>
                <a:lnTo>
                  <a:pt x="8890317" y="1046663"/>
                </a:lnTo>
                <a:lnTo>
                  <a:pt x="160638" y="1046663"/>
                </a:lnTo>
                <a:lnTo>
                  <a:pt x="0" y="4942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p:cNvCxnSpPr/>
          <p:nvPr/>
        </p:nvCxnSpPr>
        <p:spPr>
          <a:xfrm flipH="1">
            <a:off x="0" y="119448"/>
            <a:ext cx="8734679" cy="0"/>
          </a:xfrm>
          <a:prstGeom prst="line">
            <a:avLst/>
          </a:prstGeom>
          <a:ln w="57150">
            <a:solidFill>
              <a:srgbClr val="E4EDD7"/>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89637" y="1112108"/>
            <a:ext cx="8624103" cy="56005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flipH="1">
            <a:off x="204281" y="6712695"/>
            <a:ext cx="8709459" cy="0"/>
          </a:xfrm>
          <a:prstGeom prst="line">
            <a:avLst/>
          </a:prstGeom>
          <a:ln w="57150">
            <a:solidFill>
              <a:srgbClr val="E4EDD7"/>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8913740" y="1104327"/>
            <a:ext cx="1660" cy="5608368"/>
          </a:xfrm>
          <a:prstGeom prst="line">
            <a:avLst/>
          </a:prstGeom>
          <a:ln w="57150">
            <a:solidFill>
              <a:srgbClr val="E4EDD7"/>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18" idx="0"/>
          </p:cNvCxnSpPr>
          <p:nvPr/>
        </p:nvCxnSpPr>
        <p:spPr>
          <a:xfrm>
            <a:off x="80660" y="107090"/>
            <a:ext cx="207318" cy="1005018"/>
          </a:xfrm>
          <a:prstGeom prst="line">
            <a:avLst/>
          </a:prstGeom>
          <a:ln w="57150">
            <a:solidFill>
              <a:srgbClr val="E4EDD7"/>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8" idx="1"/>
          </p:cNvCxnSpPr>
          <p:nvPr/>
        </p:nvCxnSpPr>
        <p:spPr>
          <a:xfrm>
            <a:off x="8736199" y="57663"/>
            <a:ext cx="177541" cy="1054445"/>
          </a:xfrm>
          <a:prstGeom prst="line">
            <a:avLst/>
          </a:prstGeom>
          <a:ln w="57150">
            <a:solidFill>
              <a:srgbClr val="E4EDD7"/>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4" name="Text Placeholder 6"/>
          <p:cNvSpPr>
            <a:spLocks noGrp="1"/>
          </p:cNvSpPr>
          <p:nvPr>
            <p:ph type="body" sz="quarter" idx="10"/>
          </p:nvPr>
        </p:nvSpPr>
        <p:spPr>
          <a:xfrm>
            <a:off x="478361" y="1219686"/>
            <a:ext cx="8326006" cy="5358824"/>
          </a:xfrm>
          <a:noFill/>
        </p:spPr>
        <p:txBody>
          <a:bodyPr/>
          <a:lstStyle>
            <a:lvl1pPr>
              <a:spcBef>
                <a:spcPts val="0"/>
              </a:spcBef>
              <a:defRPr/>
            </a:lvl1pPr>
            <a:lvl2pPr>
              <a:buClr>
                <a:srgbClr val="7C634D"/>
              </a:buClr>
              <a:defRPr/>
            </a:lvl2pPr>
            <a:lvl3pPr marL="1035050" indent="-342900">
              <a:buClr>
                <a:srgbClr val="7C634D"/>
              </a:buClr>
              <a:buSzPct val="100000"/>
              <a:buFont typeface="Arial" panose="020B0604020202020204" pitchFamily="34" charset="0"/>
              <a:buChar char="•"/>
              <a:defRPr/>
            </a:lvl3pPr>
            <a:lvl4pPr marL="1031875" indent="-342900">
              <a:buSzPct val="75000"/>
              <a:buFont typeface="Wingdings" panose="05000000000000000000" pitchFamily="2" charset="2"/>
              <a:buChar char="§"/>
              <a:defRPr/>
            </a:lvl4pPr>
            <a:lvl5pPr>
              <a:buClr>
                <a:srgbClr val="7C634D"/>
              </a:buClr>
              <a:defRPr/>
            </a:lvl5pPr>
          </a:lstStyle>
          <a:p>
            <a:pPr lvl="0"/>
            <a:endParaRPr lang="en-US" dirty="0"/>
          </a:p>
        </p:txBody>
      </p:sp>
      <p:cxnSp>
        <p:nvCxnSpPr>
          <p:cNvPr id="4" name="Straight Connector 3"/>
          <p:cNvCxnSpPr/>
          <p:nvPr userDrawn="1"/>
        </p:nvCxnSpPr>
        <p:spPr>
          <a:xfrm flipH="1">
            <a:off x="287978" y="1112108"/>
            <a:ext cx="1660" cy="5620725"/>
          </a:xfrm>
          <a:prstGeom prst="line">
            <a:avLst/>
          </a:prstGeom>
          <a:ln w="57150">
            <a:solidFill>
              <a:srgbClr val="E4EDD7"/>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18" idx="3"/>
            <a:endCxn id="18" idx="2"/>
          </p:cNvCxnSpPr>
          <p:nvPr userDrawn="1"/>
        </p:nvCxnSpPr>
        <p:spPr>
          <a:xfrm>
            <a:off x="241298" y="1104326"/>
            <a:ext cx="8729679" cy="0"/>
          </a:xfrm>
          <a:prstGeom prst="line">
            <a:avLst/>
          </a:prstGeom>
          <a:ln w="57150">
            <a:solidFill>
              <a:srgbClr val="3D6667"/>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6" name="Text Placeholder 5">
            <a:extLst>
              <a:ext uri="{FF2B5EF4-FFF2-40B4-BE49-F238E27FC236}">
                <a16:creationId xmlns:a16="http://schemas.microsoft.com/office/drawing/2014/main" id="{A63BD288-F21D-463B-9901-79FCB97DFFB6}"/>
              </a:ext>
            </a:extLst>
          </p:cNvPr>
          <p:cNvSpPr>
            <a:spLocks noGrp="1"/>
          </p:cNvSpPr>
          <p:nvPr>
            <p:ph type="body" sz="quarter" idx="11"/>
          </p:nvPr>
        </p:nvSpPr>
        <p:spPr>
          <a:xfrm>
            <a:off x="489397" y="154547"/>
            <a:ext cx="8229153" cy="837642"/>
          </a:xfrm>
        </p:spPr>
        <p:txBody>
          <a:bodyPr anchor="ctr"/>
          <a:lstStyle>
            <a:lvl1pPr>
              <a:defRPr sz="2800" b="1">
                <a:solidFill>
                  <a:srgbClr val="A85232"/>
                </a:solidFill>
                <a:latin typeface="Arial Narrow" panose="020B0606020202030204" pitchFamily="34" charset="0"/>
              </a:defRPr>
            </a:lvl1pPr>
          </a:lstStyle>
          <a:p>
            <a:pPr lvl="0"/>
            <a:r>
              <a:rPr lang="en-US"/>
              <a:t>Edit Master text styles</a:t>
            </a:r>
          </a:p>
        </p:txBody>
      </p:sp>
      <p:sp>
        <p:nvSpPr>
          <p:cNvPr id="14" name="Content Placeholder 13"/>
          <p:cNvSpPr>
            <a:spLocks noGrp="1"/>
          </p:cNvSpPr>
          <p:nvPr>
            <p:ph sz="quarter" idx="12"/>
          </p:nvPr>
        </p:nvSpPr>
        <p:spPr>
          <a:xfrm>
            <a:off x="477838" y="1846263"/>
            <a:ext cx="8256587" cy="863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Content Placeholder 19"/>
          <p:cNvSpPr>
            <a:spLocks noGrp="1"/>
          </p:cNvSpPr>
          <p:nvPr>
            <p:ph sz="quarter" idx="13"/>
          </p:nvPr>
        </p:nvSpPr>
        <p:spPr>
          <a:xfrm>
            <a:off x="477838" y="3157538"/>
            <a:ext cx="8256587" cy="9318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2" name="Table Placeholder 21"/>
          <p:cNvSpPr>
            <a:spLocks noGrp="1"/>
          </p:cNvSpPr>
          <p:nvPr>
            <p:ph type="tbl" sz="quarter" idx="14"/>
          </p:nvPr>
        </p:nvSpPr>
        <p:spPr>
          <a:xfrm>
            <a:off x="7399338" y="4360863"/>
            <a:ext cx="1184275" cy="1539875"/>
          </a:xfrm>
        </p:spPr>
        <p:txBody>
          <a:bodyPr/>
          <a:lstStyle/>
          <a:p>
            <a:endParaRPr lang="en-US"/>
          </a:p>
        </p:txBody>
      </p:sp>
      <p:sp>
        <p:nvSpPr>
          <p:cNvPr id="28" name="Content Placeholder 27"/>
          <p:cNvSpPr>
            <a:spLocks noGrp="1"/>
          </p:cNvSpPr>
          <p:nvPr>
            <p:ph sz="quarter" idx="15"/>
          </p:nvPr>
        </p:nvSpPr>
        <p:spPr>
          <a:xfrm>
            <a:off x="477838" y="5626100"/>
            <a:ext cx="8105775" cy="7239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71251887"/>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Clicker Question">
    <p:bg>
      <p:bgPr>
        <a:gradFill>
          <a:gsLst>
            <a:gs pos="100000">
              <a:srgbClr val="2D552D"/>
            </a:gs>
            <a:gs pos="0">
              <a:srgbClr val="AF5636"/>
            </a:gs>
          </a:gsLst>
          <a:lin ang="5400000" scaled="1"/>
        </a:gradFill>
        <a:effectLst/>
      </p:bgPr>
    </p:bg>
    <p:spTree>
      <p:nvGrpSpPr>
        <p:cNvPr id="1" name=""/>
        <p:cNvGrpSpPr/>
        <p:nvPr/>
      </p:nvGrpSpPr>
      <p:grpSpPr>
        <a:xfrm>
          <a:off x="0" y="0"/>
          <a:ext cx="0" cy="0"/>
          <a:chOff x="0" y="0"/>
          <a:chExt cx="0" cy="0"/>
        </a:xfrm>
      </p:grpSpPr>
      <p:sp>
        <p:nvSpPr>
          <p:cNvPr id="19" name="Rectangle 18"/>
          <p:cNvSpPr/>
          <p:nvPr/>
        </p:nvSpPr>
        <p:spPr>
          <a:xfrm>
            <a:off x="289637" y="152400"/>
            <a:ext cx="8624103" cy="6560295"/>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itle 1"/>
          <p:cNvSpPr>
            <a:spLocks noGrp="1"/>
          </p:cNvSpPr>
          <p:nvPr>
            <p:ph type="title"/>
          </p:nvPr>
        </p:nvSpPr>
        <p:spPr bwMode="auto">
          <a:xfrm>
            <a:off x="480769" y="177112"/>
            <a:ext cx="8102108" cy="85900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rIns="457200" anchor="ctr"/>
          <a:lstStyle>
            <a:lvl1pPr marL="0" algn="l">
              <a:defRPr>
                <a:solidFill>
                  <a:srgbClr val="A85232"/>
                </a:solidFill>
                <a:latin typeface="Arial Narrow" panose="020B0606020202030204" pitchFamily="34" charset="0"/>
              </a:defRPr>
            </a:lvl1pPr>
          </a:lstStyle>
          <a:p>
            <a:r>
              <a:rPr lang="en-US"/>
              <a:t>Click to edit Master title style</a:t>
            </a:r>
            <a:endParaRPr lang="en-US" dirty="0"/>
          </a:p>
        </p:txBody>
      </p:sp>
      <p:sp>
        <p:nvSpPr>
          <p:cNvPr id="34" name="Text Placeholder 6"/>
          <p:cNvSpPr>
            <a:spLocks noGrp="1"/>
          </p:cNvSpPr>
          <p:nvPr>
            <p:ph type="body" sz="quarter" idx="10"/>
          </p:nvPr>
        </p:nvSpPr>
        <p:spPr>
          <a:xfrm>
            <a:off x="478361" y="1219686"/>
            <a:ext cx="8326006" cy="5358824"/>
          </a:xfrm>
          <a:noFill/>
        </p:spPr>
        <p:txBody>
          <a:bodyPr/>
          <a:lstStyle>
            <a:lvl1pPr>
              <a:spcBef>
                <a:spcPts val="0"/>
              </a:spcBef>
              <a:defRPr/>
            </a:lvl1pPr>
            <a:lvl2pPr>
              <a:buClr>
                <a:srgbClr val="7C634D"/>
              </a:buClr>
              <a:defRPr/>
            </a:lvl2pPr>
            <a:lvl3pPr marL="1035050" indent="-342900">
              <a:buClr>
                <a:srgbClr val="7C634D"/>
              </a:buClr>
              <a:buSzPct val="100000"/>
              <a:buFont typeface="Arial" panose="020B0604020202020204" pitchFamily="34" charset="0"/>
              <a:buChar char="•"/>
              <a:defRPr/>
            </a:lvl3pPr>
            <a:lvl4pPr marL="1031875" indent="-342900">
              <a:buSzPct val="75000"/>
              <a:buFont typeface="Wingdings" panose="05000000000000000000" pitchFamily="2" charset="2"/>
              <a:buChar char="§"/>
              <a:defRPr/>
            </a:lvl4pPr>
            <a:lvl5pPr>
              <a:buClr>
                <a:srgbClr val="7C634D"/>
              </a:buClr>
              <a:defRPr/>
            </a:lvl5pPr>
          </a:lstStyle>
          <a:p>
            <a:pPr lvl="0"/>
            <a:r>
              <a:rPr lang="en-US"/>
              <a:t>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553046825"/>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gradFill>
          <a:gsLst>
            <a:gs pos="100000">
              <a:srgbClr val="2D552D"/>
            </a:gs>
            <a:gs pos="0">
              <a:srgbClr val="131B1A"/>
            </a:gs>
          </a:gsLst>
          <a:lin ang="5400000" scaled="1"/>
        </a:gradFill>
        <a:effectLst/>
      </p:bgPr>
    </p:bg>
    <p:spTree>
      <p:nvGrpSpPr>
        <p:cNvPr id="1" name=""/>
        <p:cNvGrpSpPr/>
        <p:nvPr/>
      </p:nvGrpSpPr>
      <p:grpSpPr>
        <a:xfrm>
          <a:off x="0" y="0"/>
          <a:ext cx="0" cy="0"/>
          <a:chOff x="0" y="0"/>
          <a:chExt cx="0" cy="0"/>
        </a:xfrm>
      </p:grpSpPr>
      <p:sp>
        <p:nvSpPr>
          <p:cNvPr id="3" name="Rounded Rectangle 2"/>
          <p:cNvSpPr/>
          <p:nvPr/>
        </p:nvSpPr>
        <p:spPr>
          <a:xfrm>
            <a:off x="198531" y="148046"/>
            <a:ext cx="8764353" cy="6583680"/>
          </a:xfrm>
          <a:prstGeom prst="roundRect">
            <a:avLst/>
          </a:prstGeom>
          <a:solidFill>
            <a:schemeClr val="bg1"/>
          </a:solidFill>
          <a:ln w="57150">
            <a:solidFill>
              <a:srgbClr val="A8523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6AA9"/>
              </a:solidFill>
            </a:endParaRPr>
          </a:p>
        </p:txBody>
      </p:sp>
      <p:sp>
        <p:nvSpPr>
          <p:cNvPr id="2" name="Title 1"/>
          <p:cNvSpPr>
            <a:spLocks noGrp="1"/>
          </p:cNvSpPr>
          <p:nvPr>
            <p:ph type="title"/>
          </p:nvPr>
        </p:nvSpPr>
        <p:spPr>
          <a:xfrm>
            <a:off x="513804" y="148046"/>
            <a:ext cx="8133805" cy="762000"/>
          </a:xfrm>
          <a:noFill/>
        </p:spPr>
        <p:txBody>
          <a:bodyPr anchor="t"/>
          <a:lstStyle>
            <a:lvl1pPr algn="ctr">
              <a:defRPr sz="2800">
                <a:solidFill>
                  <a:srgbClr val="A85232"/>
                </a:solidFill>
                <a:latin typeface="Arial Narrow" panose="020B0606020202030204" pitchFamily="34" charset="0"/>
              </a:defRPr>
            </a:lvl1pPr>
          </a:lstStyle>
          <a:p>
            <a:r>
              <a:rPr lang="en-US"/>
              <a:t>Click to edit Master title style</a:t>
            </a:r>
            <a:endParaRPr lang="en-US" dirty="0"/>
          </a:p>
        </p:txBody>
      </p:sp>
      <p:sp>
        <p:nvSpPr>
          <p:cNvPr id="5" name="Table Placeholder 4"/>
          <p:cNvSpPr>
            <a:spLocks noGrp="1"/>
          </p:cNvSpPr>
          <p:nvPr>
            <p:ph type="tbl" sz="quarter" idx="10"/>
          </p:nvPr>
        </p:nvSpPr>
        <p:spPr>
          <a:xfrm>
            <a:off x="5511800" y="2540000"/>
            <a:ext cx="1811338" cy="1752600"/>
          </a:xfrm>
        </p:spPr>
        <p:txBody>
          <a:bodyPr/>
          <a:lstStyle/>
          <a:p>
            <a:endParaRPr lang="en-US"/>
          </a:p>
        </p:txBody>
      </p:sp>
      <p:sp>
        <p:nvSpPr>
          <p:cNvPr id="6" name="Content Placeholder 5"/>
          <p:cNvSpPr>
            <a:spLocks noGrp="1"/>
          </p:cNvSpPr>
          <p:nvPr>
            <p:ph sz="quarter" idx="11"/>
          </p:nvPr>
        </p:nvSpPr>
        <p:spPr>
          <a:xfrm>
            <a:off x="363538" y="1066800"/>
            <a:ext cx="8069262" cy="1219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Picture Placeholder 7"/>
          <p:cNvSpPr>
            <a:spLocks noGrp="1"/>
          </p:cNvSpPr>
          <p:nvPr>
            <p:ph type="pic" sz="quarter" idx="12"/>
          </p:nvPr>
        </p:nvSpPr>
        <p:spPr>
          <a:xfrm>
            <a:off x="4275138" y="4648200"/>
            <a:ext cx="1838325" cy="1363663"/>
          </a:xfrm>
        </p:spPr>
        <p:txBody>
          <a:bodyPr/>
          <a:lstStyle/>
          <a:p>
            <a:endParaRPr lang="en-US"/>
          </a:p>
        </p:txBody>
      </p:sp>
      <p:sp>
        <p:nvSpPr>
          <p:cNvPr id="10" name="Content Placeholder 9"/>
          <p:cNvSpPr>
            <a:spLocks noGrp="1"/>
          </p:cNvSpPr>
          <p:nvPr>
            <p:ph sz="quarter" idx="13"/>
          </p:nvPr>
        </p:nvSpPr>
        <p:spPr>
          <a:xfrm>
            <a:off x="514350" y="3505200"/>
            <a:ext cx="6589713" cy="14652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53314410"/>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Questions">
    <p:bg>
      <p:bgPr>
        <a:gradFill>
          <a:gsLst>
            <a:gs pos="100000">
              <a:srgbClr val="006AA9"/>
            </a:gs>
            <a:gs pos="0">
              <a:srgbClr val="3D6667"/>
            </a:gs>
          </a:gsLst>
          <a:lin ang="5400000" scaled="1"/>
        </a:gradFill>
        <a:effectLst/>
      </p:bgPr>
    </p:bg>
    <p:spTree>
      <p:nvGrpSpPr>
        <p:cNvPr id="1" name=""/>
        <p:cNvGrpSpPr/>
        <p:nvPr/>
      </p:nvGrpSpPr>
      <p:grpSpPr>
        <a:xfrm>
          <a:off x="0" y="0"/>
          <a:ext cx="0" cy="0"/>
          <a:chOff x="0" y="0"/>
          <a:chExt cx="0" cy="0"/>
        </a:xfrm>
      </p:grpSpPr>
      <p:sp>
        <p:nvSpPr>
          <p:cNvPr id="9" name="Bevel 8"/>
          <p:cNvSpPr/>
          <p:nvPr/>
        </p:nvSpPr>
        <p:spPr>
          <a:xfrm>
            <a:off x="0" y="0"/>
            <a:ext cx="9144000" cy="6858000"/>
          </a:xfrm>
          <a:prstGeom prst="bevel">
            <a:avLst/>
          </a:prstGeom>
          <a:gradFill>
            <a:gsLst>
              <a:gs pos="100000">
                <a:srgbClr val="7C634D"/>
              </a:gs>
              <a:gs pos="0">
                <a:srgbClr val="9E263D"/>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5" name="Straight Connector 4"/>
          <p:cNvCxnSpPr/>
          <p:nvPr/>
        </p:nvCxnSpPr>
        <p:spPr>
          <a:xfrm>
            <a:off x="2347784" y="2260933"/>
            <a:ext cx="5074992" cy="0"/>
          </a:xfrm>
          <a:prstGeom prst="line">
            <a:avLst/>
          </a:prstGeom>
          <a:ln w="57150">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838200" y="838200"/>
            <a:ext cx="7467600" cy="518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13"/>
          <p:cNvSpPr>
            <a:spLocks noGrp="1"/>
          </p:cNvSpPr>
          <p:nvPr>
            <p:ph type="body" sz="quarter" idx="10"/>
          </p:nvPr>
        </p:nvSpPr>
        <p:spPr>
          <a:xfrm>
            <a:off x="1646704" y="2640071"/>
            <a:ext cx="5776071" cy="2752200"/>
          </a:xfrm>
          <a:noFill/>
          <a:ln>
            <a:noFill/>
          </a:ln>
        </p:spPr>
        <p:txBody>
          <a:bodyPr vert="horz" wrap="square" lIns="91440" tIns="45720" rIns="91440" bIns="45720" numCol="1" anchor="ctr" anchorCtr="0" compatLnSpc="1">
            <a:prstTxWarp prst="textNoShape">
              <a:avLst/>
            </a:prstTxWarp>
          </a:bodyPr>
          <a:lstStyle>
            <a:lvl1pPr>
              <a:lnSpc>
                <a:spcPts val="2800"/>
              </a:lnSpc>
              <a:spcAft>
                <a:spcPts val="1800"/>
              </a:spcAft>
              <a:defRPr lang="en-US" sz="2800" b="1" smtClean="0">
                <a:solidFill>
                  <a:srgbClr val="0067B3"/>
                </a:solidFill>
                <a:latin typeface="Arial Narrow" panose="020B0606020202030204" pitchFamily="34" charset="0"/>
              </a:defRPr>
            </a:lvl1pPr>
            <a:lvl2pPr>
              <a:defRPr lang="en-US" smtClean="0">
                <a:solidFill>
                  <a:schemeClr val="bg1"/>
                </a:solidFill>
              </a:defRPr>
            </a:lvl2pPr>
            <a:lvl3pPr>
              <a:defRPr lang="en-US" sz="2400" smtClean="0">
                <a:solidFill>
                  <a:schemeClr val="bg1"/>
                </a:solidFill>
              </a:defRPr>
            </a:lvl3pPr>
            <a:lvl4pPr>
              <a:defRPr lang="en-US" smtClean="0">
                <a:solidFill>
                  <a:schemeClr val="bg1"/>
                </a:solidFill>
              </a:defRPr>
            </a:lvl4pPr>
            <a:lvl5pPr>
              <a:defRPr lang="en-US">
                <a:solidFill>
                  <a:schemeClr val="bg1"/>
                </a:solidFill>
              </a:defRPr>
            </a:lvl5pPr>
          </a:lstStyle>
          <a:p>
            <a:pPr lvl="0" algn="ctr">
              <a:lnSpc>
                <a:spcPts val="2400"/>
              </a:lnSpc>
              <a:spcBef>
                <a:spcPts val="0"/>
              </a:spcBef>
              <a:spcAft>
                <a:spcPts val="600"/>
              </a:spcAft>
              <a:buFont typeface="Arial" panose="020B0604020202020204" pitchFamily="34" charset="0"/>
            </a:pPr>
            <a:r>
              <a:rPr lang="en-US"/>
              <a:t>Edit Master text styles</a:t>
            </a:r>
          </a:p>
        </p:txBody>
      </p:sp>
      <p:sp>
        <p:nvSpPr>
          <p:cNvPr id="6" name="Title 5"/>
          <p:cNvSpPr>
            <a:spLocks noGrp="1"/>
          </p:cNvSpPr>
          <p:nvPr>
            <p:ph type="title"/>
          </p:nvPr>
        </p:nvSpPr>
        <p:spPr>
          <a:xfrm>
            <a:off x="2557474" y="1774219"/>
            <a:ext cx="5174586" cy="486714"/>
          </a:xfrm>
        </p:spPr>
        <p:txBody>
          <a:bodyPr/>
          <a:lstStyle>
            <a:lvl1pPr algn="l">
              <a:defRPr>
                <a:solidFill>
                  <a:srgbClr val="0067B3"/>
                </a:solidFill>
                <a:latin typeface="Arial Narrow" panose="020B0606020202030204" pitchFamily="34" charset="0"/>
              </a:defRPr>
            </a:lvl1pPr>
          </a:lstStyle>
          <a:p>
            <a:r>
              <a:rPr lang="en-US"/>
              <a:t>Click to edit Master title style</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38835" y="1605556"/>
            <a:ext cx="1164437" cy="1310754"/>
          </a:xfrm>
          <a:prstGeom prst="rect">
            <a:avLst/>
          </a:prstGeom>
        </p:spPr>
      </p:pic>
    </p:spTree>
    <p:extLst>
      <p:ext uri="{BB962C8B-B14F-4D97-AF65-F5344CB8AC3E}">
        <p14:creationId xmlns:p14="http://schemas.microsoft.com/office/powerpoint/2010/main" val="3663974342"/>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solidFill>
                  <a:srgbClr val="00006E"/>
                </a:solidFill>
                <a:latin typeface="+mj-lt"/>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25223968"/>
      </p:ext>
    </p:extLst>
  </p:cSld>
  <p:clrMapOvr>
    <a:masterClrMapping/>
  </p:clrMapOvr>
  <p:transition>
    <p:wipe dir="r"/>
  </p:transition>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1_Cover">
    <p:bg>
      <p:bgPr>
        <a:gradFill>
          <a:gsLst>
            <a:gs pos="100000">
              <a:srgbClr val="AD302A"/>
            </a:gs>
            <a:gs pos="0">
              <a:srgbClr val="A85232"/>
            </a:gs>
          </a:gsLst>
          <a:lin ang="5400000" scaled="1"/>
        </a:gradFill>
        <a:effectLst/>
      </p:bgPr>
    </p:bg>
    <p:spTree>
      <p:nvGrpSpPr>
        <p:cNvPr id="1" name=""/>
        <p:cNvGrpSpPr/>
        <p:nvPr/>
      </p:nvGrpSpPr>
      <p:grpSpPr>
        <a:xfrm>
          <a:off x="0" y="0"/>
          <a:ext cx="0" cy="0"/>
          <a:chOff x="0" y="0"/>
          <a:chExt cx="0" cy="0"/>
        </a:xfrm>
      </p:grpSpPr>
      <p:sp>
        <p:nvSpPr>
          <p:cNvPr id="9" name="Rectangle 8"/>
          <p:cNvSpPr/>
          <p:nvPr/>
        </p:nvSpPr>
        <p:spPr>
          <a:xfrm>
            <a:off x="228600" y="381000"/>
            <a:ext cx="3020080" cy="6096000"/>
          </a:xfrm>
          <a:prstGeom prst="rect">
            <a:avLst/>
          </a:prstGeom>
          <a:solidFill>
            <a:schemeClr val="bg1"/>
          </a:solidFill>
          <a:ln w="57150">
            <a:solidFill>
              <a:srgbClr val="2D552D"/>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28600" y="5105400"/>
            <a:ext cx="3020080" cy="685279"/>
          </a:xfrm>
          <a:prstGeom prst="rect">
            <a:avLst/>
          </a:prstGeom>
          <a:noFill/>
        </p:spPr>
        <p:txBody>
          <a:bodyPr wrap="square" rtlCol="0" anchor="ctr">
            <a:noAutofit/>
          </a:bodyPr>
          <a:lstStyle/>
          <a:p>
            <a:pPr algn="ctr"/>
            <a:r>
              <a:rPr lang="en-US" sz="2400" dirty="0">
                <a:solidFill>
                  <a:srgbClr val="AD302A"/>
                </a:solidFill>
                <a:latin typeface="Arial Narrow" panose="020B0606020202030204" pitchFamily="34" charset="0"/>
                <a:cs typeface="Arial" panose="020B0604020202020204" pitchFamily="34" charset="0"/>
              </a:rPr>
              <a:t>Presentation Slides</a:t>
            </a:r>
          </a:p>
        </p:txBody>
      </p:sp>
      <p:sp>
        <p:nvSpPr>
          <p:cNvPr id="28" name="Title 27"/>
          <p:cNvSpPr>
            <a:spLocks noGrp="1"/>
          </p:cNvSpPr>
          <p:nvPr>
            <p:ph type="title"/>
          </p:nvPr>
        </p:nvSpPr>
        <p:spPr>
          <a:xfrm>
            <a:off x="228600" y="2438400"/>
            <a:ext cx="2965361" cy="1765745"/>
          </a:xfrm>
          <a:noFill/>
          <a:ln>
            <a:noFill/>
          </a:ln>
        </p:spPr>
        <p:txBody>
          <a:bodyPr vert="horz" wrap="square" lIns="0" tIns="45720" rIns="0" bIns="45720" numCol="1" anchor="ctr" anchorCtr="0" compatLnSpc="1">
            <a:prstTxWarp prst="textNoShape">
              <a:avLst/>
            </a:prstTxWarp>
          </a:bodyPr>
          <a:lstStyle>
            <a:lvl1pPr marL="0" indent="0" algn="ctr">
              <a:defRPr lang="en-US" sz="2800" kern="0" spc="100" baseline="0" dirty="0">
                <a:solidFill>
                  <a:srgbClr val="131B1A"/>
                </a:solidFill>
                <a:latin typeface="Arial Narrow" panose="020B0606020202030204" pitchFamily="34" charset="0"/>
                <a:ea typeface="+mn-ea"/>
                <a:cs typeface="+mn-cs"/>
              </a:defRPr>
            </a:lvl1pPr>
          </a:lstStyle>
          <a:p>
            <a:pPr marL="342900" lvl="0" indent="-342900">
              <a:spcBef>
                <a:spcPct val="20000"/>
              </a:spcBef>
              <a:buClr>
                <a:srgbClr val="330066"/>
              </a:buClr>
              <a:buSzPct val="150000"/>
            </a:pPr>
            <a:r>
              <a:rPr lang="en-US" dirty="0"/>
              <a:t>Click to edit Master title style</a:t>
            </a:r>
          </a:p>
        </p:txBody>
      </p:sp>
      <p:sp>
        <p:nvSpPr>
          <p:cNvPr id="3" name="Content Placeholder 2"/>
          <p:cNvSpPr>
            <a:spLocks noGrp="1"/>
          </p:cNvSpPr>
          <p:nvPr>
            <p:ph sz="quarter" idx="10"/>
          </p:nvPr>
        </p:nvSpPr>
        <p:spPr>
          <a:xfrm>
            <a:off x="4813300" y="381000"/>
            <a:ext cx="3981076" cy="909918"/>
          </a:xfrm>
        </p:spPr>
        <p:txBody>
          <a:bodyPr/>
          <a:lstStyle/>
          <a:p>
            <a:pPr lvl="0"/>
            <a:endParaRPr lang="en-US" dirty="0"/>
          </a:p>
        </p:txBody>
      </p:sp>
      <p:sp>
        <p:nvSpPr>
          <p:cNvPr id="6" name="Content Placeholder 5"/>
          <p:cNvSpPr>
            <a:spLocks noGrp="1"/>
          </p:cNvSpPr>
          <p:nvPr>
            <p:ph sz="quarter" idx="11"/>
          </p:nvPr>
        </p:nvSpPr>
        <p:spPr>
          <a:xfrm>
            <a:off x="5810250" y="6477000"/>
            <a:ext cx="3333750" cy="338554"/>
          </a:xfrm>
          <a:noFill/>
          <a:ln w="9525">
            <a:noFill/>
            <a:miter lim="800000"/>
            <a:headEnd/>
            <a:tailEnd/>
          </a:ln>
          <a:effectLst/>
        </p:spPr>
        <p:txBody>
          <a:bodyPr wrap="square">
            <a:spAutoFit/>
          </a:bodyPr>
          <a:lstStyle>
            <a:lvl1pPr>
              <a:defRPr lang="en-US" sz="1600" i="1" kern="1200" smtClean="0">
                <a:solidFill>
                  <a:srgbClr val="FFEAD5"/>
                </a:solidFill>
                <a:latin typeface="Arial" panose="020B0604020202020204" pitchFamily="34" charset="0"/>
                <a:cs typeface="Arial" panose="020B0604020202020204" pitchFamily="34" charset="0"/>
              </a:defRPr>
            </a:lvl1pPr>
            <a:lvl2pPr>
              <a:defRPr lang="en-US" sz="1800" kern="1200" smtClean="0">
                <a:solidFill>
                  <a:schemeClr val="tx1"/>
                </a:solidFill>
                <a:latin typeface="+mn-lt"/>
              </a:defRPr>
            </a:lvl2pPr>
            <a:lvl3pPr>
              <a:defRPr lang="en-US" sz="1800" smtClean="0">
                <a:latin typeface="+mn-lt"/>
                <a:cs typeface="+mn-cs"/>
              </a:defRPr>
            </a:lvl3pPr>
            <a:lvl4pPr>
              <a:defRPr lang="en-US" sz="1800" smtClean="0">
                <a:latin typeface="+mn-lt"/>
                <a:cs typeface="+mn-cs"/>
              </a:defRPr>
            </a:lvl4pPr>
            <a:lvl5pPr>
              <a:defRPr lang="en-US" sz="1800">
                <a:latin typeface="+mn-lt"/>
                <a:cs typeface="+mn-cs"/>
              </a:defRPr>
            </a:lvl5pPr>
          </a:lstStyle>
          <a:p>
            <a:pPr lvl="0" algn="ctr" defTabSz="914400" latinLnBrk="0">
              <a:spcBef>
                <a:spcPct val="50000"/>
              </a:spcBef>
            </a:pPr>
            <a:endParaRPr lang="en-US" dirty="0"/>
          </a:p>
        </p:txBody>
      </p:sp>
      <p:sp>
        <p:nvSpPr>
          <p:cNvPr id="5" name="Picture Placeholder 4">
            <a:extLst>
              <a:ext uri="{FF2B5EF4-FFF2-40B4-BE49-F238E27FC236}">
                <a16:creationId xmlns:a16="http://schemas.microsoft.com/office/drawing/2014/main" id="{862D5B62-23AA-43D6-8872-87AF168CFF10}"/>
              </a:ext>
            </a:extLst>
          </p:cNvPr>
          <p:cNvSpPr>
            <a:spLocks noGrp="1"/>
          </p:cNvSpPr>
          <p:nvPr>
            <p:ph type="pic" sz="quarter" idx="12"/>
          </p:nvPr>
        </p:nvSpPr>
        <p:spPr>
          <a:xfrm>
            <a:off x="684213" y="1033463"/>
            <a:ext cx="2033587" cy="1204912"/>
          </a:xfrm>
        </p:spPr>
        <p:txBody>
          <a:bodyPr/>
          <a:lstStyle/>
          <a:p>
            <a:endParaRPr lang="en-US"/>
          </a:p>
        </p:txBody>
      </p:sp>
      <p:sp>
        <p:nvSpPr>
          <p:cNvPr id="8" name="Picture Placeholder 7">
            <a:extLst>
              <a:ext uri="{FF2B5EF4-FFF2-40B4-BE49-F238E27FC236}">
                <a16:creationId xmlns:a16="http://schemas.microsoft.com/office/drawing/2014/main" id="{F217C94C-8F20-4F70-A40A-A05F0B55BBF6}"/>
              </a:ext>
            </a:extLst>
          </p:cNvPr>
          <p:cNvSpPr>
            <a:spLocks noGrp="1"/>
          </p:cNvSpPr>
          <p:nvPr>
            <p:ph type="pic" sz="quarter" idx="13"/>
          </p:nvPr>
        </p:nvSpPr>
        <p:spPr>
          <a:xfrm>
            <a:off x="4813300" y="2538413"/>
            <a:ext cx="3527425" cy="2930525"/>
          </a:xfrm>
        </p:spPr>
        <p:txBody>
          <a:bodyPr/>
          <a:lstStyle/>
          <a:p>
            <a:endParaRPr lang="en-US"/>
          </a:p>
        </p:txBody>
      </p:sp>
    </p:spTree>
    <p:extLst>
      <p:ext uri="{BB962C8B-B14F-4D97-AF65-F5344CB8AC3E}">
        <p14:creationId xmlns:p14="http://schemas.microsoft.com/office/powerpoint/2010/main" val="3216202063"/>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spcBef>
                <a:spcPts val="0"/>
              </a:spcBef>
            </a:pPr>
            <a:r>
              <a:rPr lang="en-US" dirty="0"/>
              <a:t>Click to edit Master text style</a:t>
            </a:r>
          </a:p>
          <a:p>
            <a:pPr lvl="1">
              <a:buClr>
                <a:srgbClr val="7C634D"/>
              </a:buClr>
            </a:pPr>
            <a:r>
              <a:rPr lang="en-US" dirty="0"/>
              <a:t>Second level</a:t>
            </a:r>
          </a:p>
          <a:p>
            <a:pPr lvl="2">
              <a:buSzPct val="75000"/>
              <a:buFont typeface="Wingdings" panose="05000000000000000000" pitchFamily="2" charset="2"/>
              <a:buChar char="§"/>
            </a:pPr>
            <a:r>
              <a:rPr lang="en-US" dirty="0"/>
              <a:t>Third level</a:t>
            </a:r>
          </a:p>
          <a:p>
            <a:pPr lvl="4">
              <a:buClr>
                <a:srgbClr val="7C634D"/>
              </a:buClr>
            </a:pPr>
            <a:r>
              <a:rPr lang="en-US" dirty="0"/>
              <a:t>Fourth Level</a:t>
            </a:r>
          </a:p>
        </p:txBody>
      </p:sp>
      <p:sp>
        <p:nvSpPr>
          <p:cNvPr id="1026" name="Title Placeholder 1"/>
          <p:cNvSpPr>
            <a:spLocks noGrp="1"/>
          </p:cNvSpPr>
          <p:nvPr>
            <p:ph type="title"/>
          </p:nvPr>
        </p:nvSpPr>
        <p:spPr bwMode="auto">
          <a:xfrm>
            <a:off x="0" y="0"/>
            <a:ext cx="9144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Click to edit Master title style</a:t>
            </a:r>
            <a:endParaRPr lang="en-US" dirty="0"/>
          </a:p>
        </p:txBody>
      </p:sp>
      <p:sp>
        <p:nvSpPr>
          <p:cNvPr id="4" name="Rectangle 10">
            <a:extLst>
              <a:ext uri="{FF2B5EF4-FFF2-40B4-BE49-F238E27FC236}">
                <a16:creationId xmlns:a16="http://schemas.microsoft.com/office/drawing/2014/main" id="{CA7BE932-3FA3-4689-9B4F-7AF646CC8596}"/>
              </a:ext>
            </a:extLst>
          </p:cNvPr>
          <p:cNvSpPr>
            <a:spLocks noChangeArrowheads="1"/>
          </p:cNvSpPr>
          <p:nvPr/>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198A46"/>
                </a:solidFill>
                <a:cs typeface="+mn-cs"/>
              </a:rPr>
              <a:t>CHAPTER 3</a:t>
            </a:r>
            <a:r>
              <a:rPr lang="en-US" sz="1700" dirty="0">
                <a:solidFill>
                  <a:srgbClr val="198A46"/>
                </a:solidFill>
                <a:cs typeface="+mn-cs"/>
              </a:rPr>
              <a:t>  </a:t>
            </a:r>
            <a:r>
              <a:rPr lang="en-US" sz="2100" dirty="0">
                <a:solidFill>
                  <a:srgbClr val="198A46"/>
                </a:solidFill>
                <a:cs typeface="+mn-cs"/>
              </a:rPr>
              <a:t>National Income</a:t>
            </a:r>
          </a:p>
        </p:txBody>
      </p:sp>
      <p:sp>
        <p:nvSpPr>
          <p:cNvPr id="5" name="Rectangle 10">
            <a:extLst>
              <a:ext uri="{FF2B5EF4-FFF2-40B4-BE49-F238E27FC236}">
                <a16:creationId xmlns:a16="http://schemas.microsoft.com/office/drawing/2014/main" id="{20290441-3196-447C-9BF3-1C87E3CF2A73}"/>
              </a:ext>
            </a:extLst>
          </p:cNvPr>
          <p:cNvSpPr>
            <a:spLocks noChangeArrowheads="1"/>
          </p:cNvSpPr>
          <p:nvPr/>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198A46"/>
                </a:solidFill>
                <a:cs typeface="+mn-cs"/>
              </a:rPr>
              <a:t>CHAPTER 1</a:t>
            </a:r>
            <a:r>
              <a:rPr lang="en-US" sz="1700" dirty="0">
                <a:solidFill>
                  <a:srgbClr val="198A46"/>
                </a:solidFill>
                <a:cs typeface="+mn-cs"/>
              </a:rPr>
              <a:t> </a:t>
            </a:r>
            <a:r>
              <a:rPr lang="en-US" sz="2100" dirty="0">
                <a:solidFill>
                  <a:srgbClr val="198A46"/>
                </a:solidFill>
                <a:cs typeface="+mn-cs"/>
              </a:rPr>
              <a:t>The Science of Macroeconomics</a:t>
            </a:r>
          </a:p>
        </p:txBody>
      </p:sp>
      <p:sp>
        <p:nvSpPr>
          <p:cNvPr id="6" name="Rectangle 10">
            <a:extLst>
              <a:ext uri="{FF2B5EF4-FFF2-40B4-BE49-F238E27FC236}">
                <a16:creationId xmlns:a16="http://schemas.microsoft.com/office/drawing/2014/main" id="{E9DEC8B2-2118-4B37-9A74-A9EA7F498AD9}"/>
              </a:ext>
            </a:extLst>
          </p:cNvPr>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198A46"/>
                </a:solidFill>
                <a:cs typeface="+mn-cs"/>
              </a:rPr>
              <a:t>CHAPTER 4</a:t>
            </a:r>
            <a:r>
              <a:rPr lang="en-US" sz="1700" dirty="0">
                <a:solidFill>
                  <a:srgbClr val="198A46"/>
                </a:solidFill>
                <a:cs typeface="+mn-cs"/>
              </a:rPr>
              <a:t> </a:t>
            </a:r>
            <a:r>
              <a:rPr lang="en-US" sz="2100" dirty="0">
                <a:solidFill>
                  <a:srgbClr val="198A46"/>
                </a:solidFill>
                <a:cs typeface="+mn-cs"/>
              </a:rPr>
              <a:t>The Monetary System</a:t>
            </a:r>
          </a:p>
        </p:txBody>
      </p:sp>
    </p:spTree>
    <p:extLst>
      <p:ext uri="{BB962C8B-B14F-4D97-AF65-F5344CB8AC3E}">
        <p14:creationId xmlns:p14="http://schemas.microsoft.com/office/powerpoint/2010/main" val="780465639"/>
      </p:ext>
    </p:extLst>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Lst>
  <p:transition>
    <p:wipe dir="r"/>
  </p:transition>
  <p:hf sldNum="0" hdr="0" dt="0"/>
  <p:txStyles>
    <p:titleStyle>
      <a:lvl1pPr algn="ctr" rtl="0" eaLnBrk="1" fontAlgn="base" hangingPunct="1">
        <a:spcBef>
          <a:spcPct val="0"/>
        </a:spcBef>
        <a:spcAft>
          <a:spcPct val="0"/>
        </a:spcAft>
        <a:defRPr lang="en-US" sz="2800" b="1" kern="1200">
          <a:solidFill>
            <a:srgbClr val="0067B3"/>
          </a:solidFill>
          <a:latin typeface="Arial Narrow" panose="020B0606020202030204" pitchFamily="34" charset="0"/>
          <a:ea typeface="+mj-ea"/>
          <a:cs typeface="Arial" pitchFamily="34" charset="0"/>
        </a:defRPr>
      </a:lvl1pPr>
      <a:lvl2pPr algn="ctr" rtl="0" eaLnBrk="1" fontAlgn="base" hangingPunct="1">
        <a:spcBef>
          <a:spcPct val="0"/>
        </a:spcBef>
        <a:spcAft>
          <a:spcPct val="0"/>
        </a:spcAft>
        <a:defRPr sz="3200" b="1">
          <a:solidFill>
            <a:srgbClr val="330066"/>
          </a:solidFill>
          <a:latin typeface="Arial" pitchFamily="34" charset="0"/>
          <a:cs typeface="Arial" pitchFamily="34" charset="0"/>
        </a:defRPr>
      </a:lvl2pPr>
      <a:lvl3pPr algn="ctr" rtl="0" eaLnBrk="1" fontAlgn="base" hangingPunct="1">
        <a:spcBef>
          <a:spcPct val="0"/>
        </a:spcBef>
        <a:spcAft>
          <a:spcPct val="0"/>
        </a:spcAft>
        <a:defRPr sz="3200" b="1">
          <a:solidFill>
            <a:srgbClr val="330066"/>
          </a:solidFill>
          <a:latin typeface="Arial" pitchFamily="34" charset="0"/>
          <a:cs typeface="Arial" pitchFamily="34" charset="0"/>
        </a:defRPr>
      </a:lvl3pPr>
      <a:lvl4pPr algn="ctr" rtl="0" eaLnBrk="1" fontAlgn="base" hangingPunct="1">
        <a:spcBef>
          <a:spcPct val="0"/>
        </a:spcBef>
        <a:spcAft>
          <a:spcPct val="0"/>
        </a:spcAft>
        <a:defRPr sz="3200" b="1">
          <a:solidFill>
            <a:srgbClr val="330066"/>
          </a:solidFill>
          <a:latin typeface="Arial" pitchFamily="34" charset="0"/>
          <a:cs typeface="Arial" pitchFamily="34" charset="0"/>
        </a:defRPr>
      </a:lvl4pPr>
      <a:lvl5pPr algn="ctr" rtl="0" eaLnBrk="1" fontAlgn="base" hangingPunct="1">
        <a:spcBef>
          <a:spcPct val="0"/>
        </a:spcBef>
        <a:spcAft>
          <a:spcPct val="0"/>
        </a:spcAft>
        <a:defRPr sz="3200" b="1">
          <a:solidFill>
            <a:srgbClr val="330066"/>
          </a:solidFill>
          <a:latin typeface="Arial" pitchFamily="34" charset="0"/>
          <a:cs typeface="Arial" pitchFamily="34" charset="0"/>
        </a:defRPr>
      </a:lvl5pPr>
      <a:lvl6pPr marL="457200" algn="ctr" rtl="0" eaLnBrk="1" fontAlgn="base" hangingPunct="1">
        <a:spcBef>
          <a:spcPct val="0"/>
        </a:spcBef>
        <a:spcAft>
          <a:spcPct val="0"/>
        </a:spcAft>
        <a:defRPr sz="3200" b="1">
          <a:solidFill>
            <a:srgbClr val="330066"/>
          </a:solidFill>
          <a:latin typeface="Arial" pitchFamily="34" charset="0"/>
          <a:cs typeface="Arial" pitchFamily="34" charset="0"/>
        </a:defRPr>
      </a:lvl6pPr>
      <a:lvl7pPr marL="914400" algn="ctr" rtl="0" eaLnBrk="1" fontAlgn="base" hangingPunct="1">
        <a:spcBef>
          <a:spcPct val="0"/>
        </a:spcBef>
        <a:spcAft>
          <a:spcPct val="0"/>
        </a:spcAft>
        <a:defRPr sz="3200" b="1">
          <a:solidFill>
            <a:srgbClr val="330066"/>
          </a:solidFill>
          <a:latin typeface="Arial" pitchFamily="34" charset="0"/>
          <a:cs typeface="Arial" pitchFamily="34" charset="0"/>
        </a:defRPr>
      </a:lvl7pPr>
      <a:lvl8pPr marL="1371600" algn="ctr" rtl="0" eaLnBrk="1" fontAlgn="base" hangingPunct="1">
        <a:spcBef>
          <a:spcPct val="0"/>
        </a:spcBef>
        <a:spcAft>
          <a:spcPct val="0"/>
        </a:spcAft>
        <a:defRPr sz="3200" b="1">
          <a:solidFill>
            <a:srgbClr val="330066"/>
          </a:solidFill>
          <a:latin typeface="Arial" pitchFamily="34" charset="0"/>
          <a:cs typeface="Arial" pitchFamily="34" charset="0"/>
        </a:defRPr>
      </a:lvl8pPr>
      <a:lvl9pPr marL="1828800" algn="ctr" rtl="0" eaLnBrk="1" fontAlgn="base" hangingPunct="1">
        <a:spcBef>
          <a:spcPct val="0"/>
        </a:spcBef>
        <a:spcAft>
          <a:spcPct val="0"/>
        </a:spcAft>
        <a:defRPr sz="3200" b="1">
          <a:solidFill>
            <a:srgbClr val="330066"/>
          </a:solidFill>
          <a:latin typeface="Arial" pitchFamily="34" charset="0"/>
          <a:cs typeface="Arial" pitchFamily="34" charset="0"/>
        </a:defRPr>
      </a:lvl9pPr>
    </p:titleStyle>
    <p:bodyStyle>
      <a:lvl1pPr marL="0" indent="0" algn="l" rtl="0" eaLnBrk="1" fontAlgn="base" hangingPunct="1">
        <a:spcBef>
          <a:spcPct val="20000"/>
        </a:spcBef>
        <a:spcAft>
          <a:spcPct val="0"/>
        </a:spcAft>
        <a:buClr>
          <a:srgbClr val="330066"/>
        </a:buClr>
        <a:buSzPct val="150000"/>
        <a:buNone/>
        <a:defRPr lang="en-US" sz="2400" dirty="0" smtClean="0">
          <a:solidFill>
            <a:srgbClr val="000000"/>
          </a:solidFill>
          <a:latin typeface="Arial"/>
          <a:ea typeface="+mn-ea"/>
          <a:cs typeface="+mn-cs"/>
        </a:defRPr>
      </a:lvl1pPr>
      <a:lvl2pPr marL="685800" indent="-342900" algn="l" rtl="0" eaLnBrk="1" fontAlgn="base" hangingPunct="1">
        <a:spcBef>
          <a:spcPct val="20000"/>
        </a:spcBef>
        <a:spcAft>
          <a:spcPct val="0"/>
        </a:spcAft>
        <a:buClr>
          <a:srgbClr val="0067B3"/>
        </a:buClr>
        <a:buSzPct val="100000"/>
        <a:buFont typeface="Wingdings" panose="05000000000000000000" pitchFamily="2" charset="2"/>
        <a:buChar char="§"/>
        <a:defRPr lang="en-US" sz="2400" dirty="0" smtClean="0">
          <a:solidFill>
            <a:srgbClr val="000000"/>
          </a:solidFill>
          <a:latin typeface="Arial"/>
          <a:ea typeface="+mn-ea"/>
          <a:cs typeface="+mn-cs"/>
        </a:defRPr>
      </a:lvl2pPr>
      <a:lvl3pPr marL="1035050" indent="-342900" algn="l" rtl="0" eaLnBrk="1" fontAlgn="base" hangingPunct="1">
        <a:spcBef>
          <a:spcPct val="20000"/>
        </a:spcBef>
        <a:spcAft>
          <a:spcPct val="0"/>
        </a:spcAft>
        <a:buClr>
          <a:srgbClr val="7C634D"/>
        </a:buClr>
        <a:buSzPct val="150000"/>
        <a:buFont typeface="Arial" panose="020B0604020202020204" pitchFamily="34" charset="0"/>
        <a:buChar char="•"/>
        <a:defRPr lang="en-US" sz="2300" kern="1200" dirty="0">
          <a:solidFill>
            <a:schemeClr val="tx1"/>
          </a:solidFill>
          <a:latin typeface="Arial" pitchFamily="34" charset="0"/>
          <a:ea typeface="+mn-ea"/>
          <a:cs typeface="Arial" pitchFamily="34" charset="0"/>
        </a:defRPr>
      </a:lvl3pPr>
      <a:lvl4pPr marL="1031875" indent="-342900" algn="l" rtl="0" eaLnBrk="1" fontAlgn="base" hangingPunct="1">
        <a:spcBef>
          <a:spcPct val="20000"/>
        </a:spcBef>
        <a:spcAft>
          <a:spcPct val="0"/>
        </a:spcAft>
        <a:buClr>
          <a:srgbClr val="7C634D"/>
        </a:buClr>
        <a:buSzPct val="100000"/>
        <a:buFont typeface="Arial" panose="020B0604020202020204" pitchFamily="34" charset="0"/>
        <a:buChar char="•"/>
        <a:defRPr lang="en-US" sz="2400" kern="1200" dirty="0" smtClean="0">
          <a:solidFill>
            <a:schemeClr val="tx1"/>
          </a:solidFill>
          <a:latin typeface="Arial" pitchFamily="34" charset="0"/>
          <a:ea typeface="+mn-ea"/>
          <a:cs typeface="Arial" pitchFamily="34" charset="0"/>
        </a:defRPr>
      </a:lvl4pPr>
      <a:lvl5pPr marL="1370013" indent="-342900" algn="l" rtl="0" eaLnBrk="1" fontAlgn="base" hangingPunct="1">
        <a:spcBef>
          <a:spcPct val="20000"/>
        </a:spcBef>
        <a:spcAft>
          <a:spcPct val="0"/>
        </a:spcAft>
        <a:buClr>
          <a:srgbClr val="0067B3"/>
        </a:buClr>
        <a:buSzPct val="75000"/>
        <a:buFont typeface="Wingdings" panose="05000000000000000000" pitchFamily="2" charset="2"/>
        <a:buChar char="§"/>
        <a:defRPr lang="en-US" sz="2400" kern="1200" dirty="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4.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5.xml"/><Relationship Id="rId1" Type="http://schemas.openxmlformats.org/officeDocument/2006/relationships/vmlDrawing" Target="../drawings/vmlDrawing3.vml"/><Relationship Id="rId5" Type="http://schemas.openxmlformats.org/officeDocument/2006/relationships/image" Target="../media/image6.wmf"/><Relationship Id="rId4" Type="http://schemas.openxmlformats.org/officeDocument/2006/relationships/oleObject" Target="../embeddings/oleObject3.bin"/></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4.xml"/><Relationship Id="rId1" Type="http://schemas.openxmlformats.org/officeDocument/2006/relationships/vmlDrawing" Target="../drawings/vmlDrawing4.vml"/><Relationship Id="rId5" Type="http://schemas.openxmlformats.org/officeDocument/2006/relationships/image" Target="../media/image7.wmf"/><Relationship Id="rId4" Type="http://schemas.openxmlformats.org/officeDocument/2006/relationships/oleObject" Target="../embeddings/oleObject4.bin"/></Relationships>
</file>

<file path=ppt/slides/_rels/slide3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4.xml"/><Relationship Id="rId1" Type="http://schemas.openxmlformats.org/officeDocument/2006/relationships/vmlDrawing" Target="../drawings/vmlDrawing5.vml"/><Relationship Id="rId5" Type="http://schemas.openxmlformats.org/officeDocument/2006/relationships/image" Target="../media/image9.wmf"/><Relationship Id="rId4" Type="http://schemas.openxmlformats.org/officeDocument/2006/relationships/oleObject" Target="../embeddings/oleObject5.bin"/></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Chapter 6"/>
          <p:cNvPicPr>
            <a:picLocks noGrp="1" noChangeAspect="1"/>
          </p:cNvPicPr>
          <p:nvPr>
            <p:ph type="pic" sz="quarter" idx="12"/>
          </p:nvPr>
        </p:nvPicPr>
        <p:blipFill>
          <a:blip r:embed="rId3" cstate="print"/>
          <a:stretch>
            <a:fillRect/>
          </a:stretch>
        </p:blipFill>
        <p:spPr>
          <a:xfrm>
            <a:off x="440857" y="832887"/>
            <a:ext cx="2635073" cy="2065471"/>
          </a:xfrm>
          <a:prstGeom prst="rect">
            <a:avLst/>
          </a:prstGeom>
          <a:noFill/>
          <a:ln>
            <a:noFill/>
          </a:ln>
        </p:spPr>
      </p:pic>
      <p:sp>
        <p:nvSpPr>
          <p:cNvPr id="2" name="Title 1">
            <a:extLst>
              <a:ext uri="{FF2B5EF4-FFF2-40B4-BE49-F238E27FC236}">
                <a16:creationId xmlns:a16="http://schemas.microsoft.com/office/drawing/2014/main" id="{EBFA2C66-C197-49BC-BA39-6A63FF09A094}"/>
              </a:ext>
            </a:extLst>
          </p:cNvPr>
          <p:cNvSpPr>
            <a:spLocks noGrp="1"/>
          </p:cNvSpPr>
          <p:nvPr>
            <p:ph type="title"/>
          </p:nvPr>
        </p:nvSpPr>
        <p:spPr>
          <a:xfrm>
            <a:off x="405125" y="3274492"/>
            <a:ext cx="2684503" cy="1594157"/>
          </a:xfrm>
        </p:spPr>
        <p:txBody>
          <a:bodyPr/>
          <a:lstStyle/>
          <a:p>
            <a:r>
              <a:rPr lang="en-US" dirty="0"/>
              <a:t>The Monetary System: What it Is and How It Works</a:t>
            </a:r>
          </a:p>
        </p:txBody>
      </p:sp>
      <p:sp>
        <p:nvSpPr>
          <p:cNvPr id="7" name="Content Placeholder 6"/>
          <p:cNvSpPr>
            <a:spLocks noGrp="1"/>
          </p:cNvSpPr>
          <p:nvPr>
            <p:ph sz="quarter" idx="10"/>
          </p:nvPr>
        </p:nvSpPr>
        <p:spPr>
          <a:xfrm>
            <a:off x="3621505" y="380999"/>
            <a:ext cx="5172871" cy="1101840"/>
          </a:xfrm>
          <a:noFill/>
        </p:spPr>
        <p:txBody>
          <a:bodyPr wrap="square" rtlCol="0">
            <a:spAutoFit/>
          </a:bodyPr>
          <a:lstStyle/>
          <a:p>
            <a:r>
              <a:rPr lang="en-US" sz="4400" kern="1200" dirty="0">
                <a:solidFill>
                  <a:schemeClr val="bg1"/>
                </a:solidFill>
                <a:latin typeface="Arial" panose="020B0604020202020204" pitchFamily="34" charset="0"/>
                <a:cs typeface="Arial" panose="020B0604020202020204" pitchFamily="34" charset="0"/>
              </a:rPr>
              <a:t>Macroeconomics</a:t>
            </a:r>
          </a:p>
          <a:p>
            <a:r>
              <a:rPr lang="en-US" sz="1800" i="1" kern="1200" dirty="0">
                <a:solidFill>
                  <a:schemeClr val="bg1"/>
                </a:solidFill>
                <a:latin typeface="Arial" panose="020B0604020202020204" pitchFamily="34" charset="0"/>
                <a:cs typeface="Arial" panose="020B0604020202020204" pitchFamily="34" charset="0"/>
              </a:rPr>
              <a:t>N. Gregory Mankiw</a:t>
            </a:r>
          </a:p>
        </p:txBody>
      </p:sp>
      <p:pic>
        <p:nvPicPr>
          <p:cNvPr id="11" name="Picture Placeholder 10" descr="The text cover image is an abstract, multi-colored design.">
            <a:extLst>
              <a:ext uri="{FF2B5EF4-FFF2-40B4-BE49-F238E27FC236}">
                <a16:creationId xmlns:a16="http://schemas.microsoft.com/office/drawing/2014/main" id="{DD560A3A-DBA7-425B-9864-7CBF64A3A916}"/>
              </a:ext>
            </a:extLst>
          </p:cNvPr>
          <p:cNvPicPr>
            <a:picLocks noGrp="1" noChangeAspect="1"/>
          </p:cNvPicPr>
          <p:nvPr>
            <p:ph type="pic" sz="quarter" idx="13"/>
          </p:nvPr>
        </p:nvPicPr>
        <p:blipFill>
          <a:blip r:embed="rId4" cstate="print">
            <a:extLst>
              <a:ext uri="{28A0092B-C50C-407E-A947-70E740481C1C}">
                <a14:useLocalDpi xmlns:a14="http://schemas.microsoft.com/office/drawing/2010/main" val="0"/>
              </a:ext>
            </a:extLst>
          </a:blip>
          <a:stretch>
            <a:fillRect/>
          </a:stretch>
        </p:blipFill>
        <p:spPr>
          <a:xfrm>
            <a:off x="3655024" y="1535944"/>
            <a:ext cx="4590032" cy="4590032"/>
          </a:xfrm>
          <a:prstGeom prst="rect">
            <a:avLst/>
          </a:prstGeom>
        </p:spPr>
      </p:pic>
      <p:sp>
        <p:nvSpPr>
          <p:cNvPr id="8" name="Content Placeholder 7"/>
          <p:cNvSpPr>
            <a:spLocks noGrp="1"/>
          </p:cNvSpPr>
          <p:nvPr>
            <p:ph sz="quarter" idx="11"/>
          </p:nvPr>
        </p:nvSpPr>
        <p:spPr>
          <a:xfrm>
            <a:off x="4969041" y="6477000"/>
            <a:ext cx="4174959" cy="338554"/>
          </a:xfrm>
        </p:spPr>
        <p:txBody>
          <a:bodyPr/>
          <a:lstStyle/>
          <a:p>
            <a:r>
              <a:rPr lang="en-US" dirty="0"/>
              <a:t>© 2019 Worth Publishers, all rights reserved</a:t>
            </a:r>
          </a:p>
        </p:txBody>
      </p:sp>
    </p:spTree>
    <p:extLst>
      <p:ext uri="{BB962C8B-B14F-4D97-AF65-F5344CB8AC3E}">
        <p14:creationId xmlns:p14="http://schemas.microsoft.com/office/powerpoint/2010/main" val="2691645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The central bank and monetary control</a:t>
            </a:r>
            <a:endParaRPr lang="en-US" dirty="0"/>
          </a:p>
        </p:txBody>
      </p:sp>
      <p:sp>
        <p:nvSpPr>
          <p:cNvPr id="3" name="Content Placeholder 2"/>
          <p:cNvSpPr>
            <a:spLocks noGrp="1"/>
          </p:cNvSpPr>
          <p:nvPr>
            <p:ph type="body" sz="quarter" idx="10"/>
          </p:nvPr>
        </p:nvSpPr>
        <p:spPr/>
        <p:txBody>
          <a:bodyPr/>
          <a:lstStyle/>
          <a:p>
            <a:pPr marL="342900" indent="-342900">
              <a:spcBef>
                <a:spcPts val="600"/>
              </a:spcBef>
              <a:buClr>
                <a:schemeClr val="tx1"/>
              </a:buClr>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Monetary policy is conducted by a country’s </a:t>
            </a:r>
            <a:r>
              <a:rPr lang="en-US" b="1" dirty="0">
                <a:solidFill>
                  <a:srgbClr val="CC0000"/>
                </a:solidFill>
                <a:latin typeface="Arial" panose="020B0604020202020204" pitchFamily="34" charset="0"/>
                <a:cs typeface="Arial" panose="020B0604020202020204" pitchFamily="34" charset="0"/>
              </a:rPr>
              <a:t>central bank</a:t>
            </a:r>
            <a:r>
              <a:rPr lang="en-US" dirty="0">
                <a:latin typeface="Arial" panose="020B0604020202020204" pitchFamily="34" charset="0"/>
                <a:cs typeface="Arial" panose="020B0604020202020204" pitchFamily="34" charset="0"/>
              </a:rPr>
              <a:t>.</a:t>
            </a:r>
          </a:p>
          <a:p>
            <a:pPr marL="342900" indent="-342900">
              <a:spcBef>
                <a:spcPts val="600"/>
              </a:spcBef>
              <a:buClr>
                <a:schemeClr val="tx1"/>
              </a:buClr>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The U.S. central bank is called the </a:t>
            </a:r>
            <a:r>
              <a:rPr lang="en-US" b="1" dirty="0">
                <a:solidFill>
                  <a:srgbClr val="CC0000"/>
                </a:solidFill>
                <a:latin typeface="Arial" panose="020B0604020202020204" pitchFamily="34" charset="0"/>
                <a:cs typeface="Arial" panose="020B0604020202020204" pitchFamily="34" charset="0"/>
              </a:rPr>
              <a:t>Federal Reserve</a:t>
            </a:r>
            <a:r>
              <a:rPr lang="en-US" dirty="0">
                <a:latin typeface="Arial" panose="020B0604020202020204" pitchFamily="34" charset="0"/>
                <a:cs typeface="Arial" panose="020B0604020202020204" pitchFamily="34" charset="0"/>
              </a:rPr>
              <a:t> (“the Fed”).</a:t>
            </a:r>
          </a:p>
          <a:p>
            <a:pPr marL="342900" indent="-342900">
              <a:spcBef>
                <a:spcPts val="600"/>
              </a:spcBef>
              <a:buClr>
                <a:schemeClr val="tx1"/>
              </a:buClr>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To control the money supply, the Fed uses</a:t>
            </a:r>
            <a:br>
              <a:rPr lang="en-US" dirty="0">
                <a:latin typeface="Arial" panose="020B0604020202020204" pitchFamily="34" charset="0"/>
                <a:cs typeface="Arial" panose="020B0604020202020204" pitchFamily="34" charset="0"/>
              </a:rPr>
            </a:br>
            <a:r>
              <a:rPr lang="en-US" b="1" dirty="0">
                <a:solidFill>
                  <a:srgbClr val="CC0000"/>
                </a:solidFill>
                <a:latin typeface="Arial" panose="020B0604020202020204" pitchFamily="34" charset="0"/>
                <a:cs typeface="Arial" panose="020B0604020202020204" pitchFamily="34" charset="0"/>
              </a:rPr>
              <a:t>open-market operations</a:t>
            </a:r>
            <a:r>
              <a:rPr lang="en-US" dirty="0">
                <a:latin typeface="Arial" panose="020B0604020202020204" pitchFamily="34" charset="0"/>
                <a:cs typeface="Arial" panose="020B0604020202020204" pitchFamily="34" charset="0"/>
              </a:rPr>
              <a:t>, the purchase and sale of government bonds.</a:t>
            </a:r>
          </a:p>
        </p:txBody>
      </p:sp>
    </p:spTree>
    <p:extLst>
      <p:ext uri="{BB962C8B-B14F-4D97-AF65-F5344CB8AC3E}">
        <p14:creationId xmlns:p14="http://schemas.microsoft.com/office/powerpoint/2010/main" val="2423201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100000">
              <a:srgbClr val="0E5229"/>
            </a:gs>
            <a:gs pos="0">
              <a:srgbClr val="043333"/>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Money supply measures, July 2017</a:t>
            </a:r>
          </a:p>
        </p:txBody>
      </p:sp>
      <p:graphicFrame>
        <p:nvGraphicFramePr>
          <p:cNvPr id="6" name="Table Placeholder 4"/>
          <p:cNvGraphicFramePr>
            <a:graphicFrameLocks noGrp="1"/>
          </p:cNvGraphicFramePr>
          <p:nvPr>
            <p:ph type="tbl" sz="quarter" idx="10"/>
            <p:extLst>
              <p:ext uri="{D42A27DB-BD31-4B8C-83A1-F6EECF244321}">
                <p14:modId xmlns:p14="http://schemas.microsoft.com/office/powerpoint/2010/main" val="3163518038"/>
              </p:ext>
            </p:extLst>
          </p:nvPr>
        </p:nvGraphicFramePr>
        <p:xfrm>
          <a:off x="799009" y="1926424"/>
          <a:ext cx="7848600" cy="3383280"/>
        </p:xfrm>
        <a:graphic>
          <a:graphicData uri="http://schemas.openxmlformats.org/drawingml/2006/table">
            <a:tbl>
              <a:tblPr firstRow="1" bandRow="1">
                <a:tableStyleId>{5940675A-B579-460E-94D1-54222C63F5DA}</a:tableStyleId>
              </a:tblPr>
              <a:tblGrid>
                <a:gridCol w="1071880">
                  <a:extLst>
                    <a:ext uri="{9D8B030D-6E8A-4147-A177-3AD203B41FA5}">
                      <a16:colId xmlns:a16="http://schemas.microsoft.com/office/drawing/2014/main" val="20000"/>
                    </a:ext>
                  </a:extLst>
                </a:gridCol>
                <a:gridCol w="3576320">
                  <a:extLst>
                    <a:ext uri="{9D8B030D-6E8A-4147-A177-3AD203B41FA5}">
                      <a16:colId xmlns:a16="http://schemas.microsoft.com/office/drawing/2014/main" val="20001"/>
                    </a:ext>
                  </a:extLst>
                </a:gridCol>
                <a:gridCol w="3200400">
                  <a:extLst>
                    <a:ext uri="{9D8B030D-6E8A-4147-A177-3AD203B41FA5}">
                      <a16:colId xmlns:a16="http://schemas.microsoft.com/office/drawing/2014/main" val="20002"/>
                    </a:ext>
                  </a:extLst>
                </a:gridCol>
              </a:tblGrid>
              <a:tr h="152400">
                <a:tc>
                  <a:txBody>
                    <a:bodyPr/>
                    <a:lstStyle/>
                    <a:p>
                      <a:pPr algn="ctr"/>
                      <a:r>
                        <a:rPr lang="en-US" sz="1800" b="1" dirty="0">
                          <a:latin typeface="Arial" panose="020B0604020202020204" pitchFamily="34" charset="0"/>
                          <a:cs typeface="Arial" panose="020B0604020202020204" pitchFamily="34" charset="0"/>
                        </a:rPr>
                        <a:t>Symbol</a:t>
                      </a:r>
                    </a:p>
                  </a:txBody>
                  <a:tcPr anchor="ctr"/>
                </a:tc>
                <a:tc>
                  <a:txBody>
                    <a:bodyPr/>
                    <a:lstStyle/>
                    <a:p>
                      <a:pPr algn="ctr"/>
                      <a:r>
                        <a:rPr lang="en-US" sz="1800" b="1" dirty="0">
                          <a:latin typeface="Arial" panose="020B0604020202020204" pitchFamily="34" charset="0"/>
                          <a:cs typeface="Arial" panose="020B0604020202020204" pitchFamily="34" charset="0"/>
                        </a:rPr>
                        <a:t>Assets Included</a:t>
                      </a:r>
                    </a:p>
                  </a:txBody>
                  <a:tcPr anchor="ctr"/>
                </a:tc>
                <a:tc>
                  <a:txBody>
                    <a:bodyPr/>
                    <a:lstStyle/>
                    <a:p>
                      <a:pPr algn="ctr"/>
                      <a:r>
                        <a:rPr lang="en-US" sz="1800" b="1" dirty="0">
                          <a:latin typeface="Arial" panose="020B0604020202020204" pitchFamily="34" charset="0"/>
                          <a:cs typeface="Arial" panose="020B0604020202020204" pitchFamily="34" charset="0"/>
                        </a:rPr>
                        <a:t>Amount in July 2017</a:t>
                      </a:r>
                      <a:r>
                        <a:rPr lang="en-US" sz="1800" b="1" baseline="0" dirty="0">
                          <a:latin typeface="Arial" panose="020B0604020202020204" pitchFamily="34" charset="0"/>
                          <a:cs typeface="Arial" panose="020B0604020202020204" pitchFamily="34" charset="0"/>
                        </a:rPr>
                        <a:t> </a:t>
                      </a:r>
                      <a:r>
                        <a:rPr lang="en-US" sz="1800" b="1" dirty="0">
                          <a:latin typeface="Arial" panose="020B0604020202020204" pitchFamily="34" charset="0"/>
                          <a:cs typeface="Arial" panose="020B0604020202020204" pitchFamily="34" charset="0"/>
                        </a:rPr>
                        <a:t>(billions of dollars)</a:t>
                      </a:r>
                    </a:p>
                  </a:txBody>
                  <a:tcPr anchor="ctr"/>
                </a:tc>
                <a:extLst>
                  <a:ext uri="{0D108BD9-81ED-4DB2-BD59-A6C34878D82A}">
                    <a16:rowId xmlns:a16="http://schemas.microsoft.com/office/drawing/2014/main" val="10000"/>
                  </a:ext>
                </a:extLst>
              </a:tr>
              <a:tr h="0">
                <a:tc>
                  <a:txBody>
                    <a:bodyPr/>
                    <a:lstStyle/>
                    <a:p>
                      <a:r>
                        <a:rPr lang="en-US" sz="1800" b="0" i="1" u="none" strike="noStrike" kern="1200" baseline="0" dirty="0">
                          <a:solidFill>
                            <a:schemeClr val="tx1"/>
                          </a:solidFill>
                          <a:latin typeface="Arial" panose="020B0604020202020204" pitchFamily="34" charset="0"/>
                          <a:ea typeface="+mn-ea"/>
                          <a:cs typeface="Arial" panose="020B0604020202020204" pitchFamily="34" charset="0"/>
                        </a:rPr>
                        <a:t>C</a:t>
                      </a:r>
                      <a:endParaRPr lang="en-US" sz="1800" dirty="0">
                        <a:latin typeface="Arial" panose="020B0604020202020204" pitchFamily="34" charset="0"/>
                        <a:cs typeface="Arial" panose="020B0604020202020204" pitchFamily="34" charset="0"/>
                      </a:endParaRPr>
                    </a:p>
                  </a:txBody>
                  <a:tcPr/>
                </a:tc>
                <a:tc>
                  <a:txBody>
                    <a:bodyPr/>
                    <a:lstStyle/>
                    <a:p>
                      <a:r>
                        <a:rPr lang="en-US" sz="1800" b="0" i="0" u="none" strike="noStrike" kern="1200" baseline="0" dirty="0">
                          <a:solidFill>
                            <a:schemeClr val="tx1"/>
                          </a:solidFill>
                          <a:latin typeface="Arial" panose="020B0604020202020204" pitchFamily="34" charset="0"/>
                          <a:ea typeface="+mn-ea"/>
                          <a:cs typeface="Arial" panose="020B0604020202020204" pitchFamily="34" charset="0"/>
                        </a:rPr>
                        <a:t>Currency</a:t>
                      </a:r>
                      <a:endParaRPr lang="en-US" sz="1800" dirty="0">
                        <a:latin typeface="Arial" panose="020B0604020202020204" pitchFamily="34" charset="0"/>
                        <a:cs typeface="Arial" panose="020B0604020202020204" pitchFamily="34" charset="0"/>
                      </a:endParaRPr>
                    </a:p>
                  </a:txBody>
                  <a:tcPr/>
                </a:tc>
                <a:tc>
                  <a:txBody>
                    <a:bodyPr/>
                    <a:lstStyle/>
                    <a:p>
                      <a:pPr algn="ctr"/>
                      <a:r>
                        <a:rPr lang="en-US" sz="1800" b="0" i="0" u="none" strike="noStrike" kern="1200" baseline="0" dirty="0">
                          <a:solidFill>
                            <a:schemeClr val="tx1"/>
                          </a:solidFill>
                          <a:latin typeface="Arial" panose="020B0604020202020204" pitchFamily="34" charset="0"/>
                          <a:ea typeface="+mn-ea"/>
                          <a:cs typeface="Arial" panose="020B0604020202020204" pitchFamily="34" charset="0"/>
                        </a:rPr>
                        <a:t>$ 1,486</a:t>
                      </a:r>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137160">
                <a:tc>
                  <a:txBody>
                    <a:bodyPr/>
                    <a:lstStyle/>
                    <a:p>
                      <a:r>
                        <a:rPr lang="en-US" sz="1800" b="0" i="1" u="none" strike="noStrike" kern="1200" baseline="0" dirty="0">
                          <a:solidFill>
                            <a:schemeClr val="tx1"/>
                          </a:solidFill>
                          <a:latin typeface="Arial" panose="020B0604020202020204" pitchFamily="34" charset="0"/>
                          <a:ea typeface="+mn-ea"/>
                          <a:cs typeface="Arial" panose="020B0604020202020204" pitchFamily="34" charset="0"/>
                        </a:rPr>
                        <a:t>M</a:t>
                      </a:r>
                      <a:r>
                        <a:rPr lang="en-US" sz="1800" b="0" i="0" u="none" strike="noStrike" kern="1200" baseline="0" dirty="0">
                          <a:solidFill>
                            <a:schemeClr val="tx1"/>
                          </a:solidFill>
                          <a:latin typeface="Arial" panose="020B0604020202020204" pitchFamily="34" charset="0"/>
                          <a:ea typeface="+mn-ea"/>
                          <a:cs typeface="Arial" panose="020B0604020202020204" pitchFamily="34" charset="0"/>
                        </a:rPr>
                        <a:t>1</a:t>
                      </a:r>
                      <a:endParaRPr lang="en-US" sz="1800" dirty="0">
                        <a:latin typeface="Arial" panose="020B0604020202020204" pitchFamily="34" charset="0"/>
                        <a:cs typeface="Arial" panose="020B0604020202020204" pitchFamily="34" charset="0"/>
                      </a:endParaRPr>
                    </a:p>
                  </a:txBody>
                  <a:tcPr/>
                </a:tc>
                <a:tc>
                  <a:txBody>
                    <a:bodyPr/>
                    <a:lstStyle/>
                    <a:p>
                      <a:r>
                        <a:rPr lang="fr-FR" sz="1800" b="0" i="0" u="none" strike="noStrike" kern="1200" baseline="0" dirty="0" err="1">
                          <a:solidFill>
                            <a:schemeClr val="tx1"/>
                          </a:solidFill>
                          <a:latin typeface="Arial" panose="020B0604020202020204" pitchFamily="34" charset="0"/>
                          <a:ea typeface="+mn-ea"/>
                          <a:cs typeface="Arial" panose="020B0604020202020204" pitchFamily="34" charset="0"/>
                        </a:rPr>
                        <a:t>Currency</a:t>
                      </a:r>
                      <a:r>
                        <a:rPr lang="fr-FR" sz="1800" b="0" i="0" u="none" strike="noStrike" kern="1200" baseline="0" dirty="0">
                          <a:solidFill>
                            <a:schemeClr val="tx1"/>
                          </a:solidFill>
                          <a:latin typeface="Arial" panose="020B0604020202020204" pitchFamily="34" charset="0"/>
                          <a:ea typeface="+mn-ea"/>
                          <a:cs typeface="Arial" panose="020B0604020202020204" pitchFamily="34" charset="0"/>
                        </a:rPr>
                        <a:t> plus </a:t>
                      </a:r>
                      <a:r>
                        <a:rPr lang="fr-FR" sz="1800" b="0" i="0" u="none" strike="noStrike" kern="1200" baseline="0" dirty="0" err="1">
                          <a:solidFill>
                            <a:schemeClr val="tx1"/>
                          </a:solidFill>
                          <a:latin typeface="Arial" panose="020B0604020202020204" pitchFamily="34" charset="0"/>
                          <a:ea typeface="+mn-ea"/>
                          <a:cs typeface="Arial" panose="020B0604020202020204" pitchFamily="34" charset="0"/>
                        </a:rPr>
                        <a:t>demand</a:t>
                      </a:r>
                      <a:r>
                        <a:rPr lang="fr-FR" sz="1800" b="0" i="0" u="none" strike="noStrike" kern="1200" baseline="0" dirty="0">
                          <a:solidFill>
                            <a:schemeClr val="tx1"/>
                          </a:solidFill>
                          <a:latin typeface="Arial" panose="020B0604020202020204" pitchFamily="34" charset="0"/>
                          <a:ea typeface="+mn-ea"/>
                          <a:cs typeface="Arial" panose="020B0604020202020204" pitchFamily="34" charset="0"/>
                        </a:rPr>
                        <a:t> </a:t>
                      </a:r>
                      <a:r>
                        <a:rPr lang="fr-FR" sz="1800" b="0" i="0" u="none" strike="noStrike" kern="1200" baseline="0" dirty="0" err="1">
                          <a:solidFill>
                            <a:schemeClr val="tx1"/>
                          </a:solidFill>
                          <a:latin typeface="Arial" panose="020B0604020202020204" pitchFamily="34" charset="0"/>
                          <a:ea typeface="+mn-ea"/>
                          <a:cs typeface="Arial" panose="020B0604020202020204" pitchFamily="34" charset="0"/>
                        </a:rPr>
                        <a:t>deposits</a:t>
                      </a:r>
                      <a:r>
                        <a:rPr lang="fr-FR" sz="1800" b="0" i="0" u="none" strike="noStrike" kern="1200" baseline="0" dirty="0">
                          <a:solidFill>
                            <a:schemeClr val="tx1"/>
                          </a:solidFill>
                          <a:latin typeface="Arial" panose="020B0604020202020204" pitchFamily="34" charset="0"/>
                          <a:ea typeface="+mn-ea"/>
                          <a:cs typeface="Arial" panose="020B0604020202020204" pitchFamily="34" charset="0"/>
                        </a:rPr>
                        <a:t>, traveler’s </a:t>
                      </a:r>
                      <a:r>
                        <a:rPr lang="en-US" sz="1800" b="0" i="0" u="none" strike="noStrike" kern="1200" baseline="0" dirty="0">
                          <a:solidFill>
                            <a:schemeClr val="tx1"/>
                          </a:solidFill>
                          <a:latin typeface="Arial" panose="020B0604020202020204" pitchFamily="34" charset="0"/>
                          <a:ea typeface="+mn-ea"/>
                          <a:cs typeface="Arial" panose="020B0604020202020204" pitchFamily="34" charset="0"/>
                        </a:rPr>
                        <a:t>checks, and other checkable deposits</a:t>
                      </a:r>
                      <a:endParaRPr lang="en-US" sz="1800" dirty="0">
                        <a:latin typeface="Arial" panose="020B0604020202020204" pitchFamily="34" charset="0"/>
                        <a:cs typeface="Arial" panose="020B0604020202020204" pitchFamily="34" charset="0"/>
                      </a:endParaRPr>
                    </a:p>
                  </a:txBody>
                  <a:tcPr/>
                </a:tc>
                <a:tc>
                  <a:txBody>
                    <a:bodyPr/>
                    <a:lstStyle/>
                    <a:p>
                      <a:pPr algn="ctr"/>
                      <a:r>
                        <a:rPr lang="en-US" sz="1800" b="0" i="0" u="none" strike="noStrike" kern="1200" baseline="0" dirty="0">
                          <a:solidFill>
                            <a:schemeClr val="tx1"/>
                          </a:solidFill>
                          <a:latin typeface="Arial" panose="020B0604020202020204" pitchFamily="34" charset="0"/>
                          <a:ea typeface="+mn-ea"/>
                          <a:cs typeface="Arial" panose="020B0604020202020204" pitchFamily="34" charset="0"/>
                        </a:rPr>
                        <a:t>3,528</a:t>
                      </a:r>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182880">
                <a:tc>
                  <a:txBody>
                    <a:bodyPr/>
                    <a:lstStyle/>
                    <a:p>
                      <a:r>
                        <a:rPr lang="en-US" sz="1800" b="0" i="1" u="none" strike="noStrike" kern="1200" baseline="0" dirty="0">
                          <a:solidFill>
                            <a:schemeClr val="tx1"/>
                          </a:solidFill>
                          <a:latin typeface="Arial" panose="020B0604020202020204" pitchFamily="34" charset="0"/>
                          <a:ea typeface="+mn-ea"/>
                          <a:cs typeface="Arial" panose="020B0604020202020204" pitchFamily="34" charset="0"/>
                        </a:rPr>
                        <a:t>M</a:t>
                      </a:r>
                      <a:r>
                        <a:rPr lang="en-US" sz="1800" b="0" i="0" u="none" strike="noStrike" kern="1200" baseline="0" dirty="0">
                          <a:solidFill>
                            <a:schemeClr val="tx1"/>
                          </a:solidFill>
                          <a:latin typeface="Arial" panose="020B0604020202020204" pitchFamily="34" charset="0"/>
                          <a:ea typeface="+mn-ea"/>
                          <a:cs typeface="Arial" panose="020B0604020202020204" pitchFamily="34" charset="0"/>
                        </a:rPr>
                        <a:t>2</a:t>
                      </a:r>
                      <a:endParaRPr lang="en-US" sz="1800" dirty="0">
                        <a:latin typeface="Arial" panose="020B0604020202020204" pitchFamily="34" charset="0"/>
                        <a:cs typeface="Arial" panose="020B0604020202020204" pitchFamily="34" charset="0"/>
                      </a:endParaRPr>
                    </a:p>
                  </a:txBody>
                  <a:tcPr/>
                </a:tc>
                <a:tc>
                  <a:txBody>
                    <a:bodyPr/>
                    <a:lstStyle/>
                    <a:p>
                      <a:r>
                        <a:rPr lang="en-US" sz="1800" b="0" i="1" u="none" strike="noStrike" kern="1200" baseline="0" dirty="0">
                          <a:solidFill>
                            <a:schemeClr val="tx1"/>
                          </a:solidFill>
                          <a:latin typeface="Arial" panose="020B0604020202020204" pitchFamily="34" charset="0"/>
                          <a:ea typeface="+mn-ea"/>
                          <a:cs typeface="Arial" panose="020B0604020202020204" pitchFamily="34" charset="0"/>
                        </a:rPr>
                        <a:t>M</a:t>
                      </a:r>
                      <a:r>
                        <a:rPr lang="en-US" sz="1800" b="0" i="0" u="none" strike="noStrike" kern="1200" baseline="0" dirty="0">
                          <a:solidFill>
                            <a:schemeClr val="tx1"/>
                          </a:solidFill>
                          <a:latin typeface="Arial" panose="020B0604020202020204" pitchFamily="34" charset="0"/>
                          <a:ea typeface="+mn-ea"/>
                          <a:cs typeface="Arial" panose="020B0604020202020204" pitchFamily="34" charset="0"/>
                        </a:rPr>
                        <a:t>1 plus retail money market mutual fund balances, saving deposits (including money market deposit accounts), and small time deposits</a:t>
                      </a:r>
                      <a:endParaRPr lang="en-US" sz="1800" dirty="0">
                        <a:latin typeface="Arial" panose="020B0604020202020204" pitchFamily="34" charset="0"/>
                        <a:cs typeface="Arial" panose="020B0604020202020204" pitchFamily="34" charset="0"/>
                      </a:endParaRPr>
                    </a:p>
                  </a:txBody>
                  <a:tcPr/>
                </a:tc>
                <a:tc>
                  <a:txBody>
                    <a:bodyPr/>
                    <a:lstStyle/>
                    <a:p>
                      <a:pPr algn="ctr"/>
                      <a:r>
                        <a:rPr lang="en-US" sz="1800" b="0" i="0" u="none" strike="noStrike" kern="1200" baseline="0" dirty="0">
                          <a:solidFill>
                            <a:schemeClr val="tx1"/>
                          </a:solidFill>
                          <a:latin typeface="Arial" panose="020B0604020202020204" pitchFamily="34" charset="0"/>
                          <a:ea typeface="+mn-ea"/>
                          <a:cs typeface="Arial" panose="020B0604020202020204" pitchFamily="34" charset="0"/>
                        </a:rPr>
                        <a:t>13,602</a:t>
                      </a:r>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6159206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Banks’ role in the monetary system, part 1</a:t>
            </a:r>
            <a:endParaRPr lang="en-US" dirty="0"/>
          </a:p>
        </p:txBody>
      </p:sp>
      <p:sp>
        <p:nvSpPr>
          <p:cNvPr id="3" name="Content Placeholder 2"/>
          <p:cNvSpPr>
            <a:spLocks noGrp="1"/>
          </p:cNvSpPr>
          <p:nvPr>
            <p:ph type="body" sz="quarter" idx="10"/>
          </p:nvPr>
        </p:nvSpPr>
        <p:spPr/>
        <p:txBody>
          <a:bodyPr/>
          <a:lstStyle/>
          <a:p>
            <a:pPr>
              <a:spcBef>
                <a:spcPts val="600"/>
              </a:spcBef>
            </a:pPr>
            <a:r>
              <a:rPr lang="en-US" dirty="0">
                <a:latin typeface="Arial" panose="020B0604020202020204" pitchFamily="34" charset="0"/>
                <a:cs typeface="Arial" panose="020B0604020202020204" pitchFamily="34" charset="0"/>
              </a:rPr>
              <a:t>The money supply equals currency plus demand (checking account) deposits</a:t>
            </a:r>
          </a:p>
          <a:p>
            <a:pPr>
              <a:spcBef>
                <a:spcPts val="600"/>
              </a:spcBef>
            </a:pPr>
            <a:endParaRPr lang="en-US" b="1" i="1" dirty="0">
              <a:latin typeface="Arial" panose="020B0604020202020204" pitchFamily="34" charset="0"/>
              <a:cs typeface="Arial" panose="020B0604020202020204" pitchFamily="34" charset="0"/>
            </a:endParaRPr>
          </a:p>
          <a:p>
            <a:pPr>
              <a:spcBef>
                <a:spcPts val="600"/>
              </a:spcBef>
            </a:pPr>
            <a:endParaRPr lang="en-US" b="1" i="1" dirty="0">
              <a:latin typeface="Arial" panose="020B0604020202020204" pitchFamily="34" charset="0"/>
              <a:cs typeface="Arial" panose="020B0604020202020204" pitchFamily="34" charset="0"/>
            </a:endParaRPr>
          </a:p>
          <a:p>
            <a:pPr>
              <a:spcBef>
                <a:spcPts val="600"/>
              </a:spcBef>
            </a:pPr>
            <a:r>
              <a:rPr lang="en-US" b="1" i="1" dirty="0">
                <a:latin typeface="Arial" panose="020B0604020202020204" pitchFamily="34" charset="0"/>
                <a:cs typeface="Arial" panose="020B0604020202020204" pitchFamily="34" charset="0"/>
              </a:rPr>
              <a:t>			M</a:t>
            </a:r>
            <a:r>
              <a:rPr lang="en-US" dirty="0">
                <a:latin typeface="Arial" panose="020B0604020202020204" pitchFamily="34" charset="0"/>
                <a:cs typeface="Arial" panose="020B0604020202020204" pitchFamily="34" charset="0"/>
              </a:rPr>
              <a:t> = </a:t>
            </a:r>
            <a:r>
              <a:rPr lang="en-US" b="1" i="1" dirty="0">
                <a:latin typeface="Arial" panose="020B0604020202020204" pitchFamily="34" charset="0"/>
                <a:cs typeface="Arial" panose="020B0604020202020204" pitchFamily="34" charset="0"/>
              </a:rPr>
              <a:t>C</a:t>
            </a:r>
            <a:r>
              <a:rPr lang="en-US" dirty="0">
                <a:latin typeface="Arial" panose="020B0604020202020204" pitchFamily="34" charset="0"/>
                <a:cs typeface="Arial" panose="020B0604020202020204" pitchFamily="34" charset="0"/>
              </a:rPr>
              <a:t> + </a:t>
            </a:r>
            <a:r>
              <a:rPr lang="en-US" b="1" i="1" dirty="0">
                <a:latin typeface="Arial" panose="020B0604020202020204" pitchFamily="34" charset="0"/>
                <a:cs typeface="Arial" panose="020B0604020202020204" pitchFamily="34" charset="0"/>
              </a:rPr>
              <a:t>D</a:t>
            </a:r>
          </a:p>
          <a:p>
            <a:pPr>
              <a:spcBef>
                <a:spcPts val="600"/>
              </a:spcBef>
            </a:pPr>
            <a:endParaRPr lang="en-US" b="1" i="1" dirty="0">
              <a:latin typeface="Arial" panose="020B0604020202020204" pitchFamily="34" charset="0"/>
              <a:cs typeface="Arial" panose="020B0604020202020204" pitchFamily="34" charset="0"/>
            </a:endParaRPr>
          </a:p>
          <a:p>
            <a:pPr>
              <a:spcBef>
                <a:spcPts val="600"/>
              </a:spcBef>
            </a:pPr>
            <a:endParaRPr lang="en-US" dirty="0">
              <a:latin typeface="Arial" panose="020B0604020202020204" pitchFamily="34" charset="0"/>
              <a:cs typeface="Arial" panose="020B0604020202020204" pitchFamily="34" charset="0"/>
            </a:endParaRPr>
          </a:p>
          <a:p>
            <a:pPr>
              <a:spcBef>
                <a:spcPts val="600"/>
              </a:spcBef>
            </a:pPr>
            <a:r>
              <a:rPr lang="en-US" dirty="0">
                <a:latin typeface="Arial" panose="020B0604020202020204" pitchFamily="34" charset="0"/>
                <a:cs typeface="Arial" panose="020B0604020202020204" pitchFamily="34" charset="0"/>
              </a:rPr>
              <a:t>Since the money supply includes demand deposits, the banking system plays an important role.</a:t>
            </a:r>
          </a:p>
        </p:txBody>
      </p:sp>
    </p:spTree>
    <p:extLst>
      <p:ext uri="{BB962C8B-B14F-4D97-AF65-F5344CB8AC3E}">
        <p14:creationId xmlns:p14="http://schemas.microsoft.com/office/powerpoint/2010/main" val="4033757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A few preliminaries</a:t>
            </a:r>
            <a:endParaRPr lang="en-US" dirty="0"/>
          </a:p>
        </p:txBody>
      </p:sp>
      <p:sp>
        <p:nvSpPr>
          <p:cNvPr id="3" name="Content Placeholder 2"/>
          <p:cNvSpPr>
            <a:spLocks noGrp="1"/>
          </p:cNvSpPr>
          <p:nvPr>
            <p:ph type="body" sz="quarter" idx="10"/>
          </p:nvPr>
        </p:nvSpPr>
        <p:spPr/>
        <p:txBody>
          <a:bodyPr/>
          <a:lstStyle/>
          <a:p>
            <a:pPr marL="342900" indent="-342900">
              <a:spcBef>
                <a:spcPts val="600"/>
              </a:spcBef>
              <a:buClr>
                <a:schemeClr val="tx1"/>
              </a:buClr>
              <a:buSzPct val="100000"/>
              <a:buFont typeface="Arial" panose="020B0604020202020204" pitchFamily="34" charset="0"/>
              <a:buChar char="•"/>
            </a:pPr>
            <a:r>
              <a:rPr lang="en-US" b="1" dirty="0">
                <a:solidFill>
                  <a:srgbClr val="CC0000"/>
                </a:solidFill>
                <a:latin typeface="Arial" panose="020B0604020202020204" pitchFamily="34" charset="0"/>
                <a:cs typeface="Arial" panose="020B0604020202020204" pitchFamily="34" charset="0"/>
              </a:rPr>
              <a:t>Reserves</a:t>
            </a:r>
            <a:r>
              <a:rPr lang="en-US"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R</a:t>
            </a:r>
            <a:r>
              <a:rPr lang="en-US" dirty="0">
                <a:latin typeface="Arial" panose="020B0604020202020204" pitchFamily="34" charset="0"/>
                <a:cs typeface="Arial" panose="020B0604020202020204" pitchFamily="34" charset="0"/>
              </a:rPr>
              <a:t> ): the portion of deposits that banks have not lent.</a:t>
            </a:r>
          </a:p>
          <a:p>
            <a:pPr marL="342900" indent="-342900">
              <a:spcBef>
                <a:spcPts val="600"/>
              </a:spcBef>
              <a:buClr>
                <a:schemeClr val="tx1"/>
              </a:buClr>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A bank’s liabilities include deposits; assets include reserves and outstanding loans.</a:t>
            </a:r>
          </a:p>
          <a:p>
            <a:pPr marL="342900" indent="-342900">
              <a:spcBef>
                <a:spcPts val="600"/>
              </a:spcBef>
              <a:buClr>
                <a:schemeClr val="tx1"/>
              </a:buClr>
              <a:buSzPct val="100000"/>
              <a:buFont typeface="Arial" panose="020B0604020202020204" pitchFamily="34" charset="0"/>
              <a:buChar char="•"/>
            </a:pPr>
            <a:r>
              <a:rPr lang="en-US" b="1" dirty="0">
                <a:solidFill>
                  <a:srgbClr val="CC0000"/>
                </a:solidFill>
                <a:latin typeface="Arial" panose="020B0604020202020204" pitchFamily="34" charset="0"/>
                <a:cs typeface="Arial" panose="020B0604020202020204" pitchFamily="34" charset="0"/>
              </a:rPr>
              <a:t>100-percent-reserve banking</a:t>
            </a:r>
            <a:r>
              <a:rPr lang="en-US" dirty="0">
                <a:latin typeface="Arial" panose="020B0604020202020204" pitchFamily="34" charset="0"/>
                <a:cs typeface="Arial" panose="020B0604020202020204" pitchFamily="34" charset="0"/>
              </a:rPr>
              <a:t>: a system in which banks hold all deposits as reserves.</a:t>
            </a:r>
          </a:p>
          <a:p>
            <a:pPr marL="342900" indent="-342900">
              <a:spcBef>
                <a:spcPts val="600"/>
              </a:spcBef>
              <a:buClr>
                <a:schemeClr val="tx1"/>
              </a:buClr>
              <a:buSzPct val="100000"/>
              <a:buFont typeface="Arial" panose="020B0604020202020204" pitchFamily="34" charset="0"/>
              <a:buChar char="•"/>
            </a:pPr>
            <a:r>
              <a:rPr lang="en-US" b="1" dirty="0">
                <a:solidFill>
                  <a:srgbClr val="CC0000"/>
                </a:solidFill>
                <a:latin typeface="Arial" panose="020B0604020202020204" pitchFamily="34" charset="0"/>
                <a:cs typeface="Arial" panose="020B0604020202020204" pitchFamily="34" charset="0"/>
              </a:rPr>
              <a:t>Fractional-reserve banking</a:t>
            </a:r>
            <a:r>
              <a:rPr lang="en-US" dirty="0">
                <a:latin typeface="Arial" panose="020B0604020202020204" pitchFamily="34" charset="0"/>
                <a:cs typeface="Arial" panose="020B0604020202020204" pitchFamily="34" charset="0"/>
              </a:rPr>
              <a:t>: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a system in which banks hold a fraction of their deposits as reserves.</a:t>
            </a:r>
          </a:p>
        </p:txBody>
      </p:sp>
    </p:spTree>
    <p:extLst>
      <p:ext uri="{BB962C8B-B14F-4D97-AF65-F5344CB8AC3E}">
        <p14:creationId xmlns:p14="http://schemas.microsoft.com/office/powerpoint/2010/main" val="14432638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Banks’ role in the monetary system, part 2</a:t>
            </a:r>
            <a:endParaRPr lang="en-US" dirty="0"/>
          </a:p>
        </p:txBody>
      </p:sp>
      <p:sp>
        <p:nvSpPr>
          <p:cNvPr id="3" name="Content Placeholder 2"/>
          <p:cNvSpPr>
            <a:spLocks noGrp="1"/>
          </p:cNvSpPr>
          <p:nvPr>
            <p:ph type="body" sz="quarter" idx="10"/>
          </p:nvPr>
        </p:nvSpPr>
        <p:spPr/>
        <p:txBody>
          <a:bodyPr/>
          <a:lstStyle/>
          <a:p>
            <a:pPr marL="342900" indent="-342900">
              <a:spcBef>
                <a:spcPts val="600"/>
              </a:spcBef>
              <a:buClr>
                <a:schemeClr val="tx1"/>
              </a:buClr>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To understand the role of banks, we will consider three scenarios:</a:t>
            </a:r>
          </a:p>
          <a:p>
            <a:pPr marL="914400" lvl="1" indent="-457200">
              <a:spcBef>
                <a:spcPts val="600"/>
              </a:spcBef>
              <a:buClrTx/>
              <a:buFont typeface="+mj-lt"/>
              <a:buAutoNum type="arabicPeriod"/>
            </a:pPr>
            <a:r>
              <a:rPr lang="en-US" dirty="0">
                <a:latin typeface="Arial" panose="020B0604020202020204" pitchFamily="34" charset="0"/>
                <a:cs typeface="Arial" panose="020B0604020202020204" pitchFamily="34" charset="0"/>
              </a:rPr>
              <a:t>No banks</a:t>
            </a:r>
          </a:p>
          <a:p>
            <a:pPr marL="914400" lvl="1" indent="-457200">
              <a:spcBef>
                <a:spcPts val="600"/>
              </a:spcBef>
              <a:buClrTx/>
              <a:buFont typeface="+mj-lt"/>
              <a:buAutoNum type="arabicPeriod"/>
            </a:pPr>
            <a:r>
              <a:rPr lang="en-US" dirty="0">
                <a:latin typeface="Arial" panose="020B0604020202020204" pitchFamily="34" charset="0"/>
                <a:cs typeface="Arial" panose="020B0604020202020204" pitchFamily="34" charset="0"/>
              </a:rPr>
              <a:t>100-percent-reserve banking (banks hold all deposits as reserves)</a:t>
            </a:r>
          </a:p>
          <a:p>
            <a:pPr marL="914400" lvl="1" indent="-457200">
              <a:spcBef>
                <a:spcPts val="600"/>
              </a:spcBef>
              <a:buClrTx/>
              <a:buFont typeface="+mj-lt"/>
              <a:buAutoNum type="arabicPeriod"/>
            </a:pPr>
            <a:r>
              <a:rPr lang="en-US" dirty="0">
                <a:latin typeface="Arial" panose="020B0604020202020204" pitchFamily="34" charset="0"/>
                <a:cs typeface="Arial" panose="020B0604020202020204" pitchFamily="34" charset="0"/>
              </a:rPr>
              <a:t>Fractional-reserve banking (banks hold a fraction of deposits as reserves, use the rest to make loans)</a:t>
            </a:r>
          </a:p>
          <a:p>
            <a:pPr marL="342900" indent="-342900">
              <a:spcBef>
                <a:spcPts val="600"/>
              </a:spcBef>
              <a:buClr>
                <a:schemeClr val="tx1"/>
              </a:buClr>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In each scenario, we assume </a:t>
            </a:r>
            <a:r>
              <a:rPr lang="en-US" b="1" i="1" dirty="0">
                <a:latin typeface="Arial" panose="020B0604020202020204" pitchFamily="34" charset="0"/>
                <a:cs typeface="Arial" panose="020B0604020202020204" pitchFamily="34" charset="0"/>
              </a:rPr>
              <a:t>C</a:t>
            </a:r>
            <a:r>
              <a:rPr lang="en-US" dirty="0">
                <a:latin typeface="Arial" panose="020B0604020202020204" pitchFamily="34" charset="0"/>
                <a:cs typeface="Arial" panose="020B0604020202020204" pitchFamily="34" charset="0"/>
              </a:rPr>
              <a:t> = $1,000.</a:t>
            </a:r>
          </a:p>
        </p:txBody>
      </p:sp>
    </p:spTree>
    <p:extLst>
      <p:ext uri="{BB962C8B-B14F-4D97-AF65-F5344CB8AC3E}">
        <p14:creationId xmlns:p14="http://schemas.microsoft.com/office/powerpoint/2010/main" val="932543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Scenario 1: No banks</a:t>
            </a:r>
            <a:endParaRPr lang="en-US" dirty="0"/>
          </a:p>
        </p:txBody>
      </p:sp>
      <p:sp>
        <p:nvSpPr>
          <p:cNvPr id="3" name="Content Placeholder 2"/>
          <p:cNvSpPr>
            <a:spLocks noGrp="1"/>
          </p:cNvSpPr>
          <p:nvPr>
            <p:ph type="body" sz="quarter" idx="10"/>
          </p:nvPr>
        </p:nvSpPr>
        <p:spPr/>
        <p:txBody>
          <a:bodyPr/>
          <a:lstStyle/>
          <a:p>
            <a:pPr>
              <a:spcBef>
                <a:spcPts val="600"/>
              </a:spcBef>
            </a:pPr>
            <a:r>
              <a:rPr lang="en-US" dirty="0">
                <a:latin typeface="Arial" panose="020B0604020202020204" pitchFamily="34" charset="0"/>
                <a:cs typeface="Arial" panose="020B0604020202020204" pitchFamily="34" charset="0"/>
              </a:rPr>
              <a:t>With no banks,</a:t>
            </a:r>
            <a:br>
              <a:rPr lang="en-US" dirty="0">
                <a:latin typeface="Arial" panose="020B0604020202020204" pitchFamily="34" charset="0"/>
                <a:cs typeface="Arial" panose="020B0604020202020204" pitchFamily="34" charset="0"/>
              </a:rPr>
            </a:br>
            <a:r>
              <a:rPr lang="en-US" b="1" i="1" dirty="0">
                <a:latin typeface="Arial" panose="020B0604020202020204" pitchFamily="34" charset="0"/>
                <a:cs typeface="Arial" panose="020B0604020202020204" pitchFamily="34" charset="0"/>
              </a:rPr>
              <a:t>D</a:t>
            </a:r>
            <a:r>
              <a:rPr lang="en-US" dirty="0">
                <a:latin typeface="Arial" panose="020B0604020202020204" pitchFamily="34" charset="0"/>
                <a:cs typeface="Arial" panose="020B0604020202020204" pitchFamily="34" charset="0"/>
              </a:rPr>
              <a:t> = 0 and </a:t>
            </a:r>
            <a:r>
              <a:rPr lang="en-US" b="1" i="1" dirty="0">
                <a:latin typeface="Arial" panose="020B0604020202020204" pitchFamily="34" charset="0"/>
                <a:cs typeface="Arial" panose="020B0604020202020204" pitchFamily="34" charset="0"/>
              </a:rPr>
              <a:t>M</a:t>
            </a:r>
            <a:r>
              <a:rPr lang="en-US" dirty="0">
                <a:latin typeface="Arial" panose="020B0604020202020204" pitchFamily="34" charset="0"/>
                <a:cs typeface="Arial" panose="020B0604020202020204" pitchFamily="34" charset="0"/>
              </a:rPr>
              <a:t> = </a:t>
            </a:r>
            <a:r>
              <a:rPr lang="en-US" b="1" i="1" dirty="0">
                <a:latin typeface="Arial" panose="020B0604020202020204" pitchFamily="34" charset="0"/>
                <a:cs typeface="Arial" panose="020B0604020202020204" pitchFamily="34" charset="0"/>
              </a:rPr>
              <a:t>C</a:t>
            </a:r>
            <a:r>
              <a:rPr lang="en-US" dirty="0">
                <a:latin typeface="Arial" panose="020B0604020202020204" pitchFamily="34" charset="0"/>
                <a:cs typeface="Arial" panose="020B0604020202020204" pitchFamily="34" charset="0"/>
              </a:rPr>
              <a:t> = $1,000.</a:t>
            </a:r>
          </a:p>
        </p:txBody>
      </p:sp>
    </p:spTree>
    <p:extLst>
      <p:ext uri="{BB962C8B-B14F-4D97-AF65-F5344CB8AC3E}">
        <p14:creationId xmlns:p14="http://schemas.microsoft.com/office/powerpoint/2010/main" val="512315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Scenario 2: 100-percent-reserve banking</a:t>
            </a:r>
            <a:endParaRPr lang="en-US" dirty="0"/>
          </a:p>
        </p:txBody>
      </p:sp>
      <p:sp>
        <p:nvSpPr>
          <p:cNvPr id="3" name="Content Placeholder 4"/>
          <p:cNvSpPr>
            <a:spLocks noGrp="1"/>
          </p:cNvSpPr>
          <p:nvPr>
            <p:ph type="body" sz="quarter" idx="10"/>
          </p:nvPr>
        </p:nvSpPr>
        <p:spPr>
          <a:xfrm>
            <a:off x="478361" y="1219686"/>
            <a:ext cx="8256064" cy="1345714"/>
          </a:xfrm>
        </p:spPr>
        <p:txBody>
          <a:bodyPr/>
          <a:lstStyle/>
          <a:p>
            <a:pPr marL="342900" indent="-342900">
              <a:spcBef>
                <a:spcPts val="600"/>
              </a:spcBef>
              <a:buClr>
                <a:srgbClr val="CC6600"/>
              </a:buClr>
              <a:buSzPct val="120000"/>
              <a:buFont typeface="Wingdings" pitchFamily="2" charset="2"/>
              <a:buChar char="§"/>
            </a:pPr>
            <a:r>
              <a:rPr lang="en-US" dirty="0">
                <a:latin typeface="Arial" panose="020B0604020202020204" pitchFamily="34" charset="0"/>
                <a:cs typeface="Arial" panose="020B0604020202020204" pitchFamily="34" charset="0"/>
              </a:rPr>
              <a:t>Initially </a:t>
            </a:r>
            <a:r>
              <a:rPr lang="en-US" b="1" i="1" dirty="0">
                <a:latin typeface="Arial" panose="020B0604020202020204" pitchFamily="34" charset="0"/>
                <a:cs typeface="Arial" panose="020B0604020202020204" pitchFamily="34" charset="0"/>
              </a:rPr>
              <a:t>C</a:t>
            </a:r>
            <a:r>
              <a:rPr lang="en-US" dirty="0">
                <a:latin typeface="Arial" panose="020B0604020202020204" pitchFamily="34" charset="0"/>
                <a:cs typeface="Arial" panose="020B0604020202020204" pitchFamily="34" charset="0"/>
              </a:rPr>
              <a:t> = $1000, </a:t>
            </a:r>
            <a:r>
              <a:rPr lang="en-US" b="1" i="1" dirty="0">
                <a:latin typeface="Arial" panose="020B0604020202020204" pitchFamily="34" charset="0"/>
                <a:cs typeface="Arial" panose="020B0604020202020204" pitchFamily="34" charset="0"/>
              </a:rPr>
              <a:t>D</a:t>
            </a:r>
            <a:r>
              <a:rPr lang="en-US" dirty="0">
                <a:latin typeface="Arial" panose="020B0604020202020204" pitchFamily="34" charset="0"/>
                <a:cs typeface="Arial" panose="020B0604020202020204" pitchFamily="34" charset="0"/>
              </a:rPr>
              <a:t> = $0, </a:t>
            </a:r>
            <a:r>
              <a:rPr lang="en-US" b="1" i="1" dirty="0">
                <a:latin typeface="Arial" panose="020B0604020202020204" pitchFamily="34" charset="0"/>
                <a:cs typeface="Arial" panose="020B0604020202020204" pitchFamily="34" charset="0"/>
              </a:rPr>
              <a:t>M</a:t>
            </a:r>
            <a:r>
              <a:rPr lang="en-US" dirty="0">
                <a:latin typeface="Arial" panose="020B0604020202020204" pitchFamily="34" charset="0"/>
                <a:cs typeface="Arial" panose="020B0604020202020204" pitchFamily="34" charset="0"/>
              </a:rPr>
              <a:t> = $1,000</a:t>
            </a:r>
          </a:p>
          <a:p>
            <a:pPr marL="342900" indent="-342900">
              <a:spcBef>
                <a:spcPts val="600"/>
              </a:spcBef>
              <a:buClr>
                <a:srgbClr val="CC6600"/>
              </a:buClr>
              <a:buSzPct val="120000"/>
              <a:buFont typeface="Wingdings" pitchFamily="2" charset="2"/>
              <a:buChar char="§"/>
            </a:pPr>
            <a:r>
              <a:rPr lang="en-US" dirty="0">
                <a:latin typeface="Arial" panose="020B0604020202020204" pitchFamily="34" charset="0"/>
                <a:cs typeface="Arial" panose="020B0604020202020204" pitchFamily="34" charset="0"/>
              </a:rPr>
              <a:t>Now suppose households deposit the $1,000 at “Firstbank.</a:t>
            </a:r>
          </a:p>
        </p:txBody>
      </p:sp>
      <p:sp>
        <p:nvSpPr>
          <p:cNvPr id="5" name="Content Placeholder 4"/>
          <p:cNvSpPr>
            <a:spLocks noGrp="1"/>
          </p:cNvSpPr>
          <p:nvPr>
            <p:ph sz="quarter" idx="12"/>
          </p:nvPr>
        </p:nvSpPr>
        <p:spPr>
          <a:xfrm>
            <a:off x="379002" y="3234082"/>
            <a:ext cx="4487861" cy="487018"/>
          </a:xfrm>
        </p:spPr>
        <p:txBody>
          <a:bodyPr/>
          <a:lstStyle/>
          <a:p>
            <a:r>
              <a:rPr lang="en-US" b="1" dirty="0">
                <a:latin typeface="Arial" panose="020B0604020202020204" pitchFamily="34" charset="0"/>
                <a:cs typeface="Arial" panose="020B0604020202020204" pitchFamily="34" charset="0"/>
              </a:rPr>
              <a:t>FIRSTBANK’S balance sheet</a:t>
            </a:r>
          </a:p>
        </p:txBody>
      </p:sp>
      <p:graphicFrame>
        <p:nvGraphicFramePr>
          <p:cNvPr id="14" name="Table Placeholder 13">
            <a:extLst>
              <a:ext uri="{FF2B5EF4-FFF2-40B4-BE49-F238E27FC236}">
                <a16:creationId xmlns:a16="http://schemas.microsoft.com/office/drawing/2014/main" id="{A1C29A25-05FB-4ADC-B5BC-DA01896684D8}"/>
              </a:ext>
            </a:extLst>
          </p:cNvPr>
          <p:cNvGraphicFramePr>
            <a:graphicFrameLocks noGrp="1"/>
          </p:cNvGraphicFramePr>
          <p:nvPr>
            <p:ph type="tbl" sz="quarter" idx="14"/>
            <p:extLst>
              <p:ext uri="{D42A27DB-BD31-4B8C-83A1-F6EECF244321}">
                <p14:modId xmlns:p14="http://schemas.microsoft.com/office/powerpoint/2010/main" val="1193005051"/>
              </p:ext>
            </p:extLst>
          </p:nvPr>
        </p:nvGraphicFramePr>
        <p:xfrm>
          <a:off x="388938" y="3949700"/>
          <a:ext cx="5211762" cy="914400"/>
        </p:xfrm>
        <a:graphic>
          <a:graphicData uri="http://schemas.openxmlformats.org/drawingml/2006/table">
            <a:tbl>
              <a:tblPr firstRow="1" bandRow="1">
                <a:tableStyleId>{073A0DAA-6AF3-43AB-8588-CEC1D06C72B9}</a:tableStyleId>
              </a:tblPr>
              <a:tblGrid>
                <a:gridCol w="2605881">
                  <a:extLst>
                    <a:ext uri="{9D8B030D-6E8A-4147-A177-3AD203B41FA5}">
                      <a16:colId xmlns:a16="http://schemas.microsoft.com/office/drawing/2014/main" val="2023168532"/>
                    </a:ext>
                  </a:extLst>
                </a:gridCol>
                <a:gridCol w="2605881">
                  <a:extLst>
                    <a:ext uri="{9D8B030D-6E8A-4147-A177-3AD203B41FA5}">
                      <a16:colId xmlns:a16="http://schemas.microsoft.com/office/drawing/2014/main" val="1243872377"/>
                    </a:ext>
                  </a:extLst>
                </a:gridCol>
              </a:tblGrid>
              <a:tr h="445810">
                <a:tc>
                  <a:txBody>
                    <a:bodyPr/>
                    <a:lstStyle/>
                    <a:p>
                      <a:r>
                        <a:rPr lang="en-US" sz="2400" dirty="0">
                          <a:latin typeface="Arial" panose="020B0604020202020204" pitchFamily="34" charset="0"/>
                          <a:cs typeface="Arial" panose="020B0604020202020204" pitchFamily="34" charset="0"/>
                        </a:rPr>
                        <a:t>Assets</a:t>
                      </a:r>
                    </a:p>
                  </a:txBody>
                  <a:tcPr/>
                </a:tc>
                <a:tc>
                  <a:txBody>
                    <a:bodyPr/>
                    <a:lstStyle/>
                    <a:p>
                      <a:r>
                        <a:rPr lang="en-US" sz="2400" dirty="0">
                          <a:latin typeface="Arial" panose="020B0604020202020204" pitchFamily="34" charset="0"/>
                          <a:cs typeface="Arial" panose="020B0604020202020204" pitchFamily="34" charset="0"/>
                        </a:rPr>
                        <a:t>Liabilities</a:t>
                      </a:r>
                    </a:p>
                  </a:txBody>
                  <a:tcPr/>
                </a:tc>
                <a:extLst>
                  <a:ext uri="{0D108BD9-81ED-4DB2-BD59-A6C34878D82A}">
                    <a16:rowId xmlns:a16="http://schemas.microsoft.com/office/drawing/2014/main" val="2796840807"/>
                  </a:ext>
                </a:extLst>
              </a:tr>
              <a:tr h="445810">
                <a:tc>
                  <a:txBody>
                    <a:bodyPr/>
                    <a:lstStyle/>
                    <a:p>
                      <a:r>
                        <a:rPr lang="en-US" sz="2400" dirty="0">
                          <a:latin typeface="Arial" panose="020B0604020202020204" pitchFamily="34" charset="0"/>
                          <a:cs typeface="Arial" panose="020B0604020202020204" pitchFamily="34" charset="0"/>
                        </a:rPr>
                        <a:t>Reserves $1,000</a:t>
                      </a:r>
                    </a:p>
                  </a:txBody>
                  <a:tcPr/>
                </a:tc>
                <a:tc>
                  <a:txBody>
                    <a:bodyPr/>
                    <a:lstStyle/>
                    <a:p>
                      <a:r>
                        <a:rPr lang="en-US" sz="2400" dirty="0">
                          <a:latin typeface="Arial" panose="020B0604020202020204" pitchFamily="34" charset="0"/>
                          <a:cs typeface="Arial" panose="020B0604020202020204" pitchFamily="34" charset="0"/>
                        </a:rPr>
                        <a:t>Deposits $1,000</a:t>
                      </a:r>
                    </a:p>
                  </a:txBody>
                  <a:tcPr/>
                </a:tc>
                <a:extLst>
                  <a:ext uri="{0D108BD9-81ED-4DB2-BD59-A6C34878D82A}">
                    <a16:rowId xmlns:a16="http://schemas.microsoft.com/office/drawing/2014/main" val="394377821"/>
                  </a:ext>
                </a:extLst>
              </a:tr>
            </a:tbl>
          </a:graphicData>
        </a:graphic>
      </p:graphicFrame>
      <p:sp>
        <p:nvSpPr>
          <p:cNvPr id="10" name="Content Placeholder 9"/>
          <p:cNvSpPr>
            <a:spLocks noGrp="1"/>
          </p:cNvSpPr>
          <p:nvPr>
            <p:ph sz="quarter" idx="13"/>
          </p:nvPr>
        </p:nvSpPr>
        <p:spPr>
          <a:xfrm>
            <a:off x="5927606" y="2655781"/>
            <a:ext cx="2792651" cy="3559176"/>
          </a:xfrm>
        </p:spPr>
        <p:txBody>
          <a:bodyPr/>
          <a:lstStyle/>
          <a:p>
            <a:pPr>
              <a:spcBef>
                <a:spcPts val="600"/>
              </a:spcBef>
            </a:pPr>
            <a:r>
              <a:rPr lang="en-US" dirty="0">
                <a:latin typeface="Arial" panose="020B0604020202020204" pitchFamily="34" charset="0"/>
                <a:cs typeface="Arial" panose="020B0604020202020204" pitchFamily="34" charset="0"/>
              </a:rPr>
              <a:t>After the deposit: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C</a:t>
            </a:r>
            <a:r>
              <a:rPr lang="en-US" dirty="0">
                <a:latin typeface="Arial" panose="020B0604020202020204" pitchFamily="34" charset="0"/>
                <a:cs typeface="Arial" panose="020B0604020202020204" pitchFamily="34" charset="0"/>
              </a:rPr>
              <a:t> = $0,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D</a:t>
            </a:r>
            <a:r>
              <a:rPr lang="en-US" dirty="0">
                <a:latin typeface="Arial" panose="020B0604020202020204" pitchFamily="34" charset="0"/>
                <a:cs typeface="Arial" panose="020B0604020202020204" pitchFamily="34" charset="0"/>
              </a:rPr>
              <a:t> = $1,000,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M</a:t>
            </a:r>
            <a:r>
              <a:rPr lang="en-US" dirty="0">
                <a:latin typeface="Arial" panose="020B0604020202020204" pitchFamily="34" charset="0"/>
                <a:cs typeface="Arial" panose="020B0604020202020204" pitchFamily="34" charset="0"/>
              </a:rPr>
              <a:t> = $1,000</a:t>
            </a:r>
          </a:p>
          <a:p>
            <a:pPr>
              <a:spcBef>
                <a:spcPts val="600"/>
              </a:spcBef>
            </a:pPr>
            <a:r>
              <a:rPr lang="en-US" i="1" dirty="0">
                <a:latin typeface="Arial" panose="020B0604020202020204" pitchFamily="34" charset="0"/>
                <a:cs typeface="Arial" panose="020B0604020202020204" pitchFamily="34" charset="0"/>
              </a:rPr>
              <a:t>LESSON:</a:t>
            </a:r>
            <a:br>
              <a:rPr lang="en-US" i="1"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100%-reserve banking has no impact on size of money supply.</a:t>
            </a:r>
          </a:p>
        </p:txBody>
      </p:sp>
    </p:spTree>
    <p:extLst>
      <p:ext uri="{BB962C8B-B14F-4D97-AF65-F5344CB8AC3E}">
        <p14:creationId xmlns:p14="http://schemas.microsoft.com/office/powerpoint/2010/main" val="961939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Scenario 3: Fractional-reserve banking (1 of 4)</a:t>
            </a:r>
            <a:endParaRPr lang="en-US" dirty="0"/>
          </a:p>
        </p:txBody>
      </p:sp>
      <p:sp>
        <p:nvSpPr>
          <p:cNvPr id="3" name="Text Placeholder 2"/>
          <p:cNvSpPr>
            <a:spLocks noGrp="1"/>
          </p:cNvSpPr>
          <p:nvPr>
            <p:ph type="body" sz="quarter" idx="10"/>
          </p:nvPr>
        </p:nvSpPr>
        <p:spPr>
          <a:xfrm>
            <a:off x="478360" y="1219686"/>
            <a:ext cx="8343377" cy="1369163"/>
          </a:xfrm>
        </p:spPr>
        <p:txBody>
          <a:bodyPr/>
          <a:lstStyle/>
          <a:p>
            <a:pPr marL="342900" indent="-342900">
              <a:spcBef>
                <a:spcPts val="600"/>
              </a:spcBef>
              <a:buClr>
                <a:schemeClr val="tx1"/>
              </a:buClr>
              <a:buSzPct val="120000"/>
              <a:buFont typeface="Arial" panose="020B0604020202020204" pitchFamily="34" charset="0"/>
              <a:buChar char="•"/>
            </a:pPr>
            <a:r>
              <a:rPr lang="en-US" dirty="0">
                <a:latin typeface="Arial" panose="020B0604020202020204" pitchFamily="34" charset="0"/>
                <a:cs typeface="Arial" panose="020B0604020202020204" pitchFamily="34" charset="0"/>
              </a:rPr>
              <a:t>Suppose banks hold 20% of deposits in reserve, making loans with the rest.</a:t>
            </a:r>
          </a:p>
          <a:p>
            <a:pPr marL="342900" indent="-342900">
              <a:spcBef>
                <a:spcPts val="600"/>
              </a:spcBef>
              <a:buClr>
                <a:schemeClr val="tx1"/>
              </a:buClr>
              <a:buSzPct val="120000"/>
              <a:buFont typeface="Arial" panose="020B0604020202020204" pitchFamily="34" charset="0"/>
              <a:buChar char="•"/>
            </a:pPr>
            <a:r>
              <a:rPr lang="en-US" dirty="0">
                <a:latin typeface="Arial" panose="020B0604020202020204" pitchFamily="34" charset="0"/>
                <a:cs typeface="Arial" panose="020B0604020202020204" pitchFamily="34" charset="0"/>
              </a:rPr>
              <a:t>Firstbank will make $800 in loans.</a:t>
            </a:r>
          </a:p>
        </p:txBody>
      </p:sp>
      <p:sp>
        <p:nvSpPr>
          <p:cNvPr id="5" name="Content Placeholder 4"/>
          <p:cNvSpPr>
            <a:spLocks noGrp="1"/>
          </p:cNvSpPr>
          <p:nvPr>
            <p:ph sz="quarter" idx="12"/>
          </p:nvPr>
        </p:nvSpPr>
        <p:spPr>
          <a:xfrm>
            <a:off x="358141" y="2974413"/>
            <a:ext cx="4754306" cy="487479"/>
          </a:xfrm>
        </p:spPr>
        <p:txBody>
          <a:bodyPr/>
          <a:lstStyle/>
          <a:p>
            <a:r>
              <a:rPr lang="en-US" b="1" dirty="0">
                <a:latin typeface="Arial" panose="020B0604020202020204" pitchFamily="34" charset="0"/>
                <a:cs typeface="Arial" panose="020B0604020202020204" pitchFamily="34" charset="0"/>
              </a:rPr>
              <a:t>FIRSTBANK’S balance sheet</a:t>
            </a:r>
          </a:p>
        </p:txBody>
      </p:sp>
      <p:graphicFrame>
        <p:nvGraphicFramePr>
          <p:cNvPr id="14" name="Table Placeholder 13">
            <a:extLst>
              <a:ext uri="{FF2B5EF4-FFF2-40B4-BE49-F238E27FC236}">
                <a16:creationId xmlns:a16="http://schemas.microsoft.com/office/drawing/2014/main" id="{C488374A-29E5-47CC-BA6F-110B7291E401}"/>
              </a:ext>
            </a:extLst>
          </p:cNvPr>
          <p:cNvGraphicFramePr>
            <a:graphicFrameLocks noGrp="1"/>
          </p:cNvGraphicFramePr>
          <p:nvPr>
            <p:ph type="tbl" sz="quarter" idx="14"/>
            <p:extLst>
              <p:ext uri="{D42A27DB-BD31-4B8C-83A1-F6EECF244321}">
                <p14:modId xmlns:p14="http://schemas.microsoft.com/office/powerpoint/2010/main" val="4066859531"/>
              </p:ext>
            </p:extLst>
          </p:nvPr>
        </p:nvGraphicFramePr>
        <p:xfrm>
          <a:off x="431799" y="3695898"/>
          <a:ext cx="5210868" cy="1280160"/>
        </p:xfrm>
        <a:graphic>
          <a:graphicData uri="http://schemas.openxmlformats.org/drawingml/2006/table">
            <a:tbl>
              <a:tblPr firstRow="1" bandRow="1">
                <a:tableStyleId>{073A0DAA-6AF3-43AB-8588-CEC1D06C72B9}</a:tableStyleId>
              </a:tblPr>
              <a:tblGrid>
                <a:gridCol w="2605434">
                  <a:extLst>
                    <a:ext uri="{9D8B030D-6E8A-4147-A177-3AD203B41FA5}">
                      <a16:colId xmlns:a16="http://schemas.microsoft.com/office/drawing/2014/main" val="2023168532"/>
                    </a:ext>
                  </a:extLst>
                </a:gridCol>
                <a:gridCol w="2605434">
                  <a:extLst>
                    <a:ext uri="{9D8B030D-6E8A-4147-A177-3AD203B41FA5}">
                      <a16:colId xmlns:a16="http://schemas.microsoft.com/office/drawing/2014/main" val="1243872377"/>
                    </a:ext>
                  </a:extLst>
                </a:gridCol>
              </a:tblGrid>
              <a:tr h="370840">
                <a:tc>
                  <a:txBody>
                    <a:bodyPr/>
                    <a:lstStyle/>
                    <a:p>
                      <a:r>
                        <a:rPr lang="en-US" sz="2400" dirty="0">
                          <a:latin typeface="Arial" panose="020B0604020202020204" pitchFamily="34" charset="0"/>
                          <a:cs typeface="Arial" panose="020B0604020202020204" pitchFamily="34" charset="0"/>
                        </a:rPr>
                        <a:t>Assets</a:t>
                      </a:r>
                    </a:p>
                  </a:txBody>
                  <a:tcPr/>
                </a:tc>
                <a:tc>
                  <a:txBody>
                    <a:bodyPr/>
                    <a:lstStyle/>
                    <a:p>
                      <a:r>
                        <a:rPr lang="en-US" sz="2400" dirty="0">
                          <a:latin typeface="Arial" panose="020B0604020202020204" pitchFamily="34" charset="0"/>
                          <a:cs typeface="Arial" panose="020B0604020202020204" pitchFamily="34" charset="0"/>
                        </a:rPr>
                        <a:t>Liabilities</a:t>
                      </a:r>
                    </a:p>
                  </a:txBody>
                  <a:tcPr/>
                </a:tc>
                <a:extLst>
                  <a:ext uri="{0D108BD9-81ED-4DB2-BD59-A6C34878D82A}">
                    <a16:rowId xmlns:a16="http://schemas.microsoft.com/office/drawing/2014/main" val="2796840807"/>
                  </a:ext>
                </a:extLst>
              </a:tr>
              <a:tr h="370840">
                <a:tc>
                  <a:txBody>
                    <a:bodyPr/>
                    <a:lstStyle/>
                    <a:p>
                      <a:r>
                        <a:rPr lang="en-US" sz="2400" dirty="0">
                          <a:latin typeface="Arial" panose="020B0604020202020204" pitchFamily="34" charset="0"/>
                          <a:cs typeface="Arial" panose="020B0604020202020204" pitchFamily="34" charset="0"/>
                        </a:rPr>
                        <a:t>Reserves $200</a:t>
                      </a:r>
                    </a:p>
                    <a:p>
                      <a:r>
                        <a:rPr lang="en-US" sz="2400" dirty="0">
                          <a:latin typeface="Arial" panose="020B0604020202020204" pitchFamily="34" charset="0"/>
                          <a:cs typeface="Arial" panose="020B0604020202020204" pitchFamily="34" charset="0"/>
                        </a:rPr>
                        <a:t>Loans $800</a:t>
                      </a:r>
                    </a:p>
                  </a:txBody>
                  <a:tcPr/>
                </a:tc>
                <a:tc>
                  <a:txBody>
                    <a:bodyPr/>
                    <a:lstStyle/>
                    <a:p>
                      <a:r>
                        <a:rPr lang="en-US" sz="2400" dirty="0">
                          <a:latin typeface="Arial" panose="020B0604020202020204" pitchFamily="34" charset="0"/>
                          <a:cs typeface="Arial" panose="020B0604020202020204" pitchFamily="34" charset="0"/>
                        </a:rPr>
                        <a:t>Deposits $1,000</a:t>
                      </a:r>
                    </a:p>
                  </a:txBody>
                  <a:tcPr/>
                </a:tc>
                <a:extLst>
                  <a:ext uri="{0D108BD9-81ED-4DB2-BD59-A6C34878D82A}">
                    <a16:rowId xmlns:a16="http://schemas.microsoft.com/office/drawing/2014/main" val="394377821"/>
                  </a:ext>
                </a:extLst>
              </a:tr>
            </a:tbl>
          </a:graphicData>
        </a:graphic>
      </p:graphicFrame>
      <p:sp>
        <p:nvSpPr>
          <p:cNvPr id="15" name="Content Placeholder 7"/>
          <p:cNvSpPr>
            <a:spLocks noGrp="1"/>
          </p:cNvSpPr>
          <p:nvPr>
            <p:ph sz="quarter" idx="13"/>
          </p:nvPr>
        </p:nvSpPr>
        <p:spPr>
          <a:xfrm>
            <a:off x="5904870" y="2691070"/>
            <a:ext cx="2906569" cy="3894827"/>
          </a:xfrm>
        </p:spPr>
        <p:txBody>
          <a:bodyPr/>
          <a:lstStyle/>
          <a:p>
            <a:pPr>
              <a:spcBef>
                <a:spcPts val="600"/>
              </a:spcBef>
            </a:pPr>
            <a:r>
              <a:rPr lang="en-US" dirty="0">
                <a:latin typeface="Arial" panose="020B0604020202020204" pitchFamily="34" charset="0"/>
                <a:cs typeface="Arial" panose="020B0604020202020204" pitchFamily="34" charset="0"/>
              </a:rPr>
              <a:t>The money supply now equals $1,800:</a:t>
            </a:r>
          </a:p>
          <a:p>
            <a:pPr lvl="1">
              <a:spcBef>
                <a:spcPts val="600"/>
              </a:spcBef>
              <a:buClr>
                <a:schemeClr val="tx1"/>
              </a:buClr>
              <a:buFont typeface="Arial" panose="020B0604020202020204" pitchFamily="34" charset="0"/>
              <a:buChar char="•"/>
            </a:pPr>
            <a:r>
              <a:rPr lang="en-US" dirty="0">
                <a:latin typeface="Arial" panose="020B0604020202020204" pitchFamily="34" charset="0"/>
                <a:cs typeface="Arial" panose="020B0604020202020204" pitchFamily="34" charset="0"/>
              </a:rPr>
              <a:t>Depositor has $1,000 in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demand deposits.</a:t>
            </a:r>
          </a:p>
          <a:p>
            <a:pPr lvl="1">
              <a:spcBef>
                <a:spcPts val="600"/>
              </a:spcBef>
              <a:buClr>
                <a:schemeClr val="tx1"/>
              </a:buClr>
              <a:buFont typeface="Arial" panose="020B0604020202020204" pitchFamily="34" charset="0"/>
              <a:buChar char="•"/>
            </a:pPr>
            <a:r>
              <a:rPr lang="en-US" dirty="0">
                <a:latin typeface="Arial" panose="020B0604020202020204" pitchFamily="34" charset="0"/>
                <a:cs typeface="Arial" panose="020B0604020202020204" pitchFamily="34" charset="0"/>
              </a:rPr>
              <a:t>Borrower holds $800 in currency.</a:t>
            </a:r>
          </a:p>
        </p:txBody>
      </p:sp>
    </p:spTree>
    <p:extLst>
      <p:ext uri="{BB962C8B-B14F-4D97-AF65-F5344CB8AC3E}">
        <p14:creationId xmlns:p14="http://schemas.microsoft.com/office/powerpoint/2010/main" val="6032157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a:solidFill>
                  <a:srgbClr val="A85232"/>
                </a:solidFill>
              </a:rPr>
              <a:t>Scenario 3: Fractional-reserve banking (2 of 4)</a:t>
            </a:r>
            <a:endParaRPr lang="en-US" dirty="0"/>
          </a:p>
        </p:txBody>
      </p:sp>
      <p:sp>
        <p:nvSpPr>
          <p:cNvPr id="3" name="Content Placeholder 2"/>
          <p:cNvSpPr>
            <a:spLocks noGrp="1"/>
          </p:cNvSpPr>
          <p:nvPr>
            <p:ph type="body" sz="quarter" idx="10"/>
          </p:nvPr>
        </p:nvSpPr>
        <p:spPr>
          <a:xfrm>
            <a:off x="478361" y="1219686"/>
            <a:ext cx="8320378" cy="1395184"/>
          </a:xfrm>
        </p:spPr>
        <p:txBody>
          <a:bodyPr/>
          <a:lstStyle/>
          <a:p>
            <a:pPr marL="342900" indent="-342900">
              <a:spcBef>
                <a:spcPts val="600"/>
              </a:spcBef>
              <a:buClr>
                <a:schemeClr val="tx1"/>
              </a:buClr>
              <a:buSzPct val="120000"/>
              <a:buFont typeface="Arial" panose="020B0604020202020204" pitchFamily="34" charset="0"/>
              <a:buChar char="•"/>
            </a:pPr>
            <a:r>
              <a:rPr lang="en-US" dirty="0">
                <a:latin typeface="Arial" panose="020B0604020202020204" pitchFamily="34" charset="0"/>
                <a:cs typeface="Arial" panose="020B0604020202020204" pitchFamily="34" charset="0"/>
              </a:rPr>
              <a:t>Suppose banks hold 20% of deposits in reserve, making loans with the rest.</a:t>
            </a:r>
          </a:p>
          <a:p>
            <a:pPr marL="342900" indent="-342900">
              <a:spcBef>
                <a:spcPts val="600"/>
              </a:spcBef>
              <a:buClr>
                <a:schemeClr val="tx1"/>
              </a:buClr>
              <a:buSzPct val="120000"/>
              <a:buFont typeface="Arial" panose="020B0604020202020204" pitchFamily="34" charset="0"/>
              <a:buChar char="•"/>
            </a:pPr>
            <a:r>
              <a:rPr lang="en-US" dirty="0">
                <a:latin typeface="Arial" panose="020B0604020202020204" pitchFamily="34" charset="0"/>
                <a:cs typeface="Arial" panose="020B0604020202020204" pitchFamily="34" charset="0"/>
              </a:rPr>
              <a:t>Firstbank will make $800 in loans.</a:t>
            </a:r>
          </a:p>
        </p:txBody>
      </p:sp>
      <p:sp>
        <p:nvSpPr>
          <p:cNvPr id="5" name="Content Placeholder 4"/>
          <p:cNvSpPr>
            <a:spLocks noGrp="1"/>
          </p:cNvSpPr>
          <p:nvPr>
            <p:ph sz="quarter" idx="12"/>
          </p:nvPr>
        </p:nvSpPr>
        <p:spPr>
          <a:xfrm>
            <a:off x="358970" y="2976120"/>
            <a:ext cx="4660627" cy="487479"/>
          </a:xfrm>
        </p:spPr>
        <p:txBody>
          <a:bodyPr/>
          <a:lstStyle/>
          <a:p>
            <a:r>
              <a:rPr lang="en-US" b="1" dirty="0">
                <a:latin typeface="Arial" panose="020B0604020202020204" pitchFamily="34" charset="0"/>
                <a:cs typeface="Arial" panose="020B0604020202020204" pitchFamily="34" charset="0"/>
              </a:rPr>
              <a:t>FIRSTBANK’S balance sheet</a:t>
            </a:r>
          </a:p>
        </p:txBody>
      </p:sp>
      <p:graphicFrame>
        <p:nvGraphicFramePr>
          <p:cNvPr id="15" name="Table Placeholder 13">
            <a:extLst>
              <a:ext uri="{FF2B5EF4-FFF2-40B4-BE49-F238E27FC236}">
                <a16:creationId xmlns:a16="http://schemas.microsoft.com/office/drawing/2014/main" id="{C488374A-29E5-47CC-BA6F-110B7291E401}"/>
              </a:ext>
            </a:extLst>
          </p:cNvPr>
          <p:cNvGraphicFramePr>
            <a:graphicFrameLocks noGrp="1"/>
          </p:cNvGraphicFramePr>
          <p:nvPr>
            <p:ph type="tbl" sz="quarter" idx="14"/>
            <p:extLst>
              <p:ext uri="{D42A27DB-BD31-4B8C-83A1-F6EECF244321}">
                <p14:modId xmlns:p14="http://schemas.microsoft.com/office/powerpoint/2010/main" val="4025151476"/>
              </p:ext>
            </p:extLst>
          </p:nvPr>
        </p:nvGraphicFramePr>
        <p:xfrm>
          <a:off x="428658" y="3692596"/>
          <a:ext cx="5210868" cy="1280160"/>
        </p:xfrm>
        <a:graphic>
          <a:graphicData uri="http://schemas.openxmlformats.org/drawingml/2006/table">
            <a:tbl>
              <a:tblPr firstRow="1" bandRow="1">
                <a:tableStyleId>{073A0DAA-6AF3-43AB-8588-CEC1D06C72B9}</a:tableStyleId>
              </a:tblPr>
              <a:tblGrid>
                <a:gridCol w="2605434">
                  <a:extLst>
                    <a:ext uri="{9D8B030D-6E8A-4147-A177-3AD203B41FA5}">
                      <a16:colId xmlns:a16="http://schemas.microsoft.com/office/drawing/2014/main" val="2023168532"/>
                    </a:ext>
                  </a:extLst>
                </a:gridCol>
                <a:gridCol w="2605434">
                  <a:extLst>
                    <a:ext uri="{9D8B030D-6E8A-4147-A177-3AD203B41FA5}">
                      <a16:colId xmlns:a16="http://schemas.microsoft.com/office/drawing/2014/main" val="1243872377"/>
                    </a:ext>
                  </a:extLst>
                </a:gridCol>
              </a:tblGrid>
              <a:tr h="370840">
                <a:tc>
                  <a:txBody>
                    <a:bodyPr/>
                    <a:lstStyle/>
                    <a:p>
                      <a:r>
                        <a:rPr lang="en-US" sz="2400" dirty="0">
                          <a:latin typeface="Arial" panose="020B0604020202020204" pitchFamily="34" charset="0"/>
                          <a:cs typeface="Arial" panose="020B0604020202020204" pitchFamily="34" charset="0"/>
                        </a:rPr>
                        <a:t>Assets</a:t>
                      </a:r>
                    </a:p>
                  </a:txBody>
                  <a:tcPr/>
                </a:tc>
                <a:tc>
                  <a:txBody>
                    <a:bodyPr/>
                    <a:lstStyle/>
                    <a:p>
                      <a:r>
                        <a:rPr lang="en-US" sz="2400" dirty="0">
                          <a:latin typeface="Arial" panose="020B0604020202020204" pitchFamily="34" charset="0"/>
                          <a:cs typeface="Arial" panose="020B0604020202020204" pitchFamily="34" charset="0"/>
                        </a:rPr>
                        <a:t>Liabilities</a:t>
                      </a:r>
                    </a:p>
                  </a:txBody>
                  <a:tcPr/>
                </a:tc>
                <a:extLst>
                  <a:ext uri="{0D108BD9-81ED-4DB2-BD59-A6C34878D82A}">
                    <a16:rowId xmlns:a16="http://schemas.microsoft.com/office/drawing/2014/main" val="2796840807"/>
                  </a:ext>
                </a:extLst>
              </a:tr>
              <a:tr h="370840">
                <a:tc>
                  <a:txBody>
                    <a:bodyPr/>
                    <a:lstStyle/>
                    <a:p>
                      <a:r>
                        <a:rPr lang="en-US" sz="2400" dirty="0">
                          <a:latin typeface="Arial" panose="020B0604020202020204" pitchFamily="34" charset="0"/>
                          <a:cs typeface="Arial" panose="020B0604020202020204" pitchFamily="34" charset="0"/>
                        </a:rPr>
                        <a:t>Reserves $200</a:t>
                      </a:r>
                    </a:p>
                    <a:p>
                      <a:r>
                        <a:rPr lang="en-US" sz="2400" dirty="0">
                          <a:latin typeface="Arial" panose="020B0604020202020204" pitchFamily="34" charset="0"/>
                          <a:cs typeface="Arial" panose="020B0604020202020204" pitchFamily="34" charset="0"/>
                        </a:rPr>
                        <a:t>Loans $800</a:t>
                      </a:r>
                    </a:p>
                  </a:txBody>
                  <a:tcPr/>
                </a:tc>
                <a:tc>
                  <a:txBody>
                    <a:bodyPr/>
                    <a:lstStyle/>
                    <a:p>
                      <a:r>
                        <a:rPr lang="en-US" sz="2400" dirty="0">
                          <a:latin typeface="Arial" panose="020B0604020202020204" pitchFamily="34" charset="0"/>
                          <a:cs typeface="Arial" panose="020B0604020202020204" pitchFamily="34" charset="0"/>
                        </a:rPr>
                        <a:t>Deposits $1,000</a:t>
                      </a:r>
                    </a:p>
                  </a:txBody>
                  <a:tcPr/>
                </a:tc>
                <a:extLst>
                  <a:ext uri="{0D108BD9-81ED-4DB2-BD59-A6C34878D82A}">
                    <a16:rowId xmlns:a16="http://schemas.microsoft.com/office/drawing/2014/main" val="394377821"/>
                  </a:ext>
                </a:extLst>
              </a:tr>
            </a:tbl>
          </a:graphicData>
        </a:graphic>
      </p:graphicFrame>
      <p:sp>
        <p:nvSpPr>
          <p:cNvPr id="8" name="Content Placeholder 7"/>
          <p:cNvSpPr>
            <a:spLocks noGrp="1"/>
          </p:cNvSpPr>
          <p:nvPr>
            <p:ph sz="quarter" idx="13"/>
          </p:nvPr>
        </p:nvSpPr>
        <p:spPr>
          <a:xfrm>
            <a:off x="5904870" y="2691070"/>
            <a:ext cx="2906569" cy="3894827"/>
          </a:xfrm>
        </p:spPr>
        <p:txBody>
          <a:bodyPr/>
          <a:lstStyle/>
          <a:p>
            <a:pPr>
              <a:spcBef>
                <a:spcPts val="600"/>
              </a:spcBef>
            </a:pPr>
            <a:r>
              <a:rPr lang="en-US" dirty="0">
                <a:latin typeface="Arial" panose="020B0604020202020204" pitchFamily="34" charset="0"/>
                <a:cs typeface="Arial" panose="020B0604020202020204" pitchFamily="34" charset="0"/>
              </a:rPr>
              <a:t>The money supply now equals $1,800:</a:t>
            </a:r>
          </a:p>
          <a:p>
            <a:pPr lvl="1">
              <a:spcBef>
                <a:spcPts val="600"/>
              </a:spcBef>
              <a:buClr>
                <a:schemeClr val="tx1"/>
              </a:buClr>
              <a:buFont typeface="Arial" panose="020B0604020202020204" pitchFamily="34" charset="0"/>
              <a:buChar char="•"/>
            </a:pPr>
            <a:r>
              <a:rPr lang="en-US" dirty="0">
                <a:latin typeface="Arial" panose="020B0604020202020204" pitchFamily="34" charset="0"/>
                <a:cs typeface="Arial" panose="020B0604020202020204" pitchFamily="34" charset="0"/>
              </a:rPr>
              <a:t>Depositor has $1,000 in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demand deposits.</a:t>
            </a:r>
          </a:p>
          <a:p>
            <a:pPr lvl="1">
              <a:spcBef>
                <a:spcPts val="600"/>
              </a:spcBef>
              <a:buClr>
                <a:schemeClr val="tx1"/>
              </a:buClr>
              <a:buFont typeface="Arial" panose="020B0604020202020204" pitchFamily="34" charset="0"/>
              <a:buChar char="•"/>
            </a:pPr>
            <a:r>
              <a:rPr lang="en-US" dirty="0">
                <a:latin typeface="Arial" panose="020B0604020202020204" pitchFamily="34" charset="0"/>
                <a:cs typeface="Arial" panose="020B0604020202020204" pitchFamily="34" charset="0"/>
              </a:rPr>
              <a:t>Borrower holds $800 in currency.</a:t>
            </a:r>
          </a:p>
        </p:txBody>
      </p:sp>
      <p:sp>
        <p:nvSpPr>
          <p:cNvPr id="16" name="Content Placeholder 15">
            <a:extLst>
              <a:ext uri="{FF2B5EF4-FFF2-40B4-BE49-F238E27FC236}">
                <a16:creationId xmlns:a16="http://schemas.microsoft.com/office/drawing/2014/main" id="{80A2203B-8792-4ACC-BABA-2EC5140A2875}"/>
              </a:ext>
            </a:extLst>
          </p:cNvPr>
          <p:cNvSpPr txBox="1">
            <a:spLocks noGrp="1"/>
          </p:cNvSpPr>
          <p:nvPr>
            <p:ph sz="quarter" idx="15"/>
          </p:nvPr>
        </p:nvSpPr>
        <p:spPr>
          <a:xfrm>
            <a:off x="418931" y="5499432"/>
            <a:ext cx="6089988" cy="977236"/>
          </a:xfrm>
          <a:prstGeom prst="rect">
            <a:avLst/>
          </a:prstGeom>
          <a:solidFill>
            <a:srgbClr val="FFCC99"/>
          </a:solidFill>
          <a:ln w="38100" cmpd="dbl">
            <a:noFill/>
            <a:miter lim="800000"/>
            <a:headEnd/>
            <a:tailEnd/>
          </a:ln>
          <a:effectLst>
            <a:outerShdw blurRad="50800" dist="38100" dir="2700000" algn="tl" rotWithShape="0">
              <a:prstClr val="black">
                <a:alpha val="40000"/>
              </a:prstClr>
            </a:outerShdw>
          </a:effectLst>
        </p:spPr>
        <p:txBody>
          <a:bodyPr anchor="ctr" anchorCtr="1"/>
          <a:lstStyle>
            <a:defPPr>
              <a:defRPr lang="en-US"/>
            </a:defPPr>
            <a:lvl1pPr algn="ctr" fontAlgn="base">
              <a:lnSpc>
                <a:spcPct val="105000"/>
              </a:lnSpc>
              <a:spcBef>
                <a:spcPct val="45000"/>
              </a:spcBef>
              <a:spcAft>
                <a:spcPct val="0"/>
              </a:spcAft>
              <a:buClr>
                <a:srgbClr val="008080"/>
              </a:buClr>
              <a:buSzPct val="120000"/>
              <a:buFont typeface="Wingdings" pitchFamily="2" charset="2"/>
              <a:buNone/>
              <a:defRPr sz="2700" i="1">
                <a:latin typeface="Arial" charset="0"/>
                <a:cs typeface="Arial" charset="0"/>
              </a:defRPr>
            </a:lvl1pPr>
            <a:lvl2pPr fontAlgn="base">
              <a:spcBef>
                <a:spcPct val="0"/>
              </a:spcBef>
              <a:spcAft>
                <a:spcPct val="0"/>
              </a:spcAft>
              <a:defRPr>
                <a:latin typeface="Arial" charset="0"/>
                <a:cs typeface="Arial" charset="0"/>
              </a:defRPr>
            </a:lvl2pPr>
            <a:lvl3pPr fontAlgn="base">
              <a:spcBef>
                <a:spcPct val="0"/>
              </a:spcBef>
              <a:spcAft>
                <a:spcPct val="0"/>
              </a:spcAft>
              <a:defRPr>
                <a:latin typeface="Arial" charset="0"/>
                <a:cs typeface="Arial" charset="0"/>
              </a:defRPr>
            </a:lvl3pPr>
            <a:lvl4pPr fontAlgn="base">
              <a:spcBef>
                <a:spcPct val="0"/>
              </a:spcBef>
              <a:spcAft>
                <a:spcPct val="0"/>
              </a:spcAft>
              <a:defRPr>
                <a:latin typeface="Arial" charset="0"/>
                <a:cs typeface="Arial" charset="0"/>
              </a:defRPr>
            </a:lvl4pPr>
            <a:lvl5pPr fontAlgn="base">
              <a:spcBef>
                <a:spcPct val="0"/>
              </a:spcBef>
              <a:spcAft>
                <a:spcPct val="0"/>
              </a:spcAft>
              <a:defRPr>
                <a:latin typeface="Arial" charset="0"/>
                <a:cs typeface="Arial" charset="0"/>
              </a:defRPr>
            </a:lvl5pPr>
            <a:lvl6pPr>
              <a:defRPr>
                <a:latin typeface="Arial" charset="0"/>
                <a:cs typeface="Arial" charset="0"/>
              </a:defRPr>
            </a:lvl6pPr>
            <a:lvl7pPr>
              <a:defRPr>
                <a:latin typeface="Arial" charset="0"/>
                <a:cs typeface="Arial" charset="0"/>
              </a:defRPr>
            </a:lvl7pPr>
            <a:lvl8pPr>
              <a:defRPr>
                <a:latin typeface="Arial" charset="0"/>
                <a:cs typeface="Arial" charset="0"/>
              </a:defRPr>
            </a:lvl8pPr>
            <a:lvl9pPr>
              <a:defRPr>
                <a:latin typeface="Arial" charset="0"/>
                <a:cs typeface="Arial" charset="0"/>
              </a:defRPr>
            </a:lvl9pPr>
          </a:lstStyle>
          <a:p>
            <a:r>
              <a:rPr lang="en-US"/>
              <a:t>LESSON: In a fractional-reserve </a:t>
            </a:r>
            <a:br>
              <a:rPr lang="en-US"/>
            </a:br>
            <a:r>
              <a:rPr lang="en-US"/>
              <a:t>banking system, banks create money.</a:t>
            </a:r>
            <a:endParaRPr lang="en-US" dirty="0"/>
          </a:p>
        </p:txBody>
      </p:sp>
    </p:spTree>
    <p:extLst>
      <p:ext uri="{BB962C8B-B14F-4D97-AF65-F5344CB8AC3E}">
        <p14:creationId xmlns:p14="http://schemas.microsoft.com/office/powerpoint/2010/main" val="551652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a:solidFill>
                  <a:srgbClr val="A85232"/>
                </a:solidFill>
              </a:rPr>
              <a:t>Scenario 3: Fractional-reserve banking (3 of 4)</a:t>
            </a:r>
            <a:endParaRPr lang="en-US" dirty="0"/>
          </a:p>
        </p:txBody>
      </p:sp>
      <p:sp>
        <p:nvSpPr>
          <p:cNvPr id="3" name="Content Placeholder 2"/>
          <p:cNvSpPr>
            <a:spLocks noGrp="1"/>
          </p:cNvSpPr>
          <p:nvPr>
            <p:ph type="body" sz="quarter" idx="10"/>
          </p:nvPr>
        </p:nvSpPr>
        <p:spPr>
          <a:xfrm>
            <a:off x="478361" y="1219686"/>
            <a:ext cx="8320378" cy="1395184"/>
          </a:xfrm>
        </p:spPr>
        <p:txBody>
          <a:bodyPr/>
          <a:lstStyle/>
          <a:p>
            <a:pPr marL="342900" indent="-342900">
              <a:spcBef>
                <a:spcPts val="600"/>
              </a:spcBef>
              <a:buClr>
                <a:schemeClr val="tx1"/>
              </a:buClr>
              <a:buSzPct val="120000"/>
              <a:buFont typeface="Arial" panose="020B0604020202020204" pitchFamily="34" charset="0"/>
              <a:buChar char="•"/>
            </a:pPr>
            <a:r>
              <a:rPr lang="en-US" dirty="0">
                <a:latin typeface="Arial" panose="020B0604020202020204" pitchFamily="34" charset="0"/>
                <a:cs typeface="Arial" panose="020B0604020202020204" pitchFamily="34" charset="0"/>
              </a:rPr>
              <a:t>Suppose the borrower deposits the $800 in </a:t>
            </a:r>
            <a:r>
              <a:rPr lang="en-US" dirty="0" err="1">
                <a:latin typeface="Arial" panose="020B0604020202020204" pitchFamily="34" charset="0"/>
                <a:cs typeface="Arial" panose="020B0604020202020204" pitchFamily="34" charset="0"/>
              </a:rPr>
              <a:t>Secondbank</a:t>
            </a:r>
            <a:r>
              <a:rPr lang="en-US" dirty="0">
                <a:latin typeface="Arial" panose="020B0604020202020204" pitchFamily="34" charset="0"/>
                <a:cs typeface="Arial" panose="020B0604020202020204" pitchFamily="34" charset="0"/>
              </a:rPr>
              <a:t>. </a:t>
            </a:r>
          </a:p>
          <a:p>
            <a:pPr marL="342900" indent="-342900">
              <a:spcBef>
                <a:spcPts val="600"/>
              </a:spcBef>
              <a:buClr>
                <a:schemeClr val="tx1"/>
              </a:buClr>
              <a:buSzPct val="120000"/>
              <a:buFont typeface="Arial" panose="020B0604020202020204" pitchFamily="34" charset="0"/>
              <a:buChar char="•"/>
            </a:pPr>
            <a:r>
              <a:rPr lang="en-US" dirty="0">
                <a:latin typeface="Arial" panose="020B0604020202020204" pitchFamily="34" charset="0"/>
                <a:cs typeface="Arial" panose="020B0604020202020204" pitchFamily="34" charset="0"/>
              </a:rPr>
              <a:t>Initially, </a:t>
            </a:r>
            <a:r>
              <a:rPr lang="en-US" dirty="0" err="1">
                <a:latin typeface="Arial" panose="020B0604020202020204" pitchFamily="34" charset="0"/>
                <a:cs typeface="Arial" panose="020B0604020202020204" pitchFamily="34" charset="0"/>
              </a:rPr>
              <a:t>Secondbank’s</a:t>
            </a:r>
            <a:r>
              <a:rPr lang="en-US" dirty="0">
                <a:latin typeface="Arial" panose="020B0604020202020204" pitchFamily="34" charset="0"/>
                <a:cs typeface="Arial" panose="020B0604020202020204" pitchFamily="34" charset="0"/>
              </a:rPr>
              <a:t> balance sheet is:</a:t>
            </a:r>
          </a:p>
        </p:txBody>
      </p:sp>
      <p:sp>
        <p:nvSpPr>
          <p:cNvPr id="5" name="Content Placeholder 4"/>
          <p:cNvSpPr>
            <a:spLocks noGrp="1"/>
          </p:cNvSpPr>
          <p:nvPr>
            <p:ph sz="quarter" idx="12"/>
          </p:nvPr>
        </p:nvSpPr>
        <p:spPr>
          <a:xfrm>
            <a:off x="358970" y="2976120"/>
            <a:ext cx="4660627" cy="487479"/>
          </a:xfrm>
        </p:spPr>
        <p:txBody>
          <a:bodyPr/>
          <a:lstStyle/>
          <a:p>
            <a:r>
              <a:rPr lang="en-US" b="1" dirty="0">
                <a:latin typeface="Arial" panose="020B0604020202020204" pitchFamily="34" charset="0"/>
                <a:cs typeface="Arial" panose="020B0604020202020204" pitchFamily="34" charset="0"/>
              </a:rPr>
              <a:t>FIRSTBANK’S balance sheet</a:t>
            </a:r>
          </a:p>
        </p:txBody>
      </p:sp>
      <p:graphicFrame>
        <p:nvGraphicFramePr>
          <p:cNvPr id="15" name="Table Placeholder 13">
            <a:extLst>
              <a:ext uri="{FF2B5EF4-FFF2-40B4-BE49-F238E27FC236}">
                <a16:creationId xmlns:a16="http://schemas.microsoft.com/office/drawing/2014/main" id="{C488374A-29E5-47CC-BA6F-110B7291E401}"/>
              </a:ext>
            </a:extLst>
          </p:cNvPr>
          <p:cNvGraphicFramePr>
            <a:graphicFrameLocks noGrp="1"/>
          </p:cNvGraphicFramePr>
          <p:nvPr>
            <p:ph type="tbl" sz="quarter" idx="14"/>
            <p:extLst>
              <p:ext uri="{D42A27DB-BD31-4B8C-83A1-F6EECF244321}">
                <p14:modId xmlns:p14="http://schemas.microsoft.com/office/powerpoint/2010/main" val="1878597989"/>
              </p:ext>
            </p:extLst>
          </p:nvPr>
        </p:nvGraphicFramePr>
        <p:xfrm>
          <a:off x="428658" y="3692596"/>
          <a:ext cx="5210868" cy="1280160"/>
        </p:xfrm>
        <a:graphic>
          <a:graphicData uri="http://schemas.openxmlformats.org/drawingml/2006/table">
            <a:tbl>
              <a:tblPr firstRow="1" bandRow="1">
                <a:tableStyleId>{073A0DAA-6AF3-43AB-8588-CEC1D06C72B9}</a:tableStyleId>
              </a:tblPr>
              <a:tblGrid>
                <a:gridCol w="2605434">
                  <a:extLst>
                    <a:ext uri="{9D8B030D-6E8A-4147-A177-3AD203B41FA5}">
                      <a16:colId xmlns:a16="http://schemas.microsoft.com/office/drawing/2014/main" val="2023168532"/>
                    </a:ext>
                  </a:extLst>
                </a:gridCol>
                <a:gridCol w="2605434">
                  <a:extLst>
                    <a:ext uri="{9D8B030D-6E8A-4147-A177-3AD203B41FA5}">
                      <a16:colId xmlns:a16="http://schemas.microsoft.com/office/drawing/2014/main" val="1243872377"/>
                    </a:ext>
                  </a:extLst>
                </a:gridCol>
              </a:tblGrid>
              <a:tr h="370840">
                <a:tc>
                  <a:txBody>
                    <a:bodyPr/>
                    <a:lstStyle/>
                    <a:p>
                      <a:r>
                        <a:rPr lang="en-US" sz="2400" dirty="0">
                          <a:latin typeface="Arial" panose="020B0604020202020204" pitchFamily="34" charset="0"/>
                          <a:cs typeface="Arial" panose="020B0604020202020204" pitchFamily="34" charset="0"/>
                        </a:rPr>
                        <a:t>Assets</a:t>
                      </a:r>
                    </a:p>
                  </a:txBody>
                  <a:tcPr/>
                </a:tc>
                <a:tc>
                  <a:txBody>
                    <a:bodyPr/>
                    <a:lstStyle/>
                    <a:p>
                      <a:r>
                        <a:rPr lang="en-US" sz="2400" dirty="0">
                          <a:latin typeface="Arial" panose="020B0604020202020204" pitchFamily="34" charset="0"/>
                          <a:cs typeface="Arial" panose="020B0604020202020204" pitchFamily="34" charset="0"/>
                        </a:rPr>
                        <a:t>Liabilities</a:t>
                      </a:r>
                    </a:p>
                  </a:txBody>
                  <a:tcPr/>
                </a:tc>
                <a:extLst>
                  <a:ext uri="{0D108BD9-81ED-4DB2-BD59-A6C34878D82A}">
                    <a16:rowId xmlns:a16="http://schemas.microsoft.com/office/drawing/2014/main" val="2796840807"/>
                  </a:ext>
                </a:extLst>
              </a:tr>
              <a:tr h="370840">
                <a:tc>
                  <a:txBody>
                    <a:bodyPr/>
                    <a:lstStyle/>
                    <a:p>
                      <a:r>
                        <a:rPr lang="en-US" sz="2400" dirty="0">
                          <a:latin typeface="Arial" panose="020B0604020202020204" pitchFamily="34" charset="0"/>
                          <a:cs typeface="Arial" panose="020B0604020202020204" pitchFamily="34" charset="0"/>
                        </a:rPr>
                        <a:t>Reserves $160</a:t>
                      </a:r>
                    </a:p>
                    <a:p>
                      <a:r>
                        <a:rPr lang="en-US" sz="2400" dirty="0">
                          <a:latin typeface="Arial" panose="020B0604020202020204" pitchFamily="34" charset="0"/>
                          <a:cs typeface="Arial" panose="020B0604020202020204" pitchFamily="34" charset="0"/>
                        </a:rPr>
                        <a:t>Loans $640</a:t>
                      </a:r>
                    </a:p>
                  </a:txBody>
                  <a:tcPr/>
                </a:tc>
                <a:tc>
                  <a:txBody>
                    <a:bodyPr/>
                    <a:lstStyle/>
                    <a:p>
                      <a:r>
                        <a:rPr lang="en-US" sz="2400" dirty="0">
                          <a:latin typeface="Arial" panose="020B0604020202020204" pitchFamily="34" charset="0"/>
                          <a:cs typeface="Arial" panose="020B0604020202020204" pitchFamily="34" charset="0"/>
                        </a:rPr>
                        <a:t>Deposits $800</a:t>
                      </a:r>
                    </a:p>
                  </a:txBody>
                  <a:tcPr/>
                </a:tc>
                <a:extLst>
                  <a:ext uri="{0D108BD9-81ED-4DB2-BD59-A6C34878D82A}">
                    <a16:rowId xmlns:a16="http://schemas.microsoft.com/office/drawing/2014/main" val="394377821"/>
                  </a:ext>
                </a:extLst>
              </a:tr>
            </a:tbl>
          </a:graphicData>
        </a:graphic>
      </p:graphicFrame>
      <p:sp>
        <p:nvSpPr>
          <p:cNvPr id="8" name="Content Placeholder 7"/>
          <p:cNvSpPr>
            <a:spLocks noGrp="1"/>
          </p:cNvSpPr>
          <p:nvPr>
            <p:ph sz="quarter" idx="13"/>
          </p:nvPr>
        </p:nvSpPr>
        <p:spPr>
          <a:xfrm>
            <a:off x="5904870" y="3625350"/>
            <a:ext cx="2906569" cy="1229606"/>
          </a:xfrm>
        </p:spPr>
        <p:txBody>
          <a:bodyPr/>
          <a:lstStyle/>
          <a:p>
            <a:pPr>
              <a:spcBef>
                <a:spcPts val="600"/>
              </a:spcBef>
            </a:pPr>
            <a:r>
              <a:rPr lang="en-US" dirty="0" err="1">
                <a:latin typeface="Arial" panose="020B0604020202020204" pitchFamily="34" charset="0"/>
                <a:cs typeface="Arial" panose="020B0604020202020204" pitchFamily="34" charset="0"/>
              </a:rPr>
              <a:t>Secondbank</a:t>
            </a:r>
            <a:r>
              <a:rPr lang="en-US" dirty="0">
                <a:latin typeface="Arial" panose="020B0604020202020204" pitchFamily="34" charset="0"/>
                <a:cs typeface="Arial" panose="020B0604020202020204" pitchFamily="34" charset="0"/>
              </a:rPr>
              <a:t> will loan 80% of this deposit.</a:t>
            </a:r>
          </a:p>
        </p:txBody>
      </p:sp>
    </p:spTree>
    <p:extLst>
      <p:ext uri="{BB962C8B-B14F-4D97-AF65-F5344CB8AC3E}">
        <p14:creationId xmlns:p14="http://schemas.microsoft.com/office/powerpoint/2010/main" val="1513936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spc="200" dirty="0">
                <a:latin typeface="Tahoma" pitchFamily="34" charset="0"/>
                <a:ea typeface="Tahoma" pitchFamily="34" charset="0"/>
                <a:cs typeface="Tahoma" pitchFamily="34" charset="0"/>
              </a:rPr>
              <a:t>IN THIS CHAPTER, YOU WILL LEARN:</a:t>
            </a:r>
          </a:p>
        </p:txBody>
      </p:sp>
      <p:pic>
        <p:nvPicPr>
          <p:cNvPr id="6" name="Picture Placeholder 5" descr="Chapter 6"/>
          <p:cNvPicPr>
            <a:picLocks noGrp="1" noChangeAspect="1"/>
          </p:cNvPicPr>
          <p:nvPr>
            <p:ph type="pic" sz="quarter" idx="12"/>
          </p:nvPr>
        </p:nvPicPr>
        <p:blipFill>
          <a:blip r:embed="rId3" cstate="print"/>
          <a:stretch>
            <a:fillRect/>
          </a:stretch>
        </p:blipFill>
        <p:spPr>
          <a:xfrm>
            <a:off x="418472" y="2011415"/>
            <a:ext cx="3744548" cy="2935119"/>
          </a:xfrm>
          <a:prstGeom prst="rect">
            <a:avLst/>
          </a:prstGeom>
          <a:noFill/>
          <a:ln>
            <a:noFill/>
          </a:ln>
        </p:spPr>
      </p:pic>
      <p:sp>
        <p:nvSpPr>
          <p:cNvPr id="3" name="Content Placeholder 2"/>
          <p:cNvSpPr>
            <a:spLocks noGrp="1"/>
          </p:cNvSpPr>
          <p:nvPr>
            <p:ph sz="quarter" idx="11"/>
          </p:nvPr>
        </p:nvSpPr>
        <p:spPr>
          <a:xfrm>
            <a:off x="4441357" y="1794859"/>
            <a:ext cx="4009162" cy="3643873"/>
          </a:xfrm>
          <a:noFill/>
          <a:ln>
            <a:noFill/>
          </a:ln>
        </p:spPr>
        <p:txBody>
          <a:bodyPr vert="horz" wrap="square" lIns="91440" tIns="45720" rIns="91440" bIns="45720" numCol="1" anchor="ctr" anchorCtr="0" compatLnSpc="1">
            <a:prstTxWarp prst="textNoShape">
              <a:avLst/>
            </a:prstTxWarp>
          </a:bodyPr>
          <a:lstStyle/>
          <a:p>
            <a:pPr>
              <a:spcAft>
                <a:spcPts val="1200"/>
              </a:spcAft>
              <a:buClr>
                <a:schemeClr val="tx1">
                  <a:lumMod val="50000"/>
                  <a:lumOff val="50000"/>
                </a:schemeClr>
              </a:buClr>
            </a:pPr>
            <a:r>
              <a:rPr lang="en-US" sz="2700" dirty="0"/>
              <a:t>The definition, functions, and types of money</a:t>
            </a:r>
          </a:p>
          <a:p>
            <a:pPr>
              <a:spcAft>
                <a:spcPts val="1200"/>
              </a:spcAft>
              <a:buClr>
                <a:schemeClr val="tx1">
                  <a:lumMod val="50000"/>
                  <a:lumOff val="50000"/>
                </a:schemeClr>
              </a:buClr>
            </a:pPr>
            <a:r>
              <a:rPr lang="en-US" sz="2700" dirty="0"/>
              <a:t>How banks “create” money</a:t>
            </a:r>
          </a:p>
          <a:p>
            <a:pPr>
              <a:spcAft>
                <a:spcPts val="1200"/>
              </a:spcAft>
              <a:buClr>
                <a:schemeClr val="tx1">
                  <a:lumMod val="50000"/>
                  <a:lumOff val="50000"/>
                </a:schemeClr>
              </a:buClr>
            </a:pPr>
            <a:r>
              <a:rPr lang="en-US" sz="2700" dirty="0"/>
              <a:t>What a central bank is and how it controls the money supply</a:t>
            </a:r>
          </a:p>
        </p:txBody>
      </p:sp>
    </p:spTree>
    <p:extLst>
      <p:ext uri="{BB962C8B-B14F-4D97-AF65-F5344CB8AC3E}">
        <p14:creationId xmlns:p14="http://schemas.microsoft.com/office/powerpoint/2010/main" val="30194917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a:solidFill>
                  <a:srgbClr val="A85232"/>
                </a:solidFill>
              </a:rPr>
              <a:t>Scenario 3: Fractional-reserve banking (4 of 4)</a:t>
            </a:r>
            <a:endParaRPr lang="en-US" dirty="0"/>
          </a:p>
        </p:txBody>
      </p:sp>
      <p:sp>
        <p:nvSpPr>
          <p:cNvPr id="3" name="Content Placeholder 2"/>
          <p:cNvSpPr>
            <a:spLocks noGrp="1"/>
          </p:cNvSpPr>
          <p:nvPr>
            <p:ph type="body" sz="quarter" idx="10"/>
          </p:nvPr>
        </p:nvSpPr>
        <p:spPr>
          <a:xfrm>
            <a:off x="478361" y="1219686"/>
            <a:ext cx="8320378" cy="1395184"/>
          </a:xfrm>
        </p:spPr>
        <p:txBody>
          <a:bodyPr/>
          <a:lstStyle/>
          <a:p>
            <a:pPr marL="342900" indent="-342900">
              <a:spcBef>
                <a:spcPts val="600"/>
              </a:spcBef>
              <a:buClr>
                <a:schemeClr val="tx1"/>
              </a:buClr>
              <a:buSzPct val="120000"/>
              <a:buFont typeface="Arial" panose="020B0604020202020204" pitchFamily="34" charset="0"/>
              <a:buChar char="•"/>
            </a:pPr>
            <a:r>
              <a:rPr lang="en-US" dirty="0">
                <a:latin typeface="Arial" panose="020B0604020202020204" pitchFamily="34" charset="0"/>
                <a:cs typeface="Arial" panose="020B0604020202020204" pitchFamily="34" charset="0"/>
              </a:rPr>
              <a:t>If this $640 is eventually deposited in </a:t>
            </a:r>
            <a:r>
              <a:rPr lang="en-US" dirty="0" err="1">
                <a:latin typeface="Arial" panose="020B0604020202020204" pitchFamily="34" charset="0"/>
                <a:cs typeface="Arial" panose="020B0604020202020204" pitchFamily="34" charset="0"/>
              </a:rPr>
              <a:t>Thirdbank</a:t>
            </a:r>
            <a:r>
              <a:rPr lang="en-US" dirty="0">
                <a:latin typeface="Arial" panose="020B0604020202020204" pitchFamily="34" charset="0"/>
                <a:cs typeface="Arial" panose="020B0604020202020204" pitchFamily="34" charset="0"/>
              </a:rPr>
              <a:t>,</a:t>
            </a:r>
          </a:p>
          <a:p>
            <a:pPr marL="342900" indent="-342900">
              <a:spcBef>
                <a:spcPts val="600"/>
              </a:spcBef>
              <a:buClr>
                <a:schemeClr val="tx1"/>
              </a:buClr>
              <a:buSzPct val="120000"/>
              <a:buFont typeface="Arial" panose="020B0604020202020204" pitchFamily="34" charset="0"/>
              <a:buChar char="•"/>
            </a:pPr>
            <a:r>
              <a:rPr lang="en-US" dirty="0"/>
              <a:t>Then </a:t>
            </a:r>
            <a:r>
              <a:rPr lang="en-US" dirty="0" err="1"/>
              <a:t>Thirdbank</a:t>
            </a:r>
            <a:r>
              <a:rPr lang="en-US" dirty="0"/>
              <a:t> will keep 20% of it in reserve </a:t>
            </a:r>
            <a:br>
              <a:rPr lang="en-US" dirty="0"/>
            </a:br>
            <a:r>
              <a:rPr lang="en-US" dirty="0"/>
              <a:t>and loan out the rest:</a:t>
            </a:r>
          </a:p>
        </p:txBody>
      </p:sp>
      <p:sp>
        <p:nvSpPr>
          <p:cNvPr id="5" name="Content Placeholder 4"/>
          <p:cNvSpPr>
            <a:spLocks noGrp="1"/>
          </p:cNvSpPr>
          <p:nvPr>
            <p:ph sz="quarter" idx="12"/>
          </p:nvPr>
        </p:nvSpPr>
        <p:spPr>
          <a:xfrm>
            <a:off x="358970" y="2976120"/>
            <a:ext cx="4660627" cy="487479"/>
          </a:xfrm>
        </p:spPr>
        <p:txBody>
          <a:bodyPr/>
          <a:lstStyle/>
          <a:p>
            <a:r>
              <a:rPr lang="en-US" b="1" dirty="0">
                <a:latin typeface="Arial" panose="020B0604020202020204" pitchFamily="34" charset="0"/>
                <a:cs typeface="Arial" panose="020B0604020202020204" pitchFamily="34" charset="0"/>
              </a:rPr>
              <a:t>FIRSTBANK’S balance sheet</a:t>
            </a:r>
          </a:p>
        </p:txBody>
      </p:sp>
      <p:graphicFrame>
        <p:nvGraphicFramePr>
          <p:cNvPr id="15" name="Table Placeholder 13">
            <a:extLst>
              <a:ext uri="{FF2B5EF4-FFF2-40B4-BE49-F238E27FC236}">
                <a16:creationId xmlns:a16="http://schemas.microsoft.com/office/drawing/2014/main" id="{C488374A-29E5-47CC-BA6F-110B7291E401}"/>
              </a:ext>
            </a:extLst>
          </p:cNvPr>
          <p:cNvGraphicFramePr>
            <a:graphicFrameLocks noGrp="1"/>
          </p:cNvGraphicFramePr>
          <p:nvPr>
            <p:ph type="tbl" sz="quarter" idx="14"/>
            <p:extLst>
              <p:ext uri="{D42A27DB-BD31-4B8C-83A1-F6EECF244321}">
                <p14:modId xmlns:p14="http://schemas.microsoft.com/office/powerpoint/2010/main" val="1051904101"/>
              </p:ext>
            </p:extLst>
          </p:nvPr>
        </p:nvGraphicFramePr>
        <p:xfrm>
          <a:off x="428658" y="3692596"/>
          <a:ext cx="5210868" cy="1280160"/>
        </p:xfrm>
        <a:graphic>
          <a:graphicData uri="http://schemas.openxmlformats.org/drawingml/2006/table">
            <a:tbl>
              <a:tblPr firstRow="1" bandRow="1">
                <a:tableStyleId>{073A0DAA-6AF3-43AB-8588-CEC1D06C72B9}</a:tableStyleId>
              </a:tblPr>
              <a:tblGrid>
                <a:gridCol w="2605434">
                  <a:extLst>
                    <a:ext uri="{9D8B030D-6E8A-4147-A177-3AD203B41FA5}">
                      <a16:colId xmlns:a16="http://schemas.microsoft.com/office/drawing/2014/main" val="2023168532"/>
                    </a:ext>
                  </a:extLst>
                </a:gridCol>
                <a:gridCol w="2605434">
                  <a:extLst>
                    <a:ext uri="{9D8B030D-6E8A-4147-A177-3AD203B41FA5}">
                      <a16:colId xmlns:a16="http://schemas.microsoft.com/office/drawing/2014/main" val="1243872377"/>
                    </a:ext>
                  </a:extLst>
                </a:gridCol>
              </a:tblGrid>
              <a:tr h="370840">
                <a:tc>
                  <a:txBody>
                    <a:bodyPr/>
                    <a:lstStyle/>
                    <a:p>
                      <a:r>
                        <a:rPr lang="en-US" sz="2400" dirty="0">
                          <a:latin typeface="Arial" panose="020B0604020202020204" pitchFamily="34" charset="0"/>
                          <a:cs typeface="Arial" panose="020B0604020202020204" pitchFamily="34" charset="0"/>
                        </a:rPr>
                        <a:t>Assets</a:t>
                      </a:r>
                    </a:p>
                  </a:txBody>
                  <a:tcPr/>
                </a:tc>
                <a:tc>
                  <a:txBody>
                    <a:bodyPr/>
                    <a:lstStyle/>
                    <a:p>
                      <a:r>
                        <a:rPr lang="en-US" sz="2400" dirty="0">
                          <a:latin typeface="Arial" panose="020B0604020202020204" pitchFamily="34" charset="0"/>
                          <a:cs typeface="Arial" panose="020B0604020202020204" pitchFamily="34" charset="0"/>
                        </a:rPr>
                        <a:t>Liabilities</a:t>
                      </a:r>
                    </a:p>
                  </a:txBody>
                  <a:tcPr/>
                </a:tc>
                <a:extLst>
                  <a:ext uri="{0D108BD9-81ED-4DB2-BD59-A6C34878D82A}">
                    <a16:rowId xmlns:a16="http://schemas.microsoft.com/office/drawing/2014/main" val="2796840807"/>
                  </a:ext>
                </a:extLst>
              </a:tr>
              <a:tr h="370840">
                <a:tc>
                  <a:txBody>
                    <a:bodyPr/>
                    <a:lstStyle/>
                    <a:p>
                      <a:r>
                        <a:rPr lang="en-US" sz="2400" dirty="0">
                          <a:latin typeface="Arial" panose="020B0604020202020204" pitchFamily="34" charset="0"/>
                          <a:cs typeface="Arial" panose="020B0604020202020204" pitchFamily="34" charset="0"/>
                        </a:rPr>
                        <a:t>Reserves $128</a:t>
                      </a:r>
                    </a:p>
                    <a:p>
                      <a:r>
                        <a:rPr lang="en-US" sz="2400" dirty="0">
                          <a:latin typeface="Arial" panose="020B0604020202020204" pitchFamily="34" charset="0"/>
                          <a:cs typeface="Arial" panose="020B0604020202020204" pitchFamily="34" charset="0"/>
                        </a:rPr>
                        <a:t>Loans $512</a:t>
                      </a:r>
                    </a:p>
                  </a:txBody>
                  <a:tcPr/>
                </a:tc>
                <a:tc>
                  <a:txBody>
                    <a:bodyPr/>
                    <a:lstStyle/>
                    <a:p>
                      <a:r>
                        <a:rPr lang="en-US" sz="2400" dirty="0">
                          <a:latin typeface="Arial" panose="020B0604020202020204" pitchFamily="34" charset="0"/>
                          <a:cs typeface="Arial" panose="020B0604020202020204" pitchFamily="34" charset="0"/>
                        </a:rPr>
                        <a:t>Deposits $640</a:t>
                      </a:r>
                    </a:p>
                  </a:txBody>
                  <a:tcPr/>
                </a:tc>
                <a:extLst>
                  <a:ext uri="{0D108BD9-81ED-4DB2-BD59-A6C34878D82A}">
                    <a16:rowId xmlns:a16="http://schemas.microsoft.com/office/drawing/2014/main" val="394377821"/>
                  </a:ext>
                </a:extLst>
              </a:tr>
            </a:tbl>
          </a:graphicData>
        </a:graphic>
      </p:graphicFrame>
    </p:spTree>
    <p:extLst>
      <p:ext uri="{BB962C8B-B14F-4D97-AF65-F5344CB8AC3E}">
        <p14:creationId xmlns:p14="http://schemas.microsoft.com/office/powerpoint/2010/main" val="28643046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Finding</a:t>
            </a:r>
            <a:r>
              <a:rPr lang="en-US" baseline="0" dirty="0">
                <a:solidFill>
                  <a:srgbClr val="A85232"/>
                </a:solidFill>
              </a:rPr>
              <a:t> </a:t>
            </a:r>
            <a:r>
              <a:rPr lang="en-US" dirty="0">
                <a:solidFill>
                  <a:srgbClr val="A85232"/>
                </a:solidFill>
              </a:rPr>
              <a:t>the total amount of money</a:t>
            </a:r>
            <a:endParaRPr lang="en-US" dirty="0"/>
          </a:p>
        </p:txBody>
      </p:sp>
      <p:sp>
        <p:nvSpPr>
          <p:cNvPr id="8" name="Content Placeholder 7"/>
          <p:cNvSpPr>
            <a:spLocks noGrp="1"/>
          </p:cNvSpPr>
          <p:nvPr>
            <p:ph sz="quarter" idx="13"/>
          </p:nvPr>
        </p:nvSpPr>
        <p:spPr>
          <a:xfrm>
            <a:off x="811591" y="1391322"/>
            <a:ext cx="7549326" cy="2276217"/>
          </a:xfrm>
        </p:spPr>
        <p:txBody>
          <a:bodyPr/>
          <a:lstStyle/>
          <a:p>
            <a:pPr marL="625475" indent="1143000">
              <a:spcBef>
                <a:spcPct val="25000"/>
              </a:spcBef>
              <a:tabLst>
                <a:tab pos="279400" algn="l"/>
                <a:tab pos="2339975" algn="ctr"/>
                <a:tab pos="4117975" algn="l"/>
              </a:tabLst>
            </a:pPr>
            <a:r>
              <a:rPr lang="en-US" dirty="0">
                <a:latin typeface="Arial" panose="020B0604020202020204" pitchFamily="34" charset="0"/>
                <a:cs typeface="Arial" panose="020B0604020202020204" pitchFamily="34" charset="0"/>
              </a:rPr>
              <a:t>Original deposit  = $1000</a:t>
            </a:r>
          </a:p>
          <a:p>
            <a:pPr indent="1262063">
              <a:spcBef>
                <a:spcPct val="25000"/>
              </a:spcBef>
              <a:tabLst>
                <a:tab pos="279400" algn="l"/>
                <a:tab pos="2339975" algn="ctr"/>
                <a:tab pos="4117975" algn="l"/>
              </a:tabLst>
            </a:pPr>
            <a:r>
              <a:rPr lang="en-US" dirty="0">
                <a:latin typeface="Arial" panose="020B0604020202020204" pitchFamily="34" charset="0"/>
                <a:cs typeface="Arial" panose="020B0604020202020204" pitchFamily="34" charset="0"/>
              </a:rPr>
              <a:t>+ Firstbank lending = $ 800</a:t>
            </a:r>
          </a:p>
          <a:p>
            <a:pPr indent="1262063">
              <a:spcBef>
                <a:spcPct val="25000"/>
              </a:spcBef>
              <a:tabLst>
                <a:tab pos="279400" algn="l"/>
                <a:tab pos="2339975" algn="ctr"/>
                <a:tab pos="4117975" algn="l"/>
              </a:tabLst>
            </a:pP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Secondbank</a:t>
            </a:r>
            <a:r>
              <a:rPr lang="en-US" dirty="0">
                <a:latin typeface="Arial" panose="020B0604020202020204" pitchFamily="34" charset="0"/>
                <a:cs typeface="Arial" panose="020B0604020202020204" pitchFamily="34" charset="0"/>
              </a:rPr>
              <a:t> lending = $ 640</a:t>
            </a:r>
          </a:p>
          <a:p>
            <a:pPr indent="1262063">
              <a:spcBef>
                <a:spcPct val="25000"/>
              </a:spcBef>
              <a:tabLst>
                <a:tab pos="279400" algn="l"/>
                <a:tab pos="2339975" algn="ctr"/>
                <a:tab pos="4117975" algn="l"/>
              </a:tabLst>
            </a:pP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Thirdbank</a:t>
            </a:r>
            <a:r>
              <a:rPr lang="en-US" dirty="0">
                <a:latin typeface="Arial" panose="020B0604020202020204" pitchFamily="34" charset="0"/>
                <a:cs typeface="Arial" panose="020B0604020202020204" pitchFamily="34" charset="0"/>
              </a:rPr>
              <a:t> lending = $ 512</a:t>
            </a:r>
          </a:p>
          <a:p>
            <a:pPr indent="1262063">
              <a:spcBef>
                <a:spcPct val="25000"/>
              </a:spcBef>
              <a:tabLst>
                <a:tab pos="279400" algn="l"/>
                <a:tab pos="2339975" algn="ctr"/>
                <a:tab pos="4117975" algn="l"/>
              </a:tabLst>
            </a:pPr>
            <a:r>
              <a:rPr lang="en-US" dirty="0">
                <a:latin typeface="Arial" panose="020B0604020202020204" pitchFamily="34" charset="0"/>
                <a:cs typeface="Arial" panose="020B0604020202020204" pitchFamily="34" charset="0"/>
              </a:rPr>
              <a:t>+  other lending…</a:t>
            </a:r>
          </a:p>
        </p:txBody>
      </p:sp>
      <p:sp>
        <p:nvSpPr>
          <p:cNvPr id="12" name="Content Placeholder 11"/>
          <p:cNvSpPr>
            <a:spLocks noGrp="1"/>
          </p:cNvSpPr>
          <p:nvPr>
            <p:ph sz="quarter" idx="15"/>
          </p:nvPr>
        </p:nvSpPr>
        <p:spPr>
          <a:xfrm>
            <a:off x="1875707" y="4224130"/>
            <a:ext cx="5643790" cy="2125870"/>
          </a:xfrm>
        </p:spPr>
        <p:txBody>
          <a:bodyPr/>
          <a:lstStyle/>
          <a:p>
            <a:pPr>
              <a:lnSpc>
                <a:spcPct val="105000"/>
              </a:lnSpc>
              <a:spcBef>
                <a:spcPct val="55000"/>
              </a:spcBef>
              <a:buClr>
                <a:srgbClr val="008080"/>
              </a:buClr>
              <a:buSzPct val="120000"/>
              <a:tabLst>
                <a:tab pos="336550" algn="l"/>
                <a:tab pos="3879850" algn="r"/>
                <a:tab pos="4006850" algn="l"/>
              </a:tabLst>
            </a:pPr>
            <a:r>
              <a:rPr lang="en-US" dirty="0">
                <a:latin typeface="Arial" panose="020B0604020202020204" pitchFamily="34" charset="0"/>
                <a:cs typeface="Arial" panose="020B0604020202020204" pitchFamily="34" charset="0"/>
              </a:rPr>
              <a:t>Total money supply = (1</a:t>
            </a:r>
            <a:r>
              <a:rPr lang="en-US" i="1" dirty="0">
                <a:latin typeface="Arial" panose="020B0604020202020204" pitchFamily="34" charset="0"/>
                <a:cs typeface="Arial" panose="020B0604020202020204" pitchFamily="34" charset="0"/>
              </a:rPr>
              <a:t>/</a:t>
            </a:r>
            <a:r>
              <a:rPr lang="en-US" b="1" i="1" dirty="0" err="1">
                <a:latin typeface="Arial" panose="020B0604020202020204" pitchFamily="34" charset="0"/>
                <a:cs typeface="Arial" panose="020B0604020202020204" pitchFamily="34" charset="0"/>
              </a:rPr>
              <a:t>rr</a:t>
            </a:r>
            <a:r>
              <a:rPr lang="en-US" b="1"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ea typeface="ＭＳ ゴシック"/>
                <a:cs typeface="Arial" panose="020B0604020202020204" pitchFamily="34" charset="0"/>
              </a:rPr>
              <a:t>×</a:t>
            </a:r>
            <a:r>
              <a:rPr lang="en-US" dirty="0">
                <a:latin typeface="Arial" panose="020B0604020202020204" pitchFamily="34" charset="0"/>
                <a:cs typeface="Arial" panose="020B0604020202020204" pitchFamily="34" charset="0"/>
                <a:sym typeface="Symbol" pitchFamily="18" charset="2"/>
              </a:rPr>
              <a:t> $1,000 </a:t>
            </a:r>
            <a:br>
              <a:rPr lang="en-US" dirty="0">
                <a:latin typeface="Arial" panose="020B0604020202020204" pitchFamily="34" charset="0"/>
                <a:cs typeface="Arial" panose="020B0604020202020204" pitchFamily="34" charset="0"/>
                <a:sym typeface="Symbol" pitchFamily="18" charset="2"/>
              </a:rPr>
            </a:br>
            <a:r>
              <a:rPr lang="en-US" dirty="0">
                <a:latin typeface="Arial" panose="020B0604020202020204" pitchFamily="34" charset="0"/>
                <a:cs typeface="Arial" panose="020B0604020202020204" pitchFamily="34" charset="0"/>
                <a:sym typeface="Symbol" pitchFamily="18" charset="2"/>
              </a:rPr>
              <a:t> </a:t>
            </a:r>
            <a:r>
              <a:rPr lang="en-US" dirty="0">
                <a:latin typeface="Arial" panose="020B0604020202020204" pitchFamily="34" charset="0"/>
                <a:cs typeface="Arial" panose="020B0604020202020204" pitchFamily="34" charset="0"/>
              </a:rPr>
              <a:t>where </a:t>
            </a:r>
            <a:r>
              <a:rPr lang="en-US" b="1" i="1" dirty="0" err="1">
                <a:latin typeface="Arial" panose="020B0604020202020204" pitchFamily="34" charset="0"/>
                <a:cs typeface="Arial" panose="020B0604020202020204" pitchFamily="34" charset="0"/>
              </a:rPr>
              <a:t>rr</a:t>
            </a:r>
            <a:r>
              <a:rPr lang="en-US" dirty="0">
                <a:latin typeface="Arial" panose="020B0604020202020204" pitchFamily="34" charset="0"/>
                <a:cs typeface="Arial" panose="020B0604020202020204" pitchFamily="34" charset="0"/>
              </a:rPr>
              <a:t> = ratio of reserves to deposits</a:t>
            </a:r>
          </a:p>
          <a:p>
            <a:pPr>
              <a:lnSpc>
                <a:spcPct val="105000"/>
              </a:lnSpc>
              <a:spcBef>
                <a:spcPct val="50000"/>
              </a:spcBef>
              <a:buClr>
                <a:srgbClr val="008080"/>
              </a:buClr>
              <a:buSzPct val="120000"/>
              <a:tabLst>
                <a:tab pos="336550" algn="l"/>
                <a:tab pos="3879850" algn="r"/>
                <a:tab pos="4006850" algn="l"/>
              </a:tabLst>
            </a:pPr>
            <a:r>
              <a:rPr lang="en-US" dirty="0">
                <a:latin typeface="Arial" panose="020B0604020202020204" pitchFamily="34" charset="0"/>
                <a:cs typeface="Arial" panose="020B0604020202020204" pitchFamily="34" charset="0"/>
              </a:rPr>
              <a:t>In our example, </a:t>
            </a:r>
            <a:r>
              <a:rPr lang="en-US" b="1" i="1" dirty="0" err="1">
                <a:latin typeface="Arial" panose="020B0604020202020204" pitchFamily="34" charset="0"/>
                <a:cs typeface="Arial" panose="020B0604020202020204" pitchFamily="34" charset="0"/>
              </a:rPr>
              <a:t>rr</a:t>
            </a:r>
            <a:r>
              <a:rPr lang="en-US" dirty="0">
                <a:latin typeface="Arial" panose="020B0604020202020204" pitchFamily="34" charset="0"/>
                <a:cs typeface="Arial" panose="020B0604020202020204" pitchFamily="34" charset="0"/>
              </a:rPr>
              <a:t> = 0.2, so </a:t>
            </a:r>
            <a:r>
              <a:rPr lang="en-US" b="1" i="1" dirty="0">
                <a:solidFill>
                  <a:srgbClr val="0E5229"/>
                </a:solidFill>
                <a:latin typeface="Arial" panose="020B0604020202020204" pitchFamily="34" charset="0"/>
                <a:cs typeface="Arial" panose="020B0604020202020204" pitchFamily="34" charset="0"/>
              </a:rPr>
              <a:t>M</a:t>
            </a:r>
            <a:r>
              <a:rPr lang="en-US" dirty="0">
                <a:solidFill>
                  <a:srgbClr val="0E5229"/>
                </a:solidFill>
                <a:latin typeface="Arial" panose="020B0604020202020204" pitchFamily="34" charset="0"/>
                <a:cs typeface="Arial" panose="020B0604020202020204" pitchFamily="34" charset="0"/>
              </a:rPr>
              <a:t> = $5,000</a:t>
            </a:r>
          </a:p>
        </p:txBody>
      </p:sp>
    </p:spTree>
    <p:extLst>
      <p:ext uri="{BB962C8B-B14F-4D97-AF65-F5344CB8AC3E}">
        <p14:creationId xmlns:p14="http://schemas.microsoft.com/office/powerpoint/2010/main" val="1189031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Money creation in the banking system</a:t>
            </a:r>
            <a:endParaRPr lang="en-US" dirty="0"/>
          </a:p>
        </p:txBody>
      </p:sp>
      <p:sp>
        <p:nvSpPr>
          <p:cNvPr id="11" name="Content Placeholder 10">
            <a:extLst>
              <a:ext uri="{FF2B5EF4-FFF2-40B4-BE49-F238E27FC236}">
                <a16:creationId xmlns:a16="http://schemas.microsoft.com/office/drawing/2014/main" id="{099BF5CE-321E-4E95-B7A3-53A459939EEE}"/>
              </a:ext>
            </a:extLst>
          </p:cNvPr>
          <p:cNvSpPr txBox="1">
            <a:spLocks noGrp="1"/>
          </p:cNvSpPr>
          <p:nvPr>
            <p:ph sz="quarter" idx="12"/>
          </p:nvPr>
        </p:nvSpPr>
        <p:spPr>
          <a:xfrm>
            <a:off x="1114807" y="1789777"/>
            <a:ext cx="6823625" cy="1851204"/>
          </a:xfrm>
          <a:prstGeom prst="rect">
            <a:avLst/>
          </a:prstGeom>
          <a:noFill/>
          <a:ln>
            <a:solidFill>
              <a:srgbClr val="C00000"/>
            </a:solidFill>
          </a:ln>
        </p:spPr>
        <p:txBody>
          <a:bodyPr wrap="square" rtlCol="0">
            <a:spAutoFit/>
          </a:bodyPr>
          <a:lstStyle/>
          <a:p>
            <a:pPr>
              <a:lnSpc>
                <a:spcPct val="105000"/>
              </a:lnSpc>
              <a:spcBef>
                <a:spcPct val="60000"/>
              </a:spcBef>
              <a:buClr>
                <a:srgbClr val="008080"/>
              </a:buClr>
              <a:buSzPct val="120000"/>
              <a:buFont typeface="Wingdings" pitchFamily="2" charset="2"/>
              <a:buNone/>
            </a:pPr>
            <a:r>
              <a:rPr lang="en-US" sz="2400" i="1" dirty="0">
                <a:latin typeface="Arial" panose="020B0604020202020204" pitchFamily="34" charset="0"/>
                <a:cs typeface="Arial" panose="020B0604020202020204" pitchFamily="34" charset="0"/>
              </a:rPr>
              <a:t>A fractional-reserve banking system creates money, but it doesn’t create wealth.</a:t>
            </a:r>
          </a:p>
          <a:p>
            <a:pPr>
              <a:lnSpc>
                <a:spcPct val="105000"/>
              </a:lnSpc>
              <a:spcBef>
                <a:spcPct val="45000"/>
              </a:spcBef>
              <a:buClr>
                <a:srgbClr val="008080"/>
              </a:buClr>
              <a:buSzPct val="120000"/>
              <a:buFont typeface="Wingdings" pitchFamily="2" charset="2"/>
              <a:buNone/>
            </a:pPr>
            <a:r>
              <a:rPr lang="en-US" sz="2400" i="1" dirty="0">
                <a:latin typeface="Arial" panose="020B0604020202020204" pitchFamily="34" charset="0"/>
                <a:cs typeface="Arial" panose="020B0604020202020204" pitchFamily="34" charset="0"/>
              </a:rPr>
              <a:t>Bank loans give borrowers some new money </a:t>
            </a:r>
          </a:p>
          <a:p>
            <a:pPr>
              <a:lnSpc>
                <a:spcPct val="105000"/>
              </a:lnSpc>
              <a:spcBef>
                <a:spcPct val="10000"/>
              </a:spcBef>
              <a:buClr>
                <a:srgbClr val="008080"/>
              </a:buClr>
              <a:buSzPct val="120000"/>
              <a:buFont typeface="Wingdings" pitchFamily="2" charset="2"/>
              <a:buNone/>
            </a:pPr>
            <a:r>
              <a:rPr lang="en-US" sz="2400" i="1" dirty="0">
                <a:latin typeface="Arial" panose="020B0604020202020204" pitchFamily="34" charset="0"/>
                <a:cs typeface="Arial" panose="020B0604020202020204" pitchFamily="34" charset="0"/>
              </a:rPr>
              <a:t>and an equal amount of new debt. </a:t>
            </a:r>
          </a:p>
        </p:txBody>
      </p:sp>
    </p:spTree>
    <p:extLst>
      <p:ext uri="{BB962C8B-B14F-4D97-AF65-F5344CB8AC3E}">
        <p14:creationId xmlns:p14="http://schemas.microsoft.com/office/powerpoint/2010/main" val="30696117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0259" y="177112"/>
            <a:ext cx="8183129" cy="859002"/>
          </a:xfrm>
        </p:spPr>
        <p:txBody>
          <a:bodyPr/>
          <a:lstStyle/>
          <a:p>
            <a:r>
              <a:rPr lang="en-US" dirty="0">
                <a:solidFill>
                  <a:srgbClr val="A85232"/>
                </a:solidFill>
              </a:rPr>
              <a:t>Bank capital, leverage, and capital requirements, part 1</a:t>
            </a:r>
            <a:endParaRPr lang="en-US" dirty="0"/>
          </a:p>
        </p:txBody>
      </p:sp>
      <p:sp>
        <p:nvSpPr>
          <p:cNvPr id="47107" name="Content Placeholder 2"/>
          <p:cNvSpPr>
            <a:spLocks noGrp="1"/>
          </p:cNvSpPr>
          <p:nvPr>
            <p:ph type="body" sz="quarter" idx="10"/>
          </p:nvPr>
        </p:nvSpPr>
        <p:spPr>
          <a:xfrm>
            <a:off x="478361" y="1219686"/>
            <a:ext cx="8238256" cy="1483757"/>
          </a:xfrm>
        </p:spPr>
        <p:txBody>
          <a:bodyPr/>
          <a:lstStyle/>
          <a:p>
            <a:pPr marL="457200" indent="-457200">
              <a:spcBef>
                <a:spcPts val="1200"/>
              </a:spcBef>
              <a:buClr>
                <a:schemeClr val="tx1"/>
              </a:buClr>
              <a:buFont typeface="Arial" panose="020B0604020202020204" pitchFamily="34" charset="0"/>
              <a:buChar char="•"/>
            </a:pPr>
            <a:r>
              <a:rPr lang="en-US" sz="2600" b="1" dirty="0">
                <a:solidFill>
                  <a:srgbClr val="CC0000"/>
                </a:solidFill>
              </a:rPr>
              <a:t>Bank capital</a:t>
            </a:r>
            <a:r>
              <a:rPr lang="en-US" sz="2600" dirty="0"/>
              <a:t>: the resources a bank’s owners have put into the bank</a:t>
            </a:r>
          </a:p>
          <a:p>
            <a:pPr marL="457200" indent="-457200">
              <a:spcBef>
                <a:spcPts val="1200"/>
              </a:spcBef>
              <a:buClr>
                <a:schemeClr val="tx1"/>
              </a:buClr>
              <a:buFont typeface="Arial" panose="020B0604020202020204" pitchFamily="34" charset="0"/>
              <a:buChar char="•"/>
            </a:pPr>
            <a:r>
              <a:rPr lang="en-US" sz="2600" dirty="0"/>
              <a:t>A more realistic balance sheet:</a:t>
            </a:r>
          </a:p>
        </p:txBody>
      </p:sp>
      <p:graphicFrame>
        <p:nvGraphicFramePr>
          <p:cNvPr id="11" name="Table Placeholder 10" descr="This table is split into the following columns:&#10;Assets&#10;Reserves $200&#10;Loans 500&#10;Securities 300&#10;&#10;Liabilities and owners' equity&#10;Deposits $750&#10;Debt 200&#10;Capital (owners' equity) 50">
            <a:extLst>
              <a:ext uri="{FF2B5EF4-FFF2-40B4-BE49-F238E27FC236}">
                <a16:creationId xmlns:a16="http://schemas.microsoft.com/office/drawing/2014/main" id="{7380D8A5-46DC-4A84-BF11-32D47AE7C978}"/>
              </a:ext>
            </a:extLst>
          </p:cNvPr>
          <p:cNvGraphicFramePr>
            <a:graphicFrameLocks noGrp="1"/>
          </p:cNvGraphicFramePr>
          <p:nvPr>
            <p:ph type="tbl" sz="quarter" idx="14"/>
            <p:extLst>
              <p:ext uri="{D42A27DB-BD31-4B8C-83A1-F6EECF244321}">
                <p14:modId xmlns:p14="http://schemas.microsoft.com/office/powerpoint/2010/main" val="1920501532"/>
              </p:ext>
            </p:extLst>
          </p:nvPr>
        </p:nvGraphicFramePr>
        <p:xfrm>
          <a:off x="526769" y="3150703"/>
          <a:ext cx="8204498" cy="2928986"/>
        </p:xfrm>
        <a:graphic>
          <a:graphicData uri="http://schemas.openxmlformats.org/drawingml/2006/table">
            <a:tbl>
              <a:tblPr firstRow="1" bandRow="1">
                <a:tableStyleId>{073A0DAA-6AF3-43AB-8588-CEC1D06C72B9}</a:tableStyleId>
              </a:tblPr>
              <a:tblGrid>
                <a:gridCol w="1667580">
                  <a:extLst>
                    <a:ext uri="{9D8B030D-6E8A-4147-A177-3AD203B41FA5}">
                      <a16:colId xmlns:a16="http://schemas.microsoft.com/office/drawing/2014/main" val="20000"/>
                    </a:ext>
                  </a:extLst>
                </a:gridCol>
                <a:gridCol w="1405624">
                  <a:extLst>
                    <a:ext uri="{9D8B030D-6E8A-4147-A177-3AD203B41FA5}">
                      <a16:colId xmlns:a16="http://schemas.microsoft.com/office/drawing/2014/main" val="20001"/>
                    </a:ext>
                  </a:extLst>
                </a:gridCol>
                <a:gridCol w="2631860">
                  <a:extLst>
                    <a:ext uri="{9D8B030D-6E8A-4147-A177-3AD203B41FA5}">
                      <a16:colId xmlns:a16="http://schemas.microsoft.com/office/drawing/2014/main" val="20002"/>
                    </a:ext>
                  </a:extLst>
                </a:gridCol>
                <a:gridCol w="2499434">
                  <a:extLst>
                    <a:ext uri="{9D8B030D-6E8A-4147-A177-3AD203B41FA5}">
                      <a16:colId xmlns:a16="http://schemas.microsoft.com/office/drawing/2014/main" val="20003"/>
                    </a:ext>
                  </a:extLst>
                </a:gridCol>
              </a:tblGrid>
              <a:tr h="6415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a:t>Assets</a:t>
                      </a:r>
                      <a:endParaRPr lang="en-US" sz="2400" i="1" dirty="0">
                        <a:solidFill>
                          <a:schemeClr val="tx1"/>
                        </a:solidFill>
                      </a:endParaRPr>
                    </a:p>
                  </a:txBody>
                  <a:tcPr marL="228585" marR="228585" marT="45719" marB="45719"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400" dirty="0"/>
                        <a:t>Assets</a:t>
                      </a:r>
                      <a:endParaRPr lang="en-US" sz="2400" i="1" dirty="0">
                        <a:solidFill>
                          <a:schemeClr val="tx1"/>
                        </a:solidFill>
                      </a:endParaRPr>
                    </a:p>
                  </a:txBody>
                  <a:tcPr marL="228585" marR="228585" marT="45719" marB="4571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a:t>Liabilities and </a:t>
                      </a:r>
                      <a:br>
                        <a:rPr lang="en-US" sz="2400" dirty="0"/>
                      </a:br>
                      <a:r>
                        <a:rPr lang="en-US" sz="2400" dirty="0"/>
                        <a:t>owners’ equity</a:t>
                      </a:r>
                      <a:endParaRPr lang="en-US" sz="2400" i="1" dirty="0">
                        <a:solidFill>
                          <a:schemeClr val="tx1"/>
                        </a:solidFill>
                      </a:endParaRPr>
                    </a:p>
                  </a:txBody>
                  <a:tcPr marL="228585" marR="228585" marT="45719" marB="4571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a:t>Liabilities and </a:t>
                      </a:r>
                      <a:br>
                        <a:rPr lang="en-US" sz="2400" dirty="0"/>
                      </a:br>
                      <a:r>
                        <a:rPr lang="en-US" sz="2400" dirty="0"/>
                        <a:t>owners’ equity</a:t>
                      </a:r>
                      <a:endParaRPr lang="en-US" sz="2400" i="1" dirty="0">
                        <a:solidFill>
                          <a:schemeClr val="tx1"/>
                        </a:solidFill>
                      </a:endParaRPr>
                    </a:p>
                  </a:txBody>
                  <a:tcPr marL="228585" marR="228585" marT="45719" marB="45719" anchor="ctr"/>
                </a:tc>
                <a:extLst>
                  <a:ext uri="{0D108BD9-81ED-4DB2-BD59-A6C34878D82A}">
                    <a16:rowId xmlns:a16="http://schemas.microsoft.com/office/drawing/2014/main" val="1013498676"/>
                  </a:ext>
                </a:extLst>
              </a:tr>
              <a:tr h="641535">
                <a:tc>
                  <a:txBody>
                    <a:bodyPr/>
                    <a:lstStyle/>
                    <a:p>
                      <a:r>
                        <a:rPr lang="en-US" sz="2400" dirty="0"/>
                        <a:t>Reserves</a:t>
                      </a:r>
                      <a:endParaRPr lang="en-US" sz="2400" dirty="0">
                        <a:solidFill>
                          <a:schemeClr val="tx1"/>
                        </a:solidFill>
                      </a:endParaRPr>
                    </a:p>
                  </a:txBody>
                  <a:tcPr marL="228585" marR="228585" marT="45719" marB="45719" anchor="ctr"/>
                </a:tc>
                <a:tc>
                  <a:txBody>
                    <a:bodyPr/>
                    <a:lstStyle/>
                    <a:p>
                      <a:pPr algn="r"/>
                      <a:r>
                        <a:rPr lang="en-US" sz="2400" dirty="0"/>
                        <a:t>$200</a:t>
                      </a:r>
                      <a:endParaRPr lang="en-US" sz="2400" dirty="0">
                        <a:solidFill>
                          <a:schemeClr val="tx1"/>
                        </a:solidFill>
                      </a:endParaRPr>
                    </a:p>
                  </a:txBody>
                  <a:tcPr marL="228585" marR="228585" marT="45719" marB="45719" anchor="ctr"/>
                </a:tc>
                <a:tc>
                  <a:txBody>
                    <a:bodyPr/>
                    <a:lstStyle/>
                    <a:p>
                      <a:r>
                        <a:rPr lang="en-US" sz="2400" dirty="0"/>
                        <a:t>Deposits</a:t>
                      </a:r>
                      <a:endParaRPr lang="en-US" sz="2400" dirty="0">
                        <a:solidFill>
                          <a:schemeClr val="tx1"/>
                        </a:solidFill>
                      </a:endParaRPr>
                    </a:p>
                  </a:txBody>
                  <a:tcPr marL="228585" marR="228585" marT="45719" marB="45719" anchor="ctr"/>
                </a:tc>
                <a:tc>
                  <a:txBody>
                    <a:bodyPr/>
                    <a:lstStyle/>
                    <a:p>
                      <a:pPr algn="r"/>
                      <a:r>
                        <a:rPr lang="en-US" sz="2400" dirty="0"/>
                        <a:t>$750</a:t>
                      </a:r>
                      <a:endParaRPr lang="en-US" sz="2400" dirty="0">
                        <a:solidFill>
                          <a:schemeClr val="tx1"/>
                        </a:solidFill>
                      </a:endParaRPr>
                    </a:p>
                  </a:txBody>
                  <a:tcPr marL="228585" marR="228585" marT="45719" marB="45719" anchor="ctr"/>
                </a:tc>
                <a:extLst>
                  <a:ext uri="{0D108BD9-81ED-4DB2-BD59-A6C34878D82A}">
                    <a16:rowId xmlns:a16="http://schemas.microsoft.com/office/drawing/2014/main" val="10001"/>
                  </a:ext>
                </a:extLst>
              </a:tr>
              <a:tr h="641535">
                <a:tc>
                  <a:txBody>
                    <a:bodyPr/>
                    <a:lstStyle/>
                    <a:p>
                      <a:r>
                        <a:rPr lang="en-US" sz="2400" dirty="0"/>
                        <a:t>Loans</a:t>
                      </a:r>
                      <a:endParaRPr lang="en-US" sz="2400" dirty="0">
                        <a:solidFill>
                          <a:schemeClr val="tx1"/>
                        </a:solidFill>
                      </a:endParaRPr>
                    </a:p>
                  </a:txBody>
                  <a:tcPr marL="228585" marR="228585" marT="45719" marB="45719" anchor="ctr"/>
                </a:tc>
                <a:tc>
                  <a:txBody>
                    <a:bodyPr/>
                    <a:lstStyle/>
                    <a:p>
                      <a:pPr algn="r"/>
                      <a:r>
                        <a:rPr lang="en-US" sz="2400" dirty="0"/>
                        <a:t>500</a:t>
                      </a:r>
                      <a:endParaRPr lang="en-US" sz="2400" dirty="0">
                        <a:solidFill>
                          <a:schemeClr val="tx1"/>
                        </a:solidFill>
                      </a:endParaRPr>
                    </a:p>
                  </a:txBody>
                  <a:tcPr marL="228585" marR="228585" marT="45719" marB="45719" anchor="ctr"/>
                </a:tc>
                <a:tc>
                  <a:txBody>
                    <a:bodyPr/>
                    <a:lstStyle/>
                    <a:p>
                      <a:r>
                        <a:rPr lang="en-US" sz="2400" dirty="0"/>
                        <a:t>Debt</a:t>
                      </a:r>
                      <a:endParaRPr lang="en-US" sz="2400" dirty="0">
                        <a:solidFill>
                          <a:schemeClr val="tx1"/>
                        </a:solidFill>
                      </a:endParaRPr>
                    </a:p>
                  </a:txBody>
                  <a:tcPr marL="228585" marR="228585" marT="45719" marB="45719" anchor="ctr"/>
                </a:tc>
                <a:tc>
                  <a:txBody>
                    <a:bodyPr/>
                    <a:lstStyle/>
                    <a:p>
                      <a:pPr algn="r"/>
                      <a:r>
                        <a:rPr lang="en-US" sz="2400" dirty="0"/>
                        <a:t>200</a:t>
                      </a:r>
                      <a:endParaRPr lang="en-US" sz="2400" dirty="0">
                        <a:solidFill>
                          <a:schemeClr val="tx1"/>
                        </a:solidFill>
                      </a:endParaRPr>
                    </a:p>
                  </a:txBody>
                  <a:tcPr marL="228585" marR="228585" marT="45719" marB="45719" anchor="ctr"/>
                </a:tc>
                <a:extLst>
                  <a:ext uri="{0D108BD9-81ED-4DB2-BD59-A6C34878D82A}">
                    <a16:rowId xmlns:a16="http://schemas.microsoft.com/office/drawing/2014/main" val="10002"/>
                  </a:ext>
                </a:extLst>
              </a:tr>
              <a:tr h="822934">
                <a:tc>
                  <a:txBody>
                    <a:bodyPr/>
                    <a:lstStyle/>
                    <a:p>
                      <a:r>
                        <a:rPr lang="en-US" sz="2400" dirty="0"/>
                        <a:t>Securities</a:t>
                      </a:r>
                      <a:endParaRPr lang="en-US" sz="2400" dirty="0">
                        <a:solidFill>
                          <a:schemeClr val="tx1"/>
                        </a:solidFill>
                      </a:endParaRPr>
                    </a:p>
                  </a:txBody>
                  <a:tcPr marL="228585" marR="228585" marT="45719" marB="45719" anchor="ctr"/>
                </a:tc>
                <a:tc>
                  <a:txBody>
                    <a:bodyPr/>
                    <a:lstStyle/>
                    <a:p>
                      <a:pPr algn="r"/>
                      <a:r>
                        <a:rPr lang="en-US" sz="2400" dirty="0"/>
                        <a:t>300</a:t>
                      </a:r>
                      <a:endParaRPr lang="en-US" sz="2400" dirty="0">
                        <a:solidFill>
                          <a:schemeClr val="tx1"/>
                        </a:solidFill>
                      </a:endParaRPr>
                    </a:p>
                  </a:txBody>
                  <a:tcPr marL="228585" marR="228585" marT="45719" marB="45719" anchor="ctr"/>
                </a:tc>
                <a:tc>
                  <a:txBody>
                    <a:bodyPr/>
                    <a:lstStyle/>
                    <a:p>
                      <a:r>
                        <a:rPr lang="en-US" sz="2400" dirty="0"/>
                        <a:t>Capital </a:t>
                      </a:r>
                      <a:br>
                        <a:rPr lang="en-US" sz="2400" dirty="0"/>
                      </a:br>
                      <a:r>
                        <a:rPr lang="en-US" sz="2400" dirty="0"/>
                        <a:t>(owners’ equity)</a:t>
                      </a:r>
                      <a:endParaRPr lang="en-US" sz="2400" dirty="0">
                        <a:solidFill>
                          <a:schemeClr val="tx1"/>
                        </a:solidFill>
                      </a:endParaRPr>
                    </a:p>
                  </a:txBody>
                  <a:tcPr marL="228585" marR="228585" marT="45719" marB="45719" anchor="ctr"/>
                </a:tc>
                <a:tc>
                  <a:txBody>
                    <a:bodyPr/>
                    <a:lstStyle/>
                    <a:p>
                      <a:pPr algn="r"/>
                      <a:r>
                        <a:rPr lang="en-US" sz="2400" dirty="0"/>
                        <a:t>50</a:t>
                      </a:r>
                      <a:endParaRPr lang="en-US" sz="2400" dirty="0">
                        <a:solidFill>
                          <a:schemeClr val="tx1"/>
                        </a:solidFill>
                      </a:endParaRPr>
                    </a:p>
                  </a:txBody>
                  <a:tcPr marL="228585" marR="228585" marT="45719" marB="45719"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7007821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0259" y="177112"/>
            <a:ext cx="8183129" cy="859002"/>
          </a:xfrm>
        </p:spPr>
        <p:txBody>
          <a:bodyPr/>
          <a:lstStyle/>
          <a:p>
            <a:r>
              <a:rPr lang="en-US" dirty="0">
                <a:solidFill>
                  <a:srgbClr val="A85232"/>
                </a:solidFill>
              </a:rPr>
              <a:t>Bank capital, leverage, and capital requirements, part 2</a:t>
            </a:r>
          </a:p>
        </p:txBody>
      </p:sp>
      <p:sp>
        <p:nvSpPr>
          <p:cNvPr id="47107" name="Content Placeholder 2"/>
          <p:cNvSpPr>
            <a:spLocks noGrp="1"/>
          </p:cNvSpPr>
          <p:nvPr>
            <p:ph type="body" sz="quarter" idx="10"/>
          </p:nvPr>
        </p:nvSpPr>
        <p:spPr>
          <a:xfrm>
            <a:off x="440259" y="1219686"/>
            <a:ext cx="8276358" cy="1762053"/>
          </a:xfrm>
        </p:spPr>
        <p:txBody>
          <a:bodyPr/>
          <a:lstStyle/>
          <a:p>
            <a:pPr>
              <a:spcBef>
                <a:spcPts val="900"/>
              </a:spcBef>
            </a:pPr>
            <a:r>
              <a:rPr lang="en-US" sz="2600" b="1" dirty="0">
                <a:solidFill>
                  <a:srgbClr val="CC0000"/>
                </a:solidFill>
              </a:rPr>
              <a:t>Leverage</a:t>
            </a:r>
            <a:r>
              <a:rPr lang="en-US" sz="2600" dirty="0"/>
              <a:t>: the use of borrowed money to supplement existing funds for purposes of investment</a:t>
            </a:r>
          </a:p>
          <a:p>
            <a:pPr>
              <a:spcBef>
                <a:spcPts val="800"/>
              </a:spcBef>
            </a:pPr>
            <a:r>
              <a:rPr lang="en-US" sz="2600" i="1" dirty="0"/>
              <a:t>Leverage ratio</a:t>
            </a:r>
            <a:r>
              <a:rPr lang="en-US" sz="2600" dirty="0"/>
              <a:t> = assets/capital</a:t>
            </a:r>
          </a:p>
          <a:p>
            <a:pPr indent="2225675">
              <a:spcBef>
                <a:spcPts val="400"/>
              </a:spcBef>
            </a:pPr>
            <a:r>
              <a:rPr lang="en-US" sz="2600" dirty="0"/>
              <a:t>= $(200 + 500 + 300)/$50 = </a:t>
            </a:r>
            <a:r>
              <a:rPr lang="en-US" sz="2600" b="1" dirty="0">
                <a:solidFill>
                  <a:srgbClr val="FF0000"/>
                </a:solidFill>
              </a:rPr>
              <a:t>20</a:t>
            </a:r>
          </a:p>
        </p:txBody>
      </p:sp>
      <p:graphicFrame>
        <p:nvGraphicFramePr>
          <p:cNvPr id="11" name="Table Placeholder 10" descr="This table is split into the following columns:&#10;Assets&#10;Reserves $200&#10;Loans 500&#10;Securities 300&#10;&#10;Liabilities and owners' equity&#10;Deposits $750&#10;Debt 200&#10;Capital (owners' equity) 50">
            <a:extLst>
              <a:ext uri="{FF2B5EF4-FFF2-40B4-BE49-F238E27FC236}">
                <a16:creationId xmlns:a16="http://schemas.microsoft.com/office/drawing/2014/main" id="{7380D8A5-46DC-4A84-BF11-32D47AE7C978}"/>
              </a:ext>
            </a:extLst>
          </p:cNvPr>
          <p:cNvGraphicFramePr>
            <a:graphicFrameLocks noGrp="1"/>
          </p:cNvGraphicFramePr>
          <p:nvPr>
            <p:ph type="tbl" sz="quarter" idx="14"/>
            <p:extLst>
              <p:ext uri="{D42A27DB-BD31-4B8C-83A1-F6EECF244321}">
                <p14:modId xmlns:p14="http://schemas.microsoft.com/office/powerpoint/2010/main" val="3388209260"/>
              </p:ext>
            </p:extLst>
          </p:nvPr>
        </p:nvGraphicFramePr>
        <p:xfrm>
          <a:off x="526769" y="3150703"/>
          <a:ext cx="8204498" cy="2928986"/>
        </p:xfrm>
        <a:graphic>
          <a:graphicData uri="http://schemas.openxmlformats.org/drawingml/2006/table">
            <a:tbl>
              <a:tblPr firstRow="1" bandRow="1">
                <a:tableStyleId>{073A0DAA-6AF3-43AB-8588-CEC1D06C72B9}</a:tableStyleId>
              </a:tblPr>
              <a:tblGrid>
                <a:gridCol w="1667580">
                  <a:extLst>
                    <a:ext uri="{9D8B030D-6E8A-4147-A177-3AD203B41FA5}">
                      <a16:colId xmlns:a16="http://schemas.microsoft.com/office/drawing/2014/main" val="20000"/>
                    </a:ext>
                  </a:extLst>
                </a:gridCol>
                <a:gridCol w="1405624">
                  <a:extLst>
                    <a:ext uri="{9D8B030D-6E8A-4147-A177-3AD203B41FA5}">
                      <a16:colId xmlns:a16="http://schemas.microsoft.com/office/drawing/2014/main" val="20001"/>
                    </a:ext>
                  </a:extLst>
                </a:gridCol>
                <a:gridCol w="2631860">
                  <a:extLst>
                    <a:ext uri="{9D8B030D-6E8A-4147-A177-3AD203B41FA5}">
                      <a16:colId xmlns:a16="http://schemas.microsoft.com/office/drawing/2014/main" val="20002"/>
                    </a:ext>
                  </a:extLst>
                </a:gridCol>
                <a:gridCol w="2499434">
                  <a:extLst>
                    <a:ext uri="{9D8B030D-6E8A-4147-A177-3AD203B41FA5}">
                      <a16:colId xmlns:a16="http://schemas.microsoft.com/office/drawing/2014/main" val="20003"/>
                    </a:ext>
                  </a:extLst>
                </a:gridCol>
              </a:tblGrid>
              <a:tr h="6415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a:t>Assets</a:t>
                      </a:r>
                      <a:endParaRPr lang="en-US" sz="2400" i="1" dirty="0">
                        <a:solidFill>
                          <a:schemeClr val="tx1"/>
                        </a:solidFill>
                      </a:endParaRPr>
                    </a:p>
                  </a:txBody>
                  <a:tcPr marL="228585" marR="228585" marT="45719" marB="45719"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400" dirty="0"/>
                        <a:t>Assets</a:t>
                      </a:r>
                      <a:endParaRPr lang="en-US" sz="2400" i="1" dirty="0">
                        <a:solidFill>
                          <a:schemeClr val="tx1"/>
                        </a:solidFill>
                      </a:endParaRPr>
                    </a:p>
                  </a:txBody>
                  <a:tcPr marL="228585" marR="228585" marT="45719" marB="4571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a:t>Liabilities and </a:t>
                      </a:r>
                      <a:br>
                        <a:rPr lang="en-US" sz="2400" dirty="0"/>
                      </a:br>
                      <a:r>
                        <a:rPr lang="en-US" sz="2400" dirty="0"/>
                        <a:t>owners’ equity</a:t>
                      </a:r>
                      <a:endParaRPr lang="en-US" sz="2400" i="1" dirty="0">
                        <a:solidFill>
                          <a:schemeClr val="tx1"/>
                        </a:solidFill>
                      </a:endParaRPr>
                    </a:p>
                  </a:txBody>
                  <a:tcPr marL="228585" marR="228585" marT="45719" marB="4571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a:t>Liabilities and </a:t>
                      </a:r>
                      <a:br>
                        <a:rPr lang="en-US" sz="2400" dirty="0"/>
                      </a:br>
                      <a:r>
                        <a:rPr lang="en-US" sz="2400" dirty="0"/>
                        <a:t>owners’ equity</a:t>
                      </a:r>
                      <a:endParaRPr lang="en-US" sz="2400" i="1" dirty="0">
                        <a:solidFill>
                          <a:schemeClr val="tx1"/>
                        </a:solidFill>
                      </a:endParaRPr>
                    </a:p>
                  </a:txBody>
                  <a:tcPr marL="228585" marR="228585" marT="45719" marB="45719" anchor="ctr"/>
                </a:tc>
                <a:extLst>
                  <a:ext uri="{0D108BD9-81ED-4DB2-BD59-A6C34878D82A}">
                    <a16:rowId xmlns:a16="http://schemas.microsoft.com/office/drawing/2014/main" val="1013498676"/>
                  </a:ext>
                </a:extLst>
              </a:tr>
              <a:tr h="641535">
                <a:tc>
                  <a:txBody>
                    <a:bodyPr/>
                    <a:lstStyle/>
                    <a:p>
                      <a:r>
                        <a:rPr lang="en-US" sz="2400" dirty="0"/>
                        <a:t>Reserves</a:t>
                      </a:r>
                      <a:endParaRPr lang="en-US" sz="2400" dirty="0">
                        <a:solidFill>
                          <a:schemeClr val="tx1"/>
                        </a:solidFill>
                      </a:endParaRPr>
                    </a:p>
                  </a:txBody>
                  <a:tcPr marL="228585" marR="228585" marT="45719" marB="45719" anchor="ctr"/>
                </a:tc>
                <a:tc>
                  <a:txBody>
                    <a:bodyPr/>
                    <a:lstStyle/>
                    <a:p>
                      <a:pPr algn="r"/>
                      <a:r>
                        <a:rPr lang="en-US" sz="2400" dirty="0"/>
                        <a:t>$200</a:t>
                      </a:r>
                      <a:endParaRPr lang="en-US" sz="2400" dirty="0">
                        <a:solidFill>
                          <a:schemeClr val="tx1"/>
                        </a:solidFill>
                      </a:endParaRPr>
                    </a:p>
                  </a:txBody>
                  <a:tcPr marL="228585" marR="228585" marT="45719" marB="45719" anchor="ctr"/>
                </a:tc>
                <a:tc>
                  <a:txBody>
                    <a:bodyPr/>
                    <a:lstStyle/>
                    <a:p>
                      <a:r>
                        <a:rPr lang="en-US" sz="2400" dirty="0"/>
                        <a:t>Deposits</a:t>
                      </a:r>
                      <a:endParaRPr lang="en-US" sz="2400" dirty="0">
                        <a:solidFill>
                          <a:schemeClr val="tx1"/>
                        </a:solidFill>
                      </a:endParaRPr>
                    </a:p>
                  </a:txBody>
                  <a:tcPr marL="228585" marR="228585" marT="45719" marB="45719" anchor="ctr"/>
                </a:tc>
                <a:tc>
                  <a:txBody>
                    <a:bodyPr/>
                    <a:lstStyle/>
                    <a:p>
                      <a:pPr algn="r"/>
                      <a:r>
                        <a:rPr lang="en-US" sz="2400" dirty="0"/>
                        <a:t>$750</a:t>
                      </a:r>
                      <a:endParaRPr lang="en-US" sz="2400" dirty="0">
                        <a:solidFill>
                          <a:schemeClr val="tx1"/>
                        </a:solidFill>
                      </a:endParaRPr>
                    </a:p>
                  </a:txBody>
                  <a:tcPr marL="228585" marR="228585" marT="45719" marB="45719" anchor="ctr"/>
                </a:tc>
                <a:extLst>
                  <a:ext uri="{0D108BD9-81ED-4DB2-BD59-A6C34878D82A}">
                    <a16:rowId xmlns:a16="http://schemas.microsoft.com/office/drawing/2014/main" val="10001"/>
                  </a:ext>
                </a:extLst>
              </a:tr>
              <a:tr h="641535">
                <a:tc>
                  <a:txBody>
                    <a:bodyPr/>
                    <a:lstStyle/>
                    <a:p>
                      <a:r>
                        <a:rPr lang="en-US" sz="2400" dirty="0"/>
                        <a:t>Loans</a:t>
                      </a:r>
                      <a:endParaRPr lang="en-US" sz="2400" dirty="0">
                        <a:solidFill>
                          <a:schemeClr val="tx1"/>
                        </a:solidFill>
                      </a:endParaRPr>
                    </a:p>
                  </a:txBody>
                  <a:tcPr marL="228585" marR="228585" marT="45719" marB="45719" anchor="ctr"/>
                </a:tc>
                <a:tc>
                  <a:txBody>
                    <a:bodyPr/>
                    <a:lstStyle/>
                    <a:p>
                      <a:pPr algn="r"/>
                      <a:r>
                        <a:rPr lang="en-US" sz="2400" dirty="0"/>
                        <a:t>500</a:t>
                      </a:r>
                      <a:endParaRPr lang="en-US" sz="2400" dirty="0">
                        <a:solidFill>
                          <a:schemeClr val="tx1"/>
                        </a:solidFill>
                      </a:endParaRPr>
                    </a:p>
                  </a:txBody>
                  <a:tcPr marL="228585" marR="228585" marT="45719" marB="45719" anchor="ctr"/>
                </a:tc>
                <a:tc>
                  <a:txBody>
                    <a:bodyPr/>
                    <a:lstStyle/>
                    <a:p>
                      <a:r>
                        <a:rPr lang="en-US" sz="2400" dirty="0"/>
                        <a:t>Debt</a:t>
                      </a:r>
                      <a:endParaRPr lang="en-US" sz="2400" dirty="0">
                        <a:solidFill>
                          <a:schemeClr val="tx1"/>
                        </a:solidFill>
                      </a:endParaRPr>
                    </a:p>
                  </a:txBody>
                  <a:tcPr marL="228585" marR="228585" marT="45719" marB="45719" anchor="ctr"/>
                </a:tc>
                <a:tc>
                  <a:txBody>
                    <a:bodyPr/>
                    <a:lstStyle/>
                    <a:p>
                      <a:pPr algn="r"/>
                      <a:r>
                        <a:rPr lang="en-US" sz="2400" dirty="0"/>
                        <a:t>200</a:t>
                      </a:r>
                      <a:endParaRPr lang="en-US" sz="2400" dirty="0">
                        <a:solidFill>
                          <a:schemeClr val="tx1"/>
                        </a:solidFill>
                      </a:endParaRPr>
                    </a:p>
                  </a:txBody>
                  <a:tcPr marL="228585" marR="228585" marT="45719" marB="45719" anchor="ctr"/>
                </a:tc>
                <a:extLst>
                  <a:ext uri="{0D108BD9-81ED-4DB2-BD59-A6C34878D82A}">
                    <a16:rowId xmlns:a16="http://schemas.microsoft.com/office/drawing/2014/main" val="10002"/>
                  </a:ext>
                </a:extLst>
              </a:tr>
              <a:tr h="822934">
                <a:tc>
                  <a:txBody>
                    <a:bodyPr/>
                    <a:lstStyle/>
                    <a:p>
                      <a:r>
                        <a:rPr lang="en-US" sz="2400" dirty="0"/>
                        <a:t>Securities</a:t>
                      </a:r>
                      <a:endParaRPr lang="en-US" sz="2400" dirty="0">
                        <a:solidFill>
                          <a:schemeClr val="tx1"/>
                        </a:solidFill>
                      </a:endParaRPr>
                    </a:p>
                  </a:txBody>
                  <a:tcPr marL="228585" marR="228585" marT="45719" marB="45719" anchor="ctr"/>
                </a:tc>
                <a:tc>
                  <a:txBody>
                    <a:bodyPr/>
                    <a:lstStyle/>
                    <a:p>
                      <a:pPr algn="r"/>
                      <a:r>
                        <a:rPr lang="en-US" sz="2400" dirty="0"/>
                        <a:t>300</a:t>
                      </a:r>
                      <a:endParaRPr lang="en-US" sz="2400" dirty="0">
                        <a:solidFill>
                          <a:schemeClr val="tx1"/>
                        </a:solidFill>
                      </a:endParaRPr>
                    </a:p>
                  </a:txBody>
                  <a:tcPr marL="228585" marR="228585" marT="45719" marB="45719" anchor="ctr"/>
                </a:tc>
                <a:tc>
                  <a:txBody>
                    <a:bodyPr/>
                    <a:lstStyle/>
                    <a:p>
                      <a:r>
                        <a:rPr lang="en-US" sz="2400" dirty="0"/>
                        <a:t>Capital </a:t>
                      </a:r>
                      <a:br>
                        <a:rPr lang="en-US" sz="2400" dirty="0"/>
                      </a:br>
                      <a:r>
                        <a:rPr lang="en-US" sz="2400" dirty="0"/>
                        <a:t>(owners’ equity)</a:t>
                      </a:r>
                      <a:endParaRPr lang="en-US" sz="2400" dirty="0">
                        <a:solidFill>
                          <a:schemeClr val="tx1"/>
                        </a:solidFill>
                      </a:endParaRPr>
                    </a:p>
                  </a:txBody>
                  <a:tcPr marL="228585" marR="228585" marT="45719" marB="45719" anchor="ctr"/>
                </a:tc>
                <a:tc>
                  <a:txBody>
                    <a:bodyPr/>
                    <a:lstStyle/>
                    <a:p>
                      <a:pPr algn="r"/>
                      <a:r>
                        <a:rPr lang="en-US" sz="2400" dirty="0"/>
                        <a:t>50</a:t>
                      </a:r>
                      <a:endParaRPr lang="en-US" sz="2400" dirty="0">
                        <a:solidFill>
                          <a:schemeClr val="tx1"/>
                        </a:solidFill>
                      </a:endParaRPr>
                    </a:p>
                  </a:txBody>
                  <a:tcPr marL="228585" marR="228585" marT="45719" marB="45719"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894676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0259" y="177112"/>
            <a:ext cx="8183129" cy="859002"/>
          </a:xfrm>
        </p:spPr>
        <p:txBody>
          <a:bodyPr/>
          <a:lstStyle/>
          <a:p>
            <a:r>
              <a:rPr lang="en-US" dirty="0">
                <a:solidFill>
                  <a:srgbClr val="A85232"/>
                </a:solidFill>
              </a:rPr>
              <a:t>Bank capital, leverage, and capital requirements, part 3</a:t>
            </a:r>
            <a:endParaRPr lang="en-US" dirty="0">
              <a:solidFill>
                <a:srgbClr val="0E5229"/>
              </a:solidFill>
            </a:endParaRPr>
          </a:p>
        </p:txBody>
      </p:sp>
      <p:sp>
        <p:nvSpPr>
          <p:cNvPr id="47107" name="Content Placeholder 2"/>
          <p:cNvSpPr>
            <a:spLocks noGrp="1"/>
          </p:cNvSpPr>
          <p:nvPr>
            <p:ph type="body" sz="quarter" idx="10"/>
          </p:nvPr>
        </p:nvSpPr>
        <p:spPr>
          <a:xfrm>
            <a:off x="478361" y="1219686"/>
            <a:ext cx="8238256" cy="1831627"/>
          </a:xfrm>
        </p:spPr>
        <p:txBody>
          <a:bodyPr/>
          <a:lstStyle/>
          <a:p>
            <a:pPr marL="457200" indent="-457200">
              <a:spcBef>
                <a:spcPts val="600"/>
              </a:spcBef>
              <a:buClr>
                <a:schemeClr val="tx1"/>
              </a:buClr>
              <a:buFont typeface="Arial" panose="020B0604020202020204" pitchFamily="34" charset="0"/>
              <a:buChar char="•"/>
            </a:pPr>
            <a:r>
              <a:rPr lang="en-US" sz="2600" dirty="0"/>
              <a:t>Being highly leveraged makes banks vulnerable.</a:t>
            </a:r>
          </a:p>
          <a:p>
            <a:pPr marL="457200" indent="-457200">
              <a:spcBef>
                <a:spcPts val="600"/>
              </a:spcBef>
              <a:buClr>
                <a:schemeClr val="tx1"/>
              </a:buClr>
              <a:buFont typeface="Arial" panose="020B0604020202020204" pitchFamily="34" charset="0"/>
              <a:buChar char="•"/>
            </a:pPr>
            <a:r>
              <a:rPr lang="en-US" sz="2600" dirty="0"/>
              <a:t>Example: Suppose a recession causes our bank’s assets to fall by 5%, to $950.</a:t>
            </a:r>
          </a:p>
          <a:p>
            <a:pPr marL="457200" indent="-457200">
              <a:spcBef>
                <a:spcPts val="600"/>
              </a:spcBef>
              <a:buClr>
                <a:schemeClr val="tx1"/>
              </a:buClr>
              <a:buFont typeface="Arial" panose="020B0604020202020204" pitchFamily="34" charset="0"/>
              <a:buChar char="•"/>
            </a:pPr>
            <a:r>
              <a:rPr lang="en-US" sz="2600" dirty="0"/>
              <a:t>Then, capital = assets – liabilities = 950 – 950 = 0</a:t>
            </a:r>
          </a:p>
        </p:txBody>
      </p:sp>
      <p:graphicFrame>
        <p:nvGraphicFramePr>
          <p:cNvPr id="11" name="Table Placeholder 10" descr="This table is split into the following columns:&#10;Assets&#10;Reserves $200&#10;Loans 500&#10;Securities 300&#10;&#10;Liabilities and owners' equity&#10;Deposits $750&#10;Debt 200&#10;Capital (owners' equity) 50">
            <a:extLst>
              <a:ext uri="{FF2B5EF4-FFF2-40B4-BE49-F238E27FC236}">
                <a16:creationId xmlns:a16="http://schemas.microsoft.com/office/drawing/2014/main" id="{7380D8A5-46DC-4A84-BF11-32D47AE7C978}"/>
              </a:ext>
            </a:extLst>
          </p:cNvPr>
          <p:cNvGraphicFramePr>
            <a:graphicFrameLocks noGrp="1"/>
          </p:cNvGraphicFramePr>
          <p:nvPr>
            <p:ph type="tbl" sz="quarter" idx="14"/>
            <p:extLst>
              <p:ext uri="{D42A27DB-BD31-4B8C-83A1-F6EECF244321}">
                <p14:modId xmlns:p14="http://schemas.microsoft.com/office/powerpoint/2010/main" val="1557656848"/>
              </p:ext>
            </p:extLst>
          </p:nvPr>
        </p:nvGraphicFramePr>
        <p:xfrm>
          <a:off x="526769" y="3150703"/>
          <a:ext cx="8204498" cy="2928986"/>
        </p:xfrm>
        <a:graphic>
          <a:graphicData uri="http://schemas.openxmlformats.org/drawingml/2006/table">
            <a:tbl>
              <a:tblPr firstRow="1" bandRow="1">
                <a:tableStyleId>{073A0DAA-6AF3-43AB-8588-CEC1D06C72B9}</a:tableStyleId>
              </a:tblPr>
              <a:tblGrid>
                <a:gridCol w="1667580">
                  <a:extLst>
                    <a:ext uri="{9D8B030D-6E8A-4147-A177-3AD203B41FA5}">
                      <a16:colId xmlns:a16="http://schemas.microsoft.com/office/drawing/2014/main" val="20000"/>
                    </a:ext>
                  </a:extLst>
                </a:gridCol>
                <a:gridCol w="1405624">
                  <a:extLst>
                    <a:ext uri="{9D8B030D-6E8A-4147-A177-3AD203B41FA5}">
                      <a16:colId xmlns:a16="http://schemas.microsoft.com/office/drawing/2014/main" val="20001"/>
                    </a:ext>
                  </a:extLst>
                </a:gridCol>
                <a:gridCol w="2631860">
                  <a:extLst>
                    <a:ext uri="{9D8B030D-6E8A-4147-A177-3AD203B41FA5}">
                      <a16:colId xmlns:a16="http://schemas.microsoft.com/office/drawing/2014/main" val="20002"/>
                    </a:ext>
                  </a:extLst>
                </a:gridCol>
                <a:gridCol w="2499434">
                  <a:extLst>
                    <a:ext uri="{9D8B030D-6E8A-4147-A177-3AD203B41FA5}">
                      <a16:colId xmlns:a16="http://schemas.microsoft.com/office/drawing/2014/main" val="20003"/>
                    </a:ext>
                  </a:extLst>
                </a:gridCol>
              </a:tblGrid>
              <a:tr h="6415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a:t>Assets</a:t>
                      </a:r>
                      <a:endParaRPr lang="en-US" sz="2400" i="1" dirty="0">
                        <a:solidFill>
                          <a:schemeClr val="tx1"/>
                        </a:solidFill>
                      </a:endParaRPr>
                    </a:p>
                  </a:txBody>
                  <a:tcPr marL="228585" marR="228585" marT="45719" marB="45719"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400" dirty="0"/>
                        <a:t>Assets</a:t>
                      </a:r>
                      <a:endParaRPr lang="en-US" sz="2400" i="1" dirty="0">
                        <a:solidFill>
                          <a:schemeClr val="tx1"/>
                        </a:solidFill>
                      </a:endParaRPr>
                    </a:p>
                  </a:txBody>
                  <a:tcPr marL="228585" marR="228585" marT="45719" marB="4571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a:t>Liabilities and </a:t>
                      </a:r>
                      <a:br>
                        <a:rPr lang="en-US" sz="2400" dirty="0"/>
                      </a:br>
                      <a:r>
                        <a:rPr lang="en-US" sz="2400" dirty="0"/>
                        <a:t>owners’ equity</a:t>
                      </a:r>
                      <a:endParaRPr lang="en-US" sz="2400" i="1" dirty="0">
                        <a:solidFill>
                          <a:schemeClr val="tx1"/>
                        </a:solidFill>
                      </a:endParaRPr>
                    </a:p>
                  </a:txBody>
                  <a:tcPr marL="228585" marR="228585" marT="45719" marB="4571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a:t>Liabilities and </a:t>
                      </a:r>
                      <a:br>
                        <a:rPr lang="en-US" sz="2400" dirty="0"/>
                      </a:br>
                      <a:r>
                        <a:rPr lang="en-US" sz="2400" dirty="0"/>
                        <a:t>owners’ equity</a:t>
                      </a:r>
                      <a:endParaRPr lang="en-US" sz="2400" i="1" dirty="0">
                        <a:solidFill>
                          <a:schemeClr val="tx1"/>
                        </a:solidFill>
                      </a:endParaRPr>
                    </a:p>
                  </a:txBody>
                  <a:tcPr marL="228585" marR="228585" marT="45719" marB="45719" anchor="ctr"/>
                </a:tc>
                <a:extLst>
                  <a:ext uri="{0D108BD9-81ED-4DB2-BD59-A6C34878D82A}">
                    <a16:rowId xmlns:a16="http://schemas.microsoft.com/office/drawing/2014/main" val="1013498676"/>
                  </a:ext>
                </a:extLst>
              </a:tr>
              <a:tr h="641535">
                <a:tc>
                  <a:txBody>
                    <a:bodyPr/>
                    <a:lstStyle/>
                    <a:p>
                      <a:r>
                        <a:rPr lang="en-US" sz="2400" dirty="0"/>
                        <a:t>Reserves</a:t>
                      </a:r>
                      <a:endParaRPr lang="en-US" sz="2400" dirty="0">
                        <a:solidFill>
                          <a:schemeClr val="tx1"/>
                        </a:solidFill>
                      </a:endParaRPr>
                    </a:p>
                  </a:txBody>
                  <a:tcPr marL="228585" marR="228585" marT="45719" marB="45719" anchor="ctr"/>
                </a:tc>
                <a:tc>
                  <a:txBody>
                    <a:bodyPr/>
                    <a:lstStyle/>
                    <a:p>
                      <a:pPr algn="r"/>
                      <a:r>
                        <a:rPr lang="en-US" sz="2400" dirty="0"/>
                        <a:t>$200</a:t>
                      </a:r>
                      <a:endParaRPr lang="en-US" sz="2400" dirty="0">
                        <a:solidFill>
                          <a:schemeClr val="tx1"/>
                        </a:solidFill>
                      </a:endParaRPr>
                    </a:p>
                  </a:txBody>
                  <a:tcPr marL="228585" marR="228585" marT="45719" marB="45719" anchor="ctr"/>
                </a:tc>
                <a:tc>
                  <a:txBody>
                    <a:bodyPr/>
                    <a:lstStyle/>
                    <a:p>
                      <a:r>
                        <a:rPr lang="en-US" sz="2400" dirty="0"/>
                        <a:t>Deposits</a:t>
                      </a:r>
                      <a:endParaRPr lang="en-US" sz="2400" dirty="0">
                        <a:solidFill>
                          <a:schemeClr val="tx1"/>
                        </a:solidFill>
                      </a:endParaRPr>
                    </a:p>
                  </a:txBody>
                  <a:tcPr marL="228585" marR="228585" marT="45719" marB="45719" anchor="ctr"/>
                </a:tc>
                <a:tc>
                  <a:txBody>
                    <a:bodyPr/>
                    <a:lstStyle/>
                    <a:p>
                      <a:pPr algn="r"/>
                      <a:r>
                        <a:rPr lang="en-US" sz="2400" dirty="0"/>
                        <a:t>$750</a:t>
                      </a:r>
                      <a:endParaRPr lang="en-US" sz="2400" dirty="0">
                        <a:solidFill>
                          <a:schemeClr val="tx1"/>
                        </a:solidFill>
                      </a:endParaRPr>
                    </a:p>
                  </a:txBody>
                  <a:tcPr marL="228585" marR="228585" marT="45719" marB="45719" anchor="ctr"/>
                </a:tc>
                <a:extLst>
                  <a:ext uri="{0D108BD9-81ED-4DB2-BD59-A6C34878D82A}">
                    <a16:rowId xmlns:a16="http://schemas.microsoft.com/office/drawing/2014/main" val="10001"/>
                  </a:ext>
                </a:extLst>
              </a:tr>
              <a:tr h="641535">
                <a:tc>
                  <a:txBody>
                    <a:bodyPr/>
                    <a:lstStyle/>
                    <a:p>
                      <a:r>
                        <a:rPr lang="en-US" sz="2400" dirty="0"/>
                        <a:t>Loans</a:t>
                      </a:r>
                      <a:endParaRPr lang="en-US" sz="2400" dirty="0">
                        <a:solidFill>
                          <a:schemeClr val="tx1"/>
                        </a:solidFill>
                      </a:endParaRPr>
                    </a:p>
                  </a:txBody>
                  <a:tcPr marL="228585" marR="228585" marT="45719" marB="45719" anchor="ctr"/>
                </a:tc>
                <a:tc>
                  <a:txBody>
                    <a:bodyPr/>
                    <a:lstStyle/>
                    <a:p>
                      <a:pPr algn="r"/>
                      <a:r>
                        <a:rPr lang="en-US" sz="2400" dirty="0"/>
                        <a:t>500</a:t>
                      </a:r>
                      <a:endParaRPr lang="en-US" sz="2400" dirty="0">
                        <a:solidFill>
                          <a:schemeClr val="tx1"/>
                        </a:solidFill>
                      </a:endParaRPr>
                    </a:p>
                  </a:txBody>
                  <a:tcPr marL="228585" marR="228585" marT="45719" marB="45719" anchor="ctr"/>
                </a:tc>
                <a:tc>
                  <a:txBody>
                    <a:bodyPr/>
                    <a:lstStyle/>
                    <a:p>
                      <a:r>
                        <a:rPr lang="en-US" sz="2400" dirty="0"/>
                        <a:t>Debt</a:t>
                      </a:r>
                      <a:endParaRPr lang="en-US" sz="2400" dirty="0">
                        <a:solidFill>
                          <a:schemeClr val="tx1"/>
                        </a:solidFill>
                      </a:endParaRPr>
                    </a:p>
                  </a:txBody>
                  <a:tcPr marL="228585" marR="228585" marT="45719" marB="45719" anchor="ctr"/>
                </a:tc>
                <a:tc>
                  <a:txBody>
                    <a:bodyPr/>
                    <a:lstStyle/>
                    <a:p>
                      <a:pPr algn="r"/>
                      <a:r>
                        <a:rPr lang="en-US" sz="2400" dirty="0"/>
                        <a:t>200</a:t>
                      </a:r>
                      <a:endParaRPr lang="en-US" sz="2400" dirty="0">
                        <a:solidFill>
                          <a:schemeClr val="tx1"/>
                        </a:solidFill>
                      </a:endParaRPr>
                    </a:p>
                  </a:txBody>
                  <a:tcPr marL="228585" marR="228585" marT="45719" marB="45719" anchor="ctr"/>
                </a:tc>
                <a:extLst>
                  <a:ext uri="{0D108BD9-81ED-4DB2-BD59-A6C34878D82A}">
                    <a16:rowId xmlns:a16="http://schemas.microsoft.com/office/drawing/2014/main" val="10002"/>
                  </a:ext>
                </a:extLst>
              </a:tr>
              <a:tr h="822934">
                <a:tc>
                  <a:txBody>
                    <a:bodyPr/>
                    <a:lstStyle/>
                    <a:p>
                      <a:r>
                        <a:rPr lang="en-US" sz="2400" dirty="0"/>
                        <a:t>Securities</a:t>
                      </a:r>
                      <a:endParaRPr lang="en-US" sz="2400" dirty="0">
                        <a:solidFill>
                          <a:schemeClr val="tx1"/>
                        </a:solidFill>
                      </a:endParaRPr>
                    </a:p>
                  </a:txBody>
                  <a:tcPr marL="228585" marR="228585" marT="45719" marB="45719" anchor="ctr"/>
                </a:tc>
                <a:tc>
                  <a:txBody>
                    <a:bodyPr/>
                    <a:lstStyle/>
                    <a:p>
                      <a:pPr algn="r"/>
                      <a:r>
                        <a:rPr lang="en-US" sz="2400" dirty="0"/>
                        <a:t>300</a:t>
                      </a:r>
                      <a:endParaRPr lang="en-US" sz="2400" dirty="0">
                        <a:solidFill>
                          <a:schemeClr val="tx1"/>
                        </a:solidFill>
                      </a:endParaRPr>
                    </a:p>
                  </a:txBody>
                  <a:tcPr marL="228585" marR="228585" marT="45719" marB="45719" anchor="ctr"/>
                </a:tc>
                <a:tc>
                  <a:txBody>
                    <a:bodyPr/>
                    <a:lstStyle/>
                    <a:p>
                      <a:r>
                        <a:rPr lang="en-US" sz="2400" dirty="0"/>
                        <a:t>Capital </a:t>
                      </a:r>
                      <a:br>
                        <a:rPr lang="en-US" sz="2400" dirty="0"/>
                      </a:br>
                      <a:r>
                        <a:rPr lang="en-US" sz="2400" dirty="0"/>
                        <a:t>(owners’ equity)</a:t>
                      </a:r>
                      <a:endParaRPr lang="en-US" sz="2400" dirty="0">
                        <a:solidFill>
                          <a:schemeClr val="tx1"/>
                        </a:solidFill>
                      </a:endParaRPr>
                    </a:p>
                  </a:txBody>
                  <a:tcPr marL="228585" marR="228585" marT="45719" marB="45719" anchor="ctr"/>
                </a:tc>
                <a:tc>
                  <a:txBody>
                    <a:bodyPr/>
                    <a:lstStyle/>
                    <a:p>
                      <a:pPr algn="r"/>
                      <a:r>
                        <a:rPr lang="en-US" sz="2400" dirty="0"/>
                        <a:t>50</a:t>
                      </a:r>
                      <a:endParaRPr lang="en-US" sz="2400" dirty="0">
                        <a:solidFill>
                          <a:schemeClr val="tx1"/>
                        </a:solidFill>
                      </a:endParaRPr>
                    </a:p>
                  </a:txBody>
                  <a:tcPr marL="228585" marR="228585" marT="45719" marB="45719"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474790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40259" y="177112"/>
            <a:ext cx="8183129" cy="859002"/>
          </a:xfrm>
        </p:spPr>
        <p:txBody>
          <a:bodyPr/>
          <a:lstStyle/>
          <a:p>
            <a:r>
              <a:rPr lang="en-US" dirty="0">
                <a:solidFill>
                  <a:srgbClr val="A85232"/>
                </a:solidFill>
              </a:rPr>
              <a:t>Bank capital, leverage, and capital requirements, part 4</a:t>
            </a:r>
            <a:endParaRPr lang="en-US" dirty="0"/>
          </a:p>
        </p:txBody>
      </p:sp>
      <p:sp>
        <p:nvSpPr>
          <p:cNvPr id="3" name="Content Placeholder 2"/>
          <p:cNvSpPr>
            <a:spLocks noGrp="1"/>
          </p:cNvSpPr>
          <p:nvPr>
            <p:ph type="body" sz="quarter" idx="10"/>
          </p:nvPr>
        </p:nvSpPr>
        <p:spPr/>
        <p:txBody>
          <a:bodyPr/>
          <a:lstStyle/>
          <a:p>
            <a:pPr>
              <a:spcBef>
                <a:spcPts val="600"/>
              </a:spcBef>
            </a:pPr>
            <a:r>
              <a:rPr lang="en-US" b="1" dirty="0">
                <a:solidFill>
                  <a:srgbClr val="CC0000"/>
                </a:solidFill>
              </a:rPr>
              <a:t>Capital requirement</a:t>
            </a:r>
            <a:r>
              <a:rPr lang="en-US" dirty="0"/>
              <a:t>: </a:t>
            </a:r>
          </a:p>
          <a:p>
            <a:pPr marL="576263" lvl="1" indent="-457200">
              <a:spcBef>
                <a:spcPts val="600"/>
              </a:spcBef>
              <a:buClr>
                <a:schemeClr val="tx1"/>
              </a:buClr>
              <a:buFont typeface="Arial" panose="020B0604020202020204" pitchFamily="34" charset="0"/>
              <a:buChar char="•"/>
            </a:pPr>
            <a:r>
              <a:rPr lang="en-US" dirty="0"/>
              <a:t>minimum amount of capital mandated by regulators</a:t>
            </a:r>
          </a:p>
          <a:p>
            <a:pPr marL="576263" lvl="1" indent="-457200">
              <a:spcBef>
                <a:spcPts val="600"/>
              </a:spcBef>
              <a:buClr>
                <a:schemeClr val="tx1"/>
              </a:buClr>
              <a:buFont typeface="Arial" panose="020B0604020202020204" pitchFamily="34" charset="0"/>
              <a:buChar char="•"/>
            </a:pPr>
            <a:r>
              <a:rPr lang="en-US" dirty="0"/>
              <a:t>intended to ensure that banks will be able to pay off depositors</a:t>
            </a:r>
          </a:p>
          <a:p>
            <a:pPr marL="576263" lvl="1" indent="-457200">
              <a:spcBef>
                <a:spcPts val="600"/>
              </a:spcBef>
              <a:buClr>
                <a:schemeClr val="tx1"/>
              </a:buClr>
              <a:buFont typeface="Arial" panose="020B0604020202020204" pitchFamily="34" charset="0"/>
              <a:buChar char="•"/>
            </a:pPr>
            <a:r>
              <a:rPr lang="en-US" dirty="0"/>
              <a:t>higher for banks that hold more risky assets</a:t>
            </a:r>
          </a:p>
          <a:p>
            <a:pPr>
              <a:spcBef>
                <a:spcPts val="600"/>
              </a:spcBef>
            </a:pPr>
            <a:r>
              <a:rPr lang="en-US" dirty="0"/>
              <a:t>2008–2009 financial crisis: </a:t>
            </a:r>
          </a:p>
          <a:p>
            <a:pPr marL="576263" lvl="1" indent="-457200">
              <a:spcBef>
                <a:spcPts val="600"/>
              </a:spcBef>
              <a:buClr>
                <a:schemeClr val="tx1"/>
              </a:buClr>
              <a:buFont typeface="Arial" panose="020B0604020202020204" pitchFamily="34" charset="0"/>
              <a:buChar char="•"/>
            </a:pPr>
            <a:r>
              <a:rPr lang="en-US" dirty="0"/>
              <a:t>Losses on mortgages shrank bank capital, slowed lending, exacerbated the recession.</a:t>
            </a:r>
          </a:p>
          <a:p>
            <a:pPr marL="576263" lvl="1" indent="-457200">
              <a:spcBef>
                <a:spcPts val="600"/>
              </a:spcBef>
              <a:buClr>
                <a:schemeClr val="tx1"/>
              </a:buClr>
              <a:buFont typeface="Arial" panose="020B0604020202020204" pitchFamily="34" charset="0"/>
              <a:buChar char="•"/>
            </a:pPr>
            <a:r>
              <a:rPr lang="en-US" dirty="0" err="1"/>
              <a:t>Govt</a:t>
            </a:r>
            <a:r>
              <a:rPr lang="en-US" dirty="0"/>
              <a:t> injected billions of dollars of capital into banks to ease the crisis and encourage more lending.</a:t>
            </a:r>
          </a:p>
        </p:txBody>
      </p:sp>
    </p:spTree>
    <p:extLst>
      <p:ext uri="{BB962C8B-B14F-4D97-AF65-F5344CB8AC3E}">
        <p14:creationId xmlns:p14="http://schemas.microsoft.com/office/powerpoint/2010/main" val="1636161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40259" y="177112"/>
            <a:ext cx="8183129" cy="859002"/>
          </a:xfrm>
        </p:spPr>
        <p:txBody>
          <a:bodyPr/>
          <a:lstStyle/>
          <a:p>
            <a:r>
              <a:rPr lang="en-US" dirty="0">
                <a:solidFill>
                  <a:srgbClr val="A85232"/>
                </a:solidFill>
              </a:rPr>
              <a:t>A model of the money supply</a:t>
            </a:r>
          </a:p>
        </p:txBody>
      </p:sp>
      <p:sp>
        <p:nvSpPr>
          <p:cNvPr id="3" name="Content Placeholder 2"/>
          <p:cNvSpPr>
            <a:spLocks noGrp="1"/>
          </p:cNvSpPr>
          <p:nvPr>
            <p:ph type="body" sz="quarter" idx="10"/>
          </p:nvPr>
        </p:nvSpPr>
        <p:spPr/>
        <p:txBody>
          <a:bodyPr/>
          <a:lstStyle/>
          <a:p>
            <a:pPr algn="ctr">
              <a:lnSpc>
                <a:spcPct val="105000"/>
              </a:lnSpc>
              <a:spcBef>
                <a:spcPct val="50000"/>
              </a:spcBef>
              <a:buSzPct val="110000"/>
            </a:pPr>
            <a:r>
              <a:rPr lang="en-US" u="sng" dirty="0"/>
              <a:t>Exogenous variables</a:t>
            </a:r>
          </a:p>
          <a:p>
            <a:pPr marL="342900" indent="-342900">
              <a:spcBef>
                <a:spcPct val="25000"/>
              </a:spcBef>
              <a:buClr>
                <a:srgbClr val="C00000"/>
              </a:buClr>
              <a:buSzPct val="100000"/>
              <a:buFont typeface="Arial" panose="020B0604020202020204" pitchFamily="34" charset="0"/>
              <a:buChar char="•"/>
            </a:pPr>
            <a:r>
              <a:rPr lang="en-US" b="1" dirty="0">
                <a:solidFill>
                  <a:srgbClr val="CC0000"/>
                </a:solidFill>
                <a:latin typeface="Arial" panose="020B0604020202020204" pitchFamily="34" charset="0"/>
                <a:cs typeface="Arial" panose="020B0604020202020204" pitchFamily="34" charset="0"/>
              </a:rPr>
              <a:t>Monetary base</a:t>
            </a:r>
            <a:r>
              <a:rPr lang="en-US"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B </a:t>
            </a:r>
            <a:r>
              <a:rPr lang="en-US"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C</a:t>
            </a:r>
            <a:r>
              <a:rPr lang="en-US" dirty="0">
                <a:latin typeface="Arial" panose="020B0604020202020204" pitchFamily="34" charset="0"/>
                <a:cs typeface="Arial" panose="020B0604020202020204" pitchFamily="34" charset="0"/>
              </a:rPr>
              <a:t> + </a:t>
            </a:r>
            <a:r>
              <a:rPr lang="en-US" b="1" i="1" dirty="0">
                <a:latin typeface="Arial" panose="020B0604020202020204" pitchFamily="34" charset="0"/>
                <a:cs typeface="Arial" panose="020B0604020202020204" pitchFamily="34" charset="0"/>
              </a:rPr>
              <a:t>R</a:t>
            </a:r>
          </a:p>
          <a:p>
            <a:pPr marL="266700" lvl="1" indent="479425">
              <a:spcBef>
                <a:spcPct val="15000"/>
              </a:spcBef>
              <a:buNone/>
            </a:pPr>
            <a:r>
              <a:rPr lang="en-US" i="1" dirty="0">
                <a:latin typeface="Arial" panose="020B0604020202020204" pitchFamily="34" charset="0"/>
                <a:cs typeface="Arial" panose="020B0604020202020204" pitchFamily="34" charset="0"/>
              </a:rPr>
              <a:t>controlled by the central bank</a:t>
            </a:r>
          </a:p>
          <a:p>
            <a:pPr marL="342900" indent="-342900">
              <a:spcBef>
                <a:spcPct val="70000"/>
              </a:spcBef>
              <a:buClr>
                <a:srgbClr val="C00000"/>
              </a:buClr>
              <a:buSzPct val="100000"/>
              <a:buFont typeface="Arial" panose="020B0604020202020204" pitchFamily="34" charset="0"/>
              <a:buChar char="•"/>
            </a:pPr>
            <a:r>
              <a:rPr lang="en-US" b="1" dirty="0">
                <a:solidFill>
                  <a:srgbClr val="CC0000"/>
                </a:solidFill>
                <a:latin typeface="Arial" panose="020B0604020202020204" pitchFamily="34" charset="0"/>
                <a:cs typeface="Arial" panose="020B0604020202020204" pitchFamily="34" charset="0"/>
              </a:rPr>
              <a:t>Reserve-deposit ratio</a:t>
            </a:r>
            <a:r>
              <a:rPr lang="en-US" dirty="0">
                <a:latin typeface="Arial" panose="020B0604020202020204" pitchFamily="34" charset="0"/>
                <a:cs typeface="Arial" panose="020B0604020202020204" pitchFamily="34" charset="0"/>
              </a:rPr>
              <a:t>, </a:t>
            </a:r>
            <a:r>
              <a:rPr lang="en-US" b="1" i="1" dirty="0" err="1">
                <a:latin typeface="Arial" panose="020B0604020202020204" pitchFamily="34" charset="0"/>
                <a:cs typeface="Arial" panose="020B0604020202020204" pitchFamily="34" charset="0"/>
              </a:rPr>
              <a:t>rr</a:t>
            </a:r>
            <a:r>
              <a:rPr lang="en-US" b="1"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R</a:t>
            </a:r>
            <a:r>
              <a:rPr lang="en-US" i="1" dirty="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D</a:t>
            </a:r>
          </a:p>
          <a:p>
            <a:pPr marL="266700" lvl="1" indent="479425">
              <a:spcBef>
                <a:spcPct val="15000"/>
              </a:spcBef>
              <a:buNone/>
            </a:pPr>
            <a:r>
              <a:rPr lang="en-US" i="1" dirty="0">
                <a:latin typeface="Arial" panose="020B0604020202020204" pitchFamily="34" charset="0"/>
                <a:cs typeface="Arial" panose="020B0604020202020204" pitchFamily="34" charset="0"/>
              </a:rPr>
              <a:t>depends on regulations and bank policies</a:t>
            </a:r>
            <a:endParaRPr lang="en-US" b="1" i="1" dirty="0">
              <a:latin typeface="Arial" panose="020B0604020202020204" pitchFamily="34" charset="0"/>
              <a:cs typeface="Arial" panose="020B0604020202020204" pitchFamily="34" charset="0"/>
            </a:endParaRPr>
          </a:p>
          <a:p>
            <a:pPr marL="342900" indent="-342900">
              <a:spcBef>
                <a:spcPct val="70000"/>
              </a:spcBef>
              <a:buClr>
                <a:srgbClr val="C00000"/>
              </a:buClr>
              <a:buSzPct val="100000"/>
              <a:buFont typeface="Arial" panose="020B0604020202020204" pitchFamily="34" charset="0"/>
              <a:buChar char="•"/>
            </a:pPr>
            <a:r>
              <a:rPr lang="en-US" b="1" dirty="0">
                <a:solidFill>
                  <a:srgbClr val="CC0000"/>
                </a:solidFill>
                <a:latin typeface="Arial" panose="020B0604020202020204" pitchFamily="34" charset="0"/>
                <a:cs typeface="Arial" panose="020B0604020202020204" pitchFamily="34" charset="0"/>
              </a:rPr>
              <a:t>Currency-deposit ratio</a:t>
            </a:r>
            <a:r>
              <a:rPr lang="en-US" dirty="0">
                <a:latin typeface="Arial" panose="020B0604020202020204" pitchFamily="34" charset="0"/>
                <a:cs typeface="Arial" panose="020B0604020202020204" pitchFamily="34" charset="0"/>
              </a:rPr>
              <a:t>, </a:t>
            </a:r>
            <a:r>
              <a:rPr lang="en-US" b="1" i="1" dirty="0" err="1">
                <a:latin typeface="Arial" panose="020B0604020202020204" pitchFamily="34" charset="0"/>
                <a:cs typeface="Arial" panose="020B0604020202020204" pitchFamily="34" charset="0"/>
              </a:rPr>
              <a:t>cr</a:t>
            </a:r>
            <a:r>
              <a:rPr lang="en-US" dirty="0">
                <a:latin typeface="Arial" panose="020B0604020202020204" pitchFamily="34" charset="0"/>
                <a:cs typeface="Arial" panose="020B0604020202020204" pitchFamily="34" charset="0"/>
              </a:rPr>
              <a:t> = </a:t>
            </a:r>
            <a:r>
              <a:rPr lang="en-US" b="1" i="1" dirty="0">
                <a:latin typeface="Arial" panose="020B0604020202020204" pitchFamily="34" charset="0"/>
                <a:cs typeface="Arial" panose="020B0604020202020204" pitchFamily="34" charset="0"/>
              </a:rPr>
              <a:t>C</a:t>
            </a:r>
            <a:r>
              <a:rPr lang="en-US" i="1" dirty="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D</a:t>
            </a:r>
          </a:p>
          <a:p>
            <a:pPr marL="266700" lvl="1" indent="419100">
              <a:spcBef>
                <a:spcPct val="15000"/>
              </a:spcBef>
              <a:buNone/>
            </a:pPr>
            <a:r>
              <a:rPr lang="en-US" i="1" dirty="0">
                <a:latin typeface="Arial" panose="020B0604020202020204" pitchFamily="34" charset="0"/>
                <a:cs typeface="Arial" panose="020B0604020202020204" pitchFamily="34" charset="0"/>
              </a:rPr>
              <a:t>depends on households’ preferences</a:t>
            </a:r>
            <a:endParaRPr lang="en-US"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50978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Solving for the money supply (1 of 2)</a:t>
            </a:r>
            <a:endParaRPr lang="en-US" dirty="0"/>
          </a:p>
        </p:txBody>
      </p:sp>
      <p:graphicFrame>
        <p:nvGraphicFramePr>
          <p:cNvPr id="18" name="Object 2" descr="A series of expressions for M is shown.&#10;The expressions read as follows. M equals C plus D which equals C plus D over B times B which equals m times B where m equals C plus D over B where m equals c plus D over B which equals C plus D over C plus R which equals ((C over D) plus (D plus D)) over ((C over D) plus (R plus D)) which equals cr plus 1 over cr plus rr."/>
          <p:cNvGraphicFramePr>
            <a:graphicFrameLocks noChangeAspect="1"/>
          </p:cNvGraphicFramePr>
          <p:nvPr>
            <p:extLst>
              <p:ext uri="{D42A27DB-BD31-4B8C-83A1-F6EECF244321}">
                <p14:modId xmlns:p14="http://schemas.microsoft.com/office/powerpoint/2010/main" val="241060147"/>
              </p:ext>
            </p:extLst>
          </p:nvPr>
        </p:nvGraphicFramePr>
        <p:xfrm>
          <a:off x="1479550" y="1854200"/>
          <a:ext cx="6105525" cy="3973513"/>
        </p:xfrm>
        <a:graphic>
          <a:graphicData uri="http://schemas.openxmlformats.org/presentationml/2006/ole">
            <mc:AlternateContent xmlns:mc="http://schemas.openxmlformats.org/markup-compatibility/2006">
              <mc:Choice xmlns:v="urn:schemas-microsoft-com:vml" Requires="v">
                <p:oleObj spid="_x0000_s6602" name="Equation" r:id="rId4" imgW="2387520" imgH="1549080" progId="">
                  <p:embed/>
                </p:oleObj>
              </mc:Choice>
              <mc:Fallback>
                <p:oleObj name="Equation" r:id="rId4" imgW="2387520" imgH="1549080" progId="">
                  <p:embed/>
                  <p:pic>
                    <p:nvPicPr>
                      <p:cNvPr id="0" name="Picture 1477" descr="A series of expressions for M is shown.&#10;The expressions read as follows. M equals C plus D which equals C plus D over B times B which equals m times B where m equals C plus D over B where m equals c plus D over B which equals C plus D over C plus R which equals ((C over D) plus (D plus D)) over ((C over D) plus (R plus D)) which equals cr plus 1 over cr plus r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9550" y="1854200"/>
                        <a:ext cx="6105525" cy="3973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9527066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Solving for the money supply (2 of 2)</a:t>
            </a:r>
            <a:endParaRPr lang="en-US" dirty="0"/>
          </a:p>
        </p:txBody>
      </p:sp>
      <p:graphicFrame>
        <p:nvGraphicFramePr>
          <p:cNvPr id="4" name="Object 2" descr="The expression for M is shown.&#10;The expression reads, M equals m times B, where m equals cr plus 1 over cr plus rr."/>
          <p:cNvGraphicFramePr>
            <a:graphicFrameLocks noChangeAspect="1"/>
          </p:cNvGraphicFramePr>
          <p:nvPr>
            <p:extLst>
              <p:ext uri="{D42A27DB-BD31-4B8C-83A1-F6EECF244321}">
                <p14:modId xmlns:p14="http://schemas.microsoft.com/office/powerpoint/2010/main" val="1798222326"/>
              </p:ext>
            </p:extLst>
          </p:nvPr>
        </p:nvGraphicFramePr>
        <p:xfrm>
          <a:off x="1851025" y="1679575"/>
          <a:ext cx="5359400" cy="1042988"/>
        </p:xfrm>
        <a:graphic>
          <a:graphicData uri="http://schemas.openxmlformats.org/presentationml/2006/ole">
            <mc:AlternateContent xmlns:mc="http://schemas.openxmlformats.org/markup-compatibility/2006">
              <mc:Choice xmlns:v="urn:schemas-microsoft-com:vml" Requires="v">
                <p:oleObj spid="_x0000_s7203" name="Equation" r:id="rId4" imgW="2095200" imgH="406080" progId="">
                  <p:embed/>
                </p:oleObj>
              </mc:Choice>
              <mc:Fallback>
                <p:oleObj name="Equation" r:id="rId4" imgW="2095200" imgH="406080" progId="">
                  <p:embed/>
                  <p:pic>
                    <p:nvPicPr>
                      <p:cNvPr id="0" name="Picture 30" descr="The expression for M is shown.&#10;The expression reads, M equals m times B, where m equals cr plus 1 over cr plus r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51025" y="1679575"/>
                        <a:ext cx="5359400" cy="1042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Content Placeholder 2"/>
          <p:cNvSpPr>
            <a:spLocks noGrp="1"/>
          </p:cNvSpPr>
          <p:nvPr>
            <p:ph type="body" sz="quarter" idx="10"/>
          </p:nvPr>
        </p:nvSpPr>
        <p:spPr>
          <a:xfrm>
            <a:off x="478361" y="3303276"/>
            <a:ext cx="8256064" cy="3307186"/>
          </a:xfrm>
        </p:spPr>
        <p:txBody>
          <a:bodyPr/>
          <a:lstStyle/>
          <a:p>
            <a:pPr marL="342900" indent="-342900">
              <a:spcBef>
                <a:spcPct val="60000"/>
              </a:spcBef>
              <a:buClr>
                <a:schemeClr val="tx1"/>
              </a:buClr>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If </a:t>
            </a:r>
            <a:r>
              <a:rPr lang="en-US" b="1" i="1" dirty="0" err="1">
                <a:latin typeface="Arial" panose="020B0604020202020204" pitchFamily="34" charset="0"/>
                <a:cs typeface="Arial" panose="020B0604020202020204" pitchFamily="34" charset="0"/>
              </a:rPr>
              <a:t>rr</a:t>
            </a:r>
            <a:r>
              <a:rPr lang="en-US" dirty="0">
                <a:latin typeface="Arial" panose="020B0604020202020204" pitchFamily="34" charset="0"/>
                <a:cs typeface="Arial" panose="020B0604020202020204" pitchFamily="34" charset="0"/>
              </a:rPr>
              <a:t> &lt; 1, then </a:t>
            </a:r>
            <a:r>
              <a:rPr lang="en-US" b="1" i="1" dirty="0">
                <a:latin typeface="Arial" panose="020B0604020202020204" pitchFamily="34" charset="0"/>
                <a:cs typeface="Arial" panose="020B0604020202020204" pitchFamily="34" charset="0"/>
              </a:rPr>
              <a:t>m</a:t>
            </a:r>
            <a:r>
              <a:rPr lang="en-US" dirty="0">
                <a:latin typeface="Arial" panose="020B0604020202020204" pitchFamily="34" charset="0"/>
                <a:cs typeface="Arial" panose="020B0604020202020204" pitchFamily="34" charset="0"/>
              </a:rPr>
              <a:t> &gt; 1</a:t>
            </a:r>
          </a:p>
          <a:p>
            <a:pPr marL="342900" indent="-342900">
              <a:spcBef>
                <a:spcPct val="60000"/>
              </a:spcBef>
              <a:buClr>
                <a:schemeClr val="tx1"/>
              </a:buClr>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If monetary base changes by </a:t>
            </a:r>
            <a:r>
              <a:rPr lang="en-US" dirty="0">
                <a:latin typeface="Arial" panose="020B0604020202020204" pitchFamily="34" charset="0"/>
                <a:ea typeface="Lucida Grande"/>
                <a:cs typeface="Arial" panose="020B0604020202020204" pitchFamily="34" charset="0"/>
              </a:rPr>
              <a:t>Δ</a:t>
            </a:r>
            <a:r>
              <a:rPr lang="en-US" b="1" i="1" dirty="0">
                <a:latin typeface="Arial" panose="020B0604020202020204" pitchFamily="34" charset="0"/>
                <a:cs typeface="Arial" panose="020B0604020202020204" pitchFamily="34" charset="0"/>
                <a:sym typeface="Symbol" pitchFamily="18" charset="2"/>
              </a:rPr>
              <a:t>B</a:t>
            </a:r>
            <a:r>
              <a:rPr lang="en-US" dirty="0">
                <a:latin typeface="Arial" panose="020B0604020202020204" pitchFamily="34" charset="0"/>
                <a:cs typeface="Arial" panose="020B0604020202020204" pitchFamily="34" charset="0"/>
                <a:sym typeface="Symbol" pitchFamily="18" charset="2"/>
              </a:rPr>
              <a:t>, then </a:t>
            </a:r>
            <a:r>
              <a:rPr lang="en-US" dirty="0">
                <a:latin typeface="Arial" panose="020B0604020202020204" pitchFamily="34" charset="0"/>
                <a:ea typeface="Lucida Grande"/>
                <a:cs typeface="Arial" panose="020B0604020202020204" pitchFamily="34" charset="0"/>
              </a:rPr>
              <a:t>Δ</a:t>
            </a:r>
            <a:r>
              <a:rPr lang="en-US" b="1" i="1" dirty="0">
                <a:latin typeface="Arial" panose="020B0604020202020204" pitchFamily="34" charset="0"/>
                <a:cs typeface="Arial" panose="020B0604020202020204" pitchFamily="34" charset="0"/>
                <a:sym typeface="Symbol" pitchFamily="18" charset="2"/>
              </a:rPr>
              <a:t>M</a:t>
            </a:r>
            <a:r>
              <a:rPr lang="en-US" dirty="0">
                <a:latin typeface="Arial" panose="020B0604020202020204" pitchFamily="34" charset="0"/>
                <a:cs typeface="Arial" panose="020B0604020202020204" pitchFamily="34" charset="0"/>
                <a:sym typeface="Symbol" pitchFamily="18" charset="2"/>
              </a:rPr>
              <a:t> = </a:t>
            </a:r>
            <a:r>
              <a:rPr lang="en-US" b="1" i="1" dirty="0">
                <a:latin typeface="Arial" panose="020B0604020202020204" pitchFamily="34" charset="0"/>
                <a:cs typeface="Arial" panose="020B0604020202020204" pitchFamily="34" charset="0"/>
                <a:sym typeface="Symbol" pitchFamily="18" charset="2"/>
              </a:rPr>
              <a:t>m</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ea typeface="ＭＳ ゴシック"/>
                <a:cs typeface="Arial" panose="020B0604020202020204" pitchFamily="34" charset="0"/>
              </a:rPr>
              <a:t>× </a:t>
            </a:r>
            <a:r>
              <a:rPr lang="en-US" dirty="0">
                <a:latin typeface="Arial" panose="020B0604020202020204" pitchFamily="34" charset="0"/>
                <a:ea typeface="Lucida Grande"/>
                <a:cs typeface="Arial" panose="020B0604020202020204" pitchFamily="34" charset="0"/>
              </a:rPr>
              <a:t>Δ</a:t>
            </a:r>
            <a:r>
              <a:rPr lang="en-US" b="1" i="1" dirty="0">
                <a:latin typeface="Arial" panose="020B0604020202020204" pitchFamily="34" charset="0"/>
                <a:cs typeface="Arial" panose="020B0604020202020204" pitchFamily="34" charset="0"/>
                <a:sym typeface="Symbol" pitchFamily="18" charset="2"/>
              </a:rPr>
              <a:t>B</a:t>
            </a:r>
            <a:endParaRPr lang="en-US" b="1" i="1" dirty="0">
              <a:latin typeface="Arial" panose="020B0604020202020204" pitchFamily="34" charset="0"/>
              <a:cs typeface="Arial" panose="020B0604020202020204" pitchFamily="34" charset="0"/>
            </a:endParaRPr>
          </a:p>
          <a:p>
            <a:pPr marL="342900" indent="-342900">
              <a:spcBef>
                <a:spcPct val="60000"/>
              </a:spcBef>
              <a:buClr>
                <a:schemeClr val="tx1"/>
              </a:buClr>
              <a:buSzPct val="100000"/>
              <a:buFont typeface="Arial" panose="020B0604020202020204" pitchFamily="34" charset="0"/>
              <a:buChar char="•"/>
            </a:pPr>
            <a:r>
              <a:rPr lang="en-US" b="1" i="1" dirty="0">
                <a:latin typeface="Arial" panose="020B0604020202020204" pitchFamily="34" charset="0"/>
                <a:cs typeface="Arial" panose="020B0604020202020204" pitchFamily="34" charset="0"/>
              </a:rPr>
              <a:t>m</a:t>
            </a:r>
            <a:r>
              <a:rPr lang="en-US" dirty="0">
                <a:latin typeface="Arial" panose="020B0604020202020204" pitchFamily="34" charset="0"/>
                <a:cs typeface="Arial" panose="020B0604020202020204" pitchFamily="34" charset="0"/>
              </a:rPr>
              <a:t> is the </a:t>
            </a:r>
            <a:r>
              <a:rPr lang="en-US" b="1" dirty="0">
                <a:solidFill>
                  <a:srgbClr val="CC0000"/>
                </a:solidFill>
                <a:latin typeface="Arial" panose="020B0604020202020204" pitchFamily="34" charset="0"/>
                <a:cs typeface="Arial" panose="020B0604020202020204" pitchFamily="34" charset="0"/>
              </a:rPr>
              <a:t>money multiplier</a:t>
            </a:r>
            <a:r>
              <a:rPr lang="en-US" dirty="0">
                <a:latin typeface="Arial" panose="020B0604020202020204" pitchFamily="34" charset="0"/>
                <a:cs typeface="Arial" panose="020B0604020202020204" pitchFamily="34" charset="0"/>
              </a:rPr>
              <a:t>, the increase in the money supply resulting from a one-dollar increase in the monetary base.</a:t>
            </a:r>
            <a:endParaRPr lang="en-US" b="1" i="1" dirty="0">
              <a:latin typeface="Arial" panose="020B0604020202020204" pitchFamily="34" charset="0"/>
              <a:cs typeface="Arial" panose="020B0604020202020204" pitchFamily="34" charset="0"/>
              <a:sym typeface="Symbol" pitchFamily="18" charset="2"/>
            </a:endParaRPr>
          </a:p>
        </p:txBody>
      </p:sp>
    </p:spTree>
    <p:extLst>
      <p:ext uri="{BB962C8B-B14F-4D97-AF65-F5344CB8AC3E}">
        <p14:creationId xmlns:p14="http://schemas.microsoft.com/office/powerpoint/2010/main" val="2945529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dirty="0">
                <a:solidFill>
                  <a:srgbClr val="A85232"/>
                </a:solidFill>
              </a:rPr>
              <a:t>Money: </a:t>
            </a:r>
            <a:r>
              <a:rPr lang="en-US" dirty="0">
                <a:solidFill>
                  <a:srgbClr val="0E5229"/>
                </a:solidFill>
              </a:rPr>
              <a:t>Definition</a:t>
            </a:r>
            <a:endParaRPr lang="en-US" dirty="0"/>
          </a:p>
        </p:txBody>
      </p:sp>
      <p:sp>
        <p:nvSpPr>
          <p:cNvPr id="17" name="Content Placeholder 16"/>
          <p:cNvSpPr>
            <a:spLocks noGrp="1"/>
          </p:cNvSpPr>
          <p:nvPr>
            <p:ph type="body" sz="quarter" idx="10"/>
          </p:nvPr>
        </p:nvSpPr>
        <p:spPr/>
        <p:txBody>
          <a:bodyPr/>
          <a:lstStyle/>
          <a:p>
            <a:r>
              <a:rPr lang="en-US" b="1" dirty="0">
                <a:latin typeface="Arial" panose="020B0604020202020204" pitchFamily="34" charset="0"/>
                <a:cs typeface="Arial" panose="020B0604020202020204" pitchFamily="34" charset="0"/>
              </a:rPr>
              <a:t>Money</a:t>
            </a:r>
            <a:r>
              <a:rPr lang="en-US" dirty="0">
                <a:latin typeface="Arial" panose="020B0604020202020204" pitchFamily="34" charset="0"/>
                <a:cs typeface="Arial" panose="020B0604020202020204" pitchFamily="34" charset="0"/>
              </a:rPr>
              <a:t> is the stock of assets that can be readily used to make transactions.</a:t>
            </a:r>
          </a:p>
        </p:txBody>
      </p:sp>
    </p:spTree>
    <p:extLst>
      <p:ext uri="{BB962C8B-B14F-4D97-AF65-F5344CB8AC3E}">
        <p14:creationId xmlns:p14="http://schemas.microsoft.com/office/powerpoint/2010/main" val="37293519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203F15"/>
                </a:solidFill>
              </a:rPr>
              <a:t>NOW YOU TRY</a:t>
            </a:r>
            <a:br>
              <a:rPr lang="en-US" dirty="0">
                <a:solidFill>
                  <a:srgbClr val="203F15"/>
                </a:solidFill>
              </a:rPr>
            </a:br>
            <a:r>
              <a:rPr lang="en-US" dirty="0"/>
              <a:t>The money multiplier</a:t>
            </a:r>
          </a:p>
        </p:txBody>
      </p:sp>
      <p:graphicFrame>
        <p:nvGraphicFramePr>
          <p:cNvPr id="4" name="Object 2" descr="The expression for M is shown.&#10;The expression reads, M equals m times B, where m equals cr plus 1 over cr plus rr."/>
          <p:cNvGraphicFramePr>
            <a:graphicFrameLocks noChangeAspect="1"/>
          </p:cNvGraphicFramePr>
          <p:nvPr>
            <p:extLst>
              <p:ext uri="{D42A27DB-BD31-4B8C-83A1-F6EECF244321}">
                <p14:modId xmlns:p14="http://schemas.microsoft.com/office/powerpoint/2010/main" val="855764800"/>
              </p:ext>
            </p:extLst>
          </p:nvPr>
        </p:nvGraphicFramePr>
        <p:xfrm>
          <a:off x="1851025" y="1679575"/>
          <a:ext cx="5359400" cy="1042988"/>
        </p:xfrm>
        <a:graphic>
          <a:graphicData uri="http://schemas.openxmlformats.org/presentationml/2006/ole">
            <mc:AlternateContent xmlns:mc="http://schemas.openxmlformats.org/markup-compatibility/2006">
              <mc:Choice xmlns:v="urn:schemas-microsoft-com:vml" Requires="v">
                <p:oleObj spid="_x0000_s8225" name="Equation" r:id="rId4" imgW="2095200" imgH="406080" progId="">
                  <p:embed/>
                </p:oleObj>
              </mc:Choice>
              <mc:Fallback>
                <p:oleObj name="Equation" r:id="rId4" imgW="2095200" imgH="406080" progId="">
                  <p:embed/>
                  <p:pic>
                    <p:nvPicPr>
                      <p:cNvPr id="0" name="Picture 28" descr="The expression for M is shown.&#10;The expression reads, M equals m times B, where m equals cr plus 1 over cr plus r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51025" y="1679575"/>
                        <a:ext cx="5359400" cy="1042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Content Placeholder 2"/>
          <p:cNvSpPr>
            <a:spLocks noGrp="1"/>
          </p:cNvSpPr>
          <p:nvPr>
            <p:ph type="body" sz="quarter" idx="10"/>
          </p:nvPr>
        </p:nvSpPr>
        <p:spPr>
          <a:xfrm>
            <a:off x="478361" y="3094651"/>
            <a:ext cx="8326006" cy="2499931"/>
          </a:xfrm>
        </p:spPr>
        <p:txBody>
          <a:bodyPr/>
          <a:lstStyle/>
          <a:p>
            <a:pPr defTabSz="1373188"/>
            <a:r>
              <a:rPr lang="en-US" dirty="0"/>
              <a:t>Suppose households decide to hold more of their money as currency and less in the form of demand deposits.</a:t>
            </a:r>
          </a:p>
          <a:p>
            <a:pPr marL="519113" lvl="1" indent="-347663" defTabSz="1373188">
              <a:spcBef>
                <a:spcPts val="1800"/>
              </a:spcBef>
              <a:buClrTx/>
              <a:buSzPct val="95000"/>
              <a:buFontTx/>
              <a:buAutoNum type="arabicPeriod"/>
            </a:pPr>
            <a:r>
              <a:rPr lang="en-US" b="1" dirty="0"/>
              <a:t> </a:t>
            </a:r>
            <a:r>
              <a:rPr lang="en-US" dirty="0"/>
              <a:t>Determine the impact on the money supply.</a:t>
            </a:r>
          </a:p>
          <a:p>
            <a:pPr marL="519113" lvl="1" indent="-347663" defTabSz="1373188">
              <a:spcBef>
                <a:spcPts val="1800"/>
              </a:spcBef>
              <a:buClrTx/>
              <a:buSzPct val="95000"/>
              <a:buFontTx/>
              <a:buAutoNum type="arabicPeriod"/>
            </a:pPr>
            <a:r>
              <a:rPr lang="en-US" b="1" dirty="0"/>
              <a:t> </a:t>
            </a:r>
            <a:r>
              <a:rPr lang="en-US" dirty="0"/>
              <a:t>Explain the intuition for your result.</a:t>
            </a:r>
          </a:p>
        </p:txBody>
      </p:sp>
    </p:spTree>
    <p:extLst>
      <p:ext uri="{BB962C8B-B14F-4D97-AF65-F5344CB8AC3E}">
        <p14:creationId xmlns:p14="http://schemas.microsoft.com/office/powerpoint/2010/main" val="20321503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203F15"/>
                </a:solidFill>
              </a:rPr>
              <a:t>NOW YOU TRY</a:t>
            </a:r>
            <a:br>
              <a:rPr lang="en-US" dirty="0">
                <a:solidFill>
                  <a:srgbClr val="203F15"/>
                </a:solidFill>
              </a:rPr>
            </a:br>
            <a:r>
              <a:rPr lang="en-US" dirty="0"/>
              <a:t>The money multiplier, solution</a:t>
            </a:r>
          </a:p>
        </p:txBody>
      </p:sp>
      <p:sp>
        <p:nvSpPr>
          <p:cNvPr id="3" name="Content Placeholder 2"/>
          <p:cNvSpPr>
            <a:spLocks noGrp="1"/>
          </p:cNvSpPr>
          <p:nvPr>
            <p:ph type="body" sz="quarter" idx="10"/>
          </p:nvPr>
        </p:nvSpPr>
        <p:spPr/>
        <p:txBody>
          <a:bodyPr/>
          <a:lstStyle/>
          <a:p>
            <a:r>
              <a:rPr lang="en-US" dirty="0">
                <a:latin typeface="Arial" panose="020B0604020202020204" pitchFamily="34" charset="0"/>
                <a:cs typeface="Arial" panose="020B0604020202020204" pitchFamily="34" charset="0"/>
              </a:rPr>
              <a:t>Impact of an increase in the currency-deposit ratio</a:t>
            </a:r>
            <a:br>
              <a:rPr lang="en-US" dirty="0">
                <a:latin typeface="Arial" panose="020B0604020202020204" pitchFamily="34" charset="0"/>
                <a:cs typeface="Arial" panose="020B0604020202020204" pitchFamily="34" charset="0"/>
              </a:rPr>
            </a:br>
            <a:r>
              <a:rPr lang="en-US" dirty="0" err="1">
                <a:latin typeface="Arial" panose="020B0604020202020204" pitchFamily="34" charset="0"/>
                <a:ea typeface="Lucida Grande"/>
                <a:cs typeface="Arial" panose="020B0604020202020204" pitchFamily="34" charset="0"/>
              </a:rPr>
              <a:t>Δ</a:t>
            </a:r>
            <a:r>
              <a:rPr lang="en-US" b="1" i="1" dirty="0" err="1">
                <a:latin typeface="Arial" panose="020B0604020202020204" pitchFamily="34" charset="0"/>
                <a:cs typeface="Arial" panose="020B0604020202020204" pitchFamily="34" charset="0"/>
              </a:rPr>
              <a:t>cr</a:t>
            </a:r>
            <a:r>
              <a:rPr lang="en-US" b="1"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&gt; 0.</a:t>
            </a:r>
          </a:p>
          <a:p>
            <a:pPr lvl="1" indent="-514350">
              <a:lnSpc>
                <a:spcPct val="105000"/>
              </a:lnSpc>
              <a:spcBef>
                <a:spcPct val="40000"/>
              </a:spcBef>
              <a:buClrTx/>
              <a:buSzPct val="90000"/>
              <a:buFont typeface="+mj-lt"/>
              <a:buAutoNum type="arabicPeriod"/>
            </a:pPr>
            <a:r>
              <a:rPr lang="en-US" dirty="0">
                <a:latin typeface="Arial" panose="020B0604020202020204" pitchFamily="34" charset="0"/>
                <a:cs typeface="Arial" panose="020B0604020202020204" pitchFamily="34" charset="0"/>
              </a:rPr>
              <a:t>An increase in </a:t>
            </a:r>
            <a:r>
              <a:rPr lang="en-US" b="1" i="1" dirty="0" err="1">
                <a:latin typeface="Arial" panose="020B0604020202020204" pitchFamily="34" charset="0"/>
                <a:cs typeface="Arial" panose="020B0604020202020204" pitchFamily="34" charset="0"/>
              </a:rPr>
              <a:t>cr</a:t>
            </a:r>
            <a:r>
              <a:rPr lang="en-US" dirty="0">
                <a:latin typeface="Arial" panose="020B0604020202020204" pitchFamily="34" charset="0"/>
                <a:cs typeface="Arial" panose="020B0604020202020204" pitchFamily="34" charset="0"/>
              </a:rPr>
              <a:t> increases the denominator of </a:t>
            </a:r>
            <a:r>
              <a:rPr lang="en-US" b="1" i="1" dirty="0">
                <a:latin typeface="Arial" panose="020B0604020202020204" pitchFamily="34" charset="0"/>
                <a:cs typeface="Arial" panose="020B0604020202020204" pitchFamily="34" charset="0"/>
              </a:rPr>
              <a:t>m</a:t>
            </a:r>
            <a:r>
              <a:rPr lang="en-US" dirty="0">
                <a:latin typeface="Arial" panose="020B0604020202020204" pitchFamily="34" charset="0"/>
                <a:cs typeface="Arial" panose="020B0604020202020204" pitchFamily="34" charset="0"/>
              </a:rPr>
              <a:t> proportionally more than the numerator. So </a:t>
            </a:r>
            <a:r>
              <a:rPr lang="en-US" b="1" i="1" dirty="0">
                <a:latin typeface="Arial" panose="020B0604020202020204" pitchFamily="34" charset="0"/>
                <a:cs typeface="Arial" panose="020B0604020202020204" pitchFamily="34" charset="0"/>
              </a:rPr>
              <a:t>m</a:t>
            </a:r>
            <a:r>
              <a:rPr lang="en-US" dirty="0">
                <a:latin typeface="Arial" panose="020B0604020202020204" pitchFamily="34" charset="0"/>
                <a:cs typeface="Arial" panose="020B0604020202020204" pitchFamily="34" charset="0"/>
              </a:rPr>
              <a:t> falls, causing </a:t>
            </a:r>
            <a:r>
              <a:rPr lang="en-US" b="1" i="1" dirty="0">
                <a:latin typeface="Arial" panose="020B0604020202020204" pitchFamily="34" charset="0"/>
                <a:cs typeface="Arial" panose="020B0604020202020204" pitchFamily="34" charset="0"/>
              </a:rPr>
              <a:t>M</a:t>
            </a:r>
            <a:r>
              <a:rPr lang="en-US" dirty="0">
                <a:latin typeface="Arial" panose="020B0604020202020204" pitchFamily="34" charset="0"/>
                <a:cs typeface="Arial" panose="020B0604020202020204" pitchFamily="34" charset="0"/>
              </a:rPr>
              <a:t> to fall.</a:t>
            </a:r>
          </a:p>
          <a:p>
            <a:pPr lvl="1" indent="-514350">
              <a:lnSpc>
                <a:spcPct val="105000"/>
              </a:lnSpc>
              <a:spcBef>
                <a:spcPct val="50000"/>
              </a:spcBef>
              <a:buClrTx/>
              <a:buSzPct val="90000"/>
              <a:buFont typeface="+mj-lt"/>
              <a:buAutoNum type="arabicPeriod"/>
            </a:pPr>
            <a:r>
              <a:rPr lang="en-US" dirty="0">
                <a:latin typeface="Arial" panose="020B0604020202020204" pitchFamily="34" charset="0"/>
                <a:cs typeface="Arial" panose="020B0604020202020204" pitchFamily="34" charset="0"/>
              </a:rPr>
              <a:t>If households deposit less of their money, then banks can’t make as many loans, so the banking system won’t be able to create as much money.</a:t>
            </a:r>
          </a:p>
        </p:txBody>
      </p:sp>
    </p:spTree>
    <p:extLst>
      <p:ext uri="{BB962C8B-B14F-4D97-AF65-F5344CB8AC3E}">
        <p14:creationId xmlns:p14="http://schemas.microsoft.com/office/powerpoint/2010/main" val="15823679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The instruments of monetary policy, part 1</a:t>
            </a:r>
            <a:endParaRPr lang="en-US" dirty="0"/>
          </a:p>
        </p:txBody>
      </p:sp>
      <p:sp>
        <p:nvSpPr>
          <p:cNvPr id="3" name="Content Placeholder 2"/>
          <p:cNvSpPr>
            <a:spLocks noGrp="1"/>
          </p:cNvSpPr>
          <p:nvPr>
            <p:ph type="body" sz="quarter" idx="10"/>
          </p:nvPr>
        </p:nvSpPr>
        <p:spPr/>
        <p:txBody>
          <a:bodyPr/>
          <a:lstStyle/>
          <a:p>
            <a:pPr>
              <a:spcBef>
                <a:spcPts val="600"/>
              </a:spcBef>
            </a:pPr>
            <a:r>
              <a:rPr lang="en-US" dirty="0">
                <a:latin typeface="Arial" panose="020B0604020202020204" pitchFamily="34" charset="0"/>
                <a:cs typeface="Arial" panose="020B0604020202020204" pitchFamily="34" charset="0"/>
              </a:rPr>
              <a:t>The Fed can change the monetary base by using:</a:t>
            </a:r>
          </a:p>
          <a:p>
            <a:pPr marL="800100" lvl="1">
              <a:spcBef>
                <a:spcPts val="600"/>
              </a:spcBef>
              <a:buClr>
                <a:schemeClr val="tx1"/>
              </a:buClr>
              <a:buFont typeface="Arial" panose="020B0604020202020204" pitchFamily="34" charset="0"/>
              <a:buChar char="•"/>
            </a:pPr>
            <a:r>
              <a:rPr lang="en-US" dirty="0">
                <a:latin typeface="Arial" panose="020B0604020202020204" pitchFamily="34" charset="0"/>
                <a:cs typeface="Arial" panose="020B0604020202020204" pitchFamily="34" charset="0"/>
              </a:rPr>
              <a:t>open market operations (the Fed’s preferred method of monetary control)</a:t>
            </a:r>
          </a:p>
          <a:p>
            <a:pPr marL="1257300" lvl="2">
              <a:spcBef>
                <a:spcPts val="600"/>
              </a:spcBef>
              <a:buClr>
                <a:schemeClr val="tx1"/>
              </a:buClr>
            </a:pPr>
            <a:r>
              <a:rPr lang="en-US" sz="2400" dirty="0"/>
              <a:t>To increase the base, the Fed could buy government bonds, paying with new dollars.</a:t>
            </a:r>
          </a:p>
          <a:p>
            <a:pPr marL="800100" lvl="1">
              <a:spcBef>
                <a:spcPts val="600"/>
              </a:spcBef>
              <a:buClr>
                <a:schemeClr val="tx1"/>
              </a:buClr>
              <a:buFont typeface="Arial" panose="020B0604020202020204" pitchFamily="34" charset="0"/>
              <a:buChar char="•"/>
            </a:pPr>
            <a:r>
              <a:rPr lang="en-US" dirty="0">
                <a:latin typeface="Arial" panose="020B0604020202020204" pitchFamily="34" charset="0"/>
                <a:cs typeface="Arial" panose="020B0604020202020204" pitchFamily="34" charset="0"/>
              </a:rPr>
              <a:t>the </a:t>
            </a:r>
            <a:r>
              <a:rPr lang="en-US" b="1" dirty="0">
                <a:solidFill>
                  <a:srgbClr val="CC0000"/>
                </a:solidFill>
                <a:latin typeface="Arial" panose="020B0604020202020204" pitchFamily="34" charset="0"/>
                <a:cs typeface="Arial" panose="020B0604020202020204" pitchFamily="34" charset="0"/>
              </a:rPr>
              <a:t>discount rate</a:t>
            </a:r>
            <a:r>
              <a:rPr lang="en-US" dirty="0">
                <a:latin typeface="Arial" panose="020B0604020202020204" pitchFamily="34" charset="0"/>
                <a:cs typeface="Arial" panose="020B0604020202020204" pitchFamily="34" charset="0"/>
              </a:rPr>
              <a:t>: the interest rate the Fed charges on loans to banks</a:t>
            </a:r>
          </a:p>
          <a:p>
            <a:pPr marL="1257300" lvl="2">
              <a:spcBef>
                <a:spcPts val="600"/>
              </a:spcBef>
              <a:buClr>
                <a:schemeClr val="tx1"/>
              </a:buClr>
            </a:pPr>
            <a:r>
              <a:rPr lang="en-US" sz="2400" dirty="0"/>
              <a:t>To increase the base, the Fed could lower the discount rate, encouraging banks to borrow more reserves.</a:t>
            </a:r>
          </a:p>
        </p:txBody>
      </p:sp>
    </p:spTree>
    <p:extLst>
      <p:ext uri="{BB962C8B-B14F-4D97-AF65-F5344CB8AC3E}">
        <p14:creationId xmlns:p14="http://schemas.microsoft.com/office/powerpoint/2010/main" val="33265941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The instruments of monetary policy, part 2</a:t>
            </a:r>
          </a:p>
        </p:txBody>
      </p:sp>
      <p:sp>
        <p:nvSpPr>
          <p:cNvPr id="3" name="Content Placeholder 2"/>
          <p:cNvSpPr>
            <a:spLocks noGrp="1"/>
          </p:cNvSpPr>
          <p:nvPr>
            <p:ph type="body" sz="quarter" idx="10"/>
          </p:nvPr>
        </p:nvSpPr>
        <p:spPr/>
        <p:txBody>
          <a:bodyPr/>
          <a:lstStyle/>
          <a:p>
            <a:pPr>
              <a:spcBef>
                <a:spcPts val="600"/>
              </a:spcBef>
            </a:pPr>
            <a:r>
              <a:rPr lang="en-US" dirty="0">
                <a:latin typeface="Arial" panose="020B0604020202020204" pitchFamily="34" charset="0"/>
                <a:cs typeface="Arial" panose="020B0604020202020204" pitchFamily="34" charset="0"/>
              </a:rPr>
              <a:t>The Fed can change the reserve–deposit ratio by using:</a:t>
            </a:r>
          </a:p>
          <a:p>
            <a:pPr marL="800100" lvl="1">
              <a:spcBef>
                <a:spcPts val="600"/>
              </a:spcBef>
              <a:buClr>
                <a:schemeClr val="tx1"/>
              </a:buClr>
              <a:buFont typeface="Arial" panose="020B0604020202020204" pitchFamily="34" charset="0"/>
              <a:buChar char="•"/>
            </a:pPr>
            <a:r>
              <a:rPr lang="en-US" b="1" dirty="0">
                <a:solidFill>
                  <a:srgbClr val="CC0000"/>
                </a:solidFill>
                <a:latin typeface="Arial" panose="020B0604020202020204" pitchFamily="34" charset="0"/>
                <a:cs typeface="Arial" panose="020B0604020202020204" pitchFamily="34" charset="0"/>
              </a:rPr>
              <a:t>reserve requirements</a:t>
            </a:r>
            <a:r>
              <a:rPr lang="en-US" dirty="0">
                <a:latin typeface="Arial" panose="020B0604020202020204" pitchFamily="34" charset="0"/>
                <a:cs typeface="Arial" panose="020B0604020202020204" pitchFamily="34" charset="0"/>
              </a:rPr>
              <a:t>: Fed regulations impose a minimum reserve–deposit ratio.</a:t>
            </a:r>
          </a:p>
          <a:p>
            <a:pPr marL="1257300" lvl="2">
              <a:spcBef>
                <a:spcPts val="600"/>
              </a:spcBef>
              <a:buClr>
                <a:schemeClr val="tx1"/>
              </a:buClr>
            </a:pPr>
            <a:r>
              <a:rPr lang="en-US" sz="2400" dirty="0"/>
              <a:t>To reduce the reserve–deposit ratio, the Fed could reduce reserve requirements.</a:t>
            </a:r>
          </a:p>
          <a:p>
            <a:pPr marL="800100" lvl="1">
              <a:spcBef>
                <a:spcPts val="600"/>
              </a:spcBef>
              <a:buClr>
                <a:schemeClr val="tx1"/>
              </a:buClr>
              <a:buFont typeface="Arial" panose="020B0604020202020204" pitchFamily="34" charset="0"/>
              <a:buChar char="•"/>
            </a:pPr>
            <a:r>
              <a:rPr lang="en-US" b="1" dirty="0">
                <a:solidFill>
                  <a:srgbClr val="CC0000"/>
                </a:solidFill>
                <a:latin typeface="Arial" panose="020B0604020202020204" pitchFamily="34" charset="0"/>
                <a:cs typeface="Arial" panose="020B0604020202020204" pitchFamily="34" charset="0"/>
              </a:rPr>
              <a:t>interest on reserves</a:t>
            </a:r>
            <a:r>
              <a:rPr lang="en-US" dirty="0">
                <a:latin typeface="Arial" panose="020B0604020202020204" pitchFamily="34" charset="0"/>
                <a:cs typeface="Arial" panose="020B0604020202020204" pitchFamily="34" charset="0"/>
              </a:rPr>
              <a:t>: The Fed pays interest on bank reserves deposited with the Fed.</a:t>
            </a:r>
          </a:p>
          <a:p>
            <a:pPr marL="1257300" lvl="2">
              <a:spcBef>
                <a:spcPts val="600"/>
              </a:spcBef>
              <a:buClr>
                <a:schemeClr val="tx1"/>
              </a:buClr>
            </a:pPr>
            <a:r>
              <a:rPr lang="en-US" sz="2400" dirty="0"/>
              <a:t>To reduce the reserve–deposit ratio, the Fed could pay a lower interest rate on reserves.</a:t>
            </a:r>
          </a:p>
        </p:txBody>
      </p:sp>
    </p:spTree>
    <p:extLst>
      <p:ext uri="{BB962C8B-B14F-4D97-AF65-F5344CB8AC3E}">
        <p14:creationId xmlns:p14="http://schemas.microsoft.com/office/powerpoint/2010/main" val="3894003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Why the Fed can’t precisely control </a:t>
            </a:r>
            <a:r>
              <a:rPr lang="en-US" i="1" dirty="0">
                <a:solidFill>
                  <a:srgbClr val="A85232"/>
                </a:solidFill>
              </a:rPr>
              <a:t>M</a:t>
            </a:r>
          </a:p>
        </p:txBody>
      </p:sp>
      <p:graphicFrame>
        <p:nvGraphicFramePr>
          <p:cNvPr id="4" name="Object 2" descr="The expression for M is shown.&#10;The expression reads, M equals m times B, where m equals cr plus 1 over cr plus rr."/>
          <p:cNvGraphicFramePr>
            <a:graphicFrameLocks noChangeAspect="1"/>
          </p:cNvGraphicFramePr>
          <p:nvPr>
            <p:extLst>
              <p:ext uri="{D42A27DB-BD31-4B8C-83A1-F6EECF244321}">
                <p14:modId xmlns:p14="http://schemas.microsoft.com/office/powerpoint/2010/main" val="377659807"/>
              </p:ext>
            </p:extLst>
          </p:nvPr>
        </p:nvGraphicFramePr>
        <p:xfrm>
          <a:off x="1851025" y="1679575"/>
          <a:ext cx="5359400" cy="1042988"/>
        </p:xfrm>
        <a:graphic>
          <a:graphicData uri="http://schemas.openxmlformats.org/presentationml/2006/ole">
            <mc:AlternateContent xmlns:mc="http://schemas.openxmlformats.org/markup-compatibility/2006">
              <mc:Choice xmlns:v="urn:schemas-microsoft-com:vml" Requires="v">
                <p:oleObj spid="_x0000_s9248" name="Equation" r:id="rId4" imgW="2095200" imgH="406080" progId="">
                  <p:embed/>
                </p:oleObj>
              </mc:Choice>
              <mc:Fallback>
                <p:oleObj name="Equation" r:id="rId4" imgW="2095200" imgH="406080" progId="">
                  <p:embed/>
                  <p:pic>
                    <p:nvPicPr>
                      <p:cNvPr id="0" name="Picture 27" descr="The expression for M is shown.&#10;The expression reads, M equals m times B, where m equals cr plus 1 over cr plus r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51025" y="1679575"/>
                        <a:ext cx="5359400" cy="1042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Content Placeholder 2"/>
          <p:cNvSpPr>
            <a:spLocks noGrp="1"/>
          </p:cNvSpPr>
          <p:nvPr>
            <p:ph type="body" sz="quarter" idx="10"/>
          </p:nvPr>
        </p:nvSpPr>
        <p:spPr>
          <a:xfrm>
            <a:off x="478361" y="3529262"/>
            <a:ext cx="8326006" cy="3049247"/>
          </a:xfrm>
        </p:spPr>
        <p:txBody>
          <a:bodyPr/>
          <a:lstStyle/>
          <a:p>
            <a:pPr marL="349250" indent="-349250">
              <a:spcBef>
                <a:spcPct val="50000"/>
              </a:spcBef>
              <a:buClr>
                <a:schemeClr val="tx1"/>
              </a:buClr>
              <a:buSzTx/>
              <a:buFont typeface="Arial" panose="020B0604020202020204" pitchFamily="34" charset="0"/>
              <a:buChar char="•"/>
            </a:pPr>
            <a:r>
              <a:rPr lang="en-US" dirty="0">
                <a:latin typeface="Arial" panose="020B0604020202020204" pitchFamily="34" charset="0"/>
                <a:cs typeface="Arial" panose="020B0604020202020204" pitchFamily="34" charset="0"/>
              </a:rPr>
              <a:t>Households can change </a:t>
            </a:r>
            <a:r>
              <a:rPr lang="en-US" b="1" i="1" dirty="0" err="1">
                <a:latin typeface="Arial" panose="020B0604020202020204" pitchFamily="34" charset="0"/>
                <a:cs typeface="Arial" panose="020B0604020202020204" pitchFamily="34" charset="0"/>
              </a:rPr>
              <a:t>cr</a:t>
            </a:r>
            <a:r>
              <a:rPr lang="en-US" dirty="0">
                <a:latin typeface="Arial" panose="020B0604020202020204" pitchFamily="34" charset="0"/>
                <a:cs typeface="Arial" panose="020B0604020202020204" pitchFamily="34" charset="0"/>
              </a:rPr>
              <a:t>, causing </a:t>
            </a:r>
            <a:r>
              <a:rPr lang="en-US" b="1" i="1" dirty="0">
                <a:latin typeface="Arial" panose="020B0604020202020204" pitchFamily="34" charset="0"/>
                <a:cs typeface="Arial" panose="020B0604020202020204" pitchFamily="34" charset="0"/>
              </a:rPr>
              <a:t>m</a:t>
            </a:r>
            <a:r>
              <a:rPr lang="en-US" dirty="0">
                <a:latin typeface="Arial" panose="020B0604020202020204" pitchFamily="34" charset="0"/>
                <a:cs typeface="Arial" panose="020B0604020202020204" pitchFamily="34" charset="0"/>
              </a:rPr>
              <a:t> and </a:t>
            </a:r>
            <a:r>
              <a:rPr lang="en-US" b="1" i="1" dirty="0">
                <a:latin typeface="Arial" panose="020B0604020202020204" pitchFamily="34" charset="0"/>
                <a:cs typeface="Arial" panose="020B0604020202020204" pitchFamily="34" charset="0"/>
              </a:rPr>
              <a:t>M</a:t>
            </a:r>
            <a:r>
              <a:rPr lang="en-US" dirty="0">
                <a:latin typeface="Arial" panose="020B0604020202020204" pitchFamily="34" charset="0"/>
                <a:cs typeface="Arial" panose="020B0604020202020204" pitchFamily="34" charset="0"/>
              </a:rPr>
              <a:t> to change.</a:t>
            </a:r>
          </a:p>
          <a:p>
            <a:pPr marL="349250" indent="-349250">
              <a:spcBef>
                <a:spcPct val="50000"/>
              </a:spcBef>
              <a:buClr>
                <a:schemeClr val="tx1"/>
              </a:buClr>
              <a:buSzTx/>
              <a:buFont typeface="Arial" panose="020B0604020202020204" pitchFamily="34" charset="0"/>
              <a:buChar char="•"/>
            </a:pPr>
            <a:r>
              <a:rPr lang="en-US" dirty="0">
                <a:latin typeface="Arial" panose="020B0604020202020204" pitchFamily="34" charset="0"/>
                <a:cs typeface="Arial" panose="020B0604020202020204" pitchFamily="34" charset="0"/>
              </a:rPr>
              <a:t>Banks often hold </a:t>
            </a:r>
            <a:r>
              <a:rPr lang="en-US" b="1" dirty="0">
                <a:solidFill>
                  <a:srgbClr val="CC0000"/>
                </a:solidFill>
                <a:latin typeface="Arial" panose="020B0604020202020204" pitchFamily="34" charset="0"/>
                <a:cs typeface="Arial" panose="020B0604020202020204" pitchFamily="34" charset="0"/>
              </a:rPr>
              <a:t>excess reserves</a:t>
            </a:r>
            <a:r>
              <a:rPr lang="en-US" dirty="0">
                <a:latin typeface="Arial" panose="020B0604020202020204" pitchFamily="34" charset="0"/>
                <a:cs typeface="Arial" panose="020B0604020202020204" pitchFamily="34" charset="0"/>
              </a:rPr>
              <a:t> (reserves above the reserve requirement).</a:t>
            </a:r>
          </a:p>
          <a:p>
            <a:pPr marL="347663">
              <a:spcBef>
                <a:spcPct val="10000"/>
              </a:spcBef>
              <a:buSzTx/>
            </a:pPr>
            <a:r>
              <a:rPr lang="en-US" dirty="0">
                <a:latin typeface="Arial" panose="020B0604020202020204" pitchFamily="34" charset="0"/>
                <a:cs typeface="Arial" panose="020B0604020202020204" pitchFamily="34" charset="0"/>
              </a:rPr>
              <a:t>If banks change their excess reserves, then </a:t>
            </a:r>
            <a:r>
              <a:rPr lang="en-US" b="1" i="1" dirty="0" err="1">
                <a:latin typeface="Arial" panose="020B0604020202020204" pitchFamily="34" charset="0"/>
                <a:cs typeface="Arial" panose="020B0604020202020204" pitchFamily="34" charset="0"/>
              </a:rPr>
              <a:t>rr</a:t>
            </a:r>
            <a:r>
              <a:rPr lang="en-US"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m</a:t>
            </a:r>
            <a:r>
              <a:rPr lang="en-US" i="1"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and </a:t>
            </a:r>
            <a:r>
              <a:rPr lang="en-US" b="1" i="1" dirty="0">
                <a:latin typeface="Arial" panose="020B0604020202020204" pitchFamily="34" charset="0"/>
                <a:cs typeface="Arial" panose="020B0604020202020204" pitchFamily="34" charset="0"/>
              </a:rPr>
              <a:t>M</a:t>
            </a:r>
            <a:r>
              <a:rPr lang="en-US" dirty="0">
                <a:latin typeface="Arial" panose="020B0604020202020204" pitchFamily="34" charset="0"/>
                <a:cs typeface="Arial" panose="020B0604020202020204" pitchFamily="34" charset="0"/>
              </a:rPr>
              <a:t> change.</a:t>
            </a:r>
          </a:p>
        </p:txBody>
      </p:sp>
    </p:spTree>
    <p:extLst>
      <p:ext uri="{BB962C8B-B14F-4D97-AF65-F5344CB8AC3E}">
        <p14:creationId xmlns:p14="http://schemas.microsoft.com/office/powerpoint/2010/main" val="15964383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100000">
              <a:srgbClr val="0E5229"/>
            </a:gs>
            <a:gs pos="0">
              <a:srgbClr val="043333"/>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700" dirty="0">
                <a:solidFill>
                  <a:srgbClr val="336699"/>
                </a:solidFill>
              </a:rPr>
              <a:t>CASE STUDY: </a:t>
            </a:r>
            <a:r>
              <a:rPr lang="en-US" sz="3100" dirty="0">
                <a:solidFill>
                  <a:srgbClr val="336699"/>
                </a:solidFill>
              </a:rPr>
              <a:t>Quantitative easing (1 of 2)</a:t>
            </a:r>
            <a:endParaRPr lang="en-US" dirty="0">
              <a:solidFill>
                <a:srgbClr val="336699"/>
              </a:solidFill>
            </a:endParaRPr>
          </a:p>
        </p:txBody>
      </p:sp>
      <p:pic>
        <p:nvPicPr>
          <p:cNvPr id="23" name="Picture Placeholder 3" descr="This is a line graph to depict the monetary base over a 50 year period. This is a line graph to depict the growth of the monetary base over a 50-year period.&#10;The Y axis is the monetary base (in billions of dollars). The range is 0 to 4500.&#10;The X axis lists the years from 1960 to 2015 in five-year intervals.&#10;The data from the graph are as follows; &#10;Year :1960; Monetary Base in Billions,0;&#10;Year :1965; Monetary Base in Billions,0;&#10;Year :1970; Monetary Base in Billions,0;&#10;Year :1975; Monetary Base in Billions,50;&#10;Year :1980; Monetary Base in Billions,100;&#10;Year :1985; Monetary Base in Billions,150;&#10;Year :1990; Monetary Base in Billions,250;&#10;Year :1995; Monetary Base in Billions,500;&#10;Year :2000; Monetary Base in Billions,750;&#10;Year :2005; Monetary Base in Billions,1000;&#10;Year :2010; Monetary Base in Billions,2000.&#10;Year: 2015; Monetary Base in Billions, 3600.  &#10;The line is virtually flat until 1990, after which time is rises sharply over a 20-year period. The line extends past the year 2010 to show that the monetary base has extended to 4000 billion."/>
          <p:cNvPicPr>
            <a:picLocks noGrp="1" noChangeAspect="1"/>
          </p:cNvPicPr>
          <p:nvPr>
            <p:ph type="pic" sz="quarter" idx="12"/>
          </p:nvPr>
        </p:nvPicPr>
        <p:blipFill>
          <a:blip r:embed="rId3" cstate="print">
            <a:extLst>
              <a:ext uri="{28A0092B-C50C-407E-A947-70E740481C1C}">
                <a14:useLocalDpi xmlns:a14="http://schemas.microsoft.com/office/drawing/2010/main" val="0"/>
              </a:ext>
            </a:extLst>
          </a:blip>
          <a:stretch>
            <a:fillRect/>
          </a:stretch>
        </p:blipFill>
        <p:spPr>
          <a:xfrm>
            <a:off x="1164398" y="1301243"/>
            <a:ext cx="6845224" cy="3564405"/>
          </a:xfrm>
          <a:prstGeom prst="rect">
            <a:avLst/>
          </a:prstGeom>
        </p:spPr>
      </p:pic>
      <p:sp>
        <p:nvSpPr>
          <p:cNvPr id="19" name="Content Placeholder 18"/>
          <p:cNvSpPr>
            <a:spLocks noGrp="1"/>
          </p:cNvSpPr>
          <p:nvPr>
            <p:ph sz="quarter" idx="11"/>
          </p:nvPr>
        </p:nvSpPr>
        <p:spPr>
          <a:xfrm>
            <a:off x="3955032" y="4908235"/>
            <a:ext cx="2337377" cy="434089"/>
          </a:xfrm>
        </p:spPr>
        <p:txBody>
          <a:bodyPr/>
          <a:lstStyle/>
          <a:p>
            <a:r>
              <a:rPr lang="en-US" i="1" dirty="0">
                <a:solidFill>
                  <a:srgbClr val="006600"/>
                </a:solidFill>
              </a:rPr>
              <a:t>Monetary base</a:t>
            </a:r>
          </a:p>
        </p:txBody>
      </p:sp>
      <p:sp>
        <p:nvSpPr>
          <p:cNvPr id="22" name="Content Placeholder 21"/>
          <p:cNvSpPr txBox="1">
            <a:spLocks noGrp="1"/>
          </p:cNvSpPr>
          <p:nvPr>
            <p:ph sz="quarter" idx="13"/>
          </p:nvPr>
        </p:nvSpPr>
        <p:spPr>
          <a:xfrm>
            <a:off x="627584" y="5423449"/>
            <a:ext cx="3282114" cy="944746"/>
          </a:xfrm>
          <a:prstGeom prst="rect">
            <a:avLst/>
          </a:prstGeom>
          <a:solidFill>
            <a:srgbClr val="FFE1D4"/>
          </a:solidFill>
          <a:effectLst>
            <a:outerShdw blurRad="50800" dist="38100" dir="2700000" algn="tl" rotWithShape="0">
              <a:prstClr val="black">
                <a:alpha val="40000"/>
              </a:prstClr>
            </a:outerShdw>
          </a:effectLst>
        </p:spPr>
        <p:txBody>
          <a:bodyPr wrap="square" rtlCol="0">
            <a:spAutoFit/>
          </a:bodyPr>
          <a:lstStyle/>
          <a:p>
            <a:pPr>
              <a:lnSpc>
                <a:spcPct val="105000"/>
              </a:lnSpc>
            </a:pPr>
            <a:r>
              <a:rPr lang="en-US" sz="1800" dirty="0">
                <a:solidFill>
                  <a:srgbClr val="000000"/>
                </a:solidFill>
                <a:latin typeface="Arial" panose="020B0604020202020204" pitchFamily="34" charset="0"/>
                <a:cs typeface="Arial" panose="020B0604020202020204" pitchFamily="34" charset="0"/>
              </a:rPr>
              <a:t>From 8/2008 to 8/2011, </a:t>
            </a:r>
            <a:br>
              <a:rPr lang="en-US" sz="1800" dirty="0">
                <a:solidFill>
                  <a:srgbClr val="000000"/>
                </a:solidFill>
                <a:latin typeface="Arial" panose="020B0604020202020204" pitchFamily="34" charset="0"/>
                <a:cs typeface="Arial" panose="020B0604020202020204" pitchFamily="34" charset="0"/>
              </a:rPr>
            </a:br>
            <a:r>
              <a:rPr lang="en-US" sz="1800" dirty="0">
                <a:solidFill>
                  <a:srgbClr val="000000"/>
                </a:solidFill>
                <a:latin typeface="Arial" panose="020B0604020202020204" pitchFamily="34" charset="0"/>
                <a:cs typeface="Arial" panose="020B0604020202020204" pitchFamily="34" charset="0"/>
              </a:rPr>
              <a:t>the monetary base tripled, </a:t>
            </a:r>
            <a:br>
              <a:rPr lang="en-US" sz="1800" dirty="0">
                <a:solidFill>
                  <a:srgbClr val="000000"/>
                </a:solidFill>
                <a:latin typeface="Arial" panose="020B0604020202020204" pitchFamily="34" charset="0"/>
                <a:cs typeface="Arial" panose="020B0604020202020204" pitchFamily="34" charset="0"/>
              </a:rPr>
            </a:br>
            <a:r>
              <a:rPr lang="en-US" sz="1800" dirty="0">
                <a:solidFill>
                  <a:srgbClr val="000000"/>
                </a:solidFill>
                <a:latin typeface="Arial" panose="020B0604020202020204" pitchFamily="34" charset="0"/>
                <a:cs typeface="Arial" panose="020B0604020202020204" pitchFamily="34" charset="0"/>
              </a:rPr>
              <a:t>but </a:t>
            </a:r>
            <a:r>
              <a:rPr lang="en-US" sz="1800" i="1" dirty="0">
                <a:solidFill>
                  <a:srgbClr val="000000"/>
                </a:solidFill>
                <a:latin typeface="Arial" panose="020B0604020202020204" pitchFamily="34" charset="0"/>
                <a:cs typeface="Arial" panose="020B0604020202020204" pitchFamily="34" charset="0"/>
              </a:rPr>
              <a:t>M</a:t>
            </a:r>
            <a:r>
              <a:rPr lang="en-US" sz="1800" dirty="0">
                <a:solidFill>
                  <a:srgbClr val="000000"/>
                </a:solidFill>
                <a:latin typeface="Arial" panose="020B0604020202020204" pitchFamily="34" charset="0"/>
                <a:cs typeface="Arial" panose="020B0604020202020204" pitchFamily="34" charset="0"/>
              </a:rPr>
              <a:t>1 grew only about 40%.</a:t>
            </a:r>
          </a:p>
        </p:txBody>
      </p:sp>
    </p:spTree>
    <p:extLst>
      <p:ext uri="{BB962C8B-B14F-4D97-AF65-F5344CB8AC3E}">
        <p14:creationId xmlns:p14="http://schemas.microsoft.com/office/powerpoint/2010/main" val="4050447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CASE STUDY: Quantitative easing (2 of 2)</a:t>
            </a:r>
          </a:p>
        </p:txBody>
      </p:sp>
      <p:sp>
        <p:nvSpPr>
          <p:cNvPr id="4" name="Content Placeholder 3"/>
          <p:cNvSpPr>
            <a:spLocks noGrp="1"/>
          </p:cNvSpPr>
          <p:nvPr>
            <p:ph type="body" sz="quarter" idx="10"/>
          </p:nvPr>
        </p:nvSpPr>
        <p:spPr/>
        <p:txBody>
          <a:bodyPr/>
          <a:lstStyle/>
          <a:p>
            <a:pPr marL="457200" indent="-457200">
              <a:spcBef>
                <a:spcPts val="1500"/>
              </a:spcBef>
              <a:buFont typeface="Arial" panose="020B0604020202020204" pitchFamily="34" charset="0"/>
              <a:buChar char="•"/>
            </a:pPr>
            <a:r>
              <a:rPr lang="en-US" i="1" dirty="0"/>
              <a:t>Quantitative easing</a:t>
            </a:r>
            <a:r>
              <a:rPr lang="en-US" dirty="0"/>
              <a:t>: The Fed bought long-term </a:t>
            </a:r>
            <a:r>
              <a:rPr lang="en-US" dirty="0" err="1"/>
              <a:t>govt</a:t>
            </a:r>
            <a:r>
              <a:rPr lang="en-US" dirty="0"/>
              <a:t> bonds instead of T-bills to reduce long-term rates.</a:t>
            </a:r>
          </a:p>
          <a:p>
            <a:pPr marL="457200" indent="-457200">
              <a:spcBef>
                <a:spcPts val="1500"/>
              </a:spcBef>
              <a:buFont typeface="Arial" panose="020B0604020202020204" pitchFamily="34" charset="0"/>
              <a:buChar char="•"/>
            </a:pPr>
            <a:r>
              <a:rPr lang="en-US" dirty="0"/>
              <a:t>The Fed also bought mortgage-backed securities to help the housing market.</a:t>
            </a:r>
          </a:p>
          <a:p>
            <a:pPr marL="457200" indent="-457200">
              <a:spcBef>
                <a:spcPts val="1500"/>
              </a:spcBef>
              <a:buFont typeface="Arial" panose="020B0604020202020204" pitchFamily="34" charset="0"/>
              <a:buChar char="•"/>
            </a:pPr>
            <a:r>
              <a:rPr lang="en-US" dirty="0"/>
              <a:t>But after losses on bad loans, banks tightened lending standards and increased excess reserves, causing the money multiplier to fall.</a:t>
            </a:r>
          </a:p>
          <a:p>
            <a:pPr marL="457200" indent="-457200">
              <a:spcBef>
                <a:spcPts val="1500"/>
              </a:spcBef>
              <a:buFont typeface="Arial" panose="020B0604020202020204" pitchFamily="34" charset="0"/>
              <a:buChar char="•"/>
            </a:pPr>
            <a:r>
              <a:rPr lang="en-US" dirty="0"/>
              <a:t>If banks start lending more as the economy recovers, rapid money growth may cause inflation. To prevent this, the Fed is considering various “exit strategies.”</a:t>
            </a:r>
          </a:p>
        </p:txBody>
      </p:sp>
    </p:spTree>
    <p:extLst>
      <p:ext uri="{BB962C8B-B14F-4D97-AF65-F5344CB8AC3E}">
        <p14:creationId xmlns:p14="http://schemas.microsoft.com/office/powerpoint/2010/main" val="37642369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CASE STUDY: Bank failures in the 1930s, part 1</a:t>
            </a:r>
          </a:p>
        </p:txBody>
      </p:sp>
      <p:sp>
        <p:nvSpPr>
          <p:cNvPr id="3" name="Content Placeholder 2"/>
          <p:cNvSpPr>
            <a:spLocks noGrp="1"/>
          </p:cNvSpPr>
          <p:nvPr>
            <p:ph type="body" sz="quarter" idx="10"/>
          </p:nvPr>
        </p:nvSpPr>
        <p:spPr/>
        <p:txBody>
          <a:bodyPr/>
          <a:lstStyle/>
          <a:p>
            <a:pPr marL="342900" indent="-342900">
              <a:spcBef>
                <a:spcPts val="600"/>
              </a:spcBef>
              <a:buClr>
                <a:schemeClr val="tx1"/>
              </a:buClr>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From 1929 to 1933:</a:t>
            </a:r>
          </a:p>
          <a:p>
            <a:pPr marL="800100" lvl="1">
              <a:spcBef>
                <a:spcPts val="600"/>
              </a:spcBef>
              <a:buClr>
                <a:schemeClr val="tx1"/>
              </a:buClr>
              <a:buFont typeface="Arial" panose="020B0604020202020204" pitchFamily="34" charset="0"/>
              <a:buChar char="•"/>
            </a:pPr>
            <a:r>
              <a:rPr lang="en-US" dirty="0">
                <a:latin typeface="Arial" panose="020B0604020202020204" pitchFamily="34" charset="0"/>
                <a:cs typeface="Arial" panose="020B0604020202020204" pitchFamily="34" charset="0"/>
              </a:rPr>
              <a:t>more than 9,000 banks closed</a:t>
            </a:r>
          </a:p>
          <a:p>
            <a:pPr marL="800100" lvl="1">
              <a:spcBef>
                <a:spcPts val="600"/>
              </a:spcBef>
              <a:buClr>
                <a:schemeClr val="tx1"/>
              </a:buClr>
              <a:buFont typeface="Arial" panose="020B0604020202020204" pitchFamily="34" charset="0"/>
              <a:buChar char="•"/>
            </a:pPr>
            <a:r>
              <a:rPr lang="en-US" dirty="0">
                <a:latin typeface="Arial" panose="020B0604020202020204" pitchFamily="34" charset="0"/>
                <a:cs typeface="Arial" panose="020B0604020202020204" pitchFamily="34" charset="0"/>
              </a:rPr>
              <a:t>the money supply fell 28%</a:t>
            </a:r>
          </a:p>
          <a:p>
            <a:pPr marL="342900" indent="-342900">
              <a:spcBef>
                <a:spcPts val="600"/>
              </a:spcBef>
              <a:buClr>
                <a:schemeClr val="tx1"/>
              </a:buClr>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This drop in the money supply may not have caused the Great Depression, but it certainly contributed to its severity.</a:t>
            </a:r>
          </a:p>
        </p:txBody>
      </p:sp>
    </p:spTree>
    <p:extLst>
      <p:ext uri="{BB962C8B-B14F-4D97-AF65-F5344CB8AC3E}">
        <p14:creationId xmlns:p14="http://schemas.microsoft.com/office/powerpoint/2010/main" val="6468635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CASE STUDY: Bank failures in the 1930s, part 2</a:t>
            </a:r>
          </a:p>
        </p:txBody>
      </p:sp>
      <p:graphicFrame>
        <p:nvGraphicFramePr>
          <p:cNvPr id="5123" name="Object 3" descr="The expression for M is shown.&#10;The expression reads, M equals m times B, where m equals cr plus 1 over cr plus rr."/>
          <p:cNvGraphicFramePr>
            <a:graphicFrameLocks noChangeAspect="1"/>
          </p:cNvGraphicFramePr>
          <p:nvPr>
            <p:extLst>
              <p:ext uri="{D42A27DB-BD31-4B8C-83A1-F6EECF244321}">
                <p14:modId xmlns:p14="http://schemas.microsoft.com/office/powerpoint/2010/main" val="283030522"/>
              </p:ext>
            </p:extLst>
          </p:nvPr>
        </p:nvGraphicFramePr>
        <p:xfrm>
          <a:off x="943778" y="1522945"/>
          <a:ext cx="4642716" cy="936625"/>
        </p:xfrm>
        <a:graphic>
          <a:graphicData uri="http://schemas.openxmlformats.org/presentationml/2006/ole">
            <mc:AlternateContent xmlns:mc="http://schemas.openxmlformats.org/markup-compatibility/2006">
              <mc:Choice xmlns:v="urn:schemas-microsoft-com:vml" Requires="v">
                <p:oleObj spid="_x0000_s5537" name="Equation" r:id="rId4" imgW="2019240" imgH="406080" progId="">
                  <p:embed/>
                </p:oleObj>
              </mc:Choice>
              <mc:Fallback>
                <p:oleObj name="Equation" r:id="rId4" imgW="2019240" imgH="406080" progId="">
                  <p:embed/>
                  <p:pic>
                    <p:nvPicPr>
                      <p:cNvPr id="0" name="Picture 412" descr="The expression for M is shown.&#10;The expression reads, M equals m times B, where m equals cr plus 1 over cr plus r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3778" y="1522945"/>
                        <a:ext cx="4642716" cy="936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Content Placeholder 2"/>
          <p:cNvSpPr>
            <a:spLocks noGrp="1"/>
          </p:cNvSpPr>
          <p:nvPr>
            <p:ph type="body" sz="quarter" idx="10"/>
          </p:nvPr>
        </p:nvSpPr>
        <p:spPr>
          <a:xfrm>
            <a:off x="860008" y="3452861"/>
            <a:ext cx="4699814" cy="1707486"/>
          </a:xfrm>
        </p:spPr>
        <p:txBody>
          <a:bodyPr/>
          <a:lstStyle/>
          <a:p>
            <a:pPr marL="342900" indent="-342900">
              <a:spcBef>
                <a:spcPts val="600"/>
              </a:spcBef>
              <a:buClr>
                <a:schemeClr val="tx1"/>
              </a:buClr>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Loss of confidence in banks: increases </a:t>
            </a:r>
            <a:r>
              <a:rPr lang="en-US" b="1" i="1" dirty="0">
                <a:latin typeface="Arial" panose="020B0604020202020204" pitchFamily="34" charset="0"/>
                <a:cs typeface="Arial" panose="020B0604020202020204" pitchFamily="34" charset="0"/>
                <a:sym typeface="Symbol" pitchFamily="18" charset="2"/>
              </a:rPr>
              <a:t>cr</a:t>
            </a:r>
            <a:r>
              <a:rPr lang="en-US" dirty="0">
                <a:latin typeface="Arial" panose="020B0604020202020204" pitchFamily="34" charset="0"/>
                <a:cs typeface="Arial" panose="020B0604020202020204" pitchFamily="34" charset="0"/>
                <a:sym typeface="Symbol" pitchFamily="18" charset="2"/>
              </a:rPr>
              <a:t>, reduces </a:t>
            </a:r>
            <a:r>
              <a:rPr lang="en-US" b="1" i="1" dirty="0">
                <a:latin typeface="Arial" panose="020B0604020202020204" pitchFamily="34" charset="0"/>
                <a:cs typeface="Arial" panose="020B0604020202020204" pitchFamily="34" charset="0"/>
                <a:sym typeface="Symbol" pitchFamily="18" charset="2"/>
              </a:rPr>
              <a:t>m</a:t>
            </a:r>
            <a:endParaRPr lang="en-US" b="1" i="1" dirty="0">
              <a:latin typeface="Arial" panose="020B0604020202020204" pitchFamily="34" charset="0"/>
              <a:cs typeface="Arial" panose="020B0604020202020204" pitchFamily="34" charset="0"/>
            </a:endParaRPr>
          </a:p>
          <a:p>
            <a:pPr marL="342900" indent="-342900">
              <a:spcBef>
                <a:spcPts val="600"/>
              </a:spcBef>
              <a:buClr>
                <a:schemeClr val="tx1"/>
              </a:buClr>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Banks became more cautious: increases </a:t>
            </a:r>
            <a:r>
              <a:rPr lang="en-US" b="1" i="1" dirty="0">
                <a:latin typeface="Arial" panose="020B0604020202020204" pitchFamily="34" charset="0"/>
                <a:cs typeface="Arial" panose="020B0604020202020204" pitchFamily="34" charset="0"/>
                <a:sym typeface="Symbol" pitchFamily="18" charset="2"/>
              </a:rPr>
              <a:t>rr</a:t>
            </a:r>
            <a:r>
              <a:rPr lang="en-US" dirty="0">
                <a:latin typeface="Arial" panose="020B0604020202020204" pitchFamily="34" charset="0"/>
                <a:cs typeface="Arial" panose="020B0604020202020204" pitchFamily="34" charset="0"/>
                <a:sym typeface="Symbol" pitchFamily="18" charset="2"/>
              </a:rPr>
              <a:t>, reduces </a:t>
            </a:r>
            <a:r>
              <a:rPr lang="en-US" b="1" i="1" dirty="0">
                <a:latin typeface="Arial" panose="020B0604020202020204" pitchFamily="34" charset="0"/>
                <a:cs typeface="Arial" panose="020B0604020202020204" pitchFamily="34" charset="0"/>
                <a:sym typeface="Symbol" pitchFamily="18" charset="2"/>
              </a:rPr>
              <a:t>m</a:t>
            </a:r>
            <a:endParaRPr lang="en-US"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8468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100000">
              <a:srgbClr val="0E5229"/>
            </a:gs>
            <a:gs pos="0">
              <a:srgbClr val="043333"/>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Bank failures in the 1930s, part 3</a:t>
            </a:r>
          </a:p>
        </p:txBody>
      </p:sp>
      <p:graphicFrame>
        <p:nvGraphicFramePr>
          <p:cNvPr id="6" name="Table Placeholder 5">
            <a:extLst>
              <a:ext uri="{FF2B5EF4-FFF2-40B4-BE49-F238E27FC236}">
                <a16:creationId xmlns:a16="http://schemas.microsoft.com/office/drawing/2014/main" id="{468130AB-3636-4A8A-B5A2-9ECD7E06D9E9}"/>
              </a:ext>
            </a:extLst>
          </p:cNvPr>
          <p:cNvGraphicFramePr>
            <a:graphicFrameLocks noGrp="1"/>
          </p:cNvGraphicFramePr>
          <p:nvPr>
            <p:ph type="tbl" sz="quarter" idx="10"/>
            <p:extLst>
              <p:ext uri="{D42A27DB-BD31-4B8C-83A1-F6EECF244321}">
                <p14:modId xmlns:p14="http://schemas.microsoft.com/office/powerpoint/2010/main" val="2723709943"/>
              </p:ext>
            </p:extLst>
          </p:nvPr>
        </p:nvGraphicFramePr>
        <p:xfrm>
          <a:off x="551514" y="1264476"/>
          <a:ext cx="8006080" cy="4572000"/>
        </p:xfrm>
        <a:graphic>
          <a:graphicData uri="http://schemas.openxmlformats.org/drawingml/2006/table">
            <a:tbl>
              <a:tblPr firstRow="1" bandRow="1">
                <a:tableStyleId>{073A0DAA-6AF3-43AB-8588-CEC1D06C72B9}</a:tableStyleId>
              </a:tblPr>
              <a:tblGrid>
                <a:gridCol w="2001520">
                  <a:extLst>
                    <a:ext uri="{9D8B030D-6E8A-4147-A177-3AD203B41FA5}">
                      <a16:colId xmlns:a16="http://schemas.microsoft.com/office/drawing/2014/main" val="2576105629"/>
                    </a:ext>
                  </a:extLst>
                </a:gridCol>
                <a:gridCol w="2001520">
                  <a:extLst>
                    <a:ext uri="{9D8B030D-6E8A-4147-A177-3AD203B41FA5}">
                      <a16:colId xmlns:a16="http://schemas.microsoft.com/office/drawing/2014/main" val="518251786"/>
                    </a:ext>
                  </a:extLst>
                </a:gridCol>
                <a:gridCol w="2001520">
                  <a:extLst>
                    <a:ext uri="{9D8B030D-6E8A-4147-A177-3AD203B41FA5}">
                      <a16:colId xmlns:a16="http://schemas.microsoft.com/office/drawing/2014/main" val="3955538669"/>
                    </a:ext>
                  </a:extLst>
                </a:gridCol>
                <a:gridCol w="2001520">
                  <a:extLst>
                    <a:ext uri="{9D8B030D-6E8A-4147-A177-3AD203B41FA5}">
                      <a16:colId xmlns:a16="http://schemas.microsoft.com/office/drawing/2014/main" val="4284200263"/>
                    </a:ext>
                  </a:extLst>
                </a:gridCol>
              </a:tblGrid>
              <a:tr h="370840">
                <a:tc>
                  <a:txBody>
                    <a:bodyPr/>
                    <a:lstStyle/>
                    <a:p>
                      <a:pPr algn="ct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a:latin typeface="Arial" panose="020B0604020202020204" pitchFamily="34" charset="0"/>
                          <a:cs typeface="Arial" panose="020B0604020202020204" pitchFamily="34" charset="0"/>
                        </a:rPr>
                        <a:t>August 1929</a:t>
                      </a:r>
                    </a:p>
                  </a:txBody>
                  <a:tcPr/>
                </a:tc>
                <a:tc>
                  <a:txBody>
                    <a:bodyPr/>
                    <a:lstStyle/>
                    <a:p>
                      <a:pPr algn="ctr"/>
                      <a:r>
                        <a:rPr lang="en-US" sz="2400" dirty="0">
                          <a:latin typeface="Arial" panose="020B0604020202020204" pitchFamily="34" charset="0"/>
                          <a:cs typeface="Arial" panose="020B0604020202020204" pitchFamily="34" charset="0"/>
                        </a:rPr>
                        <a:t>March 1933</a:t>
                      </a:r>
                    </a:p>
                  </a:txBody>
                  <a:tcPr/>
                </a:tc>
                <a:tc>
                  <a:txBody>
                    <a:bodyPr/>
                    <a:lstStyle/>
                    <a:p>
                      <a:pPr algn="ctr"/>
                      <a:r>
                        <a:rPr lang="en-US" sz="2400" dirty="0">
                          <a:latin typeface="Arial" panose="020B0604020202020204" pitchFamily="34" charset="0"/>
                          <a:cs typeface="Arial" panose="020B0604020202020204" pitchFamily="34" charset="0"/>
                        </a:rPr>
                        <a:t>% change</a:t>
                      </a:r>
                    </a:p>
                  </a:txBody>
                  <a:tcPr/>
                </a:tc>
                <a:extLst>
                  <a:ext uri="{0D108BD9-81ED-4DB2-BD59-A6C34878D82A}">
                    <a16:rowId xmlns:a16="http://schemas.microsoft.com/office/drawing/2014/main" val="1204034672"/>
                  </a:ext>
                </a:extLst>
              </a:tr>
              <a:tr h="370840">
                <a:tc>
                  <a:txBody>
                    <a:bodyPr/>
                    <a:lstStyle/>
                    <a:p>
                      <a:pPr algn="ctr"/>
                      <a:r>
                        <a:rPr lang="en-US" sz="2400" b="1" i="1" dirty="0">
                          <a:latin typeface="Arial" panose="020B0604020202020204" pitchFamily="34" charset="0"/>
                          <a:cs typeface="Arial" panose="020B0604020202020204" pitchFamily="34" charset="0"/>
                        </a:rPr>
                        <a:t>M</a:t>
                      </a:r>
                    </a:p>
                  </a:txBody>
                  <a:tcPr/>
                </a:tc>
                <a:tc>
                  <a:txBody>
                    <a:bodyPr/>
                    <a:lstStyle/>
                    <a:p>
                      <a:pPr algn="ctr"/>
                      <a:r>
                        <a:rPr lang="en-US" sz="2400" dirty="0">
                          <a:latin typeface="Arial" panose="020B0604020202020204" pitchFamily="34" charset="0"/>
                          <a:cs typeface="Arial" panose="020B0604020202020204" pitchFamily="34" charset="0"/>
                        </a:rPr>
                        <a:t>26.5</a:t>
                      </a:r>
                    </a:p>
                  </a:txBody>
                  <a:tcPr/>
                </a:tc>
                <a:tc>
                  <a:txBody>
                    <a:bodyPr/>
                    <a:lstStyle/>
                    <a:p>
                      <a:pPr algn="ctr"/>
                      <a:r>
                        <a:rPr lang="en-US" sz="2400" dirty="0">
                          <a:latin typeface="Arial" panose="020B0604020202020204" pitchFamily="34" charset="0"/>
                          <a:cs typeface="Arial" panose="020B0604020202020204" pitchFamily="34" charset="0"/>
                        </a:rPr>
                        <a:t>19.0</a:t>
                      </a:r>
                    </a:p>
                  </a:txBody>
                  <a:tcPr/>
                </a:tc>
                <a:tc>
                  <a:txBody>
                    <a:bodyPr/>
                    <a:lstStyle/>
                    <a:p>
                      <a:pPr algn="ctr"/>
                      <a:r>
                        <a:rPr lang="en-US" sz="2400" dirty="0">
                          <a:latin typeface="Arial" panose="020B0604020202020204" pitchFamily="34" charset="0"/>
                          <a:cs typeface="Arial" panose="020B0604020202020204" pitchFamily="34" charset="0"/>
                        </a:rPr>
                        <a:t>−28.3%</a:t>
                      </a:r>
                    </a:p>
                  </a:txBody>
                  <a:tcPr/>
                </a:tc>
                <a:extLst>
                  <a:ext uri="{0D108BD9-81ED-4DB2-BD59-A6C34878D82A}">
                    <a16:rowId xmlns:a16="http://schemas.microsoft.com/office/drawing/2014/main" val="584072334"/>
                  </a:ext>
                </a:extLst>
              </a:tr>
              <a:tr h="370840">
                <a:tc>
                  <a:txBody>
                    <a:bodyPr/>
                    <a:lstStyle/>
                    <a:p>
                      <a:pPr algn="ctr"/>
                      <a:r>
                        <a:rPr lang="en-US" sz="2400" b="1" i="1" dirty="0">
                          <a:latin typeface="Arial" panose="020B0604020202020204" pitchFamily="34" charset="0"/>
                          <a:cs typeface="Arial" panose="020B0604020202020204" pitchFamily="34" charset="0"/>
                        </a:rPr>
                        <a:t>C</a:t>
                      </a:r>
                    </a:p>
                  </a:txBody>
                  <a:tcPr/>
                </a:tc>
                <a:tc>
                  <a:txBody>
                    <a:bodyPr/>
                    <a:lstStyle/>
                    <a:p>
                      <a:pPr algn="ctr"/>
                      <a:r>
                        <a:rPr lang="en-US" sz="2400" dirty="0">
                          <a:latin typeface="Arial" panose="020B0604020202020204" pitchFamily="34" charset="0"/>
                          <a:cs typeface="Arial" panose="020B0604020202020204" pitchFamily="34" charset="0"/>
                        </a:rPr>
                        <a:t>3.9</a:t>
                      </a:r>
                    </a:p>
                  </a:txBody>
                  <a:tcPr/>
                </a:tc>
                <a:tc>
                  <a:txBody>
                    <a:bodyPr/>
                    <a:lstStyle/>
                    <a:p>
                      <a:pPr algn="ctr"/>
                      <a:r>
                        <a:rPr lang="en-US" sz="2400" dirty="0">
                          <a:latin typeface="Arial" panose="020B0604020202020204" pitchFamily="34" charset="0"/>
                          <a:cs typeface="Arial" panose="020B0604020202020204" pitchFamily="34" charset="0"/>
                        </a:rPr>
                        <a:t>5.5</a:t>
                      </a:r>
                    </a:p>
                  </a:txBody>
                  <a:tcPr/>
                </a:tc>
                <a:tc>
                  <a:txBody>
                    <a:bodyPr/>
                    <a:lstStyle/>
                    <a:p>
                      <a:pPr algn="ctr"/>
                      <a:r>
                        <a:rPr lang="en-US" sz="2400" dirty="0">
                          <a:latin typeface="Arial" panose="020B0604020202020204" pitchFamily="34" charset="0"/>
                          <a:cs typeface="Arial" panose="020B0604020202020204" pitchFamily="34" charset="0"/>
                        </a:rPr>
                        <a:t>41.0</a:t>
                      </a:r>
                    </a:p>
                  </a:txBody>
                  <a:tcPr/>
                </a:tc>
                <a:extLst>
                  <a:ext uri="{0D108BD9-81ED-4DB2-BD59-A6C34878D82A}">
                    <a16:rowId xmlns:a16="http://schemas.microsoft.com/office/drawing/2014/main" val="1072162433"/>
                  </a:ext>
                </a:extLst>
              </a:tr>
              <a:tr h="370840">
                <a:tc>
                  <a:txBody>
                    <a:bodyPr/>
                    <a:lstStyle/>
                    <a:p>
                      <a:pPr algn="ctr"/>
                      <a:r>
                        <a:rPr lang="en-US" sz="2400" b="1" i="1" dirty="0">
                          <a:latin typeface="Arial" panose="020B0604020202020204" pitchFamily="34" charset="0"/>
                          <a:cs typeface="Arial" panose="020B0604020202020204" pitchFamily="34" charset="0"/>
                        </a:rPr>
                        <a:t>D</a:t>
                      </a:r>
                    </a:p>
                  </a:txBody>
                  <a:tcPr/>
                </a:tc>
                <a:tc>
                  <a:txBody>
                    <a:bodyPr/>
                    <a:lstStyle/>
                    <a:p>
                      <a:pPr algn="ctr"/>
                      <a:r>
                        <a:rPr lang="en-US" sz="2400" dirty="0">
                          <a:latin typeface="Arial" panose="020B0604020202020204" pitchFamily="34" charset="0"/>
                          <a:cs typeface="Arial" panose="020B0604020202020204" pitchFamily="34" charset="0"/>
                        </a:rPr>
                        <a:t>22.6</a:t>
                      </a:r>
                    </a:p>
                  </a:txBody>
                  <a:tcPr/>
                </a:tc>
                <a:tc>
                  <a:txBody>
                    <a:bodyPr/>
                    <a:lstStyle/>
                    <a:p>
                      <a:pPr algn="ctr"/>
                      <a:r>
                        <a:rPr lang="en-US" sz="2400" dirty="0">
                          <a:latin typeface="Arial" panose="020B0604020202020204" pitchFamily="34" charset="0"/>
                          <a:cs typeface="Arial" panose="020B0604020202020204" pitchFamily="34" charset="0"/>
                        </a:rPr>
                        <a:t>13.5</a:t>
                      </a:r>
                    </a:p>
                  </a:txBody>
                  <a:tcPr/>
                </a:tc>
                <a:tc>
                  <a:txBody>
                    <a:bodyPr/>
                    <a:lstStyle/>
                    <a:p>
                      <a:pPr algn="ctr"/>
                      <a:r>
                        <a:rPr lang="en-US" sz="2400" dirty="0">
                          <a:latin typeface="Arial" panose="020B0604020202020204" pitchFamily="34" charset="0"/>
                          <a:cs typeface="Arial" panose="020B0604020202020204" pitchFamily="34" charset="0"/>
                        </a:rPr>
                        <a:t>−40.3</a:t>
                      </a:r>
                    </a:p>
                  </a:txBody>
                  <a:tcPr/>
                </a:tc>
                <a:extLst>
                  <a:ext uri="{0D108BD9-81ED-4DB2-BD59-A6C34878D82A}">
                    <a16:rowId xmlns:a16="http://schemas.microsoft.com/office/drawing/2014/main" val="2910546421"/>
                  </a:ext>
                </a:extLst>
              </a:tr>
              <a:tr h="370840">
                <a:tc>
                  <a:txBody>
                    <a:bodyPr/>
                    <a:lstStyle/>
                    <a:p>
                      <a:pPr algn="ctr"/>
                      <a:r>
                        <a:rPr lang="en-US" sz="2400" b="1" i="1" dirty="0">
                          <a:latin typeface="Arial" panose="020B0604020202020204" pitchFamily="34" charset="0"/>
                          <a:cs typeface="Arial" panose="020B0604020202020204" pitchFamily="34" charset="0"/>
                        </a:rPr>
                        <a:t>B</a:t>
                      </a:r>
                    </a:p>
                  </a:txBody>
                  <a:tcPr/>
                </a:tc>
                <a:tc>
                  <a:txBody>
                    <a:bodyPr/>
                    <a:lstStyle/>
                    <a:p>
                      <a:pPr algn="ctr"/>
                      <a:r>
                        <a:rPr lang="en-US" sz="2400" dirty="0">
                          <a:latin typeface="Arial" panose="020B0604020202020204" pitchFamily="34" charset="0"/>
                          <a:cs typeface="Arial" panose="020B0604020202020204" pitchFamily="34" charset="0"/>
                        </a:rPr>
                        <a:t>7.1</a:t>
                      </a:r>
                    </a:p>
                  </a:txBody>
                  <a:tcPr/>
                </a:tc>
                <a:tc>
                  <a:txBody>
                    <a:bodyPr/>
                    <a:lstStyle/>
                    <a:p>
                      <a:pPr algn="ctr"/>
                      <a:r>
                        <a:rPr lang="en-US" sz="2400" dirty="0">
                          <a:latin typeface="Arial" panose="020B0604020202020204" pitchFamily="34" charset="0"/>
                          <a:cs typeface="Arial" panose="020B0604020202020204" pitchFamily="34" charset="0"/>
                        </a:rPr>
                        <a:t>8.4</a:t>
                      </a:r>
                    </a:p>
                  </a:txBody>
                  <a:tcPr/>
                </a:tc>
                <a:tc>
                  <a:txBody>
                    <a:bodyPr/>
                    <a:lstStyle/>
                    <a:p>
                      <a:pPr algn="ctr"/>
                      <a:r>
                        <a:rPr lang="en-US" sz="2400" dirty="0">
                          <a:latin typeface="Arial" panose="020B0604020202020204" pitchFamily="34" charset="0"/>
                          <a:cs typeface="Arial" panose="020B0604020202020204" pitchFamily="34" charset="0"/>
                        </a:rPr>
                        <a:t>18.3</a:t>
                      </a:r>
                    </a:p>
                  </a:txBody>
                  <a:tcPr/>
                </a:tc>
                <a:extLst>
                  <a:ext uri="{0D108BD9-81ED-4DB2-BD59-A6C34878D82A}">
                    <a16:rowId xmlns:a16="http://schemas.microsoft.com/office/drawing/2014/main" val="49643655"/>
                  </a:ext>
                </a:extLst>
              </a:tr>
              <a:tr h="370840">
                <a:tc>
                  <a:txBody>
                    <a:bodyPr/>
                    <a:lstStyle/>
                    <a:p>
                      <a:pPr algn="ctr"/>
                      <a:r>
                        <a:rPr lang="en-US" sz="2400" b="1" i="1" dirty="0">
                          <a:latin typeface="Arial" panose="020B0604020202020204" pitchFamily="34" charset="0"/>
                          <a:cs typeface="Arial" panose="020B0604020202020204" pitchFamily="34" charset="0"/>
                        </a:rPr>
                        <a:t>C</a:t>
                      </a:r>
                    </a:p>
                  </a:txBody>
                  <a:tcPr/>
                </a:tc>
                <a:tc>
                  <a:txBody>
                    <a:bodyPr/>
                    <a:lstStyle/>
                    <a:p>
                      <a:pPr algn="ctr"/>
                      <a:r>
                        <a:rPr lang="en-US" sz="2400" dirty="0">
                          <a:latin typeface="Arial" panose="020B0604020202020204" pitchFamily="34" charset="0"/>
                          <a:cs typeface="Arial" panose="020B0604020202020204" pitchFamily="34" charset="0"/>
                        </a:rPr>
                        <a:t>3.9</a:t>
                      </a:r>
                    </a:p>
                  </a:txBody>
                  <a:tcPr/>
                </a:tc>
                <a:tc>
                  <a:txBody>
                    <a:bodyPr/>
                    <a:lstStyle/>
                    <a:p>
                      <a:pPr algn="ctr"/>
                      <a:r>
                        <a:rPr lang="en-US" sz="2400" dirty="0">
                          <a:latin typeface="Arial" panose="020B0604020202020204" pitchFamily="34" charset="0"/>
                          <a:cs typeface="Arial" panose="020B0604020202020204" pitchFamily="34" charset="0"/>
                        </a:rPr>
                        <a:t>5.5</a:t>
                      </a:r>
                    </a:p>
                  </a:txBody>
                  <a:tcPr/>
                </a:tc>
                <a:tc>
                  <a:txBody>
                    <a:bodyPr/>
                    <a:lstStyle/>
                    <a:p>
                      <a:pPr algn="ctr"/>
                      <a:r>
                        <a:rPr lang="en-US" sz="2400" dirty="0">
                          <a:latin typeface="Arial" panose="020B0604020202020204" pitchFamily="34" charset="0"/>
                          <a:cs typeface="Arial" panose="020B0604020202020204" pitchFamily="34" charset="0"/>
                        </a:rPr>
                        <a:t>41.0</a:t>
                      </a:r>
                    </a:p>
                  </a:txBody>
                  <a:tcPr/>
                </a:tc>
                <a:extLst>
                  <a:ext uri="{0D108BD9-81ED-4DB2-BD59-A6C34878D82A}">
                    <a16:rowId xmlns:a16="http://schemas.microsoft.com/office/drawing/2014/main" val="193602480"/>
                  </a:ext>
                </a:extLst>
              </a:tr>
              <a:tr h="370840">
                <a:tc>
                  <a:txBody>
                    <a:bodyPr/>
                    <a:lstStyle/>
                    <a:p>
                      <a:pPr algn="ctr"/>
                      <a:r>
                        <a:rPr lang="en-US" sz="2400" b="1" i="1" dirty="0">
                          <a:latin typeface="Arial" panose="020B0604020202020204" pitchFamily="34" charset="0"/>
                          <a:cs typeface="Arial" panose="020B0604020202020204" pitchFamily="34" charset="0"/>
                        </a:rPr>
                        <a:t>R</a:t>
                      </a:r>
                    </a:p>
                  </a:txBody>
                  <a:tcPr/>
                </a:tc>
                <a:tc>
                  <a:txBody>
                    <a:bodyPr/>
                    <a:lstStyle/>
                    <a:p>
                      <a:pPr algn="ctr"/>
                      <a:r>
                        <a:rPr lang="en-US" sz="2400" dirty="0">
                          <a:latin typeface="Arial" panose="020B0604020202020204" pitchFamily="34" charset="0"/>
                          <a:cs typeface="Arial" panose="020B0604020202020204" pitchFamily="34" charset="0"/>
                        </a:rPr>
                        <a:t>3.2</a:t>
                      </a:r>
                    </a:p>
                  </a:txBody>
                  <a:tcPr/>
                </a:tc>
                <a:tc>
                  <a:txBody>
                    <a:bodyPr/>
                    <a:lstStyle/>
                    <a:p>
                      <a:pPr algn="ctr"/>
                      <a:r>
                        <a:rPr lang="en-US" sz="2400" dirty="0">
                          <a:latin typeface="Arial" panose="020B0604020202020204" pitchFamily="34" charset="0"/>
                          <a:cs typeface="Arial" panose="020B0604020202020204" pitchFamily="34" charset="0"/>
                        </a:rPr>
                        <a:t>2.9</a:t>
                      </a:r>
                    </a:p>
                  </a:txBody>
                  <a:tcPr/>
                </a:tc>
                <a:tc>
                  <a:txBody>
                    <a:bodyPr/>
                    <a:lstStyle/>
                    <a:p>
                      <a:pPr algn="ctr"/>
                      <a:r>
                        <a:rPr lang="en-US" sz="2400" dirty="0">
                          <a:latin typeface="Arial" panose="020B0604020202020204" pitchFamily="34" charset="0"/>
                          <a:cs typeface="Arial" panose="020B0604020202020204" pitchFamily="34" charset="0"/>
                        </a:rPr>
                        <a:t>−9.4</a:t>
                      </a:r>
                    </a:p>
                  </a:txBody>
                  <a:tcPr/>
                </a:tc>
                <a:extLst>
                  <a:ext uri="{0D108BD9-81ED-4DB2-BD59-A6C34878D82A}">
                    <a16:rowId xmlns:a16="http://schemas.microsoft.com/office/drawing/2014/main" val="3869346112"/>
                  </a:ext>
                </a:extLst>
              </a:tr>
              <a:tr h="370840">
                <a:tc>
                  <a:txBody>
                    <a:bodyPr/>
                    <a:lstStyle/>
                    <a:p>
                      <a:pPr algn="ctr"/>
                      <a:r>
                        <a:rPr lang="en-US" sz="2400" b="1" i="1" dirty="0">
                          <a:latin typeface="Arial" panose="020B0604020202020204" pitchFamily="34" charset="0"/>
                          <a:cs typeface="Arial" panose="020B0604020202020204" pitchFamily="34" charset="0"/>
                        </a:rPr>
                        <a:t>m</a:t>
                      </a:r>
                    </a:p>
                  </a:txBody>
                  <a:tcPr/>
                </a:tc>
                <a:tc>
                  <a:txBody>
                    <a:bodyPr/>
                    <a:lstStyle/>
                    <a:p>
                      <a:pPr algn="ctr"/>
                      <a:r>
                        <a:rPr lang="en-US" sz="2400" dirty="0">
                          <a:latin typeface="Arial" panose="020B0604020202020204" pitchFamily="34" charset="0"/>
                          <a:cs typeface="Arial" panose="020B0604020202020204" pitchFamily="34" charset="0"/>
                        </a:rPr>
                        <a:t>3.7</a:t>
                      </a:r>
                    </a:p>
                  </a:txBody>
                  <a:tcPr/>
                </a:tc>
                <a:tc>
                  <a:txBody>
                    <a:bodyPr/>
                    <a:lstStyle/>
                    <a:p>
                      <a:pPr algn="ctr"/>
                      <a:r>
                        <a:rPr lang="en-US" sz="2400" dirty="0">
                          <a:latin typeface="Arial" panose="020B0604020202020204" pitchFamily="34" charset="0"/>
                          <a:cs typeface="Arial" panose="020B0604020202020204" pitchFamily="34" charset="0"/>
                        </a:rPr>
                        <a:t>2.3</a:t>
                      </a:r>
                    </a:p>
                  </a:txBody>
                  <a:tcPr/>
                </a:tc>
                <a:tc>
                  <a:txBody>
                    <a:bodyPr/>
                    <a:lstStyle/>
                    <a:p>
                      <a:pPr algn="ctr"/>
                      <a:r>
                        <a:rPr lang="en-US" sz="2400" dirty="0">
                          <a:latin typeface="Arial" panose="020B0604020202020204" pitchFamily="34" charset="0"/>
                          <a:cs typeface="Arial" panose="020B0604020202020204" pitchFamily="34" charset="0"/>
                        </a:rPr>
                        <a:t>−37.8</a:t>
                      </a:r>
                    </a:p>
                  </a:txBody>
                  <a:tcPr/>
                </a:tc>
                <a:extLst>
                  <a:ext uri="{0D108BD9-81ED-4DB2-BD59-A6C34878D82A}">
                    <a16:rowId xmlns:a16="http://schemas.microsoft.com/office/drawing/2014/main" val="480414153"/>
                  </a:ext>
                </a:extLst>
              </a:tr>
              <a:tr h="370840">
                <a:tc>
                  <a:txBody>
                    <a:bodyPr/>
                    <a:lstStyle/>
                    <a:p>
                      <a:pPr algn="ctr"/>
                      <a:r>
                        <a:rPr lang="en-US" sz="2400" b="1" i="1" dirty="0">
                          <a:latin typeface="Arial" panose="020B0604020202020204" pitchFamily="34" charset="0"/>
                          <a:cs typeface="Arial" panose="020B0604020202020204" pitchFamily="34" charset="0"/>
                        </a:rPr>
                        <a:t>rr</a:t>
                      </a:r>
                    </a:p>
                  </a:txBody>
                  <a:tcPr/>
                </a:tc>
                <a:tc>
                  <a:txBody>
                    <a:bodyPr/>
                    <a:lstStyle/>
                    <a:p>
                      <a:pPr algn="ctr"/>
                      <a:r>
                        <a:rPr lang="en-US" sz="2400" dirty="0">
                          <a:latin typeface="Arial" panose="020B0604020202020204" pitchFamily="34" charset="0"/>
                          <a:cs typeface="Arial" panose="020B0604020202020204" pitchFamily="34" charset="0"/>
                        </a:rPr>
                        <a:t>0.14</a:t>
                      </a:r>
                    </a:p>
                  </a:txBody>
                  <a:tcPr/>
                </a:tc>
                <a:tc>
                  <a:txBody>
                    <a:bodyPr/>
                    <a:lstStyle/>
                    <a:p>
                      <a:pPr algn="ctr"/>
                      <a:r>
                        <a:rPr lang="en-US" sz="2400" dirty="0">
                          <a:latin typeface="Arial" panose="020B0604020202020204" pitchFamily="34" charset="0"/>
                          <a:cs typeface="Arial" panose="020B0604020202020204" pitchFamily="34" charset="0"/>
                        </a:rPr>
                        <a:t>0.21</a:t>
                      </a:r>
                    </a:p>
                  </a:txBody>
                  <a:tcPr/>
                </a:tc>
                <a:tc>
                  <a:txBody>
                    <a:bodyPr/>
                    <a:lstStyle/>
                    <a:p>
                      <a:pPr algn="ctr"/>
                      <a:r>
                        <a:rPr lang="en-US" sz="2400" dirty="0">
                          <a:latin typeface="Arial" panose="020B0604020202020204" pitchFamily="34" charset="0"/>
                          <a:cs typeface="Arial" panose="020B0604020202020204" pitchFamily="34" charset="0"/>
                        </a:rPr>
                        <a:t>50.0</a:t>
                      </a:r>
                    </a:p>
                  </a:txBody>
                  <a:tcPr/>
                </a:tc>
                <a:extLst>
                  <a:ext uri="{0D108BD9-81ED-4DB2-BD59-A6C34878D82A}">
                    <a16:rowId xmlns:a16="http://schemas.microsoft.com/office/drawing/2014/main" val="1124559887"/>
                  </a:ext>
                </a:extLst>
              </a:tr>
              <a:tr h="370840">
                <a:tc>
                  <a:txBody>
                    <a:bodyPr/>
                    <a:lstStyle/>
                    <a:p>
                      <a:pPr algn="ctr"/>
                      <a:r>
                        <a:rPr lang="en-US" sz="2400" b="1" i="1" dirty="0">
                          <a:latin typeface="Arial" panose="020B0604020202020204" pitchFamily="34" charset="0"/>
                          <a:cs typeface="Arial" panose="020B0604020202020204" pitchFamily="34" charset="0"/>
                        </a:rPr>
                        <a:t>cr</a:t>
                      </a:r>
                    </a:p>
                  </a:txBody>
                  <a:tcPr/>
                </a:tc>
                <a:tc>
                  <a:txBody>
                    <a:bodyPr/>
                    <a:lstStyle/>
                    <a:p>
                      <a:pPr algn="ctr"/>
                      <a:r>
                        <a:rPr lang="en-US" sz="2400" dirty="0">
                          <a:latin typeface="Arial" panose="020B0604020202020204" pitchFamily="34" charset="0"/>
                          <a:cs typeface="Arial" panose="020B0604020202020204" pitchFamily="34" charset="0"/>
                        </a:rPr>
                        <a:t>0.17</a:t>
                      </a:r>
                    </a:p>
                  </a:txBody>
                  <a:tcPr/>
                </a:tc>
                <a:tc>
                  <a:txBody>
                    <a:bodyPr/>
                    <a:lstStyle/>
                    <a:p>
                      <a:pPr algn="ctr"/>
                      <a:r>
                        <a:rPr lang="en-US" sz="2400" dirty="0">
                          <a:latin typeface="Arial" panose="020B0604020202020204" pitchFamily="34" charset="0"/>
                          <a:cs typeface="Arial" panose="020B0604020202020204" pitchFamily="34" charset="0"/>
                        </a:rPr>
                        <a:t>0.41</a:t>
                      </a:r>
                    </a:p>
                  </a:txBody>
                  <a:tcPr/>
                </a:tc>
                <a:tc>
                  <a:txBody>
                    <a:bodyPr/>
                    <a:lstStyle/>
                    <a:p>
                      <a:pPr algn="ctr"/>
                      <a:r>
                        <a:rPr lang="en-US" sz="2400" dirty="0">
                          <a:latin typeface="Arial" panose="020B0604020202020204" pitchFamily="34" charset="0"/>
                          <a:cs typeface="Arial" panose="020B0604020202020204" pitchFamily="34" charset="0"/>
                        </a:rPr>
                        <a:t>141.2</a:t>
                      </a:r>
                    </a:p>
                  </a:txBody>
                  <a:tcPr/>
                </a:tc>
                <a:extLst>
                  <a:ext uri="{0D108BD9-81ED-4DB2-BD59-A6C34878D82A}">
                    <a16:rowId xmlns:a16="http://schemas.microsoft.com/office/drawing/2014/main" val="1384875190"/>
                  </a:ext>
                </a:extLst>
              </a:tr>
            </a:tbl>
          </a:graphicData>
        </a:graphic>
      </p:graphicFrame>
    </p:spTree>
    <p:extLst>
      <p:ext uri="{BB962C8B-B14F-4D97-AF65-F5344CB8AC3E}">
        <p14:creationId xmlns:p14="http://schemas.microsoft.com/office/powerpoint/2010/main" val="5755533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dirty="0">
                <a:solidFill>
                  <a:srgbClr val="A85232"/>
                </a:solidFill>
              </a:rPr>
              <a:t>Money: </a:t>
            </a:r>
            <a:r>
              <a:rPr lang="en-US" dirty="0">
                <a:solidFill>
                  <a:srgbClr val="0E5229"/>
                </a:solidFill>
              </a:rPr>
              <a:t>Functions</a:t>
            </a:r>
          </a:p>
        </p:txBody>
      </p:sp>
      <p:sp>
        <p:nvSpPr>
          <p:cNvPr id="17" name="Content Placeholder 16"/>
          <p:cNvSpPr>
            <a:spLocks noGrp="1"/>
          </p:cNvSpPr>
          <p:nvPr>
            <p:ph type="body" sz="quarter" idx="10"/>
          </p:nvPr>
        </p:nvSpPr>
        <p:spPr/>
        <p:txBody>
          <a:bodyPr/>
          <a:lstStyle/>
          <a:p>
            <a:pPr marL="342900" indent="-342900">
              <a:spcBef>
                <a:spcPts val="600"/>
              </a:spcBef>
              <a:buClr>
                <a:srgbClr val="0E5229"/>
              </a:buClr>
              <a:buSzPct val="100000"/>
              <a:buFont typeface="Arial" panose="020B0604020202020204" pitchFamily="34" charset="0"/>
              <a:buChar char="•"/>
            </a:pPr>
            <a:r>
              <a:rPr lang="en-US" i="1" dirty="0">
                <a:solidFill>
                  <a:srgbClr val="0E5229"/>
                </a:solidFill>
                <a:latin typeface="Arial" panose="020B0604020202020204" pitchFamily="34" charset="0"/>
                <a:cs typeface="Arial" panose="020B0604020202020204" pitchFamily="34" charset="0"/>
              </a:rPr>
              <a:t>Medium of exchange</a:t>
            </a:r>
            <a:br>
              <a:rPr lang="en-US" dirty="0">
                <a:solidFill>
                  <a:srgbClr val="008080"/>
                </a:solidFill>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we use it to buy stuff</a:t>
            </a:r>
          </a:p>
          <a:p>
            <a:pPr marL="342900" indent="-342900">
              <a:spcBef>
                <a:spcPts val="600"/>
              </a:spcBef>
              <a:buClr>
                <a:srgbClr val="0E5229"/>
              </a:buClr>
              <a:buSzPct val="100000"/>
              <a:buFont typeface="Arial" panose="020B0604020202020204" pitchFamily="34" charset="0"/>
              <a:buChar char="•"/>
            </a:pPr>
            <a:r>
              <a:rPr lang="en-US" i="1" dirty="0">
                <a:solidFill>
                  <a:srgbClr val="0E5229"/>
                </a:solidFill>
                <a:latin typeface="Arial" panose="020B0604020202020204" pitchFamily="34" charset="0"/>
                <a:cs typeface="Arial" panose="020B0604020202020204" pitchFamily="34" charset="0"/>
              </a:rPr>
              <a:t>Store of value</a:t>
            </a:r>
            <a:br>
              <a:rPr lang="en-US" i="1" dirty="0">
                <a:solidFill>
                  <a:srgbClr val="008080"/>
                </a:solidFill>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transfers purchasing power from the present to the future</a:t>
            </a:r>
          </a:p>
          <a:p>
            <a:pPr marL="342900" indent="-342900">
              <a:spcBef>
                <a:spcPts val="600"/>
              </a:spcBef>
              <a:buClr>
                <a:srgbClr val="0E5229"/>
              </a:buClr>
              <a:buSzPct val="100000"/>
              <a:buFont typeface="Arial" panose="020B0604020202020204" pitchFamily="34" charset="0"/>
              <a:buChar char="•"/>
            </a:pPr>
            <a:r>
              <a:rPr lang="en-US" i="1" dirty="0">
                <a:solidFill>
                  <a:srgbClr val="0E5229"/>
                </a:solidFill>
                <a:latin typeface="Arial" panose="020B0604020202020204" pitchFamily="34" charset="0"/>
                <a:cs typeface="Arial" panose="020B0604020202020204" pitchFamily="34" charset="0"/>
              </a:rPr>
              <a:t>Unit of account</a:t>
            </a:r>
            <a:br>
              <a:rPr lang="en-US" i="1" dirty="0">
                <a:solidFill>
                  <a:srgbClr val="008080"/>
                </a:solidFill>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the common unit by which everyone measures prices and values</a:t>
            </a:r>
          </a:p>
        </p:txBody>
      </p:sp>
    </p:spTree>
    <p:extLst>
      <p:ext uri="{BB962C8B-B14F-4D97-AF65-F5344CB8AC3E}">
        <p14:creationId xmlns:p14="http://schemas.microsoft.com/office/powerpoint/2010/main" val="40530566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Could this happen again?</a:t>
            </a:r>
          </a:p>
        </p:txBody>
      </p:sp>
      <p:sp>
        <p:nvSpPr>
          <p:cNvPr id="3" name="Content Placeholder 2"/>
          <p:cNvSpPr>
            <a:spLocks noGrp="1"/>
          </p:cNvSpPr>
          <p:nvPr>
            <p:ph type="body" sz="quarter" idx="10"/>
          </p:nvPr>
        </p:nvSpPr>
        <p:spPr>
          <a:xfrm>
            <a:off x="457200" y="1222512"/>
            <a:ext cx="8347167" cy="5355997"/>
          </a:xfrm>
        </p:spPr>
        <p:txBody>
          <a:bodyPr/>
          <a:lstStyle/>
          <a:p>
            <a:pPr marL="342900" indent="-342900">
              <a:spcBef>
                <a:spcPts val="600"/>
              </a:spcBef>
              <a:buClr>
                <a:schemeClr val="tx1"/>
              </a:buClr>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Many policies have been implemented since the 1930s to prevent such widespread bank failures.</a:t>
            </a:r>
          </a:p>
          <a:p>
            <a:pPr marL="342900" indent="-342900">
              <a:spcBef>
                <a:spcPts val="600"/>
              </a:spcBef>
              <a:buClr>
                <a:schemeClr val="tx1"/>
              </a:buClr>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An example is federal deposit insurance to prevent bank runs and large swings in the currency–deposit ratio.</a:t>
            </a:r>
          </a:p>
        </p:txBody>
      </p:sp>
    </p:spTree>
    <p:extLst>
      <p:ext uri="{BB962C8B-B14F-4D97-AF65-F5344CB8AC3E}">
        <p14:creationId xmlns:p14="http://schemas.microsoft.com/office/powerpoint/2010/main" val="13044076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000" spc="800" dirty="0">
                <a:solidFill>
                  <a:srgbClr val="0E5229"/>
                </a:solidFill>
                <a:latin typeface="Tahoma" pitchFamily="34" charset="0"/>
                <a:ea typeface="Tahoma" pitchFamily="34" charset="0"/>
                <a:cs typeface="Tahoma" pitchFamily="34" charset="0"/>
              </a:rPr>
              <a:t>CHAPTER SUMMARY (1 of 3)</a:t>
            </a:r>
          </a:p>
        </p:txBody>
      </p:sp>
      <p:sp>
        <p:nvSpPr>
          <p:cNvPr id="3" name="Content Placeholder 2"/>
          <p:cNvSpPr>
            <a:spLocks noGrp="1"/>
          </p:cNvSpPr>
          <p:nvPr>
            <p:ph type="body" sz="quarter" idx="10"/>
          </p:nvPr>
        </p:nvSpPr>
        <p:spPr/>
        <p:txBody>
          <a:bodyPr/>
          <a:lstStyle/>
          <a:p>
            <a:pPr marL="0" indent="0">
              <a:buClr>
                <a:schemeClr val="tx1">
                  <a:lumMod val="50000"/>
                  <a:lumOff val="50000"/>
                </a:schemeClr>
              </a:buClr>
              <a:buNone/>
            </a:pPr>
            <a:r>
              <a:rPr lang="en-US" dirty="0"/>
              <a:t>Money</a:t>
            </a:r>
          </a:p>
          <a:p>
            <a:pPr marL="574675" lvl="1">
              <a:lnSpc>
                <a:spcPct val="105000"/>
              </a:lnSpc>
              <a:spcBef>
                <a:spcPts val="1200"/>
              </a:spcBef>
              <a:buClr>
                <a:schemeClr val="tx1"/>
              </a:buClr>
              <a:buSzPct val="105000"/>
              <a:buFont typeface="Arial" panose="020B0604020202020204" pitchFamily="34" charset="0"/>
              <a:buChar char="•"/>
            </a:pPr>
            <a:r>
              <a:rPr lang="en-US" dirty="0"/>
              <a:t>Definition: the stock of assets used for transactions </a:t>
            </a:r>
          </a:p>
          <a:p>
            <a:pPr marL="574675" lvl="1">
              <a:lnSpc>
                <a:spcPct val="105000"/>
              </a:lnSpc>
              <a:spcBef>
                <a:spcPts val="1200"/>
              </a:spcBef>
              <a:buClr>
                <a:schemeClr val="tx1"/>
              </a:buClr>
              <a:buSzPct val="105000"/>
              <a:buFont typeface="Arial" panose="020B0604020202020204" pitchFamily="34" charset="0"/>
              <a:buChar char="•"/>
            </a:pPr>
            <a:r>
              <a:rPr lang="en-US" dirty="0"/>
              <a:t>Functions: medium of exchange, store of value, unit of account </a:t>
            </a:r>
          </a:p>
          <a:p>
            <a:pPr marL="574675" lvl="1">
              <a:lnSpc>
                <a:spcPct val="105000"/>
              </a:lnSpc>
              <a:spcBef>
                <a:spcPts val="1200"/>
              </a:spcBef>
              <a:buClr>
                <a:schemeClr val="tx1"/>
              </a:buClr>
              <a:buSzPct val="105000"/>
              <a:buFont typeface="Arial" panose="020B0604020202020204" pitchFamily="34" charset="0"/>
              <a:buChar char="•"/>
            </a:pPr>
            <a:r>
              <a:rPr lang="en-US" dirty="0"/>
              <a:t>Types: commodity money (has intrinsic value), </a:t>
            </a:r>
            <a:br>
              <a:rPr lang="en-US" dirty="0"/>
            </a:br>
            <a:r>
              <a:rPr lang="en-US" dirty="0"/>
              <a:t>fiat money (no intrinsic value)</a:t>
            </a:r>
          </a:p>
          <a:p>
            <a:pPr marL="574675" lvl="1">
              <a:lnSpc>
                <a:spcPct val="105000"/>
              </a:lnSpc>
              <a:spcBef>
                <a:spcPts val="1200"/>
              </a:spcBef>
              <a:buClr>
                <a:schemeClr val="tx1"/>
              </a:buClr>
              <a:buSzPct val="105000"/>
              <a:buFont typeface="Arial" panose="020B0604020202020204" pitchFamily="34" charset="0"/>
              <a:buChar char="•"/>
            </a:pPr>
            <a:r>
              <a:rPr lang="en-US" dirty="0"/>
              <a:t>Money supply controlled by the central bank</a:t>
            </a:r>
          </a:p>
        </p:txBody>
      </p:sp>
    </p:spTree>
    <p:extLst>
      <p:ext uri="{BB962C8B-B14F-4D97-AF65-F5344CB8AC3E}">
        <p14:creationId xmlns:p14="http://schemas.microsoft.com/office/powerpoint/2010/main" val="13420446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000" spc="800" dirty="0">
                <a:solidFill>
                  <a:srgbClr val="0E5229"/>
                </a:solidFill>
                <a:latin typeface="Tahoma" pitchFamily="34" charset="0"/>
                <a:ea typeface="Tahoma" pitchFamily="34" charset="0"/>
                <a:cs typeface="Tahoma" pitchFamily="34" charset="0"/>
              </a:rPr>
              <a:t>CHAPTER SUMMARY (2 of 3)</a:t>
            </a:r>
          </a:p>
        </p:txBody>
      </p:sp>
      <p:sp>
        <p:nvSpPr>
          <p:cNvPr id="3" name="Content Placeholder 2"/>
          <p:cNvSpPr>
            <a:spLocks noGrp="1"/>
          </p:cNvSpPr>
          <p:nvPr>
            <p:ph type="body" sz="quarter" idx="10"/>
          </p:nvPr>
        </p:nvSpPr>
        <p:spPr/>
        <p:txBody>
          <a:bodyPr/>
          <a:lstStyle/>
          <a:p>
            <a:pPr marL="0" indent="0">
              <a:spcBef>
                <a:spcPts val="600"/>
              </a:spcBef>
              <a:buSzPct val="95000"/>
              <a:buNone/>
            </a:pPr>
            <a:r>
              <a:rPr lang="en-US" dirty="0"/>
              <a:t>Fractional reserve banking creates money because each dollar of reserves generates many dollars of demand deposits. </a:t>
            </a:r>
          </a:p>
          <a:p>
            <a:pPr marL="0" indent="0">
              <a:spcBef>
                <a:spcPts val="600"/>
              </a:spcBef>
              <a:buSzPct val="95000"/>
              <a:buNone/>
            </a:pPr>
            <a:r>
              <a:rPr lang="en-US" dirty="0"/>
              <a:t>The money supply depends on the:</a:t>
            </a:r>
          </a:p>
          <a:p>
            <a:pPr marL="506413" lvl="1">
              <a:spcBef>
                <a:spcPts val="600"/>
              </a:spcBef>
              <a:buClr>
                <a:schemeClr val="tx1"/>
              </a:buClr>
              <a:buSzPct val="105000"/>
              <a:buFont typeface="Arial" panose="020B0604020202020204" pitchFamily="34" charset="0"/>
              <a:buChar char="•"/>
            </a:pPr>
            <a:r>
              <a:rPr lang="en-US" dirty="0"/>
              <a:t>monetary base</a:t>
            </a:r>
          </a:p>
          <a:p>
            <a:pPr marL="506413" lvl="1">
              <a:spcBef>
                <a:spcPts val="600"/>
              </a:spcBef>
              <a:buClr>
                <a:schemeClr val="tx1"/>
              </a:buClr>
              <a:buSzPct val="105000"/>
              <a:buFont typeface="Arial" panose="020B0604020202020204" pitchFamily="34" charset="0"/>
              <a:buChar char="•"/>
            </a:pPr>
            <a:r>
              <a:rPr lang="en-US" dirty="0"/>
              <a:t>currency–deposit ratio</a:t>
            </a:r>
          </a:p>
          <a:p>
            <a:pPr marL="506413" lvl="1">
              <a:spcBef>
                <a:spcPts val="600"/>
              </a:spcBef>
              <a:buClr>
                <a:schemeClr val="tx1"/>
              </a:buClr>
              <a:buSzPct val="105000"/>
              <a:buFont typeface="Arial" panose="020B0604020202020204" pitchFamily="34" charset="0"/>
              <a:buChar char="•"/>
            </a:pPr>
            <a:r>
              <a:rPr lang="en-US" dirty="0"/>
              <a:t>reserve ratio</a:t>
            </a:r>
          </a:p>
          <a:p>
            <a:pPr marL="403225" indent="-403225">
              <a:spcBef>
                <a:spcPts val="600"/>
              </a:spcBef>
              <a:buSzPct val="95000"/>
              <a:buNone/>
            </a:pPr>
            <a:r>
              <a:rPr lang="en-US" dirty="0"/>
              <a:t>The Fed can control the money supply with:</a:t>
            </a:r>
          </a:p>
          <a:p>
            <a:pPr marL="506413" lvl="1">
              <a:spcBef>
                <a:spcPts val="600"/>
              </a:spcBef>
              <a:buClr>
                <a:schemeClr val="tx1"/>
              </a:buClr>
              <a:buSzPct val="105000"/>
            </a:pPr>
            <a:r>
              <a:rPr lang="en-US" dirty="0"/>
              <a:t>open market operations</a:t>
            </a:r>
          </a:p>
          <a:p>
            <a:pPr marL="506413" lvl="1">
              <a:spcBef>
                <a:spcPts val="600"/>
              </a:spcBef>
              <a:buClr>
                <a:schemeClr val="tx1"/>
              </a:buClr>
              <a:buSzPct val="105000"/>
            </a:pPr>
            <a:r>
              <a:rPr lang="en-US" dirty="0"/>
              <a:t>the reserve requirement</a:t>
            </a:r>
          </a:p>
          <a:p>
            <a:pPr marL="506413" lvl="1">
              <a:spcBef>
                <a:spcPts val="600"/>
              </a:spcBef>
              <a:buClr>
                <a:schemeClr val="tx1"/>
              </a:buClr>
              <a:buSzPct val="105000"/>
            </a:pPr>
            <a:r>
              <a:rPr lang="en-US" dirty="0"/>
              <a:t>the discount rate</a:t>
            </a:r>
          </a:p>
          <a:p>
            <a:pPr marL="506413" lvl="1">
              <a:spcBef>
                <a:spcPts val="600"/>
              </a:spcBef>
              <a:buClr>
                <a:schemeClr val="tx1"/>
              </a:buClr>
              <a:buSzPct val="105000"/>
            </a:pPr>
            <a:r>
              <a:rPr lang="en-US" dirty="0"/>
              <a:t>interest on reserves</a:t>
            </a:r>
          </a:p>
        </p:txBody>
      </p:sp>
    </p:spTree>
    <p:extLst>
      <p:ext uri="{BB962C8B-B14F-4D97-AF65-F5344CB8AC3E}">
        <p14:creationId xmlns:p14="http://schemas.microsoft.com/office/powerpoint/2010/main" val="25051880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000" spc="800" dirty="0">
                <a:solidFill>
                  <a:srgbClr val="0E5229"/>
                </a:solidFill>
                <a:latin typeface="Tahoma" pitchFamily="34" charset="0"/>
                <a:ea typeface="Tahoma" pitchFamily="34" charset="0"/>
                <a:cs typeface="Tahoma" pitchFamily="34" charset="0"/>
              </a:rPr>
              <a:t>CHAPTER SUMMARY (3 of 3)</a:t>
            </a:r>
          </a:p>
        </p:txBody>
      </p:sp>
      <p:sp>
        <p:nvSpPr>
          <p:cNvPr id="3" name="Content Placeholder 2"/>
          <p:cNvSpPr>
            <a:spLocks noGrp="1"/>
          </p:cNvSpPr>
          <p:nvPr>
            <p:ph type="body" sz="quarter" idx="10"/>
          </p:nvPr>
        </p:nvSpPr>
        <p:spPr/>
        <p:txBody>
          <a:bodyPr/>
          <a:lstStyle/>
          <a:p>
            <a:pPr marL="403225" indent="-403225">
              <a:spcBef>
                <a:spcPct val="15000"/>
              </a:spcBef>
              <a:buSzPct val="95000"/>
              <a:buNone/>
              <a:defRPr/>
            </a:pPr>
            <a:r>
              <a:rPr lang="en-US" dirty="0"/>
              <a:t>Bank capital, leverage, and capital requirements</a:t>
            </a:r>
          </a:p>
          <a:p>
            <a:pPr marL="506413" lvl="1">
              <a:lnSpc>
                <a:spcPct val="105000"/>
              </a:lnSpc>
              <a:spcBef>
                <a:spcPts val="800"/>
              </a:spcBef>
              <a:buClr>
                <a:schemeClr val="tx1"/>
              </a:buClr>
              <a:buSzPct val="105000"/>
              <a:buFont typeface="Arial" panose="020B0604020202020204" pitchFamily="34" charset="0"/>
              <a:buChar char="•"/>
              <a:defRPr/>
            </a:pPr>
            <a:r>
              <a:rPr lang="en-US" dirty="0"/>
              <a:t>Bank capital is the owners’ equity in the bank. </a:t>
            </a:r>
          </a:p>
          <a:p>
            <a:pPr marL="506413" lvl="1">
              <a:lnSpc>
                <a:spcPct val="105000"/>
              </a:lnSpc>
              <a:spcBef>
                <a:spcPts val="800"/>
              </a:spcBef>
              <a:buClr>
                <a:schemeClr val="tx1"/>
              </a:buClr>
              <a:buSzPct val="105000"/>
              <a:buFont typeface="Arial" panose="020B0604020202020204" pitchFamily="34" charset="0"/>
              <a:buChar char="•"/>
              <a:defRPr/>
            </a:pPr>
            <a:r>
              <a:rPr lang="en-US" dirty="0"/>
              <a:t>Because banks are highly leveraged, a small decline in the value of bank assets can have a huge impact on bank capital. </a:t>
            </a:r>
          </a:p>
          <a:p>
            <a:pPr marL="506413" lvl="1">
              <a:lnSpc>
                <a:spcPct val="105000"/>
              </a:lnSpc>
              <a:spcBef>
                <a:spcPts val="800"/>
              </a:spcBef>
              <a:buClr>
                <a:schemeClr val="tx1"/>
              </a:buClr>
              <a:buSzPct val="105000"/>
              <a:buFont typeface="Arial" panose="020B0604020202020204" pitchFamily="34" charset="0"/>
              <a:buChar char="•"/>
              <a:defRPr/>
            </a:pPr>
            <a:r>
              <a:rPr lang="en-US" dirty="0"/>
              <a:t>Bank regulators require that banks hold sufficient capital to ensure that depositors can be repaid. </a:t>
            </a:r>
          </a:p>
        </p:txBody>
      </p:sp>
    </p:spTree>
    <p:extLst>
      <p:ext uri="{BB962C8B-B14F-4D97-AF65-F5344CB8AC3E}">
        <p14:creationId xmlns:p14="http://schemas.microsoft.com/office/powerpoint/2010/main" val="357332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dirty="0">
                <a:solidFill>
                  <a:srgbClr val="A85232"/>
                </a:solidFill>
              </a:rPr>
              <a:t>Money: </a:t>
            </a:r>
            <a:r>
              <a:rPr lang="en-US" dirty="0">
                <a:solidFill>
                  <a:srgbClr val="0E5229"/>
                </a:solidFill>
              </a:rPr>
              <a:t>Types</a:t>
            </a:r>
          </a:p>
        </p:txBody>
      </p:sp>
      <p:sp>
        <p:nvSpPr>
          <p:cNvPr id="17" name="Content Placeholder 16"/>
          <p:cNvSpPr>
            <a:spLocks noGrp="1"/>
          </p:cNvSpPr>
          <p:nvPr>
            <p:ph type="body" sz="quarter" idx="10"/>
          </p:nvPr>
        </p:nvSpPr>
        <p:spPr/>
        <p:txBody>
          <a:bodyPr/>
          <a:lstStyle/>
          <a:p>
            <a:pPr marL="457200" indent="-457200">
              <a:spcBef>
                <a:spcPts val="600"/>
              </a:spcBef>
              <a:buClr>
                <a:schemeClr val="tx1"/>
              </a:buClr>
              <a:buSzPct val="100000"/>
              <a:buFont typeface="+mj-lt"/>
              <a:buAutoNum type="arabicPeriod"/>
            </a:pPr>
            <a:r>
              <a:rPr lang="en-US" dirty="0">
                <a:latin typeface="Arial" panose="020B0604020202020204" pitchFamily="34" charset="0"/>
                <a:cs typeface="Arial" panose="020B0604020202020204" pitchFamily="34" charset="0"/>
              </a:rPr>
              <a:t>Fiat money</a:t>
            </a:r>
          </a:p>
          <a:p>
            <a:pPr marL="914400" lvl="1" indent="-457200">
              <a:spcBef>
                <a:spcPts val="600"/>
              </a:spcBef>
              <a:buClr>
                <a:schemeClr val="tx1"/>
              </a:buClr>
              <a:buFont typeface="Arial" panose="020B0604020202020204" pitchFamily="34" charset="0"/>
              <a:buChar char="•"/>
            </a:pPr>
            <a:r>
              <a:rPr lang="en-US" dirty="0">
                <a:latin typeface="Arial" panose="020B0604020202020204" pitchFamily="34" charset="0"/>
                <a:cs typeface="Arial" panose="020B0604020202020204" pitchFamily="34" charset="0"/>
              </a:rPr>
              <a:t>has no intrinsic value</a:t>
            </a:r>
          </a:p>
          <a:p>
            <a:pPr marL="914400" lvl="1" indent="-457200">
              <a:spcBef>
                <a:spcPts val="600"/>
              </a:spcBef>
              <a:buClr>
                <a:schemeClr val="tx1"/>
              </a:buClr>
              <a:buFont typeface="Arial" panose="020B0604020202020204" pitchFamily="34" charset="0"/>
              <a:buChar char="•"/>
            </a:pPr>
            <a:r>
              <a:rPr lang="en-US" dirty="0">
                <a:latin typeface="Arial" panose="020B0604020202020204" pitchFamily="34" charset="0"/>
                <a:cs typeface="Arial" panose="020B0604020202020204" pitchFamily="34" charset="0"/>
              </a:rPr>
              <a:t>example: the paper currency we use</a:t>
            </a:r>
          </a:p>
          <a:p>
            <a:pPr marL="457200" indent="-457200">
              <a:spcBef>
                <a:spcPts val="600"/>
              </a:spcBef>
              <a:buClr>
                <a:schemeClr val="tx1"/>
              </a:buClr>
              <a:buSzPct val="100000"/>
              <a:buFont typeface="+mj-lt"/>
              <a:buAutoNum type="arabicPeriod"/>
            </a:pPr>
            <a:r>
              <a:rPr lang="en-US" dirty="0">
                <a:latin typeface="Arial" panose="020B0604020202020204" pitchFamily="34" charset="0"/>
                <a:cs typeface="Arial" panose="020B0604020202020204" pitchFamily="34" charset="0"/>
              </a:rPr>
              <a:t>Commodity money</a:t>
            </a:r>
          </a:p>
          <a:p>
            <a:pPr marL="914400" lvl="1" indent="-457200">
              <a:spcBef>
                <a:spcPts val="600"/>
              </a:spcBef>
              <a:buClr>
                <a:schemeClr val="tx1"/>
              </a:buClr>
              <a:buFont typeface="Arial" panose="020B0604020202020204" pitchFamily="34" charset="0"/>
              <a:buChar char="•"/>
            </a:pPr>
            <a:r>
              <a:rPr lang="en-US" dirty="0">
                <a:latin typeface="Arial" panose="020B0604020202020204" pitchFamily="34" charset="0"/>
                <a:cs typeface="Arial" panose="020B0604020202020204" pitchFamily="34" charset="0"/>
              </a:rPr>
              <a:t>has intrinsic value</a:t>
            </a:r>
          </a:p>
          <a:p>
            <a:pPr marL="914400" lvl="1" indent="-457200">
              <a:spcBef>
                <a:spcPts val="600"/>
              </a:spcBef>
              <a:buClr>
                <a:schemeClr val="tx1"/>
              </a:buClr>
              <a:buFont typeface="Arial" panose="020B0604020202020204" pitchFamily="34" charset="0"/>
              <a:buChar char="•"/>
            </a:pPr>
            <a:r>
              <a:rPr lang="en-US" dirty="0">
                <a:latin typeface="Arial" panose="020B0604020202020204" pitchFamily="34" charset="0"/>
                <a:cs typeface="Arial" panose="020B0604020202020204" pitchFamily="34" charset="0"/>
              </a:rPr>
              <a:t>examples: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gold coins,</a:t>
            </a:r>
            <a:br>
              <a:rPr lang="en-US" dirty="0">
                <a:latin typeface="Arial" panose="020B0604020202020204" pitchFamily="34" charset="0"/>
                <a:cs typeface="Arial" panose="020B0604020202020204" pitchFamily="34" charset="0"/>
              </a:rPr>
            </a:br>
            <a:r>
              <a:rPr lang="en-US" sz="2400" dirty="0"/>
              <a:t>cigarettes in POW camps</a:t>
            </a:r>
          </a:p>
        </p:txBody>
      </p:sp>
    </p:spTree>
    <p:extLst>
      <p:ext uri="{BB962C8B-B14F-4D97-AF65-F5344CB8AC3E}">
        <p14:creationId xmlns:p14="http://schemas.microsoft.com/office/powerpoint/2010/main" val="3954442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203F15"/>
                </a:solidFill>
              </a:rPr>
              <a:t>NOW YOU TRY</a:t>
            </a:r>
            <a:r>
              <a:rPr lang="en-US" baseline="0" dirty="0">
                <a:solidFill>
                  <a:schemeClr val="bg1"/>
                </a:solidFill>
                <a:effectLst>
                  <a:outerShdw blurRad="38100" dist="38100" dir="2700000" algn="tl">
                    <a:srgbClr val="000000">
                      <a:alpha val="43137"/>
                    </a:srgbClr>
                  </a:outerShdw>
                </a:effectLst>
              </a:rPr>
              <a:t> </a:t>
            </a:r>
            <a:r>
              <a:rPr lang="en-US" dirty="0"/>
              <a:t>Discussion question</a:t>
            </a:r>
          </a:p>
        </p:txBody>
      </p:sp>
      <p:sp>
        <p:nvSpPr>
          <p:cNvPr id="3" name="Content Placeholder 2"/>
          <p:cNvSpPr>
            <a:spLocks noGrp="1"/>
          </p:cNvSpPr>
          <p:nvPr>
            <p:ph type="body" sz="quarter" idx="10"/>
          </p:nvPr>
        </p:nvSpPr>
        <p:spPr/>
        <p:txBody>
          <a:bodyPr/>
          <a:lstStyle/>
          <a:p>
            <a:pPr>
              <a:spcBef>
                <a:spcPts val="600"/>
              </a:spcBef>
            </a:pPr>
            <a:r>
              <a:rPr lang="en-US" dirty="0"/>
              <a:t>Which of these are money?</a:t>
            </a:r>
          </a:p>
          <a:p>
            <a:pPr marL="795338" lvl="1" indent="-573088">
              <a:spcBef>
                <a:spcPts val="600"/>
              </a:spcBef>
              <a:buClr>
                <a:schemeClr val="tx1"/>
              </a:buClr>
              <a:buFont typeface="+mj-lt"/>
              <a:buAutoNum type="alphaLcPeriod"/>
            </a:pPr>
            <a:r>
              <a:rPr lang="en-US" dirty="0"/>
              <a:t>Currency</a:t>
            </a:r>
          </a:p>
          <a:p>
            <a:pPr marL="795338" lvl="1" indent="-573088">
              <a:spcBef>
                <a:spcPts val="600"/>
              </a:spcBef>
              <a:buClr>
                <a:schemeClr val="tx1"/>
              </a:buClr>
              <a:buFont typeface="+mj-lt"/>
              <a:buAutoNum type="alphaLcPeriod"/>
            </a:pPr>
            <a:r>
              <a:rPr lang="en-US" dirty="0"/>
              <a:t>Checks</a:t>
            </a:r>
          </a:p>
          <a:p>
            <a:pPr marL="795338" lvl="1" indent="-573088">
              <a:spcBef>
                <a:spcPts val="600"/>
              </a:spcBef>
              <a:buClr>
                <a:schemeClr val="tx1"/>
              </a:buClr>
              <a:buFont typeface="+mj-lt"/>
              <a:buAutoNum type="alphaLcPeriod"/>
            </a:pPr>
            <a:r>
              <a:rPr lang="en-US" dirty="0"/>
              <a:t>Deposits in checking accounts (“demand deposits”)</a:t>
            </a:r>
          </a:p>
          <a:p>
            <a:pPr marL="795338" lvl="1" indent="-573088">
              <a:spcBef>
                <a:spcPts val="600"/>
              </a:spcBef>
              <a:buClr>
                <a:schemeClr val="tx1"/>
              </a:buClr>
              <a:buFont typeface="+mj-lt"/>
              <a:buAutoNum type="alphaLcPeriod"/>
            </a:pPr>
            <a:r>
              <a:rPr lang="en-US" dirty="0"/>
              <a:t>Credit cards</a:t>
            </a:r>
          </a:p>
          <a:p>
            <a:pPr marL="795338" lvl="1" indent="-573088">
              <a:spcBef>
                <a:spcPts val="600"/>
              </a:spcBef>
              <a:buClr>
                <a:schemeClr val="tx1"/>
              </a:buClr>
              <a:buFont typeface="+mj-lt"/>
              <a:buAutoNum type="alphaLcPeriod"/>
            </a:pPr>
            <a:r>
              <a:rPr lang="en-US" dirty="0"/>
              <a:t>Certificates of deposit (“time deposits”)</a:t>
            </a:r>
          </a:p>
        </p:txBody>
      </p:sp>
    </p:spTree>
    <p:extLst>
      <p:ext uri="{BB962C8B-B14F-4D97-AF65-F5344CB8AC3E}">
        <p14:creationId xmlns:p14="http://schemas.microsoft.com/office/powerpoint/2010/main" val="4140723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Money: Examples, part 1</a:t>
            </a:r>
            <a:endParaRPr lang="en-US" dirty="0"/>
          </a:p>
        </p:txBody>
      </p:sp>
      <p:sp>
        <p:nvSpPr>
          <p:cNvPr id="3" name="Content Placeholder 2"/>
          <p:cNvSpPr>
            <a:spLocks noGrp="1"/>
          </p:cNvSpPr>
          <p:nvPr>
            <p:ph type="body" sz="quarter" idx="10"/>
          </p:nvPr>
        </p:nvSpPr>
        <p:spPr/>
        <p:txBody>
          <a:bodyPr/>
          <a:lstStyle/>
          <a:p>
            <a:pPr marL="342900" indent="-342900">
              <a:spcBef>
                <a:spcPts val="600"/>
              </a:spcBef>
              <a:buClr>
                <a:schemeClr val="tx1"/>
              </a:buClr>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Deposits in checking accounts (“</a:t>
            </a:r>
            <a:r>
              <a:rPr lang="en-US" b="1" dirty="0">
                <a:latin typeface="Arial" panose="020B0604020202020204" pitchFamily="34" charset="0"/>
                <a:cs typeface="Arial" panose="020B0604020202020204" pitchFamily="34" charset="0"/>
              </a:rPr>
              <a:t>demand deposits</a:t>
            </a:r>
            <a:r>
              <a:rPr lang="en-US" dirty="0">
                <a:latin typeface="Arial" panose="020B0604020202020204" pitchFamily="34" charset="0"/>
                <a:cs typeface="Arial" panose="020B0604020202020204" pitchFamily="34" charset="0"/>
              </a:rPr>
              <a:t>”)</a:t>
            </a:r>
          </a:p>
          <a:p>
            <a:pPr marL="800100" lvl="1">
              <a:spcBef>
                <a:spcPts val="600"/>
              </a:spcBef>
              <a:buClr>
                <a:schemeClr val="tx1"/>
              </a:buClr>
              <a:buFont typeface="Arial" panose="020B0604020202020204" pitchFamily="34" charset="0"/>
              <a:buChar char="•"/>
            </a:pPr>
            <a:r>
              <a:rPr lang="en-US" dirty="0">
                <a:latin typeface="Arial" panose="020B0604020202020204" pitchFamily="34" charset="0"/>
                <a:cs typeface="Arial" panose="020B0604020202020204" pitchFamily="34" charset="0"/>
              </a:rPr>
              <a:t>Yes, the funds in a checking account serve the three purposes</a:t>
            </a:r>
          </a:p>
          <a:p>
            <a:pPr marL="342900" indent="-342900">
              <a:spcBef>
                <a:spcPts val="600"/>
              </a:spcBef>
              <a:buClr>
                <a:schemeClr val="tx1"/>
              </a:buClr>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Checks</a:t>
            </a:r>
          </a:p>
          <a:p>
            <a:pPr marL="800100" lvl="1">
              <a:spcBef>
                <a:spcPts val="600"/>
              </a:spcBef>
              <a:buClr>
                <a:schemeClr val="tx1"/>
              </a:buClr>
              <a:buFont typeface="Arial" panose="020B0604020202020204" pitchFamily="34" charset="0"/>
              <a:buChar char="•"/>
            </a:pPr>
            <a:r>
              <a:rPr lang="en-US" dirty="0">
                <a:latin typeface="Arial" panose="020B0604020202020204" pitchFamily="34" charset="0"/>
                <a:cs typeface="Arial" panose="020B0604020202020204" pitchFamily="34" charset="0"/>
              </a:rPr>
              <a:t>The check itself is not money, but the funds in the checking account are money</a:t>
            </a:r>
          </a:p>
          <a:p>
            <a:pPr marL="342900" indent="-342900">
              <a:spcBef>
                <a:spcPts val="600"/>
              </a:spcBef>
              <a:buClr>
                <a:schemeClr val="tx1"/>
              </a:buClr>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Currency</a:t>
            </a:r>
          </a:p>
          <a:p>
            <a:pPr marL="800100" lvl="1">
              <a:spcBef>
                <a:spcPts val="600"/>
              </a:spcBef>
              <a:buClr>
                <a:schemeClr val="tx1"/>
              </a:buClr>
              <a:buFont typeface="Arial" panose="020B0604020202020204" pitchFamily="34" charset="0"/>
              <a:buChar char="•"/>
            </a:pPr>
            <a:r>
              <a:rPr lang="en-US" dirty="0">
                <a:latin typeface="Arial" panose="020B0604020202020204" pitchFamily="34" charset="0"/>
                <a:cs typeface="Arial" panose="020B0604020202020204" pitchFamily="34" charset="0"/>
              </a:rPr>
              <a:t>Yes; U.S. dollar bills, Mexican pesos, and other currencies are all money</a:t>
            </a:r>
          </a:p>
        </p:txBody>
      </p:sp>
    </p:spTree>
    <p:extLst>
      <p:ext uri="{BB962C8B-B14F-4D97-AF65-F5344CB8AC3E}">
        <p14:creationId xmlns:p14="http://schemas.microsoft.com/office/powerpoint/2010/main" val="2335008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solidFill>
                  <a:srgbClr val="A85232"/>
                </a:solidFill>
              </a:rPr>
              <a:t>Money: Examples, part 2</a:t>
            </a:r>
            <a:endParaRPr lang="en-US" dirty="0"/>
          </a:p>
        </p:txBody>
      </p:sp>
      <p:sp>
        <p:nvSpPr>
          <p:cNvPr id="6" name="Content Placeholder 2"/>
          <p:cNvSpPr>
            <a:spLocks noGrp="1"/>
          </p:cNvSpPr>
          <p:nvPr>
            <p:ph type="body" sz="quarter" idx="10"/>
          </p:nvPr>
        </p:nvSpPr>
        <p:spPr/>
        <p:txBody>
          <a:bodyPr/>
          <a:lstStyle/>
          <a:p>
            <a:pPr marL="342900" indent="-342900">
              <a:spcBef>
                <a:spcPts val="600"/>
              </a:spcBef>
              <a:buClr>
                <a:schemeClr val="tx1"/>
              </a:buClr>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Certificates of deposit (“time deposits”), or CDs</a:t>
            </a:r>
          </a:p>
          <a:p>
            <a:pPr marL="800100" lvl="1">
              <a:spcBef>
                <a:spcPts val="600"/>
              </a:spcBef>
              <a:buClr>
                <a:schemeClr val="tx1"/>
              </a:buClr>
              <a:buFont typeface="Arial" panose="020B0604020202020204" pitchFamily="34" charset="0"/>
              <a:buChar char="•"/>
            </a:pPr>
            <a:r>
              <a:rPr lang="en-US" dirty="0">
                <a:latin typeface="Arial" panose="020B0604020202020204" pitchFamily="34" charset="0"/>
                <a:cs typeface="Arial" panose="020B0604020202020204" pitchFamily="34" charset="0"/>
              </a:rPr>
              <a:t>Depends on the length of time; they are a store of value and are measured in money units (dollars, for example) but are not easily spent (medium of exchange)</a:t>
            </a:r>
          </a:p>
          <a:p>
            <a:pPr marL="800100" lvl="1">
              <a:spcBef>
                <a:spcPts val="600"/>
              </a:spcBef>
              <a:buClr>
                <a:schemeClr val="tx1"/>
              </a:buClr>
              <a:buFont typeface="Arial" panose="020B0604020202020204" pitchFamily="34" charset="0"/>
              <a:buChar char="•"/>
            </a:pPr>
            <a:r>
              <a:rPr lang="en-US" dirty="0">
                <a:latin typeface="Arial" panose="020B0604020202020204" pitchFamily="34" charset="0"/>
                <a:cs typeface="Arial" panose="020B0604020202020204" pitchFamily="34" charset="0"/>
              </a:rPr>
              <a:t>As you’ll see in a few slides, there are multiple measures of the money supply</a:t>
            </a:r>
          </a:p>
          <a:p>
            <a:pPr marL="342900" indent="-342900">
              <a:spcBef>
                <a:spcPts val="600"/>
              </a:spcBef>
              <a:buClr>
                <a:schemeClr val="tx1"/>
              </a:buClr>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Credit cards</a:t>
            </a:r>
          </a:p>
          <a:p>
            <a:pPr marL="800100" lvl="1">
              <a:spcBef>
                <a:spcPts val="600"/>
              </a:spcBef>
              <a:buClr>
                <a:schemeClr val="tx1"/>
              </a:buClr>
              <a:buFont typeface="Arial" panose="020B0604020202020204" pitchFamily="34" charset="0"/>
              <a:buChar char="•"/>
            </a:pPr>
            <a:r>
              <a:rPr lang="en-US" dirty="0">
                <a:latin typeface="Arial" panose="020B0604020202020204" pitchFamily="34" charset="0"/>
                <a:cs typeface="Arial" panose="020B0604020202020204" pitchFamily="34" charset="0"/>
              </a:rPr>
              <a:t>No, they are a means of deferred payment</a:t>
            </a:r>
          </a:p>
          <a:p>
            <a:pPr marL="800100" lvl="1">
              <a:spcBef>
                <a:spcPts val="600"/>
              </a:spcBef>
              <a:buClr>
                <a:schemeClr val="tx1"/>
              </a:buClr>
              <a:buFont typeface="Arial" panose="020B0604020202020204" pitchFamily="34" charset="0"/>
              <a:buChar char="•"/>
            </a:pPr>
            <a:r>
              <a:rPr lang="en-US" dirty="0">
                <a:latin typeface="Arial" panose="020B0604020202020204" pitchFamily="34" charset="0"/>
                <a:cs typeface="Arial" panose="020B0604020202020204" pitchFamily="34" charset="0"/>
              </a:rPr>
              <a:t>For credit card purchases, you agree to pay back your credit card company in the future</a:t>
            </a:r>
          </a:p>
        </p:txBody>
      </p:sp>
    </p:spTree>
    <p:extLst>
      <p:ext uri="{BB962C8B-B14F-4D97-AF65-F5344CB8AC3E}">
        <p14:creationId xmlns:p14="http://schemas.microsoft.com/office/powerpoint/2010/main" val="926158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Two definitions</a:t>
            </a:r>
            <a:endParaRPr lang="en-US" dirty="0"/>
          </a:p>
        </p:txBody>
      </p:sp>
      <p:sp>
        <p:nvSpPr>
          <p:cNvPr id="3" name="Content Placeholder 2"/>
          <p:cNvSpPr>
            <a:spLocks noGrp="1"/>
          </p:cNvSpPr>
          <p:nvPr>
            <p:ph type="body" sz="quarter" idx="10"/>
          </p:nvPr>
        </p:nvSpPr>
        <p:spPr/>
        <p:txBody>
          <a:bodyPr/>
          <a:lstStyle/>
          <a:p>
            <a:pPr marL="342900" indent="-342900">
              <a:spcBef>
                <a:spcPts val="600"/>
              </a:spcBef>
              <a:buClr>
                <a:schemeClr val="tx1"/>
              </a:buClr>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The </a:t>
            </a:r>
            <a:r>
              <a:rPr lang="en-US" b="1" dirty="0">
                <a:solidFill>
                  <a:srgbClr val="CC0000"/>
                </a:solidFill>
                <a:latin typeface="Arial" panose="020B0604020202020204" pitchFamily="34" charset="0"/>
                <a:cs typeface="Arial" panose="020B0604020202020204" pitchFamily="34" charset="0"/>
              </a:rPr>
              <a:t>money supply</a:t>
            </a:r>
            <a:r>
              <a:rPr lang="en-US" dirty="0">
                <a:latin typeface="Arial" panose="020B0604020202020204" pitchFamily="34" charset="0"/>
                <a:cs typeface="Arial" panose="020B0604020202020204" pitchFamily="34" charset="0"/>
              </a:rPr>
              <a:t> is the quantity of money available in the economy.</a:t>
            </a:r>
          </a:p>
          <a:p>
            <a:pPr marL="342900" indent="-342900">
              <a:spcBef>
                <a:spcPts val="600"/>
              </a:spcBef>
              <a:buClr>
                <a:srgbClr val="C00000"/>
              </a:buClr>
              <a:buSzPct val="100000"/>
              <a:buFont typeface="Arial" panose="020B0604020202020204" pitchFamily="34" charset="0"/>
              <a:buChar char="•"/>
            </a:pPr>
            <a:r>
              <a:rPr lang="en-US" b="1" dirty="0">
                <a:solidFill>
                  <a:srgbClr val="CC0000"/>
                </a:solidFill>
                <a:latin typeface="Arial" panose="020B0604020202020204" pitchFamily="34" charset="0"/>
                <a:cs typeface="Arial" panose="020B0604020202020204" pitchFamily="34" charset="0"/>
              </a:rPr>
              <a:t>Monetary policy</a:t>
            </a:r>
            <a:r>
              <a:rPr lang="en-US" dirty="0">
                <a:latin typeface="Arial" panose="020B0604020202020204" pitchFamily="34" charset="0"/>
                <a:cs typeface="Arial" panose="020B0604020202020204" pitchFamily="34" charset="0"/>
              </a:rPr>
              <a:t> is control over the money supply.</a:t>
            </a:r>
          </a:p>
        </p:txBody>
      </p:sp>
    </p:spTree>
    <p:extLst>
      <p:ext uri="{BB962C8B-B14F-4D97-AF65-F5344CB8AC3E}">
        <p14:creationId xmlns:p14="http://schemas.microsoft.com/office/powerpoint/2010/main" val="3662988119"/>
      </p:ext>
    </p:extLst>
  </p:cSld>
  <p:clrMapOvr>
    <a:masterClrMapping/>
  </p:clrMapOvr>
</p:sld>
</file>

<file path=ppt/theme/theme1.xml><?xml version="1.0" encoding="utf-8"?>
<a:theme xmlns:a="http://schemas.openxmlformats.org/drawingml/2006/main" name="Template">
  <a:themeElements>
    <a:clrScheme name="Siegle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emplate" id="{FA3B88C8-922C-4696-B2FB-A6EA8F51BB86}" vid="{137859DA-54B3-48D7-89F4-0E799085298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w:document xmlns:w="http://schemas.openxmlformats.org/wordprocessingml/2006/main">
  <RequestId>e9c14cfc-fef6-49e8-83ba-40c02b01c4a1</RequestId>
  <RequestDate>2/10/2021 10:28:48 AM</RequestDate>
</w:document>
</file>

<file path=customXml/itemProps1.xml><?xml version="1.0" encoding="utf-8"?>
<ds:datastoreItem xmlns:ds="http://schemas.openxmlformats.org/officeDocument/2006/customXml" ds:itemID="{F2F1E0E2-AB56-A44D-8025-490C52EB7FDF}">
  <ds:schemaRefs>
    <ds:schemaRef ds:uri="http://schemas.openxmlformats.org/wordprocessingml/2006/main"/>
  </ds:schemaRefs>
</ds:datastoreItem>
</file>

<file path=docProps/app.xml><?xml version="1.0" encoding="utf-8"?>
<Properties xmlns="http://schemas.openxmlformats.org/officeDocument/2006/extended-properties" xmlns:vt="http://schemas.openxmlformats.org/officeDocument/2006/docPropsVTypes">
  <Template>Template</Template>
  <TotalTime>4401</TotalTime>
  <Words>3773</Words>
  <Application>Microsoft Macintosh PowerPoint</Application>
  <PresentationFormat>On-screen Show (4:3)</PresentationFormat>
  <Paragraphs>450</Paragraphs>
  <Slides>43</Slides>
  <Notes>41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0" baseType="lpstr">
      <vt:lpstr>Arial</vt:lpstr>
      <vt:lpstr>Arial Narrow</vt:lpstr>
      <vt:lpstr>Calibri</vt:lpstr>
      <vt:lpstr>Tahoma</vt:lpstr>
      <vt:lpstr>Wingdings</vt:lpstr>
      <vt:lpstr>Template</vt:lpstr>
      <vt:lpstr>Equation</vt:lpstr>
      <vt:lpstr>The Monetary System: What it Is and How It Works</vt:lpstr>
      <vt:lpstr>IN THIS CHAPTER, YOU WILL LEARN:</vt:lpstr>
      <vt:lpstr>Money: Definition</vt:lpstr>
      <vt:lpstr>Money: Functions</vt:lpstr>
      <vt:lpstr>Money: Types</vt:lpstr>
      <vt:lpstr>NOW YOU TRY Discussion question</vt:lpstr>
      <vt:lpstr>Money: Examples, part 1</vt:lpstr>
      <vt:lpstr>Money: Examples, part 2</vt:lpstr>
      <vt:lpstr>Two definitions</vt:lpstr>
      <vt:lpstr>The central bank and monetary control</vt:lpstr>
      <vt:lpstr>Money supply measures, July 2017</vt:lpstr>
      <vt:lpstr>Banks’ role in the monetary system, part 1</vt:lpstr>
      <vt:lpstr>A few preliminaries</vt:lpstr>
      <vt:lpstr>Banks’ role in the monetary system, part 2</vt:lpstr>
      <vt:lpstr>Scenario 1: No banks</vt:lpstr>
      <vt:lpstr>Scenario 2: 100-percent-reserve banking</vt:lpstr>
      <vt:lpstr>Scenario 3: Fractional-reserve banking (1 of 4)</vt:lpstr>
      <vt:lpstr>Scenario 3: Fractional-reserve banking (2 of 4)</vt:lpstr>
      <vt:lpstr>Scenario 3: Fractional-reserve banking (3 of 4)</vt:lpstr>
      <vt:lpstr>Scenario 3: Fractional-reserve banking (4 of 4)</vt:lpstr>
      <vt:lpstr>Finding the total amount of money</vt:lpstr>
      <vt:lpstr>Money creation in the banking system</vt:lpstr>
      <vt:lpstr>Bank capital, leverage, and capital requirements, part 1</vt:lpstr>
      <vt:lpstr>Bank capital, leverage, and capital requirements, part 2</vt:lpstr>
      <vt:lpstr>Bank capital, leverage, and capital requirements, part 3</vt:lpstr>
      <vt:lpstr>Bank capital, leverage, and capital requirements, part 4</vt:lpstr>
      <vt:lpstr>A model of the money supply</vt:lpstr>
      <vt:lpstr>Solving for the money supply (1 of 2)</vt:lpstr>
      <vt:lpstr>Solving for the money supply (2 of 2)</vt:lpstr>
      <vt:lpstr>NOW YOU TRY The money multiplier</vt:lpstr>
      <vt:lpstr>NOW YOU TRY The money multiplier, solution</vt:lpstr>
      <vt:lpstr>The instruments of monetary policy, part 1</vt:lpstr>
      <vt:lpstr>The instruments of monetary policy, part 2</vt:lpstr>
      <vt:lpstr>Why the Fed can’t precisely control M</vt:lpstr>
      <vt:lpstr>CASE STUDY: Quantitative easing (1 of 2)</vt:lpstr>
      <vt:lpstr>CASE STUDY: Quantitative easing (2 of 2)</vt:lpstr>
      <vt:lpstr>CASE STUDY: Bank failures in the 1930s, part 1</vt:lpstr>
      <vt:lpstr>CASE STUDY: Bank failures in the 1930s, part 2</vt:lpstr>
      <vt:lpstr>CASE STUDY: Bank failures in the 1930s, part 3</vt:lpstr>
      <vt:lpstr>Could this happen again?</vt:lpstr>
      <vt:lpstr>CHAPTER SUMMARY (1 of 3)</vt:lpstr>
      <vt:lpstr>CHAPTER SUMMARY (2 of 3)</vt:lpstr>
      <vt:lpstr>CHAPTER SUMMARY (3 of 3)</vt:lpstr>
    </vt:vector>
  </TitlesOfParts>
  <Company>UNLV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 The Monetary System: What it Is and How It Works</dc:title>
  <dc:creator>Mankiw</dc:creator>
  <cp:lastModifiedBy>Paolo Ermano</cp:lastModifiedBy>
  <cp:revision>412</cp:revision>
  <dcterms:created xsi:type="dcterms:W3CDTF">2006-04-29T00:50:43Z</dcterms:created>
  <dcterms:modified xsi:type="dcterms:W3CDTF">2021-03-09T14:02:37Z</dcterms:modified>
</cp:coreProperties>
</file>