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1" r:id="rId2"/>
    <p:sldMasterId id="2147483833" r:id="rId3"/>
  </p:sldMasterIdLst>
  <p:notesMasterIdLst>
    <p:notesMasterId r:id="rId66"/>
  </p:notesMasterIdLst>
  <p:sldIdLst>
    <p:sldId id="506" r:id="rId4"/>
    <p:sldId id="507" r:id="rId5"/>
    <p:sldId id="496" r:id="rId6"/>
    <p:sldId id="497" r:id="rId7"/>
    <p:sldId id="412" r:id="rId8"/>
    <p:sldId id="508" r:id="rId9"/>
    <p:sldId id="414" r:id="rId10"/>
    <p:sldId id="498" r:id="rId11"/>
    <p:sldId id="416" r:id="rId12"/>
    <p:sldId id="417" r:id="rId13"/>
    <p:sldId id="418" r:id="rId14"/>
    <p:sldId id="419" r:id="rId15"/>
    <p:sldId id="420" r:id="rId16"/>
    <p:sldId id="421" r:id="rId17"/>
    <p:sldId id="422" r:id="rId18"/>
    <p:sldId id="423" r:id="rId19"/>
    <p:sldId id="424" r:id="rId20"/>
    <p:sldId id="425" r:id="rId21"/>
    <p:sldId id="499" r:id="rId22"/>
    <p:sldId id="500" r:id="rId23"/>
    <p:sldId id="501" r:id="rId24"/>
    <p:sldId id="432" r:id="rId25"/>
    <p:sldId id="433" r:id="rId26"/>
    <p:sldId id="434" r:id="rId27"/>
    <p:sldId id="502" r:id="rId28"/>
    <p:sldId id="503" r:id="rId29"/>
    <p:sldId id="489" r:id="rId30"/>
    <p:sldId id="504" r:id="rId31"/>
    <p:sldId id="441" r:id="rId32"/>
    <p:sldId id="442" r:id="rId33"/>
    <p:sldId id="443" r:id="rId34"/>
    <p:sldId id="509" r:id="rId35"/>
    <p:sldId id="445" r:id="rId36"/>
    <p:sldId id="446" r:id="rId37"/>
    <p:sldId id="447" r:id="rId38"/>
    <p:sldId id="448" r:id="rId39"/>
    <p:sldId id="449" r:id="rId40"/>
    <p:sldId id="474" r:id="rId41"/>
    <p:sldId id="505" r:id="rId42"/>
    <p:sldId id="451" r:id="rId43"/>
    <p:sldId id="472" r:id="rId44"/>
    <p:sldId id="455" r:id="rId45"/>
    <p:sldId id="456" r:id="rId46"/>
    <p:sldId id="457" r:id="rId47"/>
    <p:sldId id="458" r:id="rId48"/>
    <p:sldId id="459" r:id="rId49"/>
    <p:sldId id="460" r:id="rId50"/>
    <p:sldId id="461" r:id="rId51"/>
    <p:sldId id="462" r:id="rId52"/>
    <p:sldId id="463" r:id="rId53"/>
    <p:sldId id="464" r:id="rId54"/>
    <p:sldId id="465" r:id="rId55"/>
    <p:sldId id="466" r:id="rId56"/>
    <p:sldId id="467" r:id="rId57"/>
    <p:sldId id="468" r:id="rId58"/>
    <p:sldId id="473" r:id="rId59"/>
    <p:sldId id="469" r:id="rId60"/>
    <p:sldId id="378" r:id="rId61"/>
    <p:sldId id="406" r:id="rId62"/>
    <p:sldId id="407" r:id="rId63"/>
    <p:sldId id="408" r:id="rId64"/>
    <p:sldId id="409"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Marburger" initials="DM" lastIdx="4" clrIdx="0"/>
  <p:cmAuthor id="2" name="kitty wilson" initials="kw" lastIdx="12" clrIdx="1">
    <p:extLst>
      <p:ext uri="{19B8F6BF-5375-455C-9EA6-DF929625EA0E}">
        <p15:presenceInfo xmlns:p15="http://schemas.microsoft.com/office/powerpoint/2012/main" userId="9f215fe52c276b11" providerId="Windows Live"/>
      </p:ext>
    </p:extLst>
  </p:cmAuthor>
  <p:cmAuthor id="3" name="kim welsh" initials="kw" lastIdx="4" clrIdx="2">
    <p:extLst>
      <p:ext uri="{19B8F6BF-5375-455C-9EA6-DF929625EA0E}">
        <p15:presenceInfo xmlns:p15="http://schemas.microsoft.com/office/powerpoint/2012/main" userId="kim wel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52D"/>
    <a:srgbClr val="131B1A"/>
    <a:srgbClr val="0E5229"/>
    <a:srgbClr val="043333"/>
    <a:srgbClr val="198A46"/>
    <a:srgbClr val="22B35B"/>
    <a:srgbClr val="00006E"/>
    <a:srgbClr val="FFEAD5"/>
    <a:srgbClr val="E41F07"/>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76463" autoAdjust="0"/>
  </p:normalViewPr>
  <p:slideViewPr>
    <p:cSldViewPr snapToGrid="0">
      <p:cViewPr varScale="1">
        <p:scale>
          <a:sx n="92" d="100"/>
          <a:sy n="92" d="100"/>
        </p:scale>
        <p:origin x="2584" y="176"/>
      </p:cViewPr>
      <p:guideLst>
        <p:guide orient="horz" pos="3172"/>
        <p:guide pos="49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80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5 covers the </a:t>
            </a:r>
            <a:r>
              <a:rPr lang="en-US" i="1" dirty="0"/>
              <a:t>quantity theory of money</a:t>
            </a:r>
            <a:r>
              <a:rPr lang="en-US" dirty="0"/>
              <a:t>, a simple theory that explains the long-run behavior of inflation fairly well. It also introduces the money demand function, </a:t>
            </a:r>
            <a:r>
              <a:rPr lang="en-US" i="1" dirty="0"/>
              <a:t>L</a:t>
            </a:r>
            <a:r>
              <a:rPr lang="en-US" dirty="0"/>
              <a:t>(</a:t>
            </a:r>
            <a:r>
              <a:rPr lang="en-US" i="1" dirty="0" err="1"/>
              <a:t>i</a:t>
            </a:r>
            <a:r>
              <a:rPr lang="en-US" dirty="0" err="1"/>
              <a:t>,</a:t>
            </a:r>
            <a:r>
              <a:rPr lang="en-US" i="1" dirty="0" err="1"/>
              <a:t>Y</a:t>
            </a:r>
            <a:r>
              <a:rPr lang="en-US" dirty="0"/>
              <a:t>), that will be used in the IS-LM model in later chapters. Chapter 5 explains the social costs of inflation and concludes with a discussion of the classical dichotomy and neutrality of money, a central topic in monetary theory. </a:t>
            </a:r>
          </a:p>
          <a:p>
            <a:endParaRPr lang="en-US" dirty="0"/>
          </a:p>
          <a:p>
            <a:r>
              <a:rPr lang="en-US" dirty="0"/>
              <a:t>Mostly, the material is not difficult, but it is theoretical, especially the discussion of the classical dichotomy and the neutrality of </a:t>
            </a:r>
            <a:r>
              <a:rPr lang="en-US"/>
              <a:t>money.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163558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4A6E63-BF31-4082-9776-73EA3FEF8558}" type="slidenum">
              <a:rPr lang="en-US" smtClean="0"/>
              <a:pPr eaLnBrk="1" hangingPunct="1"/>
              <a:t>9</a:t>
            </a:fld>
            <a:endParaRPr lang="en-US" dirty="0"/>
          </a:p>
        </p:txBody>
      </p:sp>
      <p:sp>
        <p:nvSpPr>
          <p:cNvPr id="100355" name="Rectangle 2"/>
          <p:cNvSpPr>
            <a:spLocks noGrp="1" noRot="1" noChangeAspect="1" noChangeArrowheads="1" noTextEdit="1"/>
          </p:cNvSpPr>
          <p:nvPr>
            <p:ph type="sldImg"/>
          </p:nvPr>
        </p:nvSpPr>
        <p:spPr>
          <a:xfrm>
            <a:off x="1558925" y="650875"/>
            <a:ext cx="3748088" cy="2811463"/>
          </a:xfrm>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3220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30F57B-852D-4A20-80FB-2954FCC44D84}" type="slidenum">
              <a:rPr lang="en-US" smtClean="0"/>
              <a:pPr eaLnBrk="1" hangingPunct="1"/>
              <a:t>10</a:t>
            </a:fld>
            <a:endParaRPr lang="en-US" dirty="0"/>
          </a:p>
        </p:txBody>
      </p:sp>
      <p:sp>
        <p:nvSpPr>
          <p:cNvPr id="101379" name="Rectangle 2"/>
          <p:cNvSpPr>
            <a:spLocks noGrp="1" noRot="1" noChangeAspect="1" noChangeArrowheads="1" noTextEdit="1"/>
          </p:cNvSpPr>
          <p:nvPr>
            <p:ph type="sldImg"/>
          </p:nvPr>
        </p:nvSpPr>
        <p:spPr>
          <a:xfrm>
            <a:off x="1558925" y="650875"/>
            <a:ext cx="3748088" cy="2811463"/>
          </a:xfrm>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5236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D31F41-B24F-4DD9-B94A-6DA65EBDFFA2}" type="slidenum">
              <a:rPr lang="en-US" smtClean="0"/>
              <a:pPr eaLnBrk="1" hangingPunct="1"/>
              <a:t>11</a:t>
            </a:fld>
            <a:endParaRPr lang="en-US" dirty="0"/>
          </a:p>
        </p:txBody>
      </p:sp>
      <p:sp>
        <p:nvSpPr>
          <p:cNvPr id="102403" name="Rectangle 2"/>
          <p:cNvSpPr>
            <a:spLocks noGrp="1" noRot="1" noChangeAspect="1" noChangeArrowheads="1" noTextEdit="1"/>
          </p:cNvSpPr>
          <p:nvPr>
            <p:ph type="sldImg"/>
          </p:nvPr>
        </p:nvSpPr>
        <p:spPr>
          <a:xfrm>
            <a:off x="1558925" y="650875"/>
            <a:ext cx="3748088" cy="2811463"/>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1791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EFBFE3D-C6A2-494A-9536-8E593721DB2F}" type="slidenum">
              <a:rPr lang="en-US" smtClean="0"/>
              <a:pPr/>
              <a:t>12</a:t>
            </a:fld>
            <a:endParaRPr lang="en-US" dirty="0"/>
          </a:p>
        </p:txBody>
      </p:sp>
      <p:sp>
        <p:nvSpPr>
          <p:cNvPr id="103428" name="Rectangle 3"/>
          <p:cNvSpPr>
            <a:spLocks noGrp="1" noChangeArrowheads="1"/>
          </p:cNvSpPr>
          <p:nvPr>
            <p:ph type="body" idx="1"/>
          </p:nvPr>
        </p:nvSpPr>
        <p:spPr/>
        <p:txBody>
          <a:bodyPr/>
          <a:lstStyle/>
          <a:p>
            <a:pPr>
              <a:lnSpc>
                <a:spcPct val="105000"/>
              </a:lnSpc>
              <a:spcBef>
                <a:spcPts val="0"/>
              </a:spcBef>
            </a:pPr>
            <a:r>
              <a:rPr lang="en-US" dirty="0"/>
              <a:t>It’s worthwhile to underscore the order (logical order, though not necessarily chronological order) in which variables are determined in this model (as well as the other models students will learn in this course). </a:t>
            </a:r>
          </a:p>
          <a:p>
            <a:pPr>
              <a:lnSpc>
                <a:spcPct val="105000"/>
              </a:lnSpc>
              <a:spcBef>
                <a:spcPts val="0"/>
              </a:spcBef>
            </a:pPr>
            <a:endParaRPr lang="en-US" dirty="0"/>
          </a:p>
          <a:p>
            <a:pPr>
              <a:lnSpc>
                <a:spcPct val="105000"/>
              </a:lnSpc>
              <a:spcBef>
                <a:spcPts val="0"/>
              </a:spcBef>
            </a:pPr>
            <a:r>
              <a:rPr lang="en-US" dirty="0"/>
              <a:t>First, real GDP is already determined outside this model (real GDP is determined by the model from Chapter 3, which was completely independent of the money supply or velocity or other nominal variables). </a:t>
            </a:r>
          </a:p>
          <a:p>
            <a:pPr>
              <a:lnSpc>
                <a:spcPct val="105000"/>
              </a:lnSpc>
              <a:spcBef>
                <a:spcPts val="0"/>
              </a:spcBef>
            </a:pPr>
            <a:endParaRPr lang="en-US" dirty="0"/>
          </a:p>
          <a:p>
            <a:pPr>
              <a:lnSpc>
                <a:spcPct val="105000"/>
              </a:lnSpc>
              <a:spcBef>
                <a:spcPts val="0"/>
              </a:spcBef>
            </a:pPr>
            <a:r>
              <a:rPr lang="en-US" dirty="0"/>
              <a:t>Second, the quantity theory of money determines nominal GDP. </a:t>
            </a:r>
          </a:p>
          <a:p>
            <a:pPr>
              <a:lnSpc>
                <a:spcPct val="105000"/>
              </a:lnSpc>
              <a:spcBef>
                <a:spcPts val="0"/>
              </a:spcBef>
            </a:pPr>
            <a:endParaRPr lang="en-US" dirty="0"/>
          </a:p>
          <a:p>
            <a:pPr>
              <a:lnSpc>
                <a:spcPct val="105000"/>
              </a:lnSpc>
              <a:spcBef>
                <a:spcPts val="0"/>
              </a:spcBef>
            </a:pPr>
            <a:r>
              <a:rPr lang="en-US" dirty="0"/>
              <a:t>Third, the values of nominal GDP (</a:t>
            </a:r>
            <a:r>
              <a:rPr lang="en-US" i="1" dirty="0"/>
              <a:t>PY</a:t>
            </a:r>
            <a:r>
              <a:rPr lang="en-US" dirty="0"/>
              <a:t>) and real GDP (</a:t>
            </a:r>
            <a:r>
              <a:rPr lang="en-US" i="1" dirty="0"/>
              <a:t>Y</a:t>
            </a:r>
            <a:r>
              <a:rPr lang="en-US" dirty="0"/>
              <a:t>) together determine </a:t>
            </a:r>
            <a:r>
              <a:rPr lang="en-US" i="1" dirty="0"/>
              <a:t>P</a:t>
            </a:r>
            <a:r>
              <a:rPr lang="en-US" baseline="0" dirty="0"/>
              <a:t> </a:t>
            </a:r>
            <a:r>
              <a:rPr lang="en-US" dirty="0"/>
              <a:t>(as a ratio of </a:t>
            </a:r>
            <a:r>
              <a:rPr lang="en-US" i="1" dirty="0"/>
              <a:t>PY</a:t>
            </a:r>
            <a:r>
              <a:rPr lang="en-US" dirty="0"/>
              <a:t> to </a:t>
            </a:r>
            <a:r>
              <a:rPr lang="en-US" i="1" dirty="0"/>
              <a:t>Y</a:t>
            </a:r>
            <a:r>
              <a:rPr lang="en-US" dirty="0"/>
              <a:t>). </a:t>
            </a:r>
          </a:p>
          <a:p>
            <a:pPr>
              <a:lnSpc>
                <a:spcPct val="105000"/>
              </a:lnSpc>
              <a:spcBef>
                <a:spcPts val="0"/>
              </a:spcBef>
            </a:pPr>
            <a:endParaRPr lang="en-US" dirty="0"/>
          </a:p>
          <a:p>
            <a:pPr>
              <a:lnSpc>
                <a:spcPct val="105000"/>
              </a:lnSpc>
              <a:spcBef>
                <a:spcPts val="0"/>
              </a:spcBef>
            </a:pPr>
            <a:r>
              <a:rPr lang="en-US" dirty="0"/>
              <a:t>If, on an exam or a homework problem, students forget the logical order in which endogenous variables are determined</a:t>
            </a:r>
            <a:r>
              <a:rPr lang="en-US" dirty="0">
                <a:latin typeface="Arial"/>
                <a:cs typeface="Arial"/>
              </a:rPr>
              <a:t>—</a:t>
            </a:r>
            <a:r>
              <a:rPr lang="en-US" dirty="0"/>
              <a:t>or, on a more fundamental level, forget which variables are endogenous and which are exogenous</a:t>
            </a:r>
            <a:r>
              <a:rPr lang="en-US" dirty="0">
                <a:latin typeface="Arial"/>
                <a:cs typeface="Arial"/>
              </a:rPr>
              <a:t>—</a:t>
            </a:r>
            <a:r>
              <a:rPr lang="en-US" dirty="0"/>
              <a:t>then they are much less likely to earn the high grades that most of them desire. </a:t>
            </a:r>
          </a:p>
          <a:p>
            <a:pPr>
              <a:lnSpc>
                <a:spcPct val="105000"/>
              </a:lnSpc>
              <a:spcBef>
                <a:spcPts val="0"/>
              </a:spcBef>
            </a:pPr>
            <a:endParaRPr lang="en-US" dirty="0"/>
          </a:p>
          <a:p>
            <a:pPr>
              <a:lnSpc>
                <a:spcPct val="105000"/>
              </a:lnSpc>
              <a:spcBef>
                <a:spcPts val="0"/>
              </a:spcBef>
            </a:pPr>
            <a:r>
              <a:rPr lang="en-US" dirty="0"/>
              <a:t>[Note the similarity between the way </a:t>
            </a:r>
            <a:r>
              <a:rPr lang="en-US" i="1" dirty="0"/>
              <a:t>P</a:t>
            </a:r>
            <a:r>
              <a:rPr lang="en-US" dirty="0"/>
              <a:t> is determined and the definition of the GDP deflator from Chapter 2.]</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28993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3D8980-F13B-4809-B2B6-8BE796606CB6}" type="slidenum">
              <a:rPr lang="en-US" smtClean="0"/>
              <a:pPr eaLnBrk="1" hangingPunct="1"/>
              <a:t>13</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9983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556609-6B48-4871-A967-2259E5CF6283}" type="slidenum">
              <a:rPr lang="en-US" smtClean="0"/>
              <a:pPr eaLnBrk="1" hangingPunct="1"/>
              <a:t>14</a:t>
            </a:fld>
            <a:endParaRPr lang="en-US" dirty="0"/>
          </a:p>
        </p:txBody>
      </p:sp>
      <p:sp>
        <p:nvSpPr>
          <p:cNvPr id="105475" name="Rectangle 2"/>
          <p:cNvSpPr>
            <a:spLocks noGrp="1" noRot="1" noChangeAspect="1" noChangeArrowheads="1" noTextEdit="1"/>
          </p:cNvSpPr>
          <p:nvPr>
            <p:ph type="sldImg"/>
          </p:nvPr>
        </p:nvSpPr>
        <p:spPr>
          <a:xfrm>
            <a:off x="1558925" y="650875"/>
            <a:ext cx="3748088" cy="2811463"/>
          </a:xfrm>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190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26AB76C-84F9-4645-A47A-0089BA70230A}" type="slidenum">
              <a:rPr lang="en-US" smtClean="0"/>
              <a:pPr/>
              <a:t>15</a:t>
            </a:fld>
            <a:endParaRPr lang="en-US" dirty="0"/>
          </a:p>
        </p:txBody>
      </p:sp>
      <p:sp>
        <p:nvSpPr>
          <p:cNvPr id="106500" name="Rectangle 3"/>
          <p:cNvSpPr>
            <a:spLocks noGrp="1" noChangeArrowheads="1"/>
          </p:cNvSpPr>
          <p:nvPr>
            <p:ph type="body" idx="1"/>
          </p:nvPr>
        </p:nvSpPr>
        <p:spPr/>
        <p:txBody>
          <a:bodyPr/>
          <a:lstStyle/>
          <a:p>
            <a:r>
              <a:rPr lang="en-US" dirty="0"/>
              <a:t>This slide provides an intuitive way to understand the equation. </a:t>
            </a:r>
          </a:p>
          <a:p>
            <a:endParaRPr lang="en-US" dirty="0"/>
          </a:p>
          <a:p>
            <a:r>
              <a:rPr lang="en-US" dirty="0"/>
              <a:t>For students who are more comfortable with concrete numerical examples, you could offer the following:</a:t>
            </a:r>
          </a:p>
          <a:p>
            <a:r>
              <a:rPr lang="en-US" dirty="0"/>
              <a:t>Suppose real GDP is growing by 3% per year over the long run. Thus, production, income, and spending are all growing by 3%. This means that the volume of transactions will be growing as well. </a:t>
            </a:r>
          </a:p>
          <a:p>
            <a:endParaRPr lang="en-US" dirty="0"/>
          </a:p>
          <a:p>
            <a:r>
              <a:rPr lang="en-US" dirty="0"/>
              <a:t>The central bank can achieve zero inflation (on average over the long run) simply by setting the growth rate of the money supply at 3%, in which case exactly enough new money is being supplied to facilitate the growth in transactions.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13621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EB2B423-1963-4017-B179-5BFE14C58FE7}" type="slidenum">
              <a:rPr lang="en-US" smtClean="0"/>
              <a:pPr/>
              <a:t>16</a:t>
            </a:fld>
            <a:endParaRPr lang="en-US" dirty="0"/>
          </a:p>
        </p:txBody>
      </p:sp>
      <p:sp>
        <p:nvSpPr>
          <p:cNvPr id="107524" name="Rectangle 3"/>
          <p:cNvSpPr>
            <a:spLocks noGrp="1" noChangeArrowheads="1"/>
          </p:cNvSpPr>
          <p:nvPr>
            <p:ph type="body" idx="1"/>
          </p:nvPr>
        </p:nvSpPr>
        <p:spPr/>
        <p:txBody>
          <a:bodyPr/>
          <a:lstStyle/>
          <a:p>
            <a:r>
              <a:rPr lang="en-US" dirty="0"/>
              <a:t>Note: The theory doesn’t predict that the inflation rate will </a:t>
            </a:r>
            <a:r>
              <a:rPr lang="en-US" i="1" u="none" dirty="0"/>
              <a:t>equal</a:t>
            </a:r>
            <a:r>
              <a:rPr lang="en-US" dirty="0"/>
              <a:t> the money growth rate. It predicts that a change in the money growth rate will cause an equal change in the inflation rate.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06132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0159DD-0F3E-45A8-8834-1F015FA18868}" type="slidenum">
              <a:rPr lang="en-US" smtClean="0"/>
              <a:pPr eaLnBrk="1" hangingPunct="1"/>
              <a:t>17</a:t>
            </a:fld>
            <a:endParaRPr lang="en-US" dirty="0"/>
          </a:p>
        </p:txBody>
      </p:sp>
      <p:sp>
        <p:nvSpPr>
          <p:cNvPr id="108547" name="Rectangle 2"/>
          <p:cNvSpPr>
            <a:spLocks noGrp="1" noRot="1" noChangeAspect="1" noChangeArrowheads="1" noTextEdit="1"/>
          </p:cNvSpPr>
          <p:nvPr>
            <p:ph type="sldImg"/>
          </p:nvPr>
        </p:nvSpPr>
        <p:spPr>
          <a:xfrm>
            <a:off x="1558925" y="650875"/>
            <a:ext cx="3748088" cy="281146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6634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5-2, p. </a:t>
            </a:r>
            <a:r>
              <a:rPr lang="en-US" i="0" dirty="0"/>
              <a:t>110</a:t>
            </a:r>
          </a:p>
          <a:p>
            <a:endParaRPr lang="en-US" dirty="0"/>
          </a:p>
          <a:p>
            <a:r>
              <a:rPr lang="en-US" dirty="0"/>
              <a:t>Each variable is measured as an annual average over the period </a:t>
            </a:r>
            <a:r>
              <a:rPr lang="en-US" i="0" dirty="0"/>
              <a:t>2000–2013</a:t>
            </a:r>
            <a:r>
              <a:rPr lang="en-US" dirty="0"/>
              <a:t>. </a:t>
            </a:r>
          </a:p>
          <a:p>
            <a:endParaRPr lang="en-US" dirty="0"/>
          </a:p>
          <a:p>
            <a:r>
              <a:rPr lang="en-US" dirty="0"/>
              <a:t>The strong positive correlation is evidence for the quantity theory of money. </a:t>
            </a:r>
          </a:p>
          <a:p>
            <a:endParaRPr lang="en-US" dirty="0"/>
          </a:p>
          <a:p>
            <a:r>
              <a:rPr lang="en-US" dirty="0"/>
              <a:t>Source: </a:t>
            </a:r>
            <a:r>
              <a:rPr lang="en-US" sz="1200" b="0" i="1" u="none" strike="noStrike" kern="1200" dirty="0">
                <a:solidFill>
                  <a:schemeClr val="tx1"/>
                </a:solidFill>
                <a:effectLst/>
                <a:latin typeface="Arial" charset="0"/>
                <a:ea typeface="+mn-ea"/>
                <a:cs typeface="+mn-cs"/>
              </a:rPr>
              <a:t>Money Supply Data - </a:t>
            </a:r>
            <a:r>
              <a:rPr lang="en-US" sz="1200" b="0" i="0" u="none" strike="noStrike" kern="1200" dirty="0">
                <a:solidFill>
                  <a:schemeClr val="tx1"/>
                </a:solidFill>
                <a:effectLst/>
                <a:latin typeface="Arial" charset="0"/>
                <a:ea typeface="+mn-ea"/>
                <a:cs typeface="+mn-cs"/>
              </a:rPr>
              <a:t>www.imf.org &gt; Data &gt; International Financial Statistics (IFS)</a:t>
            </a:r>
            <a:r>
              <a:rPr lang="en-US" dirty="0"/>
              <a:t> </a:t>
            </a:r>
          </a:p>
          <a:p>
            <a:r>
              <a:rPr lang="en-US" sz="1200" b="0" i="1" u="none" strike="noStrike" kern="1200" dirty="0">
                <a:solidFill>
                  <a:schemeClr val="tx1"/>
                </a:solidFill>
                <a:effectLst/>
                <a:latin typeface="Arial" charset="0"/>
                <a:ea typeface="+mn-ea"/>
                <a:cs typeface="+mn-cs"/>
              </a:rPr>
              <a:t>Inflation Data</a:t>
            </a:r>
            <a:r>
              <a:rPr lang="en-US" sz="1200" b="0" i="0" u="none" strike="noStrike" kern="1200" dirty="0">
                <a:solidFill>
                  <a:schemeClr val="tx1"/>
                </a:solidFill>
                <a:effectLst/>
                <a:latin typeface="Arial" charset="0"/>
                <a:ea typeface="+mn-ea"/>
                <a:cs typeface="+mn-cs"/>
              </a:rPr>
              <a:t> - www.imf.org &gt; Data &gt; World Economic Outlook</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18</a:t>
            </a:fld>
            <a:endParaRPr lang="en-US" dirty="0"/>
          </a:p>
        </p:txBody>
      </p:sp>
    </p:spTree>
    <p:extLst>
      <p:ext uri="{BB962C8B-B14F-4D97-AF65-F5344CB8AC3E}">
        <p14:creationId xmlns:p14="http://schemas.microsoft.com/office/powerpoint/2010/main" val="95511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dirty="0"/>
          </a:p>
        </p:txBody>
      </p:sp>
    </p:spTree>
    <p:extLst>
      <p:ext uri="{BB962C8B-B14F-4D97-AF65-F5344CB8AC3E}">
        <p14:creationId xmlns:p14="http://schemas.microsoft.com/office/powerpoint/2010/main" val="728744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Federal Reserve Bank of St. Louis</a:t>
            </a:r>
          </a:p>
          <a:p>
            <a:r>
              <a:rPr lang="en-US" dirty="0"/>
              <a:t>http://research.stlouisfed.org/fred2/</a:t>
            </a:r>
          </a:p>
          <a:p>
            <a:endParaRPr lang="en-US" dirty="0"/>
          </a:p>
          <a:p>
            <a:r>
              <a:rPr lang="en-US" dirty="0"/>
              <a:t>M2SL, percentage change from a year ago, quarterly aggregation method average</a:t>
            </a:r>
          </a:p>
          <a:p>
            <a:r>
              <a:rPr lang="en-US" dirty="0"/>
              <a:t>GDPDEF, percentage change from a year ago</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19</a:t>
            </a:fld>
            <a:endParaRPr lang="en-US" dirty="0"/>
          </a:p>
        </p:txBody>
      </p:sp>
    </p:spTree>
    <p:extLst>
      <p:ext uri="{BB962C8B-B14F-4D97-AF65-F5344CB8AC3E}">
        <p14:creationId xmlns:p14="http://schemas.microsoft.com/office/powerpoint/2010/main" val="204145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quantity theory of money is intended to explain the long-run relationship of inflation and money growth, not the short-run relationship. In the long run, inflation and money growth are positively related, as the theory predicts. </a:t>
            </a:r>
          </a:p>
          <a:p>
            <a:endParaRPr lang="en-US" dirty="0"/>
          </a:p>
          <a:p>
            <a:r>
              <a:rPr lang="en-US" dirty="0"/>
              <a:t>(In the short run, however, inflation and money growth appear highly </a:t>
            </a:r>
            <a:r>
              <a:rPr lang="en-US" i="1" u="none" dirty="0"/>
              <a:t>negatively</a:t>
            </a:r>
            <a:r>
              <a:rPr lang="en-US" dirty="0"/>
              <a:t> correlated! One possible reason is that the causality is reversed in the short run: When inflation rises</a:t>
            </a:r>
            <a:r>
              <a:rPr lang="en-US" sz="1200" kern="1200" dirty="0">
                <a:solidFill>
                  <a:schemeClr val="tx1"/>
                </a:solidFill>
                <a:effectLst/>
                <a:latin typeface="Arial" charset="0"/>
                <a:ea typeface="+mn-ea"/>
                <a:cs typeface="+mn-cs"/>
              </a:rPr>
              <a:t>—</a:t>
            </a:r>
            <a:r>
              <a:rPr lang="en-US" dirty="0"/>
              <a:t>or is expected to rise</a:t>
            </a:r>
            <a:r>
              <a:rPr lang="en-US" sz="1200" kern="1200" dirty="0">
                <a:solidFill>
                  <a:schemeClr val="tx1"/>
                </a:solidFill>
                <a:effectLst/>
                <a:latin typeface="Arial" charset="0"/>
                <a:ea typeface="+mn-ea"/>
                <a:cs typeface="+mn-cs"/>
              </a:rPr>
              <a:t>—</a:t>
            </a:r>
            <a:r>
              <a:rPr lang="en-US" dirty="0"/>
              <a:t>the Fed cuts back on money growth. If the economy slumps and inflation falls, the Fed increases money growth. It might be appropriate to discuss this when covering the chapters on short-run fluctuations.)</a:t>
            </a:r>
          </a:p>
          <a:p>
            <a:endParaRPr lang="en-US" dirty="0"/>
          </a:p>
          <a:p>
            <a:r>
              <a:rPr lang="en-US" dirty="0"/>
              <a:t>Source: Federal Reserve Bank of St. Louis</a:t>
            </a:r>
          </a:p>
          <a:p>
            <a:r>
              <a:rPr lang="en-US" dirty="0"/>
              <a:t>http://research.stlouisfed.org/fred2/</a:t>
            </a:r>
          </a:p>
          <a:p>
            <a:endParaRPr lang="en-US" dirty="0"/>
          </a:p>
          <a:p>
            <a:r>
              <a:rPr lang="en-US" dirty="0"/>
              <a:t>M2SL, percentage change from a year ago, quarterly aggregation method average</a:t>
            </a:r>
          </a:p>
          <a:p>
            <a:r>
              <a:rPr lang="en-US" dirty="0"/>
              <a:t>GDPDEF, percentage change from a year ago</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20</a:t>
            </a:fld>
            <a:endParaRPr lang="en-US" dirty="0"/>
          </a:p>
        </p:txBody>
      </p:sp>
    </p:spTree>
    <p:extLst>
      <p:ext uri="{BB962C8B-B14F-4D97-AF65-F5344CB8AC3E}">
        <p14:creationId xmlns:p14="http://schemas.microsoft.com/office/powerpoint/2010/main" val="82443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13CCF5A-3847-4908-9A01-33CB02852AE9}" type="slidenum">
              <a:rPr lang="en-US" smtClean="0"/>
              <a:pPr/>
              <a:t>21</a:t>
            </a:fld>
            <a:endParaRPr lang="en-US" dirty="0"/>
          </a:p>
        </p:txBody>
      </p:sp>
      <p:sp>
        <p:nvSpPr>
          <p:cNvPr id="112644" name="Rectangle 3"/>
          <p:cNvSpPr>
            <a:spLocks noGrp="1" noChangeArrowheads="1"/>
          </p:cNvSpPr>
          <p:nvPr>
            <p:ph type="body" idx="1"/>
          </p:nvPr>
        </p:nvSpPr>
        <p:spPr/>
        <p:txBody>
          <a:bodyPr/>
          <a:lstStyle/>
          <a:p>
            <a:r>
              <a:rPr lang="en-US" dirty="0"/>
              <a:t>In the United States, seigniorage accounts for only about 3% of total government revenue. In Italy and Greece, seigniorage has often been more than 10% of total revenue. In countries experiencing hyperinflation, seigniorage is often the government’s main source of revenue, and the need to print money to finance government expenditure is a primary cause of hyperinflation. </a:t>
            </a:r>
          </a:p>
          <a:p>
            <a:endParaRPr lang="en-US" dirty="0"/>
          </a:p>
          <a:p>
            <a:r>
              <a:rPr lang="en-US" dirty="0"/>
              <a:t>See the Case Study “Paying for the American Revolution” on pp. </a:t>
            </a:r>
            <a:r>
              <a:rPr lang="en-US" i="0" dirty="0"/>
              <a:t>111–112.</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449711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E4BD2FD-2294-45F6-8E7A-C5217701EDF7}" type="slidenum">
              <a:rPr lang="en-US" smtClean="0"/>
              <a:pPr/>
              <a:t>22</a:t>
            </a:fld>
            <a:endParaRPr lang="en-US" dirty="0"/>
          </a:p>
        </p:txBody>
      </p:sp>
      <p:sp>
        <p:nvSpPr>
          <p:cNvPr id="113668" name="Rectangle 3"/>
          <p:cNvSpPr>
            <a:spLocks noGrp="1" noChangeArrowheads="1"/>
          </p:cNvSpPr>
          <p:nvPr>
            <p:ph type="body" idx="1"/>
          </p:nvPr>
        </p:nvSpPr>
        <p:spPr/>
        <p:txBody>
          <a:bodyPr/>
          <a:lstStyle/>
          <a:p>
            <a:r>
              <a:rPr lang="en-US" dirty="0"/>
              <a:t>This slide will be very familiar to students who have recently taken an introductory economics course.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855687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7AA987E-A98A-4084-A113-248C7AD3B50C}" type="slidenum">
              <a:rPr lang="en-US" smtClean="0"/>
              <a:pPr/>
              <a:t>23</a:t>
            </a:fld>
            <a:endParaRPr lang="en-US" dirty="0"/>
          </a:p>
        </p:txBody>
      </p:sp>
      <p:sp>
        <p:nvSpPr>
          <p:cNvPr id="114692" name="Rectangle 3"/>
          <p:cNvSpPr>
            <a:spLocks noGrp="1" noChangeArrowheads="1"/>
          </p:cNvSpPr>
          <p:nvPr>
            <p:ph type="body" idx="1"/>
          </p:nvPr>
        </p:nvSpPr>
        <p:spPr/>
        <p:txBody>
          <a:bodyPr/>
          <a:lstStyle/>
          <a:p>
            <a:r>
              <a:rPr lang="en-US" dirty="0"/>
              <a:t>Note that </a:t>
            </a:r>
            <a:r>
              <a:rPr lang="en-US" b="1" i="1" dirty="0"/>
              <a:t>S </a:t>
            </a:r>
            <a:r>
              <a:rPr lang="en-US" dirty="0"/>
              <a:t>and </a:t>
            </a:r>
            <a:r>
              <a:rPr lang="en-US" b="1" i="1" dirty="0"/>
              <a:t>I</a:t>
            </a:r>
            <a:r>
              <a:rPr lang="en-US" dirty="0"/>
              <a:t> are real variables. In Chapter 3, we learned about the factors that determine </a:t>
            </a:r>
            <a:r>
              <a:rPr lang="en-US" b="1" i="1" dirty="0"/>
              <a:t>S</a:t>
            </a:r>
            <a:r>
              <a:rPr lang="en-US" dirty="0"/>
              <a:t> and </a:t>
            </a:r>
            <a:r>
              <a:rPr lang="en-US" b="1" i="1" dirty="0"/>
              <a:t>I</a:t>
            </a:r>
            <a:r>
              <a:rPr lang="en-US" dirty="0"/>
              <a:t>. These factors did not include the money supply, velocity, inflation, or other nominal variables. </a:t>
            </a:r>
          </a:p>
          <a:p>
            <a:endParaRPr lang="en-US" dirty="0"/>
          </a:p>
          <a:p>
            <a:r>
              <a:rPr lang="en-US" dirty="0"/>
              <a:t>Hence, in the classical (long-run) theory covered here in Chapter 5, changes in money growth or inflation do not affect the real interest rate. This is why there’s a one-for-one relationship between changes in the inflation rate and changes in the nominal interest rate. </a:t>
            </a:r>
          </a:p>
          <a:p>
            <a:endParaRPr lang="en-US" dirty="0"/>
          </a:p>
          <a:p>
            <a:r>
              <a:rPr lang="en-US" dirty="0"/>
              <a:t>(Again, the Fisher effect does not imply that the nominal interest rate equals the inflation rate. It implies that changes in the nominal interest rate equal changes in the inflation rate, given a constant value of the real interest rate.)</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4291283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are consistent with the Fisher effect: inflation and the nominal interest rate are very highly correlated. </a:t>
            </a:r>
          </a:p>
          <a:p>
            <a:endParaRPr lang="en-US" dirty="0"/>
          </a:p>
          <a:p>
            <a:r>
              <a:rPr lang="en-US" dirty="0"/>
              <a:t>That</a:t>
            </a:r>
            <a:r>
              <a:rPr lang="en-US" baseline="0" dirty="0"/>
              <a:t> </a:t>
            </a:r>
            <a:r>
              <a:rPr lang="en-US" dirty="0"/>
              <a:t>they are not </a:t>
            </a:r>
            <a:r>
              <a:rPr lang="en-US" i="1" u="none" dirty="0"/>
              <a:t>perfectly</a:t>
            </a:r>
            <a:r>
              <a:rPr lang="en-US" dirty="0"/>
              <a:t> correlated does not contradict the Fisher effect. Over time, the saving and investment curves (see Chapter 3) move around, changing the real interest rate, which, in turn, causes the nominal interest rate to change for a given value of inflation. </a:t>
            </a:r>
          </a:p>
          <a:p>
            <a:endParaRPr lang="en-US" dirty="0"/>
          </a:p>
          <a:p>
            <a:r>
              <a:rPr lang="en-US" dirty="0"/>
              <a:t>Notice</a:t>
            </a:r>
            <a:r>
              <a:rPr lang="en-US" baseline="0" dirty="0"/>
              <a:t> that the measure of inflation here is CPI. Previous slides used the GDP deflator. Students might notice that the inflation rate dips below zero in this figure but not in the previous figures.</a:t>
            </a:r>
            <a:endParaRPr lang="en-US" dirty="0"/>
          </a:p>
          <a:p>
            <a:endParaRPr lang="en-US" dirty="0"/>
          </a:p>
          <a:p>
            <a:r>
              <a:rPr lang="en-US" dirty="0"/>
              <a:t>About the data:</a:t>
            </a:r>
          </a:p>
          <a:p>
            <a:r>
              <a:rPr lang="en-US" dirty="0"/>
              <a:t>The inflation rate is the percentage change in the CPI from 12 months earlier. </a:t>
            </a:r>
          </a:p>
          <a:p>
            <a:r>
              <a:rPr lang="en-US" dirty="0"/>
              <a:t>(CPIAUCSL, monthly percentage change from a year ago)</a:t>
            </a:r>
          </a:p>
          <a:p>
            <a:r>
              <a:rPr lang="en-US" dirty="0"/>
              <a:t>The nominal interest rate is the 3-month treasury bill rate in the secondary market (TB3MS, monthly)</a:t>
            </a:r>
          </a:p>
          <a:p>
            <a:endParaRPr lang="en-US" dirty="0"/>
          </a:p>
          <a:p>
            <a:r>
              <a:rPr lang="en-US" dirty="0"/>
              <a:t>Data obtained from http://research.stlouisfed.org/fred2/</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24</a:t>
            </a:fld>
            <a:endParaRPr lang="en-US" dirty="0"/>
          </a:p>
        </p:txBody>
      </p:sp>
    </p:spTree>
    <p:extLst>
      <p:ext uri="{BB962C8B-B14F-4D97-AF65-F5344CB8AC3E}">
        <p14:creationId xmlns:p14="http://schemas.microsoft.com/office/powerpoint/2010/main" val="212686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mn-cs"/>
              </a:rPr>
              <a:t>Sources:</a:t>
            </a:r>
            <a:r>
              <a:rPr lang="en-US" dirty="0"/>
              <a:t> </a:t>
            </a:r>
            <a:r>
              <a:rPr lang="en-US" sz="1200" b="0" i="0" u="none" strike="noStrike" kern="1200" dirty="0">
                <a:solidFill>
                  <a:schemeClr val="tx1"/>
                </a:solidFill>
                <a:effectLst/>
                <a:latin typeface="Arial" charset="0"/>
                <a:ea typeface="+mn-ea"/>
                <a:cs typeface="+mn-cs"/>
              </a:rPr>
              <a:t>Interest Rate Data - www.imf.org &gt; Data &gt; International Financial Statistics (IFS)</a:t>
            </a:r>
            <a:r>
              <a:rPr lang="en-US" dirty="0"/>
              <a:t> </a:t>
            </a:r>
          </a:p>
          <a:p>
            <a:r>
              <a:rPr lang="en-US" sz="1200" b="0" i="0" u="none" strike="noStrike" kern="1200" dirty="0">
                <a:solidFill>
                  <a:schemeClr val="tx1"/>
                </a:solidFill>
                <a:effectLst/>
                <a:latin typeface="Arial" charset="0"/>
                <a:ea typeface="+mn-ea"/>
                <a:cs typeface="+mn-cs"/>
              </a:rPr>
              <a:t>Inflation Data - www.imf.org &gt; Data &gt; World Economic Outlook</a:t>
            </a:r>
            <a:r>
              <a:rPr lang="en-US" dirty="0"/>
              <a:t> </a:t>
            </a:r>
          </a:p>
          <a:p>
            <a:endParaRPr lang="en-US" dirty="0"/>
          </a:p>
          <a:p>
            <a:r>
              <a:rPr lang="en-US" dirty="0"/>
              <a:t>Each variable is measured as an annual average over 2000–2013. </a:t>
            </a:r>
          </a:p>
          <a:p>
            <a:r>
              <a:rPr lang="en-US" dirty="0"/>
              <a:t>The nominal interest rate is the rate on short-term government debt.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25</a:t>
            </a:fld>
            <a:endParaRPr lang="en-US" dirty="0"/>
          </a:p>
        </p:txBody>
      </p:sp>
    </p:spTree>
    <p:extLst>
      <p:ext uri="{BB962C8B-B14F-4D97-AF65-F5344CB8AC3E}">
        <p14:creationId xmlns:p14="http://schemas.microsoft.com/office/powerpoint/2010/main" val="192782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a:sym typeface="Symbol" pitchFamily="18" charset="2"/>
              </a:rPr>
              <a:t>This exercise gives students an immediate application of the quantity theory of money and the Fisher effect. The math is not difficult.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26</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27</a:t>
            </a:fld>
            <a:endParaRPr lang="en-US"/>
          </a:p>
        </p:txBody>
      </p:sp>
    </p:spTree>
    <p:extLst>
      <p:ext uri="{BB962C8B-B14F-4D97-AF65-F5344CB8AC3E}">
        <p14:creationId xmlns:p14="http://schemas.microsoft.com/office/powerpoint/2010/main" val="3336796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3F6AC1E-235A-4763-A56F-9AACBD06EFA0}" type="slidenum">
              <a:rPr lang="en-US" smtClean="0"/>
              <a:pPr/>
              <a:t>28</a:t>
            </a:fld>
            <a:endParaRPr lang="en-US" dirty="0"/>
          </a:p>
        </p:txBody>
      </p:sp>
      <p:sp>
        <p:nvSpPr>
          <p:cNvPr id="136196" name="Rectangle 3"/>
          <p:cNvSpPr>
            <a:spLocks noGrp="1" noChangeArrowheads="1"/>
          </p:cNvSpPr>
          <p:nvPr>
            <p:ph type="body" idx="1"/>
          </p:nvPr>
        </p:nvSpPr>
        <p:spPr/>
        <p:txBody>
          <a:bodyPr/>
          <a:lstStyle/>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97805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short run, the inflation rate</a:t>
            </a:r>
            <a:r>
              <a:rPr lang="en-US" baseline="0" dirty="0"/>
              <a:t> can be volatile. In later chapters, we will learn about the forces that affect inflation in the short run. In </a:t>
            </a:r>
            <a:r>
              <a:rPr lang="en-US" i="1" u="none" baseline="0" dirty="0"/>
              <a:t>this</a:t>
            </a:r>
            <a:r>
              <a:rPr lang="en-US" baseline="0" dirty="0"/>
              <a:t> chapter, we focus on . . .</a:t>
            </a:r>
            <a:endParaRPr lang="en-US" dirty="0"/>
          </a:p>
          <a:p>
            <a:endParaRPr lang="en-US" dirty="0"/>
          </a:p>
          <a:p>
            <a:r>
              <a:rPr lang="en-US" dirty="0"/>
              <a:t>Source: Federal Reserve Bank of St. Louis</a:t>
            </a:r>
          </a:p>
          <a:p>
            <a:r>
              <a:rPr lang="en-US" dirty="0"/>
              <a:t>http://research.stlouisfed.org/fred2/</a:t>
            </a:r>
          </a:p>
          <a:p>
            <a:r>
              <a:rPr lang="en-US" dirty="0"/>
              <a:t>GDPDEF (percentage change from a year ago)</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a:t>
            </a:fld>
            <a:endParaRPr lang="en-US" dirty="0"/>
          </a:p>
        </p:txBody>
      </p:sp>
    </p:spTree>
    <p:extLst>
      <p:ext uri="{BB962C8B-B14F-4D97-AF65-F5344CB8AC3E}">
        <p14:creationId xmlns:p14="http://schemas.microsoft.com/office/powerpoint/2010/main" val="2823221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6EB5ECE-B9CC-4333-B130-ECFDD9598C96}" type="slidenum">
              <a:rPr lang="en-US" smtClean="0"/>
              <a:pPr/>
              <a:t>29</a:t>
            </a:fld>
            <a:endParaRPr lang="en-US" dirty="0"/>
          </a:p>
        </p:txBody>
      </p:sp>
      <p:sp>
        <p:nvSpPr>
          <p:cNvPr id="120836" name="Rectangle 3"/>
          <p:cNvSpPr>
            <a:spLocks noGrp="1" noChangeArrowheads="1"/>
          </p:cNvSpPr>
          <p:nvPr>
            <p:ph type="body" idx="1"/>
          </p:nvPr>
        </p:nvSpPr>
        <p:spPr/>
        <p:txBody>
          <a:bodyPr/>
          <a:lstStyle/>
          <a:p>
            <a:r>
              <a:rPr lang="en-US" dirty="0"/>
              <a:t>The concept of “money demand” can be a bit awkward for students the first time they learn it. Here’s a good way to explain it: </a:t>
            </a:r>
          </a:p>
          <a:p>
            <a:endParaRPr lang="en-US" dirty="0"/>
          </a:p>
          <a:p>
            <a:r>
              <a:rPr lang="en-US" dirty="0"/>
              <a:t>A consumer has a certain amount of wealth, which he/she must divide between money and other assets. </a:t>
            </a:r>
          </a:p>
          <a:p>
            <a:endParaRPr lang="en-US" dirty="0"/>
          </a:p>
          <a:p>
            <a:r>
              <a:rPr lang="en-US" dirty="0"/>
              <a:t>Money is nice because it’s very liquid. But money doesn’t pay interest (loosely speaking; more precisely, the nominal interest rate on money is zero, while the real rate equals minus the inflation rate). </a:t>
            </a:r>
          </a:p>
          <a:p>
            <a:endParaRPr lang="en-US" dirty="0"/>
          </a:p>
          <a:p>
            <a:r>
              <a:rPr lang="en-US" dirty="0"/>
              <a:t>The other assets are typically less liquid than money, but they typically generate some type of income (e.g., interest income in the case of bonds). </a:t>
            </a:r>
          </a:p>
          <a:p>
            <a:endParaRPr lang="en-US" dirty="0"/>
          </a:p>
          <a:p>
            <a:r>
              <a:rPr lang="en-US" dirty="0"/>
              <a:t>Therefore, there’s a tradeoff between liquidity and income: The more money the consumer holds in his/her portfolio, the greater the liquidity of his/her wealth but the less income he/she earns from it.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515709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09C32BF-7851-4A2F-91BE-2EB6569DD76F}" type="slidenum">
              <a:rPr lang="en-US" smtClean="0"/>
              <a:pPr/>
              <a:t>30</a:t>
            </a:fld>
            <a:endParaRPr lang="en-US" dirty="0"/>
          </a:p>
        </p:txBody>
      </p:sp>
      <p:sp>
        <p:nvSpPr>
          <p:cNvPr id="121860" name="Rectangle 3"/>
          <p:cNvSpPr>
            <a:spLocks noGrp="1" noChangeArrowheads="1"/>
          </p:cNvSpPr>
          <p:nvPr>
            <p:ph type="body" idx="1"/>
          </p:nvPr>
        </p:nvSpPr>
        <p:spPr/>
        <p:txBody>
          <a:bodyPr/>
          <a:lstStyle/>
          <a:p>
            <a:r>
              <a:rPr lang="en-US"/>
              <a:t>An increase in the nominal interest rate represents the increase in the opportunity cost of holding money rather than bonds and would motivate the typical consumer to hold less of his/her wealth in the form of money and more in the form of bonds (or other interest-earning assets). </a:t>
            </a:r>
          </a:p>
          <a:p>
            <a:endParaRPr lang="en-US"/>
          </a:p>
          <a:p>
            <a:r>
              <a:rPr lang="en-US"/>
              <a:t>An increase in real income (other things equal) causes an increase in the consumer’s consumption and therefore spending. To facilitate this extra spending, the consumer will require more money. Thus, the consumer would like a larger fraction of his wealth to be in the form of money (rather than bonds, etc.). This might involve redeeming/selling some of his/her bonds. Or it might simply involve holding the additional income in the form of money rather than putting it into bonds. </a:t>
            </a:r>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515632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09C32BF-7851-4A2F-91BE-2EB6569DD76F}" type="slidenum">
              <a:rPr lang="en-US" smtClean="0"/>
              <a:pPr/>
              <a:t>31</a:t>
            </a:fld>
            <a:endParaRPr lang="en-US" dirty="0"/>
          </a:p>
        </p:txBody>
      </p:sp>
      <p:sp>
        <p:nvSpPr>
          <p:cNvPr id="121860" name="Rectangle 3"/>
          <p:cNvSpPr>
            <a:spLocks noGrp="1" noChangeArrowheads="1"/>
          </p:cNvSpPr>
          <p:nvPr>
            <p:ph type="body" idx="1"/>
          </p:nvPr>
        </p:nvSpPr>
        <p:spPr/>
        <p:txBody>
          <a:bodyPr/>
          <a:lstStyle/>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777049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8AAC26-87D9-453D-A02F-E791FDCF1CBF}" type="slidenum">
              <a:rPr lang="en-US" smtClean="0"/>
              <a:pPr eaLnBrk="1" hangingPunct="1"/>
              <a:t>32</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2198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1B1684C-B37C-4C39-AECA-52CCA6A0886E}" type="slidenum">
              <a:rPr lang="en-US" smtClean="0"/>
              <a:pPr/>
              <a:t>33</a:t>
            </a:fld>
            <a:endParaRPr lang="en-US" dirty="0"/>
          </a:p>
        </p:txBody>
      </p:sp>
      <p:sp>
        <p:nvSpPr>
          <p:cNvPr id="124932" name="Rectangle 3"/>
          <p:cNvSpPr>
            <a:spLocks noGrp="1" noChangeArrowheads="1"/>
          </p:cNvSpPr>
          <p:nvPr>
            <p:ph type="body" idx="1"/>
          </p:nvPr>
        </p:nvSpPr>
        <p:spPr/>
        <p:txBody>
          <a:bodyPr/>
          <a:lstStyle/>
          <a:p>
            <a:r>
              <a:rPr lang="en-US" dirty="0"/>
              <a:t>Again, it is very important for students to learn the logical order in which variables are determined. For example, we do not need to know </a:t>
            </a:r>
            <a:r>
              <a:rPr lang="en-US" i="1" dirty="0"/>
              <a:t>P</a:t>
            </a:r>
            <a:r>
              <a:rPr lang="en-US" dirty="0"/>
              <a:t> in order to determine </a:t>
            </a:r>
            <a:r>
              <a:rPr lang="en-US" i="1" dirty="0"/>
              <a:t>Y</a:t>
            </a:r>
            <a:r>
              <a:rPr lang="en-US" dirty="0"/>
              <a:t>. We do need to know </a:t>
            </a:r>
            <a:r>
              <a:rPr lang="en-US" i="1" dirty="0"/>
              <a:t>Y</a:t>
            </a:r>
            <a:r>
              <a:rPr lang="en-US" dirty="0"/>
              <a:t> in order to determine </a:t>
            </a:r>
            <a:r>
              <a:rPr lang="en-US" i="1" dirty="0"/>
              <a:t>L</a:t>
            </a:r>
            <a:r>
              <a:rPr lang="en-US" dirty="0"/>
              <a:t>, and we need to know </a:t>
            </a:r>
            <a:r>
              <a:rPr lang="en-US" i="1" dirty="0"/>
              <a:t>L</a:t>
            </a:r>
            <a:r>
              <a:rPr lang="en-US" dirty="0"/>
              <a:t> and </a:t>
            </a:r>
            <a:r>
              <a:rPr lang="en-US" i="1" dirty="0"/>
              <a:t>M</a:t>
            </a:r>
            <a:r>
              <a:rPr lang="en-US" dirty="0"/>
              <a:t> in order to determine </a:t>
            </a:r>
            <a:r>
              <a:rPr lang="en-US" i="1" dirty="0"/>
              <a:t>P</a:t>
            </a:r>
            <a:r>
              <a:rPr lang="en-US" dirty="0"/>
              <a:t>.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952215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6622288-760B-49A7-8A9E-4273BF358269}" type="slidenum">
              <a:rPr lang="en-US" smtClean="0"/>
              <a:pPr/>
              <a:t>34</a:t>
            </a:fld>
            <a:endParaRPr lang="en-US" dirty="0"/>
          </a:p>
        </p:txBody>
      </p:sp>
      <p:sp>
        <p:nvSpPr>
          <p:cNvPr id="125956" name="Rectangle 3"/>
          <p:cNvSpPr>
            <a:spLocks noGrp="1" noChangeArrowheads="1"/>
          </p:cNvSpPr>
          <p:nvPr>
            <p:ph type="body" idx="1"/>
          </p:nvPr>
        </p:nvSpPr>
        <p:spPr/>
        <p:txBody>
          <a:bodyPr/>
          <a:lstStyle/>
          <a:p>
            <a:r>
              <a:rPr lang="en-US" dirty="0"/>
              <a:t>This slide shows the connection between the money market equilibrium condition and the (simpler) quantity theory of money, presented earlier in this chapter.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917553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B434AFF-1D2F-4987-B7E5-A8C520920913}" type="slidenum">
              <a:rPr lang="en-US" smtClean="0"/>
              <a:pPr/>
              <a:t>35</a:t>
            </a:fld>
            <a:endParaRPr lang="en-US" dirty="0"/>
          </a:p>
        </p:txBody>
      </p:sp>
      <p:sp>
        <p:nvSpPr>
          <p:cNvPr id="126980" name="Rectangle 3"/>
          <p:cNvSpPr>
            <a:spLocks noGrp="1" noChangeArrowheads="1"/>
          </p:cNvSpPr>
          <p:nvPr>
            <p:ph type="body" idx="1"/>
          </p:nvPr>
        </p:nvSpPr>
        <p:spPr/>
        <p:txBody>
          <a:bodyPr/>
          <a:lstStyle/>
          <a:p>
            <a:r>
              <a:rPr lang="en-US" dirty="0"/>
              <a:t>This slide and the next correspond to the subsection of Chapter 5 titled “Future Money and Current Prices” on pp. </a:t>
            </a:r>
            <a:r>
              <a:rPr lang="en-US" i="0" dirty="0"/>
              <a:t>116–118.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762666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0052D1-5B21-469C-94DB-AC9DB1E88B97}" type="slidenum">
              <a:rPr lang="en-US" smtClean="0"/>
              <a:pPr eaLnBrk="1" hangingPunct="1"/>
              <a:t>36</a:t>
            </a:fld>
            <a:endParaRPr lang="en-US" dirty="0"/>
          </a:p>
        </p:txBody>
      </p:sp>
      <p:sp>
        <p:nvSpPr>
          <p:cNvPr id="128003" name="Rectangle 2"/>
          <p:cNvSpPr>
            <a:spLocks noGrp="1" noRot="1" noChangeAspect="1" noChangeArrowheads="1" noTextEdit="1"/>
          </p:cNvSpPr>
          <p:nvPr>
            <p:ph type="sldImg"/>
          </p:nvPr>
        </p:nvSpPr>
        <p:spPr>
          <a:xfrm>
            <a:off x="1558925" y="650875"/>
            <a:ext cx="3748088" cy="2811463"/>
          </a:xfrm>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05896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C31865-8F89-47D5-91C1-2E72495F5CB0}" type="slidenum">
              <a:rPr lang="en-US" smtClean="0"/>
              <a:pPr eaLnBrk="1" hangingPunct="1"/>
              <a:t>37</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10147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social costs of inflation are not hard to figure out, if students “think like an economist.” The goal is to see</a:t>
            </a:r>
            <a:r>
              <a:rPr lang="en-US" baseline="0" dirty="0"/>
              <a:t> if students can come up with problems listed in the following slides on their own.</a:t>
            </a:r>
            <a:endParaRPr lang="en-US" dirty="0"/>
          </a:p>
          <a:p>
            <a:endParaRPr lang="en-US" dirty="0"/>
          </a:p>
          <a:p>
            <a:r>
              <a:rPr lang="en-US" dirty="0"/>
              <a:t>Suggestion: After you pose the question, don’t </a:t>
            </a:r>
            <a:r>
              <a:rPr lang="en-US" i="1" u="none" dirty="0"/>
              <a:t>immediately</a:t>
            </a:r>
            <a:r>
              <a:rPr lang="en-US" dirty="0"/>
              <a:t> ask for students to volunteer their answers. Instead, tell them to think about the question for a moment, jot down their answers, and THEN ask for volunteers. You will get more participation (quantity and quality) this way, especially from students who don’t consider themselves fast thinkers. </a:t>
            </a:r>
          </a:p>
          <a:p>
            <a:endParaRPr lang="en-US" dirty="0"/>
          </a:p>
          <a:p>
            <a:r>
              <a:rPr lang="en-US" dirty="0"/>
              <a:t>After presenting the following slides (which describe the costs), see how many of the costs presented here were anticipated by the students’ responses to the questions on </a:t>
            </a:r>
            <a:r>
              <a:rPr lang="en-US" u="sng" dirty="0"/>
              <a:t>this</a:t>
            </a:r>
            <a:r>
              <a:rPr lang="en-US" dirty="0"/>
              <a:t> slide.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38</a:t>
            </a:fld>
            <a:endParaRPr lang="en-US"/>
          </a:p>
        </p:txBody>
      </p:sp>
    </p:spTree>
    <p:extLst>
      <p:ext uri="{BB962C8B-B14F-4D97-AF65-F5344CB8AC3E}">
        <p14:creationId xmlns:p14="http://schemas.microsoft.com/office/powerpoint/2010/main" val="115173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the long-run trend behavior of inflation. We will learn</a:t>
            </a:r>
            <a:r>
              <a:rPr lang="en-US" baseline="0" dirty="0"/>
              <a:t> a simple theory of inflation over the long run and see that its predictions are very consistent with U.S. and international data. </a:t>
            </a:r>
            <a:endParaRPr lang="en-US" dirty="0"/>
          </a:p>
          <a:p>
            <a:endParaRPr lang="en-US" dirty="0"/>
          </a:p>
          <a:p>
            <a:r>
              <a:rPr lang="en-US" dirty="0"/>
              <a:t>Note about the graph: </a:t>
            </a:r>
          </a:p>
          <a:p>
            <a:r>
              <a:rPr lang="en-US" dirty="0"/>
              <a:t>The long-run trend line was produced in Excel, type polynomial order 3.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a:t>
            </a:fld>
            <a:endParaRPr lang="en-US" dirty="0"/>
          </a:p>
        </p:txBody>
      </p:sp>
    </p:spTree>
    <p:extLst>
      <p:ext uri="{BB962C8B-B14F-4D97-AF65-F5344CB8AC3E}">
        <p14:creationId xmlns:p14="http://schemas.microsoft.com/office/powerpoint/2010/main" val="1115611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CF0236-0526-4B26-A7F5-C08809F203B2}" type="slidenum">
              <a:rPr lang="en-US" smtClean="0"/>
              <a:pPr/>
              <a:t>39</a:t>
            </a:fld>
            <a:endParaRPr lang="en-US" dirty="0"/>
          </a:p>
        </p:txBody>
      </p:sp>
      <p:sp>
        <p:nvSpPr>
          <p:cNvPr id="130052" name="Rectangle 3"/>
          <p:cNvSpPr>
            <a:spLocks noGrp="1" noChangeArrowheads="1"/>
          </p:cNvSpPr>
          <p:nvPr>
            <p:ph type="body" idx="1"/>
          </p:nvPr>
        </p:nvSpPr>
        <p:spPr/>
        <p:txBody>
          <a:bodyPr/>
          <a:lstStyle/>
          <a:p>
            <a:r>
              <a:rPr lang="en-US" dirty="0"/>
              <a:t>Encourage your students to check out the case study “What Economists and the Public Say About Inflation” on p.</a:t>
            </a:r>
            <a:r>
              <a:rPr lang="en-US" baseline="0" dirty="0"/>
              <a:t> </a:t>
            </a:r>
            <a:r>
              <a:rPr lang="en-US" i="0" baseline="0" dirty="0"/>
              <a:t>119</a:t>
            </a:r>
            <a:r>
              <a:rPr lang="en-US" baseline="0" dirty="0"/>
              <a:t>.</a:t>
            </a:r>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80307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558925" y="650875"/>
            <a:ext cx="3748088" cy="2811463"/>
          </a:xfrm>
          <a:ln/>
        </p:spPr>
      </p:sp>
      <p:sp>
        <p:nvSpPr>
          <p:cNvPr id="3" name="Notes Placeholder 2"/>
          <p:cNvSpPr>
            <a:spLocks noGrp="1"/>
          </p:cNvSpPr>
          <p:nvPr>
            <p:ph type="body" idx="1"/>
          </p:nvPr>
        </p:nvSpPr>
        <p:spPr/>
        <p:txBody>
          <a:bodyPr>
            <a:normAutofit/>
          </a:bodyPr>
          <a:lstStyle/>
          <a:p>
            <a:pPr>
              <a:lnSpc>
                <a:spcPct val="110000"/>
              </a:lnSpc>
              <a:spcBef>
                <a:spcPts val="0"/>
              </a:spcBef>
              <a:defRPr/>
            </a:pPr>
            <a:r>
              <a:rPr lang="en-US" dirty="0"/>
              <a:t>The CPI has risen tremendously over the past 45 years. However, nominal wages have risen by a roughly similar magnitude.  </a:t>
            </a:r>
          </a:p>
          <a:p>
            <a:pPr>
              <a:lnSpc>
                <a:spcPct val="110000"/>
              </a:lnSpc>
              <a:spcBef>
                <a:spcPts val="0"/>
              </a:spcBef>
              <a:defRPr/>
            </a:pPr>
            <a:endParaRPr lang="en-US" dirty="0"/>
          </a:p>
          <a:p>
            <a:pPr>
              <a:lnSpc>
                <a:spcPct val="110000"/>
              </a:lnSpc>
              <a:spcBef>
                <a:spcPts val="0"/>
              </a:spcBef>
              <a:defRPr/>
            </a:pPr>
            <a:r>
              <a:rPr lang="en-US" dirty="0"/>
              <a:t>If the common misperception were true, then the real wage should show exactly the opposite behavior of the CPI. It doesn’t. While the real wage is not constant, it exhibits no downward long-term trend. </a:t>
            </a:r>
          </a:p>
          <a:p>
            <a:pPr>
              <a:lnSpc>
                <a:spcPct val="110000"/>
              </a:lnSpc>
              <a:spcBef>
                <a:spcPts val="0"/>
              </a:spcBef>
              <a:defRPr/>
            </a:pPr>
            <a:endParaRPr lang="en-US" dirty="0"/>
          </a:p>
          <a:p>
            <a:pPr>
              <a:lnSpc>
                <a:spcPct val="110000"/>
              </a:lnSpc>
              <a:spcBef>
                <a:spcPts val="0"/>
              </a:spcBef>
              <a:defRPr/>
            </a:pPr>
            <a:r>
              <a:rPr lang="en-US" dirty="0"/>
              <a:t>(We wouldn’t expect the real wage to be constant over the long run; we would expect it to change in response to shifts in the labor supply and MPL curves.)</a:t>
            </a:r>
          </a:p>
          <a:p>
            <a:pPr>
              <a:lnSpc>
                <a:spcPct val="110000"/>
              </a:lnSpc>
              <a:spcBef>
                <a:spcPts val="0"/>
              </a:spcBef>
              <a:defRPr/>
            </a:pPr>
            <a:endParaRPr lang="en-US" dirty="0"/>
          </a:p>
          <a:p>
            <a:pPr>
              <a:lnSpc>
                <a:spcPct val="110000"/>
              </a:lnSpc>
              <a:spcBef>
                <a:spcPts val="0"/>
              </a:spcBef>
              <a:defRPr/>
            </a:pPr>
            <a:r>
              <a:rPr lang="en-US" dirty="0"/>
              <a:t>source: BLS</a:t>
            </a:r>
          </a:p>
          <a:p>
            <a:pPr>
              <a:lnSpc>
                <a:spcPct val="110000"/>
              </a:lnSpc>
              <a:spcBef>
                <a:spcPts val="0"/>
              </a:spcBef>
              <a:defRPr/>
            </a:pPr>
            <a:r>
              <a:rPr lang="en-US" dirty="0"/>
              <a:t>Obtained from: </a:t>
            </a:r>
            <a:r>
              <a:rPr lang="en-US" dirty="0">
                <a:hlinkClick r:id="rId3"/>
              </a:rPr>
              <a:t>http://research.stlouisfed.org/fred2/</a:t>
            </a:r>
            <a:endParaRPr lang="en-US" dirty="0"/>
          </a:p>
          <a:p>
            <a:pPr>
              <a:lnSpc>
                <a:spcPct val="110000"/>
              </a:lnSpc>
              <a:spcBef>
                <a:spcPts val="0"/>
              </a:spcBef>
              <a:defRPr/>
            </a:pPr>
            <a:r>
              <a:rPr lang="en-US" dirty="0"/>
              <a:t>AHETPI,  average hourly earnings: total private industries monthly</a:t>
            </a:r>
          </a:p>
          <a:p>
            <a:pPr>
              <a:lnSpc>
                <a:spcPct val="110000"/>
              </a:lnSpc>
              <a:spcBef>
                <a:spcPts val="0"/>
              </a:spcBef>
              <a:defRPr/>
            </a:pPr>
            <a:r>
              <a:rPr lang="en-US" dirty="0"/>
              <a:t>CPIAUCSL, CPI, all urban consumers, seasonally adjusted</a:t>
            </a:r>
          </a:p>
          <a:p>
            <a:pPr>
              <a:lnSpc>
                <a:spcPct val="110000"/>
              </a:lnSpc>
              <a:spcBef>
                <a:spcPts val="0"/>
              </a:spcBef>
              <a:defRPr/>
            </a:pPr>
            <a:endParaRPr lang="en-US" dirty="0"/>
          </a:p>
        </p:txBody>
      </p:sp>
      <p:sp>
        <p:nvSpPr>
          <p:cNvPr id="4" name="Slide Number Placeholder 3"/>
          <p:cNvSpPr>
            <a:spLocks noGrp="1"/>
          </p:cNvSpPr>
          <p:nvPr>
            <p:ph type="sldNum" sz="quarter" idx="5"/>
          </p:nvPr>
        </p:nvSpPr>
        <p:spPr/>
        <p:txBody>
          <a:bodyPr/>
          <a:lstStyle/>
          <a:p>
            <a:pPr>
              <a:defRPr/>
            </a:pPr>
            <a:fld id="{4B9CC594-D146-4F15-9A38-0CA57C434BC3}" type="slidenum">
              <a:rPr lang="en-US">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911343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4922D4-DCE0-4F67-9EBB-FA9387F40E9D}" type="slidenum">
              <a:rPr lang="en-US" smtClean="0"/>
              <a:pPr eaLnBrk="1" hangingPunct="1"/>
              <a:t>41</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18850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EC146F6-A209-45CE-A667-F15B4CD5459B}" type="slidenum">
              <a:rPr lang="en-US" smtClean="0"/>
              <a:pPr/>
              <a:t>42</a:t>
            </a:fld>
            <a:endParaRPr lang="en-US" dirty="0"/>
          </a:p>
        </p:txBody>
      </p:sp>
      <p:sp>
        <p:nvSpPr>
          <p:cNvPr id="134148" name="Rectangle 3"/>
          <p:cNvSpPr>
            <a:spLocks noGrp="1" noChangeArrowheads="1"/>
          </p:cNvSpPr>
          <p:nvPr>
            <p:ph type="body" idx="1"/>
          </p:nvPr>
        </p:nvSpPr>
        <p:spPr/>
        <p:txBody>
          <a:bodyPr/>
          <a:lstStyle/>
          <a:p>
            <a:r>
              <a:rPr lang="en-US" dirty="0"/>
              <a:t>In the second bullet, the answer to the parenthetical</a:t>
            </a:r>
            <a:r>
              <a:rPr lang="en-US" baseline="0" dirty="0"/>
              <a:t> “why?” is the Fisher effect. </a:t>
            </a:r>
            <a:br>
              <a:rPr lang="en-US" sz="1200" dirty="0">
                <a:sym typeface="Symbol" pitchFamily="18" charset="2"/>
              </a:rPr>
            </a:br>
            <a:endParaRPr lang="en-US" dirty="0"/>
          </a:p>
          <a:p>
            <a:r>
              <a:rPr lang="en-US" dirty="0"/>
              <a:t>Thanks to ATMs and Internet banking, the shoeleather cost is likely to be very small.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699129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CF251E-5738-4867-8843-CFEAB93CA39F}" type="slidenum">
              <a:rPr lang="en-US" smtClean="0"/>
              <a:pPr eaLnBrk="1" hangingPunct="1"/>
              <a:t>43</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a:t>
            </a:r>
            <a:r>
              <a:rPr lang="en-US" baseline="0" dirty="0"/>
              <a:t> might be a good time to let the class know that Mankiw is one of the leading experts on menu costs (http://gregmankiw.blogspot.com/2007/04/menu-costs.html)</a:t>
            </a:r>
          </a:p>
          <a:p>
            <a:endParaRPr lang="en-US" baseline="0" dirty="0"/>
          </a:p>
          <a:p>
            <a:r>
              <a:rPr lang="en-US" baseline="0" dirty="0"/>
              <a:t>Also, his blog features some interesting examples of companies avoiding menu costs:</a:t>
            </a:r>
          </a:p>
          <a:p>
            <a:endParaRPr lang="en-US" baseline="0" dirty="0"/>
          </a:p>
          <a:p>
            <a:r>
              <a:rPr lang="en-US" dirty="0"/>
              <a:t>1. http://gregmankiw.blogspot.com/2009/03/menu-costs-defeated.html</a:t>
            </a:r>
          </a:p>
          <a:p>
            <a:endParaRPr lang="en-US" dirty="0"/>
          </a:p>
          <a:p>
            <a:r>
              <a:rPr lang="en-US" dirty="0"/>
              <a:t>2. http://gregmankiw.blogspot.com/2008/12/how-to-avoid-menu-cost.html</a:t>
            </a:r>
          </a:p>
          <a:p>
            <a:endParaRPr lang="en-US" dirty="0"/>
          </a:p>
        </p:txBody>
      </p:sp>
    </p:spTree>
    <p:extLst>
      <p:ext uri="{BB962C8B-B14F-4D97-AF65-F5344CB8AC3E}">
        <p14:creationId xmlns:p14="http://schemas.microsoft.com/office/powerpoint/2010/main" val="357796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3173E8-9B47-4105-A3CB-0CFFD1B3F607}" type="slidenum">
              <a:rPr lang="en-US" smtClean="0"/>
              <a:pPr eaLnBrk="1" hangingPunct="1"/>
              <a:t>44</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a:t>
            </a:r>
          </a:p>
        </p:txBody>
      </p:sp>
    </p:spTree>
    <p:extLst>
      <p:ext uri="{BB962C8B-B14F-4D97-AF65-F5344CB8AC3E}">
        <p14:creationId xmlns:p14="http://schemas.microsoft.com/office/powerpoint/2010/main" val="2456628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57AD7A-B5A1-4772-A4EF-66F198D6457D}" type="slidenum">
              <a:rPr lang="en-US" smtClean="0"/>
              <a:pPr/>
              <a:t>45</a:t>
            </a:fld>
            <a:endParaRPr lang="en-US" dirty="0"/>
          </a:p>
        </p:txBody>
      </p:sp>
      <p:sp>
        <p:nvSpPr>
          <p:cNvPr id="137220" name="Rectangle 3"/>
          <p:cNvSpPr>
            <a:spLocks noGrp="1" noChangeArrowheads="1"/>
          </p:cNvSpPr>
          <p:nvPr>
            <p:ph type="body" idx="1"/>
          </p:nvPr>
        </p:nvSpPr>
        <p:spPr/>
        <p:txBody>
          <a:bodyPr/>
          <a:lstStyle/>
          <a:p>
            <a:r>
              <a:rPr lang="en-US" dirty="0"/>
              <a:t>In the 1970s, the income tax was not adjusted for inflation. There were a lot of people who received nominal salary increases large enough to push them into a higher tax bracket but not large enough to prevent their real salaries from falling in the face of high inflation. This led to political pressure to index the income tax brackets. </a:t>
            </a:r>
          </a:p>
          <a:p>
            <a:endParaRPr lang="en-US" dirty="0"/>
          </a:p>
          <a:p>
            <a:r>
              <a:rPr lang="en-US" dirty="0"/>
              <a:t>If inflation had been higher during 1995–2000, when lots of people were earning high capital gains, then there might have been more political pressure to index the capital gains tax.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661731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60C872-3F55-4B93-9382-B5E4E06DDFD7}" type="slidenum">
              <a:rPr lang="en-US" smtClean="0"/>
              <a:pPr eaLnBrk="1" hangingPunct="1"/>
              <a:t>46</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3762375"/>
            <a:ext cx="5029200" cy="4695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a:t>Examples:</a:t>
            </a:r>
          </a:p>
          <a:p>
            <a:pPr marL="285750" lvl="1" indent="-171450">
              <a:lnSpc>
                <a:spcPct val="105000"/>
              </a:lnSpc>
              <a:spcBef>
                <a:spcPts val="600"/>
              </a:spcBef>
              <a:buFontTx/>
              <a:buChar char="•"/>
            </a:pPr>
            <a:r>
              <a:rPr lang="en-US" dirty="0"/>
              <a:t>Parents trying to decide how much to save for the future college expenses of their (now) young child</a:t>
            </a:r>
          </a:p>
          <a:p>
            <a:pPr marL="285750" lvl="1" indent="-171450">
              <a:lnSpc>
                <a:spcPct val="105000"/>
              </a:lnSpc>
              <a:spcBef>
                <a:spcPts val="600"/>
              </a:spcBef>
              <a:buFontTx/>
              <a:buChar char="•"/>
            </a:pPr>
            <a:r>
              <a:rPr lang="en-US" dirty="0"/>
              <a:t>Thirtysomethings trying to decide how much to save for retirement</a:t>
            </a:r>
          </a:p>
          <a:p>
            <a:pPr marL="285750" lvl="1" indent="-171450">
              <a:lnSpc>
                <a:spcPct val="105000"/>
              </a:lnSpc>
              <a:spcBef>
                <a:spcPts val="600"/>
              </a:spcBef>
              <a:buFontTx/>
              <a:buChar char="•"/>
            </a:pPr>
            <a:r>
              <a:rPr lang="en-US" dirty="0"/>
              <a:t>The CEO of a big corporation trying to decide whether to build a new factory, which will yield a revenue stream for 20 years or more</a:t>
            </a:r>
          </a:p>
        </p:txBody>
      </p:sp>
    </p:spTree>
    <p:extLst>
      <p:ext uri="{BB962C8B-B14F-4D97-AF65-F5344CB8AC3E}">
        <p14:creationId xmlns:p14="http://schemas.microsoft.com/office/powerpoint/2010/main" val="1689794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8EE544D-9310-45C3-8B4D-5A975045468B}" type="slidenum">
              <a:rPr lang="en-US" smtClean="0"/>
              <a:pPr/>
              <a:t>47</a:t>
            </a:fld>
            <a:endParaRPr lang="en-US" dirty="0"/>
          </a:p>
        </p:txBody>
      </p:sp>
      <p:sp>
        <p:nvSpPr>
          <p:cNvPr id="139268" name="Rectangle 3"/>
          <p:cNvSpPr>
            <a:spLocks noGrp="1" noChangeArrowheads="1"/>
          </p:cNvSpPr>
          <p:nvPr>
            <p:ph type="body" idx="1"/>
          </p:nvPr>
        </p:nvSpPr>
        <p:spPr/>
        <p:txBody>
          <a:bodyPr/>
          <a:lstStyle/>
          <a:p>
            <a:r>
              <a:rPr lang="en-US" dirty="0"/>
              <a:t>Ask students this rhetorical question: Would it upset you if somebody arbitrarily took wealth away from some people and gave it to others? </a:t>
            </a:r>
          </a:p>
          <a:p>
            <a:endParaRPr lang="en-US" dirty="0"/>
          </a:p>
          <a:p>
            <a:r>
              <a:rPr lang="en-US" dirty="0"/>
              <a:t>This, in effect, is what’s happening when inflation turns out to be different than expected. </a:t>
            </a:r>
          </a:p>
          <a:p>
            <a:endParaRPr lang="en-US" dirty="0"/>
          </a:p>
          <a:p>
            <a:r>
              <a:rPr lang="en-US" dirty="0"/>
              <a:t>Furthermore, it’s impossible to predict when inflation will turn out higher than expected, when it will be lower, and how big the difference will be. So, these redistributions of purchasing power are arbitrary and random. </a:t>
            </a:r>
          </a:p>
          <a:p>
            <a:endParaRPr lang="en-US" dirty="0"/>
          </a:p>
          <a:p>
            <a:r>
              <a:rPr lang="en-US" dirty="0"/>
              <a:t>The text gives a simple numerical example on p. </a:t>
            </a:r>
            <a:r>
              <a:rPr lang="en-US" i="0" dirty="0"/>
              <a:t>123</a:t>
            </a:r>
            <a:r>
              <a:rPr lang="en-US" i="1" dirty="0"/>
              <a:t>. </a:t>
            </a:r>
          </a:p>
          <a:p>
            <a:endParaRPr lang="en-US" dirty="0"/>
          </a:p>
          <a:p>
            <a:r>
              <a:rPr lang="en-US" dirty="0"/>
              <a:t>(In the short run, when many nominal wages are fixed by contracts, there are transfers of purchasing power between firms and their employees whenever inflation is different than expected when the contract was written and signed.)</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875361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465602-ABA6-423C-AFB5-E089A897F89D}" type="slidenum">
              <a:rPr lang="en-US" smtClean="0"/>
              <a:pPr eaLnBrk="1" hangingPunct="1"/>
              <a:t>48</a:t>
            </a:fld>
            <a:endParaRPr lang="en-US" dirty="0"/>
          </a:p>
        </p:txBody>
      </p:sp>
      <p:sp>
        <p:nvSpPr>
          <p:cNvPr id="140291" name="Rectangle 2"/>
          <p:cNvSpPr>
            <a:spLocks noGrp="1" noRot="1" noChangeAspect="1" noChangeArrowheads="1" noTextEdit="1"/>
          </p:cNvSpPr>
          <p:nvPr>
            <p:ph type="sldImg"/>
          </p:nvPr>
        </p:nvSpPr>
        <p:spPr>
          <a:xfrm>
            <a:off x="1558925" y="650875"/>
            <a:ext cx="3748088" cy="2811463"/>
          </a:xfrm>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a:t>
            </a:r>
            <a:r>
              <a:rPr lang="en-US" baseline="0" dirty="0"/>
              <a:t> all students might remember what it means to be risk averse. You may wish to remind all students what risk averse means.</a:t>
            </a:r>
            <a:endParaRPr lang="en-US" dirty="0"/>
          </a:p>
        </p:txBody>
      </p:sp>
    </p:spTree>
    <p:extLst>
      <p:ext uri="{BB962C8B-B14F-4D97-AF65-F5344CB8AC3E}">
        <p14:creationId xmlns:p14="http://schemas.microsoft.com/office/powerpoint/2010/main" val="168292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A9E069-C144-47E8-B18C-48AB6EBB4A16}" type="slidenum">
              <a:rPr lang="en-US" smtClean="0"/>
              <a:pPr eaLnBrk="1" hangingPunct="1"/>
              <a:t>4</a:t>
            </a:fld>
            <a:endParaRPr lang="en-US" dirty="0"/>
          </a:p>
        </p:txBody>
      </p:sp>
      <p:sp>
        <p:nvSpPr>
          <p:cNvPr id="95235" name="Rectangle 2"/>
          <p:cNvSpPr>
            <a:spLocks noGrp="1" noRot="1" noChangeAspect="1" noChangeArrowheads="1" noTextEdit="1"/>
          </p:cNvSpPr>
          <p:nvPr>
            <p:ph type="sldImg"/>
          </p:nvPr>
        </p:nvSpPr>
        <p:spPr>
          <a:xfrm>
            <a:off x="1558925" y="650875"/>
            <a:ext cx="3748088" cy="2811463"/>
          </a:xfrm>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72657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F116C43-429F-4DC5-9053-083B3340D0E3}" type="slidenum">
              <a:rPr lang="en-US" smtClean="0"/>
              <a:pPr/>
              <a:t>49</a:t>
            </a:fld>
            <a:endParaRPr lang="en-US" dirty="0"/>
          </a:p>
        </p:txBody>
      </p:sp>
      <p:sp>
        <p:nvSpPr>
          <p:cNvPr id="141316" name="Rectangle 3"/>
          <p:cNvSpPr>
            <a:spLocks noGrp="1" noChangeArrowheads="1"/>
          </p:cNvSpPr>
          <p:nvPr>
            <p:ph type="body" idx="1"/>
          </p:nvPr>
        </p:nvSpPr>
        <p:spPr/>
        <p:txBody>
          <a:bodyPr/>
          <a:lstStyle/>
          <a:p>
            <a:r>
              <a:rPr lang="en-US" dirty="0"/>
              <a:t>Students will better appreciate this point when they learn about the natural rate of unemployment in Chapter 7. In that chapter, we will see how the failure of wages to adjust contributes to a long-term unemployment problem. </a:t>
            </a:r>
          </a:p>
          <a:p>
            <a:endParaRPr lang="en-US" dirty="0"/>
          </a:p>
          <a:p>
            <a:r>
              <a:rPr lang="en-US" dirty="0"/>
              <a:t>A modern example of this benefit is</a:t>
            </a:r>
            <a:r>
              <a:rPr lang="en-US" baseline="0" dirty="0"/>
              <a:t> in Spain:</a:t>
            </a:r>
          </a:p>
          <a:p>
            <a:pPr marL="228600" indent="-228600">
              <a:buAutoNum type="arabicPeriod"/>
            </a:pPr>
            <a:r>
              <a:rPr lang="en-US" baseline="0" dirty="0"/>
              <a:t>https://blogs.imf.org/2014/03/04/euro-area-deflation-versus-lowflation/ shows how nominal wages are not falling in Spain due to low levels inflation.</a:t>
            </a:r>
          </a:p>
          <a:p>
            <a:pPr marL="228600" indent="-228600">
              <a:buAutoNum type="arabicPeriod"/>
            </a:pPr>
            <a:r>
              <a:rPr lang="en-US" baseline="0" dirty="0"/>
              <a:t>https://fred.stlouisfed.org/series/LRHUTTTTESM156S tracks the unemployment rate for Spain. (unlike in the United States, Spanish unemployment kept increasing after 2011.).</a:t>
            </a:r>
            <a:endParaRPr lang="en-US" dirty="0"/>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678752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3E79379-92E6-45AF-B4AF-3D5A30C37C33}" type="slidenum">
              <a:rPr lang="en-US" smtClean="0"/>
              <a:pPr/>
              <a:t>50</a:t>
            </a:fld>
            <a:endParaRPr lang="en-US" dirty="0"/>
          </a:p>
        </p:txBody>
      </p:sp>
      <p:sp>
        <p:nvSpPr>
          <p:cNvPr id="142340" name="Rectangle 3"/>
          <p:cNvSpPr>
            <a:spLocks noGrp="1" noChangeArrowheads="1"/>
          </p:cNvSpPr>
          <p:nvPr>
            <p:ph type="body" idx="1"/>
          </p:nvPr>
        </p:nvSpPr>
        <p:spPr/>
        <p:txBody>
          <a:bodyPr/>
          <a:lstStyle/>
          <a:p>
            <a:r>
              <a:rPr lang="en-US" dirty="0"/>
              <a:t>Page </a:t>
            </a:r>
            <a:r>
              <a:rPr lang="en-US" i="0" dirty="0"/>
              <a:t>124</a:t>
            </a:r>
            <a:r>
              <a:rPr lang="en-US" dirty="0"/>
              <a:t> has an excellent example of life during a hyperinflation. The example involves beer, a commodity with which your students may be somewhat familiar. </a:t>
            </a:r>
          </a:p>
          <a:p>
            <a:endParaRPr lang="en-US" dirty="0"/>
          </a:p>
          <a:p>
            <a:r>
              <a:rPr lang="en-US" dirty="0"/>
              <a:t>See also the two excellent case studies: “Hyperinflation in Interwar Germany” (pp. </a:t>
            </a:r>
            <a:r>
              <a:rPr lang="en-US" i="0" dirty="0"/>
              <a:t>126–127) </a:t>
            </a:r>
            <a:r>
              <a:rPr lang="en-US" dirty="0"/>
              <a:t>and “Hyperinflation in Zimbabwe” (pp. </a:t>
            </a:r>
            <a:r>
              <a:rPr lang="en-US" i="0" dirty="0"/>
              <a:t>128–129</a:t>
            </a:r>
            <a:r>
              <a:rPr lang="en-US" dirty="0"/>
              <a:t>).</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735508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D29A2A-13CD-4906-9878-ABB581FCF0B7}" type="slidenum">
              <a:rPr lang="en-US" smtClean="0"/>
              <a:pPr eaLnBrk="1" hangingPunct="1"/>
              <a:t>51</a:t>
            </a:fld>
            <a:endParaRPr 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65497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558925" y="650875"/>
            <a:ext cx="3748088" cy="2811463"/>
          </a:xfrm>
          <a:ln/>
        </p:spPr>
      </p:sp>
      <p:sp>
        <p:nvSpPr>
          <p:cNvPr id="3" name="Notes Placeholder 2"/>
          <p:cNvSpPr>
            <a:spLocks noGrp="1"/>
          </p:cNvSpPr>
          <p:nvPr>
            <p:ph type="body" idx="1"/>
          </p:nvPr>
        </p:nvSpPr>
        <p:spPr>
          <a:xfrm>
            <a:off x="685800" y="3695700"/>
            <a:ext cx="5651500" cy="5108575"/>
          </a:xfrm>
        </p:spPr>
        <p:txBody>
          <a:bodyPr>
            <a:noAutofit/>
          </a:bodyPr>
          <a:lstStyle/>
          <a:p>
            <a:pPr>
              <a:spcBef>
                <a:spcPts val="0"/>
              </a:spcBef>
              <a:defRPr/>
            </a:pPr>
            <a:r>
              <a:rPr lang="en-US" sz="1100" dirty="0"/>
              <a:t>Source: World Development Indicators, World Bank. </a:t>
            </a:r>
          </a:p>
          <a:p>
            <a:pPr>
              <a:spcBef>
                <a:spcPts val="0"/>
              </a:spcBef>
              <a:defRPr/>
            </a:pPr>
            <a:endParaRPr lang="en-US" sz="1100" dirty="0"/>
          </a:p>
          <a:p>
            <a:pPr>
              <a:spcBef>
                <a:spcPts val="0"/>
              </a:spcBef>
              <a:defRPr/>
            </a:pPr>
            <a:r>
              <a:rPr lang="en-US" sz="1100" dirty="0"/>
              <a:t>Notes:</a:t>
            </a:r>
          </a:p>
          <a:p>
            <a:pPr marL="228600" indent="-228600">
              <a:spcBef>
                <a:spcPts val="0"/>
              </a:spcBef>
              <a:buFontTx/>
              <a:buAutoNum type="arabicPeriod"/>
              <a:defRPr/>
            </a:pPr>
            <a:r>
              <a:rPr lang="en-US" sz="1100" dirty="0"/>
              <a:t>The inflation and money growth figures are computed as annual averages from the end of the first year to the end of the last year shown in each period. </a:t>
            </a:r>
          </a:p>
          <a:p>
            <a:pPr marL="228600" indent="-228600">
              <a:spcBef>
                <a:spcPts val="0"/>
              </a:spcBef>
              <a:buFontTx/>
              <a:buAutoNum type="arabicPeriod"/>
              <a:defRPr/>
            </a:pPr>
            <a:r>
              <a:rPr lang="en-US" sz="1100" dirty="0"/>
              <a:t>During 2008, Zimbabwe’s hyperinflation continued and became spectacular. The table on this slide excludes 2008 data because it is missing from the WDI database. It’s easy to find estimates of Zimbabwe’s 2008 inflation, for example here: http://www.cato.org/zimbabwe. However, I cannot verify their reliability or find good data on Zimbabwe’s money supply in 2008. </a:t>
            </a:r>
          </a:p>
        </p:txBody>
      </p:sp>
      <p:sp>
        <p:nvSpPr>
          <p:cNvPr id="4" name="Slide Number Placeholder 3"/>
          <p:cNvSpPr>
            <a:spLocks noGrp="1"/>
          </p:cNvSpPr>
          <p:nvPr>
            <p:ph type="sldNum" sz="quarter" idx="5"/>
          </p:nvPr>
        </p:nvSpPr>
        <p:spPr/>
        <p:txBody>
          <a:bodyPr/>
          <a:lstStyle/>
          <a:p>
            <a:pPr>
              <a:defRPr/>
            </a:pPr>
            <a:fld id="{450726AC-4BBC-4349-961A-44771EBCACCC}" type="slidenum">
              <a:rPr lang="en-US" smtClean="0"/>
              <a:pPr>
                <a:defRPr/>
              </a:pPr>
              <a:t>52</a:t>
            </a:fld>
            <a:endParaRPr lang="en-US" dirty="0"/>
          </a:p>
        </p:txBody>
      </p:sp>
    </p:spTree>
    <p:extLst>
      <p:ext uri="{BB962C8B-B14F-4D97-AF65-F5344CB8AC3E}">
        <p14:creationId xmlns:p14="http://schemas.microsoft.com/office/powerpoint/2010/main" val="1342126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93FB2BC-71C0-45E9-9A5B-126B7B4B06EF}" type="slidenum">
              <a:rPr lang="en-US" smtClean="0"/>
              <a:pPr/>
              <a:t>53</a:t>
            </a:fld>
            <a:endParaRPr lang="en-US" dirty="0"/>
          </a:p>
        </p:txBody>
      </p:sp>
      <p:sp>
        <p:nvSpPr>
          <p:cNvPr id="145412" name="Rectangle 3"/>
          <p:cNvSpPr>
            <a:spLocks noGrp="1" noChangeArrowheads="1"/>
          </p:cNvSpPr>
          <p:nvPr>
            <p:ph type="body" idx="1"/>
          </p:nvPr>
        </p:nvSpPr>
        <p:spPr/>
        <p:txBody>
          <a:bodyPr/>
          <a:lstStyle/>
          <a:p>
            <a:r>
              <a:rPr lang="en-US" dirty="0"/>
              <a:t>Before revealing the contents of this slide, you might consider asking students the following question:</a:t>
            </a:r>
          </a:p>
          <a:p>
            <a:endParaRPr lang="en-US" dirty="0"/>
          </a:p>
          <a:p>
            <a:r>
              <a:rPr lang="en-US" dirty="0"/>
              <a:t>“Solving the problem of hyperinflation is easy. Why, then, do governments allow hyperinflation to occur?”</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486826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7B86C7-13E7-47CC-96FA-3260CCFF48E0}" type="slidenum">
              <a:rPr lang="en-US" smtClean="0"/>
              <a:pPr eaLnBrk="1" hangingPunct="1"/>
              <a:t>54</a:t>
            </a:fld>
            <a:endParaRPr lang="en-US" dirty="0"/>
          </a:p>
        </p:txBody>
      </p:sp>
      <p:sp>
        <p:nvSpPr>
          <p:cNvPr id="146435" name="Rectangle 2"/>
          <p:cNvSpPr>
            <a:spLocks noGrp="1" noRot="1" noChangeAspect="1" noChangeArrowheads="1" noTextEdit="1"/>
          </p:cNvSpPr>
          <p:nvPr>
            <p:ph type="sldImg"/>
          </p:nvPr>
        </p:nvSpPr>
        <p:spPr>
          <a:xfrm>
            <a:off x="1558925" y="650875"/>
            <a:ext cx="3748088" cy="2811463"/>
          </a:xfrm>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07347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F9B9AE-2B52-4A9F-8EB9-4F15C869929D}" type="slidenum">
              <a:rPr lang="en-US" smtClean="0"/>
              <a:pPr eaLnBrk="1" hangingPunct="1"/>
              <a:t>56</a:t>
            </a:fld>
            <a:endParaRPr lang="en-US" dirty="0"/>
          </a:p>
        </p:txBody>
      </p:sp>
      <p:sp>
        <p:nvSpPr>
          <p:cNvPr id="147459" name="Rectangle 2"/>
          <p:cNvSpPr>
            <a:spLocks noGrp="1" noRot="1" noChangeAspect="1" noChangeArrowheads="1" noTextEdit="1"/>
          </p:cNvSpPr>
          <p:nvPr>
            <p:ph type="sldImg"/>
          </p:nvPr>
        </p:nvSpPr>
        <p:spPr>
          <a:xfrm>
            <a:off x="1558925" y="650875"/>
            <a:ext cx="3748088" cy="2811463"/>
          </a:xfrm>
          <a:ln/>
        </p:spPr>
      </p:sp>
      <p:sp>
        <p:nvSpPr>
          <p:cNvPr id="147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51820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57</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58</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59</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A9E069-C144-47E8-B18C-48AB6EBB4A16}" type="slidenum">
              <a:rPr lang="en-US" smtClean="0"/>
              <a:pPr eaLnBrk="1" hangingPunct="1"/>
              <a:t>5</a:t>
            </a:fld>
            <a:endParaRPr lang="en-US" dirty="0"/>
          </a:p>
        </p:txBody>
      </p:sp>
      <p:sp>
        <p:nvSpPr>
          <p:cNvPr id="95235" name="Rectangle 2"/>
          <p:cNvSpPr>
            <a:spLocks noGrp="1" noRot="1" noChangeAspect="1" noChangeArrowheads="1" noTextEdit="1"/>
          </p:cNvSpPr>
          <p:nvPr>
            <p:ph type="sldImg"/>
          </p:nvPr>
        </p:nvSpPr>
        <p:spPr>
          <a:xfrm>
            <a:off x="1558925" y="650875"/>
            <a:ext cx="3748088" cy="2811463"/>
          </a:xfrm>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a:t>In order for $500 billion in transactions to occur when the money supply is only $100 billion, each dollar must be used, on average, in five transactions. </a:t>
            </a:r>
          </a:p>
        </p:txBody>
      </p:sp>
    </p:spTree>
    <p:extLst>
      <p:ext uri="{BB962C8B-B14F-4D97-AF65-F5344CB8AC3E}">
        <p14:creationId xmlns:p14="http://schemas.microsoft.com/office/powerpoint/2010/main" val="40767045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60</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61</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D8DB3C-DD60-4844-872C-C1DFE1002CCC}" type="slidenum">
              <a:rPr lang="en-US" smtClean="0"/>
              <a:pPr eaLnBrk="1" hangingPunct="1"/>
              <a:t>6</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6071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D8DB3C-DD60-4844-872C-C1DFE1002CCC}" type="slidenum">
              <a:rPr lang="en-US" smtClean="0"/>
              <a:pPr eaLnBrk="1" hangingPunct="1"/>
              <a:t>7</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 might ask students if they know the difference between nominal GDP and the value of transactions. </a:t>
            </a:r>
          </a:p>
          <a:p>
            <a:endParaRPr lang="en-US" dirty="0"/>
          </a:p>
          <a:p>
            <a:r>
              <a:rPr lang="en-US" dirty="0"/>
              <a:t>Answer: Nominal GDP includes the value of purchases of final goods; total transactions also includes the value of intermediate goods. </a:t>
            </a:r>
          </a:p>
          <a:p>
            <a:endParaRPr lang="en-US" dirty="0"/>
          </a:p>
          <a:p>
            <a:r>
              <a:rPr lang="en-US" dirty="0"/>
              <a:t>Even though they are different, they are highly correlated. Also, our models focus on GDP, and there’s lots of great data on GDP. So from this point on, we’ll use the income version of velocity. </a:t>
            </a:r>
          </a:p>
          <a:p>
            <a:endParaRPr lang="en-US" dirty="0"/>
          </a:p>
        </p:txBody>
      </p:sp>
    </p:spTree>
    <p:extLst>
      <p:ext uri="{BB962C8B-B14F-4D97-AF65-F5344CB8AC3E}">
        <p14:creationId xmlns:p14="http://schemas.microsoft.com/office/powerpoint/2010/main" val="43921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13D3FC-A4D8-46F4-8B94-D5C8617151B4}" type="slidenum">
              <a:rPr lang="en-US" smtClean="0"/>
              <a:pPr eaLnBrk="1" hangingPunct="1"/>
              <a:t>8</a:t>
            </a:fld>
            <a:endParaRPr lang="en-US" dirty="0"/>
          </a:p>
        </p:txBody>
      </p:sp>
      <p:sp>
        <p:nvSpPr>
          <p:cNvPr id="99331" name="Rectangle 2"/>
          <p:cNvSpPr>
            <a:spLocks noGrp="1" noRot="1" noChangeAspect="1" noChangeArrowheads="1" noTextEdit="1"/>
          </p:cNvSpPr>
          <p:nvPr>
            <p:ph type="sldImg"/>
          </p:nvPr>
        </p:nvSpPr>
        <p:spPr>
          <a:xfrm>
            <a:off x="1558925" y="650875"/>
            <a:ext cx="3748088" cy="2811463"/>
          </a:xfrm>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41790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cs typeface="Aria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2015 Worth Publishers, all rights reserved</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Mankiw</a:t>
            </a: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cs typeface="Aria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cs typeface="Arial"/>
            </a:endParaRPr>
          </a:p>
        </p:txBody>
      </p:sp>
      <p:sp>
        <p:nvSpPr>
          <p:cNvPr id="13" name="Text Box 16"/>
          <p:cNvSpPr txBox="1">
            <a:spLocks noChangeArrowheads="1"/>
          </p:cNvSpPr>
          <p:nvPr userDrawn="1"/>
        </p:nvSpPr>
        <p:spPr bwMode="auto">
          <a:xfrm>
            <a:off x="1" y="5815094"/>
            <a:ext cx="7547211"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a:solidFill>
                  <a:srgbClr val="326496"/>
                </a:solidFill>
                <a:latin typeface="Arial Narrow" pitchFamily="34" charset="0"/>
                <a:cs typeface="Arial"/>
              </a:rPr>
              <a:t>PowerPoint</a:t>
            </a:r>
            <a:r>
              <a:rPr lang="en-US" sz="1200" b="1" i="1" dirty="0">
                <a:solidFill>
                  <a:srgbClr val="326496"/>
                </a:solidFill>
                <a:latin typeface="Arial Narrow" pitchFamily="34" charset="0"/>
                <a:cs typeface="Arial"/>
              </a:rPr>
              <a:t> </a:t>
            </a:r>
            <a:r>
              <a:rPr lang="en-US" sz="2600" b="1" i="1" baseline="40000" dirty="0">
                <a:solidFill>
                  <a:srgbClr val="326496"/>
                </a:solidFill>
                <a:latin typeface="Arial Narrow" pitchFamily="34" charset="0"/>
                <a:cs typeface="Arial"/>
              </a:rPr>
              <a:t>®</a:t>
            </a:r>
            <a:r>
              <a:rPr lang="en-US" sz="2600" b="1" i="1" dirty="0">
                <a:solidFill>
                  <a:srgbClr val="326496"/>
                </a:solidFill>
                <a:latin typeface="Arial Narrow" pitchFamily="34" charset="0"/>
                <a:cs typeface="Arial"/>
              </a:rPr>
              <a:t> Slides by Ron Cronovich</a:t>
            </a:r>
          </a:p>
        </p:txBody>
      </p:sp>
      <p:sp>
        <p:nvSpPr>
          <p:cNvPr id="15" name="TextBox 14"/>
          <p:cNvSpPr txBox="1"/>
          <p:nvPr userDrawn="1"/>
        </p:nvSpPr>
        <p:spPr>
          <a:xfrm>
            <a:off x="7178723" y="5650170"/>
            <a:ext cx="1470797" cy="892552"/>
          </a:xfrm>
          <a:prstGeom prst="rect">
            <a:avLst/>
          </a:prstGeom>
          <a:noFill/>
          <a:ln w="12700">
            <a:solidFill>
              <a:schemeClr val="bg1"/>
            </a:solidFill>
          </a:ln>
          <a:effectLst/>
        </p:spPr>
        <p:txBody>
          <a:bodyPr wrap="square" rtlCol="0">
            <a:spAutoFit/>
          </a:bodyPr>
          <a:lstStyle/>
          <a:p>
            <a:pPr algn="ctr"/>
            <a:r>
              <a:rPr lang="en-US" sz="2600" b="1" i="1" dirty="0">
                <a:solidFill>
                  <a:srgbClr val="326496"/>
                </a:solidFill>
                <a:latin typeface="Arial Narrow" pitchFamily="34" charset="0"/>
                <a:cs typeface="Arial"/>
              </a:rPr>
              <a:t>Fall 2014 update</a:t>
            </a:r>
            <a:endParaRPr lang="en-US" sz="2600" i="1" dirty="0">
              <a:solidFill>
                <a:srgbClr val="FFFFFF"/>
              </a:solidFill>
            </a:endParaRPr>
          </a:p>
        </p:txBody>
      </p:sp>
    </p:spTree>
    <p:extLst>
      <p:ext uri="{BB962C8B-B14F-4D97-AF65-F5344CB8AC3E}">
        <p14:creationId xmlns:p14="http://schemas.microsoft.com/office/powerpoint/2010/main" val="2557249018"/>
      </p:ext>
    </p:extLst>
  </p:cSld>
  <p:clrMapOvr>
    <a:masterClrMapping/>
  </p:clrMapOvr>
  <p:transition>
    <p:wipe dir="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23933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8827251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110793526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Tree>
    <p:extLst>
      <p:ext uri="{BB962C8B-B14F-4D97-AF65-F5344CB8AC3E}">
        <p14:creationId xmlns:p14="http://schemas.microsoft.com/office/powerpoint/2010/main" val="11025950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09175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489397" y="154547"/>
            <a:ext cx="8229153"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400502" y="2607469"/>
            <a:ext cx="8326437" cy="17399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5453063" y="3386138"/>
            <a:ext cx="1557337" cy="1922462"/>
          </a:xfrm>
        </p:spPr>
        <p:txBody>
          <a:bodyPr/>
          <a:lstStyle/>
          <a:p>
            <a:endParaRPr lang="en-US"/>
          </a:p>
        </p:txBody>
      </p:sp>
      <p:sp>
        <p:nvSpPr>
          <p:cNvPr id="9" name="Content Placeholder 8"/>
          <p:cNvSpPr>
            <a:spLocks noGrp="1"/>
          </p:cNvSpPr>
          <p:nvPr>
            <p:ph sz="quarter" idx="14"/>
          </p:nvPr>
        </p:nvSpPr>
        <p:spPr>
          <a:xfrm>
            <a:off x="368300" y="5316538"/>
            <a:ext cx="8545513" cy="1160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766966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6003282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6083300" y="2768600"/>
            <a:ext cx="1600200" cy="2044700"/>
          </a:xfrm>
        </p:spPr>
        <p:txBody>
          <a:bodyPr/>
          <a:lstStyle/>
          <a:p>
            <a:endParaRPr lang="en-US"/>
          </a:p>
        </p:txBody>
      </p:sp>
      <p:sp>
        <p:nvSpPr>
          <p:cNvPr id="6" name="Content Placeholder 5"/>
          <p:cNvSpPr>
            <a:spLocks noGrp="1"/>
          </p:cNvSpPr>
          <p:nvPr>
            <p:ph sz="quarter" idx="11"/>
          </p:nvPr>
        </p:nvSpPr>
        <p:spPr>
          <a:xfrm>
            <a:off x="1252538" y="2074863"/>
            <a:ext cx="2794000" cy="3546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able Placeholder 7"/>
          <p:cNvSpPr>
            <a:spLocks noGrp="1"/>
          </p:cNvSpPr>
          <p:nvPr>
            <p:ph type="tbl" sz="quarter" idx="12"/>
          </p:nvPr>
        </p:nvSpPr>
        <p:spPr>
          <a:xfrm>
            <a:off x="5003800" y="2247900"/>
            <a:ext cx="723900" cy="2565400"/>
          </a:xfrm>
        </p:spPr>
        <p:txBody>
          <a:bodyPr/>
          <a:lstStyle/>
          <a:p>
            <a:endParaRPr lang="en-US"/>
          </a:p>
        </p:txBody>
      </p:sp>
    </p:spTree>
    <p:extLst>
      <p:ext uri="{BB962C8B-B14F-4D97-AF65-F5344CB8AC3E}">
        <p14:creationId xmlns:p14="http://schemas.microsoft.com/office/powerpoint/2010/main" val="347996775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69562381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939704"/>
      </p:ext>
    </p:extLst>
  </p:cSld>
  <p:clrMapOvr>
    <a:masterClrMapping/>
  </p:clrMapOvr>
  <p:transition>
    <p:wipe dir="r"/>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2pPr>
              <a:buClr>
                <a:srgbClr val="006699"/>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7384604"/>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103252054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592138" y="1990725"/>
            <a:ext cx="1504950" cy="2097088"/>
          </a:xfrm>
        </p:spPr>
        <p:txBody>
          <a:bodyPr/>
          <a:lstStyle/>
          <a:p>
            <a:endParaRPr lang="en-US"/>
          </a:p>
        </p:txBody>
      </p:sp>
    </p:spTree>
    <p:extLst>
      <p:ext uri="{BB962C8B-B14F-4D97-AF65-F5344CB8AC3E}">
        <p14:creationId xmlns:p14="http://schemas.microsoft.com/office/powerpoint/2010/main" val="79572289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9584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9898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77441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8264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340332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370983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09190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5</a:t>
            </a:r>
            <a:r>
              <a:rPr lang="en-US" sz="1700" dirty="0">
                <a:solidFill>
                  <a:srgbClr val="71254B"/>
                </a:solidFill>
                <a:cs typeface="Arial"/>
              </a:rPr>
              <a:t>  </a:t>
            </a:r>
            <a:r>
              <a:rPr lang="en-US" sz="2100" dirty="0">
                <a:solidFill>
                  <a:srgbClr val="71254B"/>
                </a:solidFill>
                <a:cs typeface="Arial"/>
              </a:rPr>
              <a:t>Inflation</a:t>
            </a:r>
          </a:p>
        </p:txBody>
      </p:sp>
    </p:spTree>
    <p:extLst>
      <p:ext uri="{BB962C8B-B14F-4D97-AF65-F5344CB8AC3E}">
        <p14:creationId xmlns:p14="http://schemas.microsoft.com/office/powerpoint/2010/main" val="46994627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42" r:id="rId11"/>
  </p:sldLayoutIdLst>
  <p:transition>
    <p:wipe dir="r"/>
  </p:transition>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id="{285EFBBE-180F-4108-B236-5301BB970D72}"/>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5</a:t>
            </a:r>
            <a:r>
              <a:rPr lang="en-US" sz="1700" dirty="0">
                <a:solidFill>
                  <a:srgbClr val="198A46"/>
                </a:solidFill>
                <a:cs typeface="+mn-cs"/>
              </a:rPr>
              <a:t>  </a:t>
            </a:r>
            <a:r>
              <a:rPr lang="en-US" sz="2100" dirty="0">
                <a:solidFill>
                  <a:srgbClr val="198A46"/>
                </a:solidFill>
                <a:cs typeface="+mn-cs"/>
              </a:rPr>
              <a:t>Inflation</a:t>
            </a:r>
          </a:p>
        </p:txBody>
      </p:sp>
    </p:spTree>
    <p:extLst>
      <p:ext uri="{BB962C8B-B14F-4D97-AF65-F5344CB8AC3E}">
        <p14:creationId xmlns:p14="http://schemas.microsoft.com/office/powerpoint/2010/main" val="307249611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5.xml"/><Relationship Id="rId7" Type="http://schemas.openxmlformats.org/officeDocument/2006/relationships/image" Target="../media/image13.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34.xml"/><Relationship Id="rId7"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26.png"/><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vmlDrawing" Target="../drawings/vmlDrawing11.vml"/><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7.wmf"/><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hapter 5">
            <a:extLst>
              <a:ext uri="{FF2B5EF4-FFF2-40B4-BE49-F238E27FC236}">
                <a16:creationId xmlns:a16="http://schemas.microsoft.com/office/drawing/2014/main" id="{F39C6866-DA28-4C3F-92D0-49B24B1E6E77}"/>
              </a:ext>
            </a:extLst>
          </p:cNvPr>
          <p:cNvPicPr>
            <a:picLocks noGrp="1" noChangeAspect="1"/>
          </p:cNvPicPr>
          <p:nvPr>
            <p:ph type="pic" sz="quarter" idx="12"/>
          </p:nvPr>
        </p:nvPicPr>
        <p:blipFill>
          <a:blip r:embed="rId3"/>
          <a:stretch>
            <a:fillRect/>
          </a:stretch>
        </p:blipFill>
        <p:spPr>
          <a:xfrm>
            <a:off x="389052" y="624700"/>
            <a:ext cx="2674650" cy="2506365"/>
          </a:xfrm>
          <a:prstGeom prst="rect">
            <a:avLst/>
          </a:prstGeom>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405125" y="3274492"/>
            <a:ext cx="2684503" cy="1594157"/>
          </a:xfrm>
        </p:spPr>
        <p:txBody>
          <a:bodyPr/>
          <a:lstStyle/>
          <a:p>
            <a:r>
              <a:rPr lang="en-US" dirty="0"/>
              <a:t>Inflation: Its Causes, Effects, and Social Costs</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211768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Money demand and the quantity equation, part 1</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b="1" i="1" dirty="0"/>
              <a:t>M</a:t>
            </a:r>
            <a:r>
              <a:rPr lang="en-US" dirty="0"/>
              <a:t>/</a:t>
            </a:r>
            <a:r>
              <a:rPr lang="en-US" b="1" i="1" dirty="0"/>
              <a:t>P</a:t>
            </a:r>
            <a:r>
              <a:rPr lang="en-US" dirty="0"/>
              <a:t> = </a:t>
            </a:r>
            <a:r>
              <a:rPr lang="en-US" b="1" dirty="0">
                <a:solidFill>
                  <a:srgbClr val="CC0000"/>
                </a:solidFill>
              </a:rPr>
              <a:t>real money balances</a:t>
            </a:r>
            <a:r>
              <a:rPr lang="en-US" dirty="0"/>
              <a:t>, the purchasing power of the money supply.</a:t>
            </a:r>
          </a:p>
          <a:p>
            <a:pPr marL="347663" indent="-347663">
              <a:spcBef>
                <a:spcPts val="600"/>
              </a:spcBef>
              <a:buClr>
                <a:schemeClr val="tx1"/>
              </a:buClr>
              <a:buSzPct val="100000"/>
              <a:buFont typeface="Arial" panose="020B0604020202020204" pitchFamily="34" charset="0"/>
              <a:buChar char="•"/>
            </a:pPr>
            <a:r>
              <a:rPr lang="en-US" dirty="0"/>
              <a:t>A simple money demand function:</a:t>
            </a:r>
          </a:p>
          <a:p>
            <a:pPr marL="288925" indent="228600">
              <a:spcBef>
                <a:spcPts val="600"/>
              </a:spcBef>
              <a:buClr>
                <a:schemeClr val="tx1"/>
              </a:buClr>
              <a:buSzPct val="100000"/>
            </a:pPr>
            <a:r>
              <a:rPr lang="en-US" dirty="0"/>
              <a:t>(</a:t>
            </a:r>
            <a:r>
              <a:rPr lang="en-US" b="1" i="1" dirty="0"/>
              <a:t>M</a:t>
            </a:r>
            <a:r>
              <a:rPr lang="en-US" dirty="0"/>
              <a:t>/</a:t>
            </a:r>
            <a:r>
              <a:rPr lang="en-US" b="1" i="1" dirty="0"/>
              <a:t>P</a:t>
            </a:r>
            <a:r>
              <a:rPr lang="en-US" dirty="0"/>
              <a:t> )</a:t>
            </a:r>
            <a:r>
              <a:rPr lang="en-US" i="1" baseline="30000" dirty="0"/>
              <a:t>d</a:t>
            </a:r>
            <a:r>
              <a:rPr lang="en-US" dirty="0"/>
              <a:t> = </a:t>
            </a:r>
            <a:r>
              <a:rPr lang="en-US" b="1" i="1" dirty="0"/>
              <a:t>k</a:t>
            </a:r>
            <a:r>
              <a:rPr lang="en-US" dirty="0"/>
              <a:t> </a:t>
            </a:r>
            <a:r>
              <a:rPr lang="en-US" b="1" i="1" dirty="0"/>
              <a:t>Y</a:t>
            </a:r>
            <a:br>
              <a:rPr lang="en-US" dirty="0"/>
            </a:br>
            <a:r>
              <a:rPr lang="en-US" dirty="0"/>
              <a:t>where</a:t>
            </a:r>
            <a:br>
              <a:rPr lang="en-US" dirty="0"/>
            </a:br>
            <a:r>
              <a:rPr lang="en-US" b="1" i="1" dirty="0"/>
              <a:t>k</a:t>
            </a:r>
            <a:r>
              <a:rPr lang="en-US" dirty="0"/>
              <a:t> = how much money people wish to hold for each dollar of income.</a:t>
            </a:r>
          </a:p>
          <a:p>
            <a:pPr indent="576263">
              <a:spcBef>
                <a:spcPts val="600"/>
              </a:spcBef>
            </a:pPr>
            <a:r>
              <a:rPr lang="en-US" dirty="0"/>
              <a:t>(</a:t>
            </a:r>
            <a:r>
              <a:rPr lang="en-US" b="1" i="1" dirty="0"/>
              <a:t>k</a:t>
            </a:r>
            <a:r>
              <a:rPr lang="en-US" dirty="0"/>
              <a:t> is exogenous)</a:t>
            </a:r>
          </a:p>
        </p:txBody>
      </p:sp>
    </p:spTree>
    <p:extLst>
      <p:ext uri="{BB962C8B-B14F-4D97-AF65-F5344CB8AC3E}">
        <p14:creationId xmlns:p14="http://schemas.microsoft.com/office/powerpoint/2010/main" val="64672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Money demand and the quantity equation, part 2</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Money demand: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
            </a:r>
            <a:r>
              <a:rPr lang="en-US" i="1" baseline="30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t>
            </a: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Quantity equation: </a:t>
            </a:r>
            <a:r>
              <a:rPr lang="en-US" b="1" i="1" dirty="0">
                <a:latin typeface="Arial" panose="020B0604020202020204" pitchFamily="34" charset="0"/>
                <a:cs typeface="Arial" panose="020B0604020202020204" pitchFamily="34" charset="0"/>
              </a:rPr>
              <a:t>M </a:t>
            </a:r>
            <a:r>
              <a:rPr lang="en-US" b="1" dirty="0">
                <a:latin typeface="Arial" panose="020B0604020202020204" pitchFamily="34" charset="0"/>
                <a:ea typeface="ＭＳ ゴシック"/>
                <a:cs typeface="Arial" panose="020B0604020202020204" pitchFamily="34" charset="0"/>
              </a:rPr>
              <a:t>× </a:t>
            </a:r>
            <a:r>
              <a:rPr lang="en-US" b="1"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ea typeface="ＭＳ ゴシック"/>
                <a:cs typeface="Arial" panose="020B0604020202020204" pitchFamily="34" charset="0"/>
              </a:rPr>
              <a:t>× </a:t>
            </a:r>
            <a:r>
              <a:rPr lang="en-US" b="1" i="1" dirty="0">
                <a:latin typeface="Arial" panose="020B0604020202020204" pitchFamily="34" charset="0"/>
                <a:cs typeface="Arial" panose="020B0604020202020204" pitchFamily="34" charset="0"/>
              </a:rPr>
              <a:t>Y</a:t>
            </a:r>
            <a:endParaRPr lang="en-US" dirty="0">
              <a:latin typeface="Arial" panose="020B0604020202020204" pitchFamily="34" charset="0"/>
              <a:cs typeface="Arial" panose="020B0604020202020204" pitchFamily="34" charset="0"/>
            </a:endParaRP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connection between them: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 1/</a:t>
            </a:r>
            <a:r>
              <a:rPr lang="en-US" b="1" i="1" dirty="0">
                <a:latin typeface="Arial" panose="020B0604020202020204" pitchFamily="34" charset="0"/>
                <a:cs typeface="Arial" panose="020B0604020202020204" pitchFamily="34" charset="0"/>
              </a:rPr>
              <a:t>V</a:t>
            </a: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When people hold lots of money relative to their incomes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is large), money changes hands infrequently (</a:t>
            </a:r>
            <a:r>
              <a:rPr lang="en-US" b="1"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is small).</a:t>
            </a:r>
          </a:p>
        </p:txBody>
      </p:sp>
    </p:spTree>
    <p:extLst>
      <p:ext uri="{BB962C8B-B14F-4D97-AF65-F5344CB8AC3E}">
        <p14:creationId xmlns:p14="http://schemas.microsoft.com/office/powerpoint/2010/main" val="318664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Back to the quantity theory of money</a:t>
            </a:r>
            <a:endParaRPr lang="en-US" dirty="0"/>
          </a:p>
        </p:txBody>
      </p:sp>
      <p:sp>
        <p:nvSpPr>
          <p:cNvPr id="4" name="Content Placeholder 5"/>
          <p:cNvSpPr>
            <a:spLocks noGrp="1"/>
          </p:cNvSpPr>
          <p:nvPr>
            <p:ph type="body" sz="quarter" idx="10"/>
          </p:nvPr>
        </p:nvSpPr>
        <p:spPr>
          <a:xfrm>
            <a:off x="478361" y="1219686"/>
            <a:ext cx="8326006" cy="1125949"/>
          </a:xfrm>
        </p:spPr>
        <p:txBody>
          <a:bodyPr/>
          <a:lstStyle/>
          <a:p>
            <a:pPr>
              <a:spcBef>
                <a:spcPct val="60000"/>
              </a:spcBef>
            </a:pPr>
            <a:r>
              <a:rPr lang="en-US" dirty="0"/>
              <a:t>Starts with quantity equation</a:t>
            </a:r>
          </a:p>
          <a:p>
            <a:pPr>
              <a:spcBef>
                <a:spcPct val="60000"/>
              </a:spcBef>
            </a:pPr>
            <a:r>
              <a:rPr lang="en-US" dirty="0"/>
              <a:t>Assumes </a:t>
            </a:r>
            <a:r>
              <a:rPr lang="en-US" b="1" i="1" dirty="0"/>
              <a:t>V</a:t>
            </a:r>
            <a:r>
              <a:rPr lang="en-US" dirty="0"/>
              <a:t> is constant and exogenous:</a:t>
            </a:r>
          </a:p>
        </p:txBody>
      </p:sp>
      <p:graphicFrame>
        <p:nvGraphicFramePr>
          <p:cNvPr id="10" name="Object 2" descr="An equation reads, V equals V bar."/>
          <p:cNvGraphicFramePr>
            <a:graphicFrameLocks noChangeAspect="1"/>
          </p:cNvGraphicFramePr>
          <p:nvPr>
            <p:extLst>
              <p:ext uri="{D42A27DB-BD31-4B8C-83A1-F6EECF244321}">
                <p14:modId xmlns:p14="http://schemas.microsoft.com/office/powerpoint/2010/main" val="3011424184"/>
              </p:ext>
            </p:extLst>
          </p:nvPr>
        </p:nvGraphicFramePr>
        <p:xfrm>
          <a:off x="6152923" y="1779678"/>
          <a:ext cx="1127125" cy="577850"/>
        </p:xfrm>
        <a:graphic>
          <a:graphicData uri="http://schemas.openxmlformats.org/presentationml/2006/ole">
            <mc:AlternateContent xmlns:mc="http://schemas.openxmlformats.org/markup-compatibility/2006">
              <mc:Choice xmlns:v="urn:schemas-microsoft-com:vml" Requires="v">
                <p:oleObj spid="_x0000_s3676" name="Equation" r:id="rId4" imgW="469800" imgH="241200" progId="Equation.DSMT4">
                  <p:embed/>
                </p:oleObj>
              </mc:Choice>
              <mc:Fallback>
                <p:oleObj name="Equation" r:id="rId4" imgW="469800" imgH="241200" progId="Equation.DSMT4">
                  <p:embed/>
                  <p:pic>
                    <p:nvPicPr>
                      <p:cNvPr id="61444" name="Object 2"/>
                      <p:cNvPicPr>
                        <a:picLocks noChangeAspect="1" noChangeArrowheads="1"/>
                      </p:cNvPicPr>
                      <p:nvPr/>
                    </p:nvPicPr>
                    <p:blipFill>
                      <a:blip r:embed="rId5"/>
                      <a:srcRect/>
                      <a:stretch>
                        <a:fillRect/>
                      </a:stretch>
                    </p:blipFill>
                    <p:spPr bwMode="auto">
                      <a:xfrm>
                        <a:off x="6152923" y="1779678"/>
                        <a:ext cx="112712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ontent Placeholder 5"/>
          <p:cNvSpPr>
            <a:spLocks noGrp="1"/>
          </p:cNvSpPr>
          <p:nvPr>
            <p:ph sz="quarter" idx="12"/>
          </p:nvPr>
        </p:nvSpPr>
        <p:spPr>
          <a:xfrm>
            <a:off x="477838" y="2554062"/>
            <a:ext cx="8326437" cy="528430"/>
          </a:xfrm>
        </p:spPr>
        <p:txBody>
          <a:bodyPr/>
          <a:lstStyle/>
          <a:p>
            <a:r>
              <a:rPr lang="en-US" dirty="0"/>
              <a:t>Then, the quantity equation becomes:</a:t>
            </a:r>
          </a:p>
        </p:txBody>
      </p:sp>
      <p:graphicFrame>
        <p:nvGraphicFramePr>
          <p:cNvPr id="11" name="Object 3" descr="An equation reads, M times V bar equals P times Y."/>
          <p:cNvGraphicFramePr>
            <a:graphicFrameLocks noChangeAspect="1"/>
          </p:cNvGraphicFramePr>
          <p:nvPr>
            <p:extLst>
              <p:ext uri="{D42A27DB-BD31-4B8C-83A1-F6EECF244321}">
                <p14:modId xmlns:p14="http://schemas.microsoft.com/office/powerpoint/2010/main" val="1711261120"/>
              </p:ext>
            </p:extLst>
          </p:nvPr>
        </p:nvGraphicFramePr>
        <p:xfrm>
          <a:off x="3530851" y="3291234"/>
          <a:ext cx="2193925" cy="604837"/>
        </p:xfrm>
        <a:graphic>
          <a:graphicData uri="http://schemas.openxmlformats.org/presentationml/2006/ole">
            <mc:AlternateContent xmlns:mc="http://schemas.openxmlformats.org/markup-compatibility/2006">
              <mc:Choice xmlns:v="urn:schemas-microsoft-com:vml" Requires="v">
                <p:oleObj spid="_x0000_s3677" name="Equation" r:id="rId6" imgW="876240" imgH="241200" progId="Equation.DSMT4">
                  <p:embed/>
                </p:oleObj>
              </mc:Choice>
              <mc:Fallback>
                <p:oleObj name="Equation" r:id="rId6" imgW="876240" imgH="241200" progId="Equation.DSMT4">
                  <p:embed/>
                  <p:pic>
                    <p:nvPicPr>
                      <p:cNvPr id="61446" name="Object 3"/>
                      <p:cNvPicPr>
                        <a:picLocks noChangeAspect="1" noChangeArrowheads="1"/>
                      </p:cNvPicPr>
                      <p:nvPr/>
                    </p:nvPicPr>
                    <p:blipFill>
                      <a:blip r:embed="rId7"/>
                      <a:srcRect/>
                      <a:stretch>
                        <a:fillRect/>
                      </a:stretch>
                    </p:blipFill>
                    <p:spPr bwMode="auto">
                      <a:xfrm>
                        <a:off x="3530851" y="3291234"/>
                        <a:ext cx="2193925"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2775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quantity theory of money, part 1</a:t>
            </a:r>
            <a:endParaRPr lang="en-US" dirty="0"/>
          </a:p>
        </p:txBody>
      </p:sp>
      <p:graphicFrame>
        <p:nvGraphicFramePr>
          <p:cNvPr id="9" name="Object 3" descr="An equation reads, M times V bar equals P times Y."/>
          <p:cNvGraphicFramePr>
            <a:graphicFrameLocks noChangeAspect="1"/>
          </p:cNvGraphicFramePr>
          <p:nvPr>
            <p:extLst>
              <p:ext uri="{D42A27DB-BD31-4B8C-83A1-F6EECF244321}">
                <p14:modId xmlns:p14="http://schemas.microsoft.com/office/powerpoint/2010/main" val="907687709"/>
              </p:ext>
            </p:extLst>
          </p:nvPr>
        </p:nvGraphicFramePr>
        <p:xfrm>
          <a:off x="3145666" y="1392928"/>
          <a:ext cx="2193925" cy="604837"/>
        </p:xfrm>
        <a:graphic>
          <a:graphicData uri="http://schemas.openxmlformats.org/presentationml/2006/ole">
            <mc:AlternateContent xmlns:mc="http://schemas.openxmlformats.org/markup-compatibility/2006">
              <mc:Choice xmlns:v="urn:schemas-microsoft-com:vml" Requires="v">
                <p:oleObj spid="_x0000_s4399" name="Equation" r:id="rId4" imgW="876240" imgH="241200" progId="Equation.DSMT4">
                  <p:embed/>
                </p:oleObj>
              </mc:Choice>
              <mc:Fallback>
                <p:oleObj name="Equation" r:id="rId4" imgW="876240" imgH="241200" progId="Equation.DSMT4">
                  <p:embed/>
                  <p:pic>
                    <p:nvPicPr>
                      <p:cNvPr id="11" name="Object 3"/>
                      <p:cNvPicPr>
                        <a:picLocks noChangeAspect="1" noChangeArrowheads="1"/>
                      </p:cNvPicPr>
                      <p:nvPr/>
                    </p:nvPicPr>
                    <p:blipFill>
                      <a:blip r:embed="rId5"/>
                      <a:srcRect/>
                      <a:stretch>
                        <a:fillRect/>
                      </a:stretch>
                    </p:blipFill>
                    <p:spPr bwMode="auto">
                      <a:xfrm>
                        <a:off x="3145666" y="1392928"/>
                        <a:ext cx="2193925"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Content Placeholder 2"/>
          <p:cNvSpPr>
            <a:spLocks noGrp="1"/>
          </p:cNvSpPr>
          <p:nvPr>
            <p:ph type="body" sz="quarter" idx="10"/>
          </p:nvPr>
        </p:nvSpPr>
        <p:spPr>
          <a:xfrm>
            <a:off x="478361" y="2146852"/>
            <a:ext cx="8326006" cy="4431658"/>
          </a:xfrm>
        </p:spPr>
        <p:txBody>
          <a:bodyPr/>
          <a:lstStyle/>
          <a:p>
            <a:pPr>
              <a:spcBef>
                <a:spcPct val="40000"/>
              </a:spcBef>
              <a:buClr>
                <a:srgbClr val="CC0000"/>
              </a:buClr>
            </a:pPr>
            <a:r>
              <a:rPr lang="en-US" dirty="0">
                <a:latin typeface="Arial" panose="020B0604020202020204" pitchFamily="34" charset="0"/>
                <a:cs typeface="Arial" panose="020B0604020202020204" pitchFamily="34" charset="0"/>
              </a:rPr>
              <a:t>How the price level is determined:</a:t>
            </a:r>
          </a:p>
          <a:p>
            <a:pPr lvl="1">
              <a:lnSpc>
                <a:spcPct val="105000"/>
              </a:lnSpc>
              <a:spcBef>
                <a:spcPct val="40000"/>
              </a:spcBef>
              <a:buClr>
                <a:srgbClr val="008000"/>
              </a:buClr>
              <a:buFont typeface="Arial" panose="020B0604020202020204" pitchFamily="34" charset="0"/>
              <a:buChar char="•"/>
            </a:pPr>
            <a:r>
              <a:rPr lang="en-US" dirty="0">
                <a:latin typeface="Arial" panose="020B0604020202020204" pitchFamily="34" charset="0"/>
                <a:cs typeface="Arial" panose="020B0604020202020204" pitchFamily="34" charset="0"/>
              </a:rPr>
              <a:t>With </a:t>
            </a:r>
            <a:r>
              <a:rPr lang="en-US" b="1"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constant, the money supply determines nominal GDP (</a:t>
            </a: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ea typeface="ＭＳ ゴシック"/>
                <a:cs typeface="Arial" panose="020B0604020202020204" pitchFamily="34" charset="0"/>
              </a:rPr>
              <a:t>×</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a:t>
            </a:r>
          </a:p>
          <a:p>
            <a:pPr lvl="1">
              <a:lnSpc>
                <a:spcPct val="105000"/>
              </a:lnSpc>
              <a:spcBef>
                <a:spcPct val="40000"/>
              </a:spcBef>
              <a:buClr>
                <a:srgbClr val="008000"/>
              </a:buClr>
              <a:buFont typeface="Arial" panose="020B0604020202020204" pitchFamily="34" charset="0"/>
              <a:buChar char="•"/>
            </a:pPr>
            <a:r>
              <a:rPr lang="en-US" dirty="0">
                <a:latin typeface="Arial" panose="020B0604020202020204" pitchFamily="34" charset="0"/>
                <a:cs typeface="Arial" panose="020B0604020202020204" pitchFamily="34" charset="0"/>
              </a:rPr>
              <a:t>Real GDP is determined by the economy’s supplies of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and the production function (Chapter 3).</a:t>
            </a:r>
          </a:p>
          <a:p>
            <a:pPr lvl="1">
              <a:lnSpc>
                <a:spcPct val="105000"/>
              </a:lnSpc>
              <a:spcBef>
                <a:spcPct val="40000"/>
              </a:spcBef>
              <a:buClr>
                <a:srgbClr val="008000"/>
              </a:buClr>
              <a:buFont typeface="Arial" panose="020B0604020202020204" pitchFamily="34" charset="0"/>
              <a:buChar char="•"/>
            </a:pPr>
            <a:r>
              <a:rPr lang="en-US" dirty="0">
                <a:latin typeface="Arial" panose="020B0604020202020204" pitchFamily="34" charset="0"/>
                <a:cs typeface="Arial" panose="020B0604020202020204" pitchFamily="34" charset="0"/>
              </a:rPr>
              <a:t>The price level is </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(nominal GDP)/(real GDP).</a:t>
            </a:r>
          </a:p>
        </p:txBody>
      </p:sp>
    </p:spTree>
    <p:extLst>
      <p:ext uri="{BB962C8B-B14F-4D97-AF65-F5344CB8AC3E}">
        <p14:creationId xmlns:p14="http://schemas.microsoft.com/office/powerpoint/2010/main" val="176597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A85232"/>
                </a:solidFill>
              </a:rPr>
              <a:t>The quantity theory of money, part 2</a:t>
            </a:r>
            <a:endParaRPr lang="en-US" dirty="0"/>
          </a:p>
        </p:txBody>
      </p:sp>
      <p:sp>
        <p:nvSpPr>
          <p:cNvPr id="8" name="Content Placeholder 7"/>
          <p:cNvSpPr>
            <a:spLocks noGrp="1"/>
          </p:cNvSpPr>
          <p:nvPr>
            <p:ph type="body" sz="quarter" idx="10"/>
          </p:nvPr>
        </p:nvSpPr>
        <p:spPr>
          <a:xfrm>
            <a:off x="478361" y="1219686"/>
            <a:ext cx="8326006" cy="1811749"/>
          </a:xfrm>
        </p:spPr>
        <p:txBody>
          <a:bodyPr/>
          <a:lstStyle/>
          <a:p>
            <a:pPr marL="342900" indent="-342900">
              <a:spcBef>
                <a:spcPts val="600"/>
              </a:spcBef>
              <a:buClr>
                <a:schemeClr val="tx1"/>
              </a:buClr>
              <a:buSzPct val="100000"/>
              <a:buFont typeface="Arial" panose="020B0604020202020204" pitchFamily="34" charset="0"/>
              <a:buChar char="•"/>
            </a:pPr>
            <a:r>
              <a:rPr lang="en-US" i="1" dirty="0"/>
              <a:t>Recall from Chapter 2:</a:t>
            </a:r>
            <a:br>
              <a:rPr lang="en-US" i="1" dirty="0"/>
            </a:br>
            <a:r>
              <a:rPr lang="en-US" dirty="0"/>
              <a:t>The growth rate of a product equals the sum of the growth rates.</a:t>
            </a:r>
          </a:p>
          <a:p>
            <a:pPr marL="342900" indent="-342900">
              <a:spcBef>
                <a:spcPts val="600"/>
              </a:spcBef>
              <a:buClr>
                <a:schemeClr val="tx1"/>
              </a:buClr>
              <a:buSzPct val="100000"/>
              <a:buFont typeface="Arial" panose="020B0604020202020204" pitchFamily="34" charset="0"/>
              <a:buChar char="•"/>
            </a:pPr>
            <a:r>
              <a:rPr lang="en-US" dirty="0"/>
              <a:t>The quantity equation in growth rates:</a:t>
            </a:r>
          </a:p>
        </p:txBody>
      </p:sp>
      <p:pic>
        <p:nvPicPr>
          <p:cNvPr id="13" name="Picture Placeholder 12" descr="An equation is shown. The equation reads, (delta M over M) plus (delta V over V) equals (delta P over P) plus (delta Y over Y). A callout points toward V and reads, The quantity theory of money assumes V is constant, so delta V over V equals 0."/>
          <p:cNvPicPr>
            <a:picLocks noGrp="1" noChangeAspect="1"/>
          </p:cNvPicPr>
          <p:nvPr>
            <p:ph type="pic" sz="quarter" idx="13"/>
          </p:nvPr>
        </p:nvPicPr>
        <p:blipFill>
          <a:blip r:embed="rId3"/>
          <a:stretch>
            <a:fillRect/>
          </a:stretch>
        </p:blipFill>
        <p:spPr>
          <a:xfrm>
            <a:off x="1872823" y="3211178"/>
            <a:ext cx="5961176" cy="2604884"/>
          </a:xfrm>
          <a:prstGeom prst="rect">
            <a:avLst/>
          </a:prstGeom>
        </p:spPr>
      </p:pic>
    </p:spTree>
    <p:extLst>
      <p:ext uri="{BB962C8B-B14F-4D97-AF65-F5344CB8AC3E}">
        <p14:creationId xmlns:p14="http://schemas.microsoft.com/office/powerpoint/2010/main" val="345900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rgbClr val="A85232"/>
                </a:solidFill>
              </a:rPr>
              <a:t>The quantity theory of money, part 3</a:t>
            </a:r>
            <a:endParaRPr lang="en-US" dirty="0"/>
          </a:p>
        </p:txBody>
      </p:sp>
      <p:sp>
        <p:nvSpPr>
          <p:cNvPr id="3" name="Content Placeholder 10"/>
          <p:cNvSpPr>
            <a:spLocks noGrp="1"/>
          </p:cNvSpPr>
          <p:nvPr>
            <p:ph type="body" sz="quarter" idx="10"/>
          </p:nvPr>
        </p:nvSpPr>
        <p:spPr>
          <a:xfrm>
            <a:off x="478361" y="1219686"/>
            <a:ext cx="4169839" cy="996740"/>
          </a:xfrm>
        </p:spPr>
        <p:txBody>
          <a:bodyPr/>
          <a:lstStyle/>
          <a:p>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(Greek letter </a:t>
            </a:r>
            <a:r>
              <a:rPr lang="en-US" i="1" dirty="0">
                <a:latin typeface="Arial" panose="020B0604020202020204" pitchFamily="34" charset="0"/>
                <a:cs typeface="Arial" panose="020B0604020202020204" pitchFamily="34" charset="0"/>
                <a:sym typeface="Symbol" pitchFamily="18" charset="2"/>
              </a:rPr>
              <a:t>pi </a:t>
            </a:r>
            <a:r>
              <a:rPr lang="en-US" dirty="0">
                <a:latin typeface="Arial" panose="020B0604020202020204" pitchFamily="34" charset="0"/>
                <a:cs typeface="Arial" panose="020B0604020202020204" pitchFamily="34" charset="0"/>
                <a:sym typeface="Symbol" pitchFamily="18" charset="2"/>
              </a:rPr>
              <a:t>) denotes the inflation rate:</a:t>
            </a:r>
          </a:p>
        </p:txBody>
      </p:sp>
      <p:graphicFrame>
        <p:nvGraphicFramePr>
          <p:cNvPr id="18" name="Object 3" descr="An equation reads, pi equals delta P over P."/>
          <p:cNvGraphicFramePr>
            <a:graphicFrameLocks noChangeAspect="1"/>
          </p:cNvGraphicFramePr>
          <p:nvPr>
            <p:extLst>
              <p:ext uri="{D42A27DB-BD31-4B8C-83A1-F6EECF244321}">
                <p14:modId xmlns:p14="http://schemas.microsoft.com/office/powerpoint/2010/main" val="1190738008"/>
              </p:ext>
            </p:extLst>
          </p:nvPr>
        </p:nvGraphicFramePr>
        <p:xfrm>
          <a:off x="5137150" y="1290638"/>
          <a:ext cx="1306513" cy="946150"/>
        </p:xfrm>
        <a:graphic>
          <a:graphicData uri="http://schemas.openxmlformats.org/presentationml/2006/ole">
            <mc:AlternateContent xmlns:mc="http://schemas.openxmlformats.org/markup-compatibility/2006">
              <mc:Choice xmlns:v="urn:schemas-microsoft-com:vml" Requires="v">
                <p:oleObj spid="_x0000_s7048" name="Equation" r:id="rId4" imgW="545760" imgH="393480" progId="Equation.DSMT4">
                  <p:embed/>
                </p:oleObj>
              </mc:Choice>
              <mc:Fallback>
                <p:oleObj name="Equation" r:id="rId4" imgW="545760" imgH="393480" progId="Equation.DSMT4">
                  <p:embed/>
                  <p:pic>
                    <p:nvPicPr>
                      <p:cNvPr id="67589" name="Object 3"/>
                      <p:cNvPicPr>
                        <a:picLocks noChangeAspect="1" noChangeArrowheads="1"/>
                      </p:cNvPicPr>
                      <p:nvPr/>
                    </p:nvPicPr>
                    <p:blipFill>
                      <a:blip r:embed="rId5"/>
                      <a:srcRect/>
                      <a:stretch>
                        <a:fillRect/>
                      </a:stretch>
                    </p:blipFill>
                    <p:spPr bwMode="auto">
                      <a:xfrm>
                        <a:off x="5137150" y="1290638"/>
                        <a:ext cx="1306513"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Content Placeholder 10"/>
          <p:cNvSpPr>
            <a:spLocks noGrp="1"/>
          </p:cNvSpPr>
          <p:nvPr>
            <p:ph sz="quarter" idx="12"/>
          </p:nvPr>
        </p:nvSpPr>
        <p:spPr>
          <a:xfrm>
            <a:off x="400502" y="2607469"/>
            <a:ext cx="3903141" cy="1070009"/>
          </a:xfrm>
        </p:spPr>
        <p:txBody>
          <a:bodyPr/>
          <a:lstStyle/>
          <a:p>
            <a:r>
              <a:rPr lang="en-US" dirty="0"/>
              <a:t>The result from the preceding slide:</a:t>
            </a:r>
          </a:p>
        </p:txBody>
      </p:sp>
      <p:graphicFrame>
        <p:nvGraphicFramePr>
          <p:cNvPr id="19" name="Object 2" descr="An equation reads, delta M over M equals delta P over P plus delta Y over Y."/>
          <p:cNvGraphicFramePr>
            <a:graphicFrameLocks noChangeAspect="1"/>
          </p:cNvGraphicFramePr>
          <p:nvPr>
            <p:extLst>
              <p:ext uri="{D42A27DB-BD31-4B8C-83A1-F6EECF244321}">
                <p14:modId xmlns:p14="http://schemas.microsoft.com/office/powerpoint/2010/main" val="2429233420"/>
              </p:ext>
            </p:extLst>
          </p:nvPr>
        </p:nvGraphicFramePr>
        <p:xfrm>
          <a:off x="4741863" y="2751138"/>
          <a:ext cx="2352675" cy="831850"/>
        </p:xfrm>
        <a:graphic>
          <a:graphicData uri="http://schemas.openxmlformats.org/presentationml/2006/ole">
            <mc:AlternateContent xmlns:mc="http://schemas.openxmlformats.org/markup-compatibility/2006">
              <mc:Choice xmlns:v="urn:schemas-microsoft-com:vml" Requires="v">
                <p:oleObj spid="_x0000_s7049" name="Equation" r:id="rId6" imgW="1117440" imgH="393480" progId="Equation.DSMT4">
                  <p:embed/>
                </p:oleObj>
              </mc:Choice>
              <mc:Fallback>
                <p:oleObj name="Equation" r:id="rId6" imgW="1117440" imgH="393480" progId="Equation.DSMT4">
                  <p:embed/>
                  <p:pic>
                    <p:nvPicPr>
                      <p:cNvPr id="67588" name="Object 2"/>
                      <p:cNvPicPr>
                        <a:picLocks noChangeAspect="1" noChangeArrowheads="1"/>
                      </p:cNvPicPr>
                      <p:nvPr/>
                    </p:nvPicPr>
                    <p:blipFill>
                      <a:blip r:embed="rId7"/>
                      <a:srcRect/>
                      <a:stretch>
                        <a:fillRect/>
                      </a:stretch>
                    </p:blipFill>
                    <p:spPr bwMode="auto">
                      <a:xfrm>
                        <a:off x="4741863" y="2751138"/>
                        <a:ext cx="23526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Content Placeholder 13"/>
          <p:cNvSpPr>
            <a:spLocks noGrp="1"/>
          </p:cNvSpPr>
          <p:nvPr>
            <p:ph sz="quarter" idx="14"/>
          </p:nvPr>
        </p:nvSpPr>
        <p:spPr>
          <a:xfrm>
            <a:off x="489397" y="3837476"/>
            <a:ext cx="3466377" cy="847804"/>
          </a:xfrm>
        </p:spPr>
        <p:txBody>
          <a:bodyPr/>
          <a:lstStyle/>
          <a:p>
            <a:r>
              <a:rPr lang="en-US" dirty="0">
                <a:latin typeface="Arial" panose="020B0604020202020204" pitchFamily="34" charset="0"/>
                <a:cs typeface="Arial" panose="020B0604020202020204" pitchFamily="34" charset="0"/>
              </a:rPr>
              <a:t>Solve this result for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endParaRPr>
          </a:p>
        </p:txBody>
      </p:sp>
      <p:graphicFrame>
        <p:nvGraphicFramePr>
          <p:cNvPr id="20" name="Object 4" descr="An equation reads, pi equals delta M over M minus delta Y over Y."/>
          <p:cNvGraphicFramePr>
            <a:graphicFrameLocks noChangeAspect="1"/>
          </p:cNvGraphicFramePr>
          <p:nvPr>
            <p:extLst>
              <p:ext uri="{D42A27DB-BD31-4B8C-83A1-F6EECF244321}">
                <p14:modId xmlns:p14="http://schemas.microsoft.com/office/powerpoint/2010/main" val="2589004466"/>
              </p:ext>
            </p:extLst>
          </p:nvPr>
        </p:nvGraphicFramePr>
        <p:xfrm>
          <a:off x="4733925" y="3863975"/>
          <a:ext cx="2366963" cy="1101725"/>
        </p:xfrm>
        <a:graphic>
          <a:graphicData uri="http://schemas.openxmlformats.org/presentationml/2006/ole">
            <mc:AlternateContent xmlns:mc="http://schemas.openxmlformats.org/markup-compatibility/2006">
              <mc:Choice xmlns:v="urn:schemas-microsoft-com:vml" Requires="v">
                <p:oleObj spid="_x0000_s7050" name="Equation" r:id="rId8" imgW="965160" imgH="393480" progId="Equation.DSMT4">
                  <p:embed/>
                </p:oleObj>
              </mc:Choice>
              <mc:Fallback>
                <p:oleObj name="Equation" r:id="rId8" imgW="965160" imgH="393480" progId="Equation.DSMT4">
                  <p:embed/>
                  <p:pic>
                    <p:nvPicPr>
                      <p:cNvPr id="67590" name="Object 4"/>
                      <p:cNvPicPr>
                        <a:picLocks noChangeAspect="1" noChangeArrowheads="1"/>
                      </p:cNvPicPr>
                      <p:nvPr/>
                    </p:nvPicPr>
                    <p:blipFill>
                      <a:blip r:embed="rId9"/>
                      <a:srcRect l="-3999" t="-11620" r="-3999" b="-11620"/>
                      <a:stretch>
                        <a:fillRect/>
                      </a:stretch>
                    </p:blipFill>
                    <p:spPr bwMode="auto">
                      <a:xfrm>
                        <a:off x="4733925" y="3863975"/>
                        <a:ext cx="2366963" cy="1101725"/>
                      </a:xfrm>
                      <a:prstGeom prst="rect">
                        <a:avLst/>
                      </a:prstGeom>
                      <a:solidFill>
                        <a:srgbClr val="FFFFCC"/>
                      </a:solidFill>
                      <a:ln>
                        <a:noFill/>
                      </a:ln>
                      <a:effectLst>
                        <a:outerShdw dist="107763" dir="2700000" algn="ctr" rotWithShape="0">
                          <a:srgbClr val="808080"/>
                        </a:outerShdw>
                      </a:effectLst>
                    </p:spPr>
                  </p:pic>
                </p:oleObj>
              </mc:Fallback>
            </mc:AlternateContent>
          </a:graphicData>
        </a:graphic>
      </p:graphicFrame>
    </p:spTree>
    <p:extLst>
      <p:ext uri="{BB962C8B-B14F-4D97-AF65-F5344CB8AC3E}">
        <p14:creationId xmlns:p14="http://schemas.microsoft.com/office/powerpoint/2010/main" val="395904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A85232"/>
                </a:solidFill>
              </a:rPr>
              <a:t>The quantity theory of money, part 4</a:t>
            </a:r>
            <a:endParaRPr lang="en-US" dirty="0"/>
          </a:p>
        </p:txBody>
      </p:sp>
      <p:graphicFrame>
        <p:nvGraphicFramePr>
          <p:cNvPr id="13" name="Object 4" descr="An equation reads, pi equals delta M over M minus delta Y over Y."/>
          <p:cNvGraphicFramePr>
            <a:graphicFrameLocks noChangeAspect="1"/>
          </p:cNvGraphicFramePr>
          <p:nvPr>
            <p:extLst>
              <p:ext uri="{D42A27DB-BD31-4B8C-83A1-F6EECF244321}">
                <p14:modId xmlns:p14="http://schemas.microsoft.com/office/powerpoint/2010/main" val="19695907"/>
              </p:ext>
            </p:extLst>
          </p:nvPr>
        </p:nvGraphicFramePr>
        <p:xfrm>
          <a:off x="3388519" y="1384300"/>
          <a:ext cx="2366962" cy="1101725"/>
        </p:xfrm>
        <a:graphic>
          <a:graphicData uri="http://schemas.openxmlformats.org/presentationml/2006/ole">
            <mc:AlternateContent xmlns:mc="http://schemas.openxmlformats.org/markup-compatibility/2006">
              <mc:Choice xmlns:v="urn:schemas-microsoft-com:vml" Requires="v">
                <p:oleObj spid="_x0000_s7472" name="Equation" r:id="rId4" imgW="965160" imgH="393480" progId="Equation.DSMT4">
                  <p:embed/>
                </p:oleObj>
              </mc:Choice>
              <mc:Fallback>
                <p:oleObj name="Equation" r:id="rId4" imgW="965160" imgH="393480" progId="Equation.DSMT4">
                  <p:embed/>
                  <p:pic>
                    <p:nvPicPr>
                      <p:cNvPr id="20" name="Object 4"/>
                      <p:cNvPicPr>
                        <a:picLocks noChangeAspect="1" noChangeArrowheads="1"/>
                      </p:cNvPicPr>
                      <p:nvPr/>
                    </p:nvPicPr>
                    <p:blipFill>
                      <a:blip r:embed="rId5"/>
                      <a:srcRect l="-3999" t="-11620" r="-3999" b="-11620"/>
                      <a:stretch>
                        <a:fillRect/>
                      </a:stretch>
                    </p:blipFill>
                    <p:spPr bwMode="auto">
                      <a:xfrm>
                        <a:off x="3388519" y="1384300"/>
                        <a:ext cx="2366962" cy="1101725"/>
                      </a:xfrm>
                      <a:prstGeom prst="rect">
                        <a:avLst/>
                      </a:prstGeom>
                      <a:solidFill>
                        <a:srgbClr val="FFFFCC"/>
                      </a:solidFill>
                      <a:ln>
                        <a:noFill/>
                      </a:ln>
                      <a:effectLst>
                        <a:outerShdw dist="107763" dir="2700000" algn="ctr" rotWithShape="0">
                          <a:srgbClr val="808080"/>
                        </a:outerShdw>
                      </a:effectLst>
                    </p:spPr>
                  </p:pic>
                </p:oleObj>
              </mc:Fallback>
            </mc:AlternateContent>
          </a:graphicData>
        </a:graphic>
      </p:graphicFrame>
      <p:sp>
        <p:nvSpPr>
          <p:cNvPr id="6" name="Content Placeholder 5"/>
          <p:cNvSpPr>
            <a:spLocks noGrp="1"/>
          </p:cNvSpPr>
          <p:nvPr>
            <p:ph type="body" sz="quarter" idx="10"/>
          </p:nvPr>
        </p:nvSpPr>
        <p:spPr>
          <a:xfrm>
            <a:off x="480769" y="2809947"/>
            <a:ext cx="8278013" cy="1811749"/>
          </a:xfrm>
        </p:spPr>
        <p:txBody>
          <a:bodyPr/>
          <a:lstStyle/>
          <a:p>
            <a:pPr marL="342900" indent="-342900">
              <a:spcBef>
                <a:spcPct val="50000"/>
              </a:spcBef>
              <a:buClr>
                <a:schemeClr val="tx1"/>
              </a:buClr>
              <a:buSzPct val="100000"/>
              <a:buFont typeface="Arial" panose="020B0604020202020204" pitchFamily="34" charset="0"/>
              <a:buChar char="•"/>
            </a:pPr>
            <a:r>
              <a:rPr lang="en-US" dirty="0"/>
              <a:t>Normal economic growth requires a certain amount of money supply growth to facilitate the growth in transactions.</a:t>
            </a:r>
          </a:p>
          <a:p>
            <a:pPr marL="342900" indent="-342900">
              <a:spcBef>
                <a:spcPct val="50000"/>
              </a:spcBef>
              <a:buClr>
                <a:schemeClr val="tx1"/>
              </a:buClr>
              <a:buSzPct val="100000"/>
              <a:buFont typeface="Arial" panose="020B0604020202020204" pitchFamily="34" charset="0"/>
              <a:buChar char="•"/>
            </a:pPr>
            <a:r>
              <a:rPr lang="en-US" dirty="0"/>
              <a:t>Money growth in excess of this amount leads to inflation.</a:t>
            </a:r>
          </a:p>
        </p:txBody>
      </p:sp>
    </p:spTree>
    <p:extLst>
      <p:ext uri="{BB962C8B-B14F-4D97-AF65-F5344CB8AC3E}">
        <p14:creationId xmlns:p14="http://schemas.microsoft.com/office/powerpoint/2010/main" val="232353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quantity theory of money, part 5</a:t>
            </a:r>
            <a:endParaRPr lang="en-US" dirty="0"/>
          </a:p>
        </p:txBody>
      </p:sp>
      <p:graphicFrame>
        <p:nvGraphicFramePr>
          <p:cNvPr id="13" name="Object 4" descr="An equation reads, pi equals delta M over M minus delta Y over Y."/>
          <p:cNvGraphicFramePr>
            <a:graphicFrameLocks noChangeAspect="1"/>
          </p:cNvGraphicFramePr>
          <p:nvPr>
            <p:extLst>
              <p:ext uri="{D42A27DB-BD31-4B8C-83A1-F6EECF244321}">
                <p14:modId xmlns:p14="http://schemas.microsoft.com/office/powerpoint/2010/main" val="2722239251"/>
              </p:ext>
            </p:extLst>
          </p:nvPr>
        </p:nvGraphicFramePr>
        <p:xfrm>
          <a:off x="3388519" y="1392227"/>
          <a:ext cx="2366962" cy="1101725"/>
        </p:xfrm>
        <a:graphic>
          <a:graphicData uri="http://schemas.openxmlformats.org/presentationml/2006/ole">
            <mc:AlternateContent xmlns:mc="http://schemas.openxmlformats.org/markup-compatibility/2006">
              <mc:Choice xmlns:v="urn:schemas-microsoft-com:vml" Requires="v">
                <p:oleObj spid="_x0000_s8496" name="Equation" r:id="rId4" imgW="965160" imgH="393480" progId="Equation.DSMT4">
                  <p:embed/>
                </p:oleObj>
              </mc:Choice>
              <mc:Fallback>
                <p:oleObj name="Equation" r:id="rId4" imgW="965160" imgH="393480" progId="Equation.DSMT4">
                  <p:embed/>
                  <p:pic>
                    <p:nvPicPr>
                      <p:cNvPr id="13" name="Object 4"/>
                      <p:cNvPicPr>
                        <a:picLocks noChangeAspect="1" noChangeArrowheads="1"/>
                      </p:cNvPicPr>
                      <p:nvPr/>
                    </p:nvPicPr>
                    <p:blipFill>
                      <a:blip r:embed="rId5"/>
                      <a:srcRect l="-3999" t="-11620" r="-3999" b="-11620"/>
                      <a:stretch>
                        <a:fillRect/>
                      </a:stretch>
                    </p:blipFill>
                    <p:spPr bwMode="auto">
                      <a:xfrm>
                        <a:off x="3388519" y="1392227"/>
                        <a:ext cx="2366962" cy="1101725"/>
                      </a:xfrm>
                      <a:prstGeom prst="rect">
                        <a:avLst/>
                      </a:prstGeom>
                      <a:solidFill>
                        <a:srgbClr val="FFFFCC"/>
                      </a:solidFill>
                      <a:ln>
                        <a:noFill/>
                      </a:ln>
                      <a:effectLst>
                        <a:outerShdw dist="107763" dir="2700000" algn="ctr" rotWithShape="0">
                          <a:srgbClr val="808080"/>
                        </a:outerShdw>
                      </a:effectLst>
                    </p:spPr>
                  </p:pic>
                </p:oleObj>
              </mc:Fallback>
            </mc:AlternateContent>
          </a:graphicData>
        </a:graphic>
      </p:graphicFrame>
      <p:sp>
        <p:nvSpPr>
          <p:cNvPr id="3" name="Content Placeholder 2"/>
          <p:cNvSpPr>
            <a:spLocks noGrp="1"/>
          </p:cNvSpPr>
          <p:nvPr>
            <p:ph type="body" sz="quarter" idx="10"/>
          </p:nvPr>
        </p:nvSpPr>
        <p:spPr>
          <a:xfrm>
            <a:off x="480769" y="2983776"/>
            <a:ext cx="8208439" cy="1324731"/>
          </a:xfrm>
        </p:spPr>
        <p:txBody>
          <a:bodyPr/>
          <a:lstStyle/>
          <a:p>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Y</a:t>
            </a:r>
            <a:r>
              <a:rPr lang="en-US" i="1" dirty="0">
                <a:latin typeface="Arial" panose="020B0604020202020204" pitchFamily="34" charset="0"/>
                <a:cs typeface="Arial" panose="020B0604020202020204" pitchFamily="34" charset="0"/>
                <a:sym typeface="Symbol" pitchFamily="18" charset="2"/>
              </a:rPr>
              <a:t>/</a:t>
            </a:r>
            <a:r>
              <a:rPr lang="en-US" b="1" i="1" dirty="0">
                <a:latin typeface="Arial" panose="020B0604020202020204" pitchFamily="34" charset="0"/>
                <a:cs typeface="Arial" panose="020B0604020202020204" pitchFamily="34" charset="0"/>
                <a:sym typeface="Symbol" pitchFamily="18" charset="2"/>
              </a:rPr>
              <a:t>Y</a:t>
            </a:r>
            <a:r>
              <a:rPr lang="en-US" dirty="0">
                <a:latin typeface="Arial" panose="020B0604020202020204" pitchFamily="34" charset="0"/>
                <a:cs typeface="Arial" panose="020B0604020202020204" pitchFamily="34" charset="0"/>
              </a:rPr>
              <a:t> depends on growth in the factors of production and on technological progress (all of which we take as given, for now).</a:t>
            </a:r>
          </a:p>
        </p:txBody>
      </p:sp>
      <p:sp>
        <p:nvSpPr>
          <p:cNvPr id="12" name="Content Placeholder 2"/>
          <p:cNvSpPr txBox="1">
            <a:spLocks noGrp="1" noChangeArrowheads="1"/>
          </p:cNvSpPr>
          <p:nvPr>
            <p:ph sz="quarter" idx="12"/>
          </p:nvPr>
        </p:nvSpPr>
        <p:spPr bwMode="auto">
          <a:xfrm>
            <a:off x="964017" y="4488230"/>
            <a:ext cx="6881353" cy="1971883"/>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115000"/>
              </a:lnSpc>
              <a:spcBef>
                <a:spcPct val="45000"/>
              </a:spcBef>
              <a:buClr>
                <a:schemeClr val="accent1"/>
              </a:buClr>
              <a:buSzPct val="90000"/>
              <a:defRPr/>
            </a:pPr>
            <a:r>
              <a:rPr lang="en-US" sz="2700" i="1" dirty="0">
                <a:cs typeface="+mn-cs"/>
              </a:rPr>
              <a:t>Hence, the quantity theory predicts a one-for-one relationship between changes in the money growth rate and changes in the inflation rate. </a:t>
            </a:r>
            <a:endParaRPr lang="en-US" sz="2400" dirty="0">
              <a:cs typeface="+mn-cs"/>
            </a:endParaRPr>
          </a:p>
        </p:txBody>
      </p:sp>
    </p:spTree>
    <p:extLst>
      <p:ext uri="{BB962C8B-B14F-4D97-AF65-F5344CB8AC3E}">
        <p14:creationId xmlns:p14="http://schemas.microsoft.com/office/powerpoint/2010/main" val="4884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Confronting the quantity theory with data</a:t>
            </a:r>
            <a:endParaRPr lang="en-US" dirty="0"/>
          </a:p>
        </p:txBody>
      </p:sp>
      <p:sp>
        <p:nvSpPr>
          <p:cNvPr id="4" name="Content Placeholder 3"/>
          <p:cNvSpPr>
            <a:spLocks noGrp="1"/>
          </p:cNvSpPr>
          <p:nvPr>
            <p:ph type="body" sz="quarter" idx="10"/>
          </p:nvPr>
        </p:nvSpPr>
        <p:spPr/>
        <p:txBody>
          <a:bodyPr/>
          <a:lstStyle/>
          <a:p>
            <a:pPr>
              <a:spcBef>
                <a:spcPct val="50000"/>
              </a:spcBef>
            </a:pPr>
            <a:r>
              <a:rPr lang="en-US" dirty="0"/>
              <a:t>The quantity theory of money implies:</a:t>
            </a:r>
          </a:p>
          <a:p>
            <a:pPr marL="688975" lvl="1" indent="-398463">
              <a:lnSpc>
                <a:spcPct val="105000"/>
              </a:lnSpc>
              <a:spcBef>
                <a:spcPct val="50000"/>
              </a:spcBef>
              <a:buNone/>
            </a:pPr>
            <a:r>
              <a:rPr lang="en-US" b="1" dirty="0">
                <a:solidFill>
                  <a:srgbClr val="CC6600"/>
                </a:solidFill>
              </a:rPr>
              <a:t>1.	</a:t>
            </a:r>
            <a:r>
              <a:rPr lang="en-US" dirty="0"/>
              <a:t>Countries with higher money growth rates should have higher inflation rates.</a:t>
            </a:r>
          </a:p>
          <a:p>
            <a:pPr marL="688975" lvl="1" indent="-398463">
              <a:lnSpc>
                <a:spcPct val="105000"/>
              </a:lnSpc>
              <a:spcBef>
                <a:spcPct val="50000"/>
              </a:spcBef>
              <a:buNone/>
            </a:pPr>
            <a:r>
              <a:rPr lang="en-US" b="1" dirty="0">
                <a:solidFill>
                  <a:srgbClr val="CC6600"/>
                </a:solidFill>
              </a:rPr>
              <a:t>2.	</a:t>
            </a:r>
            <a:r>
              <a:rPr lang="en-US" dirty="0"/>
              <a:t>The long-run trend in a country’s inflation rate should be similar to the long-run trend in the country’s money growth rate.</a:t>
            </a:r>
          </a:p>
          <a:p>
            <a:pPr>
              <a:spcBef>
                <a:spcPct val="50000"/>
              </a:spcBef>
            </a:pPr>
            <a:r>
              <a:rPr lang="en-US" i="1" dirty="0"/>
              <a:t>Are the data consistent with these implications?</a:t>
            </a:r>
          </a:p>
        </p:txBody>
      </p:sp>
    </p:spTree>
    <p:extLst>
      <p:ext uri="{BB962C8B-B14F-4D97-AF65-F5344CB8AC3E}">
        <p14:creationId xmlns:p14="http://schemas.microsoft.com/office/powerpoint/2010/main" val="133452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03CB-AAEE-4EBE-B0E9-BBFA4F8440D6}"/>
              </a:ext>
            </a:extLst>
          </p:cNvPr>
          <p:cNvSpPr>
            <a:spLocks noGrp="1"/>
          </p:cNvSpPr>
          <p:nvPr>
            <p:ph type="title"/>
          </p:nvPr>
        </p:nvSpPr>
        <p:spPr/>
        <p:txBody>
          <a:bodyPr/>
          <a:lstStyle/>
          <a:p>
            <a:r>
              <a:rPr lang="en-US" dirty="0"/>
              <a:t>International data on inflation and money growth</a:t>
            </a:r>
          </a:p>
        </p:txBody>
      </p:sp>
      <p:pic>
        <p:nvPicPr>
          <p:cNvPr id="5" name="Picture Placeholder 2" descr="A scatterplot marks money supply growth (percent) along the horizontal axis and inflation rate (percent) along the vertical axis. The horizontal axis ranges between 0 and 35 in increments of 5 and the vertical axis ranges between 0 and 25. A cluster of dots lies between 3 and 23 along the horizontal axis and between 2 and 15 along the vertical axis. 6 dots lie between 25 and 30 along the horizontal axis and between 5 and 15 along the vertical axis. Correlation equals 0.70. A dot pointing to Antigua and Barbuda lies at (2, 2). A dot pointing to Japan lies at (3, 0). A dot pointing to the United States lies at (5, 1). A dot pointing to Jamaica lies at (8, 8). A dot pointing to Turkey lies at (17, 7). A dot pointing to Armenia lies at (17, 3). A dot pointing to Georgia lies at (20, 3). A dot pointing to Mozambique lies at (22, 22). A dot pointing to Democratic Republic of Congo lies at (30, 14). A dot pointing to Ghana lies at (28, 12). All data in the plot are approximate.                                      "/>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66807" y="1495068"/>
            <a:ext cx="7992976" cy="4179184"/>
          </a:xfrm>
          <a:prstGeom prst="rect">
            <a:avLst/>
          </a:prstGeom>
        </p:spPr>
      </p:pic>
    </p:spTree>
    <p:extLst>
      <p:ext uri="{BB962C8B-B14F-4D97-AF65-F5344CB8AC3E}">
        <p14:creationId xmlns:p14="http://schemas.microsoft.com/office/powerpoint/2010/main" val="711851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Tahoma" pitchFamily="34" charset="0"/>
                <a:ea typeface="Tahoma" pitchFamily="34" charset="0"/>
                <a:cs typeface="Tahoma" pitchFamily="34" charset="0"/>
              </a:rPr>
              <a:t>IN THIS CHAPTER, YOU WILL LEARN:</a:t>
            </a:r>
          </a:p>
        </p:txBody>
      </p:sp>
      <p:pic>
        <p:nvPicPr>
          <p:cNvPr id="6" name="Picture Placeholder 5" descr="Chapter 5">
            <a:extLst>
              <a:ext uri="{FF2B5EF4-FFF2-40B4-BE49-F238E27FC236}">
                <a16:creationId xmlns:a16="http://schemas.microsoft.com/office/drawing/2014/main" id="{7E60E0A7-6C64-43F3-ABD6-A634949152CC}"/>
              </a:ext>
            </a:extLst>
          </p:cNvPr>
          <p:cNvPicPr>
            <a:picLocks noGrp="1" noChangeAspect="1"/>
          </p:cNvPicPr>
          <p:nvPr>
            <p:ph type="pic" sz="quarter" idx="12"/>
          </p:nvPr>
        </p:nvPicPr>
        <p:blipFill>
          <a:blip r:embed="rId3"/>
          <a:stretch>
            <a:fillRect/>
          </a:stretch>
        </p:blipFill>
        <p:spPr>
          <a:xfrm>
            <a:off x="615116" y="1951615"/>
            <a:ext cx="3605026" cy="3378200"/>
          </a:xfrm>
          <a:prstGeom prst="rect">
            <a:avLst/>
          </a:prstGeom>
        </p:spPr>
      </p:pic>
      <p:sp>
        <p:nvSpPr>
          <p:cNvPr id="3" name="Content Placeholder 2"/>
          <p:cNvSpPr>
            <a:spLocks noGrp="1"/>
          </p:cNvSpPr>
          <p:nvPr>
            <p:ph sz="quarter" idx="11"/>
          </p:nvPr>
        </p:nvSpPr>
        <p:spPr>
          <a:xfrm>
            <a:off x="4407267" y="1739652"/>
            <a:ext cx="3739417" cy="3754286"/>
          </a:xfrm>
          <a:noFill/>
          <a:ln>
            <a:noFill/>
          </a:ln>
        </p:spPr>
        <p:txBody>
          <a:bodyPr vert="horz" wrap="square" lIns="91440" tIns="45720" rIns="91440" bIns="45720" numCol="1" anchor="ctr" anchorCtr="0" compatLnSpc="1">
            <a:prstTxWarp prst="textNoShape">
              <a:avLst/>
            </a:prstTxWarp>
          </a:bodyPr>
          <a:lstStyle/>
          <a:p>
            <a:pPr algn="l">
              <a:spcAft>
                <a:spcPts val="1200"/>
              </a:spcAft>
              <a:buClr>
                <a:schemeClr val="tx1">
                  <a:lumMod val="50000"/>
                  <a:lumOff val="50000"/>
                </a:schemeClr>
              </a:buClr>
            </a:pPr>
            <a:r>
              <a:rPr lang="en-US" sz="2700" dirty="0"/>
              <a:t>The classical theory of inflation</a:t>
            </a:r>
          </a:p>
          <a:p>
            <a:pPr marL="342900" indent="-342900" algn="l">
              <a:spcAft>
                <a:spcPts val="1200"/>
              </a:spcAft>
              <a:buClr>
                <a:schemeClr val="tx1">
                  <a:lumMod val="50000"/>
                  <a:lumOff val="50000"/>
                </a:schemeClr>
              </a:buClr>
              <a:buFont typeface="Arial" panose="020B0604020202020204" pitchFamily="34" charset="0"/>
              <a:buChar char="•"/>
            </a:pPr>
            <a:r>
              <a:rPr lang="en-US" sz="2800" dirty="0"/>
              <a:t>Causes</a:t>
            </a:r>
          </a:p>
          <a:p>
            <a:pPr marL="342900" indent="-342900" algn="l">
              <a:spcAft>
                <a:spcPts val="1200"/>
              </a:spcAft>
              <a:buClr>
                <a:schemeClr val="tx1">
                  <a:lumMod val="50000"/>
                  <a:lumOff val="50000"/>
                </a:schemeClr>
              </a:buClr>
              <a:buFont typeface="Arial" panose="020B0604020202020204" pitchFamily="34" charset="0"/>
              <a:buChar char="•"/>
            </a:pPr>
            <a:r>
              <a:rPr lang="en-US" sz="2800" dirty="0"/>
              <a:t>Effects</a:t>
            </a:r>
          </a:p>
          <a:p>
            <a:pPr marL="342900" indent="-342900" algn="l">
              <a:spcAft>
                <a:spcPts val="1200"/>
              </a:spcAft>
              <a:buClr>
                <a:schemeClr val="tx1">
                  <a:lumMod val="50000"/>
                  <a:lumOff val="50000"/>
                </a:schemeClr>
              </a:buClr>
              <a:buFont typeface="Arial" panose="020B0604020202020204" pitchFamily="34" charset="0"/>
              <a:buChar char="•"/>
            </a:pPr>
            <a:r>
              <a:rPr lang="en-US" sz="2800" dirty="0"/>
              <a:t>social costs</a:t>
            </a:r>
          </a:p>
          <a:p>
            <a:pPr algn="l">
              <a:spcAft>
                <a:spcPts val="1200"/>
              </a:spcAft>
              <a:buClr>
                <a:schemeClr val="tx1">
                  <a:lumMod val="50000"/>
                  <a:lumOff val="50000"/>
                </a:schemeClr>
              </a:buClr>
            </a:pPr>
            <a:r>
              <a:rPr lang="en-US" sz="2700" dirty="0"/>
              <a:t>“Classical”—assumes prices are flexible and markets clear </a:t>
            </a:r>
          </a:p>
          <a:p>
            <a:pPr algn="l">
              <a:spcAft>
                <a:spcPts val="1200"/>
              </a:spcAft>
              <a:buClr>
                <a:schemeClr val="tx1">
                  <a:lumMod val="50000"/>
                  <a:lumOff val="50000"/>
                </a:schemeClr>
              </a:buClr>
            </a:pPr>
            <a:r>
              <a:rPr lang="en-US" sz="2700" dirty="0"/>
              <a:t>Applies to the long run </a:t>
            </a:r>
          </a:p>
        </p:txBody>
      </p:sp>
    </p:spTree>
    <p:extLst>
      <p:ext uri="{BB962C8B-B14F-4D97-AF65-F5344CB8AC3E}">
        <p14:creationId xmlns:p14="http://schemas.microsoft.com/office/powerpoint/2010/main" val="293494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D3AF-FD03-407B-AA0D-C5F95A8B6B38}"/>
              </a:ext>
            </a:extLst>
          </p:cNvPr>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U.S. inflation and money growth, 1960–2014, part 1</a:t>
            </a:r>
          </a:p>
        </p:txBody>
      </p:sp>
      <p:pic>
        <p:nvPicPr>
          <p:cNvPr id="11" name="Picture Placeholder 10" descr="This is a chart with the Y axis labeled % change from 12 months earlier and it goes from 0% to 14% in 2% increments. The X axis goes from 1960 to 2015 in 5 year increments. One line is labeled M2 growth rate and the points are varied by year. Another line is labeled inflation rate and the points are varied by year."/>
          <p:cNvPicPr>
            <a:picLocks noGrp="1" noChangeAspect="1"/>
          </p:cNvPicPr>
          <p:nvPr>
            <p:ph type="pic" sz="quarter" idx="10"/>
          </p:nvPr>
        </p:nvPicPr>
        <p:blipFill>
          <a:blip r:embed="rId3"/>
          <a:stretch>
            <a:fillRect/>
          </a:stretch>
        </p:blipFill>
        <p:spPr>
          <a:xfrm>
            <a:off x="636741" y="1391751"/>
            <a:ext cx="7719526" cy="4749936"/>
          </a:xfrm>
          <a:prstGeom prst="rect">
            <a:avLst/>
          </a:prstGeom>
        </p:spPr>
      </p:pic>
    </p:spTree>
    <p:extLst>
      <p:ext uri="{BB962C8B-B14F-4D97-AF65-F5344CB8AC3E}">
        <p14:creationId xmlns:p14="http://schemas.microsoft.com/office/powerpoint/2010/main" val="3753931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5582-F57F-4E28-B993-4DEE5C8E7C45}"/>
              </a:ext>
            </a:extLst>
          </p:cNvPr>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U.S. inflation and money growth, 1960–2014, part 2</a:t>
            </a:r>
          </a:p>
        </p:txBody>
      </p:sp>
      <p:pic>
        <p:nvPicPr>
          <p:cNvPr id="8" name="Picture Placeholder 7" descr="This is a chart with the Y axis labeled % change from 12 months earlier and it goes from 0% to 14% in 2% increments. The X axis goes from 1960 to 2015 in 5 year increments. One line is labeled M2 growth rate and the points are varied by year. Another line is labeled inflation rate and the points are varied by year. Two additional lines show the general curve of each."/>
          <p:cNvPicPr>
            <a:picLocks noGrp="1" noChangeAspect="1"/>
          </p:cNvPicPr>
          <p:nvPr>
            <p:ph type="pic" sz="quarter" idx="10"/>
          </p:nvPr>
        </p:nvPicPr>
        <p:blipFill>
          <a:blip r:embed="rId3"/>
          <a:stretch>
            <a:fillRect/>
          </a:stretch>
        </p:blipFill>
        <p:spPr>
          <a:xfrm>
            <a:off x="542657" y="1392248"/>
            <a:ext cx="7941080" cy="4799630"/>
          </a:xfrm>
          <a:prstGeom prst="rect">
            <a:avLst/>
          </a:prstGeom>
        </p:spPr>
      </p:pic>
      <p:sp>
        <p:nvSpPr>
          <p:cNvPr id="9" name="Content Placeholder 2">
            <a:extLst>
              <a:ext uri="{FF2B5EF4-FFF2-40B4-BE49-F238E27FC236}">
                <a16:creationId xmlns:a16="http://schemas.microsoft.com/office/drawing/2014/main" id="{AF8B58C2-41EF-4F0E-815D-8C95AA5C2BFA}"/>
              </a:ext>
            </a:extLst>
          </p:cNvPr>
          <p:cNvSpPr txBox="1">
            <a:spLocks noGrp="1" noChangeArrowheads="1"/>
          </p:cNvSpPr>
          <p:nvPr>
            <p:ph sz="quarter" idx="11"/>
          </p:nvPr>
        </p:nvSpPr>
        <p:spPr bwMode="auto">
          <a:xfrm>
            <a:off x="5124412" y="1392248"/>
            <a:ext cx="3687013" cy="1049387"/>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i="1" dirty="0">
                <a:solidFill>
                  <a:srgbClr val="000000"/>
                </a:solidFill>
              </a:rPr>
              <a:t>Inflation and money growth</a:t>
            </a:r>
            <a:r>
              <a:rPr lang="en-US" sz="2000" i="1" baseline="0" dirty="0">
                <a:solidFill>
                  <a:srgbClr val="000000"/>
                </a:solidFill>
              </a:rPr>
              <a:t> </a:t>
            </a:r>
            <a:r>
              <a:rPr lang="en-US" sz="2000" i="1" dirty="0">
                <a:solidFill>
                  <a:srgbClr val="000000"/>
                </a:solidFill>
              </a:rPr>
              <a:t>have the same long-run trends as the quantity theory predicts.</a:t>
            </a:r>
          </a:p>
        </p:txBody>
      </p:sp>
    </p:spTree>
    <p:extLst>
      <p:ext uri="{BB962C8B-B14F-4D97-AF65-F5344CB8AC3E}">
        <p14:creationId xmlns:p14="http://schemas.microsoft.com/office/powerpoint/2010/main" val="1707040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A85232"/>
                </a:solidFill>
              </a:rPr>
              <a:t>Seigniorage</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To spend more without raising taxes or selling bonds, the government can print money.</a:t>
            </a:r>
          </a:p>
          <a:p>
            <a:pPr marL="342900" indent="-342900">
              <a:spcBef>
                <a:spcPts val="600"/>
              </a:spcBef>
              <a:buClr>
                <a:schemeClr val="tx1"/>
              </a:buClr>
              <a:buSzPct val="100000"/>
              <a:buFont typeface="Arial" panose="020B0604020202020204" pitchFamily="34" charset="0"/>
              <a:buChar char="•"/>
            </a:pPr>
            <a:r>
              <a:rPr lang="en-US" dirty="0"/>
              <a:t>The “revenue” raised from printing money is called </a:t>
            </a:r>
            <a:r>
              <a:rPr lang="en-US" b="1" dirty="0" err="1">
                <a:solidFill>
                  <a:srgbClr val="CC0000"/>
                </a:solidFill>
              </a:rPr>
              <a:t>seigniorage</a:t>
            </a:r>
            <a:r>
              <a:rPr lang="en-US" dirty="0"/>
              <a:t> (pronounced SEEN-your-</a:t>
            </a:r>
            <a:r>
              <a:rPr lang="en-US" dirty="0" err="1"/>
              <a:t>idge</a:t>
            </a:r>
            <a:r>
              <a:rPr lang="en-US" dirty="0"/>
              <a:t>).</a:t>
            </a:r>
          </a:p>
          <a:p>
            <a:pPr marL="342900" indent="-342900">
              <a:spcBef>
                <a:spcPts val="600"/>
              </a:spcBef>
              <a:buClr>
                <a:schemeClr val="tx1"/>
              </a:buClr>
              <a:buSzPct val="100000"/>
              <a:buFont typeface="Arial" panose="020B0604020202020204" pitchFamily="34" charset="0"/>
              <a:buChar char="•"/>
            </a:pPr>
            <a:r>
              <a:rPr lang="en-US" dirty="0"/>
              <a:t>The </a:t>
            </a:r>
            <a:r>
              <a:rPr lang="en-US" b="1" dirty="0">
                <a:solidFill>
                  <a:srgbClr val="CC0000"/>
                </a:solidFill>
              </a:rPr>
              <a:t>inflation tax</a:t>
            </a:r>
            <a:r>
              <a:rPr lang="en-US" dirty="0"/>
              <a:t>:</a:t>
            </a:r>
            <a:br>
              <a:rPr lang="en-US" dirty="0"/>
            </a:br>
            <a:r>
              <a:rPr lang="en-US" dirty="0"/>
              <a:t>Printing money to raise revenue causes inflation. Inflation is like a tax on people who hold money.</a:t>
            </a:r>
          </a:p>
        </p:txBody>
      </p:sp>
    </p:spTree>
    <p:extLst>
      <p:ext uri="{BB962C8B-B14F-4D97-AF65-F5344CB8AC3E}">
        <p14:creationId xmlns:p14="http://schemas.microsoft.com/office/powerpoint/2010/main" val="85981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Inflation and interest rates</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Nominal interest rate,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not adjusted for inflation</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Real interest rate,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adjusted for inflation:</a:t>
            </a:r>
          </a:p>
          <a:p>
            <a:pPr indent="854075">
              <a:spcBef>
                <a:spcPts val="600"/>
              </a:spcBef>
              <a:buClr>
                <a:schemeClr val="tx1"/>
              </a:buClr>
              <a:buSzPct val="100000"/>
            </a:pP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a:latin typeface="Arial" panose="020B0604020202020204" pitchFamily="34" charset="0"/>
                <a:ea typeface="ＭＳ ゴシック"/>
                <a:cs typeface="Arial" panose="020B0604020202020204" pitchFamily="34" charset="0"/>
              </a:rPr>
              <a:t>− </a:t>
            </a:r>
            <a:r>
              <a:rPr lang="en-US" i="1" dirty="0">
                <a:latin typeface="Arial" panose="020B0604020202020204" pitchFamily="34" charset="0"/>
                <a:ea typeface="Lucida Grande"/>
                <a:cs typeface="Arial" panose="020B0604020202020204" pitchFamily="34" charset="0"/>
              </a:rPr>
              <a:t>π</a:t>
            </a:r>
            <a:endParaRPr lang="en-US" b="1" i="1"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154558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Fisher effect</a:t>
            </a:r>
            <a:endParaRPr lang="en-US" dirty="0"/>
          </a:p>
        </p:txBody>
      </p:sp>
      <p:sp>
        <p:nvSpPr>
          <p:cNvPr id="4" name="Content Placeholder 3"/>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sym typeface="Symbol" pitchFamily="18" charset="2"/>
              </a:rPr>
              <a:t>The Fisher equation:</a:t>
            </a:r>
            <a:r>
              <a:rPr lang="en-US"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ea typeface="Lucida Grande"/>
                <a:cs typeface="Arial" panose="020B0604020202020204" pitchFamily="34" charset="0"/>
              </a:rPr>
              <a:t>π</a:t>
            </a:r>
            <a:endParaRPr lang="en-US" b="1" i="1" dirty="0">
              <a:latin typeface="Arial" panose="020B0604020202020204" pitchFamily="34" charset="0"/>
              <a:cs typeface="Arial" panose="020B0604020202020204" pitchFamily="34" charset="0"/>
              <a:sym typeface="Symbol" pitchFamily="18" charset="2"/>
            </a:endParaRPr>
          </a:p>
          <a:p>
            <a:pPr>
              <a:spcBef>
                <a:spcPts val="600"/>
              </a:spcBef>
            </a:pPr>
            <a:r>
              <a:rPr lang="en-US" dirty="0">
                <a:latin typeface="Arial" panose="020B0604020202020204" pitchFamily="34" charset="0"/>
                <a:cs typeface="Arial" panose="020B0604020202020204" pitchFamily="34" charset="0"/>
                <a:sym typeface="Symbol" pitchFamily="18" charset="2"/>
              </a:rPr>
              <a:t>Chapter 3: </a:t>
            </a:r>
            <a:r>
              <a:rPr lang="en-US" b="1" i="1" dirty="0">
                <a:latin typeface="Arial" panose="020B0604020202020204" pitchFamily="34" charset="0"/>
                <a:cs typeface="Arial" panose="020B0604020202020204" pitchFamily="34" charset="0"/>
                <a:sym typeface="Symbol" pitchFamily="18" charset="2"/>
              </a:rPr>
              <a:t>S</a:t>
            </a:r>
            <a:r>
              <a:rPr lang="en-US" dirty="0">
                <a:latin typeface="Arial" panose="020B0604020202020204" pitchFamily="34" charset="0"/>
                <a:cs typeface="Arial" panose="020B0604020202020204" pitchFamily="34" charset="0"/>
                <a:sym typeface="Symbol" pitchFamily="18" charset="2"/>
              </a:rPr>
              <a:t> = </a:t>
            </a:r>
            <a:r>
              <a:rPr lang="en-US" b="1" i="1" dirty="0">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 determines </a:t>
            </a:r>
            <a:r>
              <a:rPr lang="en-US" b="1" i="1" dirty="0">
                <a:latin typeface="Arial" panose="020B0604020202020204" pitchFamily="34" charset="0"/>
                <a:cs typeface="Arial" panose="020B0604020202020204" pitchFamily="34" charset="0"/>
                <a:sym typeface="Symbol" pitchFamily="18" charset="2"/>
              </a:rPr>
              <a:t>r</a:t>
            </a:r>
            <a:r>
              <a:rPr lang="en-US" dirty="0">
                <a:latin typeface="Arial" panose="020B0604020202020204" pitchFamily="34" charset="0"/>
                <a:cs typeface="Arial" panose="020B0604020202020204" pitchFamily="34" charset="0"/>
                <a:sym typeface="Symbol" pitchFamily="18" charset="2"/>
              </a:rPr>
              <a:t> .</a:t>
            </a:r>
          </a:p>
          <a:p>
            <a:pPr>
              <a:spcBef>
                <a:spcPts val="600"/>
              </a:spcBef>
            </a:pPr>
            <a:r>
              <a:rPr lang="en-US" dirty="0">
                <a:latin typeface="Arial" panose="020B0604020202020204" pitchFamily="34" charset="0"/>
                <a:cs typeface="Arial" panose="020B0604020202020204" pitchFamily="34" charset="0"/>
                <a:sym typeface="Symbol" pitchFamily="18" charset="2"/>
              </a:rPr>
              <a:t>Hence, an increase in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causes an equal increase in </a:t>
            </a:r>
            <a:r>
              <a:rPr lang="en-US" b="1" i="1" dirty="0" err="1">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a:t>
            </a:r>
          </a:p>
          <a:p>
            <a:pPr>
              <a:spcBef>
                <a:spcPts val="600"/>
              </a:spcBef>
            </a:pPr>
            <a:r>
              <a:rPr lang="en-US" dirty="0">
                <a:latin typeface="Arial" panose="020B0604020202020204" pitchFamily="34" charset="0"/>
                <a:cs typeface="Arial" panose="020B0604020202020204" pitchFamily="34" charset="0"/>
                <a:sym typeface="Symbol" pitchFamily="18" charset="2"/>
              </a:rPr>
              <a:t>This one-for-one relationship is called the </a:t>
            </a:r>
            <a:r>
              <a:rPr lang="en-US" b="1" dirty="0">
                <a:solidFill>
                  <a:srgbClr val="CC0000"/>
                </a:solidFill>
                <a:latin typeface="Arial" panose="020B0604020202020204" pitchFamily="34" charset="0"/>
                <a:cs typeface="Arial" panose="020B0604020202020204" pitchFamily="34" charset="0"/>
                <a:sym typeface="Symbol" pitchFamily="18" charset="2"/>
              </a:rPr>
              <a:t>Fisher effect</a:t>
            </a:r>
            <a:r>
              <a:rPr lang="en-US" dirty="0">
                <a:latin typeface="Arial" panose="020B0604020202020204" pitchFamily="34" charset="0"/>
                <a:cs typeface="Arial" panose="020B0604020202020204" pitchFamily="34" charset="0"/>
                <a:sym typeface="Symbol" pitchFamily="18" charset="2"/>
              </a:rPr>
              <a:t>.</a:t>
            </a:r>
          </a:p>
        </p:txBody>
      </p:sp>
    </p:spTree>
    <p:extLst>
      <p:ext uri="{BB962C8B-B14F-4D97-AF65-F5344CB8AC3E}">
        <p14:creationId xmlns:p14="http://schemas.microsoft.com/office/powerpoint/2010/main" val="211634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959C-E750-422E-80EB-78E71111A0A3}"/>
              </a:ext>
            </a:extLst>
          </p:cNvPr>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U.S. inflation and nominal interest rates, 1955-2015</a:t>
            </a:r>
          </a:p>
        </p:txBody>
      </p:sp>
      <p:pic>
        <p:nvPicPr>
          <p:cNvPr id="6" name="Picture Placeholder 3" descr="This is a line graph that compares the nominal interest rate and the inflation rate variations over several decades. This is a line graph that compares the nominal interest rate and the inflation rate over a 55-year period.&#10;The Y axis is the rate percent from negative 2 to 16. &#10;The X axis lists the years from 1955 to 2015 in five-year intervals.&#10;There are two lines: 1) Nominal interest rate and 2) Inflation rate.&#10;The data from the graph are as follows:&#10;Year: 1955; Nominal interest rate, 1; Inflation rate, negative 0.01;&#10;Year: 1960; Nominal interest rate, 2.5; Inflation rate, 1.5;&#10;Year: 1965; Nominal interest rate, 4; Inflation rate, 1.5;&#10;Year: 1970; Nominal interest rate, 7; Inflation rate, 5;&#10;Year: 1975; Nominal interest rate, 8; Inflation rate, 11;&#10;Year: 1980; Nominal interest rate, 14.5; Inflation rate, 14;&#10;Year: 1985; Nominal interest rate, 9; Inflation rate, 3;&#10;Year: 1990; Nominal interest rate, 8; Inflation rate, 5;&#10;Year: 1995; Nominal interest rate, 6; Inflation rate, 2.5;&#10;Year: 2000; Nominal interest rate, 6; Inflation rate, 3;&#10;Year: 2005; Nominal interest rate, 5.5; Inflation rate, 3.5;&#10;Year: 2010; Nominal interest rate, 0; Inflation rate, 4. &#10;Year: 2015; Nominal interest rate, 0; Inflation rate, 1. &#10;Both lines show multiple sharp peaks and valleys throughout the years, often mirroring each other’s increases and decreases in percent rates, with the inflation rate generally lower until 200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68687" y="1523076"/>
            <a:ext cx="8200713" cy="3860192"/>
          </a:xfrm>
          <a:prstGeom prst="rect">
            <a:avLst/>
          </a:prstGeom>
        </p:spPr>
      </p:pic>
    </p:spTree>
    <p:extLst>
      <p:ext uri="{BB962C8B-B14F-4D97-AF65-F5344CB8AC3E}">
        <p14:creationId xmlns:p14="http://schemas.microsoft.com/office/powerpoint/2010/main" val="339370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0EC4-1CD0-46EF-877B-4BD66254A42E}"/>
              </a:ext>
            </a:extLst>
          </p:cNvPr>
          <p:cNvSpPr>
            <a:spLocks noGrp="1"/>
          </p:cNvSpPr>
          <p:nvPr>
            <p:ph type="title"/>
          </p:nvPr>
        </p:nvSpPr>
        <p:spPr/>
        <p:txBody>
          <a:bodyPr/>
          <a:lstStyle/>
          <a:p>
            <a:r>
              <a:rPr lang="en-US" dirty="0"/>
              <a:t>Inflation and nominal interest rates in 48 countries</a:t>
            </a:r>
          </a:p>
        </p:txBody>
      </p:sp>
      <p:pic>
        <p:nvPicPr>
          <p:cNvPr id="6" name="Picture Placeholder 2" descr="This is a scatterplot graph to compare inflation and nominal interest rates across countries. This is a scatterplot graph that charts the inflation rate percentage and the nominal interest rate percentage for several countries, twelve of which are highlighted.&#10;The Y axis is the nominal interest rate (percent) from 0 to 40  &#10;The X axis is the inflation rate percent from -5 to 25. The data from the graph are as follows;&#10;Country :Japan; Nominal Interest rate (percent)0; Inflation rate0;&#10;Country :Switzerland; Nominal Interest rate (percent)1; Inflation rate1;&#10;Country :Germany; Nominal Interest rate (percent)4; Inflation rate3;&#10;Country :United States; Nominal Interest rate (percent)2; Inflation rate5;&#10;Country :Israel; Nominal Interest rate (percent)5; Inflation rate4;&#10;Country :Brazil; Nominal Interest rate (percent)15; Inflation rate6;&#10;Country :Jamaica; Nominal Interest rate (percent)15; Inflation rate11;&#10;Country :Romania; Nominal Interest rate (percent)18; Inflation rate13;&#10;Country :Malawi; Nominal Interest rate (percent)25; Inflation rate15;&#10;Country :Serbia; Nominal Interest rate (percent)13; Inflation rate18;&#10;Country :Turkey; Nominal Interest rate (percent)37; Inflation rate18.&#10;Most of the countries on the chart tend to be plotted between 0 and 10 percent inflation rate, and between 0 to 10 nominal interest rate. The graph becomes less dense as the inflation rate percentage increases."/>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19138" y="1517566"/>
            <a:ext cx="8282720" cy="3934292"/>
          </a:xfrm>
          <a:prstGeom prst="rect">
            <a:avLst/>
          </a:prstGeom>
        </p:spPr>
      </p:pic>
    </p:spTree>
    <p:extLst>
      <p:ext uri="{BB962C8B-B14F-4D97-AF65-F5344CB8AC3E}">
        <p14:creationId xmlns:p14="http://schemas.microsoft.com/office/powerpoint/2010/main" val="358142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dirty="0"/>
              <a:t>Applying the theory</a:t>
            </a:r>
          </a:p>
        </p:txBody>
      </p:sp>
      <p:sp>
        <p:nvSpPr>
          <p:cNvPr id="3" name="Content Placeholder 2"/>
          <p:cNvSpPr>
            <a:spLocks noGrp="1"/>
          </p:cNvSpPr>
          <p:nvPr>
            <p:ph type="body" sz="quarter" idx="10"/>
          </p:nvPr>
        </p:nvSpPr>
        <p:spPr/>
        <p:txBody>
          <a:bodyPr/>
          <a:lstStyle/>
          <a:p>
            <a:pPr>
              <a:spcBef>
                <a:spcPct val="50000"/>
              </a:spcBef>
              <a:buClr>
                <a:schemeClr val="accent2"/>
              </a:buClr>
              <a:buSzPct val="85000"/>
            </a:pPr>
            <a:r>
              <a:rPr lang="en-US" dirty="0"/>
              <a:t>Suppose </a:t>
            </a:r>
            <a:r>
              <a:rPr lang="en-US" b="1" i="1" dirty="0"/>
              <a:t>V</a:t>
            </a:r>
            <a:r>
              <a:rPr lang="en-US" dirty="0"/>
              <a:t> is constant, </a:t>
            </a:r>
            <a:r>
              <a:rPr lang="en-US" b="1" i="1" dirty="0"/>
              <a:t>M</a:t>
            </a:r>
            <a:r>
              <a:rPr lang="en-US" dirty="0"/>
              <a:t> is growing 5% per year, </a:t>
            </a:r>
            <a:r>
              <a:rPr lang="en-US" b="1" i="1" dirty="0"/>
              <a:t>Y</a:t>
            </a:r>
            <a:r>
              <a:rPr lang="en-US" dirty="0"/>
              <a:t> is growing 2% per year, and </a:t>
            </a:r>
            <a:r>
              <a:rPr lang="en-US" b="1" i="1" dirty="0"/>
              <a:t>r</a:t>
            </a:r>
            <a:r>
              <a:rPr lang="en-US" dirty="0"/>
              <a:t> = 4.</a:t>
            </a:r>
          </a:p>
          <a:p>
            <a:pPr marL="533400" indent="-533400">
              <a:spcBef>
                <a:spcPct val="50000"/>
              </a:spcBef>
              <a:buClr>
                <a:schemeClr val="accent2"/>
              </a:buClr>
              <a:buSzPct val="85000"/>
              <a:buFont typeface="+mj-lt"/>
              <a:buAutoNum type="alphaLcPeriod"/>
            </a:pPr>
            <a:r>
              <a:rPr lang="en-US" dirty="0"/>
              <a:t>Solve for </a:t>
            </a:r>
            <a:r>
              <a:rPr lang="en-US" b="1" i="1" dirty="0" err="1"/>
              <a:t>i</a:t>
            </a:r>
            <a:r>
              <a:rPr lang="en-US" dirty="0"/>
              <a:t>.</a:t>
            </a:r>
          </a:p>
          <a:p>
            <a:pPr marL="533400" indent="-533400">
              <a:spcBef>
                <a:spcPct val="50000"/>
              </a:spcBef>
              <a:buClr>
                <a:schemeClr val="accent2"/>
              </a:buClr>
              <a:buSzPct val="85000"/>
              <a:buFont typeface="+mj-lt"/>
              <a:buAutoNum type="alphaLcPeriod"/>
            </a:pPr>
            <a:r>
              <a:rPr lang="en-US" dirty="0"/>
              <a:t>If the Fed increases the money growth rate by 2 percentage points per year, find </a:t>
            </a:r>
            <a:r>
              <a:rPr lang="en-US" dirty="0" err="1"/>
              <a:t>Δ</a:t>
            </a:r>
            <a:r>
              <a:rPr lang="en-US" b="1" i="1" dirty="0" err="1"/>
              <a:t>i</a:t>
            </a:r>
            <a:r>
              <a:rPr lang="en-US" dirty="0"/>
              <a:t>.</a:t>
            </a:r>
          </a:p>
          <a:p>
            <a:pPr marL="533400" indent="-533400">
              <a:spcBef>
                <a:spcPct val="50000"/>
              </a:spcBef>
              <a:buClr>
                <a:schemeClr val="accent2"/>
              </a:buClr>
              <a:buSzPct val="85000"/>
              <a:buFont typeface="+mj-lt"/>
              <a:buAutoNum type="alphaLcPeriod"/>
            </a:pPr>
            <a:r>
              <a:rPr lang="en-US" dirty="0"/>
              <a:t>Suppose the growth rate of </a:t>
            </a:r>
            <a:r>
              <a:rPr lang="en-US" b="1" dirty="0"/>
              <a:t>Y</a:t>
            </a:r>
            <a:r>
              <a:rPr lang="en-US" dirty="0"/>
              <a:t> falls to 1% per year.</a:t>
            </a:r>
          </a:p>
          <a:p>
            <a:pPr marL="795338" lvl="1" indent="-338138">
              <a:spcBef>
                <a:spcPct val="50000"/>
              </a:spcBef>
              <a:buClr>
                <a:schemeClr val="accent2"/>
              </a:buClr>
              <a:buSzPct val="85000"/>
              <a:buFont typeface="Arial" panose="020B0604020202020204" pitchFamily="34" charset="0"/>
              <a:buChar char="•"/>
            </a:pPr>
            <a:r>
              <a:rPr lang="en-US" dirty="0"/>
              <a:t>What will happen to </a:t>
            </a:r>
            <a:r>
              <a:rPr lang="en-US" i="1" dirty="0"/>
              <a:t>π</a:t>
            </a:r>
            <a:r>
              <a:rPr lang="en-US" dirty="0"/>
              <a:t>?</a:t>
            </a:r>
          </a:p>
          <a:p>
            <a:pPr marL="800100" lvl="1">
              <a:spcBef>
                <a:spcPct val="50000"/>
              </a:spcBef>
              <a:buClr>
                <a:schemeClr val="accent2"/>
              </a:buClr>
              <a:buSzPct val="85000"/>
              <a:buFont typeface="Arial" panose="020B0604020202020204" pitchFamily="34" charset="0"/>
              <a:buChar char="•"/>
            </a:pPr>
            <a:r>
              <a:rPr lang="en-US" dirty="0"/>
              <a:t>What must the Fed do if it wishes to keep </a:t>
            </a:r>
            <a:r>
              <a:rPr lang="en-US" i="1" dirty="0"/>
              <a:t>π</a:t>
            </a:r>
            <a:r>
              <a:rPr lang="en-US" dirty="0"/>
              <a:t> constant?</a:t>
            </a:r>
          </a:p>
        </p:txBody>
      </p:sp>
    </p:spTree>
    <p:extLst>
      <p:ext uri="{BB962C8B-B14F-4D97-AF65-F5344CB8AC3E}">
        <p14:creationId xmlns:p14="http://schemas.microsoft.com/office/powerpoint/2010/main" val="414072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dirty="0"/>
              <a:t>Applying the theory, answers</a:t>
            </a:r>
          </a:p>
        </p:txBody>
      </p:sp>
      <p:sp>
        <p:nvSpPr>
          <p:cNvPr id="3" name="Content Placeholder 2"/>
          <p:cNvSpPr>
            <a:spLocks noGrp="1"/>
          </p:cNvSpPr>
          <p:nvPr>
            <p:ph type="body" sz="quarter" idx="10"/>
          </p:nvPr>
        </p:nvSpPr>
        <p:spPr/>
        <p:txBody>
          <a:bodyPr/>
          <a:lstStyle/>
          <a:p>
            <a:r>
              <a:rPr lang="en-US" b="1"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is constant,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grows 5% per year,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grows 2% per year,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 4.</a:t>
            </a:r>
          </a:p>
          <a:p>
            <a:pPr marL="571500" lvl="1" indent="-457200">
              <a:lnSpc>
                <a:spcPct val="105000"/>
              </a:lnSpc>
              <a:spcBef>
                <a:spcPct val="45000"/>
              </a:spcBef>
              <a:buClr>
                <a:schemeClr val="tx1"/>
              </a:buClr>
              <a:buFont typeface="+mj-lt"/>
              <a:buAutoNum type="alphaLcPeriod"/>
              <a:defRPr/>
            </a:pPr>
            <a:r>
              <a:rPr lang="en-US" dirty="0">
                <a:latin typeface="Arial" panose="020B0604020202020204" pitchFamily="34" charset="0"/>
                <a:cs typeface="Arial" panose="020B0604020202020204" pitchFamily="34" charset="0"/>
              </a:rPr>
              <a:t>First, find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rPr>
              <a:t> = 5 </a:t>
            </a:r>
            <a:r>
              <a:rPr lang="en-US" b="1" dirty="0">
                <a:latin typeface="Arial" panose="020B0604020202020204" pitchFamily="34" charset="0"/>
                <a:ea typeface="ＭＳ ゴシック"/>
                <a:cs typeface="Arial" panose="020B0604020202020204" pitchFamily="34" charset="0"/>
              </a:rPr>
              <a:t>−</a:t>
            </a:r>
            <a:r>
              <a:rPr lang="en-US" dirty="0">
                <a:latin typeface="Arial" panose="020B0604020202020204" pitchFamily="34" charset="0"/>
                <a:cs typeface="Arial" panose="020B0604020202020204" pitchFamily="34" charset="0"/>
              </a:rPr>
              <a:t> 2 = 3.</a:t>
            </a:r>
          </a:p>
          <a:p>
            <a:pPr marL="463550" lvl="2" indent="0">
              <a:lnSpc>
                <a:spcPct val="105000"/>
              </a:lnSpc>
              <a:spcBef>
                <a:spcPct val="45000"/>
              </a:spcBef>
              <a:buClr>
                <a:schemeClr val="tx1"/>
              </a:buClr>
              <a:buNone/>
              <a:defRPr/>
            </a:pPr>
            <a:r>
              <a:rPr lang="en-US" kern="0" dirty="0"/>
              <a:t>Then, find </a:t>
            </a:r>
            <a:r>
              <a:rPr lang="en-US" b="1" i="1" kern="0" dirty="0" err="1"/>
              <a:t>i</a:t>
            </a:r>
            <a:r>
              <a:rPr lang="en-US" kern="0" dirty="0"/>
              <a:t> = </a:t>
            </a:r>
            <a:r>
              <a:rPr lang="en-US" b="1" i="1" kern="0" dirty="0"/>
              <a:t>r</a:t>
            </a:r>
            <a:r>
              <a:rPr lang="en-US" kern="0" dirty="0"/>
              <a:t> + </a:t>
            </a:r>
            <a:r>
              <a:rPr lang="en-US" i="1" kern="0" dirty="0">
                <a:ea typeface="Lucida Grande"/>
              </a:rPr>
              <a:t>π</a:t>
            </a:r>
            <a:r>
              <a:rPr lang="en-US" kern="0" dirty="0">
                <a:sym typeface="Symbol" pitchFamily="18" charset="2"/>
              </a:rPr>
              <a:t> = 4 + 3 = 7.</a:t>
            </a:r>
          </a:p>
          <a:p>
            <a:pPr marL="571500" lvl="1" indent="-457200">
              <a:lnSpc>
                <a:spcPct val="105000"/>
              </a:lnSpc>
              <a:spcBef>
                <a:spcPct val="45000"/>
              </a:spcBef>
              <a:buClr>
                <a:schemeClr val="tx1"/>
              </a:buClr>
              <a:buFont typeface="+mj-lt"/>
              <a:buAutoNum type="alphaLcPeriod"/>
              <a:defRPr/>
            </a:pPr>
            <a:r>
              <a:rPr lang="en-US" dirty="0" err="1">
                <a:latin typeface="Arial" panose="020B0604020202020204" pitchFamily="34" charset="0"/>
                <a:ea typeface="Lucida Grande"/>
                <a:cs typeface="Arial" panose="020B0604020202020204" pitchFamily="34" charset="0"/>
              </a:rPr>
              <a:t>Δ</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2, the same as the increase in the money growth rate.</a:t>
            </a:r>
          </a:p>
          <a:p>
            <a:pPr marL="571500" lvl="1" indent="-457200">
              <a:lnSpc>
                <a:spcPct val="105000"/>
              </a:lnSpc>
              <a:spcBef>
                <a:spcPct val="45000"/>
              </a:spcBef>
              <a:buClr>
                <a:schemeClr val="tx1"/>
              </a:buClr>
              <a:buFont typeface="+mj-lt"/>
              <a:buAutoNum type="alphaLcPeriod"/>
              <a:defRPr/>
            </a:pPr>
            <a:r>
              <a:rPr lang="en-US" dirty="0">
                <a:latin typeface="Arial" panose="020B0604020202020204" pitchFamily="34" charset="0"/>
                <a:cs typeface="Arial" panose="020B0604020202020204" pitchFamily="34" charset="0"/>
              </a:rPr>
              <a:t>If the Fed does nothing, </a:t>
            </a:r>
            <a:r>
              <a:rPr lang="en-US" dirty="0">
                <a:latin typeface="Arial" panose="020B0604020202020204" pitchFamily="34" charset="0"/>
                <a:ea typeface="Lucida Grande"/>
                <a:cs typeface="Arial" panose="020B0604020202020204" pitchFamily="34" charset="0"/>
              </a:rPr>
              <a:t>Δ</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 1.</a:t>
            </a:r>
          </a:p>
          <a:p>
            <a:pPr marL="463550" lvl="2" indent="0">
              <a:lnSpc>
                <a:spcPct val="105000"/>
              </a:lnSpc>
              <a:spcBef>
                <a:spcPct val="45000"/>
              </a:spcBef>
              <a:buClr>
                <a:schemeClr val="tx1"/>
              </a:buClr>
              <a:buNone/>
              <a:defRPr/>
            </a:pPr>
            <a:r>
              <a:rPr lang="en-US" kern="0" dirty="0">
                <a:sym typeface="Symbol" pitchFamily="18" charset="2"/>
              </a:rPr>
              <a:t>To prevent inflation from rising, the Fed must reduce the money growth rate by 1 percentage point per year.</a:t>
            </a:r>
            <a:endParaRPr lang="en-US" kern="0" dirty="0"/>
          </a:p>
        </p:txBody>
      </p:sp>
    </p:spTree>
    <p:extLst>
      <p:ext uri="{BB962C8B-B14F-4D97-AF65-F5344CB8AC3E}">
        <p14:creationId xmlns:p14="http://schemas.microsoft.com/office/powerpoint/2010/main" val="3258739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Two real interest rates</a:t>
            </a:r>
            <a:endParaRPr lang="en-US" dirty="0"/>
          </a:p>
        </p:txBody>
      </p:sp>
      <p:sp>
        <p:nvSpPr>
          <p:cNvPr id="3" name="Content Placeholder 2"/>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sym typeface="Symbol" pitchFamily="18" charset="2"/>
              </a:rPr>
              <a:t>Notation:</a:t>
            </a:r>
          </a:p>
          <a:p>
            <a:pPr marL="342900" indent="-342900">
              <a:spcBef>
                <a:spcPts val="600"/>
              </a:spcBef>
              <a:buClr>
                <a:schemeClr val="tx1"/>
              </a:buClr>
              <a:buSzPct val="100000"/>
              <a:buFont typeface="Arial" panose="020B0604020202020204" pitchFamily="34" charset="0"/>
              <a:buChar char="•"/>
            </a:pPr>
            <a:r>
              <a:rPr lang="en-US" i="1" dirty="0">
                <a:latin typeface="Arial" panose="020B0604020202020204" pitchFamily="34" charset="0"/>
                <a:ea typeface="Lucida Grande"/>
                <a:cs typeface="Arial" panose="020B0604020202020204" pitchFamily="34" charset="0"/>
              </a:rPr>
              <a:t>π</a:t>
            </a:r>
            <a:r>
              <a:rPr lang="en-US" b="1" i="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 actual inflation rate</a:t>
            </a:r>
          </a:p>
          <a:p>
            <a:pPr indent="914400">
              <a:spcBef>
                <a:spcPts val="600"/>
              </a:spcBef>
              <a:buClr>
                <a:schemeClr val="tx1"/>
              </a:buClr>
              <a:buSzPct val="100000"/>
            </a:pPr>
            <a:r>
              <a:rPr lang="en-US" dirty="0">
                <a:latin typeface="Arial" panose="020B0604020202020204" pitchFamily="34" charset="0"/>
                <a:cs typeface="Arial" panose="020B0604020202020204" pitchFamily="34" charset="0"/>
                <a:sym typeface="Symbol" pitchFamily="18" charset="2"/>
              </a:rPr>
              <a:t>(not known until after it has occurred)</a:t>
            </a:r>
          </a:p>
          <a:p>
            <a:pPr marL="342900" indent="-342900">
              <a:spcBef>
                <a:spcPts val="600"/>
              </a:spcBef>
              <a:buClr>
                <a:schemeClr val="tx1"/>
              </a:buClr>
              <a:buSzPct val="100000"/>
              <a:buFont typeface="Arial" panose="020B0604020202020204" pitchFamily="34" charset="0"/>
              <a:buChar char="•"/>
            </a:pPr>
            <a:r>
              <a:rPr lang="en-US" i="1" dirty="0">
                <a:latin typeface="Arial" panose="020B0604020202020204" pitchFamily="34" charset="0"/>
                <a:cs typeface="Arial" panose="020B0604020202020204" pitchFamily="34" charset="0"/>
                <a:sym typeface="Symbol" pitchFamily="18" charset="2"/>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 expected inflation rate</a:t>
            </a:r>
          </a:p>
          <a:p>
            <a:pPr>
              <a:spcBef>
                <a:spcPts val="1400"/>
              </a:spcBef>
            </a:pPr>
            <a:r>
              <a:rPr lang="en-US" dirty="0">
                <a:latin typeface="Arial" panose="020B0604020202020204" pitchFamily="34" charset="0"/>
                <a:cs typeface="Arial" panose="020B0604020202020204" pitchFamily="34" charset="0"/>
                <a:sym typeface="Symbol" pitchFamily="18" charset="2"/>
              </a:rPr>
              <a:t>Two real interest rates:</a:t>
            </a:r>
          </a:p>
          <a:p>
            <a:pPr marL="342900" indent="-342900">
              <a:spcBef>
                <a:spcPts val="400"/>
              </a:spcBef>
              <a:buClr>
                <a:schemeClr val="tx1"/>
              </a:buClr>
              <a:buSzPct val="100000"/>
              <a:buFont typeface="Arial" panose="020B0604020202020204" pitchFamily="34" charset="0"/>
              <a:buChar char="•"/>
            </a:pPr>
            <a:r>
              <a:rPr lang="en-US" b="1" i="1" dirty="0" err="1">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 – </a:t>
            </a:r>
            <a:r>
              <a:rPr lang="en-US" i="1" dirty="0">
                <a:latin typeface="Arial" panose="020B0604020202020204" pitchFamily="34" charset="0"/>
                <a:cs typeface="Arial" panose="020B0604020202020204" pitchFamily="34" charset="0"/>
                <a:sym typeface="Symbol" pitchFamily="18" charset="2"/>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 </a:t>
            </a:r>
            <a:r>
              <a:rPr lang="en-US" b="1" i="1" dirty="0">
                <a:solidFill>
                  <a:srgbClr val="CC0000"/>
                </a:solidFill>
                <a:latin typeface="Arial" panose="020B0604020202020204" pitchFamily="34" charset="0"/>
                <a:cs typeface="Arial" panose="020B0604020202020204" pitchFamily="34" charset="0"/>
                <a:sym typeface="Symbol" pitchFamily="18" charset="2"/>
              </a:rPr>
              <a:t>ex ante</a:t>
            </a:r>
            <a:r>
              <a:rPr lang="en-US" dirty="0">
                <a:latin typeface="Arial" panose="020B0604020202020204" pitchFamily="34" charset="0"/>
                <a:cs typeface="Arial" panose="020B0604020202020204" pitchFamily="34" charset="0"/>
                <a:sym typeface="Symbol" pitchFamily="18" charset="2"/>
              </a:rPr>
              <a:t>  real interest rate:</a:t>
            </a:r>
            <a:br>
              <a:rPr lang="en-US" dirty="0">
                <a:latin typeface="Arial" panose="020B0604020202020204" pitchFamily="34" charset="0"/>
                <a:cs typeface="Arial" panose="020B0604020202020204" pitchFamily="34" charset="0"/>
                <a:sym typeface="Symbol" pitchFamily="18" charset="2"/>
              </a:rPr>
            </a:br>
            <a:r>
              <a:rPr lang="en-US" dirty="0">
                <a:latin typeface="Arial" panose="020B0604020202020204" pitchFamily="34" charset="0"/>
                <a:cs typeface="Arial" panose="020B0604020202020204" pitchFamily="34" charset="0"/>
                <a:sym typeface="Symbol" pitchFamily="18" charset="2"/>
              </a:rPr>
              <a:t>the real interest rate people expect at the time they buy a bond or take out a loan</a:t>
            </a:r>
          </a:p>
          <a:p>
            <a:pPr marL="342900" indent="-342900">
              <a:spcBef>
                <a:spcPts val="400"/>
              </a:spcBef>
              <a:buClr>
                <a:schemeClr val="tx1"/>
              </a:buClr>
              <a:buSzPct val="100000"/>
              <a:buFont typeface="Arial" panose="020B0604020202020204" pitchFamily="34" charset="0"/>
              <a:buChar char="•"/>
            </a:pPr>
            <a:r>
              <a:rPr lang="en-US" b="1" i="1" dirty="0" err="1">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 –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 </a:t>
            </a:r>
            <a:r>
              <a:rPr lang="en-US" b="1" i="1" dirty="0">
                <a:solidFill>
                  <a:srgbClr val="CC0000"/>
                </a:solidFill>
                <a:latin typeface="Arial" panose="020B0604020202020204" pitchFamily="34" charset="0"/>
                <a:cs typeface="Arial" panose="020B0604020202020204" pitchFamily="34" charset="0"/>
                <a:sym typeface="Symbol" pitchFamily="18" charset="2"/>
              </a:rPr>
              <a:t>ex post</a:t>
            </a:r>
            <a:r>
              <a:rPr lang="en-US" b="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real interest rate:</a:t>
            </a:r>
            <a:br>
              <a:rPr lang="en-US" dirty="0">
                <a:latin typeface="Arial" panose="020B0604020202020204" pitchFamily="34" charset="0"/>
                <a:cs typeface="Arial" panose="020B0604020202020204" pitchFamily="34" charset="0"/>
                <a:sym typeface="Symbol" pitchFamily="18" charset="2"/>
              </a:rPr>
            </a:br>
            <a:r>
              <a:rPr lang="en-US" dirty="0">
                <a:latin typeface="Arial" panose="020B0604020202020204" pitchFamily="34" charset="0"/>
                <a:cs typeface="Arial" panose="020B0604020202020204" pitchFamily="34" charset="0"/>
                <a:sym typeface="Symbol" pitchFamily="18" charset="2"/>
              </a:rPr>
              <a:t>the real interest rate actually realized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41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FC61-115C-441A-9CD6-E259354A2635}"/>
              </a:ext>
            </a:extLst>
          </p:cNvPr>
          <p:cNvSpPr>
            <a:spLocks noGrp="1"/>
          </p:cNvSpPr>
          <p:nvPr>
            <p:ph type="title"/>
          </p:nvPr>
        </p:nvSpPr>
        <p:spPr/>
        <p:txBody>
          <a:bodyPr/>
          <a:lstStyle/>
          <a:p>
            <a:r>
              <a:rPr lang="en-US" dirty="0"/>
              <a:t>U.S. inflation and its trend, 1960–2014, part 1</a:t>
            </a:r>
          </a:p>
        </p:txBody>
      </p:sp>
      <p:pic>
        <p:nvPicPr>
          <p:cNvPr id="7" name="Picture Placeholder 6" descr="This is a chart with the Y axis labeled % change from 12 months earlier and it goes from 0% to 14% in 2% increments. The X axis goes from 1960 to 2015 in 5 year increments. The line is labeled % change in GDP deflator and the points are varied by year."/>
          <p:cNvPicPr>
            <a:picLocks noGrp="1" noChangeAspect="1"/>
          </p:cNvPicPr>
          <p:nvPr>
            <p:ph type="pic" sz="quarter" idx="10"/>
          </p:nvPr>
        </p:nvPicPr>
        <p:blipFill>
          <a:blip r:embed="rId3"/>
          <a:stretch>
            <a:fillRect/>
          </a:stretch>
        </p:blipFill>
        <p:spPr>
          <a:xfrm>
            <a:off x="646609" y="997903"/>
            <a:ext cx="7803970" cy="5186226"/>
          </a:xfrm>
          <a:prstGeom prst="rect">
            <a:avLst/>
          </a:prstGeom>
        </p:spPr>
      </p:pic>
    </p:spTree>
    <p:extLst>
      <p:ext uri="{BB962C8B-B14F-4D97-AF65-F5344CB8AC3E}">
        <p14:creationId xmlns:p14="http://schemas.microsoft.com/office/powerpoint/2010/main" val="71738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Money demand and the nominal interest rate</a:t>
            </a:r>
            <a:endParaRPr lang="en-US" dirty="0"/>
          </a:p>
        </p:txBody>
      </p:sp>
      <p:sp>
        <p:nvSpPr>
          <p:cNvPr id="4" name="Content Placeholder 3"/>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In the quantity theory of money, the demand for real money balances depends only on real income </a:t>
            </a:r>
            <a:r>
              <a:rPr lang="en-US" b="1" i="1" dirty="0"/>
              <a:t>Y</a:t>
            </a:r>
            <a:r>
              <a:rPr lang="en-US" dirty="0"/>
              <a:t>.</a:t>
            </a:r>
          </a:p>
          <a:p>
            <a:pPr marL="342900" indent="-342900">
              <a:buClr>
                <a:schemeClr val="tx1"/>
              </a:buClr>
              <a:buSzPct val="100000"/>
              <a:buFont typeface="Arial" panose="020B0604020202020204" pitchFamily="34" charset="0"/>
              <a:buChar char="•"/>
            </a:pPr>
            <a:r>
              <a:rPr lang="en-US" dirty="0"/>
              <a:t>Another determinant of money demand:</a:t>
            </a:r>
            <a:br>
              <a:rPr lang="en-US" dirty="0"/>
            </a:br>
            <a:r>
              <a:rPr lang="en-US" dirty="0"/>
              <a:t>the nominal interest rate </a:t>
            </a:r>
            <a:r>
              <a:rPr lang="en-US" b="1" i="1" dirty="0" err="1"/>
              <a:t>i</a:t>
            </a:r>
            <a:r>
              <a:rPr lang="en-US" dirty="0"/>
              <a:t>.</a:t>
            </a:r>
          </a:p>
          <a:p>
            <a:pPr marL="800100" lvl="1">
              <a:buClr>
                <a:schemeClr val="tx1"/>
              </a:buClr>
              <a:buFont typeface="Arial" panose="020B0604020202020204" pitchFamily="34" charset="0"/>
              <a:buChar char="•"/>
            </a:pPr>
            <a:r>
              <a:rPr lang="en-US" dirty="0"/>
              <a:t>the opportunity cost of holding money (instead of bonds or other interest-earning assets).</a:t>
            </a:r>
          </a:p>
          <a:p>
            <a:pPr marL="342900" indent="-342900">
              <a:buClr>
                <a:schemeClr val="tx1"/>
              </a:buClr>
              <a:buSzPct val="100000"/>
              <a:buFont typeface="Arial" panose="020B0604020202020204" pitchFamily="34" charset="0"/>
              <a:buChar char="•"/>
            </a:pPr>
            <a:r>
              <a:rPr lang="en-US" dirty="0"/>
              <a:t>So, </a:t>
            </a:r>
            <a:r>
              <a:rPr lang="en-US" dirty="0">
                <a:sym typeface="Symbol" pitchFamily="18" charset="2"/>
              </a:rPr>
              <a:t>money demand depends negatively on </a:t>
            </a:r>
            <a:r>
              <a:rPr lang="en-US" b="1" i="1" dirty="0" err="1"/>
              <a:t>i</a:t>
            </a:r>
            <a:r>
              <a:rPr lang="en-US" dirty="0">
                <a:sym typeface="Symbol" pitchFamily="18" charset="2"/>
              </a:rPr>
              <a:t>.</a:t>
            </a:r>
          </a:p>
        </p:txBody>
      </p:sp>
    </p:spTree>
    <p:extLst>
      <p:ext uri="{BB962C8B-B14F-4D97-AF65-F5344CB8AC3E}">
        <p14:creationId xmlns:p14="http://schemas.microsoft.com/office/powerpoint/2010/main" val="3006002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money demand function, part 1</a:t>
            </a:r>
            <a:endParaRPr lang="en-US" dirty="0"/>
          </a:p>
        </p:txBody>
      </p:sp>
      <p:graphicFrame>
        <p:nvGraphicFramePr>
          <p:cNvPr id="57348" name="Object 2" descr="An equation reads, (M over P) superscript d equals L (i, Y)."/>
          <p:cNvGraphicFramePr>
            <a:graphicFrameLocks noChangeAspect="1"/>
          </p:cNvGraphicFramePr>
          <p:nvPr>
            <p:extLst>
              <p:ext uri="{D42A27DB-BD31-4B8C-83A1-F6EECF244321}">
                <p14:modId xmlns:p14="http://schemas.microsoft.com/office/powerpoint/2010/main" val="4171787525"/>
              </p:ext>
            </p:extLst>
          </p:nvPr>
        </p:nvGraphicFramePr>
        <p:xfrm>
          <a:off x="2979738" y="1206500"/>
          <a:ext cx="3197225" cy="763588"/>
        </p:xfrm>
        <a:graphic>
          <a:graphicData uri="http://schemas.openxmlformats.org/presentationml/2006/ole">
            <mc:AlternateContent xmlns:mc="http://schemas.openxmlformats.org/markup-compatibility/2006">
              <mc:Choice xmlns:v="urn:schemas-microsoft-com:vml" Requires="v">
                <p:oleObj spid="_x0000_s9520" name="Equation" r:id="rId4" imgW="1168200" imgH="279360" progId="Equation.DSMT4">
                  <p:embed/>
                </p:oleObj>
              </mc:Choice>
              <mc:Fallback>
                <p:oleObj name="Equation" r:id="rId4" imgW="1168200" imgH="279360" progId="Equation.DSMT4">
                  <p:embed/>
                  <p:pic>
                    <p:nvPicPr>
                      <p:cNvPr id="0" name=""/>
                      <p:cNvPicPr>
                        <a:picLocks noChangeAspect="1" noChangeArrowheads="1"/>
                      </p:cNvPicPr>
                      <p:nvPr/>
                    </p:nvPicPr>
                    <p:blipFill>
                      <a:blip r:embed="rId5"/>
                      <a:srcRect/>
                      <a:stretch>
                        <a:fillRect/>
                      </a:stretch>
                    </p:blipFill>
                    <p:spPr bwMode="auto">
                      <a:xfrm>
                        <a:off x="2979738" y="1206500"/>
                        <a:ext cx="31972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2"/>
          <p:cNvSpPr>
            <a:spLocks noGrp="1"/>
          </p:cNvSpPr>
          <p:nvPr>
            <p:ph type="body" sz="quarter" idx="10"/>
          </p:nvPr>
        </p:nvSpPr>
        <p:spPr>
          <a:xfrm>
            <a:off x="489397" y="2085609"/>
            <a:ext cx="8314970" cy="4278952"/>
          </a:xfrm>
        </p:spPr>
        <p:txBody>
          <a:bodyPr/>
          <a:lstStyle/>
          <a:p>
            <a:pPr defTabSz="736600">
              <a:spcBef>
                <a:spcPts val="600"/>
              </a:spcBef>
              <a:buClr>
                <a:srgbClr val="339933"/>
              </a:buClr>
            </a:pPr>
            <a:r>
              <a:rPr lang="en-US" sz="2700" dirty="0"/>
              <a:t>(</a:t>
            </a:r>
            <a:r>
              <a:rPr lang="en-US" sz="2700" b="1" i="1" dirty="0"/>
              <a:t>M</a:t>
            </a:r>
            <a:r>
              <a:rPr lang="en-US" sz="2700" i="1" dirty="0"/>
              <a:t>/</a:t>
            </a:r>
            <a:r>
              <a:rPr lang="en-US" sz="2700" b="1" i="1" dirty="0"/>
              <a:t>P</a:t>
            </a:r>
            <a:r>
              <a:rPr lang="en-US" sz="900" b="1" i="1" dirty="0"/>
              <a:t> </a:t>
            </a:r>
            <a:r>
              <a:rPr lang="en-US" sz="2700" dirty="0"/>
              <a:t>)</a:t>
            </a:r>
            <a:r>
              <a:rPr lang="en-US" sz="2700" i="1" baseline="30000" dirty="0"/>
              <a:t>d</a:t>
            </a:r>
            <a:r>
              <a:rPr lang="en-US" sz="2700" dirty="0"/>
              <a:t> = real money demand, depends</a:t>
            </a:r>
          </a:p>
          <a:p>
            <a:pPr marL="619125" lvl="1" defTabSz="736600">
              <a:spcBef>
                <a:spcPts val="600"/>
              </a:spcBef>
              <a:buClr>
                <a:schemeClr val="tx1"/>
              </a:buClr>
              <a:buSzPct val="110000"/>
              <a:buFont typeface="Arial" panose="020B0604020202020204" pitchFamily="34" charset="0"/>
              <a:buChar char="•"/>
            </a:pPr>
            <a:r>
              <a:rPr lang="en-US" dirty="0"/>
              <a:t>negatively on </a:t>
            </a:r>
            <a:r>
              <a:rPr lang="en-US" b="1" i="1" dirty="0" err="1"/>
              <a:t>i</a:t>
            </a:r>
            <a:endParaRPr lang="en-US" dirty="0"/>
          </a:p>
          <a:p>
            <a:pPr marL="1028700" lvl="2" defTabSz="736600">
              <a:spcBef>
                <a:spcPts val="600"/>
              </a:spcBef>
              <a:buClr>
                <a:srgbClr val="339933"/>
              </a:buClr>
              <a:buSzPct val="110000"/>
              <a:buNone/>
            </a:pPr>
            <a:r>
              <a:rPr lang="en-US" sz="2700" b="1" i="1" dirty="0" err="1"/>
              <a:t>i</a:t>
            </a:r>
            <a:r>
              <a:rPr lang="en-US" sz="2700" dirty="0"/>
              <a:t> is the opposite cost of holding money</a:t>
            </a:r>
          </a:p>
          <a:p>
            <a:pPr marL="619125" lvl="1" defTabSz="736600">
              <a:spcBef>
                <a:spcPts val="600"/>
              </a:spcBef>
              <a:buClr>
                <a:schemeClr val="tx1"/>
              </a:buClr>
              <a:buSzPct val="110000"/>
              <a:buFont typeface="Arial" panose="020B0604020202020204" pitchFamily="34" charset="0"/>
              <a:buChar char="•"/>
            </a:pPr>
            <a:r>
              <a:rPr lang="en-US" dirty="0"/>
              <a:t>positively on </a:t>
            </a:r>
            <a:r>
              <a:rPr lang="en-US" b="1" i="1" dirty="0"/>
              <a:t>Y</a:t>
            </a:r>
            <a:endParaRPr lang="en-US" dirty="0"/>
          </a:p>
          <a:p>
            <a:pPr marL="1028700" lvl="2" defTabSz="736600">
              <a:spcBef>
                <a:spcPts val="600"/>
              </a:spcBef>
              <a:buClr>
                <a:srgbClr val="339933"/>
              </a:buClr>
              <a:buSzPct val="110000"/>
              <a:buNone/>
            </a:pPr>
            <a:r>
              <a:rPr lang="en-US" sz="2700" dirty="0"/>
              <a:t>higher </a:t>
            </a:r>
            <a:r>
              <a:rPr lang="en-US" sz="2700" b="1" i="1" dirty="0"/>
              <a:t>Y</a:t>
            </a:r>
            <a:r>
              <a:rPr lang="en-US" sz="2700" dirty="0"/>
              <a:t> </a:t>
            </a:r>
            <a:r>
              <a:rPr lang="en-US" sz="2700" dirty="0">
                <a:sym typeface="Symbol" pitchFamily="18" charset="2"/>
              </a:rPr>
              <a:t>increases spending on </a:t>
            </a:r>
            <a:r>
              <a:rPr lang="en-US" sz="2700" dirty="0" err="1">
                <a:sym typeface="Symbol" pitchFamily="18" charset="2"/>
              </a:rPr>
              <a:t>g&amp;s</a:t>
            </a:r>
            <a:endParaRPr lang="en-US" sz="2700" dirty="0">
              <a:sym typeface="Symbol" pitchFamily="18" charset="2"/>
            </a:endParaRPr>
          </a:p>
          <a:p>
            <a:pPr marL="1028700" lvl="2" defTabSz="736600">
              <a:spcBef>
                <a:spcPts val="600"/>
              </a:spcBef>
              <a:buClr>
                <a:srgbClr val="339933"/>
              </a:buClr>
              <a:buSzPct val="110000"/>
              <a:buNone/>
            </a:pPr>
            <a:r>
              <a:rPr lang="en-US" sz="2700" dirty="0">
                <a:sym typeface="Symbol" pitchFamily="18" charset="2"/>
              </a:rPr>
              <a:t>so increases the need for money</a:t>
            </a:r>
            <a:endParaRPr lang="en-US" sz="2700" i="1" dirty="0"/>
          </a:p>
          <a:p>
            <a:pPr defTabSz="736600">
              <a:spcBef>
                <a:spcPts val="600"/>
              </a:spcBef>
              <a:buClr>
                <a:srgbClr val="339933"/>
              </a:buClr>
              <a:buSzTx/>
            </a:pPr>
            <a:r>
              <a:rPr lang="en-US" sz="2700" dirty="0"/>
              <a:t>(</a:t>
            </a:r>
            <a:r>
              <a:rPr lang="en-US" sz="2700" b="1" i="1" dirty="0"/>
              <a:t>L</a:t>
            </a:r>
            <a:r>
              <a:rPr lang="en-US" sz="2700" dirty="0"/>
              <a:t> is used for the money demand function because money is the most </a:t>
            </a:r>
            <a:r>
              <a:rPr lang="en-US" sz="2700" u="sng" dirty="0"/>
              <a:t>l</a:t>
            </a:r>
            <a:r>
              <a:rPr lang="en-US" sz="2700" dirty="0"/>
              <a:t>iquid asset.)</a:t>
            </a:r>
          </a:p>
        </p:txBody>
      </p:sp>
    </p:spTree>
    <p:extLst>
      <p:ext uri="{BB962C8B-B14F-4D97-AF65-F5344CB8AC3E}">
        <p14:creationId xmlns:p14="http://schemas.microsoft.com/office/powerpoint/2010/main" val="155932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money demand function, part 2</a:t>
            </a:r>
            <a:endParaRPr lang="en-US" dirty="0"/>
          </a:p>
        </p:txBody>
      </p:sp>
      <p:graphicFrame>
        <p:nvGraphicFramePr>
          <p:cNvPr id="57348" name="Object 2" descr="An equation reads, (M over P) superscript d equals L (i, Y) which equals L (r plus E pi, Y)."/>
          <p:cNvGraphicFramePr>
            <a:graphicFrameLocks noChangeAspect="1"/>
          </p:cNvGraphicFramePr>
          <p:nvPr>
            <p:extLst>
              <p:ext uri="{D42A27DB-BD31-4B8C-83A1-F6EECF244321}">
                <p14:modId xmlns:p14="http://schemas.microsoft.com/office/powerpoint/2010/main" val="3233564666"/>
              </p:ext>
            </p:extLst>
          </p:nvPr>
        </p:nvGraphicFramePr>
        <p:xfrm>
          <a:off x="2820930" y="1295520"/>
          <a:ext cx="3421784" cy="1157405"/>
        </p:xfrm>
        <a:graphic>
          <a:graphicData uri="http://schemas.openxmlformats.org/presentationml/2006/ole">
            <mc:AlternateContent xmlns:mc="http://schemas.openxmlformats.org/markup-compatibility/2006">
              <mc:Choice xmlns:v="urn:schemas-microsoft-com:vml" Requires="v">
                <p:oleObj spid="_x0000_s17480" name="Equation" r:id="rId4" imgW="1574640" imgH="533160" progId="Equation.DSMT4">
                  <p:embed/>
                </p:oleObj>
              </mc:Choice>
              <mc:Fallback>
                <p:oleObj name="Equation" r:id="rId4" imgW="1574640" imgH="533160" progId="Equation.DSMT4">
                  <p:embed/>
                  <p:pic>
                    <p:nvPicPr>
                      <p:cNvPr id="57348" name="Object 2"/>
                      <p:cNvPicPr>
                        <a:picLocks noChangeAspect="1" noChangeArrowheads="1"/>
                      </p:cNvPicPr>
                      <p:nvPr/>
                    </p:nvPicPr>
                    <p:blipFill>
                      <a:blip r:embed="rId5"/>
                      <a:srcRect/>
                      <a:stretch>
                        <a:fillRect/>
                      </a:stretch>
                    </p:blipFill>
                    <p:spPr bwMode="auto">
                      <a:xfrm>
                        <a:off x="2820930" y="1295520"/>
                        <a:ext cx="3421784" cy="1157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type="body" sz="quarter" idx="10"/>
          </p:nvPr>
        </p:nvSpPr>
        <p:spPr>
          <a:xfrm>
            <a:off x="489397" y="2489405"/>
            <a:ext cx="8314970" cy="1570642"/>
          </a:xfrm>
        </p:spPr>
        <p:txBody>
          <a:bodyPr/>
          <a:lstStyle/>
          <a:p>
            <a:pPr defTabSz="736600">
              <a:spcBef>
                <a:spcPts val="600"/>
              </a:spcBef>
              <a:buClr>
                <a:srgbClr val="339933"/>
              </a:buClr>
            </a:pPr>
            <a:r>
              <a:rPr lang="en-US" dirty="0">
                <a:latin typeface="Arial" panose="020B0604020202020204" pitchFamily="34" charset="0"/>
                <a:cs typeface="Arial" panose="020B0604020202020204" pitchFamily="34" charset="0"/>
              </a:rPr>
              <a:t>When people are deciding whether to hold money or bonds, they don’t know what inflation will turn out to be.</a:t>
            </a:r>
          </a:p>
          <a:p>
            <a:pPr defTabSz="736600">
              <a:spcBef>
                <a:spcPts val="600"/>
              </a:spcBef>
              <a:buClr>
                <a:srgbClr val="339933"/>
              </a:buClr>
            </a:pPr>
            <a:r>
              <a:rPr lang="en-US" dirty="0">
                <a:latin typeface="Arial" panose="020B0604020202020204" pitchFamily="34" charset="0"/>
                <a:cs typeface="Arial" panose="020B0604020202020204" pitchFamily="34" charset="0"/>
              </a:rPr>
              <a:t>Hence, the nominal interest rate relevant for money demand is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09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7931CD-27EE-47A9-AFE0-FC5123151F8F}"/>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Equilibrium</a:t>
            </a:r>
          </a:p>
        </p:txBody>
      </p:sp>
      <p:pic>
        <p:nvPicPr>
          <p:cNvPr id="12" name="Picture Placeholder 11" descr="An equation reads, M over P equals L (r plus E pi, Y). A callout points toward M over P and reads, The supply of real money balances and another callout points toward r plus E pi and reads, Real money demand."/>
          <p:cNvPicPr>
            <a:picLocks noGrp="1" noChangeAspect="1"/>
          </p:cNvPicPr>
          <p:nvPr>
            <p:ph type="pic" sz="quarter" idx="13"/>
          </p:nvPr>
        </p:nvPicPr>
        <p:blipFill>
          <a:blip r:embed="rId3"/>
          <a:stretch>
            <a:fillRect/>
          </a:stretch>
        </p:blipFill>
        <p:spPr>
          <a:xfrm>
            <a:off x="1608874" y="1788332"/>
            <a:ext cx="6070197" cy="2252801"/>
          </a:xfrm>
          <a:prstGeom prst="rect">
            <a:avLst/>
          </a:prstGeom>
        </p:spPr>
      </p:pic>
    </p:spTree>
    <p:extLst>
      <p:ext uri="{BB962C8B-B14F-4D97-AF65-F5344CB8AC3E}">
        <p14:creationId xmlns:p14="http://schemas.microsoft.com/office/powerpoint/2010/main" val="1189224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A85232"/>
                </a:solidFill>
              </a:rPr>
              <a:t>What determines what?</a:t>
            </a:r>
            <a:endParaRPr lang="en-US" dirty="0"/>
          </a:p>
        </p:txBody>
      </p:sp>
      <p:graphicFrame>
        <p:nvGraphicFramePr>
          <p:cNvPr id="60422" name="Object 2" descr="An equation reads, M over P equals L (r plus E pi, Y)."/>
          <p:cNvGraphicFramePr>
            <a:graphicFrameLocks noChangeAspect="1"/>
          </p:cNvGraphicFramePr>
          <p:nvPr>
            <p:extLst>
              <p:ext uri="{D42A27DB-BD31-4B8C-83A1-F6EECF244321}">
                <p14:modId xmlns:p14="http://schemas.microsoft.com/office/powerpoint/2010/main" val="1533681111"/>
              </p:ext>
            </p:extLst>
          </p:nvPr>
        </p:nvGraphicFramePr>
        <p:xfrm>
          <a:off x="2255044" y="1365718"/>
          <a:ext cx="3076575" cy="1012825"/>
        </p:xfrm>
        <a:graphic>
          <a:graphicData uri="http://schemas.openxmlformats.org/presentationml/2006/ole">
            <mc:AlternateContent xmlns:mc="http://schemas.openxmlformats.org/markup-compatibility/2006">
              <mc:Choice xmlns:v="urn:schemas-microsoft-com:vml" Requires="v">
                <p:oleObj spid="_x0000_s13124" name="Equation" r:id="rId4" imgW="1193760" imgH="393480" progId="Equation.DSMT4">
                  <p:embed/>
                </p:oleObj>
              </mc:Choice>
              <mc:Fallback>
                <p:oleObj name="Equation" r:id="rId4" imgW="1193760" imgH="393480" progId="Equation.DSMT4">
                  <p:embed/>
                  <p:pic>
                    <p:nvPicPr>
                      <p:cNvPr id="0" name=""/>
                      <p:cNvPicPr>
                        <a:picLocks noChangeAspect="1" noChangeArrowheads="1"/>
                      </p:cNvPicPr>
                      <p:nvPr/>
                    </p:nvPicPr>
                    <p:blipFill>
                      <a:blip r:embed="rId5"/>
                      <a:srcRect/>
                      <a:stretch>
                        <a:fillRect/>
                      </a:stretch>
                    </p:blipFill>
                    <p:spPr bwMode="auto">
                      <a:xfrm>
                        <a:off x="2255044" y="1365718"/>
                        <a:ext cx="307657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Placeholder 10" descr="A table shows how the variables in the above given expressions are determined in the long run.&#10;The column headings are variable and how determined (in the long run). Row 1 reads, M, exogenous (the Fed); Row 2 reads r, adjusts to the ensure S equals I; Row 3 reads M over P equals L (i, Y)."/>
          <p:cNvPicPr>
            <a:picLocks noGrp="1" noChangeAspect="1"/>
          </p:cNvPicPr>
          <p:nvPr>
            <p:ph type="pic" sz="quarter" idx="13"/>
          </p:nvPr>
        </p:nvPicPr>
        <p:blipFill>
          <a:blip r:embed="rId6"/>
          <a:stretch>
            <a:fillRect/>
          </a:stretch>
        </p:blipFill>
        <p:spPr>
          <a:xfrm>
            <a:off x="907222" y="2549250"/>
            <a:ext cx="6564256" cy="2211939"/>
          </a:xfrm>
          <a:prstGeom prst="rect">
            <a:avLst/>
          </a:prstGeom>
        </p:spPr>
      </p:pic>
      <p:graphicFrame>
        <p:nvGraphicFramePr>
          <p:cNvPr id="110597" name="Object 3" descr="An equation reads, P adjusts to ensure Y bar equals F (K bar, L bar)."/>
          <p:cNvGraphicFramePr>
            <a:graphicFrameLocks noChangeAspect="1"/>
          </p:cNvGraphicFramePr>
          <p:nvPr>
            <p:extLst>
              <p:ext uri="{D42A27DB-BD31-4B8C-83A1-F6EECF244321}">
                <p14:modId xmlns:p14="http://schemas.microsoft.com/office/powerpoint/2010/main" val="2762210992"/>
              </p:ext>
            </p:extLst>
          </p:nvPr>
        </p:nvGraphicFramePr>
        <p:xfrm>
          <a:off x="1366838" y="5138621"/>
          <a:ext cx="4852987" cy="539750"/>
        </p:xfrm>
        <a:graphic>
          <a:graphicData uri="http://schemas.openxmlformats.org/presentationml/2006/ole">
            <mc:AlternateContent xmlns:mc="http://schemas.openxmlformats.org/markup-compatibility/2006">
              <mc:Choice xmlns:v="urn:schemas-microsoft-com:vml" Requires="v">
                <p:oleObj spid="_x0000_s13125" name="Equation" r:id="rId7" imgW="2171520" imgH="241200" progId="Equation.DSMT4">
                  <p:embed/>
                </p:oleObj>
              </mc:Choice>
              <mc:Fallback>
                <p:oleObj name="Equation" r:id="rId7" imgW="2171520" imgH="241200" progId="Equation.DSMT4">
                  <p:embed/>
                  <p:pic>
                    <p:nvPicPr>
                      <p:cNvPr id="0" name=""/>
                      <p:cNvPicPr>
                        <a:picLocks noChangeAspect="1" noChangeArrowheads="1"/>
                      </p:cNvPicPr>
                      <p:nvPr/>
                    </p:nvPicPr>
                    <p:blipFill>
                      <a:blip r:embed="rId8"/>
                      <a:srcRect/>
                      <a:stretch>
                        <a:fillRect/>
                      </a:stretch>
                    </p:blipFill>
                    <p:spPr bwMode="auto">
                      <a:xfrm>
                        <a:off x="1366838" y="5138621"/>
                        <a:ext cx="4852987"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03657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How </a:t>
            </a:r>
            <a:r>
              <a:rPr lang="en-US" i="1" dirty="0">
                <a:solidFill>
                  <a:srgbClr val="A85232"/>
                </a:solidFill>
              </a:rPr>
              <a:t>P </a:t>
            </a:r>
            <a:r>
              <a:rPr lang="en-US" dirty="0">
                <a:solidFill>
                  <a:srgbClr val="A85232"/>
                </a:solidFill>
              </a:rPr>
              <a:t>responds to Δ</a:t>
            </a:r>
            <a:r>
              <a:rPr lang="en-US" i="1" dirty="0">
                <a:solidFill>
                  <a:srgbClr val="A85232"/>
                </a:solidFill>
                <a:sym typeface="Symbol" pitchFamily="18" charset="2"/>
              </a:rPr>
              <a:t>M</a:t>
            </a:r>
            <a:endParaRPr lang="en-US" i="1" dirty="0">
              <a:solidFill>
                <a:srgbClr val="A85232"/>
              </a:solidFill>
            </a:endParaRPr>
          </a:p>
        </p:txBody>
      </p:sp>
      <p:graphicFrame>
        <p:nvGraphicFramePr>
          <p:cNvPr id="11" name="Object 2" descr="An equation reads, M over P equals L (r plus E pi, Y)."/>
          <p:cNvGraphicFramePr>
            <a:graphicFrameLocks noChangeAspect="1"/>
          </p:cNvGraphicFramePr>
          <p:nvPr>
            <p:extLst>
              <p:ext uri="{D42A27DB-BD31-4B8C-83A1-F6EECF244321}">
                <p14:modId xmlns:p14="http://schemas.microsoft.com/office/powerpoint/2010/main" val="2712556552"/>
              </p:ext>
            </p:extLst>
          </p:nvPr>
        </p:nvGraphicFramePr>
        <p:xfrm>
          <a:off x="2826544" y="1657818"/>
          <a:ext cx="3076575" cy="1012825"/>
        </p:xfrm>
        <a:graphic>
          <a:graphicData uri="http://schemas.openxmlformats.org/presentationml/2006/ole">
            <mc:AlternateContent xmlns:mc="http://schemas.openxmlformats.org/markup-compatibility/2006">
              <mc:Choice xmlns:v="urn:schemas-microsoft-com:vml" Requires="v">
                <p:oleObj spid="_x0000_s13617" name="Equation" r:id="rId4" imgW="1193760" imgH="393480" progId="Equation.DSMT4">
                  <p:embed/>
                </p:oleObj>
              </mc:Choice>
              <mc:Fallback>
                <p:oleObj name="Equation" r:id="rId4" imgW="1193760" imgH="393480" progId="Equation.DSMT4">
                  <p:embed/>
                  <p:pic>
                    <p:nvPicPr>
                      <p:cNvPr id="60422" name="Object 2"/>
                      <p:cNvPicPr>
                        <a:picLocks noChangeAspect="1" noChangeArrowheads="1"/>
                      </p:cNvPicPr>
                      <p:nvPr/>
                    </p:nvPicPr>
                    <p:blipFill>
                      <a:blip r:embed="rId5"/>
                      <a:srcRect/>
                      <a:stretch>
                        <a:fillRect/>
                      </a:stretch>
                    </p:blipFill>
                    <p:spPr bwMode="auto">
                      <a:xfrm>
                        <a:off x="2826544" y="1657818"/>
                        <a:ext cx="307657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type="body" sz="quarter" idx="10"/>
          </p:nvPr>
        </p:nvSpPr>
        <p:spPr>
          <a:xfrm>
            <a:off x="478361" y="3257669"/>
            <a:ext cx="8326006" cy="1282859"/>
          </a:xfrm>
        </p:spPr>
        <p:txBody>
          <a:bodyPr/>
          <a:lstStyle/>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For given values of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E</a:t>
            </a:r>
            <a:r>
              <a:rPr lang="en-US" i="1" dirty="0">
                <a:latin typeface="Arial" panose="020B0604020202020204" pitchFamily="34" charset="0"/>
                <a:ea typeface="Lucida Grande"/>
                <a:cs typeface="Arial" panose="020B0604020202020204" pitchFamily="34" charset="0"/>
              </a:rPr>
              <a:t>π</a:t>
            </a:r>
            <a:r>
              <a:rPr lang="en-US" b="1" i="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rPr>
              <a:t>, a change in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causes </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to change by the same percentage—just like in the quantity theory of money.</a:t>
            </a:r>
          </a:p>
        </p:txBody>
      </p:sp>
    </p:spTree>
    <p:extLst>
      <p:ext uri="{BB962C8B-B14F-4D97-AF65-F5344CB8AC3E}">
        <p14:creationId xmlns:p14="http://schemas.microsoft.com/office/powerpoint/2010/main" val="1107430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A85232"/>
                </a:solidFill>
              </a:rPr>
              <a:t>What about expected inflation?</a:t>
            </a:r>
          </a:p>
        </p:txBody>
      </p:sp>
      <p:sp>
        <p:nvSpPr>
          <p:cNvPr id="4" name="Content Placeholder 3"/>
          <p:cNvSpPr>
            <a:spLocks noGrp="1"/>
          </p:cNvSpPr>
          <p:nvPr>
            <p:ph type="body" sz="quarter" idx="10"/>
          </p:nvPr>
        </p:nvSpPr>
        <p:spPr/>
        <p:txBody>
          <a:bodyPr/>
          <a:lstStyle/>
          <a:p>
            <a:pPr marL="285750" indent="-285750">
              <a:buClr>
                <a:schemeClr val="tx1"/>
              </a:buClr>
              <a:buSzPct val="100000"/>
              <a:buFont typeface="Arial" panose="020B0604020202020204" pitchFamily="34" charset="0"/>
              <a:buChar char="•"/>
            </a:pPr>
            <a:r>
              <a:rPr lang="en-US" sz="1800" dirty="0">
                <a:latin typeface="Arial" panose="020B0604020202020204" pitchFamily="34" charset="0"/>
                <a:cs typeface="Arial" panose="020B0604020202020204" pitchFamily="34" charset="0"/>
                <a:sym typeface="Symbol" pitchFamily="18" charset="2"/>
              </a:rPr>
              <a:t>Over the long run, people don’t consistently over- or under-forecast inflation,</a:t>
            </a:r>
            <a:br>
              <a:rPr lang="en-US" sz="1800" dirty="0">
                <a:latin typeface="Arial" panose="020B0604020202020204" pitchFamily="34" charset="0"/>
                <a:cs typeface="Arial" panose="020B0604020202020204" pitchFamily="34" charset="0"/>
                <a:sym typeface="Symbol" pitchFamily="18" charset="2"/>
              </a:rPr>
            </a:br>
            <a:r>
              <a:rPr lang="en-US" sz="1800" dirty="0">
                <a:latin typeface="Arial" panose="020B0604020202020204" pitchFamily="34" charset="0"/>
                <a:cs typeface="Arial" panose="020B0604020202020204" pitchFamily="34" charset="0"/>
                <a:sym typeface="Symbol" pitchFamily="18" charset="2"/>
              </a:rPr>
              <a:t>so </a:t>
            </a:r>
            <a:r>
              <a:rPr lang="en-US" sz="1800" i="1" dirty="0">
                <a:latin typeface="Arial" panose="020B0604020202020204" pitchFamily="34" charset="0"/>
                <a:cs typeface="Arial" panose="020B0604020202020204" pitchFamily="34" charset="0"/>
                <a:sym typeface="Symbol" pitchFamily="18" charset="2"/>
              </a:rPr>
              <a:t>E</a:t>
            </a:r>
            <a:r>
              <a:rPr lang="en-US" sz="1800" i="1" dirty="0">
                <a:latin typeface="Arial" panose="020B0604020202020204" pitchFamily="34" charset="0"/>
                <a:ea typeface="Lucida Grande"/>
                <a:cs typeface="Arial" panose="020B0604020202020204" pitchFamily="34" charset="0"/>
              </a:rPr>
              <a:t>π</a:t>
            </a:r>
            <a:r>
              <a:rPr lang="en-US" sz="1800" b="1" i="1" dirty="0">
                <a:latin typeface="Arial" panose="020B0604020202020204" pitchFamily="34" charset="0"/>
                <a:cs typeface="Arial" panose="020B0604020202020204" pitchFamily="34" charset="0"/>
                <a:sym typeface="Symbol" pitchFamily="18" charset="2"/>
              </a:rPr>
              <a:t> </a:t>
            </a:r>
            <a:r>
              <a:rPr lang="en-US" sz="1800" dirty="0">
                <a:latin typeface="Arial" panose="020B0604020202020204" pitchFamily="34" charset="0"/>
                <a:cs typeface="Arial" panose="020B0604020202020204" pitchFamily="34" charset="0"/>
                <a:sym typeface="Symbol" pitchFamily="18" charset="2"/>
              </a:rPr>
              <a:t>= </a:t>
            </a:r>
            <a:r>
              <a:rPr lang="en-US" sz="1800" i="1" dirty="0">
                <a:latin typeface="Arial" panose="020B0604020202020204" pitchFamily="34" charset="0"/>
                <a:ea typeface="Lucida Grande"/>
                <a:cs typeface="Arial" panose="020B0604020202020204" pitchFamily="34" charset="0"/>
              </a:rPr>
              <a:t>π </a:t>
            </a:r>
            <a:r>
              <a:rPr lang="en-US" sz="1800" dirty="0">
                <a:latin typeface="Arial" panose="020B0604020202020204" pitchFamily="34" charset="0"/>
                <a:cs typeface="Arial" panose="020B0604020202020204" pitchFamily="34" charset="0"/>
                <a:sym typeface="Symbol" pitchFamily="18" charset="2"/>
              </a:rPr>
              <a:t>on average.</a:t>
            </a:r>
          </a:p>
          <a:p>
            <a:pPr marL="285750" indent="-285750">
              <a:spcBef>
                <a:spcPts val="1200"/>
              </a:spcBef>
              <a:buClr>
                <a:schemeClr val="tx1"/>
              </a:buClr>
              <a:buSzPct val="100000"/>
              <a:buFont typeface="Arial" panose="020B0604020202020204" pitchFamily="34" charset="0"/>
              <a:buChar char="•"/>
            </a:pPr>
            <a:r>
              <a:rPr lang="en-US" sz="1800" dirty="0">
                <a:latin typeface="Arial" panose="020B0604020202020204" pitchFamily="34" charset="0"/>
                <a:cs typeface="Arial" panose="020B0604020202020204" pitchFamily="34" charset="0"/>
                <a:sym typeface="Symbol" pitchFamily="18" charset="2"/>
              </a:rPr>
              <a:t>In the short run, </a:t>
            </a:r>
            <a:r>
              <a:rPr lang="en-US" sz="1800" i="1" dirty="0">
                <a:latin typeface="Arial" panose="020B0604020202020204" pitchFamily="34" charset="0"/>
                <a:cs typeface="Arial" panose="020B0604020202020204" pitchFamily="34" charset="0"/>
                <a:sym typeface="Symbol" pitchFamily="18" charset="2"/>
              </a:rPr>
              <a:t>E</a:t>
            </a:r>
            <a:r>
              <a:rPr lang="en-US" sz="1800" i="1" dirty="0">
                <a:latin typeface="Arial" panose="020B0604020202020204" pitchFamily="34" charset="0"/>
                <a:ea typeface="Lucida Grande"/>
                <a:cs typeface="Arial" panose="020B0604020202020204" pitchFamily="34" charset="0"/>
              </a:rPr>
              <a:t>π</a:t>
            </a:r>
            <a:r>
              <a:rPr lang="en-US" sz="1800" b="1" i="1" dirty="0">
                <a:latin typeface="Arial" panose="020B0604020202020204" pitchFamily="34" charset="0"/>
                <a:cs typeface="Arial" panose="020B0604020202020204" pitchFamily="34" charset="0"/>
                <a:sym typeface="Symbol" pitchFamily="18" charset="2"/>
              </a:rPr>
              <a:t> </a:t>
            </a:r>
            <a:r>
              <a:rPr lang="en-US" sz="1800" dirty="0">
                <a:latin typeface="Arial" panose="020B0604020202020204" pitchFamily="34" charset="0"/>
                <a:cs typeface="Arial" panose="020B0604020202020204" pitchFamily="34" charset="0"/>
                <a:sym typeface="Symbol" pitchFamily="18" charset="2"/>
              </a:rPr>
              <a:t>may change when people get new information.</a:t>
            </a:r>
          </a:p>
          <a:p>
            <a:pPr marL="285750" indent="-285750">
              <a:spcBef>
                <a:spcPts val="1200"/>
              </a:spcBef>
              <a:buClr>
                <a:schemeClr val="tx1"/>
              </a:buClr>
              <a:buSzPct val="100000"/>
              <a:buFont typeface="Arial" panose="020B0604020202020204" pitchFamily="34" charset="0"/>
              <a:buChar char="•"/>
            </a:pPr>
            <a:r>
              <a:rPr lang="en-US" sz="1800" i="1" dirty="0">
                <a:latin typeface="Arial" panose="020B0604020202020204" pitchFamily="34" charset="0"/>
                <a:cs typeface="Arial" panose="020B0604020202020204" pitchFamily="34" charset="0"/>
                <a:sym typeface="Symbol" pitchFamily="18" charset="2"/>
              </a:rPr>
              <a:t>Example</a:t>
            </a:r>
            <a:r>
              <a:rPr lang="en-US" sz="1800" dirty="0">
                <a:latin typeface="Arial" panose="020B0604020202020204" pitchFamily="34" charset="0"/>
                <a:cs typeface="Arial" panose="020B0604020202020204" pitchFamily="34" charset="0"/>
                <a:sym typeface="Symbol" pitchFamily="18" charset="2"/>
              </a:rPr>
              <a:t>: The Fed announces it will increase </a:t>
            </a:r>
            <a:r>
              <a:rPr lang="en-US" sz="1800" b="1" i="1" dirty="0">
                <a:latin typeface="Arial" panose="020B0604020202020204" pitchFamily="34" charset="0"/>
                <a:cs typeface="Arial" panose="020B0604020202020204" pitchFamily="34" charset="0"/>
                <a:sym typeface="Symbol" pitchFamily="18" charset="2"/>
              </a:rPr>
              <a:t>M</a:t>
            </a:r>
            <a:r>
              <a:rPr lang="en-US" sz="1800" dirty="0">
                <a:latin typeface="Arial" panose="020B0604020202020204" pitchFamily="34" charset="0"/>
                <a:cs typeface="Arial" panose="020B0604020202020204" pitchFamily="34" charset="0"/>
                <a:sym typeface="Symbol" pitchFamily="18" charset="2"/>
              </a:rPr>
              <a:t> next year. People will expect next year’s </a:t>
            </a:r>
            <a:r>
              <a:rPr lang="en-US" sz="1800" b="1" i="1" dirty="0">
                <a:latin typeface="Arial" panose="020B0604020202020204" pitchFamily="34" charset="0"/>
                <a:cs typeface="Arial" panose="020B0604020202020204" pitchFamily="34" charset="0"/>
                <a:sym typeface="Symbol" pitchFamily="18" charset="2"/>
              </a:rPr>
              <a:t>P</a:t>
            </a:r>
            <a:r>
              <a:rPr lang="en-US" sz="1800" dirty="0">
                <a:latin typeface="Arial" panose="020B0604020202020204" pitchFamily="34" charset="0"/>
                <a:cs typeface="Arial" panose="020B0604020202020204" pitchFamily="34" charset="0"/>
                <a:sym typeface="Symbol" pitchFamily="18" charset="2"/>
              </a:rPr>
              <a:t> to be higher, so </a:t>
            </a:r>
            <a:r>
              <a:rPr lang="en-US" sz="1800" i="1" dirty="0">
                <a:latin typeface="Arial" panose="020B0604020202020204" pitchFamily="34" charset="0"/>
                <a:cs typeface="Arial" panose="020B0604020202020204" pitchFamily="34" charset="0"/>
                <a:sym typeface="Symbol" pitchFamily="18" charset="2"/>
              </a:rPr>
              <a:t>E</a:t>
            </a:r>
            <a:r>
              <a:rPr lang="en-US" sz="1800" i="1" dirty="0">
                <a:latin typeface="Arial" panose="020B0604020202020204" pitchFamily="34" charset="0"/>
                <a:ea typeface="Lucida Grande"/>
                <a:cs typeface="Arial" panose="020B0604020202020204" pitchFamily="34" charset="0"/>
              </a:rPr>
              <a:t>π</a:t>
            </a:r>
            <a:r>
              <a:rPr lang="en-US" sz="1800" dirty="0">
                <a:latin typeface="Arial" panose="020B0604020202020204" pitchFamily="34" charset="0"/>
                <a:cs typeface="Arial" panose="020B0604020202020204" pitchFamily="34" charset="0"/>
                <a:sym typeface="Symbol" pitchFamily="18" charset="2"/>
              </a:rPr>
              <a:t> rises.</a:t>
            </a:r>
          </a:p>
          <a:p>
            <a:pPr marL="285750" indent="-285750">
              <a:spcBef>
                <a:spcPts val="1200"/>
              </a:spcBef>
              <a:buClr>
                <a:schemeClr val="tx1"/>
              </a:buClr>
              <a:buSzPct val="100000"/>
              <a:buFont typeface="Arial" panose="020B0604020202020204" pitchFamily="34" charset="0"/>
              <a:buChar char="•"/>
            </a:pPr>
            <a:r>
              <a:rPr lang="en-US" sz="1800" dirty="0">
                <a:latin typeface="Arial" panose="020B0604020202020204" pitchFamily="34" charset="0"/>
                <a:cs typeface="Arial" panose="020B0604020202020204" pitchFamily="34" charset="0"/>
                <a:sym typeface="Symbol" pitchFamily="18" charset="2"/>
              </a:rPr>
              <a:t>This affects </a:t>
            </a:r>
            <a:r>
              <a:rPr lang="en-US" sz="1800" b="1" i="1" dirty="0">
                <a:latin typeface="Arial" panose="020B0604020202020204" pitchFamily="34" charset="0"/>
                <a:cs typeface="Arial" panose="020B0604020202020204" pitchFamily="34" charset="0"/>
                <a:sym typeface="Symbol" pitchFamily="18" charset="2"/>
              </a:rPr>
              <a:t>P</a:t>
            </a:r>
            <a:r>
              <a:rPr lang="en-US" sz="1800" dirty="0">
                <a:latin typeface="Arial" panose="020B0604020202020204" pitchFamily="34" charset="0"/>
                <a:cs typeface="Arial" panose="020B0604020202020204" pitchFamily="34" charset="0"/>
                <a:sym typeface="Symbol" pitchFamily="18" charset="2"/>
              </a:rPr>
              <a:t> now, even though </a:t>
            </a:r>
            <a:r>
              <a:rPr lang="en-US" sz="1800" b="1" i="1" dirty="0">
                <a:latin typeface="Arial" panose="020B0604020202020204" pitchFamily="34" charset="0"/>
                <a:cs typeface="Arial" panose="020B0604020202020204" pitchFamily="34" charset="0"/>
                <a:sym typeface="Symbol" pitchFamily="18" charset="2"/>
              </a:rPr>
              <a:t>M</a:t>
            </a:r>
            <a:r>
              <a:rPr lang="en-US" sz="1800" dirty="0">
                <a:latin typeface="Arial" panose="020B0604020202020204" pitchFamily="34" charset="0"/>
                <a:cs typeface="Arial" panose="020B0604020202020204" pitchFamily="34" charset="0"/>
                <a:sym typeface="Symbol" pitchFamily="18" charset="2"/>
              </a:rPr>
              <a:t> hasn’t changed yet...</a:t>
            </a:r>
            <a:endParaRPr lang="en-US" sz="1800" i="1"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3863387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How</a:t>
            </a:r>
            <a:r>
              <a:rPr lang="en-US" i="1" dirty="0">
                <a:solidFill>
                  <a:srgbClr val="A85232"/>
                </a:solidFill>
              </a:rPr>
              <a:t> </a:t>
            </a:r>
            <a:r>
              <a:rPr lang="en-US" dirty="0">
                <a:solidFill>
                  <a:srgbClr val="A85232"/>
                </a:solidFill>
              </a:rPr>
              <a:t>P</a:t>
            </a:r>
            <a:r>
              <a:rPr lang="en-US" i="1" dirty="0">
                <a:solidFill>
                  <a:srgbClr val="A85232"/>
                </a:solidFill>
              </a:rPr>
              <a:t> </a:t>
            </a:r>
            <a:r>
              <a:rPr lang="en-US" dirty="0">
                <a:solidFill>
                  <a:srgbClr val="A85232"/>
                </a:solidFill>
              </a:rPr>
              <a:t>responds to Δ</a:t>
            </a:r>
            <a:r>
              <a:rPr lang="en-US" i="1" dirty="0">
                <a:solidFill>
                  <a:srgbClr val="A85232"/>
                </a:solidFill>
              </a:rPr>
              <a:t>Eπ</a:t>
            </a:r>
          </a:p>
        </p:txBody>
      </p:sp>
      <p:graphicFrame>
        <p:nvGraphicFramePr>
          <p:cNvPr id="14" name="Object 2" descr="An equation reads, M over P equals L (r plus E pi, Y)."/>
          <p:cNvGraphicFramePr>
            <a:graphicFrameLocks noChangeAspect="1"/>
          </p:cNvGraphicFramePr>
          <p:nvPr>
            <p:extLst>
              <p:ext uri="{D42A27DB-BD31-4B8C-83A1-F6EECF244321}">
                <p14:modId xmlns:p14="http://schemas.microsoft.com/office/powerpoint/2010/main" val="3400291093"/>
              </p:ext>
            </p:extLst>
          </p:nvPr>
        </p:nvGraphicFramePr>
        <p:xfrm>
          <a:off x="2873626" y="1373186"/>
          <a:ext cx="2898272" cy="954127"/>
        </p:xfrm>
        <a:graphic>
          <a:graphicData uri="http://schemas.openxmlformats.org/presentationml/2006/ole">
            <mc:AlternateContent xmlns:mc="http://schemas.openxmlformats.org/markup-compatibility/2006">
              <mc:Choice xmlns:v="urn:schemas-microsoft-com:vml" Requires="v">
                <p:oleObj spid="_x0000_s18496" name="Equation" r:id="rId4" imgW="1193760" imgH="393480" progId="Equation.DSMT4">
                  <p:embed/>
                </p:oleObj>
              </mc:Choice>
              <mc:Fallback>
                <p:oleObj name="Equation" r:id="rId4" imgW="1193760" imgH="393480" progId="Equation.DSMT4">
                  <p:embed/>
                  <p:pic>
                    <p:nvPicPr>
                      <p:cNvPr id="11" name="Object 2"/>
                      <p:cNvPicPr>
                        <a:picLocks noChangeAspect="1" noChangeArrowheads="1"/>
                      </p:cNvPicPr>
                      <p:nvPr/>
                    </p:nvPicPr>
                    <p:blipFill>
                      <a:blip r:embed="rId5"/>
                      <a:srcRect/>
                      <a:stretch>
                        <a:fillRect/>
                      </a:stretch>
                    </p:blipFill>
                    <p:spPr bwMode="auto">
                      <a:xfrm>
                        <a:off x="2873626" y="1373186"/>
                        <a:ext cx="2898272" cy="954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type="body" sz="quarter" idx="10"/>
          </p:nvPr>
        </p:nvSpPr>
        <p:spPr>
          <a:xfrm>
            <a:off x="430428" y="2530133"/>
            <a:ext cx="8326006" cy="445183"/>
          </a:xfrm>
        </p:spPr>
        <p:txBody>
          <a:bodyPr/>
          <a:lstStyle/>
          <a:p>
            <a:r>
              <a:rPr lang="en-US" dirty="0"/>
              <a:t>For given values of </a:t>
            </a:r>
            <a:r>
              <a:rPr lang="en-US" b="1" i="1" dirty="0"/>
              <a:t>r</a:t>
            </a:r>
            <a:r>
              <a:rPr lang="en-US" dirty="0"/>
              <a:t>, </a:t>
            </a:r>
            <a:r>
              <a:rPr lang="en-US" b="1" i="1" dirty="0"/>
              <a:t>Y</a:t>
            </a:r>
            <a:r>
              <a:rPr lang="en-US" dirty="0"/>
              <a:t>, and </a:t>
            </a:r>
            <a:r>
              <a:rPr lang="en-US" b="1" i="1" dirty="0"/>
              <a:t>M</a:t>
            </a:r>
            <a:r>
              <a:rPr lang="en-US" dirty="0"/>
              <a:t>,</a:t>
            </a:r>
          </a:p>
        </p:txBody>
      </p:sp>
      <p:graphicFrame>
        <p:nvGraphicFramePr>
          <p:cNvPr id="116740" name="Object 3" descr="An expression shows the relationship between the various variables in the equation, M over P equals L (r plus E pi, Y).&#10;An increase of E pi leads to the increase of i (the Fisher effect) which leads to the decrease in (M over P) superscript d which leads to the increase in P to make (M over P) fall to re-establish equilibrium."/>
          <p:cNvGraphicFramePr>
            <a:graphicFrameLocks noChangeAspect="1"/>
          </p:cNvGraphicFramePr>
          <p:nvPr>
            <p:extLst>
              <p:ext uri="{D42A27DB-BD31-4B8C-83A1-F6EECF244321}">
                <p14:modId xmlns:p14="http://schemas.microsoft.com/office/powerpoint/2010/main" val="3251579057"/>
              </p:ext>
            </p:extLst>
          </p:nvPr>
        </p:nvGraphicFramePr>
        <p:xfrm>
          <a:off x="2051050" y="3282950"/>
          <a:ext cx="4541838" cy="2182813"/>
        </p:xfrm>
        <a:graphic>
          <a:graphicData uri="http://schemas.openxmlformats.org/presentationml/2006/ole">
            <mc:AlternateContent xmlns:mc="http://schemas.openxmlformats.org/markup-compatibility/2006">
              <mc:Choice xmlns:v="urn:schemas-microsoft-com:vml" Requires="v">
                <p:oleObj spid="_x0000_s18497" name="Equation" r:id="rId6" imgW="2171520" imgH="1041120" progId="Equation.DSMT4">
                  <p:embed/>
                </p:oleObj>
              </mc:Choice>
              <mc:Fallback>
                <p:oleObj name="Equation" r:id="rId6" imgW="2171520" imgH="1041120" progId="Equation.DSMT4">
                  <p:embed/>
                  <p:pic>
                    <p:nvPicPr>
                      <p:cNvPr id="0" name=""/>
                      <p:cNvPicPr>
                        <a:picLocks noChangeAspect="1" noChangeArrowheads="1"/>
                      </p:cNvPicPr>
                      <p:nvPr/>
                    </p:nvPicPr>
                    <p:blipFill>
                      <a:blip r:embed="rId7"/>
                      <a:srcRect/>
                      <a:stretch>
                        <a:fillRect/>
                      </a:stretch>
                    </p:blipFill>
                    <p:spPr bwMode="auto">
                      <a:xfrm>
                        <a:off x="2051050" y="3282950"/>
                        <a:ext cx="4541838" cy="218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67052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classical view of inflation</a:t>
            </a:r>
          </a:p>
        </p:txBody>
      </p:sp>
      <p:sp>
        <p:nvSpPr>
          <p:cNvPr id="5" name="Content Placeholder 10"/>
          <p:cNvSpPr>
            <a:spLocks noGrp="1"/>
          </p:cNvSpPr>
          <p:nvPr>
            <p:ph type="body" sz="quarter" idx="10"/>
          </p:nvPr>
        </p:nvSpPr>
        <p:spPr>
          <a:xfrm>
            <a:off x="478361" y="1219686"/>
            <a:ext cx="8435452" cy="1199664"/>
          </a:xfrm>
        </p:spPr>
        <p:txBody>
          <a:bodyPr/>
          <a:lstStyle/>
          <a:p>
            <a:pPr marL="342900" indent="-342900">
              <a:buClr>
                <a:schemeClr val="tx1"/>
              </a:buClr>
              <a:buSzPct val="100000"/>
              <a:buFont typeface="Arial" panose="020B0604020202020204" pitchFamily="34" charset="0"/>
              <a:buChar char="•"/>
            </a:pPr>
            <a:r>
              <a:rPr lang="en-US" i="1" dirty="0"/>
              <a:t>The classical view:</a:t>
            </a:r>
            <a:br>
              <a:rPr lang="en-US" i="1" dirty="0"/>
            </a:br>
            <a:r>
              <a:rPr lang="en-US" dirty="0"/>
              <a:t>A change in the price level is merely a change in the units of measurement.</a:t>
            </a:r>
          </a:p>
        </p:txBody>
      </p:sp>
      <p:sp>
        <p:nvSpPr>
          <p:cNvPr id="11" name="Content Placeholder 10">
            <a:extLst>
              <a:ext uri="{FF2B5EF4-FFF2-40B4-BE49-F238E27FC236}">
                <a16:creationId xmlns:a16="http://schemas.microsoft.com/office/drawing/2014/main" id="{B94A1ED9-9CF0-4B65-A7EE-E2DA9B27D2AD}"/>
              </a:ext>
            </a:extLst>
          </p:cNvPr>
          <p:cNvSpPr txBox="1">
            <a:spLocks noGrp="1"/>
          </p:cNvSpPr>
          <p:nvPr>
            <p:ph sz="quarter" idx="12"/>
          </p:nvPr>
        </p:nvSpPr>
        <p:spPr>
          <a:xfrm>
            <a:off x="2435610" y="3429000"/>
            <a:ext cx="4272779" cy="858837"/>
          </a:xfrm>
          <a:prstGeom prst="rect">
            <a:avLst/>
          </a:prstGeom>
          <a:noFill/>
          <a:ln>
            <a:solidFill>
              <a:schemeClr val="tx1"/>
            </a:solidFill>
          </a:ln>
        </p:spPr>
        <p:txBody>
          <a:bodyPr wrap="square" rtlCol="0">
            <a:spAutoFit/>
          </a:bodyPr>
          <a:lstStyle/>
          <a:p>
            <a:pPr algn="ctr"/>
            <a:r>
              <a:rPr lang="en-US" sz="2400" i="1" dirty="0"/>
              <a:t>Then, why is inflation a social problem?</a:t>
            </a:r>
          </a:p>
        </p:txBody>
      </p:sp>
    </p:spTree>
    <p:extLst>
      <p:ext uri="{BB962C8B-B14F-4D97-AF65-F5344CB8AC3E}">
        <p14:creationId xmlns:p14="http://schemas.microsoft.com/office/powerpoint/2010/main" val="1447747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br>
              <a:rPr lang="en-US" sz="2800" dirty="0">
                <a:solidFill>
                  <a:schemeClr val="bg1"/>
                </a:solidFill>
                <a:effectLst>
                  <a:outerShdw blurRad="38100" dist="38100" dir="2700000" algn="tl">
                    <a:srgbClr val="000000">
                      <a:alpha val="43137"/>
                    </a:srgbClr>
                  </a:outerShdw>
                </a:effectLst>
              </a:rPr>
            </a:br>
            <a:r>
              <a:rPr lang="en-US" sz="2800" dirty="0"/>
              <a:t>Discussion question</a:t>
            </a:r>
          </a:p>
        </p:txBody>
      </p:sp>
      <p:sp>
        <p:nvSpPr>
          <p:cNvPr id="3" name="Content Placeholder 2"/>
          <p:cNvSpPr>
            <a:spLocks noGrp="1"/>
          </p:cNvSpPr>
          <p:nvPr>
            <p:ph type="body" sz="quarter" idx="10"/>
          </p:nvPr>
        </p:nvSpPr>
        <p:spPr/>
        <p:txBody>
          <a:bodyPr/>
          <a:lstStyle/>
          <a:p>
            <a:pPr algn="ctr" eaLnBrk="1" hangingPunct="1">
              <a:lnSpc>
                <a:spcPct val="100000"/>
              </a:lnSpc>
              <a:spcBef>
                <a:spcPts val="600"/>
              </a:spcBef>
              <a:buNone/>
              <a:defRPr/>
            </a:pPr>
            <a:r>
              <a:rPr lang="en-US" sz="2400" b="1" i="1" dirty="0">
                <a:solidFill>
                  <a:srgbClr val="FF0000"/>
                </a:solidFill>
              </a:rPr>
              <a:t>Why is inflation bad? </a:t>
            </a:r>
          </a:p>
          <a:p>
            <a:pPr marL="0" indent="0" eaLnBrk="1" hangingPunct="1">
              <a:lnSpc>
                <a:spcPct val="100000"/>
              </a:lnSpc>
              <a:spcBef>
                <a:spcPts val="600"/>
              </a:spcBef>
              <a:buClr>
                <a:srgbClr val="5F5F5F"/>
              </a:buClr>
              <a:buNone/>
              <a:defRPr/>
            </a:pPr>
            <a:r>
              <a:rPr lang="en-US" sz="2400" dirty="0"/>
              <a:t>What costs does inflation impose on society?</a:t>
            </a:r>
          </a:p>
          <a:p>
            <a:pPr eaLnBrk="1" hangingPunct="1">
              <a:lnSpc>
                <a:spcPct val="100000"/>
              </a:lnSpc>
              <a:spcBef>
                <a:spcPts val="600"/>
              </a:spcBef>
              <a:buClr>
                <a:schemeClr val="tx1"/>
              </a:buClr>
              <a:buSzPct val="100000"/>
              <a:buFont typeface="Arial" panose="020B0604020202020204" pitchFamily="34" charset="0"/>
              <a:buChar char="•"/>
              <a:defRPr/>
            </a:pPr>
            <a:r>
              <a:rPr lang="en-US" sz="2400" dirty="0"/>
              <a:t>List all the costs you can think of.</a:t>
            </a:r>
          </a:p>
          <a:p>
            <a:pPr eaLnBrk="1" hangingPunct="1">
              <a:lnSpc>
                <a:spcPct val="100000"/>
              </a:lnSpc>
              <a:spcBef>
                <a:spcPts val="600"/>
              </a:spcBef>
              <a:buClr>
                <a:schemeClr val="tx1"/>
              </a:buClr>
              <a:buSzPct val="100000"/>
              <a:buFont typeface="Arial" panose="020B0604020202020204" pitchFamily="34" charset="0"/>
              <a:buChar char="•"/>
              <a:defRPr/>
            </a:pPr>
            <a:r>
              <a:rPr lang="en-US" sz="2400" dirty="0"/>
              <a:t>Focus on the long run.</a:t>
            </a:r>
          </a:p>
          <a:p>
            <a:pPr eaLnBrk="1" hangingPunct="1">
              <a:lnSpc>
                <a:spcPct val="100000"/>
              </a:lnSpc>
              <a:spcBef>
                <a:spcPts val="600"/>
              </a:spcBef>
              <a:buClr>
                <a:schemeClr val="tx1"/>
              </a:buClr>
              <a:buSzPct val="100000"/>
              <a:buFont typeface="Arial" panose="020B0604020202020204" pitchFamily="34" charset="0"/>
              <a:buChar char="•"/>
              <a:defRPr/>
            </a:pPr>
            <a:r>
              <a:rPr lang="en-US" sz="2400" dirty="0"/>
              <a:t>Think like an economist.</a:t>
            </a:r>
          </a:p>
        </p:txBody>
      </p:sp>
    </p:spTree>
    <p:extLst>
      <p:ext uri="{BB962C8B-B14F-4D97-AF65-F5344CB8AC3E}">
        <p14:creationId xmlns:p14="http://schemas.microsoft.com/office/powerpoint/2010/main" val="295903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21DC-25D9-47D9-B68A-5B1B3A657756}"/>
              </a:ext>
            </a:extLst>
          </p:cNvPr>
          <p:cNvSpPr>
            <a:spLocks noGrp="1"/>
          </p:cNvSpPr>
          <p:nvPr>
            <p:ph type="title"/>
          </p:nvPr>
        </p:nvSpPr>
        <p:spPr/>
        <p:txBody>
          <a:bodyPr/>
          <a:lstStyle/>
          <a:p>
            <a:r>
              <a:rPr lang="en-US" dirty="0"/>
              <a:t>U.S. inflation and its trend, 1960–2014, part 2</a:t>
            </a:r>
          </a:p>
        </p:txBody>
      </p:sp>
      <p:pic>
        <p:nvPicPr>
          <p:cNvPr id="7" name="Picture Placeholder 6" descr="This is a chart with the Y axis labeled % change from 12 months earlier and it goes from 0% to 14% in 2% increments. The X axis goes from 1960 to 2015 in 5 year increments. The line is labeled % change in GDP deflator and the points are varied by year. There is a curve showing the trend."/>
          <p:cNvPicPr>
            <a:picLocks noGrp="1" noChangeAspect="1"/>
          </p:cNvPicPr>
          <p:nvPr>
            <p:ph type="pic" sz="quarter" idx="10"/>
          </p:nvPr>
        </p:nvPicPr>
        <p:blipFill>
          <a:blip r:embed="rId3"/>
          <a:stretch>
            <a:fillRect/>
          </a:stretch>
        </p:blipFill>
        <p:spPr>
          <a:xfrm>
            <a:off x="581061" y="1235398"/>
            <a:ext cx="7999291" cy="4953624"/>
          </a:xfrm>
          <a:prstGeom prst="rect">
            <a:avLst/>
          </a:prstGeom>
        </p:spPr>
      </p:pic>
    </p:spTree>
    <p:extLst>
      <p:ext uri="{BB962C8B-B14F-4D97-AF65-F5344CB8AC3E}">
        <p14:creationId xmlns:p14="http://schemas.microsoft.com/office/powerpoint/2010/main" val="407207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A common misperception</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Common misperception:</a:t>
            </a:r>
            <a:br>
              <a:rPr lang="en-US" dirty="0"/>
            </a:br>
            <a:r>
              <a:rPr lang="en-US" i="1" dirty="0"/>
              <a:t>inflation reduces real wages</a:t>
            </a:r>
          </a:p>
          <a:p>
            <a:pPr marL="342900" indent="-342900">
              <a:spcBef>
                <a:spcPts val="600"/>
              </a:spcBef>
              <a:buClr>
                <a:schemeClr val="tx1"/>
              </a:buClr>
              <a:buSzPct val="100000"/>
              <a:buFont typeface="Arial" panose="020B0604020202020204" pitchFamily="34" charset="0"/>
              <a:buChar char="•"/>
            </a:pPr>
            <a:r>
              <a:rPr lang="en-US" dirty="0"/>
              <a:t>This is true only in the short run, when nominal wages are fixed by contracts.</a:t>
            </a:r>
          </a:p>
          <a:p>
            <a:pPr marL="342900" indent="-342900">
              <a:spcBef>
                <a:spcPts val="600"/>
              </a:spcBef>
              <a:buClr>
                <a:schemeClr val="tx1"/>
              </a:buClr>
              <a:buSzPct val="100000"/>
              <a:buFont typeface="Arial" panose="020B0604020202020204" pitchFamily="34" charset="0"/>
              <a:buChar char="•"/>
            </a:pPr>
            <a:r>
              <a:rPr lang="en-US" dirty="0"/>
              <a:t>(Chapter 3) In the long run, the real wage is determined by labor supply and the marginal product of labor, not the price level or inflation rate.</a:t>
            </a:r>
          </a:p>
          <a:p>
            <a:pPr marL="342900" indent="-342900">
              <a:spcBef>
                <a:spcPts val="600"/>
              </a:spcBef>
              <a:buClr>
                <a:schemeClr val="tx1"/>
              </a:buClr>
              <a:buSzPct val="100000"/>
              <a:buFont typeface="Arial" panose="020B0604020202020204" pitchFamily="34" charset="0"/>
              <a:buChar char="•"/>
            </a:pPr>
            <a:r>
              <a:rPr lang="en-US" dirty="0"/>
              <a:t>Consider the data . . .</a:t>
            </a:r>
          </a:p>
        </p:txBody>
      </p:sp>
    </p:spTree>
    <p:extLst>
      <p:ext uri="{BB962C8B-B14F-4D97-AF65-F5344CB8AC3E}">
        <p14:creationId xmlns:p14="http://schemas.microsoft.com/office/powerpoint/2010/main" val="847325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The CPI and average hourly earnings, 1965–2015</a:t>
            </a:r>
          </a:p>
        </p:txBody>
      </p:sp>
      <p:pic>
        <p:nvPicPr>
          <p:cNvPr id="12" name="Picture Placeholder 11" descr="This is a chart with the Y axis labeled 1965=100 and it goes from 0 to 900 in increments of 100. The X axis goes from 1965 to 2015 in 5 year increments. One line is horizontal near the top of the chart and is labeled Real average hourly earnings in 2014, right scale. Another line is increasing and is labeled CPI (1965 = 100). Another line is increasing and is labeled Nominal average hourly earnings (1965 = 100)."/>
          <p:cNvPicPr>
            <a:picLocks noGrp="1" noChangeAspect="1"/>
          </p:cNvPicPr>
          <p:nvPr>
            <p:ph type="pic" sz="quarter" idx="10"/>
          </p:nvPr>
        </p:nvPicPr>
        <p:blipFill>
          <a:blip r:embed="rId3"/>
          <a:stretch>
            <a:fillRect/>
          </a:stretch>
        </p:blipFill>
        <p:spPr>
          <a:xfrm>
            <a:off x="593858" y="1204781"/>
            <a:ext cx="7965583" cy="4964058"/>
          </a:xfrm>
          <a:prstGeom prst="rect">
            <a:avLst/>
          </a:prstGeom>
        </p:spPr>
      </p:pic>
    </p:spTree>
    <p:extLst>
      <p:ext uri="{BB962C8B-B14F-4D97-AF65-F5344CB8AC3E}">
        <p14:creationId xmlns:p14="http://schemas.microsoft.com/office/powerpoint/2010/main" val="215488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social costs of inflation</a:t>
            </a:r>
          </a:p>
        </p:txBody>
      </p:sp>
      <p:sp>
        <p:nvSpPr>
          <p:cNvPr id="3" name="Content Placeholder 2"/>
          <p:cNvSpPr>
            <a:spLocks noGrp="1"/>
          </p:cNvSpPr>
          <p:nvPr>
            <p:ph type="body" sz="quarter" idx="10"/>
          </p:nvPr>
        </p:nvSpPr>
        <p:spPr/>
        <p:txBody>
          <a:bodyPr/>
          <a:lstStyle/>
          <a:p>
            <a:pPr marL="461963" indent="-461963">
              <a:spcBef>
                <a:spcPts val="600"/>
              </a:spcBef>
            </a:pPr>
            <a:r>
              <a:rPr lang="en-US" sz="2600" dirty="0"/>
              <a:t>…fall into two categories:</a:t>
            </a:r>
          </a:p>
          <a:p>
            <a:pPr marL="457200" indent="-457200">
              <a:spcBef>
                <a:spcPts val="600"/>
              </a:spcBef>
              <a:buClr>
                <a:schemeClr val="tx1"/>
              </a:buClr>
              <a:buSzPct val="100000"/>
              <a:buFont typeface="+mj-lt"/>
              <a:buAutoNum type="arabicPeriod"/>
            </a:pPr>
            <a:r>
              <a:rPr lang="en-US" sz="2600" dirty="0"/>
              <a:t>costs when inflation is expected</a:t>
            </a:r>
          </a:p>
          <a:p>
            <a:pPr marL="457200" indent="-457200">
              <a:spcBef>
                <a:spcPts val="600"/>
              </a:spcBef>
              <a:buClr>
                <a:schemeClr val="tx1"/>
              </a:buClr>
              <a:buSzPct val="100000"/>
              <a:buFont typeface="+mj-lt"/>
              <a:buAutoNum type="arabicPeriod"/>
            </a:pPr>
            <a:r>
              <a:rPr lang="en-US" sz="2600" dirty="0"/>
              <a:t>costs when inflation is different from what people had expected</a:t>
            </a:r>
          </a:p>
        </p:txBody>
      </p:sp>
    </p:spTree>
    <p:extLst>
      <p:ext uri="{BB962C8B-B14F-4D97-AF65-F5344CB8AC3E}">
        <p14:creationId xmlns:p14="http://schemas.microsoft.com/office/powerpoint/2010/main" val="2781102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costs of expected inflation: </a:t>
            </a:r>
            <a:r>
              <a:rPr lang="en-US" dirty="0">
                <a:solidFill>
                  <a:srgbClr val="2D552D"/>
                </a:solidFill>
              </a:rPr>
              <a:t>1. </a:t>
            </a:r>
            <a:r>
              <a:rPr lang="en-US" dirty="0" err="1">
                <a:solidFill>
                  <a:srgbClr val="2D552D"/>
                </a:solidFill>
              </a:rPr>
              <a:t>Shoeleather</a:t>
            </a:r>
            <a:r>
              <a:rPr lang="en-US" dirty="0">
                <a:solidFill>
                  <a:srgbClr val="2D552D"/>
                </a:solidFill>
              </a:rPr>
              <a:t> cost</a:t>
            </a:r>
          </a:p>
        </p:txBody>
      </p:sp>
      <p:sp>
        <p:nvSpPr>
          <p:cNvPr id="4" name="Content Placeholder 3"/>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Definition: the costs and inconveniences of reducing money balances to avoid the inflation tax.</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If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increases, </a:t>
            </a:r>
            <a:r>
              <a:rPr lang="en-US" b="1" i="1" dirty="0">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 increases (why?), so people reduce their real money balances.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Remember: In long run, inflation does not affect real income or real spending.</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The same monthly spending but lower average money holdings means more frequent trips to the bank to withdraw smaller amounts of cash.</a:t>
            </a:r>
          </a:p>
        </p:txBody>
      </p:sp>
    </p:spTree>
    <p:extLst>
      <p:ext uri="{BB962C8B-B14F-4D97-AF65-F5344CB8AC3E}">
        <p14:creationId xmlns:p14="http://schemas.microsoft.com/office/powerpoint/2010/main" val="3309386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costs of expected inflation: </a:t>
            </a:r>
            <a:r>
              <a:rPr lang="en-US" dirty="0">
                <a:solidFill>
                  <a:srgbClr val="2D552D"/>
                </a:solidFill>
              </a:rPr>
              <a:t>2. Menu costs</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sym typeface="Symbol" pitchFamily="18" charset="2"/>
              </a:rPr>
              <a:t>Definition: the costs of changing prices.</a:t>
            </a:r>
          </a:p>
          <a:p>
            <a:pPr marL="342900" indent="-342900">
              <a:spcBef>
                <a:spcPts val="600"/>
              </a:spcBef>
              <a:buClr>
                <a:schemeClr val="tx1"/>
              </a:buClr>
              <a:buSzPct val="100000"/>
              <a:buFont typeface="Arial" panose="020B0604020202020204" pitchFamily="34" charset="0"/>
              <a:buChar char="•"/>
            </a:pPr>
            <a:r>
              <a:rPr lang="en-US" dirty="0">
                <a:sym typeface="Symbol" pitchFamily="18" charset="2"/>
              </a:rPr>
              <a:t>Examples:</a:t>
            </a:r>
          </a:p>
          <a:p>
            <a:pPr marL="800100" lvl="1">
              <a:spcBef>
                <a:spcPts val="600"/>
              </a:spcBef>
              <a:buClr>
                <a:schemeClr val="tx1"/>
              </a:buClr>
              <a:buSzTx/>
              <a:buFont typeface="Arial" panose="020B0604020202020204" pitchFamily="34" charset="0"/>
              <a:buChar char="•"/>
            </a:pPr>
            <a:r>
              <a:rPr lang="en-US" dirty="0"/>
              <a:t>cost of printing new menus and mailing out catalogs</a:t>
            </a:r>
          </a:p>
          <a:p>
            <a:pPr marL="800100" lvl="1">
              <a:spcBef>
                <a:spcPts val="600"/>
              </a:spcBef>
              <a:buClr>
                <a:schemeClr val="tx1"/>
              </a:buClr>
              <a:buFont typeface="Arial" panose="020B0604020202020204" pitchFamily="34" charset="0"/>
              <a:buChar char="•"/>
            </a:pPr>
            <a:r>
              <a:rPr lang="en-US" dirty="0"/>
              <a:t>time spent trying to decide on what the new prices should be</a:t>
            </a:r>
          </a:p>
          <a:p>
            <a:pPr marL="342900" indent="-342900">
              <a:spcBef>
                <a:spcPts val="600"/>
              </a:spcBef>
              <a:buClr>
                <a:schemeClr val="tx1"/>
              </a:buClr>
              <a:buSzPct val="100000"/>
              <a:buFont typeface="Arial" panose="020B0604020202020204" pitchFamily="34" charset="0"/>
              <a:buChar char="•"/>
            </a:pPr>
            <a:r>
              <a:rPr lang="en-US" dirty="0">
                <a:sym typeface="Symbol" pitchFamily="18" charset="2"/>
              </a:rPr>
              <a:t>The higher is inflation, the more frequently firms must change their prices and incur these costs.</a:t>
            </a:r>
          </a:p>
        </p:txBody>
      </p:sp>
    </p:spTree>
    <p:extLst>
      <p:ext uri="{BB962C8B-B14F-4D97-AF65-F5344CB8AC3E}">
        <p14:creationId xmlns:p14="http://schemas.microsoft.com/office/powerpoint/2010/main" val="4161360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costs of expected inflation: </a:t>
            </a:r>
            <a:r>
              <a:rPr lang="en-US" dirty="0">
                <a:solidFill>
                  <a:srgbClr val="2D552D"/>
                </a:solidFill>
              </a:rPr>
              <a:t>3. Relative price distortions</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Firms facing menu costs change prices infrequently.</a:t>
            </a:r>
          </a:p>
          <a:p>
            <a:pPr marL="342900" indent="-342900">
              <a:spcBef>
                <a:spcPts val="600"/>
              </a:spcBef>
              <a:buClr>
                <a:schemeClr val="tx1"/>
              </a:buClr>
              <a:buSzPct val="100000"/>
              <a:buFont typeface="Arial" panose="020B0604020202020204" pitchFamily="34" charset="0"/>
              <a:buChar char="•"/>
            </a:pPr>
            <a:r>
              <a:rPr lang="en-US" dirty="0"/>
              <a:t>Example:</a:t>
            </a:r>
            <a:br>
              <a:rPr lang="en-US" dirty="0"/>
            </a:br>
            <a:r>
              <a:rPr lang="en-US" dirty="0"/>
              <a:t>A firm issues new catalog each January.</a:t>
            </a:r>
            <a:br>
              <a:rPr lang="en-US" dirty="0"/>
            </a:br>
            <a:r>
              <a:rPr lang="en-US" dirty="0"/>
              <a:t>As the general price level rises throughout the year, the firm’s relative price will fall.</a:t>
            </a:r>
          </a:p>
          <a:p>
            <a:pPr marL="342900" indent="-342900">
              <a:spcBef>
                <a:spcPts val="600"/>
              </a:spcBef>
              <a:buClr>
                <a:schemeClr val="tx1"/>
              </a:buClr>
              <a:buSzPct val="100000"/>
              <a:buFont typeface="Arial" panose="020B0604020202020204" pitchFamily="34" charset="0"/>
              <a:buChar char="•"/>
            </a:pPr>
            <a:r>
              <a:rPr lang="en-US" dirty="0"/>
              <a:t>Different firms change their prices at different times, leading to relative price distortions . . .</a:t>
            </a:r>
          </a:p>
          <a:p>
            <a:pPr marL="862013" indent="-4763">
              <a:spcBef>
                <a:spcPts val="600"/>
              </a:spcBef>
              <a:buClr>
                <a:srgbClr val="0066CC"/>
              </a:buClr>
            </a:pPr>
            <a:r>
              <a:rPr lang="en-US" dirty="0"/>
              <a:t>. . . causing microeconomic inefficiencies in the allocation of resources.</a:t>
            </a:r>
          </a:p>
        </p:txBody>
      </p:sp>
    </p:spTree>
    <p:extLst>
      <p:ext uri="{BB962C8B-B14F-4D97-AF65-F5344CB8AC3E}">
        <p14:creationId xmlns:p14="http://schemas.microsoft.com/office/powerpoint/2010/main" val="1985681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costs of expected inflation: </a:t>
            </a:r>
            <a:r>
              <a:rPr lang="en-US" dirty="0">
                <a:solidFill>
                  <a:srgbClr val="2D552D"/>
                </a:solidFill>
              </a:rPr>
              <a:t>4. Unfair tax treatment</a:t>
            </a:r>
            <a:endParaRPr lang="en-US" dirty="0"/>
          </a:p>
        </p:txBody>
      </p:sp>
      <p:sp>
        <p:nvSpPr>
          <p:cNvPr id="3" name="Content Placeholder 2"/>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sym typeface="Symbol" pitchFamily="18" charset="2"/>
              </a:rPr>
              <a:t>Some taxes, such as the capital gains tax, are not adjusted to account for inflation.</a:t>
            </a:r>
          </a:p>
          <a:p>
            <a:pPr>
              <a:spcBef>
                <a:spcPts val="600"/>
              </a:spcBef>
            </a:pPr>
            <a:r>
              <a:rPr lang="en-US" dirty="0">
                <a:latin typeface="Arial" panose="020B0604020202020204" pitchFamily="34" charset="0"/>
                <a:cs typeface="Arial" panose="020B0604020202020204" pitchFamily="34" charset="0"/>
                <a:sym typeface="Symbol" pitchFamily="18" charset="2"/>
              </a:rPr>
              <a:t>Example:</a:t>
            </a:r>
          </a:p>
          <a:p>
            <a:pPr marL="5715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Jan 1: you buy $10,000 worth of Apple stock</a:t>
            </a:r>
          </a:p>
          <a:p>
            <a:pPr marL="5715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Dec 31: you sell the stock for $11,000, so your nominal capital gain is $1,000 (10%).</a:t>
            </a:r>
          </a:p>
          <a:p>
            <a:pPr marL="5715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Suppose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 10% during the year.</a:t>
            </a:r>
            <a:br>
              <a:rPr lang="en-US" dirty="0">
                <a:latin typeface="Arial" panose="020B0604020202020204" pitchFamily="34" charset="0"/>
                <a:cs typeface="Arial" panose="020B0604020202020204" pitchFamily="34" charset="0"/>
                <a:sym typeface="Symbol" pitchFamily="18" charset="2"/>
              </a:rPr>
            </a:br>
            <a:r>
              <a:rPr lang="en-US" dirty="0">
                <a:latin typeface="Arial" panose="020B0604020202020204" pitchFamily="34" charset="0"/>
                <a:cs typeface="Arial" panose="020B0604020202020204" pitchFamily="34" charset="0"/>
                <a:sym typeface="Symbol" pitchFamily="18" charset="2"/>
              </a:rPr>
              <a:t>Your real capital gain is $0.</a:t>
            </a:r>
          </a:p>
          <a:p>
            <a:pPr marL="5715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Yet, you must pay taxes on your $1,000 nominal gain!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631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costs of expected inflation: </a:t>
            </a:r>
            <a:r>
              <a:rPr lang="en-US" dirty="0">
                <a:solidFill>
                  <a:srgbClr val="2D552D"/>
                </a:solidFill>
              </a:rPr>
              <a:t>5. General inconvenience</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sym typeface="Symbol" pitchFamily="18" charset="2"/>
              </a:rPr>
              <a:t>Inflation makes it harder to compare nominal values from different time periods.</a:t>
            </a:r>
          </a:p>
          <a:p>
            <a:pPr marL="342900" indent="-342900">
              <a:spcBef>
                <a:spcPts val="600"/>
              </a:spcBef>
              <a:buClr>
                <a:schemeClr val="tx1"/>
              </a:buClr>
              <a:buSzPct val="100000"/>
              <a:buFont typeface="Arial" panose="020B0604020202020204" pitchFamily="34" charset="0"/>
              <a:buChar char="•"/>
            </a:pPr>
            <a:r>
              <a:rPr lang="en-US" dirty="0">
                <a:sym typeface="Symbol" pitchFamily="18" charset="2"/>
              </a:rPr>
              <a:t>This complicates long-range financial planning.</a:t>
            </a:r>
          </a:p>
        </p:txBody>
      </p:sp>
    </p:spTree>
    <p:extLst>
      <p:ext uri="{BB962C8B-B14F-4D97-AF65-F5344CB8AC3E}">
        <p14:creationId xmlns:p14="http://schemas.microsoft.com/office/powerpoint/2010/main" val="4126302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costs of</a:t>
            </a:r>
            <a:r>
              <a:rPr lang="en-US" i="1" dirty="0">
                <a:solidFill>
                  <a:srgbClr val="A85232"/>
                </a:solidFill>
              </a:rPr>
              <a:t> unexpected </a:t>
            </a:r>
            <a:r>
              <a:rPr lang="en-US" dirty="0">
                <a:solidFill>
                  <a:srgbClr val="A85232"/>
                </a:solidFill>
              </a:rPr>
              <a:t>inflation: </a:t>
            </a:r>
            <a:r>
              <a:rPr lang="en-US" dirty="0">
                <a:solidFill>
                  <a:srgbClr val="2D552D"/>
                </a:solidFill>
              </a:rPr>
              <a:t>Arbitrary redistribution of purchasing power</a:t>
            </a:r>
            <a:endParaRPr lang="en-US" dirty="0"/>
          </a:p>
        </p:txBody>
      </p:sp>
      <p:sp>
        <p:nvSpPr>
          <p:cNvPr id="3" name="Content Placeholder 2"/>
          <p:cNvSpPr>
            <a:spLocks noGrp="1"/>
          </p:cNvSpPr>
          <p:nvPr>
            <p:ph type="body" sz="quarter" idx="10"/>
          </p:nvPr>
        </p:nvSpPr>
        <p:spPr/>
        <p:txBody>
          <a:bodyPr/>
          <a:lstStyle/>
          <a:p>
            <a:pPr marL="344488" indent="-344488">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sym typeface="Symbol" pitchFamily="18" charset="2"/>
              </a:rPr>
              <a:t>Many long-term contracts are not indexed but are based on </a:t>
            </a:r>
            <a:r>
              <a:rPr lang="en-US" i="1" dirty="0">
                <a:latin typeface="Arial" panose="020B0604020202020204" pitchFamily="34" charset="0"/>
                <a:cs typeface="Arial" panose="020B0604020202020204" pitchFamily="34" charset="0"/>
                <a:sym typeface="Symbol" pitchFamily="18" charset="2"/>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a:t>
            </a:r>
          </a:p>
          <a:p>
            <a:pPr marL="344488" indent="-344488">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sym typeface="Symbol" pitchFamily="18" charset="2"/>
              </a:rPr>
              <a:t>If </a:t>
            </a:r>
            <a:r>
              <a:rPr lang="en-US" i="1" dirty="0">
                <a:latin typeface="Arial" panose="020B0604020202020204" pitchFamily="34" charset="0"/>
                <a:ea typeface="Lucida Grande"/>
                <a:cs typeface="Arial" panose="020B0604020202020204" pitchFamily="34" charset="0"/>
              </a:rPr>
              <a:t>π </a:t>
            </a:r>
            <a:r>
              <a:rPr lang="en-US" dirty="0">
                <a:latin typeface="Arial" panose="020B0604020202020204" pitchFamily="34" charset="0"/>
                <a:cs typeface="Arial" panose="020B0604020202020204" pitchFamily="34" charset="0"/>
                <a:sym typeface="Symbol" pitchFamily="18" charset="2"/>
              </a:rPr>
              <a:t>turns out to be different from </a:t>
            </a:r>
            <a:r>
              <a:rPr lang="en-US" i="1" dirty="0">
                <a:latin typeface="Arial" panose="020B0604020202020204" pitchFamily="34" charset="0"/>
                <a:cs typeface="Arial" panose="020B0604020202020204" pitchFamily="34" charset="0"/>
                <a:sym typeface="Symbol" pitchFamily="18" charset="2"/>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 then some gain at others’ expense.</a:t>
            </a:r>
          </a:p>
          <a:p>
            <a:pPr marL="344488">
              <a:spcBef>
                <a:spcPts val="600"/>
              </a:spcBef>
              <a:defRPr/>
            </a:pPr>
            <a:r>
              <a:rPr lang="en-US" dirty="0">
                <a:latin typeface="Arial" panose="020B0604020202020204" pitchFamily="34" charset="0"/>
                <a:cs typeface="Arial" panose="020B0604020202020204" pitchFamily="34" charset="0"/>
                <a:sym typeface="Symbol" pitchFamily="18" charset="2"/>
              </a:rPr>
              <a:t>Example: borrowers and lenders</a:t>
            </a:r>
          </a:p>
          <a:p>
            <a:pPr marL="801688" lvl="1">
              <a:spcBef>
                <a:spcPts val="600"/>
              </a:spcBef>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If </a:t>
            </a:r>
            <a:r>
              <a:rPr lang="en-US" i="1" dirty="0">
                <a:latin typeface="Arial" panose="020B0604020202020204" pitchFamily="34" charset="0"/>
                <a:ea typeface="Lucida Grande"/>
                <a:cs typeface="Arial" panose="020B0604020202020204" pitchFamily="34" charset="0"/>
              </a:rPr>
              <a:t>π </a:t>
            </a:r>
            <a:r>
              <a:rPr lang="en-US" dirty="0">
                <a:latin typeface="Arial" panose="020B0604020202020204" pitchFamily="34" charset="0"/>
                <a:cs typeface="Arial" panose="020B0604020202020204" pitchFamily="34" charset="0"/>
                <a:sym typeface="Symbol" pitchFamily="18" charset="2"/>
              </a:rPr>
              <a:t>&gt; </a:t>
            </a:r>
            <a:r>
              <a:rPr lang="en-US" i="1" dirty="0">
                <a:latin typeface="Arial" panose="020B0604020202020204" pitchFamily="34" charset="0"/>
                <a:cs typeface="Arial" panose="020B0604020202020204" pitchFamily="34" charset="0"/>
                <a:sym typeface="Symbol" pitchFamily="18" charset="2"/>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 then (</a:t>
            </a:r>
            <a:r>
              <a:rPr lang="en-US" b="1" i="1" dirty="0" err="1">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ea typeface="ＭＳ ゴシック"/>
                <a:cs typeface="Arial" panose="020B0604020202020204" pitchFamily="34" charset="0"/>
              </a:rPr>
              <a:t>−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&lt; (</a:t>
            </a:r>
            <a:r>
              <a:rPr lang="en-US" b="1" i="1" dirty="0" err="1">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ea typeface="ＭＳ ゴシック"/>
                <a:cs typeface="Arial" panose="020B0604020202020204" pitchFamily="34" charset="0"/>
              </a:rPr>
              <a:t>−</a:t>
            </a:r>
            <a:r>
              <a:rPr lang="en-US" dirty="0">
                <a:latin typeface="Arial" panose="020B0604020202020204" pitchFamily="34" charset="0"/>
                <a:cs typeface="Arial" panose="020B0604020202020204" pitchFamily="34" charset="0"/>
                <a:sym typeface="Symbol" pitchFamily="18" charset="2"/>
              </a:rPr>
              <a:t> </a:t>
            </a:r>
            <a:r>
              <a:rPr lang="en-US" i="1" dirty="0">
                <a:latin typeface="Arial" panose="020B0604020202020204" pitchFamily="34" charset="0"/>
                <a:cs typeface="Arial" panose="020B0604020202020204" pitchFamily="34" charset="0"/>
                <a:sym typeface="Symbol" pitchFamily="18" charset="2"/>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a:t>
            </a:r>
            <a:br>
              <a:rPr lang="en-US" dirty="0">
                <a:latin typeface="Arial" panose="020B0604020202020204" pitchFamily="34" charset="0"/>
                <a:cs typeface="Arial" panose="020B0604020202020204" pitchFamily="34" charset="0"/>
                <a:sym typeface="Symbol" pitchFamily="18" charset="2"/>
              </a:rPr>
            </a:br>
            <a:r>
              <a:rPr lang="en-US" dirty="0">
                <a:latin typeface="Arial" panose="020B0604020202020204" pitchFamily="34" charset="0"/>
                <a:cs typeface="Arial" panose="020B0604020202020204" pitchFamily="34" charset="0"/>
                <a:sym typeface="Symbol" pitchFamily="18" charset="2"/>
              </a:rPr>
              <a:t>and purchasing power is transferred from lenders to borrowers.</a:t>
            </a:r>
          </a:p>
          <a:p>
            <a:pPr marL="801688" lvl="1">
              <a:spcBef>
                <a:spcPts val="600"/>
              </a:spcBef>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If </a:t>
            </a:r>
            <a:r>
              <a:rPr lang="en-US" i="1" dirty="0">
                <a:latin typeface="Arial" panose="020B0604020202020204" pitchFamily="34" charset="0"/>
                <a:ea typeface="Lucida Grande"/>
                <a:cs typeface="Arial" panose="020B0604020202020204" pitchFamily="34" charset="0"/>
              </a:rPr>
              <a:t>π </a:t>
            </a:r>
            <a:r>
              <a:rPr lang="en-US" dirty="0">
                <a:latin typeface="Arial" panose="020B0604020202020204" pitchFamily="34" charset="0"/>
                <a:cs typeface="Arial" panose="020B0604020202020204" pitchFamily="34" charset="0"/>
                <a:sym typeface="Symbol" pitchFamily="18" charset="2"/>
              </a:rPr>
              <a:t>&lt; </a:t>
            </a:r>
            <a:r>
              <a:rPr lang="en-US" i="1" dirty="0">
                <a:latin typeface="Arial" panose="020B0604020202020204" pitchFamily="34" charset="0"/>
                <a:cs typeface="Arial" panose="020B0604020202020204" pitchFamily="34" charset="0"/>
                <a:sym typeface="Symbol" pitchFamily="18" charset="2"/>
              </a:rPr>
              <a:t>E</a:t>
            </a:r>
            <a:r>
              <a:rPr lang="en-US" dirty="0">
                <a:latin typeface="Arial" panose="020B0604020202020204" pitchFamily="34" charset="0"/>
                <a:cs typeface="Arial" panose="020B0604020202020204" pitchFamily="34" charset="0"/>
                <a:sym typeface="Symbol" pitchFamily="18" charset="2"/>
              </a:rPr>
              <a:t>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then purchasing power is transferred from borrowers to lenders.</a:t>
            </a:r>
          </a:p>
        </p:txBody>
      </p:sp>
    </p:spTree>
    <p:extLst>
      <p:ext uri="{BB962C8B-B14F-4D97-AF65-F5344CB8AC3E}">
        <p14:creationId xmlns:p14="http://schemas.microsoft.com/office/powerpoint/2010/main" val="3762184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Additional cost of high inflation: </a:t>
            </a:r>
            <a:r>
              <a:rPr lang="en-US" dirty="0">
                <a:solidFill>
                  <a:srgbClr val="2D552D"/>
                </a:solidFill>
              </a:rPr>
              <a:t>Increased uncertainty</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When inflation is high, it’s more variable and unpredictable: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turns out different from </a:t>
            </a:r>
            <a:r>
              <a:rPr lang="en-US" i="1" dirty="0">
                <a:latin typeface="Arial" panose="020B0604020202020204" pitchFamily="34" charset="0"/>
                <a:cs typeface="Arial" panose="020B0604020202020204" pitchFamily="34" charset="0"/>
                <a:sym typeface="Symbol" pitchFamily="18" charset="2"/>
              </a:rPr>
              <a:t>E</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more often,</a:t>
            </a:r>
            <a:br>
              <a:rPr lang="en-US" dirty="0">
                <a:latin typeface="Arial" panose="020B0604020202020204" pitchFamily="34" charset="0"/>
                <a:cs typeface="Arial" panose="020B0604020202020204" pitchFamily="34" charset="0"/>
                <a:sym typeface="Symbol" pitchFamily="18" charset="2"/>
              </a:rPr>
            </a:br>
            <a:r>
              <a:rPr lang="en-US" dirty="0">
                <a:latin typeface="Arial" panose="020B0604020202020204" pitchFamily="34" charset="0"/>
                <a:cs typeface="Arial" panose="020B0604020202020204" pitchFamily="34" charset="0"/>
                <a:sym typeface="Symbol" pitchFamily="18" charset="2"/>
              </a:rPr>
              <a:t>and the differences tend to be larger, </a:t>
            </a:r>
            <a:r>
              <a:rPr lang="en-US" i="1" dirty="0">
                <a:latin typeface="Arial" panose="020B0604020202020204" pitchFamily="34" charset="0"/>
                <a:cs typeface="Arial" panose="020B0604020202020204" pitchFamily="34" charset="0"/>
                <a:sym typeface="Symbol" pitchFamily="18" charset="2"/>
              </a:rPr>
              <a:t>though not systematically positive or negative.</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So, arbitrary redistributions of wealth are more likely.</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This increases uncertainty, making risk-averse people worse off.</a:t>
            </a:r>
          </a:p>
        </p:txBody>
      </p:sp>
    </p:spTree>
    <p:extLst>
      <p:ext uri="{BB962C8B-B14F-4D97-AF65-F5344CB8AC3E}">
        <p14:creationId xmlns:p14="http://schemas.microsoft.com/office/powerpoint/2010/main" val="159251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quantity theory of money</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A simple theory linking the inflation rate to the growth rate of the money supply.</a:t>
            </a:r>
          </a:p>
          <a:p>
            <a:pPr marL="342900" indent="-342900">
              <a:spcBef>
                <a:spcPts val="600"/>
              </a:spcBef>
              <a:buClr>
                <a:schemeClr val="tx1"/>
              </a:buClr>
              <a:buSzPct val="100000"/>
              <a:buFont typeface="Arial" panose="020B0604020202020204" pitchFamily="34" charset="0"/>
              <a:buChar char="•"/>
            </a:pPr>
            <a:r>
              <a:rPr lang="en-US" dirty="0"/>
              <a:t>Begins with the concept of </a:t>
            </a:r>
            <a:r>
              <a:rPr lang="en-US" b="1" dirty="0">
                <a:solidFill>
                  <a:srgbClr val="CC0000"/>
                </a:solidFill>
              </a:rPr>
              <a:t>velocity</a:t>
            </a:r>
            <a:r>
              <a:rPr lang="en-US" dirty="0"/>
              <a:t>…</a:t>
            </a:r>
          </a:p>
        </p:txBody>
      </p:sp>
    </p:spTree>
    <p:extLst>
      <p:ext uri="{BB962C8B-B14F-4D97-AF65-F5344CB8AC3E}">
        <p14:creationId xmlns:p14="http://schemas.microsoft.com/office/powerpoint/2010/main" val="1283456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One </a:t>
            </a:r>
            <a:r>
              <a:rPr lang="en-US" i="1" dirty="0">
                <a:solidFill>
                  <a:srgbClr val="A85232"/>
                </a:solidFill>
              </a:rPr>
              <a:t>benefit </a:t>
            </a:r>
            <a:r>
              <a:rPr lang="en-US" dirty="0">
                <a:solidFill>
                  <a:srgbClr val="A85232"/>
                </a:solidFill>
              </a:rPr>
              <a:t>of inflation</a:t>
            </a:r>
          </a:p>
        </p:txBody>
      </p:sp>
      <p:sp>
        <p:nvSpPr>
          <p:cNvPr id="8" name="Content Placeholder 7"/>
          <p:cNvSpPr>
            <a:spLocks noGrp="1"/>
          </p:cNvSpPr>
          <p:nvPr>
            <p:ph type="body" sz="quarter" idx="10"/>
          </p:nvPr>
        </p:nvSpPr>
        <p:spPr/>
        <p:txBody>
          <a:bodyPr/>
          <a:lstStyle/>
          <a:p>
            <a:pPr marL="342900" indent="-342900">
              <a:spcBef>
                <a:spcPts val="600"/>
              </a:spcBef>
              <a:buClr>
                <a:schemeClr val="tx1"/>
              </a:buClr>
              <a:buFont typeface="Arial" panose="020B0604020202020204" pitchFamily="34" charset="0"/>
              <a:buChar char="•"/>
            </a:pPr>
            <a:r>
              <a:rPr lang="en-US" dirty="0"/>
              <a:t>Nominal wages are rarely reduced, even when the equilibrium real wage falls.</a:t>
            </a:r>
          </a:p>
          <a:p>
            <a:pPr indent="1257300">
              <a:spcBef>
                <a:spcPts val="600"/>
              </a:spcBef>
              <a:buClr>
                <a:schemeClr val="tx1"/>
              </a:buClr>
            </a:pPr>
            <a:r>
              <a:rPr lang="en-US" dirty="0"/>
              <a:t>This hinders labor market clearing.</a:t>
            </a:r>
          </a:p>
          <a:p>
            <a:pPr marL="342900" indent="-342900">
              <a:spcBef>
                <a:spcPts val="600"/>
              </a:spcBef>
              <a:buClr>
                <a:schemeClr val="tx1"/>
              </a:buClr>
              <a:buFont typeface="Arial" panose="020B0604020202020204" pitchFamily="34" charset="0"/>
              <a:buChar char="•"/>
            </a:pPr>
            <a:r>
              <a:rPr lang="en-US" dirty="0"/>
              <a:t>Inflation allows the real wages to reach equilibrium levels without nominal wage cuts.</a:t>
            </a:r>
          </a:p>
          <a:p>
            <a:pPr marL="342900" indent="-342900">
              <a:spcBef>
                <a:spcPts val="600"/>
              </a:spcBef>
              <a:buClr>
                <a:schemeClr val="tx1"/>
              </a:buClr>
              <a:buFont typeface="Arial" panose="020B0604020202020204" pitchFamily="34" charset="0"/>
              <a:buChar char="•"/>
            </a:pPr>
            <a:r>
              <a:rPr lang="en-US" dirty="0"/>
              <a:t>Therefore, moderate inflation improves the functioning of labor markets.</a:t>
            </a:r>
          </a:p>
        </p:txBody>
      </p:sp>
    </p:spTree>
    <p:extLst>
      <p:ext uri="{BB962C8B-B14F-4D97-AF65-F5344CB8AC3E}">
        <p14:creationId xmlns:p14="http://schemas.microsoft.com/office/powerpoint/2010/main" val="1948741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Hyperinflation</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Common definition: </a:t>
            </a:r>
            <a:r>
              <a:rPr lang="en-US" i="1" dirty="0">
                <a:latin typeface="Arial" panose="020B0604020202020204" pitchFamily="34" charset="0"/>
                <a:ea typeface="Lucida Grande"/>
                <a:cs typeface="Arial" panose="020B0604020202020204" pitchFamily="34" charset="0"/>
              </a:rPr>
              <a:t>π</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ea typeface="ＭＳ ゴシック"/>
                <a:cs typeface="Arial" panose="020B0604020202020204" pitchFamily="34" charset="0"/>
              </a:rPr>
              <a:t>≥ </a:t>
            </a:r>
            <a:r>
              <a:rPr lang="en-US" dirty="0">
                <a:latin typeface="Arial" panose="020B0604020202020204" pitchFamily="34" charset="0"/>
                <a:cs typeface="Arial" panose="020B0604020202020204" pitchFamily="34" charset="0"/>
              </a:rPr>
              <a:t>50% per month</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All the costs of moderate inflation described above become </a:t>
            </a:r>
            <a:r>
              <a:rPr lang="en-US" b="1" i="1" dirty="0">
                <a:solidFill>
                  <a:srgbClr val="FF0000"/>
                </a:solidFill>
                <a:latin typeface="Arial" panose="020B0604020202020204" pitchFamily="34" charset="0"/>
                <a:cs typeface="Arial" panose="020B0604020202020204" pitchFamily="34" charset="0"/>
              </a:rPr>
              <a:t>HUGE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under hyperinflation.</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Money ceases to function as a store of value, and it may not serve its other functions (unit of account, medium of exchange).</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People may conduct transactions with barter or a stable foreign currency.</a:t>
            </a:r>
          </a:p>
        </p:txBody>
      </p:sp>
    </p:spTree>
    <p:extLst>
      <p:ext uri="{BB962C8B-B14F-4D97-AF65-F5344CB8AC3E}">
        <p14:creationId xmlns:p14="http://schemas.microsoft.com/office/powerpoint/2010/main" val="3177652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What causes hyperinflation?</a:t>
            </a:r>
          </a:p>
        </p:txBody>
      </p:sp>
      <p:sp>
        <p:nvSpPr>
          <p:cNvPr id="3" name="Content Placeholder 2"/>
          <p:cNvSpPr>
            <a:spLocks noGrp="1"/>
          </p:cNvSpPr>
          <p:nvPr>
            <p:ph type="body" sz="quarter" idx="10"/>
          </p:nvPr>
        </p:nvSpPr>
        <p:spPr/>
        <p:txBody>
          <a:bodyPr/>
          <a:lstStyle/>
          <a:p>
            <a:pPr marL="457200" lvl="0" indent="-457200">
              <a:spcBef>
                <a:spcPts val="600"/>
              </a:spcBef>
              <a:buClr>
                <a:prstClr val="black"/>
              </a:buClr>
              <a:buSzPct val="100000"/>
              <a:buFont typeface="Arial" panose="020B0604020202020204" pitchFamily="34" charset="0"/>
              <a:buChar char="•"/>
            </a:pPr>
            <a:r>
              <a:rPr lang="en-US" dirty="0"/>
              <a:t>Hyperinflation is caused by excessive money supply growth.</a:t>
            </a:r>
          </a:p>
          <a:p>
            <a:pPr marL="457200" lvl="0" indent="-457200">
              <a:spcBef>
                <a:spcPts val="600"/>
              </a:spcBef>
              <a:buClr>
                <a:prstClr val="black"/>
              </a:buClr>
              <a:buSzPct val="100000"/>
              <a:buFont typeface="Arial" panose="020B0604020202020204" pitchFamily="34" charset="0"/>
              <a:buChar char="•"/>
            </a:pPr>
            <a:r>
              <a:rPr lang="en-US" dirty="0"/>
              <a:t>When the central bank prints money, the price level rises.</a:t>
            </a:r>
          </a:p>
          <a:p>
            <a:pPr marL="457200" lvl="0" indent="-457200">
              <a:spcBef>
                <a:spcPts val="600"/>
              </a:spcBef>
              <a:buClr>
                <a:prstClr val="black"/>
              </a:buClr>
              <a:buSzPct val="100000"/>
              <a:buFont typeface="Arial" panose="020B0604020202020204" pitchFamily="34" charset="0"/>
              <a:buChar char="•"/>
            </a:pPr>
            <a:r>
              <a:rPr lang="en-US" dirty="0"/>
              <a:t>If it prints money rapidly enough, the result is hyperinflation.</a:t>
            </a:r>
          </a:p>
        </p:txBody>
      </p:sp>
    </p:spTree>
    <p:extLst>
      <p:ext uri="{BB962C8B-B14F-4D97-AF65-F5344CB8AC3E}">
        <p14:creationId xmlns:p14="http://schemas.microsoft.com/office/powerpoint/2010/main" val="3915542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79874"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A few examples of hyperinflation</a:t>
            </a:r>
          </a:p>
        </p:txBody>
      </p:sp>
      <p:graphicFrame>
        <p:nvGraphicFramePr>
          <p:cNvPr id="9" name="Table Placeholder 8">
            <a:extLst>
              <a:ext uri="{FF2B5EF4-FFF2-40B4-BE49-F238E27FC236}">
                <a16:creationId xmlns:a16="http://schemas.microsoft.com/office/drawing/2014/main" id="{3E9F5702-7927-4C34-9C8A-A0CE7DEB3E07}"/>
              </a:ext>
            </a:extLst>
          </p:cNvPr>
          <p:cNvGraphicFramePr>
            <a:graphicFrameLocks noGrp="1"/>
          </p:cNvGraphicFramePr>
          <p:nvPr>
            <p:ph type="tbl" sz="quarter" idx="12"/>
            <p:extLst>
              <p:ext uri="{D42A27DB-BD31-4B8C-83A1-F6EECF244321}">
                <p14:modId xmlns:p14="http://schemas.microsoft.com/office/powerpoint/2010/main" val="1421021707"/>
              </p:ext>
            </p:extLst>
          </p:nvPr>
        </p:nvGraphicFramePr>
        <p:xfrm>
          <a:off x="1168400" y="1189446"/>
          <a:ext cx="6944140" cy="4876800"/>
        </p:xfrm>
        <a:graphic>
          <a:graphicData uri="http://schemas.openxmlformats.org/drawingml/2006/table">
            <a:tbl>
              <a:tblPr firstRow="1" bandRow="1">
                <a:tableStyleId>{073A0DAA-6AF3-43AB-8588-CEC1D06C72B9}</a:tableStyleId>
              </a:tblPr>
              <a:tblGrid>
                <a:gridCol w="1736035">
                  <a:extLst>
                    <a:ext uri="{9D8B030D-6E8A-4147-A177-3AD203B41FA5}">
                      <a16:colId xmlns:a16="http://schemas.microsoft.com/office/drawing/2014/main" val="2157944771"/>
                    </a:ext>
                  </a:extLst>
                </a:gridCol>
                <a:gridCol w="1736035">
                  <a:extLst>
                    <a:ext uri="{9D8B030D-6E8A-4147-A177-3AD203B41FA5}">
                      <a16:colId xmlns:a16="http://schemas.microsoft.com/office/drawing/2014/main" val="719999247"/>
                    </a:ext>
                  </a:extLst>
                </a:gridCol>
                <a:gridCol w="1736035">
                  <a:extLst>
                    <a:ext uri="{9D8B030D-6E8A-4147-A177-3AD203B41FA5}">
                      <a16:colId xmlns:a16="http://schemas.microsoft.com/office/drawing/2014/main" val="2468163040"/>
                    </a:ext>
                  </a:extLst>
                </a:gridCol>
                <a:gridCol w="1736035">
                  <a:extLst>
                    <a:ext uri="{9D8B030D-6E8A-4147-A177-3AD203B41FA5}">
                      <a16:colId xmlns:a16="http://schemas.microsoft.com/office/drawing/2014/main" val="1330221135"/>
                    </a:ext>
                  </a:extLst>
                </a:gridCol>
              </a:tblGrid>
              <a:tr h="370840">
                <a:tc>
                  <a:txBody>
                    <a:bodyPr/>
                    <a:lstStyle/>
                    <a:p>
                      <a:pPr algn="ctr"/>
                      <a:r>
                        <a:rPr lang="en-US" sz="2000" i="1" dirty="0">
                          <a:latin typeface="Arial" panose="020B0604020202020204" pitchFamily="34" charset="0"/>
                          <a:cs typeface="Arial" panose="020B0604020202020204" pitchFamily="34" charset="0"/>
                        </a:rPr>
                        <a:t>Country</a:t>
                      </a:r>
                    </a:p>
                  </a:txBody>
                  <a:tcPr/>
                </a:tc>
                <a:tc>
                  <a:txBody>
                    <a:bodyPr/>
                    <a:lstStyle/>
                    <a:p>
                      <a:pPr algn="ctr"/>
                      <a:r>
                        <a:rPr lang="en-US" sz="2000" i="1" dirty="0">
                          <a:latin typeface="Arial" panose="020B0604020202020204" pitchFamily="34" charset="0"/>
                          <a:cs typeface="Arial" panose="020B0604020202020204" pitchFamily="34" charset="0"/>
                        </a:rPr>
                        <a:t>Period</a:t>
                      </a:r>
                    </a:p>
                  </a:txBody>
                  <a:tcPr/>
                </a:tc>
                <a:tc>
                  <a:txBody>
                    <a:bodyPr/>
                    <a:lstStyle/>
                    <a:p>
                      <a:pPr algn="ctr"/>
                      <a:r>
                        <a:rPr lang="en-US" sz="2000" i="1" dirty="0">
                          <a:latin typeface="Arial" panose="020B0604020202020204" pitchFamily="34" charset="0"/>
                          <a:cs typeface="Arial" panose="020B0604020202020204" pitchFamily="34" charset="0"/>
                        </a:rPr>
                        <a:t>CPI inflation </a:t>
                      </a:r>
                      <a:r>
                        <a:rPr lang="en-US" sz="2000" b="0" i="1" dirty="0">
                          <a:latin typeface="Arial" panose="020B0604020202020204" pitchFamily="34" charset="0"/>
                          <a:cs typeface="Arial" panose="020B0604020202020204" pitchFamily="34" charset="0"/>
                        </a:rPr>
                        <a:t>% per year</a:t>
                      </a:r>
                    </a:p>
                  </a:txBody>
                  <a:tcPr/>
                </a:tc>
                <a:tc>
                  <a:txBody>
                    <a:bodyPr/>
                    <a:lstStyle/>
                    <a:p>
                      <a:pPr algn="ctr"/>
                      <a:r>
                        <a:rPr lang="en-US" sz="2000" i="1" dirty="0">
                          <a:latin typeface="Arial" panose="020B0604020202020204" pitchFamily="34" charset="0"/>
                          <a:cs typeface="Arial" panose="020B0604020202020204" pitchFamily="34" charset="0"/>
                        </a:rPr>
                        <a:t>M2 growth </a:t>
                      </a:r>
                      <a:r>
                        <a:rPr lang="en-US" sz="2000" b="0" i="1" dirty="0">
                          <a:latin typeface="Arial" panose="020B0604020202020204" pitchFamily="34" charset="0"/>
                          <a:cs typeface="Arial" panose="020B0604020202020204" pitchFamily="34" charset="0"/>
                        </a:rPr>
                        <a:t>% per year</a:t>
                      </a:r>
                    </a:p>
                  </a:txBody>
                  <a:tcPr/>
                </a:tc>
                <a:extLst>
                  <a:ext uri="{0D108BD9-81ED-4DB2-BD59-A6C34878D82A}">
                    <a16:rowId xmlns:a16="http://schemas.microsoft.com/office/drawing/2014/main" val="2516393421"/>
                  </a:ext>
                </a:extLst>
              </a:tr>
              <a:tr h="370840">
                <a:tc>
                  <a:txBody>
                    <a:bodyPr/>
                    <a:lstStyle/>
                    <a:p>
                      <a:r>
                        <a:rPr lang="en-US" sz="2000" i="0" dirty="0">
                          <a:latin typeface="Arial" panose="020B0604020202020204" pitchFamily="34" charset="0"/>
                          <a:cs typeface="Arial" panose="020B0604020202020204" pitchFamily="34" charset="0"/>
                        </a:rPr>
                        <a:t>Israel</a:t>
                      </a:r>
                    </a:p>
                  </a:txBody>
                  <a:tcPr/>
                </a:tc>
                <a:tc>
                  <a:txBody>
                    <a:bodyPr/>
                    <a:lstStyle/>
                    <a:p>
                      <a:r>
                        <a:rPr lang="en-US" sz="2000" i="0" dirty="0">
                          <a:latin typeface="Arial" panose="020B0604020202020204" pitchFamily="34" charset="0"/>
                          <a:cs typeface="Arial" panose="020B0604020202020204" pitchFamily="34" charset="0"/>
                        </a:rPr>
                        <a:t>1983-85</a:t>
                      </a:r>
                    </a:p>
                  </a:txBody>
                  <a:tcPr/>
                </a:tc>
                <a:tc>
                  <a:txBody>
                    <a:bodyPr/>
                    <a:lstStyle/>
                    <a:p>
                      <a:r>
                        <a:rPr lang="en-US" sz="2000" i="0" dirty="0">
                          <a:latin typeface="Arial" panose="020B0604020202020204" pitchFamily="34" charset="0"/>
                          <a:cs typeface="Arial" panose="020B0604020202020204" pitchFamily="34" charset="0"/>
                        </a:rPr>
                        <a:t>338%</a:t>
                      </a:r>
                    </a:p>
                  </a:txBody>
                  <a:tcPr/>
                </a:tc>
                <a:tc>
                  <a:txBody>
                    <a:bodyPr/>
                    <a:lstStyle/>
                    <a:p>
                      <a:r>
                        <a:rPr lang="en-US" sz="2000" i="0" dirty="0">
                          <a:latin typeface="Arial" panose="020B0604020202020204" pitchFamily="34" charset="0"/>
                          <a:cs typeface="Arial" panose="020B0604020202020204" pitchFamily="34" charset="0"/>
                        </a:rPr>
                        <a:t>305%</a:t>
                      </a:r>
                    </a:p>
                  </a:txBody>
                  <a:tcPr/>
                </a:tc>
                <a:extLst>
                  <a:ext uri="{0D108BD9-81ED-4DB2-BD59-A6C34878D82A}">
                    <a16:rowId xmlns:a16="http://schemas.microsoft.com/office/drawing/2014/main" val="517054054"/>
                  </a:ext>
                </a:extLst>
              </a:tr>
              <a:tr h="370840">
                <a:tc>
                  <a:txBody>
                    <a:bodyPr/>
                    <a:lstStyle/>
                    <a:p>
                      <a:r>
                        <a:rPr lang="en-US" sz="2000" i="0" dirty="0">
                          <a:latin typeface="Arial" panose="020B0604020202020204" pitchFamily="34" charset="0"/>
                          <a:cs typeface="Arial" panose="020B0604020202020204" pitchFamily="34" charset="0"/>
                        </a:rPr>
                        <a:t>Brazil</a:t>
                      </a:r>
                    </a:p>
                  </a:txBody>
                  <a:tcPr/>
                </a:tc>
                <a:tc>
                  <a:txBody>
                    <a:bodyPr/>
                    <a:lstStyle/>
                    <a:p>
                      <a:r>
                        <a:rPr lang="en-US" sz="2000" i="0" dirty="0">
                          <a:latin typeface="Arial" panose="020B0604020202020204" pitchFamily="34" charset="0"/>
                          <a:cs typeface="Arial" panose="020B0604020202020204" pitchFamily="34" charset="0"/>
                        </a:rPr>
                        <a:t>1987-94</a:t>
                      </a:r>
                    </a:p>
                  </a:txBody>
                  <a:tcPr/>
                </a:tc>
                <a:tc>
                  <a:txBody>
                    <a:bodyPr/>
                    <a:lstStyle/>
                    <a:p>
                      <a:r>
                        <a:rPr lang="en-US" sz="2000" i="0" dirty="0">
                          <a:latin typeface="Arial" panose="020B0604020202020204" pitchFamily="34" charset="0"/>
                          <a:cs typeface="Arial" panose="020B0604020202020204" pitchFamily="34" charset="0"/>
                        </a:rPr>
                        <a:t>1,256</a:t>
                      </a:r>
                    </a:p>
                  </a:txBody>
                  <a:tcPr/>
                </a:tc>
                <a:tc>
                  <a:txBody>
                    <a:bodyPr/>
                    <a:lstStyle/>
                    <a:p>
                      <a:r>
                        <a:rPr lang="en-US" sz="2000" i="0" dirty="0">
                          <a:latin typeface="Arial" panose="020B0604020202020204" pitchFamily="34" charset="0"/>
                          <a:cs typeface="Arial" panose="020B0604020202020204" pitchFamily="34" charset="0"/>
                        </a:rPr>
                        <a:t>1,451</a:t>
                      </a:r>
                    </a:p>
                  </a:txBody>
                  <a:tcPr/>
                </a:tc>
                <a:extLst>
                  <a:ext uri="{0D108BD9-81ED-4DB2-BD59-A6C34878D82A}">
                    <a16:rowId xmlns:a16="http://schemas.microsoft.com/office/drawing/2014/main" val="2835174630"/>
                  </a:ext>
                </a:extLst>
              </a:tr>
              <a:tr h="370840">
                <a:tc>
                  <a:txBody>
                    <a:bodyPr/>
                    <a:lstStyle/>
                    <a:p>
                      <a:r>
                        <a:rPr lang="en-US" sz="2000" i="0" dirty="0">
                          <a:latin typeface="Arial" panose="020B0604020202020204" pitchFamily="34" charset="0"/>
                          <a:cs typeface="Arial" panose="020B0604020202020204" pitchFamily="34" charset="0"/>
                        </a:rPr>
                        <a:t>Bolivia</a:t>
                      </a:r>
                    </a:p>
                  </a:txBody>
                  <a:tcPr/>
                </a:tc>
                <a:tc>
                  <a:txBody>
                    <a:bodyPr/>
                    <a:lstStyle/>
                    <a:p>
                      <a:r>
                        <a:rPr lang="en-US" sz="2000" i="0" dirty="0">
                          <a:latin typeface="Arial" panose="020B0604020202020204" pitchFamily="34" charset="0"/>
                          <a:cs typeface="Arial" panose="020B0604020202020204" pitchFamily="34" charset="0"/>
                        </a:rPr>
                        <a:t>1983-86</a:t>
                      </a:r>
                    </a:p>
                  </a:txBody>
                  <a:tcPr/>
                </a:tc>
                <a:tc>
                  <a:txBody>
                    <a:bodyPr/>
                    <a:lstStyle/>
                    <a:p>
                      <a:r>
                        <a:rPr lang="en-US" sz="2000" i="0" dirty="0">
                          <a:latin typeface="Arial" panose="020B0604020202020204" pitchFamily="34" charset="0"/>
                          <a:cs typeface="Arial" panose="020B0604020202020204" pitchFamily="34" charset="0"/>
                        </a:rPr>
                        <a:t>1,818</a:t>
                      </a:r>
                    </a:p>
                  </a:txBody>
                  <a:tcPr/>
                </a:tc>
                <a:tc>
                  <a:txBody>
                    <a:bodyPr/>
                    <a:lstStyle/>
                    <a:p>
                      <a:r>
                        <a:rPr lang="en-US" sz="2000" i="0" dirty="0">
                          <a:latin typeface="Arial" panose="020B0604020202020204" pitchFamily="34" charset="0"/>
                          <a:cs typeface="Arial" panose="020B0604020202020204" pitchFamily="34" charset="0"/>
                        </a:rPr>
                        <a:t>1,727</a:t>
                      </a:r>
                    </a:p>
                  </a:txBody>
                  <a:tcPr/>
                </a:tc>
                <a:extLst>
                  <a:ext uri="{0D108BD9-81ED-4DB2-BD59-A6C34878D82A}">
                    <a16:rowId xmlns:a16="http://schemas.microsoft.com/office/drawing/2014/main" val="1202156992"/>
                  </a:ext>
                </a:extLst>
              </a:tr>
              <a:tr h="370840">
                <a:tc>
                  <a:txBody>
                    <a:bodyPr/>
                    <a:lstStyle/>
                    <a:p>
                      <a:r>
                        <a:rPr lang="en-US" sz="2000" i="0" dirty="0">
                          <a:latin typeface="Arial" panose="020B0604020202020204" pitchFamily="34" charset="0"/>
                          <a:cs typeface="Arial" panose="020B0604020202020204" pitchFamily="34" charset="0"/>
                        </a:rPr>
                        <a:t>Ukraine</a:t>
                      </a:r>
                    </a:p>
                  </a:txBody>
                  <a:tcPr/>
                </a:tc>
                <a:tc>
                  <a:txBody>
                    <a:bodyPr/>
                    <a:lstStyle/>
                    <a:p>
                      <a:r>
                        <a:rPr lang="en-US" sz="2000" i="0" dirty="0">
                          <a:latin typeface="Arial" panose="020B0604020202020204" pitchFamily="34" charset="0"/>
                          <a:cs typeface="Arial" panose="020B0604020202020204" pitchFamily="34" charset="0"/>
                        </a:rPr>
                        <a:t>1992-94</a:t>
                      </a:r>
                    </a:p>
                  </a:txBody>
                  <a:tcPr/>
                </a:tc>
                <a:tc>
                  <a:txBody>
                    <a:bodyPr/>
                    <a:lstStyle/>
                    <a:p>
                      <a:r>
                        <a:rPr lang="en-US" sz="2000" i="0" dirty="0">
                          <a:latin typeface="Arial" panose="020B0604020202020204" pitchFamily="34" charset="0"/>
                          <a:cs typeface="Arial" panose="020B0604020202020204" pitchFamily="34" charset="0"/>
                        </a:rPr>
                        <a:t>2,089</a:t>
                      </a:r>
                    </a:p>
                  </a:txBody>
                  <a:tcPr/>
                </a:tc>
                <a:tc>
                  <a:txBody>
                    <a:bodyPr/>
                    <a:lstStyle/>
                    <a:p>
                      <a:r>
                        <a:rPr lang="en-US" sz="2000" i="0" dirty="0">
                          <a:latin typeface="Arial" panose="020B0604020202020204" pitchFamily="34" charset="0"/>
                          <a:cs typeface="Arial" panose="020B0604020202020204" pitchFamily="34" charset="0"/>
                        </a:rPr>
                        <a:t>1,029</a:t>
                      </a:r>
                    </a:p>
                  </a:txBody>
                  <a:tcPr/>
                </a:tc>
                <a:extLst>
                  <a:ext uri="{0D108BD9-81ED-4DB2-BD59-A6C34878D82A}">
                    <a16:rowId xmlns:a16="http://schemas.microsoft.com/office/drawing/2014/main" val="2450997760"/>
                  </a:ext>
                </a:extLst>
              </a:tr>
              <a:tr h="370840">
                <a:tc>
                  <a:txBody>
                    <a:bodyPr/>
                    <a:lstStyle/>
                    <a:p>
                      <a:r>
                        <a:rPr lang="en-US" sz="2000" i="0" dirty="0">
                          <a:latin typeface="Arial" panose="020B0604020202020204" pitchFamily="34" charset="0"/>
                          <a:cs typeface="Arial" panose="020B0604020202020204" pitchFamily="34" charset="0"/>
                        </a:rPr>
                        <a:t>Argentina</a:t>
                      </a:r>
                    </a:p>
                  </a:txBody>
                  <a:tcPr/>
                </a:tc>
                <a:tc>
                  <a:txBody>
                    <a:bodyPr/>
                    <a:lstStyle/>
                    <a:p>
                      <a:r>
                        <a:rPr lang="en-US" sz="2000" i="0" dirty="0">
                          <a:latin typeface="Arial" panose="020B0604020202020204" pitchFamily="34" charset="0"/>
                          <a:cs typeface="Arial" panose="020B0604020202020204" pitchFamily="34" charset="0"/>
                        </a:rPr>
                        <a:t>1988-90</a:t>
                      </a:r>
                    </a:p>
                  </a:txBody>
                  <a:tcPr/>
                </a:tc>
                <a:tc>
                  <a:txBody>
                    <a:bodyPr/>
                    <a:lstStyle/>
                    <a:p>
                      <a:r>
                        <a:rPr lang="en-US" sz="2000" i="0" dirty="0">
                          <a:latin typeface="Arial" panose="020B0604020202020204" pitchFamily="34" charset="0"/>
                          <a:cs typeface="Arial" panose="020B0604020202020204" pitchFamily="34" charset="0"/>
                        </a:rPr>
                        <a:t>2,671</a:t>
                      </a:r>
                    </a:p>
                  </a:txBody>
                  <a:tcPr/>
                </a:tc>
                <a:tc>
                  <a:txBody>
                    <a:bodyPr/>
                    <a:lstStyle/>
                    <a:p>
                      <a:r>
                        <a:rPr lang="en-US" sz="2000" i="0" dirty="0">
                          <a:latin typeface="Arial" panose="020B0604020202020204" pitchFamily="34" charset="0"/>
                          <a:cs typeface="Arial" panose="020B0604020202020204" pitchFamily="34" charset="0"/>
                        </a:rPr>
                        <a:t>1,583</a:t>
                      </a:r>
                    </a:p>
                  </a:txBody>
                  <a:tcPr/>
                </a:tc>
                <a:extLst>
                  <a:ext uri="{0D108BD9-81ED-4DB2-BD59-A6C34878D82A}">
                    <a16:rowId xmlns:a16="http://schemas.microsoft.com/office/drawing/2014/main" val="2845247342"/>
                  </a:ext>
                </a:extLst>
              </a:tr>
              <a:tr h="370840">
                <a:tc>
                  <a:txBody>
                    <a:bodyPr/>
                    <a:lstStyle/>
                    <a:p>
                      <a:r>
                        <a:rPr lang="en-US" sz="2000" i="0" dirty="0">
                          <a:latin typeface="Arial" panose="020B0604020202020204" pitchFamily="34" charset="0"/>
                          <a:cs typeface="Arial" panose="020B0604020202020204" pitchFamily="34" charset="0"/>
                        </a:rPr>
                        <a:t>Dem. Republic of Congo/Zaire</a:t>
                      </a:r>
                    </a:p>
                  </a:txBody>
                  <a:tcPr/>
                </a:tc>
                <a:tc>
                  <a:txBody>
                    <a:bodyPr/>
                    <a:lstStyle/>
                    <a:p>
                      <a:r>
                        <a:rPr lang="en-US" sz="2000" i="0" dirty="0">
                          <a:latin typeface="Arial" panose="020B0604020202020204" pitchFamily="34" charset="0"/>
                          <a:cs typeface="Arial" panose="020B0604020202020204" pitchFamily="34" charset="0"/>
                        </a:rPr>
                        <a:t>1990-96</a:t>
                      </a:r>
                    </a:p>
                  </a:txBody>
                  <a:tcPr/>
                </a:tc>
                <a:tc>
                  <a:txBody>
                    <a:bodyPr/>
                    <a:lstStyle/>
                    <a:p>
                      <a:r>
                        <a:rPr lang="en-US" sz="2000" i="0" dirty="0">
                          <a:latin typeface="Arial" panose="020B0604020202020204" pitchFamily="34" charset="0"/>
                          <a:cs typeface="Arial" panose="020B0604020202020204" pitchFamily="34" charset="0"/>
                        </a:rPr>
                        <a:t>3,039</a:t>
                      </a:r>
                    </a:p>
                  </a:txBody>
                  <a:tcPr/>
                </a:tc>
                <a:tc>
                  <a:txBody>
                    <a:bodyPr/>
                    <a:lstStyle/>
                    <a:p>
                      <a:r>
                        <a:rPr lang="en-US" sz="2000" i="0" dirty="0">
                          <a:latin typeface="Arial" panose="020B0604020202020204" pitchFamily="34" charset="0"/>
                          <a:cs typeface="Arial" panose="020B0604020202020204" pitchFamily="34" charset="0"/>
                        </a:rPr>
                        <a:t>2,373</a:t>
                      </a:r>
                    </a:p>
                  </a:txBody>
                  <a:tcPr/>
                </a:tc>
                <a:extLst>
                  <a:ext uri="{0D108BD9-81ED-4DB2-BD59-A6C34878D82A}">
                    <a16:rowId xmlns:a16="http://schemas.microsoft.com/office/drawing/2014/main" val="212143175"/>
                  </a:ext>
                </a:extLst>
              </a:tr>
              <a:tr h="370840">
                <a:tc>
                  <a:txBody>
                    <a:bodyPr/>
                    <a:lstStyle/>
                    <a:p>
                      <a:r>
                        <a:rPr lang="en-US" sz="2000" i="0" dirty="0">
                          <a:latin typeface="Arial" panose="020B0604020202020204" pitchFamily="34" charset="0"/>
                          <a:cs typeface="Arial" panose="020B0604020202020204" pitchFamily="34" charset="0"/>
                        </a:rPr>
                        <a:t>Angola</a:t>
                      </a:r>
                    </a:p>
                  </a:txBody>
                  <a:tcPr/>
                </a:tc>
                <a:tc>
                  <a:txBody>
                    <a:bodyPr/>
                    <a:lstStyle/>
                    <a:p>
                      <a:r>
                        <a:rPr lang="en-US" sz="2000" i="0" dirty="0">
                          <a:latin typeface="Arial" panose="020B0604020202020204" pitchFamily="34" charset="0"/>
                          <a:cs typeface="Arial" panose="020B0604020202020204" pitchFamily="34" charset="0"/>
                        </a:rPr>
                        <a:t>1995-96</a:t>
                      </a:r>
                    </a:p>
                  </a:txBody>
                  <a:tcPr/>
                </a:tc>
                <a:tc>
                  <a:txBody>
                    <a:bodyPr/>
                    <a:lstStyle/>
                    <a:p>
                      <a:r>
                        <a:rPr lang="en-US" sz="2000" i="0" dirty="0">
                          <a:latin typeface="Arial" panose="020B0604020202020204" pitchFamily="34" charset="0"/>
                          <a:cs typeface="Arial" panose="020B0604020202020204" pitchFamily="34" charset="0"/>
                        </a:rPr>
                        <a:t>4,145</a:t>
                      </a:r>
                    </a:p>
                  </a:txBody>
                  <a:tcPr/>
                </a:tc>
                <a:tc>
                  <a:txBody>
                    <a:bodyPr/>
                    <a:lstStyle/>
                    <a:p>
                      <a:r>
                        <a:rPr lang="en-US" sz="2000" i="0" dirty="0">
                          <a:latin typeface="Arial" panose="020B0604020202020204" pitchFamily="34" charset="0"/>
                          <a:cs typeface="Arial" panose="020B0604020202020204" pitchFamily="34" charset="0"/>
                        </a:rPr>
                        <a:t>4,106</a:t>
                      </a:r>
                    </a:p>
                  </a:txBody>
                  <a:tcPr/>
                </a:tc>
                <a:extLst>
                  <a:ext uri="{0D108BD9-81ED-4DB2-BD59-A6C34878D82A}">
                    <a16:rowId xmlns:a16="http://schemas.microsoft.com/office/drawing/2014/main" val="1338112895"/>
                  </a:ext>
                </a:extLst>
              </a:tr>
              <a:tr h="370840">
                <a:tc>
                  <a:txBody>
                    <a:bodyPr/>
                    <a:lstStyle/>
                    <a:p>
                      <a:r>
                        <a:rPr lang="en-US" sz="2000" i="0" dirty="0">
                          <a:latin typeface="Arial" panose="020B0604020202020204" pitchFamily="34" charset="0"/>
                          <a:cs typeface="Arial" panose="020B0604020202020204" pitchFamily="34" charset="0"/>
                        </a:rPr>
                        <a:t>Peru</a:t>
                      </a:r>
                    </a:p>
                  </a:txBody>
                  <a:tcPr/>
                </a:tc>
                <a:tc>
                  <a:txBody>
                    <a:bodyPr/>
                    <a:lstStyle/>
                    <a:p>
                      <a:r>
                        <a:rPr lang="en-US" sz="2000" i="0" dirty="0">
                          <a:latin typeface="Arial" panose="020B0604020202020204" pitchFamily="34" charset="0"/>
                          <a:cs typeface="Arial" panose="020B0604020202020204" pitchFamily="34" charset="0"/>
                        </a:rPr>
                        <a:t>1988-90</a:t>
                      </a:r>
                    </a:p>
                  </a:txBody>
                  <a:tcPr/>
                </a:tc>
                <a:tc>
                  <a:txBody>
                    <a:bodyPr/>
                    <a:lstStyle/>
                    <a:p>
                      <a:r>
                        <a:rPr lang="en-US" sz="2000" i="0" dirty="0">
                          <a:latin typeface="Arial" panose="020B0604020202020204" pitchFamily="34" charset="0"/>
                          <a:cs typeface="Arial" panose="020B0604020202020204" pitchFamily="34" charset="0"/>
                        </a:rPr>
                        <a:t>5,050</a:t>
                      </a:r>
                    </a:p>
                  </a:txBody>
                  <a:tcPr/>
                </a:tc>
                <a:tc>
                  <a:txBody>
                    <a:bodyPr/>
                    <a:lstStyle/>
                    <a:p>
                      <a:r>
                        <a:rPr lang="en-US" sz="2000" i="0" dirty="0">
                          <a:latin typeface="Arial" panose="020B0604020202020204" pitchFamily="34" charset="0"/>
                          <a:cs typeface="Arial" panose="020B0604020202020204" pitchFamily="34" charset="0"/>
                        </a:rPr>
                        <a:t>3,517</a:t>
                      </a:r>
                    </a:p>
                  </a:txBody>
                  <a:tcPr/>
                </a:tc>
                <a:extLst>
                  <a:ext uri="{0D108BD9-81ED-4DB2-BD59-A6C34878D82A}">
                    <a16:rowId xmlns:a16="http://schemas.microsoft.com/office/drawing/2014/main" val="1987333751"/>
                  </a:ext>
                </a:extLst>
              </a:tr>
              <a:tr h="370840">
                <a:tc>
                  <a:txBody>
                    <a:bodyPr/>
                    <a:lstStyle/>
                    <a:p>
                      <a:r>
                        <a:rPr lang="en-US" sz="2000" i="0" dirty="0">
                          <a:latin typeface="Arial" panose="020B0604020202020204" pitchFamily="34" charset="0"/>
                          <a:cs typeface="Arial" panose="020B0604020202020204" pitchFamily="34" charset="0"/>
                        </a:rPr>
                        <a:t>Zimbabwe</a:t>
                      </a:r>
                    </a:p>
                  </a:txBody>
                  <a:tcPr/>
                </a:tc>
                <a:tc>
                  <a:txBody>
                    <a:bodyPr/>
                    <a:lstStyle/>
                    <a:p>
                      <a:r>
                        <a:rPr lang="en-US" sz="2000" i="0" dirty="0">
                          <a:latin typeface="Arial" panose="020B0604020202020204" pitchFamily="34" charset="0"/>
                          <a:cs typeface="Arial" panose="020B0604020202020204" pitchFamily="34" charset="0"/>
                        </a:rPr>
                        <a:t>2005-07</a:t>
                      </a:r>
                    </a:p>
                  </a:txBody>
                  <a:tcPr/>
                </a:tc>
                <a:tc>
                  <a:txBody>
                    <a:bodyPr/>
                    <a:lstStyle/>
                    <a:p>
                      <a:r>
                        <a:rPr lang="en-US" sz="2000" i="0" dirty="0">
                          <a:latin typeface="Arial" panose="020B0604020202020204" pitchFamily="34" charset="0"/>
                          <a:cs typeface="Arial" panose="020B0604020202020204" pitchFamily="34" charset="0"/>
                        </a:rPr>
                        <a:t>5,316</a:t>
                      </a:r>
                    </a:p>
                  </a:txBody>
                  <a:tcPr/>
                </a:tc>
                <a:tc>
                  <a:txBody>
                    <a:bodyPr/>
                    <a:lstStyle/>
                    <a:p>
                      <a:r>
                        <a:rPr lang="en-US" sz="2000" i="0" dirty="0">
                          <a:latin typeface="Arial" panose="020B0604020202020204" pitchFamily="34" charset="0"/>
                          <a:cs typeface="Arial" panose="020B0604020202020204" pitchFamily="34" charset="0"/>
                        </a:rPr>
                        <a:t>9,914</a:t>
                      </a:r>
                    </a:p>
                  </a:txBody>
                  <a:tcPr/>
                </a:tc>
                <a:extLst>
                  <a:ext uri="{0D108BD9-81ED-4DB2-BD59-A6C34878D82A}">
                    <a16:rowId xmlns:a16="http://schemas.microsoft.com/office/drawing/2014/main" val="3774972730"/>
                  </a:ext>
                </a:extLst>
              </a:tr>
            </a:tbl>
          </a:graphicData>
        </a:graphic>
      </p:graphicFrame>
    </p:spTree>
    <p:extLst>
      <p:ext uri="{BB962C8B-B14F-4D97-AF65-F5344CB8AC3E}">
        <p14:creationId xmlns:p14="http://schemas.microsoft.com/office/powerpoint/2010/main" val="2154980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Why governments create hyperinflation</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When a government cannot raise taxes or sell bonds, it must finance spending increases by printing money.</a:t>
            </a:r>
          </a:p>
          <a:p>
            <a:pPr marL="342900" indent="-342900">
              <a:spcBef>
                <a:spcPts val="600"/>
              </a:spcBef>
              <a:buClr>
                <a:schemeClr val="tx1"/>
              </a:buClr>
              <a:buSzPct val="100000"/>
              <a:buFont typeface="Arial" panose="020B0604020202020204" pitchFamily="34" charset="0"/>
              <a:buChar char="•"/>
            </a:pPr>
            <a:r>
              <a:rPr lang="en-US" dirty="0"/>
              <a:t>In theory, the solution to hyperinflation is simple: stop printing money.</a:t>
            </a:r>
          </a:p>
          <a:p>
            <a:pPr marL="342900" indent="-342900">
              <a:spcBef>
                <a:spcPts val="600"/>
              </a:spcBef>
              <a:buClr>
                <a:schemeClr val="tx1"/>
              </a:buClr>
              <a:buSzPct val="100000"/>
              <a:buFont typeface="Arial" panose="020B0604020202020204" pitchFamily="34" charset="0"/>
              <a:buChar char="•"/>
            </a:pPr>
            <a:r>
              <a:rPr lang="en-US" dirty="0"/>
              <a:t>In the real world, this requires drastic and painful fiscal restraint.</a:t>
            </a:r>
          </a:p>
        </p:txBody>
      </p:sp>
    </p:spTree>
    <p:extLst>
      <p:ext uri="{BB962C8B-B14F-4D97-AF65-F5344CB8AC3E}">
        <p14:creationId xmlns:p14="http://schemas.microsoft.com/office/powerpoint/2010/main" val="3029653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classical dichotomy, part 1</a:t>
            </a:r>
          </a:p>
        </p:txBody>
      </p:sp>
      <p:sp>
        <p:nvSpPr>
          <p:cNvPr id="3" name="Content Placeholder 2"/>
          <p:cNvSpPr>
            <a:spLocks noGrp="1"/>
          </p:cNvSpPr>
          <p:nvPr>
            <p:ph type="body" sz="quarter" idx="10"/>
          </p:nvPr>
        </p:nvSpPr>
        <p:spPr/>
        <p:txBody>
          <a:bodyPr/>
          <a:lstStyle/>
          <a:p>
            <a:pPr>
              <a:spcBef>
                <a:spcPts val="600"/>
              </a:spcBef>
            </a:pPr>
            <a:r>
              <a:rPr lang="en-US" b="1" i="1" dirty="0">
                <a:solidFill>
                  <a:srgbClr val="CC0000"/>
                </a:solidFill>
              </a:rPr>
              <a:t>Real variables</a:t>
            </a:r>
            <a:r>
              <a:rPr lang="en-US" dirty="0"/>
              <a:t>:</a:t>
            </a:r>
            <a:r>
              <a:rPr lang="en-US" i="1" dirty="0">
                <a:solidFill>
                  <a:srgbClr val="CC0000"/>
                </a:solidFill>
              </a:rPr>
              <a:t> </a:t>
            </a:r>
            <a:r>
              <a:rPr lang="en-US" dirty="0"/>
              <a:t>measured in physical units—quantities and relative prices, </a:t>
            </a:r>
            <a:r>
              <a:rPr lang="en-US" i="1" dirty="0"/>
              <a:t>for example:</a:t>
            </a:r>
            <a:endParaRPr lang="en-US" dirty="0"/>
          </a:p>
          <a:p>
            <a:pPr marL="687387" lvl="1">
              <a:spcBef>
                <a:spcPts val="600"/>
              </a:spcBef>
              <a:buClr>
                <a:schemeClr val="tx1"/>
              </a:buClr>
              <a:buFont typeface="Arial" panose="020B0604020202020204" pitchFamily="34" charset="0"/>
              <a:buChar char="•"/>
            </a:pPr>
            <a:r>
              <a:rPr lang="en-US" dirty="0"/>
              <a:t>quantity of output produced</a:t>
            </a:r>
          </a:p>
          <a:p>
            <a:pPr marL="687387" lvl="1">
              <a:spcBef>
                <a:spcPts val="600"/>
              </a:spcBef>
              <a:buClr>
                <a:schemeClr val="tx1"/>
              </a:buClr>
              <a:buFont typeface="Arial" panose="020B0604020202020204" pitchFamily="34" charset="0"/>
              <a:buChar char="•"/>
            </a:pPr>
            <a:r>
              <a:rPr lang="en-US" dirty="0"/>
              <a:t>real wage: output earned per hour of work</a:t>
            </a:r>
          </a:p>
          <a:p>
            <a:pPr marL="687387" lvl="1">
              <a:spcBef>
                <a:spcPts val="600"/>
              </a:spcBef>
              <a:buClr>
                <a:schemeClr val="tx1"/>
              </a:buClr>
              <a:buFont typeface="Arial" panose="020B0604020202020204" pitchFamily="34" charset="0"/>
              <a:buChar char="•"/>
            </a:pPr>
            <a:r>
              <a:rPr lang="en-US" dirty="0"/>
              <a:t>real interest rate: output earned in the future by lending one unit of output today</a:t>
            </a:r>
          </a:p>
        </p:txBody>
      </p:sp>
    </p:spTree>
    <p:extLst>
      <p:ext uri="{BB962C8B-B14F-4D97-AF65-F5344CB8AC3E}">
        <p14:creationId xmlns:p14="http://schemas.microsoft.com/office/powerpoint/2010/main" val="4061707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classical dichotomy, part 2</a:t>
            </a:r>
          </a:p>
        </p:txBody>
      </p:sp>
      <p:sp>
        <p:nvSpPr>
          <p:cNvPr id="3" name="Content Placeholder 2"/>
          <p:cNvSpPr>
            <a:spLocks noGrp="1"/>
          </p:cNvSpPr>
          <p:nvPr>
            <p:ph type="body" sz="quarter" idx="10"/>
          </p:nvPr>
        </p:nvSpPr>
        <p:spPr/>
        <p:txBody>
          <a:bodyPr/>
          <a:lstStyle/>
          <a:p>
            <a:pPr>
              <a:spcBef>
                <a:spcPts val="600"/>
              </a:spcBef>
              <a:buClr>
                <a:srgbClr val="008080"/>
              </a:buClr>
            </a:pPr>
            <a:r>
              <a:rPr lang="en-US" b="1" i="1" dirty="0">
                <a:solidFill>
                  <a:srgbClr val="CC0000"/>
                </a:solidFill>
              </a:rPr>
              <a:t>Nominal variables</a:t>
            </a:r>
            <a:r>
              <a:rPr lang="en-US" i="1" dirty="0"/>
              <a:t>:</a:t>
            </a:r>
            <a:r>
              <a:rPr lang="en-US" dirty="0">
                <a:solidFill>
                  <a:srgbClr val="CC0000"/>
                </a:solidFill>
              </a:rPr>
              <a:t> </a:t>
            </a:r>
            <a:r>
              <a:rPr lang="en-US" dirty="0"/>
              <a:t>measured in money units—</a:t>
            </a:r>
            <a:r>
              <a:rPr lang="en-US" i="1" dirty="0"/>
              <a:t>for example:</a:t>
            </a:r>
          </a:p>
          <a:p>
            <a:pPr marL="527050" lvl="1">
              <a:spcBef>
                <a:spcPts val="600"/>
              </a:spcBef>
              <a:buClr>
                <a:schemeClr val="tx1"/>
              </a:buClr>
              <a:buSzPct val="110000"/>
              <a:buFont typeface="Arial" panose="020B0604020202020204" pitchFamily="34" charset="0"/>
              <a:buChar char="•"/>
            </a:pPr>
            <a:r>
              <a:rPr lang="en-US" dirty="0"/>
              <a:t>nominal wage: dollars per hour of work</a:t>
            </a:r>
          </a:p>
          <a:p>
            <a:pPr marL="527050" lvl="1">
              <a:spcBef>
                <a:spcPts val="600"/>
              </a:spcBef>
              <a:buClr>
                <a:schemeClr val="tx1"/>
              </a:buClr>
              <a:buSzPct val="110000"/>
              <a:buFont typeface="Arial" panose="020B0604020202020204" pitchFamily="34" charset="0"/>
              <a:buChar char="•"/>
            </a:pPr>
            <a:r>
              <a:rPr lang="en-US" dirty="0"/>
              <a:t>nominal interest rate: dollars earned in the future by lending one dollar today</a:t>
            </a:r>
          </a:p>
          <a:p>
            <a:pPr marL="527050" lvl="1">
              <a:spcBef>
                <a:spcPts val="600"/>
              </a:spcBef>
              <a:buClr>
                <a:schemeClr val="tx1"/>
              </a:buClr>
              <a:buSzPct val="110000"/>
              <a:buFont typeface="Arial" panose="020B0604020202020204" pitchFamily="34" charset="0"/>
              <a:buChar char="•"/>
            </a:pPr>
            <a:r>
              <a:rPr lang="en-US" dirty="0"/>
              <a:t>price level: number of dollars needed to buy a representative basket of goods</a:t>
            </a:r>
          </a:p>
        </p:txBody>
      </p:sp>
    </p:spTree>
    <p:extLst>
      <p:ext uri="{BB962C8B-B14F-4D97-AF65-F5344CB8AC3E}">
        <p14:creationId xmlns:p14="http://schemas.microsoft.com/office/powerpoint/2010/main" val="3249257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classical dichotomy, part 3</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Recall: Real variables were explained in Chapter 3, nominal ones in Chapter 5.</a:t>
            </a:r>
          </a:p>
          <a:p>
            <a:pPr marL="342900" indent="-342900">
              <a:spcBef>
                <a:spcPts val="600"/>
              </a:spcBef>
              <a:buClr>
                <a:schemeClr val="tx1"/>
              </a:buClr>
              <a:buSzPct val="100000"/>
              <a:buFont typeface="Arial" panose="020B0604020202020204" pitchFamily="34" charset="0"/>
              <a:buChar char="•"/>
            </a:pPr>
            <a:r>
              <a:rPr lang="en-US" b="1" i="1" dirty="0">
                <a:solidFill>
                  <a:srgbClr val="CC0000"/>
                </a:solidFill>
              </a:rPr>
              <a:t>Classical dichotomy</a:t>
            </a:r>
            <a:r>
              <a:rPr lang="en-US" dirty="0"/>
              <a:t>: the theoretical separation of real and nominal variables in the classical model, which implies nominal variables do not affect real variables.</a:t>
            </a:r>
          </a:p>
          <a:p>
            <a:pPr marL="342900" indent="-342900">
              <a:spcBef>
                <a:spcPts val="600"/>
              </a:spcBef>
              <a:buClr>
                <a:schemeClr val="tx1"/>
              </a:buClr>
              <a:buSzPct val="100000"/>
              <a:buFont typeface="Arial" panose="020B0604020202020204" pitchFamily="34" charset="0"/>
              <a:buChar char="•"/>
            </a:pPr>
            <a:r>
              <a:rPr lang="en-US" b="1" i="1" dirty="0">
                <a:solidFill>
                  <a:srgbClr val="CC0000"/>
                </a:solidFill>
              </a:rPr>
              <a:t>Neutrality of money</a:t>
            </a:r>
            <a:r>
              <a:rPr lang="en-US" dirty="0"/>
              <a:t>: idea that changes in the money supply do not affect real variables.</a:t>
            </a:r>
          </a:p>
          <a:p>
            <a:pPr marL="342900" indent="-342900">
              <a:spcBef>
                <a:spcPts val="600"/>
              </a:spcBef>
              <a:buClr>
                <a:schemeClr val="tx1"/>
              </a:buClr>
              <a:buSzPct val="100000"/>
              <a:buFont typeface="Arial" panose="020B0604020202020204" pitchFamily="34" charset="0"/>
              <a:buChar char="•"/>
            </a:pPr>
            <a:r>
              <a:rPr lang="en-US" dirty="0"/>
              <a:t>In the real world, money is approximately neutral in the long run.</a:t>
            </a:r>
          </a:p>
        </p:txBody>
      </p:sp>
    </p:spTree>
    <p:extLst>
      <p:ext uri="{BB962C8B-B14F-4D97-AF65-F5344CB8AC3E}">
        <p14:creationId xmlns:p14="http://schemas.microsoft.com/office/powerpoint/2010/main" val="3071593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1</a:t>
            </a:r>
          </a:p>
        </p:txBody>
      </p:sp>
      <p:sp>
        <p:nvSpPr>
          <p:cNvPr id="3" name="Content Placeholder 2"/>
          <p:cNvSpPr>
            <a:spLocks noGrp="1"/>
          </p:cNvSpPr>
          <p:nvPr>
            <p:ph type="body" sz="quarter" idx="10"/>
          </p:nvPr>
        </p:nvSpPr>
        <p:spPr/>
        <p:txBody>
          <a:bodyPr/>
          <a:lstStyle/>
          <a:p>
            <a:pPr marL="457200" indent="-457200">
              <a:buClr>
                <a:schemeClr val="tx1"/>
              </a:buClr>
              <a:buSzPct val="100000"/>
              <a:buFont typeface="Arial" panose="020B0604020202020204" pitchFamily="34" charset="0"/>
              <a:buChar char="•"/>
            </a:pPr>
            <a:r>
              <a:rPr lang="en-US" sz="2700" dirty="0"/>
              <a:t>Velocity: the ratio of nominal expenditure to money supply, the rate at which money changes hands</a:t>
            </a:r>
          </a:p>
          <a:p>
            <a:pPr marL="457200" indent="-457200">
              <a:buClr>
                <a:schemeClr val="tx1"/>
              </a:buClr>
              <a:buSzPct val="100000"/>
              <a:buFont typeface="Arial" panose="020B0604020202020204" pitchFamily="34" charset="0"/>
              <a:buChar char="•"/>
            </a:pPr>
            <a:r>
              <a:rPr lang="en-US" sz="2700" dirty="0"/>
              <a:t>Quantity theory of money</a:t>
            </a:r>
          </a:p>
          <a:p>
            <a:pPr lvl="1">
              <a:buClr>
                <a:schemeClr val="tx1"/>
              </a:buClr>
              <a:buFont typeface="Arial" panose="020B0604020202020204" pitchFamily="34" charset="0"/>
              <a:buChar char="•"/>
            </a:pPr>
            <a:r>
              <a:rPr lang="en-US" sz="2600" dirty="0"/>
              <a:t>assumes velocity is constant</a:t>
            </a:r>
          </a:p>
          <a:p>
            <a:pPr lvl="1">
              <a:buClr>
                <a:schemeClr val="tx1"/>
              </a:buClr>
              <a:buFont typeface="Arial" panose="020B0604020202020204" pitchFamily="34" charset="0"/>
              <a:buChar char="•"/>
            </a:pPr>
            <a:r>
              <a:rPr lang="en-US" sz="2600" dirty="0"/>
              <a:t>concludes that the money growth rate determines the inflation rate</a:t>
            </a:r>
          </a:p>
          <a:p>
            <a:pPr lvl="1">
              <a:buClr>
                <a:schemeClr val="tx1"/>
              </a:buClr>
              <a:buFont typeface="Arial" panose="020B0604020202020204" pitchFamily="34" charset="0"/>
              <a:buChar char="•"/>
            </a:pPr>
            <a:r>
              <a:rPr lang="en-US" sz="2600" dirty="0"/>
              <a:t>applies in the long run</a:t>
            </a:r>
          </a:p>
          <a:p>
            <a:pPr lvl="1">
              <a:buClr>
                <a:schemeClr val="tx1"/>
              </a:buClr>
              <a:buFont typeface="Arial" panose="020B0604020202020204" pitchFamily="34" charset="0"/>
              <a:buChar char="•"/>
            </a:pPr>
            <a:r>
              <a:rPr lang="en-US" sz="2600" dirty="0"/>
              <a:t>consistent with cross-country and time-series data</a:t>
            </a:r>
            <a:endParaRPr lang="en-US" dirty="0"/>
          </a:p>
        </p:txBody>
      </p:sp>
    </p:spTree>
    <p:extLst>
      <p:ext uri="{BB962C8B-B14F-4D97-AF65-F5344CB8AC3E}">
        <p14:creationId xmlns:p14="http://schemas.microsoft.com/office/powerpoint/2010/main" val="1342044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2</a:t>
            </a:r>
          </a:p>
        </p:txBody>
      </p:sp>
      <p:sp>
        <p:nvSpPr>
          <p:cNvPr id="3" name="Content Placeholder 2"/>
          <p:cNvSpPr>
            <a:spLocks noGrp="1"/>
          </p:cNvSpPr>
          <p:nvPr>
            <p:ph type="body" sz="quarter" idx="10"/>
          </p:nvPr>
        </p:nvSpPr>
        <p:spPr/>
        <p:txBody>
          <a:bodyPr/>
          <a:lstStyle/>
          <a:p>
            <a:pPr marL="457200" indent="-457200">
              <a:buClr>
                <a:schemeClr val="tx1"/>
              </a:buClr>
              <a:buSzPct val="100000"/>
              <a:buFont typeface="Arial" panose="020B0604020202020204" pitchFamily="34" charset="0"/>
              <a:buChar char="•"/>
            </a:pPr>
            <a:r>
              <a:rPr lang="en-US" sz="2700" dirty="0"/>
              <a:t>Nominal interest rate</a:t>
            </a:r>
          </a:p>
          <a:p>
            <a:pPr lvl="1">
              <a:buClr>
                <a:schemeClr val="tx1"/>
              </a:buClr>
              <a:buFont typeface="Arial" panose="020B0604020202020204" pitchFamily="34" charset="0"/>
              <a:buChar char="•"/>
            </a:pPr>
            <a:r>
              <a:rPr lang="en-US" sz="2600" dirty="0"/>
              <a:t>equals real interest rate + inflation rate</a:t>
            </a:r>
          </a:p>
          <a:p>
            <a:pPr lvl="1">
              <a:buClr>
                <a:schemeClr val="tx1"/>
              </a:buClr>
              <a:buFont typeface="Arial" panose="020B0604020202020204" pitchFamily="34" charset="0"/>
              <a:buChar char="•"/>
            </a:pPr>
            <a:r>
              <a:rPr lang="en-US" sz="2600" dirty="0"/>
              <a:t>the opposite cost of holding money</a:t>
            </a:r>
          </a:p>
          <a:p>
            <a:pPr marL="457200" indent="-457200">
              <a:buClr>
                <a:schemeClr val="tx1"/>
              </a:buClr>
              <a:buSzPct val="100000"/>
              <a:buFont typeface="Arial" panose="020B0604020202020204" pitchFamily="34" charset="0"/>
              <a:buChar char="•"/>
            </a:pPr>
            <a:r>
              <a:rPr lang="en-US" sz="2700" dirty="0"/>
              <a:t>Fisher effect: Nominal interest rate moves one-for-one with expected inflation.</a:t>
            </a:r>
          </a:p>
          <a:p>
            <a:pPr marL="457200" indent="-457200">
              <a:buClr>
                <a:schemeClr val="tx1"/>
              </a:buClr>
              <a:buSzPct val="100000"/>
              <a:buFont typeface="Arial" panose="020B0604020202020204" pitchFamily="34" charset="0"/>
              <a:buChar char="•"/>
            </a:pPr>
            <a:r>
              <a:rPr lang="en-US" sz="2700" dirty="0"/>
              <a:t>Money demand</a:t>
            </a:r>
          </a:p>
          <a:p>
            <a:pPr lvl="1">
              <a:buClr>
                <a:schemeClr val="tx1"/>
              </a:buClr>
              <a:buFont typeface="Arial" panose="020B0604020202020204" pitchFamily="34" charset="0"/>
              <a:buChar char="•"/>
            </a:pPr>
            <a:r>
              <a:rPr lang="en-US" sz="2600" dirty="0"/>
              <a:t>depends only on income in the quantity theory</a:t>
            </a:r>
          </a:p>
          <a:p>
            <a:pPr lvl="1">
              <a:buClr>
                <a:schemeClr val="tx1"/>
              </a:buClr>
              <a:buFont typeface="Arial" panose="020B0604020202020204" pitchFamily="34" charset="0"/>
              <a:buChar char="•"/>
            </a:pPr>
            <a:r>
              <a:rPr lang="en-US" sz="2600" dirty="0"/>
              <a:t>also depends on the nominal interest rate </a:t>
            </a:r>
          </a:p>
          <a:p>
            <a:pPr lvl="1">
              <a:buClr>
                <a:schemeClr val="tx1"/>
              </a:buClr>
              <a:buFont typeface="Arial" panose="020B0604020202020204" pitchFamily="34" charset="0"/>
              <a:buChar char="•"/>
            </a:pPr>
            <a:r>
              <a:rPr lang="en-US" sz="2600" dirty="0"/>
              <a:t>if so, then changes in expected inflation affect the current price level</a:t>
            </a:r>
          </a:p>
        </p:txBody>
      </p:sp>
    </p:spTree>
    <p:extLst>
      <p:ext uri="{BB962C8B-B14F-4D97-AF65-F5344CB8AC3E}">
        <p14:creationId xmlns:p14="http://schemas.microsoft.com/office/powerpoint/2010/main" val="59192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Velocity, part 1</a:t>
            </a:r>
          </a:p>
        </p:txBody>
      </p:sp>
      <p:sp>
        <p:nvSpPr>
          <p:cNvPr id="3" name="Content Placeholder 2"/>
          <p:cNvSpPr>
            <a:spLocks noGrp="1"/>
          </p:cNvSpPr>
          <p:nvPr>
            <p:ph type="body" sz="quarter" idx="10"/>
          </p:nvPr>
        </p:nvSpPr>
        <p:spPr/>
        <p:txBody>
          <a:bodyPr/>
          <a:lstStyle/>
          <a:p>
            <a:pPr marL="342900" indent="-342900">
              <a:lnSpc>
                <a:spcPts val="2880"/>
              </a:lnSpc>
              <a:spcBef>
                <a:spcPts val="600"/>
              </a:spcBef>
              <a:buClr>
                <a:schemeClr val="tx1"/>
              </a:buClr>
              <a:buSzPct val="100000"/>
              <a:buFont typeface="Arial" panose="020B0604020202020204" pitchFamily="34" charset="0"/>
              <a:buChar char="•"/>
            </a:pPr>
            <a:r>
              <a:rPr lang="en-US" dirty="0"/>
              <a:t>Basic concept: the rate at which money circulates</a:t>
            </a:r>
          </a:p>
          <a:p>
            <a:pPr marL="342900" indent="-342900">
              <a:lnSpc>
                <a:spcPts val="2880"/>
              </a:lnSpc>
              <a:spcBef>
                <a:spcPts val="600"/>
              </a:spcBef>
              <a:buClr>
                <a:schemeClr val="tx1"/>
              </a:buClr>
              <a:buSzPct val="100000"/>
              <a:buFont typeface="Arial" panose="020B0604020202020204" pitchFamily="34" charset="0"/>
              <a:buChar char="•"/>
            </a:pPr>
            <a:r>
              <a:rPr lang="en-US" dirty="0"/>
              <a:t>Definition: the number of times the average dollar bill changes hands in a given time period</a:t>
            </a:r>
          </a:p>
          <a:p>
            <a:pPr marL="342900" indent="-342900">
              <a:lnSpc>
                <a:spcPts val="2880"/>
              </a:lnSpc>
              <a:spcBef>
                <a:spcPts val="600"/>
              </a:spcBef>
              <a:buClr>
                <a:schemeClr val="tx1"/>
              </a:buClr>
              <a:buSzPct val="100000"/>
              <a:buFont typeface="Arial" panose="020B0604020202020204" pitchFamily="34" charset="0"/>
              <a:buChar char="•"/>
            </a:pPr>
            <a:r>
              <a:rPr lang="en-US" dirty="0"/>
              <a:t>Example: In 2018,</a:t>
            </a:r>
          </a:p>
          <a:p>
            <a:pPr marL="1149350" lvl="2">
              <a:lnSpc>
                <a:spcPts val="2880"/>
              </a:lnSpc>
              <a:spcBef>
                <a:spcPts val="600"/>
              </a:spcBef>
              <a:buClr>
                <a:schemeClr val="tx1"/>
              </a:buClr>
            </a:pPr>
            <a:r>
              <a:rPr lang="en-US" sz="2400" dirty="0"/>
              <a:t>$500 billion in transactions</a:t>
            </a:r>
          </a:p>
          <a:p>
            <a:pPr marL="1149350" lvl="2">
              <a:lnSpc>
                <a:spcPts val="2880"/>
              </a:lnSpc>
              <a:spcBef>
                <a:spcPts val="600"/>
              </a:spcBef>
              <a:buClr>
                <a:schemeClr val="tx1"/>
              </a:buClr>
            </a:pPr>
            <a:r>
              <a:rPr lang="en-US" sz="2400" dirty="0"/>
              <a:t>money supply = $100 billion</a:t>
            </a:r>
          </a:p>
          <a:p>
            <a:pPr marL="1149350" lvl="2">
              <a:lnSpc>
                <a:spcPts val="2880"/>
              </a:lnSpc>
              <a:spcBef>
                <a:spcPts val="600"/>
              </a:spcBef>
              <a:buClr>
                <a:schemeClr val="tx1"/>
              </a:buClr>
            </a:pPr>
            <a:r>
              <a:rPr lang="en-US" sz="2400" dirty="0"/>
              <a:t>The average dollar is used in five transactions in 2018</a:t>
            </a:r>
          </a:p>
          <a:p>
            <a:pPr marL="1149350" lvl="2">
              <a:lnSpc>
                <a:spcPts val="2880"/>
              </a:lnSpc>
              <a:spcBef>
                <a:spcPts val="600"/>
              </a:spcBef>
              <a:buClr>
                <a:schemeClr val="tx1"/>
              </a:buClr>
            </a:pPr>
            <a:r>
              <a:rPr lang="en-US" sz="2400" dirty="0"/>
              <a:t>So, velocity = 5</a:t>
            </a:r>
          </a:p>
        </p:txBody>
      </p:sp>
    </p:spTree>
    <p:extLst>
      <p:ext uri="{BB962C8B-B14F-4D97-AF65-F5344CB8AC3E}">
        <p14:creationId xmlns:p14="http://schemas.microsoft.com/office/powerpoint/2010/main" val="1563989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3</a:t>
            </a:r>
          </a:p>
        </p:txBody>
      </p:sp>
      <p:sp>
        <p:nvSpPr>
          <p:cNvPr id="3" name="Content Placeholder 2"/>
          <p:cNvSpPr>
            <a:spLocks noGrp="1"/>
          </p:cNvSpPr>
          <p:nvPr>
            <p:ph type="body" sz="quarter" idx="10"/>
          </p:nvPr>
        </p:nvSpPr>
        <p:spPr/>
        <p:txBody>
          <a:bodyPr/>
          <a:lstStyle/>
          <a:p>
            <a:pPr marL="0" indent="0">
              <a:buClr>
                <a:schemeClr val="tx1">
                  <a:lumMod val="50000"/>
                  <a:lumOff val="50000"/>
                </a:schemeClr>
              </a:buClr>
              <a:buNone/>
            </a:pPr>
            <a:r>
              <a:rPr lang="en-US" sz="2700" dirty="0"/>
              <a:t>Costs of inflation</a:t>
            </a:r>
          </a:p>
          <a:p>
            <a:pPr marL="457200" indent="-457200">
              <a:buClr>
                <a:schemeClr val="tx1"/>
              </a:buClr>
              <a:buSzPct val="100000"/>
              <a:buFont typeface="Arial" panose="020B0604020202020204" pitchFamily="34" charset="0"/>
              <a:buChar char="•"/>
            </a:pPr>
            <a:r>
              <a:rPr lang="en-US" sz="2700" i="1" dirty="0"/>
              <a:t>Expected inflation</a:t>
            </a:r>
            <a:br>
              <a:rPr lang="en-US" sz="2700" dirty="0"/>
            </a:br>
            <a:r>
              <a:rPr lang="en-US" sz="2700" dirty="0"/>
              <a:t>shoeleather costs, menu costs, tax and relative price distortions, inconvenience of correcting figures for inflation</a:t>
            </a:r>
          </a:p>
          <a:p>
            <a:pPr marL="457200" indent="-457200">
              <a:buClr>
                <a:schemeClr val="tx1"/>
              </a:buClr>
              <a:buSzPct val="100000"/>
              <a:buFont typeface="Arial" panose="020B0604020202020204" pitchFamily="34" charset="0"/>
              <a:buChar char="•"/>
            </a:pPr>
            <a:r>
              <a:rPr lang="en-US" sz="2700" i="1" dirty="0"/>
              <a:t>Unexpected inflation</a:t>
            </a:r>
            <a:br>
              <a:rPr lang="en-US" sz="2700" dirty="0"/>
            </a:br>
            <a:r>
              <a:rPr lang="en-US" sz="2700" dirty="0"/>
              <a:t>all of the above plus arbitrary redistributions of wealth between debtors and creditors</a:t>
            </a:r>
          </a:p>
        </p:txBody>
      </p:sp>
    </p:spTree>
    <p:extLst>
      <p:ext uri="{BB962C8B-B14F-4D97-AF65-F5344CB8AC3E}">
        <p14:creationId xmlns:p14="http://schemas.microsoft.com/office/powerpoint/2010/main" val="922559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4</a:t>
            </a:r>
          </a:p>
        </p:txBody>
      </p:sp>
      <p:sp>
        <p:nvSpPr>
          <p:cNvPr id="3" name="Content Placeholder 2"/>
          <p:cNvSpPr>
            <a:spLocks noGrp="1"/>
          </p:cNvSpPr>
          <p:nvPr>
            <p:ph type="body" sz="quarter" idx="10"/>
          </p:nvPr>
        </p:nvSpPr>
        <p:spPr/>
        <p:txBody>
          <a:bodyPr/>
          <a:lstStyle/>
          <a:p>
            <a:pPr marL="457200" indent="-457200">
              <a:buClr>
                <a:schemeClr val="tx1"/>
              </a:buClr>
              <a:buSzPct val="100000"/>
              <a:buFont typeface="Arial" panose="020B0604020202020204" pitchFamily="34" charset="0"/>
              <a:buChar char="•"/>
            </a:pPr>
            <a:r>
              <a:rPr lang="en-US" sz="2700" dirty="0"/>
              <a:t>Hyperinflation</a:t>
            </a:r>
          </a:p>
          <a:p>
            <a:pPr lvl="1">
              <a:buClr>
                <a:schemeClr val="tx1"/>
              </a:buClr>
              <a:buFont typeface="Arial" panose="020B0604020202020204" pitchFamily="34" charset="0"/>
              <a:buChar char="•"/>
            </a:pPr>
            <a:r>
              <a:rPr lang="en-US" sz="2600" dirty="0"/>
              <a:t>caused by rapid money supply growth when money is printed to finance government budget deficits</a:t>
            </a:r>
          </a:p>
          <a:p>
            <a:pPr lvl="1">
              <a:buClr>
                <a:schemeClr val="tx1"/>
              </a:buClr>
              <a:buFont typeface="Arial" panose="020B0604020202020204" pitchFamily="34" charset="0"/>
              <a:buChar char="•"/>
            </a:pPr>
            <a:r>
              <a:rPr lang="en-US" sz="2600" dirty="0"/>
              <a:t>stopping it requires fiscal reforms to eliminate</a:t>
            </a:r>
            <a:br>
              <a:rPr lang="en-US" sz="2600" dirty="0"/>
            </a:br>
            <a:r>
              <a:rPr lang="en-US" sz="2600" dirty="0"/>
              <a:t>the government’s need for printing money</a:t>
            </a:r>
          </a:p>
        </p:txBody>
      </p:sp>
    </p:spTree>
    <p:extLst>
      <p:ext uri="{BB962C8B-B14F-4D97-AF65-F5344CB8AC3E}">
        <p14:creationId xmlns:p14="http://schemas.microsoft.com/office/powerpoint/2010/main" val="4056903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5</a:t>
            </a:r>
          </a:p>
        </p:txBody>
      </p:sp>
      <p:sp>
        <p:nvSpPr>
          <p:cNvPr id="3" name="Content Placeholder 2"/>
          <p:cNvSpPr>
            <a:spLocks noGrp="1"/>
          </p:cNvSpPr>
          <p:nvPr>
            <p:ph type="body" sz="quarter" idx="10"/>
          </p:nvPr>
        </p:nvSpPr>
        <p:spPr/>
        <p:txBody>
          <a:bodyPr/>
          <a:lstStyle/>
          <a:p>
            <a:pPr marL="457200" indent="-457200">
              <a:buClr>
                <a:schemeClr val="tx1"/>
              </a:buClr>
              <a:buSzPct val="100000"/>
              <a:buFont typeface="Arial" panose="020B0604020202020204" pitchFamily="34" charset="0"/>
              <a:buChar char="•"/>
            </a:pPr>
            <a:r>
              <a:rPr lang="en-US" sz="2700" dirty="0"/>
              <a:t>Classical dichotomy</a:t>
            </a:r>
          </a:p>
          <a:p>
            <a:pPr lvl="1">
              <a:buClr>
                <a:schemeClr val="tx1"/>
              </a:buClr>
              <a:buFont typeface="Arial" panose="020B0604020202020204" pitchFamily="34" charset="0"/>
              <a:buChar char="•"/>
            </a:pPr>
            <a:r>
              <a:rPr lang="en-US" sz="2600" dirty="0"/>
              <a:t>In classical theory, money is neutral—does not affect real variables.</a:t>
            </a:r>
          </a:p>
          <a:p>
            <a:pPr lvl="1">
              <a:buClr>
                <a:schemeClr val="tx1"/>
              </a:buClr>
              <a:buFont typeface="Arial" panose="020B0604020202020204" pitchFamily="34" charset="0"/>
              <a:buChar char="•"/>
            </a:pPr>
            <a:r>
              <a:rPr lang="en-US" sz="2600" dirty="0"/>
              <a:t>So, we can study how real variables are determined without reference to nominal ones.</a:t>
            </a:r>
          </a:p>
          <a:p>
            <a:pPr lvl="1">
              <a:buClr>
                <a:schemeClr val="tx1"/>
              </a:buClr>
              <a:buFont typeface="Arial" panose="020B0604020202020204" pitchFamily="34" charset="0"/>
              <a:buChar char="•"/>
            </a:pPr>
            <a:r>
              <a:rPr lang="en-US" sz="2600" dirty="0"/>
              <a:t>Then, money market eq’m determines price level and all nominal variables.</a:t>
            </a:r>
          </a:p>
          <a:p>
            <a:pPr lvl="1">
              <a:buClr>
                <a:schemeClr val="tx1"/>
              </a:buClr>
              <a:buFont typeface="Arial" panose="020B0604020202020204" pitchFamily="34" charset="0"/>
              <a:buChar char="•"/>
            </a:pPr>
            <a:r>
              <a:rPr lang="en-US" sz="2600" dirty="0"/>
              <a:t>Most economists believe the economy works this way in the long run.</a:t>
            </a:r>
          </a:p>
        </p:txBody>
      </p:sp>
    </p:spTree>
    <p:extLst>
      <p:ext uri="{BB962C8B-B14F-4D97-AF65-F5344CB8AC3E}">
        <p14:creationId xmlns:p14="http://schemas.microsoft.com/office/powerpoint/2010/main" val="298551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A85232"/>
                </a:solidFill>
              </a:rPr>
              <a:t>Velocity, part 2</a:t>
            </a:r>
          </a:p>
        </p:txBody>
      </p:sp>
      <p:sp>
        <p:nvSpPr>
          <p:cNvPr id="6" name="Content Placeholder 9"/>
          <p:cNvSpPr>
            <a:spLocks noGrp="1"/>
          </p:cNvSpPr>
          <p:nvPr>
            <p:ph type="body" sz="quarter" idx="10"/>
          </p:nvPr>
        </p:nvSpPr>
        <p:spPr>
          <a:xfrm>
            <a:off x="478361" y="1219686"/>
            <a:ext cx="8325914" cy="565571"/>
          </a:xfrm>
        </p:spPr>
        <p:txBody>
          <a:bodyPr/>
          <a:lstStyle/>
          <a:p>
            <a:r>
              <a:rPr lang="en-US" dirty="0"/>
              <a:t>This suggests the following definition:</a:t>
            </a:r>
          </a:p>
        </p:txBody>
      </p:sp>
      <p:graphicFrame>
        <p:nvGraphicFramePr>
          <p:cNvPr id="7" name="Object 2" descr="An equation reads, V equals T over M."/>
          <p:cNvGraphicFramePr>
            <a:graphicFrameLocks noChangeAspect="1"/>
          </p:cNvGraphicFramePr>
          <p:nvPr>
            <p:extLst>
              <p:ext uri="{D42A27DB-BD31-4B8C-83A1-F6EECF244321}">
                <p14:modId xmlns:p14="http://schemas.microsoft.com/office/powerpoint/2010/main" val="3370687364"/>
              </p:ext>
            </p:extLst>
          </p:nvPr>
        </p:nvGraphicFramePr>
        <p:xfrm>
          <a:off x="4021138" y="2062163"/>
          <a:ext cx="1112837" cy="930275"/>
        </p:xfrm>
        <a:graphic>
          <a:graphicData uri="http://schemas.openxmlformats.org/presentationml/2006/ole">
            <mc:AlternateContent xmlns:mc="http://schemas.openxmlformats.org/markup-compatibility/2006">
              <mc:Choice xmlns:v="urn:schemas-microsoft-com:vml" Requires="v">
                <p:oleObj spid="_x0000_s16504" name="Equation" r:id="rId4" imgW="469696" imgH="393529" progId="Equation.DSMT4">
                  <p:embed/>
                </p:oleObj>
              </mc:Choice>
              <mc:Fallback>
                <p:oleObj name="Equation" r:id="rId4" imgW="469696" imgH="393529" progId="Equation.DSMT4">
                  <p:embed/>
                  <p:pic>
                    <p:nvPicPr>
                      <p:cNvPr id="5120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138" y="2062163"/>
                        <a:ext cx="11128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Content Placeholder 9"/>
          <p:cNvSpPr>
            <a:spLocks noGrp="1"/>
          </p:cNvSpPr>
          <p:nvPr>
            <p:ph sz="quarter" idx="12"/>
          </p:nvPr>
        </p:nvSpPr>
        <p:spPr>
          <a:xfrm>
            <a:off x="477838" y="2971800"/>
            <a:ext cx="8326437" cy="2070100"/>
          </a:xfrm>
        </p:spPr>
        <p:txBody>
          <a:bodyPr/>
          <a:lstStyle/>
          <a:p>
            <a:pPr>
              <a:spcBef>
                <a:spcPct val="30000"/>
              </a:spcBef>
              <a:buSzPct val="110000"/>
            </a:pPr>
            <a:r>
              <a:rPr lang="en-US" dirty="0"/>
              <a:t>where</a:t>
            </a:r>
          </a:p>
          <a:p>
            <a:pPr indent="457200">
              <a:spcBef>
                <a:spcPct val="30000"/>
              </a:spcBef>
              <a:buSzPct val="110000"/>
            </a:pPr>
            <a:r>
              <a:rPr lang="en-US" b="1" i="1" dirty="0"/>
              <a:t>V</a:t>
            </a:r>
            <a:r>
              <a:rPr lang="en-US" dirty="0"/>
              <a:t> = velocity</a:t>
            </a:r>
          </a:p>
          <a:p>
            <a:pPr indent="457200">
              <a:spcBef>
                <a:spcPct val="30000"/>
              </a:spcBef>
              <a:buSzPct val="110000"/>
            </a:pPr>
            <a:r>
              <a:rPr lang="en-US" b="1" i="1" dirty="0"/>
              <a:t>T</a:t>
            </a:r>
            <a:r>
              <a:rPr lang="en-US" dirty="0"/>
              <a:t> = value of all transactions</a:t>
            </a:r>
          </a:p>
          <a:p>
            <a:pPr indent="457200">
              <a:spcBef>
                <a:spcPct val="30000"/>
              </a:spcBef>
              <a:buSzPct val="110000"/>
            </a:pPr>
            <a:r>
              <a:rPr lang="en-US" b="1" i="1" dirty="0"/>
              <a:t>M</a:t>
            </a:r>
            <a:r>
              <a:rPr lang="en-US" dirty="0"/>
              <a:t> = money supply</a:t>
            </a:r>
          </a:p>
        </p:txBody>
      </p:sp>
    </p:spTree>
    <p:extLst>
      <p:ext uri="{BB962C8B-B14F-4D97-AF65-F5344CB8AC3E}">
        <p14:creationId xmlns:p14="http://schemas.microsoft.com/office/powerpoint/2010/main" val="399435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Velocity, part 3</a:t>
            </a:r>
            <a:endParaRPr lang="en-US" dirty="0"/>
          </a:p>
        </p:txBody>
      </p:sp>
      <p:sp>
        <p:nvSpPr>
          <p:cNvPr id="3" name="Content Placeholder 7"/>
          <p:cNvSpPr>
            <a:spLocks noGrp="1"/>
          </p:cNvSpPr>
          <p:nvPr>
            <p:ph type="body" sz="quarter" idx="10"/>
          </p:nvPr>
        </p:nvSpPr>
        <p:spPr>
          <a:xfrm>
            <a:off x="478361" y="1219686"/>
            <a:ext cx="8326006" cy="758201"/>
          </a:xfrm>
        </p:spPr>
        <p:txBody>
          <a:bodyPr/>
          <a:lstStyle/>
          <a:p>
            <a:r>
              <a:rPr lang="en-US" dirty="0"/>
              <a:t>Use nominal GDP as a proxy for total transactions. </a:t>
            </a:r>
          </a:p>
          <a:p>
            <a:pPr indent="1947863"/>
            <a:r>
              <a:rPr lang="en-US" dirty="0"/>
              <a:t>Then,</a:t>
            </a:r>
          </a:p>
        </p:txBody>
      </p:sp>
      <p:graphicFrame>
        <p:nvGraphicFramePr>
          <p:cNvPr id="6" name="Object 2" descr="An equation reads, V equals P times Y over M.">
            <a:extLst>
              <a:ext uri="{FF2B5EF4-FFF2-40B4-BE49-F238E27FC236}">
                <a16:creationId xmlns:a16="http://schemas.microsoft.com/office/drawing/2014/main" id="{9F0779C1-59CB-4C84-8525-EA64C1F07CA4}"/>
              </a:ext>
            </a:extLst>
          </p:cNvPr>
          <p:cNvGraphicFramePr>
            <a:graphicFrameLocks noChangeAspect="1"/>
          </p:cNvGraphicFramePr>
          <p:nvPr>
            <p:extLst>
              <p:ext uri="{D42A27DB-BD31-4B8C-83A1-F6EECF244321}">
                <p14:modId xmlns:p14="http://schemas.microsoft.com/office/powerpoint/2010/main" val="366272083"/>
              </p:ext>
            </p:extLst>
          </p:nvPr>
        </p:nvGraphicFramePr>
        <p:xfrm>
          <a:off x="3361055" y="2312212"/>
          <a:ext cx="1582738" cy="923925"/>
        </p:xfrm>
        <a:graphic>
          <a:graphicData uri="http://schemas.openxmlformats.org/presentationml/2006/ole">
            <mc:AlternateContent xmlns:mc="http://schemas.openxmlformats.org/markup-compatibility/2006">
              <mc:Choice xmlns:v="urn:schemas-microsoft-com:vml" Requires="v">
                <p:oleObj spid="_x0000_s15499" name="Equation" r:id="rId4" imgW="672840" imgH="393480" progId="Equation.DSMT4">
                  <p:embed/>
                </p:oleObj>
              </mc:Choice>
              <mc:Fallback>
                <p:oleObj name="Equation" r:id="rId4" imgW="672840" imgH="393480" progId="Equation.DSMT4">
                  <p:embed/>
                  <p:pic>
                    <p:nvPicPr>
                      <p:cNvPr id="53252" name="Object 2"/>
                      <p:cNvPicPr>
                        <a:picLocks noChangeAspect="1" noChangeArrowheads="1"/>
                      </p:cNvPicPr>
                      <p:nvPr/>
                    </p:nvPicPr>
                    <p:blipFill>
                      <a:blip r:embed="rId5"/>
                      <a:srcRect/>
                      <a:stretch>
                        <a:fillRect/>
                      </a:stretch>
                    </p:blipFill>
                    <p:spPr bwMode="auto">
                      <a:xfrm>
                        <a:off x="3361055" y="2312212"/>
                        <a:ext cx="1582738"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Content Placeholder 7"/>
          <p:cNvSpPr>
            <a:spLocks noGrp="1"/>
          </p:cNvSpPr>
          <p:nvPr>
            <p:ph sz="quarter" idx="12"/>
          </p:nvPr>
        </p:nvSpPr>
        <p:spPr>
          <a:xfrm>
            <a:off x="477838" y="4152900"/>
            <a:ext cx="8326437" cy="1969604"/>
          </a:xfrm>
        </p:spPr>
        <p:txBody>
          <a:bodyPr/>
          <a:lstStyle/>
          <a:p>
            <a:pPr>
              <a:spcBef>
                <a:spcPct val="30000"/>
              </a:spcBef>
              <a:buSzPct val="110000"/>
            </a:pPr>
            <a:r>
              <a:rPr lang="en-US" dirty="0"/>
              <a:t>where</a:t>
            </a:r>
          </a:p>
          <a:p>
            <a:pPr indent="1143000">
              <a:spcBef>
                <a:spcPct val="30000"/>
              </a:spcBef>
              <a:buSzPct val="110000"/>
            </a:pPr>
            <a:r>
              <a:rPr lang="en-US" b="1" i="1" dirty="0"/>
              <a:t>P </a:t>
            </a:r>
            <a:r>
              <a:rPr lang="en-US" dirty="0"/>
              <a:t>= price of output (GDP deflator)</a:t>
            </a:r>
          </a:p>
          <a:p>
            <a:pPr indent="1143000">
              <a:spcBef>
                <a:spcPct val="30000"/>
              </a:spcBef>
              <a:buSzPct val="110000"/>
            </a:pPr>
            <a:r>
              <a:rPr lang="en-US" b="1" i="1" dirty="0"/>
              <a:t>Y</a:t>
            </a:r>
            <a:r>
              <a:rPr lang="en-US" dirty="0"/>
              <a:t> = quantity of output (real GDP)</a:t>
            </a:r>
          </a:p>
          <a:p>
            <a:pPr indent="1143000">
              <a:spcBef>
                <a:spcPct val="30000"/>
              </a:spcBef>
              <a:buSzPct val="110000"/>
            </a:pPr>
            <a:r>
              <a:rPr lang="en-US" b="1" i="1" dirty="0"/>
              <a:t>P × Y</a:t>
            </a:r>
            <a:r>
              <a:rPr lang="en-US" dirty="0"/>
              <a:t> = value of output (nominal GDP)</a:t>
            </a:r>
          </a:p>
        </p:txBody>
      </p:sp>
    </p:spTree>
    <p:extLst>
      <p:ext uri="{BB962C8B-B14F-4D97-AF65-F5344CB8AC3E}">
        <p14:creationId xmlns:p14="http://schemas.microsoft.com/office/powerpoint/2010/main" val="147386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quantity equation</a:t>
            </a:r>
            <a:endParaRPr lang="en-US" dirty="0"/>
          </a:p>
        </p:txBody>
      </p:sp>
      <p:sp>
        <p:nvSpPr>
          <p:cNvPr id="4" name="Content Placeholder 3"/>
          <p:cNvSpPr>
            <a:spLocks noGrp="1"/>
          </p:cNvSpPr>
          <p:nvPr>
            <p:ph type="body" sz="quarter" idx="10"/>
          </p:nvPr>
        </p:nvSpPr>
        <p:spPr>
          <a:xfrm>
            <a:off x="478361" y="1219686"/>
            <a:ext cx="8326006" cy="5310323"/>
          </a:xfrm>
        </p:spPr>
        <p:txBody>
          <a:bodyPr/>
          <a:lstStyle/>
          <a:p>
            <a:pPr marL="2682875" indent="-2682875">
              <a:spcBef>
                <a:spcPts val="600"/>
              </a:spcBef>
            </a:pPr>
            <a:r>
              <a:rPr lang="en-US" dirty="0">
                <a:latin typeface="Arial" panose="020B0604020202020204" pitchFamily="34" charset="0"/>
                <a:cs typeface="Arial" panose="020B0604020202020204" pitchFamily="34" charset="0"/>
              </a:rPr>
              <a:t>The </a:t>
            </a:r>
            <a:r>
              <a:rPr lang="en-US" b="1" dirty="0">
                <a:solidFill>
                  <a:srgbClr val="CC0000"/>
                </a:solidFill>
                <a:latin typeface="Arial" panose="020B0604020202020204" pitchFamily="34" charset="0"/>
                <a:cs typeface="Arial" panose="020B0604020202020204" pitchFamily="34" charset="0"/>
              </a:rPr>
              <a:t>quantity equation</a:t>
            </a:r>
            <a:br>
              <a:rPr lang="en-US"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M </a:t>
            </a:r>
            <a:r>
              <a:rPr lang="en-US" b="1" dirty="0">
                <a:latin typeface="Arial" panose="020B0604020202020204" pitchFamily="34" charset="0"/>
                <a:ea typeface="ＭＳ ゴシック"/>
                <a:cs typeface="Arial" panose="020B0604020202020204" pitchFamily="34" charset="0"/>
              </a:rPr>
              <a:t>× </a:t>
            </a:r>
            <a:r>
              <a:rPr lang="en-US" b="1" i="1" dirty="0">
                <a:latin typeface="Arial" panose="020B0604020202020204" pitchFamily="34" charset="0"/>
                <a:cs typeface="Arial" panose="020B0604020202020204" pitchFamily="34" charset="0"/>
              </a:rPr>
              <a:t>V</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ea typeface="ＭＳ ゴシック"/>
                <a:cs typeface="Arial" panose="020B0604020202020204" pitchFamily="34" charset="0"/>
              </a:rPr>
              <a:t>× </a:t>
            </a:r>
            <a:r>
              <a:rPr lang="en-US" b="1" i="1" dirty="0">
                <a:latin typeface="Arial" panose="020B0604020202020204" pitchFamily="34" charset="0"/>
                <a:cs typeface="Arial" panose="020B0604020202020204" pitchFamily="34" charset="0"/>
              </a:rPr>
              <a:t>Y</a:t>
            </a:r>
            <a:endParaRPr lang="en-US" dirty="0">
              <a:solidFill>
                <a:srgbClr val="660033"/>
              </a:solidFill>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follows from the preceding definition of velocity.</a:t>
            </a:r>
          </a:p>
          <a:p>
            <a:pPr>
              <a:spcBef>
                <a:spcPts val="600"/>
              </a:spcBef>
            </a:pPr>
            <a:r>
              <a:rPr lang="en-US" dirty="0">
                <a:latin typeface="Arial" panose="020B0604020202020204" pitchFamily="34" charset="0"/>
                <a:cs typeface="Arial" panose="020B0604020202020204" pitchFamily="34" charset="0"/>
              </a:rPr>
              <a:t>It is an </a:t>
            </a:r>
            <a:r>
              <a:rPr lang="en-US" i="1" dirty="0">
                <a:latin typeface="Arial" panose="020B0604020202020204" pitchFamily="34" charset="0"/>
                <a:cs typeface="Arial" panose="020B0604020202020204" pitchFamily="34" charset="0"/>
              </a:rPr>
              <a:t>identity:</a:t>
            </a:r>
            <a:r>
              <a:rPr lang="en-US" dirty="0">
                <a:latin typeface="Arial" panose="020B0604020202020204" pitchFamily="34" charset="0"/>
                <a:cs typeface="Arial" panose="020B0604020202020204" pitchFamily="34" charset="0"/>
              </a:rPr>
              <a:t> it holds by definition of the variables.</a:t>
            </a:r>
          </a:p>
        </p:txBody>
      </p:sp>
    </p:spTree>
    <p:extLst>
      <p:ext uri="{BB962C8B-B14F-4D97-AF65-F5344CB8AC3E}">
        <p14:creationId xmlns:p14="http://schemas.microsoft.com/office/powerpoint/2010/main" val="4053435751"/>
      </p:ext>
    </p:extLst>
  </p:cSld>
  <p:clrMapOvr>
    <a:masterClrMapping/>
  </p:clrMapOvr>
</p:sld>
</file>

<file path=ppt/theme/theme1.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A3B88C8-922C-4696-B2FB-A6EA8F51BB86}" vid="{137859DA-54B3-48D7-89F4-0E799085298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e9c14cfc-fef6-49e8-83ba-40c02b01c4a1</RequestId>
  <RequestDate>2/10/2021 10:28:48 AM</RequestDate>
</w:document>
</file>

<file path=customXml/itemProps1.xml><?xml version="1.0" encoding="utf-8"?>
<ds:datastoreItem xmlns:ds="http://schemas.openxmlformats.org/officeDocument/2006/customXml" ds:itemID="{E05C0A94-BCDB-934E-83C8-51D5C209B304}">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3413</TotalTime>
  <Words>5824</Words>
  <Application>Microsoft Macintosh PowerPoint</Application>
  <PresentationFormat>On-screen Show (4:3)</PresentationFormat>
  <Paragraphs>525</Paragraphs>
  <Slides>62</Slides>
  <Notes>61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1" baseType="lpstr">
      <vt:lpstr>Arial</vt:lpstr>
      <vt:lpstr>Arial Narrow</vt:lpstr>
      <vt:lpstr>Calibri</vt:lpstr>
      <vt:lpstr>Tahoma</vt:lpstr>
      <vt:lpstr>Times New Roman</vt:lpstr>
      <vt:lpstr>Wingdings</vt:lpstr>
      <vt:lpstr>15_Default Design</vt:lpstr>
      <vt:lpstr>Template</vt:lpstr>
      <vt:lpstr>Equation</vt:lpstr>
      <vt:lpstr>Inflation: Its Causes, Effects, and Social Costs</vt:lpstr>
      <vt:lpstr>IN THIS CHAPTER, YOU WILL LEARN:</vt:lpstr>
      <vt:lpstr>U.S. inflation and its trend, 1960–2014, part 1</vt:lpstr>
      <vt:lpstr>U.S. inflation and its trend, 1960–2014, part 2</vt:lpstr>
      <vt:lpstr>The quantity theory of money</vt:lpstr>
      <vt:lpstr>Velocity, part 1</vt:lpstr>
      <vt:lpstr>Velocity, part 2</vt:lpstr>
      <vt:lpstr>Velocity, part 3</vt:lpstr>
      <vt:lpstr>The quantity equation</vt:lpstr>
      <vt:lpstr>Money demand and the quantity equation, part 1</vt:lpstr>
      <vt:lpstr>Money demand and the quantity equation, part 2</vt:lpstr>
      <vt:lpstr>Back to the quantity theory of money</vt:lpstr>
      <vt:lpstr>The quantity theory of money, part 1</vt:lpstr>
      <vt:lpstr>The quantity theory of money, part 2</vt:lpstr>
      <vt:lpstr>The quantity theory of money, part 3</vt:lpstr>
      <vt:lpstr>The quantity theory of money, part 4</vt:lpstr>
      <vt:lpstr>The quantity theory of money, part 5</vt:lpstr>
      <vt:lpstr>Confronting the quantity theory with data</vt:lpstr>
      <vt:lpstr>International data on inflation and money growth</vt:lpstr>
      <vt:lpstr>U.S. inflation and money growth, 1960–2014, part 1</vt:lpstr>
      <vt:lpstr>U.S. inflation and money growth, 1960–2014, part 2</vt:lpstr>
      <vt:lpstr>Seigniorage</vt:lpstr>
      <vt:lpstr>Inflation and interest rates</vt:lpstr>
      <vt:lpstr>The Fisher effect</vt:lpstr>
      <vt:lpstr>U.S. inflation and nominal interest rates, 1955-2015</vt:lpstr>
      <vt:lpstr>Inflation and nominal interest rates in 48 countries</vt:lpstr>
      <vt:lpstr>NOW YOU TRY Applying the theory</vt:lpstr>
      <vt:lpstr>NOW YOU TRY Applying the theory, answers</vt:lpstr>
      <vt:lpstr>Two real interest rates</vt:lpstr>
      <vt:lpstr>Money demand and the nominal interest rate</vt:lpstr>
      <vt:lpstr>The money demand function, part 1</vt:lpstr>
      <vt:lpstr>The money demand function, part 2</vt:lpstr>
      <vt:lpstr>Equilibrium</vt:lpstr>
      <vt:lpstr>What determines what?</vt:lpstr>
      <vt:lpstr>How P responds to ΔM</vt:lpstr>
      <vt:lpstr>What about expected inflation?</vt:lpstr>
      <vt:lpstr>How P responds to ΔEπ</vt:lpstr>
      <vt:lpstr>The classical view of inflation</vt:lpstr>
      <vt:lpstr>NOW YOU TRY Discussion question</vt:lpstr>
      <vt:lpstr>A common misperception</vt:lpstr>
      <vt:lpstr>The CPI and average hourly earnings, 1965–2015</vt:lpstr>
      <vt:lpstr>The social costs of inflation</vt:lpstr>
      <vt:lpstr>The costs of expected inflation: 1. Shoeleather cost</vt:lpstr>
      <vt:lpstr>The costs of expected inflation: 2. Menu costs</vt:lpstr>
      <vt:lpstr>The costs of expected inflation: 3. Relative price distortions</vt:lpstr>
      <vt:lpstr>The costs of expected inflation: 4. Unfair tax treatment</vt:lpstr>
      <vt:lpstr>The costs of expected inflation: 5. General inconvenience</vt:lpstr>
      <vt:lpstr>The costs of unexpected inflation: Arbitrary redistribution of purchasing power</vt:lpstr>
      <vt:lpstr>Additional cost of high inflation: Increased uncertainty</vt:lpstr>
      <vt:lpstr>One benefit of inflation</vt:lpstr>
      <vt:lpstr>Hyperinflation</vt:lpstr>
      <vt:lpstr>What causes hyperinflation?</vt:lpstr>
      <vt:lpstr>A few examples of hyperinflation</vt:lpstr>
      <vt:lpstr>Why governments create hyperinflation</vt:lpstr>
      <vt:lpstr>The classical dichotomy, part 1</vt:lpstr>
      <vt:lpstr>The classical dichotomy, part 2</vt:lpstr>
      <vt:lpstr>The classical dichotomy, part 3</vt:lpstr>
      <vt:lpstr>CHAPTER SUMMARY, PART 1</vt:lpstr>
      <vt:lpstr>CHAPTER SUMMARY, PART 2</vt:lpstr>
      <vt:lpstr>CHAPTER SUMMARY, PART 3</vt:lpstr>
      <vt:lpstr>CHAPTER SUMMARY, PART 4</vt:lpstr>
      <vt:lpstr>CHAPTER SUMMARY, PART 5</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Inflation: Its Causes, Effects, and Social Costs</dc:title>
  <dc:creator>Mankiw</dc:creator>
  <cp:lastModifiedBy>Paolo Ermano</cp:lastModifiedBy>
  <cp:revision>473</cp:revision>
  <dcterms:created xsi:type="dcterms:W3CDTF">2006-04-29T00:50:43Z</dcterms:created>
  <dcterms:modified xsi:type="dcterms:W3CDTF">2021-03-09T10:02:24Z</dcterms:modified>
</cp:coreProperties>
</file>