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96" r:id="rId2"/>
  </p:sldMasterIdLst>
  <p:notesMasterIdLst>
    <p:notesMasterId r:id="rId61"/>
  </p:notesMasterIdLst>
  <p:sldIdLst>
    <p:sldId id="501" r:id="rId3"/>
    <p:sldId id="502" r:id="rId4"/>
    <p:sldId id="410" r:id="rId5"/>
    <p:sldId id="411" r:id="rId6"/>
    <p:sldId id="465" r:id="rId7"/>
    <p:sldId id="415" r:id="rId8"/>
    <p:sldId id="416" r:id="rId9"/>
    <p:sldId id="417" r:id="rId10"/>
    <p:sldId id="418" r:id="rId11"/>
    <p:sldId id="419" r:id="rId12"/>
    <p:sldId id="420" r:id="rId13"/>
    <p:sldId id="421" r:id="rId14"/>
    <p:sldId id="422" r:id="rId15"/>
    <p:sldId id="423" r:id="rId16"/>
    <p:sldId id="503" r:id="rId17"/>
    <p:sldId id="504" r:id="rId18"/>
    <p:sldId id="426" r:id="rId19"/>
    <p:sldId id="505" r:id="rId20"/>
    <p:sldId id="467" r:id="rId21"/>
    <p:sldId id="506" r:id="rId22"/>
    <p:sldId id="496" r:id="rId23"/>
    <p:sldId id="497" r:id="rId24"/>
    <p:sldId id="432" r:id="rId25"/>
    <p:sldId id="469" r:id="rId26"/>
    <p:sldId id="435" r:id="rId27"/>
    <p:sldId id="436" r:id="rId28"/>
    <p:sldId id="437" r:id="rId29"/>
    <p:sldId id="438" r:id="rId30"/>
    <p:sldId id="439" r:id="rId31"/>
    <p:sldId id="440" r:id="rId32"/>
    <p:sldId id="441" r:id="rId33"/>
    <p:sldId id="442" r:id="rId34"/>
    <p:sldId id="443" r:id="rId35"/>
    <p:sldId id="444" r:id="rId36"/>
    <p:sldId id="507" r:id="rId37"/>
    <p:sldId id="446" r:id="rId38"/>
    <p:sldId id="470" r:id="rId39"/>
    <p:sldId id="471" r:id="rId40"/>
    <p:sldId id="498" r:id="rId41"/>
    <p:sldId id="499" r:id="rId42"/>
    <p:sldId id="451" r:id="rId43"/>
    <p:sldId id="500" r:id="rId44"/>
    <p:sldId id="453" r:id="rId45"/>
    <p:sldId id="454" r:id="rId46"/>
    <p:sldId id="455" r:id="rId47"/>
    <p:sldId id="457" r:id="rId48"/>
    <p:sldId id="458" r:id="rId49"/>
    <p:sldId id="459" r:id="rId50"/>
    <p:sldId id="460" r:id="rId51"/>
    <p:sldId id="461" r:id="rId52"/>
    <p:sldId id="462" r:id="rId53"/>
    <p:sldId id="463" r:id="rId54"/>
    <p:sldId id="464" r:id="rId55"/>
    <p:sldId id="378" r:id="rId56"/>
    <p:sldId id="406" r:id="rId57"/>
    <p:sldId id="407" r:id="rId58"/>
    <p:sldId id="408" r:id="rId59"/>
    <p:sldId id="409"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172">
          <p15:clr>
            <a:srgbClr val="A4A3A4"/>
          </p15:clr>
        </p15:guide>
        <p15:guide id="2" pos="4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wilson" initials="kw" lastIdx="11" clrIdx="0">
    <p:extLst>
      <p:ext uri="{19B8F6BF-5375-455C-9EA6-DF929625EA0E}">
        <p15:presenceInfo xmlns:p15="http://schemas.microsoft.com/office/powerpoint/2012/main" userId="9f215fe52c276b11" providerId="Windows Live"/>
      </p:ext>
    </p:extLst>
  </p:cmAuthor>
  <p:cmAuthor id="2" name="kim welsh" initials="kw" lastIdx="4" clrIdx="1">
    <p:extLst>
      <p:ext uri="{19B8F6BF-5375-455C-9EA6-DF929625EA0E}">
        <p15:presenceInfo xmlns:p15="http://schemas.microsoft.com/office/powerpoint/2012/main" userId="kim wel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E5229"/>
    <a:srgbClr val="043333"/>
    <a:srgbClr val="F5E50D"/>
    <a:srgbClr val="E3DE07"/>
    <a:srgbClr val="FFD1D2"/>
    <a:srgbClr val="FFBDB2"/>
    <a:srgbClr val="C9D6E5"/>
    <a:srgbClr val="198A46"/>
    <a:srgbClr val="22B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51" autoAdjust="0"/>
    <p:restoredTop sz="68714" autoAdjust="0"/>
  </p:normalViewPr>
  <p:slideViewPr>
    <p:cSldViewPr snapToGrid="0">
      <p:cViewPr varScale="1">
        <p:scale>
          <a:sx n="100" d="100"/>
          <a:sy n="100" d="100"/>
        </p:scale>
        <p:origin x="1720" y="160"/>
      </p:cViewPr>
      <p:guideLst>
        <p:guide orient="horz" pos="3172"/>
        <p:guide pos="4969"/>
      </p:guideLst>
    </p:cSldViewPr>
  </p:slideViewPr>
  <p:outlineViewPr>
    <p:cViewPr>
      <p:scale>
        <a:sx n="33" d="100"/>
        <a:sy n="33" d="100"/>
      </p:scale>
      <p:origin x="0" y="-28956"/>
    </p:cViewPr>
  </p:outlineViewPr>
  <p:notesTextViewPr>
    <p:cViewPr>
      <p:scale>
        <a:sx n="100" d="100"/>
        <a:sy n="100" d="100"/>
      </p:scale>
      <p:origin x="0" y="0"/>
    </p:cViewPr>
  </p:notesTextViewPr>
  <p:sorterViewPr>
    <p:cViewPr>
      <p:scale>
        <a:sx n="100" d="100"/>
        <a:sy n="100" d="100"/>
      </p:scale>
      <p:origin x="0" y="8448"/>
    </p:cViewPr>
  </p:sorterViewPr>
  <p:notesViewPr>
    <p:cSldViewPr snapToGrid="0">
      <p:cViewPr>
        <p:scale>
          <a:sx n="80" d="100"/>
          <a:sy n="80" d="100"/>
        </p:scale>
        <p:origin x="-1368" y="-72"/>
      </p:cViewPr>
      <p:guideLst>
        <p:guide orient="horz" pos="2880"/>
        <p:guide pos="2160"/>
      </p:guideLst>
    </p:cSldViewPr>
  </p:notesViewPr>
  <p:gridSpacing cx="45720" cy="4572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F67D070-B369-4BEA-91A4-C0F09C415F4C}" type="slidenum">
              <a:rPr lang="en-US"/>
              <a:pPr>
                <a:defRPr/>
              </a:pPr>
              <a:t>‹#›</a:t>
            </a:fld>
            <a:endParaRPr lang="en-US" dirty="0"/>
          </a:p>
        </p:txBody>
      </p:sp>
    </p:spTree>
    <p:extLst>
      <p:ext uri="{BB962C8B-B14F-4D97-AF65-F5344CB8AC3E}">
        <p14:creationId xmlns:p14="http://schemas.microsoft.com/office/powerpoint/2010/main" val="3164917625"/>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200" kern="1200">
        <a:solidFill>
          <a:schemeClr val="tx1"/>
        </a:solidFill>
        <a:latin typeface="Arial" charset="0"/>
        <a:ea typeface="+mn-ea"/>
        <a:cs typeface="+mn-cs"/>
      </a:defRPr>
    </a:lvl1pPr>
    <a:lvl2pPr marL="457200" algn="l" rtl="0" eaLnBrk="0" fontAlgn="base" hangingPunct="0">
      <a:spcBef>
        <a:spcPts val="0"/>
      </a:spcBef>
      <a:spcAft>
        <a:spcPct val="0"/>
      </a:spcAft>
      <a:defRPr sz="1200" kern="1200">
        <a:solidFill>
          <a:schemeClr val="tx1"/>
        </a:solidFill>
        <a:latin typeface="Arial" charset="0"/>
        <a:ea typeface="+mn-ea"/>
        <a:cs typeface="+mn-cs"/>
      </a:defRPr>
    </a:lvl2pPr>
    <a:lvl3pPr marL="914400" algn="l" rtl="0" eaLnBrk="0" fontAlgn="base" hangingPunct="0">
      <a:spcBef>
        <a:spcPts val="0"/>
      </a:spcBef>
      <a:spcAft>
        <a:spcPct val="0"/>
      </a:spcAft>
      <a:defRPr sz="1200" kern="1200">
        <a:solidFill>
          <a:schemeClr val="tx1"/>
        </a:solidFill>
        <a:latin typeface="Arial" charset="0"/>
        <a:ea typeface="+mn-ea"/>
        <a:cs typeface="+mn-cs"/>
      </a:defRPr>
    </a:lvl3pPr>
    <a:lvl4pPr marL="1371600" algn="l" rtl="0" eaLnBrk="0" fontAlgn="base" hangingPunct="0">
      <a:spcBef>
        <a:spcPts val="0"/>
      </a:spcBef>
      <a:spcAft>
        <a:spcPct val="0"/>
      </a:spcAft>
      <a:defRPr sz="1200" kern="1200">
        <a:solidFill>
          <a:schemeClr val="tx1"/>
        </a:solidFill>
        <a:latin typeface="Arial" charset="0"/>
        <a:ea typeface="+mn-ea"/>
        <a:cs typeface="+mn-cs"/>
      </a:defRPr>
    </a:lvl4pPr>
    <a:lvl5pPr marL="1828800" algn="l" rtl="0" eaLnBrk="0" fontAlgn="base" hangingPunct="0">
      <a:spcBef>
        <a:spcPts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Chapter 6 extends the long-run analysis of Chapters 3 and 5 to a small open economy. </a:t>
            </a:r>
          </a:p>
          <a:p>
            <a:endParaRPr lang="en-US" dirty="0"/>
          </a:p>
          <a:p>
            <a:r>
              <a:rPr lang="en-US" sz="1200" dirty="0"/>
              <a:t>This PowerPoint presentation contains a slide explaining why the United States is often called “the world’s largest debtor nation.” This information will help motivate </a:t>
            </a:r>
            <a:r>
              <a:rPr lang="en-US" dirty="0"/>
              <a:t>what students will learn in </a:t>
            </a:r>
            <a:r>
              <a:rPr lang="en-US" sz="1200" dirty="0"/>
              <a:t>the rest of the chapter, including </a:t>
            </a:r>
            <a:r>
              <a:rPr lang="en-US" dirty="0"/>
              <a:t>t</a:t>
            </a:r>
            <a:r>
              <a:rPr lang="en-US" sz="1200" dirty="0"/>
              <a:t>he definition and meaning of trade surpluses and trade deficits, the link between the trade balance and net capital outflows, and the determination of real and nominal exchange rates. </a:t>
            </a:r>
          </a:p>
          <a:p>
            <a:endParaRPr lang="en-US" sz="1200" dirty="0"/>
          </a:p>
          <a:p>
            <a:r>
              <a:rPr lang="en-US" sz="1200" dirty="0"/>
              <a:t>The PowerPoint presentation contains a time-series graph on the “twin deficits” (budget and trade)</a:t>
            </a:r>
            <a:r>
              <a:rPr lang="en-US" sz="1200" baseline="0" dirty="0"/>
              <a:t> and </a:t>
            </a:r>
            <a:r>
              <a:rPr lang="en-US" sz="1200" dirty="0"/>
              <a:t>data on U.S. net indebtedness to the rest of the world. </a:t>
            </a:r>
          </a:p>
          <a:p>
            <a:endParaRPr lang="en-US" sz="1200" dirty="0"/>
          </a:p>
          <a:p>
            <a:r>
              <a:rPr lang="en-US" sz="1200" dirty="0"/>
              <a:t>These data suggest some questions: How did it come to this? Why has the United States had such huge trade deficits? What can the government do about this? These are among the many topics that students will better understand as they study this chapter. </a:t>
            </a:r>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0</a:t>
            </a:fld>
            <a:endParaRPr lang="en-US"/>
          </a:p>
        </p:txBody>
      </p:sp>
    </p:spTree>
    <p:extLst>
      <p:ext uri="{BB962C8B-B14F-4D97-AF65-F5344CB8AC3E}">
        <p14:creationId xmlns:p14="http://schemas.microsoft.com/office/powerpoint/2010/main" val="3721066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D8B4C3C-4402-4086-98DF-4B5BCDEB22EE}" type="slidenum">
              <a:rPr lang="en-US" smtClean="0"/>
              <a:pPr/>
              <a:t>9</a:t>
            </a:fld>
            <a:endParaRPr lang="en-US" dirty="0"/>
          </a:p>
        </p:txBody>
      </p:sp>
      <p:sp>
        <p:nvSpPr>
          <p:cNvPr id="114692" name="Rectangle 3"/>
          <p:cNvSpPr>
            <a:spLocks noGrp="1" noChangeArrowheads="1"/>
          </p:cNvSpPr>
          <p:nvPr>
            <p:ph type="body" idx="1"/>
          </p:nvPr>
        </p:nvSpPr>
        <p:spPr/>
        <p:txBody>
          <a:bodyPr/>
          <a:lstStyle/>
          <a:p>
            <a:pPr>
              <a:lnSpc>
                <a:spcPct val="105000"/>
              </a:lnSpc>
              <a:spcBef>
                <a:spcPts val="0"/>
              </a:spcBef>
            </a:pPr>
            <a:r>
              <a:rPr lang="en-US" dirty="0"/>
              <a:t>Servicing this huge debt, of course, uses up some of our GDP each year, though fortunately relatively little: the United States, so far, has been able to borrow from abroad at lower interest rates than it lends to abroad. </a:t>
            </a:r>
          </a:p>
          <a:p>
            <a:pPr>
              <a:lnSpc>
                <a:spcPct val="105000"/>
              </a:lnSpc>
              <a:spcBef>
                <a:spcPts val="0"/>
              </a:spcBef>
            </a:pPr>
            <a:endParaRPr lang="en-US" dirty="0"/>
          </a:p>
          <a:p>
            <a:pPr>
              <a:lnSpc>
                <a:spcPct val="105000"/>
              </a:lnSpc>
              <a:spcBef>
                <a:spcPts val="0"/>
              </a:spcBef>
            </a:pPr>
            <a:r>
              <a:rPr lang="en-US" dirty="0"/>
              <a:t>However, this may well change. Just as credit card companies raise your interest rate when your balance rises above a certain level, the countries that hold U.S. assets may well require higher interest rates to make them willing to continue to finance our trade deficits. </a:t>
            </a:r>
          </a:p>
          <a:p>
            <a:pPr>
              <a:lnSpc>
                <a:spcPct val="105000"/>
              </a:lnSpc>
              <a:spcBef>
                <a:spcPts val="0"/>
              </a:spcBef>
            </a:pPr>
            <a:endParaRPr lang="en-US" dirty="0"/>
          </a:p>
          <a:p>
            <a:pPr>
              <a:lnSpc>
                <a:spcPct val="105000"/>
              </a:lnSpc>
              <a:spcBef>
                <a:spcPts val="0"/>
              </a:spcBef>
            </a:pPr>
            <a:r>
              <a:rPr lang="en-US" dirty="0"/>
              <a:t>How did it get to this point? Why do we have such huge trade deficits year after year? How do government policies affect the trade deficit? These are the questions your students will learn about in the rest of this chapter. </a:t>
            </a:r>
          </a:p>
          <a:p>
            <a:pPr>
              <a:lnSpc>
                <a:spcPct val="105000"/>
              </a:lnSpc>
              <a:spcBef>
                <a:spcPts val="0"/>
              </a:spcBef>
            </a:pPr>
            <a:endParaRPr lang="en-US" dirty="0"/>
          </a:p>
          <a:p>
            <a:pPr>
              <a:lnSpc>
                <a:spcPct val="105000"/>
              </a:lnSpc>
              <a:spcBef>
                <a:spcPts val="0"/>
              </a:spcBef>
            </a:pPr>
            <a:r>
              <a:rPr lang="en-US" dirty="0"/>
              <a:t>Source: Bureau of Economic Analysis, http://www.bea.gov</a:t>
            </a:r>
          </a:p>
          <a:p>
            <a:pPr>
              <a:lnSpc>
                <a:spcPct val="105000"/>
              </a:lnSpc>
              <a:spcBef>
                <a:spcPts val="0"/>
              </a:spcBef>
            </a:pPr>
            <a:r>
              <a:rPr lang="en-US" dirty="0"/>
              <a:t>Look for “International Investment Position” under “International” or “International Economic Accounts”</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3155833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7F6229E-A7DA-4896-8A99-A31E958B5BAC}" type="slidenum">
              <a:rPr lang="en-US"/>
              <a:pPr>
                <a:defRPr/>
              </a:pPr>
              <a:t>10</a:t>
            </a:fld>
            <a:endParaRPr lang="en-US" dirty="0"/>
          </a:p>
        </p:txBody>
      </p:sp>
      <p:sp>
        <p:nvSpPr>
          <p:cNvPr id="115715" name="Rectangle 2"/>
          <p:cNvSpPr>
            <a:spLocks noGrp="1" noRot="1" noChangeAspect="1" noChangeArrowheads="1" noTextEdit="1"/>
          </p:cNvSpPr>
          <p:nvPr>
            <p:ph type="sldImg"/>
          </p:nvPr>
        </p:nvSpPr>
        <p:spPr>
          <a:xfrm>
            <a:off x="1144588" y="685800"/>
            <a:ext cx="4572000" cy="3429000"/>
          </a:xfrm>
          <a:ln/>
        </p:spPr>
      </p:sp>
      <p:sp>
        <p:nvSpPr>
          <p:cNvPr id="1157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208926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61E7F1-9CD0-4F9D-A258-058E65DCC303}" type="slidenum">
              <a:rPr lang="en-US"/>
              <a:pPr>
                <a:defRPr/>
              </a:pPr>
              <a:t>11</a:t>
            </a:fld>
            <a:endParaRPr lang="en-US" dirty="0"/>
          </a:p>
        </p:txBody>
      </p:sp>
      <p:sp>
        <p:nvSpPr>
          <p:cNvPr id="116739" name="Rectangle 2"/>
          <p:cNvSpPr>
            <a:spLocks noGrp="1" noRot="1" noChangeAspect="1" noChangeArrowheads="1" noTextEdit="1"/>
          </p:cNvSpPr>
          <p:nvPr>
            <p:ph type="sldImg"/>
          </p:nvPr>
        </p:nvSpPr>
        <p:spPr>
          <a:xfrm>
            <a:off x="1144588" y="685800"/>
            <a:ext cx="4572000" cy="3429000"/>
          </a:xfrm>
          <a:ln/>
        </p:spPr>
      </p:sp>
      <p:sp>
        <p:nvSpPr>
          <p:cNvPr id="1167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845226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1BDAEB-2388-4152-A56E-EA5AE0C6E1B0}" type="slidenum">
              <a:rPr lang="en-US"/>
              <a:pPr>
                <a:defRPr/>
              </a:pPr>
              <a:t>12</a:t>
            </a:fld>
            <a:endParaRPr lang="en-US" dirty="0"/>
          </a:p>
        </p:txBody>
      </p:sp>
      <p:sp>
        <p:nvSpPr>
          <p:cNvPr id="117763" name="Rectangle 2"/>
          <p:cNvSpPr>
            <a:spLocks noGrp="1" noRot="1" noChangeAspect="1" noChangeArrowheads="1" noTextEdit="1"/>
          </p:cNvSpPr>
          <p:nvPr>
            <p:ph type="sldImg"/>
          </p:nvPr>
        </p:nvSpPr>
        <p:spPr>
          <a:xfrm>
            <a:off x="1144588" y="685800"/>
            <a:ext cx="4572000" cy="3429000"/>
          </a:xfrm>
          <a:ln/>
        </p:spPr>
      </p:sp>
      <p:sp>
        <p:nvSpPr>
          <p:cNvPr id="1177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ts val="0"/>
              </a:spcBef>
            </a:pPr>
            <a:r>
              <a:rPr lang="en-US" dirty="0"/>
              <a:t>This slide is the first on which students see a foreign variable, in this case, the foreign interest rate </a:t>
            </a:r>
            <a:r>
              <a:rPr lang="en-US" i="1" dirty="0"/>
              <a:t>r</a:t>
            </a:r>
            <a:r>
              <a:rPr lang="en-US" dirty="0"/>
              <a:t>*. In general, a star or asterisk * on a variable denotes the foreign or world version of that variable.  </a:t>
            </a:r>
            <a:br>
              <a:rPr lang="en-US" dirty="0"/>
            </a:br>
            <a:br>
              <a:rPr lang="en-US" dirty="0"/>
            </a:br>
            <a:r>
              <a:rPr lang="en-US" dirty="0"/>
              <a:t>Thus, </a:t>
            </a:r>
            <a:r>
              <a:rPr lang="en-US" i="1" dirty="0"/>
              <a:t>Y</a:t>
            </a:r>
            <a:r>
              <a:rPr lang="en-US" dirty="0"/>
              <a:t>* = foreign GDP, </a:t>
            </a:r>
            <a:r>
              <a:rPr lang="en-US" i="1" dirty="0"/>
              <a:t>P</a:t>
            </a:r>
            <a:r>
              <a:rPr lang="en-US" dirty="0"/>
              <a:t>* = foreign price level, etc.</a:t>
            </a:r>
          </a:p>
          <a:p>
            <a:pPr>
              <a:lnSpc>
                <a:spcPct val="105000"/>
              </a:lnSpc>
              <a:spcBef>
                <a:spcPts val="0"/>
              </a:spcBef>
            </a:pPr>
            <a:endParaRPr lang="en-US" dirty="0"/>
          </a:p>
          <a:p>
            <a:pPr>
              <a:lnSpc>
                <a:spcPct val="105000"/>
              </a:lnSpc>
              <a:spcBef>
                <a:spcPts val="0"/>
              </a:spcBef>
            </a:pPr>
            <a:r>
              <a:rPr lang="en-US" dirty="0"/>
              <a:t>The assumption that domestic and foreign bonds are perfect substitutes is implicit in the text but necessary for the equality of the domestic and foreign interest rates. </a:t>
            </a:r>
          </a:p>
          <a:p>
            <a:pPr>
              <a:lnSpc>
                <a:spcPct val="105000"/>
              </a:lnSpc>
              <a:spcBef>
                <a:spcPts val="0"/>
              </a:spcBef>
            </a:pPr>
            <a:endParaRPr lang="en-US" dirty="0"/>
          </a:p>
          <a:p>
            <a:pPr>
              <a:lnSpc>
                <a:spcPct val="105000"/>
              </a:lnSpc>
              <a:spcBef>
                <a:spcPts val="0"/>
              </a:spcBef>
            </a:pPr>
            <a:r>
              <a:rPr lang="en-US" dirty="0"/>
              <a:t>Students will realize that assumption a is unrealistic, and c is unrealistic for the United States (as well as Japan and the euro area). However, these assumptions keep our model simple, and we can still learn A LOT about how the world works (just as the model of supply and demand in perfectly competitive markets is often not realistic yet teaches us a great deal about how the world works). At the end of the chapter is a brief section discussing how the results we are about to derive differ in a large open economy. You may wish to have your students read the appendix to Chapter 5, which presents a formal model of the large open economy. </a:t>
            </a:r>
          </a:p>
        </p:txBody>
      </p:sp>
    </p:spTree>
    <p:extLst>
      <p:ext uri="{BB962C8B-B14F-4D97-AF65-F5344CB8AC3E}">
        <p14:creationId xmlns:p14="http://schemas.microsoft.com/office/powerpoint/2010/main" val="492960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647B75-DCBC-4420-A56B-80F6506B156C}" type="slidenum">
              <a:rPr lang="en-US"/>
              <a:pPr>
                <a:defRPr/>
              </a:pPr>
              <a:t>13</a:t>
            </a:fld>
            <a:endParaRPr lang="en-US" dirty="0"/>
          </a:p>
        </p:txBody>
      </p:sp>
      <p:sp>
        <p:nvSpPr>
          <p:cNvPr id="118787" name="Rectangle 2"/>
          <p:cNvSpPr>
            <a:spLocks noGrp="1" noRot="1" noChangeAspect="1" noChangeArrowheads="1" noTextEdit="1"/>
          </p:cNvSpPr>
          <p:nvPr>
            <p:ph type="sldImg"/>
          </p:nvPr>
        </p:nvSpPr>
        <p:spPr>
          <a:xfrm>
            <a:off x="1144588" y="685800"/>
            <a:ext cx="4572000" cy="3429000"/>
          </a:xfrm>
          <a:ln/>
        </p:spPr>
      </p:sp>
      <p:sp>
        <p:nvSpPr>
          <p:cNvPr id="1187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world</a:t>
            </a:r>
            <a:r>
              <a:rPr lang="en-US" baseline="0" dirty="0"/>
              <a:t> interest rate is exogenous due to the small economy assumption.</a:t>
            </a:r>
            <a:endParaRPr lang="en-US" dirty="0"/>
          </a:p>
        </p:txBody>
      </p:sp>
    </p:spTree>
    <p:extLst>
      <p:ext uri="{BB962C8B-B14F-4D97-AF65-F5344CB8AC3E}">
        <p14:creationId xmlns:p14="http://schemas.microsoft.com/office/powerpoint/2010/main" val="2492251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647B75-DCBC-4420-A56B-80F6506B156C}" type="slidenum">
              <a:rPr lang="en-US"/>
              <a:pPr>
                <a:defRPr/>
              </a:pPr>
              <a:t>14</a:t>
            </a:fld>
            <a:endParaRPr lang="en-US" dirty="0"/>
          </a:p>
        </p:txBody>
      </p:sp>
      <p:sp>
        <p:nvSpPr>
          <p:cNvPr id="118787" name="Rectangle 2"/>
          <p:cNvSpPr>
            <a:spLocks noGrp="1" noRot="1" noChangeAspect="1" noChangeArrowheads="1" noTextEdit="1"/>
          </p:cNvSpPr>
          <p:nvPr>
            <p:ph type="sldImg"/>
          </p:nvPr>
        </p:nvSpPr>
        <p:spPr>
          <a:xfrm>
            <a:off x="1144588" y="685800"/>
            <a:ext cx="4572000" cy="3429000"/>
          </a:xfrm>
          <a:ln/>
        </p:spPr>
      </p:sp>
      <p:sp>
        <p:nvSpPr>
          <p:cNvPr id="1187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158576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647B75-DCBC-4420-A56B-80F6506B156C}" type="slidenum">
              <a:rPr lang="en-US"/>
              <a:pPr>
                <a:defRPr/>
              </a:pPr>
              <a:t>15</a:t>
            </a:fld>
            <a:endParaRPr lang="en-US" dirty="0"/>
          </a:p>
        </p:txBody>
      </p:sp>
      <p:sp>
        <p:nvSpPr>
          <p:cNvPr id="118787" name="Rectangle 2"/>
          <p:cNvSpPr>
            <a:spLocks noGrp="1" noRot="1" noChangeAspect="1" noChangeArrowheads="1" noTextEdit="1"/>
          </p:cNvSpPr>
          <p:nvPr>
            <p:ph type="sldImg"/>
          </p:nvPr>
        </p:nvSpPr>
        <p:spPr>
          <a:xfrm>
            <a:off x="1144588" y="685800"/>
            <a:ext cx="4572000" cy="3429000"/>
          </a:xfrm>
          <a:ln/>
        </p:spPr>
      </p:sp>
      <p:sp>
        <p:nvSpPr>
          <p:cNvPr id="1187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graph really determines net capital outflow, not </a:t>
            </a:r>
            <a:r>
              <a:rPr lang="en-US" i="1" dirty="0"/>
              <a:t>NX</a:t>
            </a:r>
            <a:r>
              <a:rPr lang="en-US" dirty="0"/>
              <a:t>.  But, the national accounting identities say that </a:t>
            </a:r>
            <a:r>
              <a:rPr lang="en-US" i="1" dirty="0"/>
              <a:t>NX</a:t>
            </a:r>
            <a:r>
              <a:rPr lang="en-US" dirty="0"/>
              <a:t> = net capital outflow, so we write “</a:t>
            </a:r>
            <a:r>
              <a:rPr lang="en-US" i="1" dirty="0"/>
              <a:t>NX</a:t>
            </a:r>
            <a:r>
              <a:rPr lang="en-US" dirty="0"/>
              <a:t>” on the graph as shown. </a:t>
            </a:r>
          </a:p>
          <a:p>
            <a:endParaRPr lang="en-US" dirty="0"/>
          </a:p>
          <a:p>
            <a:r>
              <a:rPr lang="en-US" dirty="0"/>
              <a:t>A little bit later in the chapter, we will see that it is the adjustment of the exchange rate that ensures that </a:t>
            </a:r>
            <a:r>
              <a:rPr lang="en-US" i="1" dirty="0"/>
              <a:t>NX</a:t>
            </a:r>
            <a:r>
              <a:rPr lang="en-US" dirty="0"/>
              <a:t> = net capital outflow.  For now, though, students will just have to trust the accounting identities.</a:t>
            </a:r>
          </a:p>
        </p:txBody>
      </p:sp>
    </p:spTree>
    <p:extLst>
      <p:ext uri="{BB962C8B-B14F-4D97-AF65-F5344CB8AC3E}">
        <p14:creationId xmlns:p14="http://schemas.microsoft.com/office/powerpoint/2010/main" val="869822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9AFEB0-9251-441A-AD89-029518ECD194}" type="slidenum">
              <a:rPr lang="en-US"/>
              <a:pPr>
                <a:defRPr/>
              </a:pPr>
              <a:t>16</a:t>
            </a:fld>
            <a:endParaRPr lang="en-US" dirty="0"/>
          </a:p>
        </p:txBody>
      </p:sp>
      <p:sp>
        <p:nvSpPr>
          <p:cNvPr id="121859" name="Rectangle 2"/>
          <p:cNvSpPr>
            <a:spLocks noGrp="1" noRot="1" noChangeAspect="1" noChangeArrowheads="1" noTextEdit="1"/>
          </p:cNvSpPr>
          <p:nvPr>
            <p:ph type="sldImg"/>
          </p:nvPr>
        </p:nvSpPr>
        <p:spPr>
          <a:xfrm>
            <a:off x="1144588" y="685800"/>
            <a:ext cx="4572000" cy="3429000"/>
          </a:xfrm>
          <a:ln/>
        </p:spPr>
      </p:sp>
      <p:sp>
        <p:nvSpPr>
          <p:cNvPr id="1218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the textbook, </a:t>
            </a:r>
            <a:r>
              <a:rPr lang="en-US" i="1" dirty="0"/>
              <a:t>NX</a:t>
            </a:r>
            <a:r>
              <a:rPr lang="en-US" dirty="0"/>
              <a:t> = 0 in the economy’s initial equilibrium for each of these three experiments. </a:t>
            </a:r>
          </a:p>
          <a:p>
            <a:endParaRPr lang="en-US" dirty="0"/>
          </a:p>
          <a:p>
            <a:r>
              <a:rPr lang="en-US" dirty="0"/>
              <a:t>In these slides, </a:t>
            </a:r>
            <a:r>
              <a:rPr lang="en-US" i="1" dirty="0"/>
              <a:t>NX</a:t>
            </a:r>
            <a:r>
              <a:rPr lang="en-US" dirty="0"/>
              <a:t> &gt; 0 in the initial equilibrium. </a:t>
            </a:r>
          </a:p>
          <a:p>
            <a:endParaRPr lang="en-US" dirty="0"/>
          </a:p>
          <a:p>
            <a:r>
              <a:rPr lang="en-US" dirty="0"/>
              <a:t>For completeness, you might have your students repeat the three experiments for the case of </a:t>
            </a:r>
            <a:r>
              <a:rPr lang="en-US" i="1" dirty="0"/>
              <a:t>NX</a:t>
            </a:r>
            <a:r>
              <a:rPr lang="en-US" dirty="0"/>
              <a:t> &lt; 0 in the initial equilibrium. This would be a good homework or in-class exercise. </a:t>
            </a:r>
          </a:p>
        </p:txBody>
      </p:sp>
    </p:spTree>
    <p:extLst>
      <p:ext uri="{BB962C8B-B14F-4D97-AF65-F5344CB8AC3E}">
        <p14:creationId xmlns:p14="http://schemas.microsoft.com/office/powerpoint/2010/main" val="474567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647B75-DCBC-4420-A56B-80F6506B156C}" type="slidenum">
              <a:rPr lang="en-US"/>
              <a:pPr>
                <a:defRPr/>
              </a:pPr>
              <a:t>17</a:t>
            </a:fld>
            <a:endParaRPr lang="en-US" dirty="0"/>
          </a:p>
        </p:txBody>
      </p:sp>
      <p:sp>
        <p:nvSpPr>
          <p:cNvPr id="118787" name="Rectangle 2"/>
          <p:cNvSpPr>
            <a:spLocks noGrp="1" noRot="1" noChangeAspect="1" noChangeArrowheads="1" noTextEdit="1"/>
          </p:cNvSpPr>
          <p:nvPr>
            <p:ph type="sldImg"/>
          </p:nvPr>
        </p:nvSpPr>
        <p:spPr>
          <a:xfrm>
            <a:off x="1144588" y="685800"/>
            <a:ext cx="4572000" cy="3429000"/>
          </a:xfrm>
          <a:ln/>
        </p:spPr>
      </p:sp>
      <p:sp>
        <p:nvSpPr>
          <p:cNvPr id="1187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a small open economy, the fixed world interest rate pins down the value of investment, regardless of fiscal policy changes. Thus, a $1 decrease in saving causes a $1 decrease in </a:t>
            </a:r>
            <a:r>
              <a:rPr lang="en-US" i="1" dirty="0"/>
              <a:t>NX</a:t>
            </a:r>
            <a:r>
              <a:rPr lang="en-US" dirty="0"/>
              <a:t> and net capital outflow. </a:t>
            </a:r>
          </a:p>
          <a:p>
            <a:endParaRPr lang="en-US" dirty="0"/>
          </a:p>
          <a:p>
            <a:r>
              <a:rPr lang="en-US" dirty="0"/>
              <a:t>Note that the analysis on this slide applies to ANYTHING that causes a decrease in saving. Other examples: a shift in consumer preferences regarding the tradeoff between saving and consumption or a change in the tax laws that reduces the incentive to save. </a:t>
            </a:r>
          </a:p>
          <a:p>
            <a:endParaRPr lang="en-US" dirty="0"/>
          </a:p>
          <a:p>
            <a:r>
              <a:rPr lang="en-US" dirty="0"/>
              <a:t>Our model generates a prediction: the government’s budget deficit and the country’s trade balance should be negatively related. Does this prediction come true in the real world? Let’s look at the data</a:t>
            </a:r>
            <a:r>
              <a:rPr lang="en-US" baseline="0" dirty="0"/>
              <a:t> . . . </a:t>
            </a:r>
            <a:endParaRPr lang="en-US" dirty="0"/>
          </a:p>
        </p:txBody>
      </p:sp>
    </p:spTree>
    <p:extLst>
      <p:ext uri="{BB962C8B-B14F-4D97-AF65-F5344CB8AC3E}">
        <p14:creationId xmlns:p14="http://schemas.microsoft.com/office/powerpoint/2010/main" val="2377946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558925" y="650875"/>
            <a:ext cx="3748088" cy="2811463"/>
          </a:xfrm>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Our model implies a negative relationship between </a:t>
            </a:r>
            <a:r>
              <a:rPr lang="en-US" i="1" dirty="0"/>
              <a:t>NX</a:t>
            </a:r>
            <a:r>
              <a:rPr lang="en-US" dirty="0"/>
              <a:t> and the budget deficit.  We observe this negative relationship during most periods.  </a:t>
            </a:r>
          </a:p>
          <a:p>
            <a:endParaRPr lang="en-US" dirty="0"/>
          </a:p>
          <a:p>
            <a:r>
              <a:rPr lang="en-US" dirty="0"/>
              <a:t>There are some exceptions. For example, from 1991 to 2001, </a:t>
            </a:r>
            <a:r>
              <a:rPr lang="en-US" i="1" dirty="0"/>
              <a:t>NX</a:t>
            </a:r>
            <a:r>
              <a:rPr lang="en-US" dirty="0"/>
              <a:t> and the budget deficit fell due to a long expansion: rising incomes increased imports and tax revenues.  </a:t>
            </a:r>
          </a:p>
          <a:p>
            <a:endParaRPr lang="en-US" dirty="0"/>
          </a:p>
          <a:p>
            <a:r>
              <a:rPr lang="en-US" dirty="0"/>
              <a:t>And, in 2008–2009, </a:t>
            </a:r>
            <a:r>
              <a:rPr lang="en-US" i="1" dirty="0"/>
              <a:t>NX</a:t>
            </a:r>
            <a:r>
              <a:rPr lang="en-US" dirty="0"/>
              <a:t> and the budget deficit rose as the economy faltered: falling incomes reduce both tax revenue and imports.  </a:t>
            </a:r>
          </a:p>
          <a:p>
            <a:endParaRPr lang="en-US" dirty="0"/>
          </a:p>
          <a:p>
            <a:r>
              <a:rPr lang="en-US" dirty="0"/>
              <a:t>Source:  Department of Commerce.  </a:t>
            </a:r>
          </a:p>
          <a:p>
            <a:r>
              <a:rPr lang="en-US" dirty="0"/>
              <a:t>Obtained from: http://research.stlouisfed.org/fred2/</a:t>
            </a:r>
          </a:p>
        </p:txBody>
      </p:sp>
      <p:sp>
        <p:nvSpPr>
          <p:cNvPr id="4" name="Slide Number Placeholder 3"/>
          <p:cNvSpPr>
            <a:spLocks noGrp="1"/>
          </p:cNvSpPr>
          <p:nvPr>
            <p:ph type="sldNum" sz="quarter" idx="5"/>
          </p:nvPr>
        </p:nvSpPr>
        <p:spPr/>
        <p:txBody>
          <a:bodyPr/>
          <a:lstStyle/>
          <a:p>
            <a:pPr>
              <a:defRPr/>
            </a:pPr>
            <a:fld id="{07E4F5AD-1244-4015-8653-ED669CE1A774}" type="slidenum">
              <a:rPr lang="en-US">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17598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a:t>
            </a:fld>
            <a:endParaRPr lang="en-US" dirty="0"/>
          </a:p>
        </p:txBody>
      </p:sp>
    </p:spTree>
    <p:extLst>
      <p:ext uri="{BB962C8B-B14F-4D97-AF65-F5344CB8AC3E}">
        <p14:creationId xmlns:p14="http://schemas.microsoft.com/office/powerpoint/2010/main" val="1501048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647B75-DCBC-4420-A56B-80F6506B156C}" type="slidenum">
              <a:rPr lang="en-US"/>
              <a:pPr>
                <a:defRPr/>
              </a:pPr>
              <a:t>19</a:t>
            </a:fld>
            <a:endParaRPr lang="en-US" dirty="0"/>
          </a:p>
        </p:txBody>
      </p:sp>
      <p:sp>
        <p:nvSpPr>
          <p:cNvPr id="118787" name="Rectangle 2"/>
          <p:cNvSpPr>
            <a:spLocks noGrp="1" noRot="1" noChangeAspect="1" noChangeArrowheads="1" noTextEdit="1"/>
          </p:cNvSpPr>
          <p:nvPr>
            <p:ph type="sldImg"/>
          </p:nvPr>
        </p:nvSpPr>
        <p:spPr>
          <a:xfrm>
            <a:off x="1144588" y="685800"/>
            <a:ext cx="4572000" cy="3429000"/>
          </a:xfrm>
          <a:ln/>
        </p:spPr>
      </p:sp>
      <p:sp>
        <p:nvSpPr>
          <p:cNvPr id="1187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It might be worth taking a moment to explain that the world interest rate </a:t>
            </a:r>
            <a:r>
              <a:rPr lang="en-US" i="1" dirty="0"/>
              <a:t>r</a:t>
            </a:r>
            <a:r>
              <a:rPr lang="en-US" dirty="0"/>
              <a:t>* is determined by saving and investment in the world loanable funds market. </a:t>
            </a:r>
            <a:r>
              <a:rPr lang="en-US" i="1" dirty="0"/>
              <a:t>S</a:t>
            </a:r>
            <a:r>
              <a:rPr lang="en-US" dirty="0"/>
              <a:t>* is the sum of all countries’ saving; </a:t>
            </a:r>
            <a:r>
              <a:rPr lang="en-US" i="1" dirty="0"/>
              <a:t>I</a:t>
            </a:r>
            <a:r>
              <a:rPr lang="en-US" dirty="0"/>
              <a:t>* the sum of all countries’ investment. </a:t>
            </a:r>
            <a:r>
              <a:rPr lang="en-US" i="1" dirty="0"/>
              <a:t>r</a:t>
            </a:r>
            <a:r>
              <a:rPr lang="en-US" dirty="0"/>
              <a:t>* adjusts to equate </a:t>
            </a:r>
            <a:r>
              <a:rPr lang="en-US" i="1" dirty="0"/>
              <a:t>I</a:t>
            </a:r>
            <a:r>
              <a:rPr lang="en-US" dirty="0"/>
              <a:t>* with </a:t>
            </a:r>
            <a:r>
              <a:rPr lang="en-US" i="1" dirty="0"/>
              <a:t>S</a:t>
            </a:r>
            <a:r>
              <a:rPr lang="en-US" dirty="0"/>
              <a:t>*, just as in Chapter 3, because the world as a whole is a closed economy. A fiscal expansion in other countries would reduce </a:t>
            </a:r>
            <a:r>
              <a:rPr lang="en-US" i="1" dirty="0"/>
              <a:t>S</a:t>
            </a:r>
            <a:r>
              <a:rPr lang="en-US" dirty="0"/>
              <a:t>* and raise </a:t>
            </a:r>
            <a:r>
              <a:rPr lang="en-US" i="1" dirty="0"/>
              <a:t>r</a:t>
            </a:r>
            <a:r>
              <a:rPr lang="en-US" dirty="0"/>
              <a:t>* (same results as in Chapter 3). </a:t>
            </a:r>
          </a:p>
          <a:p>
            <a:endParaRPr lang="en-US" dirty="0"/>
          </a:p>
          <a:p>
            <a:r>
              <a:rPr lang="en-US" dirty="0"/>
              <a:t>The higher world interest rate reduces investment in our small open economy and, hence, reduces the demand for loanable funds. The supply of loanable funds (national saving) is unchanged, so there’s an increase in the amount of funds flowing abroad. </a:t>
            </a:r>
          </a:p>
        </p:txBody>
      </p:sp>
    </p:spTree>
    <p:extLst>
      <p:ext uri="{BB962C8B-B14F-4D97-AF65-F5344CB8AC3E}">
        <p14:creationId xmlns:p14="http://schemas.microsoft.com/office/powerpoint/2010/main" val="3369588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get out a piece of paper, draw this graph on it, and then do the analysis. A couple minutes should suffice. </a:t>
            </a:r>
          </a:p>
          <a:p>
            <a:endParaRPr lang="en-US" dirty="0"/>
          </a:p>
          <a:p>
            <a:r>
              <a:rPr lang="en-US" dirty="0"/>
              <a:t>It might be useful to have them compare their answers with the results from the closed economy case.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20</a:t>
            </a:fld>
            <a:endParaRPr lang="en-US" dirty="0"/>
          </a:p>
        </p:txBody>
      </p:sp>
    </p:spTree>
    <p:extLst>
      <p:ext uri="{BB962C8B-B14F-4D97-AF65-F5344CB8AC3E}">
        <p14:creationId xmlns:p14="http://schemas.microsoft.com/office/powerpoint/2010/main" val="1500635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Unlike in a closed economy, in an open economy investment is not constrained by the fixed (domestic) supply of loanable funds. Hence, the increase in a firm’s demand for loanable funds can be satisfied by borrowing abroad, which reduces </a:t>
            </a:r>
            <a:r>
              <a:rPr lang="en-US" u="sng" dirty="0"/>
              <a:t>net</a:t>
            </a:r>
            <a:r>
              <a:rPr lang="en-US" dirty="0"/>
              <a:t> outflow of financial capital. And since net capital outflow = </a:t>
            </a:r>
            <a:r>
              <a:rPr lang="en-US" i="1" dirty="0"/>
              <a:t>NX</a:t>
            </a:r>
            <a:r>
              <a:rPr lang="en-US" dirty="0"/>
              <a:t>, we see a fall in </a:t>
            </a:r>
            <a:r>
              <a:rPr lang="en-US" i="1" dirty="0"/>
              <a:t>NX</a:t>
            </a:r>
            <a:r>
              <a:rPr lang="en-US" dirty="0"/>
              <a:t> equal to the increase in investment.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21</a:t>
            </a:fld>
            <a:endParaRPr lang="en-US" dirty="0"/>
          </a:p>
        </p:txBody>
      </p:sp>
    </p:spTree>
    <p:extLst>
      <p:ext uri="{BB962C8B-B14F-4D97-AF65-F5344CB8AC3E}">
        <p14:creationId xmlns:p14="http://schemas.microsoft.com/office/powerpoint/2010/main" val="2341569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37D7AF-5239-48C0-9FA5-39C0F227E309}" type="slidenum">
              <a:rPr lang="en-US"/>
              <a:pPr>
                <a:defRPr/>
              </a:pPr>
              <a:t>22</a:t>
            </a:fld>
            <a:endParaRPr lang="en-US" dirty="0"/>
          </a:p>
        </p:txBody>
      </p:sp>
      <p:sp>
        <p:nvSpPr>
          <p:cNvPr id="129027" name="Rectangle 2"/>
          <p:cNvSpPr>
            <a:spLocks noGrp="1" noRot="1" noChangeAspect="1" noChangeArrowheads="1" noTextEdit="1"/>
          </p:cNvSpPr>
          <p:nvPr>
            <p:ph type="sldImg"/>
          </p:nvPr>
        </p:nvSpPr>
        <p:spPr>
          <a:xfrm>
            <a:off x="1144588" y="685800"/>
            <a:ext cx="4572000" cy="3429000"/>
          </a:xfrm>
          <a:ln/>
        </p:spPr>
      </p:sp>
      <p:sp>
        <p:nvSpPr>
          <p:cNvPr id="1290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Warning to students:</a:t>
            </a:r>
            <a:r>
              <a:rPr lang="en-US" baseline="0" dirty="0"/>
              <a:t> </a:t>
            </a:r>
            <a:r>
              <a:rPr lang="en-US" dirty="0"/>
              <a:t>Some textbooks and newspapers define the exchange rate as the reciprocal of the one here (example: dollars per yen instead of yen per dollar). The one here is easier to use because a rise in </a:t>
            </a:r>
            <a:r>
              <a:rPr lang="en-US" i="1" dirty="0"/>
              <a:t>e</a:t>
            </a:r>
            <a:r>
              <a:rPr lang="en-US" dirty="0"/>
              <a:t> corresponds to an “appreciation” of the country’s currency. Using the reciprocal would mean that a rise in </a:t>
            </a:r>
            <a:r>
              <a:rPr lang="en-US" i="1" dirty="0"/>
              <a:t>e</a:t>
            </a:r>
            <a:r>
              <a:rPr lang="en-US" dirty="0"/>
              <a:t> is a depreciation, which seems counterintuitive. </a:t>
            </a:r>
          </a:p>
          <a:p>
            <a:endParaRPr lang="en-US" dirty="0"/>
          </a:p>
          <a:p>
            <a:r>
              <a:rPr lang="en-US" dirty="0"/>
              <a:t>So it would be worthwhile to point out to students that a country’s </a:t>
            </a:r>
            <a:r>
              <a:rPr lang="en-US" i="1" dirty="0"/>
              <a:t>e</a:t>
            </a:r>
            <a:r>
              <a:rPr lang="en-US" dirty="0"/>
              <a:t> is simply the price (measured in foreign currency) of a unit of that country’s currency. </a:t>
            </a:r>
          </a:p>
        </p:txBody>
      </p:sp>
    </p:spTree>
    <p:extLst>
      <p:ext uri="{BB962C8B-B14F-4D97-AF65-F5344CB8AC3E}">
        <p14:creationId xmlns:p14="http://schemas.microsoft.com/office/powerpoint/2010/main" val="1035763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D2EB86-05A7-414B-9C79-7B5F369ACE9C}" type="slidenum">
              <a:rPr lang="en-US">
                <a:solidFill>
                  <a:prstClr val="black"/>
                </a:solidFill>
              </a:rPr>
              <a:pPr>
                <a:defRPr/>
              </a:pPr>
              <a:t>23</a:t>
            </a:fld>
            <a:endParaRPr lang="en-US" dirty="0">
              <a:solidFill>
                <a:prstClr val="black"/>
              </a:solidFill>
            </a:endParaRPr>
          </a:p>
        </p:txBody>
      </p:sp>
      <p:sp>
        <p:nvSpPr>
          <p:cNvPr id="132099" name="Rectangle 2"/>
          <p:cNvSpPr>
            <a:spLocks noGrp="1" noRot="1" noChangeAspect="1" noChangeArrowheads="1" noTextEdit="1"/>
          </p:cNvSpPr>
          <p:nvPr>
            <p:ph type="sldImg"/>
          </p:nvPr>
        </p:nvSpPr>
        <p:spPr>
          <a:xfrm>
            <a:off x="1144588" y="685800"/>
            <a:ext cx="4572000" cy="3429000"/>
          </a:xfrm>
          <a:ln/>
        </p:spPr>
      </p:sp>
      <p:sp>
        <p:nvSpPr>
          <p:cNvPr id="1321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dirty="0">
              <a:solidFill>
                <a:srgbClr val="003399"/>
              </a:solidFill>
            </a:endParaRPr>
          </a:p>
        </p:txBody>
      </p:sp>
    </p:spTree>
    <p:extLst>
      <p:ext uri="{BB962C8B-B14F-4D97-AF65-F5344CB8AC3E}">
        <p14:creationId xmlns:p14="http://schemas.microsoft.com/office/powerpoint/2010/main" val="404228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1D824B5-81E8-4C54-B1F1-361CF76616C2}" type="slidenum">
              <a:rPr lang="en-US"/>
              <a:pPr>
                <a:defRPr/>
              </a:pPr>
              <a:t>24</a:t>
            </a:fld>
            <a:endParaRPr lang="en-US" dirty="0"/>
          </a:p>
        </p:txBody>
      </p:sp>
      <p:sp>
        <p:nvSpPr>
          <p:cNvPr id="133123" name="Rectangle 2"/>
          <p:cNvSpPr>
            <a:spLocks noGrp="1" noRot="1" noChangeAspect="1" noChangeArrowheads="1" noTextEdit="1"/>
          </p:cNvSpPr>
          <p:nvPr>
            <p:ph type="sldImg"/>
          </p:nvPr>
        </p:nvSpPr>
        <p:spPr>
          <a:xfrm>
            <a:off x="1144588" y="685800"/>
            <a:ext cx="4572000" cy="3429000"/>
          </a:xfrm>
          <a:ln/>
        </p:spPr>
      </p:sp>
      <p:sp>
        <p:nvSpPr>
          <p:cNvPr id="1331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Students often have trouble understanding the units of the real exchange rate. It’s worth explaining each line carefully and making sure students understand it before displaying the next line. </a:t>
            </a:r>
          </a:p>
          <a:p>
            <a:endParaRPr lang="en-US" dirty="0"/>
          </a:p>
          <a:p>
            <a:r>
              <a:rPr lang="en-US" dirty="0"/>
              <a:t>Note: The examples here and in the text are in terms of one good</a:t>
            </a:r>
            <a:r>
              <a:rPr lang="en-US" dirty="0">
                <a:latin typeface="Calibri" panose="020F0502020204030204" pitchFamily="34" charset="0"/>
                <a:cs typeface="Calibri" panose="020F0502020204030204" pitchFamily="34" charset="0"/>
              </a:rPr>
              <a:t>—</a:t>
            </a:r>
            <a:r>
              <a:rPr lang="en-US" dirty="0"/>
              <a:t>Big Macs. But </a:t>
            </a:r>
            <a:r>
              <a:rPr lang="en-US" i="1" dirty="0"/>
              <a:t>P</a:t>
            </a:r>
            <a:r>
              <a:rPr lang="en-US" dirty="0"/>
              <a:t> and </a:t>
            </a:r>
            <a:r>
              <a:rPr lang="en-US" i="1" dirty="0"/>
              <a:t>P</a:t>
            </a:r>
            <a:r>
              <a:rPr lang="en-US" dirty="0"/>
              <a:t>* are the overall price levels of the domestic and foreign countries. Thus, they each measure the price of a basket of goods. </a:t>
            </a:r>
          </a:p>
          <a:p>
            <a:endParaRPr lang="en-US" dirty="0"/>
          </a:p>
          <a:p>
            <a:r>
              <a:rPr lang="en-US" dirty="0"/>
              <a:t>When you get to the bottom line, emphasize that the real exchange rate measures the amount of purchasing power in Japan that must be sacrificed for each unit of purchasing power in the United States. </a:t>
            </a:r>
          </a:p>
        </p:txBody>
      </p:sp>
    </p:spTree>
    <p:extLst>
      <p:ext uri="{BB962C8B-B14F-4D97-AF65-F5344CB8AC3E}">
        <p14:creationId xmlns:p14="http://schemas.microsoft.com/office/powerpoint/2010/main" val="1788964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13C851-321D-481D-A7E8-0536FC5D2D60}" type="slidenum">
              <a:rPr lang="en-US"/>
              <a:pPr>
                <a:defRPr/>
              </a:pPr>
              <a:t>25</a:t>
            </a:fld>
            <a:endParaRPr lang="en-US" dirty="0"/>
          </a:p>
        </p:txBody>
      </p:sp>
      <p:sp>
        <p:nvSpPr>
          <p:cNvPr id="134147" name="Rectangle 2"/>
          <p:cNvSpPr>
            <a:spLocks noGrp="1" noRot="1" noChangeAspect="1" noChangeArrowheads="1" noTextEdit="1"/>
          </p:cNvSpPr>
          <p:nvPr>
            <p:ph type="sldImg"/>
          </p:nvPr>
        </p:nvSpPr>
        <p:spPr>
          <a:xfrm>
            <a:off x="1144588" y="685800"/>
            <a:ext cx="4572000" cy="3429000"/>
          </a:xfrm>
          <a:ln/>
        </p:spPr>
      </p:sp>
      <p:sp>
        <p:nvSpPr>
          <p:cNvPr id="1341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910757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BA3FA5-8A2D-4CD7-82F4-F585EA508F01}" type="slidenum">
              <a:rPr lang="en-US"/>
              <a:pPr>
                <a:defRPr/>
              </a:pPr>
              <a:t>26</a:t>
            </a:fld>
            <a:endParaRPr lang="en-US" dirty="0"/>
          </a:p>
        </p:txBody>
      </p:sp>
      <p:sp>
        <p:nvSpPr>
          <p:cNvPr id="135171" name="Rectangle 2"/>
          <p:cNvSpPr>
            <a:spLocks noGrp="1" noRot="1" noChangeAspect="1" noChangeArrowheads="1" noTextEdit="1"/>
          </p:cNvSpPr>
          <p:nvPr>
            <p:ph type="sldImg"/>
          </p:nvPr>
        </p:nvSpPr>
        <p:spPr>
          <a:xfrm>
            <a:off x="1144588" y="685800"/>
            <a:ext cx="4572000" cy="3429000"/>
          </a:xfrm>
          <a:ln/>
        </p:spPr>
      </p:sp>
      <p:sp>
        <p:nvSpPr>
          <p:cNvPr id="1351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 good candidate for the basket of goods mentioned here is the CPI basket. Perhaps a better candidate would be a basket including all goods and services that comprise GDP. Then, the real exchange rate would measure the number of units of foreign GDP trade for one unit of domestic GDP. </a:t>
            </a:r>
          </a:p>
        </p:txBody>
      </p:sp>
    </p:spTree>
    <p:extLst>
      <p:ext uri="{BB962C8B-B14F-4D97-AF65-F5344CB8AC3E}">
        <p14:creationId xmlns:p14="http://schemas.microsoft.com/office/powerpoint/2010/main" val="4253152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73E0FA-54E3-484B-A08E-23C18B546B30}" type="slidenum">
              <a:rPr lang="en-US"/>
              <a:pPr>
                <a:defRPr/>
              </a:pPr>
              <a:t>27</a:t>
            </a:fld>
            <a:endParaRPr lang="en-US" dirty="0"/>
          </a:p>
        </p:txBody>
      </p:sp>
      <p:sp>
        <p:nvSpPr>
          <p:cNvPr id="136195" name="Rectangle 2"/>
          <p:cNvSpPr>
            <a:spLocks noGrp="1" noRot="1" noChangeAspect="1" noChangeArrowheads="1" noTextEdit="1"/>
          </p:cNvSpPr>
          <p:nvPr>
            <p:ph type="sldImg"/>
          </p:nvPr>
        </p:nvSpPr>
        <p:spPr>
          <a:xfrm>
            <a:off x="1144588" y="685800"/>
            <a:ext cx="4572000" cy="3429000"/>
          </a:xfrm>
          <a:ln/>
        </p:spPr>
      </p:sp>
      <p:sp>
        <p:nvSpPr>
          <p:cNvPr id="1361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032156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1558925" y="650875"/>
            <a:ext cx="3748088" cy="2811463"/>
          </a:xfrm>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real exchange rate here is a broad index. Source: Federal Reserve Statistical Release H.10, Board of Governors.</a:t>
            </a:r>
          </a:p>
          <a:p>
            <a:r>
              <a:rPr lang="en-US" dirty="0"/>
              <a:t>http://www.federalreserve.gov/releases/h10/summary/indexbc_m.txt</a:t>
            </a:r>
          </a:p>
          <a:p>
            <a:endParaRPr lang="en-US" dirty="0"/>
          </a:p>
          <a:p>
            <a:r>
              <a:rPr lang="en-US" i="1" dirty="0"/>
              <a:t>NX</a:t>
            </a:r>
            <a:r>
              <a:rPr lang="en-US" dirty="0"/>
              <a:t> as a percentage of GDP was computed from </a:t>
            </a:r>
            <a:r>
              <a:rPr lang="en-US" i="1" dirty="0"/>
              <a:t>NX</a:t>
            </a:r>
            <a:r>
              <a:rPr lang="en-US" dirty="0"/>
              <a:t> and GDP source data from Department of Commerce, Bureau of Economic Analysis, obtained at</a:t>
            </a:r>
            <a:r>
              <a:rPr lang="en-US" baseline="0" dirty="0"/>
              <a:t> </a:t>
            </a:r>
            <a:r>
              <a:rPr lang="en-US" dirty="0"/>
              <a:t>http://research.stlouisfed.org/fred2/</a:t>
            </a:r>
          </a:p>
          <a:p>
            <a:endParaRPr lang="en-US" dirty="0"/>
          </a:p>
          <a:p>
            <a:r>
              <a:rPr lang="en-US" dirty="0"/>
              <a:t>The RER data are monthly, and the </a:t>
            </a:r>
            <a:r>
              <a:rPr lang="en-US" i="1" dirty="0"/>
              <a:t>NX</a:t>
            </a:r>
            <a:r>
              <a:rPr lang="en-US" dirty="0"/>
              <a:t> and </a:t>
            </a:r>
            <a:r>
              <a:rPr lang="en-US" i="1" dirty="0"/>
              <a:t>Y</a:t>
            </a:r>
            <a:r>
              <a:rPr lang="en-US" dirty="0"/>
              <a:t> data are quarterly,</a:t>
            </a:r>
            <a:r>
              <a:rPr lang="en-US" baseline="0" dirty="0"/>
              <a:t> </a:t>
            </a:r>
            <a:r>
              <a:rPr lang="en-US" dirty="0"/>
              <a:t>so the RER series shown in the graph is a quarterly series where each value is an average of the three monthly values from that quarter. </a:t>
            </a:r>
          </a:p>
        </p:txBody>
      </p:sp>
      <p:sp>
        <p:nvSpPr>
          <p:cNvPr id="4" name="Slide Number Placeholder 3"/>
          <p:cNvSpPr>
            <a:spLocks noGrp="1"/>
          </p:cNvSpPr>
          <p:nvPr>
            <p:ph type="sldNum" sz="quarter" idx="5"/>
          </p:nvPr>
        </p:nvSpPr>
        <p:spPr/>
        <p:txBody>
          <a:bodyPr/>
          <a:lstStyle/>
          <a:p>
            <a:pPr>
              <a:defRPr/>
            </a:pPr>
            <a:fld id="{E8961506-75BD-47D7-A17E-A050868F558E}" type="slidenum">
              <a:rPr lang="en-US">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1483557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558925" y="650875"/>
            <a:ext cx="3748088" cy="2811463"/>
          </a:xfrm>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dollar terms, U.S. trade is huge, but as a percentage of GDP, it is smaller than that of many other countries. </a:t>
            </a:r>
          </a:p>
          <a:p>
            <a:endParaRPr lang="en-US" dirty="0"/>
          </a:p>
          <a:p>
            <a:r>
              <a:rPr lang="en-US" dirty="0"/>
              <a:t>Source: World Development Indicators, World Bank</a:t>
            </a:r>
          </a:p>
          <a:p>
            <a:r>
              <a:rPr lang="en-US" dirty="0"/>
              <a:t>http://databank.worldbank.org/ddp/home.do?Step=3&amp;id=4</a:t>
            </a:r>
          </a:p>
        </p:txBody>
      </p:sp>
      <p:sp>
        <p:nvSpPr>
          <p:cNvPr id="4" name="Slide Number Placeholder 3"/>
          <p:cNvSpPr>
            <a:spLocks noGrp="1"/>
          </p:cNvSpPr>
          <p:nvPr>
            <p:ph type="sldNum" sz="quarter" idx="5"/>
          </p:nvPr>
        </p:nvSpPr>
        <p:spPr/>
        <p:txBody>
          <a:bodyPr/>
          <a:lstStyle/>
          <a:p>
            <a:pPr>
              <a:defRPr/>
            </a:pPr>
            <a:fld id="{CDC2245B-2D5B-411C-92E2-A2C0D2220BB8}" type="slidenum">
              <a:rPr lang="en-US">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400206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43CE58-D9B6-4991-8A5D-8E3C95F4A031}" type="slidenum">
              <a:rPr lang="en-US"/>
              <a:pPr>
                <a:defRPr/>
              </a:pPr>
              <a:t>29</a:t>
            </a:fld>
            <a:endParaRPr lang="en-US" dirty="0"/>
          </a:p>
        </p:txBody>
      </p:sp>
      <p:sp>
        <p:nvSpPr>
          <p:cNvPr id="139267" name="Rectangle 2"/>
          <p:cNvSpPr>
            <a:spLocks noGrp="1" noRot="1" noChangeAspect="1" noChangeArrowheads="1" noTextEdit="1"/>
          </p:cNvSpPr>
          <p:nvPr>
            <p:ph type="sldImg"/>
          </p:nvPr>
        </p:nvSpPr>
        <p:spPr>
          <a:xfrm>
            <a:off x="1144588" y="685800"/>
            <a:ext cx="4572000" cy="3429000"/>
          </a:xfrm>
          <a:ln/>
        </p:spPr>
      </p:sp>
      <p:sp>
        <p:nvSpPr>
          <p:cNvPr id="1392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31048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775D55-D969-49CC-9E87-0B28F77EFB74}" type="slidenum">
              <a:rPr lang="en-US"/>
              <a:pPr>
                <a:defRPr/>
              </a:pPr>
              <a:t>30</a:t>
            </a:fld>
            <a:endParaRPr lang="en-US" dirty="0"/>
          </a:p>
        </p:txBody>
      </p:sp>
      <p:sp>
        <p:nvSpPr>
          <p:cNvPr id="140291" name="Rectangle 2"/>
          <p:cNvSpPr>
            <a:spLocks noGrp="1" noRot="1" noChangeAspect="1" noChangeArrowheads="1" noTextEdit="1"/>
          </p:cNvSpPr>
          <p:nvPr>
            <p:ph type="sldImg"/>
          </p:nvPr>
        </p:nvSpPr>
        <p:spPr>
          <a:xfrm>
            <a:off x="1144588" y="685800"/>
            <a:ext cx="4572000" cy="3429000"/>
          </a:xfrm>
          <a:ln/>
        </p:spPr>
      </p:sp>
      <p:sp>
        <p:nvSpPr>
          <p:cNvPr id="1402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60008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9DDE46-412D-4598-8912-2096E9DE9CED}" type="slidenum">
              <a:rPr lang="en-US"/>
              <a:pPr>
                <a:defRPr/>
              </a:pPr>
              <a:t>31</a:t>
            </a:fld>
            <a:endParaRPr lang="en-US" dirty="0"/>
          </a:p>
        </p:txBody>
      </p:sp>
      <p:sp>
        <p:nvSpPr>
          <p:cNvPr id="141315" name="Rectangle 2"/>
          <p:cNvSpPr>
            <a:spLocks noGrp="1" noRot="1" noChangeAspect="1" noChangeArrowheads="1" noTextEdit="1"/>
          </p:cNvSpPr>
          <p:nvPr>
            <p:ph type="sldImg"/>
          </p:nvPr>
        </p:nvSpPr>
        <p:spPr>
          <a:xfrm>
            <a:off x="1144588" y="685800"/>
            <a:ext cx="4572000" cy="3429000"/>
          </a:xfrm>
          <a:ln/>
        </p:spPr>
      </p:sp>
      <p:sp>
        <p:nvSpPr>
          <p:cNvPr id="1413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525336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750855-4324-451D-8E08-8ADEBDE1736A}" type="slidenum">
              <a:rPr lang="en-US"/>
              <a:pPr>
                <a:defRPr/>
              </a:pPr>
              <a:t>32</a:t>
            </a:fld>
            <a:endParaRPr lang="en-US" dirty="0"/>
          </a:p>
        </p:txBody>
      </p:sp>
      <p:sp>
        <p:nvSpPr>
          <p:cNvPr id="142339" name="Rectangle 2"/>
          <p:cNvSpPr>
            <a:spLocks noGrp="1" noRot="1" noChangeAspect="1" noChangeArrowheads="1" noTextEdit="1"/>
          </p:cNvSpPr>
          <p:nvPr>
            <p:ph type="sldImg"/>
          </p:nvPr>
        </p:nvSpPr>
        <p:spPr>
          <a:xfrm>
            <a:off x="1144588" y="685800"/>
            <a:ext cx="4572000" cy="3429000"/>
          </a:xfrm>
          <a:ln/>
        </p:spPr>
      </p:sp>
      <p:sp>
        <p:nvSpPr>
          <p:cNvPr id="1423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the equation, </a:t>
            </a:r>
            <a:r>
              <a:rPr kumimoji="1" lang="en-US" b="1" i="1" dirty="0">
                <a:solidFill>
                  <a:srgbClr val="660033"/>
                </a:solidFill>
                <a:sym typeface="Symbol" pitchFamily="18" charset="2"/>
              </a:rPr>
              <a:t>ε</a:t>
            </a:r>
            <a:r>
              <a:rPr lang="en-US" dirty="0"/>
              <a:t> is the only endogenous variable, hence this equation determines the value of </a:t>
            </a:r>
            <a:r>
              <a:rPr kumimoji="1" lang="en-US" b="1" i="1" dirty="0">
                <a:solidFill>
                  <a:srgbClr val="660033"/>
                </a:solidFill>
                <a:sym typeface="Symbol" pitchFamily="18" charset="2"/>
              </a:rPr>
              <a:t>ε</a:t>
            </a:r>
            <a:r>
              <a:rPr lang="en-US" dirty="0"/>
              <a:t>. </a:t>
            </a:r>
          </a:p>
        </p:txBody>
      </p:sp>
    </p:spTree>
    <p:extLst>
      <p:ext uri="{BB962C8B-B14F-4D97-AF65-F5344CB8AC3E}">
        <p14:creationId xmlns:p14="http://schemas.microsoft.com/office/powerpoint/2010/main" val="1524608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17A415-DB67-4AE9-A2B0-8F4B204C1F94}" type="slidenum">
              <a:rPr lang="en-US"/>
              <a:pPr>
                <a:defRPr/>
              </a:pPr>
              <a:t>33</a:t>
            </a:fld>
            <a:endParaRPr lang="en-US" dirty="0"/>
          </a:p>
        </p:txBody>
      </p:sp>
      <p:sp>
        <p:nvSpPr>
          <p:cNvPr id="143363" name="Rectangle 2"/>
          <p:cNvSpPr>
            <a:spLocks noGrp="1" noRot="1" noChangeAspect="1" noChangeArrowheads="1" noTextEdit="1"/>
          </p:cNvSpPr>
          <p:nvPr>
            <p:ph type="sldImg"/>
          </p:nvPr>
        </p:nvSpPr>
        <p:spPr>
          <a:xfrm>
            <a:off x="1144588" y="685800"/>
            <a:ext cx="4572000" cy="3429000"/>
          </a:xfrm>
          <a:ln/>
        </p:spPr>
      </p:sp>
      <p:sp>
        <p:nvSpPr>
          <p:cNvPr id="1433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Note:</a:t>
            </a:r>
            <a:r>
              <a:rPr lang="en-US" baseline="0" dirty="0"/>
              <a:t> </a:t>
            </a:r>
            <a:r>
              <a:rPr lang="en-US" dirty="0"/>
              <a:t>At the lower-left corner (origin) of this graph, </a:t>
            </a:r>
            <a:r>
              <a:rPr lang="en-US" i="1" dirty="0"/>
              <a:t>NX</a:t>
            </a:r>
            <a:r>
              <a:rPr lang="en-US" dirty="0"/>
              <a:t> does NOT NECESSARILY EQUAL ZERO!</a:t>
            </a:r>
          </a:p>
          <a:p>
            <a:endParaRPr lang="en-US" dirty="0"/>
          </a:p>
          <a:p>
            <a:r>
              <a:rPr lang="en-US" dirty="0"/>
              <a:t>In fact, the zero on the horizontal axis may well be to the right of the vertical </a:t>
            </a:r>
            <a:r>
              <a:rPr lang="en-US" i="1" dirty="0"/>
              <a:t>S </a:t>
            </a:r>
            <a:r>
              <a:rPr lang="en-US" dirty="0"/>
              <a:t>– </a:t>
            </a:r>
            <a:r>
              <a:rPr lang="en-US" i="1" dirty="0"/>
              <a:t>I</a:t>
            </a:r>
            <a:r>
              <a:rPr lang="en-US" dirty="0"/>
              <a:t> line. (This is the case, for example, in the United States.)</a:t>
            </a:r>
          </a:p>
        </p:txBody>
      </p:sp>
    </p:spTree>
    <p:extLst>
      <p:ext uri="{BB962C8B-B14F-4D97-AF65-F5344CB8AC3E}">
        <p14:creationId xmlns:p14="http://schemas.microsoft.com/office/powerpoint/2010/main" val="2609040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17A415-DB67-4AE9-A2B0-8F4B204C1F94}" type="slidenum">
              <a:rPr lang="en-US"/>
              <a:pPr>
                <a:defRPr/>
              </a:pPr>
              <a:t>34</a:t>
            </a:fld>
            <a:endParaRPr lang="en-US" dirty="0"/>
          </a:p>
        </p:txBody>
      </p:sp>
      <p:sp>
        <p:nvSpPr>
          <p:cNvPr id="143363" name="Rectangle 2"/>
          <p:cNvSpPr>
            <a:spLocks noGrp="1" noRot="1" noChangeAspect="1" noChangeArrowheads="1" noTextEdit="1"/>
          </p:cNvSpPr>
          <p:nvPr>
            <p:ph type="sldImg"/>
          </p:nvPr>
        </p:nvSpPr>
        <p:spPr>
          <a:xfrm>
            <a:off x="1144588" y="685800"/>
            <a:ext cx="4572000" cy="3429000"/>
          </a:xfrm>
          <a:ln/>
        </p:spPr>
      </p:sp>
      <p:sp>
        <p:nvSpPr>
          <p:cNvPr id="1433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WARNING:</a:t>
            </a:r>
            <a:r>
              <a:rPr lang="en-US" baseline="0" dirty="0"/>
              <a:t> </a:t>
            </a:r>
            <a:r>
              <a:rPr lang="en-US" dirty="0"/>
              <a:t>Don’t let your students confuse the demand for dollars in the foreign exchange market with demand for real money balances (Chapter 4) or the supply of dollars in the foreign exchange market with the supply of money (Chapter 4).</a:t>
            </a:r>
          </a:p>
          <a:p>
            <a:endParaRPr lang="en-US" dirty="0"/>
          </a:p>
          <a:p>
            <a:r>
              <a:rPr lang="en-US" dirty="0"/>
              <a:t>If you and your students are as detail-oriented as I am, consider this: </a:t>
            </a:r>
            <a:r>
              <a:rPr lang="en-US" i="1" dirty="0"/>
              <a:t>NX</a:t>
            </a:r>
            <a:r>
              <a:rPr lang="en-US" dirty="0"/>
              <a:t> is actually the </a:t>
            </a:r>
            <a:r>
              <a:rPr lang="en-US" u="sng" dirty="0"/>
              <a:t>net</a:t>
            </a:r>
            <a:r>
              <a:rPr lang="en-US" dirty="0"/>
              <a:t> demand for dollars: foreign demand for dollars to purchase our exports minus our supply of dollars to purchase imports. Net capital outflow is the </a:t>
            </a:r>
            <a:r>
              <a:rPr lang="en-US" u="sng" dirty="0"/>
              <a:t>net</a:t>
            </a:r>
            <a:r>
              <a:rPr lang="en-US" dirty="0"/>
              <a:t> supply of dollars: the supply of dollars from U.S. residents investing abroad minus the demand for dollars from foreigners buying U.S. assets.</a:t>
            </a:r>
          </a:p>
        </p:txBody>
      </p:sp>
    </p:spTree>
    <p:extLst>
      <p:ext uri="{BB962C8B-B14F-4D97-AF65-F5344CB8AC3E}">
        <p14:creationId xmlns:p14="http://schemas.microsoft.com/office/powerpoint/2010/main" val="2541365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76C917-9CD6-433F-A26A-F630BE2919BA}" type="slidenum">
              <a:rPr lang="en-US"/>
              <a:pPr>
                <a:defRPr/>
              </a:pPr>
              <a:t>35</a:t>
            </a:fld>
            <a:endParaRPr lang="en-US" dirty="0"/>
          </a:p>
        </p:txBody>
      </p:sp>
      <p:sp>
        <p:nvSpPr>
          <p:cNvPr id="145411" name="Rectangle 2"/>
          <p:cNvSpPr>
            <a:spLocks noGrp="1" noRot="1" noChangeAspect="1" noChangeArrowheads="1" noTextEdit="1"/>
          </p:cNvSpPr>
          <p:nvPr>
            <p:ph type="sldImg"/>
          </p:nvPr>
        </p:nvSpPr>
        <p:spPr>
          <a:xfrm>
            <a:off x="1144588" y="685800"/>
            <a:ext cx="4572000" cy="3429000"/>
          </a:xfrm>
          <a:ln/>
        </p:spPr>
      </p:sp>
      <p:sp>
        <p:nvSpPr>
          <p:cNvPr id="1454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231036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1D7425-D83D-4132-BDE2-2602AB20AF92}" type="slidenum">
              <a:rPr lang="en-US">
                <a:solidFill>
                  <a:prstClr val="black"/>
                </a:solidFill>
              </a:rPr>
              <a:pPr>
                <a:defRPr/>
              </a:pPr>
              <a:t>36</a:t>
            </a:fld>
            <a:endParaRPr lang="en-US" dirty="0">
              <a:solidFill>
                <a:prstClr val="black"/>
              </a:solidFill>
            </a:endParaRPr>
          </a:p>
        </p:txBody>
      </p:sp>
      <p:sp>
        <p:nvSpPr>
          <p:cNvPr id="146435" name="Rectangle 2"/>
          <p:cNvSpPr>
            <a:spLocks noGrp="1" noRot="1" noChangeAspect="1" noChangeArrowheads="1" noTextEdit="1"/>
          </p:cNvSpPr>
          <p:nvPr>
            <p:ph type="sldImg"/>
          </p:nvPr>
        </p:nvSpPr>
        <p:spPr>
          <a:xfrm>
            <a:off x="1144588" y="685800"/>
            <a:ext cx="4572000" cy="3429000"/>
          </a:xfrm>
          <a:ln/>
        </p:spPr>
      </p:sp>
      <p:sp>
        <p:nvSpPr>
          <p:cNvPr id="1464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92127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0614BA-FEC5-4D7B-9109-4AF0A0EDBB07}" type="slidenum">
              <a:rPr lang="en-US">
                <a:solidFill>
                  <a:prstClr val="black"/>
                </a:solidFill>
              </a:rPr>
              <a:pPr>
                <a:defRPr/>
              </a:pPr>
              <a:t>37</a:t>
            </a:fld>
            <a:endParaRPr lang="en-US" dirty="0">
              <a:solidFill>
                <a:prstClr val="black"/>
              </a:solidFill>
            </a:endParaRPr>
          </a:p>
        </p:txBody>
      </p:sp>
      <p:sp>
        <p:nvSpPr>
          <p:cNvPr id="147459" name="Rectangle 2"/>
          <p:cNvSpPr>
            <a:spLocks noGrp="1" noRot="1" noChangeAspect="1" noChangeArrowheads="1" noTextEdit="1"/>
          </p:cNvSpPr>
          <p:nvPr>
            <p:ph type="sldImg"/>
          </p:nvPr>
        </p:nvSpPr>
        <p:spPr>
          <a:xfrm>
            <a:off x="1144588" y="685800"/>
            <a:ext cx="4572000" cy="3429000"/>
          </a:xfrm>
          <a:ln/>
        </p:spPr>
      </p:sp>
      <p:sp>
        <p:nvSpPr>
          <p:cNvPr id="1474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042274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The previous “Now You Try” exercise also considered the effects of an increase in investment</a:t>
            </a:r>
            <a:r>
              <a:rPr lang="en-US" baseline="0" dirty="0"/>
              <a:t> demand; this is a continuation of that exercise.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38</a:t>
            </a:fld>
            <a:endParaRPr lang="en-US" dirty="0"/>
          </a:p>
        </p:txBody>
      </p:sp>
    </p:spTree>
    <p:extLst>
      <p:ext uri="{BB962C8B-B14F-4D97-AF65-F5344CB8AC3E}">
        <p14:creationId xmlns:p14="http://schemas.microsoft.com/office/powerpoint/2010/main" val="1215191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852A592-9851-47A1-9BB3-F4B481B02F46}" type="slidenum">
              <a:rPr lang="en-US" smtClean="0"/>
              <a:pPr/>
              <a:t>3</a:t>
            </a:fld>
            <a:endParaRPr lang="en-US" dirty="0"/>
          </a:p>
        </p:txBody>
      </p:sp>
      <p:sp>
        <p:nvSpPr>
          <p:cNvPr id="105476" name="Rectangle 3"/>
          <p:cNvSpPr>
            <a:spLocks noGrp="1" noChangeArrowheads="1"/>
          </p:cNvSpPr>
          <p:nvPr>
            <p:ph type="body" idx="1"/>
          </p:nvPr>
        </p:nvSpPr>
        <p:spPr/>
        <p:txBody>
          <a:bodyPr/>
          <a:lstStyle/>
          <a:p>
            <a:r>
              <a:rPr lang="en-US" dirty="0"/>
              <a:t>“Spending need not equal output” </a:t>
            </a:r>
          </a:p>
          <a:p>
            <a:r>
              <a:rPr lang="en-US" dirty="0"/>
              <a:t>Residents of an open economy can spend more than the country’s output simply by importing foreign goods. Residents can spend less than output, and the extra output will be exported. </a:t>
            </a:r>
          </a:p>
          <a:p>
            <a:endParaRPr lang="en-US" dirty="0"/>
          </a:p>
          <a:p>
            <a:r>
              <a:rPr lang="en-US" dirty="0"/>
              <a:t>“Saving need not equal investment”</a:t>
            </a:r>
          </a:p>
          <a:p>
            <a:r>
              <a:rPr lang="en-US" dirty="0"/>
              <a:t>If individuals in an open economy want to save more than domestic firms want to borrow, no problem. The savers simply send their extra funds abroad to buy foreign assets. Similarly, if domestic firms want to borrow more than individuals are willing to save, then the firms simply borrow from abroad (i.e., sell bonds to foreigners).</a:t>
            </a:r>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2832850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39</a:t>
            </a:fld>
            <a:endParaRPr lang="en-US" dirty="0"/>
          </a:p>
        </p:txBody>
      </p:sp>
    </p:spTree>
    <p:extLst>
      <p:ext uri="{BB962C8B-B14F-4D97-AF65-F5344CB8AC3E}">
        <p14:creationId xmlns:p14="http://schemas.microsoft.com/office/powerpoint/2010/main" val="4634954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955CA5-21D1-4182-A77C-E08BA316DDD2}" type="slidenum">
              <a:rPr lang="en-US"/>
              <a:pPr>
                <a:defRPr/>
              </a:pPr>
              <a:t>40</a:t>
            </a:fld>
            <a:endParaRPr lang="en-US" dirty="0"/>
          </a:p>
        </p:txBody>
      </p:sp>
      <p:sp>
        <p:nvSpPr>
          <p:cNvPr id="150531" name="Rectangle 2"/>
          <p:cNvSpPr>
            <a:spLocks noGrp="1" noRot="1" noChangeAspect="1" noChangeArrowheads="1" noTextEdit="1"/>
          </p:cNvSpPr>
          <p:nvPr>
            <p:ph type="sldImg"/>
          </p:nvPr>
        </p:nvSpPr>
        <p:spPr>
          <a:xfrm>
            <a:off x="1144588" y="685800"/>
            <a:ext cx="4572000" cy="3429000"/>
          </a:xfrm>
          <a:ln/>
        </p:spPr>
      </p:sp>
      <p:sp>
        <p:nvSpPr>
          <p:cNvPr id="1505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analysis here applies for import restrictions (tariffs, quotas) as well as export subsidies. It also applies for exogenous changes in preferences regarding domestic versus foreign goods. </a:t>
            </a:r>
          </a:p>
        </p:txBody>
      </p:sp>
    </p:spTree>
    <p:extLst>
      <p:ext uri="{BB962C8B-B14F-4D97-AF65-F5344CB8AC3E}">
        <p14:creationId xmlns:p14="http://schemas.microsoft.com/office/powerpoint/2010/main" val="1133527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955CA5-21D1-4182-A77C-E08BA316DDD2}" type="slidenum">
              <a:rPr lang="en-US"/>
              <a:pPr>
                <a:defRPr/>
              </a:pPr>
              <a:t>41</a:t>
            </a:fld>
            <a:endParaRPr lang="en-US" dirty="0"/>
          </a:p>
        </p:txBody>
      </p:sp>
      <p:sp>
        <p:nvSpPr>
          <p:cNvPr id="150531" name="Rectangle 2"/>
          <p:cNvSpPr>
            <a:spLocks noGrp="1" noRot="1" noChangeAspect="1" noChangeArrowheads="1" noTextEdit="1"/>
          </p:cNvSpPr>
          <p:nvPr>
            <p:ph type="sldImg"/>
          </p:nvPr>
        </p:nvSpPr>
        <p:spPr>
          <a:xfrm>
            <a:off x="1144588" y="685800"/>
            <a:ext cx="4572000" cy="3429000"/>
          </a:xfrm>
          <a:ln/>
        </p:spPr>
      </p:sp>
      <p:sp>
        <p:nvSpPr>
          <p:cNvPr id="1505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this slide’s text box, the remarks in parentheses after each result provide an abbreviated explanation for that result. </a:t>
            </a:r>
          </a:p>
          <a:p>
            <a:endParaRPr lang="en-US" dirty="0"/>
          </a:p>
          <a:p>
            <a:r>
              <a:rPr lang="en-US" dirty="0"/>
              <a:t>The real exchange rate appreciates because the quota has raised the net demand for dollars associated with any given value of the exchange rate. </a:t>
            </a:r>
          </a:p>
          <a:p>
            <a:endParaRPr lang="en-US" dirty="0"/>
          </a:p>
          <a:p>
            <a:r>
              <a:rPr lang="en-US" dirty="0"/>
              <a:t>But the equilibrium level of net exports doesn’t change because the supply of dollars in the foreign exchange market (</a:t>
            </a:r>
            <a:r>
              <a:rPr lang="en-US" i="1" dirty="0"/>
              <a:t>S </a:t>
            </a:r>
            <a:r>
              <a:rPr lang="en-US" dirty="0"/>
              <a:t>- </a:t>
            </a:r>
            <a:r>
              <a:rPr lang="en-US" i="1" dirty="0"/>
              <a:t>I</a:t>
            </a:r>
            <a:r>
              <a:rPr lang="en-US" dirty="0"/>
              <a:t>) has not been affected by the trade policy. (Remember, </a:t>
            </a:r>
            <a:r>
              <a:rPr lang="en-US" i="1" dirty="0"/>
              <a:t>S</a:t>
            </a:r>
            <a:r>
              <a:rPr lang="en-US" dirty="0"/>
              <a:t> = </a:t>
            </a:r>
            <a:r>
              <a:rPr lang="en-US" i="1" dirty="0"/>
              <a:t>Y </a:t>
            </a:r>
            <a:r>
              <a:rPr lang="en-US" i="0" dirty="0"/>
              <a:t>– </a:t>
            </a:r>
            <a:r>
              <a:rPr lang="en-US" i="1" dirty="0"/>
              <a:t>C </a:t>
            </a:r>
            <a:r>
              <a:rPr lang="en-US" dirty="0"/>
              <a:t>- </a:t>
            </a:r>
            <a:r>
              <a:rPr lang="en-US" i="1" dirty="0"/>
              <a:t>G</a:t>
            </a:r>
            <a:r>
              <a:rPr lang="en-US" dirty="0"/>
              <a:t>, and the trade policy does not affect </a:t>
            </a:r>
            <a:r>
              <a:rPr lang="en-US" i="1" dirty="0"/>
              <a:t>Y</a:t>
            </a:r>
            <a:r>
              <a:rPr lang="en-US" dirty="0"/>
              <a:t>, </a:t>
            </a:r>
            <a:r>
              <a:rPr lang="en-US" i="1" dirty="0"/>
              <a:t>C</a:t>
            </a:r>
            <a:r>
              <a:rPr lang="en-US" dirty="0"/>
              <a:t>, or </a:t>
            </a:r>
            <a:r>
              <a:rPr lang="en-US" i="1" dirty="0"/>
              <a:t>G</a:t>
            </a:r>
            <a:r>
              <a:rPr lang="en-US" dirty="0"/>
              <a:t>; the policy also does not affect </a:t>
            </a:r>
            <a:r>
              <a:rPr lang="en-US" i="1" dirty="0"/>
              <a:t>I</a:t>
            </a:r>
            <a:r>
              <a:rPr lang="en-US" dirty="0"/>
              <a:t>, because </a:t>
            </a:r>
            <a:r>
              <a:rPr lang="en-US" i="1" dirty="0"/>
              <a:t>I</a:t>
            </a:r>
            <a:r>
              <a:rPr lang="en-US" dirty="0"/>
              <a:t> = </a:t>
            </a:r>
            <a:r>
              <a:rPr lang="en-US" i="1" dirty="0"/>
              <a:t>I</a:t>
            </a:r>
            <a:r>
              <a:rPr lang="en-US" dirty="0"/>
              <a:t>(</a:t>
            </a:r>
            <a:r>
              <a:rPr lang="en-US" i="1" dirty="0"/>
              <a:t>r</a:t>
            </a:r>
            <a:r>
              <a:rPr lang="en-US" dirty="0"/>
              <a:t>*) and </a:t>
            </a:r>
            <a:r>
              <a:rPr lang="en-US" i="1" dirty="0"/>
              <a:t>r</a:t>
            </a:r>
            <a:r>
              <a:rPr lang="en-US" dirty="0"/>
              <a:t>* is exogenous.)</a:t>
            </a:r>
          </a:p>
          <a:p>
            <a:endParaRPr lang="en-US" dirty="0"/>
          </a:p>
          <a:p>
            <a:r>
              <a:rPr lang="en-US" dirty="0"/>
              <a:t>The appreciation causes exports to fall. </a:t>
            </a:r>
          </a:p>
          <a:p>
            <a:endParaRPr lang="en-US" dirty="0"/>
          </a:p>
          <a:p>
            <a:r>
              <a:rPr lang="en-US" dirty="0"/>
              <a:t>And, since exports are lower but </a:t>
            </a:r>
            <a:r>
              <a:rPr lang="en-US" i="1" dirty="0"/>
              <a:t>NX</a:t>
            </a:r>
            <a:r>
              <a:rPr lang="en-US" dirty="0"/>
              <a:t> is unchanged, it must be the case that </a:t>
            </a:r>
            <a:r>
              <a:rPr lang="en-US" i="1" dirty="0"/>
              <a:t>IM</a:t>
            </a:r>
            <a:r>
              <a:rPr lang="en-US" dirty="0"/>
              <a:t> is lower, too, which is what you’d expect from a trade policy that restricts imports. </a:t>
            </a:r>
          </a:p>
        </p:txBody>
      </p:sp>
    </p:spTree>
    <p:extLst>
      <p:ext uri="{BB962C8B-B14F-4D97-AF65-F5344CB8AC3E}">
        <p14:creationId xmlns:p14="http://schemas.microsoft.com/office/powerpoint/2010/main" val="20369812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506566-8547-4571-A1F0-3CF72B8B00D2}" type="slidenum">
              <a:rPr lang="en-US"/>
              <a:pPr>
                <a:defRPr/>
              </a:pPr>
              <a:t>42</a:t>
            </a:fld>
            <a:endParaRPr lang="en-US" dirty="0"/>
          </a:p>
        </p:txBody>
      </p:sp>
      <p:sp>
        <p:nvSpPr>
          <p:cNvPr id="152579" name="Rectangle 2"/>
          <p:cNvSpPr>
            <a:spLocks noGrp="1" noRot="1" noChangeAspect="1" noChangeArrowheads="1" noTextEdit="1"/>
          </p:cNvSpPr>
          <p:nvPr>
            <p:ph type="sldImg"/>
          </p:nvPr>
        </p:nvSpPr>
        <p:spPr>
          <a:xfrm>
            <a:off x="1144588" y="685800"/>
            <a:ext cx="4572000" cy="3429000"/>
          </a:xfrm>
          <a:ln/>
        </p:spPr>
      </p:sp>
      <p:sp>
        <p:nvSpPr>
          <p:cNvPr id="1525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5480124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236FF8-FEA1-4E95-A6E7-5A2292603EF2}" type="slidenum">
              <a:rPr lang="en-US"/>
              <a:pPr>
                <a:defRPr/>
              </a:pPr>
              <a:t>43</a:t>
            </a:fld>
            <a:endParaRPr lang="en-US" dirty="0"/>
          </a:p>
        </p:txBody>
      </p:sp>
      <p:sp>
        <p:nvSpPr>
          <p:cNvPr id="153603" name="Rectangle 2"/>
          <p:cNvSpPr>
            <a:spLocks noGrp="1" noRot="1" noChangeAspect="1" noChangeArrowheads="1" noTextEdit="1"/>
          </p:cNvSpPr>
          <p:nvPr>
            <p:ph type="sldImg"/>
          </p:nvPr>
        </p:nvSpPr>
        <p:spPr>
          <a:xfrm>
            <a:off x="1144588" y="685800"/>
            <a:ext cx="4572000" cy="3429000"/>
          </a:xfrm>
          <a:ln/>
        </p:spPr>
      </p:sp>
      <p:sp>
        <p:nvSpPr>
          <p:cNvPr id="1536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It’s important here for students to learn the (logical, not necessarily chronological) order in which the variables are determined</a:t>
            </a:r>
            <a:r>
              <a:rPr lang="en-US" dirty="0">
                <a:latin typeface="Calibri" panose="020F0502020204030204" pitchFamily="34" charset="0"/>
                <a:cs typeface="Calibri" panose="020F0502020204030204" pitchFamily="34" charset="0"/>
              </a:rPr>
              <a:t>—that is</a:t>
            </a:r>
            <a:r>
              <a:rPr lang="en-US" dirty="0"/>
              <a:t>, what causes what. </a:t>
            </a:r>
          </a:p>
        </p:txBody>
      </p:sp>
    </p:spTree>
    <p:extLst>
      <p:ext uri="{BB962C8B-B14F-4D97-AF65-F5344CB8AC3E}">
        <p14:creationId xmlns:p14="http://schemas.microsoft.com/office/powerpoint/2010/main" val="23142174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0D3EC9-7640-47B5-9634-12B9648AF2D7}" type="slidenum">
              <a:rPr lang="en-US"/>
              <a:pPr>
                <a:defRPr/>
              </a:pPr>
              <a:t>44</a:t>
            </a:fld>
            <a:endParaRPr lang="en-US" dirty="0"/>
          </a:p>
        </p:txBody>
      </p:sp>
      <p:sp>
        <p:nvSpPr>
          <p:cNvPr id="154627" name="Rectangle 2"/>
          <p:cNvSpPr>
            <a:spLocks noGrp="1" noRot="1" noChangeAspect="1" noChangeArrowheads="1" noTextEdit="1"/>
          </p:cNvSpPr>
          <p:nvPr>
            <p:ph type="sldImg"/>
          </p:nvPr>
        </p:nvSpPr>
        <p:spPr>
          <a:xfrm>
            <a:off x="1144588" y="685800"/>
            <a:ext cx="4572000" cy="3429000"/>
          </a:xfrm>
          <a:ln/>
        </p:spPr>
      </p:sp>
      <p:sp>
        <p:nvSpPr>
          <p:cNvPr id="1546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Here we again see the classical dichotomy in action. The real exchange rate is determined by real factors, and nominal variables affect only nominal variables. </a:t>
            </a:r>
          </a:p>
          <a:p>
            <a:endParaRPr lang="en-US" dirty="0"/>
          </a:p>
          <a:p>
            <a:r>
              <a:rPr lang="en-US" dirty="0"/>
              <a:t>Suppose the United States is the home country and Mexico is the foreign (starred) country, and suppose that Mexico’s inflation rate (pi*) is higher than that of the United States. This equation implies that the greater Mexico’s inflation is relative to the United States, the faster the dollar should rise relative to the peso. </a:t>
            </a:r>
          </a:p>
          <a:p>
            <a:endParaRPr lang="en-US" dirty="0"/>
          </a:p>
          <a:p>
            <a:r>
              <a:rPr lang="en-US" dirty="0"/>
              <a:t>The next slide presents cross-country data consistent with this implication. </a:t>
            </a:r>
          </a:p>
        </p:txBody>
      </p:sp>
    </p:spTree>
    <p:extLst>
      <p:ext uri="{BB962C8B-B14F-4D97-AF65-F5344CB8AC3E}">
        <p14:creationId xmlns:p14="http://schemas.microsoft.com/office/powerpoint/2010/main" val="2942278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xfrm>
            <a:off x="1558925" y="650875"/>
            <a:ext cx="3748088" cy="2811463"/>
          </a:xfrm>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Figure 6-13 on </a:t>
            </a:r>
            <a:r>
              <a:rPr lang="en-US" i="0" dirty="0"/>
              <a:t>p. 160</a:t>
            </a:r>
            <a:r>
              <a:rPr lang="en-US" dirty="0"/>
              <a:t>. The horizontal axis measures the country’s inflation rate minus the U.S. inflation rate. The vertical axis measures the percentage change in the U.S. dollar exchange rate with that country. (Positive values mean the country’s currency depreciates relative to the dollar.) </a:t>
            </a:r>
          </a:p>
          <a:p>
            <a:endParaRPr lang="en-US" dirty="0"/>
          </a:p>
          <a:p>
            <a:r>
              <a:rPr lang="en-US" dirty="0"/>
              <a:t>This figure shows a positive relationship between the inflation differential and the rate of dollar appreciation: The higher a country’s inflation relative to U.S. inflation, the faster the U.S. dollar will appreciate against that country’s currency. </a:t>
            </a:r>
          </a:p>
          <a:p>
            <a:endParaRPr lang="en-US" dirty="0"/>
          </a:p>
          <a:p>
            <a:r>
              <a:rPr lang="en-US" dirty="0"/>
              <a:t>Source: International Financial Statistics</a:t>
            </a:r>
          </a:p>
        </p:txBody>
      </p:sp>
      <p:sp>
        <p:nvSpPr>
          <p:cNvPr id="4" name="Slide Number Placeholder 3"/>
          <p:cNvSpPr>
            <a:spLocks noGrp="1"/>
          </p:cNvSpPr>
          <p:nvPr>
            <p:ph type="sldNum" sz="quarter" idx="5"/>
          </p:nvPr>
        </p:nvSpPr>
        <p:spPr/>
        <p:txBody>
          <a:bodyPr/>
          <a:lstStyle/>
          <a:p>
            <a:pPr>
              <a:defRPr/>
            </a:pPr>
            <a:fld id="{9A745022-B921-464C-AB2A-9079A1D9E04F}"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32128700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BC6D98-69CF-4FDD-A5FF-C8590B6907BD}" type="slidenum">
              <a:rPr lang="en-US"/>
              <a:pPr>
                <a:defRPr/>
              </a:pPr>
              <a:t>46</a:t>
            </a:fld>
            <a:endParaRPr lang="en-US" dirty="0"/>
          </a:p>
        </p:txBody>
      </p:sp>
      <p:sp>
        <p:nvSpPr>
          <p:cNvPr id="156675" name="Rectangle 2"/>
          <p:cNvSpPr>
            <a:spLocks noGrp="1" noRot="1" noChangeAspect="1" noChangeArrowheads="1" noTextEdit="1"/>
          </p:cNvSpPr>
          <p:nvPr>
            <p:ph type="sldImg"/>
          </p:nvPr>
        </p:nvSpPr>
        <p:spPr>
          <a:xfrm>
            <a:off x="1144588" y="685800"/>
            <a:ext cx="4572000" cy="3429000"/>
          </a:xfrm>
          <a:ln/>
        </p:spPr>
      </p:sp>
      <p:sp>
        <p:nvSpPr>
          <p:cNvPr id="1566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743074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432475-2378-4BCA-97CB-BDD8967FF7A1}" type="slidenum">
              <a:rPr lang="en-US"/>
              <a:pPr>
                <a:defRPr/>
              </a:pPr>
              <a:t>47</a:t>
            </a:fld>
            <a:endParaRPr lang="en-US" dirty="0"/>
          </a:p>
        </p:txBody>
      </p:sp>
      <p:sp>
        <p:nvSpPr>
          <p:cNvPr id="157699" name="Rectangle 2"/>
          <p:cNvSpPr>
            <a:spLocks noGrp="1" noRot="1" noChangeAspect="1" noChangeArrowheads="1" noTextEdit="1"/>
          </p:cNvSpPr>
          <p:nvPr>
            <p:ph type="sldImg"/>
          </p:nvPr>
        </p:nvSpPr>
        <p:spPr>
          <a:xfrm>
            <a:off x="1144588" y="685800"/>
            <a:ext cx="4572000" cy="3429000"/>
          </a:xfrm>
          <a:ln/>
        </p:spPr>
      </p:sp>
      <p:sp>
        <p:nvSpPr>
          <p:cNvPr id="1577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PPP implies that the cost of a basket of goods (even a basket with just one good, like a Big Mac or a latte) should be the same across countries. </a:t>
            </a:r>
          </a:p>
          <a:p>
            <a:endParaRPr lang="en-US" dirty="0"/>
          </a:p>
          <a:p>
            <a:r>
              <a:rPr lang="en-US" i="1" dirty="0"/>
              <a:t>e </a:t>
            </a:r>
            <a:r>
              <a:rPr lang="en-US" b="0" dirty="0">
                <a:latin typeface="Times New Roman"/>
                <a:ea typeface="ＭＳ ゴシック"/>
                <a:cs typeface="Times New Roman"/>
              </a:rPr>
              <a:t>×</a:t>
            </a:r>
            <a:r>
              <a:rPr lang="en-US" i="1" dirty="0"/>
              <a:t> P </a:t>
            </a:r>
            <a:r>
              <a:rPr lang="en-US" dirty="0"/>
              <a:t>= the foreign-currency cost of a basket of goods in the United States, while </a:t>
            </a:r>
            <a:r>
              <a:rPr lang="en-US" i="1" dirty="0"/>
              <a:t>P</a:t>
            </a:r>
            <a:r>
              <a:rPr lang="en-US" dirty="0"/>
              <a:t>*= the cost of a basket of foreign goods. </a:t>
            </a:r>
          </a:p>
          <a:p>
            <a:endParaRPr lang="en-US" dirty="0"/>
          </a:p>
          <a:p>
            <a:r>
              <a:rPr lang="en-US" dirty="0"/>
              <a:t>PPP implies that the baskets cost the same in both countries: </a:t>
            </a:r>
            <a:r>
              <a:rPr lang="en-US" i="1" dirty="0"/>
              <a:t>eP</a:t>
            </a:r>
            <a:r>
              <a:rPr lang="en-US" dirty="0"/>
              <a:t> = </a:t>
            </a:r>
            <a:r>
              <a:rPr lang="en-US" i="1" dirty="0"/>
              <a:t>P</a:t>
            </a:r>
            <a:r>
              <a:rPr lang="en-US" dirty="0"/>
              <a:t>*, which implies that e = </a:t>
            </a:r>
            <a:r>
              <a:rPr lang="en-US" i="1" dirty="0"/>
              <a:t>P</a:t>
            </a:r>
            <a:r>
              <a:rPr lang="en-US" dirty="0"/>
              <a:t>*/</a:t>
            </a:r>
            <a:r>
              <a:rPr lang="en-US" i="1" dirty="0"/>
              <a:t>P</a:t>
            </a:r>
            <a:r>
              <a:rPr lang="en-US" dirty="0"/>
              <a:t>. </a:t>
            </a:r>
          </a:p>
        </p:txBody>
      </p:sp>
    </p:spTree>
    <p:extLst>
      <p:ext uri="{BB962C8B-B14F-4D97-AF65-F5344CB8AC3E}">
        <p14:creationId xmlns:p14="http://schemas.microsoft.com/office/powerpoint/2010/main" val="41750153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159A68-3614-4CBA-96E8-5C2A69F15AF6}" type="slidenum">
              <a:rPr lang="en-US"/>
              <a:pPr>
                <a:defRPr/>
              </a:pPr>
              <a:t>48</a:t>
            </a:fld>
            <a:endParaRPr lang="en-US" dirty="0"/>
          </a:p>
        </p:txBody>
      </p:sp>
      <p:sp>
        <p:nvSpPr>
          <p:cNvPr id="158723" name="Rectangle 2"/>
          <p:cNvSpPr>
            <a:spLocks noGrp="1" noRot="1" noChangeAspect="1" noChangeArrowheads="1" noTextEdit="1"/>
          </p:cNvSpPr>
          <p:nvPr>
            <p:ph type="sldImg"/>
          </p:nvPr>
        </p:nvSpPr>
        <p:spPr>
          <a:xfrm>
            <a:off x="1144588" y="685800"/>
            <a:ext cx="4572000" cy="3429000"/>
          </a:xfrm>
          <a:ln/>
        </p:spPr>
      </p:sp>
      <p:sp>
        <p:nvSpPr>
          <p:cNvPr id="1587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ts val="0"/>
              </a:spcBef>
            </a:pPr>
            <a:r>
              <a:rPr lang="en-US" dirty="0"/>
              <a:t>Revisiting our model, PPP implies that the </a:t>
            </a:r>
            <a:r>
              <a:rPr lang="en-US" i="1" dirty="0"/>
              <a:t>NX</a:t>
            </a:r>
            <a:r>
              <a:rPr lang="en-US" dirty="0"/>
              <a:t> curve should be</a:t>
            </a:r>
            <a:r>
              <a:rPr lang="en-US" baseline="0" dirty="0"/>
              <a:t> </a:t>
            </a:r>
            <a:r>
              <a:rPr lang="en-US" dirty="0"/>
              <a:t>horizontal at </a:t>
            </a:r>
            <a:r>
              <a:rPr lang="en-US" dirty="0">
                <a:sym typeface="Symbol" pitchFamily="18" charset="2"/>
              </a:rPr>
              <a:t> = 1. </a:t>
            </a:r>
          </a:p>
          <a:p>
            <a:pPr>
              <a:lnSpc>
                <a:spcPct val="105000"/>
              </a:lnSpc>
              <a:spcBef>
                <a:spcPts val="0"/>
              </a:spcBef>
            </a:pPr>
            <a:endParaRPr lang="en-US" dirty="0">
              <a:sym typeface="Symbol" pitchFamily="18" charset="2"/>
            </a:endParaRPr>
          </a:p>
          <a:p>
            <a:pPr>
              <a:lnSpc>
                <a:spcPct val="105000"/>
              </a:lnSpc>
              <a:spcBef>
                <a:spcPts val="0"/>
              </a:spcBef>
            </a:pPr>
            <a:r>
              <a:rPr lang="en-US" dirty="0">
                <a:sym typeface="Symbol" pitchFamily="18" charset="2"/>
              </a:rPr>
              <a:t>Intuition for the horizontal </a:t>
            </a:r>
            <a:r>
              <a:rPr lang="en-US" i="1" dirty="0">
                <a:sym typeface="Symbol" pitchFamily="18" charset="2"/>
              </a:rPr>
              <a:t>NX</a:t>
            </a:r>
            <a:r>
              <a:rPr lang="en-US" dirty="0">
                <a:sym typeface="Symbol" pitchFamily="18" charset="2"/>
              </a:rPr>
              <a:t> curve: </a:t>
            </a:r>
          </a:p>
          <a:p>
            <a:pPr>
              <a:lnSpc>
                <a:spcPct val="105000"/>
              </a:lnSpc>
              <a:spcBef>
                <a:spcPts val="0"/>
              </a:spcBef>
            </a:pPr>
            <a:endParaRPr lang="en-US" dirty="0">
              <a:sym typeface="Symbol" pitchFamily="18" charset="2"/>
            </a:endParaRPr>
          </a:p>
          <a:p>
            <a:pPr>
              <a:lnSpc>
                <a:spcPct val="105000"/>
              </a:lnSpc>
              <a:spcBef>
                <a:spcPts val="0"/>
              </a:spcBef>
            </a:pPr>
            <a:r>
              <a:rPr lang="en-US" dirty="0">
                <a:sym typeface="Symbol" pitchFamily="18" charset="2"/>
              </a:rPr>
              <a:t>Under PPP, different countries’ goods are perfect substitutes, and international arbitrage is possible. If the relative price of U.S. goods falls even a tiny bit below 1, then there’s a profit opportunity: buy U.S. goods and sell them abroad. Hence, the tiniest drop in the U.S. real exchange rate causes a massive increase in </a:t>
            </a:r>
            <a:r>
              <a:rPr lang="en-US" i="1" dirty="0">
                <a:sym typeface="Symbol" pitchFamily="18" charset="2"/>
              </a:rPr>
              <a:t>NX</a:t>
            </a:r>
            <a:r>
              <a:rPr lang="en-US" dirty="0">
                <a:sym typeface="Symbol" pitchFamily="18" charset="2"/>
              </a:rPr>
              <a:t>. Similarly, if the relative price of U.S. goods rises even a tiny amount above 1, then it is profitable to buy foreign goods and sell them in the United States, so this arbitrage causes a massive increase in imports</a:t>
            </a:r>
            <a:r>
              <a:rPr lang="en-US" dirty="0">
                <a:latin typeface="Arial"/>
                <a:cs typeface="Arial"/>
                <a:sym typeface="Symbol" pitchFamily="18" charset="2"/>
              </a:rPr>
              <a:t>—</a:t>
            </a:r>
            <a:r>
              <a:rPr lang="en-US" dirty="0">
                <a:sym typeface="Symbol" pitchFamily="18" charset="2"/>
              </a:rPr>
              <a:t>and decrease in </a:t>
            </a:r>
            <a:r>
              <a:rPr lang="en-US" i="1" dirty="0">
                <a:sym typeface="Symbol" pitchFamily="18" charset="2"/>
              </a:rPr>
              <a:t>NX</a:t>
            </a:r>
            <a:r>
              <a:rPr lang="en-US" dirty="0">
                <a:sym typeface="Symbol" pitchFamily="18" charset="2"/>
              </a:rPr>
              <a:t>. </a:t>
            </a:r>
          </a:p>
          <a:p>
            <a:pPr>
              <a:lnSpc>
                <a:spcPct val="105000"/>
              </a:lnSpc>
              <a:spcBef>
                <a:spcPts val="0"/>
              </a:spcBef>
            </a:pPr>
            <a:endParaRPr lang="en-US" dirty="0">
              <a:sym typeface="Symbol" pitchFamily="18" charset="2"/>
            </a:endParaRPr>
          </a:p>
          <a:p>
            <a:pPr>
              <a:lnSpc>
                <a:spcPct val="105000"/>
              </a:lnSpc>
              <a:spcBef>
                <a:spcPts val="0"/>
              </a:spcBef>
            </a:pPr>
            <a:r>
              <a:rPr lang="en-US" dirty="0">
                <a:sym typeface="Symbol" pitchFamily="18" charset="2"/>
              </a:rPr>
              <a:t>Thus, under PPP, the real exchange rate equals 1 regardless of net capital outflow </a:t>
            </a:r>
            <a:r>
              <a:rPr lang="en-US" i="1" dirty="0">
                <a:sym typeface="Symbol" pitchFamily="18" charset="2"/>
              </a:rPr>
              <a:t>S </a:t>
            </a:r>
            <a:r>
              <a:rPr lang="en-US" dirty="0">
                <a:sym typeface="Symbol" pitchFamily="18" charset="2"/>
              </a:rPr>
              <a:t>- </a:t>
            </a:r>
            <a:r>
              <a:rPr lang="en-US" i="1" dirty="0">
                <a:sym typeface="Symbol" pitchFamily="18" charset="2"/>
              </a:rPr>
              <a:t>I</a:t>
            </a:r>
            <a:r>
              <a:rPr lang="en-US" dirty="0">
                <a:sym typeface="Symbol" pitchFamily="18" charset="2"/>
              </a:rPr>
              <a:t>. Changes in </a:t>
            </a:r>
            <a:r>
              <a:rPr lang="en-US" i="1" dirty="0">
                <a:sym typeface="Symbol" pitchFamily="18" charset="2"/>
              </a:rPr>
              <a:t>S</a:t>
            </a:r>
            <a:r>
              <a:rPr lang="en-US" dirty="0">
                <a:sym typeface="Symbol" pitchFamily="18" charset="2"/>
              </a:rPr>
              <a:t> or</a:t>
            </a:r>
            <a:r>
              <a:rPr lang="en-US" i="1" dirty="0">
                <a:sym typeface="Symbol" pitchFamily="18" charset="2"/>
              </a:rPr>
              <a:t> I </a:t>
            </a:r>
            <a:r>
              <a:rPr lang="en-US" dirty="0">
                <a:sym typeface="Symbol" pitchFamily="18" charset="2"/>
              </a:rPr>
              <a:t>have no impact on the real exchange rate. </a:t>
            </a:r>
          </a:p>
        </p:txBody>
      </p:sp>
    </p:spTree>
    <p:extLst>
      <p:ext uri="{BB962C8B-B14F-4D97-AF65-F5344CB8AC3E}">
        <p14:creationId xmlns:p14="http://schemas.microsoft.com/office/powerpoint/2010/main" val="4224611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A5E3B183-0010-4E9E-B2FF-0D91BAF88BA6}" type="slidenum">
              <a:rPr lang="en-US" smtClean="0">
                <a:solidFill>
                  <a:prstClr val="black"/>
                </a:solidFill>
              </a:rPr>
              <a:pPr/>
              <a:t>4</a:t>
            </a:fld>
            <a:endParaRPr lang="en-US" dirty="0">
              <a:solidFill>
                <a:prstClr val="black"/>
              </a:solidFill>
            </a:endParaRPr>
          </a:p>
        </p:txBody>
      </p:sp>
      <p:sp>
        <p:nvSpPr>
          <p:cNvPr id="108548" name="Rectangle 3"/>
          <p:cNvSpPr>
            <a:spLocks noGrp="1" noChangeArrowheads="1"/>
          </p:cNvSpPr>
          <p:nvPr>
            <p:ph type="body" idx="1"/>
          </p:nvPr>
        </p:nvSpPr>
        <p:spPr/>
        <p:txBody>
          <a:bodyPr/>
          <a:lstStyle/>
          <a:p>
            <a:r>
              <a:rPr lang="en-US" dirty="0"/>
              <a:t>Solving this identity for NX yields the second equation, which says:</a:t>
            </a:r>
          </a:p>
          <a:p>
            <a:r>
              <a:rPr lang="en-US" dirty="0"/>
              <a:t>   A country’s net exports</a:t>
            </a:r>
            <a:r>
              <a:rPr lang="en-US" dirty="0">
                <a:latin typeface="Arial"/>
                <a:cs typeface="Arial"/>
              </a:rPr>
              <a:t>—</a:t>
            </a:r>
            <a:r>
              <a:rPr lang="en-US" dirty="0"/>
              <a:t>its net outflow of goods</a:t>
            </a:r>
            <a:r>
              <a:rPr lang="en-US" dirty="0">
                <a:latin typeface="Arial"/>
                <a:cs typeface="Arial"/>
              </a:rPr>
              <a:t>—</a:t>
            </a:r>
            <a:r>
              <a:rPr lang="en-US" dirty="0"/>
              <a:t>equals the difference between its output and its expenditure.  </a:t>
            </a:r>
          </a:p>
          <a:p>
            <a:endParaRPr lang="en-US" dirty="0"/>
          </a:p>
          <a:p>
            <a:r>
              <a:rPr lang="en-US" dirty="0"/>
              <a:t>Example:  If we produce $500 billion worth of goods and buy only $400 billion worth, then we export the remainder.  </a:t>
            </a:r>
          </a:p>
          <a:p>
            <a:endParaRPr lang="en-US" dirty="0"/>
          </a:p>
          <a:p>
            <a:r>
              <a:rPr lang="en-US" dirty="0"/>
              <a:t>Of course, NX can be a negative number, which would occur if our spending exceeds our income/output. </a:t>
            </a:r>
          </a:p>
          <a:p>
            <a:endParaRPr lang="en-US" dirty="0"/>
          </a:p>
          <a:p>
            <a:endParaRPr lang="en-US"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4734618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F30F09-36AC-4147-8F99-100CE6B6F457}" type="slidenum">
              <a:rPr lang="en-US"/>
              <a:pPr>
                <a:defRPr/>
              </a:pPr>
              <a:t>49</a:t>
            </a:fld>
            <a:endParaRPr lang="en-US" dirty="0"/>
          </a:p>
        </p:txBody>
      </p:sp>
      <p:sp>
        <p:nvSpPr>
          <p:cNvPr id="159747" name="Rectangle 2"/>
          <p:cNvSpPr>
            <a:spLocks noGrp="1" noRot="1" noChangeAspect="1" noChangeArrowheads="1" noTextEdit="1"/>
          </p:cNvSpPr>
          <p:nvPr>
            <p:ph type="sldImg"/>
          </p:nvPr>
        </p:nvSpPr>
        <p:spPr>
          <a:xfrm>
            <a:off x="1144588" y="685800"/>
            <a:ext cx="4572000" cy="3429000"/>
          </a:xfrm>
          <a:ln/>
        </p:spPr>
      </p:sp>
      <p:sp>
        <p:nvSpPr>
          <p:cNvPr id="159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990058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BE9A64-9925-4F1E-80DE-B08E210468A1}" type="slidenum">
              <a:rPr lang="en-US"/>
              <a:pPr>
                <a:defRPr/>
              </a:pPr>
              <a:t>50</a:t>
            </a:fld>
            <a:endParaRPr lang="en-US" dirty="0"/>
          </a:p>
        </p:txBody>
      </p:sp>
      <p:sp>
        <p:nvSpPr>
          <p:cNvPr id="160771" name="Rectangle 2"/>
          <p:cNvSpPr>
            <a:spLocks noGrp="1" noRot="1" noChangeAspect="1" noChangeArrowheads="1" noTextEdit="1"/>
          </p:cNvSpPr>
          <p:nvPr>
            <p:ph type="sldImg"/>
          </p:nvPr>
        </p:nvSpPr>
        <p:spPr>
          <a:xfrm>
            <a:off x="1144588" y="685800"/>
            <a:ext cx="4572000" cy="3429000"/>
          </a:xfrm>
          <a:ln/>
        </p:spPr>
      </p:sp>
      <p:sp>
        <p:nvSpPr>
          <p:cNvPr id="1607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ts val="0"/>
              </a:spcBef>
            </a:pPr>
            <a:r>
              <a:rPr lang="en-US" dirty="0"/>
              <a:t>This is a continuation of the case study that began in Chapter 3 (in both the textbook and the PowerPoint presentation). It is placed here to motivate the last topic of Chapter 5: the U.S. as a large open economy.</a:t>
            </a:r>
          </a:p>
          <a:p>
            <a:pPr>
              <a:lnSpc>
                <a:spcPct val="105000"/>
              </a:lnSpc>
              <a:spcBef>
                <a:spcPts val="0"/>
              </a:spcBef>
            </a:pPr>
            <a:endParaRPr lang="en-US" dirty="0"/>
          </a:p>
          <a:p>
            <a:pPr>
              <a:lnSpc>
                <a:spcPct val="105000"/>
              </a:lnSpc>
              <a:spcBef>
                <a:spcPts val="0"/>
              </a:spcBef>
            </a:pPr>
            <a:r>
              <a:rPr lang="en-US" dirty="0"/>
              <a:t>As we saw in Chapter 3, the closed-economy model correctly predicted that national saving would fall and the interest rate would rise. But, the closed-economy model predicted that investment would fall as much as saving; actually, investment fell by much less than saving. Also, the closed-economy model by definition could not have predicted the effects on the trade balance or exchange rate. </a:t>
            </a:r>
          </a:p>
          <a:p>
            <a:pPr>
              <a:lnSpc>
                <a:spcPct val="105000"/>
              </a:lnSpc>
              <a:spcBef>
                <a:spcPts val="0"/>
              </a:spcBef>
            </a:pPr>
            <a:endParaRPr lang="en-US" dirty="0"/>
          </a:p>
          <a:p>
            <a:pPr>
              <a:lnSpc>
                <a:spcPct val="105000"/>
              </a:lnSpc>
              <a:spcBef>
                <a:spcPts val="0"/>
              </a:spcBef>
            </a:pPr>
            <a:r>
              <a:rPr lang="en-US" dirty="0"/>
              <a:t>The small open-economy model correctly predicted what would happen to </a:t>
            </a:r>
            <a:r>
              <a:rPr lang="en-US" i="1" dirty="0"/>
              <a:t>NX</a:t>
            </a:r>
            <a:r>
              <a:rPr lang="en-US" dirty="0"/>
              <a:t> and the real exchange rate, but incorrectly predicted that the interest rate and investment would not change. </a:t>
            </a:r>
          </a:p>
          <a:p>
            <a:pPr>
              <a:lnSpc>
                <a:spcPct val="105000"/>
              </a:lnSpc>
              <a:spcBef>
                <a:spcPts val="0"/>
              </a:spcBef>
            </a:pPr>
            <a:endParaRPr lang="en-US" dirty="0"/>
          </a:p>
          <a:p>
            <a:pPr>
              <a:lnSpc>
                <a:spcPct val="105000"/>
              </a:lnSpc>
              <a:spcBef>
                <a:spcPts val="0"/>
              </a:spcBef>
            </a:pPr>
            <a:r>
              <a:rPr lang="en-US" dirty="0"/>
              <a:t>In order to explain the U.S. experience, we need to combine the insights of the closed and small open-economy models. </a:t>
            </a:r>
          </a:p>
        </p:txBody>
      </p:sp>
    </p:spTree>
    <p:extLst>
      <p:ext uri="{BB962C8B-B14F-4D97-AF65-F5344CB8AC3E}">
        <p14:creationId xmlns:p14="http://schemas.microsoft.com/office/powerpoint/2010/main" val="5789287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C13196-4A11-4E5E-9FD8-1E2F1A064793}" type="slidenum">
              <a:rPr lang="en-US"/>
              <a:pPr>
                <a:defRPr/>
              </a:pPr>
              <a:t>51</a:t>
            </a:fld>
            <a:endParaRPr lang="en-US" dirty="0"/>
          </a:p>
        </p:txBody>
      </p:sp>
      <p:sp>
        <p:nvSpPr>
          <p:cNvPr id="161795" name="Rectangle 2"/>
          <p:cNvSpPr>
            <a:spLocks noGrp="1" noRot="1" noChangeAspect="1" noChangeArrowheads="1" noTextEdit="1"/>
          </p:cNvSpPr>
          <p:nvPr>
            <p:ph type="sldImg"/>
          </p:nvPr>
        </p:nvSpPr>
        <p:spPr>
          <a:xfrm>
            <a:off x="1144588" y="685800"/>
            <a:ext cx="4572000" cy="3429000"/>
          </a:xfrm>
          <a:ln/>
        </p:spPr>
      </p:sp>
      <p:sp>
        <p:nvSpPr>
          <p:cNvPr id="161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7399912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C7AC72-1E2D-4705-89D8-9DFA27761B5B}" type="slidenum">
              <a:rPr lang="en-US"/>
              <a:pPr>
                <a:defRPr/>
              </a:pPr>
              <a:t>52</a:t>
            </a:fld>
            <a:endParaRPr lang="en-US" dirty="0"/>
          </a:p>
        </p:txBody>
      </p:sp>
      <p:sp>
        <p:nvSpPr>
          <p:cNvPr id="162819" name="Rectangle 2"/>
          <p:cNvSpPr>
            <a:spLocks noGrp="1" noRot="1" noChangeAspect="1" noChangeArrowheads="1" noTextEdit="1"/>
          </p:cNvSpPr>
          <p:nvPr>
            <p:ph type="sldImg"/>
          </p:nvPr>
        </p:nvSpPr>
        <p:spPr>
          <a:xfrm>
            <a:off x="1144588" y="685800"/>
            <a:ext cx="4572000" cy="3429000"/>
          </a:xfrm>
          <a:ln/>
        </p:spPr>
      </p:sp>
      <p:sp>
        <p:nvSpPr>
          <p:cNvPr id="1628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the table, there’s a cell for </a:t>
            </a:r>
            <a:r>
              <a:rPr lang="en-US" i="1" dirty="0"/>
              <a:t>NX</a:t>
            </a:r>
            <a:r>
              <a:rPr lang="en-US" dirty="0"/>
              <a:t> in the closed economy column. Instead of putting “N.A.” in this cell, I put “no change.” Why? In a closed economy, </a:t>
            </a:r>
            <a:r>
              <a:rPr lang="en-US" i="1" dirty="0"/>
              <a:t>EX</a:t>
            </a:r>
            <a:r>
              <a:rPr lang="en-US" i="0" dirty="0"/>
              <a:t> </a:t>
            </a:r>
            <a:r>
              <a:rPr lang="en-US" dirty="0"/>
              <a:t>= </a:t>
            </a:r>
            <a:r>
              <a:rPr lang="en-US" i="1" dirty="0"/>
              <a:t>IM</a:t>
            </a:r>
            <a:r>
              <a:rPr lang="en-US" dirty="0"/>
              <a:t> = </a:t>
            </a:r>
            <a:r>
              <a:rPr lang="en-US" i="1" dirty="0"/>
              <a:t>NX</a:t>
            </a:r>
            <a:r>
              <a:rPr lang="en-US" dirty="0"/>
              <a:t> = 0. After a change in saving, </a:t>
            </a:r>
            <a:r>
              <a:rPr lang="en-US" i="1" dirty="0"/>
              <a:t>NX</a:t>
            </a:r>
            <a:r>
              <a:rPr lang="en-US" dirty="0"/>
              <a:t> = 0 still. Hence, it is not incorrect to say “no change.” More importantly, we are trying to show students how the results for a large open economy are in between the results for the closed and small open cases. Looking at the items in the last row of the table, “falls, but not as much as in a small open economy” seems to be in between “no change” and “falls” but does not seem to be in between “N.A.” and “falls.” </a:t>
            </a:r>
          </a:p>
          <a:p>
            <a:endParaRPr lang="en-US" dirty="0"/>
          </a:p>
          <a:p>
            <a:r>
              <a:rPr lang="en-US" dirty="0"/>
              <a:t>It would be completely understandable if you still feel that “N.A.” should be in the closed economy </a:t>
            </a:r>
            <a:r>
              <a:rPr lang="en-US" i="1" dirty="0"/>
              <a:t>NX</a:t>
            </a:r>
            <a:r>
              <a:rPr lang="en-US" dirty="0"/>
              <a:t> cell of the table, so please feel free to edit that cell. </a:t>
            </a:r>
          </a:p>
        </p:txBody>
      </p:sp>
    </p:spTree>
    <p:extLst>
      <p:ext uri="{BB962C8B-B14F-4D97-AF65-F5344CB8AC3E}">
        <p14:creationId xmlns:p14="http://schemas.microsoft.com/office/powerpoint/2010/main" val="23387694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53</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54</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55</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56</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57</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26C11F9-290B-4139-B5A8-BCC5E3EFF5F1}" type="slidenum">
              <a:rPr lang="en-US" smtClean="0"/>
              <a:pPr/>
              <a:t>5</a:t>
            </a:fld>
            <a:endParaRPr lang="en-US" dirty="0"/>
          </a:p>
        </p:txBody>
      </p:sp>
      <p:sp>
        <p:nvSpPr>
          <p:cNvPr id="3" name="Slide Image Placeholder 2"/>
          <p:cNvSpPr>
            <a:spLocks noGrp="1" noRot="1" noChangeAspect="1"/>
          </p:cNvSpPr>
          <p:nvPr>
            <p:ph type="sldImg"/>
          </p:nvPr>
        </p:nvSpPr>
        <p:spPr>
          <a:xfrm>
            <a:off x="1558925" y="650875"/>
            <a:ext cx="3748088" cy="2811463"/>
          </a:xfrm>
        </p:spPr>
      </p:sp>
      <p:sp>
        <p:nvSpPr>
          <p:cNvPr id="4" name="Notes Placeholder 3"/>
          <p:cNvSpPr>
            <a:spLocks noGrp="1"/>
          </p:cNvSpPr>
          <p:nvPr>
            <p:ph type="body" idx="1"/>
          </p:nvPr>
        </p:nvSpPr>
        <p:spPr/>
        <p:txBody>
          <a:bodyPr/>
          <a:lstStyle/>
          <a:p>
            <a:r>
              <a:rPr lang="en-US" dirty="0"/>
              <a:t>X:</a:t>
            </a:r>
            <a:r>
              <a:rPr lang="en-US" baseline="0" dirty="0"/>
              <a:t> Exports</a:t>
            </a:r>
          </a:p>
          <a:p>
            <a:r>
              <a:rPr lang="en-US" baseline="0" dirty="0"/>
              <a:t>IM: Imports</a:t>
            </a:r>
            <a:endParaRPr lang="en-US" dirty="0"/>
          </a:p>
        </p:txBody>
      </p:sp>
    </p:spTree>
    <p:extLst>
      <p:ext uri="{BB962C8B-B14F-4D97-AF65-F5344CB8AC3E}">
        <p14:creationId xmlns:p14="http://schemas.microsoft.com/office/powerpoint/2010/main" val="3143758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0980DEE-FDCB-48A4-92D4-40AA5DDB8378}" type="slidenum">
              <a:rPr lang="en-US" smtClean="0"/>
              <a:pPr/>
              <a:t>6</a:t>
            </a:fld>
            <a:endParaRPr lang="en-US" dirty="0"/>
          </a:p>
        </p:txBody>
      </p:sp>
      <p:sp>
        <p:nvSpPr>
          <p:cNvPr id="110596" name="Rectangle 3"/>
          <p:cNvSpPr>
            <a:spLocks noGrp="1" noChangeArrowheads="1"/>
          </p:cNvSpPr>
          <p:nvPr>
            <p:ph type="body" idx="1"/>
          </p:nvPr>
        </p:nvSpPr>
        <p:spPr>
          <a:xfrm>
            <a:off x="685800" y="3624147"/>
            <a:ext cx="5486400" cy="4890462"/>
          </a:xfrm>
        </p:spPr>
        <p:txBody>
          <a:bodyPr/>
          <a:lstStyle/>
          <a:p>
            <a:r>
              <a:rPr lang="en-US" dirty="0"/>
              <a:t>In Chapter 3, we examined a closed-economy model of the loanable funds market. Savers could only lend money to domestic borrowers. Firms borrowing to finance their investment could only borrow from domestic savers. Thus, </a:t>
            </a:r>
            <a:r>
              <a:rPr lang="en-US" i="1" dirty="0"/>
              <a:t>S</a:t>
            </a:r>
            <a:r>
              <a:rPr lang="en-US" dirty="0"/>
              <a:t> = </a:t>
            </a:r>
            <a:r>
              <a:rPr lang="en-US" i="1" dirty="0"/>
              <a:t>I</a:t>
            </a:r>
            <a:r>
              <a:rPr lang="en-US" dirty="0"/>
              <a:t>. </a:t>
            </a:r>
          </a:p>
          <a:p>
            <a:endParaRPr lang="en-US" dirty="0"/>
          </a:p>
          <a:p>
            <a:r>
              <a:rPr lang="en-US" dirty="0"/>
              <a:t>But in an open economy, </a:t>
            </a:r>
            <a:r>
              <a:rPr lang="en-US" i="1" dirty="0"/>
              <a:t>S</a:t>
            </a:r>
            <a:r>
              <a:rPr lang="en-US" dirty="0"/>
              <a:t> need not equal </a:t>
            </a:r>
            <a:r>
              <a:rPr lang="en-US" i="1" dirty="0"/>
              <a:t>I</a:t>
            </a:r>
            <a:r>
              <a:rPr lang="en-US" dirty="0"/>
              <a:t>. A country’s supply of loanable funds can be used to finance domestic investment or to finance foreign investment (e.g., buying bonds from a foreign company that needs funding to build a new factory in its country). </a:t>
            </a:r>
          </a:p>
          <a:p>
            <a:endParaRPr lang="en-US" dirty="0"/>
          </a:p>
          <a:p>
            <a:r>
              <a:rPr lang="en-US" dirty="0"/>
              <a:t>Similarly, domestic firms can finance their investment projects by borrowing loanable funds from domestic savers or by borrowing them from foreign savers. </a:t>
            </a:r>
          </a:p>
          <a:p>
            <a:endParaRPr lang="en-US" dirty="0"/>
          </a:p>
          <a:p>
            <a:r>
              <a:rPr lang="en-US" dirty="0"/>
              <a:t>International borrowing and lending is called “international capital flows” even though it’s not the physical capital that is flowing abroad</a:t>
            </a:r>
            <a:r>
              <a:rPr lang="en-US" sz="1200" kern="1200" dirty="0">
                <a:solidFill>
                  <a:schemeClr val="tx1"/>
                </a:solidFill>
                <a:effectLst/>
                <a:latin typeface="Arial" charset="0"/>
                <a:ea typeface="+mn-ea"/>
                <a:cs typeface="+mn-cs"/>
              </a:rPr>
              <a:t>—</a:t>
            </a:r>
            <a:r>
              <a:rPr lang="en-US" dirty="0"/>
              <a:t>we don’t see factories uprooted and shipped to Mexico.</a:t>
            </a:r>
            <a:r>
              <a:rPr lang="en-US" baseline="0" dirty="0"/>
              <a:t> </a:t>
            </a:r>
            <a:r>
              <a:rPr lang="en-US" dirty="0"/>
              <a:t>Rather, what can flow internationally is “loanable funds,” or financial capital, which of course is used to finance the purchase of physical capital. </a:t>
            </a:r>
          </a:p>
          <a:p>
            <a:endParaRPr lang="en-US" dirty="0"/>
          </a:p>
          <a:p>
            <a:r>
              <a:rPr lang="en-US" dirty="0"/>
              <a:t>Note: Foreign investment might involve the purchase of financial assets</a:t>
            </a:r>
            <a:r>
              <a:rPr lang="en-US" sz="1200" kern="1200" dirty="0">
                <a:solidFill>
                  <a:schemeClr val="tx1"/>
                </a:solidFill>
                <a:effectLst/>
                <a:latin typeface="Arial" charset="0"/>
                <a:ea typeface="+mn-ea"/>
                <a:cs typeface="+mn-cs"/>
              </a:rPr>
              <a:t>—</a:t>
            </a:r>
            <a:r>
              <a:rPr lang="en-US" dirty="0"/>
              <a:t>stocks and bonds and so forth</a:t>
            </a:r>
            <a:r>
              <a:rPr lang="en-US" sz="1200" kern="1200" dirty="0">
                <a:solidFill>
                  <a:schemeClr val="tx1"/>
                </a:solidFill>
                <a:effectLst/>
                <a:latin typeface="Arial" charset="0"/>
                <a:ea typeface="+mn-ea"/>
                <a:cs typeface="+mn-cs"/>
              </a:rPr>
              <a:t>—</a:t>
            </a:r>
            <a:r>
              <a:rPr lang="en-US" dirty="0"/>
              <a:t>or physical assets, such as direct ownership in office buildings or factories. In either case, a person in one country ends up owning/financing part of the capital stock of another country. </a:t>
            </a:r>
          </a:p>
          <a:p>
            <a:endParaRPr lang="en-US" dirty="0"/>
          </a:p>
          <a:p>
            <a:r>
              <a:rPr lang="en-US" dirty="0"/>
              <a:t>The equation net capital outflow = </a:t>
            </a:r>
            <a:r>
              <a:rPr lang="en-US" i="1" dirty="0"/>
              <a:t>S</a:t>
            </a:r>
            <a:r>
              <a:rPr lang="en-US" dirty="0"/>
              <a:t> – </a:t>
            </a:r>
            <a:r>
              <a:rPr lang="en-US" i="1" dirty="0"/>
              <a:t>I</a:t>
            </a:r>
            <a:r>
              <a:rPr lang="en-US" dirty="0"/>
              <a:t> shows that, if a country’s savers supply more funds than its firms wish to borrow for investment, the excess of loanable funds will flow abroad in the form of net capital outflow (the purchase of foreign assets). Alternatively, if firms wish to borrow more than domestic savers wish to lend, then the firms borrow the excess on international financial markets; in this case, there’s a net inflow of loanable funds, and </a:t>
            </a:r>
            <a:r>
              <a:rPr lang="en-US" i="1" dirty="0"/>
              <a:t>S</a:t>
            </a:r>
            <a:r>
              <a:rPr lang="en-US" dirty="0"/>
              <a:t> &lt; </a:t>
            </a:r>
            <a:r>
              <a:rPr lang="en-US" i="1" dirty="0"/>
              <a:t>I</a:t>
            </a:r>
            <a:r>
              <a:rPr lang="en-US" dirty="0"/>
              <a:t>. </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1635122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5321A21-1E22-4AD0-B3F5-C9020F938988}" type="slidenum">
              <a:rPr lang="en-US" smtClean="0"/>
              <a:pPr/>
              <a:t>7</a:t>
            </a:fld>
            <a:endParaRPr lang="en-US" dirty="0"/>
          </a:p>
        </p:txBody>
      </p:sp>
      <p:sp>
        <p:nvSpPr>
          <p:cNvPr id="111620" name="Rectangle 3"/>
          <p:cNvSpPr>
            <a:spLocks noGrp="1" noChangeArrowheads="1"/>
          </p:cNvSpPr>
          <p:nvPr>
            <p:ph type="body" idx="1"/>
          </p:nvPr>
        </p:nvSpPr>
        <p:spPr/>
        <p:txBody>
          <a:bodyPr/>
          <a:lstStyle/>
          <a:p>
            <a:r>
              <a:rPr lang="en-US" dirty="0"/>
              <a:t>This equation says that the net outflow of goods and services (net exports) equals the net outflow of financial capital (or loanable funds).</a:t>
            </a:r>
          </a:p>
          <a:p>
            <a:endParaRPr lang="en-US" dirty="0"/>
          </a:p>
          <a:p>
            <a:r>
              <a:rPr lang="en-US" dirty="0"/>
              <a:t>While the identity and its derivation are very simple, we learn a very important lesson from it: </a:t>
            </a:r>
          </a:p>
          <a:p>
            <a:endParaRPr lang="en-US" dirty="0"/>
          </a:p>
          <a:p>
            <a:r>
              <a:rPr lang="en-US" dirty="0"/>
              <a:t>A country (such as the United States) with persistent large trade deficits (NX &lt; 0) also has low saving, relative to its investment, and is a net borrower of assets. </a:t>
            </a:r>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3476914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558925" y="650875"/>
            <a:ext cx="3748088" cy="2811463"/>
          </a:xfrm>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Notice that investment &gt; saving pretty consistently beginning in the early 1980s. </a:t>
            </a:r>
          </a:p>
          <a:p>
            <a:endParaRPr lang="en-US" dirty="0"/>
          </a:p>
          <a:p>
            <a:r>
              <a:rPr lang="en-US" dirty="0"/>
              <a:t>The trade balance is measured on the right-hand scale;</a:t>
            </a:r>
            <a:r>
              <a:rPr lang="en-US" baseline="0" dirty="0"/>
              <a:t> note that the location of 0% is different on </a:t>
            </a:r>
            <a:r>
              <a:rPr lang="en-US" dirty="0"/>
              <a:t>the two scales.  </a:t>
            </a:r>
          </a:p>
          <a:p>
            <a:endParaRPr lang="en-US" dirty="0"/>
          </a:p>
          <a:p>
            <a:r>
              <a:rPr lang="en-US" dirty="0"/>
              <a:t>Source: Federal Reserve Bank of St. Louis</a:t>
            </a:r>
          </a:p>
          <a:p>
            <a:r>
              <a:rPr lang="en-US" dirty="0"/>
              <a:t>Notes:</a:t>
            </a:r>
            <a:r>
              <a:rPr lang="en-US" baseline="0" dirty="0"/>
              <a:t> </a:t>
            </a:r>
            <a:r>
              <a:rPr lang="en-US" dirty="0"/>
              <a:t>Investment was constructed as the sum of gross private domestic investment (GPDI), federal government defense investment (DGI), federal government nondefense investment (NDGI), and state and local investment (SLINV). </a:t>
            </a:r>
          </a:p>
          <a:p>
            <a:endParaRPr lang="en-US" dirty="0"/>
          </a:p>
          <a:p>
            <a:r>
              <a:rPr lang="en-US" dirty="0"/>
              <a:t>Saving is simply gross saving (GSAVE). The trade balance was constructed as saving minus investment. </a:t>
            </a:r>
          </a:p>
        </p:txBody>
      </p:sp>
      <p:sp>
        <p:nvSpPr>
          <p:cNvPr id="4" name="Slide Number Placeholder 3"/>
          <p:cNvSpPr>
            <a:spLocks noGrp="1"/>
          </p:cNvSpPr>
          <p:nvPr>
            <p:ph type="sldNum" sz="quarter" idx="5"/>
          </p:nvPr>
        </p:nvSpPr>
        <p:spPr/>
        <p:txBody>
          <a:bodyPr/>
          <a:lstStyle/>
          <a:p>
            <a:pPr>
              <a:defRPr/>
            </a:pPr>
            <a:fld id="{2E3C3717-A6CB-4A75-8F90-B96B013DD858}" type="slidenum">
              <a:rPr lang="en-US">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4072727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100000">
              <a:srgbClr val="AD302A"/>
            </a:gs>
            <a:gs pos="0">
              <a:srgbClr val="A85232"/>
            </a:gs>
          </a:gsLst>
          <a:lin ang="5400000" scaled="1"/>
        </a:gradFill>
        <a:effectLst/>
      </p:bgPr>
    </p:bg>
    <p:spTree>
      <p:nvGrpSpPr>
        <p:cNvPr id="1" name=""/>
        <p:cNvGrpSpPr/>
        <p:nvPr/>
      </p:nvGrpSpPr>
      <p:grpSpPr>
        <a:xfrm>
          <a:off x="0" y="0"/>
          <a:ext cx="0" cy="0"/>
          <a:chOff x="0" y="0"/>
          <a:chExt cx="0" cy="0"/>
        </a:xfrm>
      </p:grpSpPr>
      <p:sp>
        <p:nvSpPr>
          <p:cNvPr id="9" name="Rectangle 8"/>
          <p:cNvSpPr/>
          <p:nvPr/>
        </p:nvSpPr>
        <p:spPr>
          <a:xfrm>
            <a:off x="228600" y="381000"/>
            <a:ext cx="3020080" cy="6096000"/>
          </a:xfrm>
          <a:prstGeom prst="rect">
            <a:avLst/>
          </a:prstGeom>
          <a:solidFill>
            <a:schemeClr val="bg1"/>
          </a:solidFill>
          <a:ln w="57150">
            <a:solidFill>
              <a:srgbClr val="2D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5105400"/>
            <a:ext cx="3020080" cy="685279"/>
          </a:xfrm>
          <a:prstGeom prst="rect">
            <a:avLst/>
          </a:prstGeom>
          <a:noFill/>
        </p:spPr>
        <p:txBody>
          <a:bodyPr wrap="square" rtlCol="0" anchor="ctr">
            <a:noAutofit/>
          </a:bodyPr>
          <a:lstStyle/>
          <a:p>
            <a:pPr algn="ctr"/>
            <a:r>
              <a:rPr lang="en-US" sz="2400" dirty="0">
                <a:solidFill>
                  <a:srgbClr val="AD302A"/>
                </a:solidFill>
                <a:latin typeface="Arial Narrow" panose="020B0606020202030204" pitchFamily="34" charset="0"/>
                <a:cs typeface="Arial" panose="020B0604020202020204" pitchFamily="34" charset="0"/>
              </a:rPr>
              <a:t>Presentation Slides</a:t>
            </a:r>
          </a:p>
        </p:txBody>
      </p:sp>
      <p:sp>
        <p:nvSpPr>
          <p:cNvPr id="28" name="Title 27"/>
          <p:cNvSpPr>
            <a:spLocks noGrp="1"/>
          </p:cNvSpPr>
          <p:nvPr>
            <p:ph type="title"/>
          </p:nvPr>
        </p:nvSpPr>
        <p:spPr>
          <a:xfrm>
            <a:off x="228600" y="2438400"/>
            <a:ext cx="2965361" cy="1765745"/>
          </a:xfrm>
          <a:noFill/>
          <a:ln>
            <a:noFill/>
          </a:ln>
        </p:spPr>
        <p:txBody>
          <a:bodyPr vert="horz" wrap="square" lIns="0" tIns="45720" rIns="0" bIns="45720" numCol="1" anchor="ctr" anchorCtr="0" compatLnSpc="1">
            <a:prstTxWarp prst="textNoShape">
              <a:avLst/>
            </a:prstTxWarp>
          </a:bodyPr>
          <a:lstStyle>
            <a:lvl1pPr marL="0" indent="0" algn="ctr">
              <a:defRPr lang="en-US" sz="2800" kern="0" spc="100" baseline="0" dirty="0">
                <a:solidFill>
                  <a:srgbClr val="131B1A"/>
                </a:solidFill>
                <a:latin typeface="Arial Narrow" panose="020B0606020202030204" pitchFamily="34" charset="0"/>
                <a:ea typeface="+mn-ea"/>
                <a:cs typeface="+mn-cs"/>
              </a:defRPr>
            </a:lvl1pPr>
          </a:lstStyle>
          <a:p>
            <a:pPr marL="342900" lvl="0" indent="-342900">
              <a:spcBef>
                <a:spcPct val="20000"/>
              </a:spcBef>
              <a:buClr>
                <a:srgbClr val="330066"/>
              </a:buClr>
              <a:buSzPct val="150000"/>
            </a:pPr>
            <a:r>
              <a:rPr lang="en-US"/>
              <a:t>Click to edit Master title style</a:t>
            </a:r>
            <a:endParaRPr lang="en-US" dirty="0"/>
          </a:p>
        </p:txBody>
      </p:sp>
    </p:spTree>
    <p:extLst>
      <p:ext uri="{BB962C8B-B14F-4D97-AF65-F5344CB8AC3E}">
        <p14:creationId xmlns:p14="http://schemas.microsoft.com/office/powerpoint/2010/main" val="375009954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Cover">
    <p:bg>
      <p:bgPr>
        <a:gradFill>
          <a:gsLst>
            <a:gs pos="100000">
              <a:srgbClr val="AD302A"/>
            </a:gs>
            <a:gs pos="0">
              <a:srgbClr val="A85232"/>
            </a:gs>
          </a:gsLst>
          <a:lin ang="5400000" scaled="1"/>
        </a:gradFill>
        <a:effectLst/>
      </p:bgPr>
    </p:bg>
    <p:spTree>
      <p:nvGrpSpPr>
        <p:cNvPr id="1" name=""/>
        <p:cNvGrpSpPr/>
        <p:nvPr/>
      </p:nvGrpSpPr>
      <p:grpSpPr>
        <a:xfrm>
          <a:off x="0" y="0"/>
          <a:ext cx="0" cy="0"/>
          <a:chOff x="0" y="0"/>
          <a:chExt cx="0" cy="0"/>
        </a:xfrm>
      </p:grpSpPr>
      <p:sp>
        <p:nvSpPr>
          <p:cNvPr id="9" name="Rectangle 8"/>
          <p:cNvSpPr/>
          <p:nvPr/>
        </p:nvSpPr>
        <p:spPr>
          <a:xfrm>
            <a:off x="228600" y="381000"/>
            <a:ext cx="3020080" cy="6096000"/>
          </a:xfrm>
          <a:prstGeom prst="rect">
            <a:avLst/>
          </a:prstGeom>
          <a:solidFill>
            <a:schemeClr val="bg1"/>
          </a:solidFill>
          <a:ln w="57150">
            <a:solidFill>
              <a:srgbClr val="2D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5105400"/>
            <a:ext cx="3020080" cy="685279"/>
          </a:xfrm>
          <a:prstGeom prst="rect">
            <a:avLst/>
          </a:prstGeom>
          <a:noFill/>
        </p:spPr>
        <p:txBody>
          <a:bodyPr wrap="square" rtlCol="0" anchor="ctr">
            <a:noAutofit/>
          </a:bodyPr>
          <a:lstStyle/>
          <a:p>
            <a:pPr algn="ctr"/>
            <a:r>
              <a:rPr lang="en-US" sz="2400" dirty="0">
                <a:solidFill>
                  <a:srgbClr val="AD302A"/>
                </a:solidFill>
                <a:latin typeface="Arial Narrow" panose="020B0606020202030204" pitchFamily="34" charset="0"/>
                <a:cs typeface="Arial" panose="020B0604020202020204" pitchFamily="34" charset="0"/>
              </a:rPr>
              <a:t>Presentation Slides</a:t>
            </a:r>
          </a:p>
        </p:txBody>
      </p:sp>
      <p:sp>
        <p:nvSpPr>
          <p:cNvPr id="28" name="Title 27"/>
          <p:cNvSpPr>
            <a:spLocks noGrp="1"/>
          </p:cNvSpPr>
          <p:nvPr>
            <p:ph type="title"/>
          </p:nvPr>
        </p:nvSpPr>
        <p:spPr>
          <a:xfrm>
            <a:off x="228600" y="2438400"/>
            <a:ext cx="2965361" cy="1765745"/>
          </a:xfrm>
          <a:noFill/>
          <a:ln>
            <a:noFill/>
          </a:ln>
        </p:spPr>
        <p:txBody>
          <a:bodyPr vert="horz" wrap="square" lIns="0" tIns="45720" rIns="0" bIns="45720" numCol="1" anchor="ctr" anchorCtr="0" compatLnSpc="1">
            <a:prstTxWarp prst="textNoShape">
              <a:avLst/>
            </a:prstTxWarp>
          </a:bodyPr>
          <a:lstStyle>
            <a:lvl1pPr marL="0" indent="0" algn="ctr">
              <a:defRPr lang="en-US" sz="2800" kern="0" spc="100" baseline="0" dirty="0">
                <a:solidFill>
                  <a:srgbClr val="131B1A"/>
                </a:solidFill>
                <a:latin typeface="Arial Narrow" panose="020B0606020202030204" pitchFamily="34" charset="0"/>
                <a:ea typeface="+mn-ea"/>
                <a:cs typeface="+mn-cs"/>
              </a:defRPr>
            </a:lvl1pPr>
          </a:lstStyle>
          <a:p>
            <a:pPr marL="342900" lvl="0" indent="-342900">
              <a:spcBef>
                <a:spcPct val="20000"/>
              </a:spcBef>
              <a:buClr>
                <a:srgbClr val="330066"/>
              </a:buClr>
              <a:buSzPct val="150000"/>
            </a:pPr>
            <a:r>
              <a:rPr lang="en-US" dirty="0"/>
              <a:t>Click to edit Master title style</a:t>
            </a:r>
          </a:p>
        </p:txBody>
      </p:sp>
      <p:sp>
        <p:nvSpPr>
          <p:cNvPr id="3" name="Content Placeholder 2"/>
          <p:cNvSpPr>
            <a:spLocks noGrp="1"/>
          </p:cNvSpPr>
          <p:nvPr>
            <p:ph sz="quarter" idx="10"/>
          </p:nvPr>
        </p:nvSpPr>
        <p:spPr>
          <a:xfrm>
            <a:off x="4813300" y="381000"/>
            <a:ext cx="3981076" cy="909918"/>
          </a:xfrm>
        </p:spPr>
        <p:txBody>
          <a:bodyPr/>
          <a:lstStyle/>
          <a:p>
            <a:pPr lvl="0"/>
            <a:endParaRPr lang="en-US" dirty="0"/>
          </a:p>
        </p:txBody>
      </p:sp>
      <p:sp>
        <p:nvSpPr>
          <p:cNvPr id="6" name="Content Placeholder 5"/>
          <p:cNvSpPr>
            <a:spLocks noGrp="1"/>
          </p:cNvSpPr>
          <p:nvPr>
            <p:ph sz="quarter" idx="11"/>
          </p:nvPr>
        </p:nvSpPr>
        <p:spPr>
          <a:xfrm>
            <a:off x="5810250" y="6477000"/>
            <a:ext cx="3333750" cy="338554"/>
          </a:xfrm>
          <a:noFill/>
          <a:ln w="9525">
            <a:noFill/>
            <a:miter lim="800000"/>
            <a:headEnd/>
            <a:tailEnd/>
          </a:ln>
          <a:effectLst/>
        </p:spPr>
        <p:txBody>
          <a:bodyPr wrap="square">
            <a:spAutoFit/>
          </a:bodyPr>
          <a:lstStyle>
            <a:lvl1pPr>
              <a:defRPr lang="en-US" sz="1600" i="1" kern="1200" smtClean="0">
                <a:solidFill>
                  <a:srgbClr val="FFEAD5"/>
                </a:solidFill>
                <a:latin typeface="Arial" panose="020B0604020202020204" pitchFamily="34" charset="0"/>
                <a:cs typeface="Arial" panose="020B0604020202020204" pitchFamily="34" charset="0"/>
              </a:defRPr>
            </a:lvl1pPr>
            <a:lvl2pPr>
              <a:defRPr lang="en-US" sz="1800" kern="1200" smtClean="0">
                <a:solidFill>
                  <a:schemeClr val="tx1"/>
                </a:solidFill>
                <a:latin typeface="+mn-lt"/>
              </a:defRPr>
            </a:lvl2pPr>
            <a:lvl3pPr>
              <a:defRPr lang="en-US" sz="1800" smtClean="0">
                <a:latin typeface="+mn-lt"/>
                <a:cs typeface="+mn-cs"/>
              </a:defRPr>
            </a:lvl3pPr>
            <a:lvl4pPr>
              <a:defRPr lang="en-US" sz="1800" smtClean="0">
                <a:latin typeface="+mn-lt"/>
                <a:cs typeface="+mn-cs"/>
              </a:defRPr>
            </a:lvl4pPr>
            <a:lvl5pPr>
              <a:defRPr lang="en-US" sz="1800">
                <a:latin typeface="+mn-lt"/>
                <a:cs typeface="+mn-cs"/>
              </a:defRPr>
            </a:lvl5pPr>
          </a:lstStyle>
          <a:p>
            <a:pPr lvl="0" algn="ctr" defTabSz="914400" latinLnBrk="0">
              <a:spcBef>
                <a:spcPct val="50000"/>
              </a:spcBef>
            </a:pPr>
            <a:endParaRPr lang="en-US" dirty="0"/>
          </a:p>
        </p:txBody>
      </p:sp>
      <p:sp>
        <p:nvSpPr>
          <p:cNvPr id="5" name="Picture Placeholder 4">
            <a:extLst>
              <a:ext uri="{FF2B5EF4-FFF2-40B4-BE49-F238E27FC236}">
                <a16:creationId xmlns:a16="http://schemas.microsoft.com/office/drawing/2014/main" id="{862D5B62-23AA-43D6-8872-87AF168CFF10}"/>
              </a:ext>
            </a:extLst>
          </p:cNvPr>
          <p:cNvSpPr>
            <a:spLocks noGrp="1"/>
          </p:cNvSpPr>
          <p:nvPr>
            <p:ph type="pic" sz="quarter" idx="12"/>
          </p:nvPr>
        </p:nvSpPr>
        <p:spPr>
          <a:xfrm>
            <a:off x="684213" y="1033463"/>
            <a:ext cx="2033587" cy="1204912"/>
          </a:xfrm>
        </p:spPr>
        <p:txBody>
          <a:bodyPr/>
          <a:lstStyle/>
          <a:p>
            <a:endParaRPr lang="en-US"/>
          </a:p>
        </p:txBody>
      </p:sp>
      <p:sp>
        <p:nvSpPr>
          <p:cNvPr id="8" name="Picture Placeholder 7">
            <a:extLst>
              <a:ext uri="{FF2B5EF4-FFF2-40B4-BE49-F238E27FC236}">
                <a16:creationId xmlns:a16="http://schemas.microsoft.com/office/drawing/2014/main" id="{F217C94C-8F20-4F70-A40A-A05F0B55BBF6}"/>
              </a:ext>
            </a:extLst>
          </p:cNvPr>
          <p:cNvSpPr>
            <a:spLocks noGrp="1"/>
          </p:cNvSpPr>
          <p:nvPr>
            <p:ph type="pic" sz="quarter" idx="13"/>
          </p:nvPr>
        </p:nvSpPr>
        <p:spPr>
          <a:xfrm>
            <a:off x="4813300" y="2538413"/>
            <a:ext cx="3527425" cy="2930525"/>
          </a:xfrm>
        </p:spPr>
        <p:txBody>
          <a:bodyPr/>
          <a:lstStyle/>
          <a:p>
            <a:endParaRPr lang="en-US"/>
          </a:p>
        </p:txBody>
      </p:sp>
    </p:spTree>
    <p:extLst>
      <p:ext uri="{BB962C8B-B14F-4D97-AF65-F5344CB8AC3E}">
        <p14:creationId xmlns:p14="http://schemas.microsoft.com/office/powerpoint/2010/main" val="39836359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Outline">
    <p:bg>
      <p:bgPr>
        <a:gradFill flip="none" rotWithShape="1">
          <a:gsLst>
            <a:gs pos="0">
              <a:srgbClr val="2D5B30"/>
            </a:gs>
            <a:gs pos="100000">
              <a:srgbClr val="3D6667"/>
            </a:gs>
            <a:gs pos="100000">
              <a:srgbClr val="9EC8E0"/>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Chapter Outline</a:t>
            </a:r>
          </a:p>
        </p:txBody>
      </p:sp>
      <p:sp>
        <p:nvSpPr>
          <p:cNvPr id="6" name="Text Placeholder 5"/>
          <p:cNvSpPr>
            <a:spLocks noGrp="1"/>
          </p:cNvSpPr>
          <p:nvPr>
            <p:ph type="body" sz="quarter" idx="10"/>
          </p:nvPr>
        </p:nvSpPr>
        <p:spPr>
          <a:xfrm>
            <a:off x="533401" y="1219200"/>
            <a:ext cx="8161866" cy="4876800"/>
          </a:xfrm>
        </p:spPr>
        <p:txBody>
          <a:bodyPr/>
          <a:lstStyle>
            <a:lvl1pPr marL="0" indent="0" algn="ctr">
              <a:spcBef>
                <a:spcPts val="600"/>
              </a:spcBef>
              <a:spcAft>
                <a:spcPts val="1200"/>
              </a:spcAft>
              <a:defRPr sz="2800">
                <a:solidFill>
                  <a:srgbClr val="0067B3"/>
                </a:solidFill>
              </a:defRPr>
            </a:lvl1pPr>
          </a:lstStyle>
          <a:p>
            <a:pPr lvl="0"/>
            <a:r>
              <a:rPr lang="en-US"/>
              <a:t>Edit Master text styles</a:t>
            </a:r>
          </a:p>
        </p:txBody>
      </p:sp>
      <p:sp>
        <p:nvSpPr>
          <p:cNvPr id="4" name="Round Diagonal Corner Rectangle 3"/>
          <p:cNvSpPr/>
          <p:nvPr/>
        </p:nvSpPr>
        <p:spPr>
          <a:xfrm>
            <a:off x="266700" y="786245"/>
            <a:ext cx="8610600" cy="5715000"/>
          </a:xfrm>
          <a:prstGeom prst="round2DiagRect">
            <a:avLst/>
          </a:prstGeom>
          <a:solidFill>
            <a:schemeClr val="bg1"/>
          </a:solidFill>
          <a:ln>
            <a:solidFill>
              <a:srgbClr val="E4EDD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0"/>
          <p:cNvSpPr>
            <a:spLocks noGrp="1"/>
          </p:cNvSpPr>
          <p:nvPr>
            <p:ph sz="quarter" idx="11" hasCustomPrompt="1"/>
          </p:nvPr>
        </p:nvSpPr>
        <p:spPr>
          <a:xfrm>
            <a:off x="4493726" y="1000897"/>
            <a:ext cx="3995366" cy="5265432"/>
          </a:xfrm>
          <a:prstGeom prst="rect">
            <a:avLst/>
          </a:prstGeom>
          <a:noFill/>
        </p:spPr>
        <p:txBody>
          <a:bodyPr anchor="ctr"/>
          <a:lstStyle>
            <a:lvl1pPr marL="0" indent="0" algn="ctr">
              <a:lnSpc>
                <a:spcPts val="2400"/>
              </a:lnSpc>
              <a:spcBef>
                <a:spcPts val="0"/>
              </a:spcBef>
              <a:spcAft>
                <a:spcPts val="600"/>
              </a:spcAft>
              <a:buFont typeface="Arial" panose="020B0604020202020204" pitchFamily="34" charset="0"/>
              <a:buNone/>
              <a:defRPr sz="2400">
                <a:solidFill>
                  <a:srgbClr val="2E3639"/>
                </a:solidFill>
                <a:latin typeface="Arial Narrow" panose="020B0606020202030204" pitchFamily="34" charset="0"/>
              </a:defRPr>
            </a:lvl1pPr>
            <a:lvl2pPr marL="342900" indent="0" algn="ctr">
              <a:buNone/>
              <a:defRPr sz="2400"/>
            </a:lvl2pPr>
            <a:lvl3pPr marL="692150" indent="0" algn="ctr">
              <a:buFont typeface="Arial" panose="020B0604020202020204" pitchFamily="34" charset="0"/>
              <a:buNone/>
              <a:defRPr sz="2400"/>
            </a:lvl3pPr>
            <a:lvl4pPr marL="688975" indent="0" algn="ctr">
              <a:buNone/>
              <a:defRPr sz="2400"/>
            </a:lvl4pPr>
            <a:lvl5pPr marL="1027113" indent="0" algn="ctr">
              <a:buNone/>
              <a:defRPr sz="2400"/>
            </a:lvl5pPr>
          </a:lstStyle>
          <a:p>
            <a:pPr lvl="0"/>
            <a:r>
              <a:rPr lang="en-US" dirty="0"/>
              <a:t>Click to edit Master text styles</a:t>
            </a:r>
          </a:p>
        </p:txBody>
      </p:sp>
      <p:sp>
        <p:nvSpPr>
          <p:cNvPr id="5" name="Picture Placeholder 4"/>
          <p:cNvSpPr>
            <a:spLocks noGrp="1"/>
          </p:cNvSpPr>
          <p:nvPr>
            <p:ph type="pic" sz="quarter" idx="12"/>
          </p:nvPr>
        </p:nvSpPr>
        <p:spPr>
          <a:xfrm>
            <a:off x="592138" y="1990725"/>
            <a:ext cx="1504950" cy="2097088"/>
          </a:xfrm>
        </p:spPr>
        <p:txBody>
          <a:bodyPr/>
          <a:lstStyle/>
          <a:p>
            <a:endParaRPr lang="en-US"/>
          </a:p>
        </p:txBody>
      </p:sp>
    </p:spTree>
    <p:extLst>
      <p:ext uri="{BB962C8B-B14F-4D97-AF65-F5344CB8AC3E}">
        <p14:creationId xmlns:p14="http://schemas.microsoft.com/office/powerpoint/2010/main" val="166170407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utline">
    <p:bg>
      <p:bgPr>
        <a:gradFill flip="none" rotWithShape="1">
          <a:gsLst>
            <a:gs pos="0">
              <a:srgbClr val="2D5B30"/>
            </a:gs>
            <a:gs pos="100000">
              <a:srgbClr val="3D6667"/>
            </a:gs>
            <a:gs pos="100000">
              <a:srgbClr val="9EC8E0"/>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Chapter Outline</a:t>
            </a:r>
          </a:p>
        </p:txBody>
      </p:sp>
      <p:sp>
        <p:nvSpPr>
          <p:cNvPr id="6" name="Text Placeholder 5"/>
          <p:cNvSpPr>
            <a:spLocks noGrp="1"/>
          </p:cNvSpPr>
          <p:nvPr>
            <p:ph type="body" sz="quarter" idx="10"/>
          </p:nvPr>
        </p:nvSpPr>
        <p:spPr>
          <a:xfrm>
            <a:off x="533401" y="1219200"/>
            <a:ext cx="8161866" cy="4876800"/>
          </a:xfrm>
        </p:spPr>
        <p:txBody>
          <a:bodyPr/>
          <a:lstStyle>
            <a:lvl1pPr marL="0" indent="0" algn="ctr">
              <a:spcBef>
                <a:spcPts val="600"/>
              </a:spcBef>
              <a:spcAft>
                <a:spcPts val="1200"/>
              </a:spcAft>
              <a:defRPr sz="2800">
                <a:solidFill>
                  <a:srgbClr val="0067B3"/>
                </a:solidFill>
              </a:defRPr>
            </a:lvl1pPr>
          </a:lstStyle>
          <a:p>
            <a:pPr lvl="0"/>
            <a:r>
              <a:rPr lang="en-US"/>
              <a:t>Edit Master text styles</a:t>
            </a:r>
          </a:p>
        </p:txBody>
      </p:sp>
      <p:sp>
        <p:nvSpPr>
          <p:cNvPr id="4" name="Round Diagonal Corner Rectangle 3"/>
          <p:cNvSpPr/>
          <p:nvPr/>
        </p:nvSpPr>
        <p:spPr>
          <a:xfrm>
            <a:off x="266700" y="786245"/>
            <a:ext cx="8610600" cy="5715000"/>
          </a:xfrm>
          <a:prstGeom prst="round2DiagRect">
            <a:avLst/>
          </a:prstGeom>
          <a:solidFill>
            <a:schemeClr val="bg1"/>
          </a:solidFill>
          <a:ln>
            <a:solidFill>
              <a:srgbClr val="E4EDD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0"/>
          <p:cNvSpPr>
            <a:spLocks noGrp="1"/>
          </p:cNvSpPr>
          <p:nvPr>
            <p:ph sz="quarter" idx="11" hasCustomPrompt="1"/>
          </p:nvPr>
        </p:nvSpPr>
        <p:spPr>
          <a:xfrm>
            <a:off x="4493726" y="1000897"/>
            <a:ext cx="3995366" cy="5265432"/>
          </a:xfrm>
          <a:prstGeom prst="rect">
            <a:avLst/>
          </a:prstGeom>
          <a:noFill/>
        </p:spPr>
        <p:txBody>
          <a:bodyPr anchor="ctr"/>
          <a:lstStyle>
            <a:lvl1pPr marL="0" indent="0" algn="ctr">
              <a:lnSpc>
                <a:spcPts val="2400"/>
              </a:lnSpc>
              <a:spcBef>
                <a:spcPts val="0"/>
              </a:spcBef>
              <a:spcAft>
                <a:spcPts val="600"/>
              </a:spcAft>
              <a:buFont typeface="Arial" panose="020B0604020202020204" pitchFamily="34" charset="0"/>
              <a:buNone/>
              <a:defRPr sz="2400">
                <a:solidFill>
                  <a:srgbClr val="2E3639"/>
                </a:solidFill>
                <a:latin typeface="Arial Narrow" panose="020B0606020202030204" pitchFamily="34" charset="0"/>
              </a:defRPr>
            </a:lvl1pPr>
            <a:lvl2pPr marL="342900" indent="0" algn="ctr">
              <a:buNone/>
              <a:defRPr sz="2400"/>
            </a:lvl2pPr>
            <a:lvl3pPr marL="692150" indent="0" algn="ctr">
              <a:buFont typeface="Arial" panose="020B0604020202020204" pitchFamily="34" charset="0"/>
              <a:buNone/>
              <a:defRPr sz="2400"/>
            </a:lvl3pPr>
            <a:lvl4pPr marL="688975" indent="0" algn="ctr">
              <a:buNone/>
              <a:defRPr sz="2400"/>
            </a:lvl4pPr>
            <a:lvl5pPr marL="1027113" indent="0" algn="ctr">
              <a:buNone/>
              <a:defRPr sz="2400"/>
            </a:lvl5pPr>
          </a:lstStyle>
          <a:p>
            <a:pPr lvl="0"/>
            <a:r>
              <a:rPr lang="en-US" dirty="0"/>
              <a:t>Click to edit Master text styles</a:t>
            </a:r>
          </a:p>
        </p:txBody>
      </p:sp>
    </p:spTree>
    <p:extLst>
      <p:ext uri="{BB962C8B-B14F-4D97-AF65-F5344CB8AC3E}">
        <p14:creationId xmlns:p14="http://schemas.microsoft.com/office/powerpoint/2010/main" val="2759343064"/>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p:bg>
      <p:bgPr>
        <a:gradFill>
          <a:gsLst>
            <a:gs pos="100000">
              <a:srgbClr val="FCC425"/>
            </a:gs>
            <a:gs pos="0">
              <a:srgbClr val="FCC425"/>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 y="230776"/>
            <a:ext cx="8760823" cy="840377"/>
          </a:xfrm>
          <a:prstGeom prst="rect">
            <a:avLst/>
          </a:prstGeom>
          <a:noFill/>
          <a:ln>
            <a:noFill/>
          </a:ln>
          <a:effectLst>
            <a:outerShdw blurRad="63500" sx="102000" sy="102000" algn="ctr" rotWithShape="0">
              <a:prstClr val="black">
                <a:alpha val="40000"/>
              </a:prstClr>
            </a:outerShdw>
          </a:effectLst>
        </p:spPr>
        <p:txBody>
          <a:bodyPr/>
          <a:lstStyle>
            <a:lvl1pPr>
              <a:defRPr b="1">
                <a:solidFill>
                  <a:srgbClr val="006AA9"/>
                </a:solidFill>
                <a:latin typeface="Arial Narrow" panose="020B0606020202030204" pitchFamily="34" charset="0"/>
              </a:defRPr>
            </a:lvl1pPr>
          </a:lstStyle>
          <a:p>
            <a:r>
              <a:rPr lang="en-US"/>
              <a:t>Click to edit Master title style</a:t>
            </a:r>
            <a:endParaRPr lang="en-US" dirty="0"/>
          </a:p>
        </p:txBody>
      </p:sp>
      <p:sp>
        <p:nvSpPr>
          <p:cNvPr id="3" name="Round Same Side Corner Rectangle 2"/>
          <p:cNvSpPr/>
          <p:nvPr/>
        </p:nvSpPr>
        <p:spPr>
          <a:xfrm>
            <a:off x="182880" y="230270"/>
            <a:ext cx="8760823" cy="6475330"/>
          </a:xfrm>
          <a:prstGeom prst="round2Same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6"/>
          <p:cNvSpPr>
            <a:spLocks noGrp="1"/>
          </p:cNvSpPr>
          <p:nvPr>
            <p:ph type="body" sz="quarter" idx="10"/>
          </p:nvPr>
        </p:nvSpPr>
        <p:spPr>
          <a:xfrm>
            <a:off x="346785" y="1178729"/>
            <a:ext cx="8542002" cy="5290070"/>
          </a:xfrm>
          <a:prstGeom prst="rect">
            <a:avLst/>
          </a:prstGeom>
          <a:noFill/>
          <a:ln>
            <a:noFill/>
          </a:ln>
          <a:effectLst>
            <a:outerShdw blurRad="63500" sx="102000" sy="102000" algn="ctr" rotWithShape="0">
              <a:prstClr val="black">
                <a:alpha val="40000"/>
              </a:prstClr>
            </a:outerShdw>
          </a:effectLst>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p:nvCxnSpPr>
        <p:spPr>
          <a:xfrm>
            <a:off x="182880" y="1124940"/>
            <a:ext cx="8733364" cy="1111"/>
          </a:xfrm>
          <a:prstGeom prst="line">
            <a:avLst/>
          </a:prstGeom>
          <a:ln w="57150">
            <a:solidFill>
              <a:srgbClr val="AF563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66119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gradFill>
          <a:gsLst>
            <a:gs pos="100000">
              <a:srgbClr val="D1AD63"/>
            </a:gs>
            <a:gs pos="0">
              <a:srgbClr val="DFD3AB"/>
            </a:gs>
          </a:gsLst>
          <a:lin ang="5400000" scaled="1"/>
        </a:grad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480769" y="177112"/>
            <a:ext cx="8102108"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18" name="Rectangle 2"/>
          <p:cNvSpPr/>
          <p:nvPr userDrawn="1"/>
        </p:nvSpPr>
        <p:spPr>
          <a:xfrm>
            <a:off x="80660" y="57663"/>
            <a:ext cx="8890317"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119448"/>
            <a:ext cx="8734679" cy="0"/>
          </a:xfrm>
          <a:prstGeom prst="line">
            <a:avLst/>
          </a:prstGeom>
          <a:ln w="57150">
            <a:solidFill>
              <a:srgbClr val="E4EDD7"/>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9637" y="1112108"/>
            <a:ext cx="8624103"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204281" y="6712695"/>
            <a:ext cx="8709459" cy="0"/>
          </a:xfrm>
          <a:prstGeom prst="line">
            <a:avLst/>
          </a:prstGeom>
          <a:ln w="57150">
            <a:solidFill>
              <a:srgbClr val="E4EDD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913740" y="1104327"/>
            <a:ext cx="1660" cy="5608368"/>
          </a:xfrm>
          <a:prstGeom prst="line">
            <a:avLst/>
          </a:prstGeom>
          <a:ln w="57150">
            <a:solidFill>
              <a:srgbClr val="E4EDD7"/>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8" idx="0"/>
          </p:cNvCxnSpPr>
          <p:nvPr/>
        </p:nvCxnSpPr>
        <p:spPr>
          <a:xfrm>
            <a:off x="80660" y="107090"/>
            <a:ext cx="207318" cy="1005018"/>
          </a:xfrm>
          <a:prstGeom prst="line">
            <a:avLst/>
          </a:prstGeom>
          <a:ln w="57150">
            <a:solidFill>
              <a:srgbClr val="E4EDD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8" idx="1"/>
          </p:cNvCxnSpPr>
          <p:nvPr/>
        </p:nvCxnSpPr>
        <p:spPr>
          <a:xfrm>
            <a:off x="8736199" y="57663"/>
            <a:ext cx="177541" cy="1054445"/>
          </a:xfrm>
          <a:prstGeom prst="line">
            <a:avLst/>
          </a:prstGeom>
          <a:ln w="57150">
            <a:solidFill>
              <a:srgbClr val="E4EDD7"/>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 Placeholder 6"/>
          <p:cNvSpPr>
            <a:spLocks noGrp="1"/>
          </p:cNvSpPr>
          <p:nvPr>
            <p:ph type="body" sz="quarter" idx="10"/>
          </p:nvPr>
        </p:nvSpPr>
        <p:spPr>
          <a:xfrm>
            <a:off x="478361" y="1219686"/>
            <a:ext cx="8326006"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4" name="Straight Connector 3"/>
          <p:cNvCxnSpPr/>
          <p:nvPr/>
        </p:nvCxnSpPr>
        <p:spPr>
          <a:xfrm flipH="1">
            <a:off x="287978" y="1091970"/>
            <a:ext cx="1660" cy="5620725"/>
          </a:xfrm>
          <a:prstGeom prst="line">
            <a:avLst/>
          </a:prstGeom>
          <a:ln w="57150">
            <a:solidFill>
              <a:srgbClr val="E4EDD7"/>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8" idx="3"/>
            <a:endCxn id="18" idx="2"/>
          </p:cNvCxnSpPr>
          <p:nvPr/>
        </p:nvCxnSpPr>
        <p:spPr>
          <a:xfrm>
            <a:off x="241298" y="1104326"/>
            <a:ext cx="8729679" cy="0"/>
          </a:xfrm>
          <a:prstGeom prst="line">
            <a:avLst/>
          </a:prstGeom>
          <a:ln w="57150">
            <a:solidFill>
              <a:srgbClr val="3D666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A63BD288-F21D-463B-9901-79FCB97DFFB6}"/>
              </a:ext>
            </a:extLst>
          </p:cNvPr>
          <p:cNvSpPr>
            <a:spLocks noGrp="1"/>
          </p:cNvSpPr>
          <p:nvPr>
            <p:ph type="body" sz="quarter" idx="11"/>
          </p:nvPr>
        </p:nvSpPr>
        <p:spPr>
          <a:xfrm>
            <a:off x="489397" y="154547"/>
            <a:ext cx="8229153" cy="837642"/>
          </a:xfrm>
        </p:spPr>
        <p:txBody>
          <a:bodyPr anchor="ctr"/>
          <a:lstStyle>
            <a:lvl1pPr>
              <a:defRPr sz="2800" b="1">
                <a:solidFill>
                  <a:srgbClr val="A85232"/>
                </a:solidFill>
                <a:latin typeface="Arial Narrow" panose="020B0606020202030204" pitchFamily="34" charset="0"/>
              </a:defRPr>
            </a:lvl1pPr>
          </a:lstStyle>
          <a:p>
            <a:pPr lvl="0"/>
            <a:r>
              <a:rPr lang="en-US"/>
              <a:t>Edit Master text styles</a:t>
            </a:r>
          </a:p>
        </p:txBody>
      </p:sp>
      <p:sp>
        <p:nvSpPr>
          <p:cNvPr id="3" name="Content Placeholder 2"/>
          <p:cNvSpPr>
            <a:spLocks noGrp="1"/>
          </p:cNvSpPr>
          <p:nvPr>
            <p:ph sz="quarter" idx="12"/>
          </p:nvPr>
        </p:nvSpPr>
        <p:spPr>
          <a:xfrm>
            <a:off x="488950" y="2343150"/>
            <a:ext cx="8229600" cy="1420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477838" y="5024438"/>
            <a:ext cx="8256587" cy="1216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4"/>
          </p:nvPr>
        </p:nvSpPr>
        <p:spPr>
          <a:xfrm>
            <a:off x="6057900" y="2908300"/>
            <a:ext cx="2400300" cy="3200400"/>
          </a:xfrm>
        </p:spPr>
        <p:txBody>
          <a:bodyPr/>
          <a:lstStyle/>
          <a:p>
            <a:endParaRPr lang="en-US"/>
          </a:p>
        </p:txBody>
      </p:sp>
    </p:spTree>
    <p:extLst>
      <p:ext uri="{BB962C8B-B14F-4D97-AF65-F5344CB8AC3E}">
        <p14:creationId xmlns:p14="http://schemas.microsoft.com/office/powerpoint/2010/main" val="30616435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licker Question">
    <p:bg>
      <p:bgPr>
        <a:gradFill>
          <a:gsLst>
            <a:gs pos="100000">
              <a:srgbClr val="2D552D"/>
            </a:gs>
            <a:gs pos="0">
              <a:srgbClr val="AF5636"/>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289637" y="152400"/>
            <a:ext cx="8624103" cy="656029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bwMode="auto">
          <a:xfrm>
            <a:off x="480769" y="177112"/>
            <a:ext cx="8102108"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A85232"/>
                </a:solidFill>
                <a:latin typeface="Arial Narrow" panose="020B0606020202030204" pitchFamily="34" charset="0"/>
              </a:defRPr>
            </a:lvl1pPr>
          </a:lstStyle>
          <a:p>
            <a:r>
              <a:rPr lang="en-US"/>
              <a:t>Click to edit Master title style</a:t>
            </a:r>
            <a:endParaRPr lang="en-US" dirty="0"/>
          </a:p>
        </p:txBody>
      </p:sp>
      <p:sp>
        <p:nvSpPr>
          <p:cNvPr id="34" name="Text Placeholder 6"/>
          <p:cNvSpPr>
            <a:spLocks noGrp="1"/>
          </p:cNvSpPr>
          <p:nvPr>
            <p:ph type="body" sz="quarter" idx="10"/>
          </p:nvPr>
        </p:nvSpPr>
        <p:spPr>
          <a:xfrm>
            <a:off x="478361" y="1219686"/>
            <a:ext cx="8326006"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Picture Placeholder 2"/>
          <p:cNvSpPr>
            <a:spLocks noGrp="1"/>
          </p:cNvSpPr>
          <p:nvPr>
            <p:ph type="pic" sz="quarter" idx="11"/>
          </p:nvPr>
        </p:nvSpPr>
        <p:spPr>
          <a:xfrm>
            <a:off x="5943600" y="2387600"/>
            <a:ext cx="2247900" cy="3390900"/>
          </a:xfrm>
        </p:spPr>
        <p:txBody>
          <a:bodyPr/>
          <a:lstStyle/>
          <a:p>
            <a:endParaRPr lang="en-US"/>
          </a:p>
        </p:txBody>
      </p:sp>
      <p:sp>
        <p:nvSpPr>
          <p:cNvPr id="5" name="Content Placeholder 4"/>
          <p:cNvSpPr>
            <a:spLocks noGrp="1"/>
          </p:cNvSpPr>
          <p:nvPr>
            <p:ph sz="quarter" idx="12"/>
          </p:nvPr>
        </p:nvSpPr>
        <p:spPr>
          <a:xfrm>
            <a:off x="477838" y="3111500"/>
            <a:ext cx="4462462" cy="266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096072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gradFill>
          <a:gsLst>
            <a:gs pos="100000">
              <a:srgbClr val="2D552D"/>
            </a:gs>
            <a:gs pos="0">
              <a:srgbClr val="131B1A"/>
            </a:gs>
          </a:gsLst>
          <a:lin ang="5400000" scaled="1"/>
        </a:gradFill>
        <a:effectLst/>
      </p:bgPr>
    </p:bg>
    <p:spTree>
      <p:nvGrpSpPr>
        <p:cNvPr id="1" name=""/>
        <p:cNvGrpSpPr/>
        <p:nvPr/>
      </p:nvGrpSpPr>
      <p:grpSpPr>
        <a:xfrm>
          <a:off x="0" y="0"/>
          <a:ext cx="0" cy="0"/>
          <a:chOff x="0" y="0"/>
          <a:chExt cx="0" cy="0"/>
        </a:xfrm>
      </p:grpSpPr>
      <p:sp>
        <p:nvSpPr>
          <p:cNvPr id="3" name="Rounded Rectangle 2"/>
          <p:cNvSpPr/>
          <p:nvPr/>
        </p:nvSpPr>
        <p:spPr>
          <a:xfrm>
            <a:off x="198531" y="148046"/>
            <a:ext cx="8764353" cy="6583680"/>
          </a:xfrm>
          <a:prstGeom prst="roundRect">
            <a:avLst/>
          </a:prstGeom>
          <a:solidFill>
            <a:schemeClr val="bg1"/>
          </a:solidFill>
          <a:ln w="57150">
            <a:solidFill>
              <a:srgbClr val="A852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AA9"/>
              </a:solidFill>
            </a:endParaRPr>
          </a:p>
        </p:txBody>
      </p:sp>
      <p:sp>
        <p:nvSpPr>
          <p:cNvPr id="2" name="Title 1"/>
          <p:cNvSpPr>
            <a:spLocks noGrp="1"/>
          </p:cNvSpPr>
          <p:nvPr>
            <p:ph type="title"/>
          </p:nvPr>
        </p:nvSpPr>
        <p:spPr>
          <a:xfrm>
            <a:off x="513804" y="148046"/>
            <a:ext cx="8133805" cy="762000"/>
          </a:xfrm>
          <a:noFill/>
        </p:spPr>
        <p:txBody>
          <a:bodyPr anchor="t"/>
          <a:lstStyle>
            <a:lvl1pPr algn="ctr">
              <a:defRPr sz="2800">
                <a:solidFill>
                  <a:srgbClr val="A85232"/>
                </a:solidFill>
                <a:latin typeface="Arial Narrow" panose="020B0606020202030204" pitchFamily="34" charset="0"/>
              </a:defRPr>
            </a:lvl1pPr>
          </a:lstStyle>
          <a:p>
            <a:r>
              <a:rPr lang="en-US"/>
              <a:t>Click to edit Master title style</a:t>
            </a:r>
            <a:endParaRPr lang="en-US" dirty="0"/>
          </a:p>
        </p:txBody>
      </p:sp>
      <p:sp>
        <p:nvSpPr>
          <p:cNvPr id="5" name="Content Placeholder 4"/>
          <p:cNvSpPr>
            <a:spLocks noGrp="1"/>
          </p:cNvSpPr>
          <p:nvPr>
            <p:ph sz="quarter" idx="10"/>
          </p:nvPr>
        </p:nvSpPr>
        <p:spPr>
          <a:xfrm>
            <a:off x="434975" y="1366838"/>
            <a:ext cx="7848600" cy="800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1"/>
          </p:nvPr>
        </p:nvSpPr>
        <p:spPr>
          <a:xfrm>
            <a:off x="6391275" y="3143250"/>
            <a:ext cx="2068513" cy="2352675"/>
          </a:xfrm>
        </p:spPr>
        <p:txBody>
          <a:bodyPr/>
          <a:lstStyle/>
          <a:p>
            <a:endParaRPr lang="en-US"/>
          </a:p>
        </p:txBody>
      </p:sp>
      <p:sp>
        <p:nvSpPr>
          <p:cNvPr id="9" name="Content Placeholder 8"/>
          <p:cNvSpPr>
            <a:spLocks noGrp="1"/>
          </p:cNvSpPr>
          <p:nvPr>
            <p:ph sz="quarter" idx="12"/>
          </p:nvPr>
        </p:nvSpPr>
        <p:spPr>
          <a:xfrm>
            <a:off x="622300" y="3143250"/>
            <a:ext cx="5067300" cy="806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514350" y="4889500"/>
            <a:ext cx="5010150" cy="889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able Placeholder 12"/>
          <p:cNvSpPr>
            <a:spLocks noGrp="1"/>
          </p:cNvSpPr>
          <p:nvPr>
            <p:ph type="tbl" sz="quarter" idx="14"/>
          </p:nvPr>
        </p:nvSpPr>
        <p:spPr>
          <a:xfrm>
            <a:off x="4800600" y="2806700"/>
            <a:ext cx="1473200" cy="2222500"/>
          </a:xfrm>
        </p:spPr>
        <p:txBody>
          <a:bodyPr/>
          <a:lstStyle/>
          <a:p>
            <a:endParaRPr lang="en-US"/>
          </a:p>
        </p:txBody>
      </p:sp>
    </p:spTree>
    <p:extLst>
      <p:ext uri="{BB962C8B-B14F-4D97-AF65-F5344CB8AC3E}">
        <p14:creationId xmlns:p14="http://schemas.microsoft.com/office/powerpoint/2010/main" val="3496977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estions">
    <p:bg>
      <p:bgPr>
        <a:gradFill>
          <a:gsLst>
            <a:gs pos="100000">
              <a:srgbClr val="006AA9"/>
            </a:gs>
            <a:gs pos="0">
              <a:srgbClr val="3D6667"/>
            </a:gs>
          </a:gsLst>
          <a:lin ang="5400000" scaled="1"/>
        </a:gradFill>
        <a:effectLst/>
      </p:bgPr>
    </p:bg>
    <p:spTree>
      <p:nvGrpSpPr>
        <p:cNvPr id="1" name=""/>
        <p:cNvGrpSpPr/>
        <p:nvPr/>
      </p:nvGrpSpPr>
      <p:grpSpPr>
        <a:xfrm>
          <a:off x="0" y="0"/>
          <a:ext cx="0" cy="0"/>
          <a:chOff x="0" y="0"/>
          <a:chExt cx="0" cy="0"/>
        </a:xfrm>
      </p:grpSpPr>
      <p:sp>
        <p:nvSpPr>
          <p:cNvPr id="9" name="Bevel 8"/>
          <p:cNvSpPr/>
          <p:nvPr/>
        </p:nvSpPr>
        <p:spPr>
          <a:xfrm>
            <a:off x="0" y="0"/>
            <a:ext cx="9144000" cy="6858000"/>
          </a:xfrm>
          <a:prstGeom prst="bevel">
            <a:avLst/>
          </a:prstGeom>
          <a:gradFill>
            <a:gsLst>
              <a:gs pos="100000">
                <a:srgbClr val="7C634D"/>
              </a:gs>
              <a:gs pos="0">
                <a:srgbClr val="9E263D"/>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p:cNvCxnSpPr/>
          <p:nvPr/>
        </p:nvCxnSpPr>
        <p:spPr>
          <a:xfrm>
            <a:off x="2347784" y="2260933"/>
            <a:ext cx="5074992" cy="0"/>
          </a:xfrm>
          <a:prstGeom prst="line">
            <a:avLst/>
          </a:prstGeom>
          <a:ln w="571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38200" y="838200"/>
            <a:ext cx="7467600"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p:nvPr>
        </p:nvSpPr>
        <p:spPr>
          <a:xfrm>
            <a:off x="1646704" y="2640071"/>
            <a:ext cx="5776071" cy="2752200"/>
          </a:xfrm>
          <a:noFill/>
          <a:ln>
            <a:noFill/>
          </a:ln>
        </p:spPr>
        <p:txBody>
          <a:bodyPr vert="horz" wrap="square" lIns="91440" tIns="45720" rIns="91440" bIns="45720" numCol="1" anchor="ctr" anchorCtr="0" compatLnSpc="1">
            <a:prstTxWarp prst="textNoShape">
              <a:avLst/>
            </a:prstTxWarp>
          </a:bodyPr>
          <a:lstStyle>
            <a:lvl1pPr>
              <a:lnSpc>
                <a:spcPts val="2800"/>
              </a:lnSpc>
              <a:spcAft>
                <a:spcPts val="1800"/>
              </a:spcAft>
              <a:defRPr lang="en-US" sz="2800" b="1" smtClean="0">
                <a:solidFill>
                  <a:srgbClr val="0067B3"/>
                </a:solidFill>
                <a:latin typeface="Arial Narrow" panose="020B0606020202030204" pitchFamily="34" charset="0"/>
              </a:defRPr>
            </a:lvl1pPr>
            <a:lvl2pPr>
              <a:defRPr lang="en-US" smtClean="0">
                <a:solidFill>
                  <a:schemeClr val="bg1"/>
                </a:solidFill>
              </a:defRPr>
            </a:lvl2pPr>
            <a:lvl3pPr>
              <a:defRPr lang="en-US" sz="2400" smtClean="0">
                <a:solidFill>
                  <a:schemeClr val="bg1"/>
                </a:solidFill>
              </a:defRPr>
            </a:lvl3pPr>
            <a:lvl4pPr>
              <a:defRPr lang="en-US" smtClean="0">
                <a:solidFill>
                  <a:schemeClr val="bg1"/>
                </a:solidFill>
              </a:defRPr>
            </a:lvl4pPr>
            <a:lvl5pPr>
              <a:defRPr lang="en-US">
                <a:solidFill>
                  <a:schemeClr val="bg1"/>
                </a:solidFill>
              </a:defRPr>
            </a:lvl5pPr>
          </a:lstStyle>
          <a:p>
            <a:pPr lvl="0" algn="ctr">
              <a:lnSpc>
                <a:spcPts val="2400"/>
              </a:lnSpc>
              <a:spcBef>
                <a:spcPts val="0"/>
              </a:spcBef>
              <a:spcAft>
                <a:spcPts val="600"/>
              </a:spcAft>
              <a:buFont typeface="Arial" panose="020B0604020202020204" pitchFamily="34" charset="0"/>
            </a:pPr>
            <a:r>
              <a:rPr lang="en-US"/>
              <a:t>Edit Master text styles</a:t>
            </a:r>
          </a:p>
        </p:txBody>
      </p:sp>
      <p:sp>
        <p:nvSpPr>
          <p:cNvPr id="6" name="Title 5"/>
          <p:cNvSpPr>
            <a:spLocks noGrp="1"/>
          </p:cNvSpPr>
          <p:nvPr>
            <p:ph type="title"/>
          </p:nvPr>
        </p:nvSpPr>
        <p:spPr>
          <a:xfrm>
            <a:off x="2557474" y="1774219"/>
            <a:ext cx="5174586" cy="486714"/>
          </a:xfrm>
        </p:spPr>
        <p:txBody>
          <a:bodyPr/>
          <a:lstStyle>
            <a:lvl1pPr algn="l">
              <a:defRPr>
                <a:solidFill>
                  <a:srgbClr val="0067B3"/>
                </a:solidFill>
                <a:latin typeface="Arial Narrow" panose="020B0606020202030204" pitchFamily="34" charset="0"/>
              </a:defRPr>
            </a:lvl1pPr>
          </a:lstStyle>
          <a:p>
            <a:r>
              <a:rPr lang="en-US"/>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835" y="1605556"/>
            <a:ext cx="1164437" cy="1310754"/>
          </a:xfrm>
          <a:prstGeom prst="rect">
            <a:avLst/>
          </a:prstGeom>
        </p:spPr>
      </p:pic>
    </p:spTree>
    <p:extLst>
      <p:ext uri="{BB962C8B-B14F-4D97-AF65-F5344CB8AC3E}">
        <p14:creationId xmlns:p14="http://schemas.microsoft.com/office/powerpoint/2010/main" val="1777745475"/>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solidFill>
                  <a:srgbClr val="00006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0055566"/>
      </p:ext>
    </p:extLst>
  </p:cSld>
  <p:clrMapOvr>
    <a:masterClrMapping/>
  </p:clrMapOvr>
  <p:transition>
    <p:wipe dir="r"/>
  </p:transition>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14475" y="236538"/>
            <a:ext cx="7197725" cy="1195387"/>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Footer Placeholder 3"/>
          <p:cNvSpPr>
            <a:spLocks noGrp="1"/>
          </p:cNvSpPr>
          <p:nvPr>
            <p:ph type="ftr" sz="quarter" idx="10"/>
          </p:nvPr>
        </p:nvSpPr>
        <p:spPr>
          <a:xfrm>
            <a:off x="515938" y="6289675"/>
            <a:ext cx="7488237" cy="476250"/>
          </a:xfrm>
          <a:prstGeom prst="rect">
            <a:avLst/>
          </a:prstGeom>
        </p:spPr>
        <p:txBody>
          <a:bodyPr/>
          <a:lstStyle>
            <a:lvl1pPr>
              <a:defRPr/>
            </a:lvl1pPr>
          </a:lstStyle>
          <a:p>
            <a:pPr>
              <a:defRPr/>
            </a:pPr>
            <a:r>
              <a:rPr lang="en-US" dirty="0"/>
              <a:t>CHAPTER 5</a:t>
            </a:r>
            <a:r>
              <a:rPr lang="en-US" sz="2200" dirty="0"/>
              <a:t>  The Open Economy</a:t>
            </a:r>
          </a:p>
        </p:txBody>
      </p:sp>
    </p:spTree>
    <p:extLst>
      <p:ext uri="{BB962C8B-B14F-4D97-AF65-F5344CB8AC3E}">
        <p14:creationId xmlns:p14="http://schemas.microsoft.com/office/powerpoint/2010/main" val="101918320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spcBef>
                <a:spcPts val="0"/>
              </a:spcBef>
            </a:pPr>
            <a:r>
              <a:rPr lang="en-US" dirty="0"/>
              <a:t>Click to edit Master text style</a:t>
            </a:r>
          </a:p>
          <a:p>
            <a:pPr lvl="1">
              <a:buClr>
                <a:srgbClr val="7C634D"/>
              </a:buClr>
            </a:pPr>
            <a:r>
              <a:rPr lang="en-US" dirty="0"/>
              <a:t>Second level</a:t>
            </a:r>
          </a:p>
          <a:p>
            <a:pPr lvl="2">
              <a:buSzPct val="75000"/>
              <a:buFont typeface="Wingdings" panose="05000000000000000000" pitchFamily="2" charset="2"/>
              <a:buChar char="§"/>
            </a:pPr>
            <a:r>
              <a:rPr lang="en-US" dirty="0"/>
              <a:t>Third level</a:t>
            </a:r>
          </a:p>
          <a:p>
            <a:pPr lvl="4">
              <a:buClr>
                <a:srgbClr val="7C634D"/>
              </a:buClr>
            </a:pPr>
            <a:r>
              <a:rPr lang="en-US" dirty="0"/>
              <a:t>Fourth Level</a:t>
            </a:r>
          </a:p>
        </p:txBody>
      </p:sp>
      <p:sp>
        <p:nvSpPr>
          <p:cNvPr id="1026" name="Title Placeholder 1"/>
          <p:cNvSpPr>
            <a:spLocks noGrp="1"/>
          </p:cNvSpPr>
          <p:nvPr>
            <p:ph type="title"/>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4" name="Rectangle 10">
            <a:extLst>
              <a:ext uri="{FF2B5EF4-FFF2-40B4-BE49-F238E27FC236}">
                <a16:creationId xmlns:a16="http://schemas.microsoft.com/office/drawing/2014/main" id="{CA7BE932-3FA3-4689-9B4F-7AF646CC8596}"/>
              </a:ext>
            </a:extLst>
          </p:cNvPr>
          <p:cNvSpPr>
            <a:spLocks noChangeArrowheads="1"/>
          </p:cNvSpPr>
          <p:nvPr/>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3</a:t>
            </a:r>
            <a:r>
              <a:rPr lang="en-US" sz="1700" dirty="0">
                <a:solidFill>
                  <a:srgbClr val="198A46"/>
                </a:solidFill>
                <a:cs typeface="+mn-cs"/>
              </a:rPr>
              <a:t>  </a:t>
            </a:r>
            <a:r>
              <a:rPr lang="en-US" sz="2100" dirty="0">
                <a:solidFill>
                  <a:srgbClr val="198A46"/>
                </a:solidFill>
                <a:cs typeface="+mn-cs"/>
              </a:rPr>
              <a:t>National Income</a:t>
            </a:r>
          </a:p>
        </p:txBody>
      </p:sp>
      <p:sp>
        <p:nvSpPr>
          <p:cNvPr id="5" name="Rectangle 10">
            <a:extLst>
              <a:ext uri="{FF2B5EF4-FFF2-40B4-BE49-F238E27FC236}">
                <a16:creationId xmlns:a16="http://schemas.microsoft.com/office/drawing/2014/main" id="{20290441-3196-447C-9BF3-1C87E3CF2A73}"/>
              </a:ext>
            </a:extLst>
          </p:cNvPr>
          <p:cNvSpPr>
            <a:spLocks noChangeArrowheads="1"/>
          </p:cNvSpPr>
          <p:nvPr/>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1</a:t>
            </a:r>
            <a:r>
              <a:rPr lang="en-US" sz="1700" dirty="0">
                <a:solidFill>
                  <a:srgbClr val="198A46"/>
                </a:solidFill>
                <a:cs typeface="+mn-cs"/>
              </a:rPr>
              <a:t> </a:t>
            </a:r>
            <a:r>
              <a:rPr lang="en-US" sz="2100" dirty="0">
                <a:solidFill>
                  <a:srgbClr val="198A46"/>
                </a:solidFill>
                <a:cs typeface="+mn-cs"/>
              </a:rPr>
              <a:t>The Science of Macroeconomics</a:t>
            </a:r>
          </a:p>
        </p:txBody>
      </p:sp>
      <p:sp>
        <p:nvSpPr>
          <p:cNvPr id="6" name="Rectangle 10">
            <a:extLst>
              <a:ext uri="{FF2B5EF4-FFF2-40B4-BE49-F238E27FC236}">
                <a16:creationId xmlns:a16="http://schemas.microsoft.com/office/drawing/2014/main" id="{BE8C84ED-61AC-4895-AF27-DB981D4486D2}"/>
              </a:ext>
            </a:extLst>
          </p:cNvPr>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6</a:t>
            </a:r>
            <a:r>
              <a:rPr lang="en-US" sz="1700" dirty="0">
                <a:solidFill>
                  <a:srgbClr val="198A46"/>
                </a:solidFill>
                <a:cs typeface="+mn-cs"/>
              </a:rPr>
              <a:t>  </a:t>
            </a:r>
            <a:r>
              <a:rPr lang="en-US" sz="2100" dirty="0">
                <a:solidFill>
                  <a:srgbClr val="198A46"/>
                </a:solidFill>
                <a:cs typeface="+mn-cs"/>
              </a:rPr>
              <a:t>The Open Economy</a:t>
            </a:r>
          </a:p>
        </p:txBody>
      </p:sp>
    </p:spTree>
    <p:extLst>
      <p:ext uri="{BB962C8B-B14F-4D97-AF65-F5344CB8AC3E}">
        <p14:creationId xmlns:p14="http://schemas.microsoft.com/office/powerpoint/2010/main" val="1905387427"/>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6" r:id="rId9"/>
    <p:sldLayoutId id="2147483907" r:id="rId10"/>
    <p:sldLayoutId id="2147483908" r:id="rId11"/>
  </p:sldLayoutIdLst>
  <p:transition>
    <p:wipe dir="r"/>
  </p:transition>
  <p:hf sldNum="0" hdr="0" dt="0"/>
  <p:txStyles>
    <p:titleStyle>
      <a:lvl1pPr algn="ctr" rtl="0" eaLnBrk="1" fontAlgn="base" hangingPunct="1">
        <a:spcBef>
          <a:spcPct val="0"/>
        </a:spcBef>
        <a:spcAft>
          <a:spcPct val="0"/>
        </a:spcAft>
        <a:defRPr lang="en-US" sz="2800" b="1" kern="1200">
          <a:solidFill>
            <a:srgbClr val="0067B3"/>
          </a:solidFill>
          <a:latin typeface="Arial Narrow" panose="020B0606020202030204" pitchFamily="34" charset="0"/>
          <a:ea typeface="+mj-ea"/>
          <a:cs typeface="Arial" pitchFamily="34" charset="0"/>
        </a:defRPr>
      </a:lvl1pPr>
      <a:lvl2pPr algn="ctr" rtl="0" eaLnBrk="1" fontAlgn="base" hangingPunct="1">
        <a:spcBef>
          <a:spcPct val="0"/>
        </a:spcBef>
        <a:spcAft>
          <a:spcPct val="0"/>
        </a:spcAft>
        <a:defRPr sz="3200" b="1">
          <a:solidFill>
            <a:srgbClr val="330066"/>
          </a:solidFill>
          <a:latin typeface="Arial" pitchFamily="34" charset="0"/>
          <a:cs typeface="Arial" pitchFamily="34" charset="0"/>
        </a:defRPr>
      </a:lvl2pPr>
      <a:lvl3pPr algn="ctr" rtl="0" eaLnBrk="1" fontAlgn="base" hangingPunct="1">
        <a:spcBef>
          <a:spcPct val="0"/>
        </a:spcBef>
        <a:spcAft>
          <a:spcPct val="0"/>
        </a:spcAft>
        <a:defRPr sz="3200" b="1">
          <a:solidFill>
            <a:srgbClr val="330066"/>
          </a:solidFill>
          <a:latin typeface="Arial" pitchFamily="34" charset="0"/>
          <a:cs typeface="Arial" pitchFamily="34" charset="0"/>
        </a:defRPr>
      </a:lvl3pPr>
      <a:lvl4pPr algn="ctr" rtl="0" eaLnBrk="1" fontAlgn="base" hangingPunct="1">
        <a:spcBef>
          <a:spcPct val="0"/>
        </a:spcBef>
        <a:spcAft>
          <a:spcPct val="0"/>
        </a:spcAft>
        <a:defRPr sz="3200" b="1">
          <a:solidFill>
            <a:srgbClr val="330066"/>
          </a:solidFill>
          <a:latin typeface="Arial" pitchFamily="34" charset="0"/>
          <a:cs typeface="Arial" pitchFamily="34" charset="0"/>
        </a:defRPr>
      </a:lvl4pPr>
      <a:lvl5pPr algn="ctr" rtl="0" eaLnBrk="1" fontAlgn="base" hangingPunct="1">
        <a:spcBef>
          <a:spcPct val="0"/>
        </a:spcBef>
        <a:spcAft>
          <a:spcPct val="0"/>
        </a:spcAft>
        <a:defRPr sz="3200" b="1">
          <a:solidFill>
            <a:srgbClr val="330066"/>
          </a:solidFill>
          <a:latin typeface="Arial" pitchFamily="34" charset="0"/>
          <a:cs typeface="Arial" pitchFamily="34" charset="0"/>
        </a:defRPr>
      </a:lvl5pPr>
      <a:lvl6pPr marL="457200" algn="ctr" rtl="0" eaLnBrk="1" fontAlgn="base" hangingPunct="1">
        <a:spcBef>
          <a:spcPct val="0"/>
        </a:spcBef>
        <a:spcAft>
          <a:spcPct val="0"/>
        </a:spcAft>
        <a:defRPr sz="3200" b="1">
          <a:solidFill>
            <a:srgbClr val="330066"/>
          </a:solidFill>
          <a:latin typeface="Arial" pitchFamily="34" charset="0"/>
          <a:cs typeface="Arial" pitchFamily="34" charset="0"/>
        </a:defRPr>
      </a:lvl6pPr>
      <a:lvl7pPr marL="914400" algn="ctr" rtl="0" eaLnBrk="1" fontAlgn="base" hangingPunct="1">
        <a:spcBef>
          <a:spcPct val="0"/>
        </a:spcBef>
        <a:spcAft>
          <a:spcPct val="0"/>
        </a:spcAft>
        <a:defRPr sz="3200" b="1">
          <a:solidFill>
            <a:srgbClr val="330066"/>
          </a:solidFill>
          <a:latin typeface="Arial" pitchFamily="34" charset="0"/>
          <a:cs typeface="Arial" pitchFamily="34" charset="0"/>
        </a:defRPr>
      </a:lvl7pPr>
      <a:lvl8pPr marL="1371600" algn="ctr" rtl="0" eaLnBrk="1" fontAlgn="base" hangingPunct="1">
        <a:spcBef>
          <a:spcPct val="0"/>
        </a:spcBef>
        <a:spcAft>
          <a:spcPct val="0"/>
        </a:spcAft>
        <a:defRPr sz="3200" b="1">
          <a:solidFill>
            <a:srgbClr val="330066"/>
          </a:solidFill>
          <a:latin typeface="Arial" pitchFamily="34" charset="0"/>
          <a:cs typeface="Arial" pitchFamily="34" charset="0"/>
        </a:defRPr>
      </a:lvl8pPr>
      <a:lvl9pPr marL="1828800" algn="ctr" rtl="0" eaLnBrk="1" fontAlgn="base" hangingPunct="1">
        <a:spcBef>
          <a:spcPct val="0"/>
        </a:spcBef>
        <a:spcAft>
          <a:spcPct val="0"/>
        </a:spcAft>
        <a:defRPr sz="3200" b="1">
          <a:solidFill>
            <a:srgbClr val="330066"/>
          </a:solidFill>
          <a:latin typeface="Arial" pitchFamily="34" charset="0"/>
          <a:cs typeface="Arial" pitchFamily="34" charset="0"/>
        </a:defRPr>
      </a:lvl9pPr>
    </p:titleStyle>
    <p:bodyStyle>
      <a:lvl1pPr marL="0" indent="0" algn="l" rtl="0" eaLnBrk="1" fontAlgn="base" hangingPunct="1">
        <a:spcBef>
          <a:spcPct val="20000"/>
        </a:spcBef>
        <a:spcAft>
          <a:spcPct val="0"/>
        </a:spcAft>
        <a:buClr>
          <a:srgbClr val="330066"/>
        </a:buClr>
        <a:buSzPct val="150000"/>
        <a:buNone/>
        <a:defRPr lang="en-US" sz="2400" dirty="0" smtClean="0">
          <a:solidFill>
            <a:srgbClr val="000000"/>
          </a:solidFill>
          <a:latin typeface="Arial"/>
          <a:ea typeface="+mn-ea"/>
          <a:cs typeface="+mn-cs"/>
        </a:defRPr>
      </a:lvl1pPr>
      <a:lvl2pPr marL="685800" indent="-342900" algn="l" rtl="0" eaLnBrk="1" fontAlgn="base" hangingPunct="1">
        <a:spcBef>
          <a:spcPct val="20000"/>
        </a:spcBef>
        <a:spcAft>
          <a:spcPct val="0"/>
        </a:spcAft>
        <a:buClr>
          <a:srgbClr val="0067B3"/>
        </a:buClr>
        <a:buSzPct val="100000"/>
        <a:buFont typeface="Wingdings" panose="05000000000000000000" pitchFamily="2" charset="2"/>
        <a:buChar char="§"/>
        <a:defRPr lang="en-US" sz="2400" dirty="0" smtClean="0">
          <a:solidFill>
            <a:srgbClr val="000000"/>
          </a:solidFill>
          <a:latin typeface="Arial"/>
          <a:ea typeface="+mn-ea"/>
          <a:cs typeface="+mn-cs"/>
        </a:defRPr>
      </a:lvl2pPr>
      <a:lvl3pPr marL="1035050" indent="-342900" algn="l" rtl="0" eaLnBrk="1" fontAlgn="base" hangingPunct="1">
        <a:spcBef>
          <a:spcPct val="20000"/>
        </a:spcBef>
        <a:spcAft>
          <a:spcPct val="0"/>
        </a:spcAft>
        <a:buClr>
          <a:srgbClr val="7C634D"/>
        </a:buClr>
        <a:buSzPct val="150000"/>
        <a:buFont typeface="Arial" panose="020B0604020202020204" pitchFamily="34" charset="0"/>
        <a:buChar char="•"/>
        <a:defRPr lang="en-US" sz="2300" kern="1200" dirty="0">
          <a:solidFill>
            <a:schemeClr val="tx1"/>
          </a:solidFill>
          <a:latin typeface="Arial" pitchFamily="34" charset="0"/>
          <a:ea typeface="+mn-ea"/>
          <a:cs typeface="Arial" pitchFamily="34" charset="0"/>
        </a:defRPr>
      </a:lvl3pPr>
      <a:lvl4pPr marL="1031875" indent="-342900" algn="l" rtl="0" eaLnBrk="1" fontAlgn="base" hangingPunct="1">
        <a:spcBef>
          <a:spcPct val="20000"/>
        </a:spcBef>
        <a:spcAft>
          <a:spcPct val="0"/>
        </a:spcAft>
        <a:buClr>
          <a:srgbClr val="7C634D"/>
        </a:buClr>
        <a:buSzPct val="100000"/>
        <a:buFont typeface="Arial" panose="020B0604020202020204" pitchFamily="34" charset="0"/>
        <a:buChar char="•"/>
        <a:defRPr lang="en-US" sz="2400" kern="1200" dirty="0" smtClean="0">
          <a:solidFill>
            <a:schemeClr val="tx1"/>
          </a:solidFill>
          <a:latin typeface="Arial" pitchFamily="34" charset="0"/>
          <a:ea typeface="+mn-ea"/>
          <a:cs typeface="Arial" pitchFamily="34" charset="0"/>
        </a:defRPr>
      </a:lvl4pPr>
      <a:lvl5pPr marL="1370013" indent="-342900" algn="l" rtl="0" eaLnBrk="1" fontAlgn="base" hangingPunct="1">
        <a:spcBef>
          <a:spcPct val="20000"/>
        </a:spcBef>
        <a:spcAft>
          <a:spcPct val="0"/>
        </a:spcAft>
        <a:buClr>
          <a:srgbClr val="0067B3"/>
        </a:buClr>
        <a:buSzPct val="75000"/>
        <a:buFont typeface="Wingdings" panose="05000000000000000000" pitchFamily="2" charset="2"/>
        <a:buChar char="§"/>
        <a:defRPr lang="en-US" sz="2400" kern="1200" dirty="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4.jpeg"/><Relationship Id="rId5" Type="http://schemas.openxmlformats.org/officeDocument/2006/relationships/image" Target="../media/image13.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4.bin"/><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21.w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22.w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26.wmf"/><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34.wmf"/><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33.wmf"/><Relationship Id="rId4" Type="http://schemas.openxmlformats.org/officeDocument/2006/relationships/oleObject" Target="../embeddings/oleObject8.bin"/></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37.w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36.wmf"/><Relationship Id="rId4" Type="http://schemas.openxmlformats.org/officeDocument/2006/relationships/oleObject" Target="../embeddings/oleObject10.bin"/></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41.png"/><Relationship Id="rId5" Type="http://schemas.openxmlformats.org/officeDocument/2006/relationships/image" Target="../media/image40.wmf"/><Relationship Id="rId4"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Chapter 6">
            <a:extLst>
              <a:ext uri="{FF2B5EF4-FFF2-40B4-BE49-F238E27FC236}">
                <a16:creationId xmlns:a16="http://schemas.microsoft.com/office/drawing/2014/main" id="{93D6549F-6C9E-4E2D-8B78-5275C641B6DD}"/>
              </a:ext>
            </a:extLst>
          </p:cNvPr>
          <p:cNvPicPr>
            <a:picLocks noGrp="1" noChangeAspect="1"/>
          </p:cNvPicPr>
          <p:nvPr>
            <p:ph type="pic" sz="quarter" idx="12"/>
          </p:nvPr>
        </p:nvPicPr>
        <p:blipFill>
          <a:blip r:embed="rId3"/>
          <a:stretch>
            <a:fillRect/>
          </a:stretch>
        </p:blipFill>
        <p:spPr>
          <a:xfrm>
            <a:off x="414319" y="541187"/>
            <a:ext cx="2569029" cy="2625348"/>
          </a:xfrm>
          <a:prstGeom prst="rect">
            <a:avLst/>
          </a:prstGeom>
        </p:spPr>
      </p:pic>
      <p:sp>
        <p:nvSpPr>
          <p:cNvPr id="2" name="Title 1">
            <a:extLst>
              <a:ext uri="{FF2B5EF4-FFF2-40B4-BE49-F238E27FC236}">
                <a16:creationId xmlns:a16="http://schemas.microsoft.com/office/drawing/2014/main" id="{EBFA2C66-C197-49BC-BA39-6A63FF09A094}"/>
              </a:ext>
            </a:extLst>
          </p:cNvPr>
          <p:cNvSpPr>
            <a:spLocks noGrp="1"/>
          </p:cNvSpPr>
          <p:nvPr>
            <p:ph type="title"/>
          </p:nvPr>
        </p:nvSpPr>
        <p:spPr>
          <a:xfrm>
            <a:off x="405125" y="3274492"/>
            <a:ext cx="2684503" cy="1594157"/>
          </a:xfrm>
        </p:spPr>
        <p:txBody>
          <a:bodyPr/>
          <a:lstStyle/>
          <a:p>
            <a:r>
              <a:rPr lang="en-US" dirty="0"/>
              <a:t>The Open Economy</a:t>
            </a:r>
          </a:p>
        </p:txBody>
      </p:sp>
      <p:sp>
        <p:nvSpPr>
          <p:cNvPr id="7" name="Content Placeholder 6"/>
          <p:cNvSpPr>
            <a:spLocks noGrp="1"/>
          </p:cNvSpPr>
          <p:nvPr>
            <p:ph sz="quarter" idx="10"/>
          </p:nvPr>
        </p:nvSpPr>
        <p:spPr>
          <a:xfrm>
            <a:off x="3621505" y="380999"/>
            <a:ext cx="5172871" cy="1101840"/>
          </a:xfrm>
          <a:noFill/>
        </p:spPr>
        <p:txBody>
          <a:bodyPr wrap="square" rtlCol="0">
            <a:spAutoFit/>
          </a:bodyPr>
          <a:lstStyle/>
          <a:p>
            <a:r>
              <a:rPr lang="en-US" sz="4400" kern="1200" dirty="0">
                <a:solidFill>
                  <a:schemeClr val="bg1"/>
                </a:solidFill>
                <a:latin typeface="Arial" panose="020B0604020202020204" pitchFamily="34" charset="0"/>
                <a:cs typeface="Arial" panose="020B0604020202020204" pitchFamily="34" charset="0"/>
              </a:rPr>
              <a:t>Macroeconomics</a:t>
            </a:r>
          </a:p>
          <a:p>
            <a:r>
              <a:rPr lang="en-US" sz="1800" i="1" kern="1200" dirty="0">
                <a:solidFill>
                  <a:schemeClr val="bg1"/>
                </a:solidFill>
                <a:latin typeface="Arial" panose="020B0604020202020204" pitchFamily="34" charset="0"/>
                <a:cs typeface="Arial" panose="020B0604020202020204" pitchFamily="34" charset="0"/>
              </a:rPr>
              <a:t>N. Gregory Mankiw</a:t>
            </a:r>
          </a:p>
        </p:txBody>
      </p:sp>
      <p:pic>
        <p:nvPicPr>
          <p:cNvPr id="11" name="Picture Placeholder 10" descr="The text cover image is an abstract, multi-colored design.">
            <a:extLst>
              <a:ext uri="{FF2B5EF4-FFF2-40B4-BE49-F238E27FC236}">
                <a16:creationId xmlns:a16="http://schemas.microsoft.com/office/drawing/2014/main" id="{DD560A3A-DBA7-425B-9864-7CBF64A3A916}"/>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3655024" y="1535944"/>
            <a:ext cx="4590032" cy="4590032"/>
          </a:xfrm>
          <a:prstGeom prst="rect">
            <a:avLst/>
          </a:prstGeom>
        </p:spPr>
      </p:pic>
      <p:sp>
        <p:nvSpPr>
          <p:cNvPr id="8" name="Content Placeholder 7"/>
          <p:cNvSpPr>
            <a:spLocks noGrp="1"/>
          </p:cNvSpPr>
          <p:nvPr>
            <p:ph sz="quarter" idx="11"/>
          </p:nvPr>
        </p:nvSpPr>
        <p:spPr>
          <a:xfrm>
            <a:off x="4969041" y="6477000"/>
            <a:ext cx="4174959" cy="338554"/>
          </a:xfrm>
        </p:spPr>
        <p:txBody>
          <a:bodyPr/>
          <a:lstStyle/>
          <a:p>
            <a:r>
              <a:rPr lang="en-US" dirty="0"/>
              <a:t>© 2019 Worth Publishers, all rights reserved</a:t>
            </a:r>
          </a:p>
        </p:txBody>
      </p:sp>
    </p:spTree>
    <p:extLst>
      <p:ext uri="{BB962C8B-B14F-4D97-AF65-F5344CB8AC3E}">
        <p14:creationId xmlns:p14="http://schemas.microsoft.com/office/powerpoint/2010/main" val="2390232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U.S.: the world’s largest debtor nation</a:t>
            </a:r>
          </a:p>
        </p:txBody>
      </p:sp>
      <p:sp>
        <p:nvSpPr>
          <p:cNvPr id="4" name="Content Placeholder 9"/>
          <p:cNvSpPr>
            <a:spLocks noGrp="1"/>
          </p:cNvSpPr>
          <p:nvPr>
            <p:ph type="body" sz="quarter" idx="10"/>
          </p:nvPr>
        </p:nvSpPr>
        <p:spPr/>
        <p:txBody>
          <a:bodyPr/>
          <a:lstStyle/>
          <a:p>
            <a:pPr marL="342900" indent="-342900">
              <a:lnSpc>
                <a:spcPct val="100000"/>
              </a:lnSpc>
              <a:spcBef>
                <a:spcPts val="600"/>
              </a:spcBef>
              <a:buClr>
                <a:schemeClr val="tx1"/>
              </a:buClr>
              <a:buSzPct val="100000"/>
              <a:buFont typeface="Arial" panose="020B0604020202020204" pitchFamily="34" charset="0"/>
              <a:buChar char="•"/>
            </a:pPr>
            <a:r>
              <a:rPr lang="en-US" dirty="0"/>
              <a:t>Every year since the 1980s: huge trade deficits and net capital inflows (that is, net borrowing from abroad)</a:t>
            </a:r>
          </a:p>
          <a:p>
            <a:pPr marL="342900" indent="-342900">
              <a:lnSpc>
                <a:spcPct val="100000"/>
              </a:lnSpc>
              <a:spcBef>
                <a:spcPts val="600"/>
              </a:spcBef>
              <a:buClr>
                <a:schemeClr val="tx1"/>
              </a:buClr>
              <a:buSzPct val="100000"/>
              <a:buFont typeface="Arial" panose="020B0604020202020204" pitchFamily="34" charset="0"/>
              <a:buChar char="•"/>
            </a:pPr>
            <a:r>
              <a:rPr lang="en-US" dirty="0"/>
              <a:t>As of December 31, 2014:</a:t>
            </a:r>
          </a:p>
          <a:p>
            <a:pPr marL="800100" lvl="1">
              <a:spcBef>
                <a:spcPts val="600"/>
              </a:spcBef>
              <a:buClr>
                <a:schemeClr val="tx1"/>
              </a:buClr>
              <a:buFont typeface="Arial" panose="020B0604020202020204" pitchFamily="34" charset="0"/>
              <a:buChar char="•"/>
            </a:pPr>
            <a:r>
              <a:rPr lang="en-US" dirty="0"/>
              <a:t>U.S. residents owned $24.7 trillion worth of foreign assets</a:t>
            </a:r>
          </a:p>
          <a:p>
            <a:pPr marL="800100" lvl="1">
              <a:spcBef>
                <a:spcPts val="600"/>
              </a:spcBef>
              <a:buClr>
                <a:schemeClr val="tx1"/>
              </a:buClr>
              <a:buFont typeface="Arial" panose="020B0604020202020204" pitchFamily="34" charset="0"/>
              <a:buChar char="•"/>
            </a:pPr>
            <a:r>
              <a:rPr lang="en-US" dirty="0"/>
              <a:t>Foreigners owned $31.6 trillion worth of</a:t>
            </a:r>
            <a:r>
              <a:rPr lang="en-US" baseline="0" dirty="0"/>
              <a:t> </a:t>
            </a:r>
            <a:r>
              <a:rPr lang="en-US" dirty="0"/>
              <a:t>U.S. assets</a:t>
            </a:r>
          </a:p>
          <a:p>
            <a:pPr marL="800100" lvl="1">
              <a:spcBef>
                <a:spcPts val="600"/>
              </a:spcBef>
              <a:buClr>
                <a:schemeClr val="tx1"/>
              </a:buClr>
              <a:buFont typeface="Arial" panose="020B0604020202020204" pitchFamily="34" charset="0"/>
              <a:buChar char="•"/>
            </a:pPr>
            <a:r>
              <a:rPr lang="en-US" dirty="0"/>
              <a:t>U.S. net indebtedness to the rest of the world:</a:t>
            </a:r>
            <a:br>
              <a:rPr lang="en-US" dirty="0"/>
            </a:br>
            <a:r>
              <a:rPr lang="en-US" dirty="0"/>
              <a:t>$6.9 trillion—higher than any other country, hence U.S. is the “</a:t>
            </a:r>
            <a:r>
              <a:rPr lang="en-US" dirty="0">
                <a:solidFill>
                  <a:srgbClr val="FF0000"/>
                </a:solidFill>
              </a:rPr>
              <a:t>world’s largest debtor nation</a:t>
            </a:r>
            <a:r>
              <a:rPr lang="en-US" dirty="0"/>
              <a:t>”</a:t>
            </a:r>
          </a:p>
        </p:txBody>
      </p:sp>
    </p:spTree>
    <p:extLst>
      <p:ext uri="{BB962C8B-B14F-4D97-AF65-F5344CB8AC3E}">
        <p14:creationId xmlns:p14="http://schemas.microsoft.com/office/powerpoint/2010/main" val="1769434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Saving and investment in a small open economy</a:t>
            </a:r>
          </a:p>
        </p:txBody>
      </p:sp>
      <p:sp>
        <p:nvSpPr>
          <p:cNvPr id="3" name="Content Placeholder 9"/>
          <p:cNvSpPr>
            <a:spLocks noGrp="1"/>
          </p:cNvSpPr>
          <p:nvPr>
            <p:ph type="body" sz="quarter" idx="10"/>
          </p:nvPr>
        </p:nvSpPr>
        <p:spPr>
          <a:xfrm>
            <a:off x="478361" y="1219686"/>
            <a:ext cx="8326006" cy="5333514"/>
          </a:xfrm>
        </p:spPr>
        <p:txBody>
          <a:bodyPr/>
          <a:lstStyle/>
          <a:p>
            <a:pPr marL="342900" indent="-342900">
              <a:spcBef>
                <a:spcPts val="600"/>
              </a:spcBef>
              <a:buClr>
                <a:schemeClr val="tx1"/>
              </a:buClr>
              <a:buSzPct val="100000"/>
              <a:buFont typeface="Arial" panose="020B0604020202020204" pitchFamily="34" charset="0"/>
              <a:buChar char="•"/>
            </a:pPr>
            <a:r>
              <a:rPr lang="en-US" dirty="0"/>
              <a:t>An open-economy version of the loanable funds model from Chapter 3</a:t>
            </a:r>
          </a:p>
          <a:p>
            <a:pPr marL="342900" indent="-342900">
              <a:spcBef>
                <a:spcPts val="600"/>
              </a:spcBef>
              <a:buClr>
                <a:schemeClr val="tx1"/>
              </a:buClr>
              <a:buSzPct val="100000"/>
              <a:buFont typeface="Arial" panose="020B0604020202020204" pitchFamily="34" charset="0"/>
              <a:buChar char="•"/>
            </a:pPr>
            <a:r>
              <a:rPr lang="en-US" dirty="0"/>
              <a:t>Includes many of the same elements:</a:t>
            </a:r>
          </a:p>
        </p:txBody>
      </p:sp>
      <p:graphicFrame>
        <p:nvGraphicFramePr>
          <p:cNvPr id="47108" name="Object 2" descr="Four expressions are shown. The expressions read as follows. &#10;Production function Y equals Y bar which equals F (K bar, L bar)&#10;Consumption function C equals C (Y minus T)&#10;Investment function I equals I (r)&#10;Investment function G equals G bar, T which equals T bar."/>
          <p:cNvGraphicFramePr>
            <a:graphicFrameLocks noChangeAspect="1"/>
          </p:cNvGraphicFramePr>
          <p:nvPr>
            <p:extLst>
              <p:ext uri="{D42A27DB-BD31-4B8C-83A1-F6EECF244321}">
                <p14:modId xmlns:p14="http://schemas.microsoft.com/office/powerpoint/2010/main" val="3688444995"/>
              </p:ext>
            </p:extLst>
          </p:nvPr>
        </p:nvGraphicFramePr>
        <p:xfrm>
          <a:off x="1129882" y="2692400"/>
          <a:ext cx="5899150" cy="2071688"/>
        </p:xfrm>
        <a:graphic>
          <a:graphicData uri="http://schemas.openxmlformats.org/presentationml/2006/ole">
            <mc:AlternateContent xmlns:mc="http://schemas.openxmlformats.org/markup-compatibility/2006">
              <mc:Choice xmlns:v="urn:schemas-microsoft-com:vml" Requires="v">
                <p:oleObj spid="_x0000_s4010" name="Equation" r:id="rId4" imgW="2743200" imgH="965160" progId="Equation.DSMT4">
                  <p:embed/>
                </p:oleObj>
              </mc:Choice>
              <mc:Fallback>
                <p:oleObj name="Equation" r:id="rId4" imgW="2743200" imgH="965160" progId="Equation.DSMT4">
                  <p:embed/>
                  <p:pic>
                    <p:nvPicPr>
                      <p:cNvPr id="0" name=""/>
                      <p:cNvPicPr>
                        <a:picLocks noChangeAspect="1" noChangeArrowheads="1"/>
                      </p:cNvPicPr>
                      <p:nvPr/>
                    </p:nvPicPr>
                    <p:blipFill>
                      <a:blip r:embed="rId5"/>
                      <a:srcRect/>
                      <a:stretch>
                        <a:fillRect/>
                      </a:stretch>
                    </p:blipFill>
                    <p:spPr bwMode="auto">
                      <a:xfrm>
                        <a:off x="1129882" y="2692400"/>
                        <a:ext cx="5899150" cy="20716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9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12266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solidFill>
                  <a:srgbClr val="A85232"/>
                </a:solidFill>
              </a:rPr>
              <a:t>National saving: The supply of loanable funds</a:t>
            </a:r>
            <a:endParaRPr lang="en-US" dirty="0"/>
          </a:p>
        </p:txBody>
      </p:sp>
      <p:pic>
        <p:nvPicPr>
          <p:cNvPr id="38" name="Picture Placeholder 37" descr="The Y axis is labeled r and the the X axis is labeled S, I. There is a vertical line labeled S."/>
          <p:cNvPicPr>
            <a:picLocks noGrp="1" noChangeAspect="1"/>
          </p:cNvPicPr>
          <p:nvPr>
            <p:ph type="pic" sz="quarter" idx="14"/>
          </p:nvPr>
        </p:nvPicPr>
        <p:blipFill>
          <a:blip r:embed="rId4"/>
          <a:stretch>
            <a:fillRect/>
          </a:stretch>
        </p:blipFill>
        <p:spPr>
          <a:xfrm>
            <a:off x="1190099" y="2061600"/>
            <a:ext cx="4758526" cy="4056234"/>
          </a:xfrm>
          <a:prstGeom prst="rect">
            <a:avLst/>
          </a:prstGeom>
        </p:spPr>
      </p:pic>
      <p:graphicFrame>
        <p:nvGraphicFramePr>
          <p:cNvPr id="49161" name="Object 2" descr="AN equation reads, S bar equals Y bar minus C (Y bar- Y bar) minus G bar."/>
          <p:cNvGraphicFramePr>
            <a:graphicFrameLocks noChangeAspect="1"/>
          </p:cNvGraphicFramePr>
          <p:nvPr>
            <p:extLst>
              <p:ext uri="{D42A27DB-BD31-4B8C-83A1-F6EECF244321}">
                <p14:modId xmlns:p14="http://schemas.microsoft.com/office/powerpoint/2010/main" val="2815720678"/>
              </p:ext>
            </p:extLst>
          </p:nvPr>
        </p:nvGraphicFramePr>
        <p:xfrm>
          <a:off x="3144838" y="2124075"/>
          <a:ext cx="3136900" cy="517525"/>
        </p:xfrm>
        <a:graphic>
          <a:graphicData uri="http://schemas.openxmlformats.org/presentationml/2006/ole">
            <mc:AlternateContent xmlns:mc="http://schemas.openxmlformats.org/markup-compatibility/2006">
              <mc:Choice xmlns:v="urn:schemas-microsoft-com:vml" Requires="v">
                <p:oleObj spid="_x0000_s4644" name="Equation" r:id="rId5" imgW="1434960" imgH="241200" progId="Equation.DSMT4">
                  <p:embed/>
                </p:oleObj>
              </mc:Choice>
              <mc:Fallback>
                <p:oleObj name="Equation" r:id="rId5" imgW="1434960" imgH="241200" progId="Equation.DSMT4">
                  <p:embed/>
                  <p:pic>
                    <p:nvPicPr>
                      <p:cNvPr id="0" name=""/>
                      <p:cNvPicPr>
                        <a:picLocks noChangeAspect="1" noChangeArrowheads="1"/>
                      </p:cNvPicPr>
                      <p:nvPr/>
                    </p:nvPicPr>
                    <p:blipFill>
                      <a:blip r:embed="rId6"/>
                      <a:srcRect/>
                      <a:stretch>
                        <a:fillRect/>
                      </a:stretch>
                    </p:blipFill>
                    <p:spPr bwMode="auto">
                      <a:xfrm>
                        <a:off x="3144838" y="2124075"/>
                        <a:ext cx="31369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Content Placeholder 9"/>
          <p:cNvSpPr txBox="1">
            <a:spLocks noGrp="1" noChangeArrowheads="1"/>
          </p:cNvSpPr>
          <p:nvPr>
            <p:ph sz="quarter" idx="12"/>
          </p:nvPr>
        </p:nvSpPr>
        <p:spPr bwMode="auto">
          <a:xfrm>
            <a:off x="4842835" y="3036259"/>
            <a:ext cx="3236644" cy="1806879"/>
          </a:xfrm>
          <a:prstGeom prst="rect">
            <a:avLst/>
          </a:prstGeom>
          <a:solidFill>
            <a:srgbClr val="FFE0C1"/>
          </a:solidFill>
          <a:ln>
            <a:noFill/>
          </a:ln>
          <a:effectLst>
            <a:outerShdw blurRad="50800" dist="38100" dir="2700000" algn="tl" rotWithShape="0">
              <a:prstClr val="black">
                <a:alpha val="40000"/>
              </a:prstClr>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600" dirty="0"/>
              <a:t>As in Chapter 3,</a:t>
            </a:r>
            <a:r>
              <a:rPr lang="en-US" sz="2600" baseline="0" dirty="0"/>
              <a:t> </a:t>
            </a:r>
            <a:r>
              <a:rPr lang="en-US" sz="2600" dirty="0"/>
              <a:t>national saving does not depend on the interest rate</a:t>
            </a:r>
            <a:endParaRPr lang="en-US" sz="2600" b="1" i="1" dirty="0"/>
          </a:p>
        </p:txBody>
      </p:sp>
    </p:spTree>
    <p:extLst>
      <p:ext uri="{BB962C8B-B14F-4D97-AF65-F5344CB8AC3E}">
        <p14:creationId xmlns:p14="http://schemas.microsoft.com/office/powerpoint/2010/main" val="4034749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Assumptions about capital flows</a:t>
            </a:r>
          </a:p>
        </p:txBody>
      </p:sp>
      <p:sp>
        <p:nvSpPr>
          <p:cNvPr id="3" name="Content Placeholder 9"/>
          <p:cNvSpPr>
            <a:spLocks noGrp="1"/>
          </p:cNvSpPr>
          <p:nvPr>
            <p:ph type="body" sz="quarter" idx="10"/>
          </p:nvPr>
        </p:nvSpPr>
        <p:spPr>
          <a:xfrm>
            <a:off x="478361" y="1219686"/>
            <a:ext cx="8326006" cy="2691914"/>
          </a:xfrm>
        </p:spPr>
        <p:txBody>
          <a:bodyPr/>
          <a:lstStyle/>
          <a:p>
            <a:pPr marL="400050" indent="-400050">
              <a:spcBef>
                <a:spcPct val="30000"/>
              </a:spcBef>
              <a:buClr>
                <a:schemeClr val="tx1"/>
              </a:buClr>
              <a:buSzTx/>
              <a:buFont typeface="+mj-lt"/>
              <a:buAutoNum type="alphaLcPeriod"/>
            </a:pPr>
            <a:r>
              <a:rPr lang="en-US" dirty="0"/>
              <a:t>Domestic and foreign bonds are perfect substitutes (same risk, maturity, etc.)</a:t>
            </a:r>
          </a:p>
          <a:p>
            <a:pPr marL="400050" indent="-400050">
              <a:spcBef>
                <a:spcPct val="30000"/>
              </a:spcBef>
              <a:buClr>
                <a:schemeClr val="tx1"/>
              </a:buClr>
              <a:buSzTx/>
              <a:buFont typeface="+mj-lt"/>
              <a:buAutoNum type="alphaLcPeriod"/>
            </a:pPr>
            <a:r>
              <a:rPr lang="en-US" b="1" dirty="0">
                <a:solidFill>
                  <a:srgbClr val="CC0000"/>
                </a:solidFill>
              </a:rPr>
              <a:t>Perfect capital mobility</a:t>
            </a:r>
            <a:r>
              <a:rPr lang="en-US" b="1" dirty="0"/>
              <a:t>:</a:t>
            </a:r>
            <a:br>
              <a:rPr lang="en-US" dirty="0"/>
            </a:br>
            <a:r>
              <a:rPr lang="en-US" dirty="0"/>
              <a:t>no restrictions on international trade in assets</a:t>
            </a:r>
          </a:p>
          <a:p>
            <a:pPr marL="400050" indent="-400050">
              <a:spcBef>
                <a:spcPct val="30000"/>
              </a:spcBef>
              <a:buClr>
                <a:schemeClr val="tx1"/>
              </a:buClr>
              <a:buSzTx/>
              <a:buFont typeface="+mj-lt"/>
              <a:buAutoNum type="alphaLcPeriod"/>
            </a:pPr>
            <a:r>
              <a:rPr lang="en-US" dirty="0"/>
              <a:t>Economy is </a:t>
            </a:r>
            <a:r>
              <a:rPr lang="en-US" b="1" dirty="0">
                <a:solidFill>
                  <a:srgbClr val="CC0000"/>
                </a:solidFill>
              </a:rPr>
              <a:t>small</a:t>
            </a:r>
            <a:r>
              <a:rPr lang="en-US" dirty="0"/>
              <a:t>:</a:t>
            </a:r>
            <a:br>
              <a:rPr lang="en-US" dirty="0"/>
            </a:br>
            <a:r>
              <a:rPr lang="en-US" dirty="0"/>
              <a:t>cannot affect the world interest rate, denoted </a:t>
            </a:r>
            <a:r>
              <a:rPr lang="en-US" i="1" dirty="0"/>
              <a:t>r*</a:t>
            </a:r>
          </a:p>
        </p:txBody>
      </p:sp>
      <p:sp>
        <p:nvSpPr>
          <p:cNvPr id="11" name="Content Placeholder 9"/>
          <p:cNvSpPr txBox="1">
            <a:spLocks noGrp="1" noChangeArrowheads="1"/>
          </p:cNvSpPr>
          <p:nvPr>
            <p:ph sz="quarter" idx="12"/>
          </p:nvPr>
        </p:nvSpPr>
        <p:spPr bwMode="auto">
          <a:xfrm>
            <a:off x="1788433" y="4678363"/>
            <a:ext cx="5109935" cy="1420812"/>
          </a:xfrm>
          <a:prstGeom prst="rect">
            <a:avLst/>
          </a:prstGeom>
          <a:solidFill>
            <a:srgbClr val="CCFFCC"/>
          </a:solidFill>
          <a:ln w="3175">
            <a:solidFill>
              <a:schemeClr val="bg2"/>
            </a:solidFill>
            <a:miter lim="800000"/>
            <a:headEnd/>
            <a:tailEnd/>
          </a:ln>
          <a:effectLst>
            <a:outerShdw blurRad="50800" dist="38100" dir="2700000" algn="tl" rotWithShape="0">
              <a:prstClr val="black">
                <a:alpha val="40000"/>
              </a:prstClr>
            </a:outerShdw>
          </a:effectLst>
        </p:spPr>
        <p:txBody>
          <a:bodyPr tIns="228600" bIns="228600" anchor="ctr" anchorCtr="1"/>
          <a:lstStyle/>
          <a:p>
            <a:pPr algn="ctr">
              <a:spcBef>
                <a:spcPct val="40000"/>
              </a:spcBef>
              <a:buClr>
                <a:srgbClr val="99FF99"/>
              </a:buClr>
              <a:buSzPct val="90000"/>
              <a:defRPr/>
            </a:pPr>
            <a:r>
              <a:rPr lang="en-US" sz="3000" dirty="0"/>
              <a:t>a and b imply </a:t>
            </a:r>
            <a:r>
              <a:rPr lang="en-US" sz="3000" b="1" i="1" dirty="0"/>
              <a:t>r</a:t>
            </a:r>
            <a:r>
              <a:rPr lang="en-US" sz="3000" dirty="0"/>
              <a:t> = </a:t>
            </a:r>
            <a:r>
              <a:rPr lang="en-US" sz="3000" b="1" i="1" dirty="0"/>
              <a:t>r*</a:t>
            </a:r>
          </a:p>
          <a:p>
            <a:pPr algn="ctr">
              <a:spcBef>
                <a:spcPct val="40000"/>
              </a:spcBef>
              <a:buClr>
                <a:srgbClr val="99FF99"/>
              </a:buClr>
              <a:buSzPct val="90000"/>
              <a:defRPr/>
            </a:pPr>
            <a:r>
              <a:rPr lang="en-US" sz="3000" dirty="0"/>
              <a:t>c implies </a:t>
            </a:r>
            <a:r>
              <a:rPr lang="en-US" sz="3000" b="1" i="1" dirty="0"/>
              <a:t>r*</a:t>
            </a:r>
            <a:r>
              <a:rPr lang="en-US" sz="3000" dirty="0"/>
              <a:t> is exogenous</a:t>
            </a:r>
          </a:p>
        </p:txBody>
      </p:sp>
    </p:spTree>
    <p:extLst>
      <p:ext uri="{BB962C8B-B14F-4D97-AF65-F5344CB8AC3E}">
        <p14:creationId xmlns:p14="http://schemas.microsoft.com/office/powerpoint/2010/main" val="2578015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Investment: The demand for loanable funds</a:t>
            </a:r>
          </a:p>
        </p:txBody>
      </p:sp>
      <p:pic>
        <p:nvPicPr>
          <p:cNvPr id="18" name="Picture Placeholder 17" descr="This is a chart with the Y axis labeled r and the X axis labeled S, I. The line is declining and is labeled I(r).">
            <a:extLst>
              <a:ext uri="{FF2B5EF4-FFF2-40B4-BE49-F238E27FC236}">
                <a16:creationId xmlns:a16="http://schemas.microsoft.com/office/drawing/2014/main" id="{07280658-D0CF-47EA-88F4-0F0F54887E8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723944" y="1326118"/>
            <a:ext cx="5894251" cy="4883448"/>
          </a:xfrm>
          <a:prstGeom prst="rect">
            <a:avLst/>
          </a:prstGeom>
        </p:spPr>
      </p:pic>
      <p:sp>
        <p:nvSpPr>
          <p:cNvPr id="5" name="Content Placeholder 4"/>
          <p:cNvSpPr>
            <a:spLocks noGrp="1"/>
          </p:cNvSpPr>
          <p:nvPr>
            <p:ph sz="quarter" idx="10"/>
          </p:nvPr>
        </p:nvSpPr>
        <p:spPr>
          <a:xfrm>
            <a:off x="3494087" y="1431650"/>
            <a:ext cx="4041775" cy="1288569"/>
          </a:xfrm>
        </p:spPr>
        <p:txBody>
          <a:bodyPr/>
          <a:lstStyle/>
          <a:p>
            <a:r>
              <a:rPr lang="en-US" dirty="0"/>
              <a:t>Investment is still a</a:t>
            </a:r>
            <a:r>
              <a:rPr lang="en-US" baseline="0" dirty="0"/>
              <a:t> </a:t>
            </a:r>
            <a:r>
              <a:rPr lang="en-US" dirty="0"/>
              <a:t>downward-sloping function</a:t>
            </a:r>
            <a:r>
              <a:rPr lang="en-US" baseline="0" dirty="0"/>
              <a:t> </a:t>
            </a:r>
            <a:r>
              <a:rPr lang="en-US" dirty="0"/>
              <a:t>of the interest rate,</a:t>
            </a:r>
          </a:p>
        </p:txBody>
      </p:sp>
      <p:sp>
        <p:nvSpPr>
          <p:cNvPr id="7" name="Content Placeholder 6"/>
          <p:cNvSpPr>
            <a:spLocks noGrp="1"/>
          </p:cNvSpPr>
          <p:nvPr>
            <p:ph sz="quarter" idx="12"/>
          </p:nvPr>
        </p:nvSpPr>
        <p:spPr>
          <a:xfrm>
            <a:off x="4381500" y="2773810"/>
            <a:ext cx="3492500" cy="845741"/>
          </a:xfrm>
        </p:spPr>
        <p:txBody>
          <a:bodyPr/>
          <a:lstStyle/>
          <a:p>
            <a:pPr>
              <a:spcBef>
                <a:spcPct val="50000"/>
              </a:spcBef>
            </a:pPr>
            <a:r>
              <a:rPr lang="en-US" dirty="0"/>
              <a:t>but the exogenous world interest rate…</a:t>
            </a:r>
          </a:p>
        </p:txBody>
      </p:sp>
      <p:sp>
        <p:nvSpPr>
          <p:cNvPr id="3" name="Content Placeholder 6"/>
          <p:cNvSpPr>
            <a:spLocks noGrp="1"/>
          </p:cNvSpPr>
          <p:nvPr>
            <p:ph sz="quarter" idx="13"/>
          </p:nvPr>
        </p:nvSpPr>
        <p:spPr>
          <a:xfrm>
            <a:off x="5324906" y="3670351"/>
            <a:ext cx="2970938" cy="1188839"/>
          </a:xfrm>
        </p:spPr>
        <p:txBody>
          <a:bodyPr/>
          <a:lstStyle/>
          <a:p>
            <a:pPr>
              <a:spcBef>
                <a:spcPct val="50000"/>
              </a:spcBef>
            </a:pPr>
            <a:r>
              <a:rPr lang="en-US" dirty="0"/>
              <a:t>…determines the country’s level of</a:t>
            </a:r>
          </a:p>
          <a:p>
            <a:pPr marL="168275" indent="-49213">
              <a:spcBef>
                <a:spcPts val="0"/>
              </a:spcBef>
            </a:pPr>
            <a:r>
              <a:rPr lang="en-US" dirty="0"/>
              <a:t>investment.</a:t>
            </a:r>
          </a:p>
        </p:txBody>
      </p:sp>
    </p:spTree>
    <p:extLst>
      <p:ext uri="{BB962C8B-B14F-4D97-AF65-F5344CB8AC3E}">
        <p14:creationId xmlns:p14="http://schemas.microsoft.com/office/powerpoint/2010/main" val="48485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i="1" dirty="0"/>
              <a:t>If the economy were closed…</a:t>
            </a:r>
          </a:p>
        </p:txBody>
      </p:sp>
      <p:pic>
        <p:nvPicPr>
          <p:cNvPr id="8" name="Picture Placeholder 7" descr="This is a chart with the Y axis labeled r and the X axis labeled S, I. The line is declining and is labeled I(r). Another vertical line is labeled S.">
            <a:extLst>
              <a:ext uri="{FF2B5EF4-FFF2-40B4-BE49-F238E27FC236}">
                <a16:creationId xmlns:a16="http://schemas.microsoft.com/office/drawing/2014/main" id="{87A8A854-9E94-4980-A136-3AEB3B71125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160505" y="1330901"/>
            <a:ext cx="5387115" cy="4589024"/>
          </a:xfrm>
          <a:prstGeom prst="rect">
            <a:avLst/>
          </a:prstGeom>
        </p:spPr>
      </p:pic>
      <p:sp>
        <p:nvSpPr>
          <p:cNvPr id="11" name="Content Placeholder 9"/>
          <p:cNvSpPr txBox="1">
            <a:spLocks noGrp="1" noChangeArrowheads="1"/>
          </p:cNvSpPr>
          <p:nvPr>
            <p:ph sz="quarter" idx="10"/>
          </p:nvPr>
        </p:nvSpPr>
        <p:spPr bwMode="auto">
          <a:xfrm>
            <a:off x="424009" y="1343024"/>
            <a:ext cx="2319191" cy="2308324"/>
          </a:xfrm>
          <a:prstGeom prst="rect">
            <a:avLst/>
          </a:prstGeom>
          <a:solidFill>
            <a:srgbClr val="FFE0C1"/>
          </a:solidFill>
          <a:ln>
            <a:noFill/>
          </a:ln>
          <a:effectLst>
            <a:outerShdw blurRad="50800" dist="38100" dir="2700000" algn="tl" rotWithShape="0">
              <a:prstClr val="black">
                <a:alpha val="40000"/>
              </a:prstClr>
            </a:outerShdw>
          </a:effectLst>
        </p:spPr>
        <p:txBody>
          <a:bodyPr wrap="square">
            <a:spAutoFit/>
          </a:bodyPr>
          <a:lstStyle>
            <a:lvl1pPr marL="282575" indent="-2825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dirty="0"/>
              <a:t>. . . the interest rate would adjust to equate investment and saving.</a:t>
            </a:r>
          </a:p>
        </p:txBody>
      </p:sp>
    </p:spTree>
    <p:extLst>
      <p:ext uri="{BB962C8B-B14F-4D97-AF65-F5344CB8AC3E}">
        <p14:creationId xmlns:p14="http://schemas.microsoft.com/office/powerpoint/2010/main" val="3370100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i="1" dirty="0"/>
              <a:t>But in a small open economy…</a:t>
            </a:r>
          </a:p>
        </p:txBody>
      </p:sp>
      <p:pic>
        <p:nvPicPr>
          <p:cNvPr id="13" name="Picture Placeholder 12" descr="This is a chart with the Y axis labeled r and the X axis labeled S, I. The line is declining and is labeled I(r). Another vertical line is labeled S. A bracket spans the lines and is labeled NX.">
            <a:extLst>
              <a:ext uri="{FF2B5EF4-FFF2-40B4-BE49-F238E27FC236}">
                <a16:creationId xmlns:a16="http://schemas.microsoft.com/office/drawing/2014/main" id="{7C72600C-A6CF-45EE-B96B-D6F9A320B61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327009" y="1533457"/>
            <a:ext cx="5439556" cy="4222885"/>
          </a:xfrm>
          <a:prstGeom prst="rect">
            <a:avLst/>
          </a:prstGeom>
        </p:spPr>
      </p:pic>
      <p:sp>
        <p:nvSpPr>
          <p:cNvPr id="10" name="Content Placeholder 9"/>
          <p:cNvSpPr txBox="1">
            <a:spLocks noGrp="1" noChangeArrowheads="1"/>
          </p:cNvSpPr>
          <p:nvPr>
            <p:ph sz="quarter" idx="10"/>
          </p:nvPr>
        </p:nvSpPr>
        <p:spPr bwMode="auto">
          <a:xfrm>
            <a:off x="551613" y="1392067"/>
            <a:ext cx="2611525" cy="1715726"/>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10000"/>
              </a:lnSpc>
              <a:spcBef>
                <a:spcPct val="50000"/>
              </a:spcBef>
            </a:pPr>
            <a:r>
              <a:rPr kumimoji="1" lang="en-US" sz="2400" dirty="0">
                <a:solidFill>
                  <a:srgbClr val="000000"/>
                </a:solidFill>
              </a:rPr>
              <a:t>the exogenous world interest rate determines investment…</a:t>
            </a:r>
          </a:p>
        </p:txBody>
      </p:sp>
      <p:sp>
        <p:nvSpPr>
          <p:cNvPr id="11" name="Content Placeholder 9"/>
          <p:cNvSpPr txBox="1">
            <a:spLocks noGrp="1" noChangeArrowheads="1"/>
          </p:cNvSpPr>
          <p:nvPr>
            <p:ph sz="quarter" idx="12"/>
          </p:nvPr>
        </p:nvSpPr>
        <p:spPr bwMode="auto">
          <a:xfrm>
            <a:off x="507292" y="3289251"/>
            <a:ext cx="2623967" cy="2921095"/>
          </a:xfrm>
          <a:prstGeom prst="rect">
            <a:avLst/>
          </a:prstGeom>
          <a:solidFill>
            <a:srgbClr val="CCFF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10000"/>
              </a:lnSpc>
              <a:spcBef>
                <a:spcPct val="50000"/>
              </a:spcBef>
            </a:pPr>
            <a:r>
              <a:rPr kumimoji="1" lang="en-US" sz="2400" dirty="0">
                <a:solidFill>
                  <a:srgbClr val="000000"/>
                </a:solidFill>
              </a:rPr>
              <a:t>…and the difference between saving and investment determines net capital outflow and net exports</a:t>
            </a:r>
          </a:p>
        </p:txBody>
      </p:sp>
    </p:spTree>
    <p:extLst>
      <p:ext uri="{BB962C8B-B14F-4D97-AF65-F5344CB8AC3E}">
        <p14:creationId xmlns:p14="http://schemas.microsoft.com/office/powerpoint/2010/main" val="2203808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330066"/>
              </a:buClr>
              <a:buSzPct val="150000"/>
            </a:pPr>
            <a:r>
              <a:rPr lang="en-US" dirty="0">
                <a:solidFill>
                  <a:srgbClr val="A85232"/>
                </a:solidFill>
              </a:rPr>
              <a:t>Three experiments:</a:t>
            </a:r>
          </a:p>
        </p:txBody>
      </p:sp>
      <p:sp>
        <p:nvSpPr>
          <p:cNvPr id="3" name="Content Placeholder 9"/>
          <p:cNvSpPr>
            <a:spLocks noGrp="1"/>
          </p:cNvSpPr>
          <p:nvPr>
            <p:ph type="body" sz="quarter" idx="10"/>
          </p:nvPr>
        </p:nvSpPr>
        <p:spPr/>
        <p:txBody>
          <a:bodyPr/>
          <a:lstStyle/>
          <a:p>
            <a:pPr marL="514350" indent="-514350">
              <a:spcBef>
                <a:spcPct val="65000"/>
              </a:spcBef>
              <a:buClr>
                <a:srgbClr val="996633"/>
              </a:buClr>
              <a:buSzPct val="100000"/>
              <a:buFont typeface="+mj-lt"/>
              <a:buAutoNum type="arabicPeriod"/>
            </a:pPr>
            <a:r>
              <a:rPr lang="en-US" dirty="0"/>
              <a:t>Fiscal policy at home</a:t>
            </a:r>
          </a:p>
          <a:p>
            <a:pPr marL="514350" indent="-514350">
              <a:spcBef>
                <a:spcPct val="65000"/>
              </a:spcBef>
              <a:buClr>
                <a:srgbClr val="996633"/>
              </a:buClr>
              <a:buSzPct val="100000"/>
              <a:buFont typeface="+mj-lt"/>
              <a:buAutoNum type="arabicPeriod"/>
            </a:pPr>
            <a:r>
              <a:rPr lang="en-US" dirty="0"/>
              <a:t>Fiscal policy abroad</a:t>
            </a:r>
          </a:p>
          <a:p>
            <a:pPr marL="514350" indent="-514350">
              <a:spcBef>
                <a:spcPct val="65000"/>
              </a:spcBef>
              <a:buClr>
                <a:srgbClr val="996633"/>
              </a:buClr>
              <a:buSzPct val="100000"/>
              <a:buFont typeface="+mj-lt"/>
              <a:buAutoNum type="arabicPeriod"/>
            </a:pPr>
            <a:r>
              <a:rPr lang="en-US" dirty="0"/>
              <a:t>An increase in investment demand (exercise)</a:t>
            </a:r>
          </a:p>
        </p:txBody>
      </p:sp>
    </p:spTree>
    <p:extLst>
      <p:ext uri="{BB962C8B-B14F-4D97-AF65-F5344CB8AC3E}">
        <p14:creationId xmlns:p14="http://schemas.microsoft.com/office/powerpoint/2010/main" val="113912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1. Fiscal policy at home (1 of 2)</a:t>
            </a:r>
          </a:p>
        </p:txBody>
      </p:sp>
      <p:sp>
        <p:nvSpPr>
          <p:cNvPr id="8" name="Content Placeholder 9"/>
          <p:cNvSpPr txBox="1">
            <a:spLocks noGrp="1" noChangeArrowheads="1"/>
          </p:cNvSpPr>
          <p:nvPr>
            <p:ph sz="quarter" idx="10"/>
          </p:nvPr>
        </p:nvSpPr>
        <p:spPr bwMode="auto">
          <a:xfrm>
            <a:off x="434975" y="1633538"/>
            <a:ext cx="2696284" cy="1246495"/>
          </a:xfrm>
          <a:prstGeom prst="rect">
            <a:avLst/>
          </a:prstGeom>
          <a:solidFill>
            <a:srgbClr val="FFFF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500" dirty="0"/>
              <a:t>An increase in </a:t>
            </a:r>
            <a:r>
              <a:rPr kumimoji="1" lang="en-US" sz="2500" b="1" i="1" dirty="0"/>
              <a:t>G</a:t>
            </a:r>
            <a:r>
              <a:rPr kumimoji="1" lang="en-US" sz="2500" dirty="0"/>
              <a:t> or decrease in </a:t>
            </a:r>
            <a:r>
              <a:rPr kumimoji="1" lang="en-US" sz="2500" b="1" i="1" dirty="0"/>
              <a:t>T</a:t>
            </a:r>
            <a:r>
              <a:rPr kumimoji="1" lang="en-US" sz="2500" dirty="0"/>
              <a:t> reduces saving.</a:t>
            </a:r>
          </a:p>
        </p:txBody>
      </p:sp>
      <p:sp>
        <p:nvSpPr>
          <p:cNvPr id="14" name="Content Placeholder 9"/>
          <p:cNvSpPr txBox="1">
            <a:spLocks noGrp="1" noChangeArrowheads="1"/>
          </p:cNvSpPr>
          <p:nvPr>
            <p:ph sz="quarter" idx="12"/>
          </p:nvPr>
        </p:nvSpPr>
        <p:spPr bwMode="auto">
          <a:xfrm>
            <a:off x="507739" y="3575759"/>
            <a:ext cx="2705623" cy="1821033"/>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500" dirty="0"/>
              <a:t>Results:</a:t>
            </a:r>
          </a:p>
        </p:txBody>
      </p:sp>
      <p:graphicFrame>
        <p:nvGraphicFramePr>
          <p:cNvPr id="16" name="Object 3" descr="Two expressions are shown. The first expression reads, delta I equals 0 and the second expression reads, delta NX equals delta S which is lesser than 0."/>
          <p:cNvGraphicFramePr>
            <a:graphicFrameLocks noChangeAspect="1"/>
          </p:cNvGraphicFramePr>
          <p:nvPr>
            <p:extLst>
              <p:ext uri="{D42A27DB-BD31-4B8C-83A1-F6EECF244321}">
                <p14:modId xmlns:p14="http://schemas.microsoft.com/office/powerpoint/2010/main" val="3369906435"/>
              </p:ext>
            </p:extLst>
          </p:nvPr>
        </p:nvGraphicFramePr>
        <p:xfrm>
          <a:off x="624200" y="4189153"/>
          <a:ext cx="2453481" cy="981393"/>
        </p:xfrm>
        <a:graphic>
          <a:graphicData uri="http://schemas.openxmlformats.org/presentationml/2006/ole">
            <mc:AlternateContent xmlns:mc="http://schemas.openxmlformats.org/markup-compatibility/2006">
              <mc:Choice xmlns:v="urn:schemas-microsoft-com:vml" Requires="v">
                <p:oleObj spid="_x0000_s38026" name="Equation" r:id="rId4" imgW="1015920" imgH="406080" progId="Equation.DSMT4">
                  <p:embed/>
                </p:oleObj>
              </mc:Choice>
              <mc:Fallback>
                <p:oleObj name="Equation" r:id="rId4" imgW="1015920" imgH="406080" progId="Equation.DSMT4">
                  <p:embed/>
                  <p:pic>
                    <p:nvPicPr>
                      <p:cNvPr id="54290" name="Object 3"/>
                      <p:cNvPicPr>
                        <a:picLocks noChangeAspect="1" noChangeArrowheads="1"/>
                      </p:cNvPicPr>
                      <p:nvPr/>
                    </p:nvPicPr>
                    <p:blipFill>
                      <a:blip r:embed="rId5"/>
                      <a:srcRect/>
                      <a:stretch>
                        <a:fillRect/>
                      </a:stretch>
                    </p:blipFill>
                    <p:spPr bwMode="auto">
                      <a:xfrm>
                        <a:off x="624200" y="4189153"/>
                        <a:ext cx="2453481" cy="981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 name="Picture Placeholder 10" descr="This is a chart with the Y axis labeled r and the X axis labeled S, I. The line is declining and is labeled I(r). A vertical line is labeled S1 and another vertical line is labeled S2. A bracket spans the I(r) and S2 lines and is labeled NX2. Another bracket spans the S1 and I(r) lines and is labeled NX1."/>
          <p:cNvPicPr>
            <a:picLocks noGrp="1" noChangeAspect="1"/>
          </p:cNvPicPr>
          <p:nvPr>
            <p:ph type="pic" sz="quarter" idx="11"/>
          </p:nvPr>
        </p:nvPicPr>
        <p:blipFill>
          <a:blip r:embed="rId6"/>
          <a:stretch>
            <a:fillRect/>
          </a:stretch>
        </p:blipFill>
        <p:spPr>
          <a:xfrm>
            <a:off x="3541765" y="1540063"/>
            <a:ext cx="5115856" cy="4355867"/>
          </a:xfrm>
          <a:prstGeom prst="rect">
            <a:avLst/>
          </a:prstGeom>
        </p:spPr>
      </p:pic>
    </p:spTree>
    <p:extLst>
      <p:ext uri="{BB962C8B-B14F-4D97-AF65-F5344CB8AC3E}">
        <p14:creationId xmlns:p14="http://schemas.microsoft.com/office/powerpoint/2010/main" val="172952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rgbClr val="2D552D"/>
            </a:gs>
            <a:gs pos="0">
              <a:srgbClr val="131B1A"/>
            </a:gs>
          </a:gsLst>
          <a:lin ang="5400000" scaled="1"/>
        </a:grad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a:xfrm>
            <a:off x="513804" y="269854"/>
            <a:ext cx="8133805" cy="746985"/>
          </a:xfrm>
          <a:noFill/>
          <a:ln>
            <a:noFill/>
          </a:ln>
        </p:spPr>
        <p:txBody>
          <a:bodyPr vert="horz" wrap="square" lIns="91440" tIns="45720" rIns="91440" bIns="45720" numCol="1" anchor="t" anchorCtr="0" compatLnSpc="1">
            <a:prstTxWarp prst="textNoShape">
              <a:avLst/>
            </a:prstTxWarp>
          </a:bodyPr>
          <a:lstStyle/>
          <a:p>
            <a:r>
              <a:rPr lang="en-US" dirty="0"/>
              <a:t>NX and the federal budget deficit (% of GDP), 1965–2014</a:t>
            </a:r>
          </a:p>
        </p:txBody>
      </p:sp>
      <p:pic>
        <p:nvPicPr>
          <p:cNvPr id="12" name="Picture Placeholder 11" descr="The Y axis of this chart goes from -4% to 10% in 2% increments. The X axis goes from 1965 to 2015 in 5 year increments. One line is labeled Net exports (right scale) and varies through the years. Another line is labeled Budget deficit (left scale) and varies through the years."/>
          <p:cNvPicPr>
            <a:picLocks noGrp="1" noChangeAspect="1"/>
          </p:cNvPicPr>
          <p:nvPr>
            <p:ph type="pic" sz="quarter" idx="11"/>
          </p:nvPr>
        </p:nvPicPr>
        <p:blipFill>
          <a:blip r:embed="rId3"/>
          <a:stretch>
            <a:fillRect/>
          </a:stretch>
        </p:blipFill>
        <p:spPr>
          <a:xfrm>
            <a:off x="644383" y="1368674"/>
            <a:ext cx="7412182" cy="4609785"/>
          </a:xfrm>
          <a:prstGeom prst="rect">
            <a:avLst/>
          </a:prstGeom>
        </p:spPr>
      </p:pic>
    </p:spTree>
    <p:extLst>
      <p:ext uri="{BB962C8B-B14F-4D97-AF65-F5344CB8AC3E}">
        <p14:creationId xmlns:p14="http://schemas.microsoft.com/office/powerpoint/2010/main" val="3173294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spc="200" dirty="0">
                <a:latin typeface="Tahoma" pitchFamily="34" charset="0"/>
                <a:ea typeface="Tahoma" pitchFamily="34" charset="0"/>
                <a:cs typeface="Tahoma" pitchFamily="34" charset="0"/>
              </a:rPr>
              <a:t>IN THIS CHAPTER, YOU WILL LEARN:</a:t>
            </a:r>
          </a:p>
        </p:txBody>
      </p:sp>
      <p:pic>
        <p:nvPicPr>
          <p:cNvPr id="6" name="Picture Placeholder 5" descr="Chapter 6">
            <a:extLst>
              <a:ext uri="{FF2B5EF4-FFF2-40B4-BE49-F238E27FC236}">
                <a16:creationId xmlns:a16="http://schemas.microsoft.com/office/drawing/2014/main" id="{2786C881-A1A0-49E4-A711-7BEB9BB4C185}"/>
              </a:ext>
            </a:extLst>
          </p:cNvPr>
          <p:cNvPicPr>
            <a:picLocks noGrp="1" noChangeAspect="1"/>
          </p:cNvPicPr>
          <p:nvPr>
            <p:ph type="pic" sz="quarter" idx="12"/>
          </p:nvPr>
        </p:nvPicPr>
        <p:blipFill>
          <a:blip r:embed="rId3"/>
          <a:stretch>
            <a:fillRect/>
          </a:stretch>
        </p:blipFill>
        <p:spPr>
          <a:xfrm>
            <a:off x="511079" y="1594960"/>
            <a:ext cx="3761315" cy="3843772"/>
          </a:xfrm>
          <a:prstGeom prst="rect">
            <a:avLst/>
          </a:prstGeom>
        </p:spPr>
      </p:pic>
      <p:sp>
        <p:nvSpPr>
          <p:cNvPr id="3" name="Content Placeholder 2"/>
          <p:cNvSpPr>
            <a:spLocks noGrp="1"/>
          </p:cNvSpPr>
          <p:nvPr>
            <p:ph sz="quarter" idx="11"/>
          </p:nvPr>
        </p:nvSpPr>
        <p:spPr>
          <a:xfrm>
            <a:off x="4561113" y="1155759"/>
            <a:ext cx="3853543" cy="4444385"/>
          </a:xfrm>
          <a:noFill/>
          <a:ln>
            <a:noFill/>
          </a:ln>
        </p:spPr>
        <p:txBody>
          <a:bodyPr vert="horz" wrap="square" lIns="91440" tIns="45720" rIns="91440" bIns="45720" numCol="1" anchor="ctr" anchorCtr="0" compatLnSpc="1">
            <a:prstTxWarp prst="textNoShape">
              <a:avLst/>
            </a:prstTxWarp>
          </a:bodyPr>
          <a:lstStyle/>
          <a:p>
            <a:pPr algn="l">
              <a:spcAft>
                <a:spcPts val="1200"/>
              </a:spcAft>
              <a:buClr>
                <a:schemeClr val="tx1">
                  <a:lumMod val="50000"/>
                  <a:lumOff val="50000"/>
                </a:schemeClr>
              </a:buClr>
            </a:pPr>
            <a:r>
              <a:rPr lang="en-US" dirty="0"/>
              <a:t>Accounting identities for the open economy</a:t>
            </a:r>
          </a:p>
          <a:p>
            <a:pPr algn="l">
              <a:spcAft>
                <a:spcPts val="1200"/>
              </a:spcAft>
              <a:buClr>
                <a:schemeClr val="tx1">
                  <a:lumMod val="50000"/>
                  <a:lumOff val="50000"/>
                </a:schemeClr>
              </a:buClr>
            </a:pPr>
            <a:r>
              <a:rPr lang="en-US" dirty="0"/>
              <a:t>The small open-economy model</a:t>
            </a:r>
          </a:p>
          <a:p>
            <a:pPr marL="685800" lvl="1" indent="-342900" algn="l">
              <a:buFont typeface="Arial" panose="020B0604020202020204" pitchFamily="34" charset="0"/>
              <a:buChar char="•"/>
            </a:pPr>
            <a:r>
              <a:rPr lang="en-US" dirty="0">
                <a:latin typeface="Arial Narrow" panose="020B0606020202030204" pitchFamily="34" charset="0"/>
              </a:rPr>
              <a:t>what makes it “small”</a:t>
            </a:r>
          </a:p>
          <a:p>
            <a:pPr marL="685800" lvl="1" indent="-342900" algn="l">
              <a:buFont typeface="Arial" panose="020B0604020202020204" pitchFamily="34" charset="0"/>
              <a:buChar char="•"/>
            </a:pPr>
            <a:r>
              <a:rPr lang="en-US" dirty="0">
                <a:latin typeface="Arial Narrow" panose="020B0606020202030204" pitchFamily="34" charset="0"/>
              </a:rPr>
              <a:t>how the trade balance and exchange rate are determined</a:t>
            </a:r>
          </a:p>
          <a:p>
            <a:pPr marL="685800" lvl="1" indent="-342900" algn="l">
              <a:buFont typeface="Arial" panose="020B0604020202020204" pitchFamily="34" charset="0"/>
              <a:buChar char="•"/>
            </a:pPr>
            <a:r>
              <a:rPr lang="en-US" dirty="0">
                <a:latin typeface="Arial Narrow" panose="020B0606020202030204" pitchFamily="34" charset="0"/>
              </a:rPr>
              <a:t>how policies affect trade balance and exchange rate</a:t>
            </a:r>
          </a:p>
        </p:txBody>
      </p:sp>
    </p:spTree>
    <p:extLst>
      <p:ext uri="{BB962C8B-B14F-4D97-AF65-F5344CB8AC3E}">
        <p14:creationId xmlns:p14="http://schemas.microsoft.com/office/powerpoint/2010/main" val="2409289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2. Fiscal policy abroad</a:t>
            </a:r>
          </a:p>
        </p:txBody>
      </p:sp>
      <p:pic>
        <p:nvPicPr>
          <p:cNvPr id="15" name="Picture Placeholder 14" descr="This is a chart with the Y axis labeled r and the X axis labeled S, I. The line is declining and is labeled I(r). A vertical line is labeled S1. A bracket spans the I(r) and S1 lines and is labeled NX2 at a point labeled r2*. Another bracket spans the S1 and I(r) lines and is labeled NX1 at a point labeled r1*">
            <a:extLst>
              <a:ext uri="{FF2B5EF4-FFF2-40B4-BE49-F238E27FC236}">
                <a16:creationId xmlns:a16="http://schemas.microsoft.com/office/drawing/2014/main" id="{F047B464-276E-43EA-B0B8-393DAE794633}"/>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3992252" y="1342270"/>
            <a:ext cx="4579954" cy="4116416"/>
          </a:xfrm>
          <a:prstGeom prst="rect">
            <a:avLst/>
          </a:prstGeom>
        </p:spPr>
      </p:pic>
      <p:sp>
        <p:nvSpPr>
          <p:cNvPr id="17" name="Content Placeholder 9"/>
          <p:cNvSpPr txBox="1">
            <a:spLocks noGrp="1" noChangeArrowheads="1"/>
          </p:cNvSpPr>
          <p:nvPr>
            <p:ph sz="quarter" idx="10"/>
          </p:nvPr>
        </p:nvSpPr>
        <p:spPr bwMode="auto">
          <a:xfrm>
            <a:off x="680578" y="1320942"/>
            <a:ext cx="2579205" cy="2120330"/>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eaLnBrk="0" hangingPunct="0">
              <a:lnSpc>
                <a:spcPct val="110000"/>
              </a:lnSpc>
              <a:spcBef>
                <a:spcPct val="50000"/>
              </a:spcBef>
            </a:pPr>
            <a:r>
              <a:rPr kumimoji="1" lang="en-US" sz="2500" dirty="0"/>
              <a:t>Expansionary fiscal policy abroad raises the world interest rate.</a:t>
            </a:r>
          </a:p>
        </p:txBody>
      </p:sp>
      <p:sp>
        <p:nvSpPr>
          <p:cNvPr id="7" name="Content Placeholder 9"/>
          <p:cNvSpPr txBox="1">
            <a:spLocks noGrp="1" noChangeArrowheads="1"/>
          </p:cNvSpPr>
          <p:nvPr>
            <p:ph sz="quarter" idx="12"/>
          </p:nvPr>
        </p:nvSpPr>
        <p:spPr bwMode="auto">
          <a:xfrm>
            <a:off x="587466" y="3785336"/>
            <a:ext cx="2879633" cy="1673350"/>
          </a:xfrm>
          <a:prstGeom prst="rect">
            <a:avLst/>
          </a:prstGeom>
          <a:solidFill>
            <a:srgbClr val="FFFF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0" hangingPunct="0">
              <a:spcBef>
                <a:spcPct val="50000"/>
              </a:spcBef>
            </a:pPr>
            <a:r>
              <a:rPr kumimoji="1" lang="en-US" sz="2500" kern="1200" dirty="0">
                <a:solidFill>
                  <a:schemeClr val="tx1"/>
                </a:solidFill>
                <a:latin typeface="Arial" charset="0"/>
                <a:cs typeface="Arial" charset="0"/>
              </a:rPr>
              <a:t>Results:</a:t>
            </a:r>
          </a:p>
        </p:txBody>
      </p:sp>
      <p:graphicFrame>
        <p:nvGraphicFramePr>
          <p:cNvPr id="19" name="Object 3" descr="Two expressions are shown. The first expression reads, delta I lesser than 0 and the second expression reads, delta NX equals minus delta I which is greater than 0."/>
          <p:cNvGraphicFramePr>
            <a:graphicFrameLocks noChangeAspect="1"/>
          </p:cNvGraphicFramePr>
          <p:nvPr>
            <p:extLst>
              <p:ext uri="{D42A27DB-BD31-4B8C-83A1-F6EECF244321}">
                <p14:modId xmlns:p14="http://schemas.microsoft.com/office/powerpoint/2010/main" val="3733846084"/>
              </p:ext>
            </p:extLst>
          </p:nvPr>
        </p:nvGraphicFramePr>
        <p:xfrm>
          <a:off x="671605" y="4380228"/>
          <a:ext cx="2546350" cy="997571"/>
        </p:xfrm>
        <a:graphic>
          <a:graphicData uri="http://schemas.openxmlformats.org/presentationml/2006/ole">
            <mc:AlternateContent xmlns:mc="http://schemas.openxmlformats.org/markup-compatibility/2006">
              <mc:Choice xmlns:v="urn:schemas-microsoft-com:vml" Requires="v">
                <p:oleObj spid="_x0000_s39046" name="Equation" r:id="rId5" imgW="1054080" imgH="406080" progId="Equation.DSMT4">
                  <p:embed/>
                </p:oleObj>
              </mc:Choice>
              <mc:Fallback>
                <p:oleObj name="Equation" r:id="rId5" imgW="1054080" imgH="406080" progId="Equation.DSMT4">
                  <p:embed/>
                  <p:pic>
                    <p:nvPicPr>
                      <p:cNvPr id="18" name="Object 3"/>
                      <p:cNvPicPr>
                        <a:picLocks noChangeAspect="1" noChangeArrowheads="1"/>
                      </p:cNvPicPr>
                      <p:nvPr/>
                    </p:nvPicPr>
                    <p:blipFill>
                      <a:blip r:embed="rId6"/>
                      <a:srcRect/>
                      <a:stretch>
                        <a:fillRect/>
                      </a:stretch>
                    </p:blipFill>
                    <p:spPr bwMode="auto">
                      <a:xfrm>
                        <a:off x="671605" y="4380228"/>
                        <a:ext cx="2546350" cy="99757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45630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5989-24D5-497C-8966-DC319536D1DF}"/>
              </a:ext>
            </a:extLst>
          </p:cNvPr>
          <p:cNvSpPr>
            <a:spLocks noGrp="1"/>
          </p:cNvSpPr>
          <p:nvPr>
            <p:ph type="title"/>
          </p:nvPr>
        </p:nvSpPr>
        <p:spPr>
          <a:noFill/>
          <a:ln>
            <a:noFill/>
          </a:ln>
        </p:spPr>
        <p:txBody>
          <a:bodyPr vert="horz" wrap="square" lIns="91440" tIns="45720" rIns="91440" bIns="45720" numCol="1" anchor="t" anchorCtr="0" compatLnSpc="1">
            <a:prstTxWarp prst="textNoShape">
              <a:avLst/>
            </a:prstTxWarp>
          </a:bodyPr>
          <a:lstStyle/>
          <a:p>
            <a:r>
              <a:rPr lang="en-US" dirty="0"/>
              <a:t>NOW YOU TRY</a:t>
            </a:r>
            <a:br>
              <a:rPr lang="en-US" dirty="0"/>
            </a:br>
            <a:r>
              <a:rPr lang="en-US" dirty="0"/>
              <a:t>3. An increase in investment demand</a:t>
            </a:r>
          </a:p>
        </p:txBody>
      </p:sp>
      <p:pic>
        <p:nvPicPr>
          <p:cNvPr id="7" name="Picture Placeholder 6" descr="This is a chart with the Y axis labeled r and the X axis labeled S, I. The line is declining and is labeled I(r)1. A vertical line is labeled S. A bracket spans the I(r)1 and S lines and is labeled NX1 at a point labeled r*.">
            <a:extLst>
              <a:ext uri="{FF2B5EF4-FFF2-40B4-BE49-F238E27FC236}">
                <a16:creationId xmlns:a16="http://schemas.microsoft.com/office/drawing/2014/main" id="{397BCC65-D34C-4E5E-A42B-95AE542F9858}"/>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307195" y="1738764"/>
            <a:ext cx="4971442" cy="4295281"/>
          </a:xfrm>
          <a:prstGeom prst="rect">
            <a:avLst/>
          </a:prstGeom>
        </p:spPr>
      </p:pic>
      <p:sp>
        <p:nvSpPr>
          <p:cNvPr id="3" name="Content Placeholder 9"/>
          <p:cNvSpPr>
            <a:spLocks noGrp="1"/>
          </p:cNvSpPr>
          <p:nvPr>
            <p:ph type="body" sz="quarter" idx="10"/>
          </p:nvPr>
        </p:nvSpPr>
        <p:spPr>
          <a:xfrm>
            <a:off x="1037161" y="1841986"/>
            <a:ext cx="2010839" cy="3796814"/>
          </a:xfrm>
        </p:spPr>
        <p:txBody>
          <a:bodyPr/>
          <a:lstStyle/>
          <a:p>
            <a:r>
              <a:rPr kumimoji="1" lang="en-US" dirty="0"/>
              <a:t>Use the model to determine the impact of an increase in investment demand on </a:t>
            </a:r>
            <a:r>
              <a:rPr kumimoji="1" lang="en-US" b="1" i="1" dirty="0"/>
              <a:t>NX</a:t>
            </a:r>
            <a:r>
              <a:rPr kumimoji="1" lang="en-US" dirty="0"/>
              <a:t>, </a:t>
            </a:r>
            <a:r>
              <a:rPr kumimoji="1" lang="en-US" b="1" i="1" dirty="0"/>
              <a:t>S</a:t>
            </a:r>
            <a:r>
              <a:rPr kumimoji="1" lang="en-US" dirty="0"/>
              <a:t>, </a:t>
            </a:r>
            <a:r>
              <a:rPr kumimoji="1" lang="en-US" b="1" i="1" dirty="0">
                <a:latin typeface="Tahoma" pitchFamily="34" charset="0"/>
              </a:rPr>
              <a:t>I</a:t>
            </a:r>
            <a:r>
              <a:rPr kumimoji="1" lang="en-US" dirty="0"/>
              <a:t>, and </a:t>
            </a:r>
            <a:br>
              <a:rPr kumimoji="1" lang="en-US" dirty="0"/>
            </a:br>
            <a:r>
              <a:rPr kumimoji="1" lang="en-US" dirty="0"/>
              <a:t>net capital outflow.</a:t>
            </a:r>
          </a:p>
        </p:txBody>
      </p:sp>
    </p:spTree>
    <p:extLst>
      <p:ext uri="{BB962C8B-B14F-4D97-AF65-F5344CB8AC3E}">
        <p14:creationId xmlns:p14="http://schemas.microsoft.com/office/powerpoint/2010/main" val="1192244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5989-24D5-497C-8966-DC319536D1DF}"/>
              </a:ext>
            </a:extLst>
          </p:cNvPr>
          <p:cNvSpPr>
            <a:spLocks noGrp="1"/>
          </p:cNvSpPr>
          <p:nvPr>
            <p:ph type="title"/>
          </p:nvPr>
        </p:nvSpPr>
        <p:spPr>
          <a:noFill/>
          <a:ln>
            <a:noFill/>
          </a:ln>
        </p:spPr>
        <p:txBody>
          <a:bodyPr vert="horz" wrap="square" lIns="91440" tIns="45720" rIns="91440" bIns="45720" numCol="1" anchor="t" anchorCtr="0" compatLnSpc="1">
            <a:prstTxWarp prst="textNoShape">
              <a:avLst/>
            </a:prstTxWarp>
          </a:bodyPr>
          <a:lstStyle/>
          <a:p>
            <a:r>
              <a:rPr lang="en-US" dirty="0"/>
              <a:t>NOW YOU TRY</a:t>
            </a:r>
            <a:br>
              <a:rPr lang="en-US" dirty="0"/>
            </a:br>
            <a:r>
              <a:rPr lang="en-US" dirty="0"/>
              <a:t>3. An increase in investment demand, answers</a:t>
            </a:r>
          </a:p>
        </p:txBody>
      </p:sp>
      <p:sp>
        <p:nvSpPr>
          <p:cNvPr id="9" name="Content Placeholder 9">
            <a:extLst>
              <a:ext uri="{FF2B5EF4-FFF2-40B4-BE49-F238E27FC236}">
                <a16:creationId xmlns:a16="http://schemas.microsoft.com/office/drawing/2014/main" id="{FACC5611-952F-445B-B75A-2A6E80AA9C88}"/>
              </a:ext>
            </a:extLst>
          </p:cNvPr>
          <p:cNvSpPr txBox="1">
            <a:spLocks noGrp="1" noChangeArrowheads="1"/>
          </p:cNvSpPr>
          <p:nvPr>
            <p:ph type="body" sz="quarter" idx="10"/>
          </p:nvPr>
        </p:nvSpPr>
        <p:spPr bwMode="auto">
          <a:xfrm>
            <a:off x="953244" y="2501900"/>
            <a:ext cx="1644750" cy="3085460"/>
          </a:xfrm>
          <a:prstGeom prst="rect">
            <a:avLst/>
          </a:prstGeom>
          <a:solidFill>
            <a:srgbClr val="FFD1D2"/>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2600" dirty="0">
                <a:latin typeface="Times New Roman"/>
                <a:ea typeface="Lucida Grande"/>
                <a:cs typeface="Times New Roman"/>
              </a:rPr>
              <a:t>Δ</a:t>
            </a:r>
            <a:r>
              <a:rPr kumimoji="1" lang="en-US" sz="2500" b="1" i="1" dirty="0">
                <a:latin typeface="Tahoma" pitchFamily="34" charset="0"/>
              </a:rPr>
              <a:t>I</a:t>
            </a:r>
            <a:r>
              <a:rPr kumimoji="1" lang="en-US" sz="2500" dirty="0">
                <a:latin typeface="Tahoma" pitchFamily="34" charset="0"/>
              </a:rPr>
              <a:t> &gt; 0, </a:t>
            </a:r>
            <a:r>
              <a:rPr lang="en-US" sz="2600" dirty="0">
                <a:latin typeface="Times New Roman"/>
                <a:ea typeface="Lucida Grande"/>
                <a:cs typeface="Times New Roman"/>
              </a:rPr>
              <a:t>Δ</a:t>
            </a:r>
            <a:r>
              <a:rPr kumimoji="1" lang="en-US" sz="2500" b="1" i="1" dirty="0">
                <a:latin typeface="Tahoma" pitchFamily="34" charset="0"/>
              </a:rPr>
              <a:t>S</a:t>
            </a:r>
            <a:r>
              <a:rPr kumimoji="1" lang="en-US" sz="2500" dirty="0">
                <a:latin typeface="Tahoma" pitchFamily="34" charset="0"/>
              </a:rPr>
              <a:t> = 0,</a:t>
            </a:r>
            <a:r>
              <a:rPr kumimoji="1" lang="en-US" sz="2500" baseline="0" dirty="0">
                <a:latin typeface="Tahoma" pitchFamily="34" charset="0"/>
              </a:rPr>
              <a:t> </a:t>
            </a:r>
            <a:r>
              <a:rPr kumimoji="1" lang="en-US" sz="2500" dirty="0"/>
              <a:t>net capital outflow and </a:t>
            </a:r>
            <a:r>
              <a:rPr kumimoji="1" lang="en-US" sz="2500" b="1" i="1" dirty="0"/>
              <a:t>NX</a:t>
            </a:r>
            <a:r>
              <a:rPr kumimoji="1" lang="en-US" sz="2500" dirty="0"/>
              <a:t> </a:t>
            </a:r>
            <a:r>
              <a:rPr kumimoji="1" lang="en-US" sz="1100" dirty="0"/>
              <a:t> </a:t>
            </a:r>
            <a:r>
              <a:rPr kumimoji="1" lang="en-US" sz="2500" dirty="0"/>
              <a:t>fall</a:t>
            </a:r>
            <a:r>
              <a:rPr kumimoji="1" lang="en-US" sz="2500" baseline="0" dirty="0"/>
              <a:t> </a:t>
            </a:r>
            <a:r>
              <a:rPr kumimoji="1" lang="en-US" sz="2500" dirty="0"/>
              <a:t>by the amount </a:t>
            </a:r>
            <a:r>
              <a:rPr lang="en-US" sz="2600" dirty="0">
                <a:solidFill>
                  <a:srgbClr val="000000"/>
                </a:solidFill>
                <a:latin typeface="Times New Roman"/>
                <a:ea typeface="Lucida Grande"/>
                <a:cs typeface="Times New Roman"/>
              </a:rPr>
              <a:t>Δ</a:t>
            </a:r>
            <a:r>
              <a:rPr kumimoji="1" lang="en-US" sz="2500" b="1" i="1" dirty="0">
                <a:latin typeface="Tahoma" pitchFamily="34" charset="0"/>
              </a:rPr>
              <a:t>I</a:t>
            </a:r>
            <a:endParaRPr kumimoji="1" lang="en-US" sz="3200" dirty="0">
              <a:latin typeface="Times New Roman"/>
              <a:cs typeface="Times New Roman"/>
            </a:endParaRPr>
          </a:p>
        </p:txBody>
      </p:sp>
      <p:pic>
        <p:nvPicPr>
          <p:cNvPr id="8" name="Picture Placeholder 7" descr="This is a chart with the Y axis labeled r and the X axis labeled S, I. The line is declining and is labeled I(r)1. A vertical line is labeled S. A bracket spans the I(r)1 and S lines and is labeled NX1 at a point labeled r*. A declining line is labeled I(r)2. A bracket spans the S and I(r)2 lines and is labeled NX2.">
            <a:extLst>
              <a:ext uri="{FF2B5EF4-FFF2-40B4-BE49-F238E27FC236}">
                <a16:creationId xmlns:a16="http://schemas.microsoft.com/office/drawing/2014/main" id="{0FED6BC8-2E86-4978-B311-34584D2DB4E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378080" y="1597441"/>
            <a:ext cx="5255204" cy="4540449"/>
          </a:xfrm>
          <a:prstGeom prst="rect">
            <a:avLst/>
          </a:prstGeom>
        </p:spPr>
      </p:pic>
    </p:spTree>
    <p:extLst>
      <p:ext uri="{BB962C8B-B14F-4D97-AF65-F5344CB8AC3E}">
        <p14:creationId xmlns:p14="http://schemas.microsoft.com/office/powerpoint/2010/main" val="2655616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nominal exchange rate</a:t>
            </a:r>
          </a:p>
        </p:txBody>
      </p:sp>
      <p:sp>
        <p:nvSpPr>
          <p:cNvPr id="3" name="Content Placeholder 9"/>
          <p:cNvSpPr>
            <a:spLocks noGrp="1"/>
          </p:cNvSpPr>
          <p:nvPr>
            <p:ph type="body" sz="quarter" idx="10"/>
          </p:nvPr>
        </p:nvSpPr>
        <p:spPr/>
        <p:txBody>
          <a:bodyPr/>
          <a:lstStyle/>
          <a:p>
            <a:pPr marL="520700" indent="-520700">
              <a:spcBef>
                <a:spcPts val="600"/>
              </a:spcBef>
              <a:spcAft>
                <a:spcPts val="1200"/>
              </a:spcAft>
            </a:pPr>
            <a:r>
              <a:rPr lang="en-US" b="1" i="1" dirty="0"/>
              <a:t>e </a:t>
            </a:r>
            <a:r>
              <a:rPr lang="en-US" dirty="0"/>
              <a:t>= nominal exchange rate, the relative price of domestic currency in terms of foreign currency</a:t>
            </a:r>
          </a:p>
          <a:p>
            <a:pPr marL="520700"/>
            <a:r>
              <a:rPr lang="en-US" dirty="0"/>
              <a:t>(example: yen per dollar)</a:t>
            </a:r>
          </a:p>
        </p:txBody>
      </p:sp>
    </p:spTree>
    <p:extLst>
      <p:ext uri="{BB962C8B-B14F-4D97-AF65-F5344CB8AC3E}">
        <p14:creationId xmlns:p14="http://schemas.microsoft.com/office/powerpoint/2010/main" val="2905251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real exchange rate</a:t>
            </a:r>
          </a:p>
        </p:txBody>
      </p:sp>
      <p:pic>
        <p:nvPicPr>
          <p:cNvPr id="13" name="Picture Placeholder 12" descr="A lowercase greek letter epsilon is shown."/>
          <p:cNvPicPr>
            <a:picLocks noGrp="1" noChangeAspect="1"/>
          </p:cNvPicPr>
          <p:nvPr>
            <p:ph type="pic" sz="quarter" idx="14"/>
          </p:nvPr>
        </p:nvPicPr>
        <p:blipFill>
          <a:blip r:embed="rId3"/>
          <a:stretch>
            <a:fillRect/>
          </a:stretch>
        </p:blipFill>
        <p:spPr>
          <a:xfrm>
            <a:off x="889338" y="1383614"/>
            <a:ext cx="1966414" cy="2000712"/>
          </a:xfrm>
          <a:prstGeom prst="rect">
            <a:avLst/>
          </a:prstGeom>
        </p:spPr>
      </p:pic>
      <p:sp>
        <p:nvSpPr>
          <p:cNvPr id="12" name="Content Placeholder 9">
            <a:extLst>
              <a:ext uri="{FF2B5EF4-FFF2-40B4-BE49-F238E27FC236}">
                <a16:creationId xmlns:a16="http://schemas.microsoft.com/office/drawing/2014/main" id="{5BC09415-6B66-4B1B-8DB8-E399B5F7CBA0}"/>
              </a:ext>
            </a:extLst>
          </p:cNvPr>
          <p:cNvSpPr txBox="1">
            <a:spLocks noGrp="1"/>
          </p:cNvSpPr>
          <p:nvPr>
            <p:ph type="body" sz="quarter" idx="10"/>
          </p:nvPr>
        </p:nvSpPr>
        <p:spPr>
          <a:xfrm>
            <a:off x="3041059" y="1383614"/>
            <a:ext cx="5677492" cy="1938992"/>
          </a:xfrm>
          <a:prstGeom prst="rect">
            <a:avLst/>
          </a:prstGeom>
          <a:noFill/>
        </p:spPr>
        <p:txBody>
          <a:bodyPr wrap="square" rtlCol="0">
            <a:spAutoFit/>
          </a:bodyPr>
          <a:lstStyle/>
          <a:p>
            <a:pPr marL="347663" indent="-347663">
              <a:buFont typeface="Wingdings" pitchFamily="2" charset="2"/>
              <a:buNone/>
              <a:tabLst>
                <a:tab pos="282575" algn="l"/>
              </a:tabLst>
            </a:pPr>
            <a:r>
              <a:rPr lang="en-US" sz="2400" b="1" i="1" dirty="0"/>
              <a:t> </a:t>
            </a:r>
            <a:r>
              <a:rPr lang="en-US" sz="2400" dirty="0"/>
              <a:t>= real exchange rate, the relative price of domestic goods in terms of foreign goods</a:t>
            </a:r>
          </a:p>
          <a:p>
            <a:pPr marL="347663">
              <a:buFont typeface="Wingdings" pitchFamily="2" charset="2"/>
              <a:buNone/>
            </a:pPr>
            <a:r>
              <a:rPr lang="en-US" sz="2400" dirty="0"/>
              <a:t>(example:</a:t>
            </a:r>
            <a:r>
              <a:rPr lang="en-US" sz="2400" i="1" dirty="0"/>
              <a:t> </a:t>
            </a:r>
            <a:r>
              <a:rPr lang="en-US" sz="2400" dirty="0"/>
              <a:t>Japanese Big Macs per U.S. Big Mac)</a:t>
            </a:r>
          </a:p>
        </p:txBody>
      </p:sp>
    </p:spTree>
    <p:extLst>
      <p:ext uri="{BB962C8B-B14F-4D97-AF65-F5344CB8AC3E}">
        <p14:creationId xmlns:p14="http://schemas.microsoft.com/office/powerpoint/2010/main" val="2454279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A85232"/>
                </a:solidFill>
              </a:rPr>
              <a:t>Understanding the units of </a:t>
            </a:r>
            <a:r>
              <a:rPr lang="en-US" i="1" dirty="0">
                <a:solidFill>
                  <a:srgbClr val="A85232"/>
                </a:solidFill>
              </a:rPr>
              <a:t>ε</a:t>
            </a:r>
          </a:p>
        </p:txBody>
      </p:sp>
      <p:graphicFrame>
        <p:nvGraphicFramePr>
          <p:cNvPr id="77829" name="Object 4" descr="=Yen per unit U.S. goods over Yen per unit Japanese goods"/>
          <p:cNvGraphicFramePr>
            <a:graphicFrameLocks noChangeAspect="1"/>
          </p:cNvGraphicFramePr>
          <p:nvPr>
            <p:extLst>
              <p:ext uri="{D42A27DB-BD31-4B8C-83A1-F6EECF244321}">
                <p14:modId xmlns:p14="http://schemas.microsoft.com/office/powerpoint/2010/main" val="286537395"/>
              </p:ext>
            </p:extLst>
          </p:nvPr>
        </p:nvGraphicFramePr>
        <p:xfrm>
          <a:off x="1198563" y="1654175"/>
          <a:ext cx="6626225" cy="4321175"/>
        </p:xfrm>
        <a:graphic>
          <a:graphicData uri="http://schemas.openxmlformats.org/presentationml/2006/ole">
            <mc:AlternateContent xmlns:mc="http://schemas.openxmlformats.org/markup-compatibility/2006">
              <mc:Choice xmlns:v="urn:schemas-microsoft-com:vml" Requires="v">
                <p:oleObj spid="_x0000_s39940" name="Equation" r:id="rId4" imgW="2730240" imgH="1777680" progId="Equation.DSMT4">
                  <p:embed/>
                </p:oleObj>
              </mc:Choice>
              <mc:Fallback>
                <p:oleObj name="Equation" r:id="rId4" imgW="2730240" imgH="1777680" progId="Equation.DSMT4">
                  <p:embed/>
                  <p:pic>
                    <p:nvPicPr>
                      <p:cNvPr id="0" name=""/>
                      <p:cNvPicPr>
                        <a:picLocks noChangeAspect="1" noChangeArrowheads="1"/>
                      </p:cNvPicPr>
                      <p:nvPr/>
                    </p:nvPicPr>
                    <p:blipFill>
                      <a:blip r:embed="rId5"/>
                      <a:srcRect/>
                      <a:stretch>
                        <a:fillRect/>
                      </a:stretch>
                    </p:blipFill>
                    <p:spPr bwMode="auto">
                      <a:xfrm>
                        <a:off x="1198563" y="1654175"/>
                        <a:ext cx="6626225" cy="432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88170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 </a:t>
            </a:r>
            <a:r>
              <a:rPr lang="en-US" dirty="0" err="1">
                <a:solidFill>
                  <a:srgbClr val="A85232"/>
                </a:solidFill>
              </a:rPr>
              <a:t>McZample</a:t>
            </a:r>
            <a:r>
              <a:rPr lang="en-US" dirty="0">
                <a:solidFill>
                  <a:srgbClr val="A85232"/>
                </a:solidFill>
              </a:rPr>
              <a:t> ~</a:t>
            </a:r>
          </a:p>
        </p:txBody>
      </p:sp>
      <p:sp>
        <p:nvSpPr>
          <p:cNvPr id="3" name="Content Placeholder 9"/>
          <p:cNvSpPr>
            <a:spLocks noGrp="1"/>
          </p:cNvSpPr>
          <p:nvPr>
            <p:ph type="body" sz="quarter" idx="10"/>
          </p:nvPr>
        </p:nvSpPr>
        <p:spPr>
          <a:xfrm>
            <a:off x="478361" y="1219686"/>
            <a:ext cx="3865039" cy="3301514"/>
          </a:xfrm>
        </p:spPr>
        <p:txBody>
          <a:bodyPr/>
          <a:lstStyle/>
          <a:p>
            <a:pPr marL="342900" indent="-342900">
              <a:spcBef>
                <a:spcPct val="15000"/>
              </a:spcBef>
              <a:buClr>
                <a:schemeClr val="tx1"/>
              </a:buClr>
              <a:buSzPct val="100000"/>
              <a:buFont typeface="Arial" panose="020B0604020202020204" pitchFamily="34" charset="0"/>
              <a:buChar char="•"/>
            </a:pPr>
            <a:r>
              <a:rPr lang="en-US" dirty="0"/>
              <a:t>One good: Big Mac</a:t>
            </a:r>
          </a:p>
          <a:p>
            <a:pPr marL="342900" indent="-342900">
              <a:spcBef>
                <a:spcPct val="15000"/>
              </a:spcBef>
              <a:buClr>
                <a:schemeClr val="tx1"/>
              </a:buClr>
              <a:buSzPct val="100000"/>
              <a:buFont typeface="Arial" panose="020B0604020202020204" pitchFamily="34" charset="0"/>
              <a:buChar char="•"/>
            </a:pPr>
            <a:r>
              <a:rPr lang="en-US" dirty="0"/>
              <a:t>Price in Japan:</a:t>
            </a:r>
            <a:br>
              <a:rPr lang="en-US" dirty="0"/>
            </a:br>
            <a:r>
              <a:rPr lang="en-US" b="1" i="1" dirty="0"/>
              <a:t>P*</a:t>
            </a:r>
            <a:r>
              <a:rPr lang="en-US" dirty="0"/>
              <a:t> = 200 yen</a:t>
            </a:r>
          </a:p>
          <a:p>
            <a:pPr marL="342900" indent="-342900">
              <a:spcBef>
                <a:spcPct val="15000"/>
              </a:spcBef>
              <a:buClr>
                <a:schemeClr val="tx1"/>
              </a:buClr>
              <a:buSzPct val="100000"/>
              <a:buFont typeface="Arial" panose="020B0604020202020204" pitchFamily="34" charset="0"/>
              <a:buChar char="•"/>
            </a:pPr>
            <a:r>
              <a:rPr lang="en-US" dirty="0"/>
              <a:t>Price in the U.S.:</a:t>
            </a:r>
            <a:br>
              <a:rPr lang="en-US" dirty="0"/>
            </a:br>
            <a:r>
              <a:rPr lang="en-US" b="1" i="1" dirty="0"/>
              <a:t>P</a:t>
            </a:r>
            <a:r>
              <a:rPr lang="en-US" dirty="0"/>
              <a:t> = $2.50</a:t>
            </a:r>
          </a:p>
          <a:p>
            <a:pPr marL="342900" indent="-342900">
              <a:spcBef>
                <a:spcPct val="15000"/>
              </a:spcBef>
              <a:buClr>
                <a:schemeClr val="tx1"/>
              </a:buClr>
              <a:buSzPct val="100000"/>
              <a:buFont typeface="Arial" panose="020B0604020202020204" pitchFamily="34" charset="0"/>
              <a:buChar char="•"/>
            </a:pPr>
            <a:r>
              <a:rPr lang="en-US" dirty="0"/>
              <a:t>Nominal exchange rate</a:t>
            </a:r>
            <a:br>
              <a:rPr lang="en-US" dirty="0"/>
            </a:br>
            <a:r>
              <a:rPr lang="en-US" b="1" i="1" dirty="0"/>
              <a:t>e</a:t>
            </a:r>
            <a:r>
              <a:rPr lang="en-US" dirty="0"/>
              <a:t> = 120 yen/$</a:t>
            </a:r>
          </a:p>
        </p:txBody>
      </p:sp>
      <p:graphicFrame>
        <p:nvGraphicFramePr>
          <p:cNvPr id="65545" name="Object 2" descr="The expression of epsilon and its calculation is shown. The expression reads, epsilon equals e times p which equals 120 times 2.50 dollars over 200 yen which equals 1.5"/>
          <p:cNvGraphicFramePr>
            <a:graphicFrameLocks noChangeAspect="1"/>
          </p:cNvGraphicFramePr>
          <p:nvPr>
            <p:extLst>
              <p:ext uri="{D42A27DB-BD31-4B8C-83A1-F6EECF244321}">
                <p14:modId xmlns:p14="http://schemas.microsoft.com/office/powerpoint/2010/main" val="646378928"/>
              </p:ext>
            </p:extLst>
          </p:nvPr>
        </p:nvGraphicFramePr>
        <p:xfrm>
          <a:off x="5478463" y="1457325"/>
          <a:ext cx="2809875" cy="1671638"/>
        </p:xfrm>
        <a:graphic>
          <a:graphicData uri="http://schemas.openxmlformats.org/presentationml/2006/ole">
            <mc:AlternateContent xmlns:mc="http://schemas.openxmlformats.org/markup-compatibility/2006">
              <mc:Choice xmlns:v="urn:schemas-microsoft-com:vml" Requires="v">
                <p:oleObj spid="_x0000_s12637" name="Equation" r:id="rId4" imgW="1320480" imgH="812520" progId="Equation.DSMT4">
                  <p:embed/>
                </p:oleObj>
              </mc:Choice>
              <mc:Fallback>
                <p:oleObj name="Equation" r:id="rId4" imgW="1320480" imgH="812520" progId="Equation.DSMT4">
                  <p:embed/>
                  <p:pic>
                    <p:nvPicPr>
                      <p:cNvPr id="0" name=""/>
                      <p:cNvPicPr>
                        <a:picLocks noChangeAspect="1" noChangeArrowheads="1"/>
                      </p:cNvPicPr>
                      <p:nvPr/>
                    </p:nvPicPr>
                    <p:blipFill>
                      <a:blip r:embed="rId5"/>
                      <a:srcRect/>
                      <a:stretch>
                        <a:fillRect/>
                      </a:stretch>
                    </p:blipFill>
                    <p:spPr bwMode="auto">
                      <a:xfrm>
                        <a:off x="5478463" y="1457325"/>
                        <a:ext cx="2809875" cy="167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Content Placeholder 12">
            <a:extLst>
              <a:ext uri="{FF2B5EF4-FFF2-40B4-BE49-F238E27FC236}">
                <a16:creationId xmlns:a16="http://schemas.microsoft.com/office/drawing/2014/main" id="{62B7D7B7-28AF-4B92-8CA5-6705403605F8}"/>
              </a:ext>
            </a:extLst>
          </p:cNvPr>
          <p:cNvSpPr txBox="1">
            <a:spLocks noGrp="1"/>
          </p:cNvSpPr>
          <p:nvPr>
            <p:ph sz="quarter" idx="12"/>
          </p:nvPr>
        </p:nvSpPr>
        <p:spPr>
          <a:xfrm>
            <a:off x="4988454" y="3844339"/>
            <a:ext cx="3490154" cy="2080211"/>
          </a:xfrm>
          <a:prstGeom prst="rect">
            <a:avLst/>
          </a:prstGeom>
          <a:solidFill>
            <a:schemeClr val="accent1">
              <a:lumMod val="20000"/>
              <a:lumOff val="80000"/>
            </a:schemeClr>
          </a:solidFill>
        </p:spPr>
        <p:txBody>
          <a:bodyPr wrap="square" rtlCol="0">
            <a:spAutoFit/>
          </a:bodyPr>
          <a:lstStyle/>
          <a:p>
            <a:r>
              <a:rPr kumimoji="1" lang="en-US" sz="2400" i="1" dirty="0"/>
              <a:t>To buy a U.S. Big Mac, someone from Japan</a:t>
            </a:r>
            <a:r>
              <a:rPr kumimoji="1" lang="en-US" sz="2400" i="1" baseline="0" dirty="0"/>
              <a:t> </a:t>
            </a:r>
            <a:r>
              <a:rPr kumimoji="1" lang="en-US" sz="2400" i="1" dirty="0"/>
              <a:t>would have to pay an amount that could buy 1.5 Japanese Big Macs.</a:t>
            </a:r>
          </a:p>
        </p:txBody>
      </p:sp>
    </p:spTree>
    <p:extLst>
      <p:ext uri="{BB962C8B-B14F-4D97-AF65-F5344CB8AC3E}">
        <p14:creationId xmlns:p14="http://schemas.microsoft.com/office/powerpoint/2010/main" val="97574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A85232"/>
                </a:solidFill>
              </a:rPr>
              <a:t>ε</a:t>
            </a:r>
            <a:r>
              <a:rPr lang="en-US" dirty="0">
                <a:solidFill>
                  <a:srgbClr val="A85232"/>
                </a:solidFill>
              </a:rPr>
              <a:t> in the real world and our model</a:t>
            </a:r>
          </a:p>
        </p:txBody>
      </p:sp>
      <p:sp>
        <p:nvSpPr>
          <p:cNvPr id="4" name="Content Placeholder 9"/>
          <p:cNvSpPr>
            <a:spLocks noGrp="1"/>
          </p:cNvSpPr>
          <p:nvPr>
            <p:ph type="body" sz="quarter" idx="10"/>
          </p:nvPr>
        </p:nvSpPr>
        <p:spPr/>
        <p:txBody>
          <a:bodyPr/>
          <a:lstStyle/>
          <a:p>
            <a:pPr marL="342900" indent="-342900">
              <a:buClr>
                <a:schemeClr val="tx1"/>
              </a:buClr>
              <a:buSzPct val="100000"/>
              <a:buFont typeface="Arial" panose="020B0604020202020204" pitchFamily="34" charset="0"/>
              <a:buChar char="•"/>
            </a:pPr>
            <a:r>
              <a:rPr lang="en-US" dirty="0"/>
              <a:t>In the real world:</a:t>
            </a:r>
            <a:br>
              <a:rPr lang="en-US" dirty="0"/>
            </a:br>
            <a:r>
              <a:rPr lang="en-US" dirty="0"/>
              <a:t>We can think of </a:t>
            </a:r>
            <a:r>
              <a:rPr lang="en-US" b="1" i="1" dirty="0">
                <a:sym typeface="Symbol" pitchFamily="18" charset="2"/>
              </a:rPr>
              <a:t>ε</a:t>
            </a:r>
            <a:r>
              <a:rPr lang="en-US" dirty="0"/>
              <a:t> as the relative price of a basket of domestic goods in terms of a basket of foreign goods.</a:t>
            </a:r>
          </a:p>
          <a:p>
            <a:pPr marL="342900" indent="-342900">
              <a:buClr>
                <a:schemeClr val="tx1"/>
              </a:buClr>
              <a:buSzPct val="100000"/>
              <a:buFont typeface="Arial" panose="020B0604020202020204" pitchFamily="34" charset="0"/>
              <a:buChar char="•"/>
            </a:pPr>
            <a:r>
              <a:rPr lang="en-US" dirty="0"/>
              <a:t>In our macro model:</a:t>
            </a:r>
            <a:br>
              <a:rPr lang="en-US" dirty="0"/>
            </a:br>
            <a:r>
              <a:rPr lang="en-US" dirty="0"/>
              <a:t>There’s just one good, “output.”</a:t>
            </a:r>
            <a:br>
              <a:rPr lang="en-US" dirty="0"/>
            </a:br>
            <a:r>
              <a:rPr lang="en-US" dirty="0"/>
              <a:t>So </a:t>
            </a:r>
            <a:r>
              <a:rPr lang="en-US" b="1" i="1" dirty="0">
                <a:sym typeface="Symbol" pitchFamily="18" charset="2"/>
              </a:rPr>
              <a:t>ε</a:t>
            </a:r>
            <a:r>
              <a:rPr lang="en-US" dirty="0">
                <a:sym typeface="Symbol" pitchFamily="18" charset="2"/>
              </a:rPr>
              <a:t> is the relative price of one country’s output in terms of the other country’s output.</a:t>
            </a:r>
          </a:p>
        </p:txBody>
      </p:sp>
    </p:spTree>
    <p:extLst>
      <p:ext uri="{BB962C8B-B14F-4D97-AF65-F5344CB8AC3E}">
        <p14:creationId xmlns:p14="http://schemas.microsoft.com/office/powerpoint/2010/main" val="2873188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How</a:t>
            </a:r>
            <a:r>
              <a:rPr lang="en-US" i="1" dirty="0">
                <a:solidFill>
                  <a:srgbClr val="A85232"/>
                </a:solidFill>
              </a:rPr>
              <a:t> </a:t>
            </a:r>
            <a:r>
              <a:rPr lang="en-US" dirty="0">
                <a:solidFill>
                  <a:srgbClr val="A85232"/>
                </a:solidFill>
              </a:rPr>
              <a:t>NX depends on</a:t>
            </a:r>
            <a:r>
              <a:rPr lang="en-US" i="1" dirty="0">
                <a:solidFill>
                  <a:srgbClr val="A85232"/>
                </a:solidFill>
              </a:rPr>
              <a:t> </a:t>
            </a:r>
            <a:r>
              <a:rPr lang="en-US" dirty="0">
                <a:solidFill>
                  <a:srgbClr val="A85232"/>
                </a:solidFill>
              </a:rPr>
              <a:t>ε</a:t>
            </a:r>
          </a:p>
        </p:txBody>
      </p:sp>
      <p:sp>
        <p:nvSpPr>
          <p:cNvPr id="4" name="Content Placeholder 9"/>
          <p:cNvSpPr>
            <a:spLocks noGrp="1"/>
          </p:cNvSpPr>
          <p:nvPr>
            <p:ph type="body" sz="quarter" idx="10"/>
          </p:nvPr>
        </p:nvSpPr>
        <p:spPr/>
        <p:txBody>
          <a:bodyPr/>
          <a:lstStyle/>
          <a:p>
            <a:pPr>
              <a:spcBef>
                <a:spcPts val="1200"/>
              </a:spcBef>
            </a:pPr>
            <a:r>
              <a:rPr lang="en-US" dirty="0">
                <a:sym typeface="Symbol" pitchFamily="18" charset="2"/>
              </a:rPr>
              <a:t>If </a:t>
            </a:r>
            <a:r>
              <a:rPr lang="en-US" b="1" i="1" dirty="0">
                <a:cs typeface="Tahoma" pitchFamily="34" charset="0"/>
                <a:sym typeface="Symbol" pitchFamily="18" charset="2"/>
              </a:rPr>
              <a:t>ε</a:t>
            </a:r>
            <a:r>
              <a:rPr lang="en-US" dirty="0"/>
              <a:t> rises:</a:t>
            </a:r>
          </a:p>
          <a:p>
            <a:pPr marL="800100" lvl="1">
              <a:spcBef>
                <a:spcPts val="1200"/>
              </a:spcBef>
              <a:buClr>
                <a:schemeClr val="tx1"/>
              </a:buClr>
              <a:buFont typeface="Arial" panose="020B0604020202020204" pitchFamily="34" charset="0"/>
              <a:buChar char="•"/>
            </a:pPr>
            <a:r>
              <a:rPr lang="en-US" dirty="0">
                <a:sym typeface="Symbol" pitchFamily="18" charset="2"/>
              </a:rPr>
              <a:t>U.S. goods become more expensive relative to foreign goods</a:t>
            </a:r>
          </a:p>
          <a:p>
            <a:pPr marL="800100" lvl="1">
              <a:spcBef>
                <a:spcPts val="1200"/>
              </a:spcBef>
              <a:buClr>
                <a:schemeClr val="tx1"/>
              </a:buClr>
              <a:buFont typeface="Arial" panose="020B0604020202020204" pitchFamily="34" charset="0"/>
              <a:buChar char="•"/>
            </a:pPr>
            <a:r>
              <a:rPr lang="en-US" dirty="0">
                <a:sym typeface="Symbol" pitchFamily="18" charset="2"/>
              </a:rPr>
              <a:t>exports fall, imports rise</a:t>
            </a:r>
          </a:p>
          <a:p>
            <a:pPr marL="800100" lvl="1">
              <a:spcBef>
                <a:spcPts val="1200"/>
              </a:spcBef>
              <a:buClr>
                <a:schemeClr val="tx1"/>
              </a:buClr>
              <a:buFont typeface="Arial" panose="020B0604020202020204" pitchFamily="34" charset="0"/>
              <a:buChar char="•"/>
            </a:pPr>
            <a:r>
              <a:rPr lang="en-US" dirty="0">
                <a:sym typeface="Symbol" pitchFamily="18" charset="2"/>
              </a:rPr>
              <a:t>net exports fall</a:t>
            </a:r>
            <a:endParaRPr lang="en-US" b="1" dirty="0">
              <a:sym typeface="Symbol" pitchFamily="18" charset="2"/>
            </a:endParaRPr>
          </a:p>
        </p:txBody>
      </p:sp>
    </p:spTree>
    <p:extLst>
      <p:ext uri="{BB962C8B-B14F-4D97-AF65-F5344CB8AC3E}">
        <p14:creationId xmlns:p14="http://schemas.microsoft.com/office/powerpoint/2010/main" val="1943350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100000">
              <a:srgbClr val="0E5229"/>
            </a:gs>
            <a:gs pos="0">
              <a:srgbClr val="043333"/>
            </a:gs>
          </a:gsLst>
          <a:lin ang="5400000" scaled="1"/>
        </a:gradFill>
        <a:effectLst/>
      </p:bgPr>
    </p:bg>
    <p:spTree>
      <p:nvGrpSpPr>
        <p:cNvPr id="1" name=""/>
        <p:cNvGrpSpPr/>
        <p:nvPr/>
      </p:nvGrpSpPr>
      <p:grpSpPr>
        <a:xfrm>
          <a:off x="0" y="0"/>
          <a:ext cx="0" cy="0"/>
          <a:chOff x="0" y="0"/>
          <a:chExt cx="0" cy="0"/>
        </a:xfrm>
      </p:grpSpPr>
      <p:sp>
        <p:nvSpPr>
          <p:cNvPr id="68610" name="Title 1"/>
          <p:cNvSpPr>
            <a:spLocks noGrp="1"/>
          </p:cNvSpPr>
          <p:nvPr>
            <p:ph type="title"/>
          </p:nvPr>
        </p:nvSpPr>
        <p:spPr>
          <a:xfrm>
            <a:off x="513804" y="224246"/>
            <a:ext cx="8133805" cy="762000"/>
          </a:xfrm>
          <a:noFill/>
          <a:ln>
            <a:noFill/>
          </a:ln>
        </p:spPr>
        <p:txBody>
          <a:bodyPr vert="horz" wrap="square" lIns="91440" tIns="45720" rIns="91440" bIns="45720" numCol="1" anchor="t" anchorCtr="0" compatLnSpc="1">
            <a:prstTxWarp prst="textNoShape">
              <a:avLst/>
            </a:prstTxWarp>
          </a:bodyPr>
          <a:lstStyle/>
          <a:p>
            <a:r>
              <a:rPr lang="en-US" dirty="0"/>
              <a:t>U.S. net exports and the real exchange rate, 1973–2015</a:t>
            </a:r>
          </a:p>
        </p:txBody>
      </p:sp>
      <p:pic>
        <p:nvPicPr>
          <p:cNvPr id="16" name="Picture Placeholder 15" descr="The Y axis of this chart is labeled NX(% of GDP) goes from -8% to 4% in 2% increments; on the other side of the chart, there is a label of Index (March 1973 =100 and goes from 0 to 140 in increments of 20. The X axis goes from 1970 to 2015 in 5 year increments. One line is labeled Trade-weighted real exchange rate index and varies through the years. Another line is labeled Net exports (left scale) and varies through the years."/>
          <p:cNvPicPr>
            <a:picLocks noGrp="1" noChangeAspect="1"/>
          </p:cNvPicPr>
          <p:nvPr>
            <p:ph type="pic" sz="quarter" idx="11"/>
          </p:nvPr>
        </p:nvPicPr>
        <p:blipFill>
          <a:blip r:embed="rId3"/>
          <a:stretch>
            <a:fillRect/>
          </a:stretch>
        </p:blipFill>
        <p:spPr>
          <a:xfrm>
            <a:off x="557766" y="1095220"/>
            <a:ext cx="7990369" cy="4938253"/>
          </a:xfrm>
          <a:prstGeom prst="rect">
            <a:avLst/>
          </a:prstGeom>
        </p:spPr>
      </p:pic>
    </p:spTree>
    <p:extLst>
      <p:ext uri="{BB962C8B-B14F-4D97-AF65-F5344CB8AC3E}">
        <p14:creationId xmlns:p14="http://schemas.microsoft.com/office/powerpoint/2010/main" val="1177132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2D5B30"/>
            </a:gs>
            <a:gs pos="100000">
              <a:srgbClr val="3D6667"/>
            </a:gs>
            <a:gs pos="100000">
              <a:srgbClr val="9EC8E0"/>
            </a:gs>
          </a:gsLst>
          <a:lin ang="2700000" scaled="1"/>
        </a:grad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noFill/>
          <a:ln>
            <a:noFill/>
          </a:ln>
        </p:spPr>
        <p:txBody>
          <a:bodyPr vert="horz" wrap="square" lIns="91440" tIns="45720" rIns="91440" bIns="45720" numCol="1" anchor="t" anchorCtr="0" compatLnSpc="1">
            <a:prstTxWarp prst="textNoShape">
              <a:avLst/>
            </a:prstTxWarp>
          </a:bodyPr>
          <a:lstStyle/>
          <a:p>
            <a:r>
              <a:rPr lang="en-US" dirty="0"/>
              <a:t>Imports and exports of selected countries, 2013</a:t>
            </a:r>
          </a:p>
        </p:txBody>
      </p:sp>
      <p:pic>
        <p:nvPicPr>
          <p:cNvPr id="6" name="Picture Placeholder 2" descr="This is a bar graph that compares the percentage of GDP for ten countries. This is a bar graph that compares the percentage of GDP for ten countries.&#10;The Y axis is the percentage of GDP from 0 to 50.  &#10;The X axis lists the countries. The data from the graph are as follows;&#10;Countries :Canada; Imports,34; Exports,31;&#10;Countries :France; Imports,33; Exports,30;&#10;Countries :Germany; Imports,45; Exports,55;&#10;Countries :Italy; Imports,29; Exports,30;&#10;Countries :Japan; Imports,19; Exports,17;&#10;Countries :United Kingdom; Imports,35; Exports,33;&#10;Countries :United States; Imports,19; Exports,15;&#10;Countries :Brazil; Imports,16; Exports,15;&#10;Countries :China; Imports,25; Exports,28;&#10;Countries :India; Imports,33; Exports,25."/>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11789" y="1653699"/>
            <a:ext cx="7880725" cy="3951620"/>
          </a:xfrm>
          <a:prstGeom prst="rect">
            <a:avLst/>
          </a:prstGeom>
        </p:spPr>
      </p:pic>
    </p:spTree>
    <p:extLst>
      <p:ext uri="{BB962C8B-B14F-4D97-AF65-F5344CB8AC3E}">
        <p14:creationId xmlns:p14="http://schemas.microsoft.com/office/powerpoint/2010/main" val="3841847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net exports function</a:t>
            </a:r>
          </a:p>
        </p:txBody>
      </p:sp>
      <p:sp>
        <p:nvSpPr>
          <p:cNvPr id="3" name="Content Placeholder 9"/>
          <p:cNvSpPr>
            <a:spLocks noGrp="1"/>
          </p:cNvSpPr>
          <p:nvPr>
            <p:ph type="body" sz="quarter" idx="10"/>
          </p:nvPr>
        </p:nvSpPr>
        <p:spPr/>
        <p:txBody>
          <a:bodyPr/>
          <a:lstStyle/>
          <a:p>
            <a:pPr>
              <a:lnSpc>
                <a:spcPct val="120000"/>
              </a:lnSpc>
            </a:pPr>
            <a:r>
              <a:rPr lang="en-US" dirty="0">
                <a:sym typeface="Symbol" pitchFamily="18" charset="2"/>
              </a:rPr>
              <a:t>The </a:t>
            </a:r>
            <a:r>
              <a:rPr lang="en-US" b="1" dirty="0">
                <a:solidFill>
                  <a:srgbClr val="CC0000"/>
                </a:solidFill>
                <a:sym typeface="Symbol" pitchFamily="18" charset="2"/>
              </a:rPr>
              <a:t>net exports function</a:t>
            </a:r>
            <a:r>
              <a:rPr lang="en-US" dirty="0">
                <a:sym typeface="Symbol" pitchFamily="18" charset="2"/>
              </a:rPr>
              <a:t> reflects this inverse relationship between </a:t>
            </a:r>
            <a:r>
              <a:rPr lang="en-US" b="1" i="1" dirty="0">
                <a:sym typeface="Symbol" pitchFamily="18" charset="2"/>
              </a:rPr>
              <a:t>NX</a:t>
            </a:r>
            <a:r>
              <a:rPr lang="en-US" dirty="0">
                <a:sym typeface="Symbol" pitchFamily="18" charset="2"/>
              </a:rPr>
              <a:t> and </a:t>
            </a:r>
            <a:r>
              <a:rPr lang="en-US" b="1" i="1" dirty="0">
                <a:latin typeface="Tahoma" pitchFamily="34" charset="0"/>
                <a:sym typeface="Symbol" pitchFamily="18" charset="2"/>
              </a:rPr>
              <a:t>ε </a:t>
            </a:r>
            <a:r>
              <a:rPr lang="en-US" i="1" dirty="0">
                <a:sym typeface="Symbol" pitchFamily="18" charset="2"/>
              </a:rPr>
              <a:t>:</a:t>
            </a:r>
          </a:p>
          <a:p>
            <a:pPr marL="2349500" indent="114300">
              <a:lnSpc>
                <a:spcPct val="120000"/>
              </a:lnSpc>
            </a:pPr>
            <a:r>
              <a:rPr lang="en-US" b="1" i="1" dirty="0">
                <a:sym typeface="Symbol" pitchFamily="18" charset="2"/>
              </a:rPr>
              <a:t>NX</a:t>
            </a:r>
            <a:r>
              <a:rPr lang="en-US" dirty="0">
                <a:sym typeface="Symbol" pitchFamily="18" charset="2"/>
              </a:rPr>
              <a:t> = </a:t>
            </a:r>
            <a:r>
              <a:rPr lang="en-US" b="1" i="1" dirty="0">
                <a:sym typeface="Symbol" pitchFamily="18" charset="2"/>
              </a:rPr>
              <a:t>NX</a:t>
            </a:r>
            <a:r>
              <a:rPr lang="en-US" dirty="0">
                <a:sym typeface="Symbol" pitchFamily="18" charset="2"/>
              </a:rPr>
              <a:t>(</a:t>
            </a:r>
            <a:r>
              <a:rPr lang="en-US" b="1" i="1" dirty="0">
                <a:latin typeface="Tahoma" pitchFamily="34" charset="0"/>
                <a:sym typeface="Symbol" pitchFamily="18" charset="2"/>
              </a:rPr>
              <a:t>ε</a:t>
            </a:r>
            <a:r>
              <a:rPr lang="en-US" dirty="0">
                <a:sym typeface="Symbol" pitchFamily="18" charset="2"/>
              </a:rPr>
              <a:t> )</a:t>
            </a:r>
            <a:endParaRPr lang="en-US" dirty="0"/>
          </a:p>
        </p:txBody>
      </p:sp>
    </p:spTree>
    <p:extLst>
      <p:ext uri="{BB962C8B-B14F-4D97-AF65-F5344CB8AC3E}">
        <p14:creationId xmlns:p14="http://schemas.microsoft.com/office/powerpoint/2010/main" val="2068121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i="1" dirty="0"/>
              <a:t>NX</a:t>
            </a:r>
            <a:r>
              <a:rPr lang="en-US" dirty="0"/>
              <a:t> curve for the United States, part 1</a:t>
            </a:r>
          </a:p>
        </p:txBody>
      </p:sp>
      <p:pic>
        <p:nvPicPr>
          <p:cNvPr id="12" name="Picture Placeholder 11" descr="In this chart, the X axis is labeled NX. A declining line is labeled NX(epsilon). A vertical line is labeled Epsilon.">
            <a:extLst>
              <a:ext uri="{FF2B5EF4-FFF2-40B4-BE49-F238E27FC236}">
                <a16:creationId xmlns:a16="http://schemas.microsoft.com/office/drawing/2014/main" id="{66AC5D1B-9C61-4657-9D82-EA1E29E05F2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704304" y="1265744"/>
            <a:ext cx="7718205" cy="4865031"/>
          </a:xfrm>
          <a:prstGeom prst="rect">
            <a:avLst/>
          </a:prstGeom>
        </p:spPr>
      </p:pic>
      <p:sp>
        <p:nvSpPr>
          <p:cNvPr id="5" name="Content Placeholder 4"/>
          <p:cNvSpPr>
            <a:spLocks noGrp="1"/>
          </p:cNvSpPr>
          <p:nvPr>
            <p:ph sz="quarter" idx="12"/>
          </p:nvPr>
        </p:nvSpPr>
        <p:spPr>
          <a:xfrm>
            <a:off x="774700" y="3046173"/>
            <a:ext cx="2476500" cy="1919527"/>
          </a:xfrm>
        </p:spPr>
        <p:txBody>
          <a:bodyPr/>
          <a:lstStyle/>
          <a:p>
            <a:r>
              <a:rPr kumimoji="1" lang="en-US" dirty="0">
                <a:solidFill>
                  <a:srgbClr val="003366"/>
                </a:solidFill>
                <a:latin typeface="Arial" panose="020B0604020202020204" pitchFamily="34" charset="0"/>
                <a:cs typeface="Arial" panose="020B0604020202020204" pitchFamily="34" charset="0"/>
              </a:rPr>
              <a:t>When </a:t>
            </a:r>
            <a:r>
              <a:rPr kumimoji="1" lang="en-US" b="1" i="1" dirty="0">
                <a:solidFill>
                  <a:srgbClr val="003366"/>
                </a:solidFill>
                <a:latin typeface="Arial" panose="020B0604020202020204" pitchFamily="34" charset="0"/>
                <a:cs typeface="Arial" panose="020B0604020202020204" pitchFamily="34" charset="0"/>
                <a:sym typeface="Symbol" pitchFamily="18" charset="2"/>
              </a:rPr>
              <a:t>ε</a:t>
            </a:r>
            <a:r>
              <a:rPr kumimoji="1" lang="en-US" dirty="0">
                <a:solidFill>
                  <a:srgbClr val="003366"/>
                </a:solidFill>
                <a:latin typeface="Arial" panose="020B0604020202020204" pitchFamily="34" charset="0"/>
                <a:cs typeface="Arial" panose="020B0604020202020204" pitchFamily="34" charset="0"/>
                <a:sym typeface="Symbol" pitchFamily="18" charset="2"/>
              </a:rPr>
              <a:t> is relatively low, U.S. goods are relatively inexpensive . . .</a:t>
            </a:r>
          </a:p>
        </p:txBody>
      </p:sp>
      <p:sp>
        <p:nvSpPr>
          <p:cNvPr id="3" name="Content Placeholder 2"/>
          <p:cNvSpPr>
            <a:spLocks noGrp="1"/>
          </p:cNvSpPr>
          <p:nvPr>
            <p:ph sz="quarter" idx="10"/>
          </p:nvPr>
        </p:nvSpPr>
        <p:spPr>
          <a:xfrm>
            <a:off x="5293273" y="1859204"/>
            <a:ext cx="2500805" cy="1288569"/>
          </a:xfrm>
        </p:spPr>
        <p:txBody>
          <a:bodyPr/>
          <a:lstStyle/>
          <a:p>
            <a:r>
              <a:rPr kumimoji="1" lang="en-US" dirty="0">
                <a:solidFill>
                  <a:srgbClr val="003366"/>
                </a:solidFill>
              </a:rPr>
              <a:t>. . .so U.S. net exports will be high.</a:t>
            </a:r>
            <a:endParaRPr kumimoji="1" lang="en-US" dirty="0">
              <a:solidFill>
                <a:srgbClr val="003366"/>
              </a:solidFill>
              <a:sym typeface="Symbol" pitchFamily="18" charset="2"/>
            </a:endParaRPr>
          </a:p>
        </p:txBody>
      </p:sp>
    </p:spTree>
    <p:extLst>
      <p:ext uri="{BB962C8B-B14F-4D97-AF65-F5344CB8AC3E}">
        <p14:creationId xmlns:p14="http://schemas.microsoft.com/office/powerpoint/2010/main" val="3674967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The </a:t>
            </a:r>
            <a:r>
              <a:rPr lang="en-US" i="1" dirty="0"/>
              <a:t>NX</a:t>
            </a:r>
            <a:r>
              <a:rPr lang="en-US" dirty="0"/>
              <a:t> curve for the United States, part 2</a:t>
            </a:r>
          </a:p>
        </p:txBody>
      </p:sp>
      <p:pic>
        <p:nvPicPr>
          <p:cNvPr id="17" name="Picture Placeholder 16" descr="In this chart, the X axis is labeled NX. A declining line is labeled NX(epsilon). A vertical line is labeled Epsilon.">
            <a:extLst>
              <a:ext uri="{FF2B5EF4-FFF2-40B4-BE49-F238E27FC236}">
                <a16:creationId xmlns:a16="http://schemas.microsoft.com/office/drawing/2014/main" id="{119C8C18-F9CC-4C3C-9E68-187277F2C12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793204" y="1165225"/>
            <a:ext cx="7718205" cy="4822354"/>
          </a:xfrm>
          <a:prstGeom prst="rect">
            <a:avLst/>
          </a:prstGeom>
        </p:spPr>
      </p:pic>
      <p:sp>
        <p:nvSpPr>
          <p:cNvPr id="10" name="Content Placeholder 9"/>
          <p:cNvSpPr>
            <a:spLocks noGrp="1"/>
          </p:cNvSpPr>
          <p:nvPr>
            <p:ph sz="quarter" idx="10"/>
          </p:nvPr>
        </p:nvSpPr>
        <p:spPr>
          <a:xfrm>
            <a:off x="5147282" y="1401100"/>
            <a:ext cx="3356298" cy="2042851"/>
          </a:xfrm>
        </p:spPr>
        <p:txBody>
          <a:bodyPr/>
          <a:lstStyle/>
          <a:p>
            <a:r>
              <a:rPr kumimoji="1" lang="en-US" dirty="0">
                <a:solidFill>
                  <a:srgbClr val="660033"/>
                </a:solidFill>
                <a:latin typeface="Arial" panose="020B0604020202020204" pitchFamily="34" charset="0"/>
                <a:cs typeface="Arial" panose="020B0604020202020204" pitchFamily="34" charset="0"/>
              </a:rPr>
              <a:t>At high enough values of </a:t>
            </a:r>
            <a:r>
              <a:rPr kumimoji="1" lang="en-US" b="1" i="1" dirty="0">
                <a:solidFill>
                  <a:srgbClr val="660033"/>
                </a:solidFill>
                <a:latin typeface="Arial" panose="020B0604020202020204" pitchFamily="34" charset="0"/>
                <a:cs typeface="Arial" panose="020B0604020202020204" pitchFamily="34" charset="0"/>
                <a:sym typeface="Symbol" pitchFamily="18" charset="2"/>
              </a:rPr>
              <a:t>ε</a:t>
            </a:r>
            <a:r>
              <a:rPr kumimoji="1" lang="en-US" dirty="0">
                <a:solidFill>
                  <a:srgbClr val="660033"/>
                </a:solidFill>
                <a:latin typeface="Arial" panose="020B0604020202020204" pitchFamily="34" charset="0"/>
                <a:cs typeface="Arial" panose="020B0604020202020204" pitchFamily="34" charset="0"/>
                <a:sym typeface="Symbol" pitchFamily="18" charset="2"/>
              </a:rPr>
              <a:t>, U.S. goods become so expensive that we export less than we import. </a:t>
            </a:r>
          </a:p>
        </p:txBody>
      </p:sp>
    </p:spTree>
    <p:extLst>
      <p:ext uri="{BB962C8B-B14F-4D97-AF65-F5344CB8AC3E}">
        <p14:creationId xmlns:p14="http://schemas.microsoft.com/office/powerpoint/2010/main" val="320667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How </a:t>
            </a:r>
            <a:r>
              <a:rPr lang="el-GR" i="1" dirty="0">
                <a:solidFill>
                  <a:srgbClr val="A85232"/>
                </a:solidFill>
              </a:rPr>
              <a:t>ε </a:t>
            </a:r>
            <a:r>
              <a:rPr lang="en-US" dirty="0">
                <a:solidFill>
                  <a:srgbClr val="A85232"/>
                </a:solidFill>
              </a:rPr>
              <a:t>is determined (1 of 2)</a:t>
            </a:r>
          </a:p>
        </p:txBody>
      </p:sp>
      <p:sp>
        <p:nvSpPr>
          <p:cNvPr id="4" name="Content Placeholder 9"/>
          <p:cNvSpPr>
            <a:spLocks noGrp="1"/>
          </p:cNvSpPr>
          <p:nvPr>
            <p:ph type="body" sz="quarter" idx="10"/>
          </p:nvPr>
        </p:nvSpPr>
        <p:spPr>
          <a:xfrm>
            <a:off x="478361" y="1219686"/>
            <a:ext cx="8326006" cy="5143014"/>
          </a:xfrm>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The accounting identity says </a:t>
            </a:r>
            <a:r>
              <a:rPr lang="en-US" b="1" i="1" dirty="0">
                <a:latin typeface="Arial" panose="020B0604020202020204" pitchFamily="34" charset="0"/>
                <a:cs typeface="Arial" panose="020B0604020202020204" pitchFamily="34" charset="0"/>
              </a:rPr>
              <a:t>NX</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I</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We saw earlier how  </a:t>
            </a:r>
            <a:r>
              <a:rPr lang="en-US" b="1"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is determined:</a:t>
            </a:r>
          </a:p>
          <a:p>
            <a:pPr marL="800100" lvl="1">
              <a:spcBef>
                <a:spcPts val="600"/>
              </a:spcBef>
              <a:buClr>
                <a:schemeClr val="tx1"/>
              </a:buClr>
              <a:buFont typeface="Arial" panose="020B0604020202020204" pitchFamily="34" charset="0"/>
              <a:buChar char="•"/>
            </a:pPr>
            <a:r>
              <a:rPr lang="en-US" b="1"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depends on domestic factors (output, fiscal policy variables, etc</a:t>
            </a:r>
            <a:r>
              <a:rPr lang="en-US" i="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t>
            </a:r>
          </a:p>
          <a:p>
            <a:pPr marL="800100" lvl="1">
              <a:spcBef>
                <a:spcPts val="600"/>
              </a:spcBef>
              <a:buClr>
                <a:schemeClr val="tx1"/>
              </a:buClr>
              <a:buFont typeface="Arial" panose="020B0604020202020204" pitchFamily="34" charset="0"/>
              <a:buChar char="•"/>
            </a:pPr>
            <a:r>
              <a:rPr lang="en-US" b="1" i="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is determined by the world interest rate </a:t>
            </a:r>
            <a:r>
              <a:rPr lang="en-US" b="1" i="1" dirty="0">
                <a:latin typeface="Arial" panose="020B0604020202020204" pitchFamily="34" charset="0"/>
                <a:cs typeface="Arial" panose="020B0604020202020204" pitchFamily="34" charset="0"/>
              </a:rPr>
              <a:t>r </a:t>
            </a:r>
            <a:r>
              <a:rPr lang="en-US" dirty="0">
                <a:latin typeface="Arial" panose="020B0604020202020204" pitchFamily="34" charset="0"/>
                <a:cs typeface="Arial" panose="020B0604020202020204" pitchFamily="34" charset="0"/>
              </a:rPr>
              <a:t>*</a:t>
            </a:r>
          </a:p>
          <a:p>
            <a:pPr marL="342900" indent="-342900">
              <a:spcBef>
                <a:spcPts val="600"/>
              </a:spcBef>
              <a:buClr>
                <a:schemeClr val="tx1"/>
              </a:buClr>
              <a:buSzPct val="100000"/>
              <a:buFont typeface="Arial" panose="020B0604020202020204" pitchFamily="34" charset="0"/>
              <a:buChar char="•"/>
            </a:pPr>
            <a:r>
              <a:rPr kumimoji="1" lang="en-US" dirty="0">
                <a:latin typeface="Arial" panose="020B0604020202020204" pitchFamily="34" charset="0"/>
                <a:cs typeface="Arial" panose="020B0604020202020204" pitchFamily="34" charset="0"/>
                <a:sym typeface="Symbol" pitchFamily="18" charset="2"/>
              </a:rPr>
              <a:t>So, </a:t>
            </a:r>
            <a:r>
              <a:rPr kumimoji="1" lang="en-US" b="1" i="1" dirty="0">
                <a:latin typeface="Arial" panose="020B0604020202020204" pitchFamily="34" charset="0"/>
                <a:cs typeface="Arial" panose="020B0604020202020204" pitchFamily="34" charset="0"/>
                <a:sym typeface="Symbol" pitchFamily="18" charset="2"/>
              </a:rPr>
              <a:t>ε</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must adjust to ensure</a:t>
            </a:r>
          </a:p>
        </p:txBody>
      </p:sp>
      <p:graphicFrame>
        <p:nvGraphicFramePr>
          <p:cNvPr id="94212" name="Object 2" descr="An expression reads NX (epsilon) equals S bar minus I (r asterisk)"/>
          <p:cNvGraphicFramePr>
            <a:graphicFrameLocks noChangeAspect="1"/>
          </p:cNvGraphicFramePr>
          <p:nvPr>
            <p:extLst>
              <p:ext uri="{D42A27DB-BD31-4B8C-83A1-F6EECF244321}">
                <p14:modId xmlns:p14="http://schemas.microsoft.com/office/powerpoint/2010/main" val="488814053"/>
              </p:ext>
            </p:extLst>
          </p:nvPr>
        </p:nvGraphicFramePr>
        <p:xfrm>
          <a:off x="2981325" y="4395274"/>
          <a:ext cx="3181350" cy="617538"/>
        </p:xfrm>
        <a:graphic>
          <a:graphicData uri="http://schemas.openxmlformats.org/presentationml/2006/ole">
            <mc:AlternateContent xmlns:mc="http://schemas.openxmlformats.org/markup-compatibility/2006">
              <mc:Choice xmlns:v="urn:schemas-microsoft-com:vml" Requires="v">
                <p:oleObj spid="_x0000_s13661" name="Equation" r:id="rId4" imgW="1244520" imgH="241200" progId="Equation.DSMT4">
                  <p:embed/>
                </p:oleObj>
              </mc:Choice>
              <mc:Fallback>
                <p:oleObj name="Equation" r:id="rId4" imgW="1244520" imgH="241200" progId="Equation.DSMT4">
                  <p:embed/>
                  <p:pic>
                    <p:nvPicPr>
                      <p:cNvPr id="0" name=""/>
                      <p:cNvPicPr>
                        <a:picLocks noChangeAspect="1" noChangeArrowheads="1"/>
                      </p:cNvPicPr>
                      <p:nvPr/>
                    </p:nvPicPr>
                    <p:blipFill>
                      <a:blip r:embed="rId5"/>
                      <a:srcRect/>
                      <a:stretch>
                        <a:fillRect/>
                      </a:stretch>
                    </p:blipFill>
                    <p:spPr bwMode="auto">
                      <a:xfrm>
                        <a:off x="2981325" y="4395274"/>
                        <a:ext cx="3181350"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49176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t>
            </a:r>
            <a:r>
              <a:rPr lang="el-GR" i="1" dirty="0"/>
              <a:t>ε</a:t>
            </a:r>
            <a:r>
              <a:rPr lang="el-GR" dirty="0"/>
              <a:t> </a:t>
            </a:r>
            <a:r>
              <a:rPr lang="en-US" dirty="0"/>
              <a:t>is determined (2 of 2)</a:t>
            </a:r>
          </a:p>
        </p:txBody>
      </p:sp>
      <p:pic>
        <p:nvPicPr>
          <p:cNvPr id="12" name="Picture Placeholder 11" descr="In this chart, the Y axis is labeled Epsilon. The X axis is labeled NX. A declining line is labeled NX(epsilon). A vertical line is labeled NX1 with the equation S1-I(r*)">
            <a:extLst>
              <a:ext uri="{FF2B5EF4-FFF2-40B4-BE49-F238E27FC236}">
                <a16:creationId xmlns:a16="http://schemas.microsoft.com/office/drawing/2014/main" id="{E25680C6-EAE7-4DB6-9453-3557CB566404}"/>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474242" y="1479150"/>
            <a:ext cx="5098327" cy="3990999"/>
          </a:xfrm>
          <a:prstGeom prst="rect">
            <a:avLst/>
          </a:prstGeom>
        </p:spPr>
      </p:pic>
      <p:sp>
        <p:nvSpPr>
          <p:cNvPr id="13" name="Content Placeholder 12">
            <a:extLst>
              <a:ext uri="{FF2B5EF4-FFF2-40B4-BE49-F238E27FC236}">
                <a16:creationId xmlns:a16="http://schemas.microsoft.com/office/drawing/2014/main" id="{1B60974D-8DD6-4A9C-9F33-E0411315012C}"/>
              </a:ext>
            </a:extLst>
          </p:cNvPr>
          <p:cNvSpPr txBox="1">
            <a:spLocks noGrp="1"/>
          </p:cNvSpPr>
          <p:nvPr>
            <p:ph sz="quarter" idx="10"/>
          </p:nvPr>
        </p:nvSpPr>
        <p:spPr>
          <a:xfrm>
            <a:off x="469098" y="1532647"/>
            <a:ext cx="2883702"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Neither </a:t>
            </a:r>
            <a:r>
              <a:rPr lang="en-US" sz="2400" b="1" i="1"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 nor </a:t>
            </a:r>
            <a:r>
              <a:rPr lang="en-US" sz="2400" b="1" i="1" dirty="0">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depends on </a:t>
            </a:r>
            <a:r>
              <a:rPr kumimoji="1" lang="en-US" sz="2400" b="1" i="1" dirty="0">
                <a:latin typeface="Arial" panose="020B0604020202020204" pitchFamily="34" charset="0"/>
                <a:cs typeface="Arial" panose="020B0604020202020204" pitchFamily="34" charset="0"/>
                <a:sym typeface="Symbol" pitchFamily="18" charset="2"/>
              </a:rPr>
              <a:t>ε</a:t>
            </a:r>
            <a:r>
              <a:rPr kumimoji="1" lang="en-US" sz="2400" dirty="0">
                <a:latin typeface="Arial" panose="020B0604020202020204" pitchFamily="34" charset="0"/>
                <a:cs typeface="Arial" panose="020B0604020202020204" pitchFamily="34" charset="0"/>
                <a:sym typeface="Symbol" pitchFamily="18" charset="2"/>
              </a:rPr>
              <a:t>, so the net capital outflow curve is vertical.</a:t>
            </a:r>
            <a:endParaRPr lang="en-US" sz="2400" dirty="0">
              <a:latin typeface="Arial" panose="020B0604020202020204" pitchFamily="34" charset="0"/>
              <a:cs typeface="Arial" panose="020B0604020202020204" pitchFamily="34" charset="0"/>
            </a:endParaRPr>
          </a:p>
        </p:txBody>
      </p:sp>
      <p:sp>
        <p:nvSpPr>
          <p:cNvPr id="14" name="Content Placeholder 13">
            <a:extLst>
              <a:ext uri="{FF2B5EF4-FFF2-40B4-BE49-F238E27FC236}">
                <a16:creationId xmlns:a16="http://schemas.microsoft.com/office/drawing/2014/main" id="{6BA7FF03-69FE-4128-AB4D-BB5A290F306D}"/>
              </a:ext>
            </a:extLst>
          </p:cNvPr>
          <p:cNvSpPr txBox="1">
            <a:spLocks noGrp="1"/>
          </p:cNvSpPr>
          <p:nvPr>
            <p:ph sz="quarter" idx="12"/>
          </p:nvPr>
        </p:nvSpPr>
        <p:spPr>
          <a:xfrm>
            <a:off x="508000" y="3689350"/>
            <a:ext cx="2324100" cy="1569660"/>
          </a:xfrm>
          <a:prstGeom prst="rect">
            <a:avLst/>
          </a:prstGeom>
          <a:noFill/>
        </p:spPr>
        <p:txBody>
          <a:bodyPr wrap="square" rtlCol="0">
            <a:spAutoFit/>
          </a:bodyPr>
          <a:lstStyle/>
          <a:p>
            <a:r>
              <a:rPr kumimoji="1" lang="en-US" sz="2400" b="1" i="1" dirty="0">
                <a:latin typeface="Arial" panose="020B0604020202020204" pitchFamily="34" charset="0"/>
                <a:cs typeface="Arial" panose="020B0604020202020204" pitchFamily="34" charset="0"/>
                <a:sym typeface="Symbol" pitchFamily="18" charset="2"/>
              </a:rPr>
              <a:t>ε</a:t>
            </a:r>
            <a:r>
              <a:rPr kumimoji="1" lang="en-US" sz="2400" dirty="0">
                <a:latin typeface="Arial" panose="020B0604020202020204" pitchFamily="34" charset="0"/>
                <a:cs typeface="Arial" panose="020B0604020202020204" pitchFamily="34" charset="0"/>
                <a:sym typeface="Symbol" pitchFamily="18" charset="2"/>
              </a:rPr>
              <a:t> adjusts to equate </a:t>
            </a:r>
            <a:r>
              <a:rPr kumimoji="1" lang="en-US" sz="2400" b="1" i="1" dirty="0">
                <a:latin typeface="Arial" panose="020B0604020202020204" pitchFamily="34" charset="0"/>
                <a:cs typeface="Arial" panose="020B0604020202020204" pitchFamily="34" charset="0"/>
                <a:sym typeface="Symbol" pitchFamily="18" charset="2"/>
              </a:rPr>
              <a:t>NX</a:t>
            </a:r>
            <a:r>
              <a:rPr kumimoji="1" lang="en-US" sz="2400" dirty="0">
                <a:latin typeface="Arial" panose="020B0604020202020204" pitchFamily="34" charset="0"/>
                <a:cs typeface="Arial" panose="020B0604020202020204" pitchFamily="34" charset="0"/>
                <a:sym typeface="Symbol" pitchFamily="18" charset="2"/>
              </a:rPr>
              <a:t>  with net capital outflow, </a:t>
            </a:r>
            <a:r>
              <a:rPr kumimoji="1" lang="en-US" sz="2400" b="1" i="1" dirty="0">
                <a:latin typeface="Arial" panose="020B0604020202020204" pitchFamily="34" charset="0"/>
                <a:cs typeface="Arial" panose="020B0604020202020204" pitchFamily="34" charset="0"/>
                <a:sym typeface="Symbol" pitchFamily="18" charset="2"/>
              </a:rPr>
              <a:t>S</a:t>
            </a:r>
            <a:r>
              <a:rPr kumimoji="1" lang="en-US" sz="2400" dirty="0">
                <a:latin typeface="Arial" panose="020B0604020202020204" pitchFamily="34" charset="0"/>
                <a:cs typeface="Arial" panose="020B0604020202020204" pitchFamily="34" charset="0"/>
                <a:sym typeface="Symbol" pitchFamily="18" charset="2"/>
              </a:rPr>
              <a:t> − </a:t>
            </a:r>
            <a:r>
              <a:rPr kumimoji="1" lang="en-US" sz="2400" b="1" i="1" dirty="0">
                <a:latin typeface="Arial" panose="020B0604020202020204" pitchFamily="34" charset="0"/>
                <a:cs typeface="Arial" panose="020B0604020202020204" pitchFamily="34" charset="0"/>
                <a:sym typeface="Symbol" pitchFamily="18" charset="2"/>
              </a:rPr>
              <a:t>I</a:t>
            </a:r>
            <a:r>
              <a:rPr kumimoji="1" lang="en-US" sz="2400" dirty="0">
                <a:latin typeface="Arial" panose="020B0604020202020204" pitchFamily="34" charset="0"/>
                <a:cs typeface="Arial" panose="020B0604020202020204" pitchFamily="34" charset="0"/>
                <a:sym typeface="Symbol" pitchFamily="18" charset="2"/>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702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513804" y="148045"/>
            <a:ext cx="8133805" cy="931455"/>
          </a:xfrm>
        </p:spPr>
        <p:txBody>
          <a:bodyPr/>
          <a:lstStyle/>
          <a:p>
            <a:r>
              <a:rPr lang="en-US" dirty="0"/>
              <a:t>Interpretation: Supply and demand in the foreign exchange market</a:t>
            </a:r>
          </a:p>
        </p:txBody>
      </p:sp>
      <p:pic>
        <p:nvPicPr>
          <p:cNvPr id="7" name="Picture Placeholder 6" descr="In this chart, the Y axis is labeled Epsilon. The X axis is labeled NX. A declining line is labeled NX(epsilon). A vertical line is labeled NX1 with the equation S1-I(r*)">
            <a:extLst>
              <a:ext uri="{FF2B5EF4-FFF2-40B4-BE49-F238E27FC236}">
                <a16:creationId xmlns:a16="http://schemas.microsoft.com/office/drawing/2014/main" id="{7B27D05A-B28E-41FA-9BF8-22EAC0674318}"/>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348458" y="1655132"/>
            <a:ext cx="5335971" cy="4177028"/>
          </a:xfrm>
          <a:prstGeom prst="rect">
            <a:avLst/>
          </a:prstGeom>
        </p:spPr>
      </p:pic>
      <p:sp>
        <p:nvSpPr>
          <p:cNvPr id="13" name="Content Placeholder 12">
            <a:extLst>
              <a:ext uri="{FF2B5EF4-FFF2-40B4-BE49-F238E27FC236}">
                <a16:creationId xmlns:a16="http://schemas.microsoft.com/office/drawing/2014/main" id="{1B60974D-8DD6-4A9C-9F33-E0411315012C}"/>
              </a:ext>
            </a:extLst>
          </p:cNvPr>
          <p:cNvSpPr txBox="1">
            <a:spLocks noGrp="1"/>
          </p:cNvSpPr>
          <p:nvPr>
            <p:ph sz="quarter" idx="10"/>
          </p:nvPr>
        </p:nvSpPr>
        <p:spPr>
          <a:xfrm>
            <a:off x="469098" y="1532647"/>
            <a:ext cx="2883702" cy="1588127"/>
          </a:xfrm>
          <a:prstGeom prst="rect">
            <a:avLst/>
          </a:prstGeom>
          <a:noFill/>
        </p:spPr>
        <p:txBody>
          <a:bodyPr wrap="square" rtlCol="0">
            <a:spAutoFit/>
          </a:bodyPr>
          <a:lstStyle/>
          <a:p>
            <a:pPr algn="ctr">
              <a:spcBef>
                <a:spcPct val="10000"/>
              </a:spcBef>
            </a:pPr>
            <a:r>
              <a:rPr lang="en-US" b="1" i="1" dirty="0"/>
              <a:t>Demand:</a:t>
            </a:r>
            <a:r>
              <a:rPr kumimoji="1" lang="en-US" b="1" i="1" dirty="0">
                <a:sym typeface="Symbol" pitchFamily="18" charset="2"/>
              </a:rPr>
              <a:t> </a:t>
            </a:r>
            <a:endParaRPr lang="en-US" b="1" i="1" dirty="0"/>
          </a:p>
          <a:p>
            <a:pPr>
              <a:spcBef>
                <a:spcPct val="5000"/>
              </a:spcBef>
            </a:pPr>
            <a:r>
              <a:rPr lang="en-US" dirty="0"/>
              <a:t>Foreigners need dollars to buy U.S. net exports.</a:t>
            </a:r>
          </a:p>
        </p:txBody>
      </p:sp>
      <p:sp>
        <p:nvSpPr>
          <p:cNvPr id="14" name="Content Placeholder 13">
            <a:extLst>
              <a:ext uri="{FF2B5EF4-FFF2-40B4-BE49-F238E27FC236}">
                <a16:creationId xmlns:a16="http://schemas.microsoft.com/office/drawing/2014/main" id="{6BA7FF03-69FE-4128-AB4D-BB5A290F306D}"/>
              </a:ext>
            </a:extLst>
          </p:cNvPr>
          <p:cNvSpPr txBox="1">
            <a:spLocks noGrp="1"/>
          </p:cNvSpPr>
          <p:nvPr>
            <p:ph sz="quarter" idx="12"/>
          </p:nvPr>
        </p:nvSpPr>
        <p:spPr>
          <a:xfrm>
            <a:off x="613536" y="3439547"/>
            <a:ext cx="2510664" cy="2456057"/>
          </a:xfrm>
          <a:prstGeom prst="rect">
            <a:avLst/>
          </a:prstGeom>
          <a:noFill/>
        </p:spPr>
        <p:txBody>
          <a:bodyPr wrap="square" rtlCol="0">
            <a:spAutoFit/>
          </a:bodyPr>
          <a:lstStyle/>
          <a:p>
            <a:pPr algn="ctr">
              <a:lnSpc>
                <a:spcPct val="105000"/>
              </a:lnSpc>
              <a:spcBef>
                <a:spcPct val="45000"/>
              </a:spcBef>
              <a:buClr>
                <a:srgbClr val="008080"/>
              </a:buClr>
              <a:buSzPct val="120000"/>
            </a:pPr>
            <a:r>
              <a:rPr kumimoji="1" lang="en-US" b="1" i="1" dirty="0">
                <a:sym typeface="Symbol" pitchFamily="18" charset="2"/>
              </a:rPr>
              <a:t>Supply: </a:t>
            </a:r>
          </a:p>
          <a:p>
            <a:pPr>
              <a:lnSpc>
                <a:spcPct val="105000"/>
              </a:lnSpc>
              <a:spcBef>
                <a:spcPct val="10000"/>
              </a:spcBef>
              <a:buClr>
                <a:srgbClr val="008080"/>
              </a:buClr>
              <a:buSzPct val="120000"/>
            </a:pPr>
            <a:r>
              <a:rPr kumimoji="1" lang="en-US" dirty="0">
                <a:sym typeface="Symbol" pitchFamily="18" charset="2"/>
              </a:rPr>
              <a:t>Net capital outflow (</a:t>
            </a:r>
            <a:r>
              <a:rPr kumimoji="1" lang="en-US" b="1" i="1" dirty="0">
                <a:latin typeface="Tahoma" pitchFamily="34" charset="0"/>
                <a:sym typeface="Symbol" pitchFamily="18" charset="2"/>
              </a:rPr>
              <a:t>S</a:t>
            </a:r>
            <a:r>
              <a:rPr kumimoji="1" lang="en-US" dirty="0">
                <a:sym typeface="Symbol" pitchFamily="18" charset="2"/>
              </a:rPr>
              <a:t> </a:t>
            </a:r>
            <a:r>
              <a:rPr kumimoji="1" lang="en-US" dirty="0">
                <a:latin typeface="Symbol" pitchFamily="18" charset="2"/>
                <a:sym typeface="Symbol" pitchFamily="18" charset="2"/>
              </a:rPr>
              <a:t>-</a:t>
            </a:r>
            <a:r>
              <a:rPr kumimoji="1" lang="en-US" dirty="0">
                <a:sym typeface="Symbol" pitchFamily="18" charset="2"/>
              </a:rPr>
              <a:t> </a:t>
            </a:r>
            <a:r>
              <a:rPr kumimoji="1" lang="en-US" b="1" i="1" dirty="0">
                <a:latin typeface="Tahoma" pitchFamily="34" charset="0"/>
                <a:sym typeface="Symbol" pitchFamily="18" charset="2"/>
              </a:rPr>
              <a:t>I</a:t>
            </a:r>
            <a:r>
              <a:rPr kumimoji="1" lang="en-US" dirty="0">
                <a:sym typeface="Symbol" pitchFamily="18" charset="2"/>
              </a:rPr>
              <a:t> ) </a:t>
            </a:r>
            <a:br>
              <a:rPr kumimoji="1" lang="en-US" dirty="0">
                <a:sym typeface="Symbol" pitchFamily="18" charset="2"/>
              </a:rPr>
            </a:br>
            <a:r>
              <a:rPr kumimoji="1" lang="en-US" dirty="0">
                <a:sym typeface="Symbol" pitchFamily="18" charset="2"/>
              </a:rPr>
              <a:t>is the supply of dollars to be invested abroad.</a:t>
            </a:r>
          </a:p>
        </p:txBody>
      </p:sp>
    </p:spTree>
    <p:extLst>
      <p:ext uri="{BB962C8B-B14F-4D97-AF65-F5344CB8AC3E}">
        <p14:creationId xmlns:p14="http://schemas.microsoft.com/office/powerpoint/2010/main" val="2170658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Four experiments</a:t>
            </a:r>
          </a:p>
        </p:txBody>
      </p:sp>
      <p:sp>
        <p:nvSpPr>
          <p:cNvPr id="3" name="Content Placeholder 9"/>
          <p:cNvSpPr>
            <a:spLocks noGrp="1"/>
          </p:cNvSpPr>
          <p:nvPr>
            <p:ph type="body" sz="quarter" idx="10"/>
          </p:nvPr>
        </p:nvSpPr>
        <p:spPr/>
        <p:txBody>
          <a:bodyPr/>
          <a:lstStyle/>
          <a:p>
            <a:pPr marL="514350" indent="-514350">
              <a:spcBef>
                <a:spcPct val="65000"/>
              </a:spcBef>
            </a:pPr>
            <a:r>
              <a:rPr lang="en-US" b="1" dirty="0">
                <a:solidFill>
                  <a:srgbClr val="996633"/>
                </a:solidFill>
              </a:rPr>
              <a:t>1.</a:t>
            </a:r>
            <a:r>
              <a:rPr lang="en-US" dirty="0">
                <a:solidFill>
                  <a:srgbClr val="996633"/>
                </a:solidFill>
              </a:rPr>
              <a:t> </a:t>
            </a:r>
            <a:r>
              <a:rPr lang="en-US" dirty="0"/>
              <a:t>Fiscal policy at home</a:t>
            </a:r>
          </a:p>
          <a:p>
            <a:pPr marL="514350" indent="-514350">
              <a:spcBef>
                <a:spcPct val="65000"/>
              </a:spcBef>
            </a:pPr>
            <a:r>
              <a:rPr lang="en-US" b="1" dirty="0">
                <a:solidFill>
                  <a:srgbClr val="996633"/>
                </a:solidFill>
              </a:rPr>
              <a:t>2.</a:t>
            </a:r>
            <a:r>
              <a:rPr lang="en-US" dirty="0">
                <a:solidFill>
                  <a:srgbClr val="996633"/>
                </a:solidFill>
              </a:rPr>
              <a:t> </a:t>
            </a:r>
            <a:r>
              <a:rPr lang="en-US" dirty="0"/>
              <a:t>Fiscal policy abroad</a:t>
            </a:r>
          </a:p>
          <a:p>
            <a:pPr marL="514350" indent="-514350">
              <a:spcBef>
                <a:spcPct val="65000"/>
              </a:spcBef>
            </a:pPr>
            <a:r>
              <a:rPr lang="en-US" b="1" dirty="0">
                <a:solidFill>
                  <a:srgbClr val="996633"/>
                </a:solidFill>
              </a:rPr>
              <a:t>3.</a:t>
            </a:r>
            <a:r>
              <a:rPr lang="en-US" dirty="0">
                <a:solidFill>
                  <a:srgbClr val="996633"/>
                </a:solidFill>
              </a:rPr>
              <a:t> </a:t>
            </a:r>
            <a:r>
              <a:rPr lang="en-US" dirty="0"/>
              <a:t>An increase in investment demand (exercise)</a:t>
            </a:r>
          </a:p>
          <a:p>
            <a:pPr marL="514350" indent="-514350">
              <a:spcBef>
                <a:spcPct val="65000"/>
              </a:spcBef>
            </a:pPr>
            <a:r>
              <a:rPr lang="en-US" b="1" dirty="0">
                <a:solidFill>
                  <a:srgbClr val="996633"/>
                </a:solidFill>
              </a:rPr>
              <a:t>4.</a:t>
            </a:r>
            <a:r>
              <a:rPr lang="en-US" dirty="0">
                <a:solidFill>
                  <a:srgbClr val="996633"/>
                </a:solidFill>
              </a:rPr>
              <a:t> </a:t>
            </a:r>
            <a:r>
              <a:rPr lang="en-US" dirty="0"/>
              <a:t>Trade policy to restrict imports</a:t>
            </a:r>
          </a:p>
        </p:txBody>
      </p:sp>
    </p:spTree>
    <p:extLst>
      <p:ext uri="{BB962C8B-B14F-4D97-AF65-F5344CB8AC3E}">
        <p14:creationId xmlns:p14="http://schemas.microsoft.com/office/powerpoint/2010/main" val="4182495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Fiscal policy at home (2 of 2)</a:t>
            </a:r>
          </a:p>
        </p:txBody>
      </p:sp>
      <p:pic>
        <p:nvPicPr>
          <p:cNvPr id="12" name="Picture Placeholder 11" descr="In this chart, the Y axis is labeled Epsilon. The X axis is labeled NX. A declining line is labeled NX(epsilon). A vertical line is labeled NX1 with the equation S1-I(r*). Another vertical line is labeled NX2 with the equation S2 - I(r*).">
            <a:extLst>
              <a:ext uri="{FF2B5EF4-FFF2-40B4-BE49-F238E27FC236}">
                <a16:creationId xmlns:a16="http://schemas.microsoft.com/office/drawing/2014/main" id="{194780BC-851A-4202-9759-75948F545920}"/>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479207" y="1530386"/>
            <a:ext cx="4960357" cy="4101301"/>
          </a:xfrm>
          <a:prstGeom prst="rect">
            <a:avLst/>
          </a:prstGeom>
        </p:spPr>
      </p:pic>
      <p:sp>
        <p:nvSpPr>
          <p:cNvPr id="3" name="Content Placeholder 2"/>
          <p:cNvSpPr>
            <a:spLocks noGrp="1"/>
          </p:cNvSpPr>
          <p:nvPr>
            <p:ph sz="quarter" idx="10"/>
          </p:nvPr>
        </p:nvSpPr>
        <p:spPr>
          <a:xfrm>
            <a:off x="528518" y="1338021"/>
            <a:ext cx="3013314" cy="2680931"/>
          </a:xfrm>
        </p:spPr>
        <p:txBody>
          <a:bodyPr/>
          <a:lstStyle/>
          <a:p>
            <a:r>
              <a:rPr lang="en-US" dirty="0"/>
              <a:t>A fiscal expansion reduces national saving, net capital outflow, and the supply of dollars</a:t>
            </a:r>
            <a:br>
              <a:rPr lang="en-US" dirty="0"/>
            </a:br>
            <a:r>
              <a:rPr lang="en-US" dirty="0"/>
              <a:t>in the foreign exchange market…</a:t>
            </a:r>
          </a:p>
        </p:txBody>
      </p:sp>
      <p:sp>
        <p:nvSpPr>
          <p:cNvPr id="7" name="Content Placeholder 6"/>
          <p:cNvSpPr>
            <a:spLocks noGrp="1"/>
          </p:cNvSpPr>
          <p:nvPr>
            <p:ph sz="quarter" idx="12"/>
          </p:nvPr>
        </p:nvSpPr>
        <p:spPr>
          <a:xfrm>
            <a:off x="628212" y="4250243"/>
            <a:ext cx="2488677" cy="1571546"/>
          </a:xfrm>
        </p:spPr>
        <p:txBody>
          <a:bodyPr/>
          <a:lstStyle/>
          <a:p>
            <a:r>
              <a:rPr kumimoji="1" lang="en-US" dirty="0">
                <a:latin typeface="Tahoma" pitchFamily="34" charset="0"/>
                <a:sym typeface="Symbol" pitchFamily="18" charset="2"/>
              </a:rPr>
              <a:t>…</a:t>
            </a:r>
            <a:r>
              <a:rPr kumimoji="1" lang="en-US" dirty="0">
                <a:sym typeface="Symbol" pitchFamily="18" charset="2"/>
              </a:rPr>
              <a:t>causing the real exchange rate to rise and </a:t>
            </a:r>
            <a:r>
              <a:rPr kumimoji="1" lang="en-US" b="1" i="1" dirty="0">
                <a:sym typeface="Symbol" pitchFamily="18" charset="2"/>
              </a:rPr>
              <a:t>NX</a:t>
            </a:r>
            <a:r>
              <a:rPr kumimoji="1" lang="en-US" dirty="0">
                <a:sym typeface="Symbol" pitchFamily="18" charset="2"/>
              </a:rPr>
              <a:t> to fall.</a:t>
            </a:r>
          </a:p>
        </p:txBody>
      </p:sp>
    </p:spTree>
    <p:extLst>
      <p:ext uri="{BB962C8B-B14F-4D97-AF65-F5344CB8AC3E}">
        <p14:creationId xmlns:p14="http://schemas.microsoft.com/office/powerpoint/2010/main" val="1744841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Fiscal policy abroad</a:t>
            </a:r>
          </a:p>
        </p:txBody>
      </p:sp>
      <p:pic>
        <p:nvPicPr>
          <p:cNvPr id="12" name="Picture Placeholder 11" descr="In this chart, the Y axis is labeled Epsilon. The X axis is labeled NX. A declining line is labeled NX(epsilon). A vertical line is labeled NX1 with the equation S1-I(r*). Another vertical line is labeled NX2 with the equation S2 - I(r2*).">
            <a:extLst>
              <a:ext uri="{FF2B5EF4-FFF2-40B4-BE49-F238E27FC236}">
                <a16:creationId xmlns:a16="http://schemas.microsoft.com/office/drawing/2014/main" id="{1A1D9143-2B09-4A90-8787-E4AC962710F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900662" y="1581031"/>
            <a:ext cx="4723973" cy="3879845"/>
          </a:xfrm>
          <a:prstGeom prst="rect">
            <a:avLst/>
          </a:prstGeom>
        </p:spPr>
      </p:pic>
      <p:sp>
        <p:nvSpPr>
          <p:cNvPr id="3" name="Content Placeholder 2"/>
          <p:cNvSpPr>
            <a:spLocks noGrp="1"/>
          </p:cNvSpPr>
          <p:nvPr>
            <p:ph sz="quarter" idx="10"/>
          </p:nvPr>
        </p:nvSpPr>
        <p:spPr>
          <a:xfrm>
            <a:off x="434975" y="1484241"/>
            <a:ext cx="3286125" cy="2348056"/>
          </a:xfrm>
        </p:spPr>
        <p:txBody>
          <a:bodyPr/>
          <a:lstStyle/>
          <a:p>
            <a:r>
              <a:rPr lang="en-US" dirty="0"/>
              <a:t>An increase in </a:t>
            </a:r>
            <a:r>
              <a:rPr lang="en-US" b="1" i="1" dirty="0"/>
              <a:t>r*</a:t>
            </a:r>
            <a:r>
              <a:rPr lang="en-US" dirty="0"/>
              <a:t> reduces investment, increasing net capital outflow and the supply of dollars in the foreign exchange market…</a:t>
            </a:r>
          </a:p>
        </p:txBody>
      </p:sp>
      <p:sp>
        <p:nvSpPr>
          <p:cNvPr id="8" name="Content Placeholder 7"/>
          <p:cNvSpPr>
            <a:spLocks noGrp="1"/>
          </p:cNvSpPr>
          <p:nvPr>
            <p:ph sz="quarter" idx="12"/>
          </p:nvPr>
        </p:nvSpPr>
        <p:spPr>
          <a:xfrm>
            <a:off x="445396" y="3967749"/>
            <a:ext cx="3266475" cy="1226551"/>
          </a:xfrm>
        </p:spPr>
        <p:txBody>
          <a:bodyPr/>
          <a:lstStyle/>
          <a:p>
            <a:r>
              <a:rPr kumimoji="1" lang="en-US" dirty="0">
                <a:latin typeface="Tahoma" pitchFamily="34" charset="0"/>
                <a:sym typeface="Symbol" pitchFamily="18" charset="2"/>
              </a:rPr>
              <a:t>…</a:t>
            </a:r>
            <a:r>
              <a:rPr kumimoji="1" lang="en-US" dirty="0">
                <a:sym typeface="Symbol" pitchFamily="18" charset="2"/>
              </a:rPr>
              <a:t>causing the real exchange rate to fall and </a:t>
            </a:r>
            <a:r>
              <a:rPr kumimoji="1" lang="en-US" b="1" i="1" dirty="0">
                <a:sym typeface="Symbol" pitchFamily="18" charset="2"/>
              </a:rPr>
              <a:t>NX</a:t>
            </a:r>
            <a:r>
              <a:rPr kumimoji="1" lang="en-US" dirty="0">
                <a:sym typeface="Symbol" pitchFamily="18" charset="2"/>
              </a:rPr>
              <a:t> to rise.</a:t>
            </a:r>
          </a:p>
        </p:txBody>
      </p:sp>
    </p:spTree>
    <p:extLst>
      <p:ext uri="{BB962C8B-B14F-4D97-AF65-F5344CB8AC3E}">
        <p14:creationId xmlns:p14="http://schemas.microsoft.com/office/powerpoint/2010/main" val="1520272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DC8B6-7ED6-4F96-B52C-20884207CEC6}"/>
              </a:ext>
            </a:extLst>
          </p:cNvPr>
          <p:cNvSpPr>
            <a:spLocks noGrp="1"/>
          </p:cNvSpPr>
          <p:nvPr>
            <p:ph type="title"/>
          </p:nvPr>
        </p:nvSpPr>
        <p:spPr/>
        <p:txBody>
          <a:bodyPr/>
          <a:lstStyle/>
          <a:p>
            <a:r>
              <a:rPr lang="en-US" dirty="0"/>
              <a:t>NOW YOU TRY</a:t>
            </a:r>
            <a:br>
              <a:rPr lang="en-US" dirty="0"/>
            </a:br>
            <a:r>
              <a:rPr lang="en-US" dirty="0"/>
              <a:t>3. Increase in investment demand</a:t>
            </a:r>
          </a:p>
        </p:txBody>
      </p:sp>
      <p:pic>
        <p:nvPicPr>
          <p:cNvPr id="15" name="Picture Placeholder 14" descr="In this chart, the Y axis is labeled Epsilon. The X axis is labeled NX. A declining line is labeled NX(epsilon). A vertical line is labeled NX1 with the equation S1-I1.">
            <a:extLst>
              <a:ext uri="{FF2B5EF4-FFF2-40B4-BE49-F238E27FC236}">
                <a16:creationId xmlns:a16="http://schemas.microsoft.com/office/drawing/2014/main" id="{5AF31080-27C3-47F5-92F6-B4F06F277F0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236639" y="1583582"/>
            <a:ext cx="5468586" cy="4182218"/>
          </a:xfrm>
          <a:prstGeom prst="rect">
            <a:avLst/>
          </a:prstGeom>
        </p:spPr>
      </p:pic>
      <p:sp>
        <p:nvSpPr>
          <p:cNvPr id="13" name="Content Placeholder 9"/>
          <p:cNvSpPr>
            <a:spLocks noGrp="1"/>
          </p:cNvSpPr>
          <p:nvPr>
            <p:ph type="body" sz="quarter" idx="10"/>
          </p:nvPr>
        </p:nvSpPr>
        <p:spPr>
          <a:xfrm>
            <a:off x="567261" y="1667351"/>
            <a:ext cx="2480739" cy="3987663"/>
          </a:xfrm>
        </p:spPr>
        <p:txBody>
          <a:bodyPr/>
          <a:lstStyle/>
          <a:p>
            <a:r>
              <a:rPr kumimoji="1" lang="en-US" dirty="0"/>
              <a:t>Determine the impact of an increase in investment demand on net exports, net capital outflow,</a:t>
            </a:r>
            <a:br>
              <a:rPr kumimoji="1" lang="en-US" dirty="0"/>
            </a:br>
            <a:r>
              <a:rPr kumimoji="1" lang="en-US" dirty="0"/>
              <a:t>and the real exchange rate.</a:t>
            </a:r>
          </a:p>
        </p:txBody>
      </p:sp>
    </p:spTree>
    <p:extLst>
      <p:ext uri="{BB962C8B-B14F-4D97-AF65-F5344CB8AC3E}">
        <p14:creationId xmlns:p14="http://schemas.microsoft.com/office/powerpoint/2010/main" val="192957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A85232"/>
                </a:solidFill>
              </a:rPr>
              <a:t>In an open economy,</a:t>
            </a:r>
            <a:endParaRPr lang="en-US" dirty="0"/>
          </a:p>
        </p:txBody>
      </p:sp>
      <p:sp>
        <p:nvSpPr>
          <p:cNvPr id="10" name="Content Placeholder 9"/>
          <p:cNvSpPr>
            <a:spLocks noGrp="1"/>
          </p:cNvSpPr>
          <p:nvPr>
            <p:ph type="body" sz="quarter" idx="10"/>
          </p:nvPr>
        </p:nvSpPr>
        <p:spPr/>
        <p:txBody>
          <a:bodyPr/>
          <a:lstStyle/>
          <a:p>
            <a:pPr marL="342900" indent="-342900">
              <a:spcBef>
                <a:spcPts val="624"/>
              </a:spcBef>
              <a:buClr>
                <a:schemeClr val="tx1"/>
              </a:buClr>
              <a:buSzPct val="100000"/>
              <a:buFont typeface="Arial" panose="020B0604020202020204" pitchFamily="34" charset="0"/>
              <a:buChar char="•"/>
            </a:pPr>
            <a:r>
              <a:rPr lang="en-US" sz="2600" dirty="0"/>
              <a:t>spending need not equal output</a:t>
            </a:r>
          </a:p>
          <a:p>
            <a:pPr marL="342900" indent="-342900">
              <a:spcBef>
                <a:spcPts val="624"/>
              </a:spcBef>
              <a:buClr>
                <a:schemeClr val="tx1"/>
              </a:buClr>
              <a:buSzPct val="100000"/>
              <a:buFont typeface="Arial" panose="020B0604020202020204" pitchFamily="34" charset="0"/>
              <a:buChar char="•"/>
            </a:pPr>
            <a:r>
              <a:rPr lang="en-US" sz="2600" dirty="0"/>
              <a:t>saving need not equal investment</a:t>
            </a:r>
          </a:p>
        </p:txBody>
      </p:sp>
    </p:spTree>
    <p:extLst>
      <p:ext uri="{BB962C8B-B14F-4D97-AF65-F5344CB8AC3E}">
        <p14:creationId xmlns:p14="http://schemas.microsoft.com/office/powerpoint/2010/main" val="3571120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DC8B6-7ED6-4F96-B52C-20884207CEC6}"/>
              </a:ext>
            </a:extLst>
          </p:cNvPr>
          <p:cNvSpPr>
            <a:spLocks noGrp="1"/>
          </p:cNvSpPr>
          <p:nvPr>
            <p:ph type="title"/>
          </p:nvPr>
        </p:nvSpPr>
        <p:spPr/>
        <p:txBody>
          <a:bodyPr/>
          <a:lstStyle/>
          <a:p>
            <a:r>
              <a:rPr lang="en-US" dirty="0"/>
              <a:t>NOW YOU TRY</a:t>
            </a:r>
            <a:br>
              <a:rPr lang="en-US" dirty="0"/>
            </a:br>
            <a:r>
              <a:rPr lang="en-US" dirty="0"/>
              <a:t>3. Increase in investment demand, answers</a:t>
            </a:r>
          </a:p>
        </p:txBody>
      </p:sp>
      <p:pic>
        <p:nvPicPr>
          <p:cNvPr id="9" name="Picture Placeholder 8" descr="In this chart, the Y axis is labeled Epsilon. The X axis is labeled NX. A declining line is labeled NX(epsilon). A vertical line is labeled NX1 with the equation S1-I1. Another line is labeled NX2 with the equation S1-I2.">
            <a:extLst>
              <a:ext uri="{FF2B5EF4-FFF2-40B4-BE49-F238E27FC236}">
                <a16:creationId xmlns:a16="http://schemas.microsoft.com/office/drawing/2014/main" id="{F3B1FA05-620A-4446-8724-357D25746F60}"/>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495583" y="1466928"/>
            <a:ext cx="5143604" cy="4243328"/>
          </a:xfrm>
          <a:prstGeom prst="rect">
            <a:avLst/>
          </a:prstGeom>
        </p:spPr>
      </p:pic>
      <p:sp>
        <p:nvSpPr>
          <p:cNvPr id="5" name="Content Placeholder 7"/>
          <p:cNvSpPr>
            <a:spLocks noGrp="1"/>
          </p:cNvSpPr>
          <p:nvPr>
            <p:ph type="body" sz="quarter" idx="10"/>
          </p:nvPr>
        </p:nvSpPr>
        <p:spPr>
          <a:xfrm>
            <a:off x="478361" y="1283186"/>
            <a:ext cx="2838275" cy="2768114"/>
          </a:xfrm>
        </p:spPr>
        <p:txBody>
          <a:bodyPr/>
          <a:lstStyle/>
          <a:p>
            <a:r>
              <a:rPr lang="en-US" dirty="0"/>
              <a:t>An increase in investment reduces net capital outflow and the supply of dollars in the foreign exchange market . . .</a:t>
            </a:r>
          </a:p>
        </p:txBody>
      </p:sp>
      <p:sp>
        <p:nvSpPr>
          <p:cNvPr id="8" name="Content Placeholder 7"/>
          <p:cNvSpPr>
            <a:spLocks noGrp="1"/>
          </p:cNvSpPr>
          <p:nvPr>
            <p:ph sz="quarter" idx="12"/>
          </p:nvPr>
        </p:nvSpPr>
        <p:spPr>
          <a:xfrm>
            <a:off x="541861" y="4171372"/>
            <a:ext cx="2614425" cy="1685636"/>
          </a:xfrm>
        </p:spPr>
        <p:txBody>
          <a:bodyPr/>
          <a:lstStyle/>
          <a:p>
            <a:r>
              <a:rPr kumimoji="1" lang="en-US" dirty="0">
                <a:latin typeface="Tahoma" pitchFamily="34" charset="0"/>
                <a:sym typeface="Symbol" pitchFamily="18" charset="2"/>
              </a:rPr>
              <a:t>. . . </a:t>
            </a:r>
            <a:r>
              <a:rPr kumimoji="1" lang="en-US" dirty="0">
                <a:sym typeface="Symbol" pitchFamily="18" charset="2"/>
              </a:rPr>
              <a:t>causing the real exchange rate to rise and </a:t>
            </a:r>
            <a:r>
              <a:rPr kumimoji="1" lang="en-US" b="1" i="1" dirty="0">
                <a:sym typeface="Symbol" pitchFamily="18" charset="2"/>
              </a:rPr>
              <a:t>NX</a:t>
            </a:r>
            <a:r>
              <a:rPr kumimoji="1" lang="en-US" dirty="0">
                <a:sym typeface="Symbol" pitchFamily="18" charset="2"/>
              </a:rPr>
              <a:t>  to fall.</a:t>
            </a:r>
          </a:p>
        </p:txBody>
      </p:sp>
    </p:spTree>
    <p:extLst>
      <p:ext uri="{BB962C8B-B14F-4D97-AF65-F5344CB8AC3E}">
        <p14:creationId xmlns:p14="http://schemas.microsoft.com/office/powerpoint/2010/main" val="47738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Trade policy to restrict imports, part 1</a:t>
            </a:r>
          </a:p>
        </p:txBody>
      </p:sp>
      <p:pic>
        <p:nvPicPr>
          <p:cNvPr id="12" name="Picture Placeholder 11" descr="In this chart, the Y axis is labeled Epsilon. The X axis is labeled NX. A declining line is labeled NX(epsilon)1. Another declining line is labeled NX(epsilon)2. A vertical line is labeled NX1 with the equation S-I.">
            <a:extLst>
              <a:ext uri="{FF2B5EF4-FFF2-40B4-BE49-F238E27FC236}">
                <a16:creationId xmlns:a16="http://schemas.microsoft.com/office/drawing/2014/main" id="{48B3D671-74E0-484A-9187-06FF651A0D9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595253" y="1735748"/>
            <a:ext cx="5175622" cy="3951035"/>
          </a:xfrm>
          <a:prstGeom prst="rect">
            <a:avLst/>
          </a:prstGeom>
        </p:spPr>
      </p:pic>
      <p:sp>
        <p:nvSpPr>
          <p:cNvPr id="3" name="Content Placeholder 2"/>
          <p:cNvSpPr>
            <a:spLocks noGrp="1"/>
          </p:cNvSpPr>
          <p:nvPr>
            <p:ph sz="quarter" idx="10"/>
          </p:nvPr>
        </p:nvSpPr>
        <p:spPr>
          <a:xfrm>
            <a:off x="434975" y="1366838"/>
            <a:ext cx="2968625" cy="2366962"/>
          </a:xfrm>
        </p:spPr>
        <p:txBody>
          <a:bodyPr/>
          <a:lstStyle/>
          <a:p>
            <a:r>
              <a:rPr lang="en-US" dirty="0"/>
              <a:t>At any given </a:t>
            </a:r>
            <a:r>
              <a:rPr kumimoji="1" lang="en-US" b="1" i="1" dirty="0">
                <a:latin typeface="Tahoma" pitchFamily="34" charset="0"/>
                <a:sym typeface="Symbol" pitchFamily="18" charset="2"/>
              </a:rPr>
              <a:t>ε</a:t>
            </a:r>
            <a:r>
              <a:rPr kumimoji="1" lang="en-US" dirty="0">
                <a:sym typeface="Symbol" pitchFamily="18" charset="2"/>
              </a:rPr>
              <a:t>, an import quota reduces </a:t>
            </a:r>
            <a:r>
              <a:rPr kumimoji="1" lang="en-US" b="1" i="1" dirty="0">
                <a:sym typeface="Symbol" pitchFamily="18" charset="2"/>
              </a:rPr>
              <a:t>IM</a:t>
            </a:r>
            <a:r>
              <a:rPr kumimoji="1" lang="en-US" dirty="0">
                <a:sym typeface="Symbol" pitchFamily="18" charset="2"/>
              </a:rPr>
              <a:t>, increases </a:t>
            </a:r>
            <a:r>
              <a:rPr kumimoji="1" lang="en-US" b="1" i="1" dirty="0">
                <a:sym typeface="Symbol" pitchFamily="18" charset="2"/>
              </a:rPr>
              <a:t>NX</a:t>
            </a:r>
            <a:r>
              <a:rPr kumimoji="1" lang="en-US" dirty="0">
                <a:sym typeface="Symbol" pitchFamily="18" charset="2"/>
              </a:rPr>
              <a:t>, and  increases demand for dollars.</a:t>
            </a:r>
            <a:endParaRPr lang="en-US" dirty="0">
              <a:latin typeface="Symbol" pitchFamily="18" charset="2"/>
            </a:endParaRPr>
          </a:p>
        </p:txBody>
      </p:sp>
      <p:sp>
        <p:nvSpPr>
          <p:cNvPr id="8" name="Content Placeholder 7"/>
          <p:cNvSpPr>
            <a:spLocks noGrp="1"/>
          </p:cNvSpPr>
          <p:nvPr>
            <p:ph sz="quarter" idx="12"/>
          </p:nvPr>
        </p:nvSpPr>
        <p:spPr>
          <a:xfrm>
            <a:off x="482686" y="3812866"/>
            <a:ext cx="2920914" cy="1957991"/>
          </a:xfrm>
        </p:spPr>
        <p:txBody>
          <a:bodyPr/>
          <a:lstStyle/>
          <a:p>
            <a:r>
              <a:rPr kumimoji="1" lang="en-US" dirty="0">
                <a:sym typeface="Symbol" pitchFamily="18" charset="2"/>
              </a:rPr>
              <a:t>Trade policy doesn</a:t>
            </a:r>
            <a:r>
              <a:rPr kumimoji="1" lang="en-US" dirty="0">
                <a:latin typeface="Tahoma" pitchFamily="34" charset="0"/>
                <a:sym typeface="Symbol" pitchFamily="18" charset="2"/>
              </a:rPr>
              <a:t>’</a:t>
            </a:r>
            <a:r>
              <a:rPr kumimoji="1" lang="en-US" dirty="0">
                <a:sym typeface="Symbol" pitchFamily="18" charset="2"/>
              </a:rPr>
              <a:t>t affect </a:t>
            </a:r>
            <a:r>
              <a:rPr kumimoji="1" lang="en-US" b="1" i="1" dirty="0">
                <a:sym typeface="Symbol" pitchFamily="18" charset="2"/>
              </a:rPr>
              <a:t>S</a:t>
            </a:r>
            <a:r>
              <a:rPr kumimoji="1" lang="en-US" dirty="0">
                <a:sym typeface="Symbol" pitchFamily="18" charset="2"/>
              </a:rPr>
              <a:t> or </a:t>
            </a:r>
            <a:r>
              <a:rPr kumimoji="1" lang="en-US" b="1" i="1" dirty="0">
                <a:latin typeface="Tahoma" pitchFamily="34" charset="0"/>
                <a:sym typeface="Symbol" pitchFamily="18" charset="2"/>
              </a:rPr>
              <a:t>I</a:t>
            </a:r>
            <a:r>
              <a:rPr kumimoji="1" lang="en-US" dirty="0">
                <a:latin typeface="Tahoma" pitchFamily="34" charset="0"/>
                <a:sym typeface="Symbol" pitchFamily="18" charset="2"/>
              </a:rPr>
              <a:t> </a:t>
            </a:r>
            <a:r>
              <a:rPr kumimoji="1" lang="en-US" dirty="0">
                <a:sym typeface="Symbol" pitchFamily="18" charset="2"/>
              </a:rPr>
              <a:t>, so capital flows and the supply of dollars remain fixed.</a:t>
            </a:r>
            <a:endParaRPr lang="en-US" dirty="0">
              <a:latin typeface="Symbol" pitchFamily="18" charset="2"/>
            </a:endParaRPr>
          </a:p>
        </p:txBody>
      </p:sp>
    </p:spTree>
    <p:extLst>
      <p:ext uri="{BB962C8B-B14F-4D97-AF65-F5344CB8AC3E}">
        <p14:creationId xmlns:p14="http://schemas.microsoft.com/office/powerpoint/2010/main" val="1488967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Trade policy to restrict imports, part 2</a:t>
            </a:r>
          </a:p>
        </p:txBody>
      </p:sp>
      <p:pic>
        <p:nvPicPr>
          <p:cNvPr id="11" name="Picture Placeholder 10" descr="In this chart, the Y axis is labeled Epsilon. The X axis is labeled NX. A declining line is labeled NX(epsilon)1. Another declining line is labeled NX(epsilon)2. A vertical line is labeled NX1 with the equation S-I.">
            <a:extLst>
              <a:ext uri="{FF2B5EF4-FFF2-40B4-BE49-F238E27FC236}">
                <a16:creationId xmlns:a16="http://schemas.microsoft.com/office/drawing/2014/main" id="{48B3D671-74E0-484A-9187-06FF651A0D9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621546" y="1752950"/>
            <a:ext cx="5116371" cy="3905800"/>
          </a:xfrm>
          <a:prstGeom prst="rect">
            <a:avLst/>
          </a:prstGeom>
        </p:spPr>
      </p:pic>
      <p:sp>
        <p:nvSpPr>
          <p:cNvPr id="3" name="Content Placeholder 2"/>
          <p:cNvSpPr>
            <a:spLocks noGrp="1"/>
          </p:cNvSpPr>
          <p:nvPr>
            <p:ph sz="quarter" idx="10"/>
          </p:nvPr>
        </p:nvSpPr>
        <p:spPr>
          <a:xfrm>
            <a:off x="434975" y="1366838"/>
            <a:ext cx="3097051" cy="4754562"/>
          </a:xfrm>
        </p:spPr>
        <p:txBody>
          <a:bodyPr/>
          <a:lstStyle/>
          <a:p>
            <a:pPr marL="288925" indent="-288925">
              <a:lnSpc>
                <a:spcPct val="105000"/>
              </a:lnSpc>
              <a:spcBef>
                <a:spcPct val="45000"/>
              </a:spcBef>
              <a:buClr>
                <a:srgbClr val="008080"/>
              </a:buClr>
              <a:buSzPct val="120000"/>
            </a:pPr>
            <a:r>
              <a:rPr kumimoji="1" lang="en-US" i="1" dirty="0">
                <a:latin typeface="Arial" panose="020B0604020202020204" pitchFamily="34" charset="0"/>
                <a:cs typeface="Arial" panose="020B0604020202020204" pitchFamily="34" charset="0"/>
                <a:sym typeface="Symbol" pitchFamily="18" charset="2"/>
              </a:rPr>
              <a:t>Results:</a:t>
            </a:r>
          </a:p>
          <a:p>
            <a:pPr marL="288925" indent="-288925" eaLnBrk="0" hangingPunct="0">
              <a:lnSpc>
                <a:spcPct val="105000"/>
              </a:lnSpc>
            </a:pPr>
            <a:r>
              <a:rPr lang="en-US" sz="2600" dirty="0" err="1">
                <a:latin typeface="Arial" panose="020B0604020202020204" pitchFamily="34" charset="0"/>
                <a:ea typeface="Lucida Grande"/>
                <a:cs typeface="Arial" panose="020B0604020202020204" pitchFamily="34" charset="0"/>
              </a:rPr>
              <a:t>Δ</a:t>
            </a:r>
            <a:r>
              <a:rPr kumimoji="1" lang="en-US" b="1" i="1" dirty="0" err="1">
                <a:latin typeface="Arial" panose="020B0604020202020204" pitchFamily="34" charset="0"/>
                <a:cs typeface="Arial" panose="020B0604020202020204" pitchFamily="34" charset="0"/>
                <a:sym typeface="Symbol" pitchFamily="18" charset="2"/>
              </a:rPr>
              <a:t>ε</a:t>
            </a:r>
            <a:r>
              <a:rPr kumimoji="1" lang="en-US" b="1" dirty="0">
                <a:latin typeface="Arial" panose="020B0604020202020204" pitchFamily="34" charset="0"/>
                <a:cs typeface="Arial" panose="020B0604020202020204" pitchFamily="34" charset="0"/>
              </a:rPr>
              <a:t> </a:t>
            </a:r>
            <a:r>
              <a:rPr kumimoji="1" lang="en-US" dirty="0">
                <a:latin typeface="Arial" panose="020B0604020202020204" pitchFamily="34" charset="0"/>
                <a:cs typeface="Arial" panose="020B0604020202020204" pitchFamily="34" charset="0"/>
              </a:rPr>
              <a:t>&gt; 0</a:t>
            </a:r>
            <a:br>
              <a:rPr kumimoji="1" lang="en-US" dirty="0">
                <a:latin typeface="Arial" panose="020B0604020202020204" pitchFamily="34" charset="0"/>
                <a:cs typeface="Arial" panose="020B0604020202020204" pitchFamily="34" charset="0"/>
              </a:rPr>
            </a:br>
            <a:r>
              <a:rPr kumimoji="1" lang="en-US" dirty="0">
                <a:latin typeface="Arial" panose="020B0604020202020204" pitchFamily="34" charset="0"/>
                <a:cs typeface="Arial" panose="020B0604020202020204" pitchFamily="34" charset="0"/>
              </a:rPr>
              <a:t>(demand increase)</a:t>
            </a:r>
          </a:p>
          <a:p>
            <a:pPr marL="288925" indent="-288925" eaLnBrk="0" hangingPunct="0">
              <a:lnSpc>
                <a:spcPct val="105000"/>
              </a:lnSpc>
            </a:pPr>
            <a:r>
              <a:rPr lang="en-US" sz="2600" dirty="0">
                <a:latin typeface="Arial" panose="020B0604020202020204" pitchFamily="34" charset="0"/>
                <a:ea typeface="Lucida Grande"/>
                <a:cs typeface="Arial" panose="020B0604020202020204" pitchFamily="34" charset="0"/>
              </a:rPr>
              <a:t>Δ</a:t>
            </a:r>
            <a:r>
              <a:rPr kumimoji="1" lang="en-US" b="1" i="1" dirty="0">
                <a:latin typeface="Arial" panose="020B0604020202020204" pitchFamily="34" charset="0"/>
                <a:cs typeface="Arial" panose="020B0604020202020204" pitchFamily="34" charset="0"/>
              </a:rPr>
              <a:t>NX</a:t>
            </a:r>
            <a:r>
              <a:rPr kumimoji="1" lang="en-US" dirty="0">
                <a:latin typeface="Arial" panose="020B0604020202020204" pitchFamily="34" charset="0"/>
                <a:cs typeface="Arial" panose="020B0604020202020204" pitchFamily="34" charset="0"/>
              </a:rPr>
              <a:t> = 0</a:t>
            </a:r>
            <a:br>
              <a:rPr kumimoji="1" lang="en-US" dirty="0">
                <a:latin typeface="Arial" panose="020B0604020202020204" pitchFamily="34" charset="0"/>
                <a:cs typeface="Arial" panose="020B0604020202020204" pitchFamily="34" charset="0"/>
              </a:rPr>
            </a:br>
            <a:r>
              <a:rPr kumimoji="1" lang="en-US" dirty="0">
                <a:latin typeface="Arial" panose="020B0604020202020204" pitchFamily="34" charset="0"/>
                <a:cs typeface="Arial" panose="020B0604020202020204" pitchFamily="34" charset="0"/>
              </a:rPr>
              <a:t>(supply fixed) </a:t>
            </a:r>
          </a:p>
          <a:p>
            <a:pPr marL="288925" indent="-288925" eaLnBrk="0" hangingPunct="0">
              <a:lnSpc>
                <a:spcPct val="105000"/>
              </a:lnSpc>
            </a:pPr>
            <a:r>
              <a:rPr lang="en-US" sz="2600" dirty="0">
                <a:latin typeface="Arial" panose="020B0604020202020204" pitchFamily="34" charset="0"/>
                <a:ea typeface="Lucida Grande"/>
                <a:cs typeface="Arial" panose="020B0604020202020204" pitchFamily="34" charset="0"/>
              </a:rPr>
              <a:t>Δ</a:t>
            </a:r>
            <a:r>
              <a:rPr kumimoji="1" lang="en-US" b="1" i="1" dirty="0">
                <a:latin typeface="Arial" panose="020B0604020202020204" pitchFamily="34" charset="0"/>
                <a:cs typeface="Arial" panose="020B0604020202020204" pitchFamily="34" charset="0"/>
              </a:rPr>
              <a:t>IM</a:t>
            </a:r>
            <a:r>
              <a:rPr kumimoji="1" lang="en-US" dirty="0">
                <a:latin typeface="Arial" panose="020B0604020202020204" pitchFamily="34" charset="0"/>
                <a:cs typeface="Arial" panose="020B0604020202020204" pitchFamily="34" charset="0"/>
              </a:rPr>
              <a:t> &lt; 0</a:t>
            </a:r>
            <a:br>
              <a:rPr kumimoji="1" lang="en-US" dirty="0">
                <a:latin typeface="Arial" panose="020B0604020202020204" pitchFamily="34" charset="0"/>
                <a:cs typeface="Arial" panose="020B0604020202020204" pitchFamily="34" charset="0"/>
              </a:rPr>
            </a:br>
            <a:r>
              <a:rPr kumimoji="1" lang="en-US" dirty="0">
                <a:latin typeface="Arial" panose="020B0604020202020204" pitchFamily="34" charset="0"/>
                <a:cs typeface="Arial" panose="020B0604020202020204" pitchFamily="34" charset="0"/>
              </a:rPr>
              <a:t>(policy)</a:t>
            </a:r>
          </a:p>
          <a:p>
            <a:pPr marL="288925" indent="-288925" eaLnBrk="0" hangingPunct="0">
              <a:lnSpc>
                <a:spcPct val="105000"/>
              </a:lnSpc>
            </a:pPr>
            <a:r>
              <a:rPr lang="en-US" sz="2600" dirty="0">
                <a:latin typeface="Arial" panose="020B0604020202020204" pitchFamily="34" charset="0"/>
                <a:ea typeface="Lucida Grande"/>
                <a:cs typeface="Arial" panose="020B0604020202020204" pitchFamily="34" charset="0"/>
              </a:rPr>
              <a:t>Δ</a:t>
            </a:r>
            <a:r>
              <a:rPr kumimoji="1" lang="en-US" b="1" i="1" dirty="0">
                <a:latin typeface="Arial" panose="020B0604020202020204" pitchFamily="34" charset="0"/>
                <a:cs typeface="Arial" panose="020B0604020202020204" pitchFamily="34" charset="0"/>
              </a:rPr>
              <a:t>EX</a:t>
            </a:r>
            <a:r>
              <a:rPr kumimoji="1" lang="en-US" dirty="0">
                <a:latin typeface="Arial" panose="020B0604020202020204" pitchFamily="34" charset="0"/>
                <a:cs typeface="Arial" panose="020B0604020202020204" pitchFamily="34" charset="0"/>
              </a:rPr>
              <a:t> &lt; 0</a:t>
            </a:r>
            <a:br>
              <a:rPr kumimoji="1" lang="en-US" dirty="0">
                <a:latin typeface="Arial" panose="020B0604020202020204" pitchFamily="34" charset="0"/>
                <a:cs typeface="Arial" panose="020B0604020202020204" pitchFamily="34" charset="0"/>
              </a:rPr>
            </a:br>
            <a:r>
              <a:rPr kumimoji="1" lang="en-US" dirty="0">
                <a:latin typeface="Arial" panose="020B0604020202020204" pitchFamily="34" charset="0"/>
                <a:cs typeface="Arial" panose="020B0604020202020204" pitchFamily="34" charset="0"/>
              </a:rPr>
              <a:t>(rise in </a:t>
            </a:r>
            <a:r>
              <a:rPr kumimoji="1" lang="en-US" b="1" i="1" dirty="0">
                <a:latin typeface="Arial" panose="020B0604020202020204" pitchFamily="34" charset="0"/>
                <a:cs typeface="Arial" panose="020B0604020202020204" pitchFamily="34" charset="0"/>
                <a:sym typeface="Symbol" pitchFamily="18" charset="2"/>
              </a:rPr>
              <a:t>ε </a:t>
            </a:r>
            <a:r>
              <a:rPr kumimoji="1" lang="en-US" dirty="0">
                <a:latin typeface="Arial" panose="020B0604020202020204" pitchFamily="34" charset="0"/>
                <a:cs typeface="Arial" panose="020B0604020202020204" pitchFamily="34" charset="0"/>
                <a:sym typeface="Symbol" pitchFamily="18" charset="2"/>
              </a:rPr>
              <a:t>)</a:t>
            </a:r>
            <a:endParaRPr kumimoji="1" lang="en-US" b="1" i="1" dirty="0">
              <a:latin typeface="Arial" panose="020B0604020202020204" pitchFamily="34" charset="0"/>
              <a:cs typeface="Arial" panose="020B0604020202020204" pitchFamily="34" charset="0"/>
              <a:sym typeface="Symbol" pitchFamily="18" charset="2"/>
            </a:endParaRPr>
          </a:p>
        </p:txBody>
      </p:sp>
    </p:spTree>
    <p:extLst>
      <p:ext uri="{BB962C8B-B14F-4D97-AF65-F5344CB8AC3E}">
        <p14:creationId xmlns:p14="http://schemas.microsoft.com/office/powerpoint/2010/main" val="3285537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77838" y="177112"/>
            <a:ext cx="8102108" cy="859002"/>
          </a:xfrm>
        </p:spPr>
        <p:txBody>
          <a:bodyPr/>
          <a:lstStyle/>
          <a:p>
            <a:r>
              <a:rPr lang="en-US" dirty="0">
                <a:solidFill>
                  <a:srgbClr val="A85232"/>
                </a:solidFill>
              </a:rPr>
              <a:t>The determinants of the nominal exchange rate, part 1</a:t>
            </a:r>
          </a:p>
        </p:txBody>
      </p:sp>
      <p:sp>
        <p:nvSpPr>
          <p:cNvPr id="3" name="Content Placeholder 9"/>
          <p:cNvSpPr>
            <a:spLocks noGrp="1"/>
          </p:cNvSpPr>
          <p:nvPr>
            <p:ph type="body" sz="quarter" idx="10"/>
          </p:nvPr>
        </p:nvSpPr>
        <p:spPr>
          <a:xfrm>
            <a:off x="478361" y="1219686"/>
            <a:ext cx="8256064" cy="714374"/>
          </a:xfrm>
        </p:spPr>
        <p:txBody>
          <a:bodyPr/>
          <a:lstStyle/>
          <a:p>
            <a:pPr marL="342900" indent="-342900">
              <a:buClr>
                <a:schemeClr val="tx1"/>
              </a:buClr>
              <a:buSzPct val="100000"/>
              <a:buFont typeface="Arial" panose="020B0604020202020204" pitchFamily="34" charset="0"/>
              <a:buChar char="•"/>
            </a:pPr>
            <a:r>
              <a:rPr lang="en-US" dirty="0"/>
              <a:t>Start with the expression for the real exchange rate:</a:t>
            </a:r>
          </a:p>
        </p:txBody>
      </p:sp>
      <p:graphicFrame>
        <p:nvGraphicFramePr>
          <p:cNvPr id="112644" name="Object 2" descr="An expression reads epsilon equals e times P over P asterisk."/>
          <p:cNvGraphicFramePr>
            <a:graphicFrameLocks noChangeAspect="1"/>
          </p:cNvGraphicFramePr>
          <p:nvPr>
            <p:extLst>
              <p:ext uri="{D42A27DB-BD31-4B8C-83A1-F6EECF244321}">
                <p14:modId xmlns:p14="http://schemas.microsoft.com/office/powerpoint/2010/main" val="2993533955"/>
              </p:ext>
            </p:extLst>
          </p:nvPr>
        </p:nvGraphicFramePr>
        <p:xfrm>
          <a:off x="3295650" y="2303463"/>
          <a:ext cx="1866900" cy="1044575"/>
        </p:xfrm>
        <a:graphic>
          <a:graphicData uri="http://schemas.openxmlformats.org/presentationml/2006/ole">
            <mc:AlternateContent xmlns:mc="http://schemas.openxmlformats.org/markup-compatibility/2006">
              <mc:Choice xmlns:v="urn:schemas-microsoft-com:vml" Requires="v">
                <p:oleObj spid="_x0000_s23221" name="Equation" r:id="rId4" imgW="660240" imgH="406080" progId="Equation.DSMT4">
                  <p:embed/>
                </p:oleObj>
              </mc:Choice>
              <mc:Fallback>
                <p:oleObj name="Equation" r:id="rId4" imgW="660240" imgH="406080" progId="Equation.DSMT4">
                  <p:embed/>
                  <p:pic>
                    <p:nvPicPr>
                      <p:cNvPr id="0" name=""/>
                      <p:cNvPicPr>
                        <a:picLocks noChangeAspect="1" noChangeArrowheads="1"/>
                      </p:cNvPicPr>
                      <p:nvPr/>
                    </p:nvPicPr>
                    <p:blipFill>
                      <a:blip r:embed="rId5"/>
                      <a:srcRect/>
                      <a:stretch>
                        <a:fillRect/>
                      </a:stretch>
                    </p:blipFill>
                    <p:spPr bwMode="auto">
                      <a:xfrm>
                        <a:off x="3295650" y="2303463"/>
                        <a:ext cx="1866900" cy="104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Content Placeholder 6"/>
          <p:cNvSpPr>
            <a:spLocks noGrp="1"/>
          </p:cNvSpPr>
          <p:nvPr>
            <p:ph sz="quarter" idx="12"/>
          </p:nvPr>
        </p:nvSpPr>
        <p:spPr>
          <a:xfrm>
            <a:off x="414092" y="3583708"/>
            <a:ext cx="8229600" cy="662820"/>
          </a:xfrm>
        </p:spPr>
        <p:txBody>
          <a:bodyPr/>
          <a:lstStyle/>
          <a:p>
            <a:pPr marL="342900" indent="-342900">
              <a:spcBef>
                <a:spcPts val="0"/>
              </a:spcBef>
              <a:buClr>
                <a:schemeClr val="tx1"/>
              </a:buClr>
              <a:buSzPct val="100000"/>
              <a:buFont typeface="Arial" panose="020B0604020202020204" pitchFamily="34" charset="0"/>
              <a:buChar char="•"/>
            </a:pPr>
            <a:r>
              <a:rPr lang="en-US" dirty="0"/>
              <a:t>Solve for the nominal exchange rate:</a:t>
            </a:r>
          </a:p>
        </p:txBody>
      </p:sp>
      <p:graphicFrame>
        <p:nvGraphicFramePr>
          <p:cNvPr id="112646" name="Object 3" descr="An expression reads e equals epsilon times P asterisk over P."/>
          <p:cNvGraphicFramePr>
            <a:graphicFrameLocks noChangeAspect="1"/>
          </p:cNvGraphicFramePr>
          <p:nvPr>
            <p:extLst>
              <p:ext uri="{D42A27DB-BD31-4B8C-83A1-F6EECF244321}">
                <p14:modId xmlns:p14="http://schemas.microsoft.com/office/powerpoint/2010/main" val="2019812822"/>
              </p:ext>
            </p:extLst>
          </p:nvPr>
        </p:nvGraphicFramePr>
        <p:xfrm>
          <a:off x="3227388" y="4679950"/>
          <a:ext cx="2047875" cy="1143000"/>
        </p:xfrm>
        <a:graphic>
          <a:graphicData uri="http://schemas.openxmlformats.org/presentationml/2006/ole">
            <mc:AlternateContent xmlns:mc="http://schemas.openxmlformats.org/markup-compatibility/2006">
              <mc:Choice xmlns:v="urn:schemas-microsoft-com:vml" Requires="v">
                <p:oleObj spid="_x0000_s23222" name="Equation" r:id="rId6" imgW="723600" imgH="444240" progId="Equation.DSMT4">
                  <p:embed/>
                </p:oleObj>
              </mc:Choice>
              <mc:Fallback>
                <p:oleObj name="Equation" r:id="rId6" imgW="723600" imgH="444240" progId="Equation.DSMT4">
                  <p:embed/>
                  <p:pic>
                    <p:nvPicPr>
                      <p:cNvPr id="0" name=""/>
                      <p:cNvPicPr>
                        <a:picLocks noChangeAspect="1" noChangeArrowheads="1"/>
                      </p:cNvPicPr>
                      <p:nvPr/>
                    </p:nvPicPr>
                    <p:blipFill>
                      <a:blip r:embed="rId7"/>
                      <a:srcRect/>
                      <a:stretch>
                        <a:fillRect/>
                      </a:stretch>
                    </p:blipFill>
                    <p:spPr bwMode="auto">
                      <a:xfrm>
                        <a:off x="3227388" y="4679950"/>
                        <a:ext cx="20478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01595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A85232"/>
                </a:solidFill>
              </a:rPr>
              <a:t>The determinants of the nominal exchange rate, part 2</a:t>
            </a:r>
          </a:p>
        </p:txBody>
      </p:sp>
      <p:sp>
        <p:nvSpPr>
          <p:cNvPr id="7" name="Content Placeholder 9"/>
          <p:cNvSpPr>
            <a:spLocks noGrp="1"/>
          </p:cNvSpPr>
          <p:nvPr>
            <p:ph type="body" sz="quarter" idx="10"/>
          </p:nvPr>
        </p:nvSpPr>
        <p:spPr/>
        <p:txBody>
          <a:bodyPr/>
          <a:lstStyle/>
          <a:p>
            <a:pPr marL="342900" indent="-342900">
              <a:buClr>
                <a:schemeClr val="tx1"/>
              </a:buClr>
              <a:buSzPct val="100000"/>
              <a:buFont typeface="Arial" panose="020B0604020202020204" pitchFamily="34" charset="0"/>
              <a:buChar char="•"/>
            </a:pPr>
            <a:r>
              <a:rPr lang="en-US" dirty="0"/>
              <a:t>So </a:t>
            </a:r>
            <a:r>
              <a:rPr lang="en-US" b="1" i="1" dirty="0"/>
              <a:t>e</a:t>
            </a:r>
            <a:r>
              <a:rPr lang="en-US" dirty="0"/>
              <a:t> depends on the real exchange rate and the price levels at home and abroad . . .</a:t>
            </a:r>
            <a:br>
              <a:rPr lang="en-US" dirty="0"/>
            </a:br>
            <a:r>
              <a:rPr lang="en-US" dirty="0"/>
              <a:t>and we know how each of them is determined:</a:t>
            </a:r>
          </a:p>
        </p:txBody>
      </p:sp>
      <p:pic>
        <p:nvPicPr>
          <p:cNvPr id="24" name="Picture Placeholder 23" descr="An expression reads e equals epsilon times P asterisk over P. A callout points toward epsilon and reads, NX (epsilon) S bar minus I (r asterisk). A callout points toward P asterisk and reads M asterisk over P asterisk equals L asterisk (r asterisk plus pi asterisk, Y asterisk). A callout points toward P and reads, M over P equals L (r asterisk plus pi, Y). "/>
          <p:cNvPicPr>
            <a:picLocks noGrp="1" noChangeAspect="1"/>
          </p:cNvPicPr>
          <p:nvPr>
            <p:ph type="pic" sz="quarter" idx="14"/>
          </p:nvPr>
        </p:nvPicPr>
        <p:blipFill>
          <a:blip r:embed="rId3"/>
          <a:stretch>
            <a:fillRect/>
          </a:stretch>
        </p:blipFill>
        <p:spPr>
          <a:xfrm>
            <a:off x="940676" y="2887641"/>
            <a:ext cx="7267373" cy="3248069"/>
          </a:xfrm>
          <a:prstGeom prst="rect">
            <a:avLst/>
          </a:prstGeom>
        </p:spPr>
      </p:pic>
    </p:spTree>
    <p:extLst>
      <p:ext uri="{BB962C8B-B14F-4D97-AF65-F5344CB8AC3E}">
        <p14:creationId xmlns:p14="http://schemas.microsoft.com/office/powerpoint/2010/main" val="1981973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determinants of the nominal exchange rate, part 3</a:t>
            </a:r>
          </a:p>
        </p:txBody>
      </p:sp>
      <p:graphicFrame>
        <p:nvGraphicFramePr>
          <p:cNvPr id="86020" name="Object 2" descr="An expression reads, e equals epsilon times P asterisk over P."/>
          <p:cNvGraphicFramePr>
            <a:graphicFrameLocks noChangeAspect="1"/>
          </p:cNvGraphicFramePr>
          <p:nvPr>
            <p:extLst>
              <p:ext uri="{D42A27DB-BD31-4B8C-83A1-F6EECF244321}">
                <p14:modId xmlns:p14="http://schemas.microsoft.com/office/powerpoint/2010/main" val="437826758"/>
              </p:ext>
            </p:extLst>
          </p:nvPr>
        </p:nvGraphicFramePr>
        <p:xfrm>
          <a:off x="3673475" y="1293813"/>
          <a:ext cx="1665288" cy="928687"/>
        </p:xfrm>
        <a:graphic>
          <a:graphicData uri="http://schemas.openxmlformats.org/presentationml/2006/ole">
            <mc:AlternateContent xmlns:mc="http://schemas.openxmlformats.org/markup-compatibility/2006">
              <mc:Choice xmlns:v="urn:schemas-microsoft-com:vml" Requires="v">
                <p:oleObj spid="_x0000_s25529" name="Equation" r:id="rId4" imgW="723600" imgH="444240" progId="Equation.DSMT4">
                  <p:embed/>
                </p:oleObj>
              </mc:Choice>
              <mc:Fallback>
                <p:oleObj name="Equation" r:id="rId4" imgW="723600" imgH="444240" progId="Equation.DSMT4">
                  <p:embed/>
                  <p:pic>
                    <p:nvPicPr>
                      <p:cNvPr id="0" name=""/>
                      <p:cNvPicPr>
                        <a:picLocks noChangeAspect="1" noChangeArrowheads="1"/>
                      </p:cNvPicPr>
                      <p:nvPr/>
                    </p:nvPicPr>
                    <p:blipFill>
                      <a:blip r:embed="rId5"/>
                      <a:srcRect/>
                      <a:stretch>
                        <a:fillRect/>
                      </a:stretch>
                    </p:blipFill>
                    <p:spPr bwMode="auto">
                      <a:xfrm>
                        <a:off x="3673475" y="1293813"/>
                        <a:ext cx="1665288" cy="928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Content Placeholder 6"/>
          <p:cNvSpPr>
            <a:spLocks noGrp="1"/>
          </p:cNvSpPr>
          <p:nvPr>
            <p:ph type="body" sz="quarter" idx="10"/>
          </p:nvPr>
        </p:nvSpPr>
        <p:spPr>
          <a:xfrm>
            <a:off x="478361" y="2521193"/>
            <a:ext cx="8326006" cy="876211"/>
          </a:xfrm>
        </p:spPr>
        <p:txBody>
          <a:bodyPr/>
          <a:lstStyle/>
          <a:p>
            <a:pPr>
              <a:spcBef>
                <a:spcPts val="624"/>
              </a:spcBef>
            </a:pPr>
            <a:r>
              <a:rPr lang="en-US" dirty="0"/>
              <a:t>Rewrite this equation in growth rates (</a:t>
            </a:r>
            <a:r>
              <a:rPr lang="en-US" i="1" dirty="0"/>
              <a:t>see </a:t>
            </a:r>
            <a:r>
              <a:rPr lang="en-US" dirty="0"/>
              <a:t>“</a:t>
            </a:r>
            <a:r>
              <a:rPr lang="en-US" i="1" dirty="0"/>
              <a:t>Two Helpful Hints for Working with Percentage Changes” in Chapter 2</a:t>
            </a:r>
            <a:r>
              <a:rPr lang="en-US" dirty="0"/>
              <a:t>):</a:t>
            </a:r>
          </a:p>
        </p:txBody>
      </p:sp>
      <p:graphicFrame>
        <p:nvGraphicFramePr>
          <p:cNvPr id="116741" name="Object 3" descr="An expression reads, delta e over e equals delta epsilon over epsilon plus delta P asterisk over P asterisk minus delta P over P equals delta epsilon over epsilon plus pi asterisk minus pi."/>
          <p:cNvGraphicFramePr>
            <a:graphicFrameLocks noChangeAspect="1"/>
          </p:cNvGraphicFramePr>
          <p:nvPr>
            <p:extLst>
              <p:ext uri="{D42A27DB-BD31-4B8C-83A1-F6EECF244321}">
                <p14:modId xmlns:p14="http://schemas.microsoft.com/office/powerpoint/2010/main" val="2876332868"/>
              </p:ext>
            </p:extLst>
          </p:nvPr>
        </p:nvGraphicFramePr>
        <p:xfrm>
          <a:off x="1383796" y="3686816"/>
          <a:ext cx="5736647" cy="891886"/>
        </p:xfrm>
        <a:graphic>
          <a:graphicData uri="http://schemas.openxmlformats.org/presentationml/2006/ole">
            <mc:AlternateContent xmlns:mc="http://schemas.openxmlformats.org/markup-compatibility/2006">
              <mc:Choice xmlns:v="urn:schemas-microsoft-com:vml" Requires="v">
                <p:oleObj spid="_x0000_s25530" name="Equation" r:id="rId6" imgW="2692080" imgH="419040" progId="Equation.DSMT4">
                  <p:embed/>
                </p:oleObj>
              </mc:Choice>
              <mc:Fallback>
                <p:oleObj name="Equation" r:id="rId6" imgW="2692080" imgH="419040" progId="Equation.DSMT4">
                  <p:embed/>
                  <p:pic>
                    <p:nvPicPr>
                      <p:cNvPr id="0" name=""/>
                      <p:cNvPicPr>
                        <a:picLocks noChangeAspect="1" noChangeArrowheads="1"/>
                      </p:cNvPicPr>
                      <p:nvPr/>
                    </p:nvPicPr>
                    <p:blipFill>
                      <a:blip r:embed="rId7"/>
                      <a:srcRect/>
                      <a:stretch>
                        <a:fillRect/>
                      </a:stretch>
                    </p:blipFill>
                    <p:spPr bwMode="auto">
                      <a:xfrm>
                        <a:off x="1383796" y="3686816"/>
                        <a:ext cx="5736647" cy="891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Content Placeholder 6"/>
          <p:cNvSpPr>
            <a:spLocks noGrp="1"/>
          </p:cNvSpPr>
          <p:nvPr>
            <p:ph sz="quarter" idx="12"/>
          </p:nvPr>
        </p:nvSpPr>
        <p:spPr>
          <a:xfrm>
            <a:off x="677502" y="5119507"/>
            <a:ext cx="7708151" cy="863604"/>
          </a:xfrm>
        </p:spPr>
        <p:txBody>
          <a:bodyPr/>
          <a:lstStyle/>
          <a:p>
            <a:pPr>
              <a:spcBef>
                <a:spcPts val="624"/>
              </a:spcBef>
            </a:pPr>
            <a:r>
              <a:rPr lang="en-US" dirty="0">
                <a:latin typeface="Arial" panose="020B0604020202020204" pitchFamily="34" charset="0"/>
                <a:cs typeface="Arial" panose="020B0604020202020204" pitchFamily="34" charset="0"/>
              </a:rPr>
              <a:t>For a given value of </a:t>
            </a:r>
            <a:r>
              <a:rPr lang="en-US" b="1" i="1" dirty="0">
                <a:latin typeface="Arial" panose="020B0604020202020204" pitchFamily="34" charset="0"/>
                <a:cs typeface="Arial" panose="020B0604020202020204" pitchFamily="34" charset="0"/>
              </a:rPr>
              <a:t>ε</a:t>
            </a:r>
            <a:r>
              <a:rPr lang="en-US" dirty="0">
                <a:latin typeface="Arial" panose="020B0604020202020204" pitchFamily="34" charset="0"/>
                <a:cs typeface="Arial" panose="020B0604020202020204" pitchFamily="34" charset="0"/>
              </a:rPr>
              <a:t>, the growth rate of </a:t>
            </a:r>
            <a:r>
              <a:rPr lang="en-US" b="1" i="1"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 equals the difference between foreign and domestic inflation rates.</a:t>
            </a: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776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100000">
              <a:srgbClr val="0E5229"/>
            </a:gs>
            <a:gs pos="0">
              <a:srgbClr val="043333"/>
            </a:gs>
          </a:gsLst>
          <a:lin ang="5400000" scaled="1"/>
        </a:gradFill>
        <a:effectLst/>
      </p:bgPr>
    </p:bg>
    <p:spTree>
      <p:nvGrpSpPr>
        <p:cNvPr id="1" name=""/>
        <p:cNvGrpSpPr/>
        <p:nvPr/>
      </p:nvGrpSpPr>
      <p:grpSpPr>
        <a:xfrm>
          <a:off x="0" y="0"/>
          <a:ext cx="0" cy="0"/>
          <a:chOff x="0" y="0"/>
          <a:chExt cx="0" cy="0"/>
        </a:xfrm>
      </p:grpSpPr>
      <p:sp>
        <p:nvSpPr>
          <p:cNvPr id="87042" name="Title 1"/>
          <p:cNvSpPr>
            <a:spLocks noGrp="1"/>
          </p:cNvSpPr>
          <p:nvPr>
            <p:ph type="title"/>
          </p:nvPr>
        </p:nvSpPr>
        <p:spPr>
          <a:xfrm>
            <a:off x="513804" y="195581"/>
            <a:ext cx="8133805" cy="950685"/>
          </a:xfrm>
          <a:noFill/>
          <a:ln>
            <a:noFill/>
          </a:ln>
        </p:spPr>
        <p:txBody>
          <a:bodyPr vert="horz" wrap="square" lIns="91440" tIns="45720" rIns="91440" bIns="45720" numCol="1" anchor="t" anchorCtr="0" compatLnSpc="1">
            <a:prstTxWarp prst="textNoShape">
              <a:avLst/>
            </a:prstTxWarp>
          </a:bodyPr>
          <a:lstStyle/>
          <a:p>
            <a:r>
              <a:rPr lang="en-US" dirty="0"/>
              <a:t>Inflation differentials and nominal exchange rates for a cross section of countries</a:t>
            </a:r>
          </a:p>
        </p:txBody>
      </p:sp>
      <p:pic>
        <p:nvPicPr>
          <p:cNvPr id="10" name="Picture Placeholder 2" descr="This is a scatterplot to illustrate the inflation differentials and the exchange rate for 15 countries relative to the United States dollar. The Y axis is the percentage change in nominal exchange rate from -6 to 8. Values above the zero mark are considered deprecation relative to the United States dollar. Values below the zero mark are considered appreciated relative to the United States dollar. &#10;The X axis is the money supply growth (percent) from -4 to 7.&#10;The table presents the approximate results.&#10;Country, Switzerland; Percentage in nominal exchange rate, negative 4.25; Inflation differential, negative 1.75; &#10;Country, Japan; Percentage in nominal exchange rate, negative 0.75; Inflation differential, negative 2.75;&#10;Country, Norway; Percentage in nominal exchange rate, negative 3; Inflation differential, negative 0.5;&#10;Country, Canada; Percentage in nominal exchange rate, negative 2.9; Inflation differential, negative 0.4;&#10;Country, Sweden; Percentage in nominal exchange rate, negative 2; Inflation differential, negative 1.75;&#10;Country, United Kingdom; Percentage in nominal exchange rate, 0; Inflation differential, negative 0.02;&#10;Country, Singapore; Percentage in nominal exchange rate, negative 2; Inflation differential, negative 0.03;&#10;Country, Denmark; Percentage in nominal exchange rate, negative 2.5; Inflation differential, negative 0.03;&#10;Country, Australia; Percentage in nominal exchange rate, negative 3.5; Inflation differential, 0.5;&#10;Country, New Zealand; Percentage in nominal exchange rate, negative 4; Inflation differential, 0.2;&#10;Country, South Korea; Percentage in nominal exchange rate, 0.1; Inflation differential, 0.5;&#10;Country, Mexico; Percentage in nominal exchange rate, 3; Inflation differential, 2.5;&#10;Country, Iceland; Percentage in nominal exchange rate, 5; Inflation differential, 3;&#10;Country, South Africa; Percentage in nominal exchange rate, 4; Inflation differential, 3.25;&#10;Country, Pakistan; Percentage in nominal exchange rate, 5; Inflation differential, 6."/>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49187" y="1628234"/>
            <a:ext cx="7913838" cy="4120849"/>
          </a:xfrm>
          <a:prstGeom prst="rect">
            <a:avLst/>
          </a:prstGeom>
        </p:spPr>
      </p:pic>
    </p:spTree>
    <p:extLst>
      <p:ext uri="{BB962C8B-B14F-4D97-AF65-F5344CB8AC3E}">
        <p14:creationId xmlns:p14="http://schemas.microsoft.com/office/powerpoint/2010/main" val="4290514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Purchasing-power parity (PPP), part 1</a:t>
            </a:r>
          </a:p>
        </p:txBody>
      </p:sp>
      <p:sp>
        <p:nvSpPr>
          <p:cNvPr id="3" name="Content Placeholder 9"/>
          <p:cNvSpPr>
            <a:spLocks noGrp="1"/>
          </p:cNvSpPr>
          <p:nvPr>
            <p:ph type="body" sz="quarter" idx="10"/>
          </p:nvPr>
        </p:nvSpPr>
        <p:spPr/>
        <p:txBody>
          <a:bodyPr/>
          <a:lstStyle/>
          <a:p>
            <a:pPr>
              <a:spcBef>
                <a:spcPct val="50000"/>
              </a:spcBef>
            </a:pPr>
            <a:r>
              <a:rPr lang="en-US" dirty="0"/>
              <a:t>Two definitions:</a:t>
            </a:r>
          </a:p>
          <a:p>
            <a:pPr marL="514350" lvl="1">
              <a:spcBef>
                <a:spcPts val="1200"/>
              </a:spcBef>
              <a:buClr>
                <a:schemeClr val="tx1"/>
              </a:buClr>
              <a:buFont typeface="Arial" panose="020B0604020202020204" pitchFamily="34" charset="0"/>
              <a:buChar char="•"/>
            </a:pPr>
            <a:r>
              <a:rPr lang="en-US" dirty="0"/>
              <a:t>a doctrine that states that goods must sell at the same (currency-adjusted) price in all countries</a:t>
            </a:r>
          </a:p>
          <a:p>
            <a:pPr marL="514350" lvl="1">
              <a:spcBef>
                <a:spcPts val="1200"/>
              </a:spcBef>
              <a:buClr>
                <a:schemeClr val="tx1"/>
              </a:buClr>
              <a:buFont typeface="Arial" panose="020B0604020202020204" pitchFamily="34" charset="0"/>
              <a:buChar char="•"/>
            </a:pPr>
            <a:r>
              <a:rPr lang="en-US" dirty="0"/>
              <a:t>the nominal exchange rate adjusts to equalize the cost of a basket of goods across countries</a:t>
            </a:r>
          </a:p>
          <a:p>
            <a:pPr>
              <a:spcBef>
                <a:spcPts val="1800"/>
              </a:spcBef>
            </a:pPr>
            <a:r>
              <a:rPr lang="en-US" dirty="0"/>
              <a:t>Reasoning:</a:t>
            </a:r>
          </a:p>
          <a:p>
            <a:pPr marL="171450" lvl="1" indent="0">
              <a:buClr>
                <a:schemeClr val="tx1"/>
              </a:buClr>
              <a:buNone/>
            </a:pPr>
            <a:r>
              <a:rPr lang="en-US" dirty="0"/>
              <a:t>arbitrage, the law of one price</a:t>
            </a:r>
          </a:p>
        </p:txBody>
      </p:sp>
    </p:spTree>
    <p:extLst>
      <p:ext uri="{BB962C8B-B14F-4D97-AF65-F5344CB8AC3E}">
        <p14:creationId xmlns:p14="http://schemas.microsoft.com/office/powerpoint/2010/main" val="1649391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Purchasing-power parity (PPP), part 2</a:t>
            </a:r>
          </a:p>
        </p:txBody>
      </p:sp>
      <p:pic>
        <p:nvPicPr>
          <p:cNvPr id="8" name="Picture Placeholder 7" descr="An expression for purchasing power parity is shown. The expression reads, e times P equals P asterisk. A callout points toward e times P and reads, Cost of a basket of domestic goods, in foreign currency. A callout points toward P and reads, Cost of a basket of domestic goods, in domestic currency. A callout points toward P asterisk and reads, Cost of a basket of foreign goods, in foreign currency."/>
          <p:cNvPicPr>
            <a:picLocks noGrp="1" noChangeAspect="1"/>
          </p:cNvPicPr>
          <p:nvPr>
            <p:ph type="pic" sz="quarter" idx="14"/>
          </p:nvPr>
        </p:nvPicPr>
        <p:blipFill>
          <a:blip r:embed="rId3"/>
          <a:stretch>
            <a:fillRect/>
          </a:stretch>
        </p:blipFill>
        <p:spPr>
          <a:xfrm>
            <a:off x="883651" y="1414273"/>
            <a:ext cx="7547177" cy="3235705"/>
          </a:xfrm>
          <a:prstGeom prst="rect">
            <a:avLst/>
          </a:prstGeom>
        </p:spPr>
      </p:pic>
      <p:sp>
        <p:nvSpPr>
          <p:cNvPr id="3" name="Content Placeholder 9"/>
          <p:cNvSpPr>
            <a:spLocks noGrp="1"/>
          </p:cNvSpPr>
          <p:nvPr>
            <p:ph type="body" sz="quarter" idx="10"/>
          </p:nvPr>
        </p:nvSpPr>
        <p:spPr>
          <a:xfrm>
            <a:off x="440261" y="4781026"/>
            <a:ext cx="8326006" cy="1411145"/>
          </a:xfrm>
        </p:spPr>
        <p:txBody>
          <a:bodyPr/>
          <a:lstStyle/>
          <a:p>
            <a:pPr marL="342900" indent="-342900">
              <a:lnSpc>
                <a:spcPct val="105000"/>
              </a:lnSpc>
              <a:spcBef>
                <a:spcPct val="45000"/>
              </a:spcBef>
              <a:buClr>
                <a:srgbClr val="996633"/>
              </a:buClr>
              <a:buSzPct val="120000"/>
              <a:buFont typeface="Wingdings" pitchFamily="2" charset="2"/>
              <a:buChar char="§"/>
            </a:pPr>
            <a:r>
              <a:rPr lang="en-US" dirty="0"/>
              <a:t>Solve for </a:t>
            </a:r>
            <a:r>
              <a:rPr lang="en-US" b="1" i="1" dirty="0"/>
              <a:t>e</a:t>
            </a:r>
            <a:r>
              <a:rPr lang="en-US" dirty="0"/>
              <a:t>: </a:t>
            </a:r>
            <a:r>
              <a:rPr lang="en-US" b="1" i="1" dirty="0"/>
              <a:t>e </a:t>
            </a:r>
            <a:r>
              <a:rPr lang="en-US" dirty="0"/>
              <a:t>= </a:t>
            </a:r>
            <a:r>
              <a:rPr lang="en-US" b="1" i="1" dirty="0"/>
              <a:t>P</a:t>
            </a:r>
            <a:r>
              <a:rPr lang="en-US" i="1" dirty="0"/>
              <a:t>*/ </a:t>
            </a:r>
            <a:r>
              <a:rPr lang="en-US" b="1" i="1" dirty="0"/>
              <a:t>P</a:t>
            </a:r>
            <a:endParaRPr lang="en-US" dirty="0"/>
          </a:p>
          <a:p>
            <a:pPr marL="342900" indent="-342900">
              <a:lnSpc>
                <a:spcPct val="105000"/>
              </a:lnSpc>
              <a:spcBef>
                <a:spcPct val="45000"/>
              </a:spcBef>
              <a:buClr>
                <a:srgbClr val="996633"/>
              </a:buClr>
              <a:buSzPct val="120000"/>
              <a:buFont typeface="Wingdings" pitchFamily="2" charset="2"/>
              <a:buChar char="§"/>
            </a:pPr>
            <a:r>
              <a:rPr lang="en-US" dirty="0"/>
              <a:t>PPP implies that the nominal exchange rate between two countries equals the ratio of the countries’ price levels.</a:t>
            </a:r>
            <a:endParaRPr lang="en-US" b="1" i="1" dirty="0"/>
          </a:p>
        </p:txBody>
      </p:sp>
    </p:spTree>
    <p:extLst>
      <p:ext uri="{BB962C8B-B14F-4D97-AF65-F5344CB8AC3E}">
        <p14:creationId xmlns:p14="http://schemas.microsoft.com/office/powerpoint/2010/main" val="40454871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Purchasing-power parity (PPP), part 3</a:t>
            </a:r>
          </a:p>
        </p:txBody>
      </p:sp>
      <p:graphicFrame>
        <p:nvGraphicFramePr>
          <p:cNvPr id="124932" name="Object 2" descr="If e equals P asterisk over P, then epsilon equals e times P over P asterisk which equals P asterisk over P times P over P asterisk which equals 1 and the NX curve is horizontal."/>
          <p:cNvGraphicFramePr>
            <a:graphicFrameLocks noChangeAspect="1"/>
          </p:cNvGraphicFramePr>
          <p:nvPr>
            <p:extLst>
              <p:ext uri="{D42A27DB-BD31-4B8C-83A1-F6EECF244321}">
                <p14:modId xmlns:p14="http://schemas.microsoft.com/office/powerpoint/2010/main" val="2356234854"/>
              </p:ext>
            </p:extLst>
          </p:nvPr>
        </p:nvGraphicFramePr>
        <p:xfrm>
          <a:off x="365414" y="1253195"/>
          <a:ext cx="5054023" cy="1881909"/>
        </p:xfrm>
        <a:graphic>
          <a:graphicData uri="http://schemas.openxmlformats.org/presentationml/2006/ole">
            <mc:AlternateContent xmlns:mc="http://schemas.openxmlformats.org/markup-compatibility/2006">
              <mc:Choice xmlns:v="urn:schemas-microsoft-com:vml" Requires="v">
                <p:oleObj spid="_x0000_s25948" name="Equation" r:id="rId4" imgW="2108160" imgH="863280" progId="Equation.DSMT4">
                  <p:embed/>
                </p:oleObj>
              </mc:Choice>
              <mc:Fallback>
                <p:oleObj name="Equation" r:id="rId4" imgW="2108160" imgH="863280" progId="Equation.DSMT4">
                  <p:embed/>
                  <p:pic>
                    <p:nvPicPr>
                      <p:cNvPr id="0" name=""/>
                      <p:cNvPicPr>
                        <a:picLocks noChangeAspect="1" noChangeArrowheads="1"/>
                      </p:cNvPicPr>
                      <p:nvPr/>
                    </p:nvPicPr>
                    <p:blipFill>
                      <a:blip r:embed="rId5"/>
                      <a:srcRect/>
                      <a:stretch>
                        <a:fillRect/>
                      </a:stretch>
                    </p:blipFill>
                    <p:spPr bwMode="auto">
                      <a:xfrm>
                        <a:off x="365414" y="1253195"/>
                        <a:ext cx="5054023" cy="1881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 name="Picture Placeholder 13" descr="In this chart, the Y axis is labeled Epsilon. The X axis is labeled NX. A horizontal line is labeled NX with the equation Epsilon = 1. A vertical line is labeled S-I.">
            <a:extLst>
              <a:ext uri="{FF2B5EF4-FFF2-40B4-BE49-F238E27FC236}">
                <a16:creationId xmlns:a16="http://schemas.microsoft.com/office/drawing/2014/main" id="{7348AC37-5374-403C-988D-4A432806C2DE}"/>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tretch>
            <a:fillRect/>
          </a:stretch>
        </p:blipFill>
        <p:spPr>
          <a:xfrm>
            <a:off x="480769" y="3479185"/>
            <a:ext cx="4544783" cy="2957107"/>
          </a:xfrm>
          <a:prstGeom prst="rect">
            <a:avLst/>
          </a:prstGeom>
        </p:spPr>
      </p:pic>
      <p:sp>
        <p:nvSpPr>
          <p:cNvPr id="15" name="Content Placeholder 9"/>
          <p:cNvSpPr txBox="1">
            <a:spLocks noGrp="1" noChangeArrowheads="1"/>
          </p:cNvSpPr>
          <p:nvPr>
            <p:ph type="body" sz="quarter" idx="10"/>
          </p:nvPr>
        </p:nvSpPr>
        <p:spPr bwMode="auto">
          <a:xfrm>
            <a:off x="5449911" y="4045632"/>
            <a:ext cx="3242531" cy="1294393"/>
          </a:xfrm>
          <a:prstGeom prst="rect">
            <a:avLst/>
          </a:prstGeom>
          <a:solidFill>
            <a:srgbClr val="FFFF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10000"/>
              </a:lnSpc>
              <a:spcBef>
                <a:spcPct val="50000"/>
              </a:spcBef>
            </a:pPr>
            <a:r>
              <a:rPr kumimoji="1" lang="en-US" sz="2500" dirty="0">
                <a:latin typeface="Arial" panose="020B0604020202020204" pitchFamily="34" charset="0"/>
                <a:cs typeface="Arial" panose="020B0604020202020204" pitchFamily="34" charset="0"/>
                <a:sym typeface="Symbol" pitchFamily="18" charset="2"/>
              </a:rPr>
              <a:t>Under PPP, changes in (</a:t>
            </a:r>
            <a:r>
              <a:rPr kumimoji="1" lang="en-US" sz="2500" b="1" i="1" dirty="0">
                <a:latin typeface="Arial" panose="020B0604020202020204" pitchFamily="34" charset="0"/>
                <a:cs typeface="Arial" panose="020B0604020202020204" pitchFamily="34" charset="0"/>
                <a:sym typeface="Symbol" pitchFamily="18" charset="2"/>
              </a:rPr>
              <a:t>S </a:t>
            </a:r>
            <a:r>
              <a:rPr kumimoji="1" lang="en-US" sz="2500" dirty="0">
                <a:latin typeface="Arial" panose="020B0604020202020204" pitchFamily="34" charset="0"/>
                <a:cs typeface="Arial" panose="020B0604020202020204" pitchFamily="34" charset="0"/>
                <a:sym typeface="Symbol" pitchFamily="18" charset="2"/>
              </a:rPr>
              <a:t>–</a:t>
            </a:r>
            <a:r>
              <a:rPr kumimoji="1" lang="en-US" sz="2500" b="1" dirty="0">
                <a:latin typeface="Arial" panose="020B0604020202020204" pitchFamily="34" charset="0"/>
                <a:cs typeface="Arial" panose="020B0604020202020204" pitchFamily="34" charset="0"/>
                <a:sym typeface="Symbol" pitchFamily="18" charset="2"/>
              </a:rPr>
              <a:t> </a:t>
            </a:r>
            <a:r>
              <a:rPr kumimoji="1" lang="en-US" sz="2500" b="1" i="1" dirty="0">
                <a:latin typeface="Arial" panose="020B0604020202020204" pitchFamily="34" charset="0"/>
                <a:cs typeface="Arial" panose="020B0604020202020204" pitchFamily="34" charset="0"/>
                <a:sym typeface="Symbol" pitchFamily="18" charset="2"/>
              </a:rPr>
              <a:t>I </a:t>
            </a:r>
            <a:r>
              <a:rPr kumimoji="1" lang="en-US" sz="2500" dirty="0">
                <a:latin typeface="Arial" panose="020B0604020202020204" pitchFamily="34" charset="0"/>
                <a:cs typeface="Arial" panose="020B0604020202020204" pitchFamily="34" charset="0"/>
                <a:sym typeface="Symbol" pitchFamily="18" charset="2"/>
              </a:rPr>
              <a:t>) have no impact on </a:t>
            </a:r>
            <a:r>
              <a:rPr kumimoji="1" lang="en-US" sz="2500" b="1" i="1" dirty="0">
                <a:latin typeface="Arial" panose="020B0604020202020204" pitchFamily="34" charset="0"/>
                <a:cs typeface="Arial" panose="020B0604020202020204" pitchFamily="34" charset="0"/>
                <a:sym typeface="Symbol" pitchFamily="18" charset="2"/>
              </a:rPr>
              <a:t>ε</a:t>
            </a:r>
            <a:r>
              <a:rPr kumimoji="1" lang="en-US" sz="2500" dirty="0">
                <a:latin typeface="Arial" panose="020B0604020202020204" pitchFamily="34" charset="0"/>
                <a:cs typeface="Arial" panose="020B0604020202020204" pitchFamily="34" charset="0"/>
                <a:sym typeface="Symbol" pitchFamily="18" charset="2"/>
              </a:rPr>
              <a:t> </a:t>
            </a:r>
            <a:r>
              <a:rPr lang="en-US" sz="2500" dirty="0">
                <a:latin typeface="Arial" panose="020B0604020202020204" pitchFamily="34" charset="0"/>
                <a:cs typeface="Arial" panose="020B0604020202020204" pitchFamily="34" charset="0"/>
              </a:rPr>
              <a:t>or </a:t>
            </a:r>
            <a:r>
              <a:rPr lang="en-US" sz="2500" b="1" i="1" dirty="0">
                <a:latin typeface="Arial" panose="020B0604020202020204" pitchFamily="34" charset="0"/>
                <a:cs typeface="Arial" panose="020B0604020202020204" pitchFamily="34" charset="0"/>
              </a:rPr>
              <a:t>e</a:t>
            </a:r>
            <a:r>
              <a:rPr lang="en-US" sz="25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18238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A85232"/>
                </a:solidFill>
              </a:rPr>
              <a:t>The national income identity in an open economy</a:t>
            </a:r>
            <a:endParaRPr lang="en-US" dirty="0"/>
          </a:p>
        </p:txBody>
      </p:sp>
      <p:pic>
        <p:nvPicPr>
          <p:cNvPr id="16" name="Picture Placeholder 15" descr="Two equations are shown. The first equation reads, Y equals C plus I plus G plus NX and the second equation reads NX equals Y minus (C plus I plus G). A callout points toward NX and reads, net exports and another callout points toward Y and reads, output. The expression (C plus I plus G) is labeled domestic spending."/>
          <p:cNvPicPr>
            <a:picLocks noGrp="1" noChangeAspect="1"/>
          </p:cNvPicPr>
          <p:nvPr>
            <p:ph type="pic" sz="quarter" idx="14"/>
          </p:nvPr>
        </p:nvPicPr>
        <p:blipFill>
          <a:blip r:embed="rId3"/>
          <a:stretch>
            <a:fillRect/>
          </a:stretch>
        </p:blipFill>
        <p:spPr>
          <a:xfrm>
            <a:off x="1195828" y="1824328"/>
            <a:ext cx="6671989" cy="4326576"/>
          </a:xfrm>
          <a:prstGeom prst="rect">
            <a:avLst/>
          </a:prstGeom>
        </p:spPr>
      </p:pic>
    </p:spTree>
    <p:extLst>
      <p:ext uri="{BB962C8B-B14F-4D97-AF65-F5344CB8AC3E}">
        <p14:creationId xmlns:p14="http://schemas.microsoft.com/office/powerpoint/2010/main" val="85499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Does PPP hold in the real world?</a:t>
            </a:r>
          </a:p>
        </p:txBody>
      </p:sp>
      <p:sp>
        <p:nvSpPr>
          <p:cNvPr id="3" name="Content Placeholder 9"/>
          <p:cNvSpPr>
            <a:spLocks noGrp="1"/>
          </p:cNvSpPr>
          <p:nvPr>
            <p:ph type="body" sz="quarter" idx="10"/>
          </p:nvPr>
        </p:nvSpPr>
        <p:spPr/>
        <p:txBody>
          <a:bodyPr/>
          <a:lstStyle/>
          <a:p>
            <a:pPr>
              <a:spcBef>
                <a:spcPts val="600"/>
              </a:spcBef>
            </a:pPr>
            <a:r>
              <a:rPr lang="en-US" dirty="0"/>
              <a:t>No, for two reasons:</a:t>
            </a:r>
          </a:p>
          <a:p>
            <a:pPr marL="914400" lvl="1" indent="-457200">
              <a:spcBef>
                <a:spcPts val="600"/>
              </a:spcBef>
              <a:buClrTx/>
              <a:buFont typeface="+mj-lt"/>
              <a:buAutoNum type="arabicPeriod"/>
            </a:pPr>
            <a:r>
              <a:rPr lang="en-US" dirty="0"/>
              <a:t>International arbitrage is not possible</a:t>
            </a:r>
          </a:p>
          <a:p>
            <a:pPr marL="1600200" lvl="2">
              <a:spcBef>
                <a:spcPts val="600"/>
              </a:spcBef>
              <a:buClr>
                <a:schemeClr val="tx1"/>
              </a:buClr>
            </a:pPr>
            <a:r>
              <a:rPr lang="en-US" sz="2400" dirty="0"/>
              <a:t>nontraded goods</a:t>
            </a:r>
          </a:p>
          <a:p>
            <a:pPr marL="1600200" lvl="2">
              <a:spcBef>
                <a:spcPts val="600"/>
              </a:spcBef>
              <a:buClr>
                <a:schemeClr val="tx1"/>
              </a:buClr>
            </a:pPr>
            <a:r>
              <a:rPr lang="en-US" sz="2400" dirty="0"/>
              <a:t>transportation costs</a:t>
            </a:r>
          </a:p>
          <a:p>
            <a:pPr marL="914400" lvl="1" indent="-457200">
              <a:spcBef>
                <a:spcPts val="600"/>
              </a:spcBef>
              <a:buClrTx/>
              <a:buFont typeface="+mj-lt"/>
              <a:buAutoNum type="arabicPeriod"/>
            </a:pPr>
            <a:r>
              <a:rPr lang="en-US" dirty="0"/>
              <a:t>Different countries’ goods are not perfect substitutes</a:t>
            </a:r>
          </a:p>
          <a:p>
            <a:pPr>
              <a:spcBef>
                <a:spcPts val="600"/>
              </a:spcBef>
            </a:pPr>
            <a:r>
              <a:rPr lang="en-US" dirty="0"/>
              <a:t>Yet PPP is a useful theory:</a:t>
            </a:r>
          </a:p>
          <a:p>
            <a:pPr marL="855663" lvl="1" indent="-398463">
              <a:spcBef>
                <a:spcPts val="600"/>
              </a:spcBef>
              <a:buClr>
                <a:schemeClr val="tx1"/>
              </a:buClr>
              <a:buFont typeface="Arial" panose="020B0604020202020204" pitchFamily="34" charset="0"/>
              <a:buChar char="•"/>
            </a:pPr>
            <a:r>
              <a:rPr lang="en-US" dirty="0"/>
              <a:t>It’s simple and intuitive.</a:t>
            </a:r>
          </a:p>
          <a:p>
            <a:pPr marL="855663" lvl="1" indent="-398463">
              <a:spcBef>
                <a:spcPts val="600"/>
              </a:spcBef>
              <a:buClr>
                <a:schemeClr val="tx1"/>
              </a:buClr>
              <a:buFont typeface="Arial" panose="020B0604020202020204" pitchFamily="34" charset="0"/>
              <a:buChar char="•"/>
            </a:pPr>
            <a:r>
              <a:rPr lang="en-US" dirty="0"/>
              <a:t>In the real world, nominal exchange rates tend toward their PPP values over the long run.</a:t>
            </a:r>
          </a:p>
        </p:txBody>
      </p:sp>
    </p:spTree>
    <p:extLst>
      <p:ext uri="{BB962C8B-B14F-4D97-AF65-F5344CB8AC3E}">
        <p14:creationId xmlns:p14="http://schemas.microsoft.com/office/powerpoint/2010/main" val="701671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100000">
              <a:srgbClr val="0E5229"/>
            </a:gs>
            <a:gs pos="2000">
              <a:srgbClr val="0433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The Reagan Deficits Revisited</a:t>
            </a:r>
          </a:p>
        </p:txBody>
      </p:sp>
      <p:graphicFrame>
        <p:nvGraphicFramePr>
          <p:cNvPr id="15" name="Table Placeholder 14">
            <a:extLst>
              <a:ext uri="{FF2B5EF4-FFF2-40B4-BE49-F238E27FC236}">
                <a16:creationId xmlns:a16="http://schemas.microsoft.com/office/drawing/2014/main" id="{EBF0F973-F4E6-4CCB-8A75-FFADF5C144DA}"/>
              </a:ext>
            </a:extLst>
          </p:cNvPr>
          <p:cNvGraphicFramePr>
            <a:graphicFrameLocks noGrp="1"/>
          </p:cNvGraphicFramePr>
          <p:nvPr>
            <p:ph type="tbl" sz="quarter" idx="14"/>
            <p:extLst>
              <p:ext uri="{D42A27DB-BD31-4B8C-83A1-F6EECF244321}">
                <p14:modId xmlns:p14="http://schemas.microsoft.com/office/powerpoint/2010/main" val="345099263"/>
              </p:ext>
            </p:extLst>
          </p:nvPr>
        </p:nvGraphicFramePr>
        <p:xfrm>
          <a:off x="551481" y="1024346"/>
          <a:ext cx="8193438" cy="4663440"/>
        </p:xfrm>
        <a:graphic>
          <a:graphicData uri="http://schemas.openxmlformats.org/drawingml/2006/table">
            <a:tbl>
              <a:tblPr firstRow="1" bandRow="1">
                <a:tableStyleId>{073A0DAA-6AF3-43AB-8588-CEC1D06C72B9}</a:tableStyleId>
              </a:tblPr>
              <a:tblGrid>
                <a:gridCol w="738754">
                  <a:extLst>
                    <a:ext uri="{9D8B030D-6E8A-4147-A177-3AD203B41FA5}">
                      <a16:colId xmlns:a16="http://schemas.microsoft.com/office/drawing/2014/main" val="4122825473"/>
                    </a:ext>
                  </a:extLst>
                </a:gridCol>
                <a:gridCol w="1239864">
                  <a:extLst>
                    <a:ext uri="{9D8B030D-6E8A-4147-A177-3AD203B41FA5}">
                      <a16:colId xmlns:a16="http://schemas.microsoft.com/office/drawing/2014/main" val="1422508665"/>
                    </a:ext>
                  </a:extLst>
                </a:gridCol>
                <a:gridCol w="1146875">
                  <a:extLst>
                    <a:ext uri="{9D8B030D-6E8A-4147-A177-3AD203B41FA5}">
                      <a16:colId xmlns:a16="http://schemas.microsoft.com/office/drawing/2014/main" val="984882071"/>
                    </a:ext>
                  </a:extLst>
                </a:gridCol>
                <a:gridCol w="1518834">
                  <a:extLst>
                    <a:ext uri="{9D8B030D-6E8A-4147-A177-3AD203B41FA5}">
                      <a16:colId xmlns:a16="http://schemas.microsoft.com/office/drawing/2014/main" val="3929387827"/>
                    </a:ext>
                  </a:extLst>
                </a:gridCol>
                <a:gridCol w="1580827">
                  <a:extLst>
                    <a:ext uri="{9D8B030D-6E8A-4147-A177-3AD203B41FA5}">
                      <a16:colId xmlns:a16="http://schemas.microsoft.com/office/drawing/2014/main" val="3913204318"/>
                    </a:ext>
                  </a:extLst>
                </a:gridCol>
                <a:gridCol w="1968284">
                  <a:extLst>
                    <a:ext uri="{9D8B030D-6E8A-4147-A177-3AD203B41FA5}">
                      <a16:colId xmlns:a16="http://schemas.microsoft.com/office/drawing/2014/main" val="2629622179"/>
                    </a:ext>
                  </a:extLst>
                </a:gridCol>
              </a:tblGrid>
              <a:tr h="370840">
                <a:tc>
                  <a:txBody>
                    <a:bodyPr/>
                    <a:lstStyle/>
                    <a:p>
                      <a:endParaRPr lang="en-US" sz="2400" dirty="0">
                        <a:latin typeface="Arial" panose="020B0604020202020204" pitchFamily="34" charset="0"/>
                        <a:cs typeface="Arial" panose="020B0604020202020204" pitchFamily="34" charset="0"/>
                      </a:endParaRPr>
                    </a:p>
                  </a:txBody>
                  <a:tcPr/>
                </a:tc>
                <a:tc>
                  <a:txBody>
                    <a:bodyPr/>
                    <a:lstStyle/>
                    <a:p>
                      <a:r>
                        <a:rPr lang="en-US" sz="2400" i="1" dirty="0">
                          <a:latin typeface="Arial" panose="020B0604020202020204" pitchFamily="34" charset="0"/>
                          <a:cs typeface="Arial" panose="020B0604020202020204" pitchFamily="34" charset="0"/>
                        </a:rPr>
                        <a:t>1970s</a:t>
                      </a:r>
                    </a:p>
                  </a:txBody>
                  <a:tcPr/>
                </a:tc>
                <a:tc>
                  <a:txBody>
                    <a:bodyPr/>
                    <a:lstStyle/>
                    <a:p>
                      <a:r>
                        <a:rPr lang="en-US" sz="2400" i="1" dirty="0">
                          <a:latin typeface="Arial" panose="020B0604020202020204" pitchFamily="34" charset="0"/>
                          <a:cs typeface="Arial" panose="020B0604020202020204" pitchFamily="34" charset="0"/>
                        </a:rPr>
                        <a:t>1980s</a:t>
                      </a:r>
                    </a:p>
                  </a:txBody>
                  <a:tcPr/>
                </a:tc>
                <a:tc>
                  <a:txBody>
                    <a:bodyPr/>
                    <a:lstStyle/>
                    <a:p>
                      <a:r>
                        <a:rPr lang="en-US" sz="2400" i="1" dirty="0">
                          <a:latin typeface="Arial" panose="020B0604020202020204" pitchFamily="34" charset="0"/>
                          <a:cs typeface="Arial" panose="020B0604020202020204" pitchFamily="34" charset="0"/>
                        </a:rPr>
                        <a:t>Actual change</a:t>
                      </a:r>
                    </a:p>
                  </a:txBody>
                  <a:tcPr/>
                </a:tc>
                <a:tc>
                  <a:txBody>
                    <a:bodyPr/>
                    <a:lstStyle/>
                    <a:p>
                      <a:r>
                        <a:rPr lang="en-US" sz="2400" i="1" dirty="0">
                          <a:latin typeface="Arial" panose="020B0604020202020204" pitchFamily="34" charset="0"/>
                          <a:cs typeface="Arial" panose="020B0604020202020204" pitchFamily="34" charset="0"/>
                        </a:rPr>
                        <a:t>Closed economy</a:t>
                      </a:r>
                    </a:p>
                  </a:txBody>
                  <a:tcPr/>
                </a:tc>
                <a:tc>
                  <a:txBody>
                    <a:bodyPr/>
                    <a:lstStyle/>
                    <a:p>
                      <a:r>
                        <a:rPr lang="en-US" sz="2400" i="1" dirty="0">
                          <a:latin typeface="Arial" panose="020B0604020202020204" pitchFamily="34" charset="0"/>
                          <a:cs typeface="Arial" panose="020B0604020202020204" pitchFamily="34" charset="0"/>
                        </a:rPr>
                        <a:t>Small open economy</a:t>
                      </a:r>
                    </a:p>
                  </a:txBody>
                  <a:tcPr/>
                </a:tc>
                <a:extLst>
                  <a:ext uri="{0D108BD9-81ED-4DB2-BD59-A6C34878D82A}">
                    <a16:rowId xmlns:a16="http://schemas.microsoft.com/office/drawing/2014/main" val="2048725124"/>
                  </a:ext>
                </a:extLst>
              </a:tr>
              <a:tr h="370840">
                <a:tc>
                  <a:txBody>
                    <a:bodyPr/>
                    <a:lstStyle/>
                    <a:p>
                      <a:r>
                        <a:rPr lang="en-US" sz="2400" b="1" i="1" dirty="0">
                          <a:latin typeface="Arial" panose="020B0604020202020204" pitchFamily="34" charset="0"/>
                          <a:cs typeface="Arial" panose="020B0604020202020204" pitchFamily="34" charset="0"/>
                        </a:rPr>
                        <a:t>G-T</a:t>
                      </a:r>
                    </a:p>
                  </a:txBody>
                  <a:tcPr/>
                </a:tc>
                <a:tc>
                  <a:txBody>
                    <a:bodyPr/>
                    <a:lstStyle/>
                    <a:p>
                      <a:r>
                        <a:rPr lang="en-US" sz="2400" dirty="0">
                          <a:latin typeface="Arial" panose="020B0604020202020204" pitchFamily="34" charset="0"/>
                          <a:cs typeface="Arial" panose="020B0604020202020204" pitchFamily="34" charset="0"/>
                        </a:rPr>
                        <a:t>2.2</a:t>
                      </a:r>
                    </a:p>
                  </a:txBody>
                  <a:tcPr/>
                </a:tc>
                <a:tc>
                  <a:txBody>
                    <a:bodyPr/>
                    <a:lstStyle/>
                    <a:p>
                      <a:r>
                        <a:rPr lang="en-US" sz="2400" dirty="0">
                          <a:latin typeface="Arial" panose="020B0604020202020204" pitchFamily="34" charset="0"/>
                          <a:cs typeface="Arial" panose="020B0604020202020204" pitchFamily="34" charset="0"/>
                        </a:rPr>
                        <a:t>3.9</a:t>
                      </a:r>
                    </a:p>
                  </a:txBody>
                  <a:tcPr/>
                </a:tc>
                <a:tc>
                  <a:txBody>
                    <a:bodyPr/>
                    <a:lstStyle/>
                    <a:p>
                      <a:r>
                        <a:rPr lang="ar-AE" sz="2400" dirty="0">
                          <a:latin typeface="Arial" panose="020B0604020202020204" pitchFamily="34" charset="0"/>
                          <a:cs typeface="Arial" panose="020B0604020202020204" pitchFamily="34" charset="0"/>
                          <a:sym typeface="Wingdings" panose="05000000000000000000" pitchFamily="2" charset="2"/>
                        </a:rPr>
                        <a:t></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AE" sz="2400" dirty="0">
                          <a:latin typeface="Arial" panose="020B0604020202020204" pitchFamily="34" charset="0"/>
                          <a:cs typeface="Arial" panose="020B0604020202020204" pitchFamily="34" charset="0"/>
                          <a:sym typeface="Wingdings" panose="05000000000000000000" pitchFamily="2" charset="2"/>
                        </a:rPr>
                        <a:t></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AE" sz="2400" dirty="0">
                          <a:latin typeface="Arial" panose="020B0604020202020204" pitchFamily="34" charset="0"/>
                          <a:cs typeface="Arial" panose="020B0604020202020204" pitchFamily="34" charset="0"/>
                          <a:sym typeface="Wingdings" panose="05000000000000000000" pitchFamily="2" charset="2"/>
                        </a:rPr>
                        <a:t></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14044319"/>
                  </a:ext>
                </a:extLst>
              </a:tr>
              <a:tr h="0">
                <a:tc>
                  <a:txBody>
                    <a:bodyPr/>
                    <a:lstStyle/>
                    <a:p>
                      <a:r>
                        <a:rPr lang="en-US" sz="2400" b="1" i="1" dirty="0">
                          <a:latin typeface="Arial" panose="020B0604020202020204" pitchFamily="34" charset="0"/>
                          <a:cs typeface="Arial" panose="020B0604020202020204" pitchFamily="34" charset="0"/>
                        </a:rPr>
                        <a:t>S</a:t>
                      </a:r>
                    </a:p>
                  </a:txBody>
                  <a:tcPr/>
                </a:tc>
                <a:tc>
                  <a:txBody>
                    <a:bodyPr/>
                    <a:lstStyle/>
                    <a:p>
                      <a:r>
                        <a:rPr lang="en-US" sz="2400" dirty="0">
                          <a:latin typeface="Arial" panose="020B0604020202020204" pitchFamily="34" charset="0"/>
                          <a:cs typeface="Arial" panose="020B0604020202020204" pitchFamily="34" charset="0"/>
                        </a:rPr>
                        <a:t>19.6</a:t>
                      </a:r>
                    </a:p>
                  </a:txBody>
                  <a:tcPr/>
                </a:tc>
                <a:tc>
                  <a:txBody>
                    <a:bodyPr/>
                    <a:lstStyle/>
                    <a:p>
                      <a:r>
                        <a:rPr lang="en-US" sz="2400" dirty="0">
                          <a:latin typeface="Arial" panose="020B0604020202020204" pitchFamily="34" charset="0"/>
                          <a:cs typeface="Arial" panose="020B0604020202020204" pitchFamily="34" charset="0"/>
                        </a:rPr>
                        <a:t>17.4</a:t>
                      </a:r>
                    </a:p>
                  </a:txBody>
                  <a:tcPr/>
                </a:tc>
                <a:tc>
                  <a:txBody>
                    <a:bodyPr/>
                    <a:lstStyle/>
                    <a:p>
                      <a:r>
                        <a:rPr lang="en-US" sz="2400" dirty="0">
                          <a:latin typeface="Arial" panose="020B0604020202020204" pitchFamily="34" charset="0"/>
                          <a:cs typeface="Arial" panose="020B0604020202020204" pitchFamily="34" charset="0"/>
                          <a:sym typeface="Wingdings" panose="05000000000000000000" pitchFamily="2" charset="2"/>
                        </a:rPr>
                        <a:t></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sym typeface="Wingdings" panose="05000000000000000000" pitchFamily="2" charset="2"/>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sym typeface="Wingdings" panose="05000000000000000000" pitchFamily="2" charset="2"/>
                        </a:rPr>
                        <a:t></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76479666"/>
                  </a:ext>
                </a:extLst>
              </a:tr>
              <a:tr h="370840">
                <a:tc>
                  <a:txBody>
                    <a:bodyPr/>
                    <a:lstStyle/>
                    <a:p>
                      <a:r>
                        <a:rPr lang="en-US" sz="2400" b="1" i="1" dirty="0">
                          <a:latin typeface="Arial" panose="020B0604020202020204" pitchFamily="34" charset="0"/>
                          <a:cs typeface="Arial" panose="020B0604020202020204" pitchFamily="34" charset="0"/>
                        </a:rPr>
                        <a:t>r</a:t>
                      </a:r>
                    </a:p>
                  </a:txBody>
                  <a:tcPr/>
                </a:tc>
                <a:tc>
                  <a:txBody>
                    <a:bodyPr/>
                    <a:lstStyle/>
                    <a:p>
                      <a:r>
                        <a:rPr lang="en-US" sz="2400" dirty="0">
                          <a:latin typeface="Arial" panose="020B0604020202020204" pitchFamily="34" charset="0"/>
                          <a:cs typeface="Arial" panose="020B0604020202020204" pitchFamily="34" charset="0"/>
                        </a:rPr>
                        <a:t>1.1</a:t>
                      </a:r>
                    </a:p>
                  </a:txBody>
                  <a:tcPr/>
                </a:tc>
                <a:tc>
                  <a:txBody>
                    <a:bodyPr/>
                    <a:lstStyle/>
                    <a:p>
                      <a:r>
                        <a:rPr lang="en-US" sz="2400" dirty="0">
                          <a:latin typeface="Arial" panose="020B0604020202020204" pitchFamily="34" charset="0"/>
                          <a:cs typeface="Arial" panose="020B0604020202020204" pitchFamily="34" charset="0"/>
                        </a:rPr>
                        <a:t>6.3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AE" sz="2400" dirty="0">
                          <a:latin typeface="Arial" panose="020B0604020202020204" pitchFamily="34" charset="0"/>
                          <a:cs typeface="Arial" panose="020B0604020202020204" pitchFamily="34" charset="0"/>
                          <a:sym typeface="Wingdings" panose="05000000000000000000" pitchFamily="2" charset="2"/>
                        </a:rPr>
                        <a:t></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AE" sz="2400" dirty="0">
                          <a:latin typeface="Arial" panose="020B0604020202020204" pitchFamily="34" charset="0"/>
                          <a:cs typeface="Arial" panose="020B0604020202020204" pitchFamily="34" charset="0"/>
                          <a:sym typeface="Wingdings" panose="05000000000000000000" pitchFamily="2" charset="2"/>
                        </a:rPr>
                        <a:t></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 change</a:t>
                      </a:r>
                    </a:p>
                  </a:txBody>
                  <a:tcPr/>
                </a:tc>
                <a:extLst>
                  <a:ext uri="{0D108BD9-81ED-4DB2-BD59-A6C34878D82A}">
                    <a16:rowId xmlns:a16="http://schemas.microsoft.com/office/drawing/2014/main" val="292983523"/>
                  </a:ext>
                </a:extLst>
              </a:tr>
              <a:tr h="370840">
                <a:tc>
                  <a:txBody>
                    <a:bodyPr/>
                    <a:lstStyle/>
                    <a:p>
                      <a:r>
                        <a:rPr lang="en-US" sz="2400" b="1" i="1" dirty="0">
                          <a:latin typeface="Arial" panose="020B0604020202020204" pitchFamily="34" charset="0"/>
                          <a:cs typeface="Arial" panose="020B0604020202020204" pitchFamily="34" charset="0"/>
                        </a:rPr>
                        <a:t>I</a:t>
                      </a:r>
                    </a:p>
                  </a:txBody>
                  <a:tcPr/>
                </a:tc>
                <a:tc>
                  <a:txBody>
                    <a:bodyPr/>
                    <a:lstStyle/>
                    <a:p>
                      <a:r>
                        <a:rPr lang="en-US" sz="2400" dirty="0">
                          <a:latin typeface="Arial" panose="020B0604020202020204" pitchFamily="34" charset="0"/>
                          <a:cs typeface="Arial" panose="020B0604020202020204" pitchFamily="34" charset="0"/>
                        </a:rPr>
                        <a:t>19.9</a:t>
                      </a:r>
                    </a:p>
                  </a:txBody>
                  <a:tcPr/>
                </a:tc>
                <a:tc>
                  <a:txBody>
                    <a:bodyPr/>
                    <a:lstStyle/>
                    <a:p>
                      <a:r>
                        <a:rPr lang="en-US" sz="2400" dirty="0">
                          <a:latin typeface="Arial" panose="020B0604020202020204" pitchFamily="34" charset="0"/>
                          <a:cs typeface="Arial" panose="020B0604020202020204" pitchFamily="34" charset="0"/>
                        </a:rPr>
                        <a:t>19.4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sym typeface="Wingdings" panose="05000000000000000000" pitchFamily="2" charset="2"/>
                        </a:rPr>
                        <a:t></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sym typeface="Wingdings" panose="05000000000000000000" pitchFamily="2" charset="2"/>
                        </a:rPr>
                        <a:t></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 change</a:t>
                      </a:r>
                    </a:p>
                  </a:txBody>
                  <a:tcPr/>
                </a:tc>
                <a:extLst>
                  <a:ext uri="{0D108BD9-81ED-4DB2-BD59-A6C34878D82A}">
                    <a16:rowId xmlns:a16="http://schemas.microsoft.com/office/drawing/2014/main" val="1378394894"/>
                  </a:ext>
                </a:extLst>
              </a:tr>
              <a:tr h="370840">
                <a:tc>
                  <a:txBody>
                    <a:bodyPr/>
                    <a:lstStyle/>
                    <a:p>
                      <a:r>
                        <a:rPr lang="en-US" sz="2400" b="1" i="1" dirty="0">
                          <a:latin typeface="Arial" panose="020B0604020202020204" pitchFamily="34" charset="0"/>
                          <a:cs typeface="Arial" panose="020B0604020202020204" pitchFamily="34" charset="0"/>
                        </a:rPr>
                        <a:t>NX</a:t>
                      </a:r>
                    </a:p>
                  </a:txBody>
                  <a:tcPr/>
                </a:tc>
                <a:tc>
                  <a:txBody>
                    <a:bodyPr/>
                    <a:lstStyle/>
                    <a:p>
                      <a:r>
                        <a:rPr lang="en-US" sz="2400" dirty="0">
                          <a:latin typeface="Arial" panose="020B0604020202020204" pitchFamily="34" charset="0"/>
                          <a:cs typeface="Arial" panose="020B0604020202020204" pitchFamily="34" charset="0"/>
                        </a:rPr>
                        <a:t>-0.3</a:t>
                      </a:r>
                    </a:p>
                  </a:txBody>
                  <a:tcPr/>
                </a:tc>
                <a:tc>
                  <a:txBody>
                    <a:bodyPr/>
                    <a:lstStyle/>
                    <a:p>
                      <a:r>
                        <a:rPr lang="en-US" sz="2400" dirty="0">
                          <a:latin typeface="Arial" panose="020B0604020202020204" pitchFamily="34" charset="0"/>
                          <a:cs typeface="Arial" panose="020B0604020202020204" pitchFamily="34" charset="0"/>
                        </a:rPr>
                        <a:t>-2.0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sym typeface="Wingdings" panose="05000000000000000000" pitchFamily="2" charset="2"/>
                        </a:rPr>
                        <a:t></a:t>
                      </a:r>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 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sym typeface="Wingdings" panose="05000000000000000000" pitchFamily="2" charset="2"/>
                        </a:rPr>
                        <a:t></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435855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2400" b="1" i="1" dirty="0">
                          <a:latin typeface="Arial" panose="020B0604020202020204" pitchFamily="34" charset="0"/>
                          <a:cs typeface="Arial" panose="020B0604020202020204" pitchFamily="34" charset="0"/>
                          <a:sym typeface="Symbol" pitchFamily="18" charset="2"/>
                        </a:rPr>
                        <a:t>ε</a:t>
                      </a:r>
                    </a:p>
                  </a:txBody>
                  <a:tcPr/>
                </a:tc>
                <a:tc>
                  <a:txBody>
                    <a:bodyPr/>
                    <a:lstStyle/>
                    <a:p>
                      <a:r>
                        <a:rPr lang="en-US" sz="2400" dirty="0">
                          <a:latin typeface="Arial" panose="020B0604020202020204" pitchFamily="34" charset="0"/>
                          <a:cs typeface="Arial" panose="020B0604020202020204" pitchFamily="34" charset="0"/>
                        </a:rPr>
                        <a:t>115.1</a:t>
                      </a:r>
                    </a:p>
                  </a:txBody>
                  <a:tcPr/>
                </a:tc>
                <a:tc>
                  <a:txBody>
                    <a:bodyPr/>
                    <a:lstStyle/>
                    <a:p>
                      <a:r>
                        <a:rPr lang="en-US" sz="2400" dirty="0">
                          <a:latin typeface="Arial" panose="020B0604020202020204" pitchFamily="34" charset="0"/>
                          <a:cs typeface="Arial" panose="020B0604020202020204" pitchFamily="34" charset="0"/>
                        </a:rPr>
                        <a:t>129.4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AE" sz="2400" dirty="0">
                          <a:latin typeface="Arial" panose="020B0604020202020204" pitchFamily="34" charset="0"/>
                          <a:cs typeface="Arial" panose="020B0604020202020204" pitchFamily="34" charset="0"/>
                          <a:sym typeface="Wingdings" panose="05000000000000000000" pitchFamily="2" charset="2"/>
                        </a:rPr>
                        <a:t></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no 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AE" sz="2400" dirty="0">
                          <a:latin typeface="Arial" panose="020B0604020202020204" pitchFamily="34" charset="0"/>
                          <a:cs typeface="Arial" panose="020B0604020202020204" pitchFamily="34" charset="0"/>
                          <a:sym typeface="Wingdings" panose="05000000000000000000" pitchFamily="2" charset="2"/>
                        </a:rPr>
                        <a:t></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51617287"/>
                  </a:ext>
                </a:extLst>
              </a:tr>
            </a:tbl>
          </a:graphicData>
        </a:graphic>
      </p:graphicFrame>
      <p:sp>
        <p:nvSpPr>
          <p:cNvPr id="3" name="Content Placeholder 2"/>
          <p:cNvSpPr>
            <a:spLocks noGrp="1"/>
          </p:cNvSpPr>
          <p:nvPr>
            <p:ph sz="quarter" idx="10"/>
          </p:nvPr>
        </p:nvSpPr>
        <p:spPr>
          <a:xfrm>
            <a:off x="646608" y="5723776"/>
            <a:ext cx="7848600" cy="708783"/>
          </a:xfrm>
        </p:spPr>
        <p:txBody>
          <a:bodyPr/>
          <a:lstStyle/>
          <a:p>
            <a:r>
              <a:rPr lang="en-US" sz="2200" i="1" dirty="0">
                <a:latin typeface="Arial" panose="020B0604020202020204" pitchFamily="34" charset="0"/>
                <a:cs typeface="Arial" panose="020B0604020202020204" pitchFamily="34" charset="0"/>
              </a:rPr>
              <a:t>Data: Decade averages; all except </a:t>
            </a:r>
            <a:r>
              <a:rPr lang="en-US" sz="2200" b="1" i="1" dirty="0">
                <a:latin typeface="Arial" panose="020B0604020202020204" pitchFamily="34" charset="0"/>
                <a:cs typeface="Arial" panose="020B0604020202020204" pitchFamily="34" charset="0"/>
              </a:rPr>
              <a:t>r</a:t>
            </a:r>
            <a:r>
              <a:rPr lang="en-US" sz="2200" i="1" dirty="0">
                <a:latin typeface="Arial" panose="020B0604020202020204" pitchFamily="34" charset="0"/>
                <a:cs typeface="Arial" panose="020B0604020202020204" pitchFamily="34" charset="0"/>
              </a:rPr>
              <a:t> and </a:t>
            </a:r>
            <a:r>
              <a:rPr kumimoji="1" lang="en-US" sz="2200" b="1" i="1" dirty="0">
                <a:latin typeface="Arial" panose="020B0604020202020204" pitchFamily="34" charset="0"/>
                <a:cs typeface="Arial" panose="020B0604020202020204" pitchFamily="34" charset="0"/>
                <a:sym typeface="Symbol" pitchFamily="18" charset="2"/>
              </a:rPr>
              <a:t>ε</a:t>
            </a:r>
            <a:r>
              <a:rPr lang="en-US" sz="2200" i="1" dirty="0">
                <a:latin typeface="Arial" panose="020B0604020202020204" pitchFamily="34" charset="0"/>
                <a:cs typeface="Arial" panose="020B0604020202020204" pitchFamily="34" charset="0"/>
              </a:rPr>
              <a:t> are expressed as a percentage of GDP; </a:t>
            </a:r>
            <a:r>
              <a:rPr kumimoji="1" lang="en-US" sz="2200" b="1" i="1" dirty="0">
                <a:latin typeface="Arial" panose="020B0604020202020204" pitchFamily="34" charset="0"/>
                <a:cs typeface="Arial" panose="020B0604020202020204" pitchFamily="34" charset="0"/>
                <a:sym typeface="Symbol" pitchFamily="18" charset="2"/>
              </a:rPr>
              <a:t>ε</a:t>
            </a:r>
            <a:r>
              <a:rPr kumimoji="1" lang="en-US" sz="2200" i="1" dirty="0">
                <a:latin typeface="Arial" panose="020B0604020202020204" pitchFamily="34" charset="0"/>
                <a:cs typeface="Arial" panose="020B0604020202020204" pitchFamily="34" charset="0"/>
                <a:sym typeface="Symbol" pitchFamily="18" charset="2"/>
              </a:rPr>
              <a:t> is a trade-weighted index.</a:t>
            </a:r>
            <a:endParaRPr lang="en-US" sz="2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032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U.S. as a large open economy</a:t>
            </a:r>
          </a:p>
        </p:txBody>
      </p:sp>
      <p:sp>
        <p:nvSpPr>
          <p:cNvPr id="3" name="Content Placeholder 9"/>
          <p:cNvSpPr>
            <a:spLocks noGrp="1"/>
          </p:cNvSpPr>
          <p:nvPr>
            <p:ph type="body" sz="quarter" idx="10"/>
          </p:nvPr>
        </p:nvSpPr>
        <p:spPr/>
        <p:txBody>
          <a:bodyPr/>
          <a:lstStyle/>
          <a:p>
            <a:pPr marL="342900" indent="-342900">
              <a:spcBef>
                <a:spcPct val="20000"/>
              </a:spcBef>
              <a:buClr>
                <a:schemeClr val="tx1"/>
              </a:buClr>
              <a:buSzPct val="100000"/>
              <a:buFont typeface="Arial" panose="020B0604020202020204" pitchFamily="34" charset="0"/>
              <a:buChar char="•"/>
            </a:pPr>
            <a:r>
              <a:rPr lang="en-US" dirty="0"/>
              <a:t>So far, we’ve learned long-run models for two extreme cases:</a:t>
            </a:r>
          </a:p>
          <a:p>
            <a:pPr marL="800100" lvl="1">
              <a:buClr>
                <a:srgbClr val="FF9900"/>
              </a:buClr>
              <a:buFont typeface="Arial" panose="020B0604020202020204" pitchFamily="34" charset="0"/>
              <a:buChar char="•"/>
            </a:pPr>
            <a:r>
              <a:rPr lang="en-US" dirty="0"/>
              <a:t>closed economy (Chapter 3)</a:t>
            </a:r>
          </a:p>
          <a:p>
            <a:pPr marL="800100" lvl="1">
              <a:buClr>
                <a:srgbClr val="FF9900"/>
              </a:buClr>
              <a:buFont typeface="Arial" panose="020B0604020202020204" pitchFamily="34" charset="0"/>
              <a:buChar char="•"/>
            </a:pPr>
            <a:r>
              <a:rPr lang="en-US" dirty="0"/>
              <a:t>small open economy (Chapter 5)</a:t>
            </a:r>
          </a:p>
          <a:p>
            <a:pPr marL="342900" indent="-342900">
              <a:spcBef>
                <a:spcPct val="40000"/>
              </a:spcBef>
              <a:buClr>
                <a:schemeClr val="tx1"/>
              </a:buClr>
              <a:buSzPct val="100000"/>
              <a:buFont typeface="Arial" panose="020B0604020202020204" pitchFamily="34" charset="0"/>
              <a:buChar char="•"/>
            </a:pPr>
            <a:r>
              <a:rPr lang="en-US" dirty="0"/>
              <a:t>A large open economy—like the U.S.—falls between these two extremes.</a:t>
            </a:r>
          </a:p>
          <a:p>
            <a:pPr marL="342900" indent="-342900">
              <a:spcBef>
                <a:spcPct val="40000"/>
              </a:spcBef>
              <a:buClr>
                <a:schemeClr val="tx1"/>
              </a:buClr>
              <a:buSzPct val="100000"/>
              <a:buFont typeface="Arial" panose="020B0604020202020204" pitchFamily="34" charset="0"/>
              <a:buChar char="•"/>
            </a:pPr>
            <a:r>
              <a:rPr lang="en-US" dirty="0"/>
              <a:t>The results from large open-economy analysis are a mixture of the results for the closed and small open-economy cases.</a:t>
            </a:r>
          </a:p>
          <a:p>
            <a:pPr marL="342900" indent="-342900">
              <a:spcBef>
                <a:spcPct val="40000"/>
              </a:spcBef>
              <a:buClr>
                <a:schemeClr val="tx1"/>
              </a:buClr>
              <a:buSzPct val="100000"/>
              <a:buFont typeface="Arial" panose="020B0604020202020204" pitchFamily="34" charset="0"/>
              <a:buChar char="•"/>
            </a:pPr>
            <a:r>
              <a:rPr lang="en-US" dirty="0"/>
              <a:t>For example . . . </a:t>
            </a:r>
          </a:p>
        </p:txBody>
      </p:sp>
    </p:spTree>
    <p:extLst>
      <p:ext uri="{BB962C8B-B14F-4D97-AF65-F5344CB8AC3E}">
        <p14:creationId xmlns:p14="http://schemas.microsoft.com/office/powerpoint/2010/main" val="2322711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fiscal expansion in three models</a:t>
            </a:r>
          </a:p>
        </p:txBody>
      </p:sp>
      <p:sp>
        <p:nvSpPr>
          <p:cNvPr id="3" name="Content Placeholder 2"/>
          <p:cNvSpPr>
            <a:spLocks noGrp="1"/>
          </p:cNvSpPr>
          <p:nvPr>
            <p:ph sz="quarter" idx="10"/>
          </p:nvPr>
        </p:nvSpPr>
        <p:spPr>
          <a:xfrm>
            <a:off x="656406" y="1051923"/>
            <a:ext cx="7848600" cy="800100"/>
          </a:xfrm>
        </p:spPr>
        <p:txBody>
          <a:bodyPr/>
          <a:lstStyle/>
          <a:p>
            <a:r>
              <a:rPr lang="en-US" dirty="0"/>
              <a:t>A fiscal expansion causes national saving to fall.</a:t>
            </a:r>
            <a:br>
              <a:rPr lang="en-US" dirty="0"/>
            </a:br>
            <a:r>
              <a:rPr lang="en-US" dirty="0"/>
              <a:t>The effects of this depend on openness and size.</a:t>
            </a:r>
          </a:p>
        </p:txBody>
      </p:sp>
      <p:graphicFrame>
        <p:nvGraphicFramePr>
          <p:cNvPr id="11" name="Table Placeholder 10">
            <a:extLst>
              <a:ext uri="{FF2B5EF4-FFF2-40B4-BE49-F238E27FC236}">
                <a16:creationId xmlns:a16="http://schemas.microsoft.com/office/drawing/2014/main" id="{3DB30CD5-DD15-4D57-8DF9-532B49F851D8}"/>
              </a:ext>
            </a:extLst>
          </p:cNvPr>
          <p:cNvGraphicFramePr>
            <a:graphicFrameLocks noGrp="1"/>
          </p:cNvGraphicFramePr>
          <p:nvPr>
            <p:ph type="tbl" sz="quarter" idx="14"/>
            <p:extLst>
              <p:ext uri="{D42A27DB-BD31-4B8C-83A1-F6EECF244321}">
                <p14:modId xmlns:p14="http://schemas.microsoft.com/office/powerpoint/2010/main" val="2508243580"/>
              </p:ext>
            </p:extLst>
          </p:nvPr>
        </p:nvGraphicFramePr>
        <p:xfrm>
          <a:off x="661894" y="1993900"/>
          <a:ext cx="7418524" cy="4389120"/>
        </p:xfrm>
        <a:graphic>
          <a:graphicData uri="http://schemas.openxmlformats.org/drawingml/2006/table">
            <a:tbl>
              <a:tblPr firstRow="1" bandRow="1">
                <a:tableStyleId>{073A0DAA-6AF3-43AB-8588-CEC1D06C72B9}</a:tableStyleId>
              </a:tblPr>
              <a:tblGrid>
                <a:gridCol w="738752">
                  <a:extLst>
                    <a:ext uri="{9D8B030D-6E8A-4147-A177-3AD203B41FA5}">
                      <a16:colId xmlns:a16="http://schemas.microsoft.com/office/drawing/2014/main" val="2415152148"/>
                    </a:ext>
                  </a:extLst>
                </a:gridCol>
                <a:gridCol w="1844298">
                  <a:extLst>
                    <a:ext uri="{9D8B030D-6E8A-4147-A177-3AD203B41FA5}">
                      <a16:colId xmlns:a16="http://schemas.microsoft.com/office/drawing/2014/main" val="3236825881"/>
                    </a:ext>
                  </a:extLst>
                </a:gridCol>
                <a:gridCol w="2980843">
                  <a:extLst>
                    <a:ext uri="{9D8B030D-6E8A-4147-A177-3AD203B41FA5}">
                      <a16:colId xmlns:a16="http://schemas.microsoft.com/office/drawing/2014/main" val="1003416976"/>
                    </a:ext>
                  </a:extLst>
                </a:gridCol>
                <a:gridCol w="1854631">
                  <a:extLst>
                    <a:ext uri="{9D8B030D-6E8A-4147-A177-3AD203B41FA5}">
                      <a16:colId xmlns:a16="http://schemas.microsoft.com/office/drawing/2014/main" val="1139156854"/>
                    </a:ext>
                  </a:extLst>
                </a:gridCol>
              </a:tblGrid>
              <a:tr h="370840">
                <a:tc>
                  <a:txBody>
                    <a:bodyPr/>
                    <a:lstStyle/>
                    <a:p>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Closed economy</a:t>
                      </a:r>
                    </a:p>
                  </a:txBody>
                  <a:tcPr/>
                </a:tc>
                <a:tc>
                  <a:txBody>
                    <a:bodyPr/>
                    <a:lstStyle/>
                    <a:p>
                      <a:r>
                        <a:rPr lang="en-US" sz="2400" dirty="0">
                          <a:latin typeface="Arial" panose="020B0604020202020204" pitchFamily="34" charset="0"/>
                          <a:cs typeface="Arial" panose="020B0604020202020204" pitchFamily="34" charset="0"/>
                        </a:rPr>
                        <a:t>Large open economy</a:t>
                      </a:r>
                    </a:p>
                  </a:txBody>
                  <a:tcPr/>
                </a:tc>
                <a:tc>
                  <a:txBody>
                    <a:bodyPr/>
                    <a:lstStyle/>
                    <a:p>
                      <a:r>
                        <a:rPr lang="en-US" sz="2400" dirty="0">
                          <a:latin typeface="Arial" panose="020B0604020202020204" pitchFamily="34" charset="0"/>
                          <a:cs typeface="Arial" panose="020B0604020202020204" pitchFamily="34" charset="0"/>
                        </a:rPr>
                        <a:t>Small open economy</a:t>
                      </a:r>
                    </a:p>
                  </a:txBody>
                  <a:tcPr/>
                </a:tc>
                <a:extLst>
                  <a:ext uri="{0D108BD9-81ED-4DB2-BD59-A6C34878D82A}">
                    <a16:rowId xmlns:a16="http://schemas.microsoft.com/office/drawing/2014/main" val="642777521"/>
                  </a:ext>
                </a:extLst>
              </a:tr>
              <a:tr h="370840">
                <a:tc>
                  <a:txBody>
                    <a:bodyPr/>
                    <a:lstStyle/>
                    <a:p>
                      <a:r>
                        <a:rPr lang="en-US" sz="2400" b="1" i="1" dirty="0">
                          <a:latin typeface="Arial" panose="020B0604020202020204" pitchFamily="34" charset="0"/>
                          <a:cs typeface="Arial" panose="020B0604020202020204" pitchFamily="34" charset="0"/>
                        </a:rPr>
                        <a:t>r</a:t>
                      </a:r>
                    </a:p>
                  </a:txBody>
                  <a:tcPr/>
                </a:tc>
                <a:tc>
                  <a:txBody>
                    <a:bodyPr/>
                    <a:lstStyle/>
                    <a:p>
                      <a:r>
                        <a:rPr lang="en-US" sz="2400" dirty="0">
                          <a:latin typeface="Arial" panose="020B0604020202020204" pitchFamily="34" charset="0"/>
                          <a:cs typeface="Arial" panose="020B0604020202020204" pitchFamily="34" charset="0"/>
                        </a:rPr>
                        <a:t>rises</a:t>
                      </a:r>
                    </a:p>
                  </a:txBody>
                  <a:tcPr/>
                </a:tc>
                <a:tc>
                  <a:txBody>
                    <a:bodyPr/>
                    <a:lstStyle/>
                    <a:p>
                      <a:r>
                        <a:rPr lang="en-US" sz="2400" dirty="0">
                          <a:latin typeface="Arial" panose="020B0604020202020204" pitchFamily="34" charset="0"/>
                          <a:cs typeface="Arial" panose="020B0604020202020204" pitchFamily="34" charset="0"/>
                        </a:rPr>
                        <a:t>rises, but not as much as in a closed economy</a:t>
                      </a:r>
                    </a:p>
                  </a:txBody>
                  <a:tcPr/>
                </a:tc>
                <a:tc>
                  <a:txBody>
                    <a:bodyPr/>
                    <a:lstStyle/>
                    <a:p>
                      <a:r>
                        <a:rPr lang="en-US" sz="2400" dirty="0">
                          <a:latin typeface="Arial" panose="020B0604020202020204" pitchFamily="34" charset="0"/>
                          <a:cs typeface="Arial" panose="020B0604020202020204" pitchFamily="34" charset="0"/>
                        </a:rPr>
                        <a:t>no change</a:t>
                      </a:r>
                    </a:p>
                  </a:txBody>
                  <a:tcPr/>
                </a:tc>
                <a:extLst>
                  <a:ext uri="{0D108BD9-81ED-4DB2-BD59-A6C34878D82A}">
                    <a16:rowId xmlns:a16="http://schemas.microsoft.com/office/drawing/2014/main" val="3539390337"/>
                  </a:ext>
                </a:extLst>
              </a:tr>
              <a:tr h="370840">
                <a:tc>
                  <a:txBody>
                    <a:bodyPr/>
                    <a:lstStyle/>
                    <a:p>
                      <a:r>
                        <a:rPr lang="en-US" sz="2400" b="1" i="1" dirty="0">
                          <a:latin typeface="Arial" panose="020B0604020202020204" pitchFamily="34" charset="0"/>
                          <a:cs typeface="Arial" panose="020B0604020202020204" pitchFamily="34" charset="0"/>
                        </a:rPr>
                        <a:t>I</a:t>
                      </a:r>
                    </a:p>
                  </a:txBody>
                  <a:tcPr/>
                </a:tc>
                <a:tc>
                  <a:txBody>
                    <a:bodyPr/>
                    <a:lstStyle/>
                    <a:p>
                      <a:r>
                        <a:rPr lang="en-US" sz="2400" dirty="0">
                          <a:latin typeface="Arial" panose="020B0604020202020204" pitchFamily="34" charset="0"/>
                          <a:cs typeface="Arial" panose="020B0604020202020204" pitchFamily="34" charset="0"/>
                        </a:rPr>
                        <a:t>falls</a:t>
                      </a:r>
                    </a:p>
                  </a:txBody>
                  <a:tcPr/>
                </a:tc>
                <a:tc>
                  <a:txBody>
                    <a:bodyPr/>
                    <a:lstStyle/>
                    <a:p>
                      <a:r>
                        <a:rPr lang="en-US" sz="2400" dirty="0">
                          <a:latin typeface="Arial" panose="020B0604020202020204" pitchFamily="34" charset="0"/>
                          <a:cs typeface="Arial" panose="020B0604020202020204" pitchFamily="34" charset="0"/>
                        </a:rPr>
                        <a:t>falls, but not as much in a closed economy</a:t>
                      </a:r>
                    </a:p>
                  </a:txBody>
                  <a:tcPr/>
                </a:tc>
                <a:tc>
                  <a:txBody>
                    <a:bodyPr/>
                    <a:lstStyle/>
                    <a:p>
                      <a:r>
                        <a:rPr lang="en-US" sz="2400" dirty="0">
                          <a:latin typeface="Arial" panose="020B0604020202020204" pitchFamily="34" charset="0"/>
                          <a:cs typeface="Arial" panose="020B0604020202020204" pitchFamily="34" charset="0"/>
                        </a:rPr>
                        <a:t>no change</a:t>
                      </a:r>
                    </a:p>
                  </a:txBody>
                  <a:tcPr/>
                </a:tc>
                <a:extLst>
                  <a:ext uri="{0D108BD9-81ED-4DB2-BD59-A6C34878D82A}">
                    <a16:rowId xmlns:a16="http://schemas.microsoft.com/office/drawing/2014/main" val="4235534240"/>
                  </a:ext>
                </a:extLst>
              </a:tr>
              <a:tr h="370840">
                <a:tc>
                  <a:txBody>
                    <a:bodyPr/>
                    <a:lstStyle/>
                    <a:p>
                      <a:r>
                        <a:rPr lang="en-US" sz="2400" b="1" i="1" dirty="0">
                          <a:latin typeface="Arial" panose="020B0604020202020204" pitchFamily="34" charset="0"/>
                          <a:cs typeface="Arial" panose="020B0604020202020204" pitchFamily="34" charset="0"/>
                        </a:rPr>
                        <a:t>NX</a:t>
                      </a:r>
                    </a:p>
                  </a:txBody>
                  <a:tcPr/>
                </a:tc>
                <a:tc>
                  <a:txBody>
                    <a:bodyPr/>
                    <a:lstStyle/>
                    <a:p>
                      <a:r>
                        <a:rPr lang="en-US" sz="2400" dirty="0">
                          <a:latin typeface="Arial" panose="020B0604020202020204" pitchFamily="34" charset="0"/>
                          <a:cs typeface="Arial" panose="020B0604020202020204" pitchFamily="34" charset="0"/>
                        </a:rPr>
                        <a:t>no change</a:t>
                      </a:r>
                    </a:p>
                  </a:txBody>
                  <a:tcPr/>
                </a:tc>
                <a:tc>
                  <a:txBody>
                    <a:bodyPr/>
                    <a:lstStyle/>
                    <a:p>
                      <a:r>
                        <a:rPr lang="en-US" sz="2400" dirty="0">
                          <a:latin typeface="Arial" panose="020B0604020202020204" pitchFamily="34" charset="0"/>
                          <a:cs typeface="Arial" panose="020B0604020202020204" pitchFamily="34" charset="0"/>
                        </a:rPr>
                        <a:t>falls, but not as much as in an open economy</a:t>
                      </a:r>
                    </a:p>
                  </a:txBody>
                  <a:tcPr/>
                </a:tc>
                <a:tc>
                  <a:txBody>
                    <a:bodyPr/>
                    <a:lstStyle/>
                    <a:p>
                      <a:r>
                        <a:rPr lang="en-US" sz="2400" dirty="0">
                          <a:latin typeface="Arial" panose="020B0604020202020204" pitchFamily="34" charset="0"/>
                          <a:cs typeface="Arial" panose="020B0604020202020204" pitchFamily="34" charset="0"/>
                        </a:rPr>
                        <a:t>falls</a:t>
                      </a:r>
                    </a:p>
                  </a:txBody>
                  <a:tcPr/>
                </a:tc>
                <a:extLst>
                  <a:ext uri="{0D108BD9-81ED-4DB2-BD59-A6C34878D82A}">
                    <a16:rowId xmlns:a16="http://schemas.microsoft.com/office/drawing/2014/main" val="1676701575"/>
                  </a:ext>
                </a:extLst>
              </a:tr>
            </a:tbl>
          </a:graphicData>
        </a:graphic>
      </p:graphicFrame>
    </p:spTree>
    <p:extLst>
      <p:ext uri="{BB962C8B-B14F-4D97-AF65-F5344CB8AC3E}">
        <p14:creationId xmlns:p14="http://schemas.microsoft.com/office/powerpoint/2010/main" val="1056514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 PART 1</a:t>
            </a:r>
          </a:p>
        </p:txBody>
      </p:sp>
      <p:sp>
        <p:nvSpPr>
          <p:cNvPr id="3" name="Content Placeholder 2"/>
          <p:cNvSpPr>
            <a:spLocks noGrp="1"/>
          </p:cNvSpPr>
          <p:nvPr>
            <p:ph type="body" sz="quarter" idx="10"/>
          </p:nvPr>
        </p:nvSpPr>
        <p:spPr/>
        <p:txBody>
          <a:bodyPr/>
          <a:lstStyle/>
          <a:p>
            <a:pPr marL="342900" indent="-342900">
              <a:spcBef>
                <a:spcPts val="1200"/>
              </a:spcBef>
              <a:buClr>
                <a:schemeClr val="tx1"/>
              </a:buClr>
              <a:buFont typeface="Arial" panose="020B0604020202020204" pitchFamily="34" charset="0"/>
              <a:buChar char="•"/>
            </a:pPr>
            <a:r>
              <a:rPr lang="en-US" dirty="0"/>
              <a:t>Net exports—the difference between:</a:t>
            </a:r>
          </a:p>
          <a:p>
            <a:pPr lvl="1">
              <a:spcBef>
                <a:spcPts val="1200"/>
              </a:spcBef>
              <a:buClr>
                <a:schemeClr val="tx1"/>
              </a:buClr>
            </a:pPr>
            <a:r>
              <a:rPr lang="en-US" dirty="0"/>
              <a:t>exports and imports</a:t>
            </a:r>
          </a:p>
          <a:p>
            <a:pPr lvl="1">
              <a:spcBef>
                <a:spcPts val="1200"/>
              </a:spcBef>
              <a:buClr>
                <a:schemeClr val="tx1"/>
              </a:buClr>
            </a:pPr>
            <a:r>
              <a:rPr lang="en-US" dirty="0"/>
              <a:t>a country’s output (</a:t>
            </a:r>
            <a:r>
              <a:rPr lang="en-US" b="1" i="1" dirty="0"/>
              <a:t>Y</a:t>
            </a:r>
            <a:r>
              <a:rPr lang="en-US" dirty="0"/>
              <a:t>) and its spending (</a:t>
            </a:r>
            <a:r>
              <a:rPr lang="en-US" b="1" i="1" dirty="0"/>
              <a:t>C</a:t>
            </a:r>
            <a:r>
              <a:rPr lang="en-US" dirty="0"/>
              <a:t> + </a:t>
            </a:r>
            <a:r>
              <a:rPr lang="en-US" b="1" i="1" dirty="0"/>
              <a:t>I</a:t>
            </a:r>
            <a:r>
              <a:rPr lang="en-US" dirty="0"/>
              <a:t> + </a:t>
            </a:r>
            <a:r>
              <a:rPr lang="en-US" b="1" i="1" dirty="0"/>
              <a:t>G</a:t>
            </a:r>
            <a:r>
              <a:rPr lang="en-US" dirty="0"/>
              <a:t>)</a:t>
            </a:r>
          </a:p>
          <a:p>
            <a:pPr marL="342900" indent="-342900">
              <a:spcBef>
                <a:spcPts val="2400"/>
              </a:spcBef>
              <a:buClr>
                <a:schemeClr val="tx1"/>
              </a:buClr>
              <a:buSzPct val="100000"/>
              <a:buFont typeface="Arial" panose="020B0604020202020204" pitchFamily="34" charset="0"/>
              <a:buChar char="•"/>
            </a:pPr>
            <a:r>
              <a:rPr lang="en-US" dirty="0"/>
              <a:t>Net capital outflow equals:</a:t>
            </a:r>
          </a:p>
          <a:p>
            <a:pPr lvl="1">
              <a:spcBef>
                <a:spcPts val="1200"/>
              </a:spcBef>
              <a:buClr>
                <a:schemeClr val="tx1"/>
              </a:buClr>
            </a:pPr>
            <a:r>
              <a:rPr lang="en-US" dirty="0"/>
              <a:t>purchases of foreign assets minus foreign purchases of the country’s assets</a:t>
            </a:r>
          </a:p>
          <a:p>
            <a:pPr lvl="1">
              <a:spcBef>
                <a:spcPts val="1200"/>
              </a:spcBef>
              <a:buClr>
                <a:schemeClr val="tx1"/>
              </a:buClr>
            </a:pPr>
            <a:r>
              <a:rPr lang="en-US" dirty="0"/>
              <a:t>the difference between saving and investment</a:t>
            </a:r>
          </a:p>
        </p:txBody>
      </p:sp>
    </p:spTree>
    <p:extLst>
      <p:ext uri="{BB962C8B-B14F-4D97-AF65-F5344CB8AC3E}">
        <p14:creationId xmlns:p14="http://schemas.microsoft.com/office/powerpoint/2010/main" val="1342044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 PART 2</a:t>
            </a:r>
          </a:p>
        </p:txBody>
      </p:sp>
      <p:sp>
        <p:nvSpPr>
          <p:cNvPr id="3" name="Content Placeholder 2"/>
          <p:cNvSpPr>
            <a:spLocks noGrp="1"/>
          </p:cNvSpPr>
          <p:nvPr>
            <p:ph type="body" sz="quarter" idx="10"/>
          </p:nvPr>
        </p:nvSpPr>
        <p:spPr/>
        <p:txBody>
          <a:bodyPr/>
          <a:lstStyle/>
          <a:p>
            <a:pPr marL="457200" indent="-457200">
              <a:spcBef>
                <a:spcPts val="600"/>
              </a:spcBef>
              <a:buClr>
                <a:schemeClr val="tx1"/>
              </a:buClr>
              <a:buSzPct val="100000"/>
              <a:buFont typeface="Arial" panose="020B0604020202020204" pitchFamily="34" charset="0"/>
              <a:buChar char="•"/>
            </a:pPr>
            <a:r>
              <a:rPr lang="en-US" dirty="0"/>
              <a:t>National income accounts identities</a:t>
            </a:r>
          </a:p>
          <a:p>
            <a:pPr marL="914400" lvl="1" indent="-457200">
              <a:lnSpc>
                <a:spcPct val="105000"/>
              </a:lnSpc>
              <a:spcBef>
                <a:spcPts val="600"/>
              </a:spcBef>
              <a:buClr>
                <a:schemeClr val="tx1"/>
              </a:buClr>
              <a:buFont typeface="Arial" panose="020B0604020202020204" pitchFamily="34" charset="0"/>
              <a:buChar char="•"/>
            </a:pPr>
            <a:r>
              <a:rPr lang="en-US" b="1" i="1" dirty="0"/>
              <a:t>Y</a:t>
            </a:r>
            <a:r>
              <a:rPr lang="en-US" dirty="0"/>
              <a:t> = </a:t>
            </a:r>
            <a:r>
              <a:rPr lang="en-US" b="1" i="1" dirty="0"/>
              <a:t>C</a:t>
            </a:r>
            <a:r>
              <a:rPr lang="en-US" dirty="0"/>
              <a:t> + </a:t>
            </a:r>
            <a:r>
              <a:rPr lang="en-US" b="1" i="1" dirty="0"/>
              <a:t>I</a:t>
            </a:r>
            <a:r>
              <a:rPr lang="en-US" dirty="0"/>
              <a:t> + </a:t>
            </a:r>
            <a:r>
              <a:rPr lang="en-US" b="1" i="1" dirty="0"/>
              <a:t>G</a:t>
            </a:r>
            <a:r>
              <a:rPr lang="en-US" dirty="0"/>
              <a:t> + </a:t>
            </a:r>
            <a:r>
              <a:rPr lang="en-US" b="1" i="1" dirty="0"/>
              <a:t>NX</a:t>
            </a:r>
          </a:p>
          <a:p>
            <a:pPr marL="914400" lvl="1" indent="-457200">
              <a:lnSpc>
                <a:spcPct val="105000"/>
              </a:lnSpc>
              <a:spcBef>
                <a:spcPts val="600"/>
              </a:spcBef>
              <a:buClr>
                <a:schemeClr val="tx1"/>
              </a:buClr>
              <a:buFont typeface="Arial" panose="020B0604020202020204" pitchFamily="34" charset="0"/>
              <a:buChar char="•"/>
            </a:pPr>
            <a:r>
              <a:rPr lang="en-US" dirty="0"/>
              <a:t>trade balance </a:t>
            </a:r>
            <a:r>
              <a:rPr lang="en-US" b="1" i="1" dirty="0"/>
              <a:t>NX</a:t>
            </a:r>
            <a:r>
              <a:rPr lang="en-US" dirty="0"/>
              <a:t> = </a:t>
            </a:r>
            <a:r>
              <a:rPr lang="en-US" b="1" i="1" dirty="0"/>
              <a:t>S</a:t>
            </a:r>
            <a:r>
              <a:rPr lang="en-US" dirty="0"/>
              <a:t> – </a:t>
            </a:r>
            <a:r>
              <a:rPr lang="en-US" b="1" i="1" dirty="0"/>
              <a:t>I</a:t>
            </a:r>
            <a:r>
              <a:rPr lang="en-US" dirty="0"/>
              <a:t> net capital outflow</a:t>
            </a:r>
          </a:p>
          <a:p>
            <a:pPr marL="457200" indent="-457200">
              <a:spcBef>
                <a:spcPts val="600"/>
              </a:spcBef>
              <a:buClr>
                <a:schemeClr val="tx1"/>
              </a:buClr>
              <a:buSzPct val="100000"/>
              <a:buFont typeface="Arial" panose="020B0604020202020204" pitchFamily="34" charset="0"/>
              <a:buChar char="•"/>
            </a:pPr>
            <a:r>
              <a:rPr lang="en-US" dirty="0"/>
              <a:t>Impact of policies on </a:t>
            </a:r>
            <a:r>
              <a:rPr lang="en-US" b="1" i="1" dirty="0"/>
              <a:t>NX</a:t>
            </a:r>
            <a:endParaRPr lang="en-US" dirty="0"/>
          </a:p>
          <a:p>
            <a:pPr marL="914400" lvl="1" indent="-457200">
              <a:lnSpc>
                <a:spcPct val="105000"/>
              </a:lnSpc>
              <a:spcBef>
                <a:spcPts val="600"/>
              </a:spcBef>
              <a:buClr>
                <a:schemeClr val="tx1"/>
              </a:buClr>
              <a:buFont typeface="Arial" panose="020B0604020202020204" pitchFamily="34" charset="0"/>
              <a:buChar char="•"/>
            </a:pPr>
            <a:r>
              <a:rPr lang="en-US" b="1" i="1" dirty="0"/>
              <a:t>NX</a:t>
            </a:r>
            <a:r>
              <a:rPr lang="en-US" dirty="0"/>
              <a:t> increases if policy causes </a:t>
            </a:r>
            <a:r>
              <a:rPr lang="en-US" b="1" i="1" dirty="0"/>
              <a:t>S</a:t>
            </a:r>
            <a:r>
              <a:rPr lang="en-US" dirty="0"/>
              <a:t> to rise</a:t>
            </a:r>
            <a:br>
              <a:rPr lang="en-US" dirty="0"/>
            </a:br>
            <a:r>
              <a:rPr lang="en-US" dirty="0"/>
              <a:t>or </a:t>
            </a:r>
            <a:r>
              <a:rPr lang="en-US" b="1" i="1" dirty="0"/>
              <a:t>I</a:t>
            </a:r>
            <a:r>
              <a:rPr lang="en-US" dirty="0"/>
              <a:t> to fall</a:t>
            </a:r>
          </a:p>
          <a:p>
            <a:pPr marL="914400" lvl="1" indent="-457200">
              <a:lnSpc>
                <a:spcPct val="105000"/>
              </a:lnSpc>
              <a:spcBef>
                <a:spcPts val="600"/>
              </a:spcBef>
              <a:buClr>
                <a:schemeClr val="tx1"/>
              </a:buClr>
              <a:buFont typeface="Arial" panose="020B0604020202020204" pitchFamily="34" charset="0"/>
              <a:buChar char="•"/>
            </a:pPr>
            <a:r>
              <a:rPr lang="en-US" b="1" i="1" dirty="0"/>
              <a:t>NX</a:t>
            </a:r>
            <a:r>
              <a:rPr lang="en-US" dirty="0"/>
              <a:t> does not change if policy affects</a:t>
            </a:r>
            <a:br>
              <a:rPr lang="en-US" dirty="0"/>
            </a:br>
            <a:r>
              <a:rPr lang="en-US" dirty="0"/>
              <a:t>neither </a:t>
            </a:r>
            <a:r>
              <a:rPr lang="en-US" b="1" i="1" dirty="0"/>
              <a:t>S</a:t>
            </a:r>
            <a:r>
              <a:rPr lang="en-US" dirty="0"/>
              <a:t> nor </a:t>
            </a:r>
            <a:r>
              <a:rPr lang="en-US" b="1" i="1" dirty="0"/>
              <a:t>I</a:t>
            </a:r>
            <a:r>
              <a:rPr lang="en-US" dirty="0"/>
              <a:t>  (example: trade policy)</a:t>
            </a:r>
          </a:p>
        </p:txBody>
      </p:sp>
    </p:spTree>
    <p:extLst>
      <p:ext uri="{BB962C8B-B14F-4D97-AF65-F5344CB8AC3E}">
        <p14:creationId xmlns:p14="http://schemas.microsoft.com/office/powerpoint/2010/main" val="16199868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 PART 3</a:t>
            </a:r>
          </a:p>
        </p:txBody>
      </p:sp>
      <p:sp>
        <p:nvSpPr>
          <p:cNvPr id="3" name="Content Placeholder 2"/>
          <p:cNvSpPr>
            <a:spLocks noGrp="1"/>
          </p:cNvSpPr>
          <p:nvPr>
            <p:ph type="body" sz="quarter" idx="10"/>
          </p:nvPr>
        </p:nvSpPr>
        <p:spPr/>
        <p:txBody>
          <a:bodyPr/>
          <a:lstStyle/>
          <a:p>
            <a:pPr marL="457200" indent="-457200">
              <a:spcBef>
                <a:spcPts val="900"/>
              </a:spcBef>
              <a:buClr>
                <a:schemeClr val="tx1"/>
              </a:buClr>
              <a:buSzPct val="100000"/>
              <a:buFont typeface="Arial" panose="020B0604020202020204" pitchFamily="34" charset="0"/>
              <a:buChar char="•"/>
            </a:pPr>
            <a:r>
              <a:rPr lang="en-US" sz="2700" dirty="0"/>
              <a:t>Exchange rates</a:t>
            </a:r>
          </a:p>
          <a:p>
            <a:pPr marL="914400" lvl="1" indent="-457200">
              <a:lnSpc>
                <a:spcPct val="105000"/>
              </a:lnSpc>
              <a:spcBef>
                <a:spcPts val="900"/>
              </a:spcBef>
              <a:buClr>
                <a:schemeClr val="tx1"/>
              </a:buClr>
              <a:buFont typeface="Arial" panose="020B0604020202020204" pitchFamily="34" charset="0"/>
              <a:buChar char="•"/>
            </a:pPr>
            <a:r>
              <a:rPr lang="en-US" sz="2600" dirty="0"/>
              <a:t>nominal: the price of a country’s currency in terms of another country’s currency</a:t>
            </a:r>
          </a:p>
          <a:p>
            <a:pPr marL="914400" lvl="1" indent="-457200">
              <a:lnSpc>
                <a:spcPct val="105000"/>
              </a:lnSpc>
              <a:spcBef>
                <a:spcPts val="900"/>
              </a:spcBef>
              <a:buClr>
                <a:schemeClr val="tx1"/>
              </a:buClr>
              <a:buFont typeface="Arial" panose="020B0604020202020204" pitchFamily="34" charset="0"/>
              <a:buChar char="•"/>
            </a:pPr>
            <a:r>
              <a:rPr lang="en-US" sz="2600" dirty="0"/>
              <a:t>real: the price of a country’s goods in terms of another country’s goods</a:t>
            </a:r>
          </a:p>
          <a:p>
            <a:pPr marL="914400" lvl="1" indent="-457200">
              <a:lnSpc>
                <a:spcPct val="105000"/>
              </a:lnSpc>
              <a:spcBef>
                <a:spcPts val="900"/>
              </a:spcBef>
              <a:buClr>
                <a:schemeClr val="tx1"/>
              </a:buClr>
              <a:buFont typeface="Arial" panose="020B0604020202020204" pitchFamily="34" charset="0"/>
              <a:buChar char="•"/>
            </a:pPr>
            <a:r>
              <a:rPr lang="en-US" sz="2600" dirty="0"/>
              <a:t>The real exchange rate equals the nominal rate times the ratio of prices of the two countries.</a:t>
            </a:r>
          </a:p>
        </p:txBody>
      </p:sp>
    </p:spTree>
    <p:extLst>
      <p:ext uri="{BB962C8B-B14F-4D97-AF65-F5344CB8AC3E}">
        <p14:creationId xmlns:p14="http://schemas.microsoft.com/office/powerpoint/2010/main" val="24860248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 PART 4</a:t>
            </a:r>
          </a:p>
        </p:txBody>
      </p:sp>
      <p:sp>
        <p:nvSpPr>
          <p:cNvPr id="4" name="Content Placeholder 3"/>
          <p:cNvSpPr>
            <a:spLocks noGrp="1"/>
          </p:cNvSpPr>
          <p:nvPr>
            <p:ph type="body" sz="quarter" idx="10"/>
          </p:nvPr>
        </p:nvSpPr>
        <p:spPr/>
        <p:txBody>
          <a:bodyPr/>
          <a:lstStyle/>
          <a:p>
            <a:pPr marL="457200" indent="-457200">
              <a:spcBef>
                <a:spcPts val="600"/>
              </a:spcBef>
              <a:buClr>
                <a:schemeClr val="tx1"/>
              </a:buClr>
              <a:buFont typeface="Arial" panose="020B0604020202020204" pitchFamily="34" charset="0"/>
              <a:buChar char="•"/>
            </a:pPr>
            <a:r>
              <a:rPr lang="en-US" sz="2700" dirty="0"/>
              <a:t>How the real exchange rate is determined</a:t>
            </a:r>
          </a:p>
          <a:p>
            <a:pPr lvl="1">
              <a:lnSpc>
                <a:spcPct val="105000"/>
              </a:lnSpc>
              <a:spcBef>
                <a:spcPts val="600"/>
              </a:spcBef>
              <a:buClr>
                <a:schemeClr val="tx1"/>
              </a:buClr>
            </a:pPr>
            <a:r>
              <a:rPr lang="en-US" sz="2600" b="1" i="1" dirty="0"/>
              <a:t>NX</a:t>
            </a:r>
            <a:r>
              <a:rPr lang="en-US" sz="2600" dirty="0"/>
              <a:t> depends negatively on the real exchange rate, other things equal</a:t>
            </a:r>
          </a:p>
          <a:p>
            <a:pPr lvl="1">
              <a:lnSpc>
                <a:spcPct val="105000"/>
              </a:lnSpc>
              <a:spcBef>
                <a:spcPts val="600"/>
              </a:spcBef>
              <a:buClr>
                <a:schemeClr val="tx1"/>
              </a:buClr>
            </a:pPr>
            <a:r>
              <a:rPr lang="en-US" sz="2600" dirty="0"/>
              <a:t>The real exchange rate adjusts to equate </a:t>
            </a:r>
            <a:r>
              <a:rPr lang="en-US" sz="2600" b="1" i="1" dirty="0"/>
              <a:t>NX</a:t>
            </a:r>
            <a:r>
              <a:rPr lang="en-US" sz="2600" dirty="0"/>
              <a:t> with net capital outflow</a:t>
            </a:r>
          </a:p>
        </p:txBody>
      </p:sp>
    </p:spTree>
    <p:extLst>
      <p:ext uri="{BB962C8B-B14F-4D97-AF65-F5344CB8AC3E}">
        <p14:creationId xmlns:p14="http://schemas.microsoft.com/office/powerpoint/2010/main" val="38929643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 PART 5</a:t>
            </a:r>
          </a:p>
        </p:txBody>
      </p:sp>
      <p:sp>
        <p:nvSpPr>
          <p:cNvPr id="3" name="Content Placeholder 2"/>
          <p:cNvSpPr>
            <a:spLocks noGrp="1"/>
          </p:cNvSpPr>
          <p:nvPr>
            <p:ph type="body" sz="quarter" idx="10"/>
          </p:nvPr>
        </p:nvSpPr>
        <p:spPr/>
        <p:txBody>
          <a:bodyPr/>
          <a:lstStyle/>
          <a:p>
            <a:pPr marL="457200" indent="-457200">
              <a:spcBef>
                <a:spcPts val="900"/>
              </a:spcBef>
              <a:buClr>
                <a:schemeClr val="tx1"/>
              </a:buClr>
              <a:buFont typeface="Arial" panose="020B0604020202020204" pitchFamily="34" charset="0"/>
              <a:buChar char="•"/>
            </a:pPr>
            <a:r>
              <a:rPr lang="en-US" dirty="0"/>
              <a:t>How the nominal exchange rate is determined:</a:t>
            </a:r>
          </a:p>
          <a:p>
            <a:pPr lvl="1">
              <a:lnSpc>
                <a:spcPct val="105000"/>
              </a:lnSpc>
              <a:spcBef>
                <a:spcPts val="900"/>
              </a:spcBef>
              <a:buClr>
                <a:schemeClr val="tx1"/>
              </a:buClr>
            </a:pPr>
            <a:r>
              <a:rPr lang="en-US" b="1" i="1" dirty="0"/>
              <a:t>e</a:t>
            </a:r>
            <a:r>
              <a:rPr lang="en-US" dirty="0"/>
              <a:t> equals the real exchange rate times the country’s price level relative to the foreign price level.</a:t>
            </a:r>
          </a:p>
          <a:p>
            <a:pPr lvl="1">
              <a:lnSpc>
                <a:spcPct val="105000"/>
              </a:lnSpc>
              <a:spcBef>
                <a:spcPts val="900"/>
              </a:spcBef>
              <a:buClr>
                <a:schemeClr val="tx1"/>
              </a:buClr>
            </a:pPr>
            <a:r>
              <a:rPr lang="en-US" dirty="0"/>
              <a:t>For a given value of the real exchange rate, the percentage change in the nominal exchange rate equals the difference between the foreign and domestic inflation rates.</a:t>
            </a:r>
          </a:p>
        </p:txBody>
      </p:sp>
    </p:spTree>
    <p:extLst>
      <p:ext uri="{BB962C8B-B14F-4D97-AF65-F5344CB8AC3E}">
        <p14:creationId xmlns:p14="http://schemas.microsoft.com/office/powerpoint/2010/main" val="359945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Trade surpluses and deficits</a:t>
            </a:r>
            <a:endParaRPr lang="en-US" dirty="0"/>
          </a:p>
        </p:txBody>
      </p:sp>
      <p:sp>
        <p:nvSpPr>
          <p:cNvPr id="11" name="Content Placeholder 4"/>
          <p:cNvSpPr txBox="1">
            <a:spLocks noGrp="1" noChangeArrowheads="1"/>
          </p:cNvSpPr>
          <p:nvPr>
            <p:ph type="body" sz="quarter" idx="10"/>
          </p:nvPr>
        </p:nvSpPr>
        <p:spPr bwMode="auto">
          <a:xfrm>
            <a:off x="1513639" y="1460987"/>
            <a:ext cx="6255451" cy="571014"/>
          </a:xfrm>
          <a:prstGeom prst="rect">
            <a:avLst/>
          </a:prstGeom>
          <a:solidFill>
            <a:schemeClr val="bg1"/>
          </a:solidFill>
          <a:ln w="9525">
            <a:solidFill>
              <a:schemeClr val="tx1"/>
            </a:solid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lnSpc>
                <a:spcPct val="90000"/>
              </a:lnSpc>
              <a:spcBef>
                <a:spcPct val="50000"/>
              </a:spcBef>
              <a:buClr>
                <a:schemeClr val="accent2"/>
              </a:buClr>
              <a:buSzPct val="110000"/>
              <a:buFont typeface="Wingdings" pitchFamily="2" charset="2"/>
              <a:buNone/>
            </a:pPr>
            <a:r>
              <a:rPr lang="en-US" sz="2800" b="1" i="1" dirty="0">
                <a:latin typeface="Arial" panose="020B0604020202020204" pitchFamily="34" charset="0"/>
                <a:cs typeface="Arial" panose="020B0604020202020204" pitchFamily="34" charset="0"/>
              </a:rPr>
              <a:t>NX</a:t>
            </a:r>
            <a:r>
              <a:rPr lang="en-US" sz="2800" dirty="0">
                <a:latin typeface="Arial" panose="020B0604020202020204" pitchFamily="34" charset="0"/>
                <a:cs typeface="Arial" panose="020B0604020202020204" pitchFamily="34" charset="0"/>
              </a:rPr>
              <a:t> = </a:t>
            </a:r>
            <a:r>
              <a:rPr lang="en-US" sz="2800" b="1" i="1" dirty="0">
                <a:latin typeface="Arial" panose="020B0604020202020204" pitchFamily="34" charset="0"/>
                <a:cs typeface="Arial" panose="020B0604020202020204" pitchFamily="34" charset="0"/>
              </a:rPr>
              <a:t>X </a:t>
            </a:r>
            <a:r>
              <a:rPr lang="en-US" sz="2800"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IM </a:t>
            </a:r>
            <a:r>
              <a:rPr lang="en-US" sz="2800"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Y</a:t>
            </a:r>
            <a:r>
              <a:rPr lang="en-US" sz="2800" dirty="0">
                <a:latin typeface="Arial" panose="020B0604020202020204" pitchFamily="34" charset="0"/>
                <a:cs typeface="Arial" panose="020B0604020202020204" pitchFamily="34" charset="0"/>
              </a:rPr>
              <a:t> – (</a:t>
            </a:r>
            <a:r>
              <a:rPr lang="en-US" sz="2800" b="1" i="1" dirty="0">
                <a:latin typeface="Arial" panose="020B0604020202020204" pitchFamily="34" charset="0"/>
                <a:cs typeface="Arial" panose="020B0604020202020204" pitchFamily="34" charset="0"/>
              </a:rPr>
              <a:t>C</a:t>
            </a:r>
            <a:r>
              <a:rPr lang="en-US" sz="2800" dirty="0">
                <a:latin typeface="Arial" panose="020B0604020202020204" pitchFamily="34" charset="0"/>
                <a:cs typeface="Arial" panose="020B0604020202020204" pitchFamily="34" charset="0"/>
              </a:rPr>
              <a:t> + </a:t>
            </a:r>
            <a:r>
              <a:rPr lang="en-US" sz="2800" b="1" i="1" dirty="0">
                <a:latin typeface="Arial" panose="020B0604020202020204" pitchFamily="34" charset="0"/>
                <a:cs typeface="Arial" panose="020B0604020202020204" pitchFamily="34" charset="0"/>
              </a:rPr>
              <a:t>I </a:t>
            </a:r>
            <a:r>
              <a:rPr lang="en-US" sz="2800"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G</a:t>
            </a:r>
            <a:r>
              <a:rPr lang="en-US" sz="2800" dirty="0">
                <a:latin typeface="Arial" panose="020B0604020202020204" pitchFamily="34" charset="0"/>
                <a:cs typeface="Arial" panose="020B0604020202020204" pitchFamily="34" charset="0"/>
              </a:rPr>
              <a:t>)</a:t>
            </a:r>
          </a:p>
        </p:txBody>
      </p:sp>
      <p:sp>
        <p:nvSpPr>
          <p:cNvPr id="7" name="Content Placeholder 6"/>
          <p:cNvSpPr>
            <a:spLocks noGrp="1"/>
          </p:cNvSpPr>
          <p:nvPr>
            <p:ph sz="quarter" idx="12"/>
          </p:nvPr>
        </p:nvSpPr>
        <p:spPr>
          <a:xfrm>
            <a:off x="488950" y="2518315"/>
            <a:ext cx="8093927" cy="3250121"/>
          </a:xfrm>
        </p:spPr>
        <p:txBody>
          <a:bodyPr/>
          <a:lstStyle/>
          <a:p>
            <a:pPr marL="342900" indent="-342900">
              <a:spcBef>
                <a:spcPts val="600"/>
              </a:spcBef>
              <a:buClr>
                <a:srgbClr val="CC0000"/>
              </a:buClr>
              <a:buSzPct val="100000"/>
              <a:buFont typeface="Arial" panose="020B0604020202020204" pitchFamily="34" charset="0"/>
              <a:buChar char="•"/>
            </a:pPr>
            <a:r>
              <a:rPr lang="en-US" b="1" dirty="0">
                <a:solidFill>
                  <a:srgbClr val="CC0000"/>
                </a:solidFill>
              </a:rPr>
              <a:t>Trade surplus</a:t>
            </a:r>
            <a:r>
              <a:rPr lang="en-US" dirty="0"/>
              <a:t>:</a:t>
            </a:r>
            <a:br>
              <a:rPr lang="en-US" dirty="0"/>
            </a:br>
            <a:r>
              <a:rPr lang="en-US" dirty="0"/>
              <a:t>output &gt; spending and exports (</a:t>
            </a:r>
            <a:r>
              <a:rPr lang="en-US" b="1" i="1" dirty="0"/>
              <a:t>X</a:t>
            </a:r>
            <a:r>
              <a:rPr lang="en-US" dirty="0"/>
              <a:t>) &gt; imports (</a:t>
            </a:r>
            <a:r>
              <a:rPr lang="en-US" b="1" i="1" dirty="0"/>
              <a:t>IM</a:t>
            </a:r>
            <a:r>
              <a:rPr lang="en-US" dirty="0"/>
              <a:t>)</a:t>
            </a:r>
            <a:br>
              <a:rPr lang="en-US" dirty="0"/>
            </a:br>
            <a:r>
              <a:rPr lang="en-US" dirty="0"/>
              <a:t>Size of the trade surplus = </a:t>
            </a:r>
            <a:r>
              <a:rPr lang="en-US" b="1" i="1" dirty="0"/>
              <a:t>NX</a:t>
            </a:r>
          </a:p>
          <a:p>
            <a:pPr marL="342900" indent="-342900">
              <a:spcBef>
                <a:spcPts val="600"/>
              </a:spcBef>
              <a:buClr>
                <a:srgbClr val="CC0000"/>
              </a:buClr>
              <a:buSzPct val="100000"/>
              <a:buFont typeface="Arial" panose="020B0604020202020204" pitchFamily="34" charset="0"/>
              <a:buChar char="•"/>
            </a:pPr>
            <a:r>
              <a:rPr lang="en-US" b="1" dirty="0">
                <a:solidFill>
                  <a:srgbClr val="CC0000"/>
                </a:solidFill>
              </a:rPr>
              <a:t>Trade deficit</a:t>
            </a:r>
            <a:r>
              <a:rPr lang="en-US" dirty="0"/>
              <a:t>:</a:t>
            </a:r>
            <a:br>
              <a:rPr lang="en-US" dirty="0"/>
            </a:br>
            <a:r>
              <a:rPr lang="en-US" dirty="0"/>
              <a:t>spending &gt; output and imports &gt; exports </a:t>
            </a:r>
            <a:br>
              <a:rPr lang="en-US" dirty="0"/>
            </a:br>
            <a:r>
              <a:rPr lang="en-US" dirty="0"/>
              <a:t>Size of the trade deficit = –</a:t>
            </a:r>
            <a:r>
              <a:rPr lang="en-US" b="1" i="1" dirty="0"/>
              <a:t>NX</a:t>
            </a:r>
          </a:p>
        </p:txBody>
      </p:sp>
    </p:spTree>
    <p:extLst>
      <p:ext uri="{BB962C8B-B14F-4D97-AF65-F5344CB8AC3E}">
        <p14:creationId xmlns:p14="http://schemas.microsoft.com/office/powerpoint/2010/main" val="272327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International capital flows</a:t>
            </a:r>
            <a:endParaRPr lang="en-US" dirty="0"/>
          </a:p>
        </p:txBody>
      </p:sp>
      <p:sp>
        <p:nvSpPr>
          <p:cNvPr id="3" name="Content Placeholder 9"/>
          <p:cNvSpPr>
            <a:spLocks noGrp="1"/>
          </p:cNvSpPr>
          <p:nvPr>
            <p:ph type="body" sz="quarter" idx="10"/>
          </p:nvPr>
        </p:nvSpPr>
        <p:spPr/>
        <p:txBody>
          <a:bodyPr/>
          <a:lstStyle/>
          <a:p>
            <a:pPr marL="349250" indent="-349250">
              <a:spcBef>
                <a:spcPts val="600"/>
              </a:spcBef>
              <a:buClr>
                <a:srgbClr val="CC0000"/>
              </a:buClr>
              <a:buSzPct val="100000"/>
              <a:buFont typeface="Arial" panose="020B0604020202020204" pitchFamily="34" charset="0"/>
              <a:buChar char="•"/>
            </a:pPr>
            <a:r>
              <a:rPr lang="en-US" b="1" dirty="0">
                <a:solidFill>
                  <a:srgbClr val="CC0000"/>
                </a:solidFill>
              </a:rPr>
              <a:t>Net capital outflow</a:t>
            </a:r>
          </a:p>
          <a:p>
            <a:pPr marL="914400" lvl="1" indent="-334963">
              <a:spcBef>
                <a:spcPts val="600"/>
              </a:spcBef>
              <a:buClr>
                <a:schemeClr val="bg2"/>
              </a:buClr>
              <a:buNone/>
              <a:tabLst>
                <a:tab pos="1028700" algn="l"/>
              </a:tabLst>
            </a:pP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I</a:t>
            </a:r>
            <a:endParaRPr lang="en-US" dirty="0">
              <a:latin typeface="Arial" panose="020B0604020202020204" pitchFamily="34" charset="0"/>
              <a:cs typeface="Arial" panose="020B0604020202020204" pitchFamily="34" charset="0"/>
            </a:endParaRPr>
          </a:p>
          <a:p>
            <a:pPr marL="579438" lvl="1" indent="0">
              <a:spcBef>
                <a:spcPts val="600"/>
              </a:spcBef>
              <a:buClr>
                <a:schemeClr val="bg2"/>
              </a:buClr>
              <a:buNone/>
            </a:pPr>
            <a:r>
              <a:rPr lang="en-US" dirty="0">
                <a:latin typeface="Arial" panose="020B0604020202020204" pitchFamily="34" charset="0"/>
                <a:cs typeface="Arial" panose="020B0604020202020204" pitchFamily="34" charset="0"/>
              </a:rPr>
              <a:t>= net outflow of “loanable funds”</a:t>
            </a:r>
          </a:p>
          <a:p>
            <a:pPr marL="854075" lvl="1" indent="-274638">
              <a:spcBef>
                <a:spcPts val="600"/>
              </a:spcBef>
              <a:buClr>
                <a:schemeClr val="bg2"/>
              </a:buClr>
              <a:buNone/>
            </a:pPr>
            <a:r>
              <a:rPr lang="en-US" dirty="0">
                <a:latin typeface="Arial" panose="020B0604020202020204" pitchFamily="34" charset="0"/>
                <a:cs typeface="Arial" panose="020B0604020202020204" pitchFamily="34" charset="0"/>
              </a:rPr>
              <a:t>= net purchases of foreign assets</a:t>
            </a:r>
            <a:r>
              <a:rPr lang="en-US" baseline="0" dirty="0">
                <a:latin typeface="Arial" panose="020B0604020202020204" pitchFamily="34" charset="0"/>
                <a:cs typeface="Arial" panose="020B0604020202020204" pitchFamily="34" charset="0"/>
              </a:rPr>
              <a:t> </a:t>
            </a:r>
            <a:r>
              <a:rPr lang="en-US" dirty="0"/>
              <a:t>the country’s purchases of foreign assets minus foreign purchases of domestic assets</a:t>
            </a:r>
          </a:p>
          <a:p>
            <a:pPr marL="342900" indent="-342900">
              <a:spcBef>
                <a:spcPts val="600"/>
              </a:spcBef>
              <a:buClr>
                <a:schemeClr val="tx1"/>
              </a:buClr>
              <a:buSzPct val="100000"/>
              <a:buFont typeface="Arial" panose="020B0604020202020204" pitchFamily="34" charset="0"/>
              <a:buChar char="•"/>
            </a:pPr>
            <a:r>
              <a:rPr lang="en-US" sz="2600" dirty="0"/>
              <a:t>When </a:t>
            </a:r>
            <a:r>
              <a:rPr lang="en-US" sz="2800" b="1" i="1" dirty="0">
                <a:latin typeface="Arial" panose="020B0604020202020204" pitchFamily="34" charset="0"/>
                <a:cs typeface="Arial" panose="020B0604020202020204" pitchFamily="34" charset="0"/>
              </a:rPr>
              <a:t>S</a:t>
            </a:r>
            <a:r>
              <a:rPr lang="en-US" sz="2800" dirty="0">
                <a:latin typeface="Arial" panose="020B0604020202020204" pitchFamily="34" charset="0"/>
                <a:cs typeface="Arial" panose="020B0604020202020204" pitchFamily="34" charset="0"/>
              </a:rPr>
              <a:t> &gt; </a:t>
            </a:r>
            <a:r>
              <a:rPr lang="en-US" sz="2800" b="1" i="1" dirty="0">
                <a:latin typeface="Arial" panose="020B0604020202020204" pitchFamily="34" charset="0"/>
                <a:cs typeface="Arial" panose="020B0604020202020204" pitchFamily="34" charset="0"/>
              </a:rPr>
              <a:t>I</a:t>
            </a:r>
            <a:r>
              <a:rPr lang="en-US" sz="2800" dirty="0">
                <a:latin typeface="Arial" panose="020B0604020202020204" pitchFamily="34" charset="0"/>
                <a:cs typeface="Arial" panose="020B0604020202020204" pitchFamily="34" charset="0"/>
              </a:rPr>
              <a:t>, </a:t>
            </a:r>
            <a:r>
              <a:rPr lang="en-US" sz="2600" dirty="0"/>
              <a:t>country is a net </a:t>
            </a:r>
            <a:r>
              <a:rPr lang="en-US" sz="2600" i="1" dirty="0"/>
              <a:t>lender</a:t>
            </a:r>
          </a:p>
          <a:p>
            <a:pPr marL="342900" indent="-342900">
              <a:spcBef>
                <a:spcPts val="600"/>
              </a:spcBef>
              <a:buClr>
                <a:schemeClr val="tx1"/>
              </a:buClr>
              <a:buSzPct val="100000"/>
              <a:buFont typeface="Arial" panose="020B0604020202020204" pitchFamily="34" charset="0"/>
              <a:buChar char="•"/>
            </a:pPr>
            <a:r>
              <a:rPr lang="en-US" sz="2600" dirty="0"/>
              <a:t>When </a:t>
            </a:r>
            <a:r>
              <a:rPr lang="en-US" sz="2800" b="1" i="1" dirty="0">
                <a:latin typeface="Arial" panose="020B0604020202020204" pitchFamily="34" charset="0"/>
                <a:cs typeface="Arial" panose="020B0604020202020204" pitchFamily="34" charset="0"/>
              </a:rPr>
              <a:t>S</a:t>
            </a:r>
            <a:r>
              <a:rPr lang="en-US" sz="2800" dirty="0">
                <a:latin typeface="Arial" panose="020B0604020202020204" pitchFamily="34" charset="0"/>
                <a:cs typeface="Arial" panose="020B0604020202020204" pitchFamily="34" charset="0"/>
              </a:rPr>
              <a:t> &lt; </a:t>
            </a:r>
            <a:r>
              <a:rPr lang="en-US" sz="2800" b="1" i="1" dirty="0">
                <a:latin typeface="Arial" panose="020B0604020202020204" pitchFamily="34" charset="0"/>
                <a:cs typeface="Arial" panose="020B0604020202020204" pitchFamily="34" charset="0"/>
              </a:rPr>
              <a:t>I</a:t>
            </a:r>
            <a:r>
              <a:rPr lang="en-US" sz="2800" dirty="0">
                <a:latin typeface="Arial" panose="020B0604020202020204" pitchFamily="34" charset="0"/>
                <a:cs typeface="Arial" panose="020B0604020202020204" pitchFamily="34" charset="0"/>
              </a:rPr>
              <a:t>, </a:t>
            </a:r>
            <a:r>
              <a:rPr lang="en-US" sz="2600" dirty="0"/>
              <a:t>country is a net </a:t>
            </a:r>
            <a:r>
              <a:rPr lang="en-US" sz="2600" i="1" dirty="0"/>
              <a:t>borrower</a:t>
            </a:r>
          </a:p>
        </p:txBody>
      </p:sp>
    </p:spTree>
    <p:extLst>
      <p:ext uri="{BB962C8B-B14F-4D97-AF65-F5344CB8AC3E}">
        <p14:creationId xmlns:p14="http://schemas.microsoft.com/office/powerpoint/2010/main" val="2434965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link between trade and capital flows</a:t>
            </a:r>
            <a:endParaRPr lang="en-US" dirty="0"/>
          </a:p>
        </p:txBody>
      </p:sp>
      <p:sp>
        <p:nvSpPr>
          <p:cNvPr id="3" name="Content Placeholder 9"/>
          <p:cNvSpPr>
            <a:spLocks noGrp="1"/>
          </p:cNvSpPr>
          <p:nvPr>
            <p:ph type="body" sz="quarter" idx="10"/>
          </p:nvPr>
        </p:nvSpPr>
        <p:spPr>
          <a:xfrm>
            <a:off x="478361" y="1219686"/>
            <a:ext cx="8326006" cy="2437914"/>
          </a:xfrm>
        </p:spPr>
        <p:txBody>
          <a:bodyPr/>
          <a:lstStyle/>
          <a:p>
            <a:pPr marL="176213">
              <a:spcBef>
                <a:spcPct val="30000"/>
              </a:spcBef>
              <a:tabLst>
                <a:tab pos="1250950" algn="l"/>
                <a:tab pos="2054225" algn="l"/>
              </a:tabLst>
            </a:pPr>
            <a:r>
              <a:rPr lang="en-US" b="1" i="1" dirty="0">
                <a:latin typeface="Arial" panose="020B0604020202020204" pitchFamily="34" charset="0"/>
                <a:cs typeface="Arial" panose="020B0604020202020204" pitchFamily="34" charset="0"/>
              </a:rPr>
              <a:t>NX</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G </a:t>
            </a:r>
            <a:r>
              <a:rPr lang="en-US" dirty="0">
                <a:latin typeface="Arial" panose="020B0604020202020204" pitchFamily="34" charset="0"/>
                <a:cs typeface="Arial" panose="020B0604020202020204" pitchFamily="34" charset="0"/>
              </a:rPr>
              <a:t>)</a:t>
            </a:r>
          </a:p>
          <a:p>
            <a:pPr marL="1143000" indent="63500">
              <a:spcBef>
                <a:spcPct val="30000"/>
              </a:spcBef>
              <a:tabLst>
                <a:tab pos="1250950" algn="l"/>
                <a:tab pos="2054225" algn="l"/>
              </a:tabLst>
            </a:pPr>
            <a:r>
              <a:rPr lang="en-US" i="1" dirty="0">
                <a:latin typeface="Arial" panose="020B0604020202020204" pitchFamily="34" charset="0"/>
                <a:cs typeface="Arial" panose="020B0604020202020204" pitchFamily="34" charset="0"/>
              </a:rPr>
              <a:t>implies</a:t>
            </a:r>
          </a:p>
          <a:p>
            <a:pPr marL="176213">
              <a:spcBef>
                <a:spcPct val="30000"/>
              </a:spcBef>
              <a:tabLst>
                <a:tab pos="1250950" algn="l"/>
                <a:tab pos="2054225" algn="l"/>
              </a:tabLst>
            </a:pPr>
            <a:r>
              <a:rPr lang="en-US" b="1" i="1" dirty="0">
                <a:latin typeface="Arial" panose="020B0604020202020204" pitchFamily="34" charset="0"/>
                <a:cs typeface="Arial" panose="020B0604020202020204" pitchFamily="34" charset="0"/>
              </a:rPr>
              <a:t>NX</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G </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
            </a:r>
          </a:p>
          <a:p>
            <a:pPr marL="176213" indent="738188">
              <a:spcBef>
                <a:spcPct val="30000"/>
              </a:spcBef>
              <a:tabLst>
                <a:tab pos="1250950" algn="l"/>
                <a:tab pos="2054225" algn="l"/>
              </a:tabLst>
            </a:pP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I</a:t>
            </a:r>
          </a:p>
          <a:p>
            <a:pPr marL="176213" algn="ctr">
              <a:spcBef>
                <a:spcPct val="30000"/>
              </a:spcBef>
              <a:tabLst>
                <a:tab pos="1250950" algn="l"/>
                <a:tab pos="2054225" algn="l"/>
              </a:tabLst>
            </a:pPr>
            <a:r>
              <a:rPr lang="en-US" b="1" i="1" dirty="0">
                <a:solidFill>
                  <a:srgbClr val="FF3300"/>
                </a:solidFill>
                <a:latin typeface="Arial" panose="020B0604020202020204" pitchFamily="34" charset="0"/>
                <a:cs typeface="Arial" panose="020B0604020202020204" pitchFamily="34" charset="0"/>
              </a:rPr>
              <a:t>trade balance</a:t>
            </a:r>
            <a:r>
              <a:rPr lang="en-US" dirty="0">
                <a:solidFill>
                  <a:srgbClr val="FF3300"/>
                </a:solidFill>
                <a:latin typeface="Arial" panose="020B0604020202020204" pitchFamily="34" charset="0"/>
                <a:cs typeface="Arial" panose="020B0604020202020204" pitchFamily="34" charset="0"/>
              </a:rPr>
              <a:t> = </a:t>
            </a:r>
            <a:r>
              <a:rPr lang="en-US" b="1" i="1" dirty="0">
                <a:solidFill>
                  <a:srgbClr val="FF3300"/>
                </a:solidFill>
                <a:latin typeface="Arial" panose="020B0604020202020204" pitchFamily="34" charset="0"/>
                <a:cs typeface="Arial" panose="020B0604020202020204" pitchFamily="34" charset="0"/>
              </a:rPr>
              <a:t>net capital outflow</a:t>
            </a:r>
          </a:p>
        </p:txBody>
      </p:sp>
      <p:sp>
        <p:nvSpPr>
          <p:cNvPr id="11" name="Content Placeholder 9"/>
          <p:cNvSpPr txBox="1">
            <a:spLocks noGrp="1" noChangeArrowheads="1"/>
          </p:cNvSpPr>
          <p:nvPr>
            <p:ph sz="quarter" idx="12"/>
          </p:nvPr>
        </p:nvSpPr>
        <p:spPr bwMode="auto">
          <a:xfrm>
            <a:off x="1474140" y="4090898"/>
            <a:ext cx="6183021" cy="1420812"/>
          </a:xfrm>
          <a:prstGeom prst="rect">
            <a:avLst/>
          </a:prstGeom>
          <a:solidFill>
            <a:srgbClr val="FFE0C1"/>
          </a:solidFill>
          <a:ln>
            <a:noFill/>
          </a:ln>
          <a:effectLst>
            <a:outerShdw blurRad="50800" dist="38100" dir="2700000" algn="tl" rotWithShape="0">
              <a:prstClr val="black">
                <a:alpha val="40000"/>
              </a:prstClr>
            </a:outerShdw>
          </a:effectLst>
        </p:spPr>
        <p:txBody>
          <a:bodyPr tIns="0" bIns="91440" anchor="ctr" anchorCtr="1"/>
          <a:lstStyle>
            <a:lvl1pPr marL="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15000"/>
              </a:lnSpc>
              <a:spcBef>
                <a:spcPct val="50000"/>
              </a:spcBef>
            </a:pPr>
            <a:r>
              <a:rPr lang="en-US" sz="2800" dirty="0">
                <a:latin typeface="Arial" panose="020B0604020202020204" pitchFamily="34" charset="0"/>
                <a:cs typeface="Arial" panose="020B0604020202020204" pitchFamily="34" charset="0"/>
              </a:rPr>
              <a:t>Thus,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 country with a trade deficit (</a:t>
            </a:r>
            <a:r>
              <a:rPr lang="en-US" sz="2800" b="1" i="1" dirty="0">
                <a:latin typeface="Arial" panose="020B0604020202020204" pitchFamily="34" charset="0"/>
                <a:cs typeface="Arial" panose="020B0604020202020204" pitchFamily="34" charset="0"/>
              </a:rPr>
              <a:t>NX</a:t>
            </a:r>
            <a:r>
              <a:rPr lang="en-US" sz="2800" dirty="0">
                <a:latin typeface="Arial" panose="020B0604020202020204" pitchFamily="34" charset="0"/>
                <a:cs typeface="Arial" panose="020B0604020202020204" pitchFamily="34" charset="0"/>
              </a:rPr>
              <a:t> &lt; </a:t>
            </a:r>
            <a:r>
              <a:rPr lang="en-US" sz="2800" b="1" dirty="0">
                <a:latin typeface="Arial" panose="020B0604020202020204" pitchFamily="34" charset="0"/>
                <a:cs typeface="Arial" panose="020B0604020202020204" pitchFamily="34" charset="0"/>
              </a:rPr>
              <a:t>0</a:t>
            </a:r>
            <a:r>
              <a:rPr lang="en-US" sz="2800" dirty="0">
                <a:latin typeface="Arial" panose="020B0604020202020204" pitchFamily="34" charset="0"/>
                <a:cs typeface="Arial" panose="020B0604020202020204" pitchFamily="34" charset="0"/>
              </a:rPr>
              <a:t>)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is a net borrower (</a:t>
            </a:r>
            <a:r>
              <a:rPr lang="en-US" sz="2800" b="1" i="1" dirty="0">
                <a:latin typeface="Arial" panose="020B0604020202020204" pitchFamily="34" charset="0"/>
                <a:cs typeface="Arial" panose="020B0604020202020204" pitchFamily="34" charset="0"/>
              </a:rPr>
              <a:t>S</a:t>
            </a:r>
            <a:r>
              <a:rPr lang="en-US" sz="2800" dirty="0">
                <a:latin typeface="Arial" panose="020B0604020202020204" pitchFamily="34" charset="0"/>
                <a:cs typeface="Arial" panose="020B0604020202020204" pitchFamily="34" charset="0"/>
              </a:rPr>
              <a:t> &lt;</a:t>
            </a:r>
            <a:r>
              <a:rPr lang="en-US" sz="1200"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I </a:t>
            </a: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95401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rgbClr val="0E5229"/>
            </a:gs>
            <a:gs pos="2000">
              <a:srgbClr val="043333"/>
            </a:gs>
          </a:gsLst>
          <a:lin ang="5400000" scaled="1"/>
        </a:grad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a:xfrm>
            <a:off x="302507" y="1506946"/>
            <a:ext cx="2651993" cy="1931993"/>
          </a:xfrm>
          <a:noFill/>
          <a:ln>
            <a:noFill/>
          </a:ln>
        </p:spPr>
        <p:txBody>
          <a:bodyPr vert="horz" wrap="square" lIns="91440" tIns="45720" rIns="91440" bIns="45720" numCol="1" anchor="t" anchorCtr="0" compatLnSpc="1">
            <a:prstTxWarp prst="textNoShape">
              <a:avLst/>
            </a:prstTxWarp>
          </a:bodyPr>
          <a:lstStyle/>
          <a:p>
            <a:r>
              <a:rPr lang="en-US" dirty="0"/>
              <a:t>Saving, investment, and the trade balance 1960–2014</a:t>
            </a:r>
          </a:p>
        </p:txBody>
      </p:sp>
      <p:pic>
        <p:nvPicPr>
          <p:cNvPr id="6" name="Picture Placeholder 3" descr="Two graphs are shown. The first graph is a line graph to compare the U.S. trade balance over a 50 year period. The Y axis is the percentage of GDP negative 6 to 2. All numbers with values below zero indicate a trade deficit. All numbers with values above zero indicate a trade surplus.&#10;The X axis lists the years from 1960 to 2015 in five-year intervals.&#10;The table presents the approximate results.&#10;Year, 1960; Percentage GDP, 0.75;&#10;Year, 1965; Percentage GDP, 0.1;&#10;Year, 1970; Percentage GDP, negative 0.1;&#10;Year, 1975; Percentage GDP, negative 2;&#10;Year, 1980; Percentage GDP, negative 0.5;&#10;Year, 1985; Percentage GDP, negative 2.75;&#10;Year, 1990; Percentage GDP, negative 2;&#10;Year, 1995; Percentage GDP, negative 1;&#10;Year, 2000; Percentage GDP, negative 3.25;&#10;Year, 2005; Percentage GDP, negative 5.25;&#10;Year, 2010; Percentage GDP, negative 3;&#10;Year, 2015; Percentage GDP, negative 2.5.  &#10;There are sharp rises and falls after 1975. At no point after 1970 does the trade balance run a surplus.&#10;The second graph is a line graph to compare the U.S. saving and investment over a 50 year period. The Y axis is the percentage of GDP 10 to 26.&#10;The X axis lists the years from 1965to 2010 in five-year intervals.&#10;There are two lines: Savings and Investment.&#10;The table presents the approximate results.&#10;Year, 1960; Savings, 22.5; Investment, 23.5;&#10;Year, 1965; Savings, 24.5; Investment, 24;&#10;Year, 1970; Savings, 22; Investment, 21.75;&#10;Year, 1975; Savings, 21.75; Investment, 20;&#10;Year, 1980; Savings, 23; Investment, 23.25;&#10;Year, 1985; Savings, 22; Investment, 25.75;&#10;Year, 1990; Savings, 21; Investment, 22.5;&#10;Year, 1995; Savings, 20; Investment, 22;&#10;Year, 2000; Savings, 19; Investment, 22.5;&#10;Year, 2005; Savings, 18; Investment, 23;&#10;Year, 2010; Savings, 16; Investment, 19. &#10;From 1960 to 1983, the savings and investment lines ran close together.&#10;Prior to 1980, savings were higher than investment. &#10;Around 1985, the gap between savings and investment becomes larger, with investment being higher. &#10;The two lines tend to mirror each other in terms of rises and falls, even when the gap widens."/>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tretch>
            <a:fillRect/>
          </a:stretch>
        </p:blipFill>
        <p:spPr>
          <a:xfrm>
            <a:off x="3337555" y="597996"/>
            <a:ext cx="5084842" cy="5683999"/>
          </a:xfrm>
          <a:prstGeom prst="rect">
            <a:avLst/>
          </a:prstGeom>
        </p:spPr>
      </p:pic>
    </p:spTree>
    <p:extLst>
      <p:ext uri="{BB962C8B-B14F-4D97-AF65-F5344CB8AC3E}">
        <p14:creationId xmlns:p14="http://schemas.microsoft.com/office/powerpoint/2010/main" val="3145168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emplate">
  <a:themeElements>
    <a:clrScheme name="Siegle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id="{FA3B88C8-922C-4696-B2FB-A6EA8F51BB86}" vid="{137859DA-54B3-48D7-89F4-0E799085298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w:document xmlns:w="http://schemas.openxmlformats.org/wordprocessingml/2006/main">
  <RequestId>e9c14cfc-fef6-49e8-83ba-40c02b01c4a1</RequestId>
  <RequestDate>2/10/2021 10:28:48 AM</RequestDate>
</w:document>
</file>

<file path=customXml/itemProps1.xml><?xml version="1.0" encoding="utf-8"?>
<ds:datastoreItem xmlns:ds="http://schemas.openxmlformats.org/officeDocument/2006/customXml" ds:itemID="{423773AB-8A4D-7B4E-AEA5-E4D6451FB2E7}">
  <ds:schemaRefs>
    <ds:schemaRef ds:uri="http://schemas.openxmlformats.org/wordprocessingml/2006/main"/>
  </ds:schemaRefs>
</ds:datastoreItem>
</file>

<file path=docProps/app.xml><?xml version="1.0" encoding="utf-8"?>
<Properties xmlns="http://schemas.openxmlformats.org/officeDocument/2006/extended-properties" xmlns:vt="http://schemas.openxmlformats.org/officeDocument/2006/docPropsVTypes">
  <Template/>
  <TotalTime>4848</TotalTime>
  <Words>6044</Words>
  <Application>Microsoft Macintosh PowerPoint</Application>
  <PresentationFormat>On-screen Show (4:3)</PresentationFormat>
  <Paragraphs>482</Paragraphs>
  <Slides>58</Slides>
  <Notes>58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7" baseType="lpstr">
      <vt:lpstr>Arial</vt:lpstr>
      <vt:lpstr>Arial Narrow</vt:lpstr>
      <vt:lpstr>Calibri</vt:lpstr>
      <vt:lpstr>Symbol</vt:lpstr>
      <vt:lpstr>Tahoma</vt:lpstr>
      <vt:lpstr>Times New Roman</vt:lpstr>
      <vt:lpstr>Wingdings</vt:lpstr>
      <vt:lpstr>Template</vt:lpstr>
      <vt:lpstr>Equation</vt:lpstr>
      <vt:lpstr>The Open Economy</vt:lpstr>
      <vt:lpstr>IN THIS CHAPTER, YOU WILL LEARN:</vt:lpstr>
      <vt:lpstr>Imports and exports of selected countries, 2013</vt:lpstr>
      <vt:lpstr>In an open economy,</vt:lpstr>
      <vt:lpstr>The national income identity in an open economy</vt:lpstr>
      <vt:lpstr>Trade surpluses and deficits</vt:lpstr>
      <vt:lpstr>International capital flows</vt:lpstr>
      <vt:lpstr>The link between trade and capital flows</vt:lpstr>
      <vt:lpstr>Saving, investment, and the trade balance 1960–2014</vt:lpstr>
      <vt:lpstr>U.S.: the world’s largest debtor nation</vt:lpstr>
      <vt:lpstr>Saving and investment in a small open economy</vt:lpstr>
      <vt:lpstr>National saving: The supply of loanable funds</vt:lpstr>
      <vt:lpstr>Assumptions about capital flows</vt:lpstr>
      <vt:lpstr>Investment: The demand for loanable funds</vt:lpstr>
      <vt:lpstr>If the economy were closed…</vt:lpstr>
      <vt:lpstr>But in a small open economy…</vt:lpstr>
      <vt:lpstr>Three experiments:</vt:lpstr>
      <vt:lpstr>1. Fiscal policy at home (1 of 2)</vt:lpstr>
      <vt:lpstr>NX and the federal budget deficit (% of GDP), 1965–2014</vt:lpstr>
      <vt:lpstr>2. Fiscal policy abroad</vt:lpstr>
      <vt:lpstr>NOW YOU TRY 3. An increase in investment demand</vt:lpstr>
      <vt:lpstr>NOW YOU TRY 3. An increase in investment demand, answers</vt:lpstr>
      <vt:lpstr>The nominal exchange rate</vt:lpstr>
      <vt:lpstr>The real exchange rate</vt:lpstr>
      <vt:lpstr>Understanding the units of ε</vt:lpstr>
      <vt:lpstr>~ McZample ~</vt:lpstr>
      <vt:lpstr>ε in the real world and our model</vt:lpstr>
      <vt:lpstr>How NX depends on ε</vt:lpstr>
      <vt:lpstr>U.S. net exports and the real exchange rate, 1973–2015</vt:lpstr>
      <vt:lpstr>The net exports function</vt:lpstr>
      <vt:lpstr>The NX curve for the United States, part 1</vt:lpstr>
      <vt:lpstr>The NX curve for the United States, part 2</vt:lpstr>
      <vt:lpstr>How ε is determined (1 of 2)</vt:lpstr>
      <vt:lpstr>How ε is determined (2 of 2)</vt:lpstr>
      <vt:lpstr>Interpretation: Supply and demand in the foreign exchange market</vt:lpstr>
      <vt:lpstr>Four experiments</vt:lpstr>
      <vt:lpstr>1. Fiscal policy at home (2 of 2)</vt:lpstr>
      <vt:lpstr>1. Fiscal policy abroad</vt:lpstr>
      <vt:lpstr>NOW YOU TRY 3. Increase in investment demand</vt:lpstr>
      <vt:lpstr>NOW YOU TRY 3. Increase in investment demand, answers</vt:lpstr>
      <vt:lpstr>4. Trade policy to restrict imports, part 1</vt:lpstr>
      <vt:lpstr>4. Trade policy to restrict imports, part 2</vt:lpstr>
      <vt:lpstr>The determinants of the nominal exchange rate, part 1</vt:lpstr>
      <vt:lpstr>The determinants of the nominal exchange rate, part 2</vt:lpstr>
      <vt:lpstr>The determinants of the nominal exchange rate, part 3</vt:lpstr>
      <vt:lpstr>Inflation differentials and nominal exchange rates for a cross section of countries</vt:lpstr>
      <vt:lpstr>Purchasing-power parity (PPP), part 1</vt:lpstr>
      <vt:lpstr>Purchasing-power parity (PPP), part 2</vt:lpstr>
      <vt:lpstr>Purchasing-power parity (PPP), part 3</vt:lpstr>
      <vt:lpstr>Does PPP hold in the real world?</vt:lpstr>
      <vt:lpstr>CASE STUDY: The Reagan Deficits Revisited</vt:lpstr>
      <vt:lpstr>The U.S. as a large open economy</vt:lpstr>
      <vt:lpstr>A fiscal expansion in three models</vt:lpstr>
      <vt:lpstr>CHAPTER SUMMARY, PART 1</vt:lpstr>
      <vt:lpstr>CHAPTER SUMMARY, PART 2</vt:lpstr>
      <vt:lpstr>CHAPTER SUMMARY, PART 3</vt:lpstr>
      <vt:lpstr>CHAPTER SUMMARY, PART 4</vt:lpstr>
      <vt:lpstr>CHAPTER SUMMARY, PART 5</vt:lpstr>
    </vt:vector>
  </TitlesOfParts>
  <Company>UNLV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The Open Economy</dc:title>
  <dc:creator>mankiw</dc:creator>
  <cp:lastModifiedBy>Paolo Ermano</cp:lastModifiedBy>
  <cp:revision>527</cp:revision>
  <dcterms:created xsi:type="dcterms:W3CDTF">2006-04-29T00:50:43Z</dcterms:created>
  <dcterms:modified xsi:type="dcterms:W3CDTF">2021-03-16T11:45:05Z</dcterms:modified>
</cp:coreProperties>
</file>