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1" r:id="rId2"/>
  </p:sldMasterIdLst>
  <p:notesMasterIdLst>
    <p:notesMasterId r:id="rId41"/>
  </p:notesMasterIdLst>
  <p:sldIdLst>
    <p:sldId id="497" r:id="rId3"/>
    <p:sldId id="498" r:id="rId4"/>
    <p:sldId id="409" r:id="rId5"/>
    <p:sldId id="410" r:id="rId6"/>
    <p:sldId id="499" r:id="rId7"/>
    <p:sldId id="500" r:id="rId8"/>
    <p:sldId id="413" r:id="rId9"/>
    <p:sldId id="414" r:id="rId10"/>
    <p:sldId id="415" r:id="rId11"/>
    <p:sldId id="416" r:id="rId12"/>
    <p:sldId id="417" r:id="rId13"/>
    <p:sldId id="418" r:id="rId14"/>
    <p:sldId id="419" r:id="rId15"/>
    <p:sldId id="420"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96" r:id="rId29"/>
    <p:sldId id="436" r:id="rId30"/>
    <p:sldId id="445" r:id="rId31"/>
    <p:sldId id="446" r:id="rId32"/>
    <p:sldId id="447" r:id="rId33"/>
    <p:sldId id="442" r:id="rId34"/>
    <p:sldId id="443" r:id="rId35"/>
    <p:sldId id="444" r:id="rId36"/>
    <p:sldId id="378" r:id="rId37"/>
    <p:sldId id="406" r:id="rId38"/>
    <p:sldId id="407" r:id="rId39"/>
    <p:sldId id="40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Marburger" initials="DM" lastIdx="6" clrIdx="0"/>
  <p:cmAuthor id="2" name="kitty wilson" initials="kw" lastIdx="9" clrIdx="1">
    <p:extLst>
      <p:ext uri="{19B8F6BF-5375-455C-9EA6-DF929625EA0E}">
        <p15:presenceInfo xmlns:p15="http://schemas.microsoft.com/office/powerpoint/2012/main" userId="9f215fe52c276b11" providerId="Windows Live"/>
      </p:ext>
    </p:extLst>
  </p:cmAuthor>
  <p:cmAuthor id="3" name="kim welsh" initials="kw" lastIdx="4" clrIdx="2">
    <p:extLst>
      <p:ext uri="{19B8F6BF-5375-455C-9EA6-DF929625EA0E}">
        <p15:presenceInfo xmlns:p15="http://schemas.microsoft.com/office/powerpoint/2012/main" userId="kim wel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E5229"/>
    <a:srgbClr val="043333"/>
    <a:srgbClr val="198A46"/>
    <a:srgbClr val="22B35B"/>
    <a:srgbClr val="00006E"/>
    <a:srgbClr val="FFEAD5"/>
    <a:srgbClr val="E41F07"/>
    <a:srgbClr val="CCCCCC"/>
    <a:srgbClr val="135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463" autoAdjust="0"/>
  </p:normalViewPr>
  <p:slideViewPr>
    <p:cSldViewPr snapToGrid="0">
      <p:cViewPr varScale="1">
        <p:scale>
          <a:sx n="105" d="100"/>
          <a:sy n="105" d="100"/>
        </p:scale>
        <p:origin x="1280" y="192"/>
      </p:cViewPr>
      <p:guideLst>
        <p:guide orient="horz" pos="3172"/>
        <p:guide pos="4969"/>
      </p:guideLst>
    </p:cSldViewPr>
  </p:slideViewPr>
  <p:outlineViewPr>
    <p:cViewPr>
      <p:scale>
        <a:sx n="33" d="100"/>
        <a:sy n="33" d="100"/>
      </p:scale>
      <p:origin x="0" y="-17184"/>
    </p:cViewPr>
  </p:outlineViewPr>
  <p:notesTextViewPr>
    <p:cViewPr>
      <p:scale>
        <a:sx n="125" d="100"/>
        <a:sy n="125" d="100"/>
      </p:scale>
      <p:origin x="0" y="0"/>
    </p:cViewPr>
  </p:notesTextViewPr>
  <p:sorterViewPr>
    <p:cViewPr>
      <p:scale>
        <a:sx n="100" d="100"/>
        <a:sy n="100" d="100"/>
      </p:scale>
      <p:origin x="0" y="9296"/>
    </p:cViewPr>
  </p:sorterViewPr>
  <p:notesViewPr>
    <p:cSldViewPr snapToGrid="0">
      <p:cViewPr>
        <p:scale>
          <a:sx n="80" d="100"/>
          <a:sy n="80" d="100"/>
        </p:scale>
        <p:origin x="-1368" y="-7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has lots of data. Some of it is in the textbook (or is an updated version of what’s in the textbook), and some is additional data, including data that supports some of the textbook’s key points about the causes of the natural rate of unemployment.  </a:t>
            </a:r>
          </a:p>
          <a:p>
            <a:endParaRPr lang="en-US" dirty="0"/>
          </a:p>
          <a:p>
            <a:r>
              <a:rPr lang="en-US" dirty="0"/>
              <a:t>Yet, it is one of the shorter chapters. It is also less difficult than the preceding chapters. So, most professors are able to cover this material more quickly than usual.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163558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CAE4FA-BD3F-4A4A-B9F0-0DC4D18B2663}" type="slidenum">
              <a:rPr lang="en-US"/>
              <a:pPr>
                <a:defRPr/>
              </a:pPr>
              <a:t>9</a:t>
            </a:fld>
            <a:endParaRPr lang="en-US" dirty="0"/>
          </a:p>
        </p:txBody>
      </p:sp>
      <p:sp>
        <p:nvSpPr>
          <p:cNvPr id="89091" name="Rectangle 2"/>
          <p:cNvSpPr>
            <a:spLocks noGrp="1" noRot="1" noChangeAspect="1" noChangeArrowheads="1" noTextEdit="1"/>
          </p:cNvSpPr>
          <p:nvPr>
            <p:ph type="sldImg"/>
          </p:nvPr>
        </p:nvSpPr>
        <p:spPr>
          <a:xfrm>
            <a:off x="1144588" y="685800"/>
            <a:ext cx="4572000" cy="3429000"/>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76721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75354A-C7B7-44E1-A793-662FC475EE57}" type="slidenum">
              <a:rPr lang="en-US"/>
              <a:pPr>
                <a:defRPr/>
              </a:pPr>
              <a:t>10</a:t>
            </a:fld>
            <a:endParaRPr lang="en-US" dirty="0"/>
          </a:p>
        </p:txBody>
      </p:sp>
      <p:sp>
        <p:nvSpPr>
          <p:cNvPr id="90115" name="Rectangle 2"/>
          <p:cNvSpPr>
            <a:spLocks noGrp="1" noRot="1" noChangeAspect="1" noChangeArrowheads="1" noTextEdit="1"/>
          </p:cNvSpPr>
          <p:nvPr>
            <p:ph type="sldImg"/>
          </p:nvPr>
        </p:nvSpPr>
        <p:spPr>
          <a:xfrm>
            <a:off x="1144588" y="685800"/>
            <a:ext cx="4572000" cy="3429000"/>
          </a:xfrm>
          <a:ln/>
        </p:spPr>
      </p:sp>
      <p:sp>
        <p:nvSpPr>
          <p:cNvPr id="901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1098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E8A639-2E01-4B81-B52B-3555487EB25E}" type="slidenum">
              <a:rPr lang="en-US"/>
              <a:pPr>
                <a:defRPr/>
              </a:pPr>
              <a:t>11</a:t>
            </a:fld>
            <a:endParaRPr lang="en-US" dirty="0"/>
          </a:p>
        </p:txBody>
      </p:sp>
      <p:sp>
        <p:nvSpPr>
          <p:cNvPr id="91139" name="Rectangle 2"/>
          <p:cNvSpPr>
            <a:spLocks noGrp="1" noRot="1" noChangeAspect="1" noChangeArrowheads="1" noTextEdit="1"/>
          </p:cNvSpPr>
          <p:nvPr>
            <p:ph type="sldImg"/>
          </p:nvPr>
        </p:nvSpPr>
        <p:spPr>
          <a:xfrm>
            <a:off x="1144588" y="685800"/>
            <a:ext cx="4572000" cy="3429000"/>
          </a:xfrm>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9532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541075-CD70-437E-976F-1F4FB6973E3F}" type="slidenum">
              <a:rPr lang="en-US"/>
              <a:pPr>
                <a:defRPr/>
              </a:pPr>
              <a:t>12</a:t>
            </a:fld>
            <a:endParaRPr lang="en-US" dirty="0"/>
          </a:p>
        </p:txBody>
      </p:sp>
      <p:sp>
        <p:nvSpPr>
          <p:cNvPr id="92163" name="Rectangle 2"/>
          <p:cNvSpPr>
            <a:spLocks noGrp="1" noRot="1" noChangeAspect="1" noChangeArrowheads="1" noTextEdit="1"/>
          </p:cNvSpPr>
          <p:nvPr>
            <p:ph type="sldImg"/>
          </p:nvPr>
        </p:nvSpPr>
        <p:spPr>
          <a:xfrm>
            <a:off x="1144588" y="685800"/>
            <a:ext cx="4572000" cy="3429000"/>
          </a:xfrm>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5902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321FAE-6CD2-4706-B2AD-7B11A8C0A7D7}" type="slidenum">
              <a:rPr lang="en-US"/>
              <a:pPr>
                <a:defRPr/>
              </a:pPr>
              <a:t>13</a:t>
            </a:fld>
            <a:endParaRPr lang="en-US" dirty="0"/>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Sometimes the unemployment caused by sectoral shifts is severe.  </a:t>
            </a:r>
          </a:p>
          <a:p>
            <a:endParaRPr lang="en-US" dirty="0"/>
          </a:p>
          <a:p>
            <a:r>
              <a:rPr lang="en-US" dirty="0"/>
              <a:t>Due to increasing imports of cheaper foreign-made textiles (particularly since the expiration in 2005 of long-standing quotas on textiles from China), the U.S. textile industry has been in decline for years.  Tens of thousands of workers in this industry have lost jobs.  </a:t>
            </a:r>
          </a:p>
          <a:p>
            <a:endParaRPr lang="en-US" dirty="0"/>
          </a:p>
          <a:p>
            <a:r>
              <a:rPr lang="en-US" dirty="0"/>
              <a:t>Many of these workers are in their 50s and have worked in this industry for decades.  Such workers are unlikely to have the skills necessary to get jobs available in newly booming industries, and they are less likely to invest in the acquisition of the necessary skills for these jobs.  Hence, such workers are at greater risk for becoming “discouraged workers.”  </a:t>
            </a:r>
          </a:p>
          <a:p>
            <a:endParaRPr lang="en-US" dirty="0"/>
          </a:p>
        </p:txBody>
      </p:sp>
    </p:spTree>
    <p:extLst>
      <p:ext uri="{BB962C8B-B14F-4D97-AF65-F5344CB8AC3E}">
        <p14:creationId xmlns:p14="http://schemas.microsoft.com/office/powerpoint/2010/main" val="390978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1F88D49-380D-4281-B98E-7FCB26B3840B}" type="slidenum">
              <a:rPr lang="en-US" smtClean="0"/>
              <a:pPr/>
              <a:t>14</a:t>
            </a:fld>
            <a:endParaRPr lang="en-US" dirty="0"/>
          </a:p>
        </p:txBody>
      </p:sp>
      <p:sp>
        <p:nvSpPr>
          <p:cNvPr id="95236" name="Rectangle 3"/>
          <p:cNvSpPr>
            <a:spLocks noGrp="1" noChangeArrowheads="1"/>
          </p:cNvSpPr>
          <p:nvPr>
            <p:ph type="body" idx="1"/>
          </p:nvPr>
        </p:nvSpPr>
        <p:spPr/>
        <p:txBody>
          <a:bodyPr/>
          <a:lstStyle/>
          <a:p>
            <a:r>
              <a:rPr lang="en-US" dirty="0"/>
              <a:t>Most of the examples on this slide and the previous ones are big changes that have occurred over many years. These examples give students a good idea of what sectoral shifts are. Perhaps more important for the natural rate, though, are the many smaller changes that occur more frequently.  Ours is a dynamic economy:  the structure of demand is shifting almost continuously due to changes in preferences, technology, and the location of production. As a result, there is a near-continual flow of newly frictionally unemployed workers.  </a:t>
            </a:r>
          </a:p>
          <a:p>
            <a:endParaRPr lang="en-US" dirty="0"/>
          </a:p>
          <a:p>
            <a:r>
              <a:rPr lang="en-US" dirty="0"/>
              <a:t>Sectoral shifts are distinct from recessions (which also cause unemployment).  In recessions, there is a general fall in demand across industries, and the unemployment that results is cyclical. Sectoral shifts, though, are changes in the composition of demand across industries and lead to frictional unemployment, as described above. </a:t>
            </a:r>
          </a:p>
          <a:p>
            <a:endParaRPr lang="en-US" dirty="0"/>
          </a:p>
          <a:p>
            <a:r>
              <a:rPr lang="en-US" dirty="0"/>
              <a:t>Source of health expenditure data:</a:t>
            </a:r>
          </a:p>
          <a:p>
            <a:r>
              <a:rPr lang="en-US" dirty="0"/>
              <a:t>http://www.cms.hhs.gov/NationalHealthExpendData/02_NationalHealthAccountsHistorical.asp#TopOfPage</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779422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286E8E-196F-4383-9AA2-F661DF4D4089}" type="slidenum">
              <a:rPr lang="en-US"/>
              <a:pPr>
                <a:defRPr/>
              </a:pPr>
              <a:t>15</a:t>
            </a:fld>
            <a:endParaRPr lang="en-US" dirty="0"/>
          </a:p>
        </p:txBody>
      </p:sp>
      <p:sp>
        <p:nvSpPr>
          <p:cNvPr id="9625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6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dirty="0"/>
              <a:t>You might want to “hide” (omit) this slide from your presentation if you plan on doing the class discussion in Slide 27, which asks students to think of things the government can do to try to reduce the natural rate of unemployment.  </a:t>
            </a:r>
          </a:p>
        </p:txBody>
      </p:sp>
    </p:spTree>
    <p:extLst>
      <p:ext uri="{BB962C8B-B14F-4D97-AF65-F5344CB8AC3E}">
        <p14:creationId xmlns:p14="http://schemas.microsoft.com/office/powerpoint/2010/main" val="313007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EBE884-67BC-43B6-9A2C-9E1256BE4D14}" type="slidenum">
              <a:rPr lang="en-US"/>
              <a:pPr>
                <a:defRPr/>
              </a:pPr>
              <a:t>16</a:t>
            </a:fld>
            <a:endParaRPr lang="en-US" dirty="0"/>
          </a:p>
        </p:txBody>
      </p:sp>
      <p:sp>
        <p:nvSpPr>
          <p:cNvPr id="97283"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dirty="0"/>
              <a:t>The text includes a nice case study on unemployment insurance (p.192). It discusses evidence showing that unemployment insurance reduces the job finding rate.  </a:t>
            </a:r>
          </a:p>
        </p:txBody>
      </p:sp>
    </p:spTree>
    <p:extLst>
      <p:ext uri="{BB962C8B-B14F-4D97-AF65-F5344CB8AC3E}">
        <p14:creationId xmlns:p14="http://schemas.microsoft.com/office/powerpoint/2010/main" val="3225888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363E18-A66A-40B3-BB07-75E98550BB45}" type="slidenum">
              <a:rPr lang="en-US"/>
              <a:pPr>
                <a:defRPr/>
              </a:pPr>
              <a:t>17</a:t>
            </a:fld>
            <a:endParaRPr lang="en-US" dirty="0"/>
          </a:p>
        </p:txBody>
      </p:sp>
      <p:sp>
        <p:nvSpPr>
          <p:cNvPr id="98307"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83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dirty="0"/>
          </a:p>
        </p:txBody>
      </p:sp>
    </p:spTree>
    <p:extLst>
      <p:ext uri="{BB962C8B-B14F-4D97-AF65-F5344CB8AC3E}">
        <p14:creationId xmlns:p14="http://schemas.microsoft.com/office/powerpoint/2010/main" val="62847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83EA7E-89B6-400D-87F7-EAE0B1EF4A6A}" type="slidenum">
              <a:rPr lang="en-US"/>
              <a:pPr>
                <a:defRPr/>
              </a:pPr>
              <a:t>18</a:t>
            </a:fld>
            <a:endParaRPr lang="en-US" dirty="0"/>
          </a:p>
        </p:txBody>
      </p:sp>
      <p:sp>
        <p:nvSpPr>
          <p:cNvPr id="99331" name="Rectangle 2"/>
          <p:cNvSpPr>
            <a:spLocks noGrp="1" noRot="1" noChangeAspect="1" noChangeArrowheads="1" noTextEdit="1"/>
          </p:cNvSpPr>
          <p:nvPr>
            <p:ph type="sldImg"/>
          </p:nvPr>
        </p:nvSpPr>
        <p:spPr>
          <a:xfrm>
            <a:off x="1144588" y="685800"/>
            <a:ext cx="4572000" cy="3429000"/>
          </a:xfrm>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8115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dirty="0"/>
          </a:p>
        </p:txBody>
      </p:sp>
    </p:spTree>
    <p:extLst>
      <p:ext uri="{BB962C8B-B14F-4D97-AF65-F5344CB8AC3E}">
        <p14:creationId xmlns:p14="http://schemas.microsoft.com/office/powerpoint/2010/main" val="728744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BE713A-CB10-4651-AE5E-ED0429C3D52A}" type="slidenum">
              <a:rPr lang="en-US"/>
              <a:pPr>
                <a:defRPr/>
              </a:pPr>
              <a:t>19</a:t>
            </a:fld>
            <a:endParaRPr lang="en-US" dirty="0"/>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Figure 7-3 on </a:t>
            </a:r>
            <a:r>
              <a:rPr lang="en-US" i="1" dirty="0"/>
              <a:t>p.190.</a:t>
            </a:r>
          </a:p>
          <a:p>
            <a:endParaRPr lang="en-US" dirty="0"/>
          </a:p>
        </p:txBody>
      </p:sp>
    </p:spTree>
    <p:extLst>
      <p:ext uri="{BB962C8B-B14F-4D97-AF65-F5344CB8AC3E}">
        <p14:creationId xmlns:p14="http://schemas.microsoft.com/office/powerpoint/2010/main" val="318075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31CD2B-DDFF-4DAC-8F21-C494EDFD1D37}" type="slidenum">
              <a:rPr lang="en-US"/>
              <a:pPr>
                <a:defRPr/>
              </a:pPr>
              <a:t>20</a:t>
            </a:fld>
            <a:endParaRPr lang="en-US" dirty="0"/>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Other texts define “structural unemployment” as unemployment that results from a mismatch between the skills or locations of workers and the skill or location requirements of job openings. This would occur, for example, if there were a decrease in demand for domestic steel (and hence steel workers) and a simultaneous increase in demand for financial consulting services (and hence employees of such firms).  </a:t>
            </a:r>
          </a:p>
          <a:p>
            <a:endParaRPr lang="en-US" dirty="0"/>
          </a:p>
          <a:p>
            <a:r>
              <a:rPr lang="en-US" dirty="0"/>
              <a:t>However, if wages are perfectly flexible, then the decrease in demand for steel workers would simply cause their wage to fall until all were again employed, and the increase in demand for workers in financial firms would simply increase until equilibrium in that labor market was reestablished. So, the critical ingredient for structural unemployment is wage rigidity</a:t>
            </a:r>
            <a:r>
              <a:rPr lang="en-US" dirty="0">
                <a:latin typeface="Calibri" panose="020F0502020204030204" pitchFamily="34" charset="0"/>
                <a:cs typeface="Calibri" panose="020F0502020204030204" pitchFamily="34" charset="0"/>
              </a:rPr>
              <a:t>—</a:t>
            </a:r>
            <a:r>
              <a:rPr lang="en-US" dirty="0"/>
              <a:t>hence, Mankiw’s definition.  </a:t>
            </a:r>
          </a:p>
          <a:p>
            <a:endParaRPr lang="en-US" dirty="0"/>
          </a:p>
          <a:p>
            <a:endParaRPr lang="en-US" dirty="0"/>
          </a:p>
          <a:p>
            <a:endParaRPr lang="en-US" dirty="0"/>
          </a:p>
        </p:txBody>
      </p:sp>
    </p:spTree>
    <p:extLst>
      <p:ext uri="{BB962C8B-B14F-4D97-AF65-F5344CB8AC3E}">
        <p14:creationId xmlns:p14="http://schemas.microsoft.com/office/powerpoint/2010/main" val="1813573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48AB2C-FF74-463B-9D88-2398ACC93AC8}" type="slidenum">
              <a:rPr lang="en-US"/>
              <a:pPr>
                <a:defRPr/>
              </a:pPr>
              <a:t>21</a:t>
            </a:fld>
            <a:endParaRPr lang="en-US" dirty="0"/>
          </a:p>
        </p:txBody>
      </p:sp>
      <p:sp>
        <p:nvSpPr>
          <p:cNvPr id="102403" name="Rectangle 2"/>
          <p:cNvSpPr>
            <a:spLocks noGrp="1" noRot="1" noChangeAspect="1" noChangeArrowheads="1" noTextEdit="1"/>
          </p:cNvSpPr>
          <p:nvPr>
            <p:ph type="sldImg"/>
          </p:nvPr>
        </p:nvSpPr>
        <p:spPr>
          <a:xfrm>
            <a:off x="1144588" y="685800"/>
            <a:ext cx="4572000" cy="3429000"/>
          </a:xfrm>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65246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D8CC24-4FCA-4E68-9F1E-339AFC7A9826}" type="slidenum">
              <a:rPr lang="en-US"/>
              <a:pPr>
                <a:defRPr/>
              </a:pPr>
              <a:t>22</a:t>
            </a:fld>
            <a:endParaRPr lang="en-US" dirty="0"/>
          </a:p>
        </p:txBody>
      </p:sp>
      <p:sp>
        <p:nvSpPr>
          <p:cNvPr id="103427" name="Rectangle 2"/>
          <p:cNvSpPr>
            <a:spLocks noGrp="1" noRot="1" noChangeAspect="1" noChangeArrowheads="1" noTextEdit="1"/>
          </p:cNvSpPr>
          <p:nvPr>
            <p:ph type="sldImg"/>
          </p:nvPr>
        </p:nvSpPr>
        <p:spPr>
          <a:xfrm>
            <a:off x="1144588" y="685800"/>
            <a:ext cx="4572000" cy="3429000"/>
          </a:xfrm>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49956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89D571-2F14-455C-B462-57357685F745}" type="slidenum">
              <a:rPr lang="en-US"/>
              <a:pPr>
                <a:defRPr/>
              </a:pPr>
              <a:t>23</a:t>
            </a:fld>
            <a:endParaRPr lang="en-US" dirty="0"/>
          </a:p>
        </p:txBody>
      </p:sp>
      <p:sp>
        <p:nvSpPr>
          <p:cNvPr id="104451" name="Rectangle 2"/>
          <p:cNvSpPr>
            <a:spLocks noGrp="1" noRot="1" noChangeAspect="1" noChangeArrowheads="1" noTextEdit="1"/>
          </p:cNvSpPr>
          <p:nvPr>
            <p:ph type="sldImg"/>
          </p:nvPr>
        </p:nvSpPr>
        <p:spPr>
          <a:xfrm>
            <a:off x="1144588" y="685800"/>
            <a:ext cx="4572000" cy="3429000"/>
          </a:xfrm>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See </a:t>
            </a:r>
            <a:r>
              <a:rPr lang="en-US" i="0" dirty="0"/>
              <a:t>p. 189</a:t>
            </a:r>
            <a:r>
              <a:rPr lang="en-US" dirty="0"/>
              <a:t> for more discussion about insiders and outsiders.  </a:t>
            </a:r>
          </a:p>
          <a:p>
            <a:endParaRPr lang="en-US" dirty="0"/>
          </a:p>
          <a:p>
            <a:r>
              <a:rPr lang="en-US" dirty="0"/>
              <a:t>The theory has two implications we can confront with data:</a:t>
            </a:r>
          </a:p>
          <a:p>
            <a:endParaRPr lang="en-US" dirty="0"/>
          </a:p>
          <a:p>
            <a:pPr marL="349250" lvl="1" indent="-234950">
              <a:buFont typeface="+mj-lt"/>
              <a:buAutoNum type="arabicPeriod"/>
            </a:pPr>
            <a:r>
              <a:rPr lang="en-US" dirty="0"/>
              <a:t>Union members’ average earnings should be higher than non-union members’ average earnings.  </a:t>
            </a:r>
          </a:p>
          <a:p>
            <a:pPr marL="349250" lvl="1" indent="-234950">
              <a:buFont typeface="+mj-lt"/>
              <a:buAutoNum type="arabicPeriod"/>
            </a:pPr>
            <a:endParaRPr lang="en-US" dirty="0"/>
          </a:p>
          <a:p>
            <a:pPr marL="349250" lvl="1" indent="-234950">
              <a:buFont typeface="+mj-lt"/>
              <a:buAutoNum type="arabicPeriod"/>
            </a:pPr>
            <a:r>
              <a:rPr lang="en-US" dirty="0"/>
              <a:t>The difference between union and non-union wages should be higher in industries that are more heavily unionized (and, hence, in which unions have more market power) than in less heavily unionized industries.  </a:t>
            </a:r>
          </a:p>
          <a:p>
            <a:endParaRPr lang="en-US" dirty="0"/>
          </a:p>
          <a:p>
            <a:r>
              <a:rPr lang="en-US" dirty="0"/>
              <a:t>The following slide shows recent data on union membership and wage ratios by industry in the United States. The data are consistent with the theory. </a:t>
            </a:r>
          </a:p>
        </p:txBody>
      </p:sp>
    </p:spTree>
    <p:extLst>
      <p:ext uri="{BB962C8B-B14F-4D97-AF65-F5344CB8AC3E}">
        <p14:creationId xmlns:p14="http://schemas.microsoft.com/office/powerpoint/2010/main" val="649557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9961D0-C129-4304-9C18-36794976CEB4}" type="slidenum">
              <a:rPr lang="en-US"/>
              <a:pPr>
                <a:defRPr/>
              </a:pPr>
              <a:t>24</a:t>
            </a:fld>
            <a:endParaRPr lang="en-US" dirty="0"/>
          </a:p>
        </p:txBody>
      </p:sp>
      <p:sp>
        <p:nvSpPr>
          <p:cNvPr id="105475" name="Rectangle 2"/>
          <p:cNvSpPr>
            <a:spLocks noGrp="1" noRot="1" noChangeAspect="1" noChangeArrowheads="1" noTextEdit="1"/>
          </p:cNvSpPr>
          <p:nvPr>
            <p:ph type="sldImg"/>
          </p:nvPr>
        </p:nvSpPr>
        <p:spPr>
          <a:xfrm>
            <a:off x="1558925" y="650875"/>
            <a:ext cx="3748088" cy="2811463"/>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a:t>The wage ratio equals the average weekly earnings of union members divided by that of non-union members.  (Here, “union members” does not include non-union members who are represented by unions; however, including them in these calculations does not substantively change the results.) </a:t>
            </a:r>
          </a:p>
          <a:p>
            <a:pPr>
              <a:spcBef>
                <a:spcPct val="0"/>
              </a:spcBef>
            </a:pPr>
            <a:endParaRPr lang="en-US" dirty="0"/>
          </a:p>
          <a:p>
            <a:pPr>
              <a:spcBef>
                <a:spcPct val="0"/>
              </a:spcBef>
            </a:pPr>
            <a:r>
              <a:rPr lang="en-US" dirty="0"/>
              <a:t>For example, in Transportation, 20.4% of workers are in unions, and on average they earn 23.5% more per week than non-union members in that industry.  </a:t>
            </a:r>
          </a:p>
          <a:p>
            <a:pPr>
              <a:spcBef>
                <a:spcPct val="0"/>
              </a:spcBef>
            </a:pPr>
            <a:endParaRPr lang="en-US" dirty="0"/>
          </a:p>
          <a:p>
            <a:pPr>
              <a:spcBef>
                <a:spcPct val="0"/>
              </a:spcBef>
            </a:pPr>
            <a:r>
              <a:rPr lang="en-US" dirty="0"/>
              <a:t>In 2013, 11.8% of all workers in the United States were members of unions. The data on this slide show two things:</a:t>
            </a:r>
          </a:p>
          <a:p>
            <a:pPr>
              <a:spcBef>
                <a:spcPct val="0"/>
              </a:spcBef>
            </a:pPr>
            <a:endParaRPr lang="en-US" dirty="0"/>
          </a:p>
          <a:p>
            <a:pPr marL="342900" lvl="1" indent="-228600">
              <a:spcBef>
                <a:spcPct val="0"/>
              </a:spcBef>
              <a:buFont typeface="+mj-lt"/>
              <a:buAutoNum type="arabicPeriod"/>
            </a:pPr>
            <a:r>
              <a:rPr lang="en-US" dirty="0"/>
              <a:t>Union workers typically earn more than non-union workers (about 22% more, on average). </a:t>
            </a:r>
          </a:p>
          <a:p>
            <a:pPr marL="342900" lvl="1" indent="-228600">
              <a:spcBef>
                <a:spcPct val="0"/>
              </a:spcBef>
              <a:buFont typeface="+mj-lt"/>
              <a:buAutoNum type="arabicPeriod"/>
            </a:pPr>
            <a:endParaRPr lang="en-US" dirty="0"/>
          </a:p>
          <a:p>
            <a:pPr marL="342900" lvl="1" indent="-228600">
              <a:spcBef>
                <a:spcPct val="0"/>
              </a:spcBef>
              <a:buFont typeface="+mj-lt"/>
              <a:buAutoNum type="arabicPeriod"/>
            </a:pPr>
            <a:r>
              <a:rPr lang="en-US" dirty="0"/>
              <a:t>The greater the percentage of union workers in an industry, the higher the wage ratio. (The correlation is about 0.5.)</a:t>
            </a:r>
          </a:p>
          <a:p>
            <a:pPr>
              <a:spcBef>
                <a:spcPct val="0"/>
              </a:spcBef>
            </a:pPr>
            <a:endParaRPr lang="en-US" dirty="0"/>
          </a:p>
          <a:p>
            <a:pPr>
              <a:spcBef>
                <a:spcPct val="0"/>
              </a:spcBef>
            </a:pPr>
            <a:r>
              <a:rPr lang="en-US" dirty="0"/>
              <a:t>Source: BLS.gov</a:t>
            </a:r>
          </a:p>
          <a:p>
            <a:pPr>
              <a:spcBef>
                <a:spcPct val="0"/>
              </a:spcBef>
            </a:pPr>
            <a:r>
              <a:rPr lang="en-US" dirty="0"/>
              <a:t>Note: Due to space constraints on the slide, a few industries were omitted.  </a:t>
            </a:r>
          </a:p>
        </p:txBody>
      </p:sp>
    </p:spTree>
    <p:extLst>
      <p:ext uri="{BB962C8B-B14F-4D97-AF65-F5344CB8AC3E}">
        <p14:creationId xmlns:p14="http://schemas.microsoft.com/office/powerpoint/2010/main" val="349102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1DDB68-C89E-4C49-BF57-9E6CEB69BC07}" type="slidenum">
              <a:rPr lang="en-US"/>
              <a:pPr>
                <a:defRPr/>
              </a:pPr>
              <a:t>25</a:t>
            </a:fld>
            <a:endParaRPr lang="en-US" dirty="0"/>
          </a:p>
        </p:txBody>
      </p:sp>
      <p:sp>
        <p:nvSpPr>
          <p:cNvPr id="10649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dirty="0"/>
          </a:p>
        </p:txBody>
      </p:sp>
    </p:spTree>
    <p:extLst>
      <p:ext uri="{BB962C8B-B14F-4D97-AF65-F5344CB8AC3E}">
        <p14:creationId xmlns:p14="http://schemas.microsoft.com/office/powerpoint/2010/main" val="4179425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useful to pause your lecture at this point and give students an opportunity to apply what you’ve covered so far to answer this policy question.  </a:t>
            </a:r>
          </a:p>
          <a:p>
            <a:endParaRPr lang="en-US" sz="1200" u="sng" dirty="0"/>
          </a:p>
          <a:p>
            <a:r>
              <a:rPr lang="en-US" sz="1200" u="sng" dirty="0"/>
              <a:t>Possible answers:</a:t>
            </a:r>
          </a:p>
          <a:p>
            <a:pPr marL="228600" indent="-228600">
              <a:buFont typeface="+mj-lt"/>
              <a:buAutoNum type="arabicPeriod"/>
            </a:pPr>
            <a:r>
              <a:rPr lang="en-US" sz="1200" dirty="0"/>
              <a:t>Stop raising the (nominal) minimum wage so that its real value will gradually erode to zero.</a:t>
            </a:r>
          </a:p>
          <a:p>
            <a:pPr marL="228600" indent="-228600">
              <a:buFont typeface="+mj-lt"/>
              <a:buAutoNum type="arabicPeriod"/>
            </a:pPr>
            <a:r>
              <a:rPr lang="en-US" sz="1200" dirty="0"/>
              <a:t>Regulate unions (just like other monopolies are regulated) to reduce unions’ impact on wages. </a:t>
            </a:r>
          </a:p>
          <a:p>
            <a:pPr marL="228600" indent="-228600">
              <a:buFont typeface="+mj-lt"/>
              <a:buAutoNum type="arabicPeriod"/>
            </a:pPr>
            <a:r>
              <a:rPr lang="en-US" sz="1200" dirty="0"/>
              <a:t>Reduce the generosity of unemployment insurance benefits.</a:t>
            </a:r>
          </a:p>
          <a:p>
            <a:pPr marL="228600" indent="-228600">
              <a:buFont typeface="+mj-lt"/>
              <a:buAutoNum type="arabicPeriod"/>
            </a:pPr>
            <a:r>
              <a:rPr lang="en-US" sz="1200" dirty="0"/>
              <a:t>Implement government employment agencies to increase the accessibility of information about job vacancies and available workers.  </a:t>
            </a:r>
          </a:p>
          <a:p>
            <a:pPr marL="228600" indent="-228600">
              <a:buFont typeface="+mj-lt"/>
              <a:buAutoNum type="arabicPeriod"/>
            </a:pPr>
            <a:r>
              <a:rPr lang="en-US" sz="1200" dirty="0"/>
              <a:t>Increase public funding to help retrain workers displaced from jobs in declining industries.  </a:t>
            </a:r>
          </a:p>
          <a:p>
            <a:endParaRPr lang="en-US" sz="1200" u="sng" dirty="0"/>
          </a:p>
          <a:p>
            <a:r>
              <a:rPr lang="en-US" sz="1200" u="sng" dirty="0"/>
              <a:t>Suggestions for conducting the discussion:</a:t>
            </a:r>
          </a:p>
          <a:p>
            <a:r>
              <a:rPr lang="en-US" sz="1200" dirty="0"/>
              <a:t>If you ask for responses immediately after posing the question, it is likely that a small number of students will volunteer to participate</a:t>
            </a:r>
            <a:r>
              <a:rPr lang="en-US" sz="1200" dirty="0">
                <a:latin typeface="Calibri" panose="020F0502020204030204" pitchFamily="34" charset="0"/>
                <a:cs typeface="Calibri" panose="020F0502020204030204" pitchFamily="34" charset="0"/>
              </a:rPr>
              <a:t>—</a:t>
            </a:r>
            <a:r>
              <a:rPr lang="en-US" sz="1200" dirty="0"/>
              <a:t>the same students who always do, the ones who are the best prepared and/or the quickest thinkers.    </a:t>
            </a:r>
          </a:p>
          <a:p>
            <a:endParaRPr lang="en-US" sz="1200" dirty="0"/>
          </a:p>
          <a:p>
            <a:r>
              <a:rPr lang="en-US" sz="1200" dirty="0"/>
              <a:t>To elicit participation from a larger number of students, I suggest the following:</a:t>
            </a:r>
          </a:p>
          <a:p>
            <a:r>
              <a:rPr lang="en-US" sz="1200" dirty="0"/>
              <a:t>Pair students up. Allow 5–10 minutes for the students, working in their pairs, to come up with answers to the question. During this time, circulate around the room and ask the pairs if you can be of assistance, either to help them get started or give feedback on what they’re coming up with. Then reconvene the class and ask for volunteers.  </a:t>
            </a:r>
          </a:p>
          <a:p>
            <a:endParaRPr lang="en-US" sz="1200" dirty="0"/>
          </a:p>
          <a:p>
            <a:r>
              <a:rPr lang="en-US" sz="1200" dirty="0"/>
              <a:t>Doing this increases the quantity and quality of participation: students who would not otherwise participate are more likely to do so because they have had time to formulate their answers and have had a chance to run their answers by a classmate. Additionally, even students who don’t participate in the class discussion will have at least had the opportunity to discuss the question with one other student. </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26</a:t>
            </a:fld>
            <a:endParaRPr lang="en-US" dirty="0"/>
          </a:p>
        </p:txBody>
      </p:sp>
    </p:spTree>
    <p:extLst>
      <p:ext uri="{BB962C8B-B14F-4D97-AF65-F5344CB8AC3E}">
        <p14:creationId xmlns:p14="http://schemas.microsoft.com/office/powerpoint/2010/main" val="50311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558925" y="650875"/>
            <a:ext cx="3748088" cy="2811463"/>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lvl="1" indent="-514350">
              <a:spcBef>
                <a:spcPct val="15000"/>
              </a:spcBef>
              <a:buClr>
                <a:schemeClr val="tx1">
                  <a:lumMod val="50000"/>
                  <a:lumOff val="50000"/>
                </a:schemeClr>
              </a:buClr>
              <a:buSzPct val="100000"/>
              <a:buFont typeface="+mj-lt"/>
              <a:buAutoNum type="arabicPeriod"/>
            </a:pPr>
            <a:r>
              <a:rPr lang="en-US" sz="2600" dirty="0"/>
              <a:t>Most spells are short term.</a:t>
            </a:r>
          </a:p>
          <a:p>
            <a:pPr marL="971550" lvl="1" indent="-514350">
              <a:spcBef>
                <a:spcPct val="15000"/>
              </a:spcBef>
              <a:buClr>
                <a:schemeClr val="tx1">
                  <a:lumMod val="50000"/>
                  <a:lumOff val="50000"/>
                </a:schemeClr>
              </a:buClr>
              <a:buSzPct val="100000"/>
              <a:buFont typeface="+mj-lt"/>
              <a:buAutoNum type="arabicPeriod"/>
            </a:pPr>
            <a:endParaRPr lang="en-US" sz="2600" dirty="0"/>
          </a:p>
          <a:p>
            <a:pPr marL="514350" lvl="1" indent="-514350">
              <a:spcBef>
                <a:spcPct val="15000"/>
              </a:spcBef>
              <a:buClr>
                <a:schemeClr val="tx1">
                  <a:lumMod val="50000"/>
                  <a:lumOff val="50000"/>
                </a:schemeClr>
              </a:buClr>
              <a:buSzPct val="100000"/>
              <a:buFont typeface="+mj-lt"/>
              <a:buAutoNum type="arabicPeriod"/>
            </a:pPr>
            <a:r>
              <a:rPr lang="en-US" sz="2600" dirty="0"/>
              <a:t>But most weeks of unemployment are attributable to a small number of long-term unemployed persons</a:t>
            </a:r>
            <a:endParaRPr lang="en-US" dirty="0"/>
          </a:p>
          <a:p>
            <a:endParaRPr lang="en-US" dirty="0"/>
          </a:p>
          <a:p>
            <a:r>
              <a:rPr lang="en-US" dirty="0"/>
              <a:t>This graph replicates Figure 7-4 on p</a:t>
            </a:r>
            <a:r>
              <a:rPr lang="en-US" i="1" dirty="0"/>
              <a:t>. </a:t>
            </a:r>
            <a:r>
              <a:rPr lang="en-US" i="0" dirty="0"/>
              <a:t>193</a:t>
            </a:r>
            <a:r>
              <a:rPr lang="en-US" dirty="0"/>
              <a:t>.  See pp. 193–194 for</a:t>
            </a:r>
            <a:r>
              <a:rPr lang="en-US" baseline="0" dirty="0"/>
              <a:t> some nice discussion of different perspectives on the recent rise in long-term unemployment. There are good quotes from Robert Barro and Paul Krugman.  </a:t>
            </a:r>
            <a:endParaRPr lang="en-US" dirty="0"/>
          </a:p>
        </p:txBody>
      </p:sp>
      <p:sp>
        <p:nvSpPr>
          <p:cNvPr id="4" name="Slide Number Placeholder 3"/>
          <p:cNvSpPr>
            <a:spLocks noGrp="1"/>
          </p:cNvSpPr>
          <p:nvPr>
            <p:ph type="sldNum" sz="quarter" idx="5"/>
          </p:nvPr>
        </p:nvSpPr>
        <p:spPr/>
        <p:txBody>
          <a:bodyPr/>
          <a:lstStyle/>
          <a:p>
            <a:pPr>
              <a:defRPr/>
            </a:pPr>
            <a:fld id="{E8FFFC4E-D541-4993-91D7-EA84172348D8}"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890114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28</a:t>
            </a:fld>
            <a:endParaRPr lang="en-US" dirty="0"/>
          </a:p>
        </p:txBody>
      </p:sp>
    </p:spTree>
    <p:extLst>
      <p:ext uri="{BB962C8B-B14F-4D97-AF65-F5344CB8AC3E}">
        <p14:creationId xmlns:p14="http://schemas.microsoft.com/office/powerpoint/2010/main" val="95283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FD6A2-5702-49A9-8FE5-271FD27F5C64}" type="slidenum">
              <a:rPr lang="en-US"/>
              <a:pPr>
                <a:defRPr/>
              </a:pPr>
              <a:t>2</a:t>
            </a:fld>
            <a:endParaRPr lang="en-US" dirty="0"/>
          </a:p>
        </p:txBody>
      </p:sp>
      <p:sp>
        <p:nvSpPr>
          <p:cNvPr id="8089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dirty="0"/>
              <a:t>The natural rate of unemployment is the “normal” unemployment rate the economy experiences when it is in neither a recession nor a boom.  </a:t>
            </a:r>
          </a:p>
        </p:txBody>
      </p:sp>
    </p:spTree>
    <p:extLst>
      <p:ext uri="{BB962C8B-B14F-4D97-AF65-F5344CB8AC3E}">
        <p14:creationId xmlns:p14="http://schemas.microsoft.com/office/powerpoint/2010/main" val="2135149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might want to ask students if we should be concerned with both U-3 (the official number) and U-6.</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29</a:t>
            </a:fld>
            <a:endParaRPr lang="en-US" dirty="0"/>
          </a:p>
        </p:txBody>
      </p:sp>
    </p:spTree>
    <p:extLst>
      <p:ext uri="{BB962C8B-B14F-4D97-AF65-F5344CB8AC3E}">
        <p14:creationId xmlns:p14="http://schemas.microsoft.com/office/powerpoint/2010/main" val="251745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7-5, p. 196</a:t>
            </a:r>
          </a:p>
          <a:p>
            <a:endParaRPr lang="en-US" dirty="0"/>
          </a:p>
          <a:p>
            <a:r>
              <a:rPr lang="en-US" dirty="0"/>
              <a:t>Possible</a:t>
            </a:r>
            <a:r>
              <a:rPr lang="en-US" baseline="0" dirty="0"/>
              <a:t> explanations for the decline:</a:t>
            </a:r>
          </a:p>
          <a:p>
            <a:r>
              <a:rPr lang="en-US" baseline="0" dirty="0"/>
              <a:t>1. Aging population (more retired people)</a:t>
            </a:r>
          </a:p>
          <a:p>
            <a:r>
              <a:rPr lang="en-US" baseline="0" dirty="0"/>
              <a:t>2. More disabled workers</a:t>
            </a:r>
          </a:p>
          <a:p>
            <a:r>
              <a:rPr lang="en-US" baseline="0" dirty="0"/>
              <a:t>3. Weak demand for unskilled works due to skill-based technological change and globalization</a:t>
            </a:r>
          </a:p>
          <a:p>
            <a:r>
              <a:rPr lang="en-US" baseline="0" dirty="0"/>
              <a:t>4. High rates of addiction to opioids</a:t>
            </a:r>
          </a:p>
          <a:p>
            <a:r>
              <a:rPr lang="en-US" baseline="0" dirty="0"/>
              <a:t>5. Expanded availability of video games</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30</a:t>
            </a:fld>
            <a:endParaRPr lang="en-US" dirty="0"/>
          </a:p>
        </p:txBody>
      </p:sp>
    </p:spTree>
    <p:extLst>
      <p:ext uri="{BB962C8B-B14F-4D97-AF65-F5344CB8AC3E}">
        <p14:creationId xmlns:p14="http://schemas.microsoft.com/office/powerpoint/2010/main" val="2519021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558925" y="650875"/>
            <a:ext cx="3748088" cy="2811463"/>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Figure 7-6, p. 198 </a:t>
            </a:r>
          </a:p>
          <a:p>
            <a:endParaRPr lang="en-US" dirty="0"/>
          </a:p>
          <a:p>
            <a:r>
              <a:rPr lang="en-US" dirty="0"/>
              <a:t>Source: Bureau of Labor Statistics, </a:t>
            </a:r>
          </a:p>
          <a:p>
            <a:r>
              <a:rPr lang="en-US" dirty="0"/>
              <a:t>http://www.bls.gov/fls/home.htm</a:t>
            </a:r>
          </a:p>
          <a:p>
            <a:endParaRPr lang="en-US" dirty="0"/>
          </a:p>
        </p:txBody>
      </p:sp>
      <p:sp>
        <p:nvSpPr>
          <p:cNvPr id="4" name="Slide Number Placeholder 3"/>
          <p:cNvSpPr>
            <a:spLocks noGrp="1"/>
          </p:cNvSpPr>
          <p:nvPr>
            <p:ph type="sldNum" sz="quarter" idx="5"/>
          </p:nvPr>
        </p:nvSpPr>
        <p:spPr/>
        <p:txBody>
          <a:bodyPr/>
          <a:lstStyle/>
          <a:p>
            <a:pPr>
              <a:defRPr/>
            </a:pPr>
            <a:fld id="{E8FFFC4E-D541-4993-91D7-EA84172348D8}"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01489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BA89A8-7B6C-4BAB-BEA2-40F29A42C57B}" type="slidenum">
              <a:rPr lang="en-US"/>
              <a:pPr>
                <a:defRPr/>
              </a:pPr>
              <a:t>32</a:t>
            </a:fld>
            <a:endParaRPr lang="en-US" dirty="0"/>
          </a:p>
        </p:txBody>
      </p:sp>
      <p:sp>
        <p:nvSpPr>
          <p:cNvPr id="121859" name="Rectangle 2"/>
          <p:cNvSpPr>
            <a:spLocks noGrp="1" noRot="1" noChangeAspect="1" noChangeArrowheads="1" noTextEdit="1"/>
          </p:cNvSpPr>
          <p:nvPr>
            <p:ph type="sldImg"/>
          </p:nvPr>
        </p:nvSpPr>
        <p:spPr>
          <a:xfrm>
            <a:off x="1558925" y="650875"/>
            <a:ext cx="3748088" cy="2811463"/>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7291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11A13A-F02A-4A24-A8F3-1A37C6657021}" type="slidenum">
              <a:rPr lang="en-US"/>
              <a:pPr>
                <a:defRPr/>
              </a:pPr>
              <a:t>33</a:t>
            </a:fld>
            <a:endParaRPr lang="en-US" dirty="0"/>
          </a:p>
        </p:txBody>
      </p:sp>
      <p:sp>
        <p:nvSpPr>
          <p:cNvPr id="122883" name="Rectangle 2"/>
          <p:cNvSpPr>
            <a:spLocks noGrp="1" noRot="1" noChangeAspect="1" noChangeArrowheads="1" noTextEdit="1"/>
          </p:cNvSpPr>
          <p:nvPr>
            <p:ph type="sldImg"/>
          </p:nvPr>
        </p:nvSpPr>
        <p:spPr>
          <a:xfrm>
            <a:off x="1558925" y="650875"/>
            <a:ext cx="3748088" cy="2811463"/>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subset of Table 7-1</a:t>
            </a:r>
            <a:r>
              <a:rPr lang="en-US" baseline="0" dirty="0"/>
              <a:t> (p.188), focusing on European countries. </a:t>
            </a:r>
            <a:endParaRPr lang="en-US" dirty="0"/>
          </a:p>
          <a:p>
            <a:endParaRPr lang="en-US" dirty="0"/>
          </a:p>
          <a:p>
            <a:r>
              <a:rPr lang="en-US" dirty="0"/>
              <a:t>Source: Same</a:t>
            </a:r>
            <a:r>
              <a:rPr lang="en-US" baseline="0" dirty="0"/>
              <a:t> as the textbook. </a:t>
            </a:r>
            <a:endParaRPr lang="en-US" dirty="0"/>
          </a:p>
        </p:txBody>
      </p:sp>
    </p:spTree>
    <p:extLst>
      <p:ext uri="{BB962C8B-B14F-4D97-AF65-F5344CB8AC3E}">
        <p14:creationId xmlns:p14="http://schemas.microsoft.com/office/powerpoint/2010/main" val="163184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34</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35</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36</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37</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558925" y="650875"/>
            <a:ext cx="3748088" cy="2811463"/>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Similar to Figure 7-1, p. 180, in the textbook.  </a:t>
            </a:r>
          </a:p>
          <a:p>
            <a:endParaRPr lang="en-US" dirty="0"/>
          </a:p>
          <a:p>
            <a:r>
              <a:rPr lang="en-US" dirty="0"/>
              <a:t>The actual unemployment rate fluctuates considerably over the short run. These fluctuations are the focus of Part IV of the book.  </a:t>
            </a:r>
          </a:p>
          <a:p>
            <a:endParaRPr lang="en-US" dirty="0"/>
          </a:p>
          <a:p>
            <a:r>
              <a:rPr lang="en-US" dirty="0"/>
              <a:t>For this chapter, though, our goal is to understand the behavior of the natural rate of unemployment, essentially the long-run trend in the unemployment rate. </a:t>
            </a:r>
          </a:p>
          <a:p>
            <a:endParaRPr lang="en-US" dirty="0"/>
          </a:p>
          <a:p>
            <a:r>
              <a:rPr lang="en-US" dirty="0"/>
              <a:t>Source:  BLS, obtained from http://research.stlouisfed.org/fred2/</a:t>
            </a:r>
          </a:p>
          <a:p>
            <a:endParaRPr lang="en-US" dirty="0"/>
          </a:p>
          <a:p>
            <a:r>
              <a:rPr lang="en-US" dirty="0"/>
              <a:t>Unemployment data are based on seasonally adjusted monthly unemployment rates for the civilian non-institutional population of the United States.</a:t>
            </a:r>
          </a:p>
          <a:p>
            <a:r>
              <a:rPr lang="en-US" dirty="0"/>
              <a:t>	</a:t>
            </a:r>
          </a:p>
          <a:p>
            <a:r>
              <a:rPr lang="en-US" dirty="0"/>
              <a:t>The actual unemployment rate for each quarter is an average of the three monthly unemployment rates in that quarter.  </a:t>
            </a:r>
          </a:p>
          <a:p>
            <a:r>
              <a:rPr lang="en-US" dirty="0"/>
              <a:t>	</a:t>
            </a:r>
          </a:p>
          <a:p>
            <a:r>
              <a:rPr lang="en-US" dirty="0"/>
              <a:t>The natural unemployment rate in a given quarter is estimated by averaging all unemployment rates from 10 years earlier to 10 years later; future unemployment rates are set at 5.5%.  (Therefore, estimates of the natural rate may become less accurate toward the end of the sample period.) </a:t>
            </a:r>
          </a:p>
        </p:txBody>
      </p:sp>
      <p:sp>
        <p:nvSpPr>
          <p:cNvPr id="4" name="Slide Number Placeholder 3"/>
          <p:cNvSpPr>
            <a:spLocks noGrp="1"/>
          </p:cNvSpPr>
          <p:nvPr>
            <p:ph type="sldNum" sz="quarter" idx="5"/>
          </p:nvPr>
        </p:nvSpPr>
        <p:spPr/>
        <p:txBody>
          <a:bodyPr/>
          <a:lstStyle/>
          <a:p>
            <a:pPr>
              <a:defRPr/>
            </a:pPr>
            <a:fld id="{33584AB7-7F6A-40EE-8C51-2ACE4EC9F2A2}"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418977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FD6A2-5702-49A9-8FE5-271FD27F5C64}" type="slidenum">
              <a:rPr lang="en-US"/>
              <a:pPr>
                <a:defRPr/>
              </a:pPr>
              <a:t>4</a:t>
            </a:fld>
            <a:endParaRPr lang="en-US" dirty="0"/>
          </a:p>
        </p:txBody>
      </p:sp>
      <p:sp>
        <p:nvSpPr>
          <p:cNvPr id="8089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dirty="0"/>
          </a:p>
        </p:txBody>
      </p:sp>
    </p:spTree>
    <p:extLst>
      <p:ext uri="{BB962C8B-B14F-4D97-AF65-F5344CB8AC3E}">
        <p14:creationId xmlns:p14="http://schemas.microsoft.com/office/powerpoint/2010/main" val="213514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2FD6A2-5702-49A9-8FE5-271FD27F5C64}" type="slidenum">
              <a:rPr lang="en-US"/>
              <a:pPr>
                <a:defRPr/>
              </a:pPr>
              <a:t>5</a:t>
            </a:fld>
            <a:endParaRPr lang="en-US" dirty="0"/>
          </a:p>
        </p:txBody>
      </p:sp>
      <p:sp>
        <p:nvSpPr>
          <p:cNvPr id="80899"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en-US" dirty="0"/>
              <a:t>This slide spells out the three variables we assume to be exogenous: the labor force, the rate of job separation, and the rate of job finding. </a:t>
            </a:r>
          </a:p>
        </p:txBody>
      </p:sp>
    </p:spTree>
    <p:extLst>
      <p:ext uri="{BB962C8B-B14F-4D97-AF65-F5344CB8AC3E}">
        <p14:creationId xmlns:p14="http://schemas.microsoft.com/office/powerpoint/2010/main" val="213514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D30AF1-D9D2-4BF2-BAD9-8B48EDD18AB9}" type="slidenum">
              <a:rPr lang="en-US"/>
              <a:pPr>
                <a:defRPr/>
              </a:pPr>
              <a:t>6</a:t>
            </a:fld>
            <a:endParaRPr lang="en-US" dirty="0"/>
          </a:p>
        </p:txBody>
      </p:sp>
      <p:sp>
        <p:nvSpPr>
          <p:cNvPr id="86019" name="Rectangle 2"/>
          <p:cNvSpPr>
            <a:spLocks noGrp="1" noRot="1" noChangeAspect="1" noChangeArrowheads="1" noTextEdit="1"/>
          </p:cNvSpPr>
          <p:nvPr>
            <p:ph type="sldImg"/>
          </p:nvPr>
        </p:nvSpPr>
        <p:spPr>
          <a:xfrm>
            <a:off x="1144588" y="685800"/>
            <a:ext cx="4572000" cy="3429000"/>
          </a:xfrm>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Figure 7-2, </a:t>
            </a:r>
            <a:r>
              <a:rPr lang="en-US" i="0" dirty="0"/>
              <a:t>p. 181</a:t>
            </a:r>
          </a:p>
          <a:p>
            <a:endParaRPr lang="en-US" dirty="0"/>
          </a:p>
          <a:p>
            <a:r>
              <a:rPr lang="en-US" dirty="0"/>
              <a:t>(Note: The sizes of the boxes containing the words “employed” and “unemployed” are </a:t>
            </a:r>
            <a:r>
              <a:rPr lang="en-US" u="sng" dirty="0"/>
              <a:t>not</a:t>
            </a:r>
            <a:r>
              <a:rPr lang="en-US" dirty="0"/>
              <a:t> proportional to the number of people in each category.)</a:t>
            </a:r>
          </a:p>
          <a:p>
            <a:endParaRPr lang="en-US" dirty="0"/>
          </a:p>
        </p:txBody>
      </p:sp>
    </p:spTree>
    <p:extLst>
      <p:ext uri="{BB962C8B-B14F-4D97-AF65-F5344CB8AC3E}">
        <p14:creationId xmlns:p14="http://schemas.microsoft.com/office/powerpoint/2010/main" val="191575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F92CBD-02F9-46ED-91D1-42EA15BF5658}" type="slidenum">
              <a:rPr lang="en-US"/>
              <a:pPr>
                <a:defRPr/>
              </a:pPr>
              <a:t>7</a:t>
            </a:fld>
            <a:endParaRPr lang="en-US" dirty="0"/>
          </a:p>
        </p:txBody>
      </p:sp>
      <p:sp>
        <p:nvSpPr>
          <p:cNvPr id="87043" name="Rectangle 2"/>
          <p:cNvSpPr>
            <a:spLocks noGrp="1" noRot="1" noChangeAspect="1" noChangeArrowheads="1" noTextEdit="1"/>
          </p:cNvSpPr>
          <p:nvPr>
            <p:ph type="sldImg"/>
          </p:nvPr>
        </p:nvSpPr>
        <p:spPr>
          <a:xfrm>
            <a:off x="1144588" y="685800"/>
            <a:ext cx="4572000" cy="3429000"/>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dirty="0"/>
              <a:t>In order for the unemployment rate to be constant, the number of people who become unemployed in each month must equal the number of formerly unemployed people who find jobs.</a:t>
            </a:r>
          </a:p>
        </p:txBody>
      </p:sp>
    </p:spTree>
    <p:extLst>
      <p:ext uri="{BB962C8B-B14F-4D97-AF65-F5344CB8AC3E}">
        <p14:creationId xmlns:p14="http://schemas.microsoft.com/office/powerpoint/2010/main" val="319504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B1E42A-EA76-4949-9BC7-959A0C87E591}" type="slidenum">
              <a:rPr lang="en-US"/>
              <a:pPr>
                <a:defRPr/>
              </a:pPr>
              <a:t>8</a:t>
            </a:fld>
            <a:endParaRPr lang="en-US" dirty="0"/>
          </a:p>
        </p:txBody>
      </p:sp>
      <p:sp>
        <p:nvSpPr>
          <p:cNvPr id="88067" name="Rectangle 2"/>
          <p:cNvSpPr>
            <a:spLocks noGrp="1" noRot="1" noChangeAspect="1" noChangeArrowheads="1" noTextEdit="1"/>
          </p:cNvSpPr>
          <p:nvPr>
            <p:ph type="sldImg"/>
          </p:nvPr>
        </p:nvSpPr>
        <p:spPr>
          <a:xfrm>
            <a:off x="1144588" y="685800"/>
            <a:ext cx="4572000" cy="3429000"/>
          </a:xfrm>
          <a:ln/>
        </p:spPr>
      </p:sp>
      <p:sp>
        <p:nvSpPr>
          <p:cNvPr id="88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GB" sz="1200" kern="1200" dirty="0">
                <a:solidFill>
                  <a:schemeClr val="tx1"/>
                </a:solidFill>
                <a:effectLst/>
                <a:latin typeface="Arial" charset="0"/>
                <a:ea typeface="+mn-ea"/>
                <a:cs typeface="+mn-cs"/>
              </a:rPr>
              <a:t>The higher the rate of job separation, the higher the unemployment rate. The higher the rate of job finding, the lower the unemployment rate.</a:t>
            </a:r>
          </a:p>
        </p:txBody>
      </p:sp>
    </p:spTree>
    <p:extLst>
      <p:ext uri="{BB962C8B-B14F-4D97-AF65-F5344CB8AC3E}">
        <p14:creationId xmlns:p14="http://schemas.microsoft.com/office/powerpoint/2010/main" val="338074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348574365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592138" y="1990725"/>
            <a:ext cx="1504950" cy="2097088"/>
          </a:xfrm>
        </p:spPr>
        <p:txBody>
          <a:bodyPr/>
          <a:lstStyle/>
          <a:p>
            <a:endParaRPr lang="en-US"/>
          </a:p>
        </p:txBody>
      </p:sp>
    </p:spTree>
    <p:extLst>
      <p:ext uri="{BB962C8B-B14F-4D97-AF65-F5344CB8AC3E}">
        <p14:creationId xmlns:p14="http://schemas.microsoft.com/office/powerpoint/2010/main" val="2441783982"/>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Tree>
    <p:extLst>
      <p:ext uri="{BB962C8B-B14F-4D97-AF65-F5344CB8AC3E}">
        <p14:creationId xmlns:p14="http://schemas.microsoft.com/office/powerpoint/2010/main" val="375295064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9896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6"/>
          <p:cNvSpPr>
            <a:spLocks noGrp="1"/>
          </p:cNvSpPr>
          <p:nvPr>
            <p:ph sz="quarter" idx="13"/>
          </p:nvPr>
        </p:nvSpPr>
        <p:spPr>
          <a:xfrm>
            <a:off x="781050" y="3902075"/>
            <a:ext cx="3586163" cy="105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2"/>
          <p:cNvSpPr/>
          <p:nvPr/>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2"/>
          </p:nvPr>
        </p:nvSpPr>
        <p:spPr>
          <a:xfrm>
            <a:off x="1390650" y="4210050"/>
            <a:ext cx="4038600" cy="1828800"/>
          </a:xfrm>
        </p:spPr>
        <p:txBody>
          <a:bodyPr/>
          <a:lstStyle/>
          <a:p>
            <a:endParaRPr lang="en-US"/>
          </a:p>
        </p:txBody>
      </p:sp>
    </p:spTree>
    <p:extLst>
      <p:ext uri="{BB962C8B-B14F-4D97-AF65-F5344CB8AC3E}">
        <p14:creationId xmlns:p14="http://schemas.microsoft.com/office/powerpoint/2010/main" val="65174191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2089183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7" name="Text Placeholder 6"/>
          <p:cNvSpPr>
            <a:spLocks noGrp="1"/>
          </p:cNvSpPr>
          <p:nvPr>
            <p:ph type="body" sz="quarter" idx="11"/>
          </p:nvPr>
        </p:nvSpPr>
        <p:spPr>
          <a:xfrm>
            <a:off x="800100" y="1581150"/>
            <a:ext cx="7467600" cy="154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p:nvPr>
        </p:nvSpPr>
        <p:spPr>
          <a:xfrm>
            <a:off x="1524000" y="3276600"/>
            <a:ext cx="3581400" cy="140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2038350" y="5010150"/>
            <a:ext cx="2541588" cy="895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5" name="Picture Placeholder 4"/>
          <p:cNvSpPr>
            <a:spLocks noGrp="1"/>
          </p:cNvSpPr>
          <p:nvPr>
            <p:ph type="pic" sz="quarter" idx="10"/>
          </p:nvPr>
        </p:nvSpPr>
        <p:spPr>
          <a:xfrm>
            <a:off x="1524000" y="4133851"/>
            <a:ext cx="5295900" cy="1687286"/>
          </a:xfrm>
        </p:spPr>
        <p:txBody>
          <a:bodyPr/>
          <a:lstStyle/>
          <a:p>
            <a:endParaRPr lang="en-US"/>
          </a:p>
        </p:txBody>
      </p:sp>
      <p:sp>
        <p:nvSpPr>
          <p:cNvPr id="9" name="Table Placeholder 8"/>
          <p:cNvSpPr>
            <a:spLocks noGrp="1"/>
          </p:cNvSpPr>
          <p:nvPr>
            <p:ph type="tbl" sz="quarter" idx="12"/>
          </p:nvPr>
        </p:nvSpPr>
        <p:spPr>
          <a:xfrm>
            <a:off x="7391400" y="3440113"/>
            <a:ext cx="1200150" cy="1189037"/>
          </a:xfrm>
        </p:spPr>
        <p:txBody>
          <a:bodyPr/>
          <a:lstStyle/>
          <a:p>
            <a:endParaRPr lang="en-US"/>
          </a:p>
        </p:txBody>
      </p:sp>
    </p:spTree>
    <p:extLst>
      <p:ext uri="{BB962C8B-B14F-4D97-AF65-F5344CB8AC3E}">
        <p14:creationId xmlns:p14="http://schemas.microsoft.com/office/powerpoint/2010/main" val="406493844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52822161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011151"/>
      </p:ext>
    </p:extLst>
  </p:cSld>
  <p:clrMapOvr>
    <a:masterClrMapping/>
  </p:clrMapOvr>
  <p:transition>
    <p:wipe dir="r"/>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56607847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20290441-3196-447C-9BF3-1C87E3CF2A73}"/>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
        <p:nvSpPr>
          <p:cNvPr id="6" name="Rectangle 10">
            <a:extLst>
              <a:ext uri="{FF2B5EF4-FFF2-40B4-BE49-F238E27FC236}">
                <a16:creationId xmlns:a16="http://schemas.microsoft.com/office/drawing/2014/main" id="{D6BB43B4-C6B3-4AF7-834F-3A7D66AFBB47}"/>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7</a:t>
            </a:r>
            <a:r>
              <a:rPr lang="en-US" sz="1700" dirty="0">
                <a:solidFill>
                  <a:srgbClr val="198A46"/>
                </a:solidFill>
                <a:cs typeface="+mn-cs"/>
              </a:rPr>
              <a:t>    </a:t>
            </a:r>
            <a:r>
              <a:rPr lang="en-US" sz="2100" dirty="0">
                <a:solidFill>
                  <a:srgbClr val="198A46"/>
                </a:solidFill>
                <a:cs typeface="+mn-cs"/>
              </a:rPr>
              <a:t>Unemployment and the Labor Market</a:t>
            </a:r>
          </a:p>
        </p:txBody>
      </p:sp>
    </p:spTree>
    <p:extLst>
      <p:ext uri="{BB962C8B-B14F-4D97-AF65-F5344CB8AC3E}">
        <p14:creationId xmlns:p14="http://schemas.microsoft.com/office/powerpoint/2010/main" val="381499514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hapter 7">
            <a:extLst>
              <a:ext uri="{FF2B5EF4-FFF2-40B4-BE49-F238E27FC236}">
                <a16:creationId xmlns:a16="http://schemas.microsoft.com/office/drawing/2014/main" id="{315CB4AF-E432-4098-AE16-20D401ABC902}"/>
              </a:ext>
            </a:extLst>
          </p:cNvPr>
          <p:cNvPicPr>
            <a:picLocks noGrp="1" noChangeAspect="1"/>
          </p:cNvPicPr>
          <p:nvPr>
            <p:ph type="pic" sz="quarter" idx="12"/>
          </p:nvPr>
        </p:nvPicPr>
        <p:blipFill>
          <a:blip r:embed="rId3"/>
          <a:stretch>
            <a:fillRect/>
          </a:stretch>
        </p:blipFill>
        <p:spPr>
          <a:xfrm>
            <a:off x="560899" y="678011"/>
            <a:ext cx="2318817" cy="2471067"/>
          </a:xfrm>
          <a:prstGeom prst="rect">
            <a:avLst/>
          </a:prstGeom>
          <a:noFill/>
          <a:ln>
            <a:noFill/>
          </a:ln>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296217" y="3274492"/>
            <a:ext cx="2917840" cy="1594157"/>
          </a:xfrm>
        </p:spPr>
        <p:txBody>
          <a:bodyPr/>
          <a:lstStyle/>
          <a:p>
            <a:r>
              <a:rPr lang="en-US" dirty="0">
                <a:cs typeface="Arial" pitchFamily="34" charset="0"/>
              </a:rPr>
              <a:t>Unemployment and the Labor Market</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latin typeface="Arial" pitchFamily="34" charset="0"/>
                <a:cs typeface="Arial" pitchFamily="34" charset="0"/>
              </a:rPr>
              <a:t>© 2019 Worth Publishers, all rights reserved</a:t>
            </a:r>
          </a:p>
        </p:txBody>
      </p:sp>
    </p:spTree>
    <p:extLst>
      <p:ext uri="{BB962C8B-B14F-4D97-AF65-F5344CB8AC3E}">
        <p14:creationId xmlns:p14="http://schemas.microsoft.com/office/powerpoint/2010/main" val="248899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Example:</a:t>
            </a:r>
            <a:endParaRPr lang="en-US" dirty="0"/>
          </a:p>
        </p:txBody>
      </p:sp>
      <p:sp>
        <p:nvSpPr>
          <p:cNvPr id="3" name="Content Placeholder 2"/>
          <p:cNvSpPr>
            <a:spLocks noGrp="1"/>
          </p:cNvSpPr>
          <p:nvPr>
            <p:ph type="body" sz="quarter" idx="10"/>
          </p:nvPr>
        </p:nvSpPr>
        <p:spPr>
          <a:xfrm>
            <a:off x="478361" y="1257786"/>
            <a:ext cx="8258135" cy="5192710"/>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Each month, </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1% of employed workers lose their jobs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0.01)</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19% of unemployed workers find jobs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 0.19)</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Find the natural rate of unemployment:</a:t>
            </a:r>
          </a:p>
        </p:txBody>
      </p:sp>
      <p:graphicFrame>
        <p:nvGraphicFramePr>
          <p:cNvPr id="6" name="Object 5" descr="An equation reads, U over L equals s over s plus f which equals 0.01 over 0.01 plus 0.19 which equals 0.05 or 5 percent."/>
          <p:cNvGraphicFramePr>
            <a:graphicFrameLocks noChangeAspect="1"/>
          </p:cNvGraphicFramePr>
          <p:nvPr>
            <p:extLst>
              <p:ext uri="{D42A27DB-BD31-4B8C-83A1-F6EECF244321}">
                <p14:modId xmlns:p14="http://schemas.microsoft.com/office/powerpoint/2010/main" val="3816644934"/>
              </p:ext>
            </p:extLst>
          </p:nvPr>
        </p:nvGraphicFramePr>
        <p:xfrm>
          <a:off x="1481138" y="4184650"/>
          <a:ext cx="6097587" cy="981075"/>
        </p:xfrm>
        <a:graphic>
          <a:graphicData uri="http://schemas.openxmlformats.org/presentationml/2006/ole">
            <mc:AlternateContent xmlns:mc="http://schemas.openxmlformats.org/markup-compatibility/2006">
              <mc:Choice xmlns:v="urn:schemas-microsoft-com:vml" Requires="v">
                <p:oleObj spid="_x0000_s2277" name="Equation" r:id="rId4" imgW="2527200" imgH="406080" progId="Equation.DSMT4">
                  <p:embed/>
                </p:oleObj>
              </mc:Choice>
              <mc:Fallback>
                <p:oleObj name="Equation" r:id="rId4" imgW="2527200" imgH="406080" progId="Equation.DSMT4">
                  <p:embed/>
                  <p:pic>
                    <p:nvPicPr>
                      <p:cNvPr id="0" name="Object 2"/>
                      <p:cNvPicPr>
                        <a:picLocks noChangeAspect="1" noChangeArrowheads="1"/>
                      </p:cNvPicPr>
                      <p:nvPr/>
                    </p:nvPicPr>
                    <p:blipFill>
                      <a:blip r:embed="rId5"/>
                      <a:srcRect/>
                      <a:stretch>
                        <a:fillRect/>
                      </a:stretch>
                    </p:blipFill>
                    <p:spPr bwMode="auto">
                      <a:xfrm>
                        <a:off x="1481138" y="4184650"/>
                        <a:ext cx="6097587"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296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Policy implication</a:t>
            </a:r>
            <a:endParaRPr lang="en-US" dirty="0"/>
          </a:p>
        </p:txBody>
      </p:sp>
      <p:sp>
        <p:nvSpPr>
          <p:cNvPr id="3" name="Conten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A policy will reduce the natural rate of unemployment only if it lowers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or increases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0671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Why is there unemployment? (1 of 2)</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If job finding were instantaneous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 1), then all spells of unemployment would be brief, and the natural rate would be near zero.</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There are two reasons why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&lt; 1:</a:t>
            </a:r>
          </a:p>
          <a:p>
            <a:pPr marL="914400" lvl="1" indent="-457200">
              <a:spcBef>
                <a:spcPts val="600"/>
              </a:spcBef>
              <a:buClr>
                <a:schemeClr val="tx1"/>
              </a:buClr>
              <a:buFont typeface="+mj-lt"/>
              <a:buAutoNum type="arabicPeriod"/>
            </a:pPr>
            <a:r>
              <a:rPr lang="en-US" dirty="0">
                <a:latin typeface="Arial" panose="020B0604020202020204" pitchFamily="34" charset="0"/>
                <a:cs typeface="Arial" panose="020B0604020202020204" pitchFamily="34" charset="0"/>
              </a:rPr>
              <a:t>job search</a:t>
            </a:r>
          </a:p>
          <a:p>
            <a:pPr marL="914400" lvl="1" indent="-457200">
              <a:spcBef>
                <a:spcPts val="600"/>
              </a:spcBef>
              <a:buClr>
                <a:schemeClr val="tx1"/>
              </a:buClr>
              <a:buFont typeface="+mj-lt"/>
              <a:buAutoNum type="arabicPeriod"/>
            </a:pPr>
            <a:r>
              <a:rPr lang="en-US" dirty="0">
                <a:latin typeface="Arial" panose="020B0604020202020204" pitchFamily="34" charset="0"/>
                <a:cs typeface="Arial" panose="020B0604020202020204" pitchFamily="34" charset="0"/>
              </a:rPr>
              <a:t>wage rigidity</a:t>
            </a:r>
          </a:p>
        </p:txBody>
      </p:sp>
    </p:spTree>
    <p:extLst>
      <p:ext uri="{BB962C8B-B14F-4D97-AF65-F5344CB8AC3E}">
        <p14:creationId xmlns:p14="http://schemas.microsoft.com/office/powerpoint/2010/main" val="82772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Job search and frictional unemployment</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rgbClr val="CC0000"/>
              </a:buClr>
              <a:buSzPct val="100000"/>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Frictional unemployment</a:t>
            </a:r>
            <a:r>
              <a:rPr lang="en-US" dirty="0">
                <a:latin typeface="Arial" panose="020B0604020202020204" pitchFamily="34" charset="0"/>
                <a:cs typeface="Arial" panose="020B0604020202020204" pitchFamily="34" charset="0"/>
              </a:rPr>
              <a:t>: caused by the time it takes workers to search for a job</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occurs even when wages are flexible and there are enough jobs to go around</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occurs because</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workers have different abilities, preferences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jobs have different skill requirements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geographic mobility of workers not instantaneous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flow of information about vacancies and job candidates is imperfect</a:t>
            </a:r>
          </a:p>
        </p:txBody>
      </p:sp>
    </p:spTree>
    <p:extLst>
      <p:ext uri="{BB962C8B-B14F-4D97-AF65-F5344CB8AC3E}">
        <p14:creationId xmlns:p14="http://schemas.microsoft.com/office/powerpoint/2010/main" val="2781163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A85232"/>
                </a:solidFill>
              </a:rPr>
              <a:t>Sectoral</a:t>
            </a:r>
            <a:r>
              <a:rPr lang="en-US" dirty="0">
                <a:solidFill>
                  <a:srgbClr val="A85232"/>
                </a:solidFill>
              </a:rPr>
              <a:t> shifts</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rgbClr val="CC0000"/>
              </a:buClr>
              <a:buSzPct val="100000"/>
              <a:buFont typeface="Arial" panose="020B0604020202020204" pitchFamily="34" charset="0"/>
              <a:buChar char="•"/>
            </a:pPr>
            <a:r>
              <a:rPr lang="en-US" b="1" dirty="0" err="1">
                <a:solidFill>
                  <a:srgbClr val="CC0000"/>
                </a:solidFill>
                <a:latin typeface="Arial" panose="020B0604020202020204" pitchFamily="34" charset="0"/>
                <a:cs typeface="Arial" panose="020B0604020202020204" pitchFamily="34" charset="0"/>
              </a:rPr>
              <a:t>sectoral</a:t>
            </a:r>
            <a:r>
              <a:rPr lang="en-US" b="1" dirty="0">
                <a:solidFill>
                  <a:srgbClr val="CC0000"/>
                </a:solidFill>
                <a:latin typeface="Arial" panose="020B0604020202020204" pitchFamily="34" charset="0"/>
                <a:cs typeface="Arial" panose="020B0604020202020204" pitchFamily="34" charset="0"/>
              </a:rPr>
              <a:t> shifts</a:t>
            </a:r>
            <a:r>
              <a:rPr lang="en-US" dirty="0">
                <a:latin typeface="Arial" panose="020B0604020202020204" pitchFamily="34" charset="0"/>
                <a:cs typeface="Arial" panose="020B0604020202020204" pitchFamily="34" charset="0"/>
              </a:rPr>
              <a:t>: changes in the composition of demand among industries or regions</a:t>
            </a:r>
          </a:p>
          <a:p>
            <a:pPr marL="342900" indent="-342900">
              <a:spcBef>
                <a:spcPts val="600"/>
              </a:spcBef>
              <a:buClr>
                <a:srgbClr val="996633"/>
              </a:buClr>
              <a:buSzPct val="100000"/>
              <a:buFont typeface="Arial" panose="020B0604020202020204" pitchFamily="34" charset="0"/>
              <a:buChar char="•"/>
            </a:pPr>
            <a:r>
              <a:rPr lang="en-US" i="1" dirty="0">
                <a:solidFill>
                  <a:srgbClr val="996633"/>
                </a:solidFill>
                <a:latin typeface="Arial" panose="020B0604020202020204" pitchFamily="34" charset="0"/>
                <a:cs typeface="Arial" panose="020B0604020202020204" pitchFamily="34" charset="0"/>
              </a:rPr>
              <a:t>example: technological change</a:t>
            </a:r>
            <a:br>
              <a:rPr lang="en-US" i="1" dirty="0">
                <a:solidFill>
                  <a:srgbClr val="996633"/>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more jobs repairing computers, fewer jobs repairing typewriters</a:t>
            </a:r>
          </a:p>
          <a:p>
            <a:pPr marL="342900" indent="-342900">
              <a:spcBef>
                <a:spcPts val="600"/>
              </a:spcBef>
              <a:buClr>
                <a:srgbClr val="996633"/>
              </a:buClr>
              <a:buSzPct val="100000"/>
              <a:buFont typeface="Arial" panose="020B0604020202020204" pitchFamily="34" charset="0"/>
              <a:buChar char="•"/>
            </a:pPr>
            <a:r>
              <a:rPr lang="en-US" i="1" dirty="0">
                <a:solidFill>
                  <a:srgbClr val="996633"/>
                </a:solidFill>
                <a:latin typeface="Arial" panose="020B0604020202020204" pitchFamily="34" charset="0"/>
                <a:cs typeface="Arial" panose="020B0604020202020204" pitchFamily="34" charset="0"/>
              </a:rPr>
              <a:t>example: a new international trade agreement</a:t>
            </a:r>
            <a:br>
              <a:rPr lang="en-US" i="1" dirty="0">
                <a:solidFill>
                  <a:srgbClr val="996633"/>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labor demand increases in export sectors, decreases in import-competing sectors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These scenarios result in frictional unemployment.</a:t>
            </a:r>
          </a:p>
        </p:txBody>
      </p:sp>
    </p:spTree>
    <p:extLst>
      <p:ext uri="{BB962C8B-B14F-4D97-AF65-F5344CB8AC3E}">
        <p14:creationId xmlns:p14="http://schemas.microsoft.com/office/powerpoint/2010/main" val="357701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More examples of </a:t>
            </a:r>
            <a:r>
              <a:rPr lang="en-US" dirty="0" err="1">
                <a:solidFill>
                  <a:srgbClr val="A85232"/>
                </a:solidFill>
              </a:rPr>
              <a:t>sectoral</a:t>
            </a:r>
            <a:r>
              <a:rPr lang="en-US" dirty="0">
                <a:solidFill>
                  <a:srgbClr val="A85232"/>
                </a:solidFill>
              </a:rPr>
              <a:t> shifts, part 1</a:t>
            </a:r>
            <a:endParaRPr lang="en-US" dirty="0"/>
          </a:p>
        </p:txBody>
      </p:sp>
      <p:sp>
        <p:nvSpPr>
          <p:cNvPr id="3" name="Content Placeholder 2"/>
          <p:cNvSpPr>
            <a:spLocks noGrp="1"/>
          </p:cNvSpPr>
          <p:nvPr>
            <p:ph type="body" sz="quarter" idx="10"/>
          </p:nvPr>
        </p:nvSpPr>
        <p:spPr>
          <a:xfrm>
            <a:off x="478361" y="1219686"/>
            <a:ext cx="8326006" cy="3276114"/>
          </a:xfrm>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Industrial revolution (1800s): agriculture declines, manufacturing soars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Energy crisis (1970s): demand shifts from larger cars to smaller ones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Health care spending as % of GDP:</a:t>
            </a:r>
          </a:p>
          <a:p>
            <a:pPr indent="971550">
              <a:spcBef>
                <a:spcPts val="600"/>
              </a:spcBef>
              <a:buClr>
                <a:schemeClr val="tx1"/>
              </a:buClr>
              <a:buSzPct val="100000"/>
            </a:pPr>
            <a:r>
              <a:rPr lang="en-US" dirty="0">
                <a:latin typeface="Arial" panose="020B0604020202020204" pitchFamily="34" charset="0"/>
                <a:cs typeface="Arial" panose="020B0604020202020204" pitchFamily="34" charset="0"/>
              </a:rPr>
              <a:t>1960: 5.2 2000: 13.8</a:t>
            </a:r>
          </a:p>
          <a:p>
            <a:pPr indent="971550">
              <a:spcBef>
                <a:spcPts val="600"/>
              </a:spcBef>
              <a:buClr>
                <a:schemeClr val="tx1"/>
              </a:buClr>
              <a:buSzPct val="100000"/>
            </a:pPr>
            <a:r>
              <a:rPr lang="en-US" dirty="0">
                <a:latin typeface="Arial" panose="020B0604020202020204" pitchFamily="34" charset="0"/>
                <a:cs typeface="Arial" panose="020B0604020202020204" pitchFamily="34" charset="0"/>
              </a:rPr>
              <a:t>1980: 9.1 2010: 17.9</a:t>
            </a:r>
          </a:p>
        </p:txBody>
      </p:sp>
      <p:sp>
        <p:nvSpPr>
          <p:cNvPr id="5" name="Content Placeholder 4">
            <a:extLst>
              <a:ext uri="{FF2B5EF4-FFF2-40B4-BE49-F238E27FC236}">
                <a16:creationId xmlns:a16="http://schemas.microsoft.com/office/drawing/2014/main" id="{0A6E6DFC-DB26-42CB-A60D-ADF1B509386E}"/>
              </a:ext>
            </a:extLst>
          </p:cNvPr>
          <p:cNvSpPr txBox="1">
            <a:spLocks noGrp="1"/>
          </p:cNvSpPr>
          <p:nvPr>
            <p:ph sz="quarter" idx="13"/>
          </p:nvPr>
        </p:nvSpPr>
        <p:spPr>
          <a:xfrm>
            <a:off x="1676399" y="4621213"/>
            <a:ext cx="5907157" cy="1279581"/>
          </a:xfrm>
          <a:prstGeom prst="rect">
            <a:avLst/>
          </a:prstGeom>
          <a:solidFill>
            <a:srgbClr val="FFCCCC"/>
          </a:solidFill>
          <a:ln w="9525">
            <a:noFill/>
            <a:miter lim="800000"/>
            <a:headEnd/>
            <a:tailEnd/>
          </a:ln>
          <a:effectLst>
            <a:outerShdw blurRad="50800" dist="38100" dir="2700000" algn="tl" rotWithShape="0">
              <a:prstClr val="black">
                <a:alpha val="40000"/>
              </a:prstClr>
            </a:outerShdw>
          </a:effectLst>
        </p:spPr>
        <p:txBody>
          <a:bodyPr wrap="square">
            <a:spAutoFit/>
          </a:bodyPr>
          <a:lstStyle>
            <a:defPPr>
              <a:defRPr lang="en-US"/>
            </a:defPPr>
            <a:lvl1pPr algn="ctr" fontAlgn="base">
              <a:lnSpc>
                <a:spcPct val="110000"/>
              </a:lnSpc>
              <a:spcBef>
                <a:spcPct val="45000"/>
              </a:spcBef>
              <a:spcAft>
                <a:spcPct val="0"/>
              </a:spcAft>
              <a:buClr>
                <a:srgbClr val="008080"/>
              </a:buClr>
              <a:buFont typeface="Wingdings" pitchFamily="2" charset="2"/>
              <a:buNone/>
              <a:defRPr sz="2800" i="1">
                <a:latin typeface="Arial" charset="0"/>
                <a:cs typeface="Arial"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sz="2400" dirty="0"/>
              <a:t>In our dynamic economy,</a:t>
            </a:r>
            <a:br>
              <a:rPr lang="en-US" sz="2400" dirty="0"/>
            </a:br>
            <a:r>
              <a:rPr lang="en-US" sz="2400" dirty="0"/>
              <a:t>smaller sectoral shifts occur frequently, contributing to frictional unemployment.</a:t>
            </a:r>
          </a:p>
        </p:txBody>
      </p:sp>
    </p:spTree>
    <p:extLst>
      <p:ext uri="{BB962C8B-B14F-4D97-AF65-F5344CB8AC3E}">
        <p14:creationId xmlns:p14="http://schemas.microsoft.com/office/powerpoint/2010/main" val="2905448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More examples of </a:t>
            </a:r>
            <a:r>
              <a:rPr lang="en-US" dirty="0" err="1">
                <a:solidFill>
                  <a:srgbClr val="A85232"/>
                </a:solidFill>
              </a:rPr>
              <a:t>sectoral</a:t>
            </a:r>
            <a:r>
              <a:rPr lang="en-US" dirty="0">
                <a:solidFill>
                  <a:srgbClr val="A85232"/>
                </a:solidFill>
              </a:rPr>
              <a:t> shifts, part 2</a:t>
            </a:r>
            <a:endParaRPr lang="en-US" dirty="0"/>
          </a:p>
        </p:txBody>
      </p:sp>
      <p:sp>
        <p:nvSpPr>
          <p:cNvPr id="3" name="Content Placeholder 2"/>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Government programs affecting unemployment include:</a:t>
            </a:r>
          </a:p>
          <a:p>
            <a:pPr marL="800100" lvl="1">
              <a:lnSpc>
                <a:spcPct val="105000"/>
              </a:lnSpc>
              <a:spcBef>
                <a:spcPts val="1800"/>
              </a:spcBef>
              <a:buClr>
                <a:srgbClr val="996633"/>
              </a:buClr>
              <a:buFont typeface="Arial" panose="020B0604020202020204" pitchFamily="34" charset="0"/>
              <a:buChar char="•"/>
            </a:pPr>
            <a:r>
              <a:rPr lang="en-US" b="1" i="1" dirty="0">
                <a:solidFill>
                  <a:srgbClr val="996633"/>
                </a:solidFill>
                <a:latin typeface="Arial" panose="020B0604020202020204" pitchFamily="34" charset="0"/>
                <a:cs typeface="Arial" panose="020B0604020202020204" pitchFamily="34" charset="0"/>
              </a:rPr>
              <a:t>Government employment agencies</a:t>
            </a:r>
            <a:br>
              <a:rPr lang="en-US" b="1" i="1" dirty="0">
                <a:solidFill>
                  <a:srgbClr val="996633"/>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disseminate info about job openings to better match workers and jobs.</a:t>
            </a:r>
          </a:p>
          <a:p>
            <a:pPr marL="800100" lvl="1">
              <a:lnSpc>
                <a:spcPct val="105000"/>
              </a:lnSpc>
              <a:spcBef>
                <a:spcPts val="1800"/>
              </a:spcBef>
              <a:buClr>
                <a:srgbClr val="996633"/>
              </a:buClr>
              <a:buFont typeface="Arial" panose="020B0604020202020204" pitchFamily="34" charset="0"/>
              <a:buChar char="•"/>
            </a:pPr>
            <a:r>
              <a:rPr lang="en-US" b="1" i="1" dirty="0">
                <a:solidFill>
                  <a:srgbClr val="996633"/>
                </a:solidFill>
                <a:latin typeface="Arial" panose="020B0604020202020204" pitchFamily="34" charset="0"/>
                <a:cs typeface="Arial" panose="020B0604020202020204" pitchFamily="34" charset="0"/>
              </a:rPr>
              <a:t>Public job training programs</a:t>
            </a:r>
            <a:br>
              <a:rPr lang="en-US" b="1" i="1" dirty="0">
                <a:solidFill>
                  <a:srgbClr val="996633"/>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help workers displaced from declining industries get skills needed for jobs in growing industries.</a:t>
            </a:r>
          </a:p>
        </p:txBody>
      </p:sp>
    </p:spTree>
    <p:extLst>
      <p:ext uri="{BB962C8B-B14F-4D97-AF65-F5344CB8AC3E}">
        <p14:creationId xmlns:p14="http://schemas.microsoft.com/office/powerpoint/2010/main" val="79327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Unemployment insurance (UI)</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UI pays part of a worker’s former wages for a limited time after the worker loses his/her job.</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UI increases frictional unemployment because it reduces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opportunity cost of being unemployed</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urgency of finding work</a:t>
            </a:r>
          </a:p>
          <a:p>
            <a:pPr marL="800100" lvl="1">
              <a:spcBef>
                <a:spcPts val="600"/>
              </a:spcBef>
              <a:buClr>
                <a:schemeClr val="tx1"/>
              </a:buClr>
              <a:buFont typeface="Arial" panose="020B0604020202020204" pitchFamily="34" charset="0"/>
              <a:buChar char="•"/>
            </a:pPr>
            <a:r>
              <a:rPr lang="en-US" b="1" i="1" dirty="0">
                <a:latin typeface="Arial" panose="020B0604020202020204" pitchFamily="34" charset="0"/>
                <a:cs typeface="Arial" panose="020B0604020202020204" pitchFamily="34" charset="0"/>
              </a:rPr>
              <a:t>f</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Studies: The longer a worker is eligible for UI, the longer the average spell of unemployment.</a:t>
            </a:r>
          </a:p>
        </p:txBody>
      </p:sp>
      <p:pic>
        <p:nvPicPr>
          <p:cNvPr id="5" name="Picture 4" descr="Graphical user interface, text, application, email&#10;&#10;Description automatically generated">
            <a:extLst>
              <a:ext uri="{FF2B5EF4-FFF2-40B4-BE49-F238E27FC236}">
                <a16:creationId xmlns:a16="http://schemas.microsoft.com/office/drawing/2014/main" id="{6873F456-942C-864E-87AD-BF3BC10CE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213" y="4365060"/>
            <a:ext cx="2645664" cy="1972134"/>
          </a:xfrm>
          <a:prstGeom prst="rect">
            <a:avLst/>
          </a:prstGeom>
        </p:spPr>
      </p:pic>
    </p:spTree>
    <p:extLst>
      <p:ext uri="{BB962C8B-B14F-4D97-AF65-F5344CB8AC3E}">
        <p14:creationId xmlns:p14="http://schemas.microsoft.com/office/powerpoint/2010/main" val="252208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Benefits of UI</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By allowing workers more time to search:</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UI may lead to better matches between jobs and workers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which would lead to greater productivity and higher incomes</a:t>
            </a:r>
          </a:p>
        </p:txBody>
      </p:sp>
    </p:spTree>
    <p:extLst>
      <p:ext uri="{BB962C8B-B14F-4D97-AF65-F5344CB8AC3E}">
        <p14:creationId xmlns:p14="http://schemas.microsoft.com/office/powerpoint/2010/main" val="447441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Why is there unemployment? (2 of 2)</a:t>
            </a:r>
            <a:endParaRPr lang="en-US" dirty="0"/>
          </a:p>
        </p:txBody>
      </p:sp>
      <p:sp>
        <p:nvSpPr>
          <p:cNvPr id="3" name="Content Placeholder 2"/>
          <p:cNvSpPr>
            <a:spLocks noGrp="1"/>
          </p:cNvSpPr>
          <p:nvPr>
            <p:ph type="body" sz="quarter" idx="10"/>
          </p:nvPr>
        </p:nvSpPr>
        <p:spPr>
          <a:xfrm>
            <a:off x="478361" y="1660156"/>
            <a:ext cx="4950889" cy="566375"/>
          </a:xfrm>
        </p:spPr>
        <p:txBody>
          <a:bodyPr/>
          <a:lstStyle/>
          <a:p>
            <a:r>
              <a:rPr lang="en-US" dirty="0"/>
              <a:t>The natural rate of unemployment:</a:t>
            </a:r>
          </a:p>
        </p:txBody>
      </p:sp>
      <p:graphicFrame>
        <p:nvGraphicFramePr>
          <p:cNvPr id="9" name="Object 8" descr="An equation reads, U over L equals s over s plus f."/>
          <p:cNvGraphicFramePr>
            <a:graphicFrameLocks noChangeAspect="1"/>
          </p:cNvGraphicFramePr>
          <p:nvPr>
            <p:extLst>
              <p:ext uri="{D42A27DB-BD31-4B8C-83A1-F6EECF244321}">
                <p14:modId xmlns:p14="http://schemas.microsoft.com/office/powerpoint/2010/main" val="3814397743"/>
              </p:ext>
            </p:extLst>
          </p:nvPr>
        </p:nvGraphicFramePr>
        <p:xfrm>
          <a:off x="5276850" y="1263650"/>
          <a:ext cx="1658938" cy="1198563"/>
        </p:xfrm>
        <a:graphic>
          <a:graphicData uri="http://schemas.openxmlformats.org/presentationml/2006/ole">
            <mc:AlternateContent xmlns:mc="http://schemas.openxmlformats.org/markup-compatibility/2006">
              <mc:Choice xmlns:v="urn:schemas-microsoft-com:vml" Requires="v">
                <p:oleObj spid="_x0000_s4326" name="Equation" r:id="rId4" imgW="698400" imgH="406080" progId="Equation.DSMT4">
                  <p:embed/>
                </p:oleObj>
              </mc:Choice>
              <mc:Fallback>
                <p:oleObj name="Equation" r:id="rId4" imgW="698400" imgH="406080" progId="Equation.DSMT4">
                  <p:embed/>
                  <p:pic>
                    <p:nvPicPr>
                      <p:cNvPr id="0" name="Object 2"/>
                      <p:cNvPicPr>
                        <a:picLocks noChangeAspect="1" noChangeArrowheads="1"/>
                      </p:cNvPicPr>
                      <p:nvPr/>
                    </p:nvPicPr>
                    <p:blipFill>
                      <a:blip r:embed="rId5"/>
                      <a:srcRect l="-1674" t="-13943" r="-1674" b="-13943"/>
                      <a:stretch>
                        <a:fillRect/>
                      </a:stretch>
                    </p:blipFill>
                    <p:spPr bwMode="auto">
                      <a:xfrm>
                        <a:off x="5276850" y="1263650"/>
                        <a:ext cx="1658938" cy="1198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Content Placeholder 7"/>
          <p:cNvSpPr>
            <a:spLocks noGrp="1"/>
          </p:cNvSpPr>
          <p:nvPr>
            <p:ph sz="quarter" idx="13"/>
          </p:nvPr>
        </p:nvSpPr>
        <p:spPr>
          <a:xfrm>
            <a:off x="1831665" y="3280052"/>
            <a:ext cx="4274654" cy="1669636"/>
          </a:xfrm>
        </p:spPr>
        <p:txBody>
          <a:bodyPr/>
          <a:lstStyle/>
          <a:p>
            <a:pPr marL="742950" indent="-285750">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Two reasons why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&lt; 1:</a:t>
            </a:r>
          </a:p>
          <a:p>
            <a:r>
              <a:rPr lang="en-US" b="1" i="1" dirty="0">
                <a:solidFill>
                  <a:srgbClr val="FF0000"/>
                </a:solidFill>
                <a:latin typeface="Arial" pitchFamily="34" charset="0"/>
                <a:cs typeface="Arial" pitchFamily="34" charset="0"/>
              </a:rPr>
              <a:t>DONE</a:t>
            </a:r>
            <a:r>
              <a:rPr lang="en-US" b="1"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sym typeface="Wingdings" pitchFamily="2" charset="2"/>
              </a:rPr>
              <a:t> </a:t>
            </a:r>
            <a:r>
              <a:rPr lang="en-US" dirty="0">
                <a:latin typeface="Arial" panose="020B0604020202020204" pitchFamily="34" charset="0"/>
                <a:cs typeface="Arial" panose="020B0604020202020204" pitchFamily="34" charset="0"/>
                <a:sym typeface="Wingdings" pitchFamily="2" charset="2"/>
              </a:rPr>
              <a:t>1. </a:t>
            </a:r>
            <a:r>
              <a:rPr lang="en-US" dirty="0">
                <a:latin typeface="Arial" panose="020B0604020202020204" pitchFamily="34" charset="0"/>
                <a:cs typeface="Arial" panose="020B0604020202020204" pitchFamily="34" charset="0"/>
              </a:rPr>
              <a:t>job search</a:t>
            </a:r>
          </a:p>
          <a:p>
            <a:r>
              <a:rPr lang="en-US" b="1" i="1" dirty="0">
                <a:solidFill>
                  <a:srgbClr val="0066CC"/>
                </a:solidFill>
                <a:latin typeface="Arial" pitchFamily="34" charset="0"/>
                <a:cs typeface="Arial" pitchFamily="34" charset="0"/>
              </a:rPr>
              <a:t>Next</a:t>
            </a:r>
            <a:r>
              <a:rPr lang="en-US" b="1" dirty="0">
                <a:solidFill>
                  <a:srgbClr val="0066CC"/>
                </a:solidFill>
                <a:latin typeface="Arial" pitchFamily="34" charset="0"/>
                <a:cs typeface="Arial" pitchFamily="34" charset="0"/>
              </a:rPr>
              <a:t> </a:t>
            </a:r>
            <a:r>
              <a:rPr lang="en-US" b="1" dirty="0">
                <a:solidFill>
                  <a:srgbClr val="0066CC"/>
                </a:solidFill>
                <a:latin typeface="Arial" pitchFamily="34" charset="0"/>
                <a:cs typeface="Arial" pitchFamily="34" charset="0"/>
                <a:sym typeface="Wingdings" pitchFamily="2" charset="2"/>
              </a:rPr>
              <a:t> </a:t>
            </a:r>
            <a:r>
              <a:rPr lang="en-US" dirty="0">
                <a:latin typeface="Arial" panose="020B0604020202020204" pitchFamily="34" charset="0"/>
                <a:cs typeface="Arial" panose="020B0604020202020204" pitchFamily="34" charset="0"/>
                <a:sym typeface="Wingdings" pitchFamily="2" charset="2"/>
              </a:rPr>
              <a:t>2. </a:t>
            </a:r>
            <a:r>
              <a:rPr lang="en-US" dirty="0">
                <a:latin typeface="Arial" panose="020B0604020202020204" pitchFamily="34" charset="0"/>
                <a:cs typeface="Arial" panose="020B0604020202020204" pitchFamily="34" charset="0"/>
              </a:rPr>
              <a:t>wage rigidity</a:t>
            </a:r>
          </a:p>
        </p:txBody>
      </p:sp>
    </p:spTree>
    <p:extLst>
      <p:ext uri="{BB962C8B-B14F-4D97-AF65-F5344CB8AC3E}">
        <p14:creationId xmlns:p14="http://schemas.microsoft.com/office/powerpoint/2010/main" val="102800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spc="200" dirty="0">
                <a:latin typeface="Arial" pitchFamily="34" charset="0"/>
                <a:ea typeface="Tahoma" pitchFamily="34" charset="0"/>
                <a:cs typeface="Arial" pitchFamily="34" charset="0"/>
              </a:rPr>
              <a:t>IN THIS CHAPTER, YOU WILL LEARN:</a:t>
            </a:r>
          </a:p>
        </p:txBody>
      </p:sp>
      <p:pic>
        <p:nvPicPr>
          <p:cNvPr id="7" name="Picture Placeholder 6" descr="Chapter 7">
            <a:extLst>
              <a:ext uri="{FF2B5EF4-FFF2-40B4-BE49-F238E27FC236}">
                <a16:creationId xmlns:a16="http://schemas.microsoft.com/office/drawing/2014/main" id="{934B200A-138E-4122-9075-F62F624EFF0A}"/>
              </a:ext>
            </a:extLst>
          </p:cNvPr>
          <p:cNvPicPr>
            <a:picLocks noGrp="1" noChangeAspect="1"/>
          </p:cNvPicPr>
          <p:nvPr>
            <p:ph type="pic" sz="quarter" idx="12"/>
          </p:nvPr>
        </p:nvPicPr>
        <p:blipFill>
          <a:blip r:embed="rId3"/>
          <a:stretch>
            <a:fillRect/>
          </a:stretch>
        </p:blipFill>
        <p:spPr>
          <a:xfrm>
            <a:off x="748998" y="1925405"/>
            <a:ext cx="2862165" cy="3050091"/>
          </a:xfrm>
          <a:prstGeom prst="rect">
            <a:avLst/>
          </a:prstGeom>
          <a:noFill/>
          <a:ln>
            <a:noFill/>
          </a:ln>
        </p:spPr>
      </p:pic>
      <p:sp>
        <p:nvSpPr>
          <p:cNvPr id="3" name="Content Placeholder 2"/>
          <p:cNvSpPr>
            <a:spLocks noGrp="1"/>
          </p:cNvSpPr>
          <p:nvPr>
            <p:ph sz="quarter" idx="11"/>
          </p:nvPr>
        </p:nvSpPr>
        <p:spPr>
          <a:xfrm>
            <a:off x="4407267" y="1739652"/>
            <a:ext cx="3739417" cy="3754286"/>
          </a:xfrm>
          <a:noFill/>
          <a:ln>
            <a:noFill/>
          </a:ln>
        </p:spPr>
        <p:txBody>
          <a:bodyPr vert="horz" wrap="square" lIns="91440" tIns="45720" rIns="91440" bIns="45720" numCol="1" anchor="ctr" anchorCtr="0" compatLnSpc="1">
            <a:prstTxWarp prst="textNoShape">
              <a:avLst/>
            </a:prstTxWarp>
          </a:bodyPr>
          <a:lstStyle/>
          <a:p>
            <a:pPr algn="l">
              <a:lnSpc>
                <a:spcPct val="100000"/>
              </a:lnSpc>
              <a:spcAft>
                <a:spcPts val="1200"/>
              </a:spcAft>
              <a:buClr>
                <a:schemeClr val="tx1">
                  <a:lumMod val="50000"/>
                  <a:lumOff val="50000"/>
                </a:schemeClr>
              </a:buClr>
            </a:pPr>
            <a:r>
              <a:rPr lang="en-US" sz="2800" dirty="0">
                <a:latin typeface="Arial" pitchFamily="34" charset="0"/>
                <a:cs typeface="Arial" pitchFamily="34" charset="0"/>
              </a:rPr>
              <a:t>…about the natural rate of unemployment:</a:t>
            </a:r>
          </a:p>
          <a:p>
            <a:pPr marL="457200" indent="-457200" algn="l">
              <a:lnSpc>
                <a:spcPct val="100000"/>
              </a:lnSpc>
              <a:spcAft>
                <a:spcPts val="1200"/>
              </a:spcAft>
              <a:buClr>
                <a:schemeClr val="tx1">
                  <a:lumMod val="50000"/>
                  <a:lumOff val="50000"/>
                </a:schemeClr>
              </a:buClr>
              <a:buFont typeface="Arial" panose="020B0604020202020204" pitchFamily="34" charset="0"/>
              <a:buChar char="•"/>
            </a:pPr>
            <a:r>
              <a:rPr lang="en-US" sz="2800" dirty="0">
                <a:latin typeface="Arial" pitchFamily="34" charset="0"/>
                <a:cs typeface="Arial" pitchFamily="34" charset="0"/>
              </a:rPr>
              <a:t>what it means</a:t>
            </a:r>
          </a:p>
          <a:p>
            <a:pPr marL="457200" indent="-457200" algn="l">
              <a:lnSpc>
                <a:spcPct val="100000"/>
              </a:lnSpc>
              <a:spcAft>
                <a:spcPts val="1200"/>
              </a:spcAft>
              <a:buClr>
                <a:schemeClr val="tx1">
                  <a:lumMod val="50000"/>
                  <a:lumOff val="50000"/>
                </a:schemeClr>
              </a:buClr>
              <a:buFont typeface="Arial" panose="020B0604020202020204" pitchFamily="34" charset="0"/>
              <a:buChar char="•"/>
            </a:pPr>
            <a:r>
              <a:rPr lang="en-US" sz="2800" dirty="0">
                <a:latin typeface="Arial" pitchFamily="34" charset="0"/>
                <a:cs typeface="Arial" pitchFamily="34" charset="0"/>
              </a:rPr>
              <a:t>what causes it</a:t>
            </a:r>
          </a:p>
          <a:p>
            <a:pPr marL="457200" indent="-457200" algn="l">
              <a:lnSpc>
                <a:spcPct val="100000"/>
              </a:lnSpc>
              <a:spcAft>
                <a:spcPts val="1200"/>
              </a:spcAft>
              <a:buClr>
                <a:schemeClr val="tx1">
                  <a:lumMod val="50000"/>
                  <a:lumOff val="50000"/>
                </a:schemeClr>
              </a:buClr>
              <a:buFont typeface="Arial" panose="020B0604020202020204" pitchFamily="34" charset="0"/>
              <a:buChar char="•"/>
            </a:pPr>
            <a:r>
              <a:rPr lang="en-US" sz="2800" dirty="0">
                <a:latin typeface="Arial" pitchFamily="34" charset="0"/>
                <a:cs typeface="Arial" pitchFamily="34" charset="0"/>
              </a:rPr>
              <a:t>understanding its behavior in the real world</a:t>
            </a:r>
          </a:p>
        </p:txBody>
      </p:sp>
    </p:spTree>
    <p:extLst>
      <p:ext uri="{BB962C8B-B14F-4D97-AF65-F5344CB8AC3E}">
        <p14:creationId xmlns:p14="http://schemas.microsoft.com/office/powerpoint/2010/main" val="34978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Unemployment from real wage rigidity, part 1</a:t>
            </a:r>
          </a:p>
        </p:txBody>
      </p:sp>
      <p:sp>
        <p:nvSpPr>
          <p:cNvPr id="7" name="Content Placeholder 6"/>
          <p:cNvSpPr>
            <a:spLocks noGrp="1"/>
          </p:cNvSpPr>
          <p:nvPr>
            <p:ph type="body" sz="quarter" idx="11"/>
          </p:nvPr>
        </p:nvSpPr>
        <p:spPr>
          <a:xfrm>
            <a:off x="460484" y="1581150"/>
            <a:ext cx="2222282" cy="3086100"/>
          </a:xfrm>
          <a:solidFill>
            <a:schemeClr val="bg1"/>
          </a:solidFill>
          <a:ln w="9525">
            <a:solidFill>
              <a:schemeClr val="tx1"/>
            </a:solidFill>
            <a:miter lim="800000"/>
            <a:headEnd/>
            <a:tailEnd/>
          </a:ln>
        </p:spPr>
        <p:txBody>
          <a:bodyPr wrap="square">
            <a:spAutoFit/>
          </a:bodyPr>
          <a:lstStyle/>
          <a:p>
            <a:pPr>
              <a:spcBef>
                <a:spcPct val="50000"/>
              </a:spcBef>
            </a:pPr>
            <a:r>
              <a:rPr lang="en-US" kern="1200" dirty="0">
                <a:solidFill>
                  <a:schemeClr val="tx1"/>
                </a:solidFill>
                <a:latin typeface="Arial" charset="0"/>
                <a:cs typeface="Arial" charset="0"/>
              </a:rPr>
              <a:t>If the real wage is stuck above its equilibrium level, there aren’t enough jobs to go around.</a:t>
            </a:r>
          </a:p>
        </p:txBody>
      </p:sp>
      <p:pic>
        <p:nvPicPr>
          <p:cNvPr id="11" name="Picture Placeholder 3" descr="This is a line graph to depict how real wage rigidity leads to job rationing. The Y axis for this graph is the real wage.  The X axis is for labor. The demand line is a curve line runs downward from high real wage and low real labor to high labor and low real wage. The Saving (S) line is a vertical line that appears at the midway of the X axis to represent the amount of labor willing to work. The rigid real wage is the point at which the demand line and the supply line are at the midway point against the Y-axis. The amount or labor hired meets the point of the rigid real wage on the demand line. The area between the demand and supply line at the rigid real wage mark is the amount of labor that is unemployed."/>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742175" y="1438715"/>
            <a:ext cx="6060505" cy="3603245"/>
          </a:xfrm>
          <a:prstGeom prst="rect">
            <a:avLst/>
          </a:prstGeom>
          <a:noFill/>
          <a:ln>
            <a:noFill/>
          </a:ln>
        </p:spPr>
      </p:pic>
    </p:spTree>
    <p:extLst>
      <p:ext uri="{BB962C8B-B14F-4D97-AF65-F5344CB8AC3E}">
        <p14:creationId xmlns:p14="http://schemas.microsoft.com/office/powerpoint/2010/main" val="408938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from real wage rigidity, part 2</a:t>
            </a:r>
          </a:p>
        </p:txBody>
      </p:sp>
      <p:sp>
        <p:nvSpPr>
          <p:cNvPr id="4" name="Content Placeholder 3"/>
          <p:cNvSpPr>
            <a:spLocks noGrp="1"/>
          </p:cNvSpPr>
          <p:nvPr>
            <p:ph type="body" sz="quarter" idx="11"/>
          </p:nvPr>
        </p:nvSpPr>
        <p:spPr>
          <a:xfrm>
            <a:off x="590550" y="1581150"/>
            <a:ext cx="2190750" cy="3046988"/>
          </a:xfrm>
          <a:solidFill>
            <a:schemeClr val="bg1"/>
          </a:solidFill>
          <a:ln w="9525">
            <a:solidFill>
              <a:schemeClr val="tx1"/>
            </a:solidFill>
            <a:miter lim="800000"/>
            <a:headEnd/>
            <a:tailEnd/>
          </a:ln>
        </p:spPr>
        <p:txBody>
          <a:bodyPr wrap="square">
            <a:spAutoFit/>
          </a:bodyPr>
          <a:lstStyle/>
          <a:p>
            <a:pPr>
              <a:spcBef>
                <a:spcPct val="50000"/>
              </a:spcBef>
            </a:pPr>
            <a:r>
              <a:rPr lang="en-US" kern="1200" dirty="0">
                <a:solidFill>
                  <a:schemeClr val="tx1"/>
                </a:solidFill>
                <a:latin typeface="Arial" charset="0"/>
                <a:cs typeface="Arial" charset="0"/>
              </a:rPr>
              <a:t>If the real wage is stuck above its equilibrium level, there aren’t enough jobs to go around.</a:t>
            </a:r>
          </a:p>
        </p:txBody>
      </p:sp>
      <p:sp>
        <p:nvSpPr>
          <p:cNvPr id="6" name="Content Placeholder 5"/>
          <p:cNvSpPr>
            <a:spLocks noGrp="1"/>
          </p:cNvSpPr>
          <p:nvPr>
            <p:ph type="body" sz="quarter" idx="13"/>
          </p:nvPr>
        </p:nvSpPr>
        <p:spPr>
          <a:xfrm>
            <a:off x="4176903" y="1766318"/>
            <a:ext cx="4333494" cy="1037792"/>
          </a:xfrm>
          <a:solidFill>
            <a:srgbClr val="FFCCCC"/>
          </a:solidFill>
          <a:ln>
            <a:noFill/>
          </a:ln>
          <a:effectLst>
            <a:outerShdw blurRad="50800" dist="38100" dir="2700000" algn="tl" rotWithShape="0">
              <a:prstClr val="black">
                <a:alpha val="40000"/>
              </a:prstClr>
            </a:outerShdw>
          </a:effectLst>
        </p:spPr>
        <p:txBody>
          <a:bodyPr>
            <a:spAutoFit/>
          </a:bodyPr>
          <a:lstStyle/>
          <a:p>
            <a:pPr>
              <a:lnSpc>
                <a:spcPct val="105000"/>
              </a:lnSpc>
              <a:spcBef>
                <a:spcPct val="50000"/>
              </a:spcBef>
            </a:pPr>
            <a:r>
              <a:rPr lang="en-US" kern="1200" dirty="0">
                <a:solidFill>
                  <a:schemeClr val="tx1"/>
                </a:solidFill>
                <a:latin typeface="Arial" charset="0"/>
                <a:cs typeface="Arial" charset="0"/>
              </a:rPr>
              <a:t>Then, firms must ration the scarce jobs among workers.</a:t>
            </a:r>
          </a:p>
        </p:txBody>
      </p:sp>
      <p:sp>
        <p:nvSpPr>
          <p:cNvPr id="7" name="Content Placeholder 6"/>
          <p:cNvSpPr>
            <a:spLocks noGrp="1"/>
          </p:cNvSpPr>
          <p:nvPr>
            <p:ph sz="quarter" idx="14"/>
          </p:nvPr>
        </p:nvSpPr>
        <p:spPr>
          <a:xfrm>
            <a:off x="3382241" y="3352800"/>
            <a:ext cx="5160818" cy="1255728"/>
          </a:xfrm>
          <a:solidFill>
            <a:srgbClr val="FFFFCC"/>
          </a:solidFill>
          <a:ln>
            <a:noFill/>
          </a:ln>
          <a:effectLst>
            <a:outerShdw blurRad="50800" dist="38100" dir="2700000" algn="tl" rotWithShape="0">
              <a:prstClr val="black">
                <a:alpha val="40000"/>
              </a:prstClr>
            </a:outerShdw>
          </a:effectLst>
        </p:spPr>
        <p:txBody>
          <a:bodyPr>
            <a:spAutoFit/>
          </a:bodyPr>
          <a:lstStyle/>
          <a:p>
            <a:pPr>
              <a:lnSpc>
                <a:spcPct val="105000"/>
              </a:lnSpc>
              <a:spcBef>
                <a:spcPct val="50000"/>
              </a:spcBef>
            </a:pPr>
            <a:r>
              <a:rPr lang="en-US" b="1" kern="1200" dirty="0">
                <a:solidFill>
                  <a:srgbClr val="CC0000"/>
                </a:solidFill>
                <a:latin typeface="Arial" charset="0"/>
                <a:cs typeface="Arial" charset="0"/>
              </a:rPr>
              <a:t>Structural unemployment: </a:t>
            </a:r>
            <a:r>
              <a:rPr lang="en-US" dirty="0"/>
              <a:t>The unemployment resulting from real wage rigidity and job rationing.</a:t>
            </a:r>
          </a:p>
        </p:txBody>
      </p:sp>
    </p:spTree>
    <p:extLst>
      <p:ext uri="{BB962C8B-B14F-4D97-AF65-F5344CB8AC3E}">
        <p14:creationId xmlns:p14="http://schemas.microsoft.com/office/powerpoint/2010/main" val="1804599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Reasons for wage rigidity</a:t>
            </a:r>
            <a:endParaRPr lang="en-US" dirty="0"/>
          </a:p>
        </p:txBody>
      </p:sp>
      <p:sp>
        <p:nvSpPr>
          <p:cNvPr id="3" name="Content Placeholder 2"/>
          <p:cNvSpPr>
            <a:spLocks noGrp="1"/>
          </p:cNvSpPr>
          <p:nvPr>
            <p:ph type="body" sz="quarter" idx="10"/>
          </p:nvPr>
        </p:nvSpPr>
        <p:spPr/>
        <p:txBody>
          <a:bodyPr/>
          <a:lstStyle/>
          <a:p>
            <a:pPr marL="457200" indent="-457200">
              <a:spcBef>
                <a:spcPct val="80000"/>
              </a:spcBef>
              <a:buClr>
                <a:schemeClr val="tx1"/>
              </a:buClr>
              <a:buSzPct val="100000"/>
              <a:buFont typeface="+mj-lt"/>
              <a:buAutoNum type="arabicPeriod"/>
            </a:pPr>
            <a:r>
              <a:rPr lang="en-US" dirty="0">
                <a:latin typeface="Arial" panose="020B0604020202020204" pitchFamily="34" charset="0"/>
                <a:cs typeface="Arial" panose="020B0604020202020204" pitchFamily="34" charset="0"/>
              </a:rPr>
              <a:t>minimum-wage laws</a:t>
            </a:r>
          </a:p>
          <a:p>
            <a:pPr marL="457200" indent="-457200">
              <a:spcBef>
                <a:spcPct val="80000"/>
              </a:spcBef>
              <a:buClr>
                <a:schemeClr val="tx1"/>
              </a:buClr>
              <a:buSzPct val="100000"/>
              <a:buFont typeface="+mj-lt"/>
              <a:buAutoNum type="arabicPeriod"/>
            </a:pPr>
            <a:r>
              <a:rPr lang="en-US" dirty="0">
                <a:latin typeface="Arial" panose="020B0604020202020204" pitchFamily="34" charset="0"/>
                <a:cs typeface="Arial" panose="020B0604020202020204" pitchFamily="34" charset="0"/>
              </a:rPr>
              <a:t>labor unions</a:t>
            </a:r>
          </a:p>
          <a:p>
            <a:pPr marL="457200" indent="-457200">
              <a:spcBef>
                <a:spcPct val="80000"/>
              </a:spcBef>
              <a:buClr>
                <a:schemeClr val="tx1"/>
              </a:buClr>
              <a:buSzPct val="100000"/>
              <a:buFont typeface="+mj-lt"/>
              <a:buAutoNum type="arabicPeriod"/>
            </a:pPr>
            <a:r>
              <a:rPr lang="en-US" dirty="0">
                <a:latin typeface="Arial" panose="020B0604020202020204" pitchFamily="34" charset="0"/>
                <a:cs typeface="Arial" panose="020B0604020202020204" pitchFamily="34" charset="0"/>
              </a:rPr>
              <a:t>efficiency wages</a:t>
            </a:r>
          </a:p>
        </p:txBody>
      </p:sp>
    </p:spTree>
    <p:extLst>
      <p:ext uri="{BB962C8B-B14F-4D97-AF65-F5344CB8AC3E}">
        <p14:creationId xmlns:p14="http://schemas.microsoft.com/office/powerpoint/2010/main" val="49632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1. Minimum-wage laws</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 minimum wage may exceed the equilibrium wage of unskilled workers, especially teenagers.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Studies: a 10% increase in minimum wage reduces teen employment by 1–3%</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But, the minimum wage cannot explain the majority of the natural rate of unemployment, as most workers’ wages are well above the minimum wage.</a:t>
            </a:r>
          </a:p>
        </p:txBody>
      </p:sp>
    </p:spTree>
    <p:extLst>
      <p:ext uri="{BB962C8B-B14F-4D97-AF65-F5344CB8AC3E}">
        <p14:creationId xmlns:p14="http://schemas.microsoft.com/office/powerpoint/2010/main" val="19622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2. Labor unions</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kern="1200" dirty="0">
                <a:solidFill>
                  <a:schemeClr val="tx1"/>
                </a:solidFill>
                <a:latin typeface="Arial" panose="020B0604020202020204" pitchFamily="34" charset="0"/>
                <a:cs typeface="Arial" panose="020B0604020202020204" pitchFamily="34" charset="0"/>
              </a:rPr>
              <a:t>Unions exercise monopoly power to secure higher wages for their members.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When the union wage exceeds the equilibrium wage, unemployment results.</a:t>
            </a:r>
          </a:p>
          <a:p>
            <a:pPr marL="342900" indent="-342900">
              <a:spcBef>
                <a:spcPts val="600"/>
              </a:spcBef>
              <a:buClr>
                <a:srgbClr val="CC0000"/>
              </a:buClr>
              <a:buSzPct val="100000"/>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Insiders</a:t>
            </a:r>
            <a:r>
              <a:rPr lang="en-US" dirty="0">
                <a:latin typeface="Arial" panose="020B0604020202020204" pitchFamily="34" charset="0"/>
                <a:cs typeface="Arial" panose="020B0604020202020204" pitchFamily="34" charset="0"/>
              </a:rPr>
              <a:t>: employed union workers whose interest is to keep wages high</a:t>
            </a:r>
          </a:p>
          <a:p>
            <a:pPr marL="342900" indent="-342900">
              <a:spcBef>
                <a:spcPts val="600"/>
              </a:spcBef>
              <a:buClr>
                <a:srgbClr val="CC0000"/>
              </a:buClr>
              <a:buSzPct val="100000"/>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Outsiders</a:t>
            </a:r>
            <a:r>
              <a:rPr lang="en-US" dirty="0">
                <a:latin typeface="Arial" panose="020B0604020202020204" pitchFamily="34" charset="0"/>
                <a:cs typeface="Arial" panose="020B0604020202020204" pitchFamily="34" charset="0"/>
              </a:rPr>
              <a:t>: unemployed non-union workers who prefer equilibrium wages, so there would be enough jobs for them</a:t>
            </a:r>
          </a:p>
        </p:txBody>
      </p:sp>
    </p:spTree>
    <p:extLst>
      <p:ext uri="{BB962C8B-B14F-4D97-AF65-F5344CB8AC3E}">
        <p14:creationId xmlns:p14="http://schemas.microsoft.com/office/powerpoint/2010/main" val="3171179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13804" y="243296"/>
            <a:ext cx="8133805" cy="762000"/>
          </a:xfrm>
        </p:spPr>
        <p:txBody>
          <a:bodyPr/>
          <a:lstStyle/>
          <a:p>
            <a:r>
              <a:rPr lang="en-US" dirty="0"/>
              <a:t>Union membership and wage rations by industry, 2013</a:t>
            </a:r>
          </a:p>
        </p:txBody>
      </p:sp>
      <p:graphicFrame>
        <p:nvGraphicFramePr>
          <p:cNvPr id="12" name="Table Placeholder 11">
            <a:extLst>
              <a:ext uri="{FF2B5EF4-FFF2-40B4-BE49-F238E27FC236}">
                <a16:creationId xmlns:a16="http://schemas.microsoft.com/office/drawing/2014/main" id="{3620044C-49D9-4F0D-A1C7-E039BBFE2121}"/>
              </a:ext>
            </a:extLst>
          </p:cNvPr>
          <p:cNvGraphicFramePr>
            <a:graphicFrameLocks noGrp="1"/>
          </p:cNvGraphicFramePr>
          <p:nvPr>
            <p:ph type="tbl" sz="quarter" idx="12"/>
            <p:extLst>
              <p:ext uri="{D42A27DB-BD31-4B8C-83A1-F6EECF244321}">
                <p14:modId xmlns:p14="http://schemas.microsoft.com/office/powerpoint/2010/main" val="1471119992"/>
              </p:ext>
            </p:extLst>
          </p:nvPr>
        </p:nvGraphicFramePr>
        <p:xfrm>
          <a:off x="552450" y="1276693"/>
          <a:ext cx="8113488" cy="4719320"/>
        </p:xfrm>
        <a:graphic>
          <a:graphicData uri="http://schemas.openxmlformats.org/drawingml/2006/table">
            <a:tbl>
              <a:tblPr firstRow="1" bandRow="1">
                <a:tableStyleId>{073A0DAA-6AF3-43AB-8588-CEC1D06C72B9}</a:tableStyleId>
              </a:tblPr>
              <a:tblGrid>
                <a:gridCol w="2641601">
                  <a:extLst>
                    <a:ext uri="{9D8B030D-6E8A-4147-A177-3AD203B41FA5}">
                      <a16:colId xmlns:a16="http://schemas.microsoft.com/office/drawing/2014/main" val="557412023"/>
                    </a:ext>
                  </a:extLst>
                </a:gridCol>
                <a:gridCol w="2177143">
                  <a:extLst>
                    <a:ext uri="{9D8B030D-6E8A-4147-A177-3AD203B41FA5}">
                      <a16:colId xmlns:a16="http://schemas.microsoft.com/office/drawing/2014/main" val="3245831431"/>
                    </a:ext>
                  </a:extLst>
                </a:gridCol>
                <a:gridCol w="1266372">
                  <a:extLst>
                    <a:ext uri="{9D8B030D-6E8A-4147-A177-3AD203B41FA5}">
                      <a16:colId xmlns:a16="http://schemas.microsoft.com/office/drawing/2014/main" val="1353432015"/>
                    </a:ext>
                  </a:extLst>
                </a:gridCol>
                <a:gridCol w="2028372">
                  <a:extLst>
                    <a:ext uri="{9D8B030D-6E8A-4147-A177-3AD203B41FA5}">
                      <a16:colId xmlns:a16="http://schemas.microsoft.com/office/drawing/2014/main" val="2587126097"/>
                    </a:ext>
                  </a:extLst>
                </a:gridCol>
              </a:tblGrid>
              <a:tr h="370840">
                <a:tc>
                  <a:txBody>
                    <a:bodyPr/>
                    <a:lstStyle/>
                    <a:p>
                      <a:r>
                        <a:rPr lang="en-US" dirty="0">
                          <a:latin typeface="Arial" panose="020B0604020202020204" pitchFamily="34" charset="0"/>
                          <a:cs typeface="Arial" panose="020B0604020202020204" pitchFamily="34" charset="0"/>
                        </a:rPr>
                        <a:t>Industry</a:t>
                      </a:r>
                    </a:p>
                  </a:txBody>
                  <a:tcPr/>
                </a:tc>
                <a:tc>
                  <a:txBody>
                    <a:bodyPr/>
                    <a:lstStyle/>
                    <a:p>
                      <a:r>
                        <a:rPr lang="en-US" dirty="0">
                          <a:latin typeface="Arial" panose="020B0604020202020204" pitchFamily="34" charset="0"/>
                          <a:cs typeface="Arial" panose="020B0604020202020204" pitchFamily="34" charset="0"/>
                        </a:rPr>
                        <a:t># Employed (1,000s)</a:t>
                      </a:r>
                    </a:p>
                  </a:txBody>
                  <a:tcPr/>
                </a:tc>
                <a:tc>
                  <a:txBody>
                    <a:bodyPr/>
                    <a:lstStyle/>
                    <a:p>
                      <a:r>
                        <a:rPr lang="en-US" dirty="0">
                          <a:latin typeface="Arial" panose="020B0604020202020204" pitchFamily="34" charset="0"/>
                          <a:cs typeface="Arial" panose="020B0604020202020204" pitchFamily="34" charset="0"/>
                        </a:rPr>
                        <a:t>U % of total</a:t>
                      </a:r>
                    </a:p>
                  </a:txBody>
                  <a:tcPr/>
                </a:tc>
                <a:tc>
                  <a:txBody>
                    <a:bodyPr/>
                    <a:lstStyle/>
                    <a:p>
                      <a:r>
                        <a:rPr lang="en-US" dirty="0">
                          <a:latin typeface="Arial" panose="020B0604020202020204" pitchFamily="34" charset="0"/>
                          <a:cs typeface="Arial" panose="020B0604020202020204" pitchFamily="34" charset="0"/>
                        </a:rPr>
                        <a:t>Wage ratio</a:t>
                      </a:r>
                    </a:p>
                  </a:txBody>
                  <a:tcPr/>
                </a:tc>
                <a:extLst>
                  <a:ext uri="{0D108BD9-81ED-4DB2-BD59-A6C34878D82A}">
                    <a16:rowId xmlns:a16="http://schemas.microsoft.com/office/drawing/2014/main" val="304156103"/>
                  </a:ext>
                </a:extLst>
              </a:tr>
              <a:tr h="370840">
                <a:tc>
                  <a:txBody>
                    <a:bodyPr/>
                    <a:lstStyle/>
                    <a:p>
                      <a:r>
                        <a:rPr lang="en-US" dirty="0">
                          <a:latin typeface="Arial" panose="020B0604020202020204" pitchFamily="34" charset="0"/>
                          <a:cs typeface="Arial" panose="020B0604020202020204" pitchFamily="34" charset="0"/>
                        </a:rPr>
                        <a:t>Private sector (total)</a:t>
                      </a:r>
                    </a:p>
                  </a:txBody>
                  <a:tcPr/>
                </a:tc>
                <a:tc>
                  <a:txBody>
                    <a:bodyPr/>
                    <a:lstStyle/>
                    <a:p>
                      <a:r>
                        <a:rPr lang="en-US" dirty="0">
                          <a:latin typeface="Arial" panose="020B0604020202020204" pitchFamily="34" charset="0"/>
                          <a:cs typeface="Arial" panose="020B0604020202020204" pitchFamily="34" charset="0"/>
                        </a:rPr>
                        <a:t>104,737</a:t>
                      </a:r>
                    </a:p>
                  </a:txBody>
                  <a:tcPr/>
                </a:tc>
                <a:tc>
                  <a:txBody>
                    <a:bodyPr/>
                    <a:lstStyle/>
                    <a:p>
                      <a:r>
                        <a:rPr lang="en-US" dirty="0">
                          <a:latin typeface="Arial" panose="020B0604020202020204" pitchFamily="34" charset="0"/>
                          <a:cs typeface="Arial" panose="020B0604020202020204" pitchFamily="34" charset="0"/>
                        </a:rPr>
                        <a:t>6.9</a:t>
                      </a:r>
                    </a:p>
                  </a:txBody>
                  <a:tcPr/>
                </a:tc>
                <a:tc>
                  <a:txBody>
                    <a:bodyPr/>
                    <a:lstStyle/>
                    <a:p>
                      <a:r>
                        <a:rPr lang="en-US" dirty="0">
                          <a:latin typeface="Arial" panose="020B0604020202020204" pitchFamily="34" charset="0"/>
                          <a:cs typeface="Arial" panose="020B0604020202020204" pitchFamily="34" charset="0"/>
                        </a:rPr>
                        <a:t>122.6</a:t>
                      </a:r>
                    </a:p>
                  </a:txBody>
                  <a:tcPr/>
                </a:tc>
                <a:extLst>
                  <a:ext uri="{0D108BD9-81ED-4DB2-BD59-A6C34878D82A}">
                    <a16:rowId xmlns:a16="http://schemas.microsoft.com/office/drawing/2014/main" val="2202586115"/>
                  </a:ext>
                </a:extLst>
              </a:tr>
              <a:tr h="370840">
                <a:tc>
                  <a:txBody>
                    <a:bodyPr/>
                    <a:lstStyle/>
                    <a:p>
                      <a:r>
                        <a:rPr lang="en-US" dirty="0">
                          <a:latin typeface="Arial" panose="020B0604020202020204" pitchFamily="34" charset="0"/>
                          <a:cs typeface="Arial" panose="020B0604020202020204" pitchFamily="34" charset="0"/>
                        </a:rPr>
                        <a:t>Government (total)</a:t>
                      </a:r>
                    </a:p>
                  </a:txBody>
                  <a:tcPr/>
                </a:tc>
                <a:tc>
                  <a:txBody>
                    <a:bodyPr/>
                    <a:lstStyle/>
                    <a:p>
                      <a:r>
                        <a:rPr lang="en-US" dirty="0">
                          <a:latin typeface="Arial" panose="020B0604020202020204" pitchFamily="34" charset="0"/>
                          <a:cs typeface="Arial" panose="020B0604020202020204" pitchFamily="34" charset="0"/>
                        </a:rPr>
                        <a:t>20,450</a:t>
                      </a:r>
                    </a:p>
                  </a:txBody>
                  <a:tcPr/>
                </a:tc>
                <a:tc>
                  <a:txBody>
                    <a:bodyPr/>
                    <a:lstStyle/>
                    <a:p>
                      <a:r>
                        <a:rPr lang="en-US" dirty="0">
                          <a:latin typeface="Arial" panose="020B0604020202020204" pitchFamily="34" charset="0"/>
                          <a:cs typeface="Arial" panose="020B0604020202020204" pitchFamily="34" charset="0"/>
                        </a:rPr>
                        <a:t>37.0</a:t>
                      </a:r>
                    </a:p>
                  </a:txBody>
                  <a:tcPr/>
                </a:tc>
                <a:tc>
                  <a:txBody>
                    <a:bodyPr/>
                    <a:lstStyle/>
                    <a:p>
                      <a:r>
                        <a:rPr lang="en-US" dirty="0">
                          <a:latin typeface="Arial" panose="020B0604020202020204" pitchFamily="34" charset="0"/>
                          <a:cs typeface="Arial" panose="020B0604020202020204" pitchFamily="34" charset="0"/>
                        </a:rPr>
                        <a:t>121.1</a:t>
                      </a:r>
                    </a:p>
                  </a:txBody>
                  <a:tcPr/>
                </a:tc>
                <a:extLst>
                  <a:ext uri="{0D108BD9-81ED-4DB2-BD59-A6C34878D82A}">
                    <a16:rowId xmlns:a16="http://schemas.microsoft.com/office/drawing/2014/main" val="3188630197"/>
                  </a:ext>
                </a:extLst>
              </a:tr>
              <a:tr h="370840">
                <a:tc>
                  <a:txBody>
                    <a:bodyPr/>
                    <a:lstStyle/>
                    <a:p>
                      <a:r>
                        <a:rPr lang="en-US" dirty="0">
                          <a:latin typeface="Arial" panose="020B0604020202020204" pitchFamily="34" charset="0"/>
                          <a:cs typeface="Arial" panose="020B0604020202020204" pitchFamily="34" charset="0"/>
                        </a:rPr>
                        <a:t>Construction</a:t>
                      </a:r>
                    </a:p>
                  </a:txBody>
                  <a:tcPr/>
                </a:tc>
                <a:tc>
                  <a:txBody>
                    <a:bodyPr/>
                    <a:lstStyle/>
                    <a:p>
                      <a:r>
                        <a:rPr lang="en-US" dirty="0">
                          <a:latin typeface="Arial" panose="020B0604020202020204" pitchFamily="34" charset="0"/>
                          <a:cs typeface="Arial" panose="020B0604020202020204" pitchFamily="34" charset="0"/>
                        </a:rPr>
                        <a:t>6,244</a:t>
                      </a:r>
                    </a:p>
                  </a:txBody>
                  <a:tcPr/>
                </a:tc>
                <a:tc>
                  <a:txBody>
                    <a:bodyPr/>
                    <a:lstStyle/>
                    <a:p>
                      <a:r>
                        <a:rPr lang="en-US" dirty="0">
                          <a:latin typeface="Arial" panose="020B0604020202020204" pitchFamily="34" charset="0"/>
                          <a:cs typeface="Arial" panose="020B0604020202020204" pitchFamily="34" charset="0"/>
                        </a:rPr>
                        <a:t>14.0</a:t>
                      </a:r>
                    </a:p>
                  </a:txBody>
                  <a:tcPr/>
                </a:tc>
                <a:tc>
                  <a:txBody>
                    <a:bodyPr/>
                    <a:lstStyle/>
                    <a:p>
                      <a:r>
                        <a:rPr lang="en-US" dirty="0">
                          <a:latin typeface="Arial" panose="020B0604020202020204" pitchFamily="34" charset="0"/>
                          <a:cs typeface="Arial" panose="020B0604020202020204" pitchFamily="34" charset="0"/>
                        </a:rPr>
                        <a:t>151.7</a:t>
                      </a:r>
                    </a:p>
                  </a:txBody>
                  <a:tcPr/>
                </a:tc>
                <a:extLst>
                  <a:ext uri="{0D108BD9-81ED-4DB2-BD59-A6C34878D82A}">
                    <a16:rowId xmlns:a16="http://schemas.microsoft.com/office/drawing/2014/main" val="2926652662"/>
                  </a:ext>
                </a:extLst>
              </a:tr>
              <a:tr h="370840">
                <a:tc>
                  <a:txBody>
                    <a:bodyPr/>
                    <a:lstStyle/>
                    <a:p>
                      <a:r>
                        <a:rPr lang="en-US" dirty="0">
                          <a:latin typeface="Arial" panose="020B0604020202020204" pitchFamily="34" charset="0"/>
                          <a:cs typeface="Arial" panose="020B0604020202020204" pitchFamily="34" charset="0"/>
                        </a:rPr>
                        <a:t>Mining</a:t>
                      </a:r>
                    </a:p>
                  </a:txBody>
                  <a:tcPr/>
                </a:tc>
                <a:tc>
                  <a:txBody>
                    <a:bodyPr/>
                    <a:lstStyle/>
                    <a:p>
                      <a:r>
                        <a:rPr lang="en-US" dirty="0">
                          <a:latin typeface="Arial" panose="020B0604020202020204" pitchFamily="34" charset="0"/>
                          <a:cs typeface="Arial" panose="020B0604020202020204" pitchFamily="34" charset="0"/>
                        </a:rPr>
                        <a:t>780</a:t>
                      </a:r>
                    </a:p>
                  </a:txBody>
                  <a:tcPr/>
                </a:tc>
                <a:tc>
                  <a:txBody>
                    <a:bodyPr/>
                    <a:lstStyle/>
                    <a:p>
                      <a:r>
                        <a:rPr lang="en-US" dirty="0">
                          <a:latin typeface="Arial" panose="020B0604020202020204" pitchFamily="34" charset="0"/>
                          <a:cs typeface="Arial" panose="020B0604020202020204" pitchFamily="34" charset="0"/>
                        </a:rPr>
                        <a:t>7.2</a:t>
                      </a:r>
                    </a:p>
                  </a:txBody>
                  <a:tcPr/>
                </a:tc>
                <a:tc>
                  <a:txBody>
                    <a:bodyPr/>
                    <a:lstStyle/>
                    <a:p>
                      <a:r>
                        <a:rPr lang="en-US" dirty="0">
                          <a:latin typeface="Arial" panose="020B0604020202020204" pitchFamily="34" charset="0"/>
                          <a:cs typeface="Arial" panose="020B0604020202020204" pitchFamily="34" charset="0"/>
                        </a:rPr>
                        <a:t>96.4</a:t>
                      </a:r>
                    </a:p>
                  </a:txBody>
                  <a:tcPr/>
                </a:tc>
                <a:extLst>
                  <a:ext uri="{0D108BD9-81ED-4DB2-BD59-A6C34878D82A}">
                    <a16:rowId xmlns:a16="http://schemas.microsoft.com/office/drawing/2014/main" val="639866993"/>
                  </a:ext>
                </a:extLst>
              </a:tr>
              <a:tr h="370840">
                <a:tc>
                  <a:txBody>
                    <a:bodyPr/>
                    <a:lstStyle/>
                    <a:p>
                      <a:r>
                        <a:rPr lang="en-US" dirty="0">
                          <a:latin typeface="Arial" panose="020B0604020202020204" pitchFamily="34" charset="0"/>
                          <a:cs typeface="Arial" panose="020B0604020202020204" pitchFamily="34" charset="0"/>
                        </a:rPr>
                        <a:t>Manufacturing</a:t>
                      </a:r>
                    </a:p>
                  </a:txBody>
                  <a:tcPr/>
                </a:tc>
                <a:tc>
                  <a:txBody>
                    <a:bodyPr/>
                    <a:lstStyle/>
                    <a:p>
                      <a:r>
                        <a:rPr lang="en-US" dirty="0">
                          <a:latin typeface="Arial" panose="020B0604020202020204" pitchFamily="34" charset="0"/>
                          <a:cs typeface="Arial" panose="020B0604020202020204" pitchFamily="34" charset="0"/>
                        </a:rPr>
                        <a:t>13,599</a:t>
                      </a:r>
                    </a:p>
                  </a:txBody>
                  <a:tcPr/>
                </a:tc>
                <a:tc>
                  <a:txBody>
                    <a:bodyPr/>
                    <a:lstStyle/>
                    <a:p>
                      <a:r>
                        <a:rPr lang="en-US" dirty="0">
                          <a:latin typeface="Arial" panose="020B0604020202020204" pitchFamily="34" charset="0"/>
                          <a:cs typeface="Arial" panose="020B0604020202020204" pitchFamily="34" charset="0"/>
                        </a:rPr>
                        <a:t>10.5</a:t>
                      </a:r>
                    </a:p>
                  </a:txBody>
                  <a:tcPr/>
                </a:tc>
                <a:tc>
                  <a:txBody>
                    <a:bodyPr/>
                    <a:lstStyle/>
                    <a:p>
                      <a:r>
                        <a:rPr lang="en-US" dirty="0">
                          <a:latin typeface="Arial" panose="020B0604020202020204" pitchFamily="34" charset="0"/>
                          <a:cs typeface="Arial" panose="020B0604020202020204" pitchFamily="34" charset="0"/>
                        </a:rPr>
                        <a:t>107.2</a:t>
                      </a:r>
                    </a:p>
                  </a:txBody>
                  <a:tcPr/>
                </a:tc>
                <a:extLst>
                  <a:ext uri="{0D108BD9-81ED-4DB2-BD59-A6C34878D82A}">
                    <a16:rowId xmlns:a16="http://schemas.microsoft.com/office/drawing/2014/main" val="2062974222"/>
                  </a:ext>
                </a:extLst>
              </a:tr>
              <a:tr h="370840">
                <a:tc>
                  <a:txBody>
                    <a:bodyPr/>
                    <a:lstStyle/>
                    <a:p>
                      <a:r>
                        <a:rPr lang="en-US" dirty="0">
                          <a:latin typeface="Arial" panose="020B0604020202020204" pitchFamily="34" charset="0"/>
                          <a:cs typeface="Arial" panose="020B0604020202020204" pitchFamily="34" charset="0"/>
                        </a:rPr>
                        <a:t>Retail trade</a:t>
                      </a:r>
                    </a:p>
                  </a:txBody>
                  <a:tcPr/>
                </a:tc>
                <a:tc>
                  <a:txBody>
                    <a:bodyPr/>
                    <a:lstStyle/>
                    <a:p>
                      <a:r>
                        <a:rPr lang="en-US" dirty="0">
                          <a:latin typeface="Arial" panose="020B0604020202020204" pitchFamily="34" charset="0"/>
                          <a:cs typeface="Arial" panose="020B0604020202020204" pitchFamily="34" charset="0"/>
                        </a:rPr>
                        <a:t>14,582</a:t>
                      </a:r>
                    </a:p>
                  </a:txBody>
                  <a:tcPr/>
                </a:tc>
                <a:tc>
                  <a:txBody>
                    <a:bodyPr/>
                    <a:lstStyle/>
                    <a:p>
                      <a:r>
                        <a:rPr lang="en-US" dirty="0">
                          <a:latin typeface="Arial" panose="020B0604020202020204" pitchFamily="34" charset="0"/>
                          <a:cs typeface="Arial" panose="020B0604020202020204" pitchFamily="34" charset="0"/>
                        </a:rPr>
                        <a:t>4.9</a:t>
                      </a:r>
                    </a:p>
                  </a:txBody>
                  <a:tcPr/>
                </a:tc>
                <a:tc>
                  <a:txBody>
                    <a:bodyPr/>
                    <a:lstStyle/>
                    <a:p>
                      <a:r>
                        <a:rPr lang="en-US" dirty="0">
                          <a:latin typeface="Arial" panose="020B0604020202020204" pitchFamily="34" charset="0"/>
                          <a:cs typeface="Arial" panose="020B0604020202020204" pitchFamily="34" charset="0"/>
                        </a:rPr>
                        <a:t>102.4</a:t>
                      </a:r>
                    </a:p>
                  </a:txBody>
                  <a:tcPr/>
                </a:tc>
                <a:extLst>
                  <a:ext uri="{0D108BD9-81ED-4DB2-BD59-A6C34878D82A}">
                    <a16:rowId xmlns:a16="http://schemas.microsoft.com/office/drawing/2014/main" val="3934200150"/>
                  </a:ext>
                </a:extLst>
              </a:tr>
              <a:tr h="370840">
                <a:tc>
                  <a:txBody>
                    <a:bodyPr/>
                    <a:lstStyle/>
                    <a:p>
                      <a:r>
                        <a:rPr lang="en-US" dirty="0">
                          <a:latin typeface="Arial" panose="020B0604020202020204" pitchFamily="34" charset="0"/>
                          <a:cs typeface="Arial" panose="020B0604020202020204" pitchFamily="34" charset="0"/>
                        </a:rPr>
                        <a:t>Transportation</a:t>
                      </a:r>
                    </a:p>
                  </a:txBody>
                  <a:tcPr/>
                </a:tc>
                <a:tc>
                  <a:txBody>
                    <a:bodyPr/>
                    <a:lstStyle/>
                    <a:p>
                      <a:r>
                        <a:rPr lang="en-US" dirty="0">
                          <a:latin typeface="Arial" panose="020B0604020202020204" pitchFamily="34" charset="0"/>
                          <a:cs typeface="Arial" panose="020B0604020202020204" pitchFamily="34" charset="0"/>
                        </a:rPr>
                        <a:t>4,355</a:t>
                      </a:r>
                    </a:p>
                  </a:txBody>
                  <a:tcPr/>
                </a:tc>
                <a:tc>
                  <a:txBody>
                    <a:bodyPr/>
                    <a:lstStyle/>
                    <a:p>
                      <a:r>
                        <a:rPr lang="en-US" dirty="0">
                          <a:latin typeface="Arial" panose="020B0604020202020204" pitchFamily="34" charset="0"/>
                          <a:cs typeface="Arial" panose="020B0604020202020204" pitchFamily="34" charset="0"/>
                        </a:rPr>
                        <a:t>20.4</a:t>
                      </a:r>
                    </a:p>
                  </a:txBody>
                  <a:tcPr/>
                </a:tc>
                <a:tc>
                  <a:txBody>
                    <a:bodyPr/>
                    <a:lstStyle/>
                    <a:p>
                      <a:r>
                        <a:rPr lang="en-US" dirty="0">
                          <a:latin typeface="Arial" panose="020B0604020202020204" pitchFamily="34" charset="0"/>
                          <a:cs typeface="Arial" panose="020B0604020202020204" pitchFamily="34" charset="0"/>
                        </a:rPr>
                        <a:t>123.5</a:t>
                      </a:r>
                    </a:p>
                  </a:txBody>
                  <a:tcPr/>
                </a:tc>
                <a:extLst>
                  <a:ext uri="{0D108BD9-81ED-4DB2-BD59-A6C34878D82A}">
                    <a16:rowId xmlns:a16="http://schemas.microsoft.com/office/drawing/2014/main" val="2938428984"/>
                  </a:ext>
                </a:extLst>
              </a:tr>
              <a:tr h="370840">
                <a:tc>
                  <a:txBody>
                    <a:bodyPr/>
                    <a:lstStyle/>
                    <a:p>
                      <a:r>
                        <a:rPr lang="en-US" dirty="0">
                          <a:latin typeface="Arial" panose="020B0604020202020204" pitchFamily="34" charset="0"/>
                          <a:cs typeface="Arial" panose="020B0604020202020204" pitchFamily="34" charset="0"/>
                        </a:rPr>
                        <a:t>Finance, insurance</a:t>
                      </a:r>
                    </a:p>
                  </a:txBody>
                  <a:tcPr/>
                </a:tc>
                <a:tc>
                  <a:txBody>
                    <a:bodyPr/>
                    <a:lstStyle/>
                    <a:p>
                      <a:r>
                        <a:rPr lang="en-US" dirty="0">
                          <a:latin typeface="Arial" panose="020B0604020202020204" pitchFamily="34" charset="0"/>
                          <a:cs typeface="Arial" panose="020B0604020202020204" pitchFamily="34" charset="0"/>
                        </a:rPr>
                        <a:t>6,111</a:t>
                      </a:r>
                    </a:p>
                  </a:txBody>
                  <a:tcPr/>
                </a:tc>
                <a:tc>
                  <a:txBody>
                    <a:bodyPr/>
                    <a:lstStyle/>
                    <a:p>
                      <a:r>
                        <a:rPr lang="en-US" dirty="0">
                          <a:latin typeface="Arial" panose="020B0604020202020204" pitchFamily="34" charset="0"/>
                          <a:cs typeface="Arial" panose="020B0604020202020204" pitchFamily="34" charset="0"/>
                        </a:rPr>
                        <a:t>1.1</a:t>
                      </a:r>
                    </a:p>
                  </a:txBody>
                  <a:tcPr/>
                </a:tc>
                <a:tc>
                  <a:txBody>
                    <a:bodyPr/>
                    <a:lstStyle/>
                    <a:p>
                      <a:r>
                        <a:rPr lang="en-US" dirty="0">
                          <a:latin typeface="Arial" panose="020B0604020202020204" pitchFamily="34" charset="0"/>
                          <a:cs typeface="Arial" panose="020B0604020202020204" pitchFamily="34" charset="0"/>
                        </a:rPr>
                        <a:t>90.2</a:t>
                      </a:r>
                    </a:p>
                  </a:txBody>
                  <a:tcPr/>
                </a:tc>
                <a:extLst>
                  <a:ext uri="{0D108BD9-81ED-4DB2-BD59-A6C34878D82A}">
                    <a16:rowId xmlns:a16="http://schemas.microsoft.com/office/drawing/2014/main" val="2853497189"/>
                  </a:ext>
                </a:extLst>
              </a:tr>
              <a:tr h="370840">
                <a:tc>
                  <a:txBody>
                    <a:bodyPr/>
                    <a:lstStyle/>
                    <a:p>
                      <a:r>
                        <a:rPr lang="en-US" dirty="0">
                          <a:latin typeface="Arial" panose="020B0604020202020204" pitchFamily="34" charset="0"/>
                          <a:cs typeface="Arial" panose="020B0604020202020204" pitchFamily="34" charset="0"/>
                        </a:rPr>
                        <a:t>Professional services</a:t>
                      </a:r>
                    </a:p>
                  </a:txBody>
                  <a:tcPr/>
                </a:tc>
                <a:tc>
                  <a:txBody>
                    <a:bodyPr/>
                    <a:lstStyle/>
                    <a:p>
                      <a:r>
                        <a:rPr lang="en-US" dirty="0">
                          <a:latin typeface="Arial" panose="020B0604020202020204" pitchFamily="34" charset="0"/>
                          <a:cs typeface="Arial" panose="020B0604020202020204" pitchFamily="34" charset="0"/>
                        </a:rPr>
                        <a:t>12,171</a:t>
                      </a:r>
                    </a:p>
                  </a:txBody>
                  <a:tcPr/>
                </a:tc>
                <a:tc>
                  <a:txBody>
                    <a:bodyPr/>
                    <a:lstStyle/>
                    <a:p>
                      <a:r>
                        <a:rPr lang="en-US" dirty="0">
                          <a:latin typeface="Arial" panose="020B0604020202020204" pitchFamily="34" charset="0"/>
                          <a:cs typeface="Arial" panose="020B0604020202020204" pitchFamily="34" charset="0"/>
                        </a:rPr>
                        <a:t>2.1</a:t>
                      </a:r>
                    </a:p>
                  </a:txBody>
                  <a:tcPr/>
                </a:tc>
                <a:tc>
                  <a:txBody>
                    <a:bodyPr/>
                    <a:lstStyle/>
                    <a:p>
                      <a:r>
                        <a:rPr lang="en-US" dirty="0">
                          <a:latin typeface="Arial" panose="020B0604020202020204" pitchFamily="34" charset="0"/>
                          <a:cs typeface="Arial" panose="020B0604020202020204" pitchFamily="34" charset="0"/>
                        </a:rPr>
                        <a:t>99.1</a:t>
                      </a:r>
                    </a:p>
                  </a:txBody>
                  <a:tcPr/>
                </a:tc>
                <a:extLst>
                  <a:ext uri="{0D108BD9-81ED-4DB2-BD59-A6C34878D82A}">
                    <a16:rowId xmlns:a16="http://schemas.microsoft.com/office/drawing/2014/main" val="3683390749"/>
                  </a:ext>
                </a:extLst>
              </a:tr>
              <a:tr h="370840">
                <a:tc>
                  <a:txBody>
                    <a:bodyPr/>
                    <a:lstStyle/>
                    <a:p>
                      <a:r>
                        <a:rPr lang="en-US" dirty="0">
                          <a:latin typeface="Arial" panose="020B0604020202020204" pitchFamily="34" charset="0"/>
                          <a:cs typeface="Arial" panose="020B0604020202020204" pitchFamily="34" charset="0"/>
                        </a:rPr>
                        <a:t>Education</a:t>
                      </a:r>
                    </a:p>
                  </a:txBody>
                  <a:tcPr/>
                </a:tc>
                <a:tc>
                  <a:txBody>
                    <a:bodyPr/>
                    <a:lstStyle/>
                    <a:p>
                      <a:r>
                        <a:rPr lang="en-US" dirty="0">
                          <a:latin typeface="Arial" panose="020B0604020202020204" pitchFamily="34" charset="0"/>
                          <a:cs typeface="Arial" panose="020B0604020202020204" pitchFamily="34" charset="0"/>
                        </a:rPr>
                        <a:t>4,020</a:t>
                      </a:r>
                    </a:p>
                  </a:txBody>
                  <a:tcPr/>
                </a:tc>
                <a:tc>
                  <a:txBody>
                    <a:bodyPr/>
                    <a:lstStyle/>
                    <a:p>
                      <a:r>
                        <a:rPr lang="en-US" dirty="0">
                          <a:latin typeface="Arial" panose="020B0604020202020204" pitchFamily="34" charset="0"/>
                          <a:cs typeface="Arial" panose="020B0604020202020204" pitchFamily="34" charset="0"/>
                        </a:rPr>
                        <a:t>13.0</a:t>
                      </a:r>
                    </a:p>
                  </a:txBody>
                  <a:tcPr/>
                </a:tc>
                <a:tc>
                  <a:txBody>
                    <a:bodyPr/>
                    <a:lstStyle/>
                    <a:p>
                      <a:r>
                        <a:rPr lang="en-US" dirty="0">
                          <a:latin typeface="Arial" panose="020B0604020202020204" pitchFamily="34" charset="0"/>
                          <a:cs typeface="Arial" panose="020B0604020202020204" pitchFamily="34" charset="0"/>
                        </a:rPr>
                        <a:t>112.6</a:t>
                      </a:r>
                    </a:p>
                  </a:txBody>
                  <a:tcPr/>
                </a:tc>
                <a:extLst>
                  <a:ext uri="{0D108BD9-81ED-4DB2-BD59-A6C34878D82A}">
                    <a16:rowId xmlns:a16="http://schemas.microsoft.com/office/drawing/2014/main" val="738897242"/>
                  </a:ext>
                </a:extLst>
              </a:tr>
              <a:tr h="370840">
                <a:tc>
                  <a:txBody>
                    <a:bodyPr/>
                    <a:lstStyle/>
                    <a:p>
                      <a:r>
                        <a:rPr lang="en-US" dirty="0">
                          <a:latin typeface="Arial" panose="020B0604020202020204" pitchFamily="34" charset="0"/>
                          <a:cs typeface="Arial" panose="020B0604020202020204" pitchFamily="34" charset="0"/>
                        </a:rPr>
                        <a:t>Health care</a:t>
                      </a:r>
                    </a:p>
                  </a:txBody>
                  <a:tcPr/>
                </a:tc>
                <a:tc>
                  <a:txBody>
                    <a:bodyPr/>
                    <a:lstStyle/>
                    <a:p>
                      <a:r>
                        <a:rPr lang="en-US" dirty="0">
                          <a:latin typeface="Arial" panose="020B0604020202020204" pitchFamily="34" charset="0"/>
                          <a:cs typeface="Arial" panose="020B0604020202020204" pitchFamily="34" charset="0"/>
                        </a:rPr>
                        <a:t>15,835</a:t>
                      </a:r>
                    </a:p>
                  </a:txBody>
                  <a:tcPr/>
                </a:tc>
                <a:tc>
                  <a:txBody>
                    <a:bodyPr/>
                    <a:lstStyle/>
                    <a:p>
                      <a:r>
                        <a:rPr lang="en-US" dirty="0">
                          <a:latin typeface="Arial" panose="020B0604020202020204" pitchFamily="34" charset="0"/>
                          <a:cs typeface="Arial" panose="020B0604020202020204" pitchFamily="34" charset="0"/>
                        </a:rPr>
                        <a:t>7.5</a:t>
                      </a:r>
                    </a:p>
                  </a:txBody>
                  <a:tcPr/>
                </a:tc>
                <a:tc>
                  <a:txBody>
                    <a:bodyPr/>
                    <a:lstStyle/>
                    <a:p>
                      <a:r>
                        <a:rPr lang="en-US" dirty="0">
                          <a:latin typeface="Arial" panose="020B0604020202020204" pitchFamily="34" charset="0"/>
                          <a:cs typeface="Arial" panose="020B0604020202020204" pitchFamily="34" charset="0"/>
                        </a:rPr>
                        <a:t>114.9</a:t>
                      </a:r>
                    </a:p>
                  </a:txBody>
                  <a:tcPr/>
                </a:tc>
                <a:extLst>
                  <a:ext uri="{0D108BD9-81ED-4DB2-BD59-A6C34878D82A}">
                    <a16:rowId xmlns:a16="http://schemas.microsoft.com/office/drawing/2014/main" val="2799227430"/>
                  </a:ext>
                </a:extLst>
              </a:tr>
            </a:tbl>
          </a:graphicData>
        </a:graphic>
      </p:graphicFrame>
      <p:sp>
        <p:nvSpPr>
          <p:cNvPr id="11" name="Content Placeholder 10"/>
          <p:cNvSpPr>
            <a:spLocks noGrp="1"/>
          </p:cNvSpPr>
          <p:nvPr>
            <p:ph sz="quarter" idx="14"/>
          </p:nvPr>
        </p:nvSpPr>
        <p:spPr>
          <a:xfrm>
            <a:off x="912866" y="6047247"/>
            <a:ext cx="7335783" cy="459456"/>
          </a:xfrm>
        </p:spPr>
        <p:txBody>
          <a:bodyPr/>
          <a:lstStyle/>
          <a:p>
            <a:r>
              <a:rPr lang="en-US" i="1" dirty="0">
                <a:solidFill>
                  <a:srgbClr val="3366CC"/>
                </a:solidFill>
                <a:latin typeface="Arial" panose="020B0604020202020204" pitchFamily="34" charset="0"/>
                <a:cs typeface="Arial" panose="020B0604020202020204" pitchFamily="34" charset="0"/>
              </a:rPr>
              <a:t>wage ratio = 100 </a:t>
            </a:r>
            <a:r>
              <a:rPr lang="en-US" b="1" dirty="0">
                <a:solidFill>
                  <a:srgbClr val="3366CC"/>
                </a:solidFill>
                <a:latin typeface="Arial" panose="020B0604020202020204" pitchFamily="34" charset="0"/>
                <a:ea typeface="ＭＳ ゴシック"/>
                <a:cs typeface="Arial" panose="020B0604020202020204" pitchFamily="34" charset="0"/>
              </a:rPr>
              <a:t>×</a:t>
            </a:r>
            <a:r>
              <a:rPr lang="en-US" dirty="0">
                <a:solidFill>
                  <a:srgbClr val="3366CC"/>
                </a:solidFill>
                <a:latin typeface="Arial" panose="020B0604020202020204" pitchFamily="34" charset="0"/>
                <a:cs typeface="Arial" panose="020B0604020202020204" pitchFamily="34" charset="0"/>
                <a:sym typeface="Symbol" pitchFamily="18" charset="2"/>
              </a:rPr>
              <a:t> </a:t>
            </a:r>
            <a:r>
              <a:rPr lang="en-US" i="1" dirty="0">
                <a:solidFill>
                  <a:srgbClr val="3366CC"/>
                </a:solidFill>
                <a:latin typeface="Arial" panose="020B0604020202020204" pitchFamily="34" charset="0"/>
                <a:cs typeface="Arial" panose="020B0604020202020204" pitchFamily="34" charset="0"/>
              </a:rPr>
              <a:t>(union wage) / (nonunion wage)</a:t>
            </a:r>
          </a:p>
        </p:txBody>
      </p:sp>
    </p:spTree>
    <p:extLst>
      <p:ext uri="{BB962C8B-B14F-4D97-AF65-F5344CB8AC3E}">
        <p14:creationId xmlns:p14="http://schemas.microsoft.com/office/powerpoint/2010/main" val="81146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3. Efficiency wages</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Theories in which higher wages increase worker productivity by:</a:t>
            </a:r>
          </a:p>
          <a:p>
            <a:pPr marL="800100" lvl="1">
              <a:spcBef>
                <a:spcPts val="600"/>
              </a:spcBef>
              <a:buClr>
                <a:schemeClr val="tx1"/>
              </a:buClr>
              <a:buFont typeface="Arial" pitchFamily="34" charset="0"/>
              <a:buChar char="•"/>
            </a:pPr>
            <a:r>
              <a:rPr lang="en-US" dirty="0">
                <a:latin typeface="Arial" panose="020B0604020202020204" pitchFamily="34" charset="0"/>
                <a:cs typeface="Arial" panose="020B0604020202020204" pitchFamily="34" charset="0"/>
              </a:rPr>
              <a:t>attracting higher-quality job applicants </a:t>
            </a:r>
          </a:p>
          <a:p>
            <a:pPr marL="800100" lvl="1">
              <a:spcBef>
                <a:spcPts val="600"/>
              </a:spcBef>
              <a:buClr>
                <a:schemeClr val="tx1"/>
              </a:buClr>
              <a:buFont typeface="Arial" pitchFamily="34" charset="0"/>
              <a:buChar char="•"/>
            </a:pPr>
            <a:r>
              <a:rPr lang="en-US" dirty="0">
                <a:latin typeface="Arial" panose="020B0604020202020204" pitchFamily="34" charset="0"/>
                <a:cs typeface="Arial" panose="020B0604020202020204" pitchFamily="34" charset="0"/>
              </a:rPr>
              <a:t>increasing worker effort, reducing “shirking”</a:t>
            </a:r>
          </a:p>
          <a:p>
            <a:pPr marL="800100" lvl="1">
              <a:spcBef>
                <a:spcPts val="600"/>
              </a:spcBef>
              <a:buClr>
                <a:schemeClr val="tx1"/>
              </a:buClr>
              <a:buFont typeface="Arial" pitchFamily="34" charset="0"/>
              <a:buChar char="•"/>
            </a:pPr>
            <a:r>
              <a:rPr lang="en-US" dirty="0">
                <a:latin typeface="Arial" panose="020B0604020202020204" pitchFamily="34" charset="0"/>
                <a:cs typeface="Arial" panose="020B0604020202020204" pitchFamily="34" charset="0"/>
              </a:rPr>
              <a:t>reducing turnover, which is costly to firms</a:t>
            </a:r>
          </a:p>
          <a:p>
            <a:pPr marL="800100" lvl="1">
              <a:spcBef>
                <a:spcPts val="600"/>
              </a:spcBef>
              <a:buClr>
                <a:schemeClr val="tx1"/>
              </a:buClr>
              <a:buFont typeface="Arial" pitchFamily="34" charset="0"/>
              <a:buChar char="•"/>
            </a:pPr>
            <a:r>
              <a:rPr lang="en-US" dirty="0">
                <a:latin typeface="Arial" panose="020B0604020202020204" pitchFamily="34" charset="0"/>
                <a:cs typeface="Arial" panose="020B0604020202020204" pitchFamily="34" charset="0"/>
              </a:rPr>
              <a:t>improving health of workers </a:t>
            </a:r>
            <a:r>
              <a:rPr lang="en-US" i="1" dirty="0">
                <a:latin typeface="Arial" panose="020B0604020202020204" pitchFamily="34" charset="0"/>
                <a:cs typeface="Arial" panose="020B0604020202020204" pitchFamily="34" charset="0"/>
              </a:rPr>
              <a:t>(in developing countries) </a:t>
            </a:r>
          </a:p>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Firms willingly pay above-equilibrium wages to raise productivity.</a:t>
            </a:r>
          </a:p>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Result: structural unemployment</a:t>
            </a:r>
          </a:p>
        </p:txBody>
      </p:sp>
    </p:spTree>
    <p:extLst>
      <p:ext uri="{BB962C8B-B14F-4D97-AF65-F5344CB8AC3E}">
        <p14:creationId xmlns:p14="http://schemas.microsoft.com/office/powerpoint/2010/main" val="399855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NOW YOU TRY</a:t>
            </a:r>
            <a:br>
              <a:rPr lang="en-US" dirty="0"/>
            </a:br>
            <a:r>
              <a:rPr lang="en-US" dirty="0"/>
              <a:t>Question for discussion</a:t>
            </a:r>
          </a:p>
        </p:txBody>
      </p:sp>
      <p:sp>
        <p:nvSpPr>
          <p:cNvPr id="5" name="Content Placeholder 4"/>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t>Use the material we’ve just covered to come up with a policy or policies to try to reduce the natural rate of unemployment. </a:t>
            </a:r>
          </a:p>
          <a:p>
            <a:pPr marL="342900" indent="-342900">
              <a:spcBef>
                <a:spcPts val="600"/>
              </a:spcBef>
              <a:buClr>
                <a:schemeClr val="tx1"/>
              </a:buClr>
              <a:buSzPct val="100000"/>
              <a:buFont typeface="Arial" panose="020B0604020202020204" pitchFamily="34" charset="0"/>
              <a:buChar char="•"/>
            </a:pPr>
            <a:r>
              <a:rPr lang="en-US" dirty="0"/>
              <a:t>Note whether your policy targets frictional or structural unemployment.</a:t>
            </a:r>
          </a:p>
        </p:txBody>
      </p:sp>
    </p:spTree>
    <p:extLst>
      <p:ext uri="{BB962C8B-B14F-4D97-AF65-F5344CB8AC3E}">
        <p14:creationId xmlns:p14="http://schemas.microsoft.com/office/powerpoint/2010/main" val="222333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The median duration of unemployment</a:t>
            </a:r>
          </a:p>
        </p:txBody>
      </p:sp>
      <p:sp>
        <p:nvSpPr>
          <p:cNvPr id="3" name="Content Placeholder 2"/>
          <p:cNvSpPr>
            <a:spLocks noGrp="1"/>
          </p:cNvSpPr>
          <p:nvPr>
            <p:ph type="body" sz="quarter" idx="11"/>
          </p:nvPr>
        </p:nvSpPr>
        <p:spPr>
          <a:xfrm>
            <a:off x="1866900" y="857250"/>
            <a:ext cx="5676900" cy="1200329"/>
          </a:xfrm>
          <a:solidFill>
            <a:srgbClr val="FFCCCC"/>
          </a:solidFill>
          <a:ln>
            <a:noFill/>
          </a:ln>
          <a:effectLst>
            <a:outerShdw blurRad="50800" dist="38100" dir="2700000" algn="tl" rotWithShape="0">
              <a:prstClr val="black">
                <a:alpha val="40000"/>
              </a:prstClr>
            </a:outerShdw>
          </a:effectLst>
        </p:spPr>
        <p:txBody>
          <a:bodyPr wrap="square">
            <a:spAutoFit/>
          </a:bodyPr>
          <a:lstStyle/>
          <a:p>
            <a:pPr>
              <a:spcBef>
                <a:spcPct val="50000"/>
              </a:spcBef>
            </a:pPr>
            <a:r>
              <a:rPr lang="en-US" kern="1200" dirty="0">
                <a:latin typeface="Arial" charset="0"/>
                <a:cs typeface="Arial" charset="0"/>
              </a:rPr>
              <a:t>The duration of unemployment typically rises in recessions—but its rise in 2008–2010 was unprecedented.</a:t>
            </a:r>
          </a:p>
        </p:txBody>
      </p:sp>
      <p:pic>
        <p:nvPicPr>
          <p:cNvPr id="10" name="Picture Placeholder 2" descr="This is a line graph to depict the median unemployment duration in weeks over a 45-year period. This line graph the depicts the average number of while during which people were unemployed across a 45-year history.&#10;The Y axis is the duration of unemployment (weeks) from 0 to 30. &#10;The X axis lists the years from 1967to 2012 in 5 year intervals.&#10;The line represents the median unemployment duration.&#10;The table presents the approximate results.&#10;Year, 1967; Median unemployment duration, 5;&#10;Year, 1972; Median unemployment duration, 7;&#10;Year, 1977; Median unemployment duration, 7;&#10;Year, 1982; Median unemployment duration, 10;&#10;Year, 1987; Median unemployment duration, 6;&#10;Year, 1992; Median unemployment duration, 9;&#10;Year, 1997; Median unemployment duration, 7;&#10;Year, 2002; Median unemployment duration, 10;&#10;Year, 2007; Median unemployment duration, 7;&#10;Year, 2012; Median unemployment duration, 12. &#10;Seven recession periods were noted on this graph. This table lists the years and average unemployment durations.&#10;Recession years, 1969; Median unemployment duration, 5 to 6;&#10;Recession years, 1974 to 1975; Median unemployment duration, 5 to 10;&#10;Recession years, 1980; Median unemployment duration, 6 to 7;&#10;Recession years, 1981 to 1983; Median unemployment duration, 7 to 13;&#10;Recession years, 1990; Median unemployment duration, 5 to 7;&#10;Recession years, 2001; Median unemployment duration, 6 to 13;&#10;Recession years, 2008 to 2010; Median unemployment duration, 7 to 25."/>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77568" y="2306887"/>
            <a:ext cx="7713369" cy="4010951"/>
          </a:xfrm>
          <a:prstGeom prst="rect">
            <a:avLst/>
          </a:prstGeom>
          <a:noFill/>
          <a:ln>
            <a:noFill/>
          </a:ln>
        </p:spPr>
      </p:pic>
    </p:spTree>
    <p:extLst>
      <p:ext uri="{BB962C8B-B14F-4D97-AF65-F5344CB8AC3E}">
        <p14:creationId xmlns:p14="http://schemas.microsoft.com/office/powerpoint/2010/main" val="384616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Discouraged workers</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rgbClr val="CC0000"/>
              </a:buClr>
              <a:buSzPct val="100000"/>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discouraged workers</a:t>
            </a:r>
            <a:r>
              <a:rPr lang="en-US" dirty="0">
                <a:latin typeface="Arial" panose="020B0604020202020204" pitchFamily="34" charset="0"/>
                <a:cs typeface="Arial" panose="020B0604020202020204" pitchFamily="34" charset="0"/>
              </a:rPr>
              <a:t>: workers who have given up on looking for a job and are considered out of the labor force</a:t>
            </a:r>
          </a:p>
          <a:p>
            <a:pPr marL="342900" indent="-342900">
              <a:spcBef>
                <a:spcPts val="600"/>
              </a:spcBef>
              <a:buClr>
                <a:srgbClr val="CC0000"/>
              </a:buClr>
              <a:buSzPct val="100000"/>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marginally attached workers</a:t>
            </a:r>
            <a:r>
              <a:rPr lang="en-US" dirty="0">
                <a:latin typeface="Arial" panose="020B0604020202020204" pitchFamily="34" charset="0"/>
                <a:cs typeface="Arial" panose="020B0604020202020204" pitchFamily="34" charset="0"/>
              </a:rPr>
              <a:t>: persons </a:t>
            </a:r>
            <a:r>
              <a:rPr lang="en-US" i="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in the labor force who want and are available for work and who have looked for a job but have not </a:t>
            </a:r>
            <a:r>
              <a:rPr lang="en-US" i="1" dirty="0">
                <a:latin typeface="Arial" panose="020B0604020202020204" pitchFamily="34" charset="0"/>
                <a:cs typeface="Arial" panose="020B0604020202020204" pitchFamily="34" charset="0"/>
              </a:rPr>
              <a:t>recently</a:t>
            </a:r>
            <a:r>
              <a:rPr lang="en-US" dirty="0">
                <a:latin typeface="Arial" panose="020B0604020202020204" pitchFamily="34" charset="0"/>
                <a:cs typeface="Arial" panose="020B0604020202020204" pitchFamily="34" charset="0"/>
              </a:rPr>
              <a:t> looked for work</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Discouraged workers are included in marginally attached workers.</a:t>
            </a:r>
          </a:p>
        </p:txBody>
      </p:sp>
    </p:spTree>
    <p:extLst>
      <p:ext uri="{BB962C8B-B14F-4D97-AF65-F5344CB8AC3E}">
        <p14:creationId xmlns:p14="http://schemas.microsoft.com/office/powerpoint/2010/main" val="393933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Natural rate of unemployment</a:t>
            </a:r>
            <a:endParaRPr lang="en-US" dirty="0"/>
          </a:p>
        </p:txBody>
      </p:sp>
      <p:sp>
        <p:nvSpPr>
          <p:cNvPr id="3" name="Content Placeholder 2"/>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b="1" dirty="0">
                <a:solidFill>
                  <a:srgbClr val="CC0000"/>
                </a:solidFill>
                <a:latin typeface="Arial" panose="020B0604020202020204" pitchFamily="34" charset="0"/>
                <a:cs typeface="Arial" panose="020B0604020202020204" pitchFamily="34" charset="0"/>
              </a:rPr>
              <a:t>Natural rate of unemployment</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average rate of unemployment around which the economy fluctuates.</a:t>
            </a:r>
          </a:p>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 a recession, the actual unemployment rate rises above the natural rate.</a:t>
            </a:r>
          </a:p>
          <a:p>
            <a:pPr marL="342900" indent="-342900">
              <a:spcBef>
                <a:spcPts val="600"/>
              </a:spcBef>
              <a:buClrTx/>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 a boom, the actual unemployment rate falls below the natural rate.</a:t>
            </a:r>
          </a:p>
        </p:txBody>
      </p:sp>
    </p:spTree>
    <p:extLst>
      <p:ext uri="{BB962C8B-B14F-4D97-AF65-F5344CB8AC3E}">
        <p14:creationId xmlns:p14="http://schemas.microsoft.com/office/powerpoint/2010/main" val="2679598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measures of unemployment</a:t>
            </a:r>
          </a:p>
        </p:txBody>
      </p:sp>
      <p:graphicFrame>
        <p:nvGraphicFramePr>
          <p:cNvPr id="11" name="Table Placeholder 3"/>
          <p:cNvGraphicFramePr>
            <a:graphicFrameLocks noGrp="1"/>
          </p:cNvGraphicFramePr>
          <p:nvPr>
            <p:ph type="tbl" sz="quarter" idx="12"/>
            <p:extLst>
              <p:ext uri="{D42A27DB-BD31-4B8C-83A1-F6EECF244321}">
                <p14:modId xmlns:p14="http://schemas.microsoft.com/office/powerpoint/2010/main" val="955026733"/>
              </p:ext>
            </p:extLst>
          </p:nvPr>
        </p:nvGraphicFramePr>
        <p:xfrm>
          <a:off x="477147" y="936879"/>
          <a:ext cx="8189707" cy="5212080"/>
        </p:xfrm>
        <a:graphic>
          <a:graphicData uri="http://schemas.openxmlformats.org/drawingml/2006/table">
            <a:tbl>
              <a:tblPr firstRow="1" bandCol="1">
                <a:tableStyleId>{073A0DAA-6AF3-43AB-8588-CEC1D06C72B9}</a:tableStyleId>
              </a:tblPr>
              <a:tblGrid>
                <a:gridCol w="1065007">
                  <a:extLst>
                    <a:ext uri="{9D8B030D-6E8A-4147-A177-3AD203B41FA5}">
                      <a16:colId xmlns:a16="http://schemas.microsoft.com/office/drawing/2014/main" val="20000"/>
                    </a:ext>
                  </a:extLst>
                </a:gridCol>
                <a:gridCol w="6082816">
                  <a:extLst>
                    <a:ext uri="{9D8B030D-6E8A-4147-A177-3AD203B41FA5}">
                      <a16:colId xmlns:a16="http://schemas.microsoft.com/office/drawing/2014/main" val="20001"/>
                    </a:ext>
                  </a:extLst>
                </a:gridCol>
                <a:gridCol w="1041884">
                  <a:extLst>
                    <a:ext uri="{9D8B030D-6E8A-4147-A177-3AD203B41FA5}">
                      <a16:colId xmlns:a16="http://schemas.microsoft.com/office/drawing/2014/main" val="20002"/>
                    </a:ext>
                  </a:extLst>
                </a:gridCol>
              </a:tblGrid>
              <a:tr h="179387">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Variable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Description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Rate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07606">
                <a:tc>
                  <a:txBody>
                    <a:bodyPr/>
                    <a:lstStyle/>
                    <a:p>
                      <a:pPr algn="ctr" fontAlgn="t">
                        <a:lnSpc>
                          <a:spcPts val="2400"/>
                        </a:lnSpc>
                      </a:pPr>
                      <a:r>
                        <a:rPr lang="en-US" sz="1600" u="none" strike="noStrike" dirty="0">
                          <a:effectLst/>
                          <a:latin typeface="Arial" panose="020B0604020202020204" pitchFamily="34" charset="0"/>
                          <a:cs typeface="Arial" panose="020B0604020202020204" pitchFamily="34" charset="0"/>
                        </a:rPr>
                        <a:t>U-1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l" fontAlgn="ctr">
                        <a:lnSpc>
                          <a:spcPts val="2400"/>
                        </a:lnSpc>
                      </a:pPr>
                      <a:r>
                        <a:rPr lang="en-US" sz="1600" u="none" strike="noStrike" dirty="0">
                          <a:effectLst/>
                          <a:latin typeface="Arial" panose="020B0604020202020204" pitchFamily="34" charset="0"/>
                          <a:cs typeface="Arial" panose="020B0604020202020204" pitchFamily="34" charset="0"/>
                        </a:rPr>
                        <a:t>Persons unemployed 15 weeks or longer, as a percent of the civilian labor force (includes only very long-term unemployed)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1"/>
                  </a:ext>
                </a:extLst>
              </a:tr>
              <a:tr h="278066">
                <a:tc>
                  <a:txBody>
                    <a:bodyPr/>
                    <a:lstStyle/>
                    <a:p>
                      <a:pPr algn="ctr" fontAlgn="t">
                        <a:lnSpc>
                          <a:spcPts val="2400"/>
                        </a:lnSpc>
                      </a:pPr>
                      <a:r>
                        <a:rPr lang="en-US" sz="1600" u="none" strike="noStrike" dirty="0">
                          <a:effectLst/>
                          <a:latin typeface="Arial" panose="020B0604020202020204" pitchFamily="34" charset="0"/>
                          <a:cs typeface="Arial" panose="020B0604020202020204" pitchFamily="34" charset="0"/>
                        </a:rPr>
                        <a:t>U-2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l" fontAlgn="ctr">
                        <a:lnSpc>
                          <a:spcPts val="2400"/>
                        </a:lnSpc>
                      </a:pPr>
                      <a:r>
                        <a:rPr lang="en-US" sz="1600" u="none" strike="noStrike" dirty="0">
                          <a:effectLst/>
                          <a:latin typeface="Arial" panose="020B0604020202020204" pitchFamily="34" charset="0"/>
                          <a:cs typeface="Arial" panose="020B0604020202020204" pitchFamily="34" charset="0"/>
                        </a:rPr>
                        <a:t>Job losers and persons who have completed temporary jobs, as a percent of the civilian labor force (excludes job leavers)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2.1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2"/>
                  </a:ext>
                </a:extLst>
              </a:tr>
              <a:tr h="529526">
                <a:tc>
                  <a:txBody>
                    <a:bodyPr/>
                    <a:lstStyle/>
                    <a:p>
                      <a:pPr algn="ctr" fontAlgn="t">
                        <a:lnSpc>
                          <a:spcPts val="2400"/>
                        </a:lnSpc>
                      </a:pPr>
                      <a:r>
                        <a:rPr lang="en-US" sz="1600" u="none" strike="noStrike" dirty="0">
                          <a:effectLst/>
                          <a:latin typeface="Arial" panose="020B0604020202020204" pitchFamily="34" charset="0"/>
                          <a:cs typeface="Arial" panose="020B0604020202020204" pitchFamily="34" charset="0"/>
                        </a:rPr>
                        <a:t>U-3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l" fontAlgn="ctr">
                        <a:lnSpc>
                          <a:spcPts val="2400"/>
                        </a:lnSpc>
                      </a:pPr>
                      <a:r>
                        <a:rPr lang="en-US" sz="1600" u="none" strike="noStrike" dirty="0">
                          <a:effectLst/>
                          <a:latin typeface="Arial" panose="020B0604020202020204" pitchFamily="34" charset="0"/>
                          <a:cs typeface="Arial" panose="020B0604020202020204" pitchFamily="34" charset="0"/>
                        </a:rPr>
                        <a:t>Total unemployed, as a percent of the civilian labor force (official unemployment rate)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4.3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3"/>
                  </a:ext>
                </a:extLst>
              </a:tr>
              <a:tr h="171386">
                <a:tc>
                  <a:txBody>
                    <a:bodyPr/>
                    <a:lstStyle/>
                    <a:p>
                      <a:pPr algn="ctr" fontAlgn="t">
                        <a:lnSpc>
                          <a:spcPts val="2400"/>
                        </a:lnSpc>
                      </a:pPr>
                      <a:r>
                        <a:rPr lang="en-US" sz="1600" u="none" strike="noStrike" dirty="0">
                          <a:effectLst/>
                          <a:latin typeface="Arial" panose="020B0604020202020204" pitchFamily="34" charset="0"/>
                          <a:cs typeface="Arial" panose="020B0604020202020204" pitchFamily="34" charset="0"/>
                        </a:rPr>
                        <a:t>U-4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l" fontAlgn="ctr">
                        <a:lnSpc>
                          <a:spcPts val="2400"/>
                        </a:lnSpc>
                      </a:pPr>
                      <a:r>
                        <a:rPr lang="en-US" sz="1600" u="none" strike="noStrike" dirty="0">
                          <a:effectLst/>
                          <a:latin typeface="Arial" panose="020B0604020202020204" pitchFamily="34" charset="0"/>
                          <a:cs typeface="Arial" panose="020B0604020202020204" pitchFamily="34" charset="0"/>
                        </a:rPr>
                        <a:t>Total unemployed, plus discouraged workers, as a percent of the civilian labor force plus discouraged workers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4.7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4"/>
                  </a:ext>
                </a:extLst>
              </a:tr>
              <a:tr h="499046">
                <a:tc>
                  <a:txBody>
                    <a:bodyPr/>
                    <a:lstStyle/>
                    <a:p>
                      <a:pPr algn="ctr" fontAlgn="t">
                        <a:lnSpc>
                          <a:spcPts val="2400"/>
                        </a:lnSpc>
                      </a:pPr>
                      <a:r>
                        <a:rPr lang="en-US" sz="1600" u="none" strike="noStrike" dirty="0">
                          <a:effectLst/>
                          <a:latin typeface="Arial" panose="020B0604020202020204" pitchFamily="34" charset="0"/>
                          <a:cs typeface="Arial" panose="020B0604020202020204" pitchFamily="34" charset="0"/>
                        </a:rPr>
                        <a:t>U-5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l" fontAlgn="ctr">
                        <a:lnSpc>
                          <a:spcPts val="2400"/>
                        </a:lnSpc>
                      </a:pPr>
                      <a:r>
                        <a:rPr lang="en-US" sz="1600" u="none" strike="noStrike" dirty="0">
                          <a:effectLst/>
                          <a:latin typeface="Arial" panose="020B0604020202020204" pitchFamily="34" charset="0"/>
                          <a:cs typeface="Arial" panose="020B0604020202020204" pitchFamily="34" charset="0"/>
                        </a:rPr>
                        <a:t>Total unemployed plus all marginally attacehd workers, as a percent of the civilian labor force plus all marginally attached workers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5.3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5"/>
                  </a:ext>
                </a:extLst>
              </a:tr>
              <a:tr h="750506">
                <a:tc>
                  <a:txBody>
                    <a:bodyPr/>
                    <a:lstStyle/>
                    <a:p>
                      <a:pPr algn="ctr" fontAlgn="t">
                        <a:lnSpc>
                          <a:spcPts val="2400"/>
                        </a:lnSpc>
                      </a:pPr>
                      <a:r>
                        <a:rPr lang="en-US" sz="1600" u="none" strike="noStrike" dirty="0">
                          <a:effectLst/>
                          <a:latin typeface="Arial" panose="020B0604020202020204" pitchFamily="34" charset="0"/>
                          <a:cs typeface="Arial" panose="020B0604020202020204" pitchFamily="34" charset="0"/>
                        </a:rPr>
                        <a:t>U-6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tc>
                <a:tc>
                  <a:txBody>
                    <a:bodyPr/>
                    <a:lstStyle/>
                    <a:p>
                      <a:pPr algn="l" fontAlgn="ctr">
                        <a:lnSpc>
                          <a:spcPts val="2400"/>
                        </a:lnSpc>
                      </a:pPr>
                      <a:r>
                        <a:rPr lang="en-US" sz="1600" u="none" strike="noStrike" dirty="0">
                          <a:effectLst/>
                          <a:latin typeface="Arial" panose="020B0604020202020204" pitchFamily="34" charset="0"/>
                          <a:cs typeface="Arial" panose="020B0604020202020204" pitchFamily="34" charset="0"/>
                        </a:rPr>
                        <a:t>Total unemployed, plus all marginally attached workers, plus total employed part time for economic reasons, as a percent of the civilian labor force plus all marginally attached workers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lnSpc>
                          <a:spcPts val="2400"/>
                        </a:lnSpc>
                      </a:pPr>
                      <a:r>
                        <a:rPr lang="en-US" sz="1600" u="none" strike="noStrike" dirty="0">
                          <a:effectLst/>
                          <a:latin typeface="Arial" panose="020B0604020202020204" pitchFamily="34" charset="0"/>
                          <a:cs typeface="Arial" panose="020B0604020202020204" pitchFamily="34" charset="0"/>
                        </a:rPr>
                        <a:t>8.6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44220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Labor force participation</a:t>
            </a:r>
          </a:p>
        </p:txBody>
      </p:sp>
      <p:pic>
        <p:nvPicPr>
          <p:cNvPr id="11" name="Picture Placeholder 3" descr="This is a line graph to represent labor participation from 1989 to 2014. This line graph the illustrate the decline in the labor force participation between 1989 to 2014.&#10;The Y axis is the percent of labor participation from 0 to 68. &#10;The X axis lists the years from 1989-2014 in 5 year intervals.&#10;The line represents the labor participation.&#10;The table presents the approximate results.&#10;Year, 1989; Labor participation, 66.5;&#10;Year, 1994; Labor participation, 66.5;&#10;Year, 1999; Labor participation, 67;&#10;Year, 2004; Labor participation, 66;&#10;Year, 2009; Labor participation, 65;&#10;Year, 2014; Labor participation, 63;&#10;The graph remains relatively steady from 1989 to 2004, after which it starts to show a rapid decline around 200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79154" y="1522738"/>
            <a:ext cx="7757905" cy="3784749"/>
          </a:xfrm>
          <a:prstGeom prst="rect">
            <a:avLst/>
          </a:prstGeom>
          <a:noFill/>
          <a:ln>
            <a:noFill/>
          </a:ln>
        </p:spPr>
      </p:pic>
    </p:spTree>
    <p:extLst>
      <p:ext uri="{BB962C8B-B14F-4D97-AF65-F5344CB8AC3E}">
        <p14:creationId xmlns:p14="http://schemas.microsoft.com/office/powerpoint/2010/main" val="95940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53250"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Unemployment in Europe, 1960–2013</a:t>
            </a:r>
          </a:p>
        </p:txBody>
      </p:sp>
      <p:pic>
        <p:nvPicPr>
          <p:cNvPr id="9" name="Picture Placeholder 2" descr="This is a line graph to compare the unemployment rates in Europe from 1960 to 2012. This line graph compares the unemployment rates in Europe from 1960 to 2012.&#10;The Y axis is the percent unemployed from 0 to 14. &#10;The X axis lists the years from 1960 to 2012 in 4 year intervals.&#10;The four lines represent four countries: Italy, Germany, France, and the United Kingdom.&#10;The table presents the approximate results.&#10;Year, 1960; Italy, 5.9; Germany, 1; France, 1; United Kingdom, 1;&#10;Year, 1964; Italy, 4; Germany, 0.5; France, 1; United Kingdom, 2;&#10;Year, 1968; Italy, 6; Germany, 1.5; France, 2; United Kingdom, 2;&#10;Year, 1972; Italy, 5.8; Germany, 1; France, 2.5; United Kingdom, 3;&#10;Year, 1976; Italy, 6.2; Germany, 4; France, 3; United Kingdom, 5;&#10;Year, 1980; Italy, 7; Germany, 3; France, 4.5; United Kingdom, 5;&#10;Year, 1984; Italy, 10; Germany, 7; France, 6; United Kingdom, 12;&#10;Year, 1988; Italy, 12; Germany, 6; France, 9; United Kingdom, 11;&#10;Year, 1992; Italy, 12; Germany, 5; France, 7.5; United Kingdom, 7;&#10;Year, 1996; Italy, 11; Germany, 9; France, 10; United Kingdom, 9;&#10;Year, 2000; Italy, 11; Germany, 8; France, 10; United Kingdom, 5;&#10;Year, 2004; Italy, 9; Germany, 11; France, 8; United Kingdom, 4.5;&#10;Year, 2008; Italy, 6.5; Germany, 7; France, 8; United Kingdom, 5;&#10;Year, 2012; Italy, 10.5; Germany, 6; France, 9.5; United Kingdom, 7."/>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75159" y="1520764"/>
            <a:ext cx="7992977" cy="4173476"/>
          </a:xfrm>
          <a:prstGeom prst="rect">
            <a:avLst/>
          </a:prstGeom>
          <a:noFill/>
          <a:ln>
            <a:noFill/>
          </a:ln>
        </p:spPr>
      </p:pic>
    </p:spTree>
    <p:extLst>
      <p:ext uri="{BB962C8B-B14F-4D97-AF65-F5344CB8AC3E}">
        <p14:creationId xmlns:p14="http://schemas.microsoft.com/office/powerpoint/2010/main" val="125947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Why unemployment rose in Europe but not the United States</a:t>
            </a:r>
            <a:endParaRPr lang="en-US" dirty="0"/>
          </a:p>
        </p:txBody>
      </p:sp>
      <p:sp>
        <p:nvSpPr>
          <p:cNvPr id="3" name="Content Placeholder 2"/>
          <p:cNvSpPr>
            <a:spLocks noGrp="1"/>
          </p:cNvSpPr>
          <p:nvPr>
            <p:ph type="body" sz="quarter" idx="10"/>
          </p:nvPr>
        </p:nvSpPr>
        <p:spPr/>
        <p:txBody>
          <a:bodyPr/>
          <a:lstStyle/>
          <a:p>
            <a:pPr>
              <a:spcBef>
                <a:spcPts val="624"/>
              </a:spcBef>
            </a:pPr>
            <a:r>
              <a:rPr lang="en-US" b="1" i="1" dirty="0">
                <a:latin typeface="Arial" panose="020B0604020202020204" pitchFamily="34" charset="0"/>
                <a:cs typeface="Arial" panose="020B0604020202020204" pitchFamily="34" charset="0"/>
              </a:rPr>
              <a:t>Shock</a:t>
            </a:r>
            <a:br>
              <a:rPr lang="en-US" i="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Technological progress shifting labor demand from unskilled to skilled workers in recent decades</a:t>
            </a:r>
          </a:p>
          <a:p>
            <a:pPr>
              <a:spcBef>
                <a:spcPts val="624"/>
              </a:spcBef>
            </a:pPr>
            <a:r>
              <a:rPr lang="en-US" b="1" i="1" dirty="0">
                <a:latin typeface="Arial" panose="020B0604020202020204" pitchFamily="34" charset="0"/>
                <a:cs typeface="Arial" panose="020B0604020202020204" pitchFamily="34" charset="0"/>
              </a:rPr>
              <a:t>Effect in United States</a:t>
            </a:r>
            <a:br>
              <a:rPr lang="en-US" i="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 increase in the “skill premium”—the wage gap between skilled and unskilled workers</a:t>
            </a:r>
          </a:p>
          <a:p>
            <a:pPr>
              <a:spcBef>
                <a:spcPts val="624"/>
              </a:spcBef>
            </a:pPr>
            <a:r>
              <a:rPr lang="en-US" b="1" i="1" dirty="0">
                <a:latin typeface="Arial" panose="020B0604020202020204" pitchFamily="34" charset="0"/>
                <a:cs typeface="Arial" panose="020B0604020202020204" pitchFamily="34" charset="0"/>
              </a:rPr>
              <a:t>Effect in Europe</a:t>
            </a:r>
            <a:br>
              <a:rPr lang="en-US" i="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Higher unemployment, due to generous government benefits for unemployed workers and strong union presence</a:t>
            </a:r>
          </a:p>
        </p:txBody>
      </p:sp>
    </p:spTree>
    <p:extLst>
      <p:ext uri="{BB962C8B-B14F-4D97-AF65-F5344CB8AC3E}">
        <p14:creationId xmlns:p14="http://schemas.microsoft.com/office/powerpoint/2010/main" val="3260628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76C06-B372-468D-A21E-F2855246EDF1}"/>
              </a:ext>
            </a:extLst>
          </p:cNvPr>
          <p:cNvSpPr>
            <a:spLocks noGrp="1"/>
          </p:cNvSpPr>
          <p:nvPr>
            <p:ph type="title"/>
          </p:nvPr>
        </p:nvSpPr>
        <p:spPr>
          <a:xfrm>
            <a:off x="389282" y="395696"/>
            <a:ext cx="4354864" cy="2023654"/>
          </a:xfrm>
        </p:spPr>
        <p:txBody>
          <a:bodyPr/>
          <a:lstStyle/>
          <a:p>
            <a:r>
              <a:rPr lang="en-US" dirty="0"/>
              <a:t>Percentage of workers covered by collective bargaining, selected countries</a:t>
            </a:r>
          </a:p>
        </p:txBody>
      </p:sp>
      <p:graphicFrame>
        <p:nvGraphicFramePr>
          <p:cNvPr id="9" name="Table Placeholder 5"/>
          <p:cNvGraphicFramePr>
            <a:graphicFrameLocks noGrp="1"/>
          </p:cNvGraphicFramePr>
          <p:nvPr>
            <p:ph type="tbl" sz="quarter" idx="12"/>
            <p:extLst>
              <p:ext uri="{D42A27DB-BD31-4B8C-83A1-F6EECF244321}">
                <p14:modId xmlns:p14="http://schemas.microsoft.com/office/powerpoint/2010/main" val="1571584386"/>
              </p:ext>
            </p:extLst>
          </p:nvPr>
        </p:nvGraphicFramePr>
        <p:xfrm>
          <a:off x="4686300" y="441960"/>
          <a:ext cx="3582511" cy="6035040"/>
        </p:xfrm>
        <a:graphic>
          <a:graphicData uri="http://schemas.openxmlformats.org/drawingml/2006/table">
            <a:tbl>
              <a:tblPr firstRow="1" bandRow="1">
                <a:tableStyleId>{5940675A-B579-460E-94D1-54222C63F5DA}</a:tableStyleId>
              </a:tblPr>
              <a:tblGrid>
                <a:gridCol w="1683068">
                  <a:extLst>
                    <a:ext uri="{9D8B030D-6E8A-4147-A177-3AD203B41FA5}">
                      <a16:colId xmlns:a16="http://schemas.microsoft.com/office/drawing/2014/main" val="20000"/>
                    </a:ext>
                  </a:extLst>
                </a:gridCol>
                <a:gridCol w="1899443">
                  <a:extLst>
                    <a:ext uri="{9D8B030D-6E8A-4147-A177-3AD203B41FA5}">
                      <a16:colId xmlns:a16="http://schemas.microsoft.com/office/drawing/2014/main" val="20001"/>
                    </a:ext>
                  </a:extLst>
                </a:gridCol>
              </a:tblGrid>
              <a:tr h="0">
                <a:tc>
                  <a:txBody>
                    <a:bodyPr/>
                    <a:lstStyle/>
                    <a:p>
                      <a:r>
                        <a:rPr lang="en-US" sz="1600" dirty="0">
                          <a:latin typeface="Arial" panose="020B0604020202020204" pitchFamily="34" charset="0"/>
                          <a:cs typeface="Arial" panose="020B0604020202020204" pitchFamily="34" charset="0"/>
                        </a:rPr>
                        <a:t>Turkey</a:t>
                      </a:r>
                    </a:p>
                  </a:txBody>
                  <a:tcPr/>
                </a:tc>
                <a:tc>
                  <a:txBody>
                    <a:bodyPr/>
                    <a:lstStyle/>
                    <a:p>
                      <a:pPr algn="ctr"/>
                      <a:r>
                        <a:rPr lang="en-US" sz="16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10000"/>
                  </a:ext>
                </a:extLst>
              </a:tr>
              <a:tr h="251460">
                <a:tc>
                  <a:txBody>
                    <a:bodyPr/>
                    <a:lstStyle/>
                    <a:p>
                      <a:r>
                        <a:rPr lang="en-US" sz="1600" dirty="0">
                          <a:latin typeface="Arial" panose="020B0604020202020204" pitchFamily="34" charset="0"/>
                          <a:cs typeface="Arial" panose="020B0604020202020204" pitchFamily="34" charset="0"/>
                        </a:rPr>
                        <a:t>South Korea</a:t>
                      </a:r>
                    </a:p>
                  </a:txBody>
                  <a:tcPr/>
                </a:tc>
                <a:tc>
                  <a:txBody>
                    <a:bodyPr/>
                    <a:lstStyle/>
                    <a:p>
                      <a:pPr algn="ctr"/>
                      <a:r>
                        <a:rPr lang="en-US" sz="1600"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10001"/>
                  </a:ext>
                </a:extLst>
              </a:tr>
              <a:tr h="152400">
                <a:tc>
                  <a:txBody>
                    <a:bodyPr/>
                    <a:lstStyle/>
                    <a:p>
                      <a:r>
                        <a:rPr lang="en-US" sz="1600" dirty="0">
                          <a:latin typeface="Arial" panose="020B0604020202020204" pitchFamily="34" charset="0"/>
                          <a:cs typeface="Arial" panose="020B0604020202020204" pitchFamily="34" charset="0"/>
                        </a:rPr>
                        <a:t>United States</a:t>
                      </a:r>
                    </a:p>
                  </a:txBody>
                  <a:tcPr/>
                </a:tc>
                <a:tc>
                  <a:txBody>
                    <a:bodyPr/>
                    <a:lstStyle/>
                    <a:p>
                      <a:pPr algn="ctr"/>
                      <a:r>
                        <a:rPr lang="en-US" sz="1600"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10002"/>
                  </a:ext>
                </a:extLst>
              </a:tr>
              <a:tr h="228600">
                <a:tc>
                  <a:txBody>
                    <a:bodyPr/>
                    <a:lstStyle/>
                    <a:p>
                      <a:r>
                        <a:rPr lang="en-US" sz="1600" dirty="0">
                          <a:latin typeface="Arial" panose="020B0604020202020204" pitchFamily="34" charset="0"/>
                          <a:cs typeface="Arial" panose="020B0604020202020204" pitchFamily="34" charset="0"/>
                        </a:rPr>
                        <a:t>Poland</a:t>
                      </a:r>
                    </a:p>
                  </a:txBody>
                  <a:tcPr/>
                </a:tc>
                <a:tc>
                  <a:txBody>
                    <a:bodyPr/>
                    <a:lstStyle/>
                    <a:p>
                      <a:pPr algn="ctr"/>
                      <a:r>
                        <a:rPr lang="en-US" sz="16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10003"/>
                  </a:ext>
                </a:extLst>
              </a:tr>
              <a:tr h="0">
                <a:tc>
                  <a:txBody>
                    <a:bodyPr/>
                    <a:lstStyle/>
                    <a:p>
                      <a:r>
                        <a:rPr lang="en-US" sz="1600" dirty="0">
                          <a:latin typeface="Arial" panose="020B0604020202020204" pitchFamily="34" charset="0"/>
                          <a:cs typeface="Arial" panose="020B0604020202020204" pitchFamily="34" charset="0"/>
                        </a:rPr>
                        <a:t>Japan</a:t>
                      </a:r>
                    </a:p>
                  </a:txBody>
                  <a:tcPr/>
                </a:tc>
                <a:tc>
                  <a:txBody>
                    <a:bodyPr/>
                    <a:lstStyle/>
                    <a:p>
                      <a:pPr algn="ctr"/>
                      <a:r>
                        <a:rPr lang="en-US" sz="1600" dirty="0">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10004"/>
                  </a:ext>
                </a:extLst>
              </a:tr>
              <a:tr h="152400">
                <a:tc>
                  <a:txBody>
                    <a:bodyPr/>
                    <a:lstStyle/>
                    <a:p>
                      <a:r>
                        <a:rPr lang="en-US" sz="1600" dirty="0">
                          <a:latin typeface="Arial" panose="020B0604020202020204" pitchFamily="34" charset="0"/>
                          <a:cs typeface="Arial" panose="020B0604020202020204" pitchFamily="34" charset="0"/>
                        </a:rPr>
                        <a:t>Israel</a:t>
                      </a:r>
                    </a:p>
                  </a:txBody>
                  <a:tcPr/>
                </a:tc>
                <a:tc>
                  <a:txBody>
                    <a:bodyPr/>
                    <a:lstStyle/>
                    <a:p>
                      <a:pPr algn="ctr"/>
                      <a:r>
                        <a:rPr lang="en-US" sz="1600" dirty="0">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10005"/>
                  </a:ext>
                </a:extLst>
              </a:tr>
              <a:tr h="152400">
                <a:tc>
                  <a:txBody>
                    <a:bodyPr/>
                    <a:lstStyle/>
                    <a:p>
                      <a:r>
                        <a:rPr lang="en-US" sz="1600" dirty="0">
                          <a:latin typeface="Arial" panose="020B0604020202020204" pitchFamily="34" charset="0"/>
                          <a:cs typeface="Arial" panose="020B0604020202020204" pitchFamily="34" charset="0"/>
                        </a:rPr>
                        <a:t>Canada</a:t>
                      </a:r>
                    </a:p>
                  </a:txBody>
                  <a:tcPr/>
                </a:tc>
                <a:tc>
                  <a:txBody>
                    <a:bodyPr/>
                    <a:lstStyle/>
                    <a:p>
                      <a:pPr algn="ctr"/>
                      <a:r>
                        <a:rPr lang="en-US" sz="1600" dirty="0">
                          <a:latin typeface="Arial" panose="020B0604020202020204" pitchFamily="34" charset="0"/>
                          <a:cs typeface="Arial" panose="020B0604020202020204" pitchFamily="34" charset="0"/>
                        </a:rPr>
                        <a:t>29</a:t>
                      </a:r>
                    </a:p>
                  </a:txBody>
                  <a:tcPr/>
                </a:tc>
                <a:extLst>
                  <a:ext uri="{0D108BD9-81ED-4DB2-BD59-A6C34878D82A}">
                    <a16:rowId xmlns:a16="http://schemas.microsoft.com/office/drawing/2014/main" val="10006"/>
                  </a:ext>
                </a:extLst>
              </a:tr>
              <a:tr h="152400">
                <a:tc>
                  <a:txBody>
                    <a:bodyPr/>
                    <a:lstStyle/>
                    <a:p>
                      <a:r>
                        <a:rPr lang="en-US" sz="1600" dirty="0">
                          <a:latin typeface="Arial" panose="020B0604020202020204" pitchFamily="34" charset="0"/>
                          <a:cs typeface="Arial" panose="020B0604020202020204" pitchFamily="34" charset="0"/>
                        </a:rPr>
                        <a:t>United Kingdom</a:t>
                      </a:r>
                    </a:p>
                  </a:txBody>
                  <a:tcPr/>
                </a:tc>
                <a:tc>
                  <a:txBody>
                    <a:bodyPr/>
                    <a:lstStyle/>
                    <a:p>
                      <a:pPr algn="ctr"/>
                      <a:r>
                        <a:rPr lang="en-US" sz="1600"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10007"/>
                  </a:ext>
                </a:extLst>
              </a:tr>
              <a:tr h="152400">
                <a:tc>
                  <a:txBody>
                    <a:bodyPr/>
                    <a:lstStyle/>
                    <a:p>
                      <a:r>
                        <a:rPr lang="en-US" sz="1600" dirty="0">
                          <a:latin typeface="Arial" panose="020B0604020202020204" pitchFamily="34" charset="0"/>
                          <a:cs typeface="Arial" panose="020B0604020202020204" pitchFamily="34" charset="0"/>
                        </a:rPr>
                        <a:t>Greece</a:t>
                      </a:r>
                    </a:p>
                  </a:txBody>
                  <a:tcPr/>
                </a:tc>
                <a:tc>
                  <a:txBody>
                    <a:bodyPr/>
                    <a:lstStyle/>
                    <a:p>
                      <a:pPr algn="ctr"/>
                      <a:r>
                        <a:rPr lang="en-US" sz="1600" dirty="0">
                          <a:latin typeface="Arial" panose="020B0604020202020204" pitchFamily="34" charset="0"/>
                          <a:cs typeface="Arial" panose="020B0604020202020204" pitchFamily="34" charset="0"/>
                        </a:rPr>
                        <a:t>42</a:t>
                      </a:r>
                    </a:p>
                  </a:txBody>
                  <a:tcPr/>
                </a:tc>
                <a:extLst>
                  <a:ext uri="{0D108BD9-81ED-4DB2-BD59-A6C34878D82A}">
                    <a16:rowId xmlns:a16="http://schemas.microsoft.com/office/drawing/2014/main" val="10008"/>
                  </a:ext>
                </a:extLst>
              </a:tr>
              <a:tr h="152400">
                <a:tc>
                  <a:txBody>
                    <a:bodyPr/>
                    <a:lstStyle/>
                    <a:p>
                      <a:r>
                        <a:rPr lang="en-US" sz="1600" dirty="0">
                          <a:latin typeface="Arial" panose="020B0604020202020204" pitchFamily="34" charset="0"/>
                          <a:cs typeface="Arial" panose="020B0604020202020204" pitchFamily="34" charset="0"/>
                        </a:rPr>
                        <a:t>Switzerland</a:t>
                      </a:r>
                    </a:p>
                  </a:txBody>
                  <a:tcPr/>
                </a:tc>
                <a:tc>
                  <a:txBody>
                    <a:bodyPr/>
                    <a:lstStyle/>
                    <a:p>
                      <a:pPr algn="ctr"/>
                      <a:r>
                        <a:rPr lang="en-US" sz="1600" dirty="0">
                          <a:latin typeface="Arial" panose="020B0604020202020204" pitchFamily="34" charset="0"/>
                          <a:cs typeface="Arial" panose="020B0604020202020204" pitchFamily="34" charset="0"/>
                        </a:rPr>
                        <a:t>49</a:t>
                      </a:r>
                    </a:p>
                  </a:txBody>
                  <a:tcPr/>
                </a:tc>
                <a:extLst>
                  <a:ext uri="{0D108BD9-81ED-4DB2-BD59-A6C34878D82A}">
                    <a16:rowId xmlns:a16="http://schemas.microsoft.com/office/drawing/2014/main" val="10009"/>
                  </a:ext>
                </a:extLst>
              </a:tr>
              <a:tr h="152400">
                <a:tc>
                  <a:txBody>
                    <a:bodyPr/>
                    <a:lstStyle/>
                    <a:p>
                      <a:r>
                        <a:rPr lang="en-US" sz="1600" dirty="0">
                          <a:latin typeface="Arial" panose="020B0604020202020204" pitchFamily="34" charset="0"/>
                          <a:cs typeface="Arial" panose="020B0604020202020204" pitchFamily="34" charset="0"/>
                        </a:rPr>
                        <a:t>Germany</a:t>
                      </a:r>
                    </a:p>
                  </a:txBody>
                  <a:tcPr/>
                </a:tc>
                <a:tc>
                  <a:txBody>
                    <a:bodyPr/>
                    <a:lstStyle/>
                    <a:p>
                      <a:pPr algn="ctr"/>
                      <a:r>
                        <a:rPr lang="en-US" sz="1600" dirty="0">
                          <a:latin typeface="Arial" panose="020B0604020202020204" pitchFamily="34" charset="0"/>
                          <a:cs typeface="Arial" panose="020B0604020202020204" pitchFamily="34" charset="0"/>
                        </a:rPr>
                        <a:t>58</a:t>
                      </a:r>
                    </a:p>
                  </a:txBody>
                  <a:tcPr/>
                </a:tc>
                <a:extLst>
                  <a:ext uri="{0D108BD9-81ED-4DB2-BD59-A6C34878D82A}">
                    <a16:rowId xmlns:a16="http://schemas.microsoft.com/office/drawing/2014/main" val="10010"/>
                  </a:ext>
                </a:extLst>
              </a:tr>
              <a:tr h="152400">
                <a:tc>
                  <a:txBody>
                    <a:bodyPr/>
                    <a:lstStyle/>
                    <a:p>
                      <a:r>
                        <a:rPr lang="en-US" sz="1600" dirty="0">
                          <a:latin typeface="Arial" panose="020B0604020202020204" pitchFamily="34" charset="0"/>
                          <a:cs typeface="Arial" panose="020B0604020202020204" pitchFamily="34" charset="0"/>
                        </a:rPr>
                        <a:t>Australia</a:t>
                      </a:r>
                    </a:p>
                  </a:txBody>
                  <a:tcPr/>
                </a:tc>
                <a:tc>
                  <a:txBody>
                    <a:bodyPr/>
                    <a:lstStyle/>
                    <a:p>
                      <a:pPr algn="ctr"/>
                      <a:r>
                        <a:rPr lang="en-US" sz="1600" dirty="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10011"/>
                  </a:ext>
                </a:extLst>
              </a:tr>
              <a:tr h="152400">
                <a:tc>
                  <a:txBody>
                    <a:bodyPr/>
                    <a:lstStyle/>
                    <a:p>
                      <a:r>
                        <a:rPr lang="en-US" sz="1600" dirty="0">
                          <a:latin typeface="Arial" panose="020B0604020202020204" pitchFamily="34" charset="0"/>
                          <a:cs typeface="Arial" panose="020B0604020202020204" pitchFamily="34" charset="0"/>
                        </a:rPr>
                        <a:t>Spain</a:t>
                      </a:r>
                    </a:p>
                  </a:txBody>
                  <a:tcPr/>
                </a:tc>
                <a:tc>
                  <a:txBody>
                    <a:bodyPr/>
                    <a:lstStyle/>
                    <a:p>
                      <a:pPr algn="ctr"/>
                      <a:r>
                        <a:rPr lang="en-US" sz="1600" dirty="0">
                          <a:latin typeface="Arial" panose="020B0604020202020204" pitchFamily="34" charset="0"/>
                          <a:cs typeface="Arial" panose="020B0604020202020204" pitchFamily="34" charset="0"/>
                        </a:rPr>
                        <a:t>78</a:t>
                      </a:r>
                    </a:p>
                  </a:txBody>
                  <a:tcPr/>
                </a:tc>
                <a:extLst>
                  <a:ext uri="{0D108BD9-81ED-4DB2-BD59-A6C34878D82A}">
                    <a16:rowId xmlns:a16="http://schemas.microsoft.com/office/drawing/2014/main" val="10012"/>
                  </a:ext>
                </a:extLst>
              </a:tr>
              <a:tr h="152400">
                <a:tc>
                  <a:txBody>
                    <a:bodyPr/>
                    <a:lstStyle/>
                    <a:p>
                      <a:r>
                        <a:rPr lang="en-US" sz="1600" dirty="0">
                          <a:latin typeface="Arial" panose="020B0604020202020204" pitchFamily="34" charset="0"/>
                          <a:cs typeface="Arial" panose="020B0604020202020204" pitchFamily="34" charset="0"/>
                        </a:rPr>
                        <a:t>Italy</a:t>
                      </a:r>
                    </a:p>
                  </a:txBody>
                  <a:tcPr/>
                </a:tc>
                <a:tc>
                  <a:txBody>
                    <a:bodyPr/>
                    <a:lstStyle/>
                    <a:p>
                      <a:pPr algn="ctr"/>
                      <a:r>
                        <a:rPr lang="en-US" sz="1600" dirty="0">
                          <a:latin typeface="Arial" panose="020B0604020202020204" pitchFamily="34" charset="0"/>
                          <a:cs typeface="Arial" panose="020B0604020202020204" pitchFamily="34" charset="0"/>
                        </a:rPr>
                        <a:t>80</a:t>
                      </a:r>
                    </a:p>
                  </a:txBody>
                  <a:tcPr/>
                </a:tc>
                <a:extLst>
                  <a:ext uri="{0D108BD9-81ED-4DB2-BD59-A6C34878D82A}">
                    <a16:rowId xmlns:a16="http://schemas.microsoft.com/office/drawing/2014/main" val="10013"/>
                  </a:ext>
                </a:extLst>
              </a:tr>
              <a:tr h="152400">
                <a:tc>
                  <a:txBody>
                    <a:bodyPr/>
                    <a:lstStyle/>
                    <a:p>
                      <a:r>
                        <a:rPr lang="en-US" sz="1600" dirty="0">
                          <a:latin typeface="Arial" panose="020B0604020202020204" pitchFamily="34" charset="0"/>
                          <a:cs typeface="Arial" panose="020B0604020202020204" pitchFamily="34" charset="0"/>
                        </a:rPr>
                        <a:t>Netherlands</a:t>
                      </a:r>
                    </a:p>
                  </a:txBody>
                  <a:tcPr/>
                </a:tc>
                <a:tc>
                  <a:txBody>
                    <a:bodyPr/>
                    <a:lstStyle/>
                    <a:p>
                      <a:pPr algn="ctr"/>
                      <a:r>
                        <a:rPr lang="en-US" sz="1600" dirty="0">
                          <a:latin typeface="Arial" panose="020B0604020202020204" pitchFamily="34" charset="0"/>
                          <a:cs typeface="Arial" panose="020B0604020202020204" pitchFamily="34" charset="0"/>
                        </a:rPr>
                        <a:t>85</a:t>
                      </a:r>
                    </a:p>
                  </a:txBody>
                  <a:tcPr/>
                </a:tc>
                <a:extLst>
                  <a:ext uri="{0D108BD9-81ED-4DB2-BD59-A6C34878D82A}">
                    <a16:rowId xmlns:a16="http://schemas.microsoft.com/office/drawing/2014/main" val="10014"/>
                  </a:ext>
                </a:extLst>
              </a:tr>
              <a:tr h="152400">
                <a:tc>
                  <a:txBody>
                    <a:bodyPr/>
                    <a:lstStyle/>
                    <a:p>
                      <a:r>
                        <a:rPr lang="en-US" sz="1600" dirty="0">
                          <a:latin typeface="Arial" panose="020B0604020202020204" pitchFamily="34" charset="0"/>
                          <a:cs typeface="Arial" panose="020B0604020202020204" pitchFamily="34" charset="0"/>
                        </a:rPr>
                        <a:t>Sweden</a:t>
                      </a:r>
                    </a:p>
                  </a:txBody>
                  <a:tcPr/>
                </a:tc>
                <a:tc>
                  <a:txBody>
                    <a:bodyPr/>
                    <a:lstStyle/>
                    <a:p>
                      <a:pPr algn="ctr"/>
                      <a:r>
                        <a:rPr lang="en-US" sz="1600" dirty="0">
                          <a:latin typeface="Arial" panose="020B0604020202020204" pitchFamily="34" charset="0"/>
                          <a:cs typeface="Arial" panose="020B0604020202020204" pitchFamily="34" charset="0"/>
                        </a:rPr>
                        <a:t>89</a:t>
                      </a:r>
                    </a:p>
                  </a:txBody>
                  <a:tcPr/>
                </a:tc>
                <a:extLst>
                  <a:ext uri="{0D108BD9-81ED-4DB2-BD59-A6C34878D82A}">
                    <a16:rowId xmlns:a16="http://schemas.microsoft.com/office/drawing/2014/main" val="10015"/>
                  </a:ext>
                </a:extLst>
              </a:tr>
              <a:tr h="152400">
                <a:tc>
                  <a:txBody>
                    <a:bodyPr/>
                    <a:lstStyle/>
                    <a:p>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Belgium</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96</a:t>
                      </a:r>
                    </a:p>
                  </a:txBody>
                  <a:tcPr/>
                </a:tc>
                <a:extLst>
                  <a:ext uri="{0D108BD9-81ED-4DB2-BD59-A6C34878D82A}">
                    <a16:rowId xmlns:a16="http://schemas.microsoft.com/office/drawing/2014/main" val="10016"/>
                  </a:ext>
                </a:extLst>
              </a:tr>
              <a:tr h="152400">
                <a:tc>
                  <a:txBody>
                    <a:bodyPr/>
                    <a:lstStyle/>
                    <a:p>
                      <a:r>
                        <a:rPr lang="en-US" sz="1600" dirty="0">
                          <a:latin typeface="Arial" panose="020B0604020202020204" pitchFamily="34" charset="0"/>
                          <a:cs typeface="Arial" panose="020B0604020202020204" pitchFamily="34" charset="0"/>
                        </a:rPr>
                        <a:t>France</a:t>
                      </a:r>
                    </a:p>
                  </a:txBody>
                  <a:tcPr/>
                </a:tc>
                <a:tc>
                  <a:txBody>
                    <a:bodyPr/>
                    <a:lstStyle/>
                    <a:p>
                      <a:pPr algn="ctr"/>
                      <a:r>
                        <a:rPr lang="en-US" sz="1600" dirty="0">
                          <a:latin typeface="Arial" panose="020B0604020202020204" pitchFamily="34" charset="0"/>
                          <a:cs typeface="Arial" panose="020B0604020202020204" pitchFamily="34" charset="0"/>
                        </a:rPr>
                        <a:t>98</a:t>
                      </a:r>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101478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spc="800" dirty="0">
                <a:solidFill>
                  <a:srgbClr val="0E5229"/>
                </a:solidFill>
                <a:latin typeface="Tahoma" pitchFamily="34" charset="0"/>
                <a:ea typeface="Tahoma" pitchFamily="34" charset="0"/>
                <a:cs typeface="Tahoma" pitchFamily="34" charset="0"/>
              </a:rPr>
              <a:t>CHAPTER SUMMARY, PART 1</a:t>
            </a:r>
            <a:endParaRPr lang="en-US" sz="3000" b="0" spc="800" dirty="0">
              <a:solidFill>
                <a:srgbClr val="0E5229"/>
              </a:solidFill>
              <a:ea typeface="Tahoma" pitchFamily="34" charset="0"/>
            </a:endParaRPr>
          </a:p>
        </p:txBody>
      </p:sp>
      <p:sp>
        <p:nvSpPr>
          <p:cNvPr id="3" name="Content Placeholder 2"/>
          <p:cNvSpPr>
            <a:spLocks noGrp="1"/>
          </p:cNvSpPr>
          <p:nvPr>
            <p:ph type="body" sz="quarter" idx="10"/>
          </p:nvPr>
        </p:nvSpPr>
        <p:spPr/>
        <p:txBody>
          <a:bodyPr/>
          <a:lstStyle/>
          <a:p>
            <a:pPr marL="457200" indent="-457200">
              <a:spcBef>
                <a:spcPts val="624"/>
              </a:spcBef>
              <a:buClr>
                <a:schemeClr val="tx1"/>
              </a:buClr>
              <a:buSzPct val="95000"/>
              <a:buFont typeface="Arial" panose="020B0604020202020204" pitchFamily="34" charset="0"/>
              <a:buChar char="•"/>
            </a:pPr>
            <a:r>
              <a:rPr lang="en-US" dirty="0">
                <a:latin typeface="Arial" pitchFamily="34" charset="0"/>
                <a:cs typeface="Arial" pitchFamily="34" charset="0"/>
              </a:rPr>
              <a:t>The natural rate of unemployment</a:t>
            </a:r>
          </a:p>
          <a:p>
            <a:pPr lvl="1">
              <a:spcBef>
                <a:spcPts val="624"/>
              </a:spcBef>
              <a:buClr>
                <a:schemeClr val="tx1"/>
              </a:buClr>
              <a:buSzPct val="100000"/>
            </a:pPr>
            <a:r>
              <a:rPr lang="en-US" dirty="0">
                <a:latin typeface="Arial" pitchFamily="34" charset="0"/>
                <a:cs typeface="Arial" pitchFamily="34" charset="0"/>
              </a:rPr>
              <a:t>definition: the long-run average, or “steady-state,” rate of unemployment</a:t>
            </a:r>
          </a:p>
          <a:p>
            <a:pPr lvl="1">
              <a:spcBef>
                <a:spcPts val="624"/>
              </a:spcBef>
              <a:buClr>
                <a:schemeClr val="tx1"/>
              </a:buClr>
              <a:buSzPct val="100000"/>
            </a:pPr>
            <a:r>
              <a:rPr lang="en-US" dirty="0">
                <a:latin typeface="Arial" pitchFamily="34" charset="0"/>
                <a:cs typeface="Arial" pitchFamily="34" charset="0"/>
              </a:rPr>
              <a:t>depends on the rates of job separation and job finding</a:t>
            </a:r>
          </a:p>
          <a:p>
            <a:pPr marL="457200" indent="-457200">
              <a:spcBef>
                <a:spcPts val="624"/>
              </a:spcBef>
              <a:buClr>
                <a:schemeClr val="tx1"/>
              </a:buClr>
              <a:buSzPct val="95000"/>
              <a:buFont typeface="Arial" panose="020B0604020202020204" pitchFamily="34" charset="0"/>
              <a:buChar char="•"/>
            </a:pPr>
            <a:r>
              <a:rPr lang="en-US" dirty="0">
                <a:latin typeface="Arial" pitchFamily="34" charset="0"/>
                <a:cs typeface="Arial" pitchFamily="34" charset="0"/>
              </a:rPr>
              <a:t>Frictional unemployment</a:t>
            </a:r>
          </a:p>
          <a:p>
            <a:pPr lvl="1">
              <a:spcBef>
                <a:spcPts val="624"/>
              </a:spcBef>
              <a:buClr>
                <a:schemeClr val="tx1"/>
              </a:buClr>
              <a:buSzPct val="100000"/>
            </a:pPr>
            <a:r>
              <a:rPr lang="en-US" dirty="0">
                <a:latin typeface="Arial" pitchFamily="34" charset="0"/>
                <a:cs typeface="Arial" pitchFamily="34" charset="0"/>
              </a:rPr>
              <a:t>due to the time it takes to match workers with jobs</a:t>
            </a:r>
          </a:p>
          <a:p>
            <a:pPr lvl="1">
              <a:spcBef>
                <a:spcPts val="624"/>
              </a:spcBef>
              <a:buClr>
                <a:schemeClr val="tx1"/>
              </a:buClr>
              <a:buSzPct val="100000"/>
            </a:pPr>
            <a:r>
              <a:rPr lang="en-US" dirty="0">
                <a:latin typeface="Arial" pitchFamily="34" charset="0"/>
                <a:cs typeface="Arial" pitchFamily="34" charset="0"/>
              </a:rPr>
              <a:t>may be increased by unemployment insurance</a:t>
            </a:r>
          </a:p>
        </p:txBody>
      </p:sp>
    </p:spTree>
    <p:extLst>
      <p:ext uri="{BB962C8B-B14F-4D97-AF65-F5344CB8AC3E}">
        <p14:creationId xmlns:p14="http://schemas.microsoft.com/office/powerpoint/2010/main" val="1342044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spc="800" dirty="0">
                <a:solidFill>
                  <a:srgbClr val="0E5229"/>
                </a:solidFill>
                <a:latin typeface="Tahoma" pitchFamily="34" charset="0"/>
                <a:ea typeface="Tahoma" pitchFamily="34" charset="0"/>
                <a:cs typeface="Tahoma" pitchFamily="34" charset="0"/>
              </a:rPr>
              <a:t>CHAPTER SUMMARY, PART 2</a:t>
            </a:r>
            <a:endParaRPr lang="en-US" sz="3000" spc="800" dirty="0">
              <a:solidFill>
                <a:srgbClr val="0E5229"/>
              </a:solidFill>
              <a:latin typeface="Arial" pitchFamily="34" charset="0"/>
              <a:ea typeface="Tahoma" pitchFamily="34" charset="0"/>
              <a:cs typeface="Arial" pitchFamily="34" charset="0"/>
            </a:endParaRPr>
          </a:p>
        </p:txBody>
      </p:sp>
      <p:sp>
        <p:nvSpPr>
          <p:cNvPr id="3" name="Content Placeholder 2"/>
          <p:cNvSpPr>
            <a:spLocks noGrp="1"/>
          </p:cNvSpPr>
          <p:nvPr>
            <p:ph type="body" sz="quarter" idx="10"/>
          </p:nvPr>
        </p:nvSpPr>
        <p:spPr/>
        <p:txBody>
          <a:bodyPr/>
          <a:lstStyle/>
          <a:p>
            <a:pPr marL="457200" indent="-457200">
              <a:spcBef>
                <a:spcPts val="624"/>
              </a:spcBef>
              <a:buClr>
                <a:schemeClr val="tx1"/>
              </a:buClr>
              <a:buSzPct val="95000"/>
              <a:buFont typeface="Arial" panose="020B0604020202020204" pitchFamily="34" charset="0"/>
              <a:buChar char="•"/>
            </a:pPr>
            <a:r>
              <a:rPr lang="en-US" dirty="0">
                <a:latin typeface="Arial" pitchFamily="34" charset="0"/>
                <a:cs typeface="Arial" pitchFamily="34" charset="0"/>
              </a:rPr>
              <a:t>Structural unemployment </a:t>
            </a:r>
          </a:p>
          <a:p>
            <a:pPr lvl="1">
              <a:spcBef>
                <a:spcPts val="624"/>
              </a:spcBef>
              <a:buClr>
                <a:schemeClr val="tx1"/>
              </a:buClr>
              <a:buSzPct val="100000"/>
            </a:pPr>
            <a:r>
              <a:rPr lang="en-US" dirty="0">
                <a:latin typeface="Arial" pitchFamily="34" charset="0"/>
                <a:cs typeface="Arial" pitchFamily="34" charset="0"/>
              </a:rPr>
              <a:t>results from wage rigidity: the real wage remains above the equilibrium level</a:t>
            </a:r>
          </a:p>
          <a:p>
            <a:pPr lvl="1">
              <a:spcBef>
                <a:spcPts val="624"/>
              </a:spcBef>
              <a:buClr>
                <a:schemeClr val="tx1"/>
              </a:buClr>
              <a:buSzPct val="100000"/>
            </a:pPr>
            <a:r>
              <a:rPr lang="en-US" dirty="0">
                <a:latin typeface="Arial" pitchFamily="34" charset="0"/>
                <a:cs typeface="Arial" pitchFamily="34" charset="0"/>
              </a:rPr>
              <a:t>caused by: minimum wage, unions, efficiency wages</a:t>
            </a:r>
          </a:p>
          <a:p>
            <a:pPr marL="457200" indent="-457200">
              <a:spcBef>
                <a:spcPts val="624"/>
              </a:spcBef>
              <a:buClr>
                <a:schemeClr val="tx1"/>
              </a:buClr>
              <a:buSzPct val="95000"/>
              <a:buFont typeface="Arial" panose="020B0604020202020204" pitchFamily="34" charset="0"/>
              <a:buChar char="•"/>
            </a:pPr>
            <a:r>
              <a:rPr lang="en-US" dirty="0">
                <a:latin typeface="Arial" pitchFamily="34" charset="0"/>
                <a:cs typeface="Arial" pitchFamily="34" charset="0"/>
              </a:rPr>
              <a:t>Duration of unemployment</a:t>
            </a:r>
          </a:p>
          <a:p>
            <a:pPr lvl="1">
              <a:spcBef>
                <a:spcPts val="624"/>
              </a:spcBef>
              <a:buClr>
                <a:schemeClr val="tx1"/>
              </a:buClr>
              <a:buSzPct val="100000"/>
            </a:pPr>
            <a:r>
              <a:rPr lang="en-US" dirty="0">
                <a:latin typeface="Arial" pitchFamily="34" charset="0"/>
                <a:cs typeface="Arial" pitchFamily="34" charset="0"/>
              </a:rPr>
              <a:t>most spells are short term</a:t>
            </a:r>
          </a:p>
          <a:p>
            <a:pPr lvl="1">
              <a:spcBef>
                <a:spcPts val="624"/>
              </a:spcBef>
              <a:buClr>
                <a:schemeClr val="tx1"/>
              </a:buClr>
              <a:buSzPct val="100000"/>
            </a:pPr>
            <a:r>
              <a:rPr lang="en-US" dirty="0">
                <a:latin typeface="Arial" pitchFamily="34" charset="0"/>
                <a:cs typeface="Arial" pitchFamily="34" charset="0"/>
              </a:rPr>
              <a:t>but most weeks of unemployment are attributable to a small number of long-term unemployed persons</a:t>
            </a:r>
          </a:p>
        </p:txBody>
      </p:sp>
    </p:spTree>
    <p:extLst>
      <p:ext uri="{BB962C8B-B14F-4D97-AF65-F5344CB8AC3E}">
        <p14:creationId xmlns:p14="http://schemas.microsoft.com/office/powerpoint/2010/main" val="2181394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spc="800" dirty="0">
                <a:solidFill>
                  <a:srgbClr val="0E5229"/>
                </a:solidFill>
                <a:latin typeface="Tahoma" pitchFamily="34" charset="0"/>
                <a:ea typeface="Tahoma" pitchFamily="34" charset="0"/>
                <a:cs typeface="Tahoma" pitchFamily="34" charset="0"/>
              </a:rPr>
              <a:t>CHAPTER SUMMARY, PART 3</a:t>
            </a:r>
            <a:endParaRPr lang="en-US" sz="3000" spc="800" dirty="0">
              <a:solidFill>
                <a:srgbClr val="0E5229"/>
              </a:solidFill>
              <a:latin typeface="Arial" pitchFamily="34" charset="0"/>
              <a:ea typeface="Tahoma" pitchFamily="34" charset="0"/>
              <a:cs typeface="Arial" pitchFamily="34" charset="0"/>
            </a:endParaRPr>
          </a:p>
        </p:txBody>
      </p:sp>
      <p:sp>
        <p:nvSpPr>
          <p:cNvPr id="3" name="Content Placeholder 2"/>
          <p:cNvSpPr>
            <a:spLocks noGrp="1"/>
          </p:cNvSpPr>
          <p:nvPr>
            <p:ph type="body" sz="quarter" idx="10"/>
          </p:nvPr>
        </p:nvSpPr>
        <p:spPr/>
        <p:txBody>
          <a:bodyPr/>
          <a:lstStyle/>
          <a:p>
            <a:pPr marL="457200" indent="-457200">
              <a:spcBef>
                <a:spcPct val="15000"/>
              </a:spcBef>
              <a:buClr>
                <a:schemeClr val="tx1"/>
              </a:buClr>
              <a:buSzPct val="95000"/>
              <a:buFont typeface="Arial" panose="020B0604020202020204" pitchFamily="34" charset="0"/>
              <a:buChar char="•"/>
            </a:pPr>
            <a:r>
              <a:rPr lang="en-US" dirty="0">
                <a:latin typeface="Arial" pitchFamily="34" charset="0"/>
                <a:cs typeface="Arial" pitchFamily="34" charset="0"/>
              </a:rPr>
              <a:t>Unemployment in the United States.</a:t>
            </a:r>
          </a:p>
          <a:p>
            <a:pPr lvl="1">
              <a:spcBef>
                <a:spcPct val="15000"/>
              </a:spcBef>
              <a:buClr>
                <a:schemeClr val="tx1"/>
              </a:buClr>
              <a:buSzPct val="100000"/>
            </a:pPr>
            <a:r>
              <a:rPr lang="en-US" dirty="0">
                <a:latin typeface="Arial" pitchFamily="34" charset="0"/>
                <a:cs typeface="Arial" pitchFamily="34" charset="0"/>
              </a:rPr>
              <a:t>multiple measures of unemployment: U-3, U-6, etc.</a:t>
            </a:r>
          </a:p>
          <a:p>
            <a:pPr lvl="1">
              <a:spcBef>
                <a:spcPct val="15000"/>
              </a:spcBef>
              <a:buClr>
                <a:schemeClr val="tx1"/>
              </a:buClr>
              <a:buSzPct val="100000"/>
            </a:pPr>
            <a:r>
              <a:rPr lang="en-US" dirty="0">
                <a:latin typeface="Arial" pitchFamily="34" charset="0"/>
                <a:cs typeface="Arial" pitchFamily="34" charset="0"/>
              </a:rPr>
              <a:t>decline in the labor-force participation rate</a:t>
            </a:r>
          </a:p>
        </p:txBody>
      </p:sp>
    </p:spTree>
    <p:extLst>
      <p:ext uri="{BB962C8B-B14F-4D97-AF65-F5344CB8AC3E}">
        <p14:creationId xmlns:p14="http://schemas.microsoft.com/office/powerpoint/2010/main" val="1936305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spc="800" dirty="0">
                <a:solidFill>
                  <a:srgbClr val="0E5229"/>
                </a:solidFill>
                <a:latin typeface="Tahoma" pitchFamily="34" charset="0"/>
                <a:ea typeface="Tahoma" pitchFamily="34" charset="0"/>
                <a:cs typeface="Tahoma" pitchFamily="34" charset="0"/>
              </a:rPr>
              <a:t>CHAPTER SUMMARY, PART 4</a:t>
            </a:r>
            <a:endParaRPr lang="en-US" sz="3000" spc="800" dirty="0">
              <a:solidFill>
                <a:srgbClr val="0E5229"/>
              </a:solidFill>
              <a:latin typeface="Arial" pitchFamily="34" charset="0"/>
              <a:ea typeface="Tahoma" pitchFamily="34" charset="0"/>
              <a:cs typeface="Arial" pitchFamily="34" charset="0"/>
            </a:endParaRPr>
          </a:p>
        </p:txBody>
      </p:sp>
      <p:sp>
        <p:nvSpPr>
          <p:cNvPr id="3" name="Content Placeholder 2"/>
          <p:cNvSpPr>
            <a:spLocks noGrp="1"/>
          </p:cNvSpPr>
          <p:nvPr>
            <p:ph type="body" sz="quarter" idx="10"/>
          </p:nvPr>
        </p:nvSpPr>
        <p:spPr/>
        <p:txBody>
          <a:bodyPr/>
          <a:lstStyle/>
          <a:p>
            <a:pPr>
              <a:spcBef>
                <a:spcPct val="60000"/>
              </a:spcBef>
              <a:buSzPct val="95000"/>
              <a:buNone/>
            </a:pPr>
            <a:r>
              <a:rPr lang="en-US" dirty="0">
                <a:solidFill>
                  <a:schemeClr val="accent2"/>
                </a:solidFill>
                <a:latin typeface="Arial" pitchFamily="34" charset="0"/>
                <a:cs typeface="Arial" pitchFamily="34" charset="0"/>
              </a:rPr>
              <a:t>6. </a:t>
            </a:r>
            <a:r>
              <a:rPr lang="en-US" dirty="0">
                <a:latin typeface="Arial" pitchFamily="34" charset="0"/>
                <a:cs typeface="Arial" pitchFamily="34" charset="0"/>
              </a:rPr>
              <a:t>European unemployment</a:t>
            </a:r>
          </a:p>
          <a:p>
            <a:pPr lvl="1">
              <a:spcBef>
                <a:spcPct val="15000"/>
              </a:spcBef>
              <a:buClr>
                <a:schemeClr val="tx1"/>
              </a:buClr>
              <a:buSzPct val="100000"/>
            </a:pPr>
            <a:r>
              <a:rPr lang="en-US" dirty="0">
                <a:latin typeface="Arial" pitchFamily="34" charset="0"/>
                <a:cs typeface="Arial" pitchFamily="34" charset="0"/>
              </a:rPr>
              <a:t>has risen sharply since 1970</a:t>
            </a:r>
          </a:p>
          <a:p>
            <a:pPr lvl="1">
              <a:spcBef>
                <a:spcPct val="15000"/>
              </a:spcBef>
              <a:buClr>
                <a:schemeClr val="tx1"/>
              </a:buClr>
              <a:buSzPct val="100000"/>
            </a:pPr>
            <a:r>
              <a:rPr lang="en-US" dirty="0">
                <a:latin typeface="Arial" pitchFamily="34" charset="0"/>
                <a:cs typeface="Arial" pitchFamily="34" charset="0"/>
              </a:rPr>
              <a:t>probably due to generous unemployment benefits, strong union presence, and a technology-driven shift in demand away from unskilled workers</a:t>
            </a:r>
          </a:p>
        </p:txBody>
      </p:sp>
    </p:spTree>
    <p:extLst>
      <p:ext uri="{BB962C8B-B14F-4D97-AF65-F5344CB8AC3E}">
        <p14:creationId xmlns:p14="http://schemas.microsoft.com/office/powerpoint/2010/main" val="274689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2D5B30"/>
            </a:gs>
            <a:gs pos="100000">
              <a:srgbClr val="3D6667"/>
            </a:gs>
            <a:gs pos="100000">
              <a:srgbClr val="9EC8E0"/>
            </a:gs>
          </a:gsLst>
          <a:lin ang="2700000" scaled="1"/>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513804" y="148046"/>
            <a:ext cx="8133805" cy="899704"/>
          </a:xfrm>
          <a:noFill/>
          <a:ln>
            <a:noFill/>
          </a:ln>
        </p:spPr>
        <p:txBody>
          <a:bodyPr vert="horz" wrap="square" lIns="91440" tIns="45720" rIns="91440" bIns="45720" numCol="1" anchor="t" anchorCtr="0" compatLnSpc="1">
            <a:prstTxWarp prst="textNoShape">
              <a:avLst/>
            </a:prstTxWarp>
          </a:bodyPr>
          <a:lstStyle/>
          <a:p>
            <a:r>
              <a:rPr lang="en-US" dirty="0">
                <a:latin typeface="Arial" pitchFamily="34" charset="0"/>
                <a:cs typeface="Arial" pitchFamily="34" charset="0"/>
              </a:rPr>
              <a:t>Actual and natural rates of unemployment, U.S., 1960–2014</a:t>
            </a:r>
          </a:p>
        </p:txBody>
      </p:sp>
      <p:pic>
        <p:nvPicPr>
          <p:cNvPr id="7" name="Picture Placeholder 3" descr="This is a line graph comparing the unemployment rate over a 55-year period against the natural rate of unemployment. This line graph compares the unemployment rate and the natural rate of unemployment in the United States from 1950 to 2015.&#10;The Y axis is the percent unemployed from 0 to 12. &#10;The X axis lists the years from 1950 to 2015 in 5 year intervals.&#10;The two lines are the unemployment rate and the natural unemployment rate.&#10;The table presents the approximate results.&#10;Year, 1950; Unemployment Rate, 6.5; Natural Unemployment Rate, 5;&#10;Year, 1955; Unemployment Rate, 6; Natural Unemployment Rate, 5;&#10;Year, 1960; Unemployment Rate, 7.8; Natural Unemployment Rate, 5;&#10;Year, 1965; Unemployment Rate, 5.5; Natural Unemployment Rate, 5.5;&#10;Year, 1970; Unemployment Rate, 3.2; Natural Unemployment Rate, 5.5;&#10;Year, 1975; Unemployment Rate, 5; Natural Unemployment Rate, 5;&#10;Year, 1980; Unemployment Rate, 5.5; Natural Unemployment Rate, 6;&#10;Year, 1985; Unemployment Rate, 11; Natural Unemployment Rate, 6.5;&#10;Year, 1990; Unemployment Rate, 5; Natural Unemployment Rate, 6;&#10;Year, 1995; Unemployment Rate, 7.8; Natural Unemployment Rate, 5.5;&#10;Year, 2000; Unemployment Rate, 4; Natural Unemployment Rate, 5;&#10;Year, 2005; Unemployment Rate, 6; Natural Unemployment Rate, 5;&#10;Year, 2010; Unemployment Rate, 10; Natural Unemployment Rate, 5;&#10;Year, 2015; Unemployment Rate, 6; Natural Unemployment Rate, 5. &#10;The unemployment rate line shows vast fluctuations across the 55 years, with frequent peaks and dips. The natural rate of unemployment line is much steadier across the years, with smaller fluctuations."/>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974801" y="1472487"/>
            <a:ext cx="7194399" cy="4460528"/>
          </a:xfrm>
          <a:prstGeom prst="rect">
            <a:avLst/>
          </a:prstGeom>
          <a:noFill/>
          <a:ln>
            <a:noFill/>
          </a:ln>
        </p:spPr>
      </p:pic>
    </p:spTree>
    <p:extLst>
      <p:ext uri="{BB962C8B-B14F-4D97-AF65-F5344CB8AC3E}">
        <p14:creationId xmlns:p14="http://schemas.microsoft.com/office/powerpoint/2010/main" val="1090447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A first model of the natural rate</a:t>
            </a:r>
            <a:endParaRPr lang="en-US" dirty="0"/>
          </a:p>
        </p:txBody>
      </p:sp>
      <p:sp>
        <p:nvSpPr>
          <p:cNvPr id="3" name="Content Placeholder 2"/>
          <p:cNvSpPr>
            <a:spLocks noGrp="1"/>
          </p:cNvSpPr>
          <p:nvPr>
            <p:ph type="body" sz="quarter" idx="10"/>
          </p:nvPr>
        </p:nvSpPr>
        <p:spPr/>
        <p:txBody>
          <a:bodyPr/>
          <a:lstStyle/>
          <a:p>
            <a:pPr>
              <a:spcBef>
                <a:spcPct val="50000"/>
              </a:spcBef>
            </a:pPr>
            <a:r>
              <a:rPr lang="en-US" dirty="0">
                <a:latin typeface="Arial" panose="020B0604020202020204" pitchFamily="34" charset="0"/>
                <a:cs typeface="Arial" panose="020B0604020202020204" pitchFamily="34" charset="0"/>
              </a:rPr>
              <a:t>Notation:</a:t>
            </a:r>
          </a:p>
          <a:p>
            <a:pPr indent="914400">
              <a:spcBef>
                <a:spcPct val="50000"/>
              </a:spcBef>
            </a:pP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 # of workers in labor force</a:t>
            </a:r>
          </a:p>
          <a:p>
            <a:pPr indent="914400">
              <a:spcBef>
                <a:spcPct val="50000"/>
              </a:spcBef>
            </a:pPr>
            <a:r>
              <a:rPr lang="en-US" b="1" i="1" dirty="0">
                <a:latin typeface="Arial" panose="020B0604020202020204" pitchFamily="34" charset="0"/>
                <a:cs typeface="Arial" panose="020B0604020202020204" pitchFamily="34" charset="0"/>
              </a:rPr>
              <a:t>E</a:t>
            </a:r>
            <a:r>
              <a:rPr lang="en-US" dirty="0">
                <a:latin typeface="Arial" panose="020B0604020202020204" pitchFamily="34" charset="0"/>
                <a:cs typeface="Arial" panose="020B0604020202020204" pitchFamily="34" charset="0"/>
              </a:rPr>
              <a:t> = # of employed workers</a:t>
            </a:r>
          </a:p>
          <a:p>
            <a:pPr indent="914400">
              <a:spcBef>
                <a:spcPct val="50000"/>
              </a:spcBef>
            </a:pPr>
            <a:r>
              <a:rPr lang="en-US" b="1" i="1" dirty="0">
                <a:latin typeface="Arial" panose="020B0604020202020204" pitchFamily="34" charset="0"/>
                <a:cs typeface="Arial" panose="020B0604020202020204" pitchFamily="34" charset="0"/>
              </a:rPr>
              <a:t>U</a:t>
            </a:r>
            <a:r>
              <a:rPr lang="en-US" dirty="0">
                <a:latin typeface="Arial" panose="020B0604020202020204" pitchFamily="34" charset="0"/>
                <a:cs typeface="Arial" panose="020B0604020202020204" pitchFamily="34" charset="0"/>
              </a:rPr>
              <a:t> = # of unemployed</a:t>
            </a:r>
          </a:p>
          <a:p>
            <a:pPr indent="914400">
              <a:spcBef>
                <a:spcPct val="50000"/>
              </a:spcBef>
            </a:pPr>
            <a:r>
              <a:rPr lang="en-US" b="1" i="1" dirty="0">
                <a:latin typeface="Arial" panose="020B0604020202020204" pitchFamily="34" charset="0"/>
                <a:cs typeface="Arial" panose="020B0604020202020204" pitchFamily="34" charset="0"/>
              </a:rPr>
              <a:t>U</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 unemployment rate</a:t>
            </a:r>
          </a:p>
        </p:txBody>
      </p:sp>
    </p:spTree>
    <p:extLst>
      <p:ext uri="{BB962C8B-B14F-4D97-AF65-F5344CB8AC3E}">
        <p14:creationId xmlns:p14="http://schemas.microsoft.com/office/powerpoint/2010/main" val="92459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Assumptions</a:t>
            </a:r>
            <a:endParaRPr lang="en-US" dirty="0"/>
          </a:p>
        </p:txBody>
      </p:sp>
      <p:sp>
        <p:nvSpPr>
          <p:cNvPr id="3" name="Content Placeholder 2"/>
          <p:cNvSpPr>
            <a:spLocks noGrp="1"/>
          </p:cNvSpPr>
          <p:nvPr>
            <p:ph type="body" sz="quarter" idx="10"/>
          </p:nvPr>
        </p:nvSpPr>
        <p:spPr/>
        <p:txBody>
          <a:bodyPr/>
          <a:lstStyle/>
          <a:p>
            <a:pPr marL="568325" indent="-568325">
              <a:lnSpc>
                <a:spcPct val="95000"/>
              </a:lnSpc>
              <a:tabLst>
                <a:tab pos="857250" algn="l"/>
              </a:tabLst>
            </a:pPr>
            <a:r>
              <a:rPr lang="en-US" dirty="0">
                <a:latin typeface="Arial" panose="020B0604020202020204" pitchFamily="34" charset="0"/>
                <a:cs typeface="Arial" panose="020B0604020202020204" pitchFamily="34" charset="0"/>
              </a:rPr>
              <a:t>1. </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 is exogenously fixed.</a:t>
            </a:r>
          </a:p>
          <a:p>
            <a:pPr marL="342900" indent="-342900">
              <a:lnSpc>
                <a:spcPct val="95000"/>
              </a:lnSpc>
              <a:spcBef>
                <a:spcPct val="50000"/>
              </a:spcBef>
              <a:tabLst>
                <a:tab pos="857250" algn="l"/>
              </a:tabLst>
            </a:pPr>
            <a:r>
              <a:rPr lang="en-US" dirty="0">
                <a:latin typeface="Arial" panose="020B0604020202020204" pitchFamily="34" charset="0"/>
                <a:cs typeface="Arial" panose="020B0604020202020204" pitchFamily="34" charset="0"/>
              </a:rPr>
              <a:t>2. During any given month,</a:t>
            </a:r>
          </a:p>
          <a:p>
            <a:pPr marL="347663" indent="-4763">
              <a:lnSpc>
                <a:spcPct val="95000"/>
              </a:lnSpc>
              <a:spcBef>
                <a:spcPct val="50000"/>
              </a:spcBef>
              <a:tabLst>
                <a:tab pos="857250" algn="l"/>
              </a:tabLst>
            </a:pP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b="1" dirty="0">
                <a:solidFill>
                  <a:srgbClr val="CC0000"/>
                </a:solidFill>
                <a:latin typeface="Arial" panose="020B0604020202020204" pitchFamily="34" charset="0"/>
                <a:cs typeface="Arial" panose="020B0604020202020204" pitchFamily="34" charset="0"/>
              </a:rPr>
              <a:t>rate of job separation</a:t>
            </a:r>
            <a:r>
              <a:rPr lang="en-US" dirty="0">
                <a:latin typeface="Arial" panose="020B0604020202020204" pitchFamily="34" charset="0"/>
                <a:cs typeface="Arial" panose="020B0604020202020204" pitchFamily="34" charset="0"/>
              </a:rPr>
              <a:t>, fraction of employed workers who lose or leave his/her jobs</a:t>
            </a:r>
          </a:p>
          <a:p>
            <a:pPr marL="342900">
              <a:lnSpc>
                <a:spcPct val="95000"/>
              </a:lnSpc>
              <a:spcBef>
                <a:spcPct val="30000"/>
              </a:spcBef>
              <a:tabLst>
                <a:tab pos="857250" algn="l"/>
              </a:tabLst>
            </a:pPr>
            <a:r>
              <a:rPr lang="en-US" b="1" i="1" dirty="0">
                <a:latin typeface="Arial" panose="020B0604020202020204" pitchFamily="34" charset="0"/>
                <a:cs typeface="Arial" panose="020B0604020202020204" pitchFamily="34" charset="0"/>
              </a:rPr>
              <a:t>f</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b="1" dirty="0">
                <a:solidFill>
                  <a:srgbClr val="CC0000"/>
                </a:solidFill>
                <a:latin typeface="Arial" panose="020B0604020202020204" pitchFamily="34" charset="0"/>
                <a:cs typeface="Arial" panose="020B0604020202020204" pitchFamily="34" charset="0"/>
              </a:rPr>
              <a:t>rate of job finding</a:t>
            </a:r>
            <a:r>
              <a:rPr lang="en-US" dirty="0">
                <a:latin typeface="Arial" panose="020B0604020202020204" pitchFamily="34" charset="0"/>
                <a:cs typeface="Arial" panose="020B0604020202020204" pitchFamily="34" charset="0"/>
              </a:rPr>
              <a:t>, fraction of unemployed workers who find jobs</a:t>
            </a:r>
          </a:p>
          <a:p>
            <a:pPr marL="342900">
              <a:lnSpc>
                <a:spcPct val="95000"/>
              </a:lnSpc>
              <a:spcBef>
                <a:spcPct val="30000"/>
              </a:spcBef>
              <a:tabLst>
                <a:tab pos="857250" algn="l"/>
              </a:tabLst>
            </a:pPr>
            <a:endParaRPr lang="en-US" dirty="0">
              <a:latin typeface="Arial" panose="020B0604020202020204" pitchFamily="34" charset="0"/>
              <a:cs typeface="Arial" panose="020B0604020202020204" pitchFamily="34" charset="0"/>
            </a:endParaRPr>
          </a:p>
          <a:p>
            <a:pPr marL="342900">
              <a:lnSpc>
                <a:spcPct val="95000"/>
              </a:lnSpc>
              <a:spcBef>
                <a:spcPct val="30000"/>
              </a:spcBef>
              <a:tabLst>
                <a:tab pos="857250" algn="l"/>
              </a:tabLst>
            </a:pP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f</a:t>
            </a:r>
            <a:r>
              <a:rPr lang="en-US" dirty="0">
                <a:latin typeface="Arial" panose="020B0604020202020204" pitchFamily="34" charset="0"/>
                <a:cs typeface="Arial" panose="020B0604020202020204" pitchFamily="34" charset="0"/>
              </a:rPr>
              <a:t> are exogenous</a:t>
            </a:r>
          </a:p>
        </p:txBody>
      </p:sp>
    </p:spTree>
    <p:extLst>
      <p:ext uri="{BB962C8B-B14F-4D97-AF65-F5344CB8AC3E}">
        <p14:creationId xmlns:p14="http://schemas.microsoft.com/office/powerpoint/2010/main" val="182657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08AC3F8-BB46-4ABC-8115-31DD6B79F191}"/>
              </a:ext>
            </a:extLst>
          </p:cNvPr>
          <p:cNvSpPr>
            <a:spLocks noGrp="1"/>
          </p:cNvSpPr>
          <p:nvPr>
            <p:ph type="title"/>
          </p:nvPr>
        </p:nvSpPr>
        <p:spPr>
          <a:xfrm>
            <a:off x="513804" y="148046"/>
            <a:ext cx="8133805" cy="956854"/>
          </a:xfrm>
          <a:noFill/>
          <a:ln>
            <a:noFill/>
          </a:ln>
        </p:spPr>
        <p:txBody>
          <a:bodyPr vert="horz" wrap="square" lIns="91440" tIns="45720" rIns="91440" bIns="45720" numCol="1" anchor="t" anchorCtr="0" compatLnSpc="1">
            <a:prstTxWarp prst="textNoShape">
              <a:avLst/>
            </a:prstTxWarp>
          </a:bodyPr>
          <a:lstStyle/>
          <a:p>
            <a:r>
              <a:rPr lang="en-US" dirty="0">
                <a:latin typeface="Arial" pitchFamily="34" charset="0"/>
                <a:cs typeface="Arial" pitchFamily="34" charset="0"/>
              </a:rPr>
              <a:t>The transitions between employment and unemployment</a:t>
            </a:r>
          </a:p>
        </p:txBody>
      </p:sp>
      <p:pic>
        <p:nvPicPr>
          <p:cNvPr id="7" name="Picture Placeholder 2" descr="This is a diagram to depict the cycle of unemployment. Starting from the left, clockwise, the boxes shown are employed, job separation (s), unemployed, job finding (f) back to employed."/>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539011" y="1863695"/>
            <a:ext cx="8065979" cy="3421430"/>
          </a:xfrm>
          <a:prstGeom prst="rect">
            <a:avLst/>
          </a:prstGeom>
          <a:noFill/>
          <a:ln>
            <a:noFill/>
          </a:ln>
        </p:spPr>
      </p:pic>
    </p:spTree>
    <p:extLst>
      <p:ext uri="{BB962C8B-B14F-4D97-AF65-F5344CB8AC3E}">
        <p14:creationId xmlns:p14="http://schemas.microsoft.com/office/powerpoint/2010/main" val="188243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A85232"/>
                </a:solidFill>
              </a:rPr>
              <a:t>The steady-state condition</a:t>
            </a:r>
            <a:endParaRPr lang="en-US" dirty="0"/>
          </a:p>
        </p:txBody>
      </p:sp>
      <p:sp>
        <p:nvSpPr>
          <p:cNvPr id="8" name="Content Placeholder 7"/>
          <p:cNvSpPr>
            <a:spLocks noGrp="1"/>
          </p:cNvSpPr>
          <p:nvPr>
            <p:ph type="body" sz="quarter" idx="10"/>
          </p:nvPr>
        </p:nvSpPr>
        <p:spPr>
          <a:xfrm>
            <a:off x="478361" y="1276836"/>
            <a:ext cx="8326006" cy="1390164"/>
          </a:xfrm>
        </p:spPr>
        <p:txBody>
          <a:bodyPr/>
          <a:lstStyle/>
          <a:p>
            <a:pPr marL="342900" indent="-342900">
              <a:spcBef>
                <a:spcPts val="600"/>
              </a:spcBef>
              <a:buClr>
                <a:schemeClr val="tx1"/>
              </a:buClr>
              <a:buSzPct val="100000"/>
              <a:buFont typeface="Arial" pitchFamily="34" charset="0"/>
              <a:buChar char="•"/>
            </a:pPr>
            <a:r>
              <a:rPr lang="en-US" dirty="0">
                <a:latin typeface="Arial" panose="020B0604020202020204" pitchFamily="34" charset="0"/>
                <a:cs typeface="Arial" panose="020B0604020202020204" pitchFamily="34" charset="0"/>
              </a:rPr>
              <a:t>Definition: the labor market is in </a:t>
            </a:r>
            <a:r>
              <a:rPr lang="en-US" b="1" dirty="0">
                <a:solidFill>
                  <a:srgbClr val="CC0000"/>
                </a:solidFill>
                <a:latin typeface="Arial" panose="020B0604020202020204" pitchFamily="34" charset="0"/>
                <a:cs typeface="Arial" panose="020B0604020202020204" pitchFamily="34" charset="0"/>
              </a:rPr>
              <a:t>steady state</a:t>
            </a:r>
            <a:r>
              <a:rPr lang="en-US" dirty="0">
                <a:latin typeface="Arial" panose="020B0604020202020204" pitchFamily="34" charset="0"/>
                <a:cs typeface="Arial" panose="020B0604020202020204" pitchFamily="34" charset="0"/>
              </a:rPr>
              <a:t>, or long-run equilibrium, if the unemployment rate is constant.</a:t>
            </a:r>
          </a:p>
          <a:p>
            <a:pPr marL="342900" indent="-342900">
              <a:spcBef>
                <a:spcPts val="600"/>
              </a:spcBef>
              <a:buClr>
                <a:schemeClr val="tx1"/>
              </a:buClr>
              <a:buSzPct val="100000"/>
              <a:buFont typeface="Arial" pitchFamily="34" charset="0"/>
              <a:buChar char="•"/>
            </a:pPr>
            <a:r>
              <a:rPr lang="en-US" kern="1200" dirty="0">
                <a:solidFill>
                  <a:schemeClr val="tx1"/>
                </a:solidFill>
                <a:latin typeface="Arial" panose="020B0604020202020204" pitchFamily="34" charset="0"/>
                <a:cs typeface="Arial" panose="020B0604020202020204" pitchFamily="34" charset="0"/>
              </a:rPr>
              <a:t>The steady-state condition is:</a:t>
            </a:r>
          </a:p>
        </p:txBody>
      </p:sp>
      <p:pic>
        <p:nvPicPr>
          <p:cNvPr id="18" name="Picture 3" descr="An equation reads, S times E equals f times U. A callout points toward E and reads, Number of employed people who lose or leave their jobs. A callout points toward U and reads, Number of unemployed people who find jobs."/>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a:fillRect/>
          </a:stretch>
        </p:blipFill>
        <p:spPr bwMode="auto">
          <a:xfrm>
            <a:off x="1699733" y="3159562"/>
            <a:ext cx="5744535" cy="282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99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Finding the “equilibrium” unemployment rate</a:t>
            </a:r>
            <a:endParaRPr lang="en-US" dirty="0"/>
          </a:p>
        </p:txBody>
      </p:sp>
      <p:sp>
        <p:nvSpPr>
          <p:cNvPr id="3" name="Content Placeholder 2"/>
          <p:cNvSpPr>
            <a:spLocks noGrp="1"/>
          </p:cNvSpPr>
          <p:nvPr>
            <p:ph type="body" sz="quarter" idx="10"/>
          </p:nvPr>
        </p:nvSpPr>
        <p:spPr>
          <a:xfrm>
            <a:off x="478361" y="1219685"/>
            <a:ext cx="8326006" cy="5141357"/>
          </a:xfrm>
        </p:spPr>
        <p:txBody>
          <a:bodyPr/>
          <a:lstStyle/>
          <a:p>
            <a:pPr>
              <a:spcBef>
                <a:spcPct val="50000"/>
              </a:spcBef>
              <a:buClr>
                <a:schemeClr val="bg1"/>
              </a:buClr>
              <a:tabLst>
                <a:tab pos="857250" algn="l"/>
              </a:tabLst>
            </a:pPr>
            <a:r>
              <a:rPr lang="en-US" b="1" i="1" dirty="0">
                <a:solidFill>
                  <a:srgbClr val="333399"/>
                </a:solidFill>
                <a:latin typeface="Arial" panose="020B0604020202020204" pitchFamily="34" charset="0"/>
                <a:cs typeface="Arial" panose="020B0604020202020204" pitchFamily="34" charset="0"/>
              </a:rPr>
              <a:t>f </a:t>
            </a:r>
            <a:r>
              <a:rPr lang="en-US" dirty="0">
                <a:latin typeface="Arial" panose="020B0604020202020204" pitchFamily="34" charset="0"/>
                <a:ea typeface="ＭＳ ゴシック"/>
                <a:cs typeface="Arial" panose="020B0604020202020204" pitchFamily="34" charset="0"/>
              </a:rPr>
              <a:t>×</a:t>
            </a:r>
            <a:r>
              <a:rPr lang="en-US" b="1" i="1" dirty="0">
                <a:solidFill>
                  <a:srgbClr val="333399"/>
                </a:solidFill>
                <a:latin typeface="Arial" panose="020B0604020202020204" pitchFamily="34" charset="0"/>
                <a:cs typeface="Arial" panose="020B0604020202020204" pitchFamily="34" charset="0"/>
              </a:rPr>
              <a:t>U </a:t>
            </a:r>
            <a:r>
              <a:rPr lang="en-US" dirty="0">
                <a:solidFill>
                  <a:srgbClr val="333399"/>
                </a:solidFill>
                <a:latin typeface="Arial" panose="020B0604020202020204" pitchFamily="34" charset="0"/>
                <a:cs typeface="Arial" panose="020B0604020202020204" pitchFamily="34" charset="0"/>
              </a:rPr>
              <a:t>=</a:t>
            </a:r>
            <a:r>
              <a:rPr lang="en-US" b="1" dirty="0">
                <a:solidFill>
                  <a:srgbClr val="333399"/>
                </a:solidFill>
                <a:latin typeface="Arial" panose="020B0604020202020204" pitchFamily="34" charset="0"/>
                <a:cs typeface="Arial" panose="020B0604020202020204" pitchFamily="34" charset="0"/>
              </a:rPr>
              <a:t> </a:t>
            </a:r>
            <a:r>
              <a:rPr lang="en-US" b="1" i="1" dirty="0">
                <a:solidFill>
                  <a:srgbClr val="333399"/>
                </a:solidFill>
                <a:latin typeface="Arial" panose="020B0604020202020204" pitchFamily="34" charset="0"/>
                <a:cs typeface="Arial" panose="020B0604020202020204" pitchFamily="34" charset="0"/>
              </a:rPr>
              <a:t>s</a:t>
            </a:r>
            <a:r>
              <a:rPr lang="en-US" b="1" dirty="0">
                <a:solidFill>
                  <a:srgbClr val="333399"/>
                </a:solidFill>
                <a:latin typeface="Arial" panose="020B0604020202020204" pitchFamily="34" charset="0"/>
                <a:cs typeface="Arial" panose="020B0604020202020204" pitchFamily="34" charset="0"/>
              </a:rPr>
              <a:t> </a:t>
            </a:r>
            <a:r>
              <a:rPr lang="en-US" dirty="0">
                <a:latin typeface="Arial" panose="020B0604020202020204" pitchFamily="34" charset="0"/>
                <a:ea typeface="ＭＳ ゴシック"/>
                <a:cs typeface="Arial" panose="020B0604020202020204" pitchFamily="34" charset="0"/>
              </a:rPr>
              <a:t>×</a:t>
            </a:r>
            <a:r>
              <a:rPr lang="en-US" b="1" i="1" dirty="0">
                <a:solidFill>
                  <a:srgbClr val="333399"/>
                </a:solidFill>
                <a:latin typeface="Arial" panose="020B0604020202020204" pitchFamily="34" charset="0"/>
                <a:cs typeface="Arial" panose="020B0604020202020204" pitchFamily="34" charset="0"/>
              </a:rPr>
              <a:t>E</a:t>
            </a:r>
          </a:p>
          <a:p>
            <a:pPr indent="804863">
              <a:spcBef>
                <a:spcPct val="50000"/>
              </a:spcBef>
              <a:buClr>
                <a:schemeClr val="bg1"/>
              </a:buClr>
              <a:tabLst>
                <a:tab pos="857250" algn="l"/>
              </a:tabLst>
            </a:pPr>
            <a:r>
              <a:rPr lang="en-US" dirty="0">
                <a:solidFill>
                  <a:srgbClr val="333399"/>
                </a:solidFill>
                <a:latin typeface="Arial" panose="020B0604020202020204" pitchFamily="34" charset="0"/>
                <a:cs typeface="Arial" panose="020B0604020202020204" pitchFamily="34" charset="0"/>
              </a:rPr>
              <a:t>=</a:t>
            </a:r>
            <a:r>
              <a:rPr lang="en-US" b="1" dirty="0">
                <a:solidFill>
                  <a:srgbClr val="333399"/>
                </a:solidFill>
                <a:latin typeface="Arial" panose="020B0604020202020204" pitchFamily="34" charset="0"/>
                <a:cs typeface="Arial" panose="020B0604020202020204" pitchFamily="34" charset="0"/>
              </a:rPr>
              <a:t> </a:t>
            </a:r>
            <a:r>
              <a:rPr lang="en-US" b="1" i="1" dirty="0">
                <a:solidFill>
                  <a:srgbClr val="333399"/>
                </a:solidFill>
                <a:latin typeface="Arial" panose="020B0604020202020204" pitchFamily="34" charset="0"/>
                <a:cs typeface="Arial" panose="020B0604020202020204" pitchFamily="34" charset="0"/>
              </a:rPr>
              <a:t>s</a:t>
            </a:r>
            <a:r>
              <a:rPr lang="en-US" b="1" dirty="0">
                <a:solidFill>
                  <a:srgbClr val="333399"/>
                </a:solidFill>
                <a:latin typeface="Arial" panose="020B0604020202020204" pitchFamily="34" charset="0"/>
                <a:cs typeface="Arial" panose="020B0604020202020204" pitchFamily="34" charset="0"/>
              </a:rPr>
              <a:t> </a:t>
            </a:r>
            <a:r>
              <a:rPr lang="en-US" dirty="0">
                <a:latin typeface="Arial" panose="020B0604020202020204" pitchFamily="34" charset="0"/>
                <a:ea typeface="ＭＳ ゴシック"/>
                <a:cs typeface="Arial" panose="020B0604020202020204" pitchFamily="34" charset="0"/>
              </a:rPr>
              <a:t>×</a:t>
            </a:r>
            <a:r>
              <a:rPr lang="en-US" dirty="0">
                <a:solidFill>
                  <a:srgbClr val="333399"/>
                </a:solidFill>
                <a:latin typeface="Arial" panose="020B0604020202020204" pitchFamily="34" charset="0"/>
                <a:cs typeface="Arial" panose="020B0604020202020204" pitchFamily="34" charset="0"/>
                <a:sym typeface="Symbol" pitchFamily="18" charset="2"/>
              </a:rPr>
              <a:t>(</a:t>
            </a:r>
            <a:r>
              <a:rPr lang="en-US" b="1" i="1" dirty="0">
                <a:solidFill>
                  <a:srgbClr val="333399"/>
                </a:solidFill>
                <a:latin typeface="Arial" panose="020B0604020202020204" pitchFamily="34" charset="0"/>
                <a:cs typeface="Arial" panose="020B0604020202020204" pitchFamily="34" charset="0"/>
                <a:sym typeface="Symbol" pitchFamily="18" charset="2"/>
              </a:rPr>
              <a:t>L </a:t>
            </a:r>
            <a:r>
              <a:rPr lang="en-US" dirty="0">
                <a:solidFill>
                  <a:srgbClr val="333399"/>
                </a:solidFill>
                <a:latin typeface="Arial" panose="020B0604020202020204" pitchFamily="34" charset="0"/>
                <a:cs typeface="Arial" panose="020B0604020202020204" pitchFamily="34" charset="0"/>
                <a:sym typeface="Symbol" pitchFamily="18" charset="2"/>
              </a:rPr>
              <a:t>–</a:t>
            </a:r>
            <a:r>
              <a:rPr lang="en-US" b="1" dirty="0">
                <a:solidFill>
                  <a:srgbClr val="333399"/>
                </a:solidFill>
                <a:latin typeface="Arial" panose="020B0604020202020204" pitchFamily="34" charset="0"/>
                <a:cs typeface="Arial" panose="020B0604020202020204" pitchFamily="34" charset="0"/>
              </a:rPr>
              <a:t> </a:t>
            </a:r>
            <a:r>
              <a:rPr lang="en-US" b="1" i="1" dirty="0">
                <a:solidFill>
                  <a:srgbClr val="333399"/>
                </a:solidFill>
                <a:latin typeface="Arial" panose="020B0604020202020204" pitchFamily="34" charset="0"/>
                <a:cs typeface="Arial" panose="020B0604020202020204" pitchFamily="34" charset="0"/>
                <a:sym typeface="Symbol" pitchFamily="18" charset="2"/>
              </a:rPr>
              <a:t>U</a:t>
            </a:r>
            <a:r>
              <a:rPr lang="en-US" dirty="0">
                <a:solidFill>
                  <a:srgbClr val="333399"/>
                </a:solidFill>
                <a:latin typeface="Arial" panose="020B0604020202020204" pitchFamily="34" charset="0"/>
                <a:cs typeface="Arial" panose="020B0604020202020204" pitchFamily="34" charset="0"/>
                <a:sym typeface="Symbol" pitchFamily="18" charset="2"/>
              </a:rPr>
              <a:t>)</a:t>
            </a:r>
          </a:p>
          <a:p>
            <a:pPr indent="804863">
              <a:spcBef>
                <a:spcPct val="50000"/>
              </a:spcBef>
              <a:buClr>
                <a:schemeClr val="bg1"/>
              </a:buClr>
              <a:tabLst>
                <a:tab pos="857250" algn="l"/>
              </a:tabLst>
            </a:pPr>
            <a:r>
              <a:rPr lang="en-US" dirty="0">
                <a:solidFill>
                  <a:srgbClr val="333399"/>
                </a:solidFill>
                <a:latin typeface="Arial" panose="020B0604020202020204" pitchFamily="34" charset="0"/>
                <a:cs typeface="Arial" panose="020B0604020202020204" pitchFamily="34" charset="0"/>
              </a:rPr>
              <a:t>=</a:t>
            </a:r>
            <a:r>
              <a:rPr lang="en-US" b="1" dirty="0">
                <a:solidFill>
                  <a:srgbClr val="333399"/>
                </a:solidFill>
                <a:latin typeface="Arial" panose="020B0604020202020204" pitchFamily="34" charset="0"/>
                <a:cs typeface="Arial" panose="020B0604020202020204" pitchFamily="34" charset="0"/>
              </a:rPr>
              <a:t> </a:t>
            </a:r>
            <a:r>
              <a:rPr lang="en-US" b="1" i="1" dirty="0">
                <a:solidFill>
                  <a:srgbClr val="333399"/>
                </a:solidFill>
                <a:latin typeface="Arial" panose="020B0604020202020204" pitchFamily="34" charset="0"/>
                <a:cs typeface="Arial" panose="020B0604020202020204" pitchFamily="34" charset="0"/>
              </a:rPr>
              <a:t>s</a:t>
            </a:r>
            <a:r>
              <a:rPr lang="en-US" b="1" dirty="0">
                <a:solidFill>
                  <a:srgbClr val="333399"/>
                </a:solidFill>
                <a:latin typeface="Arial" panose="020B0604020202020204" pitchFamily="34" charset="0"/>
                <a:cs typeface="Arial" panose="020B0604020202020204" pitchFamily="34" charset="0"/>
              </a:rPr>
              <a:t> </a:t>
            </a:r>
            <a:r>
              <a:rPr lang="en-US" dirty="0">
                <a:latin typeface="Arial" panose="020B0604020202020204" pitchFamily="34" charset="0"/>
                <a:ea typeface="ＭＳ ゴシック"/>
                <a:cs typeface="Arial" panose="020B0604020202020204" pitchFamily="34" charset="0"/>
              </a:rPr>
              <a:t>×</a:t>
            </a:r>
            <a:r>
              <a:rPr lang="en-US" b="1" i="1" dirty="0">
                <a:solidFill>
                  <a:srgbClr val="333399"/>
                </a:solidFill>
                <a:latin typeface="Arial" panose="020B0604020202020204" pitchFamily="34" charset="0"/>
                <a:cs typeface="Arial" panose="020B0604020202020204" pitchFamily="34" charset="0"/>
                <a:sym typeface="Symbol" pitchFamily="18" charset="2"/>
              </a:rPr>
              <a:t>L  </a:t>
            </a:r>
            <a:r>
              <a:rPr lang="en-US" dirty="0">
                <a:solidFill>
                  <a:srgbClr val="333399"/>
                </a:solidFill>
                <a:latin typeface="Arial" panose="020B0604020202020204" pitchFamily="34" charset="0"/>
                <a:cs typeface="Arial" panose="020B0604020202020204" pitchFamily="34" charset="0"/>
                <a:sym typeface="Symbol" pitchFamily="18" charset="2"/>
              </a:rPr>
              <a:t>–</a:t>
            </a:r>
            <a:r>
              <a:rPr lang="en-US" b="1" dirty="0">
                <a:solidFill>
                  <a:srgbClr val="333399"/>
                </a:solidFill>
                <a:latin typeface="Arial" panose="020B0604020202020204" pitchFamily="34" charset="0"/>
                <a:cs typeface="Arial" panose="020B0604020202020204" pitchFamily="34" charset="0"/>
                <a:sym typeface="Symbol" pitchFamily="18" charset="2"/>
              </a:rPr>
              <a:t>  </a:t>
            </a:r>
            <a:r>
              <a:rPr lang="en-US" b="1" i="1" dirty="0">
                <a:solidFill>
                  <a:srgbClr val="333399"/>
                </a:solidFill>
                <a:latin typeface="Arial" panose="020B0604020202020204" pitchFamily="34" charset="0"/>
                <a:cs typeface="Arial" panose="020B0604020202020204" pitchFamily="34" charset="0"/>
              </a:rPr>
              <a:t>s </a:t>
            </a:r>
            <a:r>
              <a:rPr lang="en-US" dirty="0">
                <a:latin typeface="Arial" panose="020B0604020202020204" pitchFamily="34" charset="0"/>
                <a:ea typeface="ＭＳ ゴシック"/>
                <a:cs typeface="Arial" panose="020B0604020202020204" pitchFamily="34" charset="0"/>
              </a:rPr>
              <a:t>×</a:t>
            </a:r>
            <a:r>
              <a:rPr lang="en-US" b="1" i="1" dirty="0">
                <a:solidFill>
                  <a:srgbClr val="333399"/>
                </a:solidFill>
                <a:latin typeface="Arial" panose="020B0604020202020204" pitchFamily="34" charset="0"/>
                <a:cs typeface="Arial" panose="020B0604020202020204" pitchFamily="34" charset="0"/>
                <a:sym typeface="Symbol" pitchFamily="18" charset="2"/>
              </a:rPr>
              <a:t>U</a:t>
            </a:r>
            <a:endParaRPr lang="en-US" b="1" dirty="0">
              <a:solidFill>
                <a:srgbClr val="333399"/>
              </a:solidFill>
              <a:latin typeface="Arial" panose="020B0604020202020204" pitchFamily="34" charset="0"/>
              <a:cs typeface="Arial" panose="020B0604020202020204" pitchFamily="34" charset="0"/>
              <a:sym typeface="Symbol" pitchFamily="18" charset="2"/>
            </a:endParaRPr>
          </a:p>
          <a:p>
            <a:pPr>
              <a:spcBef>
                <a:spcPct val="50000"/>
              </a:spcBef>
              <a:buClr>
                <a:schemeClr val="bg1"/>
              </a:buClr>
              <a:tabLst>
                <a:tab pos="857250" algn="l"/>
              </a:tabLst>
            </a:pPr>
            <a:r>
              <a:rPr lang="en-US" dirty="0">
                <a:latin typeface="Arial" panose="020B0604020202020204" pitchFamily="34" charset="0"/>
                <a:cs typeface="Arial" panose="020B0604020202020204" pitchFamily="34" charset="0"/>
              </a:rPr>
              <a:t>Solve for </a:t>
            </a:r>
            <a:r>
              <a:rPr lang="en-US" b="1" i="1" dirty="0">
                <a:latin typeface="Arial" panose="020B0604020202020204" pitchFamily="34" charset="0"/>
                <a:cs typeface="Arial" panose="020B0604020202020204" pitchFamily="34" charset="0"/>
              </a:rPr>
              <a:t>U</a:t>
            </a:r>
            <a:r>
              <a:rPr lang="en-US" i="1"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a:t>
            </a:r>
          </a:p>
          <a:p>
            <a:pPr>
              <a:spcBef>
                <a:spcPct val="50000"/>
              </a:spcBef>
              <a:buClr>
                <a:schemeClr val="bg1"/>
              </a:buClr>
              <a:tabLst>
                <a:tab pos="857250" algn="l"/>
              </a:tabLst>
            </a:pPr>
            <a:r>
              <a:rPr lang="en-US" dirty="0">
                <a:solidFill>
                  <a:srgbClr val="333399"/>
                </a:solidFill>
                <a:latin typeface="Arial" panose="020B0604020202020204" pitchFamily="34" charset="0"/>
                <a:cs typeface="Arial" panose="020B0604020202020204" pitchFamily="34" charset="0"/>
              </a:rPr>
              <a:t>(</a:t>
            </a:r>
            <a:r>
              <a:rPr lang="en-US" b="1" i="1" dirty="0">
                <a:solidFill>
                  <a:srgbClr val="333399"/>
                </a:solidFill>
                <a:latin typeface="Arial" panose="020B0604020202020204" pitchFamily="34" charset="0"/>
                <a:cs typeface="Arial" panose="020B0604020202020204" pitchFamily="34" charset="0"/>
              </a:rPr>
              <a:t>f </a:t>
            </a:r>
            <a:r>
              <a:rPr lang="en-US" dirty="0">
                <a:solidFill>
                  <a:srgbClr val="333399"/>
                </a:solidFill>
                <a:latin typeface="Arial" panose="020B0604020202020204" pitchFamily="34" charset="0"/>
                <a:cs typeface="Arial" panose="020B0604020202020204" pitchFamily="34" charset="0"/>
              </a:rPr>
              <a:t> + </a:t>
            </a:r>
            <a:r>
              <a:rPr lang="en-US" b="1" i="1" dirty="0">
                <a:solidFill>
                  <a:srgbClr val="333399"/>
                </a:solidFill>
                <a:latin typeface="Arial" panose="020B0604020202020204" pitchFamily="34" charset="0"/>
                <a:cs typeface="Arial" panose="020B0604020202020204" pitchFamily="34" charset="0"/>
              </a:rPr>
              <a:t>s</a:t>
            </a:r>
            <a:r>
              <a:rPr lang="en-US" dirty="0">
                <a:solidFill>
                  <a:srgbClr val="333399"/>
                </a:solidFill>
                <a:latin typeface="Arial" panose="020B0604020202020204" pitchFamily="34" charset="0"/>
                <a:cs typeface="Arial" panose="020B0604020202020204" pitchFamily="34" charset="0"/>
              </a:rPr>
              <a:t>)</a:t>
            </a:r>
            <a:r>
              <a:rPr lang="en-US" b="1" dirty="0">
                <a:solidFill>
                  <a:srgbClr val="333399"/>
                </a:solidFill>
                <a:latin typeface="Arial" panose="020B0604020202020204" pitchFamily="34" charset="0"/>
                <a:cs typeface="Arial" panose="020B0604020202020204" pitchFamily="34" charset="0"/>
              </a:rPr>
              <a:t> </a:t>
            </a:r>
            <a:r>
              <a:rPr lang="en-US" dirty="0">
                <a:latin typeface="Arial" panose="020B0604020202020204" pitchFamily="34" charset="0"/>
                <a:ea typeface="ＭＳ ゴシック"/>
                <a:cs typeface="Arial" panose="020B0604020202020204" pitchFamily="34" charset="0"/>
              </a:rPr>
              <a:t>× </a:t>
            </a:r>
            <a:r>
              <a:rPr lang="en-US" b="1" i="1" dirty="0">
                <a:solidFill>
                  <a:srgbClr val="333399"/>
                </a:solidFill>
                <a:latin typeface="Arial" panose="020B0604020202020204" pitchFamily="34" charset="0"/>
                <a:cs typeface="Arial" panose="020B0604020202020204" pitchFamily="34" charset="0"/>
              </a:rPr>
              <a:t>U</a:t>
            </a:r>
            <a:r>
              <a:rPr lang="en-US" i="1" dirty="0">
                <a:solidFill>
                  <a:srgbClr val="333399"/>
                </a:solidFill>
                <a:latin typeface="Arial" panose="020B0604020202020204" pitchFamily="34" charset="0"/>
                <a:cs typeface="Arial" panose="020B0604020202020204" pitchFamily="34" charset="0"/>
              </a:rPr>
              <a:t> </a:t>
            </a:r>
            <a:r>
              <a:rPr lang="en-US" dirty="0">
                <a:solidFill>
                  <a:srgbClr val="333399"/>
                </a:solidFill>
                <a:latin typeface="Arial" panose="020B0604020202020204" pitchFamily="34" charset="0"/>
                <a:cs typeface="Arial" panose="020B0604020202020204" pitchFamily="34" charset="0"/>
              </a:rPr>
              <a:t>=  </a:t>
            </a:r>
            <a:r>
              <a:rPr lang="en-US" b="1" i="1" dirty="0">
                <a:solidFill>
                  <a:srgbClr val="333399"/>
                </a:solidFill>
                <a:latin typeface="Arial" panose="020B0604020202020204" pitchFamily="34" charset="0"/>
                <a:cs typeface="Arial" panose="020B0604020202020204" pitchFamily="34" charset="0"/>
              </a:rPr>
              <a:t>s</a:t>
            </a:r>
            <a:r>
              <a:rPr lang="en-US" b="1" dirty="0">
                <a:solidFill>
                  <a:srgbClr val="333399"/>
                </a:solidFill>
                <a:latin typeface="Arial" panose="020B0604020202020204" pitchFamily="34" charset="0"/>
                <a:cs typeface="Arial" panose="020B0604020202020204" pitchFamily="34" charset="0"/>
              </a:rPr>
              <a:t> </a:t>
            </a:r>
            <a:r>
              <a:rPr lang="en-US" dirty="0">
                <a:latin typeface="Arial" panose="020B0604020202020204" pitchFamily="34" charset="0"/>
                <a:ea typeface="ＭＳ ゴシック"/>
                <a:cs typeface="Arial" panose="020B0604020202020204" pitchFamily="34" charset="0"/>
              </a:rPr>
              <a:t>×</a:t>
            </a:r>
            <a:r>
              <a:rPr lang="en-US" b="1" dirty="0">
                <a:solidFill>
                  <a:srgbClr val="333399"/>
                </a:solidFill>
                <a:latin typeface="Arial" panose="020B0604020202020204" pitchFamily="34" charset="0"/>
                <a:cs typeface="Arial" panose="020B0604020202020204" pitchFamily="34" charset="0"/>
              </a:rPr>
              <a:t> </a:t>
            </a:r>
            <a:r>
              <a:rPr lang="en-US" b="1" i="1" dirty="0">
                <a:solidFill>
                  <a:srgbClr val="333399"/>
                </a:solidFill>
                <a:latin typeface="Arial" panose="020B0604020202020204" pitchFamily="34" charset="0"/>
                <a:cs typeface="Arial" panose="020B0604020202020204" pitchFamily="34" charset="0"/>
                <a:sym typeface="Symbol" pitchFamily="18" charset="2"/>
              </a:rPr>
              <a:t>L</a:t>
            </a:r>
          </a:p>
          <a:p>
            <a:pPr>
              <a:spcBef>
                <a:spcPct val="50000"/>
              </a:spcBef>
              <a:buClr>
                <a:schemeClr val="bg1"/>
              </a:buClr>
              <a:tabLst>
                <a:tab pos="857250" algn="l"/>
              </a:tabLst>
            </a:pPr>
            <a:r>
              <a:rPr lang="en-US" dirty="0">
                <a:latin typeface="Arial" panose="020B0604020202020204" pitchFamily="34" charset="0"/>
                <a:cs typeface="Arial" panose="020B0604020202020204" pitchFamily="34" charset="0"/>
                <a:sym typeface="Symbol" pitchFamily="18" charset="2"/>
              </a:rPr>
              <a:t>so,</a:t>
            </a:r>
          </a:p>
        </p:txBody>
      </p:sp>
      <p:graphicFrame>
        <p:nvGraphicFramePr>
          <p:cNvPr id="6" name="Object 5" descr="An equation reads, U over L equals s over s plus f."/>
          <p:cNvGraphicFramePr>
            <a:graphicFrameLocks noChangeAspect="1"/>
          </p:cNvGraphicFramePr>
          <p:nvPr>
            <p:extLst>
              <p:ext uri="{D42A27DB-BD31-4B8C-83A1-F6EECF244321}">
                <p14:modId xmlns:p14="http://schemas.microsoft.com/office/powerpoint/2010/main" val="1362724213"/>
              </p:ext>
            </p:extLst>
          </p:nvPr>
        </p:nvGraphicFramePr>
        <p:xfrm>
          <a:off x="1470025" y="4303713"/>
          <a:ext cx="2033588" cy="1303337"/>
        </p:xfrm>
        <a:graphic>
          <a:graphicData uri="http://schemas.openxmlformats.org/presentationml/2006/ole">
            <mc:AlternateContent xmlns:mc="http://schemas.openxmlformats.org/markup-compatibility/2006">
              <mc:Choice xmlns:v="urn:schemas-microsoft-com:vml" Requires="v">
                <p:oleObj spid="_x0000_s1254" name="Equation" r:id="rId4" imgW="698400" imgH="406080" progId="Equation.DSMT4">
                  <p:embed/>
                </p:oleObj>
              </mc:Choice>
              <mc:Fallback>
                <p:oleObj name="Equation" r:id="rId4" imgW="698400" imgH="406080" progId="Equation.DSMT4">
                  <p:embed/>
                  <p:pic>
                    <p:nvPicPr>
                      <p:cNvPr id="0" name="Object 2"/>
                      <p:cNvPicPr>
                        <a:picLocks noChangeAspect="1" noChangeArrowheads="1"/>
                      </p:cNvPicPr>
                      <p:nvPr/>
                    </p:nvPicPr>
                    <p:blipFill>
                      <a:blip r:embed="rId5"/>
                      <a:srcRect l="-6001" t="-11620" r="-6001" b="-11620"/>
                      <a:stretch>
                        <a:fillRect/>
                      </a:stretch>
                    </p:blipFill>
                    <p:spPr bwMode="auto">
                      <a:xfrm>
                        <a:off x="1470025" y="4303713"/>
                        <a:ext cx="2033588" cy="1303337"/>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26969838"/>
      </p:ext>
    </p:extLst>
  </p:cSld>
  <p:clrMapOvr>
    <a:masterClrMapping/>
  </p:clrMapOvr>
</p:sld>
</file>

<file path=ppt/theme/theme1.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A3B88C8-922C-4696-B2FB-A6EA8F51BB86}" vid="{137859DA-54B3-48D7-89F4-0E799085298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e9c14cfc-fef6-49e8-83ba-40c02b01c4a1</RequestId>
  <RequestDate>2/10/2021 10:28:48 AM</RequestDate>
</w:document>
</file>

<file path=customXml/itemProps1.xml><?xml version="1.0" encoding="utf-8"?>
<ds:datastoreItem xmlns:ds="http://schemas.openxmlformats.org/officeDocument/2006/customXml" ds:itemID="{07D3C8CB-1734-164B-B253-1FD750826B42}">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Template</Template>
  <TotalTime>2914</TotalTime>
  <Words>3426</Words>
  <Application>Microsoft Macintosh PowerPoint</Application>
  <PresentationFormat>On-screen Show (4:3)</PresentationFormat>
  <Paragraphs>400</Paragraphs>
  <Slides>38</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Arial Narrow</vt:lpstr>
      <vt:lpstr>Calibri</vt:lpstr>
      <vt:lpstr>Tahoma</vt:lpstr>
      <vt:lpstr>Wingdings</vt:lpstr>
      <vt:lpstr>Template</vt:lpstr>
      <vt:lpstr>Equation</vt:lpstr>
      <vt:lpstr>Unemployment and the Labor Market</vt:lpstr>
      <vt:lpstr>IN THIS CHAPTER, YOU WILL LEARN:</vt:lpstr>
      <vt:lpstr>Natural rate of unemployment</vt:lpstr>
      <vt:lpstr>Actual and natural rates of unemployment, U.S., 1960–2014</vt:lpstr>
      <vt:lpstr>A first model of the natural rate</vt:lpstr>
      <vt:lpstr>Assumptions</vt:lpstr>
      <vt:lpstr>The transitions between employment and unemployment</vt:lpstr>
      <vt:lpstr>The steady-state condition</vt:lpstr>
      <vt:lpstr>Finding the “equilibrium” unemployment rate</vt:lpstr>
      <vt:lpstr>Example:</vt:lpstr>
      <vt:lpstr>Policy implication</vt:lpstr>
      <vt:lpstr>Why is there unemployment? (1 of 2)</vt:lpstr>
      <vt:lpstr>Job search and frictional unemployment</vt:lpstr>
      <vt:lpstr>Sectoral shifts</vt:lpstr>
      <vt:lpstr>More examples of sectoral shifts, part 1</vt:lpstr>
      <vt:lpstr>More examples of sectoral shifts, part 2</vt:lpstr>
      <vt:lpstr>Unemployment insurance (UI)</vt:lpstr>
      <vt:lpstr>Benefits of UI</vt:lpstr>
      <vt:lpstr>Why is there unemployment? (2 of 2)</vt:lpstr>
      <vt:lpstr>Unemployment from real wage rigidity, part 1</vt:lpstr>
      <vt:lpstr>Unemployment from real wage rigidity, part 2</vt:lpstr>
      <vt:lpstr>Reasons for wage rigidity</vt:lpstr>
      <vt:lpstr>1. Minimum-wage laws</vt:lpstr>
      <vt:lpstr>2. Labor unions</vt:lpstr>
      <vt:lpstr>Union membership and wage rations by industry, 2013</vt:lpstr>
      <vt:lpstr>3. Efficiency wages</vt:lpstr>
      <vt:lpstr>NOW YOU TRY Question for discussion</vt:lpstr>
      <vt:lpstr>The median duration of unemployment</vt:lpstr>
      <vt:lpstr>Discouraged workers</vt:lpstr>
      <vt:lpstr>Other measures of unemployment</vt:lpstr>
      <vt:lpstr>Labor force participation</vt:lpstr>
      <vt:lpstr>Unemployment in Europe, 1960–2013</vt:lpstr>
      <vt:lpstr>Why unemployment rose in Europe but not the United States</vt:lpstr>
      <vt:lpstr>Percentage of workers covered by collective bargaining, selected countries</vt:lpstr>
      <vt:lpstr>CHAPTER SUMMARY, PART 1</vt:lpstr>
      <vt:lpstr>CHAPTER SUMMARY, PART 2</vt:lpstr>
      <vt:lpstr>CHAPTER SUMMARY, PART 3</vt:lpstr>
      <vt:lpstr>CHAPTER SUMMARY, PART 4</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Unemployment and the Labor Market</dc:title>
  <dc:creator>Mankiw</dc:creator>
  <cp:lastModifiedBy>Paolo Ermano</cp:lastModifiedBy>
  <cp:revision>379</cp:revision>
  <dcterms:created xsi:type="dcterms:W3CDTF">2006-04-29T00:50:43Z</dcterms:created>
  <dcterms:modified xsi:type="dcterms:W3CDTF">2021-03-18T18:22:21Z</dcterms:modified>
</cp:coreProperties>
</file>