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1" r:id="rId2"/>
  </p:sldMasterIdLst>
  <p:notesMasterIdLst>
    <p:notesMasterId r:id="rId55"/>
  </p:notesMasterIdLst>
  <p:sldIdLst>
    <p:sldId id="499" r:id="rId3"/>
    <p:sldId id="377" r:id="rId4"/>
    <p:sldId id="407" r:id="rId5"/>
    <p:sldId id="410" r:id="rId6"/>
    <p:sldId id="412" r:id="rId7"/>
    <p:sldId id="500" r:id="rId8"/>
    <p:sldId id="501" r:id="rId9"/>
    <p:sldId id="502" r:id="rId10"/>
    <p:sldId id="416" r:id="rId11"/>
    <p:sldId id="417" r:id="rId12"/>
    <p:sldId id="503" r:id="rId13"/>
    <p:sldId id="504" r:id="rId14"/>
    <p:sldId id="420" r:id="rId15"/>
    <p:sldId id="421" r:id="rId16"/>
    <p:sldId id="422" r:id="rId17"/>
    <p:sldId id="423" r:id="rId18"/>
    <p:sldId id="424" r:id="rId19"/>
    <p:sldId id="505" r:id="rId20"/>
    <p:sldId id="426" r:id="rId21"/>
    <p:sldId id="427" r:id="rId22"/>
    <p:sldId id="428" r:id="rId23"/>
    <p:sldId id="429" r:id="rId24"/>
    <p:sldId id="430" r:id="rId25"/>
    <p:sldId id="431" r:id="rId26"/>
    <p:sldId id="432" r:id="rId27"/>
    <p:sldId id="496" r:id="rId28"/>
    <p:sldId id="434" r:id="rId29"/>
    <p:sldId id="435" r:id="rId30"/>
    <p:sldId id="436" r:id="rId31"/>
    <p:sldId id="497" r:id="rId32"/>
    <p:sldId id="498" r:id="rId33"/>
    <p:sldId id="439" r:id="rId34"/>
    <p:sldId id="440" r:id="rId35"/>
    <p:sldId id="443" r:id="rId36"/>
    <p:sldId id="444" r:id="rId37"/>
    <p:sldId id="445" r:id="rId38"/>
    <p:sldId id="506" r:id="rId39"/>
    <p:sldId id="447" r:id="rId40"/>
    <p:sldId id="448" r:id="rId41"/>
    <p:sldId id="507" r:id="rId42"/>
    <p:sldId id="450" r:id="rId43"/>
    <p:sldId id="508" r:id="rId44"/>
    <p:sldId id="452" r:id="rId45"/>
    <p:sldId id="453" r:id="rId46"/>
    <p:sldId id="509" r:id="rId47"/>
    <p:sldId id="455" r:id="rId48"/>
    <p:sldId id="458" r:id="rId49"/>
    <p:sldId id="457" r:id="rId50"/>
    <p:sldId id="459" r:id="rId51"/>
    <p:sldId id="510" r:id="rId52"/>
    <p:sldId id="378" r:id="rId53"/>
    <p:sldId id="4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wilson" initials="kw" lastIdx="6" clrIdx="0">
    <p:extLst>
      <p:ext uri="{19B8F6BF-5375-455C-9EA6-DF929625EA0E}">
        <p15:presenceInfo xmlns:p15="http://schemas.microsoft.com/office/powerpoint/2012/main" userId="9f215fe52c276b11" providerId="Windows Live"/>
      </p:ext>
    </p:extLst>
  </p:cmAuthor>
  <p:cmAuthor id="2" name="kim welsh" initials="kw" lastIdx="1" clrIdx="1">
    <p:extLst>
      <p:ext uri="{19B8F6BF-5375-455C-9EA6-DF929625EA0E}">
        <p15:presenceInfo xmlns:p15="http://schemas.microsoft.com/office/powerpoint/2012/main" userId="kim wel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229"/>
    <a:srgbClr val="043333"/>
    <a:srgbClr val="198A46"/>
    <a:srgbClr val="22B35B"/>
    <a:srgbClr val="00006E"/>
    <a:srgbClr val="FFEAD5"/>
    <a:srgbClr val="E41F07"/>
    <a:srgbClr val="CCCCCC"/>
    <a:srgbClr val="13545B"/>
    <a:srgbClr val="239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autoAdjust="0"/>
    <p:restoredTop sz="86470" autoAdjust="0"/>
  </p:normalViewPr>
  <p:slideViewPr>
    <p:cSldViewPr snapToGrid="0">
      <p:cViewPr varScale="1">
        <p:scale>
          <a:sx n="122" d="100"/>
          <a:sy n="122" d="100"/>
        </p:scale>
        <p:origin x="1216" y="200"/>
      </p:cViewPr>
      <p:guideLst>
        <p:guide orient="horz" pos="3172"/>
        <p:guide pos="4969"/>
      </p:guideLst>
    </p:cSldViewPr>
  </p:slideViewPr>
  <p:outlineViewPr>
    <p:cViewPr>
      <p:scale>
        <a:sx n="33" d="100"/>
        <a:sy n="33" d="100"/>
      </p:scale>
      <p:origin x="0" y="-21246"/>
    </p:cViewPr>
  </p:outlineViewPr>
  <p:notesTextViewPr>
    <p:cViewPr>
      <p:scale>
        <a:sx n="150" d="100"/>
        <a:sy n="150" d="100"/>
      </p:scale>
      <p:origin x="0" y="0"/>
    </p:cViewPr>
  </p:notesTextViewPr>
  <p:sorterViewPr>
    <p:cViewPr>
      <p:scale>
        <a:sx n="100" d="100"/>
        <a:sy n="100" d="100"/>
      </p:scale>
      <p:origin x="0" y="6480"/>
    </p:cViewPr>
  </p:sorterViewPr>
  <p:notesViewPr>
    <p:cSldViewPr snapToGrid="0">
      <p:cViewPr>
        <p:scale>
          <a:sx n="130" d="100"/>
          <a:sy n="130" d="100"/>
        </p:scale>
        <p:origin x="-1544" y="1080"/>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dirty="0"/>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t>Chapters 8 and 9 cover one of the most important topics in macroeconomics.  The material in these chapters is more challenging than average for the book, yet </a:t>
            </a:r>
            <a:r>
              <a:rPr lang="en-US" sz="1200" dirty="0" err="1"/>
              <a:t>Mankiw</a:t>
            </a:r>
            <a:r>
              <a:rPr lang="en-US" sz="1200" dirty="0"/>
              <a:t> explains it especially clearly.  </a:t>
            </a:r>
          </a:p>
          <a:p>
            <a:pPr eaLnBrk="1" hangingPunct="1"/>
            <a:endParaRPr lang="en-US" sz="1200" dirty="0"/>
          </a:p>
          <a:p>
            <a:pPr eaLnBrk="1" hangingPunct="1"/>
            <a:r>
              <a:rPr lang="en-US" sz="1200" dirty="0"/>
              <a:t>This PowerPoint presentation provides an introduction with data to motivate the study of economic growth. If your classroom computer has live Internet access, a better alternative might be to display a few dynamic cross-country graphs from </a:t>
            </a:r>
            <a:r>
              <a:rPr lang="en-US" sz="1200" b="1" dirty="0" err="1"/>
              <a:t>Gapminder</a:t>
            </a:r>
            <a:r>
              <a:rPr lang="en-US" sz="1200" dirty="0"/>
              <a:t>, an exciting, dynamic graphical database I describe in the notes accompanying a few of the following slides. I have included links to a few ready-made </a:t>
            </a:r>
            <a:r>
              <a:rPr lang="en-US" sz="1200" dirty="0" err="1"/>
              <a:t>Gapminder</a:t>
            </a:r>
            <a:r>
              <a:rPr lang="en-US" sz="1200" dirty="0"/>
              <a:t> graphs. I strongly recommend spending a few minutes checking out </a:t>
            </a:r>
            <a:r>
              <a:rPr lang="en-US" sz="1200" dirty="0" err="1"/>
              <a:t>Gapminder</a:t>
            </a:r>
            <a:r>
              <a:rPr lang="en-US" sz="1200" dirty="0"/>
              <a:t>. You and your students will find it very interesting, useful, and easy to use. See the following slides for more info and help getting started. This is worth it, trust me!</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163558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DDF3B8DE-FBE1-4CFB-BCC4-B740C4BB7D57}" type="slidenum">
              <a:rPr lang="en-US"/>
              <a:pPr>
                <a:defRPr/>
              </a:pPr>
              <a:t>9</a:t>
            </a:fld>
            <a:endParaRPr lang="en-US" dirty="0"/>
          </a:p>
        </p:txBody>
      </p:sp>
      <p:sp>
        <p:nvSpPr>
          <p:cNvPr id="79875" name="Rectangle 2"/>
          <p:cNvSpPr>
            <a:spLocks noGrp="1" noRot="1" noChangeAspect="1" noChangeArrowheads="1" noTextEdit="1"/>
          </p:cNvSpPr>
          <p:nvPr>
            <p:ph type="sldImg"/>
          </p:nvPr>
        </p:nvSpPr>
        <p:spPr>
          <a:xfrm>
            <a:off x="1558925" y="650875"/>
            <a:ext cx="3748088" cy="2811463"/>
          </a:xfrm>
          <a:ln/>
        </p:spPr>
      </p:sp>
      <p:sp>
        <p:nvSpPr>
          <p:cNvPr id="798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5797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7A1CAFFF-2FA8-44F2-B682-94D738F5D0D1}" type="slidenum">
              <a:rPr lang="en-US"/>
              <a:pPr>
                <a:defRPr/>
              </a:pPr>
              <a:t>10</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6970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7A1CAFFF-2FA8-44F2-B682-94D738F5D0D1}" type="slidenum">
              <a:rPr lang="en-US"/>
              <a:pPr>
                <a:defRPr/>
              </a:pPr>
              <a:t>11</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dirty="0"/>
              <a:t>You might want to remind students what it means for </a:t>
            </a:r>
            <a:r>
              <a:rPr lang="en-US" b="1" i="1" dirty="0"/>
              <a:t>s</a:t>
            </a:r>
            <a:r>
              <a:rPr lang="en-US" b="1" baseline="0" dirty="0"/>
              <a:t> </a:t>
            </a:r>
            <a:r>
              <a:rPr lang="en-US" b="0" baseline="0" dirty="0"/>
              <a:t>to be an exogenous parameter.</a:t>
            </a:r>
            <a:endParaRPr lang="en-US" dirty="0"/>
          </a:p>
        </p:txBody>
      </p:sp>
    </p:spTree>
    <p:extLst>
      <p:ext uri="{BB962C8B-B14F-4D97-AF65-F5344CB8AC3E}">
        <p14:creationId xmlns:p14="http://schemas.microsoft.com/office/powerpoint/2010/main" val="269701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66003569-32FA-4DAD-B34E-A9D8B48A1D87}" type="slidenum">
              <a:rPr lang="en-US"/>
              <a:pPr>
                <a:defRPr/>
              </a:pPr>
              <a:t>12</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real interest rate </a:t>
            </a:r>
            <a:r>
              <a:rPr lang="en-US" b="1" i="1" dirty="0"/>
              <a:t>r</a:t>
            </a:r>
            <a:r>
              <a:rPr lang="en-US" dirty="0"/>
              <a:t> does not appear explicitly in any of the Solow model’s equations.  This is to simplify the presentation. You can tell your students that investment still depends on </a:t>
            </a:r>
            <a:r>
              <a:rPr lang="en-US" b="1" i="1" dirty="0"/>
              <a:t>r</a:t>
            </a:r>
            <a:r>
              <a:rPr lang="en-US" dirty="0"/>
              <a:t>, which adjusts behind the scenes to keep investment = saving at all times.  </a:t>
            </a:r>
          </a:p>
          <a:p>
            <a:pPr eaLnBrk="1" hangingPunct="1"/>
            <a:endParaRPr lang="en-US" dirty="0"/>
          </a:p>
        </p:txBody>
      </p:sp>
    </p:spTree>
    <p:extLst>
      <p:ext uri="{BB962C8B-B14F-4D97-AF65-F5344CB8AC3E}">
        <p14:creationId xmlns:p14="http://schemas.microsoft.com/office/powerpoint/2010/main" val="2742352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FF5295D2-A48F-40CA-BCAC-256057A255D7}" type="slidenum">
              <a:rPr lang="en-US"/>
              <a:pPr>
                <a:defRPr/>
              </a:pPr>
              <a:t>13</a:t>
            </a:fld>
            <a:endParaRPr lang="en-US" dirty="0"/>
          </a:p>
        </p:txBody>
      </p:sp>
      <p:sp>
        <p:nvSpPr>
          <p:cNvPr id="83971" name="Rectangle 2"/>
          <p:cNvSpPr>
            <a:spLocks noGrp="1" noRot="1" noChangeAspect="1" noChangeArrowheads="1" noTextEdit="1"/>
          </p:cNvSpPr>
          <p:nvPr>
            <p:ph type="sldImg"/>
          </p:nvPr>
        </p:nvSpPr>
        <p:spPr>
          <a:xfrm>
            <a:off x="1558925" y="650875"/>
            <a:ext cx="3748088" cy="2811463"/>
          </a:xfrm>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709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9FC37C7D-1B90-47AE-9F37-2EA8152CB1F2}" type="slidenum">
              <a:rPr lang="en-US"/>
              <a:pPr>
                <a:defRPr/>
              </a:pPr>
              <a:t>14</a:t>
            </a:fld>
            <a:endParaRPr lang="en-US" dirty="0"/>
          </a:p>
        </p:txBody>
      </p:sp>
      <p:sp>
        <p:nvSpPr>
          <p:cNvPr id="84995" name="Rectangle 2"/>
          <p:cNvSpPr>
            <a:spLocks noGrp="1" noRot="1" noChangeAspect="1" noChangeArrowheads="1" noTextEdit="1"/>
          </p:cNvSpPr>
          <p:nvPr>
            <p:ph type="sldImg"/>
          </p:nvPr>
        </p:nvSpPr>
        <p:spPr>
          <a:xfrm>
            <a:off x="1558925" y="650875"/>
            <a:ext cx="3748088" cy="2811463"/>
          </a:xfrm>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32649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1B315913-E1EB-4791-8B0E-7A8F52A5E767}" type="slidenum">
              <a:rPr lang="en-US"/>
              <a:pPr>
                <a:defRPr/>
              </a:pPr>
              <a:t>15</a:t>
            </a:fld>
            <a:endParaRPr lang="en-US" dirty="0"/>
          </a:p>
        </p:txBody>
      </p:sp>
      <p:sp>
        <p:nvSpPr>
          <p:cNvPr id="86019" name="Rectangle 2"/>
          <p:cNvSpPr>
            <a:spLocks noGrp="1" noRot="1" noChangeAspect="1" noChangeArrowheads="1" noTextEdit="1"/>
          </p:cNvSpPr>
          <p:nvPr>
            <p:ph type="sldImg"/>
          </p:nvPr>
        </p:nvSpPr>
        <p:spPr>
          <a:xfrm>
            <a:off x="1558925" y="650875"/>
            <a:ext cx="3748088" cy="2811463"/>
          </a:xfrm>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85522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8770FBD7-0B83-4E98-B44D-D9143929C7AB}" type="slidenum">
              <a:rPr lang="en-US"/>
              <a:pPr>
                <a:defRPr/>
              </a:pPr>
              <a:t>16</a:t>
            </a:fld>
            <a:endParaRPr lang="en-US" dirty="0"/>
          </a:p>
        </p:txBody>
      </p:sp>
      <p:sp>
        <p:nvSpPr>
          <p:cNvPr id="87043" name="Rectangle 2"/>
          <p:cNvSpPr>
            <a:spLocks noGrp="1" noRot="1" noChangeAspect="1" noChangeArrowheads="1" noTextEdit="1"/>
          </p:cNvSpPr>
          <p:nvPr>
            <p:ph type="sldImg"/>
          </p:nvPr>
        </p:nvSpPr>
        <p:spPr>
          <a:xfrm>
            <a:off x="1558925" y="650875"/>
            <a:ext cx="3748088" cy="2811463"/>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073216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8770FBD7-0B83-4E98-B44D-D9143929C7AB}" type="slidenum">
              <a:rPr lang="en-US"/>
              <a:pPr>
                <a:defRPr/>
              </a:pPr>
              <a:t>17</a:t>
            </a:fld>
            <a:endParaRPr lang="en-US" dirty="0"/>
          </a:p>
        </p:txBody>
      </p:sp>
      <p:sp>
        <p:nvSpPr>
          <p:cNvPr id="87043" name="Rectangle 2"/>
          <p:cNvSpPr>
            <a:spLocks noGrp="1" noRot="1" noChangeAspect="1" noChangeArrowheads="1" noTextEdit="1"/>
          </p:cNvSpPr>
          <p:nvPr>
            <p:ph type="sldImg"/>
          </p:nvPr>
        </p:nvSpPr>
        <p:spPr>
          <a:xfrm>
            <a:off x="1558925" y="650875"/>
            <a:ext cx="3748088" cy="2811463"/>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07321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79CEF2D0-68BF-4D53-9071-93E4E37BA217}" type="slidenum">
              <a:rPr lang="en-US"/>
              <a:pPr>
                <a:defRPr/>
              </a:pPr>
              <a:t>18</a:t>
            </a:fld>
            <a:endParaRPr lang="en-US" dirty="0"/>
          </a:p>
        </p:txBody>
      </p:sp>
      <p:sp>
        <p:nvSpPr>
          <p:cNvPr id="89091" name="Rectangle 2"/>
          <p:cNvSpPr>
            <a:spLocks noGrp="1" noRot="1" noChangeAspect="1" noChangeArrowheads="1" noTextEdit="1"/>
          </p:cNvSpPr>
          <p:nvPr>
            <p:ph type="sldImg"/>
          </p:nvPr>
        </p:nvSpPr>
        <p:spPr>
          <a:xfrm>
            <a:off x="1558925" y="650875"/>
            <a:ext cx="3748088" cy="2811463"/>
          </a:xfrm>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011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dirty="0"/>
          </a:p>
        </p:txBody>
      </p:sp>
    </p:spTree>
    <p:extLst>
      <p:ext uri="{BB962C8B-B14F-4D97-AF65-F5344CB8AC3E}">
        <p14:creationId xmlns:p14="http://schemas.microsoft.com/office/powerpoint/2010/main" val="4252355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4DF81F7F-787D-4A17-8A91-A4F4519ECF90}" type="slidenum">
              <a:rPr lang="en-US"/>
              <a:pPr>
                <a:defRPr/>
              </a:pPr>
              <a:t>19</a:t>
            </a:fld>
            <a:endParaRPr lang="en-US" dirty="0"/>
          </a:p>
        </p:txBody>
      </p:sp>
      <p:sp>
        <p:nvSpPr>
          <p:cNvPr id="90115" name="Rectangle 2"/>
          <p:cNvSpPr>
            <a:spLocks noGrp="1" noRot="1" noChangeAspect="1" noChangeArrowheads="1" noTextEdit="1"/>
          </p:cNvSpPr>
          <p:nvPr>
            <p:ph type="sldImg"/>
          </p:nvPr>
        </p:nvSpPr>
        <p:spPr>
          <a:xfrm>
            <a:off x="1558925" y="650875"/>
            <a:ext cx="3748088" cy="2811463"/>
          </a:xfrm>
          <a:ln/>
        </p:spPr>
      </p:sp>
      <p:sp>
        <p:nvSpPr>
          <p:cNvPr id="901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107677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95D93D9E-5C9A-4BC4-B7D2-9B591BD0B47D}" type="slidenum">
              <a:rPr lang="en-US"/>
              <a:pPr>
                <a:defRPr/>
              </a:pPr>
              <a:t>20</a:t>
            </a:fld>
            <a:endParaRPr lang="en-US" dirty="0"/>
          </a:p>
        </p:txBody>
      </p:sp>
      <p:sp>
        <p:nvSpPr>
          <p:cNvPr id="91139" name="Rectangle 2"/>
          <p:cNvSpPr>
            <a:spLocks noGrp="1" noRot="1" noChangeAspect="1" noChangeArrowheads="1" noTextEdit="1"/>
          </p:cNvSpPr>
          <p:nvPr>
            <p:ph type="sldImg"/>
          </p:nvPr>
        </p:nvSpPr>
        <p:spPr>
          <a:xfrm>
            <a:off x="1558925" y="650875"/>
            <a:ext cx="3748088" cy="2811463"/>
          </a:xfrm>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38136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1A119003-D543-48BF-9AF4-93AD14888286}" type="slidenum">
              <a:rPr lang="en-US"/>
              <a:pPr>
                <a:defRPr/>
              </a:pPr>
              <a:t>21</a:t>
            </a:fld>
            <a:endParaRPr lang="en-US" dirty="0"/>
          </a:p>
        </p:txBody>
      </p:sp>
      <p:sp>
        <p:nvSpPr>
          <p:cNvPr id="92163" name="Rectangle 2"/>
          <p:cNvSpPr>
            <a:spLocks noGrp="1" noRot="1" noChangeAspect="1" noChangeArrowheads="1" noTextEdit="1"/>
          </p:cNvSpPr>
          <p:nvPr>
            <p:ph type="sldImg"/>
          </p:nvPr>
        </p:nvSpPr>
        <p:spPr>
          <a:xfrm>
            <a:off x="1558925" y="650875"/>
            <a:ext cx="3748088" cy="2811463"/>
          </a:xfrm>
          <a:ln/>
        </p:spPr>
      </p:sp>
      <p:sp>
        <p:nvSpPr>
          <p:cNvPr id="921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56915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EFFBE10B-0911-49B5-928B-8B70A8DDB53C}" type="slidenum">
              <a:rPr lang="en-US"/>
              <a:pPr>
                <a:defRPr/>
              </a:pPr>
              <a:t>22</a:t>
            </a:fld>
            <a:endParaRPr lang="en-US" dirty="0"/>
          </a:p>
        </p:txBody>
      </p:sp>
      <p:sp>
        <p:nvSpPr>
          <p:cNvPr id="93187" name="Rectangle 2"/>
          <p:cNvSpPr>
            <a:spLocks noGrp="1" noRot="1" noChangeAspect="1" noChangeArrowheads="1" noTextEdit="1"/>
          </p:cNvSpPr>
          <p:nvPr>
            <p:ph type="sldImg"/>
          </p:nvPr>
        </p:nvSpPr>
        <p:spPr>
          <a:xfrm>
            <a:off x="1558925" y="650875"/>
            <a:ext cx="3748088" cy="2811463"/>
          </a:xfrm>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21683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3D87942D-09F7-4EB1-823A-CE539BA82CC4}" type="slidenum">
              <a:rPr lang="en-US"/>
              <a:pPr>
                <a:defRPr/>
              </a:pPr>
              <a:t>23</a:t>
            </a:fld>
            <a:endParaRPr lang="en-US" dirty="0"/>
          </a:p>
        </p:txBody>
      </p:sp>
      <p:sp>
        <p:nvSpPr>
          <p:cNvPr id="94211" name="Rectangle 2"/>
          <p:cNvSpPr>
            <a:spLocks noGrp="1" noRot="1" noChangeAspect="1" noChangeArrowheads="1" noTextEdit="1"/>
          </p:cNvSpPr>
          <p:nvPr>
            <p:ph type="sldImg"/>
          </p:nvPr>
        </p:nvSpPr>
        <p:spPr>
          <a:xfrm>
            <a:off x="1558925" y="650875"/>
            <a:ext cx="3748088" cy="2811463"/>
          </a:xfrm>
          <a:ln/>
        </p:spPr>
      </p:sp>
      <p:sp>
        <p:nvSpPr>
          <p:cNvPr id="942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633720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7C111B18-7666-4F23-A8C6-33FF8E82C7E2}" type="slidenum">
              <a:rPr lang="en-US"/>
              <a:pPr>
                <a:defRPr/>
              </a:pPr>
              <a:t>24</a:t>
            </a:fld>
            <a:endParaRPr lang="en-US" dirty="0"/>
          </a:p>
        </p:txBody>
      </p:sp>
      <p:sp>
        <p:nvSpPr>
          <p:cNvPr id="95235" name="Rectangle 2"/>
          <p:cNvSpPr>
            <a:spLocks noGrp="1" noRot="1" noChangeAspect="1" noChangeArrowheads="1" noTextEdit="1"/>
          </p:cNvSpPr>
          <p:nvPr>
            <p:ph type="sldImg"/>
          </p:nvPr>
        </p:nvSpPr>
        <p:spPr>
          <a:xfrm>
            <a:off x="1558925" y="650875"/>
            <a:ext cx="3748088" cy="2811463"/>
          </a:xfrm>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36907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6ACD8C43-2E2C-43DC-98D3-2BFAE2BEFF5F}" type="slidenum">
              <a:rPr lang="en-US"/>
              <a:pPr>
                <a:defRPr/>
              </a:pPr>
              <a:t>26</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02573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fld id="{F6DC72B7-2B30-4292-B728-7D78280331AF}" type="slidenum">
              <a:rPr lang="en-US" smtClean="0"/>
              <a:pPr/>
              <a:t>27</a:t>
            </a:fld>
            <a:endParaRPr lang="en-US" dirty="0"/>
          </a:p>
        </p:txBody>
      </p:sp>
      <p:sp>
        <p:nvSpPr>
          <p:cNvPr id="98308" name="Rectangle 3"/>
          <p:cNvSpPr>
            <a:spLocks noGrp="1" noChangeArrowheads="1"/>
          </p:cNvSpPr>
          <p:nvPr>
            <p:ph type="body" idx="1"/>
          </p:nvPr>
        </p:nvSpPr>
        <p:spPr/>
        <p:txBody>
          <a:bodyPr/>
          <a:lstStyle/>
          <a:p>
            <a:r>
              <a:rPr lang="en-US" dirty="0"/>
              <a:t>As each assumption appears on the screen, explain its interpretation.  </a:t>
            </a:r>
          </a:p>
          <a:p>
            <a:r>
              <a:rPr lang="en-US" dirty="0"/>
              <a:t>I.e., </a:t>
            </a:r>
          </a:p>
          <a:p>
            <a:endParaRPr lang="en-US" dirty="0"/>
          </a:p>
          <a:p>
            <a:r>
              <a:rPr lang="en-US" dirty="0"/>
              <a:t>“The economy saves three-tenths of income,”  </a:t>
            </a:r>
          </a:p>
          <a:p>
            <a:endParaRPr lang="en-US" dirty="0"/>
          </a:p>
          <a:p>
            <a:r>
              <a:rPr lang="en-US" dirty="0"/>
              <a:t>“every year, 10% of the capital stock wears out,” and </a:t>
            </a:r>
          </a:p>
          <a:p>
            <a:endParaRPr lang="en-US" dirty="0"/>
          </a:p>
          <a:p>
            <a:r>
              <a:rPr lang="en-US" dirty="0"/>
              <a:t>“suppose the economy starts out with four units of capital for every worker.” </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735391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fld id="{6B169E27-79AC-469C-AF00-B8398A964941}" type="slidenum">
              <a:rPr lang="en-US" smtClean="0"/>
              <a:pPr/>
              <a:t>28</a:t>
            </a:fld>
            <a:endParaRPr lang="en-US" dirty="0"/>
          </a:p>
        </p:txBody>
      </p:sp>
      <p:sp>
        <p:nvSpPr>
          <p:cNvPr id="99332" name="Rectangle 3"/>
          <p:cNvSpPr>
            <a:spLocks noGrp="1" noChangeArrowheads="1"/>
          </p:cNvSpPr>
          <p:nvPr>
            <p:ph type="body" idx="1"/>
          </p:nvPr>
        </p:nvSpPr>
        <p:spPr/>
        <p:txBody>
          <a:bodyPr/>
          <a:lstStyle/>
          <a:p>
            <a:r>
              <a:rPr lang="en-US" dirty="0"/>
              <a:t>Before revealing the numbers in the first row, ask your students to determine them and write them in their notes.  Give them a moment and then reveal the first row and make sure everyone understands where each number comes from.  </a:t>
            </a:r>
          </a:p>
          <a:p>
            <a:endParaRPr lang="en-US" dirty="0"/>
          </a:p>
          <a:p>
            <a:r>
              <a:rPr lang="en-US" dirty="0"/>
              <a:t>Then ask them to determine the numbers for the second row and write them in their notes.  </a:t>
            </a:r>
          </a:p>
          <a:p>
            <a:endParaRPr lang="en-US" dirty="0"/>
          </a:p>
          <a:p>
            <a:r>
              <a:rPr lang="en-US" dirty="0"/>
              <a:t>After the second round of this, it’s probably fine to just show them the rest of the table.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4187694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Suggestion: Give your students 3–5 minutes to work on this exercise in pairs.  Working alone, a few students might not know that they need to start by setting the</a:t>
            </a:r>
            <a:r>
              <a:rPr lang="en-US" baseline="0" dirty="0"/>
              <a:t> change in capital per worker equal to zero. </a:t>
            </a:r>
            <a:r>
              <a:rPr kumimoji="1" lang="en-US" dirty="0">
                <a:sym typeface="Symbol" pitchFamily="18" charset="2"/>
              </a:rPr>
              <a:t>But working in pairs, they are more likely to figure it out.  </a:t>
            </a:r>
          </a:p>
          <a:p>
            <a:pPr eaLnBrk="1" hangingPunct="1"/>
            <a:endParaRPr kumimoji="1" lang="en-US" dirty="0">
              <a:sym typeface="Symbol" pitchFamily="18" charset="2"/>
            </a:endParaRPr>
          </a:p>
          <a:p>
            <a:pPr eaLnBrk="1" hangingPunct="1"/>
            <a:r>
              <a:rPr kumimoji="1" lang="en-US" dirty="0">
                <a:sym typeface="Symbol" pitchFamily="18" charset="2"/>
              </a:rPr>
              <a:t>Also, this gives students a little psychological momentum to make it easier for them to start on the end-of-chapter exercises (if you assign them as homework).  </a:t>
            </a:r>
            <a:endParaRPr lang="en-US" dirty="0"/>
          </a:p>
          <a:p>
            <a:pPr eaLnBrk="1" hangingPunct="1"/>
            <a:endParaRPr lang="en-US" dirty="0"/>
          </a:p>
          <a:p>
            <a:pPr eaLnBrk="1" hangingPunct="1"/>
            <a:r>
              <a:rPr lang="en-US" dirty="0"/>
              <a:t>If any students need a hint, remind them that the steady state is defined by the condition that the</a:t>
            </a:r>
            <a:r>
              <a:rPr lang="en-US" baseline="0" dirty="0"/>
              <a:t> change in capital per worker equals zero. </a:t>
            </a:r>
            <a:r>
              <a:rPr kumimoji="1" lang="en-US" dirty="0">
                <a:sym typeface="Symbol" pitchFamily="18" charset="2"/>
              </a:rPr>
              <a:t>A further hint is that the answers they get should be the same as the last row of the big table on the preceding slide, since we are still using all the same parameter values.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29</a:t>
            </a:fld>
            <a:endParaRPr lang="en-US" dirty="0"/>
          </a:p>
        </p:txBody>
      </p:sp>
    </p:spTree>
    <p:extLst>
      <p:ext uri="{BB962C8B-B14F-4D97-AF65-F5344CB8AC3E}">
        <p14:creationId xmlns:p14="http://schemas.microsoft.com/office/powerpoint/2010/main" val="410240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53151F8-97FA-4A94-B842-7FC47DE0BEC4}" type="slidenum">
              <a:rPr lang="en-US"/>
              <a:pPr>
                <a:defRPr/>
              </a:pPr>
              <a:t>2</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 * * INSTRUCTOR PLEASE READ!!!  * * * </a:t>
            </a:r>
          </a:p>
          <a:p>
            <a:pPr eaLnBrk="1" hangingPunct="1"/>
            <a:endParaRPr lang="en-US" dirty="0"/>
          </a:p>
          <a:p>
            <a:pPr eaLnBrk="1" hangingPunct="1"/>
            <a:r>
              <a:rPr lang="en-US" dirty="0"/>
              <a:t>Before you teach this chapter, please check out </a:t>
            </a:r>
            <a:r>
              <a:rPr lang="en-US" dirty="0" err="1"/>
              <a:t>Gapminder</a:t>
            </a:r>
            <a:r>
              <a:rPr lang="en-US" dirty="0"/>
              <a:t>. This amazing website creates dynamic cross-country scatter-type graphs using data from reputable sources (such as the World Bank’s World Development Indicators). The graphs are really quite amazing and will surely spark student interest in the topic and, if you wish, class discussion.  </a:t>
            </a:r>
          </a:p>
          <a:p>
            <a:pPr eaLnBrk="1" hangingPunct="1"/>
            <a:endParaRPr lang="en-US" dirty="0"/>
          </a:p>
          <a:p>
            <a:pPr eaLnBrk="1" hangingPunct="1"/>
            <a:r>
              <a:rPr lang="en-US" dirty="0"/>
              <a:t>If you’re learning about Gapminder for the first time from my slides, let me say in advance:  </a:t>
            </a:r>
          </a:p>
          <a:p>
            <a:pPr eaLnBrk="1" hangingPunct="1"/>
            <a:endParaRPr lang="en-US" dirty="0"/>
          </a:p>
          <a:p>
            <a:pPr eaLnBrk="1" hangingPunct="1"/>
            <a:r>
              <a:rPr lang="en-US" dirty="0"/>
              <a:t>You’re welcome!</a:t>
            </a:r>
          </a:p>
          <a:p>
            <a:pPr eaLnBrk="1" hangingPunct="1"/>
            <a:endParaRPr lang="en-US" dirty="0"/>
          </a:p>
        </p:txBody>
      </p:sp>
    </p:spTree>
    <p:extLst>
      <p:ext uri="{BB962C8B-B14F-4D97-AF65-F5344CB8AC3E}">
        <p14:creationId xmlns:p14="http://schemas.microsoft.com/office/powerpoint/2010/main" val="3337019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The first few lines of this slide show the calculations and intermediate steps necessary to arrive at the correct answers, which are given in the last two lines of the slide.</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30</a:t>
            </a:fld>
            <a:endParaRPr lang="en-US" dirty="0"/>
          </a:p>
        </p:txBody>
      </p:sp>
    </p:spTree>
    <p:extLst>
      <p:ext uri="{BB962C8B-B14F-4D97-AF65-F5344CB8AC3E}">
        <p14:creationId xmlns:p14="http://schemas.microsoft.com/office/powerpoint/2010/main" val="1915544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AB47E180-5E1E-42DA-BC1B-9CEF11C3EE26}" type="slidenum">
              <a:rPr lang="en-US"/>
              <a:pPr>
                <a:defRPr/>
              </a:pPr>
              <a:t>31</a:t>
            </a:fld>
            <a:endParaRPr lang="en-US" dirty="0"/>
          </a:p>
        </p:txBody>
      </p:sp>
      <p:sp>
        <p:nvSpPr>
          <p:cNvPr id="102403" name="Rectangle 2"/>
          <p:cNvSpPr>
            <a:spLocks noGrp="1" noRot="1" noChangeAspect="1" noChangeArrowheads="1" noTextEdit="1"/>
          </p:cNvSpPr>
          <p:nvPr>
            <p:ph type="sldImg"/>
          </p:nvPr>
        </p:nvSpPr>
        <p:spPr>
          <a:xfrm>
            <a:off x="1558925" y="650875"/>
            <a:ext cx="3748088" cy="2811463"/>
          </a:xfrm>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Next, we see what the model says about the relationship between a country’s saving rate and its standard of living (income per capita) in the long run (or steady state).  </a:t>
            </a:r>
          </a:p>
          <a:p>
            <a:pPr eaLnBrk="1" hangingPunct="1"/>
            <a:endParaRPr lang="en-US" dirty="0"/>
          </a:p>
          <a:p>
            <a:pPr eaLnBrk="1" hangingPunct="1"/>
            <a:r>
              <a:rPr lang="en-US" dirty="0"/>
              <a:t>An earlier slide said that the model’s omission of </a:t>
            </a:r>
            <a:r>
              <a:rPr lang="en-US" b="1" i="1" dirty="0"/>
              <a:t>G</a:t>
            </a:r>
            <a:r>
              <a:rPr lang="en-US" dirty="0"/>
              <a:t> and </a:t>
            </a:r>
            <a:r>
              <a:rPr lang="en-US" b="1" i="1" dirty="0"/>
              <a:t>T</a:t>
            </a:r>
            <a:r>
              <a:rPr lang="en-US" dirty="0"/>
              <a:t> was only to simplify the presentation. We can still do policy analysis. We know from Chapter 3 that changes in </a:t>
            </a:r>
            <a:r>
              <a:rPr lang="en-US" b="1" i="1" dirty="0"/>
              <a:t>G</a:t>
            </a:r>
            <a:r>
              <a:rPr lang="en-US" dirty="0"/>
              <a:t> and/or </a:t>
            </a:r>
            <a:r>
              <a:rPr lang="en-US" b="1" i="1" dirty="0"/>
              <a:t>T</a:t>
            </a:r>
            <a:r>
              <a:rPr lang="en-US" dirty="0"/>
              <a:t> affect national saving. In the Solow model, as presented here, we can simply change the exogenous saving rate to analyze the impact of fiscal policy changes.  </a:t>
            </a:r>
          </a:p>
          <a:p>
            <a:pPr eaLnBrk="1" hangingPunct="1"/>
            <a:endParaRPr lang="en-US" dirty="0"/>
          </a:p>
        </p:txBody>
      </p:sp>
    </p:spTree>
    <p:extLst>
      <p:ext uri="{BB962C8B-B14F-4D97-AF65-F5344CB8AC3E}">
        <p14:creationId xmlns:p14="http://schemas.microsoft.com/office/powerpoint/2010/main" val="265394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fld id="{184C8AB8-6FD0-45A1-ABB3-43861C0FFF9F}" type="slidenum">
              <a:rPr lang="en-US" smtClean="0"/>
              <a:pPr/>
              <a:t>32</a:t>
            </a:fld>
            <a:endParaRPr lang="en-US" dirty="0"/>
          </a:p>
        </p:txBody>
      </p:sp>
      <p:sp>
        <p:nvSpPr>
          <p:cNvPr id="103428" name="Rectangle 3"/>
          <p:cNvSpPr>
            <a:spLocks noGrp="1" noChangeArrowheads="1"/>
          </p:cNvSpPr>
          <p:nvPr>
            <p:ph type="body" idx="1"/>
          </p:nvPr>
        </p:nvSpPr>
        <p:spPr/>
        <p:txBody>
          <a:bodyPr/>
          <a:lstStyle/>
          <a:p>
            <a:r>
              <a:rPr lang="en-US" dirty="0"/>
              <a:t>After showing this slide, you might also note that the converse is true, as well: a fall in </a:t>
            </a:r>
            <a:r>
              <a:rPr lang="en-US" b="1" i="1" dirty="0"/>
              <a:t>s</a:t>
            </a:r>
            <a:r>
              <a:rPr lang="en-US" dirty="0"/>
              <a:t> (caused, for example, by tax cuts or government spending increases) leads ultimately to a lower standard of living.  </a:t>
            </a:r>
          </a:p>
          <a:p>
            <a:endParaRPr lang="en-US" dirty="0"/>
          </a:p>
          <a:p>
            <a:r>
              <a:rPr lang="en-US" dirty="0"/>
              <a:t>In the static model of Chapter 3, we learned that a fiscal expansion crowds out investment.  The Solow model allows us to see the long-run dynamic effects:  the fiscal expansion, by reducing the saving rate, reduces investment. If we were initially in a steady state (in which investment just covers depreciation), then the fall in investment will cause capital per worker, labor productivity, and income per capita to fall toward a new, lower steady state.  (If we were initially below a steady state, then the fiscal expansion causes capital per worker and productivity to grow more slowly and reduces their steady-state values.) </a:t>
            </a:r>
          </a:p>
          <a:p>
            <a:endParaRPr lang="en-US" dirty="0"/>
          </a:p>
          <a:p>
            <a:r>
              <a:rPr lang="en-US" dirty="0"/>
              <a:t>This, of course, is relevant because actual U.S. public saving has fallen sharply since 2001.  </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4167155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5BCBF94C-C14E-4E42-A299-CB81A6F595FE}" type="slidenum">
              <a:rPr lang="en-US"/>
              <a:pPr>
                <a:defRPr/>
              </a:pPr>
              <a:t>33</a:t>
            </a:fld>
            <a:endParaRPr lang="en-US"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65622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533D8D87-6157-4EDE-84A9-A63C43C8AF4A}" type="slidenum">
              <a:rPr lang="en-US"/>
              <a:pPr>
                <a:defRPr/>
              </a:pPr>
              <a:t>34</a:t>
            </a:fld>
            <a:endParaRPr lang="en-US" dirty="0"/>
          </a:p>
        </p:txBody>
      </p:sp>
      <p:sp>
        <p:nvSpPr>
          <p:cNvPr id="106499" name="Rectangle 2"/>
          <p:cNvSpPr>
            <a:spLocks noGrp="1" noRot="1" noChangeAspect="1" noChangeArrowheads="1" noTextEdit="1"/>
          </p:cNvSpPr>
          <p:nvPr>
            <p:ph type="sldImg"/>
          </p:nvPr>
        </p:nvSpPr>
        <p:spPr>
          <a:xfrm>
            <a:off x="1558925" y="650875"/>
            <a:ext cx="3748088" cy="2811463"/>
          </a:xfrm>
          <a:ln/>
        </p:spPr>
      </p:sp>
      <p:sp>
        <p:nvSpPr>
          <p:cNvPr id="1065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34526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936B43AE-0572-4746-875C-32A1B45A3129}" type="slidenum">
              <a:rPr lang="en-US" smtClean="0"/>
              <a:pPr>
                <a:defRPr/>
              </a:pPr>
              <a:t>35</a:t>
            </a:fld>
            <a:endParaRPr lang="en-US" dirty="0"/>
          </a:p>
        </p:txBody>
      </p:sp>
      <p:sp>
        <p:nvSpPr>
          <p:cNvPr id="107523" name="Rectangle 2"/>
          <p:cNvSpPr>
            <a:spLocks noGrp="1" noRot="1" noChangeAspect="1" noChangeArrowheads="1" noTextEdit="1"/>
          </p:cNvSpPr>
          <p:nvPr>
            <p:ph type="sldImg"/>
          </p:nvPr>
        </p:nvSpPr>
        <p:spPr>
          <a:xfrm>
            <a:off x="1558925" y="650875"/>
            <a:ext cx="3748088" cy="2811463"/>
          </a:xfrm>
          <a:ln/>
        </p:spPr>
      </p:sp>
      <p:sp>
        <p:nvSpPr>
          <p:cNvPr id="107524" name="Rectangle 3"/>
          <p:cNvSpPr>
            <a:spLocks noGrp="1" noChangeArrowheads="1"/>
          </p:cNvSpPr>
          <p:nvPr>
            <p:ph type="body" idx="1"/>
          </p:nvPr>
        </p:nvSpPr>
        <p:spPr>
          <a:xfrm>
            <a:off x="914400" y="3786996"/>
            <a:ext cx="5029200" cy="467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Students sometimes confuse this graph with the other Solow model diagram, as the curves look similar. </a:t>
            </a:r>
          </a:p>
          <a:p>
            <a:pPr eaLnBrk="1" hangingPunct="1"/>
            <a:endParaRPr lang="en-US" dirty="0"/>
          </a:p>
          <a:p>
            <a:pPr marL="228600" indent="-228600" eaLnBrk="1" hangingPunct="1"/>
            <a:r>
              <a:rPr lang="en-US" dirty="0"/>
              <a:t>Be sure to clarify the differences:</a:t>
            </a:r>
          </a:p>
          <a:p>
            <a:pPr marL="228600" indent="-228600" eaLnBrk="1" hangingPunct="1">
              <a:buFontTx/>
              <a:buAutoNum type="arabicPeriod"/>
            </a:pPr>
            <a:r>
              <a:rPr lang="en-US" dirty="0"/>
              <a:t>On this graph, the horizontal axis measures </a:t>
            </a:r>
            <a:r>
              <a:rPr lang="en-US" i="1" dirty="0"/>
              <a:t>k</a:t>
            </a:r>
            <a:r>
              <a:rPr lang="en-US" dirty="0"/>
              <a:t>*, not </a:t>
            </a:r>
            <a:r>
              <a:rPr lang="en-US" i="1" dirty="0"/>
              <a:t>k</a:t>
            </a:r>
            <a:r>
              <a:rPr lang="en-US" dirty="0"/>
              <a:t>.  Thus, once we have found </a:t>
            </a:r>
            <a:r>
              <a:rPr lang="en-US" i="1" dirty="0"/>
              <a:t>k</a:t>
            </a:r>
            <a:r>
              <a:rPr lang="en-US" dirty="0"/>
              <a:t>* using the other graph, we plot that </a:t>
            </a:r>
            <a:r>
              <a:rPr lang="en-US" i="1" dirty="0"/>
              <a:t>k</a:t>
            </a:r>
            <a:r>
              <a:rPr lang="en-US" dirty="0"/>
              <a:t>* on this graph to see where the economy’s steady state is in relationship to the Golden Rule capital stock.  </a:t>
            </a:r>
          </a:p>
          <a:p>
            <a:pPr marL="228600" indent="-228600" eaLnBrk="1" hangingPunct="1">
              <a:buFontTx/>
              <a:buAutoNum type="arabicPeriod"/>
            </a:pPr>
            <a:r>
              <a:rPr lang="en-US" dirty="0"/>
              <a:t>On this graph, the curve measures </a:t>
            </a:r>
            <a:r>
              <a:rPr lang="en-US" i="1" dirty="0"/>
              <a:t>f</a:t>
            </a:r>
            <a:r>
              <a:rPr lang="en-US" dirty="0"/>
              <a:t>(</a:t>
            </a:r>
            <a:r>
              <a:rPr lang="en-US" i="1" dirty="0"/>
              <a:t>k</a:t>
            </a:r>
            <a:r>
              <a:rPr lang="en-US" dirty="0"/>
              <a:t>*), not </a:t>
            </a:r>
            <a:r>
              <a:rPr lang="en-US" i="1" dirty="0"/>
              <a:t>sf</a:t>
            </a:r>
            <a:r>
              <a:rPr lang="en-US" dirty="0"/>
              <a:t>(</a:t>
            </a:r>
            <a:r>
              <a:rPr lang="en-US" i="1" dirty="0"/>
              <a:t>k</a:t>
            </a:r>
            <a:r>
              <a:rPr lang="en-US" dirty="0"/>
              <a:t>).  </a:t>
            </a:r>
          </a:p>
          <a:p>
            <a:pPr marL="228600" indent="-228600" eaLnBrk="1" hangingPunct="1">
              <a:buFontTx/>
              <a:buAutoNum type="arabicPeriod"/>
            </a:pPr>
            <a:r>
              <a:rPr lang="en-US" dirty="0"/>
              <a:t>On the other diagram, the intersection of the two curves determines </a:t>
            </a:r>
            <a:r>
              <a:rPr lang="en-US" i="1" dirty="0"/>
              <a:t>k</a:t>
            </a:r>
            <a:r>
              <a:rPr lang="en-US" dirty="0"/>
              <a:t>*. On this graph, the only thing determined by the intersection of the two curves is the level of capital where </a:t>
            </a:r>
            <a:r>
              <a:rPr lang="en-US" i="1" dirty="0"/>
              <a:t>c</a:t>
            </a:r>
            <a:r>
              <a:rPr lang="en-US" dirty="0"/>
              <a:t>* = 0, and we certainly wouldn’t want to be there. </a:t>
            </a:r>
          </a:p>
          <a:p>
            <a:pPr marL="228600" indent="-228600" eaLnBrk="1" hangingPunct="1">
              <a:buFontTx/>
              <a:buAutoNum type="arabicPeriod"/>
            </a:pPr>
            <a:r>
              <a:rPr lang="en-US" dirty="0"/>
              <a:t>There are no dynamics in this graph, as we are in a steady state. In the other graph, the gap between the two curves determines the change in capital.  </a:t>
            </a:r>
          </a:p>
          <a:p>
            <a:pPr marL="228600" indent="-228600" eaLnBrk="1" hangingPunct="1"/>
            <a:endParaRPr lang="en-US" dirty="0"/>
          </a:p>
        </p:txBody>
      </p:sp>
    </p:spTree>
    <p:extLst>
      <p:ext uri="{BB962C8B-B14F-4D97-AF65-F5344CB8AC3E}">
        <p14:creationId xmlns:p14="http://schemas.microsoft.com/office/powerpoint/2010/main" val="1727794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936B43AE-0572-4746-875C-32A1B45A3129}" type="slidenum">
              <a:rPr lang="en-US" smtClean="0"/>
              <a:pPr>
                <a:defRPr/>
              </a:pPr>
              <a:t>36</a:t>
            </a:fld>
            <a:endParaRPr lang="en-US" dirty="0"/>
          </a:p>
        </p:txBody>
      </p:sp>
      <p:sp>
        <p:nvSpPr>
          <p:cNvPr id="107523" name="Rectangle 2"/>
          <p:cNvSpPr>
            <a:spLocks noGrp="1" noRot="1" noChangeAspect="1" noChangeArrowheads="1" noTextEdit="1"/>
          </p:cNvSpPr>
          <p:nvPr>
            <p:ph type="sldImg"/>
          </p:nvPr>
        </p:nvSpPr>
        <p:spPr>
          <a:xfrm>
            <a:off x="1558925" y="650875"/>
            <a:ext cx="3748088" cy="2811463"/>
          </a:xfrm>
          <a:ln/>
        </p:spPr>
      </p:sp>
      <p:sp>
        <p:nvSpPr>
          <p:cNvPr id="107524" name="Rectangle 3"/>
          <p:cNvSpPr>
            <a:spLocks noGrp="1" noChangeArrowheads="1"/>
          </p:cNvSpPr>
          <p:nvPr>
            <p:ph type="body" idx="1"/>
          </p:nvPr>
        </p:nvSpPr>
        <p:spPr>
          <a:xfrm>
            <a:off x="914400" y="3786996"/>
            <a:ext cx="5029200" cy="467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If your students have had a semester of calculus, you can show them that deriving the condition </a:t>
            </a:r>
            <a:r>
              <a:rPr lang="en-US" i="1" dirty="0"/>
              <a:t>MPK</a:t>
            </a:r>
            <a:r>
              <a:rPr lang="en-US" dirty="0"/>
              <a:t> = </a:t>
            </a:r>
            <a:r>
              <a:rPr lang="en-US" i="1" dirty="0">
                <a:sym typeface="Symbol" pitchFamily="18" charset="2"/>
              </a:rPr>
              <a:t></a:t>
            </a:r>
            <a:r>
              <a:rPr lang="en-US" dirty="0">
                <a:sym typeface="Symbol" pitchFamily="18" charset="2"/>
              </a:rPr>
              <a:t> is straightforward:</a:t>
            </a:r>
          </a:p>
          <a:p>
            <a:pPr eaLnBrk="1" hangingPunct="1"/>
            <a:endParaRPr lang="en-US" dirty="0">
              <a:sym typeface="Symbol" pitchFamily="18" charset="2"/>
            </a:endParaRPr>
          </a:p>
          <a:p>
            <a:pPr eaLnBrk="1" hangingPunct="1"/>
            <a:r>
              <a:rPr lang="en-US" dirty="0">
                <a:sym typeface="Symbol" pitchFamily="18" charset="2"/>
              </a:rPr>
              <a:t>The problem is to find the value of </a:t>
            </a:r>
            <a:r>
              <a:rPr lang="en-US" i="1" dirty="0">
                <a:sym typeface="Symbol" pitchFamily="18" charset="2"/>
              </a:rPr>
              <a:t>k</a:t>
            </a:r>
            <a:r>
              <a:rPr lang="en-US" dirty="0">
                <a:sym typeface="Symbol" pitchFamily="18" charset="2"/>
              </a:rPr>
              <a:t>* that maximizes </a:t>
            </a:r>
            <a:r>
              <a:rPr lang="en-US" b="1" i="1" dirty="0"/>
              <a:t>c</a:t>
            </a:r>
            <a:r>
              <a:rPr lang="en-US" b="1" i="1" baseline="30000" dirty="0"/>
              <a:t>*</a:t>
            </a:r>
            <a:r>
              <a:rPr lang="en-US" sz="600" dirty="0"/>
              <a:t> </a:t>
            </a:r>
            <a:r>
              <a:rPr lang="en-US" dirty="0">
                <a:sym typeface="Symbol" pitchFamily="18" charset="2"/>
              </a:rPr>
              <a:t>=</a:t>
            </a:r>
            <a:r>
              <a:rPr lang="en-US" sz="600" dirty="0">
                <a:sym typeface="Symbol" pitchFamily="18" charset="2"/>
              </a:rPr>
              <a:t> </a:t>
            </a:r>
            <a:r>
              <a:rPr lang="en-US" b="1" i="1" dirty="0">
                <a:sym typeface="Symbol" pitchFamily="18" charset="2"/>
              </a:rPr>
              <a:t>f(k</a:t>
            </a:r>
            <a:r>
              <a:rPr lang="en-US" b="1" i="1" baseline="30000" dirty="0">
                <a:sym typeface="Symbol" pitchFamily="18" charset="2"/>
              </a:rPr>
              <a:t>*</a:t>
            </a:r>
            <a:r>
              <a:rPr lang="en-US" b="1" i="1" dirty="0">
                <a:sym typeface="Symbol" pitchFamily="18" charset="2"/>
              </a:rPr>
              <a:t>) </a:t>
            </a:r>
            <a:r>
              <a:rPr lang="en-US" b="1" dirty="0">
                <a:sym typeface="Symbol" pitchFamily="18" charset="2"/>
              </a:rPr>
              <a:t> </a:t>
            </a:r>
            <a:r>
              <a:rPr lang="en-US" b="1" i="1" dirty="0">
                <a:sym typeface="Symbol" pitchFamily="18" charset="2"/>
              </a:rPr>
              <a:t>k</a:t>
            </a:r>
            <a:r>
              <a:rPr lang="en-US" b="1" i="1" baseline="30000" dirty="0">
                <a:sym typeface="Symbol" pitchFamily="18" charset="2"/>
              </a:rPr>
              <a:t>*</a:t>
            </a:r>
            <a:r>
              <a:rPr lang="en-US" dirty="0">
                <a:sym typeface="Symbol" pitchFamily="18" charset="2"/>
              </a:rPr>
              <a:t>.  </a:t>
            </a:r>
          </a:p>
          <a:p>
            <a:pPr eaLnBrk="1" hangingPunct="1"/>
            <a:r>
              <a:rPr lang="en-US" dirty="0">
                <a:sym typeface="Symbol" pitchFamily="18" charset="2"/>
              </a:rPr>
              <a:t>Just take the first derivative of that expression and set equal to zero:</a:t>
            </a:r>
          </a:p>
          <a:p>
            <a:pPr eaLnBrk="1" hangingPunct="1"/>
            <a:r>
              <a:rPr lang="en-US" sz="600" dirty="0">
                <a:sym typeface="Symbol" pitchFamily="18" charset="2"/>
              </a:rPr>
              <a:t>	 </a:t>
            </a:r>
            <a:r>
              <a:rPr lang="en-US" b="1" i="1" dirty="0">
                <a:sym typeface="Symbol" pitchFamily="18" charset="2"/>
              </a:rPr>
              <a:t>f</a:t>
            </a:r>
            <a:r>
              <a:rPr lang="en-US" b="1" i="1" dirty="0">
                <a:cs typeface="Times New Roman" pitchFamily="18" charset="0"/>
                <a:sym typeface="Symbol" pitchFamily="18" charset="2"/>
              </a:rPr>
              <a:t></a:t>
            </a:r>
            <a:r>
              <a:rPr lang="en-US" b="1" i="1" dirty="0">
                <a:sym typeface="Symbol" pitchFamily="18" charset="2"/>
              </a:rPr>
              <a:t>(k</a:t>
            </a:r>
            <a:r>
              <a:rPr lang="en-US" b="1" i="1" baseline="30000" dirty="0">
                <a:sym typeface="Symbol" pitchFamily="18" charset="2"/>
              </a:rPr>
              <a:t>*</a:t>
            </a:r>
            <a:r>
              <a:rPr lang="en-US" b="1" i="1" dirty="0">
                <a:sym typeface="Symbol" pitchFamily="18" charset="2"/>
              </a:rPr>
              <a:t>) </a:t>
            </a:r>
            <a:r>
              <a:rPr lang="en-US" b="1" dirty="0">
                <a:sym typeface="Symbol" pitchFamily="18" charset="2"/>
              </a:rPr>
              <a:t> </a:t>
            </a:r>
            <a:r>
              <a:rPr lang="en-US" b="1" i="1" dirty="0">
                <a:sym typeface="Symbol" pitchFamily="18" charset="2"/>
              </a:rPr>
              <a:t></a:t>
            </a:r>
            <a:r>
              <a:rPr lang="en-US" dirty="0">
                <a:sym typeface="Symbol" pitchFamily="18" charset="2"/>
              </a:rPr>
              <a:t>  =  0</a:t>
            </a:r>
            <a:endParaRPr lang="en-US" b="1" i="1" baseline="30000" dirty="0">
              <a:sym typeface="Symbol" pitchFamily="18" charset="2"/>
            </a:endParaRPr>
          </a:p>
          <a:p>
            <a:pPr eaLnBrk="1" hangingPunct="1"/>
            <a:r>
              <a:rPr lang="en-US" dirty="0">
                <a:sym typeface="Symbol" pitchFamily="18" charset="2"/>
              </a:rPr>
              <a:t>where </a:t>
            </a:r>
            <a:r>
              <a:rPr lang="en-US" sz="600" dirty="0">
                <a:sym typeface="Symbol" pitchFamily="18" charset="2"/>
              </a:rPr>
              <a:t> </a:t>
            </a:r>
            <a:r>
              <a:rPr lang="en-US" b="1" i="1" dirty="0">
                <a:sym typeface="Symbol" pitchFamily="18" charset="2"/>
              </a:rPr>
              <a:t>f</a:t>
            </a:r>
            <a:r>
              <a:rPr lang="en-US" b="1" i="1" dirty="0">
                <a:cs typeface="Times New Roman" pitchFamily="18" charset="0"/>
                <a:sym typeface="Symbol" pitchFamily="18" charset="2"/>
              </a:rPr>
              <a:t></a:t>
            </a:r>
            <a:r>
              <a:rPr lang="en-US" b="1" i="1" dirty="0">
                <a:sym typeface="Symbol" pitchFamily="18" charset="2"/>
              </a:rPr>
              <a:t>(k</a:t>
            </a:r>
            <a:r>
              <a:rPr lang="en-US" b="1" i="1" baseline="30000" dirty="0">
                <a:sym typeface="Symbol" pitchFamily="18" charset="2"/>
              </a:rPr>
              <a:t>*</a:t>
            </a:r>
            <a:r>
              <a:rPr lang="en-US" b="1" i="1" dirty="0">
                <a:sym typeface="Symbol" pitchFamily="18" charset="2"/>
              </a:rPr>
              <a:t>) </a:t>
            </a:r>
            <a:r>
              <a:rPr lang="en-US" dirty="0">
                <a:sym typeface="Symbol" pitchFamily="18" charset="2"/>
              </a:rPr>
              <a:t>=  </a:t>
            </a:r>
            <a:r>
              <a:rPr lang="en-US" i="1" dirty="0">
                <a:sym typeface="Symbol" pitchFamily="18" charset="2"/>
              </a:rPr>
              <a:t>MPK</a:t>
            </a:r>
            <a:r>
              <a:rPr lang="en-US" dirty="0">
                <a:sym typeface="Symbol" pitchFamily="18" charset="2"/>
              </a:rPr>
              <a:t> = slope of production function </a:t>
            </a:r>
            <a:br>
              <a:rPr lang="en-US" dirty="0">
                <a:sym typeface="Symbol" pitchFamily="18" charset="2"/>
              </a:rPr>
            </a:br>
            <a:r>
              <a:rPr lang="en-US" dirty="0">
                <a:sym typeface="Symbol" pitchFamily="18" charset="2"/>
              </a:rPr>
              <a:t>and </a:t>
            </a:r>
            <a:r>
              <a:rPr lang="en-US" b="1" dirty="0">
                <a:sym typeface="Symbol" pitchFamily="18" charset="2"/>
              </a:rPr>
              <a:t> </a:t>
            </a:r>
            <a:r>
              <a:rPr lang="en-US" b="1" i="1" dirty="0">
                <a:sym typeface="Symbol" pitchFamily="18" charset="2"/>
              </a:rPr>
              <a:t></a:t>
            </a:r>
            <a:r>
              <a:rPr lang="en-US" dirty="0">
                <a:sym typeface="Symbol" pitchFamily="18" charset="2"/>
              </a:rPr>
              <a:t>  =  slope of steady-state investment line.</a:t>
            </a:r>
            <a:endParaRPr lang="en-US" b="1" i="1" baseline="30000" dirty="0">
              <a:sym typeface="Symbol" pitchFamily="18" charset="2"/>
            </a:endParaRPr>
          </a:p>
        </p:txBody>
      </p:sp>
    </p:spTree>
    <p:extLst>
      <p:ext uri="{BB962C8B-B14F-4D97-AF65-F5344CB8AC3E}">
        <p14:creationId xmlns:p14="http://schemas.microsoft.com/office/powerpoint/2010/main" val="1727794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fld id="{8B2A19DD-D892-4E49-AD7B-B028E3342B54}" type="slidenum">
              <a:rPr lang="en-US" smtClean="0"/>
              <a:pPr/>
              <a:t>37</a:t>
            </a:fld>
            <a:endParaRPr lang="en-US" dirty="0"/>
          </a:p>
        </p:txBody>
      </p:sp>
      <p:sp>
        <p:nvSpPr>
          <p:cNvPr id="109572" name="Rectangle 3"/>
          <p:cNvSpPr>
            <a:spLocks noGrp="1" noChangeArrowheads="1"/>
          </p:cNvSpPr>
          <p:nvPr>
            <p:ph type="body" idx="1"/>
          </p:nvPr>
        </p:nvSpPr>
        <p:spPr/>
        <p:txBody>
          <a:bodyPr/>
          <a:lstStyle/>
          <a:p>
            <a:r>
              <a:rPr lang="en-US" dirty="0"/>
              <a:t>Remember: policymakers can affect the national saving rate:</a:t>
            </a:r>
          </a:p>
          <a:p>
            <a:endParaRPr lang="en-US" dirty="0"/>
          </a:p>
          <a:p>
            <a:pPr marL="171450" indent="-171450">
              <a:buFont typeface="Arial" panose="020B0604020202020204" pitchFamily="34" charset="0"/>
              <a:buChar char="•"/>
            </a:pPr>
            <a:r>
              <a:rPr lang="en-US" dirty="0"/>
              <a:t>Changing </a:t>
            </a:r>
            <a:r>
              <a:rPr lang="en-US" i="1" dirty="0"/>
              <a:t>G</a:t>
            </a:r>
            <a:r>
              <a:rPr lang="en-US" dirty="0"/>
              <a:t> or </a:t>
            </a:r>
            <a:r>
              <a:rPr lang="en-US" i="1" dirty="0"/>
              <a:t>T</a:t>
            </a:r>
            <a:r>
              <a:rPr lang="en-US" dirty="0"/>
              <a:t> affects national saving</a:t>
            </a:r>
          </a:p>
          <a:p>
            <a:pPr marL="171450" indent="-171450">
              <a:buFont typeface="Arial" panose="020B0604020202020204" pitchFamily="34" charset="0"/>
              <a:buChar char="•"/>
            </a:pPr>
            <a:r>
              <a:rPr lang="en-US" dirty="0"/>
              <a:t>Holding </a:t>
            </a:r>
            <a:r>
              <a:rPr lang="en-US" i="1" dirty="0"/>
              <a:t>T</a:t>
            </a:r>
            <a:r>
              <a:rPr lang="en-US" dirty="0"/>
              <a:t> constant overall but changing the structure of the tax system to provide more incentives for private saving (e.g., a revenue-neutral shift from the income tax to a consumption tax)</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81528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AEB23EBB-0542-47ED-A83F-DE687B784722}" type="slidenum">
              <a:rPr lang="en-US"/>
              <a:pPr>
                <a:defRPr/>
              </a:pPr>
              <a:t>38</a:t>
            </a:fld>
            <a:endParaRPr lang="en-US" dirty="0"/>
          </a:p>
        </p:txBody>
      </p:sp>
      <p:sp>
        <p:nvSpPr>
          <p:cNvPr id="110595" name="Rectangle 2"/>
          <p:cNvSpPr>
            <a:spLocks noGrp="1" noRot="1" noChangeAspect="1" noChangeArrowheads="1" noTextEdit="1"/>
          </p:cNvSpPr>
          <p:nvPr>
            <p:ph type="sldImg"/>
          </p:nvPr>
        </p:nvSpPr>
        <p:spPr>
          <a:xfrm>
            <a:off x="1397000" y="685800"/>
            <a:ext cx="4064000" cy="3048000"/>
          </a:xfrm>
          <a:ln/>
        </p:spPr>
      </p:sp>
      <p:sp>
        <p:nvSpPr>
          <p:cNvPr id="110596" name="Rectangle 3"/>
          <p:cNvSpPr>
            <a:spLocks noGrp="1" noChangeArrowheads="1"/>
          </p:cNvSpPr>
          <p:nvPr>
            <p:ph type="body" idx="1"/>
          </p:nvPr>
        </p:nvSpPr>
        <p:spPr>
          <a:xfrm>
            <a:off x="762000" y="40386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a:t>t</a:t>
            </a:r>
            <a:r>
              <a:rPr lang="en-US" i="1" baseline="-25000" dirty="0"/>
              <a:t>0</a:t>
            </a:r>
            <a:r>
              <a:rPr lang="en-US" dirty="0"/>
              <a:t>  is the time period in which the saving rate is reduced. It would be helpful if you explained the behavior of each variable before </a:t>
            </a:r>
            <a:r>
              <a:rPr lang="en-US" b="1" i="1" dirty="0"/>
              <a:t>t</a:t>
            </a:r>
            <a:r>
              <a:rPr lang="en-US" i="1" baseline="-25000" dirty="0"/>
              <a:t>0</a:t>
            </a:r>
            <a:r>
              <a:rPr lang="en-US" dirty="0"/>
              <a:t>, at </a:t>
            </a:r>
            <a:r>
              <a:rPr lang="en-US" b="1" i="1" dirty="0"/>
              <a:t>t</a:t>
            </a:r>
            <a:r>
              <a:rPr lang="en-US" i="1" baseline="-25000" dirty="0"/>
              <a:t>0</a:t>
            </a:r>
            <a:r>
              <a:rPr lang="en-US" dirty="0"/>
              <a:t>, and in the transition period (after </a:t>
            </a:r>
            <a:r>
              <a:rPr lang="en-US" b="1" i="1" dirty="0"/>
              <a:t>t</a:t>
            </a:r>
            <a:r>
              <a:rPr lang="en-US" i="1" baseline="-25000" dirty="0"/>
              <a:t>0</a:t>
            </a:r>
            <a:r>
              <a:rPr lang="en-US" dirty="0"/>
              <a:t>). </a:t>
            </a:r>
          </a:p>
          <a:p>
            <a:pPr eaLnBrk="1" hangingPunct="1"/>
            <a:endParaRPr lang="en-US" dirty="0"/>
          </a:p>
          <a:p>
            <a:pPr eaLnBrk="1" hangingPunct="1"/>
            <a:r>
              <a:rPr lang="en-US" dirty="0"/>
              <a:t>Before </a:t>
            </a:r>
            <a:r>
              <a:rPr lang="en-US" b="1" i="1" dirty="0"/>
              <a:t>t</a:t>
            </a:r>
            <a:r>
              <a:rPr lang="en-US" i="1" baseline="-25000" dirty="0"/>
              <a:t>0</a:t>
            </a:r>
            <a:r>
              <a:rPr lang="en-US" dirty="0"/>
              <a:t>: in a steady state, where </a:t>
            </a:r>
            <a:r>
              <a:rPr lang="en-US" i="1" dirty="0"/>
              <a:t>k</a:t>
            </a:r>
            <a:r>
              <a:rPr lang="en-US" dirty="0"/>
              <a:t>, </a:t>
            </a:r>
            <a:r>
              <a:rPr lang="en-US" i="1" dirty="0"/>
              <a:t>y</a:t>
            </a:r>
            <a:r>
              <a:rPr lang="en-US" dirty="0"/>
              <a:t>, </a:t>
            </a:r>
            <a:r>
              <a:rPr lang="en-US" i="1" dirty="0"/>
              <a:t>c</a:t>
            </a:r>
            <a:r>
              <a:rPr lang="en-US" dirty="0"/>
              <a:t>, and </a:t>
            </a:r>
            <a:r>
              <a:rPr lang="en-US" i="1" dirty="0"/>
              <a:t>i</a:t>
            </a:r>
            <a:r>
              <a:rPr lang="en-US" dirty="0"/>
              <a:t> are all constant.</a:t>
            </a:r>
          </a:p>
          <a:p>
            <a:pPr eaLnBrk="1" hangingPunct="1"/>
            <a:endParaRPr lang="en-US" dirty="0"/>
          </a:p>
          <a:p>
            <a:pPr eaLnBrk="1" hangingPunct="1"/>
            <a:r>
              <a:rPr lang="en-US" dirty="0"/>
              <a:t>At </a:t>
            </a:r>
            <a:r>
              <a:rPr lang="en-US" b="1" i="1" dirty="0"/>
              <a:t>t</a:t>
            </a:r>
            <a:r>
              <a:rPr lang="en-US" i="1" baseline="-25000" dirty="0"/>
              <a:t>0</a:t>
            </a:r>
            <a:r>
              <a:rPr lang="en-US" dirty="0"/>
              <a:t>: The change in the saving rate doesn’t immediately change </a:t>
            </a:r>
            <a:r>
              <a:rPr lang="en-US" i="1" dirty="0"/>
              <a:t>k</a:t>
            </a:r>
            <a:r>
              <a:rPr lang="en-US" dirty="0"/>
              <a:t>, so </a:t>
            </a:r>
            <a:r>
              <a:rPr lang="en-US" i="1" dirty="0"/>
              <a:t>y</a:t>
            </a:r>
            <a:r>
              <a:rPr lang="en-US" dirty="0"/>
              <a:t> doesn’t change immediately.  But the fall in </a:t>
            </a:r>
            <a:r>
              <a:rPr lang="en-US" b="1" i="1" dirty="0"/>
              <a:t>s</a:t>
            </a:r>
            <a:r>
              <a:rPr lang="en-US" dirty="0"/>
              <a:t> causes a fall in investment [because saving equals investment] and a rise in consumption [because </a:t>
            </a:r>
            <a:r>
              <a:rPr lang="en-US" i="1" dirty="0"/>
              <a:t>c</a:t>
            </a:r>
            <a:r>
              <a:rPr lang="en-US" dirty="0"/>
              <a:t> = (1 – </a:t>
            </a:r>
            <a:r>
              <a:rPr lang="en-US" i="1" dirty="0"/>
              <a:t>s</a:t>
            </a:r>
            <a:r>
              <a:rPr lang="en-US" dirty="0"/>
              <a:t>)</a:t>
            </a:r>
            <a:r>
              <a:rPr lang="en-US" i="1" dirty="0"/>
              <a:t>y</a:t>
            </a:r>
            <a:r>
              <a:rPr lang="en-US" dirty="0"/>
              <a:t>, </a:t>
            </a:r>
            <a:r>
              <a:rPr lang="en-US" i="1" dirty="0"/>
              <a:t>s </a:t>
            </a:r>
            <a:r>
              <a:rPr lang="en-US" dirty="0"/>
              <a:t>has fallen but </a:t>
            </a:r>
            <a:r>
              <a:rPr lang="en-US" i="1" dirty="0"/>
              <a:t>y</a:t>
            </a:r>
            <a:r>
              <a:rPr lang="en-US" dirty="0"/>
              <a:t> has not yet changed.].  Note that </a:t>
            </a:r>
            <a:r>
              <a:rPr lang="en-US" dirty="0">
                <a:sym typeface="Symbol" pitchFamily="18" charset="2"/>
              </a:rPr>
              <a:t></a:t>
            </a:r>
            <a:r>
              <a:rPr lang="en-US" i="1" dirty="0">
                <a:sym typeface="Symbol" pitchFamily="18" charset="2"/>
              </a:rPr>
              <a:t>c </a:t>
            </a:r>
            <a:r>
              <a:rPr lang="en-US" dirty="0">
                <a:sym typeface="Symbol" pitchFamily="18" charset="2"/>
              </a:rPr>
              <a:t>= –</a:t>
            </a:r>
            <a:r>
              <a:rPr lang="en-US" i="1" dirty="0">
                <a:sym typeface="Symbol" pitchFamily="18" charset="2"/>
              </a:rPr>
              <a:t>i</a:t>
            </a:r>
            <a:r>
              <a:rPr lang="en-US" dirty="0">
                <a:sym typeface="Symbol" pitchFamily="18" charset="2"/>
              </a:rPr>
              <a:t> because </a:t>
            </a:r>
            <a:r>
              <a:rPr lang="en-US" i="1" dirty="0">
                <a:sym typeface="Symbol" pitchFamily="18" charset="2"/>
              </a:rPr>
              <a:t>y</a:t>
            </a:r>
            <a:r>
              <a:rPr lang="en-US" dirty="0">
                <a:sym typeface="Symbol" pitchFamily="18" charset="2"/>
              </a:rPr>
              <a:t> = </a:t>
            </a:r>
            <a:r>
              <a:rPr lang="en-US" i="1" dirty="0">
                <a:sym typeface="Symbol" pitchFamily="18" charset="2"/>
              </a:rPr>
              <a:t>c</a:t>
            </a:r>
            <a:r>
              <a:rPr lang="en-US" dirty="0">
                <a:sym typeface="Symbol" pitchFamily="18" charset="2"/>
              </a:rPr>
              <a:t> + </a:t>
            </a:r>
            <a:r>
              <a:rPr lang="en-US" i="1" dirty="0">
                <a:sym typeface="Symbol" pitchFamily="18" charset="2"/>
              </a:rPr>
              <a:t>i, </a:t>
            </a:r>
            <a:r>
              <a:rPr lang="en-US" dirty="0">
                <a:sym typeface="Symbol" pitchFamily="18" charset="2"/>
              </a:rPr>
              <a:t>and </a:t>
            </a:r>
            <a:r>
              <a:rPr lang="en-US" i="1" dirty="0">
                <a:sym typeface="Symbol" pitchFamily="18" charset="2"/>
              </a:rPr>
              <a:t>y</a:t>
            </a:r>
            <a:r>
              <a:rPr lang="en-US" dirty="0">
                <a:sym typeface="Symbol" pitchFamily="18" charset="2"/>
              </a:rPr>
              <a:t> has not changed.  </a:t>
            </a:r>
            <a:endParaRPr lang="en-US" dirty="0"/>
          </a:p>
          <a:p>
            <a:pPr eaLnBrk="1" hangingPunct="1"/>
            <a:endParaRPr lang="en-US" dirty="0"/>
          </a:p>
          <a:p>
            <a:pPr eaLnBrk="1" hangingPunct="1"/>
            <a:r>
              <a:rPr lang="en-US" dirty="0"/>
              <a:t>After </a:t>
            </a:r>
            <a:r>
              <a:rPr lang="en-US" b="1" i="1" dirty="0"/>
              <a:t>t</a:t>
            </a:r>
            <a:r>
              <a:rPr lang="en-US" i="1" baseline="-25000" dirty="0"/>
              <a:t>0</a:t>
            </a:r>
            <a:r>
              <a:rPr lang="en-US" dirty="0"/>
              <a:t>: In the previous steady state, saving and investment were just enough to cover depreciation. Then saving and investment were reduced, so depreciation is greater than investment, which causes </a:t>
            </a:r>
            <a:r>
              <a:rPr lang="en-US" i="1" dirty="0"/>
              <a:t>k</a:t>
            </a:r>
            <a:r>
              <a:rPr lang="en-US" dirty="0"/>
              <a:t> to fall toward a new, lower steady state value. As </a:t>
            </a:r>
            <a:r>
              <a:rPr lang="en-US" i="1" dirty="0"/>
              <a:t>k</a:t>
            </a:r>
            <a:r>
              <a:rPr lang="en-US" dirty="0"/>
              <a:t> falls and settles on its new, lower steady-state value, so will </a:t>
            </a:r>
            <a:r>
              <a:rPr lang="en-US" i="1" dirty="0"/>
              <a:t>y</a:t>
            </a:r>
            <a:r>
              <a:rPr lang="en-US" dirty="0"/>
              <a:t>, </a:t>
            </a:r>
            <a:r>
              <a:rPr lang="en-US" i="1" dirty="0"/>
              <a:t>c</a:t>
            </a:r>
            <a:r>
              <a:rPr lang="en-US" dirty="0"/>
              <a:t>, and </a:t>
            </a:r>
            <a:r>
              <a:rPr lang="en-US" i="1" dirty="0"/>
              <a:t>i</a:t>
            </a:r>
            <a:r>
              <a:rPr lang="en-US" dirty="0"/>
              <a:t> (because each of them is a function of </a:t>
            </a:r>
            <a:r>
              <a:rPr lang="en-US" i="1" dirty="0"/>
              <a:t>k</a:t>
            </a:r>
            <a:r>
              <a:rPr lang="en-US" dirty="0"/>
              <a:t>). Even though </a:t>
            </a:r>
            <a:r>
              <a:rPr lang="en-US" i="1" dirty="0"/>
              <a:t>c</a:t>
            </a:r>
            <a:r>
              <a:rPr lang="en-US" dirty="0"/>
              <a:t> is falling, it doesn’t fall all the way back to its initial value.  </a:t>
            </a:r>
          </a:p>
          <a:p>
            <a:pPr eaLnBrk="1" hangingPunct="1"/>
            <a:endParaRPr lang="en-US" dirty="0"/>
          </a:p>
          <a:p>
            <a:pPr eaLnBrk="1" hangingPunct="1"/>
            <a:r>
              <a:rPr lang="en-US" dirty="0"/>
              <a:t>Policymakers would be happy to make this change, as it produces higher consumption at all points in time (relative to what consumption would have been if the saving rate had not been reduced).  </a:t>
            </a:r>
          </a:p>
        </p:txBody>
      </p:sp>
    </p:spTree>
    <p:extLst>
      <p:ext uri="{BB962C8B-B14F-4D97-AF65-F5344CB8AC3E}">
        <p14:creationId xmlns:p14="http://schemas.microsoft.com/office/powerpoint/2010/main" val="322514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AEB23EBB-0542-47ED-A83F-DE687B784722}" type="slidenum">
              <a:rPr lang="en-US"/>
              <a:pPr>
                <a:defRPr/>
              </a:pPr>
              <a:t>39</a:t>
            </a:fld>
            <a:endParaRPr lang="en-US" dirty="0"/>
          </a:p>
        </p:txBody>
      </p:sp>
      <p:sp>
        <p:nvSpPr>
          <p:cNvPr id="110595" name="Rectangle 2"/>
          <p:cNvSpPr>
            <a:spLocks noGrp="1" noRot="1" noChangeAspect="1" noChangeArrowheads="1" noTextEdit="1"/>
          </p:cNvSpPr>
          <p:nvPr>
            <p:ph type="sldImg"/>
          </p:nvPr>
        </p:nvSpPr>
        <p:spPr>
          <a:xfrm>
            <a:off x="1397000" y="685800"/>
            <a:ext cx="4064000" cy="3048000"/>
          </a:xfrm>
          <a:ln/>
        </p:spPr>
      </p:sp>
      <p:sp>
        <p:nvSpPr>
          <p:cNvPr id="110596" name="Rectangle 3"/>
          <p:cNvSpPr>
            <a:spLocks noGrp="1" noChangeArrowheads="1"/>
          </p:cNvSpPr>
          <p:nvPr>
            <p:ph type="body" idx="1"/>
          </p:nvPr>
        </p:nvSpPr>
        <p:spPr>
          <a:xfrm>
            <a:off x="762000" y="40386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Before </a:t>
            </a:r>
            <a:r>
              <a:rPr lang="en-US" b="1" i="1" dirty="0"/>
              <a:t>t</a:t>
            </a:r>
            <a:r>
              <a:rPr lang="en-US" i="1" baseline="-25000" dirty="0"/>
              <a:t>0</a:t>
            </a:r>
            <a:r>
              <a:rPr lang="en-US" dirty="0"/>
              <a:t>: in a steady state, where </a:t>
            </a:r>
            <a:r>
              <a:rPr lang="en-US" i="1" dirty="0"/>
              <a:t>k</a:t>
            </a:r>
            <a:r>
              <a:rPr lang="en-US" dirty="0"/>
              <a:t>, </a:t>
            </a:r>
            <a:r>
              <a:rPr lang="en-US" i="1" dirty="0"/>
              <a:t>y</a:t>
            </a:r>
            <a:r>
              <a:rPr lang="en-US" dirty="0"/>
              <a:t>, </a:t>
            </a:r>
            <a:r>
              <a:rPr lang="en-US" i="1" dirty="0"/>
              <a:t>c</a:t>
            </a:r>
            <a:r>
              <a:rPr lang="en-US" dirty="0"/>
              <a:t>, and </a:t>
            </a:r>
            <a:r>
              <a:rPr lang="en-US" i="1" dirty="0"/>
              <a:t>i</a:t>
            </a:r>
            <a:r>
              <a:rPr lang="en-US" dirty="0"/>
              <a:t> are all constant.</a:t>
            </a:r>
          </a:p>
          <a:p>
            <a:pPr eaLnBrk="1" hangingPunct="1"/>
            <a:endParaRPr lang="en-US" dirty="0"/>
          </a:p>
          <a:p>
            <a:pPr eaLnBrk="1" hangingPunct="1"/>
            <a:r>
              <a:rPr lang="en-US" dirty="0"/>
              <a:t>At </a:t>
            </a:r>
            <a:r>
              <a:rPr lang="en-US" b="1" i="1" dirty="0"/>
              <a:t>t</a:t>
            </a:r>
            <a:r>
              <a:rPr lang="en-US" i="1" baseline="-25000" dirty="0"/>
              <a:t>0</a:t>
            </a:r>
            <a:r>
              <a:rPr lang="en-US" dirty="0"/>
              <a:t>:  The increase in </a:t>
            </a:r>
            <a:r>
              <a:rPr lang="en-US" b="1" i="1" dirty="0"/>
              <a:t>s</a:t>
            </a:r>
            <a:r>
              <a:rPr lang="en-US" dirty="0"/>
              <a:t> doesn’t immediately change </a:t>
            </a:r>
            <a:r>
              <a:rPr lang="en-US" i="1" dirty="0"/>
              <a:t>k</a:t>
            </a:r>
            <a:r>
              <a:rPr lang="en-US" dirty="0"/>
              <a:t>, so </a:t>
            </a:r>
            <a:r>
              <a:rPr lang="en-US" i="1" dirty="0"/>
              <a:t>y</a:t>
            </a:r>
            <a:r>
              <a:rPr lang="en-US" dirty="0"/>
              <a:t> doesn’t change immediately.  But the increase in </a:t>
            </a:r>
            <a:r>
              <a:rPr lang="en-US" b="1" i="1" dirty="0"/>
              <a:t>s</a:t>
            </a:r>
            <a:r>
              <a:rPr lang="en-US" dirty="0"/>
              <a:t> causes investment to rise [because higher saving means higher investment] and consumption to fall [because we are saving more of our income and consuming less of it].  </a:t>
            </a:r>
          </a:p>
          <a:p>
            <a:pPr eaLnBrk="1" hangingPunct="1"/>
            <a:endParaRPr lang="en-US" dirty="0"/>
          </a:p>
          <a:p>
            <a:pPr eaLnBrk="1" hangingPunct="1"/>
            <a:r>
              <a:rPr lang="en-US" dirty="0"/>
              <a:t>After </a:t>
            </a:r>
            <a:r>
              <a:rPr lang="en-US" b="1" i="1" dirty="0"/>
              <a:t>t</a:t>
            </a:r>
            <a:r>
              <a:rPr lang="en-US" i="1" baseline="-25000" dirty="0"/>
              <a:t>0</a:t>
            </a:r>
            <a:r>
              <a:rPr lang="en-US" dirty="0"/>
              <a:t>:</a:t>
            </a:r>
          </a:p>
          <a:p>
            <a:pPr eaLnBrk="1" hangingPunct="1"/>
            <a:r>
              <a:rPr lang="en-US" dirty="0"/>
              <a:t>Now, saving and investment exceed depreciation, so </a:t>
            </a:r>
            <a:r>
              <a:rPr lang="en-US" i="1" dirty="0"/>
              <a:t>k</a:t>
            </a:r>
            <a:r>
              <a:rPr lang="en-US" dirty="0"/>
              <a:t> starts rising toward a new, higher steady-state value. The behavior of </a:t>
            </a:r>
            <a:r>
              <a:rPr lang="en-US" i="1" dirty="0"/>
              <a:t>k</a:t>
            </a:r>
            <a:r>
              <a:rPr lang="en-US" dirty="0"/>
              <a:t> causes the same behavior in </a:t>
            </a:r>
            <a:r>
              <a:rPr lang="en-US" i="1" dirty="0"/>
              <a:t>y</a:t>
            </a:r>
            <a:r>
              <a:rPr lang="en-US" dirty="0"/>
              <a:t>, </a:t>
            </a:r>
            <a:r>
              <a:rPr lang="en-US" i="1" dirty="0"/>
              <a:t>c</a:t>
            </a:r>
            <a:r>
              <a:rPr lang="en-US" dirty="0"/>
              <a:t>, and </a:t>
            </a:r>
            <a:r>
              <a:rPr lang="en-US" i="1" dirty="0"/>
              <a:t>i</a:t>
            </a:r>
            <a:r>
              <a:rPr lang="en-US" dirty="0"/>
              <a:t> (qualitatively the same, that is).  </a:t>
            </a:r>
          </a:p>
          <a:p>
            <a:pPr eaLnBrk="1" hangingPunct="1"/>
            <a:endParaRPr lang="en-US" dirty="0"/>
          </a:p>
          <a:p>
            <a:pPr eaLnBrk="1" hangingPunct="1"/>
            <a:r>
              <a:rPr lang="en-US" dirty="0"/>
              <a:t>Ultimately, consumption ends up at a higher steady-state level. But initially consumption falls. Therefore, if policymakers value the current generation’s well-being more than that of future generations, they might be reluctant to adjust the saving rate to achieve the Golden Rule. Notice, though, that if they did increase </a:t>
            </a:r>
            <a:r>
              <a:rPr lang="en-US" i="1" dirty="0"/>
              <a:t>s</a:t>
            </a:r>
            <a:r>
              <a:rPr lang="en-US" dirty="0"/>
              <a:t>, an infinite number of future generations would benefit, which makes the sacrifice of the current generation seem more acceptable.</a:t>
            </a:r>
          </a:p>
        </p:txBody>
      </p:sp>
    </p:spTree>
    <p:extLst>
      <p:ext uri="{BB962C8B-B14F-4D97-AF65-F5344CB8AC3E}">
        <p14:creationId xmlns:p14="http://schemas.microsoft.com/office/powerpoint/2010/main" val="32251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C174F8B8-3123-4BA4-BAF6-9AC398BFA922}" type="slidenum">
              <a:rPr lang="en-US"/>
              <a:pPr>
                <a:defRPr/>
              </a:pPr>
              <a:t>3</a:t>
            </a:fld>
            <a:endParaRPr lang="en-US" dirty="0"/>
          </a:p>
        </p:txBody>
      </p:sp>
      <p:sp>
        <p:nvSpPr>
          <p:cNvPr id="72707" name="Rectangle 2"/>
          <p:cNvSpPr>
            <a:spLocks noGrp="1" noRot="1" noChangeAspect="1" noChangeArrowheads="1" noTextEdit="1"/>
          </p:cNvSpPr>
          <p:nvPr>
            <p:ph type="sldImg"/>
          </p:nvPr>
        </p:nvSpPr>
        <p:spPr>
          <a:xfrm>
            <a:off x="1558925" y="650875"/>
            <a:ext cx="3748088" cy="2811463"/>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29284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B48AB07B-9ECA-4C11-910A-689EEB630B97}" type="slidenum">
              <a:rPr lang="en-US"/>
              <a:pPr>
                <a:defRPr/>
              </a:pPr>
              <a:t>40</a:t>
            </a:fld>
            <a:endParaRPr lang="en-US" dirty="0"/>
          </a:p>
        </p:txBody>
      </p:sp>
      <p:sp>
        <p:nvSpPr>
          <p:cNvPr id="112643" name="Rectangle 2"/>
          <p:cNvSpPr>
            <a:spLocks noGrp="1" noRot="1" noChangeAspect="1" noChangeArrowheads="1" noTextEdit="1"/>
          </p:cNvSpPr>
          <p:nvPr>
            <p:ph type="sldImg"/>
          </p:nvPr>
        </p:nvSpPr>
        <p:spPr>
          <a:xfrm>
            <a:off x="1558925" y="650875"/>
            <a:ext cx="3748088" cy="2811463"/>
          </a:xfrm>
          <a:ln/>
        </p:spPr>
      </p:sp>
      <p:sp>
        <p:nvSpPr>
          <p:cNvPr id="112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75807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B48AB07B-9ECA-4C11-910A-689EEB630B97}" type="slidenum">
              <a:rPr lang="en-US"/>
              <a:pPr>
                <a:defRPr/>
              </a:pPr>
              <a:t>41</a:t>
            </a:fld>
            <a:endParaRPr lang="en-US" dirty="0"/>
          </a:p>
        </p:txBody>
      </p:sp>
      <p:sp>
        <p:nvSpPr>
          <p:cNvPr id="112643" name="Rectangle 2"/>
          <p:cNvSpPr>
            <a:spLocks noGrp="1" noRot="1" noChangeAspect="1" noChangeArrowheads="1" noTextEdit="1"/>
          </p:cNvSpPr>
          <p:nvPr>
            <p:ph type="sldImg"/>
          </p:nvPr>
        </p:nvSpPr>
        <p:spPr>
          <a:xfrm>
            <a:off x="1558925" y="650875"/>
            <a:ext cx="3748088" cy="2811463"/>
          </a:xfrm>
          <a:ln/>
        </p:spPr>
      </p:sp>
      <p:sp>
        <p:nvSpPr>
          <p:cNvPr id="112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75807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DF7562FD-18F0-456A-9B71-FD43CBB7C72E}" type="slidenum">
              <a:rPr lang="en-US"/>
              <a:pPr>
                <a:defRPr/>
              </a:pPr>
              <a:t>42</a:t>
            </a:fld>
            <a:endParaRPr lang="en-US" dirty="0"/>
          </a:p>
        </p:txBody>
      </p:sp>
      <p:sp>
        <p:nvSpPr>
          <p:cNvPr id="114691" name="Rectangle 2"/>
          <p:cNvSpPr>
            <a:spLocks noGrp="1" noRot="1" noChangeAspect="1" noChangeArrowheads="1" noTextEdit="1"/>
          </p:cNvSpPr>
          <p:nvPr>
            <p:ph type="sldImg"/>
          </p:nvPr>
        </p:nvSpPr>
        <p:spPr>
          <a:xfrm>
            <a:off x="1558925" y="650875"/>
            <a:ext cx="3748088" cy="2811463"/>
          </a:xfrm>
          <a:ln/>
        </p:spPr>
      </p:sp>
      <p:sp>
        <p:nvSpPr>
          <p:cNvPr id="1146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Of course, actual investment and break-even investment here are in per-worker magnitudes. </a:t>
            </a:r>
          </a:p>
        </p:txBody>
      </p:sp>
    </p:spTree>
    <p:extLst>
      <p:ext uri="{BB962C8B-B14F-4D97-AF65-F5344CB8AC3E}">
        <p14:creationId xmlns:p14="http://schemas.microsoft.com/office/powerpoint/2010/main" val="361292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4556AC58-1F68-4CF3-B6E5-1962E97238D5}" type="slidenum">
              <a:rPr lang="en-US"/>
              <a:pPr>
                <a:defRPr/>
              </a:pPr>
              <a:t>43</a:t>
            </a:fld>
            <a:endParaRPr lang="en-US" dirty="0"/>
          </a:p>
        </p:txBody>
      </p:sp>
      <p:sp>
        <p:nvSpPr>
          <p:cNvPr id="115715" name="Rectangle 2"/>
          <p:cNvSpPr>
            <a:spLocks noGrp="1" noRot="1" noChangeAspect="1" noChangeArrowheads="1" noTextEdit="1"/>
          </p:cNvSpPr>
          <p:nvPr>
            <p:ph type="sldImg"/>
          </p:nvPr>
        </p:nvSpPr>
        <p:spPr>
          <a:xfrm>
            <a:off x="1558925" y="650875"/>
            <a:ext cx="3748088" cy="2811463"/>
          </a:xfrm>
          <a:ln/>
        </p:spPr>
      </p:sp>
      <p:sp>
        <p:nvSpPr>
          <p:cNvPr id="1157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543895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7C111B18-7666-4F23-A8C6-33FF8E82C7E2}" type="slidenum">
              <a:rPr lang="en-US"/>
              <a:pPr>
                <a:defRPr/>
              </a:pPr>
              <a:t>44</a:t>
            </a:fld>
            <a:endParaRPr lang="en-US" dirty="0"/>
          </a:p>
        </p:txBody>
      </p:sp>
      <p:sp>
        <p:nvSpPr>
          <p:cNvPr id="95235" name="Rectangle 2"/>
          <p:cNvSpPr>
            <a:spLocks noGrp="1" noRot="1" noChangeAspect="1" noChangeArrowheads="1" noTextEdit="1"/>
          </p:cNvSpPr>
          <p:nvPr>
            <p:ph type="sldImg"/>
          </p:nvPr>
        </p:nvSpPr>
        <p:spPr>
          <a:xfrm>
            <a:off x="1558925" y="650875"/>
            <a:ext cx="3748088" cy="2811463"/>
          </a:xfrm>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369073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4E1280F5-2452-4ADC-9860-CA434108F50E}" type="slidenum">
              <a:rPr lang="en-US"/>
              <a:pPr>
                <a:defRPr/>
              </a:pPr>
              <a:t>45</a:t>
            </a:fld>
            <a:endParaRPr lang="en-US" dirty="0"/>
          </a:p>
        </p:txBody>
      </p:sp>
      <p:sp>
        <p:nvSpPr>
          <p:cNvPr id="117763" name="Rectangle 2"/>
          <p:cNvSpPr>
            <a:spLocks noGrp="1" noRot="1" noChangeAspect="1" noChangeArrowheads="1" noTextEdit="1"/>
          </p:cNvSpPr>
          <p:nvPr>
            <p:ph type="sldImg"/>
          </p:nvPr>
        </p:nvSpPr>
        <p:spPr>
          <a:xfrm>
            <a:off x="1558925" y="650875"/>
            <a:ext cx="3748088" cy="2811463"/>
          </a:xfrm>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and the preceding slide establish an implication of the model.</a:t>
            </a:r>
          </a:p>
        </p:txBody>
      </p:sp>
    </p:spTree>
    <p:extLst>
      <p:ext uri="{BB962C8B-B14F-4D97-AF65-F5344CB8AC3E}">
        <p14:creationId xmlns:p14="http://schemas.microsoft.com/office/powerpoint/2010/main" val="4104977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FD8BB99D-FEE4-4A45-85E0-63744838559C}" type="slidenum">
              <a:rPr lang="en-US"/>
              <a:pPr>
                <a:defRPr/>
              </a:pPr>
              <a:t>46</a:t>
            </a:fld>
            <a:endParaRPr lang="en-US" dirty="0"/>
          </a:p>
        </p:txBody>
      </p:sp>
      <p:sp>
        <p:nvSpPr>
          <p:cNvPr id="119811" name="Rectangle 2"/>
          <p:cNvSpPr>
            <a:spLocks noGrp="1" noRot="1" noChangeAspect="1" noChangeArrowheads="1" noTextEdit="1"/>
          </p:cNvSpPr>
          <p:nvPr>
            <p:ph type="sldImg"/>
          </p:nvPr>
        </p:nvSpPr>
        <p:spPr>
          <a:xfrm>
            <a:off x="1558925" y="650875"/>
            <a:ext cx="3748088" cy="2811463"/>
          </a:xfrm>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4488875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558925" y="650875"/>
            <a:ext cx="3748088" cy="2811463"/>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figure is a scatterplot of data from 100 countries. It shows that countries with high rates of population growth tend to have low levels of income per person, as the Solow model predicts. </a:t>
            </a:r>
          </a:p>
          <a:p>
            <a:endParaRPr lang="en-US" dirty="0"/>
          </a:p>
          <a:p>
            <a:r>
              <a:rPr lang="en-US" dirty="0"/>
              <a:t>So far, we’ve now learned two things a poor country can do to raise its standard of living:  increase national saving (perhaps by reducing its budget deficit) and reduce population growth. </a:t>
            </a:r>
          </a:p>
          <a:p>
            <a:endParaRPr lang="en-US" dirty="0"/>
          </a:p>
          <a:p>
            <a:r>
              <a:rPr lang="en-US" i="1" dirty="0"/>
              <a:t>Source:</a:t>
            </a:r>
            <a:endParaRPr lang="en-US" dirty="0"/>
          </a:p>
          <a:p>
            <a:r>
              <a:rPr lang="en-US" sz="1200" b="0" i="0" u="none" strike="noStrike" kern="1200" dirty="0">
                <a:solidFill>
                  <a:schemeClr val="tx1"/>
                </a:solidFill>
                <a:effectLst/>
                <a:latin typeface="Arial" charset="0"/>
                <a:ea typeface="+mn-ea"/>
                <a:cs typeface="+mn-cs"/>
              </a:rPr>
              <a:t>Alan Heston, Robert Summers, and Bettina Aten, Penn World Table Version 7.1, Center for International Comparisons of Production, Income and Prices at the University of Pennsylvania, July 2012. </a:t>
            </a:r>
            <a:endParaRPr lang="en-US" dirty="0"/>
          </a:p>
        </p:txBody>
      </p:sp>
      <p:sp>
        <p:nvSpPr>
          <p:cNvPr id="4" name="Slide Number Placeholder 3"/>
          <p:cNvSpPr>
            <a:spLocks noGrp="1"/>
          </p:cNvSpPr>
          <p:nvPr>
            <p:ph type="sldNum" sz="quarter" idx="5"/>
          </p:nvPr>
        </p:nvSpPr>
        <p:spPr/>
        <p:txBody>
          <a:bodyPr/>
          <a:lstStyle/>
          <a:p>
            <a:pPr>
              <a:defRPr/>
            </a:pPr>
            <a:fld id="{EC150C22-D723-4435-AD27-81DE65C37499}" type="slidenum">
              <a:rPr lang="en-US">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985616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90CF8B29-9641-4C72-A59F-1936F44EA5C6}" type="slidenum">
              <a:rPr lang="en-US"/>
              <a:pPr>
                <a:defRPr/>
              </a:pPr>
              <a:t>48</a:t>
            </a:fld>
            <a:endParaRPr lang="en-US" dirty="0"/>
          </a:p>
        </p:txBody>
      </p:sp>
      <p:sp>
        <p:nvSpPr>
          <p:cNvPr id="120835" name="Rectangle 2"/>
          <p:cNvSpPr>
            <a:spLocks noGrp="1" noRot="1" noChangeAspect="1" noChangeArrowheads="1" noTextEdit="1"/>
          </p:cNvSpPr>
          <p:nvPr>
            <p:ph type="sldImg"/>
          </p:nvPr>
        </p:nvSpPr>
        <p:spPr>
          <a:xfrm>
            <a:off x="1558925" y="650875"/>
            <a:ext cx="3748088" cy="2811463"/>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98962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90CF8B29-9641-4C72-A59F-1936F44EA5C6}" type="slidenum">
              <a:rPr lang="en-US"/>
              <a:pPr>
                <a:defRPr/>
              </a:pPr>
              <a:t>49</a:t>
            </a:fld>
            <a:endParaRPr lang="en-US" dirty="0"/>
          </a:p>
        </p:txBody>
      </p:sp>
      <p:sp>
        <p:nvSpPr>
          <p:cNvPr id="120835" name="Rectangle 2"/>
          <p:cNvSpPr>
            <a:spLocks noGrp="1" noRot="1" noChangeAspect="1" noChangeArrowheads="1" noTextEdit="1"/>
          </p:cNvSpPr>
          <p:nvPr>
            <p:ph type="sldImg"/>
          </p:nvPr>
        </p:nvSpPr>
        <p:spPr>
          <a:xfrm>
            <a:off x="1558925" y="650875"/>
            <a:ext cx="3748088" cy="2811463"/>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Michael Kremer, “Population Growth and Technological Change:  One Million B.S. to 1990,” </a:t>
            </a:r>
            <a:r>
              <a:rPr lang="en-US" i="1" dirty="0"/>
              <a:t>Quarterly Journal of Economics 108 </a:t>
            </a:r>
            <a:r>
              <a:rPr lang="en-US" dirty="0"/>
              <a:t>(August 1993): 681–716. </a:t>
            </a:r>
          </a:p>
        </p:txBody>
      </p:sp>
    </p:spTree>
    <p:extLst>
      <p:ext uri="{BB962C8B-B14F-4D97-AF65-F5344CB8AC3E}">
        <p14:creationId xmlns:p14="http://schemas.microsoft.com/office/powerpoint/2010/main" val="49896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D32D15A-20C1-4327-8304-E76A0B1D11F0}" type="slidenum">
              <a:rPr lang="en-US"/>
              <a:pPr>
                <a:defRPr/>
              </a:pPr>
              <a:t>4</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701202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50</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51</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D32D15A-20C1-4327-8304-E76A0B1D11F0}" type="slidenum">
              <a:rPr lang="en-US"/>
              <a:pPr>
                <a:defRPr/>
              </a:pPr>
              <a:t>5</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70120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D32D15A-20C1-4327-8304-E76A0B1D11F0}" type="slidenum">
              <a:rPr lang="en-US"/>
              <a:pPr>
                <a:defRPr/>
              </a:pPr>
              <a:t>6</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It’s easier for students to learn the Solow model if they see that it’s just an extension of something they already know, the classical model from Chapter 3. So, this slide and the next point out the differences.</a:t>
            </a:r>
          </a:p>
        </p:txBody>
      </p:sp>
    </p:spTree>
    <p:extLst>
      <p:ext uri="{BB962C8B-B14F-4D97-AF65-F5344CB8AC3E}">
        <p14:creationId xmlns:p14="http://schemas.microsoft.com/office/powerpoint/2010/main" val="370120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D32D15A-20C1-4327-8304-E76A0B1D11F0}" type="slidenum">
              <a:rPr lang="en-US"/>
              <a:pPr>
                <a:defRPr/>
              </a:pPr>
              <a:t>7</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cosmetic differences include things like the notation (lowercase letters for per-worker magnitudes instead of uppercase letters for aggregate magnitudes) and the variables that are measured on the axes of the main graph.</a:t>
            </a:r>
          </a:p>
        </p:txBody>
      </p:sp>
    </p:spTree>
    <p:extLst>
      <p:ext uri="{BB962C8B-B14F-4D97-AF65-F5344CB8AC3E}">
        <p14:creationId xmlns:p14="http://schemas.microsoft.com/office/powerpoint/2010/main" val="3701202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7A1CAFFF-2FA8-44F2-B682-94D738F5D0D1}" type="slidenum">
              <a:rPr lang="en-US"/>
              <a:pPr>
                <a:defRPr/>
              </a:pPr>
              <a:t>8</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When everything on the slide is showing on the screen, explain to students how to interpret </a:t>
            </a:r>
            <a:r>
              <a:rPr lang="en-US" b="1" i="1" dirty="0"/>
              <a:t>f</a:t>
            </a:r>
            <a:r>
              <a:rPr lang="en-US" i="1" dirty="0"/>
              <a:t>(</a:t>
            </a:r>
            <a:r>
              <a:rPr lang="en-US" b="1" i="1" dirty="0"/>
              <a:t>k</a:t>
            </a:r>
            <a:r>
              <a:rPr lang="en-US" i="1" dirty="0"/>
              <a:t>)</a:t>
            </a:r>
            <a:r>
              <a:rPr lang="en-US" dirty="0"/>
              <a:t>:</a:t>
            </a:r>
          </a:p>
          <a:p>
            <a:pPr eaLnBrk="1" hangingPunct="1"/>
            <a:endParaRPr lang="en-US" dirty="0"/>
          </a:p>
          <a:p>
            <a:pPr eaLnBrk="1" hangingPunct="1"/>
            <a:r>
              <a:rPr lang="en-US" dirty="0"/>
              <a:t> </a:t>
            </a:r>
            <a:r>
              <a:rPr lang="en-US" b="1" i="1" dirty="0"/>
              <a:t>f</a:t>
            </a:r>
            <a:r>
              <a:rPr lang="en-US" i="1" dirty="0"/>
              <a:t>(</a:t>
            </a:r>
            <a:r>
              <a:rPr lang="en-US" b="1" i="1" dirty="0"/>
              <a:t>k</a:t>
            </a:r>
            <a:r>
              <a:rPr lang="en-US" i="1" dirty="0"/>
              <a:t>)</a:t>
            </a:r>
            <a:r>
              <a:rPr lang="en-US" dirty="0"/>
              <a:t> is the “per worker production function.” It shows how much output one worker could produce using </a:t>
            </a:r>
            <a:r>
              <a:rPr lang="en-US" b="1" i="1" dirty="0"/>
              <a:t>k</a:t>
            </a:r>
            <a:r>
              <a:rPr lang="en-US" dirty="0"/>
              <a:t> units of capital.  </a:t>
            </a:r>
          </a:p>
          <a:p>
            <a:pPr eaLnBrk="1" hangingPunct="1"/>
            <a:endParaRPr lang="en-US" dirty="0"/>
          </a:p>
          <a:p>
            <a:pPr eaLnBrk="1" hangingPunct="1"/>
            <a:r>
              <a:rPr lang="en-US" dirty="0"/>
              <a:t>You might want to point out that this is the same production function we worked with in Chapter 3. We’re just expressing it differently.  </a:t>
            </a:r>
          </a:p>
          <a:p>
            <a:pPr eaLnBrk="1" hangingPunct="1"/>
            <a:endParaRPr lang="en-US" dirty="0"/>
          </a:p>
        </p:txBody>
      </p:sp>
    </p:spTree>
    <p:extLst>
      <p:ext uri="{BB962C8B-B14F-4D97-AF65-F5344CB8AC3E}">
        <p14:creationId xmlns:p14="http://schemas.microsoft.com/office/powerpoint/2010/main" val="26970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a:t>Click to edit Master title style</a:t>
            </a:r>
            <a:endParaRPr lang="en-US" dirty="0"/>
          </a:p>
        </p:txBody>
      </p:sp>
    </p:spTree>
    <p:extLst>
      <p:ext uri="{BB962C8B-B14F-4D97-AF65-F5344CB8AC3E}">
        <p14:creationId xmlns:p14="http://schemas.microsoft.com/office/powerpoint/2010/main" val="66746956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
        <p:nvSpPr>
          <p:cNvPr id="5" name="Picture Placeholder 4"/>
          <p:cNvSpPr>
            <a:spLocks noGrp="1"/>
          </p:cNvSpPr>
          <p:nvPr>
            <p:ph type="pic" sz="quarter" idx="12"/>
          </p:nvPr>
        </p:nvSpPr>
        <p:spPr>
          <a:xfrm>
            <a:off x="1263650" y="2447925"/>
            <a:ext cx="1587500" cy="2608263"/>
          </a:xfrm>
        </p:spPr>
        <p:txBody>
          <a:bodyPr/>
          <a:lstStyle/>
          <a:p>
            <a:endParaRPr lang="en-US"/>
          </a:p>
        </p:txBody>
      </p:sp>
    </p:spTree>
    <p:extLst>
      <p:ext uri="{BB962C8B-B14F-4D97-AF65-F5344CB8AC3E}">
        <p14:creationId xmlns:p14="http://schemas.microsoft.com/office/powerpoint/2010/main" val="212801575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bg>
      <p:bgPr>
        <a:gradFill>
          <a:gsLst>
            <a:gs pos="100000">
              <a:srgbClr val="FCC425"/>
            </a:gs>
            <a:gs pos="0">
              <a:srgbClr val="FCC42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230776"/>
            <a:ext cx="8760823" cy="840377"/>
          </a:xfrm>
          <a:prstGeom prst="rect">
            <a:avLst/>
          </a:prstGeom>
          <a:noFill/>
          <a:ln>
            <a:noFill/>
          </a:ln>
          <a:effectLst>
            <a:outerShdw blurRad="63500" sx="102000" sy="102000" algn="ctr" rotWithShape="0">
              <a:prstClr val="black">
                <a:alpha val="40000"/>
              </a:prstClr>
            </a:outerShdw>
          </a:effectLst>
        </p:spPr>
        <p:txBody>
          <a:bodyPr/>
          <a:lstStyle>
            <a:lvl1pPr>
              <a:defRPr b="1">
                <a:solidFill>
                  <a:srgbClr val="006AA9"/>
                </a:solidFill>
                <a:latin typeface="Arial Narrow" panose="020B0606020202030204" pitchFamily="34" charset="0"/>
              </a:defRPr>
            </a:lvl1pPr>
          </a:lstStyle>
          <a:p>
            <a:r>
              <a:rPr lang="en-US"/>
              <a:t>Click to edit Master title style</a:t>
            </a:r>
            <a:endParaRPr lang="en-US" dirty="0"/>
          </a:p>
        </p:txBody>
      </p:sp>
      <p:sp>
        <p:nvSpPr>
          <p:cNvPr id="3" name="Round Same Side Corner Rectangle 2"/>
          <p:cNvSpPr/>
          <p:nvPr/>
        </p:nvSpPr>
        <p:spPr>
          <a:xfrm>
            <a:off x="182880" y="230270"/>
            <a:ext cx="8760823" cy="6475330"/>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p:cNvSpPr>
            <a:spLocks noGrp="1"/>
          </p:cNvSpPr>
          <p:nvPr>
            <p:ph type="body" sz="quarter" idx="10"/>
          </p:nvPr>
        </p:nvSpPr>
        <p:spPr>
          <a:xfrm>
            <a:off x="346785" y="1178729"/>
            <a:ext cx="8542002" cy="5290070"/>
          </a:xfrm>
          <a:prstGeom prst="rect">
            <a:avLst/>
          </a:prstGeom>
          <a:noFill/>
          <a:ln>
            <a:noFill/>
          </a:ln>
          <a:effectLst>
            <a:outerShdw blurRad="63500" sx="102000" sy="102000" algn="ctr" rotWithShape="0">
              <a:prstClr val="black">
                <a:alpha val="40000"/>
              </a:prstClr>
            </a:outerShdw>
          </a:effectLst>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182880" y="1124940"/>
            <a:ext cx="8733364" cy="1111"/>
          </a:xfrm>
          <a:prstGeom prst="line">
            <a:avLst/>
          </a:prstGeom>
          <a:ln w="57150">
            <a:solidFill>
              <a:srgbClr val="AF563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11951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100000">
              <a:srgbClr val="D1AD63"/>
            </a:gs>
            <a:gs pos="0">
              <a:srgbClr val="DFD3AB"/>
            </a:gs>
          </a:gsLst>
          <a:lin ang="5400000" scaled="1"/>
        </a:gra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ext Placeholder 2"/>
          <p:cNvSpPr>
            <a:spLocks noGrp="1"/>
          </p:cNvSpPr>
          <p:nvPr>
            <p:ph type="body" sz="quarter" idx="11"/>
          </p:nvPr>
        </p:nvSpPr>
        <p:spPr>
          <a:xfrm>
            <a:off x="1479550" y="4060825"/>
            <a:ext cx="20701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400800" y="6000750"/>
            <a:ext cx="146685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2"/>
          <p:cNvSpPr/>
          <p:nvPr userDrawn="1"/>
        </p:nvSpPr>
        <p:spPr>
          <a:xfrm>
            <a:off x="80660" y="57663"/>
            <a:ext cx="8890317"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119448"/>
            <a:ext cx="8734679" cy="0"/>
          </a:xfrm>
          <a:prstGeom prst="line">
            <a:avLst/>
          </a:prstGeom>
          <a:ln w="57150">
            <a:solidFill>
              <a:srgbClr val="E4EDD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9637" y="1112108"/>
            <a:ext cx="8624103"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04281" y="6712695"/>
            <a:ext cx="8709459" cy="0"/>
          </a:xfrm>
          <a:prstGeom prst="line">
            <a:avLst/>
          </a:prstGeom>
          <a:ln w="57150">
            <a:solidFill>
              <a:srgbClr val="E4EDD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913740" y="1104327"/>
            <a:ext cx="1660" cy="5608368"/>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0"/>
          </p:cNvCxnSpPr>
          <p:nvPr/>
        </p:nvCxnSpPr>
        <p:spPr>
          <a:xfrm>
            <a:off x="80660" y="107090"/>
            <a:ext cx="207318" cy="1005018"/>
          </a:xfrm>
          <a:prstGeom prst="line">
            <a:avLst/>
          </a:prstGeom>
          <a:ln w="57150">
            <a:solidFill>
              <a:srgbClr val="E4EDD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8736199" y="57663"/>
            <a:ext cx="177541" cy="1054445"/>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87978" y="1091970"/>
            <a:ext cx="1660" cy="5620725"/>
          </a:xfrm>
          <a:prstGeom prst="line">
            <a:avLst/>
          </a:prstGeom>
          <a:ln w="57150">
            <a:solidFill>
              <a:srgbClr val="E4EDD7"/>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8" idx="2"/>
          </p:cNvCxnSpPr>
          <p:nvPr/>
        </p:nvCxnSpPr>
        <p:spPr>
          <a:xfrm>
            <a:off x="241298" y="1104326"/>
            <a:ext cx="8729679" cy="0"/>
          </a:xfrm>
          <a:prstGeom prst="line">
            <a:avLst/>
          </a:prstGeom>
          <a:ln w="57150">
            <a:solidFill>
              <a:srgbClr val="3D6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able Placeholder 6"/>
          <p:cNvSpPr>
            <a:spLocks noGrp="1"/>
          </p:cNvSpPr>
          <p:nvPr>
            <p:ph type="tbl" sz="quarter" idx="12"/>
          </p:nvPr>
        </p:nvSpPr>
        <p:spPr>
          <a:xfrm>
            <a:off x="4141788" y="3913188"/>
            <a:ext cx="1868487" cy="1452562"/>
          </a:xfrm>
        </p:spPr>
        <p:txBody>
          <a:bodyPr/>
          <a:lstStyle/>
          <a:p>
            <a:endParaRPr lang="en-US"/>
          </a:p>
        </p:txBody>
      </p:sp>
      <p:sp>
        <p:nvSpPr>
          <p:cNvPr id="11" name="Picture Placeholder 10"/>
          <p:cNvSpPr>
            <a:spLocks noGrp="1"/>
          </p:cNvSpPr>
          <p:nvPr>
            <p:ph type="pic" sz="quarter" idx="13"/>
          </p:nvPr>
        </p:nvSpPr>
        <p:spPr>
          <a:xfrm>
            <a:off x="7450138" y="4181475"/>
            <a:ext cx="1143000" cy="1452563"/>
          </a:xfrm>
        </p:spPr>
        <p:txBody>
          <a:bodyPr/>
          <a:lstStyle/>
          <a:p>
            <a:endParaRPr lang="en-US"/>
          </a:p>
        </p:txBody>
      </p:sp>
    </p:spTree>
    <p:extLst>
      <p:ext uri="{BB962C8B-B14F-4D97-AF65-F5344CB8AC3E}">
        <p14:creationId xmlns:p14="http://schemas.microsoft.com/office/powerpoint/2010/main" val="140277622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1631398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3" name="Rounded Rectangle 2"/>
          <p:cNvSpPr/>
          <p:nvPr/>
        </p:nvSpPr>
        <p:spPr>
          <a:xfrm>
            <a:off x="198531" y="148046"/>
            <a:ext cx="8764353" cy="6583680"/>
          </a:xfrm>
          <a:prstGeom prst="roundRect">
            <a:avLst/>
          </a:prstGeom>
          <a:solidFill>
            <a:schemeClr val="bg1"/>
          </a:solidFill>
          <a:ln w="57150">
            <a:solidFill>
              <a:srgbClr val="A852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AA9"/>
              </a:solidFill>
            </a:endParaRPr>
          </a:p>
        </p:txBody>
      </p:sp>
      <p:sp>
        <p:nvSpPr>
          <p:cNvPr id="2" name="Title 1"/>
          <p:cNvSpPr>
            <a:spLocks noGrp="1"/>
          </p:cNvSpPr>
          <p:nvPr>
            <p:ph type="title"/>
          </p:nvPr>
        </p:nvSpPr>
        <p:spPr>
          <a:xfrm>
            <a:off x="513804" y="148046"/>
            <a:ext cx="8133805"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725488" y="2689225"/>
            <a:ext cx="1425575" cy="3509963"/>
          </a:xfrm>
        </p:spPr>
        <p:txBody>
          <a:bodyPr/>
          <a:lstStyle/>
          <a:p>
            <a:endParaRPr lang="en-US"/>
          </a:p>
        </p:txBody>
      </p:sp>
      <p:sp>
        <p:nvSpPr>
          <p:cNvPr id="7" name="Text Placeholder 6"/>
          <p:cNvSpPr>
            <a:spLocks noGrp="1"/>
          </p:cNvSpPr>
          <p:nvPr>
            <p:ph type="body" sz="quarter" idx="11"/>
          </p:nvPr>
        </p:nvSpPr>
        <p:spPr>
          <a:xfrm>
            <a:off x="1304925" y="1263650"/>
            <a:ext cx="2701925" cy="874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69740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estions">
    <p:bg>
      <p:bgPr>
        <a:gradFill>
          <a:gsLst>
            <a:gs pos="100000">
              <a:srgbClr val="006AA9"/>
            </a:gs>
            <a:gs pos="0">
              <a:srgbClr val="3D6667"/>
            </a:gs>
          </a:gsLst>
          <a:lin ang="5400000" scaled="1"/>
        </a:gradFill>
        <a:effectLst/>
      </p:bgPr>
    </p:bg>
    <p:spTree>
      <p:nvGrpSpPr>
        <p:cNvPr id="1" name=""/>
        <p:cNvGrpSpPr/>
        <p:nvPr/>
      </p:nvGrpSpPr>
      <p:grpSpPr>
        <a:xfrm>
          <a:off x="0" y="0"/>
          <a:ext cx="0" cy="0"/>
          <a:chOff x="0" y="0"/>
          <a:chExt cx="0" cy="0"/>
        </a:xfrm>
      </p:grpSpPr>
      <p:sp>
        <p:nvSpPr>
          <p:cNvPr id="9" name="Bevel 8"/>
          <p:cNvSpPr/>
          <p:nvPr/>
        </p:nvSpPr>
        <p:spPr>
          <a:xfrm>
            <a:off x="0" y="0"/>
            <a:ext cx="9144000" cy="6858000"/>
          </a:xfrm>
          <a:prstGeom prst="bevel">
            <a:avLst/>
          </a:prstGeom>
          <a:gradFill>
            <a:gsLst>
              <a:gs pos="100000">
                <a:srgbClr val="7C634D"/>
              </a:gs>
              <a:gs pos="0">
                <a:srgbClr val="9E263D"/>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2347784" y="2260933"/>
            <a:ext cx="5074992" cy="0"/>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838200"/>
            <a:ext cx="7467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1646704" y="2640071"/>
            <a:ext cx="5776071" cy="2752200"/>
          </a:xfrm>
          <a:noFill/>
          <a:ln>
            <a:noFill/>
          </a:ln>
        </p:spPr>
        <p:txBody>
          <a:bodyPr vert="horz" wrap="square" lIns="91440" tIns="45720" rIns="91440" bIns="45720" numCol="1" anchor="ctr" anchorCtr="0" compatLnSpc="1">
            <a:prstTxWarp prst="textNoShape">
              <a:avLst/>
            </a:prstTxWarp>
          </a:bodyPr>
          <a:lstStyle>
            <a:lvl1pPr>
              <a:lnSpc>
                <a:spcPts val="2800"/>
              </a:lnSpc>
              <a:spcAft>
                <a:spcPts val="1800"/>
              </a:spcAft>
              <a:defRPr lang="en-US" sz="2800" b="1" smtClean="0">
                <a:solidFill>
                  <a:srgbClr val="0067B3"/>
                </a:solidFill>
                <a:latin typeface="Arial Narrow" panose="020B0606020202030204" pitchFamily="34" charset="0"/>
              </a:defRPr>
            </a:lvl1pPr>
            <a:lvl2pPr>
              <a:defRPr lang="en-US" smtClean="0">
                <a:solidFill>
                  <a:schemeClr val="bg1"/>
                </a:solidFill>
              </a:defRPr>
            </a:lvl2pPr>
            <a:lvl3pPr>
              <a:defRPr lang="en-US" sz="2400" smtClean="0">
                <a:solidFill>
                  <a:schemeClr val="bg1"/>
                </a:solidFill>
              </a:defRPr>
            </a:lvl3pPr>
            <a:lvl4pPr>
              <a:defRPr lang="en-US" smtClean="0">
                <a:solidFill>
                  <a:schemeClr val="bg1"/>
                </a:solidFill>
              </a:defRPr>
            </a:lvl4pPr>
            <a:lvl5pPr>
              <a:defRPr lang="en-US">
                <a:solidFill>
                  <a:schemeClr val="bg1"/>
                </a:solidFill>
              </a:defRPr>
            </a:lvl5pPr>
          </a:lstStyle>
          <a:p>
            <a:pPr lvl="0" algn="ctr">
              <a:lnSpc>
                <a:spcPts val="2400"/>
              </a:lnSpc>
              <a:spcBef>
                <a:spcPts val="0"/>
              </a:spcBef>
              <a:spcAft>
                <a:spcPts val="600"/>
              </a:spcAft>
              <a:buFont typeface="Arial" panose="020B0604020202020204" pitchFamily="34" charset="0"/>
            </a:pPr>
            <a:r>
              <a:rPr lang="en-US"/>
              <a:t>Edit Master text styles</a:t>
            </a:r>
          </a:p>
        </p:txBody>
      </p:sp>
      <p:sp>
        <p:nvSpPr>
          <p:cNvPr id="6" name="Title 5"/>
          <p:cNvSpPr>
            <a:spLocks noGrp="1"/>
          </p:cNvSpPr>
          <p:nvPr>
            <p:ph type="title"/>
          </p:nvPr>
        </p:nvSpPr>
        <p:spPr>
          <a:xfrm>
            <a:off x="2557474" y="1774219"/>
            <a:ext cx="5174586" cy="486714"/>
          </a:xfrm>
        </p:spPr>
        <p:txBody>
          <a:bodyPr/>
          <a:lstStyle>
            <a:lvl1pPr algn="l">
              <a:defRPr>
                <a:solidFill>
                  <a:srgbClr val="0067B3"/>
                </a:solidFill>
                <a:latin typeface="Arial Narrow" panose="020B0606020202030204" pitchFamily="34" charset="0"/>
              </a:defRPr>
            </a:lvl1pPr>
          </a:lstStyle>
          <a:p>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5" y="1605556"/>
            <a:ext cx="1164437" cy="1310754"/>
          </a:xfrm>
          <a:prstGeom prst="rect">
            <a:avLst/>
          </a:prstGeom>
        </p:spPr>
      </p:pic>
    </p:spTree>
    <p:extLst>
      <p:ext uri="{BB962C8B-B14F-4D97-AF65-F5344CB8AC3E}">
        <p14:creationId xmlns:p14="http://schemas.microsoft.com/office/powerpoint/2010/main" val="170902487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7810507"/>
      </p:ext>
    </p:extLst>
  </p:cSld>
  <p:clrMapOvr>
    <a:masterClrMapping/>
  </p:clrMapOvr>
  <p:transition>
    <p:wipe dir="r"/>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dirty="0"/>
              <a:t>Click to edit Master title style</a:t>
            </a:r>
          </a:p>
        </p:txBody>
      </p:sp>
      <p:sp>
        <p:nvSpPr>
          <p:cNvPr id="3" name="Content Placeholder 2"/>
          <p:cNvSpPr>
            <a:spLocks noGrp="1"/>
          </p:cNvSpPr>
          <p:nvPr>
            <p:ph sz="quarter" idx="10"/>
          </p:nvPr>
        </p:nvSpPr>
        <p:spPr>
          <a:xfrm>
            <a:off x="4813300" y="381000"/>
            <a:ext cx="3981076" cy="909918"/>
          </a:xfrm>
        </p:spPr>
        <p:txBody>
          <a:bodyPr/>
          <a:lstStyle/>
          <a:p>
            <a:pPr lvl="0"/>
            <a:endParaRPr lang="en-US" dirty="0"/>
          </a:p>
        </p:txBody>
      </p:sp>
      <p:sp>
        <p:nvSpPr>
          <p:cNvPr id="6" name="Content Placeholder 5"/>
          <p:cNvSpPr>
            <a:spLocks noGrp="1"/>
          </p:cNvSpPr>
          <p:nvPr>
            <p:ph sz="quarter" idx="11"/>
          </p:nvPr>
        </p:nvSpPr>
        <p:spPr>
          <a:xfrm>
            <a:off x="5810250" y="6477000"/>
            <a:ext cx="3333750" cy="338554"/>
          </a:xfrm>
          <a:noFill/>
          <a:ln w="9525">
            <a:noFill/>
            <a:miter lim="800000"/>
            <a:headEnd/>
            <a:tailEnd/>
          </a:ln>
          <a:effectLst/>
        </p:spPr>
        <p:txBody>
          <a:bodyPr wrap="square">
            <a:spAutoFit/>
          </a:bodyPr>
          <a:lstStyle>
            <a:lvl1pPr>
              <a:defRPr lang="en-US" sz="1600" i="1" kern="1200" smtClean="0">
                <a:solidFill>
                  <a:srgbClr val="FFEAD5"/>
                </a:solidFill>
                <a:latin typeface="Arial" panose="020B0604020202020204" pitchFamily="34" charset="0"/>
                <a:cs typeface="Arial" panose="020B0604020202020204" pitchFamily="34" charset="0"/>
              </a:defRPr>
            </a:lvl1pPr>
            <a:lvl2pPr>
              <a:defRPr lang="en-US" sz="1800" kern="1200" smtClean="0">
                <a:solidFill>
                  <a:schemeClr val="tx1"/>
                </a:solidFill>
                <a:latin typeface="+mn-lt"/>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lvl="0" algn="ctr" defTabSz="914400" latinLnBrk="0">
              <a:spcBef>
                <a:spcPct val="50000"/>
              </a:spcBef>
            </a:pPr>
            <a:endParaRPr lang="en-US" dirty="0"/>
          </a:p>
        </p:txBody>
      </p:sp>
      <p:sp>
        <p:nvSpPr>
          <p:cNvPr id="5" name="Picture Placeholder 4">
            <a:extLst>
              <a:ext uri="{FF2B5EF4-FFF2-40B4-BE49-F238E27FC236}">
                <a16:creationId xmlns:a16="http://schemas.microsoft.com/office/drawing/2014/main" id="{862D5B62-23AA-43D6-8872-87AF168CFF10}"/>
              </a:ext>
            </a:extLst>
          </p:cNvPr>
          <p:cNvSpPr>
            <a:spLocks noGrp="1"/>
          </p:cNvSpPr>
          <p:nvPr>
            <p:ph type="pic" sz="quarter" idx="12"/>
          </p:nvPr>
        </p:nvSpPr>
        <p:spPr>
          <a:xfrm>
            <a:off x="684213" y="1033463"/>
            <a:ext cx="2033587" cy="1204912"/>
          </a:xfrm>
        </p:spPr>
        <p:txBody>
          <a:bodyPr/>
          <a:lstStyle/>
          <a:p>
            <a:endParaRPr lang="en-US"/>
          </a:p>
        </p:txBody>
      </p:sp>
      <p:sp>
        <p:nvSpPr>
          <p:cNvPr id="8" name="Picture Placeholder 7">
            <a:extLst>
              <a:ext uri="{FF2B5EF4-FFF2-40B4-BE49-F238E27FC236}">
                <a16:creationId xmlns:a16="http://schemas.microsoft.com/office/drawing/2014/main" id="{F217C94C-8F20-4F70-A40A-A05F0B55BBF6}"/>
              </a:ext>
            </a:extLst>
          </p:cNvPr>
          <p:cNvSpPr>
            <a:spLocks noGrp="1"/>
          </p:cNvSpPr>
          <p:nvPr>
            <p:ph type="pic" sz="quarter" idx="13"/>
          </p:nvPr>
        </p:nvSpPr>
        <p:spPr>
          <a:xfrm>
            <a:off x="4813300" y="2538413"/>
            <a:ext cx="3527425" cy="2930525"/>
          </a:xfrm>
        </p:spPr>
        <p:txBody>
          <a:bodyPr/>
          <a:lstStyle/>
          <a:p>
            <a:endParaRPr lang="en-US"/>
          </a:p>
        </p:txBody>
      </p:sp>
    </p:spTree>
    <p:extLst>
      <p:ext uri="{BB962C8B-B14F-4D97-AF65-F5344CB8AC3E}">
        <p14:creationId xmlns:p14="http://schemas.microsoft.com/office/powerpoint/2010/main" val="352087868"/>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spcBef>
                <a:spcPts val="0"/>
              </a:spcBef>
            </a:pPr>
            <a:r>
              <a:rPr lang="en-US" dirty="0"/>
              <a:t>Click to edit Master text style</a:t>
            </a:r>
          </a:p>
          <a:p>
            <a:pPr lvl="1">
              <a:buClr>
                <a:srgbClr val="7C634D"/>
              </a:buClr>
            </a:pPr>
            <a:r>
              <a:rPr lang="en-US" dirty="0"/>
              <a:t>Second level</a:t>
            </a:r>
          </a:p>
          <a:p>
            <a:pPr lvl="2">
              <a:buSzPct val="75000"/>
              <a:buFont typeface="Wingdings" panose="05000000000000000000" pitchFamily="2" charset="2"/>
              <a:buChar char="§"/>
            </a:pPr>
            <a:r>
              <a:rPr lang="en-US" dirty="0"/>
              <a:t>Third level</a:t>
            </a:r>
          </a:p>
          <a:p>
            <a:pPr lvl="4">
              <a:buClr>
                <a:srgbClr val="7C634D"/>
              </a:buClr>
            </a:pPr>
            <a:r>
              <a:rPr lang="en-US" dirty="0"/>
              <a:t>Fourth Level</a:t>
            </a:r>
          </a:p>
        </p:txBody>
      </p:sp>
      <p:sp>
        <p:nvSpPr>
          <p:cNvPr id="1026" name="Title Placeholder 1"/>
          <p:cNvSpPr>
            <a:spLocks noGrp="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10">
            <a:extLst>
              <a:ext uri="{FF2B5EF4-FFF2-40B4-BE49-F238E27FC236}">
                <a16:creationId xmlns:a16="http://schemas.microsoft.com/office/drawing/2014/main" id="{CA7BE932-3FA3-4689-9B4F-7AF646CC8596}"/>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3</a:t>
            </a:r>
            <a:r>
              <a:rPr lang="en-US" sz="1700" dirty="0">
                <a:solidFill>
                  <a:srgbClr val="198A46"/>
                </a:solidFill>
                <a:cs typeface="+mn-cs"/>
              </a:rPr>
              <a:t>  </a:t>
            </a:r>
            <a:r>
              <a:rPr lang="en-US" sz="2100" dirty="0">
                <a:solidFill>
                  <a:srgbClr val="198A46"/>
                </a:solidFill>
                <a:cs typeface="+mn-cs"/>
              </a:rPr>
              <a:t>National Income</a:t>
            </a:r>
          </a:p>
        </p:txBody>
      </p:sp>
      <p:sp>
        <p:nvSpPr>
          <p:cNvPr id="5" name="Rectangle 10">
            <a:extLst>
              <a:ext uri="{FF2B5EF4-FFF2-40B4-BE49-F238E27FC236}">
                <a16:creationId xmlns:a16="http://schemas.microsoft.com/office/drawing/2014/main" id="{20290441-3196-447C-9BF3-1C87E3CF2A73}"/>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a:t>
            </a:r>
            <a:r>
              <a:rPr lang="en-US" sz="1700" dirty="0">
                <a:solidFill>
                  <a:srgbClr val="198A46"/>
                </a:solidFill>
                <a:cs typeface="+mn-cs"/>
              </a:rPr>
              <a:t> </a:t>
            </a:r>
            <a:r>
              <a:rPr lang="en-US" sz="2100" dirty="0">
                <a:solidFill>
                  <a:srgbClr val="198A46"/>
                </a:solidFill>
                <a:cs typeface="+mn-cs"/>
              </a:rPr>
              <a:t>The Science of Macroeconomics</a:t>
            </a:r>
          </a:p>
        </p:txBody>
      </p:sp>
      <p:sp>
        <p:nvSpPr>
          <p:cNvPr id="6" name="Rectangle 10">
            <a:extLst>
              <a:ext uri="{FF2B5EF4-FFF2-40B4-BE49-F238E27FC236}">
                <a16:creationId xmlns:a16="http://schemas.microsoft.com/office/drawing/2014/main" id="{8115293F-56CB-4684-B650-1D37E8A91010}"/>
              </a:ext>
            </a:extLst>
          </p:cNvPr>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8</a:t>
            </a:r>
            <a:r>
              <a:rPr lang="en-US" sz="1700" dirty="0">
                <a:solidFill>
                  <a:srgbClr val="198A46"/>
                </a:solidFill>
                <a:cs typeface="+mn-cs"/>
              </a:rPr>
              <a:t>  </a:t>
            </a:r>
            <a:r>
              <a:rPr lang="en-US" sz="2100" dirty="0">
                <a:solidFill>
                  <a:srgbClr val="198A46"/>
                </a:solidFill>
                <a:cs typeface="+mn-cs"/>
              </a:rPr>
              <a:t>Economic Growth I</a:t>
            </a:r>
          </a:p>
        </p:txBody>
      </p:sp>
    </p:spTree>
    <p:extLst>
      <p:ext uri="{BB962C8B-B14F-4D97-AF65-F5344CB8AC3E}">
        <p14:creationId xmlns:p14="http://schemas.microsoft.com/office/powerpoint/2010/main" val="46611166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Lst>
  <p:transition>
    <p:wipe dir="r"/>
  </p:transition>
  <p:hf sldNum="0" hdr="0" dt="0"/>
  <p:txStyles>
    <p:titleStyle>
      <a:lvl1pPr algn="ctr" rtl="0" eaLnBrk="1" fontAlgn="base" hangingPunct="1">
        <a:spcBef>
          <a:spcPct val="0"/>
        </a:spcBef>
        <a:spcAft>
          <a:spcPct val="0"/>
        </a:spcAft>
        <a:defRPr lang="en-US" sz="2800" b="1" kern="1200">
          <a:solidFill>
            <a:srgbClr val="0067B3"/>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p:titleStyle>
    <p:body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6.xml"/><Relationship Id="rId7"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1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3.wmf"/><Relationship Id="rId3" Type="http://schemas.openxmlformats.org/officeDocument/2006/relationships/notesSlide" Target="../notesSlides/notesSlide30.xml"/><Relationship Id="rId7" Type="http://schemas.openxmlformats.org/officeDocument/2006/relationships/image" Target="../media/image20.wmf"/><Relationship Id="rId12" Type="http://schemas.openxmlformats.org/officeDocument/2006/relationships/oleObject" Target="../embeddings/oleObject9.bin"/><Relationship Id="rId17" Type="http://schemas.openxmlformats.org/officeDocument/2006/relationships/image" Target="../media/image25.wmf"/><Relationship Id="rId2" Type="http://schemas.openxmlformats.org/officeDocument/2006/relationships/slideLayout" Target="../slideLayouts/slideLayout5.xml"/><Relationship Id="rId16"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1.wmf"/><Relationship Id="rId1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35.w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hapter 8">
            <a:extLst>
              <a:ext uri="{FF2B5EF4-FFF2-40B4-BE49-F238E27FC236}">
                <a16:creationId xmlns:a16="http://schemas.microsoft.com/office/drawing/2014/main" id="{1415740F-30AE-4163-8641-1D0A5704EE48}"/>
              </a:ext>
            </a:extLst>
          </p:cNvPr>
          <p:cNvPicPr>
            <a:picLocks noGrp="1" noChangeAspect="1"/>
          </p:cNvPicPr>
          <p:nvPr>
            <p:ph type="pic" sz="quarter" idx="12"/>
          </p:nvPr>
        </p:nvPicPr>
        <p:blipFill>
          <a:blip r:embed="rId3"/>
          <a:stretch>
            <a:fillRect/>
          </a:stretch>
        </p:blipFill>
        <p:spPr>
          <a:xfrm>
            <a:off x="546130" y="589076"/>
            <a:ext cx="2406682" cy="2298304"/>
          </a:xfrm>
          <a:prstGeom prst="rect">
            <a:avLst/>
          </a:prstGeom>
          <a:noFill/>
          <a:ln>
            <a:noFill/>
          </a:ln>
        </p:spPr>
      </p:pic>
      <p:sp>
        <p:nvSpPr>
          <p:cNvPr id="2" name="Title 1">
            <a:extLst>
              <a:ext uri="{FF2B5EF4-FFF2-40B4-BE49-F238E27FC236}">
                <a16:creationId xmlns:a16="http://schemas.microsoft.com/office/drawing/2014/main" id="{EBFA2C66-C197-49BC-BA39-6A63FF09A094}"/>
              </a:ext>
            </a:extLst>
          </p:cNvPr>
          <p:cNvSpPr>
            <a:spLocks noGrp="1"/>
          </p:cNvSpPr>
          <p:nvPr>
            <p:ph type="title"/>
          </p:nvPr>
        </p:nvSpPr>
        <p:spPr>
          <a:xfrm>
            <a:off x="391702" y="2904568"/>
            <a:ext cx="2711348" cy="2334005"/>
          </a:xfrm>
        </p:spPr>
        <p:txBody>
          <a:bodyPr/>
          <a:lstStyle/>
          <a:p>
            <a:r>
              <a:rPr lang="en-US" dirty="0"/>
              <a:t>Economic Growth I: Capital Accumulation and Population Growth</a:t>
            </a:r>
            <a:endParaRPr lang="en-US" dirty="0">
              <a:latin typeface="Arial" pitchFamily="34" charset="0"/>
              <a:cs typeface="Arial" pitchFamily="34" charset="0"/>
            </a:endParaRPr>
          </a:p>
        </p:txBody>
      </p:sp>
      <p:sp>
        <p:nvSpPr>
          <p:cNvPr id="7" name="Content Placeholder 6"/>
          <p:cNvSpPr>
            <a:spLocks noGrp="1"/>
          </p:cNvSpPr>
          <p:nvPr>
            <p:ph sz="quarter" idx="10"/>
          </p:nvPr>
        </p:nvSpPr>
        <p:spPr>
          <a:xfrm>
            <a:off x="3621505" y="380999"/>
            <a:ext cx="5172871" cy="1101840"/>
          </a:xfrm>
          <a:noFill/>
        </p:spPr>
        <p:txBody>
          <a:bodyPr wrap="square" rtlCol="0">
            <a:spAutoFit/>
          </a:bodyPr>
          <a:lstStyle/>
          <a:p>
            <a:r>
              <a:rPr lang="en-US" sz="4400" kern="1200" dirty="0">
                <a:solidFill>
                  <a:schemeClr val="bg1"/>
                </a:solidFill>
                <a:latin typeface="Arial" panose="020B0604020202020204" pitchFamily="34" charset="0"/>
                <a:cs typeface="Arial" panose="020B0604020202020204" pitchFamily="34" charset="0"/>
              </a:rPr>
              <a:t>Macroeconomics</a:t>
            </a:r>
          </a:p>
          <a:p>
            <a:r>
              <a:rPr lang="en-US" sz="1800" i="1" kern="1200" dirty="0">
                <a:solidFill>
                  <a:schemeClr val="bg1"/>
                </a:solidFill>
                <a:latin typeface="Arial" panose="020B0604020202020204" pitchFamily="34" charset="0"/>
                <a:cs typeface="Arial" panose="020B0604020202020204" pitchFamily="34" charset="0"/>
              </a:rPr>
              <a:t>N. Gregory Mankiw</a:t>
            </a:r>
          </a:p>
        </p:txBody>
      </p:sp>
      <p:pic>
        <p:nvPicPr>
          <p:cNvPr id="11" name="Picture Placeholder 10" descr="The text cover image is an abstract, multi-colored design.">
            <a:extLst>
              <a:ext uri="{FF2B5EF4-FFF2-40B4-BE49-F238E27FC236}">
                <a16:creationId xmlns:a16="http://schemas.microsoft.com/office/drawing/2014/main" id="{DD560A3A-DBA7-425B-9864-7CBF64A3A91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3655024" y="1535944"/>
            <a:ext cx="4590032" cy="4590032"/>
          </a:xfrm>
          <a:prstGeom prst="rect">
            <a:avLst/>
          </a:prstGeom>
        </p:spPr>
      </p:pic>
      <p:sp>
        <p:nvSpPr>
          <p:cNvPr id="8" name="Content Placeholder 7"/>
          <p:cNvSpPr>
            <a:spLocks noGrp="1"/>
          </p:cNvSpPr>
          <p:nvPr>
            <p:ph sz="quarter" idx="11"/>
          </p:nvPr>
        </p:nvSpPr>
        <p:spPr>
          <a:xfrm>
            <a:off x="4969041" y="6477000"/>
            <a:ext cx="4174959" cy="338554"/>
          </a:xfrm>
        </p:spPr>
        <p:txBody>
          <a:bodyPr/>
          <a:lstStyle/>
          <a:p>
            <a:r>
              <a:rPr lang="en-US" dirty="0">
                <a:latin typeface="Arial" pitchFamily="34" charset="0"/>
                <a:cs typeface="Arial" pitchFamily="34" charset="0"/>
              </a:rPr>
              <a:t>© 2019 Worth Publishers, all rights reserved</a:t>
            </a:r>
          </a:p>
        </p:txBody>
      </p:sp>
    </p:spTree>
    <p:extLst>
      <p:ext uri="{BB962C8B-B14F-4D97-AF65-F5344CB8AC3E}">
        <p14:creationId xmlns:p14="http://schemas.microsoft.com/office/powerpoint/2010/main" val="185292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production function (2 of 2)</a:t>
            </a:r>
          </a:p>
        </p:txBody>
      </p:sp>
      <p:pic>
        <p:nvPicPr>
          <p:cNvPr id="8" name="Picture Placeholder 2" descr="This is a line graph to illustrate the production function. The Y axis is the output per worker(y). The X axis is the capital per worker (K). The Output f(k) line on the graph curves up from low output and capital per worker to high output and capital per work. The marginal product of capital (MPK) is located a third of the way up the line."/>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71697" y="1314674"/>
            <a:ext cx="7707276" cy="4631373"/>
          </a:xfrm>
          <a:prstGeom prst="rect">
            <a:avLst/>
          </a:prstGeom>
          <a:noFill/>
          <a:ln>
            <a:noFill/>
          </a:ln>
        </p:spPr>
      </p:pic>
      <p:sp>
        <p:nvSpPr>
          <p:cNvPr id="4" name="Content Placeholder 3"/>
          <p:cNvSpPr>
            <a:spLocks noGrp="1"/>
          </p:cNvSpPr>
          <p:nvPr>
            <p:ph type="body" sz="quarter" idx="11"/>
          </p:nvPr>
        </p:nvSpPr>
        <p:spPr>
          <a:xfrm>
            <a:off x="4495332" y="3591608"/>
            <a:ext cx="4310734" cy="839391"/>
          </a:xfrm>
          <a:solidFill>
            <a:srgbClr val="FFCCCC"/>
          </a:solidFill>
          <a:ln w="12700" cap="sq">
            <a:noFill/>
            <a:miter lim="800000"/>
            <a:headEnd type="none" w="sm" len="sm"/>
            <a:tailEnd type="none" w="sm" len="sm"/>
          </a:ln>
          <a:effectLst>
            <a:outerShdw blurRad="50800" dist="38100" dir="2700000" algn="tl" rotWithShape="0">
              <a:prstClr val="black">
                <a:alpha val="40000"/>
              </a:prstClr>
            </a:outerShdw>
          </a:effectLst>
        </p:spPr>
        <p:txBody>
          <a:bodyPr wrap="square" tIns="91440" bIns="91440">
            <a:spAutoFit/>
          </a:bodyPr>
          <a:lstStyle/>
          <a:p>
            <a:pPr eaLnBrk="0" hangingPunct="0">
              <a:spcBef>
                <a:spcPct val="50000"/>
              </a:spcBef>
            </a:pPr>
            <a:r>
              <a:rPr kumimoji="1" lang="en-US" dirty="0"/>
              <a:t>Note: This production function exhibits diminishing </a:t>
            </a:r>
            <a:r>
              <a:rPr kumimoji="1" lang="en-US" i="1" dirty="0"/>
              <a:t>MPK</a:t>
            </a:r>
            <a:r>
              <a:rPr kumimoji="1" lang="en-US" dirty="0"/>
              <a:t>.</a:t>
            </a:r>
          </a:p>
        </p:txBody>
      </p:sp>
    </p:spTree>
    <p:extLst>
      <p:ext uri="{BB962C8B-B14F-4D97-AF65-F5344CB8AC3E}">
        <p14:creationId xmlns:p14="http://schemas.microsoft.com/office/powerpoint/2010/main" val="1125774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The national income identity</a:t>
            </a:r>
            <a:endParaRPr lang="en-US" dirty="0"/>
          </a:p>
        </p:txBody>
      </p:sp>
      <p:sp>
        <p:nvSpPr>
          <p:cNvPr id="5" name="Content Placeholder 4"/>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(remember, no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 “per worker” terms:</a:t>
            </a:r>
          </a:p>
          <a:p>
            <a:pPr indent="795338">
              <a:spcBef>
                <a:spcPts val="600"/>
              </a:spcBef>
              <a:buClr>
                <a:schemeClr val="tx1"/>
              </a:buClr>
              <a:buSzPct val="100000"/>
            </a:pP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i="1" dirty="0" err="1">
                <a:latin typeface="Arial" panose="020B0604020202020204" pitchFamily="34" charset="0"/>
                <a:cs typeface="Arial" panose="020B0604020202020204" pitchFamily="34" charset="0"/>
              </a:rPr>
              <a:t>i</a:t>
            </a:r>
            <a:endParaRPr lang="en-US" dirty="0">
              <a:latin typeface="Arial" panose="020B0604020202020204" pitchFamily="34" charset="0"/>
              <a:cs typeface="Arial" panose="020B0604020202020204" pitchFamily="34" charset="0"/>
            </a:endParaRPr>
          </a:p>
          <a:p>
            <a:pPr indent="461963">
              <a:spcBef>
                <a:spcPts val="600"/>
              </a:spcBef>
              <a:buClr>
                <a:schemeClr val="tx1"/>
              </a:buClr>
              <a:buSzPct val="100000"/>
            </a:pPr>
            <a:r>
              <a:rPr lang="en-US" dirty="0">
                <a:latin typeface="Arial" panose="020B0604020202020204" pitchFamily="34" charset="0"/>
                <a:cs typeface="Arial" panose="020B0604020202020204" pitchFamily="34" charset="0"/>
              </a:rPr>
              <a:t>where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I </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00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consumption function</a:t>
            </a:r>
            <a:endParaRPr lang="en-US" dirty="0"/>
          </a:p>
        </p:txBody>
      </p:sp>
      <p:sp>
        <p:nvSpPr>
          <p:cNvPr id="4" name="Content Placeholder 3"/>
          <p:cNvSpPr>
            <a:spLocks noGrp="1"/>
          </p:cNvSpPr>
          <p:nvPr>
            <p:ph type="body" sz="quarter" idx="10"/>
          </p:nvPr>
        </p:nvSpPr>
        <p:spPr>
          <a:xfrm>
            <a:off x="478361" y="1219686"/>
            <a:ext cx="8094139" cy="5358824"/>
          </a:xfrm>
        </p:spPr>
        <p:txBody>
          <a:bodyPr/>
          <a:lstStyle/>
          <a:p>
            <a:pPr marL="342900" indent="-342900">
              <a:spcBef>
                <a:spcPts val="600"/>
              </a:spcBef>
              <a:buClr>
                <a:schemeClr val="tx1"/>
              </a:buClr>
              <a:buSzPct val="100000"/>
              <a:buFont typeface="Arial" pitchFamily="34" charset="0"/>
              <a:buChar char="•"/>
            </a:pP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the saving rate, the fraction of income that is saved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is an exogenous parameter)</a:t>
            </a:r>
            <a:endParaRPr lang="en-US" dirty="0">
              <a:solidFill>
                <a:srgbClr val="FF0000"/>
              </a:solidFill>
              <a:latin typeface="Arial" panose="020B0604020202020204" pitchFamily="34" charset="0"/>
              <a:cs typeface="Arial" panose="020B0604020202020204" pitchFamily="34" charset="0"/>
            </a:endParaRPr>
          </a:p>
          <a:p>
            <a:pPr>
              <a:spcBef>
                <a:spcPts val="600"/>
              </a:spcBef>
              <a:spcAft>
                <a:spcPts val="1200"/>
              </a:spcAft>
              <a:buClr>
                <a:schemeClr val="tx1"/>
              </a:buClr>
              <a:buSzPct val="100000"/>
            </a:pPr>
            <a:r>
              <a:rPr lang="en-US" dirty="0">
                <a:solidFill>
                  <a:srgbClr val="FF0000"/>
                </a:solidFill>
                <a:latin typeface="Arial" panose="020B0604020202020204" pitchFamily="34" charset="0"/>
                <a:cs typeface="Arial" panose="020B0604020202020204" pitchFamily="34" charset="0"/>
              </a:rPr>
              <a:t>Note: </a:t>
            </a:r>
            <a:r>
              <a:rPr lang="en-US" b="1" i="1" dirty="0">
                <a:solidFill>
                  <a:srgbClr val="FF0000"/>
                </a:solidFill>
                <a:latin typeface="Arial" panose="020B0604020202020204" pitchFamily="34" charset="0"/>
                <a:cs typeface="Arial" panose="020B0604020202020204" pitchFamily="34" charset="0"/>
              </a:rPr>
              <a:t>s</a:t>
            </a:r>
            <a:r>
              <a:rPr lang="en-US" dirty="0">
                <a:solidFill>
                  <a:srgbClr val="FF0000"/>
                </a:solidFill>
                <a:latin typeface="Arial" panose="020B0604020202020204" pitchFamily="34" charset="0"/>
                <a:cs typeface="Arial" panose="020B0604020202020204" pitchFamily="34" charset="0"/>
              </a:rPr>
              <a:t> is the </a:t>
            </a:r>
            <a:r>
              <a:rPr lang="en-US" i="1" dirty="0">
                <a:solidFill>
                  <a:srgbClr val="FF0000"/>
                </a:solidFill>
                <a:latin typeface="Arial" panose="020B0604020202020204" pitchFamily="34" charset="0"/>
                <a:cs typeface="Arial" panose="020B0604020202020204" pitchFamily="34" charset="0"/>
              </a:rPr>
              <a:t>only</a:t>
            </a:r>
            <a:r>
              <a:rPr lang="en-US" dirty="0">
                <a:solidFill>
                  <a:srgbClr val="FF0000"/>
                </a:solidFill>
                <a:latin typeface="Arial" panose="020B0604020202020204" pitchFamily="34" charset="0"/>
                <a:cs typeface="Arial" panose="020B0604020202020204" pitchFamily="34" charset="0"/>
              </a:rPr>
              <a:t> lowercase variable that is </a:t>
            </a:r>
            <a:r>
              <a:rPr lang="en-US" i="1" dirty="0">
                <a:solidFill>
                  <a:srgbClr val="FF0000"/>
                </a:solidFill>
                <a:latin typeface="Arial" panose="020B0604020202020204" pitchFamily="34" charset="0"/>
                <a:cs typeface="Arial" panose="020B0604020202020204" pitchFamily="34" charset="0"/>
              </a:rPr>
              <a:t>not equal to</a:t>
            </a:r>
            <a:r>
              <a:rPr lang="en-US" dirty="0">
                <a:solidFill>
                  <a:srgbClr val="FF0000"/>
                </a:solidFill>
                <a:latin typeface="Arial" panose="020B0604020202020204" pitchFamily="34" charset="0"/>
                <a:cs typeface="Arial" panose="020B0604020202020204" pitchFamily="34" charset="0"/>
              </a:rPr>
              <a:t> its uppercase version divided by </a:t>
            </a:r>
            <a:r>
              <a:rPr lang="en-US" b="1" i="1" dirty="0">
                <a:solidFill>
                  <a:srgbClr val="FF0000"/>
                </a:solidFill>
                <a:latin typeface="Arial" panose="020B0604020202020204" pitchFamily="34" charset="0"/>
                <a:cs typeface="Arial" panose="020B0604020202020204" pitchFamily="34" charset="0"/>
              </a:rPr>
              <a:t>L</a:t>
            </a:r>
          </a:p>
          <a:p>
            <a:pPr marL="342900" indent="-342900">
              <a:spcBef>
                <a:spcPts val="6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Consumption function: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(per worker)</a:t>
            </a:r>
          </a:p>
        </p:txBody>
      </p:sp>
    </p:spTree>
    <p:extLst>
      <p:ext uri="{BB962C8B-B14F-4D97-AF65-F5344CB8AC3E}">
        <p14:creationId xmlns:p14="http://schemas.microsoft.com/office/powerpoint/2010/main" val="48621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Saving and investment</a:t>
            </a:r>
            <a:endParaRPr lang="en-US" dirty="0"/>
          </a:p>
        </p:txBody>
      </p:sp>
      <p:sp>
        <p:nvSpPr>
          <p:cNvPr id="6" name="Content Placeholder 5"/>
          <p:cNvSpPr>
            <a:spLocks noGrp="1"/>
          </p:cNvSpPr>
          <p:nvPr>
            <p:ph type="body" sz="quarter" idx="10"/>
          </p:nvPr>
        </p:nvSpPr>
        <p:spPr/>
        <p:txBody>
          <a:bodyPr/>
          <a:lstStyle/>
          <a:p>
            <a:pPr marL="342900" indent="-342900">
              <a:spcBef>
                <a:spcPct val="20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Saving (per worker) =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a:t>
            </a:r>
            <a:endParaRPr lang="en-US" dirty="0">
              <a:latin typeface="Arial" panose="020B0604020202020204" pitchFamily="34" charset="0"/>
              <a:cs typeface="Arial" panose="020B0604020202020204" pitchFamily="34" charset="0"/>
            </a:endParaRPr>
          </a:p>
          <a:p>
            <a:pPr indent="3081338">
              <a:spcBef>
                <a:spcPct val="20000"/>
              </a:spcBef>
              <a:buClr>
                <a:schemeClr val="tx1"/>
              </a:buClr>
              <a:buSzPct val="100000"/>
            </a:pP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y </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y</a:t>
            </a:r>
            <a:endParaRPr lang="en-US" dirty="0">
              <a:latin typeface="Arial" panose="020B0604020202020204" pitchFamily="34" charset="0"/>
              <a:cs typeface="Arial" panose="020B0604020202020204" pitchFamily="34" charset="0"/>
            </a:endParaRPr>
          </a:p>
          <a:p>
            <a:pPr indent="3081338">
              <a:spcBef>
                <a:spcPct val="20000"/>
              </a:spcBef>
              <a:buClr>
                <a:schemeClr val="tx1"/>
              </a:buClr>
              <a:buSzPct val="100000"/>
            </a:pPr>
            <a:r>
              <a:rPr lang="en-US"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sy</a:t>
            </a:r>
            <a:endParaRPr lang="en-US" dirty="0">
              <a:latin typeface="Arial" panose="020B0604020202020204" pitchFamily="34" charset="0"/>
              <a:cs typeface="Arial" panose="020B0604020202020204" pitchFamily="34" charset="0"/>
            </a:endParaRPr>
          </a:p>
          <a:p>
            <a:pPr marL="342900" indent="-342900">
              <a:lnSpc>
                <a:spcPct val="120000"/>
              </a:lnSpc>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National income identity is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i</a:t>
            </a:r>
            <a:endParaRPr lang="en-US" dirty="0">
              <a:latin typeface="Arial" panose="020B0604020202020204" pitchFamily="34" charset="0"/>
              <a:cs typeface="Arial" panose="020B0604020202020204" pitchFamily="34" charset="0"/>
            </a:endParaRPr>
          </a:p>
          <a:p>
            <a:pPr marL="342900" lvl="1" indent="0">
              <a:lnSpc>
                <a:spcPct val="125000"/>
              </a:lnSpc>
              <a:spcBef>
                <a:spcPct val="15000"/>
              </a:spcBef>
              <a:buClr>
                <a:schemeClr val="tx1"/>
              </a:buClr>
              <a:buNone/>
            </a:pPr>
            <a:r>
              <a:rPr lang="en-US" dirty="0">
                <a:latin typeface="Arial" panose="020B0604020202020204" pitchFamily="34" charset="0"/>
                <a:cs typeface="Arial" panose="020B0604020202020204" pitchFamily="34" charset="0"/>
              </a:rPr>
              <a:t>Rearrange to get </a:t>
            </a:r>
            <a:r>
              <a:rPr lang="en-US" b="1" i="1"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sy</a:t>
            </a:r>
            <a:endParaRPr lang="en-US" dirty="0">
              <a:latin typeface="Arial" panose="020B0604020202020204" pitchFamily="34" charset="0"/>
              <a:cs typeface="Arial" panose="020B0604020202020204" pitchFamily="34" charset="0"/>
            </a:endParaRPr>
          </a:p>
          <a:p>
            <a:pPr marL="692150" lvl="2" indent="0">
              <a:lnSpc>
                <a:spcPct val="125000"/>
              </a:lnSpc>
              <a:spcBef>
                <a:spcPct val="15000"/>
              </a:spcBef>
              <a:buClr>
                <a:schemeClr val="tx1"/>
              </a:buClr>
              <a:buNone/>
            </a:pPr>
            <a:r>
              <a:rPr lang="en-US" sz="2400" i="1" dirty="0"/>
              <a:t>(investment = saving, as in Chapter 3!)</a:t>
            </a:r>
          </a:p>
          <a:p>
            <a:pPr marL="342900" indent="-342900">
              <a:lnSpc>
                <a:spcPct val="110000"/>
              </a:lnSpc>
              <a:spcBef>
                <a:spcPct val="700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Using the results above,</a:t>
            </a:r>
          </a:p>
          <a:p>
            <a:pPr indent="1768475">
              <a:lnSpc>
                <a:spcPct val="110000"/>
              </a:lnSpc>
              <a:spcBef>
                <a:spcPct val="70000"/>
              </a:spcBef>
              <a:buClr>
                <a:schemeClr val="tx1"/>
              </a:buClr>
              <a:buSzPct val="100000"/>
            </a:pPr>
            <a:r>
              <a:rPr lang="en-US" b="1" i="1"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a:t>
            </a:r>
            <a:r>
              <a:rPr lang="en-US" b="1" i="1" dirty="0" err="1">
                <a:latin typeface="Arial" panose="020B0604020202020204" pitchFamily="34" charset="0"/>
                <a:cs typeface="Arial" panose="020B0604020202020204" pitchFamily="34" charset="0"/>
              </a:rPr>
              <a:t>sy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sf</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a:t>
            </a:r>
            <a:r>
              <a:rPr lang="en-US"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3238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consumption, and investment</a:t>
            </a:r>
          </a:p>
        </p:txBody>
      </p:sp>
      <p:pic>
        <p:nvPicPr>
          <p:cNvPr id="7" name="Picture Placeholder 3" descr="This is a line graph to show the relationship between output, consumption, and investment. The Y axis is the output per worker(y). The X axis is the capital per worker (K). The Output f(k) line on the graph curves up from low output and capital per worker to high output and capital per worker. The investment, sf (k) line runs from low output and capital per worker, to high capital per worker, with only a small increase in output. The gap between the X axis and the investment sf (K) line is the investment per worker (i). The gap between the output f(k) and investment sf(k) line is the consumption per worker (c). The gap between the output f(K) line and the X axis is the output per worker (y). "/>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11765" y="1307967"/>
            <a:ext cx="7751778" cy="4559455"/>
          </a:xfrm>
          <a:prstGeom prst="rect">
            <a:avLst/>
          </a:prstGeom>
          <a:noFill/>
          <a:ln>
            <a:noFill/>
          </a:ln>
        </p:spPr>
      </p:pic>
    </p:spTree>
    <p:extLst>
      <p:ext uri="{BB962C8B-B14F-4D97-AF65-F5344CB8AC3E}">
        <p14:creationId xmlns:p14="http://schemas.microsoft.com/office/powerpoint/2010/main" val="137096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D97D40-8DE0-4328-92CC-422198BC4212}"/>
              </a:ext>
            </a:extLst>
          </p:cNvPr>
          <p:cNvSpPr>
            <a:spLocks noGrp="1"/>
          </p:cNvSpPr>
          <p:nvPr>
            <p:ph type="title"/>
          </p:nvPr>
        </p:nvSpPr>
        <p:spPr/>
        <p:txBody>
          <a:bodyPr/>
          <a:lstStyle/>
          <a:p>
            <a:r>
              <a:rPr lang="en-US" dirty="0"/>
              <a:t>Depreciation</a:t>
            </a:r>
          </a:p>
        </p:txBody>
      </p:sp>
      <p:pic>
        <p:nvPicPr>
          <p:cNvPr id="6" name="Picture Placeholder 2" descr="This is line graph to depict depreciation.  The Y axis is the depreciation per worker (delta k). The X axis is the capital per worker. The line is the depreciation (delta k). It is a straight diagonal line that runs from low depreciation and capital to high depreciation and capital. "/>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201210" y="1165225"/>
            <a:ext cx="6705046" cy="3279377"/>
          </a:xfrm>
          <a:prstGeom prst="rect">
            <a:avLst/>
          </a:prstGeom>
          <a:noFill/>
          <a:ln>
            <a:noFill/>
          </a:ln>
        </p:spPr>
      </p:pic>
      <p:sp>
        <p:nvSpPr>
          <p:cNvPr id="3" name="Content Placeholder 2"/>
          <p:cNvSpPr>
            <a:spLocks noGrp="1"/>
          </p:cNvSpPr>
          <p:nvPr>
            <p:ph type="body" sz="quarter" idx="11"/>
          </p:nvPr>
        </p:nvSpPr>
        <p:spPr>
          <a:xfrm>
            <a:off x="1676091" y="4901890"/>
            <a:ext cx="5791818" cy="1408733"/>
          </a:xfrm>
          <a:solidFill>
            <a:srgbClr val="FFCCCC"/>
          </a:solidFill>
          <a:ln w="9525">
            <a:noFill/>
            <a:miter lim="800000"/>
            <a:headEnd/>
            <a:tailEnd/>
          </a:ln>
          <a:effectLst>
            <a:outerShdw blurRad="50800" dist="38100" dir="2700000" algn="tl" rotWithShape="0">
              <a:prstClr val="black">
                <a:alpha val="40000"/>
              </a:prstClr>
            </a:outerShdw>
          </a:effectLst>
        </p:spPr>
        <p:txBody>
          <a:bodyPr lIns="92075" tIns="46038" rIns="92075" bIns="46038"/>
          <a:lstStyle/>
          <a:p>
            <a:pPr marL="342900" lvl="1" indent="0">
              <a:buNone/>
            </a:pPr>
            <a:r>
              <a:rPr lang="en-US" dirty="0">
                <a:latin typeface="Arial" panose="020B0604020202020204" pitchFamily="34" charset="0"/>
                <a:cs typeface="Arial" panose="020B0604020202020204" pitchFamily="34" charset="0"/>
              </a:rPr>
              <a:t>δ</a:t>
            </a:r>
            <a:r>
              <a:rPr lang="en-US" dirty="0">
                <a:latin typeface="Arial" panose="020B0604020202020204" pitchFamily="34" charset="0"/>
                <a:cs typeface="Arial" panose="020B0604020202020204" pitchFamily="34" charset="0"/>
                <a:sym typeface="Symbol" pitchFamily="18" charset="2"/>
              </a:rPr>
              <a:t> = the rate of depreciation</a:t>
            </a:r>
          </a:p>
          <a:p>
            <a:pPr marL="625475" lvl="1" indent="-282575">
              <a:buNone/>
            </a:pPr>
            <a:r>
              <a:rPr lang="en-US" dirty="0">
                <a:latin typeface="Arial" panose="020B0604020202020204" pitchFamily="34" charset="0"/>
                <a:cs typeface="Arial" panose="020B0604020202020204" pitchFamily="34" charset="0"/>
                <a:sym typeface="Symbol" pitchFamily="18" charset="2"/>
              </a:rPr>
              <a:t>= the fraction of the capital stock that wears out each period</a:t>
            </a:r>
          </a:p>
        </p:txBody>
      </p:sp>
    </p:spTree>
    <p:extLst>
      <p:ext uri="{BB962C8B-B14F-4D97-AF65-F5344CB8AC3E}">
        <p14:creationId xmlns:p14="http://schemas.microsoft.com/office/powerpoint/2010/main" val="667416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Capital accumulation</a:t>
            </a:r>
            <a:endParaRPr lang="en-US" dirty="0"/>
          </a:p>
        </p:txBody>
      </p:sp>
      <p:sp>
        <p:nvSpPr>
          <p:cNvPr id="7" name="Content Placeholder 6"/>
          <p:cNvSpPr>
            <a:spLocks noGrp="1"/>
          </p:cNvSpPr>
          <p:nvPr>
            <p:ph type="body" sz="quarter" idx="10"/>
          </p:nvPr>
        </p:nvSpPr>
        <p:spPr>
          <a:xfrm>
            <a:off x="478361" y="1338954"/>
            <a:ext cx="8326006" cy="1106071"/>
          </a:xfrm>
        </p:spPr>
        <p:txBody>
          <a:bodyPr/>
          <a:lstStyle/>
          <a:p>
            <a:pPr algn="ctr"/>
            <a:r>
              <a:rPr lang="en-US" i="1" dirty="0">
                <a:solidFill>
                  <a:srgbClr val="0000FF"/>
                </a:solidFill>
              </a:rPr>
              <a:t>The basic idea: Investment increases the capital stock; depreciation reduces it.</a:t>
            </a:r>
          </a:p>
        </p:txBody>
      </p:sp>
      <p:sp>
        <p:nvSpPr>
          <p:cNvPr id="8" name="Content Placeholder 7"/>
          <p:cNvSpPr>
            <a:spLocks noGrp="1"/>
          </p:cNvSpPr>
          <p:nvPr>
            <p:ph type="body" sz="quarter" idx="11"/>
          </p:nvPr>
        </p:nvSpPr>
        <p:spPr>
          <a:xfrm>
            <a:off x="867722" y="2584170"/>
            <a:ext cx="7774912" cy="1709534"/>
          </a:xfrm>
        </p:spPr>
        <p:txBody>
          <a:bodyPr/>
          <a:lstStyle/>
          <a:p>
            <a:pPr marL="342900" indent="-342900">
              <a:lnSpc>
                <a:spcPct val="105000"/>
              </a:lnSpc>
              <a:buClr>
                <a:srgbClr val="008080"/>
              </a:buClr>
              <a:buSzPct val="120000"/>
              <a:tabLst>
                <a:tab pos="1436688" algn="l"/>
                <a:tab pos="3824288" algn="l"/>
                <a:tab pos="6169025" algn="l"/>
              </a:tabLst>
            </a:pPr>
            <a:r>
              <a:rPr lang="en-US" dirty="0">
                <a:latin typeface="Arial" panose="020B0604020202020204" pitchFamily="34" charset="0"/>
                <a:cs typeface="Arial" panose="020B0604020202020204" pitchFamily="34" charset="0"/>
              </a:rPr>
              <a:t>change in capital stock = investment – depreciation</a:t>
            </a:r>
          </a:p>
          <a:p>
            <a:pPr marL="342900" indent="2400300">
              <a:lnSpc>
                <a:spcPct val="105000"/>
              </a:lnSpc>
              <a:spcAft>
                <a:spcPts val="1200"/>
              </a:spcAft>
              <a:buClr>
                <a:srgbClr val="008080"/>
              </a:buClr>
              <a:buSzPct val="120000"/>
              <a:tabLst>
                <a:tab pos="1436688" algn="l"/>
                <a:tab pos="3824288" algn="l"/>
                <a:tab pos="6169025" algn="l"/>
              </a:tabLst>
            </a:pP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k</a:t>
            </a:r>
            <a:r>
              <a:rPr lang="en-US" dirty="0">
                <a:latin typeface="Arial" panose="020B0604020202020204" pitchFamily="34" charset="0"/>
                <a:cs typeface="Arial" panose="020B0604020202020204" pitchFamily="34" charset="0"/>
                <a:sym typeface="Symbol" pitchFamily="18" charset="2"/>
              </a:rPr>
              <a:t> = </a:t>
            </a:r>
            <a:r>
              <a:rPr lang="en-US" b="1" i="1" dirty="0" err="1">
                <a:latin typeface="Arial" panose="020B0604020202020204" pitchFamily="34" charset="0"/>
                <a:cs typeface="Arial" panose="020B0604020202020204" pitchFamily="34" charset="0"/>
              </a:rPr>
              <a:t>i</a:t>
            </a:r>
            <a:r>
              <a:rPr lang="en-US" b="1"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rPr>
              <a:t>k</a:t>
            </a:r>
          </a:p>
          <a:p>
            <a:pPr marL="342900" indent="571500">
              <a:lnSpc>
                <a:spcPct val="105000"/>
              </a:lnSpc>
              <a:buClr>
                <a:srgbClr val="008080"/>
              </a:buClr>
              <a:buSzPct val="120000"/>
              <a:tabLst>
                <a:tab pos="1436688" algn="l"/>
                <a:tab pos="3824288" algn="l"/>
                <a:tab pos="6169025" algn="l"/>
              </a:tabLst>
            </a:pPr>
            <a:r>
              <a:rPr lang="en-US" dirty="0">
                <a:latin typeface="Arial" panose="020B0604020202020204" pitchFamily="34" charset="0"/>
                <a:cs typeface="Arial" panose="020B0604020202020204" pitchFamily="34" charset="0"/>
                <a:sym typeface="Symbol" pitchFamily="18" charset="2"/>
              </a:rPr>
              <a:t>Since </a:t>
            </a:r>
            <a:r>
              <a:rPr lang="en-US" b="1" i="1"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sf</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a:t>
            </a:r>
            <a:r>
              <a:rPr lang="en-US" i="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this becomes:</a:t>
            </a:r>
          </a:p>
        </p:txBody>
      </p:sp>
      <p:pic>
        <p:nvPicPr>
          <p:cNvPr id="28674" name="Picture 2" descr="An equation reads, delta (upper case) K equals sf (k) minus delta (lower case) 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2" y="4691063"/>
            <a:ext cx="50958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54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237721-D765-4B3F-AF18-2DAB4D5E2F18}"/>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equation of motion fork</a:t>
            </a:r>
          </a:p>
        </p:txBody>
      </p:sp>
      <p:pic>
        <p:nvPicPr>
          <p:cNvPr id="5" name="Picture 2" descr="An equation reads, delta (upper case) K equals sf (k) minus delta (lower case) 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1" y="1604963"/>
            <a:ext cx="50958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type="body" sz="quarter" idx="10"/>
          </p:nvPr>
        </p:nvSpPr>
        <p:spPr>
          <a:xfrm>
            <a:off x="478361" y="3068340"/>
            <a:ext cx="8326006" cy="3332436"/>
          </a:xfrm>
        </p:spPr>
        <p:txBody>
          <a:bodyPr/>
          <a:lstStyle/>
          <a:p>
            <a:pPr marL="342900" indent="-342900">
              <a:spcBef>
                <a:spcPts val="600"/>
              </a:spcBef>
              <a:buClr>
                <a:schemeClr val="tx1"/>
              </a:buClr>
              <a:buSzPct val="100000"/>
              <a:buFont typeface="Arial" pitchFamily="34" charset="0"/>
              <a:buChar char="•"/>
              <a:tabLst>
                <a:tab pos="4059238" algn="r"/>
                <a:tab pos="4395788" algn="l"/>
              </a:tabLst>
            </a:pPr>
            <a:r>
              <a:rPr lang="en-US" dirty="0">
                <a:latin typeface="Arial" panose="020B0604020202020204" pitchFamily="34" charset="0"/>
                <a:cs typeface="Arial" panose="020B0604020202020204" pitchFamily="34" charset="0"/>
              </a:rPr>
              <a:t>The Solow model’s central equation</a:t>
            </a:r>
          </a:p>
          <a:p>
            <a:pPr marL="342900" indent="-342900">
              <a:spcBef>
                <a:spcPts val="600"/>
              </a:spcBef>
              <a:buClr>
                <a:schemeClr val="tx1"/>
              </a:buClr>
              <a:buSzPct val="100000"/>
              <a:buFont typeface="Arial" pitchFamily="34" charset="0"/>
              <a:buChar char="•"/>
              <a:tabLst>
                <a:tab pos="4059238" algn="r"/>
                <a:tab pos="4395788" algn="l"/>
              </a:tabLst>
            </a:pPr>
            <a:r>
              <a:rPr lang="en-US" dirty="0">
                <a:latin typeface="Arial" panose="020B0604020202020204" pitchFamily="34" charset="0"/>
                <a:cs typeface="Arial" panose="020B0604020202020204" pitchFamily="34" charset="0"/>
              </a:rPr>
              <a:t>Determines behavior of capital over time . . .</a:t>
            </a:r>
          </a:p>
          <a:p>
            <a:pPr marL="342900" indent="-342900">
              <a:spcBef>
                <a:spcPts val="600"/>
              </a:spcBef>
              <a:buClr>
                <a:schemeClr val="tx1"/>
              </a:buClr>
              <a:buSzPct val="100000"/>
              <a:buFont typeface="Arial" pitchFamily="34" charset="0"/>
              <a:buChar char="•"/>
              <a:tabLst>
                <a:tab pos="4059238" algn="r"/>
                <a:tab pos="4395788" algn="l"/>
              </a:tabLst>
            </a:pPr>
            <a:r>
              <a:rPr lang="en-US" dirty="0">
                <a:latin typeface="Arial" panose="020B0604020202020204" pitchFamily="34" charset="0"/>
                <a:cs typeface="Arial" panose="020B0604020202020204" pitchFamily="34" charset="0"/>
              </a:rPr>
              <a:t>. . . which, in turn, determines behavior of all the other endogenous variables because they all depend on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a:t>
            </a:r>
          </a:p>
          <a:p>
            <a:pPr marL="342900" indent="-342900">
              <a:spcBef>
                <a:spcPts val="600"/>
              </a:spcBef>
              <a:buClr>
                <a:schemeClr val="tx1"/>
              </a:buClr>
              <a:buSzPct val="100000"/>
              <a:buFont typeface="Arial" pitchFamily="34" charset="0"/>
              <a:buChar char="•"/>
              <a:tabLst>
                <a:tab pos="4059238" algn="r"/>
                <a:tab pos="4395788" algn="l"/>
              </a:tabLst>
            </a:pPr>
            <a:r>
              <a:rPr lang="en-US" dirty="0">
                <a:latin typeface="Arial" panose="020B0604020202020204" pitchFamily="34" charset="0"/>
                <a:cs typeface="Arial" panose="020B0604020202020204" pitchFamily="34" charset="0"/>
              </a:rPr>
              <a:t>Example:</a:t>
            </a:r>
          </a:p>
          <a:p>
            <a:pPr indent="2400300">
              <a:spcBef>
                <a:spcPts val="600"/>
              </a:spcBef>
              <a:buClr>
                <a:schemeClr val="tx1"/>
              </a:buClr>
              <a:buSzPct val="100000"/>
              <a:tabLst>
                <a:tab pos="4059238" algn="r"/>
                <a:tab pos="4395788" algn="l"/>
              </a:tabLst>
            </a:pPr>
            <a:r>
              <a:rPr lang="en-US" dirty="0">
                <a:latin typeface="Arial" panose="020B0604020202020204" pitchFamily="34" charset="0"/>
                <a:cs typeface="Arial" panose="020B0604020202020204" pitchFamily="34" charset="0"/>
              </a:rPr>
              <a:t>income per person: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f(k)</a:t>
            </a:r>
          </a:p>
          <a:p>
            <a:pPr indent="1428750">
              <a:spcBef>
                <a:spcPts val="600"/>
              </a:spcBef>
              <a:buClr>
                <a:schemeClr val="tx1"/>
              </a:buClr>
              <a:buSzPct val="100000"/>
              <a:tabLst>
                <a:tab pos="4059238" algn="r"/>
                <a:tab pos="4395788" algn="l"/>
              </a:tabLst>
            </a:pPr>
            <a:r>
              <a:rPr lang="en-US" dirty="0">
                <a:latin typeface="Arial" panose="020B0604020202020204" pitchFamily="34" charset="0"/>
                <a:cs typeface="Arial" panose="020B0604020202020204" pitchFamily="34" charset="0"/>
              </a:rPr>
              <a:t>consumption per person: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f</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a:t>
            </a:r>
            <a:r>
              <a:rPr lang="en-US"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511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237721-D765-4B3F-AF18-2DAB4D5E2F18}"/>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steady state, part 1</a:t>
            </a:r>
          </a:p>
        </p:txBody>
      </p:sp>
      <p:sp>
        <p:nvSpPr>
          <p:cNvPr id="2" name="Content Placeholder 1"/>
          <p:cNvSpPr>
            <a:spLocks noGrp="1"/>
          </p:cNvSpPr>
          <p:nvPr>
            <p:ph type="body" sz="quarter" idx="10"/>
          </p:nvPr>
        </p:nvSpPr>
        <p:spPr>
          <a:xfrm>
            <a:off x="478361" y="3068340"/>
            <a:ext cx="8326006" cy="3332436"/>
          </a:xfrm>
        </p:spPr>
        <p:txBody>
          <a:bodyPr/>
          <a:lstStyle/>
          <a:p>
            <a:pPr>
              <a:lnSpc>
                <a:spcPct val="110000"/>
              </a:lnSpc>
              <a:spcBef>
                <a:spcPct val="0"/>
              </a:spcBef>
            </a:pPr>
            <a:r>
              <a:rPr lang="en-US" dirty="0">
                <a:latin typeface="Arial" panose="020B0604020202020204" pitchFamily="34" charset="0"/>
                <a:cs typeface="Arial" panose="020B0604020202020204" pitchFamily="34" charset="0"/>
              </a:rPr>
              <a:t>If investment is just enough to cover depreciation</a:t>
            </a:r>
            <a:br>
              <a:rPr lang="en-US" dirty="0">
                <a:latin typeface="Arial" panose="020B0604020202020204" pitchFamily="34" charset="0"/>
                <a:cs typeface="Arial" panose="020B0604020202020204" pitchFamily="34" charset="0"/>
                <a:sym typeface="Symbol" pitchFamily="18" charset="2"/>
              </a:rPr>
            </a:br>
            <a:r>
              <a:rPr lang="en-US" dirty="0">
                <a:latin typeface="Arial" panose="020B0604020202020204" pitchFamily="34" charset="0"/>
                <a:cs typeface="Arial" panose="020B0604020202020204" pitchFamily="34" charset="0"/>
                <a:sym typeface="Symbol" pitchFamily="18" charset="2"/>
              </a:rPr>
              <a:t>[</a:t>
            </a:r>
            <a:r>
              <a:rPr lang="en-US" b="1" i="1" dirty="0">
                <a:latin typeface="Arial" panose="020B0604020202020204" pitchFamily="34" charset="0"/>
                <a:cs typeface="Arial" panose="020B0604020202020204" pitchFamily="34" charset="0"/>
              </a:rPr>
              <a:t>sf</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a:t>
            </a:r>
            <a:r>
              <a:rPr lang="en-US" i="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 </a:t>
            </a:r>
            <a:r>
              <a:rPr lang="en-US" i="1" dirty="0" err="1">
                <a:latin typeface="Arial" panose="020B0604020202020204" pitchFamily="34" charset="0"/>
                <a:ea typeface="Lucida Grande"/>
                <a:cs typeface="Arial" panose="020B0604020202020204" pitchFamily="34" charset="0"/>
              </a:rPr>
              <a:t>δ</a:t>
            </a:r>
            <a:r>
              <a:rPr lang="en-US" b="1" i="1" dirty="0" err="1">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a:t>
            </a:r>
          </a:p>
          <a:p>
            <a:pPr>
              <a:lnSpc>
                <a:spcPct val="110000"/>
              </a:lnSpc>
              <a:spcBef>
                <a:spcPct val="0"/>
              </a:spcBef>
            </a:pPr>
            <a:r>
              <a:rPr lang="en-US" dirty="0">
                <a:latin typeface="Arial" panose="020B0604020202020204" pitchFamily="34" charset="0"/>
                <a:cs typeface="Arial" panose="020B0604020202020204" pitchFamily="34" charset="0"/>
              </a:rPr>
              <a:t>then capital per worker will remain constant:</a:t>
            </a:r>
          </a:p>
          <a:p>
            <a:pPr algn="ctr">
              <a:lnSpc>
                <a:spcPct val="110000"/>
              </a:lnSpc>
              <a:spcBef>
                <a:spcPct val="0"/>
              </a:spcBef>
            </a:pP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k</a:t>
            </a:r>
            <a:r>
              <a:rPr lang="en-US" dirty="0">
                <a:latin typeface="Arial" panose="020B0604020202020204" pitchFamily="34" charset="0"/>
                <a:cs typeface="Arial" panose="020B0604020202020204" pitchFamily="34" charset="0"/>
                <a:sym typeface="Symbol" pitchFamily="18" charset="2"/>
              </a:rPr>
              <a:t>  = 0.</a:t>
            </a:r>
            <a:endParaRPr lang="en-US" dirty="0">
              <a:latin typeface="Arial" panose="020B0604020202020204" pitchFamily="34" charset="0"/>
              <a:cs typeface="Arial" panose="020B0604020202020204" pitchFamily="34" charset="0"/>
            </a:endParaRPr>
          </a:p>
          <a:p>
            <a:pPr>
              <a:spcBef>
                <a:spcPct val="0"/>
              </a:spcBef>
            </a:pPr>
            <a:r>
              <a:rPr lang="en-US" dirty="0">
                <a:latin typeface="Arial" panose="020B0604020202020204" pitchFamily="34" charset="0"/>
                <a:cs typeface="Arial" panose="020B0604020202020204" pitchFamily="34" charset="0"/>
              </a:rPr>
              <a:t>This occurs at one value of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denoted </a:t>
            </a:r>
            <a:r>
              <a:rPr lang="en-US" b="1" i="1" dirty="0">
                <a:latin typeface="Arial" panose="020B0604020202020204" pitchFamily="34" charset="0"/>
                <a:cs typeface="Arial" panose="020B0604020202020204" pitchFamily="34" charset="0"/>
              </a:rPr>
              <a:t>k</a:t>
            </a:r>
            <a:r>
              <a:rPr lang="en-US" b="1" i="1"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called the </a:t>
            </a:r>
            <a:r>
              <a:rPr lang="en-US" b="1" i="1" dirty="0">
                <a:solidFill>
                  <a:srgbClr val="CC0000"/>
                </a:solidFill>
                <a:latin typeface="Arial" panose="020B0604020202020204" pitchFamily="34" charset="0"/>
                <a:cs typeface="Arial" panose="020B0604020202020204" pitchFamily="34" charset="0"/>
              </a:rPr>
              <a:t>steady-state capital stock</a:t>
            </a:r>
            <a:r>
              <a:rPr lang="en-US" dirty="0">
                <a:latin typeface="Arial" panose="020B0604020202020204" pitchFamily="34" charset="0"/>
                <a:cs typeface="Arial" panose="020B0604020202020204" pitchFamily="34" charset="0"/>
              </a:rPr>
              <a:t>.</a:t>
            </a:r>
          </a:p>
        </p:txBody>
      </p:sp>
      <p:pic>
        <p:nvPicPr>
          <p:cNvPr id="5" name="Picture 2" descr="An equation reads, delta (upper case) K equals sf (k) minus delta (lower case) 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1" y="1509713"/>
            <a:ext cx="50958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70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239B9C-515A-4DA9-93BC-2C4BA22FCFC2}"/>
              </a:ext>
            </a:extLst>
          </p:cNvPr>
          <p:cNvSpPr>
            <a:spLocks noGrp="1"/>
          </p:cNvSpPr>
          <p:nvPr>
            <p:ph type="title"/>
          </p:nvPr>
        </p:nvSpPr>
        <p:spPr/>
        <p:txBody>
          <a:bodyPr/>
          <a:lstStyle/>
          <a:p>
            <a:r>
              <a:rPr lang="en-US" dirty="0"/>
              <a:t>The steady state, part 2</a:t>
            </a:r>
          </a:p>
        </p:txBody>
      </p:sp>
      <p:pic>
        <p:nvPicPr>
          <p:cNvPr id="6" name="Picture Placeholder 3" descr="This is a line graph to show the relationship between investment, depreciation, and the steady state. The Y axis is the investment and depreciation. The X axis is the capital per worker (k). The depreciation (delta k) line on the graph is a straight diagonal line from low investment and appreciation and capital per worker to high investment and appreciation and capital per work. The investment, sf (k) line runs from low investment and depreciation and capital per worker, to high capital per worker, with a more moderate increase in investment and depreciation. The point at which the lines intersect is marked i asterisk = delta k asterisk on the Y axis. The corresponds with the k asterisk on the X axis, which is the steady-state level of capital per worker.  Below this point on the Y axis the delta k subscript 1 mark which points to the lower end of the depreciation line and the i subscript 1 which connects on the investment line above, and forms the k subscript 1 mark on the X axis. A right pointing arrow from the k subscript 1 to the steady-state indicates that at this point, capital stock increases because investment exceeds depreciation. Above this point on the Y axis the delta k subscript 2 mark which points the upper end of the depreciation line and the i subscript 2 which connects on the investment line above, and forms the k subscript 2 mark on the X axis. A left pointing arrow from the k subscript 2 to the steady-state indicates that at this point, capital stock decreases because depreciation exceeds investment."/>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47438" y="1190987"/>
            <a:ext cx="7675028" cy="4835268"/>
          </a:xfrm>
          <a:prstGeom prst="rect">
            <a:avLst/>
          </a:prstGeom>
          <a:noFill/>
          <a:ln>
            <a:noFill/>
          </a:ln>
        </p:spPr>
      </p:pic>
    </p:spTree>
    <p:extLst>
      <p:ext uri="{BB962C8B-B14F-4D97-AF65-F5344CB8AC3E}">
        <p14:creationId xmlns:p14="http://schemas.microsoft.com/office/powerpoint/2010/main" val="1360032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spc="200" dirty="0">
                <a:latin typeface="Tahoma" pitchFamily="34" charset="0"/>
                <a:ea typeface="Tahoma" pitchFamily="34" charset="0"/>
                <a:cs typeface="Tahoma" pitchFamily="34" charset="0"/>
              </a:rPr>
              <a:t>IN THIS CHAPTER, YOU WILL LEARN:</a:t>
            </a:r>
          </a:p>
        </p:txBody>
      </p:sp>
      <p:pic>
        <p:nvPicPr>
          <p:cNvPr id="8" name="Picture Placeholder 7" descr="Chapter 8">
            <a:extLst>
              <a:ext uri="{FF2B5EF4-FFF2-40B4-BE49-F238E27FC236}">
                <a16:creationId xmlns:a16="http://schemas.microsoft.com/office/drawing/2014/main" id="{5FD25A36-2C6E-4DE2-8270-4D0C60BC793A}"/>
              </a:ext>
            </a:extLst>
          </p:cNvPr>
          <p:cNvPicPr>
            <a:picLocks noGrp="1" noChangeAspect="1"/>
          </p:cNvPicPr>
          <p:nvPr>
            <p:ph type="pic" sz="quarter" idx="12"/>
          </p:nvPr>
        </p:nvPicPr>
        <p:blipFill>
          <a:blip r:embed="rId3"/>
          <a:stretch>
            <a:fillRect/>
          </a:stretch>
        </p:blipFill>
        <p:spPr>
          <a:xfrm>
            <a:off x="772797" y="2102958"/>
            <a:ext cx="3203294" cy="3059042"/>
          </a:xfrm>
          <a:prstGeom prst="rect">
            <a:avLst/>
          </a:prstGeom>
          <a:noFill/>
          <a:ln>
            <a:noFill/>
          </a:ln>
        </p:spPr>
      </p:pic>
      <p:sp>
        <p:nvSpPr>
          <p:cNvPr id="3" name="Content Placeholder 2"/>
          <p:cNvSpPr>
            <a:spLocks noGrp="1"/>
          </p:cNvSpPr>
          <p:nvPr>
            <p:ph sz="quarter" idx="11"/>
          </p:nvPr>
        </p:nvSpPr>
        <p:spPr>
          <a:xfrm>
            <a:off x="4493726" y="1835433"/>
            <a:ext cx="3995366" cy="3596360"/>
          </a:xfrm>
          <a:noFill/>
          <a:ln>
            <a:noFill/>
          </a:ln>
        </p:spPr>
        <p:txBody>
          <a:bodyPr vert="horz" wrap="square" lIns="91440" tIns="45720" rIns="91440" bIns="45720" numCol="1" anchor="ctr" anchorCtr="0" compatLnSpc="1">
            <a:prstTxWarp prst="textNoShape">
              <a:avLst/>
            </a:prstTxWarp>
          </a:bodyPr>
          <a:lstStyle/>
          <a:p>
            <a:pPr algn="l">
              <a:spcAft>
                <a:spcPts val="1200"/>
              </a:spcAft>
              <a:buClr>
                <a:schemeClr val="tx1">
                  <a:lumMod val="50000"/>
                  <a:lumOff val="50000"/>
                </a:schemeClr>
              </a:buClr>
            </a:pPr>
            <a:r>
              <a:rPr lang="en-US" sz="2700" dirty="0"/>
              <a:t>About the closed-economy Solow model</a:t>
            </a:r>
          </a:p>
          <a:p>
            <a:pPr algn="l">
              <a:spcAft>
                <a:spcPts val="1200"/>
              </a:spcAft>
              <a:buClr>
                <a:schemeClr val="tx1">
                  <a:lumMod val="50000"/>
                  <a:lumOff val="50000"/>
                </a:schemeClr>
              </a:buClr>
            </a:pPr>
            <a:r>
              <a:rPr lang="en-US" sz="2700" dirty="0"/>
              <a:t>How a country’s standard of living depends on its saving and population growth rates</a:t>
            </a:r>
          </a:p>
          <a:p>
            <a:pPr algn="l">
              <a:spcAft>
                <a:spcPts val="1200"/>
              </a:spcAft>
              <a:buClr>
                <a:schemeClr val="tx1">
                  <a:lumMod val="50000"/>
                  <a:lumOff val="50000"/>
                </a:schemeClr>
              </a:buClr>
            </a:pPr>
            <a:r>
              <a:rPr lang="en-US" sz="2700" dirty="0"/>
              <a:t>How to use the “Golden Rule” to find the optimal saving rate and capital stock</a:t>
            </a:r>
          </a:p>
        </p:txBody>
      </p:sp>
    </p:spTree>
    <p:extLst>
      <p:ext uri="{BB962C8B-B14F-4D97-AF65-F5344CB8AC3E}">
        <p14:creationId xmlns:p14="http://schemas.microsoft.com/office/powerpoint/2010/main" val="209496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DA03C2-A7EA-44A8-A93E-31BDE2B4D0C9}"/>
              </a:ext>
            </a:extLst>
          </p:cNvPr>
          <p:cNvSpPr>
            <a:spLocks noGrp="1"/>
          </p:cNvSpPr>
          <p:nvPr>
            <p:ph type="title"/>
          </p:nvPr>
        </p:nvSpPr>
        <p:spPr/>
        <p:txBody>
          <a:bodyPr/>
          <a:lstStyle/>
          <a:p>
            <a:r>
              <a:rPr lang="en-US" dirty="0"/>
              <a:t>Moving toward the steady state, part 1</a:t>
            </a:r>
          </a:p>
        </p:txBody>
      </p:sp>
      <p:pic>
        <p:nvPicPr>
          <p:cNvPr id="6" name="Picture Placeholder 5" descr="In this graph, the Y axis is labeled Investment and depreciation. The X axis is labeled Capital per worker, k. One increasing line is labeled rate of change, k. Another increasing curve is labeled sf(k).&#10;">
            <a:extLst>
              <a:ext uri="{FF2B5EF4-FFF2-40B4-BE49-F238E27FC236}">
                <a16:creationId xmlns:a16="http://schemas.microsoft.com/office/drawing/2014/main" id="{424C14EB-70CA-4A03-BAC8-6DEF847210B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994173" y="1290340"/>
            <a:ext cx="7406345" cy="4975255"/>
          </a:xfrm>
          <a:prstGeom prst="rect">
            <a:avLst/>
          </a:prstGeom>
          <a:noFill/>
          <a:ln>
            <a:noFill/>
          </a:ln>
        </p:spPr>
      </p:pic>
    </p:spTree>
    <p:extLst>
      <p:ext uri="{BB962C8B-B14F-4D97-AF65-F5344CB8AC3E}">
        <p14:creationId xmlns:p14="http://schemas.microsoft.com/office/powerpoint/2010/main" val="1960454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D1E4DC-11DC-49D2-9ECE-6C540FAB5C17}"/>
              </a:ext>
            </a:extLst>
          </p:cNvPr>
          <p:cNvSpPr>
            <a:spLocks noGrp="1"/>
          </p:cNvSpPr>
          <p:nvPr>
            <p:ph type="title"/>
          </p:nvPr>
        </p:nvSpPr>
        <p:spPr/>
        <p:txBody>
          <a:bodyPr/>
          <a:lstStyle/>
          <a:p>
            <a:r>
              <a:rPr lang="en-US" dirty="0"/>
              <a:t>Moving toward the steady state, part 2</a:t>
            </a:r>
          </a:p>
        </p:txBody>
      </p:sp>
      <p:pic>
        <p:nvPicPr>
          <p:cNvPr id="12" name="Picture 2" descr="In this graph, the Y axis is labeled Investment and depreciation. The X axis is labeled Capital per worker, k. One increasing line is labeled rate of change, k. Another increasing curve is labeled sf(k).&#10;An equation reads, delta (upper case) K equals sf (k) minus delta (lower case) k."/>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673163" y="1197806"/>
            <a:ext cx="7554924" cy="482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653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325AA-F0A5-4C27-813F-6CA0C181A3F8}"/>
              </a:ext>
            </a:extLst>
          </p:cNvPr>
          <p:cNvSpPr>
            <a:spLocks noGrp="1"/>
          </p:cNvSpPr>
          <p:nvPr>
            <p:ph type="title"/>
          </p:nvPr>
        </p:nvSpPr>
        <p:spPr/>
        <p:txBody>
          <a:bodyPr/>
          <a:lstStyle/>
          <a:p>
            <a:r>
              <a:rPr lang="en-US" dirty="0"/>
              <a:t>Moving toward the steady state, part 3</a:t>
            </a:r>
          </a:p>
        </p:txBody>
      </p:sp>
      <p:pic>
        <p:nvPicPr>
          <p:cNvPr id="9" name="Picture 2" descr="In this graph, the Y axis is labeled Investment and depreciation. The X axis is labeled Capital per worker, k. One increasing line is labeled rate of change, k. Another increasing curve is labeled sf(k).&#10;An equation reads, delta (upper case) K equals sf (k) minus delta (lower case) k."/>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754290" y="1212313"/>
            <a:ext cx="7630105" cy="486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113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
            <a:extLst>
              <a:ext uri="{FF2B5EF4-FFF2-40B4-BE49-F238E27FC236}">
                <a16:creationId xmlns:a16="http://schemas.microsoft.com/office/drawing/2014/main" id="{70B3C425-D523-43EE-83BD-2E99D2F5F794}"/>
              </a:ext>
            </a:extLst>
          </p:cNvPr>
          <p:cNvSpPr>
            <a:spLocks noGrp="1"/>
          </p:cNvSpPr>
          <p:nvPr>
            <p:ph type="title"/>
          </p:nvPr>
        </p:nvSpPr>
        <p:spPr/>
        <p:txBody>
          <a:bodyPr/>
          <a:lstStyle/>
          <a:p>
            <a:r>
              <a:rPr lang="en-US" dirty="0"/>
              <a:t>Moving toward the steady state, part 4</a:t>
            </a:r>
          </a:p>
        </p:txBody>
      </p:sp>
      <p:pic>
        <p:nvPicPr>
          <p:cNvPr id="8" name="Picture 2" descr="In this graph, the Y axis is labeled Investment and depreciation. The X axis is labeled Capital per worker, k. One increasing line is labeled rate of change, k. Another increasing curve is labeled sf(k).&#10;An equation reads, delta (upper case) K equals sf (k) minus delta (lower case) k."/>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785937" y="1173815"/>
            <a:ext cx="7750900" cy="494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299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toward the steady state, part 5</a:t>
            </a:r>
          </a:p>
        </p:txBody>
      </p:sp>
      <p:pic>
        <p:nvPicPr>
          <p:cNvPr id="9" name="Picture 2" descr="In this graph, the Y axis is labeled Investment and depreciation. The X axis is labeled Capital per worker, k. One increasing line is labeled rate of change, k. Another increasing curve is labeled sf(k).&#10;An equation reads, delta (upper case) K equals sf (k) minus delta (lower case) k."/>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933935" y="1345539"/>
            <a:ext cx="7479761" cy="476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106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toward the steady state, part 6</a:t>
            </a:r>
          </a:p>
        </p:txBody>
      </p:sp>
      <p:pic>
        <p:nvPicPr>
          <p:cNvPr id="10" name="Picture 2" descr="In this graph, the Y axis is labeled Investment and depreciation. The X axis is labeled Capital per worker, k. One increasing line is labeled rate of change, k. Another increasing curve is labeled sf(k).&#10;An equation reads, delta (upper case) K equals sf (k) minus delta (lower case) k."/>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689368" y="863180"/>
            <a:ext cx="7985760" cy="509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type="body" sz="quarter" idx="11"/>
          </p:nvPr>
        </p:nvSpPr>
        <p:spPr>
          <a:xfrm>
            <a:off x="416118" y="2513344"/>
            <a:ext cx="3606414" cy="2608406"/>
          </a:xfrm>
          <a:solidFill>
            <a:srgbClr val="FFFFCC"/>
          </a:solidFill>
          <a:ln w="12700" cap="sq">
            <a:noFill/>
            <a:miter lim="800000"/>
            <a:headEnd type="none" w="sm" len="sm"/>
            <a:tailEnd type="none" w="sm" len="sm"/>
          </a:ln>
          <a:effectLst>
            <a:outerShdw blurRad="50800" dist="38100" dir="2700000" algn="tl" rotWithShape="0">
              <a:prstClr val="black">
                <a:alpha val="40000"/>
              </a:prstClr>
            </a:outerShdw>
          </a:effectLst>
        </p:spPr>
        <p:txBody>
          <a:bodyPr wrap="square" tIns="91440" bIns="91440">
            <a:spAutoFit/>
          </a:bodyPr>
          <a:lstStyle/>
          <a:p>
            <a:pPr algn="ctr" eaLnBrk="0" hangingPunct="0">
              <a:lnSpc>
                <a:spcPct val="105000"/>
              </a:lnSpc>
              <a:spcBef>
                <a:spcPct val="50000"/>
              </a:spcBef>
            </a:pPr>
            <a:r>
              <a:rPr kumimoji="1" lang="en-US" sz="2500" i="1" kern="1200" dirty="0">
                <a:solidFill>
                  <a:schemeClr val="tx1"/>
                </a:solidFill>
                <a:latin typeface="+mn-lt"/>
              </a:rPr>
              <a:t>Summary:</a:t>
            </a:r>
            <a:br>
              <a:rPr kumimoji="1" lang="en-US" sz="2500" i="1" kern="1200" dirty="0">
                <a:solidFill>
                  <a:schemeClr val="tx1"/>
                </a:solidFill>
                <a:latin typeface="+mn-lt"/>
              </a:rPr>
            </a:br>
            <a:r>
              <a:rPr kumimoji="1" lang="en-US" sz="2500" kern="1200" dirty="0">
                <a:solidFill>
                  <a:schemeClr val="tx1"/>
                </a:solidFill>
                <a:latin typeface="+mn-lt"/>
              </a:rPr>
              <a:t>As long as </a:t>
            </a:r>
            <a:r>
              <a:rPr kumimoji="1" lang="en-US" sz="2500" b="1" i="1" kern="1200" dirty="0">
                <a:solidFill>
                  <a:schemeClr val="tx1"/>
                </a:solidFill>
                <a:latin typeface="+mn-lt"/>
              </a:rPr>
              <a:t>k</a:t>
            </a:r>
            <a:r>
              <a:rPr kumimoji="1" lang="en-US" sz="2500" i="1" kern="1200" dirty="0">
                <a:solidFill>
                  <a:schemeClr val="tx1"/>
                </a:solidFill>
                <a:latin typeface="+mn-lt"/>
              </a:rPr>
              <a:t> &lt; </a:t>
            </a:r>
            <a:r>
              <a:rPr kumimoji="1" lang="en-US" sz="2500" b="1" i="1" kern="1200" dirty="0">
                <a:solidFill>
                  <a:schemeClr val="tx1"/>
                </a:solidFill>
                <a:latin typeface="+mn-lt"/>
              </a:rPr>
              <a:t>k</a:t>
            </a:r>
            <a:r>
              <a:rPr kumimoji="1" lang="en-US" sz="2500" i="1" kern="1200" dirty="0">
                <a:solidFill>
                  <a:schemeClr val="tx1"/>
                </a:solidFill>
                <a:latin typeface="+mn-lt"/>
              </a:rPr>
              <a:t>*, </a:t>
            </a:r>
            <a:r>
              <a:rPr kumimoji="1" lang="en-US" sz="2500" kern="1200" dirty="0">
                <a:solidFill>
                  <a:schemeClr val="tx1"/>
                </a:solidFill>
                <a:latin typeface="+mn-lt"/>
              </a:rPr>
              <a:t>investment will exceed depreciation</a:t>
            </a:r>
            <a:r>
              <a:rPr kumimoji="1" lang="en-US" sz="2500" i="1" kern="1200" dirty="0">
                <a:solidFill>
                  <a:schemeClr val="tx1"/>
                </a:solidFill>
                <a:latin typeface="+mn-lt"/>
              </a:rPr>
              <a:t>,</a:t>
            </a:r>
            <a:br>
              <a:rPr kumimoji="1" lang="en-US" sz="2500" i="1" kern="1200" dirty="0">
                <a:solidFill>
                  <a:schemeClr val="tx1"/>
                </a:solidFill>
                <a:latin typeface="+mn-lt"/>
              </a:rPr>
            </a:br>
            <a:r>
              <a:rPr kumimoji="1" lang="en-US" sz="2500" kern="1200" dirty="0">
                <a:solidFill>
                  <a:schemeClr val="tx1"/>
                </a:solidFill>
                <a:latin typeface="+mn-lt"/>
              </a:rPr>
              <a:t>and</a:t>
            </a:r>
            <a:r>
              <a:rPr kumimoji="1" lang="en-US" sz="2500" i="1" kern="1200" dirty="0">
                <a:solidFill>
                  <a:schemeClr val="tx1"/>
                </a:solidFill>
                <a:latin typeface="+mn-lt"/>
              </a:rPr>
              <a:t> </a:t>
            </a:r>
            <a:r>
              <a:rPr kumimoji="1" lang="en-US" sz="2500" b="1" i="1" kern="1200" dirty="0">
                <a:solidFill>
                  <a:schemeClr val="tx1"/>
                </a:solidFill>
                <a:latin typeface="+mn-lt"/>
              </a:rPr>
              <a:t>k </a:t>
            </a:r>
            <a:r>
              <a:rPr kumimoji="1" lang="en-US" sz="2500" kern="1200" dirty="0">
                <a:solidFill>
                  <a:schemeClr val="tx1"/>
                </a:solidFill>
                <a:latin typeface="+mn-lt"/>
              </a:rPr>
              <a:t>will continue to grow toward </a:t>
            </a:r>
            <a:r>
              <a:rPr kumimoji="1" lang="en-US" sz="2500" b="1" i="1" kern="1200" dirty="0">
                <a:solidFill>
                  <a:schemeClr val="tx1"/>
                </a:solidFill>
                <a:latin typeface="+mn-lt"/>
              </a:rPr>
              <a:t>k</a:t>
            </a:r>
            <a:r>
              <a:rPr kumimoji="1" lang="en-US" sz="2500" i="1" kern="1200" dirty="0">
                <a:solidFill>
                  <a:schemeClr val="tx1"/>
                </a:solidFill>
                <a:latin typeface="+mn-lt"/>
              </a:rPr>
              <a:t>*.</a:t>
            </a:r>
          </a:p>
        </p:txBody>
      </p:sp>
    </p:spTree>
    <p:extLst>
      <p:ext uri="{BB962C8B-B14F-4D97-AF65-F5344CB8AC3E}">
        <p14:creationId xmlns:p14="http://schemas.microsoft.com/office/powerpoint/2010/main" val="361489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39A0-C3BC-4774-83A1-339410A46CD4}"/>
              </a:ext>
            </a:extLst>
          </p:cNvPr>
          <p:cNvSpPr>
            <a:spLocks noGrp="1"/>
          </p:cNvSpPr>
          <p:nvPr>
            <p:ph type="title"/>
          </p:nvPr>
        </p:nvSpPr>
        <p:spPr>
          <a:xfrm>
            <a:off x="480769" y="133350"/>
            <a:ext cx="8102108" cy="902764"/>
          </a:xfrm>
          <a:noFill/>
        </p:spPr>
        <p:txBody>
          <a:bodyPr/>
          <a:lstStyle/>
          <a:p>
            <a:r>
              <a:rPr lang="en-US" dirty="0"/>
              <a:t>NOW YOU TRY</a:t>
            </a:r>
            <a:br>
              <a:rPr lang="en-US" dirty="0"/>
            </a:br>
            <a:r>
              <a:rPr lang="en-US" dirty="0"/>
              <a:t>Approaching</a:t>
            </a:r>
            <a:r>
              <a:rPr lang="en-US" i="1" dirty="0"/>
              <a:t> k* </a:t>
            </a:r>
            <a:r>
              <a:rPr lang="en-US" dirty="0"/>
              <a:t>from above</a:t>
            </a:r>
          </a:p>
        </p:txBody>
      </p:sp>
      <p:sp>
        <p:nvSpPr>
          <p:cNvPr id="3" name="Content Placeholder 2">
            <a:extLst>
              <a:ext uri="{FF2B5EF4-FFF2-40B4-BE49-F238E27FC236}">
                <a16:creationId xmlns:a16="http://schemas.microsoft.com/office/drawing/2014/main" id="{CC60B329-5633-4D8B-8294-BA70E300B23A}"/>
              </a:ext>
            </a:extLst>
          </p:cNvPr>
          <p:cNvSpPr>
            <a:spLocks noGrp="1"/>
          </p:cNvSpPr>
          <p:nvPr>
            <p:ph type="body" sz="quarter" idx="10"/>
          </p:nvPr>
        </p:nvSpPr>
        <p:spPr/>
        <p:txBody>
          <a:bodyPr/>
          <a:lstStyle/>
          <a:p>
            <a:pPr lvl="0">
              <a:lnSpc>
                <a:spcPct val="110000"/>
              </a:lnSpc>
              <a:spcBef>
                <a:spcPct val="50000"/>
              </a:spcBef>
            </a:pPr>
            <a:r>
              <a:rPr lang="en-US" dirty="0"/>
              <a:t>Draw the Solow model diagram, labeling the steady state </a:t>
            </a:r>
            <a:r>
              <a:rPr lang="en-US" b="1" i="1" dirty="0"/>
              <a:t>k</a:t>
            </a:r>
            <a:r>
              <a:rPr lang="en-US" b="1" i="1" baseline="30000" dirty="0"/>
              <a:t>*</a:t>
            </a:r>
            <a:r>
              <a:rPr lang="en-US" dirty="0"/>
              <a:t>.</a:t>
            </a:r>
          </a:p>
          <a:p>
            <a:pPr lvl="0">
              <a:lnSpc>
                <a:spcPct val="110000"/>
              </a:lnSpc>
              <a:spcBef>
                <a:spcPct val="50000"/>
              </a:spcBef>
            </a:pPr>
            <a:r>
              <a:rPr lang="en-US" dirty="0"/>
              <a:t>On the horizontal axis, pick a value greater than </a:t>
            </a:r>
            <a:r>
              <a:rPr lang="en-US" b="1" i="1" dirty="0"/>
              <a:t>k</a:t>
            </a:r>
            <a:r>
              <a:rPr lang="en-US" b="1" i="1" baseline="30000" dirty="0"/>
              <a:t>*  </a:t>
            </a:r>
            <a:r>
              <a:rPr lang="en-US" dirty="0"/>
              <a:t>for the economy’s initial capital stock. Label it </a:t>
            </a:r>
            <a:r>
              <a:rPr lang="en-US" b="1" i="1" dirty="0"/>
              <a:t>k</a:t>
            </a:r>
            <a:r>
              <a:rPr lang="en-US" b="1" i="1" baseline="-25000" dirty="0"/>
              <a:t>1</a:t>
            </a:r>
            <a:r>
              <a:rPr lang="en-US" dirty="0"/>
              <a:t>.</a:t>
            </a:r>
          </a:p>
          <a:p>
            <a:pPr lvl="0">
              <a:lnSpc>
                <a:spcPct val="110000"/>
              </a:lnSpc>
              <a:spcBef>
                <a:spcPct val="50000"/>
              </a:spcBef>
            </a:pPr>
            <a:r>
              <a:rPr lang="en-US" dirty="0"/>
              <a:t>Show what happens to </a:t>
            </a:r>
            <a:r>
              <a:rPr lang="en-US" b="1" i="1" dirty="0"/>
              <a:t>k</a:t>
            </a:r>
            <a:r>
              <a:rPr lang="en-US" dirty="0"/>
              <a:t> over time.</a:t>
            </a:r>
            <a:br>
              <a:rPr lang="en-US" dirty="0"/>
            </a:br>
            <a:r>
              <a:rPr lang="en-US" dirty="0"/>
              <a:t>Does </a:t>
            </a:r>
            <a:r>
              <a:rPr lang="en-US" b="1" i="1" dirty="0"/>
              <a:t>k</a:t>
            </a:r>
            <a:r>
              <a:rPr lang="en-US" dirty="0"/>
              <a:t> move toward the steady state or away from it?</a:t>
            </a:r>
          </a:p>
        </p:txBody>
      </p:sp>
    </p:spTree>
    <p:extLst>
      <p:ext uri="{BB962C8B-B14F-4D97-AF65-F5344CB8AC3E}">
        <p14:creationId xmlns:p14="http://schemas.microsoft.com/office/powerpoint/2010/main" val="3430319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A85232"/>
                </a:solidFill>
              </a:rPr>
              <a:t>A numerical example, part 1</a:t>
            </a:r>
            <a:endParaRPr lang="en-US" dirty="0"/>
          </a:p>
        </p:txBody>
      </p:sp>
      <p:sp>
        <p:nvSpPr>
          <p:cNvPr id="13" name="Content Placeholder 12"/>
          <p:cNvSpPr>
            <a:spLocks noGrp="1"/>
          </p:cNvSpPr>
          <p:nvPr>
            <p:ph type="body" sz="quarter" idx="10"/>
          </p:nvPr>
        </p:nvSpPr>
        <p:spPr>
          <a:xfrm>
            <a:off x="478361" y="1276836"/>
            <a:ext cx="8326006" cy="494814"/>
          </a:xfrm>
        </p:spPr>
        <p:txBody>
          <a:bodyPr/>
          <a:lstStyle/>
          <a:p>
            <a:r>
              <a:rPr lang="en-US" dirty="0">
                <a:latin typeface="Arial" panose="020B0604020202020204" pitchFamily="34" charset="0"/>
                <a:cs typeface="Arial" panose="020B0604020202020204" pitchFamily="34" charset="0"/>
              </a:rPr>
              <a:t>Production function (aggregate):</a:t>
            </a:r>
          </a:p>
        </p:txBody>
      </p:sp>
      <p:graphicFrame>
        <p:nvGraphicFramePr>
          <p:cNvPr id="18" name="Object 17" descr="An equation reads, Y equals F (K, L) equals square root of (K times L) which equals K to the power of (1 over 2) L to the power of (1 over 2)."/>
          <p:cNvGraphicFramePr>
            <a:graphicFrameLocks noChangeAspect="1"/>
          </p:cNvGraphicFramePr>
          <p:nvPr>
            <p:extLst>
              <p:ext uri="{D42A27DB-BD31-4B8C-83A1-F6EECF244321}">
                <p14:modId xmlns:p14="http://schemas.microsoft.com/office/powerpoint/2010/main" val="2036595958"/>
              </p:ext>
            </p:extLst>
          </p:nvPr>
        </p:nvGraphicFramePr>
        <p:xfrm>
          <a:off x="1554163" y="1852613"/>
          <a:ext cx="5062537" cy="635000"/>
        </p:xfrm>
        <a:graphic>
          <a:graphicData uri="http://schemas.openxmlformats.org/presentationml/2006/ole">
            <mc:AlternateContent xmlns:mc="http://schemas.openxmlformats.org/markup-compatibility/2006">
              <mc:Choice xmlns:v="urn:schemas-microsoft-com:vml" Requires="v">
                <p:oleObj spid="_x0000_s1987" name="Equation" r:id="rId4" imgW="2031840" imgH="253800" progId="Equation.DSMT4">
                  <p:embed/>
                </p:oleObj>
              </mc:Choice>
              <mc:Fallback>
                <p:oleObj name="Equation" r:id="rId4" imgW="2031840" imgH="253800" progId="Equation.DSMT4">
                  <p:embed/>
                  <p:pic>
                    <p:nvPicPr>
                      <p:cNvPr id="0" name="Object 4"/>
                      <p:cNvPicPr>
                        <a:picLocks noChangeAspect="1" noChangeArrowheads="1"/>
                      </p:cNvPicPr>
                      <p:nvPr/>
                    </p:nvPicPr>
                    <p:blipFill>
                      <a:blip r:embed="rId5"/>
                      <a:srcRect/>
                      <a:stretch>
                        <a:fillRect/>
                      </a:stretch>
                    </p:blipFill>
                    <p:spPr bwMode="auto">
                      <a:xfrm>
                        <a:off x="1554163" y="1852613"/>
                        <a:ext cx="5062537"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Content Placeholder 13"/>
          <p:cNvSpPr>
            <a:spLocks noGrp="1"/>
          </p:cNvSpPr>
          <p:nvPr>
            <p:ph type="body" sz="quarter" idx="11"/>
          </p:nvPr>
        </p:nvSpPr>
        <p:spPr>
          <a:xfrm>
            <a:off x="508000" y="2688173"/>
            <a:ext cx="7664450" cy="909792"/>
          </a:xfrm>
        </p:spPr>
        <p:txBody>
          <a:bodyPr/>
          <a:lstStyle/>
          <a:p>
            <a:r>
              <a:rPr lang="en-US" dirty="0">
                <a:latin typeface="Arial" panose="020B0604020202020204" pitchFamily="34" charset="0"/>
                <a:cs typeface="Arial" panose="020B0604020202020204" pitchFamily="34" charset="0"/>
              </a:rPr>
              <a:t>To derive the per-worker production function, divide through by </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t>
            </a:r>
          </a:p>
        </p:txBody>
      </p:sp>
      <p:graphicFrame>
        <p:nvGraphicFramePr>
          <p:cNvPr id="19" name="Object 18" descr="An equation reads, Y over L equals K to the power (1 over 2) L to the power (1 over 2) over L which equals (K over L) to the power 1 over 2."/>
          <p:cNvGraphicFramePr>
            <a:graphicFrameLocks noChangeAspect="1"/>
          </p:cNvGraphicFramePr>
          <p:nvPr>
            <p:extLst>
              <p:ext uri="{D42A27DB-BD31-4B8C-83A1-F6EECF244321}">
                <p14:modId xmlns:p14="http://schemas.microsoft.com/office/powerpoint/2010/main" val="2793278168"/>
              </p:ext>
            </p:extLst>
          </p:nvPr>
        </p:nvGraphicFramePr>
        <p:xfrm>
          <a:off x="2212975" y="3652838"/>
          <a:ext cx="3160713" cy="1081087"/>
        </p:xfrm>
        <a:graphic>
          <a:graphicData uri="http://schemas.openxmlformats.org/presentationml/2006/ole">
            <mc:AlternateContent xmlns:mc="http://schemas.openxmlformats.org/markup-compatibility/2006">
              <mc:Choice xmlns:v="urn:schemas-microsoft-com:vml" Requires="v">
                <p:oleObj spid="_x0000_s1988" name="Equation" r:id="rId6" imgW="1409400" imgH="482400" progId="Equation.DSMT4">
                  <p:embed/>
                </p:oleObj>
              </mc:Choice>
              <mc:Fallback>
                <p:oleObj name="Equation" r:id="rId6" imgW="1409400" imgH="482400" progId="Equation.DSMT4">
                  <p:embed/>
                  <p:pic>
                    <p:nvPicPr>
                      <p:cNvPr id="0" name="Object 5"/>
                      <p:cNvPicPr>
                        <a:picLocks noChangeAspect="1" noChangeArrowheads="1"/>
                      </p:cNvPicPr>
                      <p:nvPr/>
                    </p:nvPicPr>
                    <p:blipFill>
                      <a:blip r:embed="rId7"/>
                      <a:srcRect/>
                      <a:stretch>
                        <a:fillRect/>
                      </a:stretch>
                    </p:blipFill>
                    <p:spPr bwMode="auto">
                      <a:xfrm>
                        <a:off x="2212975" y="3652838"/>
                        <a:ext cx="3160713" cy="1081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Content Placeholder 16"/>
          <p:cNvSpPr>
            <a:spLocks noGrp="1"/>
          </p:cNvSpPr>
          <p:nvPr>
            <p:ph type="body" sz="quarter" idx="14"/>
          </p:nvPr>
        </p:nvSpPr>
        <p:spPr>
          <a:xfrm>
            <a:off x="685800" y="5014754"/>
            <a:ext cx="7000875" cy="676593"/>
          </a:xfrm>
        </p:spPr>
        <p:txBody>
          <a:bodyPr/>
          <a:lstStyle/>
          <a:p>
            <a:r>
              <a:rPr lang="en-US" dirty="0">
                <a:latin typeface="Arial" panose="020B0604020202020204" pitchFamily="34" charset="0"/>
                <a:cs typeface="Arial" panose="020B0604020202020204" pitchFamily="34" charset="0"/>
              </a:rPr>
              <a:t>Then substitute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Y</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K</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 </a:t>
            </a:r>
            <a:r>
              <a:rPr lang="en-US" dirty="0">
                <a:latin typeface="Arial" panose="020B0604020202020204" pitchFamily="34" charset="0"/>
                <a:cs typeface="Arial" panose="020B0604020202020204" pitchFamily="34" charset="0"/>
              </a:rPr>
              <a:t>to get</a:t>
            </a:r>
          </a:p>
        </p:txBody>
      </p:sp>
      <p:graphicFrame>
        <p:nvGraphicFramePr>
          <p:cNvPr id="20" name="Object 19" descr="An equation reads, y equals f (k) which equals k to the power (1 over 2)."/>
          <p:cNvGraphicFramePr>
            <a:graphicFrameLocks noChangeAspect="1"/>
          </p:cNvGraphicFramePr>
          <p:nvPr>
            <p:extLst>
              <p:ext uri="{D42A27DB-BD31-4B8C-83A1-F6EECF244321}">
                <p14:modId xmlns:p14="http://schemas.microsoft.com/office/powerpoint/2010/main" val="2130967139"/>
              </p:ext>
            </p:extLst>
          </p:nvPr>
        </p:nvGraphicFramePr>
        <p:xfrm>
          <a:off x="2801938" y="5653158"/>
          <a:ext cx="2511425" cy="587375"/>
        </p:xfrm>
        <a:graphic>
          <a:graphicData uri="http://schemas.openxmlformats.org/presentationml/2006/ole">
            <mc:AlternateContent xmlns:mc="http://schemas.openxmlformats.org/markup-compatibility/2006">
              <mc:Choice xmlns:v="urn:schemas-microsoft-com:vml" Requires="v">
                <p:oleObj spid="_x0000_s1989" name="Equation" r:id="rId8" imgW="977760" imgH="228600" progId="Equation.DSMT4">
                  <p:embed/>
                </p:oleObj>
              </mc:Choice>
              <mc:Fallback>
                <p:oleObj name="Equation" r:id="rId8" imgW="977760" imgH="228600" progId="Equation.DSMT4">
                  <p:embed/>
                  <p:pic>
                    <p:nvPicPr>
                      <p:cNvPr id="0" name="Object 6"/>
                      <p:cNvPicPr>
                        <a:picLocks noChangeAspect="1" noChangeArrowheads="1"/>
                      </p:cNvPicPr>
                      <p:nvPr/>
                    </p:nvPicPr>
                    <p:blipFill>
                      <a:blip r:embed="rId9"/>
                      <a:srcRect/>
                      <a:stretch>
                        <a:fillRect/>
                      </a:stretch>
                    </p:blipFill>
                    <p:spPr bwMode="auto">
                      <a:xfrm>
                        <a:off x="2801938" y="5653158"/>
                        <a:ext cx="251142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62337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A numerical example, part 2</a:t>
            </a:r>
            <a:endParaRPr lang="en-US" dirty="0"/>
          </a:p>
        </p:txBody>
      </p:sp>
      <p:sp>
        <p:nvSpPr>
          <p:cNvPr id="6" name="Content Placeholder 5"/>
          <p:cNvSpPr>
            <a:spLocks noGrp="1"/>
          </p:cNvSpPr>
          <p:nvPr>
            <p:ph type="body" sz="quarter" idx="10"/>
          </p:nvPr>
        </p:nvSpPr>
        <p:spPr>
          <a:xfrm>
            <a:off x="478361" y="1219686"/>
            <a:ext cx="8326006" cy="5141357"/>
          </a:xfrm>
        </p:spPr>
        <p:txBody>
          <a:bodyPr/>
          <a:lstStyle/>
          <a:p>
            <a:pPr>
              <a:spcBef>
                <a:spcPct val="50000"/>
              </a:spcBef>
              <a:buClr>
                <a:srgbClr val="990099"/>
              </a:buClr>
            </a:pPr>
            <a:r>
              <a:rPr lang="en-US" dirty="0">
                <a:latin typeface="Arial" panose="020B0604020202020204" pitchFamily="34" charset="0"/>
                <a:cs typeface="Arial" panose="020B0604020202020204" pitchFamily="34" charset="0"/>
              </a:rPr>
              <a:t>Assume:</a:t>
            </a:r>
          </a:p>
          <a:p>
            <a:pPr marL="342900" indent="-342900">
              <a:spcBef>
                <a:spcPct val="50000"/>
              </a:spcBef>
              <a:buClr>
                <a:schemeClr val="tx1"/>
              </a:buClr>
              <a:buSzPct val="100000"/>
              <a:buFont typeface="Arial" pitchFamily="34" charset="0"/>
              <a:buChar char="•"/>
            </a:pP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0.3</a:t>
            </a:r>
          </a:p>
          <a:p>
            <a:pPr marL="342900" indent="-342900">
              <a:spcBef>
                <a:spcPct val="50000"/>
              </a:spcBef>
              <a:buClr>
                <a:schemeClr val="tx1"/>
              </a:buClr>
              <a:buSzPct val="100000"/>
              <a:buFont typeface="Arial" pitchFamily="34" charset="0"/>
              <a:buChar char="•"/>
            </a:pPr>
            <a:r>
              <a:rPr lang="en-US" i="1" dirty="0">
                <a:latin typeface="Arial" panose="020B0604020202020204" pitchFamily="34" charset="0"/>
                <a:ea typeface="Lucida Grande"/>
                <a:cs typeface="Arial" panose="020B0604020202020204" pitchFamily="34" charset="0"/>
              </a:rPr>
              <a:t>δ</a:t>
            </a:r>
            <a:r>
              <a:rPr lang="en-US" dirty="0">
                <a:latin typeface="Arial" panose="020B0604020202020204" pitchFamily="34" charset="0"/>
                <a:cs typeface="Arial" panose="020B0604020202020204" pitchFamily="34" charset="0"/>
                <a:sym typeface="Symbol" pitchFamily="18" charset="2"/>
              </a:rPr>
              <a:t> = 0.1</a:t>
            </a:r>
          </a:p>
          <a:p>
            <a:pPr marL="342900" indent="-342900">
              <a:spcBef>
                <a:spcPct val="500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sym typeface="Symbol" pitchFamily="18" charset="2"/>
              </a:rPr>
              <a:t>initial value of </a:t>
            </a:r>
            <a:r>
              <a:rPr lang="en-US" b="1" i="1" dirty="0">
                <a:latin typeface="Arial" panose="020B0604020202020204" pitchFamily="34" charset="0"/>
                <a:cs typeface="Arial" panose="020B0604020202020204" pitchFamily="34" charset="0"/>
                <a:sym typeface="Symbol" pitchFamily="18" charset="2"/>
              </a:rPr>
              <a:t>k</a:t>
            </a:r>
            <a:r>
              <a:rPr lang="en-US" dirty="0">
                <a:latin typeface="Arial" panose="020B0604020202020204" pitchFamily="34" charset="0"/>
                <a:cs typeface="Arial" panose="020B0604020202020204" pitchFamily="34" charset="0"/>
                <a:sym typeface="Symbol" pitchFamily="18" charset="2"/>
              </a:rPr>
              <a:t> = 4.0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110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9493AC-871C-4513-9451-F1955CCB6EAB}"/>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Approaching the steady state: A numerical example</a:t>
            </a:r>
          </a:p>
        </p:txBody>
      </p:sp>
      <p:graphicFrame>
        <p:nvGraphicFramePr>
          <p:cNvPr id="6" name="Object 5" descr="The values of different variables are shown. Assumptions: y equals square root of K; s equals 0.3, delta equals 0.1; initial k equals 4.0."/>
          <p:cNvGraphicFramePr>
            <a:graphicFrameLocks noChangeAspect="1"/>
          </p:cNvGraphicFramePr>
          <p:nvPr>
            <p:extLst>
              <p:ext uri="{D42A27DB-BD31-4B8C-83A1-F6EECF244321}">
                <p14:modId xmlns:p14="http://schemas.microsoft.com/office/powerpoint/2010/main" val="4164272484"/>
              </p:ext>
            </p:extLst>
          </p:nvPr>
        </p:nvGraphicFramePr>
        <p:xfrm>
          <a:off x="928437" y="1418642"/>
          <a:ext cx="7105354" cy="517249"/>
        </p:xfrm>
        <a:graphic>
          <a:graphicData uri="http://schemas.openxmlformats.org/presentationml/2006/ole">
            <mc:AlternateContent xmlns:mc="http://schemas.openxmlformats.org/markup-compatibility/2006">
              <mc:Choice xmlns:v="urn:schemas-microsoft-com:vml" Requires="v">
                <p:oleObj spid="_x0000_s18801" name="Equation" r:id="rId4" imgW="3314520" imgH="241200" progId="Equation.DSMT4">
                  <p:embed/>
                </p:oleObj>
              </mc:Choice>
              <mc:Fallback>
                <p:oleObj name="Equation" r:id="rId4" imgW="3314520" imgH="241200" progId="Equation.DSMT4">
                  <p:embed/>
                  <p:pic>
                    <p:nvPicPr>
                      <p:cNvPr id="0" name=""/>
                      <p:cNvPicPr/>
                      <p:nvPr/>
                    </p:nvPicPr>
                    <p:blipFill>
                      <a:blip r:embed="rId5"/>
                      <a:stretch>
                        <a:fillRect/>
                      </a:stretch>
                    </p:blipFill>
                    <p:spPr>
                      <a:xfrm>
                        <a:off x="928437" y="1418642"/>
                        <a:ext cx="7105354" cy="517249"/>
                      </a:xfrm>
                      <a:prstGeom prst="rect">
                        <a:avLst/>
                      </a:prstGeom>
                    </p:spPr>
                  </p:pic>
                </p:oleObj>
              </mc:Fallback>
            </mc:AlternateContent>
          </a:graphicData>
        </a:graphic>
      </p:graphicFrame>
      <p:graphicFrame>
        <p:nvGraphicFramePr>
          <p:cNvPr id="10" name="Table Placeholder 8"/>
          <p:cNvGraphicFramePr>
            <a:graphicFrameLocks noGrp="1"/>
          </p:cNvGraphicFramePr>
          <p:nvPr>
            <p:ph type="tbl" sz="quarter" idx="12"/>
            <p:extLst>
              <p:ext uri="{D42A27DB-BD31-4B8C-83A1-F6EECF244321}">
                <p14:modId xmlns:p14="http://schemas.microsoft.com/office/powerpoint/2010/main" val="2613193341"/>
              </p:ext>
            </p:extLst>
          </p:nvPr>
        </p:nvGraphicFramePr>
        <p:xfrm>
          <a:off x="2131609" y="2460481"/>
          <a:ext cx="4880782" cy="3794757"/>
        </p:xfrm>
        <a:graphic>
          <a:graphicData uri="http://schemas.openxmlformats.org/drawingml/2006/table">
            <a:tbl>
              <a:tblPr firstRow="1" bandRow="1">
                <a:tableStyleId>{5940675A-B579-460E-94D1-54222C63F5DA}</a:tableStyleId>
              </a:tblPr>
              <a:tblGrid>
                <a:gridCol w="637144">
                  <a:extLst>
                    <a:ext uri="{9D8B030D-6E8A-4147-A177-3AD203B41FA5}">
                      <a16:colId xmlns:a16="http://schemas.microsoft.com/office/drawing/2014/main" val="20000"/>
                    </a:ext>
                  </a:extLst>
                </a:gridCol>
                <a:gridCol w="707273">
                  <a:extLst>
                    <a:ext uri="{9D8B030D-6E8A-4147-A177-3AD203B41FA5}">
                      <a16:colId xmlns:a16="http://schemas.microsoft.com/office/drawing/2014/main" val="20001"/>
                    </a:ext>
                  </a:extLst>
                </a:gridCol>
                <a:gridCol w="707273">
                  <a:extLst>
                    <a:ext uri="{9D8B030D-6E8A-4147-A177-3AD203B41FA5}">
                      <a16:colId xmlns:a16="http://schemas.microsoft.com/office/drawing/2014/main" val="20002"/>
                    </a:ext>
                  </a:extLst>
                </a:gridCol>
                <a:gridCol w="707273">
                  <a:extLst>
                    <a:ext uri="{9D8B030D-6E8A-4147-A177-3AD203B41FA5}">
                      <a16:colId xmlns:a16="http://schemas.microsoft.com/office/drawing/2014/main" val="20003"/>
                    </a:ext>
                  </a:extLst>
                </a:gridCol>
                <a:gridCol w="707273">
                  <a:extLst>
                    <a:ext uri="{9D8B030D-6E8A-4147-A177-3AD203B41FA5}">
                      <a16:colId xmlns:a16="http://schemas.microsoft.com/office/drawing/2014/main" val="20004"/>
                    </a:ext>
                  </a:extLst>
                </a:gridCol>
                <a:gridCol w="707273">
                  <a:extLst>
                    <a:ext uri="{9D8B030D-6E8A-4147-A177-3AD203B41FA5}">
                      <a16:colId xmlns:a16="http://schemas.microsoft.com/office/drawing/2014/main" val="20005"/>
                    </a:ext>
                  </a:extLst>
                </a:gridCol>
                <a:gridCol w="707273">
                  <a:extLst>
                    <a:ext uri="{9D8B030D-6E8A-4147-A177-3AD203B41FA5}">
                      <a16:colId xmlns:a16="http://schemas.microsoft.com/office/drawing/2014/main" val="20006"/>
                    </a:ext>
                  </a:extLst>
                </a:gridCol>
              </a:tblGrid>
              <a:tr h="386356">
                <a:tc>
                  <a:txBody>
                    <a:bodyPr/>
                    <a:lstStyle/>
                    <a:p>
                      <a:pPr algn="ct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Year</a:t>
                      </a:r>
                      <a:endParaRPr lang="en-US" sz="1400" b="1" dirty="0">
                        <a:latin typeface="Arial" panose="020B0604020202020204" pitchFamily="34" charset="0"/>
                        <a:cs typeface="Arial" panose="020B0604020202020204" pitchFamily="34" charset="0"/>
                      </a:endParaRPr>
                    </a:p>
                  </a:txBody>
                  <a:tcPr anchor="ctr"/>
                </a:tc>
                <a:tc>
                  <a:txBody>
                    <a:bodyPr/>
                    <a:lstStyle/>
                    <a:p>
                      <a:pPr algn="ctr"/>
                      <a:r>
                        <a:rPr lang="en-US" sz="1400" b="1" i="1" u="none" strike="noStrike" kern="1200" baseline="0" dirty="0">
                          <a:solidFill>
                            <a:schemeClr val="tx1"/>
                          </a:solidFill>
                          <a:latin typeface="Arial" panose="020B0604020202020204" pitchFamily="34" charset="0"/>
                          <a:ea typeface="+mn-ea"/>
                          <a:cs typeface="Arial" panose="020B0604020202020204" pitchFamily="34" charset="0"/>
                        </a:rPr>
                        <a:t>k</a:t>
                      </a:r>
                      <a:endParaRPr lang="en-US" sz="1400" b="1" dirty="0">
                        <a:latin typeface="Arial" panose="020B0604020202020204" pitchFamily="34" charset="0"/>
                        <a:cs typeface="Arial" panose="020B0604020202020204" pitchFamily="34" charset="0"/>
                      </a:endParaRPr>
                    </a:p>
                  </a:txBody>
                  <a:tcPr anchor="ctr"/>
                </a:tc>
                <a:tc>
                  <a:txBody>
                    <a:bodyPr/>
                    <a:lstStyle/>
                    <a:p>
                      <a:pPr algn="ctr"/>
                      <a:r>
                        <a:rPr lang="en-US" sz="1400" b="1" i="1" u="none" strike="noStrike" kern="1200" baseline="0" dirty="0">
                          <a:solidFill>
                            <a:schemeClr val="tx1"/>
                          </a:solidFill>
                          <a:latin typeface="Arial" panose="020B0604020202020204" pitchFamily="34" charset="0"/>
                          <a:ea typeface="+mn-ea"/>
                          <a:cs typeface="Arial" panose="020B0604020202020204" pitchFamily="34" charset="0"/>
                        </a:rPr>
                        <a:t>y</a:t>
                      </a:r>
                      <a:endParaRPr lang="en-US" sz="1400" b="1" dirty="0">
                        <a:latin typeface="Arial" panose="020B0604020202020204" pitchFamily="34" charset="0"/>
                        <a:cs typeface="Arial" panose="020B0604020202020204" pitchFamily="34" charset="0"/>
                      </a:endParaRPr>
                    </a:p>
                  </a:txBody>
                  <a:tcPr anchor="ctr"/>
                </a:tc>
                <a:tc>
                  <a:txBody>
                    <a:bodyPr/>
                    <a:lstStyle/>
                    <a:p>
                      <a:pPr algn="ctr"/>
                      <a:r>
                        <a:rPr lang="en-US" sz="1400" b="1" i="1" u="none" strike="noStrike" kern="1200" baseline="0" dirty="0">
                          <a:solidFill>
                            <a:schemeClr val="tx1"/>
                          </a:solidFill>
                          <a:latin typeface="Arial" panose="020B0604020202020204" pitchFamily="34" charset="0"/>
                          <a:ea typeface="+mn-ea"/>
                          <a:cs typeface="Arial" panose="020B0604020202020204" pitchFamily="34" charset="0"/>
                        </a:rPr>
                        <a:t>c</a:t>
                      </a:r>
                      <a:endParaRPr lang="en-US" sz="1400" b="1" dirty="0">
                        <a:latin typeface="Arial" panose="020B0604020202020204" pitchFamily="34" charset="0"/>
                        <a:cs typeface="Arial" panose="020B0604020202020204" pitchFamily="34" charset="0"/>
                      </a:endParaRPr>
                    </a:p>
                  </a:txBody>
                  <a:tcPr anchor="ctr"/>
                </a:tc>
                <a:tc>
                  <a:txBody>
                    <a:bodyPr/>
                    <a:lstStyle/>
                    <a:p>
                      <a:pPr algn="ctr"/>
                      <a:r>
                        <a:rPr lang="en-US" sz="1400" b="1" i="1" u="none" strike="noStrike" kern="1200" baseline="0" dirty="0" err="1">
                          <a:solidFill>
                            <a:schemeClr val="tx1"/>
                          </a:solidFill>
                          <a:latin typeface="Arial" panose="020B0604020202020204" pitchFamily="34" charset="0"/>
                          <a:ea typeface="+mn-ea"/>
                          <a:cs typeface="Arial" panose="020B0604020202020204" pitchFamily="34" charset="0"/>
                        </a:rPr>
                        <a:t>i</a:t>
                      </a:r>
                      <a:endParaRPr lang="en-US" sz="1400" b="1" dirty="0">
                        <a:latin typeface="Arial" panose="020B0604020202020204" pitchFamily="34" charset="0"/>
                        <a:cs typeface="Arial" panose="020B0604020202020204" pitchFamily="34" charset="0"/>
                      </a:endParaRPr>
                    </a:p>
                  </a:txBody>
                  <a:tcPr anchor="ctr"/>
                </a:tc>
                <a:tc>
                  <a:txBody>
                    <a:bodyPr/>
                    <a:lstStyle/>
                    <a:p>
                      <a:pPr algn="ct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δ</a:t>
                      </a:r>
                      <a:r>
                        <a:rPr lang="en-US" sz="1400" b="1" i="1" u="none" strike="noStrike" kern="1200" baseline="0" dirty="0">
                          <a:solidFill>
                            <a:schemeClr val="tx1"/>
                          </a:solidFill>
                          <a:latin typeface="Arial" panose="020B0604020202020204" pitchFamily="34" charset="0"/>
                          <a:ea typeface="+mn-ea"/>
                          <a:cs typeface="Arial" panose="020B0604020202020204" pitchFamily="34" charset="0"/>
                        </a:rPr>
                        <a:t>k</a:t>
                      </a:r>
                      <a:endParaRPr lang="en-US" sz="1400" b="1" dirty="0">
                        <a:latin typeface="Arial" panose="020B0604020202020204" pitchFamily="34" charset="0"/>
                        <a:cs typeface="Arial" panose="020B0604020202020204" pitchFamily="34" charset="0"/>
                      </a:endParaRPr>
                    </a:p>
                  </a:txBody>
                  <a:tcPr anchor="ctr"/>
                </a:tc>
                <a:tc>
                  <a:txBody>
                    <a:bodyPr/>
                    <a:lstStyle/>
                    <a:p>
                      <a:pPr algn="ctr"/>
                      <a:r>
                        <a:rPr lang="el-GR" sz="1400" b="1" dirty="0">
                          <a:latin typeface="Arial" panose="020B0604020202020204" pitchFamily="34" charset="0"/>
                          <a:cs typeface="Arial" panose="020B0604020202020204" pitchFamily="34" charset="0"/>
                        </a:rPr>
                        <a:t>Δ</a:t>
                      </a:r>
                      <a:r>
                        <a:rPr lang="en-US" sz="1400" b="1" i="1" dirty="0">
                          <a:latin typeface="Arial" panose="020B0604020202020204" pitchFamily="34" charset="0"/>
                          <a:cs typeface="Arial" panose="020B0604020202020204" pitchFamily="34" charset="0"/>
                        </a:rPr>
                        <a:t>k</a:t>
                      </a:r>
                    </a:p>
                  </a:txBody>
                  <a:tcPr anchor="ctr"/>
                </a:tc>
                <a:extLst>
                  <a:ext uri="{0D108BD9-81ED-4DB2-BD59-A6C34878D82A}">
                    <a16:rowId xmlns:a16="http://schemas.microsoft.com/office/drawing/2014/main" val="10000"/>
                  </a:ext>
                </a:extLst>
              </a:tr>
              <a:tr h="386356">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4.000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2.000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1.400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0.600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0.400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0.200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86356">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4.200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2.049</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1.435</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0.615</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0.420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0.195</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86356">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4.395</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2.096</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1.467</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0.629</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0.440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0.189</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86356">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4</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4.584</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2.141</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1.499</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0.642</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0.458</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0.184</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86356">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5</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4.768</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2.184</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1.529</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0.655</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0.477</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0.178</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86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5.602</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2.367</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1.657</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0.710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0.560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0.150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86356">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25</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7.321</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2.706</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1.894</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0.812</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0.732</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0.080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86356">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8.962</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2.994</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2.096</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0.898</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0.896</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0.002</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17553">
                <a:tc>
                  <a:txBody>
                    <a:bodyPr/>
                    <a:lstStyle/>
                    <a:p>
                      <a:r>
                        <a:rPr lang="en-US" sz="1400" dirty="0">
                          <a:latin typeface="Arial" panose="020B0604020202020204" pitchFamily="34" charset="0"/>
                          <a:cs typeface="Arial" panose="020B0604020202020204" pitchFamily="34" charset="0"/>
                        </a:rPr>
                        <a:t>∞</a:t>
                      </a: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9.000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3.000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2.100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0.900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0.900</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0.000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3713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Why growth matters (1 of 2)</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Data on infant mortality rates:</a:t>
            </a:r>
          </a:p>
          <a:p>
            <a:pPr marL="800100" lvl="1">
              <a:spcBef>
                <a:spcPts val="600"/>
              </a:spcBef>
              <a:buClr>
                <a:schemeClr val="tx1"/>
              </a:buClr>
              <a:buFont typeface="Arial" pitchFamily="34" charset="0"/>
              <a:buChar char="•"/>
            </a:pPr>
            <a:r>
              <a:rPr lang="en-US" dirty="0">
                <a:latin typeface="Arial" panose="020B0604020202020204" pitchFamily="34" charset="0"/>
                <a:cs typeface="Arial" panose="020B0604020202020204" pitchFamily="34" charset="0"/>
              </a:rPr>
              <a:t>20% in the poorest 1/5 of all countries</a:t>
            </a:r>
          </a:p>
          <a:p>
            <a:pPr marL="800100" lvl="1">
              <a:spcBef>
                <a:spcPts val="600"/>
              </a:spcBef>
              <a:buClr>
                <a:schemeClr val="tx1"/>
              </a:buClr>
              <a:buFont typeface="Arial" pitchFamily="34" charset="0"/>
              <a:buChar char="•"/>
            </a:pPr>
            <a:r>
              <a:rPr lang="en-US" dirty="0">
                <a:latin typeface="Arial" panose="020B0604020202020204" pitchFamily="34" charset="0"/>
                <a:cs typeface="Arial" panose="020B0604020202020204" pitchFamily="34" charset="0"/>
              </a:rPr>
              <a:t>0.4% in the richest 1/5</a:t>
            </a:r>
          </a:p>
          <a:p>
            <a:pPr marL="342900" indent="-342900">
              <a:spcBef>
                <a:spcPts val="6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In Pakistan, 85% of people live on less than $2/day.</a:t>
            </a:r>
          </a:p>
          <a:p>
            <a:pPr marL="342900" indent="-342900">
              <a:spcBef>
                <a:spcPts val="6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One-fourth of the poorest countries have had famines during the past 3 decades.</a:t>
            </a:r>
          </a:p>
          <a:p>
            <a:pPr marL="342900" indent="-342900">
              <a:spcBef>
                <a:spcPts val="6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Poverty is associated with oppression of women and minorities.</a:t>
            </a:r>
          </a:p>
          <a:p>
            <a:pPr>
              <a:spcBef>
                <a:spcPts val="600"/>
              </a:spcBef>
              <a:buClr>
                <a:schemeClr val="tx1"/>
              </a:buClr>
              <a:buSzPct val="100000"/>
            </a:pPr>
            <a:r>
              <a:rPr lang="en-US" b="1" i="1" dirty="0">
                <a:solidFill>
                  <a:srgbClr val="0000FF"/>
                </a:solidFill>
                <a:latin typeface="Arial" panose="020B0604020202020204" pitchFamily="34" charset="0"/>
                <a:cs typeface="Arial" panose="020B0604020202020204" pitchFamily="34" charset="0"/>
              </a:rPr>
              <a:t>Economic growth raises living standards and reduces poverty….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328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3F6C-4BEA-4F4B-9DAD-3C0D6DB5624D}"/>
              </a:ext>
            </a:extLst>
          </p:cNvPr>
          <p:cNvSpPr>
            <a:spLocks noGrp="1"/>
          </p:cNvSpPr>
          <p:nvPr>
            <p:ph type="title"/>
          </p:nvPr>
        </p:nvSpPr>
        <p:spPr/>
        <p:txBody>
          <a:bodyPr/>
          <a:lstStyle/>
          <a:p>
            <a:r>
              <a:rPr lang="en-US" dirty="0"/>
              <a:t>NOW YOU TRY</a:t>
            </a:r>
            <a:br>
              <a:rPr lang="en-US" dirty="0"/>
            </a:br>
            <a:r>
              <a:rPr lang="en-US" dirty="0"/>
              <a:t>Solve for the steady state</a:t>
            </a:r>
          </a:p>
        </p:txBody>
      </p:sp>
      <p:sp>
        <p:nvSpPr>
          <p:cNvPr id="3" name="Content Placeholder 2">
            <a:extLst>
              <a:ext uri="{FF2B5EF4-FFF2-40B4-BE49-F238E27FC236}">
                <a16:creationId xmlns:a16="http://schemas.microsoft.com/office/drawing/2014/main" id="{3187AB38-C444-4805-95AE-55FE284D0C78}"/>
              </a:ext>
            </a:extLst>
          </p:cNvPr>
          <p:cNvSpPr>
            <a:spLocks noGrp="1"/>
          </p:cNvSpPr>
          <p:nvPr>
            <p:ph type="body" sz="quarter" idx="10"/>
          </p:nvPr>
        </p:nvSpPr>
        <p:spPr/>
        <p:txBody>
          <a:bodyPr/>
          <a:lstStyle/>
          <a:p>
            <a:r>
              <a:rPr lang="en-US" dirty="0">
                <a:latin typeface="Arial" pitchFamily="34" charset="0"/>
                <a:cs typeface="Arial" pitchFamily="34" charset="0"/>
                <a:sym typeface="Symbol" pitchFamily="18" charset="2"/>
              </a:rPr>
              <a:t>Continue to assume</a:t>
            </a:r>
          </a:p>
          <a:p>
            <a:pPr indent="457200">
              <a:spcBef>
                <a:spcPts val="624"/>
              </a:spcBef>
              <a:spcAft>
                <a:spcPts val="1200"/>
              </a:spcAft>
            </a:pPr>
            <a:r>
              <a:rPr lang="en-US" b="1" i="1" dirty="0">
                <a:latin typeface="Arial" pitchFamily="34" charset="0"/>
                <a:cs typeface="Arial" pitchFamily="34" charset="0"/>
              </a:rPr>
              <a:t>s</a:t>
            </a:r>
            <a:r>
              <a:rPr lang="en-US" dirty="0">
                <a:latin typeface="Arial" pitchFamily="34" charset="0"/>
                <a:cs typeface="Arial" pitchFamily="34" charset="0"/>
              </a:rPr>
              <a:t> = 0.3, </a:t>
            </a:r>
            <a:r>
              <a:rPr lang="en-US" i="1" dirty="0">
                <a:latin typeface="Arial" pitchFamily="34" charset="0"/>
                <a:ea typeface="Lucida Grande"/>
                <a:cs typeface="Arial" pitchFamily="34" charset="0"/>
              </a:rPr>
              <a:t>δ</a:t>
            </a:r>
            <a:r>
              <a:rPr lang="en-US" dirty="0">
                <a:latin typeface="Arial" pitchFamily="34" charset="0"/>
                <a:cs typeface="Arial" pitchFamily="34" charset="0"/>
                <a:sym typeface="Symbol" pitchFamily="18" charset="2"/>
              </a:rPr>
              <a:t> = 0.1, and </a:t>
            </a:r>
            <a:r>
              <a:rPr lang="en-US" b="1" i="1" dirty="0">
                <a:latin typeface="Arial" pitchFamily="34" charset="0"/>
                <a:cs typeface="Arial" pitchFamily="34" charset="0"/>
                <a:sym typeface="Symbol" pitchFamily="18" charset="2"/>
              </a:rPr>
              <a:t>y</a:t>
            </a:r>
            <a:r>
              <a:rPr lang="en-US" dirty="0">
                <a:latin typeface="Arial" pitchFamily="34" charset="0"/>
                <a:cs typeface="Arial" pitchFamily="34" charset="0"/>
                <a:sym typeface="Symbol" pitchFamily="18" charset="2"/>
              </a:rPr>
              <a:t> = </a:t>
            </a:r>
            <a:r>
              <a:rPr lang="en-US" b="1" i="1" dirty="0">
                <a:latin typeface="Arial" pitchFamily="34" charset="0"/>
                <a:cs typeface="Arial" pitchFamily="34" charset="0"/>
                <a:sym typeface="Symbol" pitchFamily="18" charset="2"/>
              </a:rPr>
              <a:t>k</a:t>
            </a:r>
            <a:r>
              <a:rPr lang="en-US" baseline="30000" dirty="0">
                <a:latin typeface="Arial" pitchFamily="34" charset="0"/>
                <a:cs typeface="Arial" pitchFamily="34" charset="0"/>
                <a:sym typeface="Symbol" pitchFamily="18" charset="2"/>
              </a:rPr>
              <a:t> ½</a:t>
            </a:r>
          </a:p>
          <a:p>
            <a:r>
              <a:rPr kumimoji="1" lang="en-US" dirty="0">
                <a:latin typeface="Arial" pitchFamily="34" charset="0"/>
                <a:cs typeface="Arial" pitchFamily="34" charset="0"/>
                <a:sym typeface="Symbol" pitchFamily="18" charset="2"/>
              </a:rPr>
              <a:t>Use the equation of motion</a:t>
            </a:r>
          </a:p>
          <a:p>
            <a:pPr indent="1709738"/>
            <a:r>
              <a:rPr lang="en-US" dirty="0">
                <a:latin typeface="Arial" pitchFamily="34" charset="0"/>
                <a:ea typeface="Lucida Grande"/>
                <a:cs typeface="Arial" pitchFamily="34" charset="0"/>
              </a:rPr>
              <a:t>Δ</a:t>
            </a:r>
            <a:r>
              <a:rPr kumimoji="1" lang="en-US" b="1" i="1" dirty="0">
                <a:latin typeface="Arial" pitchFamily="34" charset="0"/>
                <a:cs typeface="Arial" pitchFamily="34" charset="0"/>
                <a:sym typeface="Symbol" pitchFamily="18" charset="2"/>
              </a:rPr>
              <a:t>k</a:t>
            </a:r>
            <a:r>
              <a:rPr kumimoji="1" lang="en-US" dirty="0">
                <a:latin typeface="Arial" pitchFamily="34" charset="0"/>
                <a:cs typeface="Arial" pitchFamily="34" charset="0"/>
                <a:sym typeface="Symbol" pitchFamily="18" charset="2"/>
              </a:rPr>
              <a:t> = </a:t>
            </a:r>
            <a:r>
              <a:rPr kumimoji="1" lang="en-US" b="1" i="1" dirty="0">
                <a:latin typeface="Arial" pitchFamily="34" charset="0"/>
                <a:cs typeface="Arial" pitchFamily="34" charset="0"/>
                <a:sym typeface="Symbol" pitchFamily="18" charset="2"/>
              </a:rPr>
              <a:t>s f(k)</a:t>
            </a:r>
            <a:r>
              <a:rPr kumimoji="1" lang="en-US" b="1" dirty="0">
                <a:latin typeface="Arial" pitchFamily="34" charset="0"/>
                <a:cs typeface="Arial" pitchFamily="34" charset="0"/>
                <a:sym typeface="Symbol" pitchFamily="18" charset="2"/>
              </a:rPr>
              <a:t> </a:t>
            </a:r>
            <a:r>
              <a:rPr kumimoji="1" lang="en-US" dirty="0">
                <a:latin typeface="Arial" pitchFamily="34" charset="0"/>
                <a:cs typeface="Arial" pitchFamily="34" charset="0"/>
                <a:sym typeface="Symbol" pitchFamily="18" charset="2"/>
              </a:rPr>
              <a:t>−</a:t>
            </a:r>
            <a:r>
              <a:rPr kumimoji="1" lang="en-US" b="1" dirty="0">
                <a:latin typeface="Arial" pitchFamily="34" charset="0"/>
                <a:cs typeface="Arial" pitchFamily="34" charset="0"/>
                <a:sym typeface="Symbol" pitchFamily="18" charset="2"/>
              </a:rPr>
              <a:t> </a:t>
            </a:r>
            <a:r>
              <a:rPr lang="en-US" i="1" dirty="0">
                <a:latin typeface="Arial" pitchFamily="34" charset="0"/>
                <a:ea typeface="Lucida Grande"/>
                <a:cs typeface="Arial" pitchFamily="34" charset="0"/>
              </a:rPr>
              <a:t>δ</a:t>
            </a:r>
            <a:r>
              <a:rPr kumimoji="1" lang="en-US" b="1" i="1" dirty="0">
                <a:latin typeface="Arial" pitchFamily="34" charset="0"/>
                <a:cs typeface="Arial" pitchFamily="34" charset="0"/>
              </a:rPr>
              <a:t>k</a:t>
            </a:r>
            <a:r>
              <a:rPr kumimoji="1" lang="en-US" dirty="0">
                <a:latin typeface="Arial" pitchFamily="34" charset="0"/>
                <a:cs typeface="Arial" pitchFamily="34" charset="0"/>
                <a:sym typeface="Symbol" pitchFamily="18" charset="2"/>
              </a:rPr>
              <a:t> </a:t>
            </a:r>
            <a:br>
              <a:rPr kumimoji="1" lang="en-US" dirty="0">
                <a:latin typeface="Arial" pitchFamily="34" charset="0"/>
                <a:cs typeface="Arial" pitchFamily="34" charset="0"/>
                <a:sym typeface="Symbol" pitchFamily="18" charset="2"/>
              </a:rPr>
            </a:br>
            <a:r>
              <a:rPr kumimoji="1" lang="en-US" dirty="0">
                <a:latin typeface="Arial" pitchFamily="34" charset="0"/>
                <a:cs typeface="Arial" pitchFamily="34" charset="0"/>
                <a:sym typeface="Symbol" pitchFamily="18" charset="2"/>
              </a:rPr>
              <a:t>to solve for the steady-state values of </a:t>
            </a:r>
            <a:r>
              <a:rPr kumimoji="1" lang="en-US" b="1" i="1" dirty="0">
                <a:latin typeface="Arial" pitchFamily="34" charset="0"/>
                <a:cs typeface="Arial" pitchFamily="34" charset="0"/>
                <a:sym typeface="Symbol" pitchFamily="18" charset="2"/>
              </a:rPr>
              <a:t>k</a:t>
            </a:r>
            <a:r>
              <a:rPr kumimoji="1" lang="en-US" dirty="0">
                <a:latin typeface="Arial" pitchFamily="34" charset="0"/>
                <a:cs typeface="Arial" pitchFamily="34" charset="0"/>
                <a:sym typeface="Symbol" pitchFamily="18" charset="2"/>
              </a:rPr>
              <a:t>, </a:t>
            </a:r>
            <a:r>
              <a:rPr kumimoji="1" lang="en-US" b="1" i="1" dirty="0">
                <a:latin typeface="Arial" pitchFamily="34" charset="0"/>
                <a:cs typeface="Arial" pitchFamily="34" charset="0"/>
                <a:sym typeface="Symbol" pitchFamily="18" charset="2"/>
              </a:rPr>
              <a:t>y</a:t>
            </a:r>
            <a:r>
              <a:rPr kumimoji="1" lang="en-US" dirty="0">
                <a:latin typeface="Arial" pitchFamily="34" charset="0"/>
                <a:cs typeface="Arial" pitchFamily="34" charset="0"/>
                <a:sym typeface="Symbol" pitchFamily="18" charset="2"/>
              </a:rPr>
              <a:t>, and </a:t>
            </a:r>
            <a:r>
              <a:rPr kumimoji="1" lang="en-US" b="1" i="1" dirty="0">
                <a:latin typeface="Arial" pitchFamily="34" charset="0"/>
                <a:cs typeface="Arial" pitchFamily="34" charset="0"/>
                <a:sym typeface="Symbol" pitchFamily="18" charset="2"/>
              </a:rPr>
              <a:t>c</a:t>
            </a:r>
            <a:r>
              <a:rPr kumimoji="1" lang="en-US" dirty="0">
                <a:latin typeface="Arial" pitchFamily="34" charset="0"/>
                <a:cs typeface="Arial" pitchFamily="34" charset="0"/>
                <a:sym typeface="Symbol" pitchFamily="18" charset="2"/>
              </a:rPr>
              <a:t>.</a:t>
            </a:r>
          </a:p>
        </p:txBody>
      </p:sp>
    </p:spTree>
    <p:extLst>
      <p:ext uri="{BB962C8B-B14F-4D97-AF65-F5344CB8AC3E}">
        <p14:creationId xmlns:p14="http://schemas.microsoft.com/office/powerpoint/2010/main" val="1109145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3F6C-4BEA-4F4B-9DAD-3C0D6DB5624D}"/>
              </a:ext>
            </a:extLst>
          </p:cNvPr>
          <p:cNvSpPr>
            <a:spLocks noGrp="1"/>
          </p:cNvSpPr>
          <p:nvPr>
            <p:ph type="title"/>
          </p:nvPr>
        </p:nvSpPr>
        <p:spPr/>
        <p:txBody>
          <a:bodyPr/>
          <a:lstStyle/>
          <a:p>
            <a:r>
              <a:rPr lang="en-US" dirty="0"/>
              <a:t>NOW YOU TRY</a:t>
            </a:r>
            <a:br>
              <a:rPr lang="en-US" dirty="0"/>
            </a:br>
            <a:r>
              <a:rPr lang="en-US" dirty="0"/>
              <a:t>Solve for the steady state, answers</a:t>
            </a:r>
          </a:p>
        </p:txBody>
      </p:sp>
      <p:graphicFrame>
        <p:nvGraphicFramePr>
          <p:cNvPr id="6" name="Object 5" descr="An equation reads, delta k equals 0, definition of steady state.">
            <a:extLst>
              <a:ext uri="{FF2B5EF4-FFF2-40B4-BE49-F238E27FC236}">
                <a16:creationId xmlns:a16="http://schemas.microsoft.com/office/drawing/2014/main" id="{9CA49145-6086-4353-A837-F35438F9857A}"/>
              </a:ext>
            </a:extLst>
          </p:cNvPr>
          <p:cNvGraphicFramePr>
            <a:graphicFrameLocks noChangeAspect="1"/>
          </p:cNvGraphicFramePr>
          <p:nvPr>
            <p:extLst>
              <p:ext uri="{D42A27DB-BD31-4B8C-83A1-F6EECF244321}">
                <p14:modId xmlns:p14="http://schemas.microsoft.com/office/powerpoint/2010/main" val="68183005"/>
              </p:ext>
            </p:extLst>
          </p:nvPr>
        </p:nvGraphicFramePr>
        <p:xfrm>
          <a:off x="1408113" y="1631950"/>
          <a:ext cx="5845175" cy="465138"/>
        </p:xfrm>
        <a:graphic>
          <a:graphicData uri="http://schemas.openxmlformats.org/presentationml/2006/ole">
            <mc:AlternateContent xmlns:mc="http://schemas.openxmlformats.org/markup-compatibility/2006">
              <mc:Choice xmlns:v="urn:schemas-microsoft-com:vml" Requires="v">
                <p:oleObj spid="_x0000_s28327" name="Equation" r:id="rId4" imgW="2552400" imgH="203040" progId="Equation.DSMT4">
                  <p:embed/>
                </p:oleObj>
              </mc:Choice>
              <mc:Fallback>
                <p:oleObj name="Equation" r:id="rId4" imgW="2552400" imgH="203040" progId="Equation.DSMT4">
                  <p:embed/>
                  <p:pic>
                    <p:nvPicPr>
                      <p:cNvPr id="8" name="Object 7"/>
                      <p:cNvPicPr>
                        <a:picLocks noChangeAspect="1" noChangeArrowheads="1"/>
                      </p:cNvPicPr>
                      <p:nvPr/>
                    </p:nvPicPr>
                    <p:blipFill>
                      <a:blip r:embed="rId5"/>
                      <a:srcRect/>
                      <a:stretch>
                        <a:fillRect/>
                      </a:stretch>
                    </p:blipFill>
                    <p:spPr bwMode="auto">
                      <a:xfrm>
                        <a:off x="1408113" y="1631950"/>
                        <a:ext cx="58451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descr="An equation reads, sf (k asterisk) equals delta k asterisk, equilibrium of motion with delta k equals 0.">
            <a:extLst>
              <a:ext uri="{FF2B5EF4-FFF2-40B4-BE49-F238E27FC236}">
                <a16:creationId xmlns:a16="http://schemas.microsoft.com/office/drawing/2014/main" id="{519EE59C-5CE1-47B5-99C7-9867459A26DA}"/>
              </a:ext>
            </a:extLst>
          </p:cNvPr>
          <p:cNvGraphicFramePr>
            <a:graphicFrameLocks noChangeAspect="1"/>
          </p:cNvGraphicFramePr>
          <p:nvPr>
            <p:extLst>
              <p:ext uri="{D42A27DB-BD31-4B8C-83A1-F6EECF244321}">
                <p14:modId xmlns:p14="http://schemas.microsoft.com/office/powerpoint/2010/main" val="3482864012"/>
              </p:ext>
            </p:extLst>
          </p:nvPr>
        </p:nvGraphicFramePr>
        <p:xfrm>
          <a:off x="1163638" y="2317750"/>
          <a:ext cx="6419850" cy="452438"/>
        </p:xfrm>
        <a:graphic>
          <a:graphicData uri="http://schemas.openxmlformats.org/presentationml/2006/ole">
            <mc:AlternateContent xmlns:mc="http://schemas.openxmlformats.org/markup-compatibility/2006">
              <mc:Choice xmlns:v="urn:schemas-microsoft-com:vml" Requires="v">
                <p:oleObj spid="_x0000_s28328" name="Equation" r:id="rId6" imgW="2869920" imgH="203040" progId="Equation.DSMT4">
                  <p:embed/>
                </p:oleObj>
              </mc:Choice>
              <mc:Fallback>
                <p:oleObj name="Equation" r:id="rId6" imgW="2869920" imgH="203040" progId="Equation.DSMT4">
                  <p:embed/>
                  <p:pic>
                    <p:nvPicPr>
                      <p:cNvPr id="10" name="Object 9"/>
                      <p:cNvPicPr>
                        <a:picLocks noChangeAspect="1" noChangeArrowheads="1"/>
                      </p:cNvPicPr>
                      <p:nvPr/>
                    </p:nvPicPr>
                    <p:blipFill>
                      <a:blip r:embed="rId7"/>
                      <a:srcRect/>
                      <a:stretch>
                        <a:fillRect/>
                      </a:stretch>
                    </p:blipFill>
                    <p:spPr bwMode="auto">
                      <a:xfrm>
                        <a:off x="1163638" y="2317750"/>
                        <a:ext cx="6419850"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descr="An expression reads, 0.3 square root of K asterisk equals 0.1 k asterisk, using assumed values.">
            <a:extLst>
              <a:ext uri="{FF2B5EF4-FFF2-40B4-BE49-F238E27FC236}">
                <a16:creationId xmlns:a16="http://schemas.microsoft.com/office/drawing/2014/main" id="{3693AF6B-F442-495E-92F3-56282979078B}"/>
              </a:ext>
            </a:extLst>
          </p:cNvPr>
          <p:cNvGraphicFramePr>
            <a:graphicFrameLocks noChangeAspect="1"/>
          </p:cNvGraphicFramePr>
          <p:nvPr>
            <p:extLst>
              <p:ext uri="{D42A27DB-BD31-4B8C-83A1-F6EECF244321}">
                <p14:modId xmlns:p14="http://schemas.microsoft.com/office/powerpoint/2010/main" val="1563555505"/>
              </p:ext>
            </p:extLst>
          </p:nvPr>
        </p:nvGraphicFramePr>
        <p:xfrm>
          <a:off x="850900" y="2946400"/>
          <a:ext cx="6389688" cy="566738"/>
        </p:xfrm>
        <a:graphic>
          <a:graphicData uri="http://schemas.openxmlformats.org/presentationml/2006/ole">
            <mc:AlternateContent xmlns:mc="http://schemas.openxmlformats.org/markup-compatibility/2006">
              <mc:Choice xmlns:v="urn:schemas-microsoft-com:vml" Requires="v">
                <p:oleObj spid="_x0000_s28329" name="Equation" r:id="rId8" imgW="2857320" imgH="253800" progId="Equation.DSMT4">
                  <p:embed/>
                </p:oleObj>
              </mc:Choice>
              <mc:Fallback>
                <p:oleObj name="Equation" r:id="rId8" imgW="2857320" imgH="253800" progId="Equation.DSMT4">
                  <p:embed/>
                  <p:pic>
                    <p:nvPicPr>
                      <p:cNvPr id="11" name="Object 10"/>
                      <p:cNvPicPr>
                        <a:picLocks noChangeAspect="1" noChangeArrowheads="1"/>
                      </p:cNvPicPr>
                      <p:nvPr/>
                    </p:nvPicPr>
                    <p:blipFill>
                      <a:blip r:embed="rId9"/>
                      <a:srcRect/>
                      <a:stretch>
                        <a:fillRect/>
                      </a:stretch>
                    </p:blipFill>
                    <p:spPr bwMode="auto">
                      <a:xfrm>
                        <a:off x="850900" y="2946400"/>
                        <a:ext cx="6389688"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descr="An equation reads, 3 equals k asterisk over square root of k asterisk equals square root of k asterisk.">
            <a:extLst>
              <a:ext uri="{FF2B5EF4-FFF2-40B4-BE49-F238E27FC236}">
                <a16:creationId xmlns:a16="http://schemas.microsoft.com/office/drawing/2014/main" id="{41A1026C-AA01-4AE4-8697-C1F2167F6F85}"/>
              </a:ext>
            </a:extLst>
          </p:cNvPr>
          <p:cNvGraphicFramePr>
            <a:graphicFrameLocks noChangeAspect="1"/>
          </p:cNvGraphicFramePr>
          <p:nvPr>
            <p:extLst>
              <p:ext uri="{D42A27DB-BD31-4B8C-83A1-F6EECF244321}">
                <p14:modId xmlns:p14="http://schemas.microsoft.com/office/powerpoint/2010/main" val="2648783466"/>
              </p:ext>
            </p:extLst>
          </p:nvPr>
        </p:nvGraphicFramePr>
        <p:xfrm>
          <a:off x="839788" y="3708400"/>
          <a:ext cx="3167062" cy="985838"/>
        </p:xfrm>
        <a:graphic>
          <a:graphicData uri="http://schemas.openxmlformats.org/presentationml/2006/ole">
            <mc:AlternateContent xmlns:mc="http://schemas.openxmlformats.org/markup-compatibility/2006">
              <mc:Choice xmlns:v="urn:schemas-microsoft-com:vml" Requires="v">
                <p:oleObj spid="_x0000_s28330" name="Equation" r:id="rId10" imgW="1384200" imgH="431640" progId="Equation.DSMT4">
                  <p:embed/>
                </p:oleObj>
              </mc:Choice>
              <mc:Fallback>
                <p:oleObj name="Equation" r:id="rId10" imgW="1384200" imgH="431640" progId="Equation.DSMT4">
                  <p:embed/>
                  <p:pic>
                    <p:nvPicPr>
                      <p:cNvPr id="12" name="Object 11"/>
                      <p:cNvPicPr>
                        <a:picLocks noChangeAspect="1" noChangeArrowheads="1"/>
                      </p:cNvPicPr>
                      <p:nvPr/>
                    </p:nvPicPr>
                    <p:blipFill>
                      <a:blip r:embed="rId11"/>
                      <a:srcRect/>
                      <a:stretch>
                        <a:fillRect/>
                      </a:stretch>
                    </p:blipFill>
                    <p:spPr bwMode="auto">
                      <a:xfrm>
                        <a:off x="839788" y="3708400"/>
                        <a:ext cx="3167062" cy="985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descr="Solve to get: k asterisk equals 9.">
            <a:extLst>
              <a:ext uri="{FF2B5EF4-FFF2-40B4-BE49-F238E27FC236}">
                <a16:creationId xmlns:a16="http://schemas.microsoft.com/office/drawing/2014/main" id="{D25E2E4D-0191-4DAA-9912-6813C030101E}"/>
              </a:ext>
            </a:extLst>
          </p:cNvPr>
          <p:cNvGraphicFramePr>
            <a:graphicFrameLocks noChangeAspect="1"/>
          </p:cNvGraphicFramePr>
          <p:nvPr>
            <p:extLst>
              <p:ext uri="{D42A27DB-BD31-4B8C-83A1-F6EECF244321}">
                <p14:modId xmlns:p14="http://schemas.microsoft.com/office/powerpoint/2010/main" val="461922270"/>
              </p:ext>
            </p:extLst>
          </p:nvPr>
        </p:nvGraphicFramePr>
        <p:xfrm>
          <a:off x="812800" y="4959350"/>
          <a:ext cx="3251200" cy="477838"/>
        </p:xfrm>
        <a:graphic>
          <a:graphicData uri="http://schemas.openxmlformats.org/presentationml/2006/ole">
            <mc:AlternateContent xmlns:mc="http://schemas.openxmlformats.org/markup-compatibility/2006">
              <mc:Choice xmlns:v="urn:schemas-microsoft-com:vml" Requires="v">
                <p:oleObj spid="_x0000_s28331" name="Equation" r:id="rId12" imgW="1460160" imgH="215640" progId="Equation.DSMT4">
                  <p:embed/>
                </p:oleObj>
              </mc:Choice>
              <mc:Fallback>
                <p:oleObj name="Equation" r:id="rId12" imgW="1460160" imgH="215640" progId="Equation.DSMT4">
                  <p:embed/>
                  <p:pic>
                    <p:nvPicPr>
                      <p:cNvPr id="13" name="Object 12"/>
                      <p:cNvPicPr>
                        <a:picLocks noChangeAspect="1" noChangeArrowheads="1"/>
                      </p:cNvPicPr>
                      <p:nvPr/>
                    </p:nvPicPr>
                    <p:blipFill>
                      <a:blip r:embed="rId13"/>
                      <a:srcRect/>
                      <a:stretch>
                        <a:fillRect/>
                      </a:stretch>
                    </p:blipFill>
                    <p:spPr bwMode="auto">
                      <a:xfrm>
                        <a:off x="812800" y="4959350"/>
                        <a:ext cx="32512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descr="And y asterisk equals square root of k asterisk which equals 3.">
            <a:extLst>
              <a:ext uri="{FF2B5EF4-FFF2-40B4-BE49-F238E27FC236}">
                <a16:creationId xmlns:a16="http://schemas.microsoft.com/office/drawing/2014/main" id="{4FCFA2FC-626B-4968-938C-0EE96EC08BF4}"/>
              </a:ext>
            </a:extLst>
          </p:cNvPr>
          <p:cNvGraphicFramePr>
            <a:graphicFrameLocks noChangeAspect="1"/>
          </p:cNvGraphicFramePr>
          <p:nvPr>
            <p:extLst>
              <p:ext uri="{D42A27DB-BD31-4B8C-83A1-F6EECF244321}">
                <p14:modId xmlns:p14="http://schemas.microsoft.com/office/powerpoint/2010/main" val="3780395143"/>
              </p:ext>
            </p:extLst>
          </p:nvPr>
        </p:nvGraphicFramePr>
        <p:xfrm>
          <a:off x="4684713" y="4872038"/>
          <a:ext cx="3070225" cy="565150"/>
        </p:xfrm>
        <a:graphic>
          <a:graphicData uri="http://schemas.openxmlformats.org/presentationml/2006/ole">
            <mc:AlternateContent xmlns:mc="http://schemas.openxmlformats.org/markup-compatibility/2006">
              <mc:Choice xmlns:v="urn:schemas-microsoft-com:vml" Requires="v">
                <p:oleObj spid="_x0000_s28332" name="Equation" r:id="rId14" imgW="1371600" imgH="253800" progId="Equation.DSMT4">
                  <p:embed/>
                </p:oleObj>
              </mc:Choice>
              <mc:Fallback>
                <p:oleObj name="Equation" r:id="rId14" imgW="1371600" imgH="253800" progId="Equation.DSMT4">
                  <p:embed/>
                  <p:pic>
                    <p:nvPicPr>
                      <p:cNvPr id="14" name="Object 13"/>
                      <p:cNvPicPr>
                        <a:picLocks noChangeAspect="1" noChangeArrowheads="1"/>
                      </p:cNvPicPr>
                      <p:nvPr/>
                    </p:nvPicPr>
                    <p:blipFill>
                      <a:blip r:embed="rId15"/>
                      <a:srcRect/>
                      <a:stretch>
                        <a:fillRect/>
                      </a:stretch>
                    </p:blipFill>
                    <p:spPr bwMode="auto">
                      <a:xfrm>
                        <a:off x="4684713" y="4872038"/>
                        <a:ext cx="3070225"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descr="Finally, c asterisk equals 1 minus s) y asterisk equals 0.7 times 3 which equals 2.1">
            <a:extLst>
              <a:ext uri="{FF2B5EF4-FFF2-40B4-BE49-F238E27FC236}">
                <a16:creationId xmlns:a16="http://schemas.microsoft.com/office/drawing/2014/main" id="{586EE6EB-6038-4083-AF69-308CBA2D2FF1}"/>
              </a:ext>
            </a:extLst>
          </p:cNvPr>
          <p:cNvGraphicFramePr>
            <a:graphicFrameLocks noChangeAspect="1"/>
          </p:cNvGraphicFramePr>
          <p:nvPr>
            <p:extLst>
              <p:ext uri="{D42A27DB-BD31-4B8C-83A1-F6EECF244321}">
                <p14:modId xmlns:p14="http://schemas.microsoft.com/office/powerpoint/2010/main" val="3568090471"/>
              </p:ext>
            </p:extLst>
          </p:nvPr>
        </p:nvGraphicFramePr>
        <p:xfrm>
          <a:off x="844550" y="5667375"/>
          <a:ext cx="5807075" cy="485775"/>
        </p:xfrm>
        <a:graphic>
          <a:graphicData uri="http://schemas.openxmlformats.org/presentationml/2006/ole">
            <mc:AlternateContent xmlns:mc="http://schemas.openxmlformats.org/markup-compatibility/2006">
              <mc:Choice xmlns:v="urn:schemas-microsoft-com:vml" Requires="v">
                <p:oleObj spid="_x0000_s28333" name="Equation" r:id="rId16" imgW="2565360" imgH="215640" progId="Equation.DSMT4">
                  <p:embed/>
                </p:oleObj>
              </mc:Choice>
              <mc:Fallback>
                <p:oleObj name="Equation" r:id="rId16" imgW="2565360" imgH="215640" progId="Equation.DSMT4">
                  <p:embed/>
                  <p:pic>
                    <p:nvPicPr>
                      <p:cNvPr id="15" name="Object 14"/>
                      <p:cNvPicPr>
                        <a:picLocks noChangeAspect="1" noChangeArrowheads="1"/>
                      </p:cNvPicPr>
                      <p:nvPr/>
                    </p:nvPicPr>
                    <p:blipFill>
                      <a:blip r:embed="rId17"/>
                      <a:srcRect/>
                      <a:stretch>
                        <a:fillRect/>
                      </a:stretch>
                    </p:blipFill>
                    <p:spPr bwMode="auto">
                      <a:xfrm>
                        <a:off x="844550" y="5667375"/>
                        <a:ext cx="58070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47051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increase in the saving rate</a:t>
            </a:r>
          </a:p>
        </p:txBody>
      </p:sp>
      <p:sp>
        <p:nvSpPr>
          <p:cNvPr id="4" name="Content Placeholder 3"/>
          <p:cNvSpPr>
            <a:spLocks noGrp="1"/>
          </p:cNvSpPr>
          <p:nvPr>
            <p:ph type="body" sz="quarter" idx="11"/>
          </p:nvPr>
        </p:nvSpPr>
        <p:spPr>
          <a:xfrm>
            <a:off x="807969" y="1008593"/>
            <a:ext cx="7560779" cy="899720"/>
          </a:xfrm>
        </p:spPr>
        <p:txBody>
          <a:bodyPr/>
          <a:lstStyle/>
          <a:p>
            <a:r>
              <a:rPr lang="en-US" dirty="0"/>
              <a:t>An increase in the saving rate raises investment…</a:t>
            </a:r>
          </a:p>
          <a:p>
            <a:r>
              <a:rPr lang="en-US" dirty="0"/>
              <a:t>…causing </a:t>
            </a:r>
            <a:r>
              <a:rPr lang="en-US" b="1" i="1" dirty="0"/>
              <a:t>k</a:t>
            </a:r>
            <a:r>
              <a:rPr lang="en-US" dirty="0"/>
              <a:t> to grow toward a new steady state:</a:t>
            </a:r>
          </a:p>
        </p:txBody>
      </p:sp>
      <p:pic>
        <p:nvPicPr>
          <p:cNvPr id="9" name="Picture Placeholder 2" descr="This is a line graph to show the impact of an increase in the saving rate. The Y axis is the investment and depreciation. The X axis is the capital per worker (K). The delta k line on the graph is a straight diagonal line from low investment and appreciation and capital per worker to high investment and appreciation and capital per worker. The s subscript 1 f (k) line runs from low output and capital per worker, to high capital per worker, with a more moderate increase in investment and depreciation. The s subscript 2 f (k) line runs from low output and capital per worker, to high capital per worker, with a larger increase in investment and depreciation. An up arrow between the sf(k) lines indicates an increase in the saving rate raises investment. The points at which both sf(k) lines intersect with the delta k line are marked.  Vertical dotted lines drop from these points to the X axis. The area created on the X axis is bounded by k asterisk subscript 1 on the left and k asterisk subscript 2 on the right. There right pointing arrow between them indicates that the investment has caused the capital stock to grow toward a new steady state."/>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89463" y="2257591"/>
            <a:ext cx="7555412" cy="3784575"/>
          </a:xfrm>
          <a:prstGeom prst="rect">
            <a:avLst/>
          </a:prstGeom>
          <a:noFill/>
          <a:ln>
            <a:noFill/>
          </a:ln>
        </p:spPr>
      </p:pic>
    </p:spTree>
    <p:extLst>
      <p:ext uri="{BB962C8B-B14F-4D97-AF65-F5344CB8AC3E}">
        <p14:creationId xmlns:p14="http://schemas.microsoft.com/office/powerpoint/2010/main" val="1533349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165D82-E5F3-42AA-8967-6518047DFE9D}"/>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Prediction: Countries with higher rates of saving and investment</a:t>
            </a:r>
          </a:p>
        </p:txBody>
      </p:sp>
      <p:sp>
        <p:nvSpPr>
          <p:cNvPr id="119811" name="Content Placeholder 1"/>
          <p:cNvSpPr>
            <a:spLocks noGrp="1" noChangeArrowheads="1"/>
          </p:cNvSpPr>
          <p:nvPr>
            <p:ph type="body" sz="quarter" idx="10"/>
          </p:nvPr>
        </p:nvSpPr>
        <p:spPr/>
        <p:txBody>
          <a:bodyPr/>
          <a:lstStyle/>
          <a:p>
            <a:pPr marL="457200" indent="-457200" eaLnBrk="1" hangingPunct="1">
              <a:spcBef>
                <a:spcPts val="624"/>
              </a:spcBef>
              <a:spcAft>
                <a:spcPts val="1200"/>
              </a:spcAft>
              <a:buSzPct val="100000"/>
              <a:buFont typeface="Arial" pitchFamily="34" charset="0"/>
              <a:buChar char="•"/>
            </a:pPr>
            <a:r>
              <a:rPr lang="en-US" dirty="0"/>
              <a:t>The Solow model predicts that countries with higher rates of saving and investment will have higher levels of capital and income per worker in the long run.</a:t>
            </a:r>
          </a:p>
          <a:p>
            <a:pPr marL="457200" indent="-457200" eaLnBrk="1" hangingPunct="1">
              <a:spcBef>
                <a:spcPts val="624"/>
              </a:spcBef>
              <a:buSzPct val="100000"/>
              <a:buFont typeface="Arial" pitchFamily="34" charset="0"/>
              <a:buChar char="•"/>
            </a:pPr>
            <a:r>
              <a:rPr lang="en-US" dirty="0"/>
              <a:t>Are the data consistent with this prediction?</a:t>
            </a:r>
          </a:p>
        </p:txBody>
      </p:sp>
    </p:spTree>
    <p:extLst>
      <p:ext uri="{BB962C8B-B14F-4D97-AF65-F5344CB8AC3E}">
        <p14:creationId xmlns:p14="http://schemas.microsoft.com/office/powerpoint/2010/main" val="1739203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The Golden Rule: Introduction</a:t>
            </a:r>
            <a:endParaRPr lang="en-US" dirty="0"/>
          </a:p>
        </p:txBody>
      </p:sp>
      <p:sp>
        <p:nvSpPr>
          <p:cNvPr id="6" name="Content Placeholder 5"/>
          <p:cNvSpPr>
            <a:spLocks noGrp="1"/>
          </p:cNvSpPr>
          <p:nvPr>
            <p:ph type="body" sz="quarter" idx="10"/>
          </p:nvPr>
        </p:nvSpPr>
        <p:spPr/>
        <p:txBody>
          <a:bodyPr/>
          <a:lstStyle/>
          <a:p>
            <a:pPr marL="457200" indent="-4572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Different values of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lead to different steady states.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How do we know which is the “best” steady state?</a:t>
            </a:r>
          </a:p>
          <a:p>
            <a:pPr marL="457200" indent="-4572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“best” steady state has the highest possible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consumption per person: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(1–</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f(</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a:t>
            </a:r>
          </a:p>
          <a:p>
            <a:pPr marL="457200" indent="-4572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An increase in </a:t>
            </a:r>
            <a:r>
              <a:rPr lang="en-US" b="1" i="1" dirty="0">
                <a:latin typeface="Arial" panose="020B0604020202020204" pitchFamily="34" charset="0"/>
                <a:cs typeface="Arial" panose="020B0604020202020204" pitchFamily="34" charset="0"/>
              </a:rPr>
              <a:t>s</a:t>
            </a:r>
            <a:endParaRPr lang="en-US" dirty="0">
              <a:latin typeface="Arial" panose="020B0604020202020204" pitchFamily="34" charset="0"/>
              <a:cs typeface="Arial" panose="020B0604020202020204" pitchFamily="34" charset="0"/>
            </a:endParaRP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leads to </a:t>
            </a:r>
            <a:r>
              <a:rPr lang="en-US" dirty="0">
                <a:latin typeface="Arial" panose="020B0604020202020204" pitchFamily="34" charset="0"/>
                <a:cs typeface="Arial" panose="020B0604020202020204" pitchFamily="34" charset="0"/>
                <a:sym typeface="Symbol" pitchFamily="18" charset="2"/>
              </a:rPr>
              <a:t>higher </a:t>
            </a:r>
            <a:r>
              <a:rPr lang="en-US" b="1" i="1" dirty="0">
                <a:latin typeface="Arial" panose="020B0604020202020204" pitchFamily="34" charset="0"/>
                <a:cs typeface="Arial" panose="020B0604020202020204" pitchFamily="34" charset="0"/>
                <a:sym typeface="Symbol" pitchFamily="18" charset="2"/>
              </a:rPr>
              <a:t>k*</a:t>
            </a:r>
            <a:r>
              <a:rPr lang="en-US" dirty="0">
                <a:latin typeface="Arial" panose="020B0604020202020204" pitchFamily="34" charset="0"/>
                <a:cs typeface="Arial" panose="020B0604020202020204" pitchFamily="34" charset="0"/>
                <a:sym typeface="Symbol" pitchFamily="18" charset="2"/>
              </a:rPr>
              <a:t> and </a:t>
            </a:r>
            <a:r>
              <a:rPr lang="en-US" b="1" i="1" dirty="0">
                <a:latin typeface="Arial" panose="020B0604020202020204" pitchFamily="34" charset="0"/>
                <a:cs typeface="Arial" panose="020B0604020202020204" pitchFamily="34" charset="0"/>
                <a:sym typeface="Symbol" pitchFamily="18" charset="2"/>
              </a:rPr>
              <a:t>y*</a:t>
            </a:r>
            <a:r>
              <a:rPr lang="en-US" dirty="0">
                <a:latin typeface="Arial" panose="020B0604020202020204" pitchFamily="34" charset="0"/>
                <a:cs typeface="Arial" panose="020B0604020202020204" pitchFamily="34" charset="0"/>
              </a:rPr>
              <a:t>, which raises </a:t>
            </a:r>
            <a:r>
              <a:rPr lang="en-US" b="1" i="1" dirty="0">
                <a:latin typeface="Arial" panose="020B0604020202020204" pitchFamily="34" charset="0"/>
                <a:cs typeface="Arial" panose="020B0604020202020204" pitchFamily="34" charset="0"/>
              </a:rPr>
              <a:t>c*</a:t>
            </a:r>
            <a:endParaRPr lang="en-US" dirty="0">
              <a:latin typeface="Arial" panose="020B0604020202020204" pitchFamily="34" charset="0"/>
              <a:cs typeface="Arial" panose="020B0604020202020204" pitchFamily="34" charset="0"/>
              <a:sym typeface="Symbol" pitchFamily="18" charset="2"/>
            </a:endParaRP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reduces consumption’s share of income </a:t>
            </a:r>
            <a:r>
              <a:rPr lang="en-US" dirty="0">
                <a:latin typeface="Arial" panose="020B0604020202020204" pitchFamily="34" charset="0"/>
                <a:cs typeface="Arial" panose="020B0604020202020204" pitchFamily="34" charset="0"/>
              </a:rPr>
              <a:t>(1–</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which lowers </a:t>
            </a:r>
            <a:r>
              <a:rPr lang="en-US" b="1" i="1" dirty="0">
                <a:latin typeface="Arial" panose="020B0604020202020204" pitchFamily="34" charset="0"/>
                <a:cs typeface="Arial" panose="020B0604020202020204" pitchFamily="34" charset="0"/>
              </a:rPr>
              <a:t>c*.</a:t>
            </a:r>
            <a:endParaRPr lang="en-US" dirty="0">
              <a:latin typeface="Arial" panose="020B0604020202020204" pitchFamily="34" charset="0"/>
              <a:cs typeface="Arial" panose="020B0604020202020204" pitchFamily="34" charset="0"/>
            </a:endParaRPr>
          </a:p>
          <a:p>
            <a:pPr marL="457200" indent="-4572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So, how do we find the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sym typeface="Symbol" pitchFamily="18" charset="2"/>
              </a:rPr>
              <a:t>k*</a:t>
            </a:r>
            <a:r>
              <a:rPr lang="en-US" dirty="0">
                <a:latin typeface="Arial" panose="020B0604020202020204" pitchFamily="34" charset="0"/>
                <a:cs typeface="Arial" panose="020B0604020202020204" pitchFamily="34" charset="0"/>
              </a:rPr>
              <a:t> that maximize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58140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0320B5-57B4-4E10-850E-9A974C11467F}"/>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Golden Rule capital stock, part 1</a:t>
            </a:r>
          </a:p>
        </p:txBody>
      </p:sp>
      <p:graphicFrame>
        <p:nvGraphicFramePr>
          <p:cNvPr id="5122" name="Object 4" descr="K asterisk gold equals "/>
          <p:cNvGraphicFramePr>
            <a:graphicFrameLocks noChangeAspect="1"/>
          </p:cNvGraphicFramePr>
          <p:nvPr>
            <p:extLst>
              <p:ext uri="{D42A27DB-BD31-4B8C-83A1-F6EECF244321}">
                <p14:modId xmlns:p14="http://schemas.microsoft.com/office/powerpoint/2010/main" val="3335195271"/>
              </p:ext>
            </p:extLst>
          </p:nvPr>
        </p:nvGraphicFramePr>
        <p:xfrm>
          <a:off x="666750" y="1543050"/>
          <a:ext cx="1077913" cy="582613"/>
        </p:xfrm>
        <a:graphic>
          <a:graphicData uri="http://schemas.openxmlformats.org/presentationml/2006/ole">
            <mc:AlternateContent xmlns:mc="http://schemas.openxmlformats.org/markup-compatibility/2006">
              <mc:Choice xmlns:v="urn:schemas-microsoft-com:vml" Requires="v">
                <p:oleObj spid="_x0000_s4421" name="Equation" r:id="rId4" imgW="469800" imgH="253800" progId="Equation.DSMT4">
                  <p:embed/>
                </p:oleObj>
              </mc:Choice>
              <mc:Fallback>
                <p:oleObj name="Equation" r:id="rId4" imgW="469800" imgH="253800" progId="Equation.DSMT4">
                  <p:embed/>
                  <p:pic>
                    <p:nvPicPr>
                      <p:cNvPr id="0" name=""/>
                      <p:cNvPicPr>
                        <a:picLocks noChangeAspect="1" noChangeArrowheads="1"/>
                      </p:cNvPicPr>
                      <p:nvPr/>
                    </p:nvPicPr>
                    <p:blipFill>
                      <a:blip r:embed="rId5"/>
                      <a:srcRect/>
                      <a:stretch>
                        <a:fillRect/>
                      </a:stretch>
                    </p:blipFill>
                    <p:spPr bwMode="auto">
                      <a:xfrm>
                        <a:off x="666750" y="1543050"/>
                        <a:ext cx="1077913"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Content Placeholder 1"/>
          <p:cNvSpPr>
            <a:spLocks noGrp="1"/>
          </p:cNvSpPr>
          <p:nvPr>
            <p:ph type="body" sz="quarter" idx="10"/>
          </p:nvPr>
        </p:nvSpPr>
        <p:spPr>
          <a:xfrm>
            <a:off x="1772323" y="1301156"/>
            <a:ext cx="6880996" cy="1331200"/>
          </a:xfrm>
        </p:spPr>
        <p:txBody>
          <a:bodyPr/>
          <a:lstStyle/>
          <a:p>
            <a:r>
              <a:rPr lang="en-US" dirty="0">
                <a:latin typeface="Arial" panose="020B0604020202020204" pitchFamily="34" charset="0"/>
                <a:cs typeface="Arial" panose="020B0604020202020204" pitchFamily="34" charset="0"/>
              </a:rPr>
              <a:t>the </a:t>
            </a:r>
            <a:r>
              <a:rPr lang="en-US" b="1" dirty="0">
                <a:solidFill>
                  <a:srgbClr val="CC0000"/>
                </a:solidFill>
                <a:latin typeface="Arial" panose="020B0604020202020204" pitchFamily="34" charset="0"/>
                <a:cs typeface="Arial" panose="020B0604020202020204" pitchFamily="34" charset="0"/>
              </a:rPr>
              <a:t>Golden Rule level of capital</a:t>
            </a:r>
            <a:r>
              <a:rPr lang="en-US" dirty="0">
                <a:latin typeface="Arial" panose="020B0604020202020204" pitchFamily="34" charset="0"/>
                <a:cs typeface="Arial" panose="020B0604020202020204" pitchFamily="34" charset="0"/>
              </a:rPr>
              <a:t>, the steady-state value of </a:t>
            </a:r>
            <a:r>
              <a:rPr lang="en-US" b="1" i="1" dirty="0">
                <a:latin typeface="Arial" panose="020B0604020202020204" pitchFamily="34" charset="0"/>
                <a:cs typeface="Arial" panose="020B0604020202020204" pitchFamily="34" charset="0"/>
              </a:rPr>
              <a:t>k </a:t>
            </a:r>
            <a:r>
              <a:rPr lang="en-US" dirty="0">
                <a:latin typeface="Arial" panose="020B0604020202020204" pitchFamily="34" charset="0"/>
                <a:cs typeface="Arial" panose="020B0604020202020204" pitchFamily="34" charset="0"/>
              </a:rPr>
              <a:t>that maximizes consumption</a:t>
            </a:r>
          </a:p>
          <a:p>
            <a:pPr>
              <a:lnSpc>
                <a:spcPct val="105000"/>
              </a:lnSpc>
              <a:spcBef>
                <a:spcPct val="45000"/>
              </a:spcBef>
              <a:buClr>
                <a:srgbClr val="008080"/>
              </a:buClr>
              <a:buSzPct val="120000"/>
              <a:tabLst>
                <a:tab pos="346075" algn="l"/>
                <a:tab pos="1139825" algn="l"/>
                <a:tab pos="2741613" algn="l"/>
              </a:tabLst>
            </a:pPr>
            <a:r>
              <a:rPr lang="en-US" dirty="0">
                <a:latin typeface="Arial" panose="020B0604020202020204" pitchFamily="34" charset="0"/>
                <a:cs typeface="Arial" panose="020B0604020202020204" pitchFamily="34" charset="0"/>
              </a:rPr>
              <a:t>To find it, first express </a:t>
            </a:r>
            <a:r>
              <a:rPr lang="en-US" b="1" i="1" dirty="0">
                <a:latin typeface="Arial" panose="020B0604020202020204" pitchFamily="34" charset="0"/>
                <a:cs typeface="Arial" panose="020B0604020202020204" pitchFamily="34" charset="0"/>
              </a:rPr>
              <a:t>c</a:t>
            </a:r>
            <a:r>
              <a:rPr lang="en-US" b="1" i="1"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in terms of </a:t>
            </a:r>
            <a:r>
              <a:rPr lang="en-US" b="1" i="1" dirty="0">
                <a:latin typeface="Arial" panose="020B0604020202020204" pitchFamily="34" charset="0"/>
                <a:cs typeface="Arial" panose="020B0604020202020204" pitchFamily="34" charset="0"/>
              </a:rPr>
              <a:t>k</a:t>
            </a:r>
            <a:r>
              <a:rPr lang="en-US" b="1" i="1"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p>
        </p:txBody>
      </p:sp>
      <p:pic>
        <p:nvPicPr>
          <p:cNvPr id="14" name="Picture 198" descr="Three expressions for c asterisk are shown. The expressions read as follows. C asterisk equals y asterisk minus i asterisk which equals f k asterisk minus i asterisk which equals f (k asterisk) minus delta k asterisk (In the steady state i asterisk equals delta k asterisk because delta k equals 0.)"/>
          <p:cNvPicPr>
            <a:picLocks noGrp="1" noChangeAspect="1" noChangeArrowheads="1"/>
          </p:cNvPicPr>
          <p:nvPr>
            <p:ph type="pic" sz="quarter" idx="13"/>
          </p:nvPr>
        </p:nvPicPr>
        <p:blipFill>
          <a:blip r:embed="rId6">
            <a:extLst>
              <a:ext uri="{28A0092B-C50C-407E-A947-70E740481C1C}">
                <a14:useLocalDpi xmlns:a14="http://schemas.microsoft.com/office/drawing/2010/main" val="0"/>
              </a:ext>
            </a:extLst>
          </a:blip>
          <a:stretch>
            <a:fillRect/>
          </a:stretch>
        </p:blipFill>
        <p:spPr bwMode="auto">
          <a:xfrm>
            <a:off x="704654" y="3164060"/>
            <a:ext cx="7922266" cy="287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072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Golden Rule capital stock, part 2</a:t>
            </a:r>
          </a:p>
        </p:txBody>
      </p:sp>
      <p:pic>
        <p:nvPicPr>
          <p:cNvPr id="8" name="Picture Placeholder 2" descr="This is a line graph to illustrate the saving rate and the Golden Rule. The Y axis is the steady-state output, depreciation, and investment per worker. The X axis is the steady state capital per worker (k asterisk). The delta k asterisk line on the graph is a straight diagonal line from low steady-state output, depreciation and investment and steady-state capital per worker to high steady-state output, depreciation, and investment and steady-state capital per worker. The steady-state output f(k asterisk) line on the graph curves up from low steady-state output, depreciation, and investment and steady-state capital per worker to high steady-state output, depreciation, and investment and steady-state capital per worker, falling just below the delta k asterisk line. The gap area between the curve in the f(k asterisk) line and the X axis is the K asterisk subscript gold area. A third line, S subscript gold f(k asterisk) curves up from low steady-state output, depreciation, and investment and steady-state capital per worker to low to mid steady-state output, depreciation, and investment and high-state capital per worker. The gap between the curve and the S subscript gold f(k asterisk) line is the C asterisk subscript gold area. The area between the S subscript gold f(k asterisk) line and the X axis is the i asterisk subscript gold area. As noted, to reach the Golden Rule steady state, the economy needs the right savings rate: S subscript gold f (k asterisk)."/>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90550" y="1219459"/>
            <a:ext cx="8027447" cy="4743493"/>
          </a:xfrm>
          <a:prstGeom prst="rect">
            <a:avLst/>
          </a:prstGeom>
          <a:noFill/>
          <a:ln>
            <a:noFill/>
          </a:ln>
        </p:spPr>
      </p:pic>
      <p:sp>
        <p:nvSpPr>
          <p:cNvPr id="4" name="Content Placeholder 3"/>
          <p:cNvSpPr>
            <a:spLocks noGrp="1"/>
          </p:cNvSpPr>
          <p:nvPr>
            <p:ph type="body" sz="quarter" idx="11"/>
          </p:nvPr>
        </p:nvSpPr>
        <p:spPr>
          <a:xfrm>
            <a:off x="535132" y="2273300"/>
            <a:ext cx="2377033" cy="2875170"/>
          </a:xfrm>
        </p:spPr>
        <p:txBody>
          <a:bodyPr/>
          <a:lstStyle/>
          <a:p>
            <a:r>
              <a:rPr lang="en-US" dirty="0">
                <a:latin typeface="Arial" panose="020B0604020202020204" pitchFamily="34" charset="0"/>
                <a:cs typeface="Arial" panose="020B0604020202020204" pitchFamily="34" charset="0"/>
              </a:rPr>
              <a:t>Then, graph </a:t>
            </a:r>
            <a:r>
              <a:rPr lang="en-US" b="1" i="1" dirty="0">
                <a:latin typeface="Arial" panose="020B0604020202020204" pitchFamily="34" charset="0"/>
                <a:cs typeface="Arial" panose="020B0604020202020204" pitchFamily="34" charset="0"/>
                <a:sym typeface="Symbol" pitchFamily="18" charset="2"/>
              </a:rPr>
              <a:t>f(k</a:t>
            </a:r>
            <a:r>
              <a:rPr lang="en-US" b="1" i="1" baseline="30000" dirty="0">
                <a:latin typeface="Arial" panose="020B0604020202020204" pitchFamily="34" charset="0"/>
                <a:cs typeface="Arial" panose="020B0604020202020204" pitchFamily="34" charset="0"/>
                <a:sym typeface="Symbol" pitchFamily="18" charset="2"/>
              </a:rPr>
              <a:t>*</a:t>
            </a:r>
            <a:r>
              <a:rPr lang="en-US" b="1" i="1" dirty="0">
                <a:latin typeface="Arial" panose="020B0604020202020204" pitchFamily="34" charset="0"/>
                <a:cs typeface="Arial" panose="020B0604020202020204" pitchFamily="34" charset="0"/>
                <a:sym typeface="Symbol" pitchFamily="18" charset="2"/>
              </a:rPr>
              <a:t>)</a:t>
            </a:r>
            <a:r>
              <a:rPr lang="en-US"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sym typeface="Symbol" pitchFamily="18" charset="2"/>
              </a:rPr>
              <a:t>δk</a:t>
            </a:r>
            <a:r>
              <a:rPr lang="en-US" b="1" i="1" baseline="30000" dirty="0">
                <a:latin typeface="Arial" panose="020B0604020202020204" pitchFamily="34" charset="0"/>
                <a:cs typeface="Arial" panose="020B0604020202020204" pitchFamily="34" charset="0"/>
                <a:sym typeface="Symbol" pitchFamily="18" charset="2"/>
              </a:rPr>
              <a:t>*</a:t>
            </a:r>
            <a:r>
              <a:rPr lang="en-US" dirty="0">
                <a:latin typeface="Arial" panose="020B0604020202020204" pitchFamily="34" charset="0"/>
                <a:cs typeface="Arial" panose="020B0604020202020204" pitchFamily="34" charset="0"/>
                <a:sym typeface="Symbol" pitchFamily="18" charset="2"/>
              </a:rPr>
              <a:t>, looking for the point where the gap between them is biggest.</a:t>
            </a:r>
            <a:endParaRPr lang="en-US" b="1" i="1" baseline="30000" dirty="0">
              <a:latin typeface="Arial" panose="020B0604020202020204" pitchFamily="34" charset="0"/>
              <a:cs typeface="Arial" panose="020B0604020202020204" pitchFamily="34" charset="0"/>
              <a:sym typeface="Symbol" pitchFamily="18" charset="2"/>
            </a:endParaRPr>
          </a:p>
        </p:txBody>
      </p:sp>
    </p:spTree>
    <p:extLst>
      <p:ext uri="{BB962C8B-B14F-4D97-AF65-F5344CB8AC3E}">
        <p14:creationId xmlns:p14="http://schemas.microsoft.com/office/powerpoint/2010/main" val="1792570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Golden Rule capital stock, part 3</a:t>
            </a:r>
          </a:p>
        </p:txBody>
      </p:sp>
      <p:pic>
        <p:nvPicPr>
          <p:cNvPr id="6" name="Picture Placeholder 5" descr="This is a line graph to show the steady-state consumption. The Y axis is the steady-state output and depreciation. The X axis is the steady state capital per worker (k asterisk).The delta k line on the graph is a straight diagonal line from low steady-state output and depreciation and steady-state capital per worker to high steady-state output and depreciation and steady-state capital per worker. The steady-state output f(k asterisk) line on the graph curves up from low steady-state output and depreciation and steady-state capital per worker to mid-level steady-state output and depreciation and high steady-state capital per worker. The gap area between the curve in the steady-state output line and the X axis is the K asterisk subscript gold area. The gap between the curve and the steady-state depreciation (and investment) line is the C asterisk subscript gold area. As noted, below the Golden Rule steady-state, increases in the steady-state capital raise the steady-state consumption. Above the Golden Rule steady-state, increase in steady-state capital reduce steady-state consumption."/>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366440" y="1043934"/>
            <a:ext cx="7375551" cy="5183001"/>
          </a:xfrm>
          <a:prstGeom prst="rect">
            <a:avLst/>
          </a:prstGeom>
          <a:noFill/>
          <a:ln>
            <a:noFill/>
          </a:ln>
        </p:spPr>
      </p:pic>
      <p:sp>
        <p:nvSpPr>
          <p:cNvPr id="4" name="Content Placeholder 3"/>
          <p:cNvSpPr>
            <a:spLocks noGrp="1"/>
          </p:cNvSpPr>
          <p:nvPr>
            <p:ph type="body" sz="quarter" idx="11"/>
          </p:nvPr>
        </p:nvSpPr>
        <p:spPr>
          <a:xfrm>
            <a:off x="400050" y="1778000"/>
            <a:ext cx="2552699" cy="3917950"/>
          </a:xfrm>
        </p:spPr>
        <p:txBody>
          <a:bodyPr/>
          <a:lstStyle/>
          <a:p>
            <a:r>
              <a:rPr lang="en-US" b="1" i="1" dirty="0">
                <a:latin typeface="Arial" panose="020B0604020202020204" pitchFamily="34" charset="0"/>
                <a:cs typeface="Arial" panose="020B0604020202020204" pitchFamily="34" charset="0"/>
              </a:rPr>
              <a:t>c</a:t>
            </a:r>
            <a:r>
              <a:rPr lang="en-US" b="1" i="1"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Symbol" pitchFamily="18" charset="2"/>
              </a:rPr>
              <a:t>= </a:t>
            </a:r>
            <a:r>
              <a:rPr lang="en-US" b="1" i="1" dirty="0">
                <a:latin typeface="Arial" panose="020B0604020202020204" pitchFamily="34" charset="0"/>
                <a:cs typeface="Arial" panose="020B0604020202020204" pitchFamily="34" charset="0"/>
                <a:sym typeface="Symbol" pitchFamily="18" charset="2"/>
              </a:rPr>
              <a:t>f(k</a:t>
            </a:r>
            <a:r>
              <a:rPr lang="en-US" b="1" i="1" baseline="30000" dirty="0">
                <a:latin typeface="Arial" panose="020B0604020202020204" pitchFamily="34" charset="0"/>
                <a:cs typeface="Arial" panose="020B0604020202020204" pitchFamily="34" charset="0"/>
                <a:sym typeface="Symbol" pitchFamily="18" charset="2"/>
              </a:rPr>
              <a:t>*</a:t>
            </a:r>
            <a:r>
              <a:rPr lang="en-US" b="1" i="1"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a:t>
            </a:r>
            <a:r>
              <a:rPr lang="en-US" b="1" dirty="0">
                <a:latin typeface="Arial" panose="020B0604020202020204" pitchFamily="34" charset="0"/>
                <a:cs typeface="Arial" panose="020B0604020202020204" pitchFamily="34" charset="0"/>
                <a:sym typeface="Symbol" pitchFamily="18" charset="2"/>
              </a:rPr>
              <a:t> </a:t>
            </a:r>
            <a:r>
              <a:rPr lang="en-US" b="1" i="1" dirty="0" err="1">
                <a:latin typeface="Arial" panose="020B0604020202020204" pitchFamily="34" charset="0"/>
                <a:cs typeface="Arial" panose="020B0604020202020204" pitchFamily="34" charset="0"/>
                <a:sym typeface="Symbol" pitchFamily="18" charset="2"/>
              </a:rPr>
              <a:t>δk</a:t>
            </a:r>
            <a:r>
              <a:rPr lang="en-US" b="1" i="1" baseline="30000"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is biggest where the slope of the production function equals the slope of the depreciation line:</a:t>
            </a:r>
          </a:p>
          <a:p>
            <a:pPr indent="400050"/>
            <a:r>
              <a:rPr lang="en-US" i="1" dirty="0">
                <a:solidFill>
                  <a:srgbClr val="FF0000"/>
                </a:solidFill>
                <a:latin typeface="Arial" panose="020B0604020202020204" pitchFamily="34" charset="0"/>
                <a:cs typeface="Arial" panose="020B0604020202020204" pitchFamily="34" charset="0"/>
                <a:sym typeface="Symbol" pitchFamily="18" charset="2"/>
              </a:rPr>
              <a:t>MPK</a:t>
            </a:r>
            <a:r>
              <a:rPr lang="en-US" dirty="0">
                <a:solidFill>
                  <a:srgbClr val="FF0000"/>
                </a:solidFill>
                <a:latin typeface="Arial" panose="020B0604020202020204" pitchFamily="34" charset="0"/>
                <a:cs typeface="Arial" panose="020B0604020202020204" pitchFamily="34" charset="0"/>
                <a:sym typeface="Symbol" pitchFamily="18" charset="2"/>
              </a:rPr>
              <a:t> = </a:t>
            </a:r>
            <a:r>
              <a:rPr lang="en-US" b="1" i="1" dirty="0">
                <a:solidFill>
                  <a:srgbClr val="FF0000"/>
                </a:solidFill>
                <a:latin typeface="Arial" panose="020B0604020202020204" pitchFamily="34" charset="0"/>
                <a:cs typeface="Arial" panose="020B0604020202020204" pitchFamily="34" charset="0"/>
                <a:sym typeface="Symbol" pitchFamily="18" charset="2"/>
              </a:rPr>
              <a:t>δ</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152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920B0D-927D-483D-AC2D-D79994BEE683}"/>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transition to the Golden Rule steady state</a:t>
            </a:r>
          </a:p>
        </p:txBody>
      </p:sp>
      <p:sp>
        <p:nvSpPr>
          <p:cNvPr id="2" name="Content Placeholder 1"/>
          <p:cNvSpPr>
            <a:spLocks noGrp="1"/>
          </p:cNvSpPr>
          <p:nvPr>
            <p:ph type="body" sz="quarter" idx="10"/>
          </p:nvPr>
        </p:nvSpPr>
        <p:spPr>
          <a:xfrm>
            <a:off x="345011" y="1219686"/>
            <a:ext cx="8326006" cy="5358824"/>
          </a:xfrm>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economy does NOT have a tendency to move toward the Golden Rule steady state.</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Achieving the Golden Rule requires that policymakers adjust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This adjustment leads to a new steady state with higher consumption.</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But what happens to consumption during the transition to the Golden Rule?</a:t>
            </a:r>
          </a:p>
        </p:txBody>
      </p:sp>
    </p:spTree>
    <p:extLst>
      <p:ext uri="{BB962C8B-B14F-4D97-AF65-F5344CB8AC3E}">
        <p14:creationId xmlns:p14="http://schemas.microsoft.com/office/powerpoint/2010/main" val="3719561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A0E2B5-D05B-415C-8763-DAD371AC498B}"/>
              </a:ext>
            </a:extLst>
          </p:cNvPr>
          <p:cNvSpPr>
            <a:spLocks noGrp="1"/>
          </p:cNvSpPr>
          <p:nvPr>
            <p:ph type="title"/>
          </p:nvPr>
        </p:nvSpPr>
        <p:spPr/>
        <p:txBody>
          <a:bodyPr/>
          <a:lstStyle/>
          <a:p>
            <a:r>
              <a:rPr lang="en-US" dirty="0"/>
              <a:t>Starting with too much capital</a:t>
            </a:r>
          </a:p>
        </p:txBody>
      </p:sp>
      <p:graphicFrame>
        <p:nvGraphicFramePr>
          <p:cNvPr id="134148" name="Object 4" descr="An expression reads, k asterisk is greater than k asterisk subscript gold."/>
          <p:cNvGraphicFramePr>
            <a:graphicFrameLocks noChangeAspect="1"/>
          </p:cNvGraphicFramePr>
          <p:nvPr>
            <p:extLst>
              <p:ext uri="{D42A27DB-BD31-4B8C-83A1-F6EECF244321}">
                <p14:modId xmlns:p14="http://schemas.microsoft.com/office/powerpoint/2010/main" val="1972251800"/>
              </p:ext>
            </p:extLst>
          </p:nvPr>
        </p:nvGraphicFramePr>
        <p:xfrm>
          <a:off x="558800" y="1603375"/>
          <a:ext cx="1778000" cy="555625"/>
        </p:xfrm>
        <a:graphic>
          <a:graphicData uri="http://schemas.openxmlformats.org/presentationml/2006/ole">
            <mc:AlternateContent xmlns:mc="http://schemas.openxmlformats.org/markup-compatibility/2006">
              <mc:Choice xmlns:v="urn:schemas-microsoft-com:vml" Requires="v">
                <p:oleObj spid="_x0000_s7492" name="Equation" r:id="rId4" imgW="812520" imgH="253800" progId="Equation.DSMT4">
                  <p:embed/>
                </p:oleObj>
              </mc:Choice>
              <mc:Fallback>
                <p:oleObj name="Equation" r:id="rId4" imgW="812520" imgH="253800" progId="Equation.DSMT4">
                  <p:embed/>
                  <p:pic>
                    <p:nvPicPr>
                      <p:cNvPr id="0" name=""/>
                      <p:cNvPicPr>
                        <a:picLocks noChangeAspect="1" noChangeArrowheads="1"/>
                      </p:cNvPicPr>
                      <p:nvPr/>
                    </p:nvPicPr>
                    <p:blipFill>
                      <a:blip r:embed="rId5"/>
                      <a:srcRect/>
                      <a:stretch>
                        <a:fillRect/>
                      </a:stretch>
                    </p:blipFill>
                    <p:spPr bwMode="auto">
                      <a:xfrm>
                        <a:off x="558800" y="1603375"/>
                        <a:ext cx="177800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Content Placeholder 3"/>
          <p:cNvSpPr>
            <a:spLocks noGrp="1"/>
          </p:cNvSpPr>
          <p:nvPr>
            <p:ph type="body" sz="quarter" idx="11"/>
          </p:nvPr>
        </p:nvSpPr>
        <p:spPr>
          <a:xfrm>
            <a:off x="390525" y="2330450"/>
            <a:ext cx="3114675" cy="3194050"/>
          </a:xfrm>
        </p:spPr>
        <p:txBody>
          <a:bodyPr/>
          <a:lstStyle/>
          <a:p>
            <a:pPr>
              <a:lnSpc>
                <a:spcPct val="110000"/>
              </a:lnSpc>
              <a:spcBef>
                <a:spcPct val="40000"/>
              </a:spcBef>
              <a:defRPr/>
            </a:pPr>
            <a:r>
              <a:rPr lang="en-US" dirty="0">
                <a:latin typeface="Arial" panose="020B0604020202020204" pitchFamily="34" charset="0"/>
                <a:cs typeface="Arial" panose="020B0604020202020204" pitchFamily="34" charset="0"/>
              </a:rPr>
              <a:t>then increasing </a:t>
            </a:r>
            <a:r>
              <a:rPr lang="en-US" b="1" i="1" dirty="0">
                <a:latin typeface="Arial" panose="020B0604020202020204" pitchFamily="34" charset="0"/>
                <a:cs typeface="Arial" panose="020B0604020202020204" pitchFamily="34" charset="0"/>
              </a:rPr>
              <a:t>c</a:t>
            </a:r>
            <a:r>
              <a:rPr lang="en-US" b="1" i="1"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requires a fall in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a:t>
            </a:r>
          </a:p>
          <a:p>
            <a:pPr>
              <a:lnSpc>
                <a:spcPct val="110000"/>
              </a:lnSpc>
              <a:spcBef>
                <a:spcPct val="40000"/>
              </a:spcBef>
              <a:defRPr/>
            </a:pPr>
            <a:r>
              <a:rPr lang="en-US" dirty="0">
                <a:latin typeface="Arial" panose="020B0604020202020204" pitchFamily="34" charset="0"/>
                <a:cs typeface="Arial" panose="020B0604020202020204" pitchFamily="34" charset="0"/>
              </a:rPr>
              <a:t>In the transition to the Golden Rule, consumption is higher at all points in time.</a:t>
            </a:r>
          </a:p>
        </p:txBody>
      </p:sp>
      <p:pic>
        <p:nvPicPr>
          <p:cNvPr id="9" name="Picture Placeholder 8" descr="This is a line graph which illustrates the impact of reducing saving when starting with more capital than in the Golden Rule steady state. The X axis is time. There are three lines: Output (y) which shows a dip before steadying out over time at a level lower than average. The Consumption (c ) line rises at the point in which the output dips, before falling above average. The Investment (i) line drops at the point of the output dip, before stabilizing lower than average. The area in which the changes take place is where the savings rate is reduced: t subscript zero."/>
          <p:cNvPicPr>
            <a:picLocks noGrp="1" noChangeAspect="1"/>
          </p:cNvPicPr>
          <p:nvPr>
            <p:ph type="pic" sz="quarter" idx="10"/>
          </p:nvPr>
        </p:nvPicPr>
        <p:blipFill>
          <a:blip r:embed="rId6"/>
          <a:stretch>
            <a:fillRect/>
          </a:stretch>
        </p:blipFill>
        <p:spPr>
          <a:xfrm>
            <a:off x="3552081" y="1181806"/>
            <a:ext cx="5123221" cy="4858226"/>
          </a:xfrm>
          <a:prstGeom prst="rect">
            <a:avLst/>
          </a:prstGeom>
          <a:noFill/>
          <a:ln>
            <a:noFill/>
          </a:ln>
        </p:spPr>
      </p:pic>
    </p:spTree>
    <p:extLst>
      <p:ext uri="{BB962C8B-B14F-4D97-AF65-F5344CB8AC3E}">
        <p14:creationId xmlns:p14="http://schemas.microsoft.com/office/powerpoint/2010/main" val="3351354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Why growth matters (2 of 2)</a:t>
            </a:r>
            <a:endParaRPr lang="en-US" dirty="0"/>
          </a:p>
        </p:txBody>
      </p:sp>
      <p:sp>
        <p:nvSpPr>
          <p:cNvPr id="3" name="Content Placeholder 2"/>
          <p:cNvSpPr>
            <a:spLocks noGrp="1"/>
          </p:cNvSpPr>
          <p:nvPr>
            <p:ph type="body" sz="quarter" idx="10"/>
          </p:nvPr>
        </p:nvSpPr>
        <p:spPr>
          <a:xfrm>
            <a:off x="478361" y="1299198"/>
            <a:ext cx="8326006" cy="1293277"/>
          </a:xfrm>
        </p:spPr>
        <p:txBody>
          <a:bodyPr/>
          <a:lstStyle/>
          <a:p>
            <a:r>
              <a:rPr lang="en-US" dirty="0">
                <a:latin typeface="Arial" panose="020B0604020202020204" pitchFamily="34" charset="0"/>
                <a:cs typeface="Arial" panose="020B0604020202020204" pitchFamily="34" charset="0"/>
              </a:rPr>
              <a:t>Anything that affects the long-run rate of economic growth—even by a tiny amount—will have huge effects on living standards in the long run.</a:t>
            </a:r>
          </a:p>
        </p:txBody>
      </p:sp>
      <p:graphicFrame>
        <p:nvGraphicFramePr>
          <p:cNvPr id="10" name="Table Placeholder 9">
            <a:extLst>
              <a:ext uri="{FF2B5EF4-FFF2-40B4-BE49-F238E27FC236}">
                <a16:creationId xmlns:a16="http://schemas.microsoft.com/office/drawing/2014/main" id="{65DFF411-2AEF-4CD4-904C-F7F134C8B120}"/>
              </a:ext>
            </a:extLst>
          </p:cNvPr>
          <p:cNvGraphicFramePr>
            <a:graphicFrameLocks noGrp="1"/>
          </p:cNvGraphicFramePr>
          <p:nvPr>
            <p:ph type="tbl" sz="quarter" idx="12"/>
            <p:extLst>
              <p:ext uri="{D42A27DB-BD31-4B8C-83A1-F6EECF244321}">
                <p14:modId xmlns:p14="http://schemas.microsoft.com/office/powerpoint/2010/main" val="803271708"/>
              </p:ext>
            </p:extLst>
          </p:nvPr>
        </p:nvGraphicFramePr>
        <p:xfrm>
          <a:off x="540403" y="2939159"/>
          <a:ext cx="8140388" cy="2468880"/>
        </p:xfrm>
        <a:graphic>
          <a:graphicData uri="http://schemas.openxmlformats.org/drawingml/2006/table">
            <a:tbl>
              <a:tblPr firstRow="1" bandRow="1">
                <a:tableStyleId>{073A0DAA-6AF3-43AB-8588-CEC1D06C72B9}</a:tableStyleId>
              </a:tblPr>
              <a:tblGrid>
                <a:gridCol w="2035097">
                  <a:extLst>
                    <a:ext uri="{9D8B030D-6E8A-4147-A177-3AD203B41FA5}">
                      <a16:colId xmlns:a16="http://schemas.microsoft.com/office/drawing/2014/main" val="3819477703"/>
                    </a:ext>
                  </a:extLst>
                </a:gridCol>
                <a:gridCol w="2035097">
                  <a:extLst>
                    <a:ext uri="{9D8B030D-6E8A-4147-A177-3AD203B41FA5}">
                      <a16:colId xmlns:a16="http://schemas.microsoft.com/office/drawing/2014/main" val="2475620518"/>
                    </a:ext>
                  </a:extLst>
                </a:gridCol>
                <a:gridCol w="2035097">
                  <a:extLst>
                    <a:ext uri="{9D8B030D-6E8A-4147-A177-3AD203B41FA5}">
                      <a16:colId xmlns:a16="http://schemas.microsoft.com/office/drawing/2014/main" val="2887126043"/>
                    </a:ext>
                  </a:extLst>
                </a:gridCol>
                <a:gridCol w="2035097">
                  <a:extLst>
                    <a:ext uri="{9D8B030D-6E8A-4147-A177-3AD203B41FA5}">
                      <a16:colId xmlns:a16="http://schemas.microsoft.com/office/drawing/2014/main" val="3885994491"/>
                    </a:ext>
                  </a:extLst>
                </a:gridCol>
              </a:tblGrid>
              <a:tr h="370840">
                <a:tc>
                  <a:txBody>
                    <a:bodyPr/>
                    <a:lstStyle/>
                    <a:p>
                      <a:r>
                        <a:rPr lang="en-US" sz="2400" dirty="0">
                          <a:latin typeface="Arial" panose="020B0604020202020204" pitchFamily="34" charset="0"/>
                          <a:cs typeface="Arial" panose="020B0604020202020204" pitchFamily="34" charset="0"/>
                        </a:rPr>
                        <a:t>Annual growth rate of income per capita</a:t>
                      </a:r>
                    </a:p>
                  </a:txBody>
                  <a:tcPr/>
                </a:tc>
                <a:tc>
                  <a:txBody>
                    <a:bodyPr/>
                    <a:lstStyle/>
                    <a:p>
                      <a:r>
                        <a:rPr lang="en-US" sz="2400" dirty="0">
                          <a:latin typeface="Arial" panose="020B0604020202020204" pitchFamily="34" charset="0"/>
                          <a:cs typeface="Arial" panose="020B0604020202020204" pitchFamily="34" charset="0"/>
                        </a:rPr>
                        <a:t>Increase in standard of living after 25 years</a:t>
                      </a:r>
                    </a:p>
                  </a:txBody>
                  <a:tcPr/>
                </a:tc>
                <a:tc>
                  <a:txBody>
                    <a:bodyPr/>
                    <a:lstStyle/>
                    <a:p>
                      <a:r>
                        <a:rPr lang="en-US" sz="2400" dirty="0">
                          <a:latin typeface="Arial" panose="020B0604020202020204" pitchFamily="34" charset="0"/>
                          <a:cs typeface="Arial" panose="020B0604020202020204" pitchFamily="34" charset="0"/>
                        </a:rPr>
                        <a:t>Increase in standard of living after 50 years</a:t>
                      </a:r>
                    </a:p>
                  </a:txBody>
                  <a:tcPr/>
                </a:tc>
                <a:tc>
                  <a:txBody>
                    <a:bodyPr/>
                    <a:lstStyle/>
                    <a:p>
                      <a:r>
                        <a:rPr lang="en-US" sz="2400" dirty="0">
                          <a:latin typeface="Arial" panose="020B0604020202020204" pitchFamily="34" charset="0"/>
                          <a:cs typeface="Arial" panose="020B0604020202020204" pitchFamily="34" charset="0"/>
                        </a:rPr>
                        <a:t>Increase in standard of living after 100 years</a:t>
                      </a:r>
                    </a:p>
                  </a:txBody>
                  <a:tcPr/>
                </a:tc>
                <a:extLst>
                  <a:ext uri="{0D108BD9-81ED-4DB2-BD59-A6C34878D82A}">
                    <a16:rowId xmlns:a16="http://schemas.microsoft.com/office/drawing/2014/main" val="2786363123"/>
                  </a:ext>
                </a:extLst>
              </a:tr>
              <a:tr h="370840">
                <a:tc>
                  <a:txBody>
                    <a:bodyPr/>
                    <a:lstStyle/>
                    <a:p>
                      <a:r>
                        <a:rPr lang="en-US" sz="2400" dirty="0">
                          <a:latin typeface="Arial" panose="020B0604020202020204" pitchFamily="34" charset="0"/>
                          <a:cs typeface="Arial" panose="020B0604020202020204" pitchFamily="34" charset="0"/>
                        </a:rPr>
                        <a:t>2.0%</a:t>
                      </a:r>
                    </a:p>
                  </a:txBody>
                  <a:tcPr/>
                </a:tc>
                <a:tc>
                  <a:txBody>
                    <a:bodyPr/>
                    <a:lstStyle/>
                    <a:p>
                      <a:r>
                        <a:rPr lang="en-US" sz="2400" dirty="0">
                          <a:latin typeface="Arial" panose="020B0604020202020204" pitchFamily="34" charset="0"/>
                          <a:cs typeface="Arial" panose="020B0604020202020204" pitchFamily="34" charset="0"/>
                        </a:rPr>
                        <a:t>64.0%</a:t>
                      </a:r>
                    </a:p>
                  </a:txBody>
                  <a:tcPr/>
                </a:tc>
                <a:tc>
                  <a:txBody>
                    <a:bodyPr/>
                    <a:lstStyle/>
                    <a:p>
                      <a:r>
                        <a:rPr lang="en-US" sz="2400" dirty="0">
                          <a:latin typeface="Arial" panose="020B0604020202020204" pitchFamily="34" charset="0"/>
                          <a:cs typeface="Arial" panose="020B0604020202020204" pitchFamily="34" charset="0"/>
                        </a:rPr>
                        <a:t>169.2%</a:t>
                      </a:r>
                    </a:p>
                  </a:txBody>
                  <a:tcPr/>
                </a:tc>
                <a:tc>
                  <a:txBody>
                    <a:bodyPr/>
                    <a:lstStyle/>
                    <a:p>
                      <a:r>
                        <a:rPr lang="en-US" sz="2400" dirty="0">
                          <a:latin typeface="Arial" panose="020B0604020202020204" pitchFamily="34" charset="0"/>
                          <a:cs typeface="Arial" panose="020B0604020202020204" pitchFamily="34" charset="0"/>
                        </a:rPr>
                        <a:t>624.5%</a:t>
                      </a:r>
                    </a:p>
                  </a:txBody>
                  <a:tcPr/>
                </a:tc>
                <a:extLst>
                  <a:ext uri="{0D108BD9-81ED-4DB2-BD59-A6C34878D82A}">
                    <a16:rowId xmlns:a16="http://schemas.microsoft.com/office/drawing/2014/main" val="3724148789"/>
                  </a:ext>
                </a:extLst>
              </a:tr>
              <a:tr h="370840">
                <a:tc>
                  <a:txBody>
                    <a:bodyPr/>
                    <a:lstStyle/>
                    <a:p>
                      <a:r>
                        <a:rPr lang="en-US" sz="2400" dirty="0">
                          <a:latin typeface="Arial" panose="020B0604020202020204" pitchFamily="34" charset="0"/>
                          <a:cs typeface="Arial" panose="020B0604020202020204" pitchFamily="34" charset="0"/>
                        </a:rPr>
                        <a:t>2.5%</a:t>
                      </a:r>
                    </a:p>
                  </a:txBody>
                  <a:tcPr/>
                </a:tc>
                <a:tc>
                  <a:txBody>
                    <a:bodyPr/>
                    <a:lstStyle/>
                    <a:p>
                      <a:r>
                        <a:rPr lang="en-US" sz="2400" dirty="0">
                          <a:latin typeface="Arial" panose="020B0604020202020204" pitchFamily="34" charset="0"/>
                          <a:cs typeface="Arial" panose="020B0604020202020204" pitchFamily="34" charset="0"/>
                        </a:rPr>
                        <a:t>85.4%</a:t>
                      </a:r>
                    </a:p>
                  </a:txBody>
                  <a:tcPr/>
                </a:tc>
                <a:tc>
                  <a:txBody>
                    <a:bodyPr/>
                    <a:lstStyle/>
                    <a:p>
                      <a:r>
                        <a:rPr lang="en-US" sz="2400" dirty="0">
                          <a:latin typeface="Arial" panose="020B0604020202020204" pitchFamily="34" charset="0"/>
                          <a:cs typeface="Arial" panose="020B0604020202020204" pitchFamily="34" charset="0"/>
                        </a:rPr>
                        <a:t>243.7%</a:t>
                      </a:r>
                    </a:p>
                  </a:txBody>
                  <a:tcPr/>
                </a:tc>
                <a:tc>
                  <a:txBody>
                    <a:bodyPr/>
                    <a:lstStyle/>
                    <a:p>
                      <a:r>
                        <a:rPr lang="en-US" sz="2400" dirty="0">
                          <a:latin typeface="Arial" panose="020B0604020202020204" pitchFamily="34" charset="0"/>
                          <a:cs typeface="Arial" panose="020B0604020202020204" pitchFamily="34" charset="0"/>
                        </a:rPr>
                        <a:t>1,081.4%</a:t>
                      </a:r>
                    </a:p>
                  </a:txBody>
                  <a:tcPr/>
                </a:tc>
                <a:extLst>
                  <a:ext uri="{0D108BD9-81ED-4DB2-BD59-A6C34878D82A}">
                    <a16:rowId xmlns:a16="http://schemas.microsoft.com/office/drawing/2014/main" val="1502060154"/>
                  </a:ext>
                </a:extLst>
              </a:tr>
            </a:tbl>
          </a:graphicData>
        </a:graphic>
      </p:graphicFrame>
    </p:spTree>
    <p:extLst>
      <p:ext uri="{BB962C8B-B14F-4D97-AF65-F5344CB8AC3E}">
        <p14:creationId xmlns:p14="http://schemas.microsoft.com/office/powerpoint/2010/main" val="2673867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with too little capital</a:t>
            </a:r>
          </a:p>
        </p:txBody>
      </p:sp>
      <p:graphicFrame>
        <p:nvGraphicFramePr>
          <p:cNvPr id="6" name="Object 5" descr="An expression reads, k asterisk is lesser than k asterisk subscript gold."/>
          <p:cNvGraphicFramePr>
            <a:graphicFrameLocks noChangeAspect="1"/>
          </p:cNvGraphicFramePr>
          <p:nvPr>
            <p:extLst>
              <p:ext uri="{D42A27DB-BD31-4B8C-83A1-F6EECF244321}">
                <p14:modId xmlns:p14="http://schemas.microsoft.com/office/powerpoint/2010/main" val="575845254"/>
              </p:ext>
            </p:extLst>
          </p:nvPr>
        </p:nvGraphicFramePr>
        <p:xfrm>
          <a:off x="890588" y="873125"/>
          <a:ext cx="1776412" cy="555625"/>
        </p:xfrm>
        <a:graphic>
          <a:graphicData uri="http://schemas.openxmlformats.org/presentationml/2006/ole">
            <mc:AlternateContent xmlns:mc="http://schemas.openxmlformats.org/markup-compatibility/2006">
              <mc:Choice xmlns:v="urn:schemas-microsoft-com:vml" Requires="v">
                <p:oleObj spid="_x0000_s26725" name="Equation" r:id="rId4" imgW="812520" imgH="253800" progId="Equation.DSMT4">
                  <p:embed/>
                </p:oleObj>
              </mc:Choice>
              <mc:Fallback>
                <p:oleObj name="Equation" r:id="rId4" imgW="812520" imgH="253800" progId="Equation.DSMT4">
                  <p:embed/>
                  <p:pic>
                    <p:nvPicPr>
                      <p:cNvPr id="0" name="Object 4"/>
                      <p:cNvPicPr>
                        <a:picLocks noChangeAspect="1" noChangeArrowheads="1"/>
                      </p:cNvPicPr>
                      <p:nvPr/>
                    </p:nvPicPr>
                    <p:blipFill>
                      <a:blip r:embed="rId5"/>
                      <a:srcRect/>
                      <a:stretch>
                        <a:fillRect/>
                      </a:stretch>
                    </p:blipFill>
                    <p:spPr bwMode="auto">
                      <a:xfrm>
                        <a:off x="890588" y="873125"/>
                        <a:ext cx="1776412"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Content Placeholder 2"/>
          <p:cNvSpPr>
            <a:spLocks noGrp="1"/>
          </p:cNvSpPr>
          <p:nvPr>
            <p:ph type="body" sz="quarter" idx="11"/>
          </p:nvPr>
        </p:nvSpPr>
        <p:spPr>
          <a:xfrm>
            <a:off x="419101" y="1530350"/>
            <a:ext cx="2895599" cy="4165600"/>
          </a:xfrm>
        </p:spPr>
        <p:txBody>
          <a:bodyPr/>
          <a:lstStyle/>
          <a:p>
            <a:pPr>
              <a:spcBef>
                <a:spcPct val="30000"/>
              </a:spcBef>
              <a:defRPr/>
            </a:pPr>
            <a:r>
              <a:rPr lang="en-US" dirty="0">
                <a:latin typeface="Arial" panose="020B0604020202020204" pitchFamily="34" charset="0"/>
                <a:cs typeface="Arial" panose="020B0604020202020204" pitchFamily="34" charset="0"/>
              </a:rPr>
              <a:t>then increasing </a:t>
            </a:r>
            <a:r>
              <a:rPr lang="en-US" b="1" i="1" dirty="0">
                <a:latin typeface="Arial" panose="020B0604020202020204" pitchFamily="34" charset="0"/>
                <a:cs typeface="Arial" panose="020B0604020202020204" pitchFamily="34" charset="0"/>
              </a:rPr>
              <a:t>c</a:t>
            </a:r>
            <a:r>
              <a:rPr lang="en-US" b="1" i="1"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requires an increase in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a:t>
            </a:r>
          </a:p>
          <a:p>
            <a:pPr>
              <a:spcBef>
                <a:spcPct val="30000"/>
              </a:spcBef>
              <a:defRPr/>
            </a:pPr>
            <a:r>
              <a:rPr lang="en-US" dirty="0">
                <a:latin typeface="Arial" panose="020B0604020202020204" pitchFamily="34" charset="0"/>
                <a:cs typeface="Arial" panose="020B0604020202020204" pitchFamily="34" charset="0"/>
              </a:rPr>
              <a:t>Future generations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enjoy higher consumption,</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but the current one experiences an initial drop in consumption.</a:t>
            </a:r>
          </a:p>
        </p:txBody>
      </p:sp>
      <p:pic>
        <p:nvPicPr>
          <p:cNvPr id="10" name="Picture Placeholder 9" descr="This is a line graph which illustrates the impact of increasing saving when starting with more capital than in the Golden Rule steady state. The X axis is time. There are three lines: Output (y) which shows a steady, higher than average rise. The Consumption (c ) line dips at the point in which the output rises, rebounding before leveling out above average. The Investment (i) line rises the at point of the output rise, before stabilizing much higher than average. The area in which the changes take place is where the savings rate is increased: t subscript zero."/>
          <p:cNvPicPr>
            <a:picLocks noGrp="1" noChangeAspect="1"/>
          </p:cNvPicPr>
          <p:nvPr>
            <p:ph type="pic" sz="quarter" idx="10"/>
          </p:nvPr>
        </p:nvPicPr>
        <p:blipFill>
          <a:blip r:embed="rId6"/>
          <a:stretch>
            <a:fillRect/>
          </a:stretch>
        </p:blipFill>
        <p:spPr>
          <a:xfrm>
            <a:off x="3094031" y="863681"/>
            <a:ext cx="5480079" cy="5470363"/>
          </a:xfrm>
          <a:prstGeom prst="rect">
            <a:avLst/>
          </a:prstGeom>
          <a:noFill/>
          <a:ln>
            <a:noFill/>
          </a:ln>
        </p:spPr>
      </p:pic>
    </p:spTree>
    <p:extLst>
      <p:ext uri="{BB962C8B-B14F-4D97-AF65-F5344CB8AC3E}">
        <p14:creationId xmlns:p14="http://schemas.microsoft.com/office/powerpoint/2010/main" val="3946107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DD8F5-D08A-4A8E-A6D3-671C20D906A7}"/>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Population growth</a:t>
            </a:r>
          </a:p>
        </p:txBody>
      </p:sp>
      <p:sp>
        <p:nvSpPr>
          <p:cNvPr id="2" name="Content Placeholder 1"/>
          <p:cNvSpPr>
            <a:spLocks noGrp="1"/>
          </p:cNvSpPr>
          <p:nvPr>
            <p:ph type="body" sz="quarter" idx="10"/>
          </p:nvPr>
        </p:nvSpPr>
        <p:spPr>
          <a:xfrm>
            <a:off x="478361" y="1219686"/>
            <a:ext cx="8326006" cy="799614"/>
          </a:xfrm>
        </p:spPr>
        <p:txBody>
          <a:bodyPr/>
          <a:lstStyle/>
          <a:p>
            <a:pPr marL="342900" indent="-342900">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Assume that the population and labor force grow at rate </a:t>
            </a:r>
            <a:r>
              <a:rPr lang="en-US" b="1" i="1"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(exogenous):</a:t>
            </a:r>
          </a:p>
        </p:txBody>
      </p:sp>
      <p:graphicFrame>
        <p:nvGraphicFramePr>
          <p:cNvPr id="138244" name="Object 4" descr="An equation reads, delta L over L equals n."/>
          <p:cNvGraphicFramePr>
            <a:graphicFrameLocks noChangeAspect="1"/>
          </p:cNvGraphicFramePr>
          <p:nvPr>
            <p:extLst>
              <p:ext uri="{D42A27DB-BD31-4B8C-83A1-F6EECF244321}">
                <p14:modId xmlns:p14="http://schemas.microsoft.com/office/powerpoint/2010/main" val="3599357600"/>
              </p:ext>
            </p:extLst>
          </p:nvPr>
        </p:nvGraphicFramePr>
        <p:xfrm>
          <a:off x="3275013" y="2135188"/>
          <a:ext cx="1292225" cy="1009650"/>
        </p:xfrm>
        <a:graphic>
          <a:graphicData uri="http://schemas.openxmlformats.org/presentationml/2006/ole">
            <mc:AlternateContent xmlns:mc="http://schemas.openxmlformats.org/markup-compatibility/2006">
              <mc:Choice xmlns:v="urn:schemas-microsoft-com:vml" Requires="v">
                <p:oleObj spid="_x0000_s9542" name="Equation" r:id="rId4" imgW="520560" imgH="406080" progId="Equation.DSMT4">
                  <p:embed/>
                </p:oleObj>
              </mc:Choice>
              <mc:Fallback>
                <p:oleObj name="Equation" r:id="rId4" imgW="520560" imgH="406080" progId="Equation.DSMT4">
                  <p:embed/>
                  <p:pic>
                    <p:nvPicPr>
                      <p:cNvPr id="0" name=""/>
                      <p:cNvPicPr>
                        <a:picLocks noChangeAspect="1" noChangeArrowheads="1"/>
                      </p:cNvPicPr>
                      <p:nvPr/>
                    </p:nvPicPr>
                    <p:blipFill>
                      <a:blip r:embed="rId5"/>
                      <a:srcRect/>
                      <a:stretch>
                        <a:fillRect/>
                      </a:stretch>
                    </p:blipFill>
                    <p:spPr bwMode="auto">
                      <a:xfrm>
                        <a:off x="3275013" y="2135188"/>
                        <a:ext cx="1292225" cy="100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Content Placeholder 2"/>
          <p:cNvSpPr>
            <a:spLocks noGrp="1"/>
          </p:cNvSpPr>
          <p:nvPr>
            <p:ph type="body" sz="quarter" idx="11"/>
          </p:nvPr>
        </p:nvSpPr>
        <p:spPr>
          <a:xfrm>
            <a:off x="450850" y="3603625"/>
            <a:ext cx="8140700" cy="1825626"/>
          </a:xfrm>
        </p:spPr>
        <p:txBody>
          <a:bodyPr/>
          <a:lstStyle/>
          <a:p>
            <a:pPr marL="342900" indent="-342900">
              <a:spcBef>
                <a:spcPct val="125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Example: Suppose </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 1,000 in year 1 and the population is growing at 2% per year (</a:t>
            </a:r>
            <a:r>
              <a:rPr lang="en-US" b="1" i="1"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 0.02).</a:t>
            </a:r>
          </a:p>
          <a:p>
            <a:pPr marL="342900" indent="-342900">
              <a:lnSpc>
                <a:spcPct val="114000"/>
              </a:lnSpc>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Then  </a:t>
            </a:r>
            <a:r>
              <a:rPr lang="en-US" dirty="0">
                <a:latin typeface="Arial" panose="020B0604020202020204" pitchFamily="34" charset="0"/>
                <a:cs typeface="Arial" panose="020B0604020202020204" pitchFamily="34" charset="0"/>
                <a:sym typeface="Symbol" pitchFamily="18" charset="2"/>
              </a:rPr>
              <a:t>Δ</a:t>
            </a:r>
            <a:r>
              <a:rPr lang="en-US" b="1" i="1" dirty="0">
                <a:latin typeface="Arial" panose="020B0604020202020204" pitchFamily="34" charset="0"/>
                <a:cs typeface="Arial" panose="020B0604020202020204" pitchFamily="34" charset="0"/>
                <a:sym typeface="Symbol" pitchFamily="18" charset="2"/>
              </a:rPr>
              <a:t>L</a:t>
            </a:r>
            <a:r>
              <a:rPr lang="en-US" dirty="0">
                <a:latin typeface="Arial" panose="020B0604020202020204" pitchFamily="34" charset="0"/>
                <a:cs typeface="Arial" panose="020B0604020202020204" pitchFamily="34" charset="0"/>
                <a:sym typeface="Symbol" pitchFamily="18" charset="2"/>
              </a:rPr>
              <a:t> = </a:t>
            </a:r>
            <a:r>
              <a:rPr lang="en-US" b="1" i="1" dirty="0">
                <a:latin typeface="Arial" panose="020B0604020202020204" pitchFamily="34" charset="0"/>
                <a:cs typeface="Arial" panose="020B0604020202020204" pitchFamily="34" charset="0"/>
                <a:sym typeface="Symbol" pitchFamily="18" charset="2"/>
              </a:rPr>
              <a:t>n L</a:t>
            </a:r>
            <a:r>
              <a:rPr lang="en-US" dirty="0">
                <a:latin typeface="Arial" panose="020B0604020202020204" pitchFamily="34" charset="0"/>
                <a:cs typeface="Arial" panose="020B0604020202020204" pitchFamily="34" charset="0"/>
                <a:sym typeface="Symbol" pitchFamily="18" charset="2"/>
              </a:rPr>
              <a:t> = 0.02 × 1,000 = 20, so </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 1,020 in year 2.</a:t>
            </a:r>
          </a:p>
        </p:txBody>
      </p:sp>
    </p:spTree>
    <p:extLst>
      <p:ext uri="{BB962C8B-B14F-4D97-AF65-F5344CB8AC3E}">
        <p14:creationId xmlns:p14="http://schemas.microsoft.com/office/powerpoint/2010/main" val="4096108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DD8F5-D08A-4A8E-A6D3-671C20D906A7}"/>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Break-even investment</a:t>
            </a:r>
          </a:p>
        </p:txBody>
      </p:sp>
      <p:sp>
        <p:nvSpPr>
          <p:cNvPr id="2" name="Content Placeholder 1"/>
          <p:cNvSpPr>
            <a:spLocks noGrp="1"/>
          </p:cNvSpPr>
          <p:nvPr>
            <p:ph type="body" sz="quarter" idx="10"/>
          </p:nvPr>
        </p:nvSpPr>
        <p:spPr>
          <a:xfrm>
            <a:off x="478361" y="1219685"/>
            <a:ext cx="8326006" cy="5280505"/>
          </a:xfrm>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sym typeface="Symbol" pitchFamily="18" charset="2"/>
              </a:rPr>
              <a:t>δ </a:t>
            </a:r>
            <a:r>
              <a:rPr lang="en-US" dirty="0">
                <a:latin typeface="Arial" panose="020B0604020202020204" pitchFamily="34" charset="0"/>
                <a:cs typeface="Arial" panose="020B0604020202020204" pitchFamily="34" charset="0"/>
                <a:sym typeface="Symbol" pitchFamily="18" charset="2"/>
              </a:rPr>
              <a:t>+ </a:t>
            </a:r>
            <a:r>
              <a:rPr lang="en-US" b="1" i="1" dirty="0">
                <a:latin typeface="Arial" panose="020B0604020202020204" pitchFamily="34" charset="0"/>
                <a:cs typeface="Arial" panose="020B0604020202020204" pitchFamily="34" charset="0"/>
                <a:sym typeface="Symbol" pitchFamily="18" charset="2"/>
              </a:rPr>
              <a:t>n</a:t>
            </a:r>
            <a:r>
              <a:rPr lang="en-US" dirty="0">
                <a:latin typeface="Arial" panose="020B0604020202020204" pitchFamily="34" charset="0"/>
                <a:cs typeface="Arial" panose="020B0604020202020204" pitchFamily="34" charset="0"/>
                <a:sym typeface="Symbol" pitchFamily="18" charset="2"/>
              </a:rPr>
              <a:t>)</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 </a:t>
            </a:r>
            <a:r>
              <a:rPr lang="en-US" b="1" dirty="0">
                <a:solidFill>
                  <a:srgbClr val="CC0000"/>
                </a:solidFill>
                <a:latin typeface="Arial" panose="020B0604020202020204" pitchFamily="34" charset="0"/>
                <a:cs typeface="Arial" panose="020B0604020202020204" pitchFamily="34" charset="0"/>
              </a:rPr>
              <a:t>break-even investment</a:t>
            </a:r>
            <a:r>
              <a:rPr lang="en-US" dirty="0">
                <a:latin typeface="Arial" panose="020B0604020202020204" pitchFamily="34" charset="0"/>
                <a:cs typeface="Arial" panose="020B0604020202020204" pitchFamily="34" charset="0"/>
              </a:rPr>
              <a:t>, the amount of investment necessary to keep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constant.</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Break-even investment includes:</a:t>
            </a:r>
          </a:p>
          <a:p>
            <a:pPr marL="800100" lvl="1">
              <a:lnSpc>
                <a:spcPct val="105000"/>
              </a:lnSpc>
              <a:spcBef>
                <a:spcPts val="600"/>
              </a:spcBef>
              <a:buClr>
                <a:schemeClr val="tx1"/>
              </a:buClr>
              <a:buFont typeface="Arial" panose="020B0604020202020204" pitchFamily="34" charset="0"/>
              <a:buChar char="•"/>
            </a:pPr>
            <a:r>
              <a:rPr lang="en-US" b="1" i="1" dirty="0">
                <a:latin typeface="Arial" panose="020B0604020202020204" pitchFamily="34" charset="0"/>
                <a:cs typeface="Arial" panose="020B0604020202020204" pitchFamily="34" charset="0"/>
                <a:sym typeface="Symbol" pitchFamily="18" charset="2"/>
              </a:rPr>
              <a:t>δ </a:t>
            </a:r>
            <a:r>
              <a:rPr lang="en-US" b="1" i="1" dirty="0">
                <a:latin typeface="Arial" panose="020B0604020202020204" pitchFamily="34" charset="0"/>
                <a:cs typeface="Arial" panose="020B0604020202020204" pitchFamily="34" charset="0"/>
              </a:rPr>
              <a:t>k </a:t>
            </a:r>
            <a:r>
              <a:rPr lang="en-US" dirty="0">
                <a:latin typeface="Arial" panose="020B0604020202020204" pitchFamily="34" charset="0"/>
                <a:cs typeface="Arial" panose="020B0604020202020204" pitchFamily="34" charset="0"/>
              </a:rPr>
              <a:t>to replace capital as it wears out</a:t>
            </a:r>
          </a:p>
          <a:p>
            <a:pPr marL="800100" lvl="1">
              <a:lnSpc>
                <a:spcPct val="105000"/>
              </a:lnSpc>
              <a:spcBef>
                <a:spcPts val="600"/>
              </a:spcBef>
              <a:buClr>
                <a:schemeClr val="tx1"/>
              </a:buClr>
              <a:buFont typeface="Arial" panose="020B0604020202020204" pitchFamily="34" charset="0"/>
              <a:buChar char="•"/>
            </a:pPr>
            <a:r>
              <a:rPr lang="en-US" b="1" i="1" dirty="0">
                <a:latin typeface="Arial" panose="020B0604020202020204" pitchFamily="34" charset="0"/>
                <a:cs typeface="Arial" panose="020B0604020202020204" pitchFamily="34" charset="0"/>
                <a:sym typeface="Symbol" pitchFamily="18" charset="2"/>
              </a:rPr>
              <a:t>n </a:t>
            </a:r>
            <a:r>
              <a:rPr lang="en-US" b="1" i="1" dirty="0">
                <a:latin typeface="Arial" panose="020B0604020202020204" pitchFamily="34" charset="0"/>
                <a:cs typeface="Arial" panose="020B0604020202020204" pitchFamily="34" charset="0"/>
              </a:rPr>
              <a:t>k </a:t>
            </a:r>
            <a:r>
              <a:rPr lang="en-US" dirty="0">
                <a:latin typeface="Arial" panose="020B0604020202020204" pitchFamily="34" charset="0"/>
                <a:cs typeface="Arial" panose="020B0604020202020204" pitchFamily="34" charset="0"/>
              </a:rPr>
              <a:t>to equip new workers with capital</a:t>
            </a:r>
          </a:p>
          <a:p>
            <a:pPr marL="800100" lvl="2" indent="0">
              <a:lnSpc>
                <a:spcPct val="105000"/>
              </a:lnSpc>
              <a:spcBef>
                <a:spcPts val="600"/>
              </a:spcBef>
              <a:buClr>
                <a:schemeClr val="tx1"/>
              </a:buClr>
              <a:buNone/>
            </a:pPr>
            <a:r>
              <a:rPr lang="en-US" sz="2400" dirty="0"/>
              <a:t>(Otherwise, </a:t>
            </a:r>
            <a:r>
              <a:rPr lang="en-US" sz="2400" b="1" i="1" dirty="0"/>
              <a:t>k</a:t>
            </a:r>
            <a:r>
              <a:rPr lang="en-US" sz="2400" dirty="0"/>
              <a:t> would fall as the existing capital stock is spread more thinly over a larger population of workers.)</a:t>
            </a:r>
          </a:p>
        </p:txBody>
      </p:sp>
    </p:spTree>
    <p:extLst>
      <p:ext uri="{BB962C8B-B14F-4D97-AF65-F5344CB8AC3E}">
        <p14:creationId xmlns:p14="http://schemas.microsoft.com/office/powerpoint/2010/main" val="1222292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2BB15F-8CC0-41FD-89B6-C90E0DC77A75}"/>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equation of motion for </a:t>
            </a:r>
            <a:r>
              <a:rPr lang="en-US" i="1" dirty="0">
                <a:solidFill>
                  <a:srgbClr val="A85232"/>
                </a:solidFill>
              </a:rPr>
              <a:t>k </a:t>
            </a:r>
            <a:r>
              <a:rPr lang="en-US" dirty="0">
                <a:solidFill>
                  <a:srgbClr val="A85232"/>
                </a:solidFill>
              </a:rPr>
              <a:t>with population growth</a:t>
            </a:r>
          </a:p>
        </p:txBody>
      </p:sp>
      <p:sp>
        <p:nvSpPr>
          <p:cNvPr id="3" name="Content Placeholder 2"/>
          <p:cNvSpPr>
            <a:spLocks noGrp="1"/>
          </p:cNvSpPr>
          <p:nvPr>
            <p:ph type="body" sz="quarter" idx="10"/>
          </p:nvPr>
        </p:nvSpPr>
        <p:spPr>
          <a:xfrm>
            <a:off x="478361" y="1266180"/>
            <a:ext cx="8326006" cy="475764"/>
          </a:xfrm>
        </p:spPr>
        <p:txBody>
          <a:bodyPr/>
          <a:lstStyle/>
          <a:p>
            <a:pPr marL="342900" indent="-342900">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With population growth, the equation of motion for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is:</a:t>
            </a:r>
          </a:p>
        </p:txBody>
      </p:sp>
      <p:pic>
        <p:nvPicPr>
          <p:cNvPr id="15" name="Picture 2" descr="An equation reads, delta k (upper case) equals s f (k) minus (delta (lower case) plus n) k.&#10;A callout points toward s f (k) and reads, actual investment and another callout points toward (delta plus n) and reads break-even investme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08855" y="2019332"/>
            <a:ext cx="6976457" cy="4164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846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93E2F-CF66-42CC-8D8F-EDC37F036A97}"/>
              </a:ext>
            </a:extLst>
          </p:cNvPr>
          <p:cNvSpPr>
            <a:spLocks noGrp="1"/>
          </p:cNvSpPr>
          <p:nvPr>
            <p:ph type="title"/>
          </p:nvPr>
        </p:nvSpPr>
        <p:spPr/>
        <p:txBody>
          <a:bodyPr/>
          <a:lstStyle/>
          <a:p>
            <a:r>
              <a:rPr lang="en-US" dirty="0"/>
              <a:t>The Solow model diagram</a:t>
            </a:r>
          </a:p>
        </p:txBody>
      </p:sp>
      <p:pic>
        <p:nvPicPr>
          <p:cNvPr id="6" name="Picture Placeholder 3" descr="This is a line graph which illustrates population growth in the Solow model. The Y axis is the investment, break-even investment. The X axis is the capital per worker (k). The break-even investment (delta + n)k line on the graph is a straight diagonal line from low investment, break-even investment and capital per worker to high investment, break-even investment and capital per worker. The investment, sf(k) line on the graph curves up from investment, break-even investment and capital per worker to mid investment, break-even investment and high capital per worker, falling below the break-even investment line. The point at which the two lines intersect is the steady state (K asterisk)."/>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17116" y="1404267"/>
            <a:ext cx="8032778" cy="4483751"/>
          </a:xfrm>
          <a:prstGeom prst="rect">
            <a:avLst/>
          </a:prstGeom>
          <a:noFill/>
          <a:ln>
            <a:noFill/>
          </a:ln>
        </p:spPr>
      </p:pic>
    </p:spTree>
    <p:extLst>
      <p:ext uri="{BB962C8B-B14F-4D97-AF65-F5344CB8AC3E}">
        <p14:creationId xmlns:p14="http://schemas.microsoft.com/office/powerpoint/2010/main" val="173122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population growth</a:t>
            </a:r>
          </a:p>
        </p:txBody>
      </p:sp>
      <p:pic>
        <p:nvPicPr>
          <p:cNvPr id="9" name="Picture Placeholder 8" descr="This is a line graph which illustrates the impact of population growth. The Y axis is the investment, break-even investment. The X axis is the capital per worker (k). There are two break-even investment (delta + n)k lines: (delta + n subscript 1)k and (delta + n subscript 2)k. Both appear on the graph as straight diagonal line from low investment, break-even investment and capital per worker to high investment, break-even investment and capital per worker. The n subscript 1 line runs lower than the n subscript 2 break even investment line. The upward pointing arrow in the gap between them indicates this is an increase in the rate of population growth. The investment, sf(k) line on the graph curves up from investment, break-even investment and capital per worker to mid investment, break-even investment and high capital per worker, falling below the break-even investment line. The points at which the two break-even investment lines intersect are noted and marked on the X axis as k asterisk subscript 2 on the left and k asterisk subscript 1 on the right. A left-pointing arrow between the two indicates that the result is a reduction in steady-state capital stock."/>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824583" y="1019804"/>
            <a:ext cx="6839817" cy="5092555"/>
          </a:xfrm>
          <a:prstGeom prst="rect">
            <a:avLst/>
          </a:prstGeom>
          <a:noFill/>
          <a:ln>
            <a:noFill/>
          </a:ln>
        </p:spPr>
      </p:pic>
      <p:sp>
        <p:nvSpPr>
          <p:cNvPr id="5" name="Content Placeholder 4"/>
          <p:cNvSpPr>
            <a:spLocks noGrp="1"/>
          </p:cNvSpPr>
          <p:nvPr>
            <p:ph type="body" sz="quarter" idx="11"/>
          </p:nvPr>
        </p:nvSpPr>
        <p:spPr>
          <a:xfrm>
            <a:off x="381000" y="1979944"/>
            <a:ext cx="2765232" cy="2899255"/>
          </a:xfrm>
          <a:solidFill>
            <a:srgbClr val="FFFFCC"/>
          </a:solidFill>
          <a:ln w="12700" cap="sq">
            <a:noFill/>
            <a:miter lim="800000"/>
            <a:headEnd type="none" w="sm" len="sm"/>
            <a:tailEnd type="none" w="sm" len="sm"/>
          </a:ln>
          <a:effectLst>
            <a:outerShdw blurRad="50800" dist="38100" dir="2700000" algn="tl" rotWithShape="0">
              <a:prstClr val="black">
                <a:alpha val="40000"/>
              </a:prstClr>
            </a:outerShdw>
          </a:effectLst>
        </p:spPr>
        <p:txBody>
          <a:bodyPr wrap="square" tIns="91440" bIns="91440">
            <a:spAutoFit/>
          </a:bodyPr>
          <a:lstStyle/>
          <a:p>
            <a:pPr eaLnBrk="0" hangingPunct="0">
              <a:lnSpc>
                <a:spcPct val="105000"/>
              </a:lnSpc>
              <a:spcBef>
                <a:spcPct val="50000"/>
              </a:spcBef>
            </a:pPr>
            <a:r>
              <a:rPr lang="en-US" dirty="0">
                <a:latin typeface="Arial" panose="020B0604020202020204" pitchFamily="34" charset="0"/>
                <a:cs typeface="Arial" panose="020B0604020202020204" pitchFamily="34" charset="0"/>
              </a:rPr>
              <a:t>An increase in </a:t>
            </a:r>
            <a:r>
              <a:rPr lang="en-US" b="1" i="1"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causes an increase in break-even investment, </a:t>
            </a:r>
            <a:r>
              <a:rPr lang="en-US" dirty="0"/>
              <a:t>leading to a lower steady-state level of </a:t>
            </a:r>
            <a:r>
              <a:rPr lang="en-US" b="1" i="1" dirty="0"/>
              <a:t>k</a:t>
            </a:r>
            <a:r>
              <a:rPr lang="en-US" dirty="0"/>
              <a:t>.</a:t>
            </a:r>
          </a:p>
        </p:txBody>
      </p:sp>
    </p:spTree>
    <p:extLst>
      <p:ext uri="{BB962C8B-B14F-4D97-AF65-F5344CB8AC3E}">
        <p14:creationId xmlns:p14="http://schemas.microsoft.com/office/powerpoint/2010/main" val="1157642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Prediction</a:t>
            </a:r>
            <a:endParaRPr lang="en-US" dirty="0"/>
          </a:p>
        </p:txBody>
      </p:sp>
      <p:sp>
        <p:nvSpPr>
          <p:cNvPr id="6" name="Content Placeholder 5"/>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Solow model predicts that countries with higher population growth rates will have lower levels of capital and income per worker in the long run.</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Are the data consistent with this prediction?</a:t>
            </a:r>
          </a:p>
        </p:txBody>
      </p:sp>
    </p:spTree>
    <p:extLst>
      <p:ext uri="{BB962C8B-B14F-4D97-AF65-F5344CB8AC3E}">
        <p14:creationId xmlns:p14="http://schemas.microsoft.com/office/powerpoint/2010/main" val="444549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28D5FB-5B2E-4005-BC6B-FD57D9D3F12E}"/>
              </a:ext>
            </a:extLst>
          </p:cNvPr>
          <p:cNvSpPr>
            <a:spLocks noGrp="1"/>
          </p:cNvSpPr>
          <p:nvPr>
            <p:ph type="title"/>
          </p:nvPr>
        </p:nvSpPr>
        <p:spPr/>
        <p:txBody>
          <a:bodyPr/>
          <a:lstStyle/>
          <a:p>
            <a:r>
              <a:rPr lang="en-US" dirty="0"/>
              <a:t>The Golden Rule with population growth</a:t>
            </a:r>
          </a:p>
        </p:txBody>
      </p:sp>
      <p:sp>
        <p:nvSpPr>
          <p:cNvPr id="3" name="Content Placeholder 2"/>
          <p:cNvSpPr>
            <a:spLocks noGrp="1"/>
          </p:cNvSpPr>
          <p:nvPr>
            <p:ph type="body" sz="quarter" idx="11"/>
          </p:nvPr>
        </p:nvSpPr>
        <p:spPr>
          <a:xfrm>
            <a:off x="655095" y="1263650"/>
            <a:ext cx="7736479" cy="874713"/>
          </a:xfrm>
        </p:spPr>
        <p:txBody>
          <a:bodyPr/>
          <a:lstStyle/>
          <a:p>
            <a:r>
              <a:rPr lang="en-US" dirty="0">
                <a:latin typeface="Arial" panose="020B0604020202020204" pitchFamily="34" charset="0"/>
                <a:cs typeface="Arial" panose="020B0604020202020204" pitchFamily="34" charset="0"/>
              </a:rPr>
              <a:t>To find the Golden Rule capital stock, express </a:t>
            </a:r>
            <a:r>
              <a:rPr lang="en-US" b="1" i="1" dirty="0">
                <a:latin typeface="Arial" panose="020B0604020202020204" pitchFamily="34" charset="0"/>
                <a:cs typeface="Arial" panose="020B0604020202020204" pitchFamily="34" charset="0"/>
              </a:rPr>
              <a:t>c</a:t>
            </a:r>
            <a:r>
              <a:rPr lang="en-US" b="1" i="1"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in terms of </a:t>
            </a:r>
            <a:r>
              <a:rPr lang="en-US" b="1" i="1" dirty="0">
                <a:latin typeface="Arial" panose="020B0604020202020204" pitchFamily="34" charset="0"/>
                <a:cs typeface="Arial" panose="020B0604020202020204" pitchFamily="34" charset="0"/>
              </a:rPr>
              <a:t>k</a:t>
            </a:r>
            <a:r>
              <a:rPr lang="en-US" b="1" i="1"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p>
        </p:txBody>
      </p:sp>
      <p:pic>
        <p:nvPicPr>
          <p:cNvPr id="8" name="Picture 2" descr="A series of expressions accompanied by text is shown. The expressions read as follows. &#10;C asterisk equals y asterisk minus i asterisk which equals f (k asterisk) minus (Delta plus n) k asterisk.&#10;C asterisk is maximized when MPL equals delta plus n or, equivalently, MPK minus delta equals n.&#10;A callout points toward n and reads, In the Golden Rule steady state, the marginal product of capital net of depreciation equals the population growth rate."/>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r="709" b="1712"/>
          <a:stretch/>
        </p:blipFill>
        <p:spPr bwMode="auto">
          <a:xfrm>
            <a:off x="898337" y="2427678"/>
            <a:ext cx="7445563" cy="3693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74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0">
              <a:srgbClr val="043333"/>
            </a:gs>
          </a:gsLst>
          <a:lin ang="5400000" scaled="1"/>
        </a:gra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513804" y="225536"/>
            <a:ext cx="8133805" cy="1060822"/>
          </a:xfrm>
          <a:noFill/>
          <a:ln>
            <a:noFill/>
          </a:ln>
        </p:spPr>
        <p:txBody>
          <a:bodyPr vert="horz" wrap="square" lIns="91440" tIns="45720" rIns="91440" bIns="45720" numCol="1" anchor="t" anchorCtr="0" compatLnSpc="1">
            <a:prstTxWarp prst="textNoShape">
              <a:avLst/>
            </a:prstTxWarp>
          </a:bodyPr>
          <a:lstStyle/>
          <a:p>
            <a:r>
              <a:rPr lang="en-US" dirty="0"/>
              <a:t>International evidence on investment rates and income per person</a:t>
            </a:r>
          </a:p>
        </p:txBody>
      </p:sp>
      <p:pic>
        <p:nvPicPr>
          <p:cNvPr id="6" name="Picture Placeholder 3" descr="This is a scatterplot to illustrate the international evidence on population growth and income per person for several countries. This is a scatterplot graph that charts the international evidence on investment rates and income per person for 100 countries, of which 37 are highlighted.&#10;The Y axis is the Income per person in 2010 (logarithmic scale) for 100 to 100,000. &#10;The X axis is the population growth (percent per year, average 1960 to 2010) from 0 to 5.&#10;The table presents the approximate results.&#10;Country, Zimbabwe; Income per person in 2010 (logarithmic scale), 500; Population growth (percent per year, average 1960 to 2010), 2.25;&#10;Country, Ethiopia; Income per person in 2010 (logarithmic scale), 900; Population growth (percent per year, average 1960 to 2010), 2.5;&#10;Country, Niger; Income per person in 2010 (logarithmic scale), 600; Population growth (percent per year, average 1960 to 2010), 2.75;&#10;Country, Gambia; Income per person in 2010 (logarithmic scale), 3500; Population growth (percent per year, average 1960 to 2010), 3.25;&#10;Country, Pakistan; Income per person in 2010 (logarithmic scale), 5000; Population growth (percent per year, average 1960 to 2010), 2.5;&#10;Country, Egypt; Income per person in 2010 (logarithmic scale), 7500; Population growth (percent per year, average 1960 to 2010), 2.25;&#10;Country, Jordan; Income per person in 2010 (logarithmic scale), 8500; Population growth (percent per year, average 1960 to 2010), 4;&#10;Country, Guatemala; Income per person in 2010 (logarithmic scale), 8750; Population growth (percent per year, average 1960 to 2010), 2.5;&#10;Country, India; Income per person in 2010 (logarithmic scale), 5000; Population growth (percent per year, average 1960 to 2010), 2;&#10;Country, Mauritius; Income per person in 2010 (logarithmic scale), 10000; Population growth (percent per year, average 1960 to 2010), 1.25;&#10;Country, Guinea-Bissau; Income per person in 2010 (logarithmic scale), 1000; Population growth (percent per year, average 1960 to 2010), 1.9;&#10;Country, Lesotho; Income per person in 2010 (logarithmic scale), 3000; Population growth (percent per year, average 1960 to 2010), 1.5;&#10;Country, Portugal; Income per person in 2010 (logarithmic scale), 25000; Population growth (percent per year, average 1960 to 2010), 0.25;&#10;Country, Uruguay; Income per person in 2010 (logarithmic scale), 12500; Population growth (percent per year, average 1960 to 2010), 0.5;&#10;Country, Hong Kong; Income per person in 2010 (logarithmic scale), 60000; Population growth (percent per year, average 1960 to 2010), 1.5;&#10;Country, Israel; Income per person in 2010 (logarithmic scale), 50000; Population growth (percent per year, average 1960 to 2010), 2.5;&#10;Country, Norway; Income per person in 2010 (logarithmic scale), 75000; Population growth (percent per year, average 1960 to 2010), 0.5;&#10;Country, Denmark; Income per person in 2010 (logarithmic scale), 50000; Population growth (percent per year, average 1960 to 2010), 0.25;&#10;Country, South Korea; Income per person in 2010 (logarithmic scale), 55000; Population growth (percent per year, average 1960 to 2010), 1.5;&#10;Country, United Kingdom; Income per person in 2010 (logarithmic scale), 50000; Population growth (percent per year, average 1960 to 2010), 0.75;&#10;Country, United States; Income per person in 2010 (logarithmic scale), 60000; Population growth (percent per year, average 1960 to 2010), 1.25;&#10;Country, Luxembourg; Income per person in 2010 (logarithmic scale), 100000; Population growth (percent per year, average 1960 to 2010), 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837053" y="1277183"/>
            <a:ext cx="7529747" cy="4856685"/>
          </a:xfrm>
          <a:prstGeom prst="rect">
            <a:avLst/>
          </a:prstGeom>
          <a:noFill/>
          <a:ln>
            <a:noFill/>
          </a:ln>
        </p:spPr>
      </p:pic>
    </p:spTree>
    <p:extLst>
      <p:ext uri="{BB962C8B-B14F-4D97-AF65-F5344CB8AC3E}">
        <p14:creationId xmlns:p14="http://schemas.microsoft.com/office/powerpoint/2010/main" val="107616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9F1F0-2758-411C-9EF4-B6FDF4FE5E92}"/>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Alternative perspectives on population growth, part 1</a:t>
            </a:r>
          </a:p>
        </p:txBody>
      </p:sp>
      <p:sp>
        <p:nvSpPr>
          <p:cNvPr id="2" name="Content Placeholder 1"/>
          <p:cNvSpPr>
            <a:spLocks noGrp="1"/>
          </p:cNvSpPr>
          <p:nvPr>
            <p:ph type="body" sz="quarter" idx="10"/>
          </p:nvPr>
        </p:nvSpPr>
        <p:spPr/>
        <p:txBody>
          <a:bodyPr/>
          <a:lstStyle/>
          <a:p>
            <a:pPr>
              <a:spcBef>
                <a:spcPts val="900"/>
              </a:spcBef>
            </a:pPr>
            <a:r>
              <a:rPr lang="en-US" u="sng" dirty="0">
                <a:latin typeface="Arial" panose="020B0604020202020204" pitchFamily="34" charset="0"/>
                <a:cs typeface="Arial" panose="020B0604020202020204" pitchFamily="34" charset="0"/>
              </a:rPr>
              <a:t>The Malthusian model (1798)</a:t>
            </a:r>
          </a:p>
          <a:p>
            <a:pPr marL="795338" lvl="1">
              <a:lnSpc>
                <a:spcPct val="105000"/>
              </a:lnSpc>
              <a:spcBef>
                <a:spcPts val="9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Predicts population growth will outstrip the Earth’s ability to produce food, leading to the impoverishment of humanity.</a:t>
            </a:r>
          </a:p>
          <a:p>
            <a:pPr marL="795338" lvl="1">
              <a:lnSpc>
                <a:spcPct val="105000"/>
              </a:lnSpc>
              <a:spcBef>
                <a:spcPts val="9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Since the time of Malthus, world population</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has increased </a:t>
            </a:r>
            <a:r>
              <a:rPr lang="en-US" dirty="0" err="1">
                <a:latin typeface="Arial" panose="020B0604020202020204" pitchFamily="34" charset="0"/>
                <a:cs typeface="Arial" panose="020B0604020202020204" pitchFamily="34" charset="0"/>
              </a:rPr>
              <a:t>sixfold</a:t>
            </a:r>
            <a:r>
              <a:rPr lang="en-US" dirty="0">
                <a:latin typeface="Arial" panose="020B0604020202020204" pitchFamily="34" charset="0"/>
                <a:cs typeface="Arial" panose="020B0604020202020204" pitchFamily="34" charset="0"/>
              </a:rPr>
              <a:t>, yet living standards are higher than ever.</a:t>
            </a:r>
          </a:p>
          <a:p>
            <a:pPr marL="795338" lvl="1">
              <a:lnSpc>
                <a:spcPct val="105000"/>
              </a:lnSpc>
              <a:spcBef>
                <a:spcPts val="9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Malthus neglected the effects of technological progress.</a:t>
            </a:r>
          </a:p>
        </p:txBody>
      </p:sp>
    </p:spTree>
    <p:extLst>
      <p:ext uri="{BB962C8B-B14F-4D97-AF65-F5344CB8AC3E}">
        <p14:creationId xmlns:p14="http://schemas.microsoft.com/office/powerpoint/2010/main" val="626949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The lessons of growth theory</a:t>
            </a:r>
            <a:endParaRPr lang="en-US" dirty="0"/>
          </a:p>
        </p:txBody>
      </p:sp>
      <p:sp>
        <p:nvSpPr>
          <p:cNvPr id="5" name="Content Placeholder 4"/>
          <p:cNvSpPr>
            <a:spLocks noGrp="1"/>
          </p:cNvSpPr>
          <p:nvPr>
            <p:ph type="body" sz="quarter" idx="10"/>
          </p:nvPr>
        </p:nvSpPr>
        <p:spPr/>
        <p:txBody>
          <a:bodyPr/>
          <a:lstStyle/>
          <a:p>
            <a:pPr>
              <a:lnSpc>
                <a:spcPct val="110000"/>
              </a:lnSpc>
              <a:spcBef>
                <a:spcPts val="600"/>
              </a:spcBef>
            </a:pPr>
            <a:r>
              <a:rPr lang="en-US" dirty="0"/>
              <a:t>…can make a positive difference in the lives of hundreds of millions of people.</a:t>
            </a:r>
          </a:p>
          <a:p>
            <a:pPr>
              <a:spcBef>
                <a:spcPts val="600"/>
              </a:spcBef>
            </a:pPr>
            <a:r>
              <a:rPr lang="en-US" dirty="0"/>
              <a:t>These lessons help us</a:t>
            </a:r>
          </a:p>
          <a:p>
            <a:pPr marL="457200" lvl="1">
              <a:lnSpc>
                <a:spcPct val="105000"/>
              </a:lnSpc>
              <a:spcBef>
                <a:spcPts val="600"/>
              </a:spcBef>
              <a:buClr>
                <a:srgbClr val="996600"/>
              </a:buClr>
              <a:buSzPct val="110000"/>
              <a:buFont typeface="Arial" panose="020B0604020202020204" pitchFamily="34" charset="0"/>
              <a:buChar char="•"/>
            </a:pPr>
            <a:r>
              <a:rPr lang="en-US" dirty="0"/>
              <a:t>understand why poor countries are poor</a:t>
            </a:r>
          </a:p>
          <a:p>
            <a:pPr marL="457200" lvl="1">
              <a:lnSpc>
                <a:spcPct val="105000"/>
              </a:lnSpc>
              <a:spcBef>
                <a:spcPts val="600"/>
              </a:spcBef>
              <a:buClr>
                <a:srgbClr val="996600"/>
              </a:buClr>
              <a:buSzPct val="110000"/>
              <a:buFont typeface="Arial" panose="020B0604020202020204" pitchFamily="34" charset="0"/>
              <a:buChar char="•"/>
            </a:pPr>
            <a:r>
              <a:rPr lang="en-US" dirty="0"/>
              <a:t>design policies that can help them grow</a:t>
            </a:r>
          </a:p>
          <a:p>
            <a:pPr marL="457200" lvl="1">
              <a:lnSpc>
                <a:spcPct val="105000"/>
              </a:lnSpc>
              <a:spcBef>
                <a:spcPts val="600"/>
              </a:spcBef>
              <a:buClr>
                <a:srgbClr val="996600"/>
              </a:buClr>
              <a:buSzPct val="110000"/>
              <a:buFont typeface="Arial" panose="020B0604020202020204" pitchFamily="34" charset="0"/>
              <a:buChar char="•"/>
            </a:pPr>
            <a:r>
              <a:rPr lang="en-US" dirty="0"/>
              <a:t>learn how our own growth rate is affected by shocks and our government’s policies</a:t>
            </a:r>
          </a:p>
        </p:txBody>
      </p:sp>
    </p:spTree>
    <p:extLst>
      <p:ext uri="{BB962C8B-B14F-4D97-AF65-F5344CB8AC3E}">
        <p14:creationId xmlns:p14="http://schemas.microsoft.com/office/powerpoint/2010/main" val="6624479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9F1F0-2758-411C-9EF4-B6FDF4FE5E92}"/>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Alternative perspectives on population growth, part 2</a:t>
            </a:r>
          </a:p>
        </p:txBody>
      </p:sp>
      <p:sp>
        <p:nvSpPr>
          <p:cNvPr id="2" name="Content Placeholder 1"/>
          <p:cNvSpPr>
            <a:spLocks noGrp="1"/>
          </p:cNvSpPr>
          <p:nvPr>
            <p:ph type="body" sz="quarter" idx="10"/>
          </p:nvPr>
        </p:nvSpPr>
        <p:spPr/>
        <p:txBody>
          <a:bodyPr/>
          <a:lstStyle/>
          <a:p>
            <a:r>
              <a:rPr lang="en-US" u="sng" dirty="0">
                <a:latin typeface="Arial" panose="020B0604020202020204" pitchFamily="34" charset="0"/>
                <a:cs typeface="Arial" panose="020B0604020202020204" pitchFamily="34" charset="0"/>
              </a:rPr>
              <a:t>The </a:t>
            </a:r>
            <a:r>
              <a:rPr lang="en-US" u="sng" dirty="0" err="1">
                <a:latin typeface="Arial" panose="020B0604020202020204" pitchFamily="34" charset="0"/>
                <a:cs typeface="Arial" panose="020B0604020202020204" pitchFamily="34" charset="0"/>
              </a:rPr>
              <a:t>Kremerian</a:t>
            </a:r>
            <a:r>
              <a:rPr lang="en-US" u="sng" dirty="0">
                <a:latin typeface="Arial" panose="020B0604020202020204" pitchFamily="34" charset="0"/>
                <a:cs typeface="Arial" panose="020B0604020202020204" pitchFamily="34" charset="0"/>
              </a:rPr>
              <a:t> model (1993)</a:t>
            </a:r>
          </a:p>
          <a:p>
            <a:pPr marL="742950" lvl="1">
              <a:lnSpc>
                <a:spcPct val="105000"/>
              </a:lnSpc>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Posits that population growth contributes to economic growth.</a:t>
            </a:r>
          </a:p>
          <a:p>
            <a:pPr marL="742950" lvl="1">
              <a:lnSpc>
                <a:spcPct val="105000"/>
              </a:lnSpc>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More people = more geniuses, scientists, and engineers, so faster technological progress.</a:t>
            </a:r>
          </a:p>
          <a:p>
            <a:pPr marL="742950" lvl="1">
              <a:lnSpc>
                <a:spcPct val="105000"/>
              </a:lnSpc>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Evidence, from very long historical periods:</a:t>
            </a:r>
          </a:p>
          <a:p>
            <a:pPr marL="1323975" lvl="3">
              <a:lnSpc>
                <a:spcPct val="105000"/>
              </a:lnSpc>
              <a:spcBef>
                <a:spcPct val="25000"/>
              </a:spcBef>
              <a:buClr>
                <a:schemeClr val="tx1"/>
              </a:buClr>
              <a:buSzPct val="100000"/>
              <a:buFont typeface="Arial" panose="020B0604020202020204" pitchFamily="34" charset="0"/>
              <a:buChar char="•"/>
            </a:pPr>
            <a:r>
              <a:rPr lang="en-US" dirty="0"/>
              <a:t>As world population growth rate increased, so did the rate of growth in living standards.</a:t>
            </a:r>
          </a:p>
          <a:p>
            <a:pPr marL="1323975" lvl="3">
              <a:lnSpc>
                <a:spcPct val="105000"/>
              </a:lnSpc>
              <a:spcBef>
                <a:spcPct val="25000"/>
              </a:spcBef>
              <a:buClr>
                <a:schemeClr val="tx1"/>
              </a:buClr>
              <a:buSzPct val="100000"/>
              <a:buFont typeface="Arial" panose="020B0604020202020204" pitchFamily="34" charset="0"/>
              <a:buChar char="•"/>
            </a:pPr>
            <a:r>
              <a:rPr lang="en-US" dirty="0"/>
              <a:t>Historically, regions with larger populations have enjoyed faster growth.</a:t>
            </a:r>
          </a:p>
        </p:txBody>
      </p:sp>
    </p:spTree>
    <p:extLst>
      <p:ext uri="{BB962C8B-B14F-4D97-AF65-F5344CB8AC3E}">
        <p14:creationId xmlns:p14="http://schemas.microsoft.com/office/powerpoint/2010/main" val="1364413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1</a:t>
            </a:r>
          </a:p>
        </p:txBody>
      </p:sp>
      <p:sp>
        <p:nvSpPr>
          <p:cNvPr id="3" name="Content Placeholder 2"/>
          <p:cNvSpPr>
            <a:spLocks noGrp="1"/>
          </p:cNvSpPr>
          <p:nvPr>
            <p:ph type="body" sz="quarter" idx="10"/>
          </p:nvPr>
        </p:nvSpPr>
        <p:spPr/>
        <p:txBody>
          <a:bodyPr/>
          <a:lstStyle/>
          <a:p>
            <a:pPr marL="342900" indent="-342900" eaLnBrk="1" hangingPunct="1">
              <a:buClr>
                <a:schemeClr val="tx1"/>
              </a:buClr>
              <a:buSzPct val="100000"/>
              <a:buFont typeface="Arial" panose="020B0604020202020204" pitchFamily="34" charset="0"/>
              <a:buChar char="•"/>
            </a:pPr>
            <a:r>
              <a:rPr lang="en-US" dirty="0"/>
              <a:t>The Solow growth model shows that, in the long run, a country’s standard of living depends:</a:t>
            </a:r>
          </a:p>
          <a:p>
            <a:pPr marL="911225" lvl="1" eaLnBrk="1" hangingPunct="1">
              <a:buClr>
                <a:schemeClr val="tx1"/>
              </a:buClr>
            </a:pPr>
            <a:r>
              <a:rPr lang="en-US" dirty="0"/>
              <a:t>positively on its saving rate</a:t>
            </a:r>
          </a:p>
          <a:p>
            <a:pPr marL="911225" lvl="1" eaLnBrk="1" hangingPunct="1">
              <a:buClr>
                <a:schemeClr val="tx1"/>
              </a:buClr>
            </a:pPr>
            <a:r>
              <a:rPr lang="en-US" dirty="0"/>
              <a:t>negatively on its population growth rate</a:t>
            </a:r>
          </a:p>
          <a:p>
            <a:pPr marL="342900" indent="-342900" eaLnBrk="1" hangingPunct="1">
              <a:spcBef>
                <a:spcPts val="1800"/>
              </a:spcBef>
              <a:buClr>
                <a:schemeClr val="tx1"/>
              </a:buClr>
              <a:buSzPct val="100000"/>
              <a:buFont typeface="Arial" panose="020B0604020202020204" pitchFamily="34" charset="0"/>
              <a:buChar char="•"/>
            </a:pPr>
            <a:r>
              <a:rPr lang="en-US" dirty="0"/>
              <a:t>An increase in the saving rate leads to:</a:t>
            </a:r>
          </a:p>
          <a:p>
            <a:pPr marL="911225" lvl="1">
              <a:buClr>
                <a:schemeClr val="tx1"/>
              </a:buClr>
            </a:pPr>
            <a:r>
              <a:rPr lang="en-US" dirty="0"/>
              <a:t>higher output in the long run</a:t>
            </a:r>
          </a:p>
          <a:p>
            <a:pPr marL="911225" lvl="1">
              <a:buClr>
                <a:schemeClr val="tx1"/>
              </a:buClr>
            </a:pPr>
            <a:r>
              <a:rPr lang="en-US" dirty="0"/>
              <a:t>faster growth temporarily</a:t>
            </a:r>
          </a:p>
          <a:p>
            <a:pPr marL="911225" lvl="1">
              <a:buClr>
                <a:schemeClr val="tx1"/>
              </a:buClr>
            </a:pPr>
            <a:r>
              <a:rPr lang="en-US" dirty="0"/>
              <a:t>but not faster steady-state growth</a:t>
            </a:r>
          </a:p>
        </p:txBody>
      </p:sp>
    </p:spTree>
    <p:extLst>
      <p:ext uri="{BB962C8B-B14F-4D97-AF65-F5344CB8AC3E}">
        <p14:creationId xmlns:p14="http://schemas.microsoft.com/office/powerpoint/2010/main" val="1342044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2</a:t>
            </a:r>
          </a:p>
        </p:txBody>
      </p:sp>
      <p:sp>
        <p:nvSpPr>
          <p:cNvPr id="3" name="Content Placeholder 2"/>
          <p:cNvSpPr>
            <a:spLocks noGrp="1"/>
          </p:cNvSpPr>
          <p:nvPr>
            <p:ph type="body" sz="quarter" idx="10"/>
          </p:nvPr>
        </p:nvSpPr>
        <p:spPr/>
        <p:txBody>
          <a:bodyPr/>
          <a:lstStyle/>
          <a:p>
            <a:pPr marL="342900" indent="-342900" eaLnBrk="1" hangingPunct="1">
              <a:spcBef>
                <a:spcPts val="600"/>
              </a:spcBef>
              <a:buClr>
                <a:schemeClr val="tx1"/>
              </a:buClr>
              <a:buSzPct val="100000"/>
              <a:buFont typeface="Arial" pitchFamily="34" charset="0"/>
              <a:buChar char="•"/>
            </a:pPr>
            <a:r>
              <a:rPr lang="en-US" dirty="0"/>
              <a:t>If the economy has more capital than the Golden Rule level, then reducing saving will increase consumption at all points in time, making all generations better off.</a:t>
            </a:r>
            <a:br>
              <a:rPr lang="en-US" dirty="0"/>
            </a:br>
            <a:r>
              <a:rPr lang="en-US" dirty="0"/>
              <a:t>If the economy has less capital than the Golden Rule level, then increasing saving will increase consumption for future generations, but reduce consumption for the present generation.</a:t>
            </a:r>
          </a:p>
        </p:txBody>
      </p:sp>
    </p:spTree>
    <p:extLst>
      <p:ext uri="{BB962C8B-B14F-4D97-AF65-F5344CB8AC3E}">
        <p14:creationId xmlns:p14="http://schemas.microsoft.com/office/powerpoint/2010/main" val="317038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The Solow model</a:t>
            </a:r>
            <a:endParaRPr lang="en-US" dirty="0"/>
          </a:p>
        </p:txBody>
      </p:sp>
      <p:sp>
        <p:nvSpPr>
          <p:cNvPr id="5" name="Content Placeholder 4"/>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due to Robert Solow, won Nobel Prize for contributions to the study of economic growth</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 major paradigm:</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widely used in policymaking</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benchmark against which most recent growth theories are compared</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looks at the determinants of economic growth and the standard of living in the long run</a:t>
            </a:r>
          </a:p>
        </p:txBody>
      </p:sp>
    </p:spTree>
    <p:extLst>
      <p:ext uri="{BB962C8B-B14F-4D97-AF65-F5344CB8AC3E}">
        <p14:creationId xmlns:p14="http://schemas.microsoft.com/office/powerpoint/2010/main" val="252576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How the Solow model is different from Chapter 3’s model, part 1</a:t>
            </a:r>
            <a:endParaRPr lang="en-US" dirty="0"/>
          </a:p>
        </p:txBody>
      </p:sp>
      <p:sp>
        <p:nvSpPr>
          <p:cNvPr id="4" name="Content Placeholder 3"/>
          <p:cNvSpPr>
            <a:spLocks noGrp="1"/>
          </p:cNvSpPr>
          <p:nvPr>
            <p:ph type="body" sz="quarter" idx="10"/>
          </p:nvPr>
        </p:nvSpPr>
        <p:spPr/>
        <p:txBody>
          <a:bodyPr/>
          <a:lstStyle/>
          <a:p>
            <a:pPr marL="457200" indent="-457200">
              <a:spcBef>
                <a:spcPts val="600"/>
              </a:spcBef>
              <a:buClr>
                <a:srgbClr val="008080"/>
              </a:buClr>
              <a:buSzPct val="100000"/>
              <a:buFont typeface="+mj-lt"/>
              <a:buAutoNum type="arabicPeriod"/>
            </a:pP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is no longer fixed: investment causes it to grow, depreciation causes it to shrink</a:t>
            </a:r>
          </a:p>
          <a:p>
            <a:pPr marL="457200" indent="-457200">
              <a:spcBef>
                <a:spcPts val="600"/>
              </a:spcBef>
              <a:buClr>
                <a:srgbClr val="008080"/>
              </a:buClr>
              <a:buSzPct val="100000"/>
              <a:buFont typeface="+mj-lt"/>
              <a:buAutoNum type="arabicPeriod"/>
            </a:pPr>
            <a:r>
              <a:rPr lang="en-US" b="1" i="1" dirty="0">
                <a:latin typeface="Arial" panose="020B0604020202020204" pitchFamily="34" charset="0"/>
                <a:cs typeface="Arial" panose="020B0604020202020204" pitchFamily="34" charset="0"/>
              </a:rPr>
              <a:t>L</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no longer fixed: population growth causes it to grow</a:t>
            </a:r>
          </a:p>
          <a:p>
            <a:pPr marL="457200" indent="-457200">
              <a:spcBef>
                <a:spcPts val="600"/>
              </a:spcBef>
              <a:buClr>
                <a:srgbClr val="008080"/>
              </a:buClr>
              <a:buSzPct val="100000"/>
              <a:buFont typeface="+mj-lt"/>
              <a:buAutoNum type="arabicPeriod"/>
            </a:pPr>
            <a:r>
              <a:rPr lang="en-US" dirty="0">
                <a:latin typeface="Arial" panose="020B0604020202020204" pitchFamily="34" charset="0"/>
                <a:cs typeface="Arial" panose="020B0604020202020204" pitchFamily="34" charset="0"/>
              </a:rPr>
              <a:t>the consumption function is simpler</a:t>
            </a:r>
          </a:p>
        </p:txBody>
      </p:sp>
    </p:spTree>
    <p:extLst>
      <p:ext uri="{BB962C8B-B14F-4D97-AF65-F5344CB8AC3E}">
        <p14:creationId xmlns:p14="http://schemas.microsoft.com/office/powerpoint/2010/main" val="275648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How the Solow model is different from Chapter 3’s model, part 2</a:t>
            </a:r>
            <a:endParaRPr lang="en-US" dirty="0"/>
          </a:p>
        </p:txBody>
      </p:sp>
      <p:sp>
        <p:nvSpPr>
          <p:cNvPr id="4" name="Content Placeholder 3"/>
          <p:cNvSpPr>
            <a:spLocks noGrp="1"/>
          </p:cNvSpPr>
          <p:nvPr>
            <p:ph type="body" sz="quarter" idx="10"/>
          </p:nvPr>
        </p:nvSpPr>
        <p:spPr/>
        <p:txBody>
          <a:bodyPr/>
          <a:lstStyle/>
          <a:p>
            <a:pPr marL="457200" indent="-457200">
              <a:spcBef>
                <a:spcPts val="600"/>
              </a:spcBef>
              <a:buClr>
                <a:srgbClr val="008080"/>
              </a:buClr>
              <a:buSzPct val="100000"/>
              <a:buFont typeface="+mj-lt"/>
              <a:buAutoNum type="arabicPeriod" startAt="4"/>
            </a:pPr>
            <a:r>
              <a:rPr lang="en-US" dirty="0">
                <a:latin typeface="Arial" panose="020B0604020202020204" pitchFamily="34" charset="0"/>
                <a:cs typeface="Arial" panose="020B0604020202020204" pitchFamily="34" charset="0"/>
              </a:rPr>
              <a:t>no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or </a:t>
            </a:r>
            <a:r>
              <a:rPr lang="en-US" b="1"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(only to simplify presentation; we can still do fiscal policy experiments)</a:t>
            </a:r>
          </a:p>
          <a:p>
            <a:pPr marL="457200" indent="-457200">
              <a:spcBef>
                <a:spcPts val="600"/>
              </a:spcBef>
              <a:buClr>
                <a:srgbClr val="008080"/>
              </a:buClr>
              <a:buSzPct val="100000"/>
              <a:buFont typeface="+mj-lt"/>
              <a:buAutoNum type="arabicPeriod" startAt="4"/>
            </a:pPr>
            <a:r>
              <a:rPr lang="en-US" dirty="0">
                <a:latin typeface="Arial" panose="020B0604020202020204" pitchFamily="34" charset="0"/>
                <a:cs typeface="Arial" panose="020B0604020202020204" pitchFamily="34" charset="0"/>
              </a:rPr>
              <a:t>cosmetic differences</a:t>
            </a:r>
          </a:p>
        </p:txBody>
      </p:sp>
    </p:spTree>
    <p:extLst>
      <p:ext uri="{BB962C8B-B14F-4D97-AF65-F5344CB8AC3E}">
        <p14:creationId xmlns:p14="http://schemas.microsoft.com/office/powerpoint/2010/main" val="166173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E2D1EB-CBFA-40CE-A2F3-A657135C37E5}"/>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production function (1 of 2)</a:t>
            </a:r>
          </a:p>
        </p:txBody>
      </p:sp>
      <p:sp>
        <p:nvSpPr>
          <p:cNvPr id="2" name="Content Placeholder 1"/>
          <p:cNvSpPr>
            <a:spLocks noGrp="1"/>
          </p:cNvSpPr>
          <p:nvPr>
            <p:ph type="body" sz="quarter" idx="10"/>
          </p:nvPr>
        </p:nvSpPr>
        <p:spPr/>
        <p:txBody>
          <a:bodyPr/>
          <a:lstStyle/>
          <a:p>
            <a:pPr marL="342900" indent="-342900">
              <a:lnSpc>
                <a:spcPct val="110000"/>
              </a:lnSpc>
              <a:spcBef>
                <a:spcPct val="750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In aggregate terms: </a:t>
            </a:r>
            <a:r>
              <a:rPr lang="en-US" b="1" i="1" dirty="0">
                <a:latin typeface="Arial" panose="020B0604020202020204" pitchFamily="34" charset="0"/>
                <a:cs typeface="Arial" panose="020B0604020202020204" pitchFamily="34" charset="0"/>
              </a:rPr>
              <a:t>Y </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F </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t>
            </a:r>
          </a:p>
          <a:p>
            <a:pPr marL="342900" indent="-342900">
              <a:lnSpc>
                <a:spcPct val="110000"/>
              </a:lnSpc>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Define: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Y/L</a:t>
            </a:r>
            <a:r>
              <a:rPr lang="en-US" dirty="0">
                <a:latin typeface="Arial" panose="020B0604020202020204" pitchFamily="34" charset="0"/>
                <a:cs typeface="Arial" panose="020B0604020202020204" pitchFamily="34" charset="0"/>
              </a:rPr>
              <a:t> = output per worker</a:t>
            </a:r>
          </a:p>
          <a:p>
            <a:pPr marL="2743200" indent="-57150">
              <a:lnSpc>
                <a:spcPct val="110000"/>
              </a:lnSpc>
              <a:buClr>
                <a:schemeClr val="tx1"/>
              </a:buClr>
              <a:buSzPct val="100000"/>
            </a:pP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K/L</a:t>
            </a:r>
            <a:r>
              <a:rPr lang="en-US" dirty="0">
                <a:latin typeface="Arial" panose="020B0604020202020204" pitchFamily="34" charset="0"/>
                <a:cs typeface="Arial" panose="020B0604020202020204" pitchFamily="34" charset="0"/>
              </a:rPr>
              <a:t> = capital per worker</a:t>
            </a:r>
          </a:p>
          <a:p>
            <a:pPr marL="342900" indent="-342900">
              <a:lnSpc>
                <a:spcPct val="110000"/>
              </a:lnSpc>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Assume constant returns to scale:</a:t>
            </a:r>
          </a:p>
          <a:p>
            <a:pPr marL="803275" indent="50800">
              <a:lnSpc>
                <a:spcPct val="110000"/>
              </a:lnSpc>
              <a:buClr>
                <a:schemeClr val="tx1"/>
              </a:buClr>
              <a:buSzPct val="100000"/>
            </a:pPr>
            <a:r>
              <a:rPr lang="en-US" b="1" i="1" dirty="0" err="1">
                <a:latin typeface="Arial" panose="020B0604020202020204" pitchFamily="34" charset="0"/>
                <a:cs typeface="Arial" panose="020B0604020202020204" pitchFamily="34" charset="0"/>
              </a:rPr>
              <a:t>zY</a:t>
            </a:r>
            <a:r>
              <a:rPr lang="en-US" b="1"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F </a:t>
            </a:r>
            <a:r>
              <a:rPr lang="en-US" dirty="0">
                <a:latin typeface="Arial" panose="020B0604020202020204" pitchFamily="34" charset="0"/>
                <a:cs typeface="Arial" panose="020B0604020202020204" pitchFamily="34" charset="0"/>
              </a:rPr>
              <a:t>(</a:t>
            </a:r>
            <a:r>
              <a:rPr lang="en-US" b="1" i="1" dirty="0" err="1">
                <a:latin typeface="Arial" panose="020B0604020202020204" pitchFamily="34" charset="0"/>
                <a:cs typeface="Arial" panose="020B0604020202020204" pitchFamily="34" charset="0"/>
              </a:rPr>
              <a:t>zK</a:t>
            </a:r>
            <a:r>
              <a:rPr lang="en-US"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zL</a:t>
            </a:r>
            <a:r>
              <a:rPr lang="en-US" dirty="0">
                <a:latin typeface="Arial" panose="020B0604020202020204" pitchFamily="34" charset="0"/>
                <a:cs typeface="Arial" panose="020B0604020202020204" pitchFamily="34" charset="0"/>
              </a:rPr>
              <a:t>) for any </a:t>
            </a:r>
            <a:r>
              <a:rPr lang="en-US" b="1" i="1" dirty="0">
                <a:latin typeface="Arial" panose="020B0604020202020204" pitchFamily="34" charset="0"/>
                <a:cs typeface="Arial" panose="020B0604020202020204" pitchFamily="34" charset="0"/>
              </a:rPr>
              <a:t>z</a:t>
            </a:r>
            <a:r>
              <a:rPr lang="en-US" dirty="0">
                <a:latin typeface="Arial" panose="020B0604020202020204" pitchFamily="34" charset="0"/>
                <a:cs typeface="Arial" panose="020B0604020202020204" pitchFamily="34" charset="0"/>
              </a:rPr>
              <a:t> &gt; 0</a:t>
            </a:r>
          </a:p>
          <a:p>
            <a:pPr marL="342900" indent="-342900">
              <a:lnSpc>
                <a:spcPct val="110000"/>
              </a:lnSpc>
              <a:spcBef>
                <a:spcPct val="550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Pick </a:t>
            </a:r>
            <a:r>
              <a:rPr lang="en-US" b="1" i="1" dirty="0">
                <a:latin typeface="Arial" panose="020B0604020202020204" pitchFamily="34" charset="0"/>
                <a:cs typeface="Arial" panose="020B0604020202020204" pitchFamily="34" charset="0"/>
              </a:rPr>
              <a:t>z</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1</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Then</a:t>
            </a:r>
          </a:p>
          <a:p>
            <a:pPr marL="800100" lvl="1">
              <a:lnSpc>
                <a:spcPct val="110000"/>
              </a:lnSpc>
              <a:spcBef>
                <a:spcPct val="0"/>
              </a:spcBef>
              <a:buClr>
                <a:srgbClr val="008080"/>
              </a:buClr>
              <a:buFont typeface="Arial" pitchFamily="34" charset="0"/>
              <a:buChar char="•"/>
            </a:pPr>
            <a:r>
              <a:rPr lang="en-US" b="1" i="1" dirty="0">
                <a:latin typeface="Arial" panose="020B0604020202020204" pitchFamily="34" charset="0"/>
                <a:cs typeface="Arial" panose="020B0604020202020204" pitchFamily="34" charset="0"/>
              </a:rPr>
              <a:t>Y/L</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F </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p>
          <a:p>
            <a:pPr marL="800100" lvl="1">
              <a:lnSpc>
                <a:spcPct val="110000"/>
              </a:lnSpc>
              <a:spcBef>
                <a:spcPct val="0"/>
              </a:spcBef>
              <a:buClr>
                <a:srgbClr val="008080"/>
              </a:buClr>
              <a:buFont typeface="Arial" pitchFamily="34" charset="0"/>
              <a:buChar char="•"/>
            </a:pP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F </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p>
          <a:p>
            <a:pPr marL="800100" lvl="1">
              <a:lnSpc>
                <a:spcPct val="110000"/>
              </a:lnSpc>
              <a:spcBef>
                <a:spcPct val="0"/>
              </a:spcBef>
              <a:buClr>
                <a:srgbClr val="008080"/>
              </a:buClr>
              <a:buFont typeface="Arial" pitchFamily="34" charset="0"/>
              <a:buChar char="•"/>
            </a:pP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f</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a:t>
            </a:r>
            <a:r>
              <a:rPr lang="en-US" i="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where </a:t>
            </a:r>
            <a:r>
              <a:rPr lang="en-US" b="1" i="1" dirty="0">
                <a:latin typeface="Arial" panose="020B0604020202020204" pitchFamily="34" charset="0"/>
                <a:cs typeface="Arial" panose="020B0604020202020204" pitchFamily="34" charset="0"/>
              </a:rPr>
              <a:t>f</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a:t>
            </a:r>
            <a:r>
              <a:rPr lang="en-US" i="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67593941"/>
      </p:ext>
    </p:extLst>
  </p:cSld>
  <p:clrMapOvr>
    <a:masterClrMapping/>
  </p:clrMapOvr>
</p:sld>
</file>

<file path=ppt/theme/theme1.xml><?xml version="1.0" encoding="utf-8"?>
<a:theme xmlns:a="http://schemas.openxmlformats.org/drawingml/2006/main" name="Template">
  <a:themeElements>
    <a:clrScheme name="Siegle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FA3B88C8-922C-4696-B2FB-A6EA8F51BB86}" vid="{137859DA-54B3-48D7-89F4-0E799085298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e9c14cfc-fef6-49e8-83ba-40c02b01c4a1</RequestId>
  <RequestDate>2/10/2021 10:28:48 AM</RequestDate>
</w:document>
</file>

<file path=customXml/itemProps1.xml><?xml version="1.0" encoding="utf-8"?>
<ds:datastoreItem xmlns:ds="http://schemas.openxmlformats.org/officeDocument/2006/customXml" ds:itemID="{124CE85D-E8B7-D745-8AD5-A7B2AD871ABC}">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Template</Template>
  <TotalTime>4279</TotalTime>
  <Words>4209</Words>
  <Application>Microsoft Macintosh PowerPoint</Application>
  <PresentationFormat>On-screen Show (4:3)</PresentationFormat>
  <Paragraphs>413</Paragraphs>
  <Slides>52</Slides>
  <Notes>51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9" baseType="lpstr">
      <vt:lpstr>Arial</vt:lpstr>
      <vt:lpstr>Arial Narrow</vt:lpstr>
      <vt:lpstr>Calibri</vt:lpstr>
      <vt:lpstr>Tahoma</vt:lpstr>
      <vt:lpstr>Wingdings</vt:lpstr>
      <vt:lpstr>Template</vt:lpstr>
      <vt:lpstr>Equation</vt:lpstr>
      <vt:lpstr>Economic Growth I: Capital Accumulation and Population Growth</vt:lpstr>
      <vt:lpstr>IN THIS CHAPTER, YOU WILL LEARN:</vt:lpstr>
      <vt:lpstr>Why growth matters (1 of 2)</vt:lpstr>
      <vt:lpstr>Why growth matters (2 of 2)</vt:lpstr>
      <vt:lpstr>The lessons of growth theory</vt:lpstr>
      <vt:lpstr>The Solow model</vt:lpstr>
      <vt:lpstr>How the Solow model is different from Chapter 3’s model, part 1</vt:lpstr>
      <vt:lpstr>How the Solow model is different from Chapter 3’s model, part 2</vt:lpstr>
      <vt:lpstr>The production function (1 of 2)</vt:lpstr>
      <vt:lpstr>The production function (2 of 2)</vt:lpstr>
      <vt:lpstr>The national income identity</vt:lpstr>
      <vt:lpstr>The consumption function</vt:lpstr>
      <vt:lpstr>Saving and investment</vt:lpstr>
      <vt:lpstr>Output, consumption, and investment</vt:lpstr>
      <vt:lpstr>Depreciation</vt:lpstr>
      <vt:lpstr>Capital accumulation</vt:lpstr>
      <vt:lpstr>The equation of motion fork</vt:lpstr>
      <vt:lpstr>The steady state, part 1</vt:lpstr>
      <vt:lpstr>The steady state, part 2</vt:lpstr>
      <vt:lpstr>Moving toward the steady state, part 1</vt:lpstr>
      <vt:lpstr>Moving toward the steady state, part 2</vt:lpstr>
      <vt:lpstr>Moving toward the steady state, part 3</vt:lpstr>
      <vt:lpstr>Moving toward the steady state, part 4</vt:lpstr>
      <vt:lpstr>Moving toward the steady state, part 5</vt:lpstr>
      <vt:lpstr>Moving toward the steady state, part 6</vt:lpstr>
      <vt:lpstr>NOW YOU TRY Approaching k* from above</vt:lpstr>
      <vt:lpstr>A numerical example, part 1</vt:lpstr>
      <vt:lpstr>A numerical example, part 2</vt:lpstr>
      <vt:lpstr>Approaching the steady state: A numerical example</vt:lpstr>
      <vt:lpstr>NOW YOU TRY Solve for the steady state</vt:lpstr>
      <vt:lpstr>NOW YOU TRY Solve for the steady state, answers</vt:lpstr>
      <vt:lpstr>An increase in the saving rate</vt:lpstr>
      <vt:lpstr>Prediction: Countries with higher rates of saving and investment</vt:lpstr>
      <vt:lpstr>The Golden Rule: Introduction</vt:lpstr>
      <vt:lpstr>The Golden Rule capital stock, part 1</vt:lpstr>
      <vt:lpstr>The Golden Rule capital stock, part 2</vt:lpstr>
      <vt:lpstr>The Golden Rule capital stock, part 3</vt:lpstr>
      <vt:lpstr>The transition to the Golden Rule steady state</vt:lpstr>
      <vt:lpstr>Starting with too much capital</vt:lpstr>
      <vt:lpstr>Starting with too little capital</vt:lpstr>
      <vt:lpstr>Population growth</vt:lpstr>
      <vt:lpstr>Break-even investment</vt:lpstr>
      <vt:lpstr>The equation of motion for k with population growth</vt:lpstr>
      <vt:lpstr>The Solow model diagram</vt:lpstr>
      <vt:lpstr>The impact of population growth</vt:lpstr>
      <vt:lpstr>Prediction</vt:lpstr>
      <vt:lpstr>The Golden Rule with population growth</vt:lpstr>
      <vt:lpstr>International evidence on investment rates and income per person</vt:lpstr>
      <vt:lpstr>Alternative perspectives on population growth, part 1</vt:lpstr>
      <vt:lpstr>Alternative perspectives on population growth, part 2</vt:lpstr>
      <vt:lpstr>CHAPTER SUMMARY, PART 1</vt:lpstr>
      <vt:lpstr>CHAPTER SUMMARY, PART 2</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Economic Growth I: Capital Accumulation and Population Growth</dc:title>
  <dc:creator>Mankiw</dc:creator>
  <cp:lastModifiedBy>Paolo Ermano</cp:lastModifiedBy>
  <cp:revision>435</cp:revision>
  <dcterms:created xsi:type="dcterms:W3CDTF">2006-04-29T00:50:43Z</dcterms:created>
  <dcterms:modified xsi:type="dcterms:W3CDTF">2021-03-25T17:11:04Z</dcterms:modified>
</cp:coreProperties>
</file>