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2" r:id="rId2"/>
  </p:sldMasterIdLst>
  <p:notesMasterIdLst>
    <p:notesMasterId r:id="rId48"/>
  </p:notesMasterIdLst>
  <p:sldIdLst>
    <p:sldId id="497" r:id="rId3"/>
    <p:sldId id="498" r:id="rId4"/>
    <p:sldId id="408" r:id="rId5"/>
    <p:sldId id="409" r:id="rId6"/>
    <p:sldId id="410" r:id="rId7"/>
    <p:sldId id="411" r:id="rId8"/>
    <p:sldId id="412" r:id="rId9"/>
    <p:sldId id="413" r:id="rId10"/>
    <p:sldId id="414" r:id="rId11"/>
    <p:sldId id="415" r:id="rId12"/>
    <p:sldId id="416" r:id="rId13"/>
    <p:sldId id="417" r:id="rId14"/>
    <p:sldId id="418" r:id="rId15"/>
    <p:sldId id="419" r:id="rId16"/>
    <p:sldId id="420" r:id="rId17"/>
    <p:sldId id="421" r:id="rId18"/>
    <p:sldId id="422" r:id="rId19"/>
    <p:sldId id="425" r:id="rId20"/>
    <p:sldId id="426" r:id="rId21"/>
    <p:sldId id="427" r:id="rId22"/>
    <p:sldId id="428" r:id="rId23"/>
    <p:sldId id="429" r:id="rId24"/>
    <p:sldId id="430" r:id="rId25"/>
    <p:sldId id="431" r:id="rId26"/>
    <p:sldId id="432" r:id="rId27"/>
    <p:sldId id="433" r:id="rId28"/>
    <p:sldId id="434" r:id="rId29"/>
    <p:sldId id="435" r:id="rId30"/>
    <p:sldId id="453" r:id="rId31"/>
    <p:sldId id="436" r:id="rId32"/>
    <p:sldId id="423" r:id="rId33"/>
    <p:sldId id="424" r:id="rId34"/>
    <p:sldId id="443" r:id="rId35"/>
    <p:sldId id="499" r:id="rId36"/>
    <p:sldId id="444" r:id="rId37"/>
    <p:sldId id="445" r:id="rId38"/>
    <p:sldId id="446" r:id="rId39"/>
    <p:sldId id="447" r:id="rId40"/>
    <p:sldId id="448" r:id="rId41"/>
    <p:sldId id="496" r:id="rId42"/>
    <p:sldId id="450" r:id="rId43"/>
    <p:sldId id="451" r:id="rId44"/>
    <p:sldId id="452" r:id="rId45"/>
    <p:sldId id="378" r:id="rId46"/>
    <p:sldId id="40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tty wilson" initials="kw" lastIdx="2" clrIdx="0">
    <p:extLst>
      <p:ext uri="{19B8F6BF-5375-455C-9EA6-DF929625EA0E}">
        <p15:presenceInfo xmlns:p15="http://schemas.microsoft.com/office/powerpoint/2012/main" userId="9f215fe52c276b11" providerId="Windows Live"/>
      </p:ext>
    </p:extLst>
  </p:cmAuthor>
  <p:cmAuthor id="2" name="kim welsh" initials="kw" lastIdx="1" clrIdx="1">
    <p:extLst>
      <p:ext uri="{19B8F6BF-5375-455C-9EA6-DF929625EA0E}">
        <p15:presenceInfo xmlns:p15="http://schemas.microsoft.com/office/powerpoint/2012/main" userId="kim wel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5237"/>
    <a:srgbClr val="C9D6E5"/>
    <a:srgbClr val="0E5229"/>
    <a:srgbClr val="043333"/>
    <a:srgbClr val="198A46"/>
    <a:srgbClr val="22B35B"/>
    <a:srgbClr val="00006E"/>
    <a:srgbClr val="FFEAD5"/>
    <a:srgbClr val="E41F07"/>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51" autoAdjust="0"/>
    <p:restoredTop sz="75953" autoAdjust="0"/>
  </p:normalViewPr>
  <p:slideViewPr>
    <p:cSldViewPr snapToGrid="0">
      <p:cViewPr varScale="1">
        <p:scale>
          <a:sx n="102" d="100"/>
          <a:sy n="102" d="100"/>
        </p:scale>
        <p:origin x="1680" y="176"/>
      </p:cViewPr>
      <p:guideLst>
        <p:guide orient="horz" pos="3172"/>
        <p:guide pos="4969"/>
      </p:guideLst>
    </p:cSldViewPr>
  </p:slideViewPr>
  <p:outlineViewPr>
    <p:cViewPr>
      <p:scale>
        <a:sx n="33" d="100"/>
        <a:sy n="33" d="100"/>
      </p:scale>
      <p:origin x="0" y="-25578"/>
    </p:cViewPr>
  </p:outlineViewPr>
  <p:notesTextViewPr>
    <p:cViewPr>
      <p:scale>
        <a:sx n="125" d="100"/>
        <a:sy n="125" d="100"/>
      </p:scale>
      <p:origin x="0" y="0"/>
    </p:cViewPr>
  </p:notesTextViewPr>
  <p:sorterViewPr>
    <p:cViewPr>
      <p:scale>
        <a:sx n="1" d="1"/>
        <a:sy n="1" d="1"/>
      </p:scale>
      <p:origin x="0" y="9792"/>
    </p:cViewPr>
  </p:sorterViewPr>
  <p:notesViewPr>
    <p:cSldViewPr snapToGrid="0">
      <p:cViewPr>
        <p:scale>
          <a:sx n="125" d="100"/>
          <a:sy n="125" d="100"/>
        </p:scale>
        <p:origin x="-1656" y="21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dirty="0"/>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Chapter</a:t>
            </a:r>
            <a:r>
              <a:rPr lang="en-US" baseline="0" dirty="0"/>
              <a:t> 4 covers topics that many students will have seen in their introductory course, including the functions, types, and measures of money; fractional reserve banking and the money multiplier; the Fed’s tools for controlling the money supply; and bank runs. </a:t>
            </a:r>
          </a:p>
          <a:p>
            <a:pPr eaLnBrk="1" hangingPunct="1"/>
            <a:endParaRPr lang="en-US" baseline="0" dirty="0"/>
          </a:p>
          <a:p>
            <a:pPr eaLnBrk="1" hangingPunct="1"/>
            <a:r>
              <a:rPr lang="en-US" baseline="0" dirty="0"/>
              <a:t>As a result, you might consider assigning homework or administering a quiz to get students to review these basic concepts on their own so you can use class time for the more intermediate-level material. This material includes a more sophisticated model of the money multiplier and bank leverage and capital requirements. </a:t>
            </a:r>
          </a:p>
          <a:p>
            <a:pPr eaLnBrk="1" hangingPunct="1"/>
            <a:endParaRPr lang="en-US" baseline="0" dirty="0"/>
          </a:p>
          <a:p>
            <a:pPr eaLnBrk="1" hangingPunct="1"/>
            <a:r>
              <a:rPr lang="en-US" baseline="0" dirty="0"/>
              <a:t>The material in this chapter lends itself well to current events analysis; if you can free up class time by having students review the basics on their own, you might consider devoting class time to the discussion of current Federal Reserve policy, recent problems in the banking sector, or other topical issues.</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1117700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E60A8F-EDCD-4167-8D09-6744A5F19DFC}" type="slidenum">
              <a:rPr lang="en-US"/>
              <a:pPr>
                <a:defRPr/>
              </a:pPr>
              <a:t>9</a:t>
            </a:fld>
            <a:endParaRPr lang="en-US" dirty="0"/>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3761117"/>
            <a:ext cx="5029200" cy="4697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r>
              <a:rPr lang="en-US" dirty="0"/>
              <a:t>Table 9-1, </a:t>
            </a:r>
            <a:r>
              <a:rPr lang="en-US" i="0" dirty="0"/>
              <a:t>p. 241</a:t>
            </a:r>
          </a:p>
          <a:p>
            <a:pPr marL="227013" indent="-227013"/>
            <a:endParaRPr lang="en-US" dirty="0"/>
          </a:p>
          <a:p>
            <a:pPr marL="227013" indent="-227013"/>
            <a:r>
              <a:rPr lang="en-US" dirty="0"/>
              <a:t>Explanations:</a:t>
            </a:r>
          </a:p>
          <a:p>
            <a:pPr marL="227013" indent="-227013">
              <a:buFontTx/>
              <a:buChar char="•"/>
            </a:pPr>
            <a:r>
              <a:rPr lang="en-US" i="1" dirty="0"/>
              <a:t>k</a:t>
            </a:r>
            <a:r>
              <a:rPr lang="en-US" dirty="0"/>
              <a:t> is constant (has zero growth rate) by definition of the steady state</a:t>
            </a:r>
          </a:p>
          <a:p>
            <a:pPr marL="227013" indent="-227013">
              <a:buFontTx/>
              <a:buChar char="•"/>
            </a:pPr>
            <a:r>
              <a:rPr lang="en-US" i="1" dirty="0"/>
              <a:t>y</a:t>
            </a:r>
            <a:r>
              <a:rPr lang="en-US" dirty="0"/>
              <a:t> is constant because </a:t>
            </a:r>
            <a:r>
              <a:rPr lang="en-US" i="1" dirty="0"/>
              <a:t>y</a:t>
            </a:r>
            <a:r>
              <a:rPr lang="en-US" dirty="0"/>
              <a:t> = </a:t>
            </a:r>
            <a:r>
              <a:rPr lang="en-US" i="1" dirty="0"/>
              <a:t>f</a:t>
            </a:r>
            <a:r>
              <a:rPr lang="en-US" dirty="0"/>
              <a:t>(</a:t>
            </a:r>
            <a:r>
              <a:rPr lang="en-US" i="1" dirty="0"/>
              <a:t>k</a:t>
            </a:r>
            <a:r>
              <a:rPr lang="en-US" dirty="0"/>
              <a:t>), and </a:t>
            </a:r>
            <a:r>
              <a:rPr lang="en-US" i="1" dirty="0"/>
              <a:t>k</a:t>
            </a:r>
            <a:r>
              <a:rPr lang="en-US" dirty="0"/>
              <a:t> is constant</a:t>
            </a:r>
          </a:p>
          <a:p>
            <a:pPr marL="227013" indent="-227013">
              <a:buFontTx/>
              <a:buChar char="•"/>
            </a:pPr>
            <a:r>
              <a:rPr lang="en-US" dirty="0"/>
              <a:t>To see why </a:t>
            </a:r>
            <a:r>
              <a:rPr lang="en-US" i="1" dirty="0"/>
              <a:t>Y</a:t>
            </a:r>
            <a:r>
              <a:rPr lang="en-US" dirty="0"/>
              <a:t>/</a:t>
            </a:r>
            <a:r>
              <a:rPr lang="en-US" i="1" dirty="0"/>
              <a:t>L</a:t>
            </a:r>
            <a:r>
              <a:rPr lang="en-US" dirty="0"/>
              <a:t> grows at rate </a:t>
            </a:r>
            <a:r>
              <a:rPr lang="en-US" i="1" dirty="0"/>
              <a:t>g</a:t>
            </a:r>
            <a:r>
              <a:rPr lang="en-US" dirty="0"/>
              <a:t>, </a:t>
            </a:r>
            <a:br>
              <a:rPr lang="en-US" dirty="0"/>
            </a:br>
            <a:r>
              <a:rPr lang="en-US" dirty="0"/>
              <a:t>note that the definition of </a:t>
            </a:r>
            <a:r>
              <a:rPr lang="en-US" i="1" dirty="0"/>
              <a:t>y</a:t>
            </a:r>
            <a:r>
              <a:rPr lang="en-US" dirty="0"/>
              <a:t> implies (</a:t>
            </a:r>
            <a:r>
              <a:rPr lang="en-US" i="1" dirty="0"/>
              <a:t>Y</a:t>
            </a:r>
            <a:r>
              <a:rPr lang="en-US" dirty="0"/>
              <a:t>/</a:t>
            </a:r>
            <a:r>
              <a:rPr lang="en-US" i="1" dirty="0"/>
              <a:t>L</a:t>
            </a:r>
            <a:r>
              <a:rPr lang="en-US" dirty="0"/>
              <a:t>) = </a:t>
            </a:r>
            <a:r>
              <a:rPr lang="en-US" i="1" dirty="0"/>
              <a:t>yE</a:t>
            </a:r>
            <a:r>
              <a:rPr lang="en-US" dirty="0"/>
              <a:t>.  </a:t>
            </a:r>
            <a:br>
              <a:rPr lang="en-US" dirty="0"/>
            </a:br>
            <a:r>
              <a:rPr lang="en-US" dirty="0"/>
              <a:t>The growth rate of (</a:t>
            </a:r>
            <a:r>
              <a:rPr lang="en-US" i="1" dirty="0"/>
              <a:t>Y</a:t>
            </a:r>
            <a:r>
              <a:rPr lang="en-US" dirty="0"/>
              <a:t>/</a:t>
            </a:r>
            <a:r>
              <a:rPr lang="en-US" i="1" dirty="0"/>
              <a:t>L</a:t>
            </a:r>
            <a:r>
              <a:rPr lang="en-US" dirty="0"/>
              <a:t>) equals the growth rate of </a:t>
            </a:r>
            <a:r>
              <a:rPr lang="en-US" i="1" dirty="0"/>
              <a:t>y</a:t>
            </a:r>
            <a:r>
              <a:rPr lang="en-US" dirty="0"/>
              <a:t> plus that of </a:t>
            </a:r>
            <a:r>
              <a:rPr lang="en-US" i="1" dirty="0"/>
              <a:t>E</a:t>
            </a:r>
            <a:r>
              <a:rPr lang="en-US" dirty="0"/>
              <a:t>.  </a:t>
            </a:r>
            <a:br>
              <a:rPr lang="en-US" dirty="0"/>
            </a:br>
            <a:r>
              <a:rPr lang="en-US" dirty="0"/>
              <a:t>In the steady state, </a:t>
            </a:r>
            <a:r>
              <a:rPr lang="en-US" i="1" dirty="0"/>
              <a:t>y</a:t>
            </a:r>
            <a:r>
              <a:rPr lang="en-US" dirty="0"/>
              <a:t> is constant, while </a:t>
            </a:r>
            <a:r>
              <a:rPr lang="en-US" i="1" dirty="0"/>
              <a:t>E</a:t>
            </a:r>
            <a:r>
              <a:rPr lang="en-US" dirty="0"/>
              <a:t> grows at rate </a:t>
            </a:r>
            <a:r>
              <a:rPr lang="en-US" i="1" dirty="0"/>
              <a:t>g</a:t>
            </a:r>
            <a:r>
              <a:rPr lang="en-US" dirty="0"/>
              <a:t>.</a:t>
            </a:r>
          </a:p>
          <a:p>
            <a:pPr marL="227013" indent="-227013">
              <a:buFontTx/>
              <a:buChar char="•"/>
            </a:pPr>
            <a:r>
              <a:rPr lang="en-US" i="1" dirty="0"/>
              <a:t>Y</a:t>
            </a:r>
            <a:r>
              <a:rPr lang="en-US" dirty="0"/>
              <a:t> grows at rate </a:t>
            </a:r>
            <a:r>
              <a:rPr lang="en-US" i="1" dirty="0"/>
              <a:t>g</a:t>
            </a:r>
            <a:r>
              <a:rPr lang="en-US" dirty="0"/>
              <a:t> + </a:t>
            </a:r>
            <a:r>
              <a:rPr lang="en-US" i="1" dirty="0"/>
              <a:t>n</a:t>
            </a:r>
            <a:r>
              <a:rPr lang="en-US" dirty="0"/>
              <a:t>.  To see this, note that </a:t>
            </a:r>
            <a:r>
              <a:rPr lang="en-US" i="1" dirty="0"/>
              <a:t>Y</a:t>
            </a:r>
            <a:r>
              <a:rPr lang="en-US" dirty="0"/>
              <a:t> = </a:t>
            </a:r>
            <a:r>
              <a:rPr lang="en-US" i="1" dirty="0"/>
              <a:t>yEL</a:t>
            </a:r>
            <a:r>
              <a:rPr lang="en-US" dirty="0"/>
              <a:t> = (</a:t>
            </a:r>
            <a:r>
              <a:rPr lang="en-US" i="1" dirty="0"/>
              <a:t>yE</a:t>
            </a:r>
            <a:r>
              <a:rPr lang="en-US" dirty="0"/>
              <a:t>) </a:t>
            </a:r>
            <a:r>
              <a:rPr lang="en-US" dirty="0">
                <a:sym typeface="Symbol" pitchFamily="18" charset="2"/>
              </a:rPr>
              <a:t> </a:t>
            </a:r>
            <a:r>
              <a:rPr lang="en-US" i="1" dirty="0">
                <a:sym typeface="Symbol" pitchFamily="18" charset="2"/>
              </a:rPr>
              <a:t>L</a:t>
            </a:r>
            <a:r>
              <a:rPr lang="en-US" dirty="0">
                <a:sym typeface="Symbol" pitchFamily="18" charset="2"/>
              </a:rPr>
              <a:t>.  The growth rate of </a:t>
            </a:r>
            <a:r>
              <a:rPr lang="en-US" i="1" dirty="0">
                <a:sym typeface="Symbol" pitchFamily="18" charset="2"/>
              </a:rPr>
              <a:t>Y</a:t>
            </a:r>
            <a:r>
              <a:rPr lang="en-US" dirty="0">
                <a:sym typeface="Symbol" pitchFamily="18" charset="2"/>
              </a:rPr>
              <a:t> equals the growth rate of (</a:t>
            </a:r>
            <a:r>
              <a:rPr lang="en-US" i="1" dirty="0">
                <a:sym typeface="Symbol" pitchFamily="18" charset="2"/>
              </a:rPr>
              <a:t>yE</a:t>
            </a:r>
            <a:r>
              <a:rPr lang="en-US" dirty="0">
                <a:sym typeface="Symbol" pitchFamily="18" charset="2"/>
              </a:rPr>
              <a:t>) plus that of </a:t>
            </a:r>
            <a:r>
              <a:rPr lang="en-US" i="1" dirty="0">
                <a:sym typeface="Symbol" pitchFamily="18" charset="2"/>
              </a:rPr>
              <a:t>L</a:t>
            </a:r>
            <a:r>
              <a:rPr lang="en-US" dirty="0">
                <a:sym typeface="Symbol" pitchFamily="18" charset="2"/>
              </a:rPr>
              <a:t>.  We just saw that, in the steady state, the growth rate of (</a:t>
            </a:r>
            <a:r>
              <a:rPr lang="en-US" i="1" dirty="0">
                <a:sym typeface="Symbol" pitchFamily="18" charset="2"/>
              </a:rPr>
              <a:t>yE</a:t>
            </a:r>
            <a:r>
              <a:rPr lang="en-US" dirty="0">
                <a:sym typeface="Symbol" pitchFamily="18" charset="2"/>
              </a:rPr>
              <a:t>) equals </a:t>
            </a:r>
            <a:r>
              <a:rPr lang="en-US" i="1" dirty="0">
                <a:sym typeface="Symbol" pitchFamily="18" charset="2"/>
              </a:rPr>
              <a:t>g</a:t>
            </a:r>
            <a:r>
              <a:rPr lang="en-US" dirty="0">
                <a:sym typeface="Symbol" pitchFamily="18" charset="2"/>
              </a:rPr>
              <a:t>.  And we assume that </a:t>
            </a:r>
            <a:r>
              <a:rPr lang="en-US" i="1" dirty="0">
                <a:sym typeface="Symbol" pitchFamily="18" charset="2"/>
              </a:rPr>
              <a:t>L</a:t>
            </a:r>
            <a:r>
              <a:rPr lang="en-US" dirty="0">
                <a:sym typeface="Symbol" pitchFamily="18" charset="2"/>
              </a:rPr>
              <a:t> grows at rate </a:t>
            </a:r>
            <a:r>
              <a:rPr lang="en-US" i="1" dirty="0">
                <a:sym typeface="Symbol" pitchFamily="18" charset="2"/>
              </a:rPr>
              <a:t>n</a:t>
            </a:r>
            <a:r>
              <a:rPr lang="en-US" dirty="0">
                <a:sym typeface="Symbol" pitchFamily="18" charset="2"/>
              </a:rPr>
              <a:t>.  </a:t>
            </a:r>
            <a:endParaRPr lang="en-US" dirty="0"/>
          </a:p>
        </p:txBody>
      </p:sp>
    </p:spTree>
    <p:extLst>
      <p:ext uri="{BB962C8B-B14F-4D97-AF65-F5344CB8AC3E}">
        <p14:creationId xmlns:p14="http://schemas.microsoft.com/office/powerpoint/2010/main" val="891996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7EA54B-6951-430C-A9E9-95D1A10E38E2}" type="slidenum">
              <a:rPr lang="en-US"/>
              <a:pPr>
                <a:defRPr/>
              </a:pPr>
              <a:t>10</a:t>
            </a:fld>
            <a:endParaRPr lang="en-US" dirty="0"/>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Remember:  investment in the steady state, </a:t>
            </a:r>
            <a:r>
              <a:rPr lang="en-US" i="1" dirty="0"/>
              <a:t>i</a:t>
            </a:r>
            <a:r>
              <a:rPr lang="en-US" dirty="0"/>
              <a:t>*, equals break-even investment.  </a:t>
            </a:r>
          </a:p>
          <a:p>
            <a:endParaRPr lang="en-US" dirty="0"/>
          </a:p>
          <a:p>
            <a:r>
              <a:rPr lang="en-US" dirty="0"/>
              <a:t>If your students are comfortable with basic calculus, have them derive the condition that must be satisfied to be in the Golden Rule steady state.  </a:t>
            </a:r>
          </a:p>
          <a:p>
            <a:endParaRPr lang="en-US" dirty="0"/>
          </a:p>
        </p:txBody>
      </p:sp>
    </p:spTree>
    <p:extLst>
      <p:ext uri="{BB962C8B-B14F-4D97-AF65-F5344CB8AC3E}">
        <p14:creationId xmlns:p14="http://schemas.microsoft.com/office/powerpoint/2010/main" val="2295404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98E521-DA04-4F35-85DD-9615BC45CE0E}" type="slidenum">
              <a:rPr lang="en-US"/>
              <a:pPr>
                <a:defRPr/>
              </a:pPr>
              <a:t>11</a:t>
            </a:fld>
            <a:endParaRPr lang="en-US" dirty="0"/>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xfrm>
            <a:off x="914400" y="3856008"/>
            <a:ext cx="5029200" cy="46021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Check out the fourth paragraph on </a:t>
            </a:r>
            <a:r>
              <a:rPr lang="en-US" i="0" dirty="0"/>
              <a:t>p. 242</a:t>
            </a:r>
            <a:r>
              <a:rPr lang="en-US" dirty="0"/>
              <a:t>: It gives a nice contrast of the Solow model and Marxist predictions for the behavior of factor prices, comparing both models’ predictions with the data.  </a:t>
            </a:r>
          </a:p>
          <a:p>
            <a:endParaRPr lang="en-US" dirty="0"/>
          </a:p>
        </p:txBody>
      </p:sp>
    </p:spTree>
    <p:extLst>
      <p:ext uri="{BB962C8B-B14F-4D97-AF65-F5344CB8AC3E}">
        <p14:creationId xmlns:p14="http://schemas.microsoft.com/office/powerpoint/2010/main" val="2696307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A4613B-0BCC-4B3D-9457-5B3D0A736B5B}" type="slidenum">
              <a:rPr lang="en-US"/>
              <a:pPr>
                <a:defRPr/>
              </a:pPr>
              <a:t>12</a:t>
            </a:fld>
            <a:endParaRPr lang="en-US" dirty="0"/>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4191616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401B2F-FF69-4BC0-A153-A29F32AE38FB}" type="slidenum">
              <a:rPr lang="en-US"/>
              <a:pPr>
                <a:defRPr/>
              </a:pPr>
              <a:t>13</a:t>
            </a:fld>
            <a:endParaRPr lang="en-US" dirty="0"/>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782673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DB1E91-EF17-4851-B6D5-39E75E23DD87}" type="slidenum">
              <a:rPr lang="en-US"/>
              <a:pPr>
                <a:defRPr/>
              </a:pPr>
              <a:t>14</a:t>
            </a:fld>
            <a:endParaRPr lang="en-US" dirty="0"/>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437657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F4C9662-1FBE-4BDF-B49D-F85D8BFD35FB}" type="slidenum">
              <a:rPr lang="en-US"/>
              <a:pPr>
                <a:defRPr/>
              </a:pPr>
              <a:t>15</a:t>
            </a:fld>
            <a:endParaRPr lang="en-US" dirty="0"/>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two reasons on this slide are both implied by the Solow model.  </a:t>
            </a:r>
          </a:p>
        </p:txBody>
      </p:sp>
    </p:spTree>
    <p:extLst>
      <p:ext uri="{BB962C8B-B14F-4D97-AF65-F5344CB8AC3E}">
        <p14:creationId xmlns:p14="http://schemas.microsoft.com/office/powerpoint/2010/main" val="3527383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EC95E5-8F54-472D-BDCB-8268BAA61B6E}" type="slidenum">
              <a:rPr lang="en-US"/>
              <a:pPr>
                <a:defRPr/>
              </a:pPr>
              <a:t>16</a:t>
            </a:fld>
            <a:endParaRPr lang="en-US" dirty="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65334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5B1E28-35C4-4CF4-B2E3-C9F535B751A1}" type="slidenum">
              <a:rPr lang="en-US"/>
              <a:pPr>
                <a:defRPr/>
              </a:pPr>
              <a:t>17</a:t>
            </a:fld>
            <a:endParaRPr lang="en-US" dirty="0"/>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06697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328FDF7-1282-4B21-B743-2115951E9C2F}" type="slidenum">
              <a:rPr lang="en-US"/>
              <a:pPr>
                <a:defRPr/>
              </a:pPr>
              <a:t>18</a:t>
            </a:fld>
            <a:endParaRPr lang="en-US" dirty="0"/>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section (this and the next couple of slides) presents a very clever and fairly simple analysis of the U.S. economy.  </a:t>
            </a:r>
          </a:p>
          <a:p>
            <a:endParaRPr lang="en-US" dirty="0"/>
          </a:p>
          <a:p>
            <a:r>
              <a:rPr lang="en-US" dirty="0"/>
              <a:t>When asked, students often have reasonable ideas of how to estimate </a:t>
            </a:r>
            <a:r>
              <a:rPr lang="en-US" i="1" dirty="0"/>
              <a:t>MPK</a:t>
            </a:r>
            <a:r>
              <a:rPr lang="en-US" dirty="0"/>
              <a:t> (e.g., look at stock market returns), </a:t>
            </a:r>
            <a:r>
              <a:rPr lang="en-US" i="1" dirty="0"/>
              <a:t>n</a:t>
            </a:r>
            <a:r>
              <a:rPr lang="en-US" i="0" dirty="0"/>
              <a:t>,</a:t>
            </a:r>
            <a:r>
              <a:rPr lang="en-US" dirty="0"/>
              <a:t> and </a:t>
            </a:r>
            <a:r>
              <a:rPr lang="en-US" i="1" dirty="0"/>
              <a:t>g</a:t>
            </a:r>
            <a:r>
              <a:rPr lang="en-US" dirty="0"/>
              <a:t>, but very few offer suggestions on how to estimate the depreciation rate:  there are lots of different kinds of capital out there. Here, Mankiw presents a simple and elegant way to estimate the aggregate depreciation rate (which appears a couple of slides below). </a:t>
            </a:r>
          </a:p>
          <a:p>
            <a:endParaRPr lang="en-US" dirty="0"/>
          </a:p>
          <a:p>
            <a:r>
              <a:rPr lang="en-US" dirty="0"/>
              <a:t>First, though, you should make sure your students know why the inequalities in the last two lines tell us whether our current steady</a:t>
            </a:r>
            <a:r>
              <a:rPr lang="en-US" baseline="0" dirty="0"/>
              <a:t> </a:t>
            </a:r>
            <a:r>
              <a:rPr lang="en-US" dirty="0"/>
              <a:t>state is above or below the Golden Rule steady state.</a:t>
            </a:r>
          </a:p>
          <a:p>
            <a:endParaRPr lang="en-US" dirty="0"/>
          </a:p>
          <a:p>
            <a:r>
              <a:rPr lang="en-US" dirty="0"/>
              <a:t>To see this, remember that the steady-state value of capital is inversely related to the steady state value of MPK.  If we’re above the Golden Rule capital stock, then we have “too much” capital, so MPK will be smaller than in the Golden Rule steady state.  If we’re below the Golden Rule capital stock, then MPK is higher than in the Golden Rule.</a:t>
            </a:r>
          </a:p>
          <a:p>
            <a:endParaRPr lang="en-US" dirty="0"/>
          </a:p>
        </p:txBody>
      </p:sp>
    </p:spTree>
    <p:extLst>
      <p:ext uri="{BB962C8B-B14F-4D97-AF65-F5344CB8AC3E}">
        <p14:creationId xmlns:p14="http://schemas.microsoft.com/office/powerpoint/2010/main" val="1915486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dirty="0"/>
          </a:p>
        </p:txBody>
      </p:sp>
    </p:spTree>
    <p:extLst>
      <p:ext uri="{BB962C8B-B14F-4D97-AF65-F5344CB8AC3E}">
        <p14:creationId xmlns:p14="http://schemas.microsoft.com/office/powerpoint/2010/main" val="2405459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D384DE-A57F-4BF1-B078-ACA83E404D0A}" type="slidenum">
              <a:rPr lang="en-US"/>
              <a:pPr>
                <a:defRPr/>
              </a:pPr>
              <a:t>19</a:t>
            </a:fld>
            <a:endParaRPr lang="en-US" dirty="0"/>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three equations appear in the top part of the next slide. Therefore, if you wish, instead of showing this slide, you could just explain orally what appears on this slide when you show the three equations on the next slide. </a:t>
            </a:r>
          </a:p>
          <a:p>
            <a:endParaRPr lang="en-US" dirty="0"/>
          </a:p>
        </p:txBody>
      </p:sp>
    </p:spTree>
    <p:extLst>
      <p:ext uri="{BB962C8B-B14F-4D97-AF65-F5344CB8AC3E}">
        <p14:creationId xmlns:p14="http://schemas.microsoft.com/office/powerpoint/2010/main" val="2014137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36F867E-E9CB-492E-8B1C-EBAD4F1FE0ED}" type="slidenum">
              <a:rPr lang="en-US"/>
              <a:pPr>
                <a:defRPr/>
              </a:pPr>
              <a:t>20</a:t>
            </a:fld>
            <a:endParaRPr lang="en-US" dirty="0"/>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actual U.S. economy has tens of thousands of different types of capital goods, all with different depreciation rates. Estimating the aggregate depreciation rate therefore might seem impossible.  </a:t>
            </a:r>
          </a:p>
          <a:p>
            <a:endParaRPr lang="en-US" dirty="0"/>
          </a:p>
          <a:p>
            <a:r>
              <a:rPr lang="en-US" dirty="0"/>
              <a:t>But on this slide, we see Mankiw’s simple, clever, and elegant method of estimating the aggregate depreciation rate.  </a:t>
            </a:r>
          </a:p>
          <a:p>
            <a:endParaRPr lang="en-US" dirty="0"/>
          </a:p>
          <a:p>
            <a:r>
              <a:rPr lang="en-US" dirty="0"/>
              <a:t>Pretty neat!</a:t>
            </a:r>
          </a:p>
        </p:txBody>
      </p:sp>
    </p:spTree>
    <p:extLst>
      <p:ext uri="{BB962C8B-B14F-4D97-AF65-F5344CB8AC3E}">
        <p14:creationId xmlns:p14="http://schemas.microsoft.com/office/powerpoint/2010/main" val="2545618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43579B-69E0-438A-90C0-DABDF499DEE2}" type="slidenum">
              <a:rPr lang="en-US"/>
              <a:pPr>
                <a:defRPr/>
              </a:pPr>
              <a:t>21</a:t>
            </a:fld>
            <a:endParaRPr lang="en-US" dirty="0"/>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Similarly, the method of estimating the aggregate </a:t>
            </a:r>
            <a:r>
              <a:rPr lang="en-US" i="1" dirty="0"/>
              <a:t>MPK</a:t>
            </a:r>
            <a:r>
              <a:rPr lang="en-US" dirty="0"/>
              <a:t> shown on this slide is far simpler and more elegant than somehow measuring and aggregating the returns on all different kinds of capital.  </a:t>
            </a:r>
          </a:p>
          <a:p>
            <a:endParaRPr lang="en-US" dirty="0"/>
          </a:p>
        </p:txBody>
      </p:sp>
    </p:spTree>
    <p:extLst>
      <p:ext uri="{BB962C8B-B14F-4D97-AF65-F5344CB8AC3E}">
        <p14:creationId xmlns:p14="http://schemas.microsoft.com/office/powerpoint/2010/main" val="4237630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9A7A2A8-0EA7-4B65-A4E4-DF13FFC006A0}" type="slidenum">
              <a:rPr lang="en-US"/>
              <a:pPr>
                <a:defRPr/>
              </a:pPr>
              <a:t>22</a:t>
            </a:fld>
            <a:endParaRPr lang="en-US" dirty="0"/>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When the second bullet point displays on the screen, it might be helpful to remind students that, in the Solow model’s steady state, total output grows at rate </a:t>
            </a:r>
            <a:r>
              <a:rPr lang="en-US" i="1" dirty="0"/>
              <a:t>n</a:t>
            </a:r>
            <a:r>
              <a:rPr lang="en-US" dirty="0"/>
              <a:t> + </a:t>
            </a:r>
            <a:r>
              <a:rPr lang="en-US" i="1" dirty="0"/>
              <a:t>g</a:t>
            </a:r>
            <a:r>
              <a:rPr lang="en-US" dirty="0"/>
              <a:t>. Thus, we can estimate </a:t>
            </a:r>
            <a:r>
              <a:rPr lang="en-US" i="1" dirty="0"/>
              <a:t>n</a:t>
            </a:r>
            <a:r>
              <a:rPr lang="en-US" dirty="0"/>
              <a:t> + </a:t>
            </a:r>
            <a:r>
              <a:rPr lang="en-US" i="1" dirty="0"/>
              <a:t>g</a:t>
            </a:r>
            <a:r>
              <a:rPr lang="en-US" dirty="0"/>
              <a:t> </a:t>
            </a:r>
            <a:r>
              <a:rPr lang="en-US" baseline="0" dirty="0"/>
              <a:t> </a:t>
            </a:r>
            <a:r>
              <a:rPr lang="en-US" dirty="0"/>
              <a:t>simply by using the long-run average growth rate of real GDP.  </a:t>
            </a:r>
          </a:p>
          <a:p>
            <a:endParaRPr lang="en-US" dirty="0"/>
          </a:p>
        </p:txBody>
      </p:sp>
    </p:spTree>
    <p:extLst>
      <p:ext uri="{BB962C8B-B14F-4D97-AF65-F5344CB8AC3E}">
        <p14:creationId xmlns:p14="http://schemas.microsoft.com/office/powerpoint/2010/main" val="3853445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952AB3-66F3-45E5-AE53-91D78C6E99A4}" type="slidenum">
              <a:rPr lang="en-US"/>
              <a:pPr>
                <a:defRPr/>
              </a:pPr>
              <a:t>23</a:t>
            </a:fld>
            <a:endParaRPr lang="en-US" dirty="0"/>
          </a:p>
        </p:txBody>
      </p:sp>
      <p:sp>
        <p:nvSpPr>
          <p:cNvPr id="93187" name="Rectangle 2"/>
          <p:cNvSpPr>
            <a:spLocks noGrp="1" noRot="1" noChangeAspect="1" noChangeArrowheads="1" noTextEdit="1"/>
          </p:cNvSpPr>
          <p:nvPr>
            <p:ph type="sldImg"/>
          </p:nvPr>
        </p:nvSpPr>
        <p:spPr>
          <a:xfrm>
            <a:off x="1587500" y="533400"/>
            <a:ext cx="3759200" cy="2819400"/>
          </a:xfrm>
          <a:ln/>
        </p:spPr>
      </p:sp>
      <p:sp>
        <p:nvSpPr>
          <p:cNvPr id="93188" name="Rectangle 3"/>
          <p:cNvSpPr>
            <a:spLocks noGrp="1" noChangeArrowheads="1"/>
          </p:cNvSpPr>
          <p:nvPr>
            <p:ph type="body" idx="1"/>
          </p:nvPr>
        </p:nvSpPr>
        <p:spPr>
          <a:xfrm>
            <a:off x="914400" y="3581400"/>
            <a:ext cx="5181600" cy="502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a:t>If you have time available in class, you might consider asking students to brainstorm a list of policies or actions the government could take to increase the national saving rate.  </a:t>
            </a:r>
          </a:p>
          <a:p>
            <a:endParaRPr lang="en-US" sz="1100" dirty="0"/>
          </a:p>
          <a:p>
            <a:r>
              <a:rPr lang="en-US" sz="1100" dirty="0"/>
              <a:t>If you’ve been reading these annotations in the “notes” area of these slides, you’ve seen my suggestions on generating classroom discussion and hopefully have tried them. If you haven’t, now would be a great time to try, and it’s easy:</a:t>
            </a:r>
          </a:p>
          <a:p>
            <a:endParaRPr lang="en-US" sz="1100" dirty="0"/>
          </a:p>
          <a:p>
            <a:r>
              <a:rPr lang="en-US" sz="1100" dirty="0"/>
              <a:t>Get students into pairs (they need not change seats; students sitting together can work together).  Ask them to take out a sheet of paper, and give them 3–4 minutes to see if they can come up with three different policies to increase saving. After the 3–4 minutes are up, ask for volunteers. Write down their responses on the board and then compare the list that the class came up with to those appearing on this slide.  </a:t>
            </a:r>
          </a:p>
          <a:p>
            <a:endParaRPr lang="en-US" sz="1100" dirty="0"/>
          </a:p>
          <a:p>
            <a:r>
              <a:rPr lang="en-US" sz="1100" dirty="0"/>
              <a:t>Having students work in pairs BEFORE discussing in class takes class time but yields many benefits.  </a:t>
            </a:r>
          </a:p>
          <a:p>
            <a:pPr marL="288925" lvl="1" indent="-174625">
              <a:buFontTx/>
              <a:buChar char="•"/>
            </a:pPr>
            <a:r>
              <a:rPr lang="en-US" sz="1100" dirty="0"/>
              <a:t>All students become involved (while they are working in pairs), as opposed to only a few being involved if you immediately ask for responses without giving them time to think first.</a:t>
            </a:r>
          </a:p>
          <a:p>
            <a:pPr marL="288925" lvl="1" indent="-174625">
              <a:buFontTx/>
              <a:buChar char="•"/>
            </a:pPr>
            <a:r>
              <a:rPr lang="en-US" sz="1100" dirty="0"/>
              <a:t>Many students don’t have the confidence to volunteer a response when their instructor asks for responses immediately after posing the question. However, if these students are given a few moments to think of possible answers, and if they have the chance to run it by a classmate first, then they will be FAR more likely to volunteer their responses. </a:t>
            </a:r>
          </a:p>
          <a:p>
            <a:pPr marL="288925" lvl="1" indent="-174625">
              <a:buFontTx/>
              <a:buChar char="•"/>
            </a:pPr>
            <a:r>
              <a:rPr lang="en-US" sz="1100" dirty="0"/>
              <a:t>This leads to a higher amount and quality of class participation. </a:t>
            </a:r>
          </a:p>
        </p:txBody>
      </p:sp>
    </p:spTree>
    <p:extLst>
      <p:ext uri="{BB962C8B-B14F-4D97-AF65-F5344CB8AC3E}">
        <p14:creationId xmlns:p14="http://schemas.microsoft.com/office/powerpoint/2010/main" val="1658267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D816B5-A86B-4D41-B095-1AF9F95D0143}" type="slidenum">
              <a:rPr lang="en-US"/>
              <a:pPr>
                <a:defRPr/>
              </a:pPr>
              <a:t>24</a:t>
            </a:fld>
            <a:endParaRPr lang="en-US" dirty="0"/>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971929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BCDEAA1-678A-4CC0-97B6-B67AADBE1F0C}" type="slidenum">
              <a:rPr lang="en-US"/>
              <a:pPr>
                <a:defRPr/>
              </a:pPr>
              <a:t>25</a:t>
            </a:fld>
            <a:endParaRPr lang="en-US" dirty="0"/>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Refer</a:t>
            </a:r>
            <a:r>
              <a:rPr lang="en-US" baseline="0" dirty="0"/>
              <a:t> students to the case study “Industrial Policy in Practice,” on</a:t>
            </a:r>
            <a:r>
              <a:rPr lang="en-US" i="1" baseline="0" dirty="0"/>
              <a:t> </a:t>
            </a:r>
            <a:r>
              <a:rPr lang="en-US" i="0" baseline="0" dirty="0"/>
              <a:t>p. 250.</a:t>
            </a:r>
            <a:endParaRPr lang="en-US" i="0" dirty="0"/>
          </a:p>
          <a:p>
            <a:endParaRPr lang="en-US" dirty="0"/>
          </a:p>
          <a:p>
            <a:r>
              <a:rPr lang="en-US" dirty="0"/>
              <a:t>Before showing the next slide, ask your students which of the two views is closest to their own.  </a:t>
            </a:r>
          </a:p>
          <a:p>
            <a:endParaRPr lang="en-US" dirty="0"/>
          </a:p>
        </p:txBody>
      </p:sp>
    </p:spTree>
    <p:extLst>
      <p:ext uri="{BB962C8B-B14F-4D97-AF65-F5344CB8AC3E}">
        <p14:creationId xmlns:p14="http://schemas.microsoft.com/office/powerpoint/2010/main" val="1619291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5018FF2-C385-4BC6-BD00-5BBED0AAD0B1}" type="slidenum">
              <a:rPr lang="en-US"/>
              <a:pPr>
                <a:defRPr/>
              </a:pPr>
              <a:t>26</a:t>
            </a:fld>
            <a:endParaRPr lang="en-US" dirty="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65698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183C95-CF70-42A6-AF18-F83EF072E4F2}" type="slidenum">
              <a:rPr lang="en-US"/>
              <a:pPr>
                <a:defRPr/>
              </a:pPr>
              <a:t>27</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36876647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183C95-CF70-42A6-AF18-F83EF072E4F2}" type="slidenum">
              <a:rPr lang="en-US"/>
              <a:pPr>
                <a:defRPr/>
              </a:pPr>
              <a:t>28</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satellite photo</a:t>
            </a:r>
            <a:r>
              <a:rPr lang="en-US" baseline="0" dirty="0"/>
              <a:t> of North and South Korea was taken at night.  South Korea is well-lit, indicating the widespread access to electricity.  North Korea is dark.  </a:t>
            </a:r>
          </a:p>
          <a:p>
            <a:endParaRPr lang="en-US" baseline="0" dirty="0"/>
          </a:p>
          <a:p>
            <a:r>
              <a:rPr lang="en-US" baseline="0" dirty="0"/>
              <a:t>For more info, see </a:t>
            </a:r>
          </a:p>
          <a:p>
            <a:r>
              <a:rPr lang="en-US" baseline="0" dirty="0"/>
              <a:t>http://www.nytimes.com/2006/10/23/technology/23link.html</a:t>
            </a:r>
          </a:p>
          <a:p>
            <a:endParaRPr lang="en-US" baseline="0" dirty="0"/>
          </a:p>
          <a:p>
            <a:r>
              <a:rPr lang="en-US" baseline="0" dirty="0"/>
              <a:t>Photo credit: </a:t>
            </a:r>
            <a:r>
              <a:rPr lang="en-US" sz="1200" b="0" i="0" u="none" strike="noStrike" kern="1200" baseline="0" dirty="0">
                <a:solidFill>
                  <a:schemeClr val="tx1"/>
                </a:solidFill>
                <a:latin typeface="Arial" charset="0"/>
                <a:ea typeface="+mn-ea"/>
                <a:cs typeface="+mn-cs"/>
              </a:rPr>
              <a:t>Jason Reed/Reuters/Landov</a:t>
            </a:r>
            <a:endParaRPr lang="en-US" dirty="0"/>
          </a:p>
        </p:txBody>
      </p:sp>
    </p:spTree>
    <p:extLst>
      <p:ext uri="{BB962C8B-B14F-4D97-AF65-F5344CB8AC3E}">
        <p14:creationId xmlns:p14="http://schemas.microsoft.com/office/powerpoint/2010/main" val="1353864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7A7CBF-7241-418E-A66C-168759E358B4}" type="slidenum">
              <a:rPr lang="en-US"/>
              <a:pPr>
                <a:defRPr/>
              </a:pPr>
              <a:t>2</a:t>
            </a:fld>
            <a:endParaRPr lang="en-US" dirty="0"/>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Source: Data used to construct Figure 1-1 and some simple calculations.  </a:t>
            </a:r>
          </a:p>
        </p:txBody>
      </p:sp>
    </p:spTree>
    <p:extLst>
      <p:ext uri="{BB962C8B-B14F-4D97-AF65-F5344CB8AC3E}">
        <p14:creationId xmlns:p14="http://schemas.microsoft.com/office/powerpoint/2010/main" val="22005674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91C82C-9E0C-42C9-9C72-B636DFB471CD}" type="slidenum">
              <a:rPr lang="en-US"/>
              <a:pPr>
                <a:defRPr/>
              </a:pPr>
              <a:t>29</a:t>
            </a:fld>
            <a:endParaRPr lang="en-US" dirty="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a:t>R&amp;D = research and development</a:t>
            </a:r>
          </a:p>
          <a:p>
            <a:endParaRPr lang="en-US" dirty="0"/>
          </a:p>
        </p:txBody>
      </p:sp>
    </p:spTree>
    <p:extLst>
      <p:ext uri="{BB962C8B-B14F-4D97-AF65-F5344CB8AC3E}">
        <p14:creationId xmlns:p14="http://schemas.microsoft.com/office/powerpoint/2010/main" val="23129461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AA0425D-A461-46B7-B243-DC5B45C7521F}" type="slidenum">
              <a:rPr lang="en-US"/>
              <a:pPr>
                <a:defRPr/>
              </a:pPr>
              <a:t>30</a:t>
            </a:fld>
            <a:endParaRPr lang="en-US" dirty="0"/>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Interpreting the numbers in this table:</a:t>
            </a:r>
          </a:p>
          <a:p>
            <a:r>
              <a:rPr lang="en-US" dirty="0"/>
              <a:t>Sachs and Warner classify countries as either “open” or “closed.” Among the developed nations classified as “open,” the average annual growth rate was 2.3%. Among developed nations classified as “closed,” the growth rate was only 0.7% per year.  </a:t>
            </a:r>
          </a:p>
          <a:p>
            <a:endParaRPr lang="en-US" dirty="0"/>
          </a:p>
          <a:p>
            <a:r>
              <a:rPr lang="en-US" dirty="0"/>
              <a:t>The average growth rate for “open” developing nations was 4.5%. The average growth rate for “closed” developing countries was only 0.7%.  </a:t>
            </a:r>
          </a:p>
          <a:p>
            <a:endParaRPr lang="en-US" dirty="0"/>
          </a:p>
          <a:p>
            <a:r>
              <a:rPr lang="en-US" dirty="0"/>
              <a:t>See note 11 on p. 255 for references.</a:t>
            </a:r>
          </a:p>
        </p:txBody>
      </p:sp>
    </p:spTree>
    <p:extLst>
      <p:ext uri="{BB962C8B-B14F-4D97-AF65-F5344CB8AC3E}">
        <p14:creationId xmlns:p14="http://schemas.microsoft.com/office/powerpoint/2010/main" val="6730672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08D5003-6C16-4C84-9C72-8F391F575127}" type="slidenum">
              <a:rPr lang="en-US"/>
              <a:pPr>
                <a:defRPr/>
              </a:pPr>
              <a:t>31</a:t>
            </a:fld>
            <a:endParaRPr lang="en-US" dirty="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You might</a:t>
            </a:r>
            <a:r>
              <a:rPr lang="en-US" baseline="0" dirty="0"/>
              <a:t> wish to ask students why, given this result, people are still against free trade. A common answer is that the gains from international trade are unequal; although a country as a whole sees its income rise, some workers permanently lose their jobs and see a large decrease in their income.</a:t>
            </a:r>
            <a:endParaRPr lang="en-US" dirty="0"/>
          </a:p>
        </p:txBody>
      </p:sp>
    </p:spTree>
    <p:extLst>
      <p:ext uri="{BB962C8B-B14F-4D97-AF65-F5344CB8AC3E}">
        <p14:creationId xmlns:p14="http://schemas.microsoft.com/office/powerpoint/2010/main" val="748425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4D8C8F-E162-4E47-82FE-0E737DD70621}" type="slidenum">
              <a:rPr lang="en-US"/>
              <a:pPr>
                <a:defRPr/>
              </a:pPr>
              <a:t>32</a:t>
            </a:fld>
            <a:endParaRPr lang="en-US" dirty="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 the Solow model, the long-run economic growth rate equals the rate of technological progress, which is exogenous in the model. Hence, the Solow model is basically saying, “all I can tell you is that growth in living standards depends on technological progress.  I have no idea what drives technological progress.”  </a:t>
            </a:r>
          </a:p>
          <a:p>
            <a:endParaRPr lang="en-US" dirty="0"/>
          </a:p>
          <a:p>
            <a:r>
              <a:rPr lang="en-US" dirty="0"/>
              <a:t>Endogenous growth theory tries to explain the behavior of the rates of technological progress and/or productivity growth rather than merely taking these rates as given.  </a:t>
            </a:r>
          </a:p>
        </p:txBody>
      </p:sp>
    </p:spTree>
    <p:extLst>
      <p:ext uri="{BB962C8B-B14F-4D97-AF65-F5344CB8AC3E}">
        <p14:creationId xmlns:p14="http://schemas.microsoft.com/office/powerpoint/2010/main" val="1106041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4D8C8F-E162-4E47-82FE-0E737DD70621}" type="slidenum">
              <a:rPr lang="en-US"/>
              <a:pPr>
                <a:defRPr/>
              </a:pPr>
              <a:t>33</a:t>
            </a:fld>
            <a:endParaRPr lang="en-US" dirty="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 the Solow model, the long-run economic growth rate equals the rate of technological progress, which is exogenous in the model. Hence, the Solow model is basically saying, “all I can tell you is that growth in living standards depends on technological progress.  I have no idea what drives technological progress.”  </a:t>
            </a:r>
          </a:p>
          <a:p>
            <a:endParaRPr lang="en-US" dirty="0"/>
          </a:p>
          <a:p>
            <a:r>
              <a:rPr lang="en-US" dirty="0"/>
              <a:t>Endogenous growth theory tries to explain the behavior of the rates of technological progress and/or productivity growth rather than merely taking these rates as given.  </a:t>
            </a:r>
          </a:p>
        </p:txBody>
      </p:sp>
    </p:spTree>
    <p:extLst>
      <p:ext uri="{BB962C8B-B14F-4D97-AF65-F5344CB8AC3E}">
        <p14:creationId xmlns:p14="http://schemas.microsoft.com/office/powerpoint/2010/main" val="28597656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ADF592-AEA8-414B-AB34-F6D257CF71D8}" type="slidenum">
              <a:rPr lang="en-US"/>
              <a:pPr>
                <a:defRPr/>
              </a:pPr>
              <a:t>34</a:t>
            </a:fld>
            <a:endParaRPr lang="en-US" dirty="0"/>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is an extremely simple model yet has a powerful implication (to be developed below). </a:t>
            </a:r>
          </a:p>
        </p:txBody>
      </p:sp>
    </p:spTree>
    <p:extLst>
      <p:ext uri="{BB962C8B-B14F-4D97-AF65-F5344CB8AC3E}">
        <p14:creationId xmlns:p14="http://schemas.microsoft.com/office/powerpoint/2010/main" val="31318079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992323-1B27-405D-B812-EF782D6DBD64}" type="slidenum">
              <a:rPr lang="en-US"/>
              <a:pPr>
                <a:defRPr/>
              </a:pPr>
              <a:t>35</a:t>
            </a:fld>
            <a:endParaRPr lang="en-US" dirty="0"/>
          </a:p>
        </p:txBody>
      </p:sp>
      <p:sp>
        <p:nvSpPr>
          <p:cNvPr id="107523" name="Rectangle 2"/>
          <p:cNvSpPr>
            <a:spLocks noGrp="1" noRot="1" noChangeAspect="1" noChangeArrowheads="1" noTextEdit="1"/>
          </p:cNvSpPr>
          <p:nvPr>
            <p:ph type="sldImg"/>
          </p:nvPr>
        </p:nvSpPr>
        <p:spPr>
          <a:xfrm>
            <a:off x="1558925" y="650875"/>
            <a:ext cx="3748088" cy="2811463"/>
          </a:xfrm>
          <a:ln/>
        </p:spPr>
      </p:sp>
      <p:sp>
        <p:nvSpPr>
          <p:cNvPr id="1075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dirty="0"/>
              <a:t>Y</a:t>
            </a:r>
            <a:r>
              <a:rPr lang="en-US" dirty="0"/>
              <a:t> and </a:t>
            </a:r>
            <a:r>
              <a:rPr lang="en-US" i="1" dirty="0"/>
              <a:t>K</a:t>
            </a:r>
            <a:r>
              <a:rPr lang="en-US" dirty="0"/>
              <a:t> grow at the same rate because </a:t>
            </a:r>
            <a:r>
              <a:rPr lang="en-US" i="1" dirty="0"/>
              <a:t>A</a:t>
            </a:r>
            <a:r>
              <a:rPr lang="en-US" dirty="0"/>
              <a:t> is constant.  </a:t>
            </a:r>
          </a:p>
          <a:p>
            <a:endParaRPr lang="en-US" dirty="0"/>
          </a:p>
          <a:p>
            <a:r>
              <a:rPr lang="en-US" dirty="0"/>
              <a:t>Discussion:</a:t>
            </a:r>
          </a:p>
          <a:p>
            <a:r>
              <a:rPr lang="en-US" dirty="0"/>
              <a:t>The return to capital is the incentive to invest. If capital exhibits diminishing returns, then the incentive to invest decreases as the economy grows. Hence, investment cannot be a source of sustained growth.  </a:t>
            </a:r>
          </a:p>
          <a:p>
            <a:r>
              <a:rPr lang="en-US" dirty="0"/>
              <a:t>However, in this model, </a:t>
            </a:r>
            <a:r>
              <a:rPr lang="en-US" i="1" dirty="0"/>
              <a:t>MPK</a:t>
            </a:r>
            <a:r>
              <a:rPr lang="en-US" dirty="0"/>
              <a:t> does </a:t>
            </a:r>
            <a:r>
              <a:rPr lang="en-US" u="sng" dirty="0"/>
              <a:t>not</a:t>
            </a:r>
            <a:r>
              <a:rPr lang="en-US" dirty="0"/>
              <a:t> fall as </a:t>
            </a:r>
            <a:r>
              <a:rPr lang="en-US" i="1" dirty="0"/>
              <a:t>K</a:t>
            </a:r>
            <a:r>
              <a:rPr lang="en-US" dirty="0"/>
              <a:t> rises, so the incentive to invest never declines; people will always find it worthwhile to save and invest over and above depreciation, so investment becomes an engine of growth.  </a:t>
            </a:r>
          </a:p>
          <a:p>
            <a:endParaRPr lang="en-US" dirty="0"/>
          </a:p>
          <a:p>
            <a:r>
              <a:rPr lang="en-US" dirty="0"/>
              <a:t>The $64,000 question:</a:t>
            </a:r>
          </a:p>
          <a:p>
            <a:r>
              <a:rPr lang="en-US" dirty="0"/>
              <a:t>Does capital exhibit diminishing or constant marginal returns?  The answer is critical, for it determines whether investment explains sustained (i.e. steady-state) growth in productivity and living standards.  See the next slide for discussion. </a:t>
            </a:r>
          </a:p>
          <a:p>
            <a:endParaRPr lang="en-US" dirty="0"/>
          </a:p>
        </p:txBody>
      </p:sp>
    </p:spTree>
    <p:extLst>
      <p:ext uri="{BB962C8B-B14F-4D97-AF65-F5344CB8AC3E}">
        <p14:creationId xmlns:p14="http://schemas.microsoft.com/office/powerpoint/2010/main" val="7829226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6527EE-2651-40BF-B6F4-1E84E2B3385C}" type="slidenum">
              <a:rPr lang="en-US"/>
              <a:pPr>
                <a:defRPr/>
              </a:pPr>
              <a:t>36</a:t>
            </a:fld>
            <a:endParaRPr lang="en-US" dirty="0"/>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923275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E9FA1F-2D30-4A35-95C9-B5B25C272A5E}" type="slidenum">
              <a:rPr lang="en-US"/>
              <a:pPr>
                <a:defRPr/>
              </a:pPr>
              <a:t>37</a:t>
            </a:fld>
            <a:endParaRPr lang="en-US" dirty="0"/>
          </a:p>
        </p:txBody>
      </p:sp>
      <p:sp>
        <p:nvSpPr>
          <p:cNvPr id="109571" name="Rectangle 2"/>
          <p:cNvSpPr>
            <a:spLocks noGrp="1" noRot="1" noChangeAspect="1" noChangeArrowheads="1" noTextEdit="1"/>
          </p:cNvSpPr>
          <p:nvPr>
            <p:ph type="sldImg"/>
          </p:nvPr>
        </p:nvSpPr>
        <p:spPr>
          <a:xfrm>
            <a:off x="1511300" y="685800"/>
            <a:ext cx="3759200" cy="2819400"/>
          </a:xfrm>
          <a:ln/>
        </p:spPr>
      </p:sp>
      <p:sp>
        <p:nvSpPr>
          <p:cNvPr id="119812" name="Rectangle 3"/>
          <p:cNvSpPr>
            <a:spLocks noGrp="1" noChangeArrowheads="1"/>
          </p:cNvSpPr>
          <p:nvPr>
            <p:ph type="body" idx="1"/>
          </p:nvPr>
        </p:nvSpPr>
        <p:spPr>
          <a:xfrm>
            <a:off x="838200" y="3657600"/>
            <a:ext cx="5410200" cy="4724400"/>
          </a:xfrm>
          <a:ln/>
        </p:spPr>
        <p:txBody>
          <a:bodyPr/>
          <a:lstStyle/>
          <a:p>
            <a:pPr>
              <a:defRPr/>
            </a:pPr>
            <a:r>
              <a:rPr lang="en-US" sz="1150" dirty="0"/>
              <a:t>Before presenting this model, it might be helpful to tell students that it is an extension of something they already know: the Solow model with tech progress. There are two differences:</a:t>
            </a:r>
          </a:p>
          <a:p>
            <a:pPr marL="290513" lvl="1" indent="-171450">
              <a:buSzPct val="110000"/>
              <a:buFontTx/>
              <a:buChar char="•"/>
              <a:defRPr/>
            </a:pPr>
            <a:r>
              <a:rPr lang="en-US" sz="1150" dirty="0"/>
              <a:t>First, a fraction of the labor force does not produce goods and services but rather produces “knowledge” by doing research in universities.  </a:t>
            </a:r>
          </a:p>
          <a:p>
            <a:pPr marL="290513" lvl="1" indent="-171450">
              <a:buSzPct val="110000"/>
              <a:buFontTx/>
              <a:buChar char="•"/>
              <a:defRPr/>
            </a:pPr>
            <a:r>
              <a:rPr lang="en-US" sz="1150" dirty="0"/>
              <a:t>Second, the rate of tech progress is not exogenous but rather depends on how fast the stock of knowledge grows, which in turn depends on how much labor the economy has allocated to research. </a:t>
            </a:r>
          </a:p>
          <a:p>
            <a:pPr>
              <a:defRPr/>
            </a:pPr>
            <a:endParaRPr lang="en-US" sz="1150" dirty="0"/>
          </a:p>
          <a:p>
            <a:pPr>
              <a:defRPr/>
            </a:pPr>
            <a:r>
              <a:rPr lang="en-US" sz="1150" dirty="0"/>
              <a:t>If you have a few minutes of class time after presenting the model, you should consider having your students work problem 7 on p. 264–265. Otherwise, assign it as a homework exercise.  </a:t>
            </a:r>
          </a:p>
          <a:p>
            <a:pPr>
              <a:defRPr/>
            </a:pPr>
            <a:r>
              <a:rPr lang="en-US" sz="1150" dirty="0"/>
              <a:t>In regard to the specific elements of the model, </a:t>
            </a:r>
          </a:p>
          <a:p>
            <a:pPr marL="290513" lvl="1" indent="-171450">
              <a:buFontTx/>
              <a:buChar char="•"/>
              <a:defRPr/>
            </a:pPr>
            <a:r>
              <a:rPr lang="en-US" sz="1150" dirty="0"/>
              <a:t>Manufacturing production function: Just as in the Solow model with exogenous technological progress, output of manufacturers depends on capital and the effective labor force employed in the manufacturing sector, (1 – </a:t>
            </a:r>
            <a:r>
              <a:rPr lang="en-US" sz="1150" i="1" dirty="0"/>
              <a:t>u</a:t>
            </a:r>
            <a:r>
              <a:rPr lang="en-US" sz="1150" dirty="0"/>
              <a:t>)</a:t>
            </a:r>
            <a:r>
              <a:rPr lang="en-US" sz="1150" i="1" dirty="0"/>
              <a:t>EL</a:t>
            </a:r>
            <a:r>
              <a:rPr lang="en-US" sz="1150" dirty="0"/>
              <a:t>.  </a:t>
            </a:r>
          </a:p>
          <a:p>
            <a:pPr marL="290513" lvl="1" indent="-171450">
              <a:buFontTx/>
              <a:buChar char="•"/>
              <a:defRPr/>
            </a:pPr>
            <a:r>
              <a:rPr lang="en-US" sz="1150" dirty="0"/>
              <a:t>Research production function:  The “output” is increases in knowledge and </a:t>
            </a:r>
            <a:br>
              <a:rPr lang="en-US" sz="1150" dirty="0"/>
            </a:br>
            <a:r>
              <a:rPr lang="en-US" sz="1150" dirty="0"/>
              <a:t>labor efficiency. The “inputs” are labor and current knowledge. The function </a:t>
            </a:r>
            <a:r>
              <a:rPr lang="en-US" sz="1150" i="1" dirty="0"/>
              <a:t>g</a:t>
            </a:r>
            <a:r>
              <a:rPr lang="en-US" sz="1150" dirty="0"/>
              <a:t>(</a:t>
            </a:r>
            <a:r>
              <a:rPr lang="en-US" sz="800" dirty="0"/>
              <a:t> </a:t>
            </a:r>
            <a:r>
              <a:rPr lang="en-US" sz="1150" dirty="0"/>
              <a:t>) shows how changes in the amount of labor devoted to research affect the creation of new knowledge.  All we need is for </a:t>
            </a:r>
            <a:r>
              <a:rPr lang="en-US" sz="1150" i="1" dirty="0"/>
              <a:t>g</a:t>
            </a:r>
            <a:r>
              <a:rPr lang="en-US" sz="1150" dirty="0"/>
              <a:t>(</a:t>
            </a:r>
            <a:r>
              <a:rPr lang="en-US" sz="800" dirty="0"/>
              <a:t> </a:t>
            </a:r>
            <a:r>
              <a:rPr lang="en-US" sz="1150" dirty="0"/>
              <a:t>) to be an increasing function.  It does not matter whether a doubling of scientists causes the creation of knowledge to double, more than double, or less than double.  </a:t>
            </a:r>
          </a:p>
          <a:p>
            <a:pPr marL="290513" lvl="1" indent="-171450">
              <a:buFontTx/>
              <a:buChar char="•"/>
              <a:defRPr/>
            </a:pPr>
            <a:r>
              <a:rPr lang="en-US" sz="1150" dirty="0"/>
              <a:t>Capital accumulation:  As in the previous model, net investment equals gross investment (</a:t>
            </a:r>
            <a:r>
              <a:rPr lang="en-US" sz="1150" i="1" dirty="0"/>
              <a:t>sY</a:t>
            </a:r>
            <a:r>
              <a:rPr lang="en-US" sz="1150" dirty="0"/>
              <a:t>) minus depreciation.  </a:t>
            </a:r>
          </a:p>
        </p:txBody>
      </p:sp>
    </p:spTree>
    <p:extLst>
      <p:ext uri="{BB962C8B-B14F-4D97-AF65-F5344CB8AC3E}">
        <p14:creationId xmlns:p14="http://schemas.microsoft.com/office/powerpoint/2010/main" val="29636536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0B8A524-95FF-44C2-93A0-1FB4898ED7D3}" type="slidenum">
              <a:rPr lang="en-US"/>
              <a:pPr>
                <a:defRPr/>
              </a:pPr>
              <a:t>38</a:t>
            </a:fld>
            <a:endParaRPr lang="en-US" dirty="0"/>
          </a:p>
        </p:txBody>
      </p:sp>
      <p:sp>
        <p:nvSpPr>
          <p:cNvPr id="110595" name="Rectangle 2"/>
          <p:cNvSpPr>
            <a:spLocks noGrp="1" noRot="1" noChangeAspect="1" noChangeArrowheads="1" noTextEdit="1"/>
          </p:cNvSpPr>
          <p:nvPr>
            <p:ph type="sldImg"/>
          </p:nvPr>
        </p:nvSpPr>
        <p:spPr>
          <a:xfrm>
            <a:off x="1558925" y="650875"/>
            <a:ext cx="3748088" cy="2811463"/>
          </a:xfrm>
          <a:ln/>
        </p:spPr>
      </p:sp>
      <p:sp>
        <p:nvSpPr>
          <p:cNvPr id="110596" name="Rectangle 3"/>
          <p:cNvSpPr>
            <a:spLocks noGrp="1" noChangeArrowheads="1"/>
          </p:cNvSpPr>
          <p:nvPr>
            <p:ph type="body" idx="1"/>
          </p:nvPr>
        </p:nvSpPr>
        <p:spPr>
          <a:xfrm>
            <a:off x="914400" y="4343400"/>
            <a:ext cx="5105400" cy="3886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 this model, the steady state growth rate of the standard of living equals the growth rate of labor efficiency, just like in the Solow model with tech progress, covered at the beginning of this chapter.  The difference here is that the rate of tech progress, </a:t>
            </a:r>
            <a:r>
              <a:rPr lang="en-US" i="1" u="none" dirty="0"/>
              <a:t>g</a:t>
            </a:r>
            <a:r>
              <a:rPr lang="en-US" dirty="0"/>
              <a:t>, is not exogenous: it depends on how much labor the economy has allocated to research. </a:t>
            </a:r>
          </a:p>
          <a:p>
            <a:endParaRPr lang="en-US" dirty="0"/>
          </a:p>
        </p:txBody>
      </p:sp>
    </p:spTree>
    <p:extLst>
      <p:ext uri="{BB962C8B-B14F-4D97-AF65-F5344CB8AC3E}">
        <p14:creationId xmlns:p14="http://schemas.microsoft.com/office/powerpoint/2010/main" val="1281450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B5558AA-94CD-4961-9051-41229F974C69}" type="slidenum">
              <a:rPr lang="en-US">
                <a:solidFill>
                  <a:prstClr val="black"/>
                </a:solidFill>
              </a:rPr>
              <a:pPr>
                <a:defRPr/>
              </a:pPr>
              <a:t>3</a:t>
            </a:fld>
            <a:endParaRPr lang="en-US" dirty="0">
              <a:solidFill>
                <a:prstClr val="black"/>
              </a:solidFill>
            </a:endParaRPr>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Students are certainly aware that rapid technological progress has occurred. Yet, it’s fun to show these figures to take stock of some specific kinds of technological progress.  </a:t>
            </a:r>
          </a:p>
          <a:p>
            <a:endParaRPr lang="en-US" dirty="0"/>
          </a:p>
          <a:p>
            <a:r>
              <a:rPr lang="en-US" dirty="0"/>
              <a:t>Sources:  </a:t>
            </a:r>
          </a:p>
          <a:p>
            <a:r>
              <a:rPr lang="en-US" dirty="0"/>
              <a:t>U.S. Census Bureau</a:t>
            </a:r>
          </a:p>
          <a:p>
            <a:r>
              <a:rPr lang="en-US" dirty="0"/>
              <a:t>Wikipedia.org</a:t>
            </a:r>
          </a:p>
          <a:p>
            <a:r>
              <a:rPr lang="en-US" i="1" dirty="0"/>
              <a:t>The Economist</a:t>
            </a:r>
            <a:r>
              <a:rPr lang="en-US" dirty="0"/>
              <a:t>, various issues</a:t>
            </a:r>
          </a:p>
          <a:p>
            <a:r>
              <a:rPr lang="en-US" i="1" dirty="0"/>
              <a:t>The Elusive Quest for Growth</a:t>
            </a:r>
            <a:r>
              <a:rPr lang="en-US" dirty="0"/>
              <a:t>, by William Easterly</a:t>
            </a:r>
          </a:p>
          <a:p>
            <a:r>
              <a:rPr lang="en-US" i="1" dirty="0"/>
              <a:t>The Statistical Abstract of the United States</a:t>
            </a:r>
            <a:r>
              <a:rPr lang="en-US" dirty="0"/>
              <a:t>  at http://www.census.gov/prod/www/statistical_abstract.html</a:t>
            </a:r>
          </a:p>
          <a:p>
            <a:r>
              <a:rPr lang="en-US" dirty="0"/>
              <a:t>USDA:  http://www.ers.usda.gov/Data/AgProductivity/</a:t>
            </a:r>
          </a:p>
          <a:p>
            <a:r>
              <a:rPr lang="en-US" dirty="0"/>
              <a:t>Internet users: http://www.internetworldstats.com/stats.htm, </a:t>
            </a:r>
            <a:br>
              <a:rPr lang="en-US" dirty="0"/>
            </a:br>
            <a:r>
              <a:rPr lang="en-US" dirty="0"/>
              <a:t>http://www.internetlivestats.com/internet-users/</a:t>
            </a:r>
          </a:p>
          <a:p>
            <a:r>
              <a:rPr lang="en-US" dirty="0"/>
              <a:t>cell phone users:  gapminder.org, data originally from data.un.org, http://www.statista.com/statistics/274774/forecast-of-mobile-phone-users-worldwide/</a:t>
            </a:r>
          </a:p>
        </p:txBody>
      </p:sp>
    </p:spTree>
    <p:extLst>
      <p:ext uri="{BB962C8B-B14F-4D97-AF65-F5344CB8AC3E}">
        <p14:creationId xmlns:p14="http://schemas.microsoft.com/office/powerpoint/2010/main" val="37595602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Increasing </a:t>
            </a:r>
            <a:r>
              <a:rPr lang="en-US" b="1" i="1" dirty="0"/>
              <a:t>u</a:t>
            </a:r>
            <a:r>
              <a:rPr lang="en-US" dirty="0"/>
              <a:t> means devoting more resources to R&amp;D. In the short run, output of goods and services per capita will fall. However, the pace of technological progress will rise, so growth will speed up, and output per capita will eventually be higher than it would have been at the initial value of </a:t>
            </a:r>
            <a:r>
              <a:rPr lang="en-US" b="1" i="1" dirty="0"/>
              <a:t>u</a:t>
            </a:r>
            <a:r>
              <a:rPr lang="en-US" dirty="0"/>
              <a:t>.  </a:t>
            </a:r>
          </a:p>
          <a:p>
            <a:endParaRPr lang="en-US" dirty="0"/>
          </a:p>
          <a:p>
            <a:r>
              <a:rPr lang="en-US" dirty="0"/>
              <a:t>Of course, if we increase </a:t>
            </a:r>
            <a:r>
              <a:rPr lang="en-US" b="1" i="1" dirty="0"/>
              <a:t>u</a:t>
            </a:r>
            <a:r>
              <a:rPr lang="en-US" dirty="0"/>
              <a:t> to its maximum possible value, 1, then </a:t>
            </a:r>
            <a:r>
              <a:rPr lang="en-US" u="sng" dirty="0"/>
              <a:t>no</a:t>
            </a:r>
            <a:r>
              <a:rPr lang="en-US" dirty="0"/>
              <a:t> goods and services would be produced.  </a:t>
            </a:r>
          </a:p>
          <a:p>
            <a:endParaRPr lang="en-US" dirty="0"/>
          </a:p>
          <a:p>
            <a:r>
              <a:rPr lang="en-US" dirty="0"/>
              <a:t>This tradeoff suggests that there must be some kind of golden rule for </a:t>
            </a:r>
            <a:r>
              <a:rPr lang="en-US" b="1" i="1" dirty="0"/>
              <a:t>u</a:t>
            </a:r>
            <a:r>
              <a:rPr lang="en-US" dirty="0">
                <a:latin typeface="Calibri" panose="020F0502020204030204" pitchFamily="34" charset="0"/>
                <a:cs typeface="Calibri" panose="020F0502020204030204" pitchFamily="34" charset="0"/>
              </a:rPr>
              <a:t>—</a:t>
            </a:r>
            <a:r>
              <a:rPr lang="en-US" dirty="0"/>
              <a:t>a value of </a:t>
            </a:r>
            <a:r>
              <a:rPr lang="en-US" b="1" i="1" dirty="0"/>
              <a:t>u</a:t>
            </a:r>
            <a:r>
              <a:rPr lang="en-US" dirty="0"/>
              <a:t> that maximizes well-being per capita in the steady state. At low enough values of </a:t>
            </a:r>
            <a:r>
              <a:rPr lang="en-US" b="1" i="1" dirty="0"/>
              <a:t>u</a:t>
            </a:r>
            <a:r>
              <a:rPr lang="en-US" dirty="0"/>
              <a:t> (values lower than this golden rule level), increases in </a:t>
            </a:r>
            <a:r>
              <a:rPr lang="en-US" b="1" i="1" dirty="0"/>
              <a:t>u</a:t>
            </a:r>
            <a:r>
              <a:rPr lang="en-US" dirty="0"/>
              <a:t> would, on balance, benefit the economy.  At high enough values, increases in </a:t>
            </a:r>
            <a:r>
              <a:rPr lang="en-US" b="1" i="1" dirty="0"/>
              <a:t>u</a:t>
            </a:r>
            <a:r>
              <a:rPr lang="en-US" dirty="0"/>
              <a:t> would likely harm the economy.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dirty="0"/>
          </a:p>
        </p:txBody>
      </p:sp>
    </p:spTree>
    <p:extLst>
      <p:ext uri="{BB962C8B-B14F-4D97-AF65-F5344CB8AC3E}">
        <p14:creationId xmlns:p14="http://schemas.microsoft.com/office/powerpoint/2010/main" val="30300394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470B60-8DAD-423F-9852-0A862A31ABBE}" type="slidenum">
              <a:rPr lang="en-US"/>
              <a:pPr>
                <a:defRPr/>
              </a:pPr>
              <a:t>40</a:t>
            </a:fld>
            <a:endParaRPr lang="en-US" dirty="0"/>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An excellent quote on </a:t>
            </a:r>
            <a:r>
              <a:rPr lang="en-US" i="0" dirty="0"/>
              <a:t>p. 259 </a:t>
            </a:r>
            <a:r>
              <a:rPr lang="en-US" dirty="0"/>
              <a:t>is relevant to fact #3:  </a:t>
            </a:r>
            <a:br>
              <a:rPr lang="en-US" dirty="0"/>
            </a:br>
            <a:r>
              <a:rPr lang="en-US" dirty="0"/>
              <a:t>Isaac Newton once said, “</a:t>
            </a:r>
            <a:r>
              <a:rPr lang="en-US" sz="1200" b="0" i="0" u="none" strike="noStrike" kern="1200" baseline="0" dirty="0">
                <a:solidFill>
                  <a:schemeClr val="tx1"/>
                </a:solidFill>
                <a:latin typeface="Arial" charset="0"/>
                <a:ea typeface="+mn-ea"/>
                <a:cs typeface="+mn-cs"/>
              </a:rPr>
              <a:t>If I have seen further, it is by standing on the shoulders of giants</a:t>
            </a:r>
            <a:r>
              <a:rPr lang="en-US" dirty="0"/>
              <a:t>.” </a:t>
            </a:r>
          </a:p>
        </p:txBody>
      </p:sp>
    </p:spTree>
    <p:extLst>
      <p:ext uri="{BB962C8B-B14F-4D97-AF65-F5344CB8AC3E}">
        <p14:creationId xmlns:p14="http://schemas.microsoft.com/office/powerpoint/2010/main" val="29658109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70FF39-E060-4C29-9886-4AC7000AACE7}" type="slidenum">
              <a:rPr lang="en-US"/>
              <a:pPr>
                <a:defRPr/>
              </a:pPr>
              <a:t>41</a:t>
            </a:fld>
            <a:endParaRPr lang="en-US" dirty="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5068585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C737B6-04BC-463B-ABC6-4A5721956E98}" type="slidenum">
              <a:rPr lang="en-US"/>
              <a:pPr>
                <a:defRPr/>
              </a:pPr>
              <a:t>42</a:t>
            </a:fld>
            <a:endParaRPr lang="en-US" dirty="0"/>
          </a:p>
        </p:txBody>
      </p:sp>
      <p:sp>
        <p:nvSpPr>
          <p:cNvPr id="114691" name="Rectangle 2"/>
          <p:cNvSpPr>
            <a:spLocks noGrp="1" noRot="1" noChangeAspect="1" noChangeArrowheads="1" noTextEdit="1"/>
          </p:cNvSpPr>
          <p:nvPr>
            <p:ph type="sldImg"/>
          </p:nvPr>
        </p:nvSpPr>
        <p:spPr>
          <a:xfrm>
            <a:off x="1558925" y="650875"/>
            <a:ext cx="3748088" cy="2811463"/>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See </a:t>
            </a:r>
            <a:r>
              <a:rPr lang="en-US" i="0" dirty="0"/>
              <a:t>p. 260 </a:t>
            </a:r>
            <a:r>
              <a:rPr lang="en-US" dirty="0"/>
              <a:t>for a nice brief summary of the story of the Luddites.  </a:t>
            </a:r>
          </a:p>
        </p:txBody>
      </p:sp>
    </p:spTree>
    <p:extLst>
      <p:ext uri="{BB962C8B-B14F-4D97-AF65-F5344CB8AC3E}">
        <p14:creationId xmlns:p14="http://schemas.microsoft.com/office/powerpoint/2010/main" val="11827843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43</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44</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DC418D8-06BF-4582-94B3-CD94669F32AF}" type="slidenum">
              <a:rPr lang="en-US"/>
              <a:pPr>
                <a:defRPr/>
              </a:pPr>
              <a:t>4</a:t>
            </a:fld>
            <a:endParaRPr lang="en-US" dirty="0"/>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666595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C923DE5-BB65-45A2-A9CF-B17F9FCFE4D3}" type="slidenum">
              <a:rPr lang="en-US"/>
              <a:pPr>
                <a:defRPr/>
              </a:pPr>
              <a:t>5</a:t>
            </a:fld>
            <a:endParaRPr lang="en-US" dirty="0"/>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93605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DAAEC5-67C2-4897-BEDD-4D062DF53305}" type="slidenum">
              <a:rPr lang="en-US"/>
              <a:pPr>
                <a:defRPr/>
              </a:pPr>
              <a:t>6</a:t>
            </a:fld>
            <a:endParaRPr lang="en-US" dirty="0"/>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If your students have trouble wrapping their heads around quantities in “per effective worker” terms, tell them not to worry: it’s not exactly intuitive, and it is merely a mathematical device to make the model tractable.  </a:t>
            </a:r>
          </a:p>
        </p:txBody>
      </p:sp>
    </p:spTree>
    <p:extLst>
      <p:ext uri="{BB962C8B-B14F-4D97-AF65-F5344CB8AC3E}">
        <p14:creationId xmlns:p14="http://schemas.microsoft.com/office/powerpoint/2010/main" val="3839897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866748-83C4-44B6-BBA7-1BB8753FD571}" type="slidenum">
              <a:rPr lang="en-US"/>
              <a:pPr>
                <a:defRPr/>
              </a:pPr>
              <a:t>7</a:t>
            </a:fld>
            <a:endParaRPr lang="en-US" dirty="0"/>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only thing that’s new here, compared to Chapter 8, is that </a:t>
            </a:r>
            <a:r>
              <a:rPr lang="en-US" b="1" i="1" dirty="0">
                <a:latin typeface="Tahoma" pitchFamily="34" charset="0"/>
              </a:rPr>
              <a:t>gk</a:t>
            </a:r>
            <a:r>
              <a:rPr lang="en-US" dirty="0"/>
              <a:t> is part of break-even investment.  </a:t>
            </a:r>
          </a:p>
          <a:p>
            <a:endParaRPr lang="en-US" dirty="0"/>
          </a:p>
          <a:p>
            <a:r>
              <a:rPr lang="en-US" dirty="0"/>
              <a:t>Remember:  </a:t>
            </a:r>
            <a:r>
              <a:rPr lang="en-US" i="1" dirty="0"/>
              <a:t>k</a:t>
            </a:r>
            <a:r>
              <a:rPr lang="en-US" dirty="0"/>
              <a:t> = </a:t>
            </a:r>
            <a:r>
              <a:rPr lang="en-US" i="1" dirty="0"/>
              <a:t>K</a:t>
            </a:r>
            <a:r>
              <a:rPr lang="en-US" dirty="0"/>
              <a:t>/</a:t>
            </a:r>
            <a:r>
              <a:rPr lang="en-US" i="1" dirty="0"/>
              <a:t>LE</a:t>
            </a:r>
            <a:r>
              <a:rPr lang="en-US" dirty="0"/>
              <a:t>, capital per effective worker. Technological progress increases the number of effective workers at rate </a:t>
            </a:r>
            <a:r>
              <a:rPr lang="en-US" b="1" i="1" dirty="0">
                <a:latin typeface="Tahoma" pitchFamily="34" charset="0"/>
              </a:rPr>
              <a:t>g</a:t>
            </a:r>
            <a:r>
              <a:rPr lang="en-US" dirty="0"/>
              <a:t>, which would cause capital per effective worker to fall at rate </a:t>
            </a:r>
            <a:r>
              <a:rPr lang="en-US" b="1" i="1" dirty="0">
                <a:latin typeface="Tahoma" pitchFamily="34" charset="0"/>
              </a:rPr>
              <a:t>g</a:t>
            </a:r>
            <a:r>
              <a:rPr lang="en-US" dirty="0"/>
              <a:t> (other things equal). Investment equal to </a:t>
            </a:r>
            <a:r>
              <a:rPr lang="en-US" b="1" i="1" dirty="0">
                <a:latin typeface="Tahoma" pitchFamily="34" charset="0"/>
              </a:rPr>
              <a:t>gk</a:t>
            </a:r>
            <a:r>
              <a:rPr lang="en-US" dirty="0"/>
              <a:t> would prevent this.  </a:t>
            </a:r>
          </a:p>
          <a:p>
            <a:endParaRPr lang="en-US" dirty="0"/>
          </a:p>
        </p:txBody>
      </p:sp>
    </p:spTree>
    <p:extLst>
      <p:ext uri="{BB962C8B-B14F-4D97-AF65-F5344CB8AC3E}">
        <p14:creationId xmlns:p14="http://schemas.microsoft.com/office/powerpoint/2010/main" val="3264136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241940-6E47-42B7-921B-F15D56C3D2B1}" type="slidenum">
              <a:rPr lang="en-US"/>
              <a:pPr>
                <a:defRPr/>
              </a:pPr>
              <a:t>8</a:t>
            </a:fld>
            <a:endParaRPr lang="en-US" dirty="0"/>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3761116"/>
            <a:ext cx="5029200" cy="469708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equation that appears above the graph is the equation of motion modified to allow for technological progress.  </a:t>
            </a:r>
          </a:p>
          <a:p>
            <a:endParaRPr lang="en-US" dirty="0"/>
          </a:p>
          <a:p>
            <a:r>
              <a:rPr lang="en-US" dirty="0"/>
              <a:t>There are minor differences between this and the Solow model graph from Chapter 8:</a:t>
            </a:r>
          </a:p>
          <a:p>
            <a:pPr marL="285750" lvl="1" indent="-171450">
              <a:buFontTx/>
              <a:buChar char="•"/>
            </a:pPr>
            <a:r>
              <a:rPr lang="en-US" dirty="0"/>
              <a:t>Here, </a:t>
            </a:r>
            <a:r>
              <a:rPr lang="en-US" b="1" i="1" dirty="0"/>
              <a:t>k</a:t>
            </a:r>
            <a:r>
              <a:rPr lang="en-US" dirty="0"/>
              <a:t> and </a:t>
            </a:r>
            <a:r>
              <a:rPr lang="en-US" b="1" i="1" dirty="0"/>
              <a:t>y</a:t>
            </a:r>
            <a:r>
              <a:rPr lang="en-US" dirty="0"/>
              <a:t> are in “per effective worker” units rather than “per worker” units.</a:t>
            </a:r>
          </a:p>
          <a:p>
            <a:pPr marL="285750" lvl="1" indent="-171450">
              <a:buFontTx/>
              <a:buChar char="•"/>
            </a:pPr>
            <a:r>
              <a:rPr lang="en-US" dirty="0"/>
              <a:t>The break-even investment line is a little bit steeper: at any given value of </a:t>
            </a:r>
            <a:r>
              <a:rPr lang="en-US" b="1" i="1" dirty="0"/>
              <a:t>k</a:t>
            </a:r>
            <a:r>
              <a:rPr lang="en-US" dirty="0"/>
              <a:t>, more investment is needed to keep </a:t>
            </a:r>
            <a:r>
              <a:rPr lang="en-US" b="1" i="1" dirty="0"/>
              <a:t>k</a:t>
            </a:r>
            <a:r>
              <a:rPr lang="en-US" dirty="0"/>
              <a:t> from falling; in particular, </a:t>
            </a:r>
            <a:r>
              <a:rPr lang="en-US" b="1" i="1" dirty="0"/>
              <a:t>gk</a:t>
            </a:r>
            <a:r>
              <a:rPr lang="en-US" dirty="0"/>
              <a:t> is needed.  Otherwise, technological progress will cause </a:t>
            </a:r>
            <a:r>
              <a:rPr lang="en-US" b="1" i="1" dirty="0"/>
              <a:t>k</a:t>
            </a:r>
            <a:r>
              <a:rPr lang="en-US" b="1" dirty="0"/>
              <a:t> = </a:t>
            </a:r>
            <a:r>
              <a:rPr lang="en-US" b="1" i="1" dirty="0"/>
              <a:t>K/LE</a:t>
            </a:r>
            <a:r>
              <a:rPr lang="en-US" dirty="0"/>
              <a:t> to fall at rate </a:t>
            </a:r>
            <a:r>
              <a:rPr lang="en-US" b="1" i="1" dirty="0"/>
              <a:t>g</a:t>
            </a:r>
            <a:r>
              <a:rPr lang="en-US" dirty="0"/>
              <a:t> (because </a:t>
            </a:r>
            <a:r>
              <a:rPr lang="en-US" b="1" i="1" dirty="0"/>
              <a:t>E</a:t>
            </a:r>
            <a:r>
              <a:rPr lang="en-US" dirty="0"/>
              <a:t> in the denominator is growing at rate </a:t>
            </a:r>
            <a:r>
              <a:rPr lang="en-US" b="1" i="1" dirty="0"/>
              <a:t>g</a:t>
            </a:r>
            <a:r>
              <a:rPr lang="en-US" dirty="0"/>
              <a:t>).  </a:t>
            </a:r>
          </a:p>
          <a:p>
            <a:r>
              <a:rPr lang="en-US" dirty="0"/>
              <a:t>With this graph, we can do the same policy experiments as in Chapter 8. We can examine the effects of a change in the savings or population growth rates, and the analysis would be much the same. The main difference is that in the steady state, income per worker/capita is growing at rate </a:t>
            </a:r>
            <a:r>
              <a:rPr lang="en-US" b="1" i="1" dirty="0"/>
              <a:t>g</a:t>
            </a:r>
            <a:r>
              <a:rPr lang="en-US" dirty="0"/>
              <a:t> instead of being constant.  </a:t>
            </a:r>
          </a:p>
          <a:p>
            <a:endParaRPr lang="en-US" dirty="0"/>
          </a:p>
        </p:txBody>
      </p:sp>
    </p:spTree>
    <p:extLst>
      <p:ext uri="{BB962C8B-B14F-4D97-AF65-F5344CB8AC3E}">
        <p14:creationId xmlns:p14="http://schemas.microsoft.com/office/powerpoint/2010/main" val="4178089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a:t>Click to edit Master title style</a:t>
            </a:r>
            <a:endParaRPr lang="en-US" dirty="0"/>
          </a:p>
        </p:txBody>
      </p:sp>
    </p:spTree>
    <p:extLst>
      <p:ext uri="{BB962C8B-B14F-4D97-AF65-F5344CB8AC3E}">
        <p14:creationId xmlns:p14="http://schemas.microsoft.com/office/powerpoint/2010/main" val="253566597"/>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dirty="0"/>
              <a:t>Click to edit Master title style</a:t>
            </a:r>
          </a:p>
        </p:txBody>
      </p:sp>
      <p:sp>
        <p:nvSpPr>
          <p:cNvPr id="3" name="Content Placeholder 2"/>
          <p:cNvSpPr>
            <a:spLocks noGrp="1"/>
          </p:cNvSpPr>
          <p:nvPr>
            <p:ph sz="quarter" idx="10"/>
          </p:nvPr>
        </p:nvSpPr>
        <p:spPr>
          <a:xfrm>
            <a:off x="4813300" y="381000"/>
            <a:ext cx="3981076" cy="909918"/>
          </a:xfrm>
        </p:spPr>
        <p:txBody>
          <a:bodyPr/>
          <a:lstStyle/>
          <a:p>
            <a:pPr lvl="0"/>
            <a:endParaRPr lang="en-US" dirty="0"/>
          </a:p>
        </p:txBody>
      </p:sp>
      <p:sp>
        <p:nvSpPr>
          <p:cNvPr id="6" name="Content Placeholder 5"/>
          <p:cNvSpPr>
            <a:spLocks noGrp="1"/>
          </p:cNvSpPr>
          <p:nvPr>
            <p:ph sz="quarter" idx="11"/>
          </p:nvPr>
        </p:nvSpPr>
        <p:spPr>
          <a:xfrm>
            <a:off x="5810250" y="6477000"/>
            <a:ext cx="3333750" cy="338554"/>
          </a:xfrm>
          <a:noFill/>
          <a:ln w="9525">
            <a:noFill/>
            <a:miter lim="800000"/>
            <a:headEnd/>
            <a:tailEnd/>
          </a:ln>
          <a:effectLst/>
        </p:spPr>
        <p:txBody>
          <a:bodyPr wrap="square">
            <a:spAutoFit/>
          </a:bodyPr>
          <a:lstStyle>
            <a:lvl1pPr>
              <a:defRPr lang="en-US" sz="1600" i="1" kern="1200" smtClean="0">
                <a:solidFill>
                  <a:srgbClr val="FFEAD5"/>
                </a:solidFill>
                <a:latin typeface="Arial" panose="020B0604020202020204" pitchFamily="34" charset="0"/>
                <a:cs typeface="Arial" panose="020B0604020202020204" pitchFamily="34" charset="0"/>
              </a:defRPr>
            </a:lvl1pPr>
            <a:lvl2pPr>
              <a:defRPr lang="en-US" sz="1800" kern="1200" smtClean="0">
                <a:solidFill>
                  <a:schemeClr val="tx1"/>
                </a:solidFill>
                <a:latin typeface="+mn-lt"/>
              </a:defRPr>
            </a:lvl2pPr>
            <a:lvl3pPr>
              <a:defRPr lang="en-US" sz="1800" smtClean="0">
                <a:latin typeface="+mn-lt"/>
                <a:cs typeface="+mn-cs"/>
              </a:defRPr>
            </a:lvl3pPr>
            <a:lvl4pPr>
              <a:defRPr lang="en-US" sz="1800" smtClean="0">
                <a:latin typeface="+mn-lt"/>
                <a:cs typeface="+mn-cs"/>
              </a:defRPr>
            </a:lvl4pPr>
            <a:lvl5pPr>
              <a:defRPr lang="en-US" sz="1800">
                <a:latin typeface="+mn-lt"/>
                <a:cs typeface="+mn-cs"/>
              </a:defRPr>
            </a:lvl5pPr>
          </a:lstStyle>
          <a:p>
            <a:pPr lvl="0" algn="ctr" defTabSz="914400" latinLnBrk="0">
              <a:spcBef>
                <a:spcPct val="50000"/>
              </a:spcBef>
            </a:pPr>
            <a:endParaRPr lang="en-US" dirty="0"/>
          </a:p>
        </p:txBody>
      </p:sp>
      <p:sp>
        <p:nvSpPr>
          <p:cNvPr id="5" name="Picture Placeholder 4">
            <a:extLst>
              <a:ext uri="{FF2B5EF4-FFF2-40B4-BE49-F238E27FC236}">
                <a16:creationId xmlns:a16="http://schemas.microsoft.com/office/drawing/2014/main" id="{862D5B62-23AA-43D6-8872-87AF168CFF10}"/>
              </a:ext>
            </a:extLst>
          </p:cNvPr>
          <p:cNvSpPr>
            <a:spLocks noGrp="1"/>
          </p:cNvSpPr>
          <p:nvPr>
            <p:ph type="pic" sz="quarter" idx="12"/>
          </p:nvPr>
        </p:nvSpPr>
        <p:spPr>
          <a:xfrm>
            <a:off x="684213" y="1033463"/>
            <a:ext cx="2033587" cy="1204912"/>
          </a:xfrm>
        </p:spPr>
        <p:txBody>
          <a:bodyPr/>
          <a:lstStyle/>
          <a:p>
            <a:endParaRPr lang="en-US"/>
          </a:p>
        </p:txBody>
      </p:sp>
      <p:sp>
        <p:nvSpPr>
          <p:cNvPr id="8" name="Picture Placeholder 7">
            <a:extLst>
              <a:ext uri="{FF2B5EF4-FFF2-40B4-BE49-F238E27FC236}">
                <a16:creationId xmlns:a16="http://schemas.microsoft.com/office/drawing/2014/main" id="{F217C94C-8F20-4F70-A40A-A05F0B55BBF6}"/>
              </a:ext>
            </a:extLst>
          </p:cNvPr>
          <p:cNvSpPr>
            <a:spLocks noGrp="1"/>
          </p:cNvSpPr>
          <p:nvPr>
            <p:ph type="pic" sz="quarter" idx="13"/>
          </p:nvPr>
        </p:nvSpPr>
        <p:spPr>
          <a:xfrm>
            <a:off x="4813300" y="2538413"/>
            <a:ext cx="3527425" cy="2930525"/>
          </a:xfrm>
        </p:spPr>
        <p:txBody>
          <a:bodyPr/>
          <a:lstStyle/>
          <a:p>
            <a:endParaRPr lang="en-US"/>
          </a:p>
        </p:txBody>
      </p:sp>
    </p:spTree>
    <p:extLst>
      <p:ext uri="{BB962C8B-B14F-4D97-AF65-F5344CB8AC3E}">
        <p14:creationId xmlns:p14="http://schemas.microsoft.com/office/powerpoint/2010/main" val="421864336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
        <p:nvSpPr>
          <p:cNvPr id="5" name="Picture Placeholder 4"/>
          <p:cNvSpPr>
            <a:spLocks noGrp="1"/>
          </p:cNvSpPr>
          <p:nvPr>
            <p:ph type="pic" sz="quarter" idx="12"/>
          </p:nvPr>
        </p:nvSpPr>
        <p:spPr>
          <a:xfrm>
            <a:off x="592138" y="1990725"/>
            <a:ext cx="1504950" cy="2097088"/>
          </a:xfrm>
        </p:spPr>
        <p:txBody>
          <a:bodyPr/>
          <a:lstStyle/>
          <a:p>
            <a:endParaRPr lang="en-US"/>
          </a:p>
        </p:txBody>
      </p:sp>
    </p:spTree>
    <p:extLst>
      <p:ext uri="{BB962C8B-B14F-4D97-AF65-F5344CB8AC3E}">
        <p14:creationId xmlns:p14="http://schemas.microsoft.com/office/powerpoint/2010/main" val="11658730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Tree>
    <p:extLst>
      <p:ext uri="{BB962C8B-B14F-4D97-AF65-F5344CB8AC3E}">
        <p14:creationId xmlns:p14="http://schemas.microsoft.com/office/powerpoint/2010/main" val="277833642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p:bg>
      <p:bgPr>
        <a:gradFill>
          <a:gsLst>
            <a:gs pos="100000">
              <a:srgbClr val="FCC425"/>
            </a:gs>
            <a:gs pos="0">
              <a:srgbClr val="FCC425"/>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 y="230776"/>
            <a:ext cx="8760823" cy="840377"/>
          </a:xfrm>
          <a:prstGeom prst="rect">
            <a:avLst/>
          </a:prstGeom>
          <a:noFill/>
          <a:ln>
            <a:noFill/>
          </a:ln>
          <a:effectLst>
            <a:outerShdw blurRad="63500" sx="102000" sy="102000" algn="ctr" rotWithShape="0">
              <a:prstClr val="black">
                <a:alpha val="40000"/>
              </a:prstClr>
            </a:outerShdw>
          </a:effectLst>
        </p:spPr>
        <p:txBody>
          <a:bodyPr/>
          <a:lstStyle>
            <a:lvl1pPr>
              <a:defRPr b="1">
                <a:solidFill>
                  <a:srgbClr val="006AA9"/>
                </a:solidFill>
                <a:latin typeface="Arial Narrow" panose="020B0606020202030204" pitchFamily="34" charset="0"/>
              </a:defRPr>
            </a:lvl1pPr>
          </a:lstStyle>
          <a:p>
            <a:r>
              <a:rPr lang="en-US"/>
              <a:t>Click to edit Master title style</a:t>
            </a:r>
            <a:endParaRPr lang="en-US" dirty="0"/>
          </a:p>
        </p:txBody>
      </p:sp>
      <p:sp>
        <p:nvSpPr>
          <p:cNvPr id="3" name="Round Same Side Corner Rectangle 2"/>
          <p:cNvSpPr/>
          <p:nvPr/>
        </p:nvSpPr>
        <p:spPr>
          <a:xfrm>
            <a:off x="182880" y="230270"/>
            <a:ext cx="8760823" cy="6475330"/>
          </a:xfrm>
          <a:prstGeom prst="round2Same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6"/>
          <p:cNvSpPr>
            <a:spLocks noGrp="1"/>
          </p:cNvSpPr>
          <p:nvPr>
            <p:ph type="body" sz="quarter" idx="10"/>
          </p:nvPr>
        </p:nvSpPr>
        <p:spPr>
          <a:xfrm>
            <a:off x="346785" y="1178729"/>
            <a:ext cx="8542002" cy="5290070"/>
          </a:xfrm>
          <a:prstGeom prst="rect">
            <a:avLst/>
          </a:prstGeom>
          <a:noFill/>
          <a:ln>
            <a:noFill/>
          </a:ln>
          <a:effectLst>
            <a:outerShdw blurRad="63500" sx="102000" sy="102000" algn="ctr" rotWithShape="0">
              <a:prstClr val="black">
                <a:alpha val="40000"/>
              </a:prstClr>
            </a:outerShdw>
          </a:effectLst>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9" name="Straight Connector 8"/>
          <p:cNvCxnSpPr/>
          <p:nvPr/>
        </p:nvCxnSpPr>
        <p:spPr>
          <a:xfrm>
            <a:off x="182880" y="1124940"/>
            <a:ext cx="8733364" cy="1111"/>
          </a:xfrm>
          <a:prstGeom prst="line">
            <a:avLst/>
          </a:prstGeom>
          <a:ln w="57150">
            <a:solidFill>
              <a:srgbClr val="AF5636"/>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25773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gradFill>
          <a:gsLst>
            <a:gs pos="100000">
              <a:srgbClr val="D1AD63"/>
            </a:gs>
            <a:gs pos="0">
              <a:srgbClr val="DFD3AB"/>
            </a:gs>
          </a:gsLst>
          <a:lin ang="5400000" scaled="1"/>
        </a:gradFill>
        <a:effectLst/>
      </p:bgPr>
    </p:bg>
    <p:spTree>
      <p:nvGrpSpPr>
        <p:cNvPr id="1" name=""/>
        <p:cNvGrpSpPr/>
        <p:nvPr/>
      </p:nvGrpSpPr>
      <p:grpSpPr>
        <a:xfrm>
          <a:off x="0" y="0"/>
          <a:ext cx="0" cy="0"/>
          <a:chOff x="0" y="0"/>
          <a:chExt cx="0" cy="0"/>
        </a:xfrm>
      </p:grpSpPr>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006AA9"/>
                </a:solidFill>
                <a:latin typeface="Arial Narrow" panose="020B0606020202030204" pitchFamily="34" charset="0"/>
              </a:defRPr>
            </a:lvl1pPr>
          </a:lstStyle>
          <a:p>
            <a:r>
              <a:rPr lang="en-US"/>
              <a:t>Click to edit Master title style</a:t>
            </a:r>
            <a:endParaRPr lang="en-US" dirty="0"/>
          </a:p>
        </p:txBody>
      </p:sp>
      <p:sp>
        <p:nvSpPr>
          <p:cNvPr id="18" name="Rectangle 2"/>
          <p:cNvSpPr/>
          <p:nvPr/>
        </p:nvSpPr>
        <p:spPr>
          <a:xfrm>
            <a:off x="80660" y="57663"/>
            <a:ext cx="8890317" cy="1046663"/>
          </a:xfrm>
          <a:custGeom>
            <a:avLst/>
            <a:gdLst>
              <a:gd name="connsiteX0" fmla="*/ 0 w 8890317"/>
              <a:gd name="connsiteY0" fmla="*/ 0 h 972522"/>
              <a:gd name="connsiteX1" fmla="*/ 8890317 w 8890317"/>
              <a:gd name="connsiteY1" fmla="*/ 0 h 972522"/>
              <a:gd name="connsiteX2" fmla="*/ 8890317 w 8890317"/>
              <a:gd name="connsiteY2" fmla="*/ 972522 h 972522"/>
              <a:gd name="connsiteX3" fmla="*/ 0 w 8890317"/>
              <a:gd name="connsiteY3" fmla="*/ 972522 h 972522"/>
              <a:gd name="connsiteX4" fmla="*/ 0 w 8890317"/>
              <a:gd name="connsiteY4" fmla="*/ 0 h 972522"/>
              <a:gd name="connsiteX0" fmla="*/ 0 w 8964458"/>
              <a:gd name="connsiteY0" fmla="*/ 0 h 984879"/>
              <a:gd name="connsiteX1" fmla="*/ 8964458 w 8964458"/>
              <a:gd name="connsiteY1" fmla="*/ 12357 h 984879"/>
              <a:gd name="connsiteX2" fmla="*/ 8964458 w 8964458"/>
              <a:gd name="connsiteY2" fmla="*/ 984879 h 984879"/>
              <a:gd name="connsiteX3" fmla="*/ 74141 w 8964458"/>
              <a:gd name="connsiteY3" fmla="*/ 984879 h 984879"/>
              <a:gd name="connsiteX4" fmla="*/ 0 w 8964458"/>
              <a:gd name="connsiteY4" fmla="*/ 0 h 984879"/>
              <a:gd name="connsiteX0" fmla="*/ 0 w 8964458"/>
              <a:gd name="connsiteY0" fmla="*/ 0 h 997236"/>
              <a:gd name="connsiteX1" fmla="*/ 8964458 w 8964458"/>
              <a:gd name="connsiteY1" fmla="*/ 12357 h 997236"/>
              <a:gd name="connsiteX2" fmla="*/ 8964458 w 8964458"/>
              <a:gd name="connsiteY2" fmla="*/ 984879 h 997236"/>
              <a:gd name="connsiteX3" fmla="*/ 160638 w 8964458"/>
              <a:gd name="connsiteY3" fmla="*/ 997236 h 997236"/>
              <a:gd name="connsiteX4" fmla="*/ 0 w 8964458"/>
              <a:gd name="connsiteY4" fmla="*/ 0 h 997236"/>
              <a:gd name="connsiteX0" fmla="*/ 0 w 8964458"/>
              <a:gd name="connsiteY0" fmla="*/ 49427 h 1046663"/>
              <a:gd name="connsiteX1" fmla="*/ 8655539 w 8964458"/>
              <a:gd name="connsiteY1" fmla="*/ 0 h 1046663"/>
              <a:gd name="connsiteX2" fmla="*/ 8964458 w 8964458"/>
              <a:gd name="connsiteY2" fmla="*/ 1034306 h 1046663"/>
              <a:gd name="connsiteX3" fmla="*/ 160638 w 8964458"/>
              <a:gd name="connsiteY3" fmla="*/ 1046663 h 1046663"/>
              <a:gd name="connsiteX4" fmla="*/ 0 w 8964458"/>
              <a:gd name="connsiteY4" fmla="*/ 49427 h 1046663"/>
              <a:gd name="connsiteX0" fmla="*/ 0 w 8890317"/>
              <a:gd name="connsiteY0" fmla="*/ 49427 h 1046663"/>
              <a:gd name="connsiteX1" fmla="*/ 8655539 w 8890317"/>
              <a:gd name="connsiteY1" fmla="*/ 0 h 1046663"/>
              <a:gd name="connsiteX2" fmla="*/ 8890317 w 8890317"/>
              <a:gd name="connsiteY2" fmla="*/ 1046663 h 1046663"/>
              <a:gd name="connsiteX3" fmla="*/ 160638 w 8890317"/>
              <a:gd name="connsiteY3" fmla="*/ 1046663 h 1046663"/>
              <a:gd name="connsiteX4" fmla="*/ 0 w 8890317"/>
              <a:gd name="connsiteY4" fmla="*/ 49427 h 1046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0317" h="1046663">
                <a:moveTo>
                  <a:pt x="0" y="49427"/>
                </a:moveTo>
                <a:lnTo>
                  <a:pt x="8655539" y="0"/>
                </a:lnTo>
                <a:lnTo>
                  <a:pt x="8890317" y="1046663"/>
                </a:lnTo>
                <a:lnTo>
                  <a:pt x="160638" y="1046663"/>
                </a:lnTo>
                <a:lnTo>
                  <a:pt x="0" y="494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flipH="1">
            <a:off x="0" y="119448"/>
            <a:ext cx="8734679" cy="0"/>
          </a:xfrm>
          <a:prstGeom prst="line">
            <a:avLst/>
          </a:prstGeom>
          <a:ln w="57150">
            <a:solidFill>
              <a:srgbClr val="E4EDD7"/>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9637" y="1112108"/>
            <a:ext cx="8624103" cy="560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204281" y="6712695"/>
            <a:ext cx="8709459" cy="0"/>
          </a:xfrm>
          <a:prstGeom prst="line">
            <a:avLst/>
          </a:prstGeom>
          <a:ln w="57150">
            <a:solidFill>
              <a:srgbClr val="E4EDD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913740" y="1104327"/>
            <a:ext cx="1660" cy="5608368"/>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8" idx="0"/>
          </p:cNvCxnSpPr>
          <p:nvPr/>
        </p:nvCxnSpPr>
        <p:spPr>
          <a:xfrm>
            <a:off x="80660" y="107090"/>
            <a:ext cx="207318" cy="1005018"/>
          </a:xfrm>
          <a:prstGeom prst="line">
            <a:avLst/>
          </a:prstGeom>
          <a:ln w="57150">
            <a:solidFill>
              <a:srgbClr val="E4EDD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8" idx="1"/>
          </p:cNvCxnSpPr>
          <p:nvPr/>
        </p:nvCxnSpPr>
        <p:spPr>
          <a:xfrm>
            <a:off x="8736199" y="57663"/>
            <a:ext cx="177541" cy="1054445"/>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4" name="Straight Connector 3"/>
          <p:cNvCxnSpPr/>
          <p:nvPr/>
        </p:nvCxnSpPr>
        <p:spPr>
          <a:xfrm flipH="1">
            <a:off x="287978" y="1091970"/>
            <a:ext cx="1660" cy="5620725"/>
          </a:xfrm>
          <a:prstGeom prst="line">
            <a:avLst/>
          </a:prstGeom>
          <a:ln w="57150">
            <a:solidFill>
              <a:srgbClr val="E4EDD7"/>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8" idx="3"/>
            <a:endCxn id="18" idx="2"/>
          </p:cNvCxnSpPr>
          <p:nvPr/>
        </p:nvCxnSpPr>
        <p:spPr>
          <a:xfrm>
            <a:off x="241298" y="1104326"/>
            <a:ext cx="8729679" cy="0"/>
          </a:xfrm>
          <a:prstGeom prst="line">
            <a:avLst/>
          </a:prstGeom>
          <a:ln w="57150">
            <a:solidFill>
              <a:srgbClr val="3D666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A63BD288-F21D-463B-9901-79FCB97DFFB6}"/>
              </a:ext>
            </a:extLst>
          </p:cNvPr>
          <p:cNvSpPr>
            <a:spLocks noGrp="1"/>
          </p:cNvSpPr>
          <p:nvPr>
            <p:ph type="body" sz="quarter" idx="11"/>
          </p:nvPr>
        </p:nvSpPr>
        <p:spPr>
          <a:xfrm>
            <a:off x="489397" y="154547"/>
            <a:ext cx="8229153" cy="837642"/>
          </a:xfrm>
        </p:spPr>
        <p:txBody>
          <a:bodyPr anchor="ctr"/>
          <a:lstStyle>
            <a:lvl1pPr>
              <a:defRPr sz="2800" b="1">
                <a:solidFill>
                  <a:srgbClr val="A85232"/>
                </a:solidFill>
                <a:latin typeface="Arial Narrow" panose="020B0606020202030204" pitchFamily="34" charset="0"/>
              </a:defRPr>
            </a:lvl1pPr>
          </a:lstStyle>
          <a:p>
            <a:pPr lvl="0"/>
            <a:r>
              <a:rPr lang="en-US"/>
              <a:t>Edit Master text styles</a:t>
            </a:r>
          </a:p>
        </p:txBody>
      </p:sp>
      <p:sp>
        <p:nvSpPr>
          <p:cNvPr id="3" name="Content Placeholder 2"/>
          <p:cNvSpPr>
            <a:spLocks noGrp="1"/>
          </p:cNvSpPr>
          <p:nvPr>
            <p:ph sz="quarter" idx="12"/>
          </p:nvPr>
        </p:nvSpPr>
        <p:spPr>
          <a:xfrm>
            <a:off x="496888" y="4154488"/>
            <a:ext cx="8328025" cy="2219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p:cNvSpPr>
            <a:spLocks noGrp="1"/>
          </p:cNvSpPr>
          <p:nvPr>
            <p:ph type="pic" sz="quarter" idx="13"/>
          </p:nvPr>
        </p:nvSpPr>
        <p:spPr>
          <a:xfrm>
            <a:off x="5338763" y="1774825"/>
            <a:ext cx="2944812" cy="1290638"/>
          </a:xfrm>
        </p:spPr>
        <p:txBody>
          <a:bodyPr/>
          <a:lstStyle/>
          <a:p>
            <a:endParaRPr lang="en-US"/>
          </a:p>
        </p:txBody>
      </p:sp>
      <p:sp>
        <p:nvSpPr>
          <p:cNvPr id="11" name="Table Placeholder 10"/>
          <p:cNvSpPr>
            <a:spLocks noGrp="1"/>
          </p:cNvSpPr>
          <p:nvPr>
            <p:ph type="tbl" sz="quarter" idx="14"/>
          </p:nvPr>
        </p:nvSpPr>
        <p:spPr>
          <a:xfrm>
            <a:off x="5203825" y="3362325"/>
            <a:ext cx="3187700" cy="1182688"/>
          </a:xfrm>
        </p:spPr>
        <p:txBody>
          <a:bodyPr/>
          <a:lstStyle/>
          <a:p>
            <a:endParaRPr lang="en-US"/>
          </a:p>
        </p:txBody>
      </p:sp>
    </p:spTree>
    <p:extLst>
      <p:ext uri="{BB962C8B-B14F-4D97-AF65-F5344CB8AC3E}">
        <p14:creationId xmlns:p14="http://schemas.microsoft.com/office/powerpoint/2010/main" val="324378908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licker Question">
    <p:bg>
      <p:bgPr>
        <a:gradFill>
          <a:gsLst>
            <a:gs pos="100000">
              <a:srgbClr val="2D552D"/>
            </a:gs>
            <a:gs pos="0">
              <a:srgbClr val="AF5636"/>
            </a:gs>
          </a:gsLst>
          <a:lin ang="5400000" scaled="1"/>
        </a:gradFill>
        <a:effectLst/>
      </p:bgPr>
    </p:bg>
    <p:spTree>
      <p:nvGrpSpPr>
        <p:cNvPr id="1" name=""/>
        <p:cNvGrpSpPr/>
        <p:nvPr/>
      </p:nvGrpSpPr>
      <p:grpSpPr>
        <a:xfrm>
          <a:off x="0" y="0"/>
          <a:ext cx="0" cy="0"/>
          <a:chOff x="0" y="0"/>
          <a:chExt cx="0" cy="0"/>
        </a:xfrm>
      </p:grpSpPr>
      <p:sp>
        <p:nvSpPr>
          <p:cNvPr id="19" name="Rectangle 18"/>
          <p:cNvSpPr/>
          <p:nvPr/>
        </p:nvSpPr>
        <p:spPr>
          <a:xfrm>
            <a:off x="289637" y="152400"/>
            <a:ext cx="8624103" cy="656029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A85232"/>
                </a:solidFill>
                <a:latin typeface="Arial Narrow" panose="020B0606020202030204" pitchFamily="34" charset="0"/>
              </a:defRPr>
            </a:lvl1pPr>
          </a:lstStyle>
          <a:p>
            <a:r>
              <a:rPr lang="en-US"/>
              <a:t>Click to edit Master title style</a:t>
            </a:r>
            <a:endParaRPr lang="en-US" dirty="0"/>
          </a:p>
        </p:txBody>
      </p: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668083636"/>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100000">
              <a:srgbClr val="2D552D"/>
            </a:gs>
            <a:gs pos="0">
              <a:srgbClr val="131B1A"/>
            </a:gs>
          </a:gsLst>
          <a:lin ang="5400000" scaled="1"/>
        </a:gradFill>
        <a:effectLst/>
      </p:bgPr>
    </p:bg>
    <p:spTree>
      <p:nvGrpSpPr>
        <p:cNvPr id="1" name=""/>
        <p:cNvGrpSpPr/>
        <p:nvPr/>
      </p:nvGrpSpPr>
      <p:grpSpPr>
        <a:xfrm>
          <a:off x="0" y="0"/>
          <a:ext cx="0" cy="0"/>
          <a:chOff x="0" y="0"/>
          <a:chExt cx="0" cy="0"/>
        </a:xfrm>
      </p:grpSpPr>
      <p:sp>
        <p:nvSpPr>
          <p:cNvPr id="3" name="Rounded Rectangle 2"/>
          <p:cNvSpPr/>
          <p:nvPr/>
        </p:nvSpPr>
        <p:spPr>
          <a:xfrm>
            <a:off x="198531" y="148046"/>
            <a:ext cx="8764353" cy="6583680"/>
          </a:xfrm>
          <a:prstGeom prst="roundRect">
            <a:avLst/>
          </a:prstGeom>
          <a:solidFill>
            <a:schemeClr val="bg1"/>
          </a:solidFill>
          <a:ln w="57150">
            <a:solidFill>
              <a:srgbClr val="A852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AA9"/>
              </a:solidFill>
            </a:endParaRPr>
          </a:p>
        </p:txBody>
      </p:sp>
      <p:sp>
        <p:nvSpPr>
          <p:cNvPr id="2" name="Title 1"/>
          <p:cNvSpPr>
            <a:spLocks noGrp="1"/>
          </p:cNvSpPr>
          <p:nvPr>
            <p:ph type="title"/>
          </p:nvPr>
        </p:nvSpPr>
        <p:spPr>
          <a:xfrm>
            <a:off x="513804" y="148046"/>
            <a:ext cx="8133805" cy="762000"/>
          </a:xfrm>
          <a:noFill/>
        </p:spPr>
        <p:txBody>
          <a:bodyPr anchor="t"/>
          <a:lstStyle>
            <a:lvl1pPr algn="ctr">
              <a:defRPr sz="2800">
                <a:solidFill>
                  <a:srgbClr val="A85232"/>
                </a:solidFill>
                <a:latin typeface="Arial Narrow" panose="020B0606020202030204" pitchFamily="34" charset="0"/>
              </a:defRPr>
            </a:lvl1pPr>
          </a:lstStyle>
          <a:p>
            <a:r>
              <a:rPr lang="en-US"/>
              <a:t>Click to edit Master title style</a:t>
            </a:r>
            <a:endParaRPr lang="en-US" dirty="0"/>
          </a:p>
        </p:txBody>
      </p:sp>
      <p:sp>
        <p:nvSpPr>
          <p:cNvPr id="5" name="Content Placeholder 4"/>
          <p:cNvSpPr>
            <a:spLocks noGrp="1"/>
          </p:cNvSpPr>
          <p:nvPr>
            <p:ph sz="quarter" idx="10"/>
          </p:nvPr>
        </p:nvSpPr>
        <p:spPr>
          <a:xfrm>
            <a:off x="484188" y="1143000"/>
            <a:ext cx="8121650" cy="1573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p:cNvSpPr>
            <a:spLocks noGrp="1"/>
          </p:cNvSpPr>
          <p:nvPr>
            <p:ph sz="quarter" idx="11"/>
          </p:nvPr>
        </p:nvSpPr>
        <p:spPr>
          <a:xfrm>
            <a:off x="496888" y="5270500"/>
            <a:ext cx="8177212" cy="98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p:cNvSpPr>
            <a:spLocks noGrp="1"/>
          </p:cNvSpPr>
          <p:nvPr>
            <p:ph type="pic" sz="quarter" idx="12"/>
          </p:nvPr>
        </p:nvSpPr>
        <p:spPr>
          <a:xfrm>
            <a:off x="698500" y="2890838"/>
            <a:ext cx="4021138" cy="1828800"/>
          </a:xfrm>
        </p:spPr>
        <p:txBody>
          <a:bodyPr/>
          <a:lstStyle/>
          <a:p>
            <a:endParaRPr lang="en-US"/>
          </a:p>
        </p:txBody>
      </p:sp>
      <p:sp>
        <p:nvSpPr>
          <p:cNvPr id="11" name="Picture Placeholder 10"/>
          <p:cNvSpPr>
            <a:spLocks noGrp="1"/>
          </p:cNvSpPr>
          <p:nvPr>
            <p:ph type="pic" sz="quarter" idx="13"/>
          </p:nvPr>
        </p:nvSpPr>
        <p:spPr>
          <a:xfrm>
            <a:off x="5149850" y="2959100"/>
            <a:ext cx="3187700" cy="658813"/>
          </a:xfrm>
        </p:spPr>
        <p:txBody>
          <a:bodyPr/>
          <a:lstStyle/>
          <a:p>
            <a:endParaRPr lang="en-US"/>
          </a:p>
        </p:txBody>
      </p:sp>
      <p:sp>
        <p:nvSpPr>
          <p:cNvPr id="13" name="Table Placeholder 12"/>
          <p:cNvSpPr>
            <a:spLocks noGrp="1"/>
          </p:cNvSpPr>
          <p:nvPr>
            <p:ph type="tbl" sz="quarter" idx="14"/>
          </p:nvPr>
        </p:nvSpPr>
        <p:spPr>
          <a:xfrm>
            <a:off x="5029200" y="3819525"/>
            <a:ext cx="3738563" cy="941388"/>
          </a:xfrm>
        </p:spPr>
        <p:txBody>
          <a:bodyPr/>
          <a:lstStyle/>
          <a:p>
            <a:endParaRPr lang="en-US"/>
          </a:p>
        </p:txBody>
      </p:sp>
    </p:spTree>
    <p:extLst>
      <p:ext uri="{BB962C8B-B14F-4D97-AF65-F5344CB8AC3E}">
        <p14:creationId xmlns:p14="http://schemas.microsoft.com/office/powerpoint/2010/main" val="176359966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estions">
    <p:bg>
      <p:bgPr>
        <a:gradFill>
          <a:gsLst>
            <a:gs pos="100000">
              <a:srgbClr val="006AA9"/>
            </a:gs>
            <a:gs pos="0">
              <a:srgbClr val="3D6667"/>
            </a:gs>
          </a:gsLst>
          <a:lin ang="5400000" scaled="1"/>
        </a:gradFill>
        <a:effectLst/>
      </p:bgPr>
    </p:bg>
    <p:spTree>
      <p:nvGrpSpPr>
        <p:cNvPr id="1" name=""/>
        <p:cNvGrpSpPr/>
        <p:nvPr/>
      </p:nvGrpSpPr>
      <p:grpSpPr>
        <a:xfrm>
          <a:off x="0" y="0"/>
          <a:ext cx="0" cy="0"/>
          <a:chOff x="0" y="0"/>
          <a:chExt cx="0" cy="0"/>
        </a:xfrm>
      </p:grpSpPr>
      <p:sp>
        <p:nvSpPr>
          <p:cNvPr id="9" name="Bevel 8"/>
          <p:cNvSpPr/>
          <p:nvPr/>
        </p:nvSpPr>
        <p:spPr>
          <a:xfrm>
            <a:off x="0" y="0"/>
            <a:ext cx="9144000" cy="6858000"/>
          </a:xfrm>
          <a:prstGeom prst="bevel">
            <a:avLst/>
          </a:prstGeom>
          <a:gradFill>
            <a:gsLst>
              <a:gs pos="100000">
                <a:srgbClr val="7C634D"/>
              </a:gs>
              <a:gs pos="0">
                <a:srgbClr val="9E263D"/>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 name="Straight Connector 4"/>
          <p:cNvCxnSpPr/>
          <p:nvPr/>
        </p:nvCxnSpPr>
        <p:spPr>
          <a:xfrm>
            <a:off x="2347784" y="2260933"/>
            <a:ext cx="5074992" cy="0"/>
          </a:xfrm>
          <a:prstGeom prst="line">
            <a:avLst/>
          </a:prstGeom>
          <a:ln w="5715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38200" y="838200"/>
            <a:ext cx="74676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p:nvPr>
        </p:nvSpPr>
        <p:spPr>
          <a:xfrm>
            <a:off x="1646704" y="2640071"/>
            <a:ext cx="5776071" cy="2752200"/>
          </a:xfrm>
          <a:noFill/>
          <a:ln>
            <a:noFill/>
          </a:ln>
        </p:spPr>
        <p:txBody>
          <a:bodyPr vert="horz" wrap="square" lIns="91440" tIns="45720" rIns="91440" bIns="45720" numCol="1" anchor="ctr" anchorCtr="0" compatLnSpc="1">
            <a:prstTxWarp prst="textNoShape">
              <a:avLst/>
            </a:prstTxWarp>
          </a:bodyPr>
          <a:lstStyle>
            <a:lvl1pPr>
              <a:lnSpc>
                <a:spcPts val="2800"/>
              </a:lnSpc>
              <a:spcAft>
                <a:spcPts val="1800"/>
              </a:spcAft>
              <a:defRPr lang="en-US" sz="2800" b="1" smtClean="0">
                <a:solidFill>
                  <a:srgbClr val="0067B3"/>
                </a:solidFill>
                <a:latin typeface="Arial Narrow" panose="020B0606020202030204" pitchFamily="34" charset="0"/>
              </a:defRPr>
            </a:lvl1pPr>
            <a:lvl2pPr>
              <a:defRPr lang="en-US" smtClean="0">
                <a:solidFill>
                  <a:schemeClr val="bg1"/>
                </a:solidFill>
              </a:defRPr>
            </a:lvl2pPr>
            <a:lvl3pPr>
              <a:defRPr lang="en-US" sz="2400" smtClean="0">
                <a:solidFill>
                  <a:schemeClr val="bg1"/>
                </a:solidFill>
              </a:defRPr>
            </a:lvl3pPr>
            <a:lvl4pPr>
              <a:defRPr lang="en-US" smtClean="0">
                <a:solidFill>
                  <a:schemeClr val="bg1"/>
                </a:solidFill>
              </a:defRPr>
            </a:lvl4pPr>
            <a:lvl5pPr>
              <a:defRPr lang="en-US">
                <a:solidFill>
                  <a:schemeClr val="bg1"/>
                </a:solidFill>
              </a:defRPr>
            </a:lvl5pPr>
          </a:lstStyle>
          <a:p>
            <a:pPr lvl="0" algn="ctr">
              <a:lnSpc>
                <a:spcPts val="2400"/>
              </a:lnSpc>
              <a:spcBef>
                <a:spcPts val="0"/>
              </a:spcBef>
              <a:spcAft>
                <a:spcPts val="600"/>
              </a:spcAft>
              <a:buFont typeface="Arial" panose="020B0604020202020204" pitchFamily="34" charset="0"/>
            </a:pPr>
            <a:r>
              <a:rPr lang="en-US"/>
              <a:t>Edit Master text styles</a:t>
            </a:r>
          </a:p>
        </p:txBody>
      </p:sp>
      <p:sp>
        <p:nvSpPr>
          <p:cNvPr id="6" name="Title 5"/>
          <p:cNvSpPr>
            <a:spLocks noGrp="1"/>
          </p:cNvSpPr>
          <p:nvPr>
            <p:ph type="title"/>
          </p:nvPr>
        </p:nvSpPr>
        <p:spPr>
          <a:xfrm>
            <a:off x="2557474" y="1774219"/>
            <a:ext cx="5174586" cy="486714"/>
          </a:xfrm>
        </p:spPr>
        <p:txBody>
          <a:bodyPr/>
          <a:lstStyle>
            <a:lvl1pPr algn="l">
              <a:defRPr>
                <a:solidFill>
                  <a:srgbClr val="0067B3"/>
                </a:solidFill>
                <a:latin typeface="Arial Narrow" panose="020B0606020202030204" pitchFamily="34" charset="0"/>
              </a:defRPr>
            </a:lvl1pPr>
          </a:lstStyle>
          <a:p>
            <a:r>
              <a:rPr lang="en-US"/>
              <a:t>Click to edit Master 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835" y="1605556"/>
            <a:ext cx="1164437" cy="1310754"/>
          </a:xfrm>
          <a:prstGeom prst="rect">
            <a:avLst/>
          </a:prstGeom>
        </p:spPr>
      </p:pic>
    </p:spTree>
    <p:extLst>
      <p:ext uri="{BB962C8B-B14F-4D97-AF65-F5344CB8AC3E}">
        <p14:creationId xmlns:p14="http://schemas.microsoft.com/office/powerpoint/2010/main" val="43580597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4647753"/>
      </p:ext>
    </p:extLst>
  </p:cSld>
  <p:clrMapOvr>
    <a:masterClrMapping/>
  </p:clrMapOvr>
  <p:transition>
    <p:wipe dir="r"/>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vl1pPr>
          </a:lstStyle>
          <a:p>
            <a:pPr>
              <a:defRPr/>
            </a:pPr>
            <a:r>
              <a:rPr lang="en-US" dirty="0"/>
              <a:t>CHAPTER 8</a:t>
            </a:r>
            <a:r>
              <a:rPr lang="en-US" sz="2200" dirty="0"/>
              <a:t>   Economic Growth II</a:t>
            </a:r>
          </a:p>
        </p:txBody>
      </p:sp>
    </p:spTree>
    <p:extLst>
      <p:ext uri="{BB962C8B-B14F-4D97-AF65-F5344CB8AC3E}">
        <p14:creationId xmlns:p14="http://schemas.microsoft.com/office/powerpoint/2010/main" val="205978915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spcBef>
                <a:spcPts val="0"/>
              </a:spcBef>
            </a:pPr>
            <a:r>
              <a:rPr lang="en-US" dirty="0"/>
              <a:t>Click to edit Master text style</a:t>
            </a:r>
          </a:p>
          <a:p>
            <a:pPr lvl="1">
              <a:buClr>
                <a:srgbClr val="7C634D"/>
              </a:buClr>
            </a:pPr>
            <a:r>
              <a:rPr lang="en-US" dirty="0"/>
              <a:t>Second level</a:t>
            </a:r>
          </a:p>
          <a:p>
            <a:pPr lvl="2">
              <a:buSzPct val="75000"/>
              <a:buFont typeface="Wingdings" panose="05000000000000000000" pitchFamily="2" charset="2"/>
              <a:buChar char="§"/>
            </a:pPr>
            <a:r>
              <a:rPr lang="en-US" dirty="0"/>
              <a:t>Third level</a:t>
            </a:r>
          </a:p>
          <a:p>
            <a:pPr lvl="4">
              <a:buClr>
                <a:srgbClr val="7C634D"/>
              </a:buClr>
            </a:pPr>
            <a:r>
              <a:rPr lang="en-US" dirty="0"/>
              <a:t>Fourth Level</a:t>
            </a:r>
          </a:p>
        </p:txBody>
      </p:sp>
      <p:sp>
        <p:nvSpPr>
          <p:cNvPr id="1026" name="Title Placeholder 1"/>
          <p:cNvSpPr>
            <a:spLocks noGrp="1"/>
          </p:cNvSpPr>
          <p:nvPr>
            <p:ph type="title"/>
          </p:nvPr>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4" name="Rectangle 10">
            <a:extLst>
              <a:ext uri="{FF2B5EF4-FFF2-40B4-BE49-F238E27FC236}">
                <a16:creationId xmlns:a16="http://schemas.microsoft.com/office/drawing/2014/main" id="{CA7BE932-3FA3-4689-9B4F-7AF646CC8596}"/>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3</a:t>
            </a:r>
            <a:r>
              <a:rPr lang="en-US" sz="1700" dirty="0">
                <a:solidFill>
                  <a:srgbClr val="198A46"/>
                </a:solidFill>
                <a:cs typeface="+mn-cs"/>
              </a:rPr>
              <a:t>  </a:t>
            </a:r>
            <a:r>
              <a:rPr lang="en-US" sz="2100" dirty="0">
                <a:solidFill>
                  <a:srgbClr val="198A46"/>
                </a:solidFill>
                <a:cs typeface="+mn-cs"/>
              </a:rPr>
              <a:t>National Income</a:t>
            </a:r>
          </a:p>
        </p:txBody>
      </p:sp>
      <p:sp>
        <p:nvSpPr>
          <p:cNvPr id="5" name="Rectangle 10">
            <a:extLst>
              <a:ext uri="{FF2B5EF4-FFF2-40B4-BE49-F238E27FC236}">
                <a16:creationId xmlns:a16="http://schemas.microsoft.com/office/drawing/2014/main" id="{20290441-3196-447C-9BF3-1C87E3CF2A73}"/>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a:t>
            </a:r>
            <a:r>
              <a:rPr lang="en-US" sz="1700" dirty="0">
                <a:solidFill>
                  <a:srgbClr val="198A46"/>
                </a:solidFill>
                <a:cs typeface="+mn-cs"/>
              </a:rPr>
              <a:t> </a:t>
            </a:r>
            <a:r>
              <a:rPr lang="en-US" sz="2100" dirty="0">
                <a:solidFill>
                  <a:srgbClr val="198A46"/>
                </a:solidFill>
                <a:cs typeface="+mn-cs"/>
              </a:rPr>
              <a:t>The Science of Macroeconomics</a:t>
            </a:r>
          </a:p>
        </p:txBody>
      </p:sp>
      <p:sp>
        <p:nvSpPr>
          <p:cNvPr id="6" name="Rectangle 10">
            <a:extLst>
              <a:ext uri="{FF2B5EF4-FFF2-40B4-BE49-F238E27FC236}">
                <a16:creationId xmlns:a16="http://schemas.microsoft.com/office/drawing/2014/main" id="{EA410FDF-CF9C-45CA-808D-BB59264264D4}"/>
              </a:ext>
            </a:extLst>
          </p:cNvPr>
          <p:cNvSpPr>
            <a:spLocks noChangeArrowheads="1"/>
          </p:cNvSpPr>
          <p:nvPr userDrawn="1"/>
        </p:nvSpPr>
        <p:spPr bwMode="auto">
          <a:xfrm>
            <a:off x="122238" y="6305550"/>
            <a:ext cx="7480300" cy="415498"/>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9</a:t>
            </a:r>
            <a:r>
              <a:rPr lang="en-US" sz="1700" dirty="0">
                <a:solidFill>
                  <a:srgbClr val="198A46"/>
                </a:solidFill>
                <a:cs typeface="+mn-cs"/>
              </a:rPr>
              <a:t>    </a:t>
            </a:r>
            <a:r>
              <a:rPr lang="en-US" sz="2100" dirty="0">
                <a:solidFill>
                  <a:srgbClr val="198A46"/>
                </a:solidFill>
                <a:cs typeface="+mn-cs"/>
              </a:rPr>
              <a:t>Economic</a:t>
            </a:r>
            <a:r>
              <a:rPr lang="en-US" sz="2100" baseline="0" dirty="0">
                <a:solidFill>
                  <a:srgbClr val="198A46"/>
                </a:solidFill>
                <a:cs typeface="+mn-cs"/>
              </a:rPr>
              <a:t> Growth II</a:t>
            </a:r>
            <a:endParaRPr lang="en-US" sz="2100" dirty="0">
              <a:solidFill>
                <a:srgbClr val="198A46"/>
              </a:solidFill>
              <a:cs typeface="+mn-cs"/>
            </a:endParaRPr>
          </a:p>
        </p:txBody>
      </p:sp>
    </p:spTree>
    <p:extLst>
      <p:ext uri="{BB962C8B-B14F-4D97-AF65-F5344CB8AC3E}">
        <p14:creationId xmlns:p14="http://schemas.microsoft.com/office/powerpoint/2010/main" val="3230752644"/>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2" r:id="rId9"/>
    <p:sldLayoutId id="2147483823" r:id="rId10"/>
    <p:sldLayoutId id="2147483824" r:id="rId11"/>
  </p:sldLayoutIdLst>
  <p:transition>
    <p:wipe dir="r"/>
  </p:transition>
  <p:hf sldNum="0" hdr="0" dt="0"/>
  <p:txStyles>
    <p:titleStyle>
      <a:lvl1pPr algn="ctr" rtl="0" eaLnBrk="1" fontAlgn="base" hangingPunct="1">
        <a:spcBef>
          <a:spcPct val="0"/>
        </a:spcBef>
        <a:spcAft>
          <a:spcPct val="0"/>
        </a:spcAft>
        <a:defRPr lang="en-US" sz="2800" b="1" kern="1200">
          <a:solidFill>
            <a:srgbClr val="0067B3"/>
          </a:solidFill>
          <a:latin typeface="Arial Narrow" panose="020B0606020202030204" pitchFamily="34" charset="0"/>
          <a:ea typeface="+mj-ea"/>
          <a:cs typeface="Arial" pitchFamily="34" charset="0"/>
        </a:defRPr>
      </a:lvl1pPr>
      <a:lvl2pPr algn="ctr" rtl="0" eaLnBrk="1" fontAlgn="base" hangingPunct="1">
        <a:spcBef>
          <a:spcPct val="0"/>
        </a:spcBef>
        <a:spcAft>
          <a:spcPct val="0"/>
        </a:spcAft>
        <a:defRPr sz="3200" b="1">
          <a:solidFill>
            <a:srgbClr val="330066"/>
          </a:solidFill>
          <a:latin typeface="Arial" pitchFamily="34" charset="0"/>
          <a:cs typeface="Arial" pitchFamily="34" charset="0"/>
        </a:defRPr>
      </a:lvl2pPr>
      <a:lvl3pPr algn="ctr" rtl="0" eaLnBrk="1" fontAlgn="base" hangingPunct="1">
        <a:spcBef>
          <a:spcPct val="0"/>
        </a:spcBef>
        <a:spcAft>
          <a:spcPct val="0"/>
        </a:spcAft>
        <a:defRPr sz="3200" b="1">
          <a:solidFill>
            <a:srgbClr val="330066"/>
          </a:solidFill>
          <a:latin typeface="Arial" pitchFamily="34" charset="0"/>
          <a:cs typeface="Arial" pitchFamily="34" charset="0"/>
        </a:defRPr>
      </a:lvl3pPr>
      <a:lvl4pPr algn="ctr" rtl="0" eaLnBrk="1" fontAlgn="base" hangingPunct="1">
        <a:spcBef>
          <a:spcPct val="0"/>
        </a:spcBef>
        <a:spcAft>
          <a:spcPct val="0"/>
        </a:spcAft>
        <a:defRPr sz="3200" b="1">
          <a:solidFill>
            <a:srgbClr val="330066"/>
          </a:solidFill>
          <a:latin typeface="Arial" pitchFamily="34" charset="0"/>
          <a:cs typeface="Arial" pitchFamily="34" charset="0"/>
        </a:defRPr>
      </a:lvl4pPr>
      <a:lvl5pPr algn="ctr" rtl="0" eaLnBrk="1" fontAlgn="base" hangingPunct="1">
        <a:spcBef>
          <a:spcPct val="0"/>
        </a:spcBef>
        <a:spcAft>
          <a:spcPct val="0"/>
        </a:spcAft>
        <a:defRPr sz="3200" b="1">
          <a:solidFill>
            <a:srgbClr val="330066"/>
          </a:solidFill>
          <a:latin typeface="Arial" pitchFamily="34" charset="0"/>
          <a:cs typeface="Arial" pitchFamily="34" charset="0"/>
        </a:defRPr>
      </a:lvl5pPr>
      <a:lvl6pPr marL="457200" algn="ctr" rtl="0" eaLnBrk="1" fontAlgn="base" hangingPunct="1">
        <a:spcBef>
          <a:spcPct val="0"/>
        </a:spcBef>
        <a:spcAft>
          <a:spcPct val="0"/>
        </a:spcAft>
        <a:defRPr sz="3200" b="1">
          <a:solidFill>
            <a:srgbClr val="330066"/>
          </a:solidFill>
          <a:latin typeface="Arial" pitchFamily="34" charset="0"/>
          <a:cs typeface="Arial" pitchFamily="34" charset="0"/>
        </a:defRPr>
      </a:lvl6pPr>
      <a:lvl7pPr marL="914400" algn="ctr" rtl="0" eaLnBrk="1" fontAlgn="base" hangingPunct="1">
        <a:spcBef>
          <a:spcPct val="0"/>
        </a:spcBef>
        <a:spcAft>
          <a:spcPct val="0"/>
        </a:spcAft>
        <a:defRPr sz="3200" b="1">
          <a:solidFill>
            <a:srgbClr val="330066"/>
          </a:solidFill>
          <a:latin typeface="Arial" pitchFamily="34" charset="0"/>
          <a:cs typeface="Arial" pitchFamily="34" charset="0"/>
        </a:defRPr>
      </a:lvl7pPr>
      <a:lvl8pPr marL="1371600" algn="ctr" rtl="0" eaLnBrk="1" fontAlgn="base" hangingPunct="1">
        <a:spcBef>
          <a:spcPct val="0"/>
        </a:spcBef>
        <a:spcAft>
          <a:spcPct val="0"/>
        </a:spcAft>
        <a:defRPr sz="3200" b="1">
          <a:solidFill>
            <a:srgbClr val="330066"/>
          </a:solidFill>
          <a:latin typeface="Arial" pitchFamily="34" charset="0"/>
          <a:cs typeface="Arial" pitchFamily="34" charset="0"/>
        </a:defRPr>
      </a:lvl8pPr>
      <a:lvl9pPr marL="1828800" algn="ctr" rtl="0" eaLnBrk="1" fontAlgn="base" hangingPunct="1">
        <a:spcBef>
          <a:spcPct val="0"/>
        </a:spcBef>
        <a:spcAft>
          <a:spcPct val="0"/>
        </a:spcAft>
        <a:defRPr sz="3200" b="1">
          <a:solidFill>
            <a:srgbClr val="330066"/>
          </a:solidFill>
          <a:latin typeface="Arial" pitchFamily="34" charset="0"/>
          <a:cs typeface="Arial" pitchFamily="34" charset="0"/>
        </a:defRPr>
      </a:lvl9pPr>
    </p:titleStyle>
    <p:bodyStyle>
      <a:lvl1pPr marL="0" indent="0" algn="l" rtl="0" eaLnBrk="1" fontAlgn="base" hangingPunct="1">
        <a:spcBef>
          <a:spcPct val="20000"/>
        </a:spcBef>
        <a:spcAft>
          <a:spcPct val="0"/>
        </a:spcAft>
        <a:buClr>
          <a:srgbClr val="330066"/>
        </a:buClr>
        <a:buSzPct val="150000"/>
        <a:buNone/>
        <a:defRPr lang="en-US" sz="2400" dirty="0" smtClean="0">
          <a:solidFill>
            <a:srgbClr val="000000"/>
          </a:solidFill>
          <a:latin typeface="Arial"/>
          <a:ea typeface="+mn-ea"/>
          <a:cs typeface="+mn-cs"/>
        </a:defRPr>
      </a:lvl1pPr>
      <a:lvl2pPr marL="685800" indent="-342900" algn="l" rtl="0" eaLnBrk="1" fontAlgn="base" hangingPunct="1">
        <a:spcBef>
          <a:spcPct val="20000"/>
        </a:spcBef>
        <a:spcAft>
          <a:spcPct val="0"/>
        </a:spcAft>
        <a:buClr>
          <a:srgbClr val="0067B3"/>
        </a:buClr>
        <a:buSzPct val="100000"/>
        <a:buFont typeface="Wingdings" panose="05000000000000000000" pitchFamily="2" charset="2"/>
        <a:buChar char="§"/>
        <a:defRPr lang="en-US" sz="2400" dirty="0" smtClean="0">
          <a:solidFill>
            <a:srgbClr val="000000"/>
          </a:solidFill>
          <a:latin typeface="Arial"/>
          <a:ea typeface="+mn-ea"/>
          <a:cs typeface="+mn-cs"/>
        </a:defRPr>
      </a:lvl2pPr>
      <a:lvl3pPr marL="1035050" indent="-342900" algn="l" rtl="0" eaLnBrk="1" fontAlgn="base" hangingPunct="1">
        <a:spcBef>
          <a:spcPct val="20000"/>
        </a:spcBef>
        <a:spcAft>
          <a:spcPct val="0"/>
        </a:spcAft>
        <a:buClr>
          <a:srgbClr val="7C634D"/>
        </a:buClr>
        <a:buSzPct val="150000"/>
        <a:buFont typeface="Arial" panose="020B0604020202020204" pitchFamily="34" charset="0"/>
        <a:buChar char="•"/>
        <a:defRPr lang="en-US" sz="2300" kern="1200" dirty="0">
          <a:solidFill>
            <a:schemeClr val="tx1"/>
          </a:solidFill>
          <a:latin typeface="Arial" pitchFamily="34" charset="0"/>
          <a:ea typeface="+mn-ea"/>
          <a:cs typeface="Arial" pitchFamily="34" charset="0"/>
        </a:defRPr>
      </a:lvl3pPr>
      <a:lvl4pPr marL="1031875" indent="-342900" algn="l" rtl="0" eaLnBrk="1" fontAlgn="base" hangingPunct="1">
        <a:spcBef>
          <a:spcPct val="20000"/>
        </a:spcBef>
        <a:spcAft>
          <a:spcPct val="0"/>
        </a:spcAft>
        <a:buClr>
          <a:srgbClr val="7C634D"/>
        </a:buClr>
        <a:buSzPct val="100000"/>
        <a:buFont typeface="Arial" panose="020B0604020202020204" pitchFamily="34" charset="0"/>
        <a:buChar char="•"/>
        <a:defRPr lang="en-US" sz="2400" kern="1200" dirty="0" smtClean="0">
          <a:solidFill>
            <a:schemeClr val="tx1"/>
          </a:solidFill>
          <a:latin typeface="Arial" pitchFamily="34" charset="0"/>
          <a:ea typeface="+mn-ea"/>
          <a:cs typeface="Arial" pitchFamily="34" charset="0"/>
        </a:defRPr>
      </a:lvl4pPr>
      <a:lvl5pPr marL="1370013" indent="-342900" algn="l" rtl="0" eaLnBrk="1" fontAlgn="base" hangingPunct="1">
        <a:spcBef>
          <a:spcPct val="20000"/>
        </a:spcBef>
        <a:spcAft>
          <a:spcPct val="0"/>
        </a:spcAft>
        <a:buClr>
          <a:srgbClr val="0067B3"/>
        </a:buClr>
        <a:buSzPct val="75000"/>
        <a:buFont typeface="Wingdings" panose="05000000000000000000" pitchFamily="2" charset="2"/>
        <a:buChar char="§"/>
        <a:defRPr lang="en-US" sz="24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Chapter 9">
            <a:extLst>
              <a:ext uri="{FF2B5EF4-FFF2-40B4-BE49-F238E27FC236}">
                <a16:creationId xmlns:a16="http://schemas.microsoft.com/office/drawing/2014/main" id="{FC3F5E40-71AA-4EE8-A409-51605D4037D8}"/>
              </a:ext>
            </a:extLst>
          </p:cNvPr>
          <p:cNvPicPr>
            <a:picLocks noGrp="1" noChangeAspect="1"/>
          </p:cNvPicPr>
          <p:nvPr>
            <p:ph type="pic" sz="quarter" idx="12"/>
          </p:nvPr>
        </p:nvPicPr>
        <p:blipFill>
          <a:blip r:embed="rId3"/>
          <a:stretch>
            <a:fillRect/>
          </a:stretch>
        </p:blipFill>
        <p:spPr>
          <a:xfrm>
            <a:off x="509116" y="644376"/>
            <a:ext cx="2540025" cy="2438800"/>
          </a:xfrm>
          <a:prstGeom prst="rect">
            <a:avLst/>
          </a:prstGeom>
          <a:noFill/>
          <a:ln>
            <a:noFill/>
          </a:ln>
        </p:spPr>
      </p:pic>
      <p:sp>
        <p:nvSpPr>
          <p:cNvPr id="2" name="Title 1">
            <a:extLst>
              <a:ext uri="{FF2B5EF4-FFF2-40B4-BE49-F238E27FC236}">
                <a16:creationId xmlns:a16="http://schemas.microsoft.com/office/drawing/2014/main" id="{EBFA2C66-C197-49BC-BA39-6A63FF09A094}"/>
              </a:ext>
            </a:extLst>
          </p:cNvPr>
          <p:cNvSpPr>
            <a:spLocks noGrp="1"/>
          </p:cNvSpPr>
          <p:nvPr>
            <p:ph type="title"/>
          </p:nvPr>
        </p:nvSpPr>
        <p:spPr>
          <a:xfrm>
            <a:off x="405125" y="3274492"/>
            <a:ext cx="2684503" cy="1594157"/>
          </a:xfrm>
        </p:spPr>
        <p:txBody>
          <a:bodyPr/>
          <a:lstStyle/>
          <a:p>
            <a:r>
              <a:rPr lang="en-US" dirty="0"/>
              <a:t>Economic Growth II: Technology, Empirics, and Policy</a:t>
            </a:r>
          </a:p>
        </p:txBody>
      </p:sp>
      <p:sp>
        <p:nvSpPr>
          <p:cNvPr id="7" name="Content Placeholder 6"/>
          <p:cNvSpPr>
            <a:spLocks noGrp="1"/>
          </p:cNvSpPr>
          <p:nvPr>
            <p:ph sz="quarter" idx="10"/>
          </p:nvPr>
        </p:nvSpPr>
        <p:spPr>
          <a:xfrm>
            <a:off x="3621505" y="380999"/>
            <a:ext cx="5172871" cy="1101840"/>
          </a:xfrm>
          <a:noFill/>
        </p:spPr>
        <p:txBody>
          <a:bodyPr wrap="square" rtlCol="0">
            <a:spAutoFit/>
          </a:bodyPr>
          <a:lstStyle/>
          <a:p>
            <a:r>
              <a:rPr lang="en-US" sz="4400" kern="1200" dirty="0">
                <a:solidFill>
                  <a:schemeClr val="bg1"/>
                </a:solidFill>
                <a:latin typeface="Arial" panose="020B0604020202020204" pitchFamily="34" charset="0"/>
                <a:cs typeface="Arial" panose="020B0604020202020204" pitchFamily="34" charset="0"/>
              </a:rPr>
              <a:t>Macroeconomics</a:t>
            </a:r>
          </a:p>
          <a:p>
            <a:r>
              <a:rPr lang="en-US" sz="1800" i="1" kern="1200" dirty="0">
                <a:solidFill>
                  <a:schemeClr val="bg1"/>
                </a:solidFill>
                <a:latin typeface="Arial" panose="020B0604020202020204" pitchFamily="34" charset="0"/>
                <a:cs typeface="Arial" panose="020B0604020202020204" pitchFamily="34" charset="0"/>
              </a:rPr>
              <a:t>N. Gregory Mankiw</a:t>
            </a:r>
          </a:p>
        </p:txBody>
      </p:sp>
      <p:pic>
        <p:nvPicPr>
          <p:cNvPr id="11" name="Picture Placeholder 10" descr="The text cover image is an abstract, multi-colored design.">
            <a:extLst>
              <a:ext uri="{FF2B5EF4-FFF2-40B4-BE49-F238E27FC236}">
                <a16:creationId xmlns:a16="http://schemas.microsoft.com/office/drawing/2014/main" id="{DD560A3A-DBA7-425B-9864-7CBF64A3A916}"/>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tretch>
            <a:fillRect/>
          </a:stretch>
        </p:blipFill>
        <p:spPr>
          <a:xfrm>
            <a:off x="3655024" y="1535944"/>
            <a:ext cx="4590032" cy="4590032"/>
          </a:xfrm>
          <a:prstGeom prst="rect">
            <a:avLst/>
          </a:prstGeom>
        </p:spPr>
      </p:pic>
      <p:sp>
        <p:nvSpPr>
          <p:cNvPr id="8" name="Content Placeholder 7"/>
          <p:cNvSpPr>
            <a:spLocks noGrp="1"/>
          </p:cNvSpPr>
          <p:nvPr>
            <p:ph sz="quarter" idx="11"/>
          </p:nvPr>
        </p:nvSpPr>
        <p:spPr>
          <a:xfrm>
            <a:off x="4969041" y="6477000"/>
            <a:ext cx="4174959" cy="338554"/>
          </a:xfrm>
        </p:spPr>
        <p:txBody>
          <a:bodyPr/>
          <a:lstStyle/>
          <a:p>
            <a:r>
              <a:rPr lang="en-US" dirty="0"/>
              <a:t>© 2019 Worth Publishers, all rights reserved</a:t>
            </a:r>
          </a:p>
        </p:txBody>
      </p:sp>
    </p:spTree>
    <p:extLst>
      <p:ext uri="{BB962C8B-B14F-4D97-AF65-F5344CB8AC3E}">
        <p14:creationId xmlns:p14="http://schemas.microsoft.com/office/powerpoint/2010/main" val="3145509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2EBC0C-5D76-4C3A-A784-EE18A1F813DE}"/>
              </a:ext>
            </a:extLst>
          </p:cNvPr>
          <p:cNvSpPr>
            <a:spLocks noGrp="1"/>
          </p:cNvSpPr>
          <p:nvPr>
            <p:ph type="title"/>
          </p:nvPr>
        </p:nvSpPr>
        <p:spPr>
          <a:xfrm>
            <a:off x="513804" y="207679"/>
            <a:ext cx="8133805" cy="1004893"/>
          </a:xfrm>
        </p:spPr>
        <p:txBody>
          <a:bodyPr/>
          <a:lstStyle/>
          <a:p>
            <a:r>
              <a:rPr lang="en-US" dirty="0"/>
              <a:t>Steady-state growth rates in the Solow model with tech. progress</a:t>
            </a:r>
          </a:p>
        </p:txBody>
      </p:sp>
      <p:graphicFrame>
        <p:nvGraphicFramePr>
          <p:cNvPr id="9" name="Table Placeholder 5"/>
          <p:cNvGraphicFramePr>
            <a:graphicFrameLocks noGrp="1"/>
          </p:cNvGraphicFramePr>
          <p:nvPr>
            <p:ph type="tbl" sz="quarter" idx="14"/>
            <p:extLst>
              <p:ext uri="{D42A27DB-BD31-4B8C-83A1-F6EECF244321}">
                <p14:modId xmlns:p14="http://schemas.microsoft.com/office/powerpoint/2010/main" val="2720906227"/>
              </p:ext>
            </p:extLst>
          </p:nvPr>
        </p:nvGraphicFramePr>
        <p:xfrm>
          <a:off x="480219" y="1936937"/>
          <a:ext cx="8183563" cy="1828800"/>
        </p:xfrm>
        <a:graphic>
          <a:graphicData uri="http://schemas.openxmlformats.org/drawingml/2006/table">
            <a:tbl>
              <a:tblPr firstRow="1" bandRow="1">
                <a:tableStyleId>{5940675A-B579-460E-94D1-54222C63F5DA}</a:tableStyleId>
              </a:tblPr>
              <a:tblGrid>
                <a:gridCol w="3010853">
                  <a:extLst>
                    <a:ext uri="{9D8B030D-6E8A-4147-A177-3AD203B41FA5}">
                      <a16:colId xmlns:a16="http://schemas.microsoft.com/office/drawing/2014/main" val="20000"/>
                    </a:ext>
                  </a:extLst>
                </a:gridCol>
                <a:gridCol w="2119630">
                  <a:extLst>
                    <a:ext uri="{9D8B030D-6E8A-4147-A177-3AD203B41FA5}">
                      <a16:colId xmlns:a16="http://schemas.microsoft.com/office/drawing/2014/main" val="20001"/>
                    </a:ext>
                  </a:extLst>
                </a:gridCol>
                <a:gridCol w="3053080">
                  <a:extLst>
                    <a:ext uri="{9D8B030D-6E8A-4147-A177-3AD203B41FA5}">
                      <a16:colId xmlns:a16="http://schemas.microsoft.com/office/drawing/2014/main" val="20002"/>
                    </a:ext>
                  </a:extLst>
                </a:gridCol>
              </a:tblGrid>
              <a:tr h="152400">
                <a:tc>
                  <a:txBody>
                    <a:bodyPr/>
                    <a:lstStyle/>
                    <a:p>
                      <a:pPr algn="ctr"/>
                      <a:r>
                        <a:rPr lang="en-US" sz="1800" b="1" dirty="0">
                          <a:latin typeface="Arial" panose="020B0604020202020204" pitchFamily="34" charset="0"/>
                          <a:cs typeface="Arial" panose="020B0604020202020204" pitchFamily="34" charset="0"/>
                        </a:rPr>
                        <a:t>Variable</a:t>
                      </a:r>
                    </a:p>
                  </a:txBody>
                  <a:tcPr anchor="ctr"/>
                </a:tc>
                <a:tc>
                  <a:txBody>
                    <a:bodyPr/>
                    <a:lstStyle/>
                    <a:p>
                      <a:pPr algn="ctr"/>
                      <a:r>
                        <a:rPr lang="en-US" sz="1800" b="1" dirty="0">
                          <a:latin typeface="Arial" panose="020B0604020202020204" pitchFamily="34" charset="0"/>
                          <a:cs typeface="Arial" panose="020B0604020202020204" pitchFamily="34" charset="0"/>
                        </a:rPr>
                        <a:t>Symbol</a:t>
                      </a:r>
                    </a:p>
                  </a:txBody>
                  <a:tcPr anchor="ctr"/>
                </a:tc>
                <a:tc>
                  <a:txBody>
                    <a:bodyPr/>
                    <a:lstStyle/>
                    <a:p>
                      <a:pPr algn="ctr"/>
                      <a:r>
                        <a:rPr lang="en-US" sz="1800" b="1" dirty="0">
                          <a:latin typeface="Arial" panose="020B0604020202020204" pitchFamily="34" charset="0"/>
                          <a:cs typeface="Arial" panose="020B0604020202020204" pitchFamily="34" charset="0"/>
                        </a:rPr>
                        <a:t>Steady-State Growth Rate</a:t>
                      </a:r>
                    </a:p>
                  </a:txBody>
                  <a:tcPr anchor="ctr"/>
                </a:tc>
                <a:extLst>
                  <a:ext uri="{0D108BD9-81ED-4DB2-BD59-A6C34878D82A}">
                    <a16:rowId xmlns:a16="http://schemas.microsoft.com/office/drawing/2014/main" val="10000"/>
                  </a:ext>
                </a:extLst>
              </a:tr>
              <a:tr h="152400">
                <a:tc>
                  <a:txBody>
                    <a:bodyPr/>
                    <a:lstStyle/>
                    <a:p>
                      <a:r>
                        <a:rPr lang="en-US" sz="1800" dirty="0">
                          <a:latin typeface="Arial" panose="020B0604020202020204" pitchFamily="34" charset="0"/>
                          <a:cs typeface="Arial" panose="020B0604020202020204" pitchFamily="34" charset="0"/>
                        </a:rPr>
                        <a:t>Capital per effective worker</a:t>
                      </a:r>
                    </a:p>
                  </a:txBody>
                  <a:tcPr/>
                </a:tc>
                <a:tc>
                  <a:txBody>
                    <a:bodyPr/>
                    <a:lstStyle/>
                    <a:p>
                      <a:pPr algn="l"/>
                      <a:r>
                        <a:rPr lang="en-US" sz="1800" i="1" dirty="0">
                          <a:latin typeface="Arial" panose="020B0604020202020204" pitchFamily="34" charset="0"/>
                          <a:cs typeface="Arial" panose="020B0604020202020204" pitchFamily="34" charset="0"/>
                        </a:rPr>
                        <a:t>k</a:t>
                      </a:r>
                      <a:r>
                        <a:rPr lang="en-US" sz="1800" dirty="0">
                          <a:latin typeface="Arial" panose="020B0604020202020204" pitchFamily="34" charset="0"/>
                          <a:cs typeface="Arial" panose="020B0604020202020204" pitchFamily="34" charset="0"/>
                        </a:rPr>
                        <a:t> = </a:t>
                      </a:r>
                      <a:r>
                        <a:rPr lang="en-US" sz="1800" i="1" dirty="0">
                          <a:latin typeface="Arial" panose="020B0604020202020204" pitchFamily="34" charset="0"/>
                          <a:cs typeface="Arial" panose="020B0604020202020204" pitchFamily="34" charset="0"/>
                        </a:rPr>
                        <a:t>K</a:t>
                      </a:r>
                      <a:r>
                        <a:rPr lang="en-US" sz="1800" i="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E </a:t>
                      </a:r>
                      <a:r>
                        <a:rPr lang="en-US" sz="1800" i="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 L</a:t>
                      </a:r>
                      <a:r>
                        <a:rPr lang="en-US" sz="1800" i="0" dirty="0">
                          <a:latin typeface="Arial" panose="020B0604020202020204" pitchFamily="34" charset="0"/>
                          <a:cs typeface="Arial" panose="020B0604020202020204" pitchFamily="34" charset="0"/>
                        </a:rPr>
                        <a:t>)</a:t>
                      </a:r>
                    </a:p>
                  </a:txBody>
                  <a:tcPr/>
                </a:tc>
                <a:tc>
                  <a:txBody>
                    <a:bodyPr/>
                    <a:lstStyle/>
                    <a:p>
                      <a:pPr algn="ctr"/>
                      <a:r>
                        <a:rPr lang="en-US" sz="18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1"/>
                  </a:ext>
                </a:extLst>
              </a:tr>
              <a:tr h="152400">
                <a:tc>
                  <a:txBody>
                    <a:bodyPr/>
                    <a:lstStyle/>
                    <a:p>
                      <a:r>
                        <a:rPr lang="en-US" sz="1800" dirty="0">
                          <a:latin typeface="Arial" panose="020B0604020202020204" pitchFamily="34" charset="0"/>
                          <a:cs typeface="Arial" panose="020B0604020202020204" pitchFamily="34" charset="0"/>
                        </a:rPr>
                        <a:t>Output per effective worker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a:latin typeface="Arial" panose="020B0604020202020204" pitchFamily="34" charset="0"/>
                          <a:cs typeface="Arial" panose="020B0604020202020204" pitchFamily="34" charset="0"/>
                        </a:rPr>
                        <a:t>y</a:t>
                      </a:r>
                      <a:r>
                        <a:rPr lang="en-US" sz="1800" dirty="0">
                          <a:latin typeface="Arial" panose="020B0604020202020204" pitchFamily="34" charset="0"/>
                          <a:cs typeface="Arial" panose="020B0604020202020204" pitchFamily="34" charset="0"/>
                        </a:rPr>
                        <a:t> = </a:t>
                      </a:r>
                      <a:r>
                        <a:rPr lang="en-US" sz="1800" i="1" dirty="0">
                          <a:latin typeface="Arial" panose="020B0604020202020204" pitchFamily="34" charset="0"/>
                          <a:cs typeface="Arial" panose="020B0604020202020204" pitchFamily="34" charset="0"/>
                        </a:rPr>
                        <a:t>Y</a:t>
                      </a:r>
                      <a:r>
                        <a:rPr lang="en-US" sz="1800" i="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E </a:t>
                      </a:r>
                      <a:r>
                        <a:rPr lang="en-US" sz="1800" i="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 L</a:t>
                      </a:r>
                      <a:r>
                        <a:rPr lang="en-US" sz="1800" i="0" dirty="0">
                          <a:latin typeface="Arial" panose="020B0604020202020204" pitchFamily="34" charset="0"/>
                          <a:cs typeface="Arial" panose="020B0604020202020204" pitchFamily="34" charset="0"/>
                        </a:rPr>
                        <a:t>) = </a:t>
                      </a:r>
                      <a:r>
                        <a:rPr lang="en-US" sz="1800" i="1" dirty="0">
                          <a:latin typeface="Arial" panose="020B0604020202020204" pitchFamily="34" charset="0"/>
                          <a:cs typeface="Arial" panose="020B0604020202020204" pitchFamily="34" charset="0"/>
                        </a:rPr>
                        <a:t>f</a:t>
                      </a:r>
                      <a:r>
                        <a:rPr lang="en-US" sz="1800" i="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k</a:t>
                      </a:r>
                      <a:r>
                        <a:rPr lang="en-US" sz="1800" i="0" dirty="0">
                          <a:latin typeface="Arial" panose="020B0604020202020204" pitchFamily="34" charset="0"/>
                          <a:cs typeface="Arial" panose="020B0604020202020204" pitchFamily="34" charset="0"/>
                        </a:rPr>
                        <a:t>)</a:t>
                      </a:r>
                    </a:p>
                  </a:txBody>
                  <a:tcPr/>
                </a:tc>
                <a:tc>
                  <a:txBody>
                    <a:bodyPr/>
                    <a:lstStyle/>
                    <a:p>
                      <a:pPr algn="ctr"/>
                      <a:r>
                        <a:rPr lang="en-US" sz="18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2"/>
                  </a:ext>
                </a:extLst>
              </a:tr>
              <a:tr h="152400">
                <a:tc>
                  <a:txBody>
                    <a:bodyPr/>
                    <a:lstStyle/>
                    <a:p>
                      <a:r>
                        <a:rPr lang="en-US" sz="1800" dirty="0">
                          <a:latin typeface="Arial" panose="020B0604020202020204" pitchFamily="34" charset="0"/>
                          <a:cs typeface="Arial" panose="020B0604020202020204" pitchFamily="34" charset="0"/>
                        </a:rPr>
                        <a:t>Output per worker</a:t>
                      </a:r>
                    </a:p>
                  </a:txBody>
                  <a:tcPr/>
                </a:tc>
                <a:tc>
                  <a:txBody>
                    <a:bodyPr/>
                    <a:lstStyle/>
                    <a:p>
                      <a:pPr algn="l"/>
                      <a:r>
                        <a:rPr lang="en-US" sz="1800" i="1" dirty="0">
                          <a:latin typeface="Arial" panose="020B0604020202020204" pitchFamily="34" charset="0"/>
                          <a:cs typeface="Arial" panose="020B0604020202020204" pitchFamily="34" charset="0"/>
                        </a:rPr>
                        <a:t>Y</a:t>
                      </a:r>
                      <a:r>
                        <a:rPr lang="en-US" sz="1800" i="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L</a:t>
                      </a:r>
                      <a:r>
                        <a:rPr lang="en-US" sz="1800" i="0" dirty="0">
                          <a:latin typeface="Arial" panose="020B0604020202020204" pitchFamily="34" charset="0"/>
                          <a:cs typeface="Arial" panose="020B0604020202020204" pitchFamily="34" charset="0"/>
                        </a:rPr>
                        <a:t> = </a:t>
                      </a:r>
                      <a:r>
                        <a:rPr lang="en-US" sz="1800" i="1" dirty="0">
                          <a:latin typeface="Arial" panose="020B0604020202020204" pitchFamily="34" charset="0"/>
                          <a:cs typeface="Arial" panose="020B0604020202020204" pitchFamily="34" charset="0"/>
                        </a:rPr>
                        <a:t>y</a:t>
                      </a:r>
                      <a:r>
                        <a:rPr lang="en-US" sz="1800" i="0" dirty="0">
                          <a:latin typeface="Arial" panose="020B0604020202020204" pitchFamily="34" charset="0"/>
                          <a:cs typeface="Arial" panose="020B0604020202020204" pitchFamily="34" charset="0"/>
                        </a:rPr>
                        <a:t> × </a:t>
                      </a:r>
                      <a:r>
                        <a:rPr lang="en-US" sz="1800" i="1" dirty="0">
                          <a:latin typeface="Arial" panose="020B0604020202020204" pitchFamily="34" charset="0"/>
                          <a:cs typeface="Arial" panose="020B0604020202020204" pitchFamily="34" charset="0"/>
                        </a:rPr>
                        <a:t>E</a:t>
                      </a:r>
                    </a:p>
                  </a:txBody>
                  <a:tcPr/>
                </a:tc>
                <a:tc>
                  <a:txBody>
                    <a:bodyPr/>
                    <a:lstStyle/>
                    <a:p>
                      <a:pPr algn="ctr"/>
                      <a:r>
                        <a:rPr lang="en-US" sz="1800" i="1" dirty="0">
                          <a:latin typeface="Arial" panose="020B0604020202020204" pitchFamily="34" charset="0"/>
                          <a:cs typeface="Arial" panose="020B0604020202020204" pitchFamily="34" charset="0"/>
                        </a:rPr>
                        <a:t>g</a:t>
                      </a:r>
                    </a:p>
                  </a:txBody>
                  <a:tcPr/>
                </a:tc>
                <a:extLst>
                  <a:ext uri="{0D108BD9-81ED-4DB2-BD59-A6C34878D82A}">
                    <a16:rowId xmlns:a16="http://schemas.microsoft.com/office/drawing/2014/main" val="10003"/>
                  </a:ext>
                </a:extLst>
              </a:tr>
              <a:tr h="152400">
                <a:tc>
                  <a:txBody>
                    <a:bodyPr/>
                    <a:lstStyle/>
                    <a:p>
                      <a:r>
                        <a:rPr lang="en-US" sz="1800" dirty="0">
                          <a:latin typeface="Arial" panose="020B0604020202020204" pitchFamily="34" charset="0"/>
                          <a:cs typeface="Arial" panose="020B0604020202020204" pitchFamily="34" charset="0"/>
                        </a:rPr>
                        <a:t>Total output</a:t>
                      </a:r>
                    </a:p>
                  </a:txBody>
                  <a:tcPr/>
                </a:tc>
                <a:tc>
                  <a:txBody>
                    <a:bodyPr/>
                    <a:lstStyle/>
                    <a:p>
                      <a:pPr algn="l"/>
                      <a:r>
                        <a:rPr lang="en-US" sz="1800" i="1" dirty="0">
                          <a:latin typeface="Arial" panose="020B0604020202020204" pitchFamily="34" charset="0"/>
                          <a:cs typeface="Arial" panose="020B0604020202020204" pitchFamily="34" charset="0"/>
                        </a:rPr>
                        <a:t>Y </a:t>
                      </a:r>
                      <a:r>
                        <a:rPr lang="en-US" sz="1800" i="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 y </a:t>
                      </a:r>
                      <a:r>
                        <a:rPr lang="en-US" sz="1800" i="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E</a:t>
                      </a:r>
                      <a:r>
                        <a:rPr lang="en-US" sz="1800" i="0" dirty="0">
                          <a:latin typeface="Arial" panose="020B0604020202020204" pitchFamily="34" charset="0"/>
                          <a:cs typeface="Arial" panose="020B0604020202020204" pitchFamily="34" charset="0"/>
                        </a:rPr>
                        <a:t> × </a:t>
                      </a:r>
                      <a:r>
                        <a:rPr lang="en-US" sz="1800" i="1" dirty="0">
                          <a:latin typeface="Arial" panose="020B0604020202020204" pitchFamily="34" charset="0"/>
                          <a:cs typeface="Arial" panose="020B0604020202020204" pitchFamily="34" charset="0"/>
                        </a:rPr>
                        <a:t>L</a:t>
                      </a:r>
                      <a:r>
                        <a:rPr lang="en-US" sz="1800" i="0" dirty="0">
                          <a:latin typeface="Arial" panose="020B0604020202020204" pitchFamily="34" charset="0"/>
                          <a:cs typeface="Arial" panose="020B0604020202020204" pitchFamily="34" charset="0"/>
                        </a:rPr>
                        <a:t>)</a:t>
                      </a:r>
                    </a:p>
                  </a:txBody>
                  <a:tcPr/>
                </a:tc>
                <a:tc>
                  <a:txBody>
                    <a:bodyPr/>
                    <a:lstStyle/>
                    <a:p>
                      <a:pPr algn="ctr"/>
                      <a:r>
                        <a:rPr lang="en-US" sz="1800" i="1" dirty="0">
                          <a:latin typeface="Arial" panose="020B0604020202020204" pitchFamily="34" charset="0"/>
                          <a:cs typeface="Arial" panose="020B0604020202020204" pitchFamily="34" charset="0"/>
                        </a:rPr>
                        <a:t>n</a:t>
                      </a:r>
                      <a:r>
                        <a:rPr lang="en-US" sz="1800" dirty="0">
                          <a:latin typeface="Arial" panose="020B0604020202020204" pitchFamily="34" charset="0"/>
                          <a:cs typeface="Arial" panose="020B0604020202020204" pitchFamily="34" charset="0"/>
                        </a:rPr>
                        <a:t> + </a:t>
                      </a:r>
                      <a:r>
                        <a:rPr lang="en-US" sz="1800" i="1" dirty="0">
                          <a:latin typeface="Arial" panose="020B0604020202020204" pitchFamily="34" charset="0"/>
                          <a:cs typeface="Arial" panose="020B0604020202020204" pitchFamily="34" charset="0"/>
                        </a:rPr>
                        <a:t>g</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49686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solidFill>
                  <a:srgbClr val="A85232"/>
                </a:solidFill>
              </a:rPr>
              <a:t>The Golden Rule with technological progress</a:t>
            </a:r>
            <a:endParaRPr lang="en-US" dirty="0"/>
          </a:p>
        </p:txBody>
      </p:sp>
      <p:sp>
        <p:nvSpPr>
          <p:cNvPr id="12" name="Content Placeholder 11"/>
          <p:cNvSpPr>
            <a:spLocks noGrp="1"/>
          </p:cNvSpPr>
          <p:nvPr>
            <p:ph type="body" sz="quarter" idx="10"/>
          </p:nvPr>
        </p:nvSpPr>
        <p:spPr>
          <a:xfrm>
            <a:off x="532952" y="1219686"/>
            <a:ext cx="7879757" cy="826828"/>
          </a:xfrm>
        </p:spPr>
        <p:txBody>
          <a:bodyPr/>
          <a:lstStyle/>
          <a:p>
            <a:pPr>
              <a:spcBef>
                <a:spcPts val="600"/>
              </a:spcBef>
            </a:pPr>
            <a:r>
              <a:rPr lang="en-US" dirty="0">
                <a:latin typeface="Arial" panose="020B0604020202020204" pitchFamily="34" charset="0"/>
                <a:cs typeface="Arial" panose="020B0604020202020204" pitchFamily="34" charset="0"/>
              </a:rPr>
              <a:t>To find the Golden Rule capital stock, express </a:t>
            </a:r>
            <a:r>
              <a:rPr lang="en-US" b="1" i="1" dirty="0">
                <a:latin typeface="Arial" panose="020B0604020202020204" pitchFamily="34" charset="0"/>
                <a:cs typeface="Arial" panose="020B0604020202020204" pitchFamily="34" charset="0"/>
              </a:rPr>
              <a:t>c</a:t>
            </a:r>
            <a:r>
              <a:rPr lang="en-US" b="1" i="1" baseline="3000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in terms of </a:t>
            </a:r>
            <a:r>
              <a:rPr lang="en-US" b="1" i="1" dirty="0">
                <a:latin typeface="Arial" panose="020B0604020202020204" pitchFamily="34" charset="0"/>
                <a:cs typeface="Arial" panose="020B0604020202020204" pitchFamily="34" charset="0"/>
              </a:rPr>
              <a:t>k</a:t>
            </a:r>
            <a:r>
              <a:rPr lang="en-US" b="1" i="1" baseline="3000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t>
            </a:r>
          </a:p>
        </p:txBody>
      </p:sp>
      <p:pic>
        <p:nvPicPr>
          <p:cNvPr id="8" name="Picture Placeholder 7" descr="Few equations accompanied by text are shown. C asterisk equals y asterisk minus i asterisk which equals f (k asterisk) minus (delta plus n plus g).  c asterisk is maximized when MPK equals delta plus n plus g or, equivalently, MPK minus delta equals n plus g.  A callout points toward g and reads, In the golden rule steady state, the marginal product of capital net of depreciation equals the population growth rate plus the rate of tech progress."/>
          <p:cNvPicPr>
            <a:picLocks noGrp="1" noChangeAspect="1"/>
          </p:cNvPicPr>
          <p:nvPr>
            <p:ph type="pic" sz="quarter" idx="13"/>
          </p:nvPr>
        </p:nvPicPr>
        <p:blipFill>
          <a:blip r:embed="rId3"/>
          <a:stretch>
            <a:fillRect/>
          </a:stretch>
        </p:blipFill>
        <p:spPr>
          <a:xfrm>
            <a:off x="541436" y="2482960"/>
            <a:ext cx="7910435" cy="3773152"/>
          </a:xfrm>
          <a:prstGeom prst="rect">
            <a:avLst/>
          </a:prstGeom>
        </p:spPr>
      </p:pic>
    </p:spTree>
    <p:extLst>
      <p:ext uri="{BB962C8B-B14F-4D97-AF65-F5344CB8AC3E}">
        <p14:creationId xmlns:p14="http://schemas.microsoft.com/office/powerpoint/2010/main" val="215317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A85232"/>
                </a:solidFill>
              </a:rPr>
              <a:t>Growth empirics: Balanced growth</a:t>
            </a:r>
            <a:endParaRPr lang="en-US" dirty="0"/>
          </a:p>
        </p:txBody>
      </p:sp>
      <p:sp>
        <p:nvSpPr>
          <p:cNvPr id="8" name="Content Placeholder 7"/>
          <p:cNvSpPr>
            <a:spLocks noGrp="1"/>
          </p:cNvSpPr>
          <p:nvPr>
            <p:ph type="body" sz="quarter" idx="10"/>
          </p:nvPr>
        </p:nvSpPr>
        <p:spPr/>
        <p:txBody>
          <a:bodyPr/>
          <a:lstStyle/>
          <a:p>
            <a:pPr marL="342900" indent="-342900">
              <a:spcBef>
                <a:spcPct val="30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Solow model’s steady state exhibits </a:t>
            </a:r>
            <a:r>
              <a:rPr lang="en-US" b="1" dirty="0">
                <a:solidFill>
                  <a:srgbClr val="CC0000"/>
                </a:solidFill>
                <a:latin typeface="Arial" panose="020B0604020202020204" pitchFamily="34" charset="0"/>
                <a:cs typeface="Arial" panose="020B0604020202020204" pitchFamily="34" charset="0"/>
              </a:rPr>
              <a:t>balanced growth</a:t>
            </a:r>
            <a:r>
              <a:rPr lang="en-US" dirty="0">
                <a:latin typeface="Arial" panose="020B0604020202020204" pitchFamily="34" charset="0"/>
                <a:cs typeface="Arial" panose="020B0604020202020204" pitchFamily="34" charset="0"/>
              </a:rPr>
              <a:t>: many variables grow at the same rate.</a:t>
            </a:r>
          </a:p>
          <a:p>
            <a:pPr marL="800100" lvl="1">
              <a:spcBef>
                <a:spcPct val="3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Solow model predicts that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and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grow at the same rate (</a:t>
            </a:r>
            <a:r>
              <a:rPr lang="en-US" b="1" i="1" dirty="0">
                <a:latin typeface="Arial" panose="020B0604020202020204" pitchFamily="34" charset="0"/>
                <a:cs typeface="Arial" panose="020B0604020202020204" pitchFamily="34" charset="0"/>
              </a:rPr>
              <a:t>g</a:t>
            </a:r>
            <a:r>
              <a:rPr lang="en-US" dirty="0">
                <a:latin typeface="Arial" panose="020B0604020202020204" pitchFamily="34" charset="0"/>
                <a:cs typeface="Arial" panose="020B0604020202020204" pitchFamily="34" charset="0"/>
              </a:rPr>
              <a:t>), so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should be constant. This is true in the real world.</a:t>
            </a:r>
          </a:p>
          <a:p>
            <a:pPr marL="800100" lvl="1">
              <a:spcBef>
                <a:spcPct val="3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Solow model predicts that real wage grows at the same rate as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while real rental price is constant. Also true in the real world.</a:t>
            </a:r>
          </a:p>
        </p:txBody>
      </p:sp>
    </p:spTree>
    <p:extLst>
      <p:ext uri="{BB962C8B-B14F-4D97-AF65-F5344CB8AC3E}">
        <p14:creationId xmlns:p14="http://schemas.microsoft.com/office/powerpoint/2010/main" val="1641623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Growth empirics: Convergence, part 1</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Solow model predicts that, other things equal, poor countries (with lower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and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should grow faster than rich ones.</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If true, then the income gap between rich and poor countries would shrink over time, causing living standards to </a:t>
            </a:r>
            <a:r>
              <a:rPr lang="en-US" i="1" dirty="0">
                <a:latin typeface="Arial" panose="020B0604020202020204" pitchFamily="34" charset="0"/>
                <a:cs typeface="Arial" panose="020B0604020202020204" pitchFamily="34" charset="0"/>
              </a:rPr>
              <a:t>converge</a:t>
            </a:r>
            <a:r>
              <a:rPr lang="en-US" dirty="0">
                <a:latin typeface="Arial" panose="020B0604020202020204" pitchFamily="34" charset="0"/>
                <a:cs typeface="Arial" panose="020B0604020202020204" pitchFamily="34" charset="0"/>
              </a:rPr>
              <a:t>.</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 the real world, many poor countries do NOT grow faster than rich ones. Does this mean the Solow model fails?</a:t>
            </a:r>
          </a:p>
        </p:txBody>
      </p:sp>
    </p:spTree>
    <p:extLst>
      <p:ext uri="{BB962C8B-B14F-4D97-AF65-F5344CB8AC3E}">
        <p14:creationId xmlns:p14="http://schemas.microsoft.com/office/powerpoint/2010/main" val="375549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Growth empirics: Convergence, part 2</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No, the Solow model does not fail because it predicts that, </a:t>
            </a:r>
            <a:r>
              <a:rPr lang="en-US" dirty="0">
                <a:solidFill>
                  <a:srgbClr val="FF0000"/>
                </a:solidFill>
                <a:latin typeface="Arial" panose="020B0604020202020204" pitchFamily="34" charset="0"/>
                <a:cs typeface="Arial" panose="020B0604020202020204" pitchFamily="34" charset="0"/>
              </a:rPr>
              <a:t>other things equal</a:t>
            </a:r>
            <a:r>
              <a:rPr lang="en-US" dirty="0">
                <a:latin typeface="Arial" panose="020B0604020202020204" pitchFamily="34" charset="0"/>
                <a:cs typeface="Arial" panose="020B0604020202020204" pitchFamily="34" charset="0"/>
              </a:rPr>
              <a:t>, poor countries (with lower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and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should grow faster than rich ones.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 samples of countries with similar savings and population growth rates, income gaps shrink about 2% per year.</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 larger samples, after controlling for differences in saving, population growth, and human capital, incomes converge by about 2% per year.</a:t>
            </a:r>
          </a:p>
        </p:txBody>
      </p:sp>
    </p:spTree>
    <p:extLst>
      <p:ext uri="{BB962C8B-B14F-4D97-AF65-F5344CB8AC3E}">
        <p14:creationId xmlns:p14="http://schemas.microsoft.com/office/powerpoint/2010/main" val="2833447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Growth empirics: Convergence, part 3</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What the Solow model really predicts is </a:t>
            </a:r>
            <a:r>
              <a:rPr lang="en-US" b="1" dirty="0">
                <a:solidFill>
                  <a:srgbClr val="CC0000"/>
                </a:solidFill>
                <a:latin typeface="Arial" panose="020B0604020202020204" pitchFamily="34" charset="0"/>
                <a:cs typeface="Arial" panose="020B0604020202020204" pitchFamily="34" charset="0"/>
              </a:rPr>
              <a:t>conditional convergence</a:t>
            </a:r>
            <a:r>
              <a:rPr lang="en-US" dirty="0">
                <a:latin typeface="Arial" panose="020B0604020202020204" pitchFamily="34" charset="0"/>
                <a:cs typeface="Arial" panose="020B0604020202020204" pitchFamily="34" charset="0"/>
              </a:rPr>
              <a:t>: countries converge to their own steady states, which are determined by saving, population growth, and education.</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This prediction comes true in the real world.</a:t>
            </a:r>
          </a:p>
        </p:txBody>
      </p:sp>
    </p:spTree>
    <p:extLst>
      <p:ext uri="{BB962C8B-B14F-4D97-AF65-F5344CB8AC3E}">
        <p14:creationId xmlns:p14="http://schemas.microsoft.com/office/powerpoint/2010/main" val="668454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Growth empirics: Factor accumulation vs. production efficiency, part 1</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Differences in income per capita among countries can be due to differences in:</a:t>
            </a:r>
          </a:p>
          <a:p>
            <a:pPr marL="914400" lvl="1" indent="-457200">
              <a:spcBef>
                <a:spcPts val="600"/>
              </a:spcBef>
              <a:buClrTx/>
              <a:buFont typeface="+mj-lt"/>
              <a:buAutoNum type="arabicPeriod"/>
            </a:pPr>
            <a:r>
              <a:rPr lang="en-US" dirty="0">
                <a:latin typeface="Arial" panose="020B0604020202020204" pitchFamily="34" charset="0"/>
                <a:cs typeface="Arial" panose="020B0604020202020204" pitchFamily="34" charset="0"/>
              </a:rPr>
              <a:t>capital—physical or human—per worker</a:t>
            </a:r>
          </a:p>
          <a:p>
            <a:pPr marL="914400" lvl="1" indent="-457200">
              <a:spcBef>
                <a:spcPts val="600"/>
              </a:spcBef>
              <a:buClrTx/>
              <a:buFont typeface="+mj-lt"/>
              <a:buAutoNum type="arabicPeriod"/>
            </a:pPr>
            <a:r>
              <a:rPr lang="en-US" dirty="0">
                <a:latin typeface="Arial" panose="020B0604020202020204" pitchFamily="34" charset="0"/>
                <a:cs typeface="Arial" panose="020B0604020202020204" pitchFamily="34" charset="0"/>
              </a:rPr>
              <a:t>the efficiency of production (the height of the production function)</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Studies:</a:t>
            </a:r>
          </a:p>
          <a:p>
            <a:pPr marL="862013" lvl="1" indent="-404813">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Both factors are important.</a:t>
            </a:r>
          </a:p>
          <a:p>
            <a:pPr marL="862013" lvl="1" indent="-404813">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two factors are correlated: countries with higher physical or human capital per worker also tend to have higher production efficiency.</a:t>
            </a:r>
          </a:p>
        </p:txBody>
      </p:sp>
    </p:spTree>
    <p:extLst>
      <p:ext uri="{BB962C8B-B14F-4D97-AF65-F5344CB8AC3E}">
        <p14:creationId xmlns:p14="http://schemas.microsoft.com/office/powerpoint/2010/main" val="1101260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Growth empirics: Factor accumulation vs. production efficiency, part 2</a:t>
            </a:r>
            <a:endParaRPr lang="en-US" dirty="0"/>
          </a:p>
        </p:txBody>
      </p:sp>
      <p:sp>
        <p:nvSpPr>
          <p:cNvPr id="3" name="Content Placeholder 2"/>
          <p:cNvSpPr>
            <a:spLocks noGrp="1"/>
          </p:cNvSpPr>
          <p:nvPr>
            <p:ph type="body" sz="quarter" idx="10"/>
          </p:nvPr>
        </p:nvSpPr>
        <p:spPr/>
        <p:txBody>
          <a:bodyPr/>
          <a:lstStyle/>
          <a:p>
            <a:pPr marL="342900" indent="-342900">
              <a:spcBef>
                <a:spcPct val="30000"/>
              </a:spcBef>
              <a:buClrTx/>
              <a:buSzPct val="100000"/>
              <a:buFont typeface="Arial" pitchFamily="34" charset="0"/>
              <a:buChar char="•"/>
            </a:pPr>
            <a:r>
              <a:rPr lang="en-US" dirty="0">
                <a:latin typeface="Arial" panose="020B0604020202020204" pitchFamily="34" charset="0"/>
                <a:cs typeface="Arial" panose="020B0604020202020204" pitchFamily="34" charset="0"/>
              </a:rPr>
              <a:t>Possible explanations for the correlation between capital per worker and production efficiency:</a:t>
            </a:r>
          </a:p>
          <a:p>
            <a:pPr marL="862013" lvl="1" indent="-404813">
              <a:lnSpc>
                <a:spcPct val="105000"/>
              </a:lnSpc>
              <a:spcBef>
                <a:spcPct val="3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Production efficiency encourages capital accumulation.</a:t>
            </a:r>
          </a:p>
          <a:p>
            <a:pPr marL="862013" lvl="1" indent="-404813">
              <a:lnSpc>
                <a:spcPct val="105000"/>
              </a:lnSpc>
              <a:spcBef>
                <a:spcPct val="3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Capital accumulation has externalities that raise efficiency.</a:t>
            </a:r>
          </a:p>
          <a:p>
            <a:pPr marL="862013" lvl="1" indent="-404813">
              <a:lnSpc>
                <a:spcPct val="105000"/>
              </a:lnSpc>
              <a:spcBef>
                <a:spcPct val="30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A third, unknown variable causes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capital accumulation and efficiency to be higher in some countries than others.</a:t>
            </a:r>
          </a:p>
        </p:txBody>
      </p:sp>
    </p:spTree>
    <p:extLst>
      <p:ext uri="{BB962C8B-B14F-4D97-AF65-F5344CB8AC3E}">
        <p14:creationId xmlns:p14="http://schemas.microsoft.com/office/powerpoint/2010/main" val="4279403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Are we saving enough? Too much?</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What policies might change the saving rate?</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How should we allocate our investment between privately owned physical capital, public infrastructure, and human capital?</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How do a country’s institutions affect production efficiency and capital accumulation?</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What policies might encourage faster technological progress?</a:t>
            </a:r>
          </a:p>
        </p:txBody>
      </p:sp>
    </p:spTree>
    <p:extLst>
      <p:ext uri="{BB962C8B-B14F-4D97-AF65-F5344CB8AC3E}">
        <p14:creationId xmlns:p14="http://schemas.microsoft.com/office/powerpoint/2010/main" val="2107843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Evaluating the rate of saving, part 1</a:t>
            </a:r>
            <a:endParaRPr lang="en-US" dirty="0"/>
          </a:p>
        </p:txBody>
      </p:sp>
      <p:sp>
        <p:nvSpPr>
          <p:cNvPr id="3" name="Content Placeholder 2"/>
          <p:cNvSpPr>
            <a:spLocks noGrp="1"/>
          </p:cNvSpPr>
          <p:nvPr>
            <p:ph type="body" sz="quarter" idx="10"/>
          </p:nvPr>
        </p:nvSpPr>
        <p:spPr/>
        <p:txBody>
          <a:bodyPr/>
          <a:lstStyle/>
          <a:p>
            <a:pPr marL="342900" indent="-342900">
              <a:spcBef>
                <a:spcPct val="3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Use the Golden Rule to determine whether the U.S. saving rate and capital stock are too high, too low, or about right.</a:t>
            </a:r>
          </a:p>
          <a:p>
            <a:pPr marL="800100" lvl="1">
              <a:lnSpc>
                <a:spcPct val="105000"/>
              </a:lnSpc>
              <a:spcBef>
                <a:spcPts val="14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δ</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&gt; (</a:t>
            </a:r>
            <a:r>
              <a:rPr lang="en-US" b="1" i="1" dirty="0">
                <a:latin typeface="Arial" panose="020B0604020202020204" pitchFamily="34" charset="0"/>
                <a:cs typeface="Arial" panose="020B0604020202020204" pitchFamily="34" charset="0"/>
                <a:sym typeface="Symbol" pitchFamily="18" charset="2"/>
              </a:rPr>
              <a:t>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g</a:t>
            </a:r>
            <a:r>
              <a:rPr lang="en-US" dirty="0">
                <a:latin typeface="Arial" panose="020B0604020202020204" pitchFamily="34" charset="0"/>
                <a:cs typeface="Arial" panose="020B0604020202020204" pitchFamily="34" charset="0"/>
              </a:rPr>
              <a:t>), the U.S. economy is below the Golden Rule steady state and should increase </a:t>
            </a:r>
            <a:r>
              <a:rPr lang="en-US" b="1"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a:t>
            </a:r>
          </a:p>
          <a:p>
            <a:pPr marL="800100" lvl="1">
              <a:lnSpc>
                <a:spcPct val="105000"/>
              </a:lnSpc>
              <a:spcBef>
                <a:spcPts val="14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δ</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&lt; (</a:t>
            </a:r>
            <a:r>
              <a:rPr lang="en-US" b="1" i="1" dirty="0">
                <a:latin typeface="Arial" panose="020B0604020202020204" pitchFamily="34" charset="0"/>
                <a:cs typeface="Arial" panose="020B0604020202020204" pitchFamily="34" charset="0"/>
                <a:sym typeface="Symbol" pitchFamily="18" charset="2"/>
              </a:rPr>
              <a:t>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g</a:t>
            </a:r>
            <a:r>
              <a:rPr lang="en-US" dirty="0">
                <a:latin typeface="Arial" panose="020B0604020202020204" pitchFamily="34" charset="0"/>
                <a:cs typeface="Arial" panose="020B0604020202020204" pitchFamily="34" charset="0"/>
              </a:rPr>
              <a:t>), the U.S. economy is above the Golden Rule steady state and should reduce </a:t>
            </a:r>
            <a:r>
              <a:rPr lang="en-US" b="1"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4265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spc="200" dirty="0">
                <a:latin typeface="Tahoma" pitchFamily="34" charset="0"/>
                <a:ea typeface="Tahoma" pitchFamily="34" charset="0"/>
                <a:cs typeface="Tahoma" pitchFamily="34" charset="0"/>
              </a:rPr>
              <a:t>IN THIS CHAPTER, YOU WILL LEARN:</a:t>
            </a:r>
          </a:p>
        </p:txBody>
      </p:sp>
      <p:pic>
        <p:nvPicPr>
          <p:cNvPr id="7" name="Picture Placeholder 6" descr="Chapter 9">
            <a:extLst>
              <a:ext uri="{FF2B5EF4-FFF2-40B4-BE49-F238E27FC236}">
                <a16:creationId xmlns:a16="http://schemas.microsoft.com/office/drawing/2014/main" id="{810DF52C-19D2-4228-8099-0404FA09F768}"/>
              </a:ext>
            </a:extLst>
          </p:cNvPr>
          <p:cNvPicPr>
            <a:picLocks noGrp="1" noChangeAspect="1"/>
          </p:cNvPicPr>
          <p:nvPr>
            <p:ph type="pic" sz="quarter" idx="12"/>
          </p:nvPr>
        </p:nvPicPr>
        <p:blipFill>
          <a:blip r:embed="rId3"/>
          <a:stretch>
            <a:fillRect/>
          </a:stretch>
        </p:blipFill>
        <p:spPr>
          <a:xfrm>
            <a:off x="644688" y="1720073"/>
            <a:ext cx="3559717" cy="3417855"/>
          </a:xfrm>
          <a:prstGeom prst="rect">
            <a:avLst/>
          </a:prstGeom>
          <a:noFill/>
          <a:ln>
            <a:noFill/>
          </a:ln>
        </p:spPr>
      </p:pic>
      <p:sp>
        <p:nvSpPr>
          <p:cNvPr id="3" name="Content Placeholder 2"/>
          <p:cNvSpPr>
            <a:spLocks noGrp="1"/>
          </p:cNvSpPr>
          <p:nvPr>
            <p:ph sz="quarter" idx="11"/>
          </p:nvPr>
        </p:nvSpPr>
        <p:spPr>
          <a:xfrm>
            <a:off x="4441357" y="1412252"/>
            <a:ext cx="4009162" cy="4409086"/>
          </a:xfrm>
          <a:noFill/>
          <a:ln>
            <a:noFill/>
          </a:ln>
        </p:spPr>
        <p:txBody>
          <a:bodyPr vert="horz" wrap="square" lIns="91440" tIns="45720" rIns="91440" bIns="45720" numCol="1" anchor="ctr" anchorCtr="0" compatLnSpc="1">
            <a:prstTxWarp prst="textNoShape">
              <a:avLst/>
            </a:prstTxWarp>
          </a:bodyPr>
          <a:lstStyle/>
          <a:p>
            <a:pPr>
              <a:spcAft>
                <a:spcPts val="1200"/>
              </a:spcAft>
              <a:buClr>
                <a:schemeClr val="tx1">
                  <a:lumMod val="50000"/>
                  <a:lumOff val="50000"/>
                </a:schemeClr>
              </a:buClr>
            </a:pPr>
            <a:r>
              <a:rPr lang="en-US" sz="2700" dirty="0"/>
              <a:t>How to incorporate technological progress in the Solow model</a:t>
            </a:r>
          </a:p>
          <a:p>
            <a:pPr>
              <a:spcAft>
                <a:spcPts val="1200"/>
              </a:spcAft>
              <a:buClr>
                <a:schemeClr val="tx1">
                  <a:lumMod val="50000"/>
                  <a:lumOff val="50000"/>
                </a:schemeClr>
              </a:buClr>
            </a:pPr>
            <a:r>
              <a:rPr lang="en-US" sz="2700" dirty="0"/>
              <a:t>About policies to promote growth</a:t>
            </a:r>
          </a:p>
          <a:p>
            <a:pPr>
              <a:spcAft>
                <a:spcPts val="1200"/>
              </a:spcAft>
              <a:buClr>
                <a:schemeClr val="tx1">
                  <a:lumMod val="50000"/>
                  <a:lumOff val="50000"/>
                </a:schemeClr>
              </a:buClr>
            </a:pPr>
            <a:r>
              <a:rPr lang="en-US" sz="2700" dirty="0"/>
              <a:t>About growth empirics: confronting the theory with facts</a:t>
            </a:r>
          </a:p>
          <a:p>
            <a:pPr>
              <a:spcAft>
                <a:spcPts val="1200"/>
              </a:spcAft>
              <a:buClr>
                <a:schemeClr val="tx1">
                  <a:lumMod val="50000"/>
                  <a:lumOff val="50000"/>
                </a:schemeClr>
              </a:buClr>
            </a:pPr>
            <a:r>
              <a:rPr lang="en-US" sz="2700" dirty="0"/>
              <a:t>Two simple models in which the rate of technological progress is endogenous</a:t>
            </a:r>
          </a:p>
        </p:txBody>
      </p:sp>
    </p:spTree>
    <p:extLst>
      <p:ext uri="{BB962C8B-B14F-4D97-AF65-F5344CB8AC3E}">
        <p14:creationId xmlns:p14="http://schemas.microsoft.com/office/powerpoint/2010/main" val="341010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Evaluating the rate of saving, part 2</a:t>
            </a:r>
            <a:endParaRPr lang="en-US" dirty="0"/>
          </a:p>
        </p:txBody>
      </p:sp>
      <p:sp>
        <p:nvSpPr>
          <p:cNvPr id="3" name="Content Placeholder 2"/>
          <p:cNvSpPr>
            <a:spLocks noGrp="1"/>
          </p:cNvSpPr>
          <p:nvPr>
            <p:ph type="body" sz="quarter" idx="10"/>
          </p:nvPr>
        </p:nvSpPr>
        <p:spPr/>
        <p:txBody>
          <a:bodyPr/>
          <a:lstStyle/>
          <a:p>
            <a:pPr defTabSz="166688">
              <a:spcBef>
                <a:spcPct val="35000"/>
              </a:spcBef>
            </a:pPr>
            <a:r>
              <a:rPr lang="en-US" dirty="0">
                <a:latin typeface="Arial" panose="020B0604020202020204" pitchFamily="34" charset="0"/>
                <a:cs typeface="Arial" panose="020B0604020202020204" pitchFamily="34" charset="0"/>
              </a:rPr>
              <a:t>To estimate (</a:t>
            </a: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δ</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use three facts about the U.S. economy:</a:t>
            </a:r>
          </a:p>
          <a:p>
            <a:pPr marL="571500" lvl="1" indent="-457200" defTabSz="166688">
              <a:spcBef>
                <a:spcPct val="35000"/>
              </a:spcBef>
              <a:buClr>
                <a:srgbClr val="CC6600"/>
              </a:buClr>
              <a:buFont typeface="+mj-lt"/>
              <a:buAutoNum type="arabicPeriod"/>
            </a:pP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2.5 </a:t>
            </a:r>
            <a:r>
              <a:rPr lang="en-US" b="1" i="1" dirty="0">
                <a:latin typeface="Arial" panose="020B0604020202020204" pitchFamily="34" charset="0"/>
                <a:cs typeface="Arial" panose="020B0604020202020204" pitchFamily="34" charset="0"/>
              </a:rPr>
              <a:t>y</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capital stock is about 2.5 times one year’s GDP.</a:t>
            </a:r>
          </a:p>
          <a:p>
            <a:pPr marL="571500" lvl="1" indent="-457200" defTabSz="166688">
              <a:spcBef>
                <a:spcPct val="35000"/>
              </a:spcBef>
              <a:buClr>
                <a:srgbClr val="CC6600"/>
              </a:buClr>
              <a:buFont typeface="+mj-lt"/>
              <a:buAutoNum type="arabicPeriod"/>
            </a:pPr>
            <a:r>
              <a:rPr lang="en-US" b="1" i="1" dirty="0" err="1">
                <a:latin typeface="Arial" panose="020B0604020202020204" pitchFamily="34" charset="0"/>
                <a:cs typeface="Arial" panose="020B0604020202020204" pitchFamily="34" charset="0"/>
                <a:sym typeface="Symbol" pitchFamily="18" charset="2"/>
              </a:rPr>
              <a:t>δ</a:t>
            </a:r>
            <a:r>
              <a:rPr lang="en-US" b="1" i="1" dirty="0" err="1">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0.1 </a:t>
            </a:r>
            <a:r>
              <a:rPr lang="en-US" b="1" i="1" dirty="0">
                <a:latin typeface="Arial" panose="020B0604020202020204" pitchFamily="34" charset="0"/>
                <a:cs typeface="Arial" panose="020B0604020202020204" pitchFamily="34" charset="0"/>
              </a:rPr>
              <a:t>y</a:t>
            </a:r>
            <a:br>
              <a:rPr lang="en-US" b="1" i="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About 10% of GDP is used to replace depreciating capital.</a:t>
            </a:r>
          </a:p>
          <a:p>
            <a:pPr marL="571500" lvl="1" indent="-457200" defTabSz="166688">
              <a:spcBef>
                <a:spcPct val="35000"/>
              </a:spcBef>
              <a:buClr>
                <a:srgbClr val="CC6600"/>
              </a:buClr>
              <a:buFont typeface="+mj-lt"/>
              <a:buAutoNum type="arabicPeriod"/>
            </a:pP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0.3 </a:t>
            </a:r>
            <a:r>
              <a:rPr lang="en-US" b="1" i="1" dirty="0">
                <a:latin typeface="Arial" panose="020B0604020202020204" pitchFamily="34" charset="0"/>
                <a:cs typeface="Arial" panose="020B0604020202020204" pitchFamily="34" charset="0"/>
              </a:rPr>
              <a:t>y</a:t>
            </a:r>
            <a:br>
              <a:rPr lang="en-US" b="1" i="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Capital income is about 30% of GDP.</a:t>
            </a:r>
          </a:p>
        </p:txBody>
      </p:sp>
    </p:spTree>
    <p:extLst>
      <p:ext uri="{BB962C8B-B14F-4D97-AF65-F5344CB8AC3E}">
        <p14:creationId xmlns:p14="http://schemas.microsoft.com/office/powerpoint/2010/main" val="2968562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Evaluating the rate of saving, part 3</a:t>
            </a:r>
            <a:endParaRPr lang="en-US" dirty="0"/>
          </a:p>
        </p:txBody>
      </p:sp>
      <p:sp>
        <p:nvSpPr>
          <p:cNvPr id="3" name="Content Placeholder 2"/>
          <p:cNvSpPr>
            <a:spLocks noGrp="1"/>
          </p:cNvSpPr>
          <p:nvPr>
            <p:ph type="body" sz="quarter" idx="10"/>
          </p:nvPr>
        </p:nvSpPr>
        <p:spPr>
          <a:xfrm>
            <a:off x="478361" y="1254192"/>
            <a:ext cx="8326006" cy="2386156"/>
          </a:xfrm>
        </p:spPr>
        <p:txBody>
          <a:bodyPr/>
          <a:lstStyle/>
          <a:p>
            <a:pPr marL="457200" indent="-457200">
              <a:spcBef>
                <a:spcPts val="600"/>
              </a:spcBef>
              <a:buClr>
                <a:srgbClr val="CC6600"/>
              </a:buClr>
              <a:buSzPct val="100000"/>
              <a:buFont typeface="+mj-lt"/>
              <a:buAutoNum type="arabicPeriod"/>
            </a:pP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2.5 </a:t>
            </a:r>
            <a:r>
              <a:rPr lang="en-US" b="1" i="1" dirty="0">
                <a:latin typeface="Arial" panose="020B0604020202020204" pitchFamily="34" charset="0"/>
                <a:cs typeface="Arial" panose="020B0604020202020204" pitchFamily="34" charset="0"/>
              </a:rPr>
              <a:t>y</a:t>
            </a:r>
            <a:endParaRPr lang="en-US" dirty="0">
              <a:latin typeface="Arial" panose="020B0604020202020204" pitchFamily="34" charset="0"/>
              <a:cs typeface="Arial" panose="020B0604020202020204" pitchFamily="34" charset="0"/>
            </a:endParaRPr>
          </a:p>
          <a:p>
            <a:pPr marL="457200" indent="-457200">
              <a:spcBef>
                <a:spcPts val="600"/>
              </a:spcBef>
              <a:buClr>
                <a:srgbClr val="CC6600"/>
              </a:buClr>
              <a:buSzPct val="100000"/>
              <a:buFont typeface="+mj-lt"/>
              <a:buAutoNum type="arabicPeriod"/>
            </a:pPr>
            <a:r>
              <a:rPr lang="en-US" b="1" i="1" dirty="0" err="1">
                <a:latin typeface="Arial" panose="020B0604020202020204" pitchFamily="34" charset="0"/>
                <a:cs typeface="Arial" panose="020B0604020202020204" pitchFamily="34" charset="0"/>
                <a:sym typeface="Symbol" pitchFamily="18" charset="2"/>
              </a:rPr>
              <a:t>δ</a:t>
            </a:r>
            <a:r>
              <a:rPr lang="en-US" b="1" i="1" dirty="0" err="1">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0.1 </a:t>
            </a:r>
            <a:r>
              <a:rPr lang="en-US" b="1" i="1" dirty="0">
                <a:latin typeface="Arial" panose="020B0604020202020204" pitchFamily="34" charset="0"/>
                <a:cs typeface="Arial" panose="020B0604020202020204" pitchFamily="34" charset="0"/>
              </a:rPr>
              <a:t>y</a:t>
            </a:r>
            <a:endParaRPr lang="en-US" dirty="0">
              <a:latin typeface="Arial" panose="020B0604020202020204" pitchFamily="34" charset="0"/>
              <a:cs typeface="Arial" panose="020B0604020202020204" pitchFamily="34" charset="0"/>
            </a:endParaRPr>
          </a:p>
          <a:p>
            <a:pPr marL="457200" indent="-457200">
              <a:spcBef>
                <a:spcPts val="600"/>
              </a:spcBef>
              <a:spcAft>
                <a:spcPts val="2400"/>
              </a:spcAft>
              <a:buClr>
                <a:srgbClr val="CC6600"/>
              </a:buClr>
              <a:buSzPct val="100000"/>
              <a:buFont typeface="+mj-lt"/>
              <a:buAutoNum type="arabicPeriod"/>
            </a:pP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b="1" i="1"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0.3 </a:t>
            </a:r>
            <a:r>
              <a:rPr lang="en-US" b="1" i="1" dirty="0">
                <a:latin typeface="Arial" panose="020B0604020202020204" pitchFamily="34" charset="0"/>
                <a:cs typeface="Arial" panose="020B0604020202020204" pitchFamily="34" charset="0"/>
              </a:rPr>
              <a:t>y</a:t>
            </a:r>
          </a:p>
          <a:p>
            <a:pPr indent="914400"/>
            <a:r>
              <a:rPr lang="en-US" dirty="0">
                <a:latin typeface="Arial" panose="020B0604020202020204" pitchFamily="34" charset="0"/>
                <a:cs typeface="Arial" panose="020B0604020202020204" pitchFamily="34" charset="0"/>
              </a:rPr>
              <a:t>To determine </a:t>
            </a:r>
            <a:r>
              <a:rPr lang="en-US" b="1" i="1" dirty="0">
                <a:latin typeface="Arial" panose="020B0604020202020204" pitchFamily="34" charset="0"/>
                <a:cs typeface="Arial" panose="020B0604020202020204" pitchFamily="34" charset="0"/>
                <a:sym typeface="Symbol" pitchFamily="18" charset="2"/>
              </a:rPr>
              <a:t>δ</a:t>
            </a:r>
            <a:r>
              <a:rPr lang="en-US" dirty="0">
                <a:latin typeface="Arial" panose="020B0604020202020204" pitchFamily="34" charset="0"/>
                <a:cs typeface="Arial" panose="020B0604020202020204" pitchFamily="34" charset="0"/>
                <a:sym typeface="Symbol" pitchFamily="18" charset="2"/>
              </a:rPr>
              <a:t>, divide</a:t>
            </a:r>
            <a:r>
              <a:rPr lang="en-US" dirty="0">
                <a:solidFill>
                  <a:srgbClr val="CC6600"/>
                </a:solidFill>
                <a:latin typeface="Arial" panose="020B0604020202020204" pitchFamily="34" charset="0"/>
                <a:cs typeface="Arial" panose="020B0604020202020204" pitchFamily="34" charset="0"/>
                <a:sym typeface="Symbol" pitchFamily="18" charset="2"/>
              </a:rPr>
              <a:t> </a:t>
            </a:r>
            <a:r>
              <a:rPr lang="en-US" b="1" dirty="0">
                <a:solidFill>
                  <a:srgbClr val="CC6600"/>
                </a:solidFill>
                <a:latin typeface="Arial" panose="020B0604020202020204" pitchFamily="34" charset="0"/>
                <a:cs typeface="Arial" panose="020B0604020202020204" pitchFamily="34" charset="0"/>
                <a:sym typeface="Symbol" pitchFamily="18" charset="2"/>
              </a:rPr>
              <a:t>2</a:t>
            </a:r>
            <a:r>
              <a:rPr lang="en-US" dirty="0">
                <a:solidFill>
                  <a:srgbClr val="CC6600"/>
                </a:solidFill>
                <a:latin typeface="Arial" panose="020B0604020202020204" pitchFamily="34" charset="0"/>
                <a:cs typeface="Arial" panose="020B0604020202020204" pitchFamily="34" charset="0"/>
                <a:sym typeface="Symbol" pitchFamily="18" charset="2"/>
              </a:rPr>
              <a:t> </a:t>
            </a:r>
            <a:r>
              <a:rPr lang="en-US" dirty="0">
                <a:latin typeface="Arial" panose="020B0604020202020204" pitchFamily="34" charset="0"/>
                <a:cs typeface="Arial" panose="020B0604020202020204" pitchFamily="34" charset="0"/>
                <a:sym typeface="Symbol" pitchFamily="18" charset="2"/>
              </a:rPr>
              <a:t>by </a:t>
            </a:r>
            <a:r>
              <a:rPr lang="en-US" b="1" dirty="0">
                <a:solidFill>
                  <a:srgbClr val="CC6600"/>
                </a:solidFill>
                <a:latin typeface="Arial" panose="020B0604020202020204" pitchFamily="34" charset="0"/>
                <a:cs typeface="Arial" panose="020B0604020202020204" pitchFamily="34" charset="0"/>
                <a:sym typeface="Symbol" pitchFamily="18" charset="2"/>
              </a:rPr>
              <a:t>1</a:t>
            </a:r>
            <a:r>
              <a:rPr lang="en-US" dirty="0">
                <a:latin typeface="Arial" panose="020B0604020202020204" pitchFamily="34" charset="0"/>
                <a:cs typeface="Arial" panose="020B0604020202020204" pitchFamily="34" charset="0"/>
                <a:sym typeface="Symbol" pitchFamily="18" charset="2"/>
              </a:rPr>
              <a:t>:</a:t>
            </a:r>
            <a:endParaRPr lang="en-US" b="1" i="1" dirty="0">
              <a:latin typeface="Arial" panose="020B0604020202020204" pitchFamily="34" charset="0"/>
              <a:cs typeface="Arial" panose="020B0604020202020204" pitchFamily="34" charset="0"/>
              <a:sym typeface="Symbol" pitchFamily="18" charset="2"/>
            </a:endParaRPr>
          </a:p>
        </p:txBody>
      </p:sp>
      <p:graphicFrame>
        <p:nvGraphicFramePr>
          <p:cNvPr id="59396" name="Object 2" descr="An equation reads, delta k over k equals 0.1 y over 2.5 y which leads to delta equals 0.1 over 2.5 which equals 0.04."/>
          <p:cNvGraphicFramePr>
            <a:graphicFrameLocks noChangeAspect="1"/>
          </p:cNvGraphicFramePr>
          <p:nvPr>
            <p:extLst>
              <p:ext uri="{D42A27DB-BD31-4B8C-83A1-F6EECF244321}">
                <p14:modId xmlns:p14="http://schemas.microsoft.com/office/powerpoint/2010/main" val="3812310393"/>
              </p:ext>
            </p:extLst>
          </p:nvPr>
        </p:nvGraphicFramePr>
        <p:xfrm>
          <a:off x="2251075" y="4038600"/>
          <a:ext cx="4640263" cy="968375"/>
        </p:xfrm>
        <a:graphic>
          <a:graphicData uri="http://schemas.openxmlformats.org/presentationml/2006/ole">
            <mc:AlternateContent xmlns:mc="http://schemas.openxmlformats.org/markup-compatibility/2006">
              <mc:Choice xmlns:v="urn:schemas-microsoft-com:vml" Requires="v">
                <p:oleObj spid="_x0000_s3465" name="Equation" r:id="rId4" imgW="2070000" imgH="431640" progId="Equation.DSMT4">
                  <p:embed/>
                </p:oleObj>
              </mc:Choice>
              <mc:Fallback>
                <p:oleObj name="Equation" r:id="rId4" imgW="2070000" imgH="431640" progId="Equation.DSMT4">
                  <p:embed/>
                  <p:pic>
                    <p:nvPicPr>
                      <p:cNvPr id="0" name=""/>
                      <p:cNvPicPr>
                        <a:picLocks noChangeAspect="1" noChangeArrowheads="1"/>
                      </p:cNvPicPr>
                      <p:nvPr/>
                    </p:nvPicPr>
                    <p:blipFill>
                      <a:blip r:embed="rId5"/>
                      <a:srcRect/>
                      <a:stretch>
                        <a:fillRect/>
                      </a:stretch>
                    </p:blipFill>
                    <p:spPr bwMode="auto">
                      <a:xfrm>
                        <a:off x="2251075" y="4038600"/>
                        <a:ext cx="4640263"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20294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Evaluating the rate of saving, part 4</a:t>
            </a:r>
            <a:endParaRPr lang="en-US" dirty="0"/>
          </a:p>
        </p:txBody>
      </p:sp>
      <p:sp>
        <p:nvSpPr>
          <p:cNvPr id="3" name="Content Placeholder 2"/>
          <p:cNvSpPr>
            <a:spLocks noGrp="1"/>
          </p:cNvSpPr>
          <p:nvPr>
            <p:ph type="body" sz="quarter" idx="10"/>
          </p:nvPr>
        </p:nvSpPr>
        <p:spPr>
          <a:xfrm>
            <a:off x="478361" y="1259442"/>
            <a:ext cx="8326006" cy="2299891"/>
          </a:xfrm>
        </p:spPr>
        <p:txBody>
          <a:bodyPr/>
          <a:lstStyle/>
          <a:p>
            <a:pPr marL="457200" indent="-457200">
              <a:spcBef>
                <a:spcPts val="600"/>
              </a:spcBef>
              <a:buClr>
                <a:srgbClr val="CC6600"/>
              </a:buClr>
              <a:buSzPct val="100000"/>
              <a:buFont typeface="+mj-lt"/>
              <a:buAutoNum type="arabicPeriod"/>
            </a:pP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2.5 </a:t>
            </a:r>
            <a:r>
              <a:rPr lang="en-US" b="1" i="1" dirty="0">
                <a:latin typeface="Arial" panose="020B0604020202020204" pitchFamily="34" charset="0"/>
                <a:cs typeface="Arial" panose="020B0604020202020204" pitchFamily="34" charset="0"/>
              </a:rPr>
              <a:t>y</a:t>
            </a:r>
            <a:endParaRPr lang="en-US" dirty="0">
              <a:latin typeface="Arial" panose="020B0604020202020204" pitchFamily="34" charset="0"/>
              <a:cs typeface="Arial" panose="020B0604020202020204" pitchFamily="34" charset="0"/>
            </a:endParaRPr>
          </a:p>
          <a:p>
            <a:pPr marL="460375" indent="-460375">
              <a:spcBef>
                <a:spcPts val="600"/>
              </a:spcBef>
              <a:buClr>
                <a:srgbClr val="CC6600"/>
              </a:buClr>
              <a:buSzPct val="100000"/>
              <a:buFont typeface="+mj-lt"/>
              <a:buAutoNum type="arabicPeriod"/>
            </a:pPr>
            <a:r>
              <a:rPr lang="en-US" b="1" i="1" dirty="0" err="1">
                <a:latin typeface="Arial" panose="020B0604020202020204" pitchFamily="34" charset="0"/>
                <a:cs typeface="Arial" panose="020B0604020202020204" pitchFamily="34" charset="0"/>
                <a:sym typeface="Symbol" pitchFamily="18" charset="2"/>
              </a:rPr>
              <a:t>δ</a:t>
            </a:r>
            <a:r>
              <a:rPr lang="en-US" b="1" i="1" dirty="0" err="1">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0.1 </a:t>
            </a:r>
            <a:r>
              <a:rPr lang="en-US" b="1" i="1" dirty="0">
                <a:latin typeface="Arial" panose="020B0604020202020204" pitchFamily="34" charset="0"/>
                <a:cs typeface="Arial" panose="020B0604020202020204" pitchFamily="34" charset="0"/>
              </a:rPr>
              <a:t>y</a:t>
            </a:r>
            <a:endParaRPr lang="en-US" dirty="0">
              <a:latin typeface="Arial" panose="020B0604020202020204" pitchFamily="34" charset="0"/>
              <a:cs typeface="Arial" panose="020B0604020202020204" pitchFamily="34" charset="0"/>
            </a:endParaRPr>
          </a:p>
          <a:p>
            <a:pPr marL="460375" indent="-460375">
              <a:spcBef>
                <a:spcPts val="600"/>
              </a:spcBef>
              <a:spcAft>
                <a:spcPts val="2400"/>
              </a:spcAft>
              <a:buClr>
                <a:srgbClr val="CC6600"/>
              </a:buClr>
              <a:buSzPct val="100000"/>
              <a:buFont typeface="+mj-lt"/>
              <a:buAutoNum type="arabicPeriod"/>
            </a:pP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b="1" i="1"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0.3 </a:t>
            </a:r>
            <a:r>
              <a:rPr lang="en-US" b="1" i="1" dirty="0">
                <a:latin typeface="Arial" panose="020B0604020202020204" pitchFamily="34" charset="0"/>
                <a:cs typeface="Arial" panose="020B0604020202020204" pitchFamily="34" charset="0"/>
              </a:rPr>
              <a:t>y</a:t>
            </a:r>
          </a:p>
          <a:p>
            <a:pPr>
              <a:spcBef>
                <a:spcPts val="600"/>
              </a:spcBef>
            </a:pPr>
            <a:r>
              <a:rPr lang="en-US" dirty="0">
                <a:latin typeface="Arial" panose="020B0604020202020204" pitchFamily="34" charset="0"/>
                <a:cs typeface="Arial" panose="020B0604020202020204" pitchFamily="34" charset="0"/>
              </a:rPr>
              <a:t>To determine </a:t>
            </a:r>
            <a:r>
              <a:rPr lang="en-US" i="1" dirty="0">
                <a:latin typeface="Arial" panose="020B0604020202020204" pitchFamily="34" charset="0"/>
                <a:cs typeface="Arial" panose="020B0604020202020204" pitchFamily="34" charset="0"/>
                <a:sym typeface="Symbol" pitchFamily="18" charset="2"/>
              </a:rPr>
              <a:t>MPK,</a:t>
            </a:r>
            <a:r>
              <a:rPr lang="en-US" dirty="0">
                <a:latin typeface="Arial" panose="020B0604020202020204" pitchFamily="34" charset="0"/>
                <a:cs typeface="Arial" panose="020B0604020202020204" pitchFamily="34" charset="0"/>
                <a:sym typeface="Symbol" pitchFamily="18" charset="2"/>
              </a:rPr>
              <a:t> divide </a:t>
            </a:r>
            <a:r>
              <a:rPr lang="en-US" b="1" dirty="0">
                <a:solidFill>
                  <a:srgbClr val="CC6600"/>
                </a:solidFill>
                <a:latin typeface="Arial" panose="020B0604020202020204" pitchFamily="34" charset="0"/>
                <a:cs typeface="Arial" panose="020B0604020202020204" pitchFamily="34" charset="0"/>
                <a:sym typeface="Symbol" pitchFamily="18" charset="2"/>
              </a:rPr>
              <a:t>3</a:t>
            </a:r>
            <a:r>
              <a:rPr lang="en-US" dirty="0">
                <a:latin typeface="Arial" panose="020B0604020202020204" pitchFamily="34" charset="0"/>
                <a:cs typeface="Arial" panose="020B0604020202020204" pitchFamily="34" charset="0"/>
                <a:sym typeface="Symbol" pitchFamily="18" charset="2"/>
              </a:rPr>
              <a:t> by </a:t>
            </a:r>
            <a:r>
              <a:rPr lang="en-US" b="1" dirty="0">
                <a:solidFill>
                  <a:srgbClr val="CC6600"/>
                </a:solidFill>
                <a:latin typeface="Arial" panose="020B0604020202020204" pitchFamily="34" charset="0"/>
                <a:cs typeface="Arial" panose="020B0604020202020204" pitchFamily="34" charset="0"/>
                <a:sym typeface="Symbol" pitchFamily="18" charset="2"/>
              </a:rPr>
              <a:t>1</a:t>
            </a:r>
            <a:r>
              <a:rPr lang="en-US" dirty="0">
                <a:latin typeface="Arial" panose="020B0604020202020204" pitchFamily="34" charset="0"/>
                <a:cs typeface="Arial" panose="020B0604020202020204" pitchFamily="34" charset="0"/>
                <a:sym typeface="Symbol" pitchFamily="18" charset="2"/>
              </a:rPr>
              <a:t>:</a:t>
            </a:r>
            <a:endParaRPr lang="en-US" b="1" i="1" dirty="0">
              <a:latin typeface="Arial" panose="020B0604020202020204" pitchFamily="34" charset="0"/>
              <a:cs typeface="Arial" panose="020B0604020202020204" pitchFamily="34" charset="0"/>
              <a:sym typeface="Symbol" pitchFamily="18" charset="2"/>
            </a:endParaRPr>
          </a:p>
        </p:txBody>
      </p:sp>
      <p:graphicFrame>
        <p:nvGraphicFramePr>
          <p:cNvPr id="61444" name="Object 2" descr="An equation reads, MPK times k over k equals 0.3 y over 2.5 y which leads to MPK equals 0.3 over 2.5 which equals 0.12."/>
          <p:cNvGraphicFramePr>
            <a:graphicFrameLocks noChangeAspect="1"/>
          </p:cNvGraphicFramePr>
          <p:nvPr>
            <p:extLst>
              <p:ext uri="{D42A27DB-BD31-4B8C-83A1-F6EECF244321}">
                <p14:modId xmlns:p14="http://schemas.microsoft.com/office/powerpoint/2010/main" val="521229607"/>
              </p:ext>
            </p:extLst>
          </p:nvPr>
        </p:nvGraphicFramePr>
        <p:xfrm>
          <a:off x="1798638" y="3916363"/>
          <a:ext cx="5780087" cy="963612"/>
        </p:xfrm>
        <a:graphic>
          <a:graphicData uri="http://schemas.openxmlformats.org/presentationml/2006/ole">
            <mc:AlternateContent xmlns:mc="http://schemas.openxmlformats.org/markup-compatibility/2006">
              <mc:Choice xmlns:v="urn:schemas-microsoft-com:vml" Requires="v">
                <p:oleObj spid="_x0000_s4495" name="Equation" r:id="rId4" imgW="2590560" imgH="431640" progId="Equation.DSMT4">
                  <p:embed/>
                </p:oleObj>
              </mc:Choice>
              <mc:Fallback>
                <p:oleObj name="Equation" r:id="rId4" imgW="2590560" imgH="431640" progId="Equation.DSMT4">
                  <p:embed/>
                  <p:pic>
                    <p:nvPicPr>
                      <p:cNvPr id="0" name=""/>
                      <p:cNvPicPr>
                        <a:picLocks noChangeAspect="1" noChangeArrowheads="1"/>
                      </p:cNvPicPr>
                      <p:nvPr/>
                    </p:nvPicPr>
                    <p:blipFill>
                      <a:blip r:embed="rId5"/>
                      <a:srcRect/>
                      <a:stretch>
                        <a:fillRect/>
                      </a:stretch>
                    </p:blipFill>
                    <p:spPr bwMode="auto">
                      <a:xfrm>
                        <a:off x="1798638" y="3916363"/>
                        <a:ext cx="5780087" cy="963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Content Placeholder 4"/>
          <p:cNvSpPr>
            <a:spLocks noGrp="1"/>
          </p:cNvSpPr>
          <p:nvPr>
            <p:ph sz="quarter" idx="12"/>
          </p:nvPr>
        </p:nvSpPr>
        <p:spPr>
          <a:xfrm>
            <a:off x="496888" y="5658928"/>
            <a:ext cx="8328025" cy="497323"/>
          </a:xfrm>
        </p:spPr>
        <p:txBody>
          <a:bodyPr/>
          <a:lstStyle/>
          <a:p>
            <a:r>
              <a:rPr lang="en-US" dirty="0">
                <a:latin typeface="Arial" panose="020B0604020202020204" pitchFamily="34" charset="0"/>
                <a:cs typeface="Arial" panose="020B0604020202020204" pitchFamily="34" charset="0"/>
              </a:rPr>
              <a:t>Hence,</a:t>
            </a:r>
            <a:r>
              <a:rPr lang="en-US" i="1" dirty="0">
                <a:latin typeface="Arial" panose="020B0604020202020204" pitchFamily="34" charset="0"/>
                <a:cs typeface="Arial" panose="020B0604020202020204" pitchFamily="34" charset="0"/>
              </a:rPr>
              <a:t> MPK</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δ </a:t>
            </a:r>
            <a:r>
              <a:rPr lang="en-US" dirty="0">
                <a:latin typeface="Arial" panose="020B0604020202020204" pitchFamily="34" charset="0"/>
                <a:cs typeface="Arial" panose="020B0604020202020204" pitchFamily="34" charset="0"/>
                <a:sym typeface="Symbol" pitchFamily="18" charset="2"/>
              </a:rPr>
              <a:t>= 0.12</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0.04 = </a:t>
            </a:r>
            <a:r>
              <a:rPr lang="en-US" u="sng" dirty="0">
                <a:latin typeface="Arial" panose="020B0604020202020204" pitchFamily="34" charset="0"/>
                <a:cs typeface="Arial" panose="020B0604020202020204" pitchFamily="34" charset="0"/>
              </a:rPr>
              <a:t>0.08</a:t>
            </a:r>
          </a:p>
        </p:txBody>
      </p:sp>
    </p:spTree>
    <p:extLst>
      <p:ext uri="{BB962C8B-B14F-4D97-AF65-F5344CB8AC3E}">
        <p14:creationId xmlns:p14="http://schemas.microsoft.com/office/powerpoint/2010/main" val="2833596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A85232"/>
                </a:solidFill>
              </a:rPr>
              <a:t>Policy issues: Evaluating the rate of saving, part 5</a:t>
            </a:r>
            <a:endParaRPr lang="en-US" dirty="0"/>
          </a:p>
        </p:txBody>
      </p:sp>
      <p:sp>
        <p:nvSpPr>
          <p:cNvPr id="7" name="Content Placeholder 2"/>
          <p:cNvSpPr>
            <a:spLocks noGrp="1"/>
          </p:cNvSpPr>
          <p:nvPr>
            <p:ph type="body" sz="quarter" idx="10"/>
          </p:nvPr>
        </p:nvSpPr>
        <p:spPr>
          <a:xfrm>
            <a:off x="478361" y="1219686"/>
            <a:ext cx="8326006" cy="2713959"/>
          </a:xfrm>
        </p:spPr>
        <p:txBody>
          <a:bodyPr/>
          <a:lstStyle/>
          <a:p>
            <a:pPr marL="342900" indent="-342900">
              <a:spcBef>
                <a:spcPts val="624"/>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From the last slide: </a:t>
            </a: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δ </a:t>
            </a:r>
            <a:r>
              <a:rPr lang="en-US" dirty="0">
                <a:latin typeface="Arial" panose="020B0604020202020204" pitchFamily="34" charset="0"/>
                <a:cs typeface="Arial" panose="020B0604020202020204" pitchFamily="34" charset="0"/>
                <a:sym typeface="Symbol" pitchFamily="18" charset="2"/>
              </a:rPr>
              <a:t>= </a:t>
            </a:r>
            <a:r>
              <a:rPr lang="en-US" dirty="0">
                <a:latin typeface="Arial" panose="020B0604020202020204" pitchFamily="34" charset="0"/>
                <a:cs typeface="Arial" panose="020B0604020202020204" pitchFamily="34" charset="0"/>
              </a:rPr>
              <a:t>0.08</a:t>
            </a:r>
          </a:p>
          <a:p>
            <a:pPr marL="342900" indent="-342900">
              <a:spcBef>
                <a:spcPts val="624"/>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U.S. real GDP grows an average of 3% per year, so </a:t>
            </a:r>
            <a:r>
              <a:rPr lang="en-US" b="1" i="1" dirty="0">
                <a:latin typeface="Arial" panose="020B0604020202020204" pitchFamily="34" charset="0"/>
                <a:cs typeface="Arial" panose="020B0604020202020204" pitchFamily="34" charset="0"/>
                <a:sym typeface="Symbol" pitchFamily="18" charset="2"/>
              </a:rPr>
              <a:t>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sym typeface="Symbol" pitchFamily="18" charset="2"/>
              </a:rPr>
              <a:t>g</a:t>
            </a:r>
            <a:r>
              <a:rPr lang="en-US" dirty="0">
                <a:latin typeface="Arial" panose="020B0604020202020204" pitchFamily="34" charset="0"/>
                <a:cs typeface="Arial" panose="020B0604020202020204" pitchFamily="34" charset="0"/>
              </a:rPr>
              <a:t> = 0.03</a:t>
            </a:r>
          </a:p>
          <a:p>
            <a:pPr marL="342900" indent="-342900">
              <a:spcBef>
                <a:spcPts val="624"/>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Thus,</a:t>
            </a:r>
          </a:p>
          <a:p>
            <a:pPr indent="914400">
              <a:spcBef>
                <a:spcPts val="624"/>
              </a:spcBef>
            </a:pP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δ </a:t>
            </a:r>
            <a:r>
              <a:rPr lang="en-US" dirty="0">
                <a:latin typeface="Arial" panose="020B0604020202020204" pitchFamily="34" charset="0"/>
                <a:cs typeface="Arial" panose="020B0604020202020204" pitchFamily="34" charset="0"/>
                <a:sym typeface="Symbol" pitchFamily="18" charset="2"/>
              </a:rPr>
              <a:t>= 0.08 &gt; 0.03 = </a:t>
            </a:r>
            <a:r>
              <a:rPr lang="en-US" b="1" i="1" dirty="0">
                <a:latin typeface="Arial" panose="020B0604020202020204" pitchFamily="34" charset="0"/>
                <a:cs typeface="Arial" panose="020B0604020202020204" pitchFamily="34" charset="0"/>
                <a:sym typeface="Symbol" pitchFamily="18" charset="2"/>
              </a:rPr>
              <a:t>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sym typeface="Symbol" pitchFamily="18" charset="2"/>
              </a:rPr>
              <a:t>g</a:t>
            </a:r>
            <a:endParaRPr lang="en-US" dirty="0">
              <a:latin typeface="Arial" panose="020B0604020202020204" pitchFamily="34" charset="0"/>
              <a:cs typeface="Arial" panose="020B0604020202020204" pitchFamily="34" charset="0"/>
            </a:endParaRPr>
          </a:p>
          <a:p>
            <a:pPr marL="342900" indent="-342900">
              <a:spcBef>
                <a:spcPts val="624"/>
              </a:spcBef>
              <a:buClr>
                <a:schemeClr val="tx1"/>
              </a:buClr>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Conclusion:</a:t>
            </a:r>
          </a:p>
        </p:txBody>
      </p:sp>
      <p:sp>
        <p:nvSpPr>
          <p:cNvPr id="12" name="Content Placeholder 4"/>
          <p:cNvSpPr txBox="1">
            <a:spLocks noGrp="1" noChangeArrowheads="1"/>
          </p:cNvSpPr>
          <p:nvPr>
            <p:ph sz="quarter" idx="12"/>
          </p:nvPr>
        </p:nvSpPr>
        <p:spPr bwMode="auto">
          <a:xfrm>
            <a:off x="858058" y="4385465"/>
            <a:ext cx="7584799" cy="1311128"/>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57150" cmpd="thickThin">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50000"/>
              </a:spcBef>
            </a:pPr>
            <a:r>
              <a:rPr lang="en-US" sz="2400" i="1" dirty="0"/>
              <a:t>The U.S. is below the Golden Rule steady state:</a:t>
            </a:r>
            <a:br>
              <a:rPr lang="en-US" sz="2400" i="1" dirty="0"/>
            </a:br>
            <a:r>
              <a:rPr lang="en-US" sz="2400" i="1" dirty="0"/>
              <a:t>Increasing the U.S. saving rate would increase consumption per capita in the long run.</a:t>
            </a:r>
          </a:p>
        </p:txBody>
      </p:sp>
    </p:spTree>
    <p:extLst>
      <p:ext uri="{BB962C8B-B14F-4D97-AF65-F5344CB8AC3E}">
        <p14:creationId xmlns:p14="http://schemas.microsoft.com/office/powerpoint/2010/main" val="3199532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How to increase the saving rate</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Reduce the government budget deficit (or increase the budget surplus).</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Increase incentives for private saving:</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Reduce capital gains tax, corporate income tax, and estate tax, as they discourage saving.</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Replace federal income tax with a consumption tax.</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Expand tax incentives for IRAs (individual retirement accounts) and other retirement savings accounts.</a:t>
            </a:r>
          </a:p>
        </p:txBody>
      </p:sp>
    </p:spTree>
    <p:extLst>
      <p:ext uri="{BB962C8B-B14F-4D97-AF65-F5344CB8AC3E}">
        <p14:creationId xmlns:p14="http://schemas.microsoft.com/office/powerpoint/2010/main" val="1316123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Allocating the economy’s investment, part 1</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 the Solow model, there’s one type of capital.</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 the real world, there are many types, which we can divide into three categories: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private capital stock</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public infrastructure</a:t>
            </a:r>
          </a:p>
          <a:p>
            <a:pPr marL="800100" lvl="1">
              <a:spcBef>
                <a:spcPts val="600"/>
              </a:spcBef>
              <a:buClr>
                <a:schemeClr val="tx1"/>
              </a:buClr>
              <a:buFont typeface="Arial" panose="020B0604020202020204" pitchFamily="34" charset="0"/>
              <a:buChar char="•"/>
            </a:pPr>
            <a:r>
              <a:rPr lang="en-US" b="1" dirty="0">
                <a:solidFill>
                  <a:srgbClr val="FF0000"/>
                </a:solidFill>
                <a:latin typeface="Arial" panose="020B0604020202020204" pitchFamily="34" charset="0"/>
                <a:cs typeface="Arial" panose="020B0604020202020204" pitchFamily="34" charset="0"/>
              </a:rPr>
              <a:t>human capital:</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knowledge and skills that workers acquire through education</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How should we allocate investment among these types?</a:t>
            </a:r>
          </a:p>
        </p:txBody>
      </p:sp>
    </p:spTree>
    <p:extLst>
      <p:ext uri="{BB962C8B-B14F-4D97-AF65-F5344CB8AC3E}">
        <p14:creationId xmlns:p14="http://schemas.microsoft.com/office/powerpoint/2010/main" val="905658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Allocating the economy’s investment, part 2</a:t>
            </a:r>
            <a:endParaRPr lang="en-US" dirty="0"/>
          </a:p>
        </p:txBody>
      </p:sp>
      <p:sp>
        <p:nvSpPr>
          <p:cNvPr id="3" name="Content Placeholder 2"/>
          <p:cNvSpPr>
            <a:spLocks noGrp="1"/>
          </p:cNvSpPr>
          <p:nvPr>
            <p:ph type="body" sz="quarter" idx="10"/>
          </p:nvPr>
        </p:nvSpPr>
        <p:spPr/>
        <p:txBody>
          <a:bodyPr/>
          <a:lstStyle/>
          <a:p>
            <a:pPr marL="404813" indent="-404813">
              <a:spcBef>
                <a:spcPts val="600"/>
              </a:spcBef>
            </a:pPr>
            <a:r>
              <a:rPr lang="en-US" dirty="0">
                <a:latin typeface="Arial" panose="020B0604020202020204" pitchFamily="34" charset="0"/>
                <a:cs typeface="Arial" panose="020B0604020202020204" pitchFamily="34" charset="0"/>
              </a:rPr>
              <a:t>Two viewpoints:</a:t>
            </a:r>
          </a:p>
          <a:p>
            <a:pPr marL="457200" indent="-457200">
              <a:spcBef>
                <a:spcPts val="600"/>
              </a:spcBef>
              <a:buClrTx/>
              <a:buSzPct val="100000"/>
              <a:buFont typeface="+mj-lt"/>
              <a:buAutoNum type="arabicPeriod"/>
            </a:pPr>
            <a:r>
              <a:rPr lang="en-US" dirty="0">
                <a:latin typeface="Arial" panose="020B0604020202020204" pitchFamily="34" charset="0"/>
                <a:cs typeface="Arial" panose="020B0604020202020204" pitchFamily="34" charset="0"/>
              </a:rPr>
              <a:t>Equalize tax treatment of all types of capital in all industries and let the market allocate investment to the type with the highest marginal product.</a:t>
            </a:r>
          </a:p>
          <a:p>
            <a:pPr marL="457200" indent="-457200">
              <a:spcBef>
                <a:spcPts val="600"/>
              </a:spcBef>
              <a:buClrTx/>
              <a:buSzPct val="100000"/>
              <a:buFont typeface="+mj-lt"/>
              <a:buAutoNum type="arabicPeriod"/>
            </a:pPr>
            <a:r>
              <a:rPr lang="en-US" b="1" dirty="0">
                <a:solidFill>
                  <a:srgbClr val="CC0000"/>
                </a:solidFill>
                <a:latin typeface="Arial" panose="020B0604020202020204" pitchFamily="34" charset="0"/>
                <a:cs typeface="Arial" panose="020B0604020202020204" pitchFamily="34" charset="0"/>
              </a:rPr>
              <a:t>Industrial policy</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Government should actively encourage investment in capital of certain types or in certain industries because it may have positive externalities that private investors don’t consider.</a:t>
            </a:r>
          </a:p>
        </p:txBody>
      </p:sp>
    </p:spTree>
    <p:extLst>
      <p:ext uri="{BB962C8B-B14F-4D97-AF65-F5344CB8AC3E}">
        <p14:creationId xmlns:p14="http://schemas.microsoft.com/office/powerpoint/2010/main" val="388157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Possible problems with industrial policy</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government may not have the ability to “pick winners” (choose industries with the highest return to capital or biggest externalities).</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Politics (e.g., campaign contributions) rather than economics may influence which industries get preferential treatment.</a:t>
            </a:r>
          </a:p>
        </p:txBody>
      </p:sp>
    </p:spTree>
    <p:extLst>
      <p:ext uri="{BB962C8B-B14F-4D97-AF65-F5344CB8AC3E}">
        <p14:creationId xmlns:p14="http://schemas.microsoft.com/office/powerpoint/2010/main" val="2689952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Establishing the right institutions</a:t>
            </a:r>
            <a:endParaRPr lang="en-US" dirty="0"/>
          </a:p>
        </p:txBody>
      </p:sp>
      <p:sp>
        <p:nvSpPr>
          <p:cNvPr id="3" name="Content Placeholder 2"/>
          <p:cNvSpPr>
            <a:spLocks noGrp="1"/>
          </p:cNvSpPr>
          <p:nvPr>
            <p:ph type="body" sz="quarter" idx="10"/>
          </p:nvPr>
        </p:nvSpPr>
        <p:spPr/>
        <p:txBody>
          <a:bodyPr/>
          <a:lstStyle/>
          <a:p>
            <a:pPr marL="342900" indent="-342900">
              <a:spcBef>
                <a:spcPts val="624"/>
              </a:spcBef>
              <a:buClrTx/>
              <a:buSzPct val="100000"/>
              <a:buFont typeface="Arial" pitchFamily="34" charset="0"/>
              <a:buChar char="•"/>
            </a:pPr>
            <a:r>
              <a:rPr lang="en-US" dirty="0">
                <a:latin typeface="Arial" panose="020B0604020202020204" pitchFamily="34" charset="0"/>
                <a:cs typeface="Arial" panose="020B0604020202020204" pitchFamily="34" charset="0"/>
              </a:rPr>
              <a:t>Creating the right institutions is important for ensuring that resources are allocated to their best use. Examples:</a:t>
            </a:r>
          </a:p>
          <a:p>
            <a:pPr marL="800100" lvl="1">
              <a:spcBef>
                <a:spcPts val="624"/>
              </a:spcBef>
              <a:buClrTx/>
              <a:buFont typeface="Arial" panose="020B0604020202020204" pitchFamily="34" charset="0"/>
              <a:buChar char="•"/>
            </a:pPr>
            <a:r>
              <a:rPr lang="en-US" u="sng" dirty="0">
                <a:latin typeface="Arial" panose="020B0604020202020204" pitchFamily="34" charset="0"/>
                <a:cs typeface="Arial" panose="020B0604020202020204" pitchFamily="34" charset="0"/>
              </a:rPr>
              <a:t>Legal institutions</a:t>
            </a:r>
            <a:r>
              <a:rPr lang="en-US" dirty="0">
                <a:latin typeface="Arial" panose="020B0604020202020204" pitchFamily="34" charset="0"/>
                <a:cs typeface="Arial" panose="020B0604020202020204" pitchFamily="34" charset="0"/>
              </a:rPr>
              <a:t>, to protect property rights.</a:t>
            </a:r>
          </a:p>
          <a:p>
            <a:pPr marL="800100" lvl="1">
              <a:spcBef>
                <a:spcPts val="624"/>
              </a:spcBef>
              <a:buClrTx/>
              <a:buFont typeface="Arial" panose="020B0604020202020204" pitchFamily="34" charset="0"/>
              <a:buChar char="•"/>
            </a:pPr>
            <a:r>
              <a:rPr lang="en-US" u="sng" dirty="0">
                <a:latin typeface="Arial" panose="020B0604020202020204" pitchFamily="34" charset="0"/>
                <a:cs typeface="Arial" panose="020B0604020202020204" pitchFamily="34" charset="0"/>
              </a:rPr>
              <a:t>Capital markets</a:t>
            </a:r>
            <a:r>
              <a:rPr lang="en-US" dirty="0">
                <a:latin typeface="Arial" panose="020B0604020202020204" pitchFamily="34" charset="0"/>
                <a:cs typeface="Arial" panose="020B0604020202020204" pitchFamily="34" charset="0"/>
              </a:rPr>
              <a:t>, to help financial capital flow to the best investment projects.</a:t>
            </a:r>
          </a:p>
          <a:p>
            <a:pPr marL="800100" lvl="1">
              <a:spcBef>
                <a:spcPts val="624"/>
              </a:spcBef>
              <a:buClrTx/>
              <a:buFont typeface="Arial" panose="020B0604020202020204" pitchFamily="34" charset="0"/>
              <a:buChar char="•"/>
            </a:pPr>
            <a:r>
              <a:rPr lang="en-US" dirty="0">
                <a:latin typeface="Arial" panose="020B0604020202020204" pitchFamily="34" charset="0"/>
                <a:cs typeface="Arial" panose="020B0604020202020204" pitchFamily="34" charset="0"/>
              </a:rPr>
              <a:t>A corruption-free </a:t>
            </a:r>
            <a:r>
              <a:rPr lang="en-US" u="sng" dirty="0">
                <a:latin typeface="Arial" panose="020B0604020202020204" pitchFamily="34" charset="0"/>
                <a:cs typeface="Arial" panose="020B0604020202020204" pitchFamily="34" charset="0"/>
              </a:rPr>
              <a:t>government</a:t>
            </a:r>
            <a:r>
              <a:rPr lang="en-US" dirty="0">
                <a:latin typeface="Arial" panose="020B0604020202020204" pitchFamily="34" charset="0"/>
                <a:cs typeface="Arial" panose="020B0604020202020204" pitchFamily="34" charset="0"/>
              </a:rPr>
              <a:t>, to promote competition, enforce contracts, etc.</a:t>
            </a:r>
          </a:p>
        </p:txBody>
      </p:sp>
    </p:spTree>
    <p:extLst>
      <p:ext uri="{BB962C8B-B14F-4D97-AF65-F5344CB8AC3E}">
        <p14:creationId xmlns:p14="http://schemas.microsoft.com/office/powerpoint/2010/main" val="4035664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Establishing the right institutions: North versus South Korea</a:t>
            </a:r>
            <a:endParaRPr lang="en-US" dirty="0"/>
          </a:p>
        </p:txBody>
      </p:sp>
      <p:sp>
        <p:nvSpPr>
          <p:cNvPr id="3" name="Content Placeholder 2"/>
          <p:cNvSpPr>
            <a:spLocks noGrp="1"/>
          </p:cNvSpPr>
          <p:nvPr>
            <p:ph type="body" sz="quarter" idx="10"/>
          </p:nvPr>
        </p:nvSpPr>
        <p:spPr>
          <a:xfrm>
            <a:off x="478361" y="1219686"/>
            <a:ext cx="4248914" cy="5358824"/>
          </a:xfrm>
        </p:spPr>
        <p:txBody>
          <a:bodyPr/>
          <a:lstStyle/>
          <a:p>
            <a:pPr>
              <a:spcBef>
                <a:spcPts val="624"/>
              </a:spcBef>
            </a:pPr>
            <a:r>
              <a:rPr lang="en-US" dirty="0">
                <a:latin typeface="Arial" panose="020B0604020202020204" pitchFamily="34" charset="0"/>
                <a:cs typeface="Arial" panose="020B0604020202020204" pitchFamily="34" charset="0"/>
              </a:rPr>
              <a:t>After WW2, Korea split into:</a:t>
            </a:r>
          </a:p>
          <a:p>
            <a:pPr marL="342900" indent="-342900">
              <a:spcBef>
                <a:spcPts val="624"/>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North Korea with institutions based on authoritarian communism</a:t>
            </a:r>
          </a:p>
          <a:p>
            <a:pPr marL="342900" indent="-342900">
              <a:spcBef>
                <a:spcPts val="624"/>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South Korea with Western-style democratic capitalism</a:t>
            </a:r>
          </a:p>
          <a:p>
            <a:pPr>
              <a:spcBef>
                <a:spcPts val="624"/>
              </a:spcBef>
            </a:pPr>
            <a:r>
              <a:rPr lang="en-US" dirty="0">
                <a:latin typeface="Arial" panose="020B0604020202020204" pitchFamily="34" charset="0"/>
                <a:cs typeface="Arial" panose="020B0604020202020204" pitchFamily="34" charset="0"/>
              </a:rPr>
              <a:t>Today, GDP per capita is over 10 times higher in S. Korea than in N. Korea.</a:t>
            </a:r>
          </a:p>
        </p:txBody>
      </p:sp>
      <p:pic>
        <p:nvPicPr>
          <p:cNvPr id="14" name="Picture 2" descr="This is an image of North Korea and South Korea from space. North Korea is virtually dark while South Korea has many areas that are depicted by light."/>
          <p:cNvPicPr>
            <a:picLocks noGrp="1" noChangeAspect="1" noChangeArrowheads="1"/>
          </p:cNvPicPr>
          <p:nvPr>
            <p:ph type="pic" sz="quarter" idx="13"/>
          </p:nvPr>
        </p:nvPicPr>
        <p:blipFill>
          <a:blip r:embed="rId3">
            <a:extLst>
              <a:ext uri="{28A0092B-C50C-407E-A947-70E740481C1C}">
                <a14:useLocalDpi xmlns:a14="http://schemas.microsoft.com/office/drawing/2010/main" val="0"/>
              </a:ext>
            </a:extLst>
          </a:blip>
          <a:stretch>
            <a:fillRect/>
          </a:stretch>
        </p:blipFill>
        <p:spPr bwMode="auto">
          <a:xfrm>
            <a:off x="5035310" y="1275843"/>
            <a:ext cx="3689233" cy="5007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9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rgbClr val="A85237"/>
                </a:solidFill>
              </a:rPr>
              <a:t>Introduction</a:t>
            </a:r>
          </a:p>
        </p:txBody>
      </p:sp>
      <p:sp>
        <p:nvSpPr>
          <p:cNvPr id="2" name="Content Placeholder 6"/>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In the Solow model of Chapter 8,</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production technology is held constant.</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income per capita is constant in the steady state.</a:t>
            </a:r>
          </a:p>
          <a:p>
            <a:pPr>
              <a:spcBef>
                <a:spcPts val="600"/>
              </a:spcBef>
            </a:pPr>
            <a:r>
              <a:rPr lang="en-US" dirty="0">
                <a:latin typeface="Arial" panose="020B0604020202020204" pitchFamily="34" charset="0"/>
                <a:cs typeface="Arial" panose="020B0604020202020204" pitchFamily="34" charset="0"/>
              </a:rPr>
              <a:t>Neither point is true in the real world:</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1900–2016: U.S. real GDP per person grew by a factor of 8.58, or 1.9% per year.</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examples of technological progress abound</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(see the next slide).</a:t>
            </a:r>
          </a:p>
        </p:txBody>
      </p:sp>
    </p:spTree>
    <p:extLst>
      <p:ext uri="{BB962C8B-B14F-4D97-AF65-F5344CB8AC3E}">
        <p14:creationId xmlns:p14="http://schemas.microsoft.com/office/powerpoint/2010/main" val="1542562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Policy issues: Encouraging technological progress</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Patent laws: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encourage innovation by granting temporary monopolies to inventors of new products</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Tax incentives for R&amp;D</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Grants to fund basic research at universities</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Industrial policy:</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encourages specific industries that are key for rapid technological progress </a:t>
            </a:r>
            <a:r>
              <a:rPr lang="en-US" i="1" dirty="0">
                <a:latin typeface="Arial" panose="020B0604020202020204" pitchFamily="34" charset="0"/>
                <a:cs typeface="Arial" panose="020B0604020202020204" pitchFamily="34" charset="0"/>
              </a:rPr>
              <a:t>(subject to the preceding concerns).</a:t>
            </a:r>
          </a:p>
        </p:txBody>
      </p:sp>
    </p:spTree>
    <p:extLst>
      <p:ext uri="{BB962C8B-B14F-4D97-AF65-F5344CB8AC3E}">
        <p14:creationId xmlns:p14="http://schemas.microsoft.com/office/powerpoint/2010/main" val="1666151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CASE STUDY: Is free trade good for economic growth? Part 1</a:t>
            </a:r>
            <a:endParaRPr lang="en-US" dirty="0"/>
          </a:p>
        </p:txBody>
      </p:sp>
      <p:sp>
        <p:nvSpPr>
          <p:cNvPr id="3" name="Content Placeholder 2"/>
          <p:cNvSpPr>
            <a:spLocks noGrp="1"/>
          </p:cNvSpPr>
          <p:nvPr>
            <p:ph type="body" sz="quarter" idx="10"/>
          </p:nvPr>
        </p:nvSpPr>
        <p:spPr>
          <a:xfrm>
            <a:off x="478361" y="1219686"/>
            <a:ext cx="8326006" cy="2597402"/>
          </a:xfrm>
        </p:spPr>
        <p:txBody>
          <a:bodyPr/>
          <a:lstStyle/>
          <a:p>
            <a:pPr marL="342900" indent="-342900">
              <a:buClrTx/>
              <a:buSzPct val="100000"/>
              <a:buFont typeface="Arial" pitchFamily="34" charset="0"/>
              <a:buChar char="•"/>
            </a:pPr>
            <a:r>
              <a:rPr lang="en-US" dirty="0">
                <a:latin typeface="Arial" panose="020B0604020202020204" pitchFamily="34" charset="0"/>
                <a:cs typeface="Arial" panose="020B0604020202020204" pitchFamily="34" charset="0"/>
              </a:rPr>
              <a:t>Since Adam Smith, economists have argued that free trade can increase production efficiency and living standards.</a:t>
            </a:r>
          </a:p>
          <a:p>
            <a:pPr marL="342900" indent="-342900">
              <a:spcBef>
                <a:spcPts val="600"/>
              </a:spcBef>
              <a:spcAft>
                <a:spcPts val="3600"/>
              </a:spcAft>
              <a:buClrTx/>
              <a:buSzPct val="100000"/>
              <a:buFont typeface="Arial" pitchFamily="34" charset="0"/>
              <a:buChar char="•"/>
            </a:pPr>
            <a:r>
              <a:rPr lang="en-US" dirty="0">
                <a:latin typeface="Arial" panose="020B0604020202020204" pitchFamily="34" charset="0"/>
                <a:cs typeface="Arial" panose="020B0604020202020204" pitchFamily="34" charset="0"/>
              </a:rPr>
              <a:t>Research by Sachs &amp; Warner:</a:t>
            </a:r>
          </a:p>
          <a:p>
            <a:pPr algn="ctr"/>
            <a:r>
              <a:rPr lang="en-US" b="1" dirty="0">
                <a:latin typeface="Arial" panose="020B0604020202020204" pitchFamily="34" charset="0"/>
                <a:cs typeface="Arial" panose="020B0604020202020204" pitchFamily="34" charset="0"/>
              </a:rPr>
              <a:t>Average annual growth rates, 1970–89</a:t>
            </a:r>
          </a:p>
        </p:txBody>
      </p:sp>
      <p:graphicFrame>
        <p:nvGraphicFramePr>
          <p:cNvPr id="12" name="Table Placeholder 11">
            <a:extLst>
              <a:ext uri="{FF2B5EF4-FFF2-40B4-BE49-F238E27FC236}">
                <a16:creationId xmlns:a16="http://schemas.microsoft.com/office/drawing/2014/main" id="{8BD20023-CF1E-4756-BCCB-CAFAF7B0C241}"/>
              </a:ext>
            </a:extLst>
          </p:cNvPr>
          <p:cNvGraphicFramePr>
            <a:graphicFrameLocks noGrp="1"/>
          </p:cNvGraphicFramePr>
          <p:nvPr>
            <p:ph type="tbl" sz="quarter" idx="14"/>
            <p:extLst>
              <p:ext uri="{D42A27DB-BD31-4B8C-83A1-F6EECF244321}">
                <p14:modId xmlns:p14="http://schemas.microsoft.com/office/powerpoint/2010/main" val="2214277607"/>
              </p:ext>
            </p:extLst>
          </p:nvPr>
        </p:nvGraphicFramePr>
        <p:xfrm>
          <a:off x="735981" y="4276725"/>
          <a:ext cx="7672038" cy="1371600"/>
        </p:xfrm>
        <a:graphic>
          <a:graphicData uri="http://schemas.openxmlformats.org/drawingml/2006/table">
            <a:tbl>
              <a:tblPr firstRow="1" bandRow="1">
                <a:tableStyleId>{073A0DAA-6AF3-43AB-8588-CEC1D06C72B9}</a:tableStyleId>
              </a:tblPr>
              <a:tblGrid>
                <a:gridCol w="3456877">
                  <a:extLst>
                    <a:ext uri="{9D8B030D-6E8A-4147-A177-3AD203B41FA5}">
                      <a16:colId xmlns:a16="http://schemas.microsoft.com/office/drawing/2014/main" val="254051280"/>
                    </a:ext>
                  </a:extLst>
                </a:gridCol>
                <a:gridCol w="2141034">
                  <a:extLst>
                    <a:ext uri="{9D8B030D-6E8A-4147-A177-3AD203B41FA5}">
                      <a16:colId xmlns:a16="http://schemas.microsoft.com/office/drawing/2014/main" val="992721105"/>
                    </a:ext>
                  </a:extLst>
                </a:gridCol>
                <a:gridCol w="2074127">
                  <a:extLst>
                    <a:ext uri="{9D8B030D-6E8A-4147-A177-3AD203B41FA5}">
                      <a16:colId xmlns:a16="http://schemas.microsoft.com/office/drawing/2014/main" val="2025175610"/>
                    </a:ext>
                  </a:extLst>
                </a:gridCol>
              </a:tblGrid>
              <a:tr h="370840">
                <a:tc>
                  <a:txBody>
                    <a:bodyPr/>
                    <a:lstStyle/>
                    <a:p>
                      <a:endParaRPr lang="en-US" sz="240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Open</a:t>
                      </a:r>
                    </a:p>
                  </a:txBody>
                  <a:tcPr/>
                </a:tc>
                <a:tc>
                  <a:txBody>
                    <a:bodyPr/>
                    <a:lstStyle/>
                    <a:p>
                      <a:r>
                        <a:rPr lang="en-US" sz="2400" dirty="0">
                          <a:latin typeface="Arial" panose="020B0604020202020204" pitchFamily="34" charset="0"/>
                          <a:cs typeface="Arial" panose="020B0604020202020204" pitchFamily="34" charset="0"/>
                        </a:rPr>
                        <a:t>Closed</a:t>
                      </a:r>
                    </a:p>
                  </a:txBody>
                  <a:tcPr/>
                </a:tc>
                <a:extLst>
                  <a:ext uri="{0D108BD9-81ED-4DB2-BD59-A6C34878D82A}">
                    <a16:rowId xmlns:a16="http://schemas.microsoft.com/office/drawing/2014/main" val="3502984945"/>
                  </a:ext>
                </a:extLst>
              </a:tr>
              <a:tr h="370840">
                <a:tc>
                  <a:txBody>
                    <a:bodyPr/>
                    <a:lstStyle/>
                    <a:p>
                      <a:r>
                        <a:rPr lang="en-US" sz="2400" dirty="0">
                          <a:latin typeface="Arial" panose="020B0604020202020204" pitchFamily="34" charset="0"/>
                          <a:cs typeface="Arial" panose="020B0604020202020204" pitchFamily="34" charset="0"/>
                        </a:rPr>
                        <a:t>Developed nations</a:t>
                      </a:r>
                    </a:p>
                  </a:txBody>
                  <a:tcPr/>
                </a:tc>
                <a:tc>
                  <a:txBody>
                    <a:bodyPr/>
                    <a:lstStyle/>
                    <a:p>
                      <a:r>
                        <a:rPr lang="en-US" sz="2400" dirty="0">
                          <a:latin typeface="Arial" panose="020B0604020202020204" pitchFamily="34" charset="0"/>
                          <a:cs typeface="Arial" panose="020B0604020202020204" pitchFamily="34" charset="0"/>
                        </a:rPr>
                        <a:t>2.3%</a:t>
                      </a:r>
                    </a:p>
                  </a:txBody>
                  <a:tcPr/>
                </a:tc>
                <a:tc>
                  <a:txBody>
                    <a:bodyPr/>
                    <a:lstStyle/>
                    <a:p>
                      <a:r>
                        <a:rPr lang="en-US" sz="2400" dirty="0">
                          <a:latin typeface="Arial" panose="020B0604020202020204" pitchFamily="34" charset="0"/>
                          <a:cs typeface="Arial" panose="020B0604020202020204" pitchFamily="34" charset="0"/>
                        </a:rPr>
                        <a:t>0.7%</a:t>
                      </a:r>
                    </a:p>
                  </a:txBody>
                  <a:tcPr/>
                </a:tc>
                <a:extLst>
                  <a:ext uri="{0D108BD9-81ED-4DB2-BD59-A6C34878D82A}">
                    <a16:rowId xmlns:a16="http://schemas.microsoft.com/office/drawing/2014/main" val="2990127351"/>
                  </a:ext>
                </a:extLst>
              </a:tr>
              <a:tr h="370840">
                <a:tc>
                  <a:txBody>
                    <a:bodyPr/>
                    <a:lstStyle/>
                    <a:p>
                      <a:r>
                        <a:rPr lang="en-US" sz="2400" dirty="0">
                          <a:latin typeface="Arial" panose="020B0604020202020204" pitchFamily="34" charset="0"/>
                          <a:cs typeface="Arial" panose="020B0604020202020204" pitchFamily="34" charset="0"/>
                        </a:rPr>
                        <a:t>Developing nations</a:t>
                      </a:r>
                    </a:p>
                  </a:txBody>
                  <a:tcPr/>
                </a:tc>
                <a:tc>
                  <a:txBody>
                    <a:bodyPr/>
                    <a:lstStyle/>
                    <a:p>
                      <a:r>
                        <a:rPr lang="en-US" sz="2400" dirty="0">
                          <a:latin typeface="Arial" panose="020B0604020202020204" pitchFamily="34" charset="0"/>
                          <a:cs typeface="Arial" panose="020B0604020202020204" pitchFamily="34" charset="0"/>
                        </a:rPr>
                        <a:t>4.5%</a:t>
                      </a:r>
                    </a:p>
                  </a:txBody>
                  <a:tcPr/>
                </a:tc>
                <a:tc>
                  <a:txBody>
                    <a:bodyPr/>
                    <a:lstStyle/>
                    <a:p>
                      <a:r>
                        <a:rPr lang="en-US" sz="2400" dirty="0">
                          <a:latin typeface="Arial" panose="020B0604020202020204" pitchFamily="34" charset="0"/>
                          <a:cs typeface="Arial" panose="020B0604020202020204" pitchFamily="34" charset="0"/>
                        </a:rPr>
                        <a:t>0.7%</a:t>
                      </a:r>
                    </a:p>
                  </a:txBody>
                  <a:tcPr/>
                </a:tc>
                <a:extLst>
                  <a:ext uri="{0D108BD9-81ED-4DB2-BD59-A6C34878D82A}">
                    <a16:rowId xmlns:a16="http://schemas.microsoft.com/office/drawing/2014/main" val="225359965"/>
                  </a:ext>
                </a:extLst>
              </a:tr>
            </a:tbl>
          </a:graphicData>
        </a:graphic>
      </p:graphicFrame>
    </p:spTree>
    <p:extLst>
      <p:ext uri="{BB962C8B-B14F-4D97-AF65-F5344CB8AC3E}">
        <p14:creationId xmlns:p14="http://schemas.microsoft.com/office/powerpoint/2010/main" val="3481524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CASE STUDY: Is free trade good for economic growth? Part 2</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To determine causation, Frankel and </a:t>
            </a:r>
            <a:r>
              <a:rPr lang="en-US" dirty="0" err="1">
                <a:latin typeface="Arial" panose="020B0604020202020204" pitchFamily="34" charset="0"/>
                <a:cs typeface="Arial" panose="020B0604020202020204" pitchFamily="34" charset="0"/>
              </a:rPr>
              <a:t>Romer</a:t>
            </a:r>
            <a:r>
              <a:rPr lang="en-US" dirty="0">
                <a:latin typeface="Arial" panose="020B0604020202020204" pitchFamily="34" charset="0"/>
                <a:cs typeface="Arial" panose="020B0604020202020204" pitchFamily="34" charset="0"/>
              </a:rPr>
              <a:t> exploit geographic differences among countries: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Some nations trade less because they are farther from other nations or landlocked.</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Such geographic differences are correlated with trade but not with other determinants of income.</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Hence, they can be used to isolate the impact of trade on income.</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Findings: increasing trade/GDP by 2% causes GDP per capita to rise 1%, other things equal.</a:t>
            </a:r>
          </a:p>
        </p:txBody>
      </p:sp>
    </p:spTree>
    <p:extLst>
      <p:ext uri="{BB962C8B-B14F-4D97-AF65-F5344CB8AC3E}">
        <p14:creationId xmlns:p14="http://schemas.microsoft.com/office/powerpoint/2010/main" val="19058127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Endogenous growth theory</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Solow model:</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Sustained growth in living standards is due to technological progress.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rate of technological progress is exogenous.</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Endogenous growth theory:</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 this set of models, the growth rate of productivity and living standards is endogenous.</a:t>
            </a:r>
          </a:p>
        </p:txBody>
      </p:sp>
    </p:spTree>
    <p:extLst>
      <p:ext uri="{BB962C8B-B14F-4D97-AF65-F5344CB8AC3E}">
        <p14:creationId xmlns:p14="http://schemas.microsoft.com/office/powerpoint/2010/main" val="283518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Endogenous growth theory</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Solow model:</a:t>
            </a:r>
          </a:p>
          <a:p>
            <a:pPr marL="1028700" lvl="1">
              <a:spcBef>
                <a:spcPts val="600"/>
              </a:spcBef>
              <a:buClrTx/>
              <a:buFont typeface="Arial" pitchFamily="34" charset="0"/>
              <a:buChar char="•"/>
            </a:pPr>
            <a:r>
              <a:rPr lang="en-US" dirty="0">
                <a:latin typeface="Arial" panose="020B0604020202020204" pitchFamily="34" charset="0"/>
                <a:cs typeface="Arial" panose="020B0604020202020204" pitchFamily="34" charset="0"/>
              </a:rPr>
              <a:t>Growth rate is affected by k (capital intensity)</a:t>
            </a:r>
          </a:p>
          <a:p>
            <a:pPr marL="1028700" lvl="1">
              <a:spcBef>
                <a:spcPts val="600"/>
              </a:spcBef>
              <a:buClrTx/>
              <a:buFont typeface="Arial" pitchFamily="34" charset="0"/>
              <a:buChar char="•"/>
            </a:pPr>
            <a:r>
              <a:rPr lang="en-US" dirty="0">
                <a:latin typeface="Arial" panose="020B0604020202020204" pitchFamily="34" charset="0"/>
                <a:cs typeface="Arial" panose="020B0604020202020204" pitchFamily="34" charset="0"/>
              </a:rPr>
              <a:t>Higher k lowers the growth rate</a:t>
            </a:r>
          </a:p>
          <a:p>
            <a:pPr marL="1377950" lvl="2">
              <a:spcBef>
                <a:spcPts val="600"/>
              </a:spcBef>
              <a:buClrTx/>
            </a:pPr>
            <a:r>
              <a:rPr lang="en-US" dirty="0">
                <a:latin typeface="Arial" panose="020B0604020202020204" pitchFamily="34" charset="0"/>
                <a:cs typeface="Arial" panose="020B0604020202020204" pitchFamily="34" charset="0"/>
              </a:rPr>
              <a:t>Country’s growth rate decreases as k increases;</a:t>
            </a:r>
          </a:p>
          <a:p>
            <a:pPr marL="1377950" lvl="2">
              <a:spcBef>
                <a:spcPts val="600"/>
              </a:spcBef>
              <a:buClrTx/>
            </a:pPr>
            <a:r>
              <a:rPr lang="en-US" dirty="0">
                <a:latin typeface="Arial" panose="020B0604020202020204" pitchFamily="34" charset="0"/>
                <a:cs typeface="Arial" panose="020B0604020202020204" pitchFamily="34" charset="0"/>
              </a:rPr>
              <a:t>Those countries with higher k grows slower</a:t>
            </a:r>
          </a:p>
          <a:p>
            <a:pPr marL="1377950" lvl="2">
              <a:spcBef>
                <a:spcPts val="600"/>
              </a:spcBef>
              <a:buClrTx/>
            </a:pP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Endogenous growth theory:</a:t>
            </a:r>
          </a:p>
          <a:p>
            <a:pPr marL="342900">
              <a:spcBef>
                <a:spcPts val="600"/>
              </a:spcBef>
              <a:buClrTx/>
            </a:pPr>
            <a:endParaRPr lang="en-US" dirty="0">
              <a:latin typeface="Arial" panose="020B0604020202020204" pitchFamily="34" charset="0"/>
              <a:cs typeface="Arial" panose="020B0604020202020204" pitchFamily="34" charset="0"/>
            </a:endParaRPr>
          </a:p>
        </p:txBody>
      </p:sp>
      <p:pic>
        <p:nvPicPr>
          <p:cNvPr id="5" name="Picture 4" descr="Table&#10;&#10;Description automatically generated">
            <a:extLst>
              <a:ext uri="{FF2B5EF4-FFF2-40B4-BE49-F238E27FC236}">
                <a16:creationId xmlns:a16="http://schemas.microsoft.com/office/drawing/2014/main" id="{9AF56B3E-BE5E-5747-88BC-08945FC868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0956" y="4253539"/>
            <a:ext cx="4562088" cy="2159785"/>
          </a:xfrm>
          <a:prstGeom prst="rect">
            <a:avLst/>
          </a:prstGeom>
        </p:spPr>
      </p:pic>
    </p:spTree>
    <p:extLst>
      <p:ext uri="{BB962C8B-B14F-4D97-AF65-F5344CB8AC3E}">
        <p14:creationId xmlns:p14="http://schemas.microsoft.com/office/powerpoint/2010/main" val="4245829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basic model, part 1</a:t>
            </a:r>
            <a:endParaRPr lang="en-US" dirty="0"/>
          </a:p>
        </p:txBody>
      </p:sp>
      <p:sp>
        <p:nvSpPr>
          <p:cNvPr id="3" name="Content Placeholder 2"/>
          <p:cNvSpPr>
            <a:spLocks noGrp="1"/>
          </p:cNvSpPr>
          <p:nvPr>
            <p:ph type="body" sz="quarter" idx="10"/>
          </p:nvPr>
        </p:nvSpPr>
        <p:spPr/>
        <p:txBody>
          <a:bodyPr/>
          <a:lstStyle/>
          <a:p>
            <a:pPr marL="457200" indent="-4572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Production function: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K</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where </a:t>
            </a:r>
            <a:r>
              <a:rPr lang="en-US" b="1" i="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is the amount of output for each unit of capital (</a:t>
            </a:r>
            <a:r>
              <a:rPr lang="en-US" b="1" i="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is exogenous and constant)</a:t>
            </a:r>
          </a:p>
          <a:p>
            <a:pPr marL="457200" indent="-4572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Key difference between this model and Solow: </a:t>
            </a:r>
            <a:r>
              <a:rPr lang="en-US" i="1" dirty="0">
                <a:latin typeface="Arial" panose="020B0604020202020204" pitchFamily="34" charset="0"/>
                <a:cs typeface="Arial" panose="020B0604020202020204" pitchFamily="34" charset="0"/>
              </a:rPr>
              <a:t>MPK</a:t>
            </a:r>
            <a:r>
              <a:rPr lang="en-US" dirty="0">
                <a:latin typeface="Arial" panose="020B0604020202020204" pitchFamily="34" charset="0"/>
                <a:cs typeface="Arial" panose="020B0604020202020204" pitchFamily="34" charset="0"/>
              </a:rPr>
              <a:t> is constant here, diminishes in Solow</a:t>
            </a:r>
          </a:p>
          <a:p>
            <a:pPr marL="457200" indent="-4572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Investment: </a:t>
            </a:r>
            <a:r>
              <a:rPr lang="en-US" b="1" i="1" dirty="0" err="1">
                <a:latin typeface="Arial" panose="020B0604020202020204" pitchFamily="34" charset="0"/>
                <a:cs typeface="Arial" panose="020B0604020202020204" pitchFamily="34" charset="0"/>
              </a:rPr>
              <a:t>sY</a:t>
            </a:r>
            <a:endParaRPr lang="en-US" b="1" i="1" dirty="0">
              <a:latin typeface="Arial" panose="020B0604020202020204" pitchFamily="34" charset="0"/>
              <a:cs typeface="Arial" panose="020B0604020202020204" pitchFamily="34" charset="0"/>
            </a:endParaRPr>
          </a:p>
          <a:p>
            <a:pPr marL="457200" indent="-4572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Depreciation: </a:t>
            </a:r>
            <a:r>
              <a:rPr lang="en-US" b="1" i="1" dirty="0" err="1">
                <a:latin typeface="Arial" panose="020B0604020202020204" pitchFamily="34" charset="0"/>
                <a:cs typeface="Arial" panose="020B0604020202020204" pitchFamily="34" charset="0"/>
                <a:sym typeface="Symbol" pitchFamily="18" charset="2"/>
              </a:rPr>
              <a:t>δ</a:t>
            </a:r>
            <a:r>
              <a:rPr lang="en-US" b="1" i="1" dirty="0" err="1">
                <a:latin typeface="Arial" panose="020B0604020202020204" pitchFamily="34" charset="0"/>
                <a:cs typeface="Arial" panose="020B0604020202020204" pitchFamily="34" charset="0"/>
              </a:rPr>
              <a:t>K</a:t>
            </a:r>
            <a:endParaRPr lang="en-US" dirty="0">
              <a:latin typeface="Arial" panose="020B0604020202020204" pitchFamily="34" charset="0"/>
              <a:cs typeface="Arial" panose="020B0604020202020204" pitchFamily="34" charset="0"/>
            </a:endParaRPr>
          </a:p>
          <a:p>
            <a:pPr marL="457200" indent="-4572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Equation of motion for total capital:</a:t>
            </a:r>
          </a:p>
          <a:p>
            <a:pPr lvl="2">
              <a:spcBef>
                <a:spcPts val="600"/>
              </a:spcBef>
              <a:buClrTx/>
            </a:pPr>
            <a:r>
              <a:rPr lang="en-US" sz="2400" dirty="0"/>
              <a:t>Δ</a:t>
            </a:r>
            <a:r>
              <a:rPr lang="en-US" sz="2400" b="1" i="1" dirty="0"/>
              <a:t>K</a:t>
            </a:r>
            <a:r>
              <a:rPr lang="en-US" sz="2400" dirty="0"/>
              <a:t> = </a:t>
            </a:r>
            <a:r>
              <a:rPr lang="en-US" sz="2400" b="1" i="1" dirty="0" err="1"/>
              <a:t>sY</a:t>
            </a:r>
            <a:r>
              <a:rPr lang="en-US" sz="2400" b="1" i="1" dirty="0"/>
              <a:t> </a:t>
            </a:r>
            <a:r>
              <a:rPr lang="en-US" sz="2400" dirty="0">
                <a:sym typeface="Symbol" pitchFamily="18" charset="2"/>
              </a:rPr>
              <a:t>− </a:t>
            </a:r>
            <a:r>
              <a:rPr lang="en-US" sz="2400" b="1" i="1" dirty="0" err="1">
                <a:sym typeface="Symbol" pitchFamily="18" charset="2"/>
              </a:rPr>
              <a:t>δ</a:t>
            </a:r>
            <a:r>
              <a:rPr lang="en-US" sz="2400" b="1" i="1" dirty="0" err="1"/>
              <a:t>K</a:t>
            </a:r>
            <a:endParaRPr lang="en-US" sz="2400" dirty="0">
              <a:sym typeface="Symbol" pitchFamily="18" charset="2"/>
            </a:endParaRPr>
          </a:p>
        </p:txBody>
      </p:sp>
    </p:spTree>
    <p:extLst>
      <p:ext uri="{BB962C8B-B14F-4D97-AF65-F5344CB8AC3E}">
        <p14:creationId xmlns:p14="http://schemas.microsoft.com/office/powerpoint/2010/main" val="3929363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basic model, part 2</a:t>
            </a:r>
            <a:endParaRPr lang="en-US" dirty="0"/>
          </a:p>
        </p:txBody>
      </p:sp>
      <p:sp>
        <p:nvSpPr>
          <p:cNvPr id="3" name="Content Placeholder 2"/>
          <p:cNvSpPr>
            <a:spLocks noGrp="1"/>
          </p:cNvSpPr>
          <p:nvPr>
            <p:ph type="body" sz="quarter" idx="10"/>
          </p:nvPr>
        </p:nvSpPr>
        <p:spPr>
          <a:xfrm>
            <a:off x="478361" y="1219686"/>
            <a:ext cx="8326006" cy="1437250"/>
          </a:xfrm>
        </p:spPr>
        <p:txBody>
          <a:bodyPr/>
          <a:lstStyle/>
          <a:p>
            <a:pPr>
              <a:spcBef>
                <a:spcPts val="600"/>
              </a:spcBef>
              <a:spcAft>
                <a:spcPts val="2400"/>
              </a:spcAft>
            </a:pPr>
            <a:r>
              <a:rPr lang="en-US" dirty="0">
                <a:latin typeface="Arial" panose="020B0604020202020204" pitchFamily="34" charset="0"/>
                <a:cs typeface="Arial" panose="020B0604020202020204" pitchFamily="34" charset="0"/>
              </a:rPr>
              <a:t> Δ</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a:t>
            </a:r>
            <a:r>
              <a:rPr lang="en-US" b="1" i="1" dirty="0" err="1">
                <a:latin typeface="Arial" panose="020B0604020202020204" pitchFamily="34" charset="0"/>
                <a:cs typeface="Arial" panose="020B0604020202020204" pitchFamily="34" charset="0"/>
              </a:rPr>
              <a:t>sY</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 </a:t>
            </a:r>
            <a:r>
              <a:rPr lang="en-US" b="1" i="1" dirty="0" err="1">
                <a:latin typeface="Arial" panose="020B0604020202020204" pitchFamily="34" charset="0"/>
                <a:cs typeface="Arial" panose="020B0604020202020204" pitchFamily="34" charset="0"/>
                <a:sym typeface="Symbol" pitchFamily="18" charset="2"/>
              </a:rPr>
              <a:t>δ</a:t>
            </a:r>
            <a:r>
              <a:rPr lang="en-US" b="1" i="1" dirty="0" err="1">
                <a:latin typeface="Arial" panose="020B0604020202020204" pitchFamily="34" charset="0"/>
                <a:cs typeface="Arial" panose="020B0604020202020204" pitchFamily="34" charset="0"/>
              </a:rPr>
              <a:t>K</a:t>
            </a:r>
            <a:endParaRPr lang="en-US" dirty="0">
              <a:latin typeface="Arial" panose="020B0604020202020204" pitchFamily="34" charset="0"/>
              <a:cs typeface="Arial" panose="020B0604020202020204" pitchFamily="34" charset="0"/>
            </a:endParaRPr>
          </a:p>
          <a:p>
            <a:pPr>
              <a:spcBef>
                <a:spcPts val="600"/>
              </a:spcBef>
              <a:spcAft>
                <a:spcPts val="2400"/>
              </a:spcAft>
            </a:pPr>
            <a:r>
              <a:rPr lang="en-US" dirty="0">
                <a:latin typeface="Arial" panose="020B0604020202020204" pitchFamily="34" charset="0"/>
                <a:cs typeface="Arial" panose="020B0604020202020204" pitchFamily="34" charset="0"/>
              </a:rPr>
              <a:t>Divide through by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and use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to get:</a:t>
            </a:r>
          </a:p>
        </p:txBody>
      </p:sp>
      <p:graphicFrame>
        <p:nvGraphicFramePr>
          <p:cNvPr id="102404" name="Object 2" descr="An equation reads, delta Y over Y equals delta k over k which equals sA minus delta."/>
          <p:cNvGraphicFramePr>
            <a:graphicFrameLocks noChangeAspect="1"/>
          </p:cNvGraphicFramePr>
          <p:nvPr>
            <p:extLst>
              <p:ext uri="{D42A27DB-BD31-4B8C-83A1-F6EECF244321}">
                <p14:modId xmlns:p14="http://schemas.microsoft.com/office/powerpoint/2010/main" val="2653019384"/>
              </p:ext>
            </p:extLst>
          </p:nvPr>
        </p:nvGraphicFramePr>
        <p:xfrm>
          <a:off x="2720975" y="2794000"/>
          <a:ext cx="3240088" cy="977900"/>
        </p:xfrm>
        <a:graphic>
          <a:graphicData uri="http://schemas.openxmlformats.org/presentationml/2006/ole">
            <mc:AlternateContent xmlns:mc="http://schemas.openxmlformats.org/markup-compatibility/2006">
              <mc:Choice xmlns:v="urn:schemas-microsoft-com:vml" Requires="v">
                <p:oleObj spid="_x0000_s5295" name="Equation" r:id="rId4" imgW="1346040" imgH="406080" progId="Equation.DSMT4">
                  <p:embed/>
                </p:oleObj>
              </mc:Choice>
              <mc:Fallback>
                <p:oleObj name="Equation" r:id="rId4" imgW="1346040" imgH="406080" progId="Equation.DSMT4">
                  <p:embed/>
                  <p:pic>
                    <p:nvPicPr>
                      <p:cNvPr id="0" name=""/>
                      <p:cNvPicPr>
                        <a:picLocks noChangeAspect="1" noChangeArrowheads="1"/>
                      </p:cNvPicPr>
                      <p:nvPr/>
                    </p:nvPicPr>
                    <p:blipFill>
                      <a:blip r:embed="rId5"/>
                      <a:srcRect/>
                      <a:stretch>
                        <a:fillRect/>
                      </a:stretch>
                    </p:blipFill>
                    <p:spPr bwMode="auto">
                      <a:xfrm>
                        <a:off x="2720975" y="2794000"/>
                        <a:ext cx="3240088"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Content Placeholder 4"/>
          <p:cNvSpPr>
            <a:spLocks noGrp="1"/>
          </p:cNvSpPr>
          <p:nvPr>
            <p:ph sz="quarter" idx="12"/>
          </p:nvPr>
        </p:nvSpPr>
        <p:spPr/>
        <p:txBody>
          <a:bodyPr/>
          <a:lstStyle/>
          <a:p>
            <a:pPr marL="342900" indent="-342900">
              <a:spcBef>
                <a:spcPts val="600"/>
              </a:spcBef>
              <a:spcAft>
                <a:spcPts val="1200"/>
              </a:spcAft>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If </a:t>
            </a:r>
            <a:r>
              <a:rPr lang="en-US" b="1"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&gt; </a:t>
            </a:r>
            <a:r>
              <a:rPr lang="en-US" b="1" i="1" dirty="0">
                <a:latin typeface="Arial" panose="020B0604020202020204" pitchFamily="34" charset="0"/>
                <a:cs typeface="Arial" panose="020B0604020202020204" pitchFamily="34" charset="0"/>
                <a:sym typeface="Symbol" pitchFamily="18" charset="2"/>
              </a:rPr>
              <a:t>δ</a:t>
            </a:r>
            <a:r>
              <a:rPr lang="en-US" dirty="0">
                <a:latin typeface="Arial" panose="020B0604020202020204" pitchFamily="34" charset="0"/>
                <a:cs typeface="Arial" panose="020B0604020202020204" pitchFamily="34" charset="0"/>
                <a:sym typeface="Symbol" pitchFamily="18" charset="2"/>
              </a:rPr>
              <a:t>, then income will grow forever, and investment is the “engine of growth.”</a:t>
            </a:r>
            <a:endParaRPr lang="en-US" dirty="0">
              <a:latin typeface="Arial" panose="020B0604020202020204" pitchFamily="34" charset="0"/>
              <a:cs typeface="Arial" panose="020B0604020202020204" pitchFamily="34" charset="0"/>
            </a:endParaRPr>
          </a:p>
          <a:p>
            <a:pPr marL="342900" indent="-342900">
              <a:spcBef>
                <a:spcPts val="600"/>
              </a:spcBef>
              <a:spcAft>
                <a:spcPts val="1200"/>
              </a:spcAft>
              <a:buClr>
                <a:schemeClr val="tx1"/>
              </a:buClr>
              <a:buSzPct val="120000"/>
              <a:buFont typeface="Arial" panose="020B0604020202020204" pitchFamily="34" charset="0"/>
              <a:buChar char="•"/>
            </a:pPr>
            <a:r>
              <a:rPr lang="en-US" dirty="0">
                <a:latin typeface="Arial" panose="020B0604020202020204" pitchFamily="34" charset="0"/>
                <a:cs typeface="Arial" panose="020B0604020202020204" pitchFamily="34" charset="0"/>
              </a:rPr>
              <a:t>Here, the permanent growth rate depends on </a:t>
            </a:r>
            <a:r>
              <a:rPr lang="en-US" b="1" i="1"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 In Solow model, it does not.</a:t>
            </a:r>
          </a:p>
        </p:txBody>
      </p:sp>
    </p:spTree>
    <p:extLst>
      <p:ext uri="{BB962C8B-B14F-4D97-AF65-F5344CB8AC3E}">
        <p14:creationId xmlns:p14="http://schemas.microsoft.com/office/powerpoint/2010/main" val="664918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Does capital have diminishing returns or not?</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It depends on the definition of capital.</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capital is narrowly defined (only plant and equipment), then yes.</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Advocates of endogenous growth theory argue that knowledge is a type of capital.</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If so, then constant returns to capital is more plausible, and this model may be a good description of economic growth.</a:t>
            </a:r>
          </a:p>
        </p:txBody>
      </p:sp>
    </p:spTree>
    <p:extLst>
      <p:ext uri="{BB962C8B-B14F-4D97-AF65-F5344CB8AC3E}">
        <p14:creationId xmlns:p14="http://schemas.microsoft.com/office/powerpoint/2010/main" val="1809452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A two-sector model, part 1</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Two sectors:</a:t>
            </a:r>
          </a:p>
          <a:p>
            <a:pPr marL="800100" lvl="1">
              <a:spcBef>
                <a:spcPts val="600"/>
              </a:spcBef>
              <a:buClrTx/>
              <a:buFont typeface="Arial" panose="020B0604020202020204" pitchFamily="34" charset="0"/>
              <a:buChar char="•"/>
            </a:pPr>
            <a:r>
              <a:rPr lang="en-US" u="sng" dirty="0">
                <a:latin typeface="Arial" panose="020B0604020202020204" pitchFamily="34" charset="0"/>
                <a:cs typeface="Arial" panose="020B0604020202020204" pitchFamily="34" charset="0"/>
              </a:rPr>
              <a:t>manufacturing</a:t>
            </a:r>
            <a:r>
              <a:rPr lang="en-US" dirty="0">
                <a:latin typeface="Arial" panose="020B0604020202020204" pitchFamily="34" charset="0"/>
                <a:cs typeface="Arial" panose="020B0604020202020204" pitchFamily="34" charset="0"/>
              </a:rPr>
              <a:t> firms produce goods.</a:t>
            </a:r>
          </a:p>
          <a:p>
            <a:pPr marL="800100" lvl="1">
              <a:spcBef>
                <a:spcPts val="600"/>
              </a:spcBef>
              <a:buClrTx/>
              <a:buFont typeface="Arial" panose="020B0604020202020204" pitchFamily="34" charset="0"/>
              <a:buChar char="•"/>
            </a:pPr>
            <a:r>
              <a:rPr lang="en-US" u="sng" dirty="0">
                <a:latin typeface="Arial" panose="020B0604020202020204" pitchFamily="34" charset="0"/>
                <a:cs typeface="Arial" panose="020B0604020202020204" pitchFamily="34" charset="0"/>
              </a:rPr>
              <a:t>research</a:t>
            </a:r>
            <a:r>
              <a:rPr lang="en-US" dirty="0">
                <a:latin typeface="Arial" panose="020B0604020202020204" pitchFamily="34" charset="0"/>
                <a:cs typeface="Arial" panose="020B0604020202020204" pitchFamily="34" charset="0"/>
              </a:rPr>
              <a:t> universities produce knowledge that increases labor efficiency in manufacturing.</a:t>
            </a:r>
          </a:p>
          <a:p>
            <a:pPr marL="342900" indent="-342900">
              <a:spcBef>
                <a:spcPts val="600"/>
              </a:spcBef>
              <a:buClrTx/>
              <a:buSzPct val="100000"/>
              <a:buFont typeface="Arial" panose="020B0604020202020204" pitchFamily="34" charset="0"/>
              <a:buChar char="•"/>
            </a:pPr>
            <a:r>
              <a:rPr lang="en-US" b="1" i="1" dirty="0">
                <a:latin typeface="Arial" panose="020B0604020202020204" pitchFamily="34" charset="0"/>
                <a:cs typeface="Arial" panose="020B0604020202020204" pitchFamily="34" charset="0"/>
              </a:rPr>
              <a:t>u</a:t>
            </a:r>
            <a:r>
              <a:rPr lang="en-US" dirty="0">
                <a:latin typeface="Arial" panose="020B0604020202020204" pitchFamily="34" charset="0"/>
                <a:cs typeface="Arial" panose="020B0604020202020204" pitchFamily="34" charset="0"/>
              </a:rPr>
              <a:t> = fraction of labor in research (</a:t>
            </a:r>
            <a:r>
              <a:rPr lang="en-US" b="1" i="1" dirty="0">
                <a:latin typeface="Arial" panose="020B0604020202020204" pitchFamily="34" charset="0"/>
                <a:cs typeface="Arial" panose="020B0604020202020204" pitchFamily="34" charset="0"/>
              </a:rPr>
              <a:t>u</a:t>
            </a:r>
            <a:r>
              <a:rPr lang="en-US" dirty="0">
                <a:latin typeface="Arial" panose="020B0604020202020204" pitchFamily="34" charset="0"/>
                <a:cs typeface="Arial" panose="020B0604020202020204" pitchFamily="34" charset="0"/>
              </a:rPr>
              <a:t>  is exogenous)</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Manufacturing production function:</a:t>
            </a:r>
          </a:p>
          <a:p>
            <a:pPr marL="800100" lvl="1">
              <a:spcBef>
                <a:spcPts val="600"/>
              </a:spcBef>
              <a:buClrTx/>
              <a:buFont typeface="Arial" panose="020B0604020202020204" pitchFamily="34" charset="0"/>
              <a:buChar char="•"/>
            </a:pP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F </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(1 </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rPr>
              <a:t>u </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E L</a:t>
            </a:r>
            <a:r>
              <a:rPr lang="en-US" dirty="0">
                <a:latin typeface="Arial" panose="020B0604020202020204" pitchFamily="34" charset="0"/>
                <a:cs typeface="Arial" panose="020B0604020202020204" pitchFamily="34" charset="0"/>
              </a:rPr>
              <a:t>]</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Research production function: Δ</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g </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u</a:t>
            </a: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E</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Capital accumulation: Δ</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s Y</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 </a:t>
            </a:r>
            <a:r>
              <a:rPr lang="en-US" b="1" i="1" dirty="0" err="1">
                <a:latin typeface="Arial" panose="020B0604020202020204" pitchFamily="34" charset="0"/>
                <a:cs typeface="Arial" panose="020B0604020202020204" pitchFamily="34" charset="0"/>
                <a:sym typeface="Symbol" pitchFamily="18" charset="2"/>
              </a:rPr>
              <a:t>δ</a:t>
            </a:r>
            <a:r>
              <a:rPr lang="en-US" b="1" i="1" dirty="0" err="1">
                <a:latin typeface="Arial" panose="020B0604020202020204" pitchFamily="34" charset="0"/>
                <a:cs typeface="Arial" panose="020B0604020202020204" pitchFamily="34" charset="0"/>
              </a:rPr>
              <a:t>K</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0125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A two-sector model, part 2</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 the steady state, manufacturing output per worker and the standard of living grow at rate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Δ</a:t>
            </a:r>
            <a:r>
              <a:rPr lang="en-US" b="1" i="1" dirty="0">
                <a:latin typeface="Arial" panose="020B0604020202020204" pitchFamily="34" charset="0"/>
                <a:cs typeface="Arial" panose="020B0604020202020204" pitchFamily="34" charset="0"/>
                <a:sym typeface="Symbol" pitchFamily="18" charset="2"/>
              </a:rPr>
              <a:t>E </a:t>
            </a:r>
            <a:r>
              <a:rPr lang="en-US" i="1"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sym typeface="Symbol" pitchFamily="18" charset="2"/>
              </a:rPr>
              <a:t>E</a:t>
            </a:r>
            <a:r>
              <a:rPr lang="en-US" dirty="0">
                <a:latin typeface="Arial" panose="020B0604020202020204" pitchFamily="34" charset="0"/>
                <a:cs typeface="Arial" panose="020B0604020202020204" pitchFamily="34" charset="0"/>
                <a:sym typeface="Symbol" pitchFamily="18" charset="2"/>
              </a:rPr>
              <a:t> = </a:t>
            </a:r>
            <a:r>
              <a:rPr lang="en-US" b="1" i="1" dirty="0">
                <a:latin typeface="Arial" panose="020B0604020202020204" pitchFamily="34" charset="0"/>
                <a:cs typeface="Arial" panose="020B0604020202020204" pitchFamily="34" charset="0"/>
                <a:sym typeface="Symbol" pitchFamily="18" charset="2"/>
              </a:rPr>
              <a:t>g </a:t>
            </a:r>
            <a:r>
              <a:rPr lang="en-US" dirty="0">
                <a:latin typeface="Arial" panose="020B0604020202020204" pitchFamily="34" charset="0"/>
                <a:cs typeface="Arial" panose="020B0604020202020204" pitchFamily="34" charset="0"/>
                <a:sym typeface="Symbol" pitchFamily="18" charset="2"/>
              </a:rPr>
              <a:t>(</a:t>
            </a:r>
            <a:r>
              <a:rPr lang="en-US" b="1" i="1" dirty="0">
                <a:latin typeface="Arial" panose="020B0604020202020204" pitchFamily="34" charset="0"/>
                <a:cs typeface="Arial" panose="020B0604020202020204" pitchFamily="34" charset="0"/>
                <a:sym typeface="Symbol" pitchFamily="18" charset="2"/>
              </a:rPr>
              <a:t>u</a:t>
            </a:r>
            <a:r>
              <a:rPr lang="en-US" dirty="0">
                <a:latin typeface="Arial" panose="020B0604020202020204" pitchFamily="34" charset="0"/>
                <a:cs typeface="Arial" panose="020B0604020202020204" pitchFamily="34" charset="0"/>
                <a:sym typeface="Symbol" pitchFamily="18" charset="2"/>
              </a:rPr>
              <a:t>).</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sym typeface="Symbol" pitchFamily="18" charset="2"/>
              </a:rPr>
              <a:t>Key variables:</a:t>
            </a:r>
          </a:p>
          <a:p>
            <a:pPr marL="1206500" lvl="1" indent="-566738">
              <a:spcBef>
                <a:spcPts val="600"/>
              </a:spcBef>
              <a:buClrTx/>
              <a:buFont typeface="Arial" panose="020B0604020202020204" pitchFamily="34" charset="0"/>
              <a:buChar char="•"/>
            </a:pPr>
            <a:r>
              <a:rPr lang="en-US" b="1" i="1" dirty="0">
                <a:latin typeface="Arial" panose="020B0604020202020204" pitchFamily="34" charset="0"/>
                <a:cs typeface="Arial" panose="020B0604020202020204" pitchFamily="34" charset="0"/>
              </a:rPr>
              <a:t>s</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affects the level of income but not its growth rate (same as in the Solow model)</a:t>
            </a:r>
          </a:p>
          <a:p>
            <a:pPr marL="1206500" lvl="1" indent="-566738">
              <a:spcBef>
                <a:spcPts val="600"/>
              </a:spcBef>
              <a:buClrTx/>
              <a:buFont typeface="Arial" panose="020B0604020202020204" pitchFamily="34" charset="0"/>
              <a:buChar char="•"/>
            </a:pPr>
            <a:r>
              <a:rPr lang="en-US" b="1" i="1" dirty="0">
                <a:latin typeface="Arial" panose="020B0604020202020204" pitchFamily="34" charset="0"/>
                <a:cs typeface="Arial" panose="020B0604020202020204" pitchFamily="34" charset="0"/>
              </a:rPr>
              <a:t>u</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affects level </a:t>
            </a:r>
            <a:r>
              <a:rPr lang="en-US" u="sng" dirty="0">
                <a:latin typeface="Arial" panose="020B0604020202020204" pitchFamily="34" charset="0"/>
                <a:cs typeface="Arial" panose="020B0604020202020204" pitchFamily="34" charset="0"/>
              </a:rPr>
              <a:t>and</a:t>
            </a:r>
            <a:r>
              <a:rPr lang="en-US" dirty="0">
                <a:latin typeface="Arial" panose="020B0604020202020204" pitchFamily="34" charset="0"/>
                <a:cs typeface="Arial" panose="020B0604020202020204" pitchFamily="34" charset="0"/>
              </a:rPr>
              <a:t> growth rate of income</a:t>
            </a:r>
          </a:p>
        </p:txBody>
      </p:sp>
    </p:spTree>
    <p:extLst>
      <p:ext uri="{BB962C8B-B14F-4D97-AF65-F5344CB8AC3E}">
        <p14:creationId xmlns:p14="http://schemas.microsoft.com/office/powerpoint/2010/main" val="200616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solidFill>
                  <a:srgbClr val="A85232"/>
                </a:solidFill>
              </a:rPr>
              <a:t>Examples of technological progress</a:t>
            </a:r>
            <a:endParaRPr lang="en-US" dirty="0"/>
          </a:p>
        </p:txBody>
      </p:sp>
      <p:sp>
        <p:nvSpPr>
          <p:cNvPr id="9" name="Content Placeholder 6"/>
          <p:cNvSpPr>
            <a:spLocks noGrp="1"/>
          </p:cNvSpPr>
          <p:nvPr>
            <p:ph type="body" sz="quarter" idx="10"/>
          </p:nvPr>
        </p:nvSpPr>
        <p:spPr/>
        <p:txBody>
          <a:bodyPr/>
          <a:lstStyle/>
          <a:p>
            <a:pPr marL="342900" indent="-342900">
              <a:lnSpc>
                <a:spcPct val="100000"/>
              </a:lnSpc>
              <a:spcBef>
                <a:spcPts val="600"/>
              </a:spcBef>
              <a:buClr>
                <a:srgbClr val="0000FF"/>
              </a:buClr>
              <a:buSzPct val="100000"/>
              <a:buFont typeface="Arial" pitchFamily="34" charset="0"/>
              <a:buChar char="•"/>
            </a:pPr>
            <a:r>
              <a:rPr lang="en-US" dirty="0">
                <a:solidFill>
                  <a:srgbClr val="0000FF"/>
                </a:solidFill>
                <a:latin typeface="Arial" panose="020B0604020202020204" pitchFamily="34" charset="0"/>
                <a:cs typeface="Arial" panose="020B0604020202020204" pitchFamily="34" charset="0"/>
              </a:rPr>
              <a:t>U.S. farm sector productivity nearly tripled from 1950 to 2012.</a:t>
            </a:r>
          </a:p>
          <a:p>
            <a:pPr marL="342900" indent="-342900">
              <a:lnSpc>
                <a:spcPct val="100000"/>
              </a:lnSpc>
              <a:spcBef>
                <a:spcPts val="600"/>
              </a:spcBef>
              <a:buClr>
                <a:srgbClr val="0000FF"/>
              </a:buClr>
              <a:buSzPct val="100000"/>
              <a:buFont typeface="Arial" pitchFamily="34" charset="0"/>
              <a:buChar char="•"/>
            </a:pPr>
            <a:r>
              <a:rPr lang="en-US" dirty="0">
                <a:solidFill>
                  <a:srgbClr val="0000FF"/>
                </a:solidFill>
                <a:latin typeface="Arial" panose="020B0604020202020204" pitchFamily="34" charset="0"/>
                <a:cs typeface="Arial" panose="020B0604020202020204" pitchFamily="34" charset="0"/>
              </a:rPr>
              <a:t>The real price of computer power has fallen an average of 30% per year over the past three decades.</a:t>
            </a:r>
          </a:p>
          <a:p>
            <a:pPr marL="342900" indent="-342900">
              <a:lnSpc>
                <a:spcPct val="100000"/>
              </a:lnSpc>
              <a:spcBef>
                <a:spcPts val="600"/>
              </a:spcBef>
              <a:buClr>
                <a:srgbClr val="0000FF"/>
              </a:buClr>
              <a:buSzPct val="100000"/>
              <a:buFont typeface="Arial" pitchFamily="34" charset="0"/>
              <a:buChar char="•"/>
            </a:pPr>
            <a:r>
              <a:rPr lang="en-US" dirty="0">
                <a:solidFill>
                  <a:srgbClr val="0000FF"/>
                </a:solidFill>
                <a:latin typeface="Arial" panose="020B0604020202020204" pitchFamily="34" charset="0"/>
                <a:cs typeface="Arial" panose="020B0604020202020204" pitchFamily="34" charset="0"/>
              </a:rPr>
              <a:t>2000: 361 million Internet users, 740 million cell phone users</a:t>
            </a:r>
            <a:br>
              <a:rPr lang="en-US" dirty="0">
                <a:solidFill>
                  <a:srgbClr val="0000FF"/>
                </a:solidFill>
                <a:latin typeface="Arial" panose="020B0604020202020204" pitchFamily="34" charset="0"/>
                <a:cs typeface="Arial" panose="020B0604020202020204" pitchFamily="34" charset="0"/>
              </a:rPr>
            </a:br>
            <a:r>
              <a:rPr lang="en-US" dirty="0">
                <a:solidFill>
                  <a:srgbClr val="0000FF"/>
                </a:solidFill>
                <a:latin typeface="Arial" panose="020B0604020202020204" pitchFamily="34" charset="0"/>
                <a:cs typeface="Arial" panose="020B0604020202020204" pitchFamily="34" charset="0"/>
              </a:rPr>
              <a:t>2016: 3.4 billion Internet users, 5.0 billion cell phone users</a:t>
            </a:r>
          </a:p>
          <a:p>
            <a:pPr marL="342900" indent="-342900">
              <a:lnSpc>
                <a:spcPct val="100000"/>
              </a:lnSpc>
              <a:spcBef>
                <a:spcPts val="600"/>
              </a:spcBef>
              <a:buClr>
                <a:srgbClr val="0000FF"/>
              </a:buClr>
              <a:buSzPct val="100000"/>
              <a:buFont typeface="Arial" pitchFamily="34" charset="0"/>
              <a:buChar char="•"/>
            </a:pPr>
            <a:r>
              <a:rPr lang="en-US" dirty="0">
                <a:solidFill>
                  <a:srgbClr val="0000FF"/>
                </a:solidFill>
                <a:latin typeface="Arial" panose="020B0604020202020204" pitchFamily="34" charset="0"/>
                <a:cs typeface="Arial" panose="020B0604020202020204" pitchFamily="34" charset="0"/>
              </a:rPr>
              <a:t>2001: iPod capacity = 5GB, 1,000 songs.  Not capable of playing episodes of </a:t>
            </a:r>
            <a:r>
              <a:rPr lang="en-US" i="1" dirty="0">
                <a:solidFill>
                  <a:srgbClr val="0000FF"/>
                </a:solidFill>
                <a:latin typeface="Arial" panose="020B0604020202020204" pitchFamily="34" charset="0"/>
                <a:cs typeface="Arial" panose="020B0604020202020204" pitchFamily="34" charset="0"/>
              </a:rPr>
              <a:t>Game of Thrones</a:t>
            </a:r>
            <a:r>
              <a:rPr lang="en-US" dirty="0">
                <a:solidFill>
                  <a:srgbClr val="0000FF"/>
                </a:solidFill>
                <a:latin typeface="Arial" panose="020B0604020202020204" pitchFamily="34" charset="0"/>
                <a:cs typeface="Arial" panose="020B0604020202020204" pitchFamily="34" charset="0"/>
              </a:rPr>
              <a:t>.</a:t>
            </a:r>
          </a:p>
          <a:p>
            <a:pPr marL="334963">
              <a:lnSpc>
                <a:spcPct val="100000"/>
              </a:lnSpc>
              <a:spcBef>
                <a:spcPts val="600"/>
              </a:spcBef>
            </a:pPr>
            <a:r>
              <a:rPr lang="en-US" dirty="0">
                <a:solidFill>
                  <a:srgbClr val="0000FF"/>
                </a:solidFill>
                <a:latin typeface="Arial" panose="020B0604020202020204" pitchFamily="34" charset="0"/>
                <a:cs typeface="Arial" panose="020B0604020202020204" pitchFamily="34" charset="0"/>
              </a:rPr>
              <a:t>2018: iPod touch capacity = 64GB, 30,000 songs. Can play episodes of </a:t>
            </a:r>
            <a:r>
              <a:rPr lang="en-US" i="1" dirty="0">
                <a:solidFill>
                  <a:srgbClr val="0000FF"/>
                </a:solidFill>
                <a:latin typeface="Arial" panose="020B0604020202020204" pitchFamily="34" charset="0"/>
                <a:cs typeface="Arial" panose="020B0604020202020204" pitchFamily="34" charset="0"/>
              </a:rPr>
              <a:t>Game of Thrones</a:t>
            </a:r>
            <a:r>
              <a:rPr lang="en-US" dirty="0">
                <a:solidFill>
                  <a:srgbClr val="0000FF"/>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38477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B8BB0-BABC-432A-9438-45963DD535D2}"/>
              </a:ext>
            </a:extLst>
          </p:cNvPr>
          <p:cNvSpPr>
            <a:spLocks noGrp="1"/>
          </p:cNvSpPr>
          <p:nvPr>
            <p:ph type="title"/>
          </p:nvPr>
        </p:nvSpPr>
        <p:spPr/>
        <p:txBody>
          <a:bodyPr/>
          <a:lstStyle/>
          <a:p>
            <a:r>
              <a:rPr lang="en-US" dirty="0"/>
              <a:t>DISCUSSION QUESTION</a:t>
            </a:r>
            <a:r>
              <a:rPr lang="en-US" baseline="0" dirty="0"/>
              <a:t> </a:t>
            </a:r>
            <a:r>
              <a:rPr lang="en-US" dirty="0"/>
              <a:t>The merits of raising </a:t>
            </a:r>
            <a:r>
              <a:rPr lang="en-US" i="1" dirty="0"/>
              <a:t>u</a:t>
            </a:r>
          </a:p>
        </p:txBody>
      </p:sp>
      <p:sp>
        <p:nvSpPr>
          <p:cNvPr id="3" name="Content Placeholder 3">
            <a:extLst>
              <a:ext uri="{FF2B5EF4-FFF2-40B4-BE49-F238E27FC236}">
                <a16:creationId xmlns:a16="http://schemas.microsoft.com/office/drawing/2014/main" id="{F5B44CBE-2DC9-4272-89EA-F843E9080B4F}"/>
              </a:ext>
            </a:extLst>
          </p:cNvPr>
          <p:cNvSpPr>
            <a:spLocks noGrp="1"/>
          </p:cNvSpPr>
          <p:nvPr>
            <p:ph type="body" sz="quarter" idx="10"/>
          </p:nvPr>
        </p:nvSpPr>
        <p:spPr/>
        <p:txBody>
          <a:bodyPr/>
          <a:lstStyle/>
          <a:p>
            <a:pPr marL="533400" indent="-533400">
              <a:spcBef>
                <a:spcPts val="624"/>
              </a:spcBef>
              <a:spcAft>
                <a:spcPts val="3000"/>
              </a:spcAft>
              <a:buClr>
                <a:schemeClr val="accent2"/>
              </a:buClr>
              <a:buSzPct val="85000"/>
            </a:pPr>
            <a:r>
              <a:rPr lang="en-US" i="1" dirty="0"/>
              <a:t>Question:</a:t>
            </a:r>
          </a:p>
          <a:p>
            <a:pPr marL="517525" indent="-7938">
              <a:spcBef>
                <a:spcPts val="624"/>
              </a:spcBef>
              <a:buClr>
                <a:schemeClr val="accent2"/>
              </a:buClr>
              <a:buSzPct val="85000"/>
            </a:pPr>
            <a:r>
              <a:rPr lang="en-US" dirty="0"/>
              <a:t>In what ways would raising </a:t>
            </a:r>
            <a:r>
              <a:rPr lang="en-US" b="1" i="1" dirty="0"/>
              <a:t>u</a:t>
            </a:r>
            <a:r>
              <a:rPr lang="en-US" dirty="0"/>
              <a:t> (that is, devoting more labor to research) benefit the economy? What are the costs of raising </a:t>
            </a:r>
            <a:r>
              <a:rPr lang="en-US" b="1" i="1" dirty="0"/>
              <a:t>u</a:t>
            </a:r>
            <a:r>
              <a:rPr lang="en-US" dirty="0"/>
              <a:t>?</a:t>
            </a:r>
          </a:p>
        </p:txBody>
      </p:sp>
    </p:spTree>
    <p:extLst>
      <p:ext uri="{BB962C8B-B14F-4D97-AF65-F5344CB8AC3E}">
        <p14:creationId xmlns:p14="http://schemas.microsoft.com/office/powerpoint/2010/main" val="1122665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Facts about R&amp;D</a:t>
            </a:r>
            <a:endParaRPr lang="en-US" dirty="0"/>
          </a:p>
        </p:txBody>
      </p:sp>
      <p:sp>
        <p:nvSpPr>
          <p:cNvPr id="3" name="Content Placeholder 7"/>
          <p:cNvSpPr>
            <a:spLocks noGrp="1"/>
          </p:cNvSpPr>
          <p:nvPr>
            <p:ph type="body" sz="quarter" idx="10"/>
          </p:nvPr>
        </p:nvSpPr>
        <p:spPr>
          <a:xfrm>
            <a:off x="478361" y="1219686"/>
            <a:ext cx="8326006" cy="3059016"/>
          </a:xfrm>
        </p:spPr>
        <p:txBody>
          <a:bodyPr/>
          <a:lstStyle/>
          <a:p>
            <a:pPr marL="457200" indent="-457200">
              <a:spcBef>
                <a:spcPts val="600"/>
              </a:spcBef>
              <a:buClrTx/>
              <a:buSzPct val="100000"/>
              <a:buFont typeface="+mj-lt"/>
              <a:buAutoNum type="arabicPeriod"/>
            </a:pPr>
            <a:r>
              <a:rPr lang="en-US" dirty="0">
                <a:latin typeface="Arial" panose="020B0604020202020204" pitchFamily="34" charset="0"/>
                <a:cs typeface="Arial" panose="020B0604020202020204" pitchFamily="34" charset="0"/>
              </a:rPr>
              <a:t>Much research is done by firms seeking profits.</a:t>
            </a:r>
          </a:p>
          <a:p>
            <a:pPr marL="457200" indent="-457200">
              <a:spcBef>
                <a:spcPts val="600"/>
              </a:spcBef>
              <a:buClrTx/>
              <a:buSzPct val="100000"/>
              <a:buFont typeface="+mj-lt"/>
              <a:buAutoNum type="arabicPeriod"/>
            </a:pPr>
            <a:r>
              <a:rPr lang="en-US" dirty="0">
                <a:latin typeface="Arial" panose="020B0604020202020204" pitchFamily="34" charset="0"/>
                <a:cs typeface="Arial" panose="020B0604020202020204" pitchFamily="34" charset="0"/>
              </a:rPr>
              <a:t>Firms profit from research:</a:t>
            </a:r>
          </a:p>
          <a:p>
            <a:pPr marL="458788" lvl="1" indent="0">
              <a:spcBef>
                <a:spcPts val="600"/>
              </a:spcBef>
              <a:buNone/>
            </a:pPr>
            <a:r>
              <a:rPr lang="en-US" dirty="0">
                <a:latin typeface="Arial" panose="020B0604020202020204" pitchFamily="34" charset="0"/>
                <a:cs typeface="Arial" panose="020B0604020202020204" pitchFamily="34" charset="0"/>
              </a:rPr>
              <a:t>Patents create a stream of monopoly profits.</a:t>
            </a:r>
          </a:p>
          <a:p>
            <a:pPr marL="458788" lvl="1" indent="0">
              <a:spcBef>
                <a:spcPts val="600"/>
              </a:spcBef>
              <a:buNone/>
            </a:pPr>
            <a:r>
              <a:rPr lang="en-US" dirty="0">
                <a:latin typeface="Arial" panose="020B0604020202020204" pitchFamily="34" charset="0"/>
                <a:cs typeface="Arial" panose="020B0604020202020204" pitchFamily="34" charset="0"/>
              </a:rPr>
              <a:t>There is extra profit in being first on the market with a new product.</a:t>
            </a:r>
          </a:p>
          <a:p>
            <a:pPr marL="457200" indent="-457200">
              <a:spcBef>
                <a:spcPts val="600"/>
              </a:spcBef>
              <a:buClrTx/>
              <a:buSzPct val="100000"/>
              <a:buFont typeface="+mj-lt"/>
              <a:buAutoNum type="arabicPeriod"/>
            </a:pPr>
            <a:r>
              <a:rPr lang="en-US" dirty="0">
                <a:latin typeface="Arial" panose="020B0604020202020204" pitchFamily="34" charset="0"/>
                <a:cs typeface="Arial" panose="020B0604020202020204" pitchFamily="34" charset="0"/>
              </a:rPr>
              <a:t>Innovation produces externalities that reduce the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cost of subsequent innovation.</a:t>
            </a:r>
          </a:p>
        </p:txBody>
      </p:sp>
      <p:sp>
        <p:nvSpPr>
          <p:cNvPr id="8" name="Content Placeholder 7"/>
          <p:cNvSpPr>
            <a:spLocks noGrp="1"/>
          </p:cNvSpPr>
          <p:nvPr>
            <p:ph sz="quarter" idx="12"/>
          </p:nvPr>
        </p:nvSpPr>
        <p:spPr>
          <a:xfrm>
            <a:off x="1219568" y="5000088"/>
            <a:ext cx="6882665" cy="1252751"/>
          </a:xfrm>
        </p:spPr>
        <p:txBody>
          <a:bodyPr/>
          <a:lstStyle/>
          <a:p>
            <a:r>
              <a:rPr lang="en-US" i="1" dirty="0">
                <a:solidFill>
                  <a:srgbClr val="FF0000"/>
                </a:solidFill>
                <a:latin typeface="Arial" panose="020B0604020202020204" pitchFamily="34" charset="0"/>
                <a:cs typeface="Arial" panose="020B0604020202020204" pitchFamily="34" charset="0"/>
              </a:rPr>
              <a:t>Much of the new endogenous growth theory attempts to incorporate these facts into models to better understand technological progress.</a:t>
            </a:r>
          </a:p>
        </p:txBody>
      </p:sp>
    </p:spTree>
    <p:extLst>
      <p:ext uri="{BB962C8B-B14F-4D97-AF65-F5344CB8AC3E}">
        <p14:creationId xmlns:p14="http://schemas.microsoft.com/office/powerpoint/2010/main" val="1678446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Is the private sector doing enough R&amp;D?</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The existence of positive externalities in the creation of knowledge suggests that the private sector is not doing enough R&amp;D.</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But there is much duplication of R&amp;D effort among competing firms.</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Estimates: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social return to R&amp;D ≥ 40% per year</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Thus, many believe the government should encourage R&amp;D.</a:t>
            </a:r>
          </a:p>
        </p:txBody>
      </p:sp>
    </p:spTree>
    <p:extLst>
      <p:ext uri="{BB962C8B-B14F-4D97-AF65-F5344CB8AC3E}">
        <p14:creationId xmlns:p14="http://schemas.microsoft.com/office/powerpoint/2010/main" val="2495135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Economic growth as “creative destruction”</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Schumpeter (1942) coined term “creative destruction” to describe displacements resulting from technological progress: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introduction of a new product is good for consumers but often bad for incumbent producers, who may be forced out of the market.</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Examples: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Luddites (1811–1812) destroyed machines that displaced skilled mill workers in England.</a:t>
            </a:r>
          </a:p>
          <a:p>
            <a:pPr marL="800100" lvl="1">
              <a:spcBef>
                <a:spcPts val="600"/>
              </a:spcBef>
              <a:buClrTx/>
              <a:buFont typeface="Arial" panose="020B0604020202020204" pitchFamily="34" charset="0"/>
              <a:buChar char="•"/>
            </a:pPr>
            <a:r>
              <a:rPr lang="en-US" dirty="0" err="1">
                <a:latin typeface="Arial" panose="020B0604020202020204" pitchFamily="34" charset="0"/>
                <a:cs typeface="Arial" panose="020B0604020202020204" pitchFamily="34" charset="0"/>
              </a:rPr>
              <a:t>Walmart</a:t>
            </a:r>
            <a:r>
              <a:rPr lang="en-US" dirty="0">
                <a:latin typeface="Arial" panose="020B0604020202020204" pitchFamily="34" charset="0"/>
                <a:cs typeface="Arial" panose="020B0604020202020204" pitchFamily="34" charset="0"/>
              </a:rPr>
              <a:t> displaces many mom-and-pop stores.</a:t>
            </a:r>
          </a:p>
        </p:txBody>
      </p:sp>
    </p:spTree>
    <p:extLst>
      <p:ext uri="{BB962C8B-B14F-4D97-AF65-F5344CB8AC3E}">
        <p14:creationId xmlns:p14="http://schemas.microsoft.com/office/powerpoint/2010/main" val="24367636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1</a:t>
            </a:r>
          </a:p>
        </p:txBody>
      </p:sp>
      <p:sp>
        <p:nvSpPr>
          <p:cNvPr id="3" name="Content Placeholder 2"/>
          <p:cNvSpPr>
            <a:spLocks noGrp="1"/>
          </p:cNvSpPr>
          <p:nvPr>
            <p:ph type="body" sz="quarter" idx="10"/>
          </p:nvPr>
        </p:nvSpPr>
        <p:spPr/>
        <p:txBody>
          <a:bodyPr/>
          <a:lstStyle/>
          <a:p>
            <a:pPr marL="457200" indent="-457200">
              <a:spcBef>
                <a:spcPts val="600"/>
              </a:spcBef>
              <a:buClr>
                <a:schemeClr val="tx1"/>
              </a:buClr>
              <a:buSzPct val="95000"/>
              <a:buFont typeface="Arial" panose="020B0604020202020204" pitchFamily="34" charset="0"/>
              <a:buChar char="•"/>
            </a:pPr>
            <a:r>
              <a:rPr lang="en-US" sz="2700" dirty="0"/>
              <a:t>Key results from the</a:t>
            </a:r>
            <a:r>
              <a:rPr lang="en-US" sz="2700" dirty="0">
                <a:solidFill>
                  <a:schemeClr val="accent2"/>
                </a:solidFill>
              </a:rPr>
              <a:t> </a:t>
            </a:r>
            <a:r>
              <a:rPr lang="en-US" sz="2700" dirty="0"/>
              <a:t>Solow model with technological progress:</a:t>
            </a:r>
          </a:p>
          <a:p>
            <a:pPr lvl="1">
              <a:spcBef>
                <a:spcPts val="600"/>
              </a:spcBef>
              <a:buClr>
                <a:schemeClr val="tx1"/>
              </a:buClr>
              <a:buSzPct val="95000"/>
            </a:pPr>
            <a:r>
              <a:rPr lang="en-US" sz="2600" dirty="0"/>
              <a:t>The steady-state growth rate of income per person depends solely on the exogenous rate of technological progress.</a:t>
            </a:r>
          </a:p>
          <a:p>
            <a:pPr lvl="1">
              <a:spcBef>
                <a:spcPts val="600"/>
              </a:spcBef>
              <a:buClr>
                <a:schemeClr val="tx1"/>
              </a:buClr>
              <a:buSzPct val="95000"/>
            </a:pPr>
            <a:r>
              <a:rPr lang="en-US" sz="2600" dirty="0"/>
              <a:t>The United State has much less capital than the Golden Rule steady-state level.</a:t>
            </a:r>
          </a:p>
          <a:p>
            <a:pPr marL="457200" indent="-457200">
              <a:spcBef>
                <a:spcPts val="600"/>
              </a:spcBef>
              <a:buClr>
                <a:schemeClr val="tx1"/>
              </a:buClr>
              <a:buSzPct val="95000"/>
              <a:buFont typeface="Arial" panose="020B0604020202020204" pitchFamily="34" charset="0"/>
              <a:buChar char="•"/>
            </a:pPr>
            <a:r>
              <a:rPr lang="en-US" sz="2700" dirty="0"/>
              <a:t>Ways to increase the saving rate:</a:t>
            </a:r>
          </a:p>
          <a:p>
            <a:pPr lvl="1">
              <a:spcBef>
                <a:spcPts val="600"/>
              </a:spcBef>
              <a:buClr>
                <a:schemeClr val="tx1"/>
              </a:buClr>
              <a:buSzPct val="95000"/>
            </a:pPr>
            <a:r>
              <a:rPr lang="en-US" sz="2600" dirty="0"/>
              <a:t>increase public saving (reduce budget deficit)</a:t>
            </a:r>
          </a:p>
          <a:p>
            <a:pPr lvl="1">
              <a:spcBef>
                <a:spcPts val="600"/>
              </a:spcBef>
              <a:buClr>
                <a:schemeClr val="tx1"/>
              </a:buClr>
              <a:buSzPct val="95000"/>
            </a:pPr>
            <a:r>
              <a:rPr lang="en-US" sz="2600" dirty="0"/>
              <a:t>tax incentives for private saving</a:t>
            </a:r>
            <a:endParaRPr lang="en-US" dirty="0"/>
          </a:p>
        </p:txBody>
      </p:sp>
    </p:spTree>
    <p:extLst>
      <p:ext uri="{BB962C8B-B14F-4D97-AF65-F5344CB8AC3E}">
        <p14:creationId xmlns:p14="http://schemas.microsoft.com/office/powerpoint/2010/main" val="13420446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2</a:t>
            </a:r>
          </a:p>
        </p:txBody>
      </p:sp>
      <p:sp>
        <p:nvSpPr>
          <p:cNvPr id="3" name="Content Placeholder 2"/>
          <p:cNvSpPr>
            <a:spLocks noGrp="1"/>
          </p:cNvSpPr>
          <p:nvPr>
            <p:ph type="body" sz="quarter" idx="10"/>
          </p:nvPr>
        </p:nvSpPr>
        <p:spPr/>
        <p:txBody>
          <a:bodyPr/>
          <a:lstStyle/>
          <a:p>
            <a:pPr marL="457200" indent="-457200">
              <a:spcBef>
                <a:spcPts val="600"/>
              </a:spcBef>
              <a:buClr>
                <a:schemeClr val="tx1"/>
              </a:buClr>
              <a:buSzPct val="95000"/>
              <a:buFont typeface="Arial" panose="020B0604020202020204" pitchFamily="34" charset="0"/>
              <a:buChar char="•"/>
            </a:pPr>
            <a:r>
              <a:rPr lang="en-US" sz="2700" dirty="0"/>
              <a:t>Empirical studies</a:t>
            </a:r>
          </a:p>
          <a:p>
            <a:pPr lvl="1">
              <a:spcBef>
                <a:spcPts val="600"/>
              </a:spcBef>
              <a:buClr>
                <a:schemeClr val="tx1"/>
              </a:buClr>
              <a:buSzPct val="95000"/>
            </a:pPr>
            <a:r>
              <a:rPr lang="en-US" sz="2600" dirty="0"/>
              <a:t>The Solow model explains balanced growth, conditional convergence.</a:t>
            </a:r>
          </a:p>
          <a:p>
            <a:pPr lvl="1">
              <a:spcBef>
                <a:spcPts val="600"/>
              </a:spcBef>
              <a:buClr>
                <a:schemeClr val="tx1"/>
              </a:buClr>
              <a:buSzPct val="95000"/>
            </a:pPr>
            <a:r>
              <a:rPr lang="en-US" sz="2600" dirty="0"/>
              <a:t>Cross-country variation in living standards is</a:t>
            </a:r>
            <a:br>
              <a:rPr lang="en-US" sz="2600" dirty="0"/>
            </a:br>
            <a:r>
              <a:rPr lang="en-US" sz="2600" dirty="0"/>
              <a:t>due to differences in capital accumulation and in production efficiency.</a:t>
            </a:r>
            <a:endParaRPr lang="en-US" dirty="0"/>
          </a:p>
          <a:p>
            <a:pPr marL="457200" indent="-457200">
              <a:spcBef>
                <a:spcPts val="600"/>
              </a:spcBef>
              <a:buClr>
                <a:schemeClr val="tx1"/>
              </a:buClr>
              <a:buSzPct val="95000"/>
              <a:buFont typeface="Arial" panose="020B0604020202020204" pitchFamily="34" charset="0"/>
              <a:buChar char="•"/>
            </a:pPr>
            <a:r>
              <a:rPr lang="en-US" sz="2700" dirty="0"/>
              <a:t>Endogenous growth theory: Models that</a:t>
            </a:r>
          </a:p>
          <a:p>
            <a:pPr lvl="1">
              <a:spcBef>
                <a:spcPts val="600"/>
              </a:spcBef>
              <a:buClr>
                <a:schemeClr val="tx1"/>
              </a:buClr>
              <a:buSzPct val="95000"/>
            </a:pPr>
            <a:r>
              <a:rPr lang="en-US" sz="2600" dirty="0"/>
              <a:t>examine the determinants of the rate of </a:t>
            </a:r>
            <a:br>
              <a:rPr lang="en-US" sz="2600" dirty="0"/>
            </a:br>
            <a:r>
              <a:rPr lang="en-US" sz="2600" dirty="0"/>
              <a:t>technological progress, which Solow takes as given.</a:t>
            </a:r>
          </a:p>
          <a:p>
            <a:pPr lvl="1">
              <a:spcBef>
                <a:spcPts val="600"/>
              </a:spcBef>
              <a:buClr>
                <a:schemeClr val="tx1"/>
              </a:buClr>
              <a:buSzPct val="95000"/>
            </a:pPr>
            <a:r>
              <a:rPr lang="en-US" sz="2600" dirty="0"/>
              <a:t>explain decisions that determine the creation of knowledge through R&amp;D.</a:t>
            </a:r>
            <a:endParaRPr lang="en-US" dirty="0"/>
          </a:p>
        </p:txBody>
      </p:sp>
    </p:spTree>
    <p:extLst>
      <p:ext uri="{BB962C8B-B14F-4D97-AF65-F5344CB8AC3E}">
        <p14:creationId xmlns:p14="http://schemas.microsoft.com/office/powerpoint/2010/main" val="299994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A85232"/>
                </a:solidFill>
              </a:rPr>
              <a:t>Technological progress in the Solow model, part 1</a:t>
            </a:r>
            <a:endParaRPr lang="en-US" dirty="0"/>
          </a:p>
        </p:txBody>
      </p:sp>
      <p:sp>
        <p:nvSpPr>
          <p:cNvPr id="8" name="Content Placeholder 6"/>
          <p:cNvSpPr>
            <a:spLocks noGrp="1"/>
          </p:cNvSpPr>
          <p:nvPr>
            <p:ph type="body" sz="quarter" idx="10"/>
          </p:nvPr>
        </p:nvSpPr>
        <p:spPr>
          <a:xfrm>
            <a:off x="478361" y="1219686"/>
            <a:ext cx="8326006" cy="2006593"/>
          </a:xfrm>
        </p:spPr>
        <p:txBody>
          <a:bodyPr/>
          <a:lstStyle/>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A new variable: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 labor efficiency</a:t>
            </a:r>
          </a:p>
          <a:p>
            <a:pPr marL="342900" indent="-342900">
              <a:spcBef>
                <a:spcPts val="600"/>
              </a:spcBef>
              <a:buClr>
                <a:schemeClr val="tx1"/>
              </a:buClr>
              <a:buSzPct val="100000"/>
              <a:buFont typeface="Arial" pitchFamily="34" charset="0"/>
              <a:buChar char="•"/>
            </a:pPr>
            <a:r>
              <a:rPr lang="en-US" dirty="0">
                <a:latin typeface="Arial" panose="020B0604020202020204" pitchFamily="34" charset="0"/>
                <a:cs typeface="Arial" panose="020B0604020202020204" pitchFamily="34" charset="0"/>
              </a:rPr>
              <a:t>Assume: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Technological progress is </a:t>
            </a:r>
            <a:r>
              <a:rPr lang="en-US" b="1" dirty="0">
                <a:solidFill>
                  <a:srgbClr val="CC0000"/>
                </a:solidFill>
                <a:latin typeface="Arial" panose="020B0604020202020204" pitchFamily="34" charset="0"/>
                <a:cs typeface="Arial" panose="020B0604020202020204" pitchFamily="34" charset="0"/>
              </a:rPr>
              <a:t>labor-augmenting</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it increases labor efficiency at the exogenous rate </a:t>
            </a:r>
            <a:r>
              <a:rPr lang="en-US" b="1" i="1" dirty="0">
                <a:latin typeface="Arial" panose="020B0604020202020204" pitchFamily="34" charset="0"/>
                <a:cs typeface="Arial" panose="020B0604020202020204" pitchFamily="34" charset="0"/>
              </a:rPr>
              <a:t>g</a:t>
            </a:r>
            <a:r>
              <a:rPr lang="en-US" dirty="0">
                <a:latin typeface="Arial" panose="020B0604020202020204" pitchFamily="34" charset="0"/>
                <a:cs typeface="Arial" panose="020B0604020202020204" pitchFamily="34" charset="0"/>
              </a:rPr>
              <a:t>:</a:t>
            </a:r>
          </a:p>
        </p:txBody>
      </p:sp>
      <p:graphicFrame>
        <p:nvGraphicFramePr>
          <p:cNvPr id="38916" name="Object 2" descr="An equation reads, g equals delta E over E."/>
          <p:cNvGraphicFramePr>
            <a:graphicFrameLocks noChangeAspect="1"/>
          </p:cNvGraphicFramePr>
          <p:nvPr>
            <p:extLst>
              <p:ext uri="{D42A27DB-BD31-4B8C-83A1-F6EECF244321}">
                <p14:modId xmlns:p14="http://schemas.microsoft.com/office/powerpoint/2010/main" val="2438103441"/>
              </p:ext>
            </p:extLst>
          </p:nvPr>
        </p:nvGraphicFramePr>
        <p:xfrm>
          <a:off x="3598863" y="3992563"/>
          <a:ext cx="1458912" cy="1062037"/>
        </p:xfrm>
        <a:graphic>
          <a:graphicData uri="http://schemas.openxmlformats.org/presentationml/2006/ole">
            <mc:AlternateContent xmlns:mc="http://schemas.openxmlformats.org/markup-compatibility/2006">
              <mc:Choice xmlns:v="urn:schemas-microsoft-com:vml" Requires="v">
                <p:oleObj spid="_x0000_s1198" name="Equation" r:id="rId4" imgW="558720" imgH="406080" progId="Equation.DSMT4">
                  <p:embed/>
                </p:oleObj>
              </mc:Choice>
              <mc:Fallback>
                <p:oleObj name="Equation" r:id="rId4" imgW="558720" imgH="406080" progId="Equation.DSMT4">
                  <p:embed/>
                  <p:pic>
                    <p:nvPicPr>
                      <p:cNvPr id="0" name=""/>
                      <p:cNvPicPr>
                        <a:picLocks noChangeAspect="1" noChangeArrowheads="1"/>
                      </p:cNvPicPr>
                      <p:nvPr/>
                    </p:nvPicPr>
                    <p:blipFill>
                      <a:blip r:embed="rId5"/>
                      <a:srcRect/>
                      <a:stretch>
                        <a:fillRect/>
                      </a:stretch>
                    </p:blipFill>
                    <p:spPr bwMode="auto">
                      <a:xfrm>
                        <a:off x="3598863" y="3992563"/>
                        <a:ext cx="1458912" cy="1062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4663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Technological progress in the Solow model, part 2</a:t>
            </a:r>
            <a:endParaRPr lang="en-US" dirty="0"/>
          </a:p>
        </p:txBody>
      </p:sp>
      <p:sp>
        <p:nvSpPr>
          <p:cNvPr id="7" name="Content Placeholder 6"/>
          <p:cNvSpPr>
            <a:spLocks noGrp="1"/>
          </p:cNvSpPr>
          <p:nvPr>
            <p:ph type="body" sz="quarter" idx="10"/>
          </p:nvPr>
        </p:nvSpPr>
        <p:spPr>
          <a:xfrm>
            <a:off x="478361" y="1219686"/>
            <a:ext cx="8326006" cy="626367"/>
          </a:xfrm>
        </p:spPr>
        <p:txBody>
          <a:bodyPr/>
          <a:lstStyle/>
          <a:p>
            <a:r>
              <a:rPr lang="en-US" dirty="0">
                <a:latin typeface="Arial" panose="020B0604020202020204" pitchFamily="34" charset="0"/>
                <a:cs typeface="Arial" panose="020B0604020202020204" pitchFamily="34" charset="0"/>
              </a:rPr>
              <a:t>We now write the production function as:</a:t>
            </a:r>
          </a:p>
        </p:txBody>
      </p:sp>
      <p:graphicFrame>
        <p:nvGraphicFramePr>
          <p:cNvPr id="40965" name="Object 2" descr="An equation reads, Y equals F  (K, L times E)."/>
          <p:cNvGraphicFramePr>
            <a:graphicFrameLocks noChangeAspect="1"/>
          </p:cNvGraphicFramePr>
          <p:nvPr>
            <p:extLst>
              <p:ext uri="{D42A27DB-BD31-4B8C-83A1-F6EECF244321}">
                <p14:modId xmlns:p14="http://schemas.microsoft.com/office/powerpoint/2010/main" val="364980396"/>
              </p:ext>
            </p:extLst>
          </p:nvPr>
        </p:nvGraphicFramePr>
        <p:xfrm>
          <a:off x="2827338" y="2012950"/>
          <a:ext cx="3162300" cy="609600"/>
        </p:xfrm>
        <a:graphic>
          <a:graphicData uri="http://schemas.openxmlformats.org/presentationml/2006/ole">
            <mc:AlternateContent xmlns:mc="http://schemas.openxmlformats.org/markup-compatibility/2006">
              <mc:Choice xmlns:v="urn:schemas-microsoft-com:vml" Requires="v">
                <p:oleObj spid="_x0000_s2222" name="Equation" r:id="rId4" imgW="1054080" imgH="203040" progId="Equation.DSMT4">
                  <p:embed/>
                </p:oleObj>
              </mc:Choice>
              <mc:Fallback>
                <p:oleObj name="Equation" r:id="rId4" imgW="1054080" imgH="203040" progId="Equation.DSMT4">
                  <p:embed/>
                  <p:pic>
                    <p:nvPicPr>
                      <p:cNvPr id="0" name=""/>
                      <p:cNvPicPr>
                        <a:picLocks noChangeAspect="1" noChangeArrowheads="1"/>
                      </p:cNvPicPr>
                      <p:nvPr/>
                    </p:nvPicPr>
                    <p:blipFill>
                      <a:blip r:embed="rId5"/>
                      <a:srcRect/>
                      <a:stretch>
                        <a:fillRect/>
                      </a:stretch>
                    </p:blipFill>
                    <p:spPr bwMode="auto">
                      <a:xfrm>
                        <a:off x="2827338" y="2012950"/>
                        <a:ext cx="3162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Content Placeholder 9"/>
          <p:cNvSpPr>
            <a:spLocks noGrp="1"/>
          </p:cNvSpPr>
          <p:nvPr>
            <p:ph sz="quarter" idx="12"/>
          </p:nvPr>
        </p:nvSpPr>
        <p:spPr>
          <a:xfrm>
            <a:off x="496888" y="2843260"/>
            <a:ext cx="8328025" cy="2219325"/>
          </a:xfrm>
        </p:spPr>
        <p:txBody>
          <a:bodyPr/>
          <a:lstStyle/>
          <a:p>
            <a:pPr marL="342900" indent="-342900">
              <a:lnSpc>
                <a:spcPct val="105000"/>
              </a:lnSpc>
              <a:spcBef>
                <a:spcPct val="45000"/>
              </a:spcBef>
              <a:buClr>
                <a:schemeClr val="tx1"/>
              </a:buClr>
              <a:buSzPct val="120000"/>
              <a:buFont typeface="Wingdings" pitchFamily="2" charset="2"/>
              <a:buChar char="§"/>
            </a:pPr>
            <a:r>
              <a:rPr lang="en-US" dirty="0">
                <a:latin typeface="Arial" panose="020B0604020202020204" pitchFamily="34" charset="0"/>
                <a:cs typeface="Arial" panose="020B0604020202020204" pitchFamily="34" charset="0"/>
              </a:rPr>
              <a:t>where </a:t>
            </a:r>
            <a:r>
              <a:rPr lang="en-US" b="1" i="1"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sym typeface="Symbol" pitchFamily="18" charset="2"/>
              </a:rPr>
              <a:t>E</a:t>
            </a:r>
            <a:r>
              <a:rPr lang="en-US" dirty="0">
                <a:latin typeface="Arial" panose="020B0604020202020204" pitchFamily="34" charset="0"/>
                <a:cs typeface="Arial" panose="020B0604020202020204" pitchFamily="34" charset="0"/>
                <a:sym typeface="Symbol" pitchFamily="18" charset="2"/>
              </a:rPr>
              <a:t> = number of effective workers</a:t>
            </a:r>
          </a:p>
          <a:p>
            <a:pPr marL="742950" lvl="1" indent="-285750">
              <a:buClr>
                <a:schemeClr val="tx1"/>
              </a:buClr>
              <a:buSzPct val="120000"/>
            </a:pPr>
            <a:r>
              <a:rPr lang="en-US" dirty="0">
                <a:latin typeface="Arial" panose="020B0604020202020204" pitchFamily="34" charset="0"/>
                <a:cs typeface="Arial" panose="020B0604020202020204" pitchFamily="34" charset="0"/>
              </a:rPr>
              <a:t>Increases in labor efficiency have the same effect on output as increases in the labor force.</a:t>
            </a:r>
          </a:p>
        </p:txBody>
      </p:sp>
    </p:spTree>
    <p:extLst>
      <p:ext uri="{BB962C8B-B14F-4D97-AF65-F5344CB8AC3E}">
        <p14:creationId xmlns:p14="http://schemas.microsoft.com/office/powerpoint/2010/main" val="3360224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Technological progress in the Solow model, part 3</a:t>
            </a:r>
            <a:endParaRPr lang="en-US" dirty="0"/>
          </a:p>
        </p:txBody>
      </p:sp>
      <p:sp>
        <p:nvSpPr>
          <p:cNvPr id="3" name="Content Placeholder 2"/>
          <p:cNvSpPr>
            <a:spLocks noGrp="1"/>
          </p:cNvSpPr>
          <p:nvPr>
            <p:ph type="body" sz="quarter" idx="10"/>
          </p:nvPr>
        </p:nvSpPr>
        <p:spPr/>
        <p:txBody>
          <a:bodyPr/>
          <a:lstStyle/>
          <a:p>
            <a:pPr marL="342900" indent="-342900">
              <a:lnSpc>
                <a:spcPct val="110000"/>
              </a:lnSpc>
              <a:spcBef>
                <a:spcPct val="50000"/>
              </a:spcBef>
              <a:buClrTx/>
              <a:buSzPct val="100000"/>
              <a:buFont typeface="Arial" pitchFamily="34" charset="0"/>
              <a:buChar char="•"/>
            </a:pPr>
            <a:r>
              <a:rPr lang="en-US" dirty="0">
                <a:latin typeface="Arial" panose="020B0604020202020204" pitchFamily="34" charset="0"/>
                <a:cs typeface="Arial" panose="020B0604020202020204" pitchFamily="34" charset="0"/>
              </a:rPr>
              <a:t>Notation:</a:t>
            </a:r>
          </a:p>
          <a:p>
            <a:pPr indent="914400">
              <a:lnSpc>
                <a:spcPct val="110000"/>
              </a:lnSpc>
              <a:spcBef>
                <a:spcPct val="10000"/>
              </a:spcBef>
              <a:buClrTx/>
              <a:buSzPct val="100000"/>
            </a:pP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Y / LE</a:t>
            </a:r>
            <a:r>
              <a:rPr lang="en-US" dirty="0">
                <a:latin typeface="Arial" panose="020B0604020202020204" pitchFamily="34" charset="0"/>
                <a:cs typeface="Arial" panose="020B0604020202020204" pitchFamily="34" charset="0"/>
              </a:rPr>
              <a:t>  = output per effective worker</a:t>
            </a:r>
          </a:p>
          <a:p>
            <a:pPr indent="914400">
              <a:lnSpc>
                <a:spcPct val="110000"/>
              </a:lnSpc>
              <a:spcBef>
                <a:spcPct val="10000"/>
              </a:spcBef>
              <a:buClrTx/>
              <a:buSzPct val="100000"/>
            </a:pP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K / LE</a:t>
            </a:r>
            <a:r>
              <a:rPr lang="en-US" dirty="0">
                <a:latin typeface="Arial" panose="020B0604020202020204" pitchFamily="34" charset="0"/>
                <a:cs typeface="Arial" panose="020B0604020202020204" pitchFamily="34" charset="0"/>
              </a:rPr>
              <a:t>  = capital per effective worker</a:t>
            </a:r>
          </a:p>
          <a:p>
            <a:pPr marL="342900" indent="-342900">
              <a:lnSpc>
                <a:spcPct val="110000"/>
              </a:lnSpc>
              <a:spcBef>
                <a:spcPct val="50000"/>
              </a:spcBef>
              <a:buClrTx/>
              <a:buSzPct val="100000"/>
              <a:buFont typeface="Arial" pitchFamily="34" charset="0"/>
              <a:buChar char="•"/>
            </a:pPr>
            <a:r>
              <a:rPr lang="en-US" dirty="0">
                <a:latin typeface="Arial" panose="020B0604020202020204" pitchFamily="34" charset="0"/>
                <a:cs typeface="Arial" panose="020B0604020202020204" pitchFamily="34" charset="0"/>
              </a:rPr>
              <a:t>Production function per effective worker:</a:t>
            </a:r>
          </a:p>
          <a:p>
            <a:pPr indent="914400">
              <a:lnSpc>
                <a:spcPct val="110000"/>
              </a:lnSpc>
              <a:spcBef>
                <a:spcPct val="50000"/>
              </a:spcBef>
              <a:buClrTx/>
              <a:buSzPct val="100000"/>
            </a:pP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f</a:t>
            </a:r>
            <a:r>
              <a:rPr lang="en-US" i="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k</a:t>
            </a:r>
            <a:r>
              <a:rPr lang="en-US" i="1" dirty="0">
                <a:latin typeface="Arial" panose="020B0604020202020204" pitchFamily="34" charset="0"/>
                <a:cs typeface="Arial" panose="020B0604020202020204" pitchFamily="34" charset="0"/>
              </a:rPr>
              <a:t>)</a:t>
            </a:r>
          </a:p>
          <a:p>
            <a:pPr marL="342900" indent="-342900">
              <a:lnSpc>
                <a:spcPct val="110000"/>
              </a:lnSpc>
              <a:spcBef>
                <a:spcPct val="50000"/>
              </a:spcBef>
              <a:buClrTx/>
              <a:buSzPct val="100000"/>
              <a:buFont typeface="Arial" pitchFamily="34" charset="0"/>
              <a:buChar char="•"/>
            </a:pPr>
            <a:r>
              <a:rPr lang="en-US" dirty="0">
                <a:latin typeface="Arial" panose="020B0604020202020204" pitchFamily="34" charset="0"/>
                <a:cs typeface="Arial" panose="020B0604020202020204" pitchFamily="34" charset="0"/>
              </a:rPr>
              <a:t>Saving and investment per effective worker:</a:t>
            </a:r>
          </a:p>
          <a:p>
            <a:pPr indent="914400">
              <a:lnSpc>
                <a:spcPct val="110000"/>
              </a:lnSpc>
              <a:spcBef>
                <a:spcPct val="50000"/>
              </a:spcBef>
              <a:buClrTx/>
              <a:buSzPct val="100000"/>
            </a:pPr>
            <a:r>
              <a:rPr lang="en-US" b="1" i="1" dirty="0">
                <a:latin typeface="Arial" panose="020B0604020202020204" pitchFamily="34" charset="0"/>
                <a:cs typeface="Arial" panose="020B0604020202020204" pitchFamily="34" charset="0"/>
              </a:rPr>
              <a:t>s y</a:t>
            </a:r>
            <a:r>
              <a:rPr lang="en-US" dirty="0">
                <a:latin typeface="Arial" panose="020B0604020202020204" pitchFamily="34" charset="0"/>
                <a:cs typeface="Arial" panose="020B0604020202020204" pitchFamily="34" charset="0"/>
              </a:rPr>
              <a:t> = </a:t>
            </a:r>
            <a:r>
              <a:rPr lang="en-US" b="1" i="1" dirty="0">
                <a:latin typeface="Arial" panose="020B0604020202020204" pitchFamily="34" charset="0"/>
                <a:cs typeface="Arial" panose="020B0604020202020204" pitchFamily="34" charset="0"/>
              </a:rPr>
              <a:t>s f</a:t>
            </a:r>
            <a:r>
              <a:rPr lang="en-US" i="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k</a:t>
            </a:r>
            <a:r>
              <a:rPr lang="en-US" i="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2614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Technological progress in the Solow model, part 4</a:t>
            </a:r>
            <a:endParaRPr lang="en-US" dirty="0"/>
          </a:p>
        </p:txBody>
      </p:sp>
      <p:sp>
        <p:nvSpPr>
          <p:cNvPr id="3" name="Content Placeholder 2"/>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sym typeface="Symbol" pitchFamily="18" charset="2"/>
              </a:rPr>
              <a:t>δ </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sym typeface="Symbol" pitchFamily="18" charset="2"/>
              </a:rPr>
              <a:t>n</a:t>
            </a:r>
            <a:r>
              <a:rPr lang="en-US" dirty="0">
                <a:latin typeface="Arial" panose="020B0604020202020204" pitchFamily="34" charset="0"/>
                <a:cs typeface="Arial" panose="020B0604020202020204" pitchFamily="34" charset="0"/>
                <a:sym typeface="Symbol" pitchFamily="18" charset="2"/>
              </a:rPr>
              <a:t> + </a:t>
            </a:r>
            <a:r>
              <a:rPr lang="en-US" b="1" i="1" dirty="0">
                <a:latin typeface="Arial" panose="020B0604020202020204" pitchFamily="34" charset="0"/>
                <a:cs typeface="Arial" panose="020B0604020202020204" pitchFamily="34" charset="0"/>
                <a:sym typeface="Symbol" pitchFamily="18" charset="2"/>
              </a:rPr>
              <a:t>g</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 break-even investment: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amount of investment necessary to keep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constant.</a:t>
            </a:r>
          </a:p>
          <a:p>
            <a:pPr>
              <a:spcBef>
                <a:spcPts val="600"/>
              </a:spcBef>
            </a:pPr>
            <a:r>
              <a:rPr lang="en-US" dirty="0">
                <a:latin typeface="Arial" panose="020B0604020202020204" pitchFamily="34" charset="0"/>
                <a:cs typeface="Arial" panose="020B0604020202020204" pitchFamily="34" charset="0"/>
              </a:rPr>
              <a:t>Consists of:</a:t>
            </a:r>
          </a:p>
          <a:p>
            <a:pPr marL="517525" lvl="1">
              <a:spcBef>
                <a:spcPts val="600"/>
              </a:spcBef>
              <a:buClrTx/>
              <a:buSzPct val="110000"/>
              <a:buFont typeface="Arial" pitchFamily="34" charset="0"/>
              <a:buChar char="•"/>
            </a:pPr>
            <a:r>
              <a:rPr lang="en-US" b="1" i="1" dirty="0">
                <a:latin typeface="Arial" panose="020B0604020202020204" pitchFamily="34" charset="0"/>
                <a:cs typeface="Arial" panose="020B0604020202020204" pitchFamily="34" charset="0"/>
                <a:sym typeface="Symbol" pitchFamily="18" charset="2"/>
              </a:rPr>
              <a:t>δ</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to replace depreciating capital</a:t>
            </a:r>
            <a:endParaRPr lang="en-US" b="1" i="1" dirty="0">
              <a:latin typeface="Arial" panose="020B0604020202020204" pitchFamily="34" charset="0"/>
              <a:cs typeface="Arial" panose="020B0604020202020204" pitchFamily="34" charset="0"/>
            </a:endParaRPr>
          </a:p>
          <a:p>
            <a:pPr marL="517525" lvl="1">
              <a:spcBef>
                <a:spcPts val="600"/>
              </a:spcBef>
              <a:buClrTx/>
              <a:buSzPct val="110000"/>
              <a:buFont typeface="Arial" pitchFamily="34" charset="0"/>
              <a:buChar char="•"/>
            </a:pPr>
            <a:r>
              <a:rPr lang="en-US" b="1" i="1" dirty="0">
                <a:latin typeface="Arial" panose="020B0604020202020204" pitchFamily="34" charset="0"/>
                <a:cs typeface="Arial" panose="020B0604020202020204" pitchFamily="34" charset="0"/>
                <a:sym typeface="Symbol" pitchFamily="18" charset="2"/>
              </a:rPr>
              <a:t>n</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to provide capital for new workers</a:t>
            </a:r>
            <a:endParaRPr lang="en-US" b="1" i="1" dirty="0">
              <a:latin typeface="Arial" panose="020B0604020202020204" pitchFamily="34" charset="0"/>
              <a:cs typeface="Arial" panose="020B0604020202020204" pitchFamily="34" charset="0"/>
            </a:endParaRPr>
          </a:p>
          <a:p>
            <a:pPr marL="517525" lvl="1">
              <a:spcBef>
                <a:spcPts val="600"/>
              </a:spcBef>
              <a:buClrTx/>
              <a:buSzPct val="110000"/>
              <a:buFont typeface="Arial" pitchFamily="34" charset="0"/>
              <a:buChar char="•"/>
            </a:pPr>
            <a:r>
              <a:rPr lang="en-US" b="1" i="1" dirty="0">
                <a:latin typeface="Arial" panose="020B0604020202020204" pitchFamily="34" charset="0"/>
                <a:cs typeface="Arial" panose="020B0604020202020204" pitchFamily="34" charset="0"/>
                <a:sym typeface="Symbol" pitchFamily="18" charset="2"/>
              </a:rPr>
              <a:t>g</a:t>
            </a:r>
            <a:r>
              <a:rPr lang="en-US" dirty="0">
                <a:latin typeface="Arial" panose="020B0604020202020204" pitchFamily="34" charset="0"/>
                <a:cs typeface="Arial" panose="020B0604020202020204" pitchFamily="34" charset="0"/>
                <a:sym typeface="Symbol" pitchFamily="18" charset="2"/>
              </a:rPr>
              <a:t> </a:t>
            </a:r>
            <a:r>
              <a:rPr lang="en-US" b="1" i="1" dirty="0">
                <a:latin typeface="Arial" panose="020B0604020202020204" pitchFamily="34" charset="0"/>
                <a:cs typeface="Arial" panose="020B0604020202020204" pitchFamily="34" charset="0"/>
              </a:rPr>
              <a:t>k</a:t>
            </a:r>
            <a:r>
              <a:rPr lang="en-US" dirty="0">
                <a:latin typeface="Arial" panose="020B0604020202020204" pitchFamily="34" charset="0"/>
                <a:cs typeface="Arial" panose="020B0604020202020204" pitchFamily="34" charset="0"/>
              </a:rPr>
              <a:t>  to provide capital for the new “effective” workers created by technological progress</a:t>
            </a:r>
          </a:p>
        </p:txBody>
      </p:sp>
    </p:spTree>
    <p:extLst>
      <p:ext uri="{BB962C8B-B14F-4D97-AF65-F5344CB8AC3E}">
        <p14:creationId xmlns:p14="http://schemas.microsoft.com/office/powerpoint/2010/main" val="356373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B95CAD-F44E-4B9E-BFF9-C59215FA95C5}"/>
              </a:ext>
            </a:extLst>
          </p:cNvPr>
          <p:cNvSpPr>
            <a:spLocks noGrp="1"/>
          </p:cNvSpPr>
          <p:nvPr>
            <p:ph type="title"/>
          </p:nvPr>
        </p:nvSpPr>
        <p:spPr/>
        <p:txBody>
          <a:bodyPr/>
          <a:lstStyle/>
          <a:p>
            <a:r>
              <a:rPr lang="en-US" dirty="0"/>
              <a:t>Technological progress in the Solow model</a:t>
            </a:r>
          </a:p>
        </p:txBody>
      </p:sp>
      <p:sp>
        <p:nvSpPr>
          <p:cNvPr id="2" name="Content Placeholder 1"/>
          <p:cNvSpPr>
            <a:spLocks noGrp="1"/>
          </p:cNvSpPr>
          <p:nvPr>
            <p:ph sz="quarter" idx="10"/>
          </p:nvPr>
        </p:nvSpPr>
        <p:spPr>
          <a:xfrm>
            <a:off x="4693878" y="1276702"/>
            <a:ext cx="4053306" cy="547777"/>
          </a:xfrm>
        </p:spPr>
        <p:txBody>
          <a:bodyPr/>
          <a:lstStyle/>
          <a:p>
            <a:r>
              <a:rPr kumimoji="1" lang="en-US" dirty="0" err="1">
                <a:solidFill>
                  <a:srgbClr val="A50021"/>
                </a:solidFill>
                <a:latin typeface="Arial" pitchFamily="34" charset="0"/>
                <a:cs typeface="Arial" pitchFamily="34" charset="0"/>
                <a:sym typeface="Symbol" pitchFamily="18" charset="2"/>
              </a:rPr>
              <a:t>Δ</a:t>
            </a:r>
            <a:r>
              <a:rPr kumimoji="1" lang="en-US" b="1" i="1" dirty="0" err="1">
                <a:solidFill>
                  <a:srgbClr val="A50021"/>
                </a:solidFill>
                <a:latin typeface="Arial" pitchFamily="34" charset="0"/>
                <a:cs typeface="Arial" pitchFamily="34" charset="0"/>
                <a:sym typeface="Symbol" pitchFamily="18" charset="2"/>
              </a:rPr>
              <a:t>k</a:t>
            </a:r>
            <a:r>
              <a:rPr kumimoji="1" lang="en-US" dirty="0">
                <a:solidFill>
                  <a:srgbClr val="A50021"/>
                </a:solidFill>
                <a:latin typeface="Arial" pitchFamily="34" charset="0"/>
                <a:cs typeface="Arial" pitchFamily="34" charset="0"/>
                <a:sym typeface="Symbol" pitchFamily="18" charset="2"/>
              </a:rPr>
              <a:t> = </a:t>
            </a:r>
            <a:r>
              <a:rPr kumimoji="1" lang="en-US" b="1" i="1" dirty="0">
                <a:solidFill>
                  <a:srgbClr val="A50021"/>
                </a:solidFill>
                <a:latin typeface="Arial" pitchFamily="34" charset="0"/>
                <a:cs typeface="Arial" pitchFamily="34" charset="0"/>
                <a:sym typeface="Symbol" pitchFamily="18" charset="2"/>
              </a:rPr>
              <a:t>s f</a:t>
            </a:r>
            <a:r>
              <a:rPr kumimoji="1" lang="en-US" i="1" dirty="0">
                <a:solidFill>
                  <a:srgbClr val="A50021"/>
                </a:solidFill>
                <a:latin typeface="Arial" pitchFamily="34" charset="0"/>
                <a:cs typeface="Arial" pitchFamily="34" charset="0"/>
                <a:sym typeface="Symbol" pitchFamily="18" charset="2"/>
              </a:rPr>
              <a:t>(</a:t>
            </a:r>
            <a:r>
              <a:rPr kumimoji="1" lang="en-US" b="1" i="1" dirty="0">
                <a:solidFill>
                  <a:srgbClr val="A50021"/>
                </a:solidFill>
                <a:latin typeface="Arial" pitchFamily="34" charset="0"/>
                <a:cs typeface="Arial" pitchFamily="34" charset="0"/>
                <a:sym typeface="Symbol" pitchFamily="18" charset="2"/>
              </a:rPr>
              <a:t>k</a:t>
            </a:r>
            <a:r>
              <a:rPr kumimoji="1" lang="en-US" i="1" dirty="0">
                <a:solidFill>
                  <a:srgbClr val="A50021"/>
                </a:solidFill>
                <a:latin typeface="Arial" pitchFamily="34" charset="0"/>
                <a:cs typeface="Arial" pitchFamily="34" charset="0"/>
                <a:sym typeface="Symbol" pitchFamily="18" charset="2"/>
              </a:rPr>
              <a:t>)</a:t>
            </a:r>
            <a:r>
              <a:rPr kumimoji="1" lang="en-US" b="1" i="1" dirty="0">
                <a:solidFill>
                  <a:srgbClr val="A50021"/>
                </a:solidFill>
                <a:latin typeface="Arial" pitchFamily="34" charset="0"/>
                <a:cs typeface="Arial" pitchFamily="34" charset="0"/>
                <a:sym typeface="Symbol" pitchFamily="18" charset="2"/>
              </a:rPr>
              <a:t> </a:t>
            </a:r>
            <a:r>
              <a:rPr kumimoji="1" lang="en-US" dirty="0">
                <a:solidFill>
                  <a:srgbClr val="A50021"/>
                </a:solidFill>
                <a:latin typeface="Arial" pitchFamily="34" charset="0"/>
                <a:cs typeface="Arial" pitchFamily="34" charset="0"/>
                <a:sym typeface="Symbol" pitchFamily="18" charset="2"/>
              </a:rPr>
              <a:t>−</a:t>
            </a:r>
            <a:r>
              <a:rPr kumimoji="1" lang="en-US" b="1" dirty="0">
                <a:solidFill>
                  <a:srgbClr val="A50021"/>
                </a:solidFill>
                <a:latin typeface="Arial" pitchFamily="34" charset="0"/>
                <a:cs typeface="Arial" pitchFamily="34" charset="0"/>
                <a:sym typeface="Symbol" pitchFamily="18" charset="2"/>
              </a:rPr>
              <a:t> </a:t>
            </a:r>
            <a:r>
              <a:rPr kumimoji="1" lang="en-US" dirty="0">
                <a:solidFill>
                  <a:srgbClr val="A50021"/>
                </a:solidFill>
                <a:latin typeface="Arial" pitchFamily="34" charset="0"/>
                <a:cs typeface="Arial" pitchFamily="34" charset="0"/>
                <a:sym typeface="Symbol" pitchFamily="18" charset="2"/>
              </a:rPr>
              <a:t>(</a:t>
            </a:r>
            <a:r>
              <a:rPr kumimoji="1" lang="en-US" b="1" i="1" dirty="0">
                <a:solidFill>
                  <a:srgbClr val="A50021"/>
                </a:solidFill>
                <a:latin typeface="Arial" pitchFamily="34" charset="0"/>
                <a:cs typeface="Arial" pitchFamily="34" charset="0"/>
                <a:sym typeface="Symbol" pitchFamily="18" charset="2"/>
              </a:rPr>
              <a:t>δ </a:t>
            </a:r>
            <a:r>
              <a:rPr kumimoji="1" lang="en-US" dirty="0">
                <a:solidFill>
                  <a:srgbClr val="A50021"/>
                </a:solidFill>
                <a:latin typeface="Arial" pitchFamily="34" charset="0"/>
                <a:cs typeface="Arial" pitchFamily="34" charset="0"/>
                <a:sym typeface="Symbol" pitchFamily="18" charset="2"/>
              </a:rPr>
              <a:t>+</a:t>
            </a:r>
            <a:r>
              <a:rPr kumimoji="1" lang="en-US" b="1" i="1" dirty="0">
                <a:solidFill>
                  <a:srgbClr val="A50021"/>
                </a:solidFill>
                <a:latin typeface="Arial" pitchFamily="34" charset="0"/>
                <a:cs typeface="Arial" pitchFamily="34" charset="0"/>
                <a:sym typeface="Symbol" pitchFamily="18" charset="2"/>
              </a:rPr>
              <a:t>n </a:t>
            </a:r>
            <a:r>
              <a:rPr kumimoji="1" lang="en-US" dirty="0">
                <a:solidFill>
                  <a:srgbClr val="A50021"/>
                </a:solidFill>
                <a:latin typeface="Arial" pitchFamily="34" charset="0"/>
                <a:cs typeface="Arial" pitchFamily="34" charset="0"/>
                <a:sym typeface="Symbol" pitchFamily="18" charset="2"/>
              </a:rPr>
              <a:t>+</a:t>
            </a:r>
            <a:r>
              <a:rPr kumimoji="1" lang="en-US" b="1" i="1" dirty="0">
                <a:solidFill>
                  <a:srgbClr val="A50021"/>
                </a:solidFill>
                <a:latin typeface="Arial" pitchFamily="34" charset="0"/>
                <a:cs typeface="Arial" pitchFamily="34" charset="0"/>
                <a:sym typeface="Symbol" pitchFamily="18" charset="2"/>
              </a:rPr>
              <a:t>g</a:t>
            </a:r>
            <a:r>
              <a:rPr kumimoji="1" lang="en-US" dirty="0">
                <a:solidFill>
                  <a:srgbClr val="A50021"/>
                </a:solidFill>
                <a:latin typeface="Arial" pitchFamily="34" charset="0"/>
                <a:cs typeface="Arial" pitchFamily="34" charset="0"/>
                <a:sym typeface="Symbol" pitchFamily="18" charset="2"/>
              </a:rPr>
              <a:t>)</a:t>
            </a:r>
            <a:r>
              <a:rPr kumimoji="1" lang="en-US" b="1" i="1" dirty="0">
                <a:solidFill>
                  <a:srgbClr val="A50021"/>
                </a:solidFill>
                <a:latin typeface="Arial" pitchFamily="34" charset="0"/>
                <a:cs typeface="Arial" pitchFamily="34" charset="0"/>
              </a:rPr>
              <a:t>k</a:t>
            </a:r>
          </a:p>
        </p:txBody>
      </p:sp>
      <p:pic>
        <p:nvPicPr>
          <p:cNvPr id="10" name="Picture Placeholder 3" descr="This is a line graph to show technological progress and the Solow Growth Model. The Y axis is the Investment, break even investment. The X axis is the k asterisk capital per effective worker, k. There are two lines on the graph. The first is a upward curved investment line: investment, sf(k). The second is a straight diagonal line going up: the break-even investment (delta + n + g)k. The point at which the two lines cross is identified as the steady state."/>
          <p:cNvPicPr>
            <a:picLocks noGrp="1" noChangeAspect="1"/>
          </p:cNvPicPr>
          <p:nvPr>
            <p:ph type="pic" sz="quarter" idx="12"/>
          </p:nvPr>
        </p:nvPicPr>
        <p:blipFill>
          <a:blip r:embed="rId3">
            <a:extLst>
              <a:ext uri="{28A0092B-C50C-407E-A947-70E740481C1C}">
                <a14:useLocalDpi xmlns:a14="http://schemas.microsoft.com/office/drawing/2010/main" val="0"/>
              </a:ext>
            </a:extLst>
          </a:blip>
          <a:stretch>
            <a:fillRect/>
          </a:stretch>
        </p:blipFill>
        <p:spPr>
          <a:xfrm>
            <a:off x="884225" y="2012538"/>
            <a:ext cx="7375551" cy="4150423"/>
          </a:xfrm>
          <a:prstGeom prst="rect">
            <a:avLst/>
          </a:prstGeom>
          <a:noFill/>
          <a:ln>
            <a:noFill/>
          </a:ln>
        </p:spPr>
      </p:pic>
    </p:spTree>
    <p:extLst>
      <p:ext uri="{BB962C8B-B14F-4D97-AF65-F5344CB8AC3E}">
        <p14:creationId xmlns:p14="http://schemas.microsoft.com/office/powerpoint/2010/main" val="2507456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emplate">
  <a:themeElements>
    <a:clrScheme name="Siegle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 id="{FA3B88C8-922C-4696-B2FB-A6EA8F51BB86}" vid="{137859DA-54B3-48D7-89F4-0E799085298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w:document xmlns:w="http://schemas.openxmlformats.org/wordprocessingml/2006/main">
  <RequestId>e9c14cfc-fef6-49e8-83ba-40c02b01c4a1</RequestId>
  <RequestDate>2/10/2021 10:28:48 AM</RequestDate>
</w:document>
</file>

<file path=customXml/itemProps1.xml><?xml version="1.0" encoding="utf-8"?>
<ds:datastoreItem xmlns:ds="http://schemas.openxmlformats.org/officeDocument/2006/customXml" ds:itemID="{C6C2D2E9-9984-4441-A070-2345CFFEE539}">
  <ds:schemaRefs>
    <ds:schemaRef ds:uri="http://schemas.openxmlformats.org/wordprocessingml/2006/main"/>
  </ds:schemaRefs>
</ds:datastoreItem>
</file>

<file path=docProps/app.xml><?xml version="1.0" encoding="utf-8"?>
<Properties xmlns="http://schemas.openxmlformats.org/officeDocument/2006/extended-properties" xmlns:vt="http://schemas.openxmlformats.org/officeDocument/2006/docPropsVTypes">
  <Template>Template</Template>
  <TotalTime>2988</TotalTime>
  <Words>5582</Words>
  <Application>Microsoft Macintosh PowerPoint</Application>
  <PresentationFormat>On-screen Show (4:3)</PresentationFormat>
  <Paragraphs>414</Paragraphs>
  <Slides>45</Slides>
  <Notes>45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2" baseType="lpstr">
      <vt:lpstr>Arial</vt:lpstr>
      <vt:lpstr>Arial Narrow</vt:lpstr>
      <vt:lpstr>Calibri</vt:lpstr>
      <vt:lpstr>Tahoma</vt:lpstr>
      <vt:lpstr>Wingdings</vt:lpstr>
      <vt:lpstr>Template</vt:lpstr>
      <vt:lpstr>Equation</vt:lpstr>
      <vt:lpstr>Economic Growth II: Technology, Empirics, and Policy</vt:lpstr>
      <vt:lpstr>IN THIS CHAPTER, YOU WILL LEARN:</vt:lpstr>
      <vt:lpstr>Introduction</vt:lpstr>
      <vt:lpstr>Examples of technological progress</vt:lpstr>
      <vt:lpstr>Technological progress in the Solow model, part 1</vt:lpstr>
      <vt:lpstr>Technological progress in the Solow model, part 2</vt:lpstr>
      <vt:lpstr>Technological progress in the Solow model, part 3</vt:lpstr>
      <vt:lpstr>Technological progress in the Solow model, part 4</vt:lpstr>
      <vt:lpstr>Technological progress in the Solow model</vt:lpstr>
      <vt:lpstr>Steady-state growth rates in the Solow model with tech. progress</vt:lpstr>
      <vt:lpstr>The Golden Rule with technological progress</vt:lpstr>
      <vt:lpstr>Growth empirics: Balanced growth</vt:lpstr>
      <vt:lpstr>Growth empirics: Convergence, part 1</vt:lpstr>
      <vt:lpstr>Growth empirics: Convergence, part 2</vt:lpstr>
      <vt:lpstr>Growth empirics: Convergence, part 3</vt:lpstr>
      <vt:lpstr>Growth empirics: Factor accumulation vs. production efficiency, part 1</vt:lpstr>
      <vt:lpstr>Growth empirics: Factor accumulation vs. production efficiency, part 2</vt:lpstr>
      <vt:lpstr>Policy issues</vt:lpstr>
      <vt:lpstr>Policy issues: Evaluating the rate of saving, part 1</vt:lpstr>
      <vt:lpstr>Policy issues: Evaluating the rate of saving, part 2</vt:lpstr>
      <vt:lpstr>Policy issues: Evaluating the rate of saving, part 3</vt:lpstr>
      <vt:lpstr>Policy issues: Evaluating the rate of saving, part 4</vt:lpstr>
      <vt:lpstr>Policy issues: Evaluating the rate of saving, part 5</vt:lpstr>
      <vt:lpstr>Policy issues: How to increase the saving rate</vt:lpstr>
      <vt:lpstr>Policy issues: Allocating the economy’s investment, part 1</vt:lpstr>
      <vt:lpstr>Policy issues: Allocating the economy’s investment, part 2</vt:lpstr>
      <vt:lpstr>Possible problems with industrial policy</vt:lpstr>
      <vt:lpstr>Policy issues: Establishing the right institutions</vt:lpstr>
      <vt:lpstr>Establishing the right institutions: North versus South Korea</vt:lpstr>
      <vt:lpstr>Policy issues: Encouraging technological progress</vt:lpstr>
      <vt:lpstr>CASE STUDY: Is free trade good for economic growth? Part 1</vt:lpstr>
      <vt:lpstr>CASE STUDY: Is free trade good for economic growth? Part 2</vt:lpstr>
      <vt:lpstr>Endogenous growth theory</vt:lpstr>
      <vt:lpstr>Endogenous growth theory</vt:lpstr>
      <vt:lpstr>The basic model, part 1</vt:lpstr>
      <vt:lpstr>The basic model, part 2</vt:lpstr>
      <vt:lpstr>Does capital have diminishing returns or not?</vt:lpstr>
      <vt:lpstr>A two-sector model, part 1</vt:lpstr>
      <vt:lpstr>A two-sector model, part 2</vt:lpstr>
      <vt:lpstr>DISCUSSION QUESTION The merits of raising u</vt:lpstr>
      <vt:lpstr>Facts about R&amp;D</vt:lpstr>
      <vt:lpstr>Is the private sector doing enough R&amp;D?</vt:lpstr>
      <vt:lpstr>Economic growth as “creative destruction”</vt:lpstr>
      <vt:lpstr>CHAPTER SUMMARY, PART 1</vt:lpstr>
      <vt:lpstr>CHAPTER SUMMARY, PART 2</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Economic Growth II: Technology, Empirics, and Policy</dc:title>
  <dc:creator>Mankiw</dc:creator>
  <cp:lastModifiedBy>Paolo Ermano</cp:lastModifiedBy>
  <cp:revision>366</cp:revision>
  <dcterms:created xsi:type="dcterms:W3CDTF">2006-04-29T00:50:43Z</dcterms:created>
  <dcterms:modified xsi:type="dcterms:W3CDTF">2021-03-30T10:41:13Z</dcterms:modified>
</cp:coreProperties>
</file>