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11" r:id="rId1"/>
  </p:sldMasterIdLst>
  <p:notesMasterIdLst>
    <p:notesMasterId r:id="rId42"/>
  </p:notesMasterIdLst>
  <p:sldIdLst>
    <p:sldId id="498" r:id="rId2"/>
    <p:sldId id="497" r:id="rId3"/>
    <p:sldId id="408" r:id="rId4"/>
    <p:sldId id="409" r:id="rId5"/>
    <p:sldId id="410" r:id="rId6"/>
    <p:sldId id="411" r:id="rId7"/>
    <p:sldId id="412" r:id="rId8"/>
    <p:sldId id="499" r:id="rId9"/>
    <p:sldId id="500" r:id="rId10"/>
    <p:sldId id="415" r:id="rId11"/>
    <p:sldId id="416" r:id="rId12"/>
    <p:sldId id="417" r:id="rId13"/>
    <p:sldId id="501" r:id="rId14"/>
    <p:sldId id="502" r:id="rId15"/>
    <p:sldId id="420" r:id="rId16"/>
    <p:sldId id="503"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504" r:id="rId32"/>
    <p:sldId id="505" r:id="rId33"/>
    <p:sldId id="506" r:id="rId34"/>
    <p:sldId id="507" r:id="rId35"/>
    <p:sldId id="440" r:id="rId36"/>
    <p:sldId id="508" r:id="rId37"/>
    <p:sldId id="509" r:id="rId38"/>
    <p:sldId id="378" r:id="rId39"/>
    <p:sldId id="406" r:id="rId40"/>
    <p:sldId id="4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pos="4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wilson" initials="kw" lastIdx="9" clrIdx="0">
    <p:extLst>
      <p:ext uri="{19B8F6BF-5375-455C-9EA6-DF929625EA0E}">
        <p15:presenceInfo xmlns:p15="http://schemas.microsoft.com/office/powerpoint/2012/main" userId="9f215fe52c276b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E5229"/>
    <a:srgbClr val="043333"/>
    <a:srgbClr val="8274E4"/>
    <a:srgbClr val="198A46"/>
    <a:srgbClr val="22B35B"/>
    <a:srgbClr val="00006E"/>
    <a:srgbClr val="FFEAD5"/>
    <a:srgbClr val="E41F07"/>
    <a:srgbClr val="135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3" autoAdjust="0"/>
  </p:normalViewPr>
  <p:slideViewPr>
    <p:cSldViewPr snapToGrid="0">
      <p:cViewPr varScale="1">
        <p:scale>
          <a:sx n="96" d="100"/>
          <a:sy n="96" d="100"/>
        </p:scale>
        <p:origin x="1578" y="90"/>
      </p:cViewPr>
      <p:guideLst>
        <p:guide orient="horz" pos="3172"/>
        <p:guide pos="4969"/>
      </p:guideLst>
    </p:cSldViewPr>
  </p:slideViewPr>
  <p:outlineViewPr>
    <p:cViewPr>
      <p:scale>
        <a:sx n="33" d="100"/>
        <a:sy n="33" d="100"/>
      </p:scale>
      <p:origin x="0" y="-703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44" y="160"/>
      </p:cViewPr>
      <p:guideLst>
        <p:guide orient="horz" pos="2880"/>
        <p:guide pos="2160"/>
      </p:guideLst>
    </p:cSldViewPr>
  </p:notesViewPr>
  <p:gridSpacing cx="45720" cy="4572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notesMaster" Target="notesMasters/notesMaster1.xml" Id="rId42" /><Relationship Type="http://schemas.openxmlformats.org/officeDocument/2006/relationships/tableStyles" Target="tableStyles.xml" Id="rId47"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theme" Target="theme/theme1.xml" Id="rId46"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viewProps" Target="viewProps.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presProps" Target="presProps.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commentAuthors" Target="commentAuthors.xml" Id="rId43" /><Relationship Type="http://schemas.openxmlformats.org/officeDocument/2006/relationships/customXml" Target="/customXML/item.xml" Id="Rfaa3920e16874611"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F67D070-B369-4BEA-91A4-C0F09C415F4C}" type="slidenum">
              <a:rPr lang="en-US"/>
              <a:pPr>
                <a:defRPr/>
              </a:pPr>
              <a:t>‹#›</a:t>
            </a:fld>
            <a:endParaRPr lang="en-US" dirty="0"/>
          </a:p>
        </p:txBody>
      </p:sp>
    </p:spTree>
    <p:extLst>
      <p:ext uri="{BB962C8B-B14F-4D97-AF65-F5344CB8AC3E}">
        <p14:creationId xmlns:p14="http://schemas.microsoft.com/office/powerpoint/2010/main" val="3164917625"/>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sz="1200" kern="1200">
        <a:solidFill>
          <a:schemeClr val="tx1"/>
        </a:solidFill>
        <a:latin typeface="Arial" charset="0"/>
        <a:ea typeface="+mn-ea"/>
        <a:cs typeface="+mn-cs"/>
      </a:defRPr>
    </a:lvl1pPr>
    <a:lvl2pPr marL="457200" algn="l" rtl="0" eaLnBrk="0" fontAlgn="base" hangingPunct="0">
      <a:spcBef>
        <a:spcPts val="0"/>
      </a:spcBef>
      <a:spcAft>
        <a:spcPct val="0"/>
      </a:spcAft>
      <a:defRPr sz="1200" kern="1200">
        <a:solidFill>
          <a:schemeClr val="tx1"/>
        </a:solidFill>
        <a:latin typeface="Arial" charset="0"/>
        <a:ea typeface="+mn-ea"/>
        <a:cs typeface="+mn-cs"/>
      </a:defRPr>
    </a:lvl2pPr>
    <a:lvl3pPr marL="914400" algn="l" rtl="0" eaLnBrk="0" fontAlgn="base" hangingPunct="0">
      <a:spcBef>
        <a:spcPts val="0"/>
      </a:spcBef>
      <a:spcAft>
        <a:spcPct val="0"/>
      </a:spcAft>
      <a:defRPr sz="1200" kern="1200">
        <a:solidFill>
          <a:schemeClr val="tx1"/>
        </a:solidFill>
        <a:latin typeface="Arial" charset="0"/>
        <a:ea typeface="+mn-ea"/>
        <a:cs typeface="+mn-cs"/>
      </a:defRPr>
    </a:lvl3pPr>
    <a:lvl4pPr marL="1371600" algn="l" rtl="0" eaLnBrk="0" fontAlgn="base" hangingPunct="0">
      <a:spcBef>
        <a:spcPts val="0"/>
      </a:spcBef>
      <a:spcAft>
        <a:spcPct val="0"/>
      </a:spcAft>
      <a:defRPr sz="1200" kern="1200">
        <a:solidFill>
          <a:schemeClr val="tx1"/>
        </a:solidFill>
        <a:latin typeface="Arial" charset="0"/>
        <a:ea typeface="+mn-ea"/>
        <a:cs typeface="+mn-cs"/>
      </a:defRPr>
    </a:lvl4pPr>
    <a:lvl5pPr marL="1828800" algn="l" rtl="0" eaLnBrk="0" fontAlgn="base" hangingPunct="0">
      <a:spcBef>
        <a:spcPts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ts val="0"/>
              </a:spcBef>
            </a:pPr>
            <a:r>
              <a:rPr lang="en-US" dirty="0" smtClean="0"/>
              <a:t>This chapter has two main objectives: motivating the study of short-run fluctuations and introducing (a simple version of) the model of aggregate demand and aggregate supply.  </a:t>
            </a:r>
          </a:p>
          <a:p>
            <a:pPr>
              <a:lnSpc>
                <a:spcPct val="105000"/>
              </a:lnSpc>
              <a:spcBef>
                <a:spcPts val="0"/>
              </a:spcBef>
            </a:pPr>
            <a:endParaRPr lang="en-US" dirty="0" smtClean="0"/>
          </a:p>
          <a:p>
            <a:pPr>
              <a:lnSpc>
                <a:spcPct val="105000"/>
              </a:lnSpc>
              <a:spcBef>
                <a:spcPts val="0"/>
              </a:spcBef>
            </a:pPr>
            <a:r>
              <a:rPr lang="en-US" dirty="0" smtClean="0"/>
              <a:t>Regarding the first objective, the chapter provides lots of data and discussion of the </a:t>
            </a:r>
            <a:r>
              <a:rPr lang="en-US" dirty="0" err="1" smtClean="0"/>
              <a:t>macroeconomy’s</a:t>
            </a:r>
            <a:r>
              <a:rPr lang="en-US" dirty="0" smtClean="0"/>
              <a:t> behavior in the short run. Regarding the second, the presentation here is best seen as providing the overall context or outline, which will be considerably fleshed out over the next few chapters.  </a:t>
            </a:r>
          </a:p>
          <a:p>
            <a:pPr>
              <a:lnSpc>
                <a:spcPct val="105000"/>
              </a:lnSpc>
              <a:spcBef>
                <a:spcPts val="0"/>
              </a:spcBef>
            </a:pPr>
            <a:endParaRPr lang="en-US" dirty="0" smtClean="0"/>
          </a:p>
          <a:p>
            <a:pPr>
              <a:lnSpc>
                <a:spcPct val="105000"/>
              </a:lnSpc>
              <a:spcBef>
                <a:spcPts val="0"/>
              </a:spcBef>
            </a:pPr>
            <a:r>
              <a:rPr lang="en-US" dirty="0" smtClean="0"/>
              <a:t>This chapter is less difficult than most other chapters in the book, and all the concepts it introduces are all developed in more detail in the following chapters of Part IV.  Therefore, you might consider spending a little less class time on this chapter than on other chapters.</a:t>
            </a:r>
          </a:p>
          <a:p>
            <a:pPr>
              <a:lnSpc>
                <a:spcPct val="105000"/>
              </a:lnSpc>
              <a:spcBef>
                <a:spcPts val="0"/>
              </a:spcBef>
            </a:pPr>
            <a:r>
              <a:rPr lang="en-US" dirty="0" smtClean="0"/>
              <a:t>  </a:t>
            </a:r>
          </a:p>
          <a:p>
            <a:pPr>
              <a:lnSpc>
                <a:spcPct val="105000"/>
              </a:lnSpc>
              <a:spcBef>
                <a:spcPts val="0"/>
              </a:spcBef>
            </a:pPr>
            <a:r>
              <a:rPr lang="en-US" dirty="0" smtClean="0"/>
              <a:t>Please note that the </a:t>
            </a:r>
            <a:r>
              <a:rPr lang="en-US" i="1" dirty="0" smtClean="0"/>
              <a:t>AD</a:t>
            </a:r>
            <a:r>
              <a:rPr lang="en-US" dirty="0" smtClean="0"/>
              <a:t> curve in this chapter is based on the quantity theory of money.  This simple theory, familiar to students from earlier chapters, yields a simple </a:t>
            </a:r>
            <a:r>
              <a:rPr lang="en-US" i="1" dirty="0" smtClean="0"/>
              <a:t>AD</a:t>
            </a:r>
            <a:r>
              <a:rPr lang="en-US" dirty="0" smtClean="0"/>
              <a:t> curve, which is adequate for the purposes of this chapter’s basic introduction to </a:t>
            </a:r>
            <a:r>
              <a:rPr lang="en-US" i="1" dirty="0" smtClean="0"/>
              <a:t>AD</a:t>
            </a:r>
            <a:r>
              <a:rPr lang="en-US" dirty="0" smtClean="0"/>
              <a:t>/</a:t>
            </a:r>
            <a:r>
              <a:rPr lang="en-US" i="1" dirty="0" smtClean="0"/>
              <a:t>AS</a:t>
            </a:r>
            <a:r>
              <a:rPr lang="en-US" dirty="0" smtClean="0"/>
              <a:t>.</a:t>
            </a:r>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0</a:t>
            </a:fld>
            <a:endParaRPr lang="en-US"/>
          </a:p>
        </p:txBody>
      </p:sp>
    </p:spTree>
    <p:extLst>
      <p:ext uri="{BB962C8B-B14F-4D97-AF65-F5344CB8AC3E}">
        <p14:creationId xmlns:p14="http://schemas.microsoft.com/office/powerpoint/2010/main" val="63584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1558925" y="650875"/>
            <a:ext cx="3748088" cy="2811463"/>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index turns downward a few months to a year before almost every recession.  It also turns upward just prior to the end of almost every recession. </a:t>
            </a:r>
          </a:p>
          <a:p>
            <a:endParaRPr lang="en-US" dirty="0"/>
          </a:p>
          <a:p>
            <a:r>
              <a:rPr lang="en-US" dirty="0"/>
              <a:t>Source: Conference Board, http://www.conference-board.org</a:t>
            </a:r>
          </a:p>
          <a:p>
            <a:endParaRPr lang="en-US" dirty="0"/>
          </a:p>
        </p:txBody>
      </p:sp>
      <p:sp>
        <p:nvSpPr>
          <p:cNvPr id="4" name="Slide Number Placeholder 3"/>
          <p:cNvSpPr>
            <a:spLocks noGrp="1"/>
          </p:cNvSpPr>
          <p:nvPr>
            <p:ph type="sldNum" sz="quarter" idx="5"/>
          </p:nvPr>
        </p:nvSpPr>
        <p:spPr/>
        <p:txBody>
          <a:bodyPr/>
          <a:lstStyle/>
          <a:p>
            <a:pPr>
              <a:defRPr/>
            </a:pPr>
            <a:fld id="{3C451937-9944-48A5-89BE-0882369F943E}" type="slidenum">
              <a:rPr lang="en-US">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2344800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656F7C7-6EA2-459C-8EF1-AEC67DBAEF68}" type="slidenum">
              <a:rPr lang="en-US" smtClean="0"/>
              <a:pPr/>
              <a:t>10</a:t>
            </a:fld>
            <a:endParaRPr lang="en-US" dirty="0"/>
          </a:p>
        </p:txBody>
      </p:sp>
      <p:sp>
        <p:nvSpPr>
          <p:cNvPr id="69636" name="Rectangle 3"/>
          <p:cNvSpPr>
            <a:spLocks noGrp="1" noChangeArrowheads="1"/>
          </p:cNvSpPr>
          <p:nvPr>
            <p:ph type="body" idx="1"/>
          </p:nvPr>
        </p:nvSpPr>
        <p:spPr/>
        <p:txBody>
          <a:bodyPr/>
          <a:lstStyle/>
          <a:p>
            <a:r>
              <a:rPr lang="en-US" dirty="0"/>
              <a:t>The material on this slide was introduced in Chapter 1, but it’s probably worth repeating at this point, especially since the behavior of prices is so critical for understanding short-run fluctuations.  </a:t>
            </a:r>
          </a:p>
          <a:p>
            <a:endParaRPr lang="en-US" dirty="0"/>
          </a:p>
          <a:p>
            <a:r>
              <a:rPr lang="en-US" dirty="0"/>
              <a:t>It might also be worth reminding students that they (and most adults) are already aware of the concept of sticky prices.  If they have a favorite beverage at Starbucks, ask if they can remember when its price was last increased.  If they work, ask how long it’s been since their wage was last increased. Sticky prices are a fact of everyday life, even if most adults have not heard the term “sticky prices” or studied the implications of sticky prices for short-run economic fluctuations. </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33951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21EDE28-3DA3-4F95-B405-4FFDBE6B7B11}" type="slidenum">
              <a:rPr lang="en-US" smtClean="0"/>
              <a:pPr/>
              <a:t>11</a:t>
            </a:fld>
            <a:endParaRPr lang="en-US" dirty="0"/>
          </a:p>
        </p:txBody>
      </p:sp>
      <p:sp>
        <p:nvSpPr>
          <p:cNvPr id="70660" name="Rectangle 3"/>
          <p:cNvSpPr>
            <a:spLocks noGrp="1" noChangeArrowheads="1"/>
          </p:cNvSpPr>
          <p:nvPr>
            <p:ph type="body" idx="1"/>
          </p:nvPr>
        </p:nvSpPr>
        <p:spPr/>
        <p:txBody>
          <a:bodyPr/>
          <a:lstStyle/>
          <a:p>
            <a:r>
              <a:rPr lang="en-US" dirty="0"/>
              <a:t>Classical macroeconomic theory is what students learned in Chapters 3–9.  This slide recaps an important lesson from classical theory that stands in sharp contrast to what we are about to cover now.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98035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21EDE28-3DA3-4F95-B405-4FFDBE6B7B11}" type="slidenum">
              <a:rPr lang="en-US" smtClean="0"/>
              <a:pPr/>
              <a:t>12</a:t>
            </a:fld>
            <a:endParaRPr lang="en-US" dirty="0"/>
          </a:p>
        </p:txBody>
      </p:sp>
      <p:sp>
        <p:nvSpPr>
          <p:cNvPr id="70660" name="Rectangle 3"/>
          <p:cNvSpPr>
            <a:spLocks noGrp="1" noChangeArrowheads="1"/>
          </p:cNvSpPr>
          <p:nvPr>
            <p:ph type="body" idx="1"/>
          </p:nvPr>
        </p:nvSpPr>
        <p:spPr/>
        <p:txBody>
          <a:bodyPr/>
          <a:lstStyle/>
          <a:p>
            <a:r>
              <a:rPr lang="en-US" dirty="0" smtClean="0"/>
              <a:t>Chapters 10–12 focus on the closed economy case.  </a:t>
            </a:r>
          </a:p>
          <a:p>
            <a:endParaRPr lang="en-US" dirty="0" smtClean="0"/>
          </a:p>
          <a:p>
            <a:r>
              <a:rPr lang="en-US" dirty="0" smtClean="0"/>
              <a:t>In an open economy, the list of things that affect aggregate demand is a bit longer. (See Chapter 13.)</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980355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21EDE28-3DA3-4F95-B405-4FFDBE6B7B11}" type="slidenum">
              <a:rPr lang="en-US" smtClean="0"/>
              <a:pPr/>
              <a:t>13</a:t>
            </a:fld>
            <a:endParaRPr lang="en-US" dirty="0"/>
          </a:p>
        </p:txBody>
      </p:sp>
      <p:sp>
        <p:nvSpPr>
          <p:cNvPr id="70660" name="Rectangle 3"/>
          <p:cNvSpPr>
            <a:spLocks noGrp="1" noChangeArrowheads="1"/>
          </p:cNvSpPr>
          <p:nvPr>
            <p:ph type="body" idx="1"/>
          </p:nvPr>
        </p:nvSpPr>
        <p:spPr/>
        <p:txBody>
          <a:bodyPr/>
          <a:lstStyle/>
          <a:p>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980355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9E6B85-4B2D-4D81-9948-D8755665FB06}" type="slidenum">
              <a:rPr lang="en-US"/>
              <a:pPr>
                <a:defRPr/>
              </a:pPr>
              <a:t>14</a:t>
            </a:fld>
            <a:endParaRPr lang="en-US" dirty="0"/>
          </a:p>
        </p:txBody>
      </p:sp>
      <p:sp>
        <p:nvSpPr>
          <p:cNvPr id="73731" name="Rectangle 2"/>
          <p:cNvSpPr>
            <a:spLocks noGrp="1" noRot="1" noChangeAspect="1" noChangeArrowheads="1" noTextEdit="1"/>
          </p:cNvSpPr>
          <p:nvPr>
            <p:ph type="sldImg"/>
          </p:nvPr>
        </p:nvSpPr>
        <p:spPr>
          <a:xfrm>
            <a:off x="1558925" y="650875"/>
            <a:ext cx="3748088" cy="2811463"/>
          </a:xfrm>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4326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9E6B85-4B2D-4D81-9948-D8755665FB06}" type="slidenum">
              <a:rPr lang="en-US"/>
              <a:pPr>
                <a:defRPr/>
              </a:pPr>
              <a:t>15</a:t>
            </a:fld>
            <a:endParaRPr lang="en-US" dirty="0"/>
          </a:p>
        </p:txBody>
      </p:sp>
      <p:sp>
        <p:nvSpPr>
          <p:cNvPr id="73731" name="Rectangle 2"/>
          <p:cNvSpPr>
            <a:spLocks noGrp="1" noRot="1" noChangeAspect="1" noChangeArrowheads="1" noTextEdit="1"/>
          </p:cNvSpPr>
          <p:nvPr>
            <p:ph type="sldImg"/>
          </p:nvPr>
        </p:nvSpPr>
        <p:spPr>
          <a:xfrm>
            <a:off x="1558925" y="650875"/>
            <a:ext cx="3748088" cy="2811463"/>
          </a:xfrm>
          <a:ln/>
        </p:spPr>
      </p:sp>
      <p:sp>
        <p:nvSpPr>
          <p:cNvPr id="737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4326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47C3CC3-56AF-4D40-92F1-4D9E666AE0DC}" type="slidenum">
              <a:rPr lang="en-US" smtClean="0"/>
              <a:pPr/>
              <a:t>16</a:t>
            </a:fld>
            <a:endParaRPr lang="en-US" dirty="0"/>
          </a:p>
        </p:txBody>
      </p:sp>
      <p:sp>
        <p:nvSpPr>
          <p:cNvPr id="75780" name="Rectangle 3"/>
          <p:cNvSpPr>
            <a:spLocks noGrp="1" noChangeArrowheads="1"/>
          </p:cNvSpPr>
          <p:nvPr>
            <p:ph type="body" idx="1"/>
          </p:nvPr>
        </p:nvSpPr>
        <p:spPr/>
        <p:txBody>
          <a:bodyPr/>
          <a:lstStyle/>
          <a:p>
            <a:r>
              <a:rPr lang="en-US" dirty="0"/>
              <a:t>The textbook explains different ways of thinking about the </a:t>
            </a:r>
            <a:r>
              <a:rPr lang="en-US" i="1" dirty="0"/>
              <a:t>AD</a:t>
            </a:r>
            <a:r>
              <a:rPr lang="en-US" dirty="0"/>
              <a:t> curve’s slope.  </a:t>
            </a:r>
          </a:p>
          <a:p>
            <a:endParaRPr lang="en-US" dirty="0"/>
          </a:p>
          <a:p>
            <a:r>
              <a:rPr lang="en-US" dirty="0"/>
              <a:t>Here’s one that uses the idea of the simple money demand function introduced in Chapter 5 (</a:t>
            </a:r>
            <a:r>
              <a:rPr lang="en-US" i="1" dirty="0"/>
              <a:t>M</a:t>
            </a:r>
            <a:r>
              <a:rPr lang="en-US" dirty="0"/>
              <a:t>/</a:t>
            </a:r>
            <a:r>
              <a:rPr lang="en-US" i="1" dirty="0"/>
              <a:t>P</a:t>
            </a:r>
            <a:r>
              <a:rPr lang="en-US" dirty="0"/>
              <a:t> = </a:t>
            </a:r>
            <a:r>
              <a:rPr lang="en-US" i="1" dirty="0"/>
              <a:t>kY</a:t>
            </a:r>
            <a:r>
              <a:rPr lang="en-US" dirty="0"/>
              <a:t>, where </a:t>
            </a:r>
            <a:r>
              <a:rPr lang="en-US" i="1" dirty="0"/>
              <a:t>k</a:t>
            </a:r>
            <a:r>
              <a:rPr lang="en-US" dirty="0"/>
              <a:t> = 1/</a:t>
            </a:r>
            <a:r>
              <a:rPr lang="en-US" i="1" dirty="0"/>
              <a:t>V</a:t>
            </a:r>
            <a:r>
              <a:rPr lang="en-US" dirty="0"/>
              <a:t>):</a:t>
            </a:r>
          </a:p>
          <a:p>
            <a:r>
              <a:rPr lang="en-US" dirty="0"/>
              <a:t>An increase in the price level causes a fall in real money balances and, therefore, a fall in the demand for goods and services (because the demand for output is proportional to real money balances, according to the simple money demand function implied by the quantity theory of money).</a:t>
            </a:r>
          </a:p>
          <a:p>
            <a:endParaRPr lang="en-US" dirty="0"/>
          </a:p>
          <a:p>
            <a:r>
              <a:rPr lang="en-US" dirty="0"/>
              <a:t>Here’s an explanation of the </a:t>
            </a:r>
            <a:r>
              <a:rPr lang="en-US" i="1" dirty="0"/>
              <a:t>AD</a:t>
            </a:r>
            <a:r>
              <a:rPr lang="en-US" dirty="0"/>
              <a:t> curve slope that doesn’t refer to the simple money demand function:</a:t>
            </a:r>
          </a:p>
          <a:p>
            <a:r>
              <a:rPr lang="en-US" dirty="0"/>
              <a:t>An increase in </a:t>
            </a:r>
            <a:r>
              <a:rPr lang="en-US" i="1" dirty="0"/>
              <a:t>P</a:t>
            </a:r>
            <a:r>
              <a:rPr lang="en-US" dirty="0"/>
              <a:t> reduces real money balances.  In order to buy the same amount of stuff, velocity would have to increase. But, by definition, velocity is constant along the </a:t>
            </a:r>
            <a:r>
              <a:rPr lang="en-US" i="1" dirty="0"/>
              <a:t>AD</a:t>
            </a:r>
            <a:r>
              <a:rPr lang="en-US" dirty="0"/>
              <a:t> curve. For simplicity, suppose </a:t>
            </a:r>
            <a:r>
              <a:rPr lang="en-US" i="1" dirty="0"/>
              <a:t>V</a:t>
            </a:r>
            <a:r>
              <a:rPr lang="en-US" dirty="0"/>
              <a:t> = 1.  With lower real money balances (or, equivalently, the same nominal balances but higher goods prices), people demand a smaller quantity of goods and services.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2031676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B6AEA7C-D1D4-47A9-BA36-4FBC2B68999B}" type="slidenum">
              <a:rPr lang="en-US" smtClean="0"/>
              <a:pPr/>
              <a:t>17</a:t>
            </a:fld>
            <a:endParaRPr lang="en-US" dirty="0"/>
          </a:p>
        </p:txBody>
      </p:sp>
      <p:sp>
        <p:nvSpPr>
          <p:cNvPr id="76804" name="Rectangle 3"/>
          <p:cNvSpPr>
            <a:spLocks noGrp="1" noChangeArrowheads="1"/>
          </p:cNvSpPr>
          <p:nvPr>
            <p:ph type="body" idx="1"/>
          </p:nvPr>
        </p:nvSpPr>
        <p:spPr/>
        <p:txBody>
          <a:bodyPr/>
          <a:lstStyle/>
          <a:p>
            <a:r>
              <a:rPr lang="en-US" dirty="0"/>
              <a:t>For future reference (a bunch of slides later in this chapter), it will be useful to see how a change in </a:t>
            </a:r>
            <a:r>
              <a:rPr lang="en-US" i="1" dirty="0"/>
              <a:t>M</a:t>
            </a:r>
            <a:r>
              <a:rPr lang="en-US" dirty="0"/>
              <a:t> shifts the </a:t>
            </a:r>
            <a:r>
              <a:rPr lang="en-US" i="1" dirty="0"/>
              <a:t>AD</a:t>
            </a:r>
            <a:r>
              <a:rPr lang="en-US" dirty="0"/>
              <a:t> curve. </a:t>
            </a:r>
          </a:p>
          <a:p>
            <a:endParaRPr lang="en-US" dirty="0"/>
          </a:p>
          <a:p>
            <a:r>
              <a:rPr lang="en-US" dirty="0"/>
              <a:t>Pp. 289–290 discuss the shift.  Here’s the idea:  With velocity fixed, the quantity equation implies that </a:t>
            </a:r>
            <a:r>
              <a:rPr lang="en-US" i="1" dirty="0"/>
              <a:t>PY</a:t>
            </a:r>
            <a:r>
              <a:rPr lang="en-US" dirty="0"/>
              <a:t> is determined by </a:t>
            </a:r>
            <a:r>
              <a:rPr lang="en-US" i="1" dirty="0"/>
              <a:t>M</a:t>
            </a:r>
            <a:r>
              <a:rPr lang="en-US" dirty="0"/>
              <a:t>.  An increase in </a:t>
            </a:r>
            <a:r>
              <a:rPr lang="en-US" i="1" dirty="0"/>
              <a:t>M</a:t>
            </a:r>
            <a:r>
              <a:rPr lang="en-US" dirty="0"/>
              <a:t> causes an increase in </a:t>
            </a:r>
            <a:r>
              <a:rPr lang="en-US" i="1" dirty="0"/>
              <a:t>PY</a:t>
            </a:r>
            <a:r>
              <a:rPr lang="en-US" dirty="0"/>
              <a:t>, which means higher </a:t>
            </a:r>
            <a:r>
              <a:rPr lang="en-US" i="1" dirty="0"/>
              <a:t>Y</a:t>
            </a:r>
            <a:r>
              <a:rPr lang="en-US" dirty="0"/>
              <a:t> for each value of </a:t>
            </a:r>
            <a:r>
              <a:rPr lang="en-US" i="1" dirty="0"/>
              <a:t>P</a:t>
            </a:r>
            <a:r>
              <a:rPr lang="en-US" dirty="0"/>
              <a:t> or higher </a:t>
            </a:r>
            <a:r>
              <a:rPr lang="en-US" i="1" dirty="0"/>
              <a:t>P</a:t>
            </a:r>
            <a:r>
              <a:rPr lang="en-US" dirty="0"/>
              <a:t> for each value of </a:t>
            </a:r>
            <a:r>
              <a:rPr lang="en-US" i="1" dirty="0"/>
              <a:t>Y</a:t>
            </a:r>
            <a:r>
              <a:rPr lang="en-US" dirty="0"/>
              <a:t>.  </a:t>
            </a:r>
          </a:p>
          <a:p>
            <a:endParaRPr lang="en-US" dirty="0"/>
          </a:p>
          <a:p>
            <a:r>
              <a:rPr lang="en-US" dirty="0"/>
              <a:t>Or,  for a given value of </a:t>
            </a:r>
            <a:r>
              <a:rPr lang="en-US" i="1" dirty="0"/>
              <a:t>P</a:t>
            </a:r>
            <a:r>
              <a:rPr lang="en-US" dirty="0"/>
              <a:t>, an increase in </a:t>
            </a:r>
            <a:r>
              <a:rPr lang="en-US" i="1" dirty="0"/>
              <a:t>M</a:t>
            </a:r>
            <a:r>
              <a:rPr lang="en-US" dirty="0"/>
              <a:t> implies higher real money balances. In the simple money demand function associated with the quantity theory, the demand for real balances is proportional to the demand for output, so output must rise at each </a:t>
            </a:r>
            <a:r>
              <a:rPr lang="en-US" i="1" dirty="0"/>
              <a:t>P</a:t>
            </a:r>
            <a:r>
              <a:rPr lang="en-US" dirty="0"/>
              <a:t> in order for real money demand to rise and equal the new, higher supply of real balances </a:t>
            </a:r>
            <a:r>
              <a:rPr lang="en-US" i="1" dirty="0"/>
              <a:t>M</a:t>
            </a:r>
            <a:r>
              <a:rPr lang="en-US" dirty="0"/>
              <a:t>/</a:t>
            </a:r>
            <a:r>
              <a:rPr lang="en-US" i="1" dirty="0"/>
              <a:t>P</a:t>
            </a:r>
            <a:r>
              <a:rPr lang="en-US" dirty="0"/>
              <a:t>.  </a:t>
            </a:r>
          </a:p>
          <a:p>
            <a:endParaRPr lang="en-US" dirty="0"/>
          </a:p>
          <a:p>
            <a:r>
              <a:rPr lang="en-US" dirty="0"/>
              <a:t>Or, if you prefer, just have your students take on faith for now that an increase in the money supply shifts the </a:t>
            </a:r>
            <a:r>
              <a:rPr lang="en-US" i="1" dirty="0"/>
              <a:t>AD</a:t>
            </a:r>
            <a:r>
              <a:rPr lang="en-US" dirty="0"/>
              <a:t> curve to the right, and they will learn how this works in Chapters 11 and 12.</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65513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5EE516D-46AE-4E22-8E69-0693DF1BEEE8}" type="slidenum">
              <a:rPr lang="en-US" smtClean="0"/>
              <a:pPr/>
              <a:t>18</a:t>
            </a:fld>
            <a:endParaRPr lang="en-US" dirty="0"/>
          </a:p>
        </p:txBody>
      </p:sp>
      <p:sp>
        <p:nvSpPr>
          <p:cNvPr id="77828" name="Rectangle 3"/>
          <p:cNvSpPr>
            <a:spLocks noGrp="1" noChangeArrowheads="1"/>
          </p:cNvSpPr>
          <p:nvPr>
            <p:ph type="body" idx="1"/>
          </p:nvPr>
        </p:nvSpPr>
        <p:spPr/>
        <p:txBody>
          <a:bodyPr/>
          <a:lstStyle/>
          <a:p>
            <a:r>
              <a:rPr lang="en-US" dirty="0"/>
              <a:t>Some textbooks also use the term “potential GDP” to mean the full-employment level of output.</a:t>
            </a:r>
            <a:r>
              <a:rPr lang="en-US" baseline="0" dirty="0"/>
              <a:t>  </a:t>
            </a:r>
            <a:endParaRPr lang="en-US" dirty="0"/>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408001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1</a:t>
            </a:fld>
            <a:endParaRPr lang="en-US" dirty="0"/>
          </a:p>
        </p:txBody>
      </p:sp>
    </p:spTree>
    <p:extLst>
      <p:ext uri="{BB962C8B-B14F-4D97-AF65-F5344CB8AC3E}">
        <p14:creationId xmlns:p14="http://schemas.microsoft.com/office/powerpoint/2010/main" val="1339267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A4F71BF-2C93-4685-B503-767A6573B5D7}" type="slidenum">
              <a:rPr lang="en-US" smtClean="0"/>
              <a:pPr/>
              <a:t>19</a:t>
            </a:fld>
            <a:endParaRPr lang="en-US" dirty="0"/>
          </a:p>
        </p:txBody>
      </p:sp>
      <p:sp>
        <p:nvSpPr>
          <p:cNvPr id="78852" name="Rectangle 3"/>
          <p:cNvSpPr>
            <a:spLocks noGrp="1" noChangeArrowheads="1"/>
          </p:cNvSpPr>
          <p:nvPr>
            <p:ph type="body" idx="1"/>
          </p:nvPr>
        </p:nvSpPr>
        <p:spPr/>
        <p:txBody>
          <a:bodyPr/>
          <a:lstStyle/>
          <a:p>
            <a:r>
              <a:rPr lang="en-US" dirty="0"/>
              <a:t>Sometimes it takes students a little while to understand why the </a:t>
            </a:r>
            <a:r>
              <a:rPr lang="en-US" i="1" dirty="0"/>
              <a:t>LRAS</a:t>
            </a:r>
            <a:r>
              <a:rPr lang="en-US" dirty="0"/>
              <a:t> curve is vertical, when the supply curves they learned in their micro principles class were mostly upward sloping.  </a:t>
            </a:r>
          </a:p>
          <a:p>
            <a:endParaRPr lang="en-US" dirty="0"/>
          </a:p>
          <a:p>
            <a:r>
              <a:rPr lang="en-US" dirty="0"/>
              <a:t>Here’s an explanation they might find helpful:</a:t>
            </a:r>
          </a:p>
          <a:p>
            <a:endParaRPr lang="en-US" dirty="0"/>
          </a:p>
          <a:p>
            <a:r>
              <a:rPr lang="en-US" i="1" dirty="0"/>
              <a:t>P</a:t>
            </a:r>
            <a:r>
              <a:rPr lang="en-US" dirty="0"/>
              <a:t> on the vertical axis is the economy’s overall price level</a:t>
            </a:r>
            <a:r>
              <a:rPr lang="en-US" dirty="0">
                <a:latin typeface="Calibri" panose="020F0502020204030204" pitchFamily="34" charset="0"/>
                <a:cs typeface="Calibri" panose="020F0502020204030204" pitchFamily="34" charset="0"/>
              </a:rPr>
              <a:t>—</a:t>
            </a:r>
            <a:r>
              <a:rPr lang="en-US" dirty="0"/>
              <a:t>the average price of EVERYTHING. A 10% increase in the price level means that, on average, EVERYTHING costs 10% more. Thus, a firm can get 10% more revenue for each unit it sells.  But the firm also pays an average of 10% more in wages, prices of intermediate goods, advertising, and so on.  Thus, the firm has no incentive to increase output.  </a:t>
            </a:r>
          </a:p>
          <a:p>
            <a:endParaRPr lang="en-US" dirty="0"/>
          </a:p>
          <a:p>
            <a:r>
              <a:rPr lang="en-US" dirty="0"/>
              <a:t>Another thought:  We learn from microeconomics that a firm’s supply depends on the RELATIVE price of its output.  If all prices increase by 10%, then each firm’s relative price is the same as before, so firms have no incentive to alter output.</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4080734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DC0185-A773-456F-81B8-FEE3223763F6}" type="slidenum">
              <a:rPr lang="en-US" smtClean="0"/>
              <a:pPr/>
              <a:t>20</a:t>
            </a:fld>
            <a:endParaRPr lang="en-US" dirty="0"/>
          </a:p>
        </p:txBody>
      </p:sp>
      <p:sp>
        <p:nvSpPr>
          <p:cNvPr id="79876" name="Rectangle 3"/>
          <p:cNvSpPr>
            <a:spLocks noGrp="1" noChangeArrowheads="1"/>
          </p:cNvSpPr>
          <p:nvPr>
            <p:ph type="body" idx="1"/>
          </p:nvPr>
        </p:nvSpPr>
        <p:spPr/>
        <p:txBody>
          <a:bodyPr/>
          <a:lstStyle/>
          <a:p>
            <a:r>
              <a:rPr lang="en-US" dirty="0"/>
              <a:t>[The textbook does a fall in </a:t>
            </a:r>
            <a:r>
              <a:rPr lang="en-US" i="1" dirty="0"/>
              <a:t>AD</a:t>
            </a:r>
            <a:r>
              <a:rPr lang="en-US" dirty="0"/>
              <a:t> (Figure 10-8,</a:t>
            </a:r>
            <a:r>
              <a:rPr lang="en-US" baseline="0" dirty="0"/>
              <a:t> p. </a:t>
            </a:r>
            <a:r>
              <a:rPr lang="en-US" i="0" baseline="0" dirty="0"/>
              <a:t>291</a:t>
            </a:r>
            <a:r>
              <a:rPr lang="en-US" dirty="0"/>
              <a:t>); this slide does an increase.]</a:t>
            </a:r>
          </a:p>
          <a:p>
            <a:r>
              <a:rPr lang="en-US" dirty="0"/>
              <a:t>  </a:t>
            </a:r>
          </a:p>
          <a:p>
            <a:r>
              <a:rPr lang="en-US" dirty="0"/>
              <a:t>Notice that the results in this graph are exactly as we learned in Chapter 5:  a change in the money supply affects the price level but not the quantity of output.  Here, we are seeing these results on a graph with different variables on the axes (</a:t>
            </a:r>
            <a:r>
              <a:rPr lang="en-US" i="1" dirty="0"/>
              <a:t>P</a:t>
            </a:r>
            <a:r>
              <a:rPr lang="en-US" dirty="0"/>
              <a:t> and </a:t>
            </a:r>
            <a:r>
              <a:rPr lang="en-US" i="1" dirty="0"/>
              <a:t>Y</a:t>
            </a:r>
            <a:r>
              <a:rPr lang="en-US" dirty="0"/>
              <a:t>), but it’s the same model.  </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543551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7ED9CB6-E914-48A3-836F-09A9244BBE0F}" type="slidenum">
              <a:rPr lang="en-US" smtClean="0"/>
              <a:pPr/>
              <a:t>21</a:t>
            </a:fld>
            <a:endParaRPr lang="en-US" dirty="0"/>
          </a:p>
        </p:txBody>
      </p:sp>
      <p:sp>
        <p:nvSpPr>
          <p:cNvPr id="80900" name="Rectangle 3"/>
          <p:cNvSpPr>
            <a:spLocks noGrp="1" noChangeArrowheads="1"/>
          </p:cNvSpPr>
          <p:nvPr>
            <p:ph type="body" idx="1"/>
          </p:nvPr>
        </p:nvSpPr>
        <p:spPr/>
        <p:txBody>
          <a:bodyPr/>
          <a:lstStyle/>
          <a:p>
            <a:r>
              <a:rPr lang="en-US" dirty="0"/>
              <a:t>The assumption that all prices are fixed in the short run is extreme.  Chapter 14 derives the </a:t>
            </a:r>
            <a:r>
              <a:rPr lang="en-US" i="1" dirty="0"/>
              <a:t>SRAS</a:t>
            </a:r>
            <a:r>
              <a:rPr lang="en-US" dirty="0"/>
              <a:t> curve under more realistic assumptions. </a:t>
            </a:r>
          </a:p>
          <a:p>
            <a:endParaRPr lang="en-US" dirty="0"/>
          </a:p>
          <a:p>
            <a:r>
              <a:rPr lang="en-US" dirty="0"/>
              <a:t>Yet, the extreme assumption here is worth making.  </a:t>
            </a:r>
          </a:p>
          <a:p>
            <a:endParaRPr lang="en-US" dirty="0"/>
          </a:p>
          <a:p>
            <a:r>
              <a:rPr lang="en-US" dirty="0"/>
              <a:t>The short-run response of output and employment to policies and shocks is the same (qualitatively) whether the </a:t>
            </a:r>
            <a:r>
              <a:rPr lang="en-US" i="1" dirty="0"/>
              <a:t>SRAS</a:t>
            </a:r>
            <a:r>
              <a:rPr lang="en-US" dirty="0"/>
              <a:t> curve is upward sloping or horizontal.  But the horizontal </a:t>
            </a:r>
            <a:r>
              <a:rPr lang="en-US" i="1" dirty="0"/>
              <a:t>SRAS</a:t>
            </a:r>
            <a:r>
              <a:rPr lang="en-US" dirty="0"/>
              <a:t> curve makes the analysis much simpler: a shift in </a:t>
            </a:r>
            <a:r>
              <a:rPr lang="en-US" i="1" dirty="0"/>
              <a:t>AD</a:t>
            </a:r>
            <a:r>
              <a:rPr lang="en-US" dirty="0"/>
              <a:t> leaves </a:t>
            </a:r>
            <a:r>
              <a:rPr lang="en-US" i="1" dirty="0"/>
              <a:t>P</a:t>
            </a:r>
            <a:r>
              <a:rPr lang="en-US" dirty="0"/>
              <a:t> unchanged in the short run.  This greatly simplifies analysis in the </a:t>
            </a:r>
            <a:r>
              <a:rPr lang="en-US" i="1" dirty="0"/>
              <a:t>IS</a:t>
            </a:r>
            <a:r>
              <a:rPr lang="en-US" dirty="0"/>
              <a:t>–</a:t>
            </a:r>
            <a:r>
              <a:rPr lang="en-US" i="1" dirty="0"/>
              <a:t>LM</a:t>
            </a:r>
            <a:r>
              <a:rPr lang="en-US" dirty="0"/>
              <a:t>–</a:t>
            </a:r>
            <a:r>
              <a:rPr lang="en-US" i="1" dirty="0"/>
              <a:t>AD</a:t>
            </a:r>
            <a:r>
              <a:rPr lang="en-US" dirty="0"/>
              <a:t> model (Chapters 11 and 12).  </a:t>
            </a:r>
          </a:p>
          <a:p>
            <a:endParaRPr lang="en-US" dirty="0"/>
          </a:p>
          <a:p>
            <a:r>
              <a:rPr lang="en-US" dirty="0"/>
              <a:t>(With an upward-sloping </a:t>
            </a:r>
            <a:r>
              <a:rPr lang="en-US" i="1" dirty="0"/>
              <a:t>SRAS</a:t>
            </a:r>
            <a:r>
              <a:rPr lang="en-US" dirty="0"/>
              <a:t> curve, a shock to the </a:t>
            </a:r>
            <a:r>
              <a:rPr lang="en-US" i="1" dirty="0"/>
              <a:t>IS</a:t>
            </a:r>
            <a:r>
              <a:rPr lang="en-US" dirty="0"/>
              <a:t> and </a:t>
            </a:r>
            <a:r>
              <a:rPr lang="en-US" i="1" dirty="0"/>
              <a:t>AD</a:t>
            </a:r>
            <a:r>
              <a:rPr lang="en-US" dirty="0"/>
              <a:t> curves would change prices in the short run in addition to changing output. The change in prices would change the real money supply, which would shift the </a:t>
            </a:r>
            <a:r>
              <a:rPr lang="en-US" i="1" dirty="0"/>
              <a:t>LM</a:t>
            </a:r>
            <a:r>
              <a:rPr lang="en-US" dirty="0"/>
              <a:t> curve.)</a:t>
            </a:r>
          </a:p>
          <a:p>
            <a:endParaRPr lang="en-US" dirty="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70155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5F6272-8828-4C2C-9860-F2E2BF2482C5}" type="slidenum">
              <a:rPr lang="en-US"/>
              <a:pPr>
                <a:defRPr/>
              </a:pPr>
              <a:t>22</a:t>
            </a:fld>
            <a:endParaRPr lang="en-US" dirty="0"/>
          </a:p>
        </p:txBody>
      </p:sp>
      <p:sp>
        <p:nvSpPr>
          <p:cNvPr id="81923" name="Rectangle 2"/>
          <p:cNvSpPr>
            <a:spLocks noGrp="1" noRot="1" noChangeAspect="1" noChangeArrowheads="1" noTextEdit="1"/>
          </p:cNvSpPr>
          <p:nvPr>
            <p:ph type="sldImg"/>
          </p:nvPr>
        </p:nvSpPr>
        <p:spPr>
          <a:xfrm>
            <a:off x="1558925" y="650875"/>
            <a:ext cx="3748088" cy="2811463"/>
          </a:xfrm>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16937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00920C5-A8D9-4C72-AAF5-54ED21E7E5FF}" type="slidenum">
              <a:rPr lang="en-US" smtClean="0"/>
              <a:pPr/>
              <a:t>23</a:t>
            </a:fld>
            <a:endParaRPr lang="en-US" dirty="0"/>
          </a:p>
        </p:txBody>
      </p:sp>
      <p:sp>
        <p:nvSpPr>
          <p:cNvPr id="82948" name="Rectangle 3"/>
          <p:cNvSpPr>
            <a:spLocks noGrp="1" noChangeArrowheads="1"/>
          </p:cNvSpPr>
          <p:nvPr>
            <p:ph type="body" idx="1"/>
          </p:nvPr>
        </p:nvSpPr>
        <p:spPr/>
        <p:txBody>
          <a:bodyPr/>
          <a:lstStyle/>
          <a:p>
            <a:r>
              <a:rPr lang="en-US" dirty="0"/>
              <a:t>[The textbook (Figure 10-10 on p. </a:t>
            </a:r>
            <a:r>
              <a:rPr lang="en-US" i="0" dirty="0"/>
              <a:t>293</a:t>
            </a:r>
            <a:r>
              <a:rPr lang="en-US" dirty="0"/>
              <a:t>) does a decrease in </a:t>
            </a:r>
            <a:r>
              <a:rPr lang="en-US" i="1" dirty="0"/>
              <a:t>AD</a:t>
            </a:r>
            <a:r>
              <a:rPr lang="en-US" i="0" dirty="0"/>
              <a:t>;</a:t>
            </a:r>
            <a:r>
              <a:rPr lang="en-US" dirty="0"/>
              <a:t> this slide does an increase.]</a:t>
            </a:r>
          </a:p>
          <a:p>
            <a:endParaRPr lang="en-US" dirty="0"/>
          </a:p>
          <a:p>
            <a:r>
              <a:rPr lang="en-US" dirty="0"/>
              <a:t>What about the unemployment rate?  Remember from Chapter 2:  Okun’s law says that unemployment and output are negatively related.  In the graph here, in order for firms to increase output, they require more workers.  Employment rises, and the unemployment rate falls.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285709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2280582-1F43-49F7-9A9B-30DEF7DA5825}" type="slidenum">
              <a:rPr lang="en-US" smtClean="0"/>
              <a:pPr/>
              <a:t>24</a:t>
            </a:fld>
            <a:endParaRPr lang="en-US" dirty="0"/>
          </a:p>
        </p:txBody>
      </p:sp>
      <p:sp>
        <p:nvSpPr>
          <p:cNvPr id="100356" name="Rectangle 3"/>
          <p:cNvSpPr>
            <a:spLocks noGrp="1" noChangeArrowheads="1"/>
          </p:cNvSpPr>
          <p:nvPr>
            <p:ph type="body" idx="1"/>
          </p:nvPr>
        </p:nvSpPr>
        <p:spPr/>
        <p:txBody>
          <a:bodyPr/>
          <a:lstStyle/>
          <a:p>
            <a:r>
              <a:rPr lang="en-US" dirty="0"/>
              <a:t>You might want to discuss the intuition for the price adjustment in each case.  </a:t>
            </a:r>
          </a:p>
          <a:p>
            <a:endParaRPr lang="en-US" dirty="0"/>
          </a:p>
          <a:p>
            <a:r>
              <a:rPr lang="en-US" dirty="0"/>
              <a:t>First, suppose aggregate demand is higher than the full-employment level of output in the economy’s initial short-run equilibrium. Then, there is upward pressure on prices: in order for firms to produce this above-average level of output, they must pay their workers overtime and make their capital work at a high intensity, which leads to more maintenance, repairs, and depreciation. For all these reasons, firms would like to raise their prices. In the short run, they cannot.  But over time, prices gradually become “unstuck,” and firms can increase prices in response to these cost pressures. </a:t>
            </a:r>
          </a:p>
          <a:p>
            <a:endParaRPr lang="en-US" dirty="0"/>
          </a:p>
          <a:p>
            <a:r>
              <a:rPr lang="en-US" dirty="0"/>
              <a:t>Instead, suppose that output is below its natural rate. Then, there is downward pressure on prices:  Firms can’t sell as much output as they’d like at their current prices, so they would like to reduce prices.  With lower than normal output, firms won’t need as many workers as normal, so they cut back on labor, and the unemployment rate rises above the natural rate of unemployment.  The high unemployment rate puts downward pressure on wages.  Wages and prices are stuck in the short run, but over time, they fall in response to these pressures.  </a:t>
            </a:r>
          </a:p>
          <a:p>
            <a:r>
              <a:rPr lang="en-US" dirty="0"/>
              <a:t>Finally, if output equals its normal (or natural) level, then there is no pressure for prices to rise or fall.  Over time, as prices become “unstuck,” they will simply remain constant.  </a:t>
            </a:r>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30314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84ED268-97BC-4D61-B93E-208309296435}" type="slidenum">
              <a:rPr lang="en-US" smtClean="0"/>
              <a:pPr/>
              <a:t>25</a:t>
            </a:fld>
            <a:endParaRPr lang="en-US" dirty="0"/>
          </a:p>
        </p:txBody>
      </p:sp>
      <p:sp>
        <p:nvSpPr>
          <p:cNvPr id="101380" name="Rectangle 3"/>
          <p:cNvSpPr>
            <a:spLocks noGrp="1" noChangeArrowheads="1"/>
          </p:cNvSpPr>
          <p:nvPr>
            <p:ph type="body" idx="1"/>
          </p:nvPr>
        </p:nvSpPr>
        <p:spPr>
          <a:xfrm>
            <a:off x="685800" y="3962400"/>
            <a:ext cx="5486400" cy="4495800"/>
          </a:xfrm>
        </p:spPr>
        <p:txBody>
          <a:bodyPr/>
          <a:lstStyle/>
          <a:p>
            <a:pPr>
              <a:spcBef>
                <a:spcPts val="0"/>
              </a:spcBef>
            </a:pPr>
            <a:r>
              <a:rPr lang="en-US" dirty="0"/>
              <a:t>[The textbook does a decrease in aggregate demand (Figure 10-12 on p. </a:t>
            </a:r>
            <a:r>
              <a:rPr lang="en-US" i="0" dirty="0"/>
              <a:t>294); t</a:t>
            </a:r>
            <a:r>
              <a:rPr lang="en-US" dirty="0"/>
              <a:t>his slide presents an increase in aggregate demand.]</a:t>
            </a:r>
          </a:p>
          <a:p>
            <a:pPr>
              <a:spcBef>
                <a:spcPts val="0"/>
              </a:spcBef>
            </a:pPr>
            <a:endParaRPr lang="en-US" dirty="0"/>
          </a:p>
          <a:p>
            <a:pPr>
              <a:spcBef>
                <a:spcPts val="0"/>
              </a:spcBef>
            </a:pPr>
            <a:r>
              <a:rPr lang="en-US" dirty="0"/>
              <a:t>This slide puts together the pieces that have been developed over the previous slides: the short-run and long-run effects, as well as the adjustment of prices over time that causes the economy to move from the short-run equilibrium at point B to the long-run equilibrium at C. </a:t>
            </a:r>
          </a:p>
          <a:p>
            <a:pPr>
              <a:spcBef>
                <a:spcPts val="0"/>
              </a:spcBef>
            </a:pPr>
            <a:endParaRPr lang="en-US" dirty="0"/>
          </a:p>
          <a:p>
            <a:pPr>
              <a:spcBef>
                <a:spcPts val="0"/>
              </a:spcBef>
            </a:pPr>
            <a:r>
              <a:rPr lang="en-US" dirty="0"/>
              <a:t>The economy starts at point A; output and unemployment are at their natural rates.  The Fed increases the money supply, shifting AD to the right.  In the short run, prices are sticky, so output rises. The new short-run equilibrium is at point B in the graph.  </a:t>
            </a:r>
          </a:p>
          <a:p>
            <a:pPr>
              <a:spcBef>
                <a:spcPts val="0"/>
              </a:spcBef>
            </a:pPr>
            <a:endParaRPr lang="en-US" dirty="0"/>
          </a:p>
          <a:p>
            <a:pPr>
              <a:spcBef>
                <a:spcPts val="0"/>
              </a:spcBef>
            </a:pPr>
            <a:r>
              <a:rPr lang="en-US" dirty="0"/>
              <a:t>In order for firms to increase output, they hire more workers, so unemployment falls below the natural rate of unemployment, putting upward pressure on wages. The high level of demand for goods and services at point B puts upward pressure on prices.  </a:t>
            </a:r>
          </a:p>
          <a:p>
            <a:pPr>
              <a:spcBef>
                <a:spcPts val="0"/>
              </a:spcBef>
            </a:pPr>
            <a:endParaRPr lang="en-US" dirty="0"/>
          </a:p>
          <a:p>
            <a:pPr>
              <a:spcBef>
                <a:spcPts val="0"/>
              </a:spcBef>
            </a:pPr>
            <a:r>
              <a:rPr lang="en-US" dirty="0"/>
              <a:t>Over time, as prices become unstuck, they begin to rise in response to these pressures. The price level rises, and the economy moves up its (new) </a:t>
            </a:r>
            <a:r>
              <a:rPr lang="en-US" i="1" dirty="0"/>
              <a:t>AD</a:t>
            </a:r>
            <a:r>
              <a:rPr lang="en-US" dirty="0"/>
              <a:t> curve, from point B toward point C.  </a:t>
            </a:r>
          </a:p>
          <a:p>
            <a:pPr>
              <a:spcBef>
                <a:spcPts val="0"/>
              </a:spcBef>
            </a:pPr>
            <a:endParaRPr lang="en-US" dirty="0"/>
          </a:p>
          <a:p>
            <a:pPr>
              <a:spcBef>
                <a:spcPts val="0"/>
              </a:spcBef>
            </a:pPr>
            <a:r>
              <a:rPr lang="en-US" dirty="0"/>
              <a:t>This process stops when the economy gets to point C:  output again equals the natural rate of output, and unemployment again equals the natural rate of unemployment, so there is no further pressure on prices to change.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584248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4D71B57-AB1E-42CA-874E-A8103ED9557C}" type="slidenum">
              <a:rPr lang="en-US" smtClean="0"/>
              <a:pPr/>
              <a:t>26</a:t>
            </a:fld>
            <a:endParaRPr lang="en-US" dirty="0"/>
          </a:p>
        </p:txBody>
      </p:sp>
      <p:sp>
        <p:nvSpPr>
          <p:cNvPr id="86020" name="Rectangle 3"/>
          <p:cNvSpPr>
            <a:spLocks noGrp="1" noChangeArrowheads="1"/>
          </p:cNvSpPr>
          <p:nvPr>
            <p:ph type="body" idx="1"/>
          </p:nvPr>
        </p:nvSpPr>
        <p:spPr/>
        <p:txBody>
          <a:bodyPr/>
          <a:lstStyle/>
          <a:p>
            <a:r>
              <a:rPr lang="en-US" dirty="0"/>
              <a:t>[The example in the textbook is an exogenous INCREASE in velocity.]</a:t>
            </a:r>
          </a:p>
          <a:p>
            <a:endParaRPr lang="en-US" dirty="0"/>
          </a:p>
          <a:p>
            <a:r>
              <a:rPr lang="en-US" dirty="0"/>
              <a:t>You may wish to remind students what it means to be exogenous.</a:t>
            </a:r>
          </a:p>
          <a:p>
            <a:endParaRPr lang="en-US" dirty="0"/>
          </a:p>
          <a:p>
            <a:r>
              <a:rPr lang="en-US" dirty="0"/>
              <a:t>The exogenous decrease in velocity corresponds to an exogenous increase in demand for real money balances (relative to income and transactions). This might occur in response to a wave of credit card fraud, which presumably would make nervous consumers more inclined to use cash in their transactions.  If there’s an exogenous increase in real money demand (i.e., an increase NOT caused by an increase in </a:t>
            </a:r>
            <a:r>
              <a:rPr lang="en-US" i="1" dirty="0"/>
              <a:t>Y</a:t>
            </a:r>
            <a:r>
              <a:rPr lang="en-US" dirty="0"/>
              <a:t>), then </a:t>
            </a:r>
            <a:r>
              <a:rPr lang="en-US" i="1" dirty="0"/>
              <a:t>M</a:t>
            </a:r>
            <a:r>
              <a:rPr lang="en-US" dirty="0"/>
              <a:t>/</a:t>
            </a:r>
            <a:r>
              <a:rPr lang="en-US" i="1" dirty="0"/>
              <a:t>P</a:t>
            </a:r>
            <a:r>
              <a:rPr lang="en-US" dirty="0"/>
              <a:t> must increase as well; if the Fed holds </a:t>
            </a:r>
            <a:r>
              <a:rPr lang="en-US" i="1" dirty="0"/>
              <a:t>M</a:t>
            </a:r>
            <a:r>
              <a:rPr lang="en-US" dirty="0"/>
              <a:t> constant, then </a:t>
            </a:r>
            <a:r>
              <a:rPr lang="en-US" i="1" dirty="0"/>
              <a:t>P</a:t>
            </a:r>
            <a:r>
              <a:rPr lang="en-US" dirty="0"/>
              <a:t> must fall.  Thus, the increase in real money demand causes a decrease in the value of </a:t>
            </a:r>
            <a:r>
              <a:rPr lang="en-US" i="1" dirty="0"/>
              <a:t>P</a:t>
            </a:r>
            <a:r>
              <a:rPr lang="en-US" dirty="0"/>
              <a:t> associated with each </a:t>
            </a:r>
            <a:r>
              <a:rPr lang="en-US" i="1" dirty="0"/>
              <a:t>Y</a:t>
            </a:r>
            <a:r>
              <a:rPr lang="en-US" dirty="0"/>
              <a:t>, and the </a:t>
            </a:r>
            <a:r>
              <a:rPr lang="en-US" i="1" dirty="0"/>
              <a:t>AD</a:t>
            </a:r>
            <a:r>
              <a:rPr lang="en-US" dirty="0"/>
              <a:t> curve shifts down.   </a:t>
            </a:r>
          </a:p>
          <a:p>
            <a:endParaRPr lang="en-US" dirty="0"/>
          </a:p>
          <a:p>
            <a:r>
              <a:rPr lang="en-US" dirty="0"/>
              <a:t>The velocity shock is the only </a:t>
            </a:r>
            <a:r>
              <a:rPr lang="en-US" i="1" dirty="0"/>
              <a:t>AD</a:t>
            </a:r>
            <a:r>
              <a:rPr lang="en-US" dirty="0"/>
              <a:t> shock we can analyze at this point because (for this chapter only) we have derived the </a:t>
            </a:r>
            <a:r>
              <a:rPr lang="en-US" i="1" dirty="0"/>
              <a:t>AD</a:t>
            </a:r>
            <a:r>
              <a:rPr lang="en-US" dirty="0"/>
              <a:t> curve from the quantity theory of money.   </a:t>
            </a:r>
          </a:p>
          <a:p>
            <a:endParaRPr lang="en-US" dirty="0"/>
          </a:p>
          <a:p>
            <a:r>
              <a:rPr lang="en-US" dirty="0"/>
              <a:t>In the following chapters, students will learn on a deeper level about other </a:t>
            </a:r>
            <a:r>
              <a:rPr lang="en-US" i="1" dirty="0"/>
              <a:t>AD</a:t>
            </a:r>
            <a:r>
              <a:rPr lang="en-US" dirty="0"/>
              <a:t> shocks they may recall from their introductory course, such as:</a:t>
            </a:r>
          </a:p>
          <a:p>
            <a:pPr marL="171450" indent="-171450">
              <a:buFont typeface="Arial" panose="020B0604020202020204" pitchFamily="34" charset="0"/>
              <a:buChar char="•"/>
            </a:pPr>
            <a:r>
              <a:rPr lang="en-US" dirty="0"/>
              <a:t>A stock market crash causes consumers to cut back on spending.</a:t>
            </a:r>
          </a:p>
          <a:p>
            <a:pPr marL="171450" indent="-171450">
              <a:buFont typeface="Arial" panose="020B0604020202020204" pitchFamily="34" charset="0"/>
              <a:buChar char="•"/>
            </a:pPr>
            <a:r>
              <a:rPr lang="en-US" dirty="0"/>
              <a:t>A fall in business confidence causes a decrease in investment.</a:t>
            </a:r>
          </a:p>
          <a:p>
            <a:pPr marL="171450" indent="-171450">
              <a:buFont typeface="Arial" panose="020B0604020202020204" pitchFamily="34" charset="0"/>
              <a:buChar char="•"/>
            </a:pPr>
            <a:r>
              <a:rPr lang="en-US" dirty="0"/>
              <a:t>A recession in a country with which we trade causes an exogenous decrease in their demand for our exports.  </a:t>
            </a:r>
          </a:p>
        </p:txBody>
      </p:sp>
      <p:sp>
        <p:nvSpPr>
          <p:cNvPr id="4" name="Slide Image Placeholder 3"/>
          <p:cNvSpPr>
            <a:spLocks noGrp="1" noRot="1" noChangeAspect="1"/>
          </p:cNvSpPr>
          <p:nvPr>
            <p:ph type="sldImg"/>
          </p:nvPr>
        </p:nvSpPr>
        <p:spPr>
          <a:xfrm>
            <a:off x="1558925" y="650875"/>
            <a:ext cx="3748088" cy="2811463"/>
          </a:xfrm>
        </p:spPr>
      </p:sp>
    </p:spTree>
    <p:extLst>
      <p:ext uri="{BB962C8B-B14F-4D97-AF65-F5344CB8AC3E}">
        <p14:creationId xmlns:p14="http://schemas.microsoft.com/office/powerpoint/2010/main" val="390926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27</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Note the economy’s self-correction mechanism:  </a:t>
            </a:r>
          </a:p>
          <a:p>
            <a:r>
              <a:rPr lang="en-US" dirty="0"/>
              <a:t>When in a recession, the economy</a:t>
            </a:r>
            <a:r>
              <a:rPr lang="en-US" dirty="0">
                <a:latin typeface="Arial"/>
                <a:cs typeface="Arial"/>
              </a:rPr>
              <a:t>—</a:t>
            </a:r>
            <a:r>
              <a:rPr lang="en-US" dirty="0"/>
              <a:t>left to its own devices</a:t>
            </a:r>
            <a:r>
              <a:rPr lang="en-US" dirty="0">
                <a:latin typeface="Arial"/>
                <a:cs typeface="Arial"/>
              </a:rPr>
              <a:t>—</a:t>
            </a:r>
            <a:r>
              <a:rPr lang="en-US" dirty="0"/>
              <a:t>fixes itself. The gradual adjustment of prices helps the economy recover from the shock and return to full employment.  Of course, before the economy has finished self-correcting, a period of low output and high unemployment is endured.  </a:t>
            </a:r>
          </a:p>
          <a:p>
            <a:endParaRPr lang="en-US" dirty="0"/>
          </a:p>
          <a:p>
            <a:r>
              <a:rPr lang="en-US" dirty="0"/>
              <a:t>You</a:t>
            </a:r>
            <a:r>
              <a:rPr lang="en-US" baseline="0" dirty="0"/>
              <a:t> might use this slide to set the stage for the fiscal policy and monetary policy sections. Ask you students whether waiting for the economy to self-correct is worth having periods of unemployment.</a:t>
            </a:r>
            <a:endParaRPr lang="en-US" dirty="0"/>
          </a:p>
          <a:p>
            <a:endParaRPr lang="en-US" dirty="0"/>
          </a:p>
          <a:p>
            <a:endParaRPr lang="en-US" dirty="0"/>
          </a:p>
        </p:txBody>
      </p:sp>
    </p:spTree>
    <p:extLst>
      <p:ext uri="{BB962C8B-B14F-4D97-AF65-F5344CB8AC3E}">
        <p14:creationId xmlns:p14="http://schemas.microsoft.com/office/powerpoint/2010/main" val="30450617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3AAEEC-F6DD-4F24-80AC-B3D3C073EDCC}" type="slidenum">
              <a:rPr lang="en-US"/>
              <a:pPr>
                <a:defRPr/>
              </a:pPr>
              <a:t>28</a:t>
            </a:fld>
            <a:endParaRPr lang="en-US" dirty="0"/>
          </a:p>
        </p:txBody>
      </p:sp>
      <p:sp>
        <p:nvSpPr>
          <p:cNvPr id="88067" name="Rectangle 2"/>
          <p:cNvSpPr>
            <a:spLocks noGrp="1" noRot="1" noChangeAspect="1" noChangeArrowheads="1" noTextEdit="1"/>
          </p:cNvSpPr>
          <p:nvPr>
            <p:ph type="sldImg"/>
          </p:nvPr>
        </p:nvSpPr>
        <p:spPr>
          <a:xfrm>
            <a:off x="1558925" y="650875"/>
            <a:ext cx="3748088" cy="2811463"/>
          </a:xfrm>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72248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49999-98C3-4C7E-AF5B-7ADD35EA5EB5}" type="slidenum">
              <a:rPr lang="en-US"/>
              <a:pPr>
                <a:defRPr/>
              </a:pPr>
              <a:t>2</a:t>
            </a:fld>
            <a:endParaRPr lang="en-US" dirty="0"/>
          </a:p>
        </p:txBody>
      </p:sp>
      <p:sp>
        <p:nvSpPr>
          <p:cNvPr id="61443" name="Rectangle 2"/>
          <p:cNvSpPr>
            <a:spLocks noGrp="1" noRot="1" noChangeAspect="1" noChangeArrowheads="1" noTextEdit="1"/>
          </p:cNvSpPr>
          <p:nvPr>
            <p:ph type="sldImg"/>
          </p:nvPr>
        </p:nvSpPr>
        <p:spPr>
          <a:xfrm>
            <a:off x="1558925" y="650875"/>
            <a:ext cx="3748088" cy="28114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four slides that follow provide data on each of these points.  </a:t>
            </a:r>
          </a:p>
          <a:p>
            <a:endParaRPr lang="en-US" dirty="0"/>
          </a:p>
          <a:p>
            <a:r>
              <a:rPr lang="en-US" dirty="0"/>
              <a:t>Suggestion: “Hide” (omit) this slide from your presentation and instead give students this information orally as you display the following slides.  </a:t>
            </a:r>
          </a:p>
        </p:txBody>
      </p:sp>
    </p:spTree>
    <p:extLst>
      <p:ext uri="{BB962C8B-B14F-4D97-AF65-F5344CB8AC3E}">
        <p14:creationId xmlns:p14="http://schemas.microsoft.com/office/powerpoint/2010/main" val="2858292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DCCB75-D322-4E8F-8A1C-EB553664969C}" type="slidenum">
              <a:rPr lang="en-US"/>
              <a:pPr>
                <a:defRPr/>
              </a:pPr>
              <a:t>29</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Oil is required to heat the factories in which goods are produced and to fuel the trucks that transport the goods from the factories to the warehouses to Walmart stores.  A sharp increase in the price of oil, therefore, has a substantial effect on production costs.  </a:t>
            </a:r>
          </a:p>
        </p:txBody>
      </p:sp>
    </p:spTree>
    <p:extLst>
      <p:ext uri="{BB962C8B-B14F-4D97-AF65-F5344CB8AC3E}">
        <p14:creationId xmlns:p14="http://schemas.microsoft.com/office/powerpoint/2010/main" val="6917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30</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output falls from </a:t>
            </a:r>
            <a:r>
              <a:rPr lang="en-US" i="1" dirty="0" err="1" smtClean="0"/>
              <a:t>Y</a:t>
            </a:r>
            <a:r>
              <a:rPr lang="en-US" dirty="0" err="1" smtClean="0"/>
              <a:t>bar</a:t>
            </a:r>
            <a:r>
              <a:rPr lang="en-US" dirty="0" smtClean="0"/>
              <a:t> to </a:t>
            </a:r>
            <a:r>
              <a:rPr lang="en-US" i="1" dirty="0" smtClean="0"/>
              <a:t>Y</a:t>
            </a:r>
            <a:r>
              <a:rPr lang="en-US" dirty="0" smtClean="0"/>
              <a:t>2 in the graph, we would expect to see unemployment increase above the natural rate of unemployment.  (Recall from Chapter 2:  </a:t>
            </a:r>
            <a:r>
              <a:rPr lang="en-US" dirty="0" err="1" smtClean="0"/>
              <a:t>Okun’s</a:t>
            </a:r>
            <a:r>
              <a:rPr lang="en-US" dirty="0" smtClean="0"/>
              <a:t> law says that output and unemployment are inversely related.)</a:t>
            </a:r>
          </a:p>
          <a:p>
            <a:endParaRPr lang="en-US" dirty="0" smtClean="0"/>
          </a:p>
          <a:p>
            <a:r>
              <a:rPr lang="en-US" dirty="0" smtClean="0"/>
              <a:t>Note the phrase “in the absence of further price shocks.”  As we will see shortly, just as the economy was recovering from the first big oil shock, a second one came along.</a:t>
            </a:r>
          </a:p>
        </p:txBody>
      </p:sp>
    </p:spTree>
    <p:extLst>
      <p:ext uri="{BB962C8B-B14F-4D97-AF65-F5344CB8AC3E}">
        <p14:creationId xmlns:p14="http://schemas.microsoft.com/office/powerpoint/2010/main" val="3045061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31</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slide first summarizes the model’s predictions from the preceding slide and then presents data (from the text, p. </a:t>
            </a:r>
            <a:r>
              <a:rPr lang="en-US" i="0" dirty="0" smtClean="0"/>
              <a:t>300</a:t>
            </a:r>
            <a:r>
              <a:rPr lang="en-US" dirty="0" smtClean="0"/>
              <a:t>) that supports the model’s predictions.</a:t>
            </a:r>
          </a:p>
        </p:txBody>
      </p:sp>
    </p:spTree>
    <p:extLst>
      <p:ext uri="{BB962C8B-B14F-4D97-AF65-F5344CB8AC3E}">
        <p14:creationId xmlns:p14="http://schemas.microsoft.com/office/powerpoint/2010/main" val="3045061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32</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Data source:  See p. </a:t>
            </a:r>
            <a:r>
              <a:rPr lang="en-US" i="0" dirty="0" smtClean="0"/>
              <a:t>301</a:t>
            </a:r>
            <a:r>
              <a:rPr lang="en-US" dirty="0" smtClean="0"/>
              <a:t> of the textbook.</a:t>
            </a:r>
          </a:p>
          <a:p>
            <a:endParaRPr lang="en-US" dirty="0" smtClean="0"/>
          </a:p>
          <a:p>
            <a:r>
              <a:rPr lang="en-US" dirty="0" smtClean="0"/>
              <a:t>This second shock was associated with the revolution in Iran. The Shah, who maintained cordial relations with the West, was deposed. The new leader, Ayatollah Khomeini, was considerably less friendly toward the West. (He even forbade his citizens from listening to Western music.)</a:t>
            </a:r>
          </a:p>
        </p:txBody>
      </p:sp>
    </p:spTree>
    <p:extLst>
      <p:ext uri="{BB962C8B-B14F-4D97-AF65-F5344CB8AC3E}">
        <p14:creationId xmlns:p14="http://schemas.microsoft.com/office/powerpoint/2010/main" val="3045061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33</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few slides back, we analyzed the effects of an adverse supply shock.  It might be worth noting that the predicted effects of a favorable supply shock are just the opposite:  in the short run, the price level (or inflation rate) falls, output rises, and unemployment falls.  </a:t>
            </a:r>
          </a:p>
          <a:p>
            <a:endParaRPr lang="en-US" dirty="0" smtClean="0"/>
          </a:p>
          <a:p>
            <a:r>
              <a:rPr lang="en-US" dirty="0" smtClean="0"/>
              <a:t>Looking at the graph:  at first glance, it may seem that the fall in oil prices doesn’t occur until 1986.  But remind students to look at the left-hand scale, on which 0 is in the middle, not at the bottom.  Oil prices fell about 10% in 1982 and generally fell during most years between 1982 and 1986.</a:t>
            </a:r>
          </a:p>
        </p:txBody>
      </p:sp>
    </p:spTree>
    <p:extLst>
      <p:ext uri="{BB962C8B-B14F-4D97-AF65-F5344CB8AC3E}">
        <p14:creationId xmlns:p14="http://schemas.microsoft.com/office/powerpoint/2010/main" val="3045061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9F4383-E932-48AC-B71E-FC14A04C79A2}" type="slidenum">
              <a:rPr lang="en-US"/>
              <a:pPr>
                <a:defRPr/>
              </a:pPr>
              <a:t>34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Chapter 18 is devoted to stabilization policy.  </a:t>
            </a:r>
          </a:p>
          <a:p>
            <a:endParaRPr lang="en-US" dirty="0"/>
          </a:p>
        </p:txBody>
      </p:sp>
    </p:spTree>
    <p:extLst>
      <p:ext uri="{BB962C8B-B14F-4D97-AF65-F5344CB8AC3E}">
        <p14:creationId xmlns:p14="http://schemas.microsoft.com/office/powerpoint/2010/main" val="3654368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35</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045061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1D2A62-329A-470B-9A58-C08F24DEB221}" type="slidenum">
              <a:rPr lang="en-US"/>
              <a:pPr>
                <a:defRPr/>
              </a:pPr>
              <a:t>36</a:t>
            </a:fld>
            <a:endParaRPr lang="en-US" dirty="0"/>
          </a:p>
        </p:txBody>
      </p:sp>
      <p:sp>
        <p:nvSpPr>
          <p:cNvPr id="87043" name="Rectangle 2"/>
          <p:cNvSpPr>
            <a:spLocks noGrp="1" noRot="1" noChangeAspect="1" noChangeArrowheads="1" noTextEdit="1"/>
          </p:cNvSpPr>
          <p:nvPr>
            <p:ph type="sldImg"/>
          </p:nvPr>
        </p:nvSpPr>
        <p:spPr>
          <a:xfrm>
            <a:off x="1558925" y="650875"/>
            <a:ext cx="3748088" cy="2811463"/>
          </a:xfrm>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If the Fed correctly anticipates the sign and magnitude of the shock, then the Fed can respond as the shock occurs rather than after, and the economy would never go to point B</a:t>
            </a:r>
            <a:r>
              <a:rPr lang="en-US" dirty="0" smtClean="0">
                <a:latin typeface="Arial"/>
                <a:cs typeface="Arial"/>
              </a:rPr>
              <a:t>—bu</a:t>
            </a:r>
            <a:r>
              <a:rPr lang="en-US" dirty="0" smtClean="0"/>
              <a:t>t would go immediately to point C.</a:t>
            </a:r>
          </a:p>
        </p:txBody>
      </p:sp>
    </p:spTree>
    <p:extLst>
      <p:ext uri="{BB962C8B-B14F-4D97-AF65-F5344CB8AC3E}">
        <p14:creationId xmlns:p14="http://schemas.microsoft.com/office/powerpoint/2010/main" val="3045061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37</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38</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558925" y="650875"/>
            <a:ext cx="3748088" cy="2811463"/>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0"/>
              </a:spcBef>
            </a:pPr>
            <a:r>
              <a:rPr lang="en-US" dirty="0"/>
              <a:t>The shaded vertical bars denote recessions.  </a:t>
            </a:r>
          </a:p>
          <a:p>
            <a:pPr>
              <a:lnSpc>
                <a:spcPct val="105000"/>
              </a:lnSpc>
              <a:spcBef>
                <a:spcPct val="0"/>
              </a:spcBef>
            </a:pPr>
            <a:endParaRPr lang="en-US" dirty="0"/>
          </a:p>
          <a:p>
            <a:pPr>
              <a:lnSpc>
                <a:spcPct val="105000"/>
              </a:lnSpc>
              <a:spcBef>
                <a:spcPct val="0"/>
              </a:spcBef>
            </a:pPr>
            <a:r>
              <a:rPr lang="en-US" dirty="0"/>
              <a:t>Over the long run, real GDP grows about 3 percent per year.  Over the short run, though, there are substantial fluctuations in GDP, as this graph clearly shows.  </a:t>
            </a:r>
          </a:p>
          <a:p>
            <a:pPr>
              <a:lnSpc>
                <a:spcPct val="105000"/>
              </a:lnSpc>
              <a:spcBef>
                <a:spcPct val="0"/>
              </a:spcBef>
            </a:pPr>
            <a:endParaRPr lang="en-US" dirty="0"/>
          </a:p>
          <a:p>
            <a:pPr>
              <a:lnSpc>
                <a:spcPct val="105000"/>
              </a:lnSpc>
              <a:spcBef>
                <a:spcPct val="0"/>
              </a:spcBef>
            </a:pPr>
            <a:r>
              <a:rPr lang="en-US" dirty="0"/>
              <a:t>This graph also shows the growth rate of consumption. It’s easy to see that consumption is usually less volatile than income. Consumers prefer smooth consumption, so they use saving as a buffer against income shocks.  </a:t>
            </a:r>
          </a:p>
          <a:p>
            <a:pPr>
              <a:lnSpc>
                <a:spcPct val="105000"/>
              </a:lnSpc>
              <a:spcBef>
                <a:spcPct val="0"/>
              </a:spcBef>
            </a:pPr>
            <a:endParaRPr lang="en-US" dirty="0"/>
          </a:p>
          <a:p>
            <a:pPr>
              <a:lnSpc>
                <a:spcPct val="105000"/>
              </a:lnSpc>
              <a:spcBef>
                <a:spcPct val="0"/>
              </a:spcBef>
            </a:pPr>
            <a:r>
              <a:rPr lang="en-US" dirty="0"/>
              <a:t>(An exception occurs in the late 1990s, when consumption growth exceeded income growth</a:t>
            </a:r>
            <a:r>
              <a:rPr lang="en-US" dirty="0">
                <a:latin typeface="Calibri" panose="020F0502020204030204" pitchFamily="34" charset="0"/>
                <a:cs typeface="Calibri" panose="020F0502020204030204" pitchFamily="34" charset="0"/>
              </a:rPr>
              <a:t>—</a:t>
            </a:r>
            <a:r>
              <a:rPr lang="en-US" dirty="0"/>
              <a:t> probably due to the stock market boom.) </a:t>
            </a:r>
          </a:p>
          <a:p>
            <a:pPr>
              <a:lnSpc>
                <a:spcPct val="105000"/>
              </a:lnSpc>
              <a:spcBef>
                <a:spcPct val="0"/>
              </a:spcBef>
            </a:pPr>
            <a:endParaRPr lang="en-US" dirty="0"/>
          </a:p>
          <a:p>
            <a:pPr>
              <a:lnSpc>
                <a:spcPct val="105000"/>
              </a:lnSpc>
              <a:spcBef>
                <a:spcPct val="0"/>
              </a:spcBef>
            </a:pPr>
            <a:r>
              <a:rPr lang="en-US" dirty="0"/>
              <a:t>Source of data:  FRED</a:t>
            </a:r>
          </a:p>
          <a:p>
            <a:pPr>
              <a:lnSpc>
                <a:spcPct val="105000"/>
              </a:lnSpc>
              <a:spcBef>
                <a:spcPct val="0"/>
              </a:spcBef>
            </a:pPr>
            <a:endParaRPr lang="en-US" dirty="0"/>
          </a:p>
        </p:txBody>
      </p:sp>
      <p:sp>
        <p:nvSpPr>
          <p:cNvPr id="4" name="Slide Number Placeholder 3"/>
          <p:cNvSpPr>
            <a:spLocks noGrp="1"/>
          </p:cNvSpPr>
          <p:nvPr>
            <p:ph type="sldNum" sz="quarter" idx="5"/>
          </p:nvPr>
        </p:nvSpPr>
        <p:spPr/>
        <p:txBody>
          <a:bodyPr/>
          <a:lstStyle/>
          <a:p>
            <a:pPr>
              <a:defRPr/>
            </a:pPr>
            <a:fld id="{4BEDA5C5-145E-4D9F-A99F-D607FD5BDCE9}" type="slidenum">
              <a:rPr lang="en-US">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016159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67D070-B369-4BEA-91A4-C0F09C415F4C}" type="slidenum">
              <a:rPr lang="en-US" smtClean="0"/>
              <a:pPr>
                <a:defRPr/>
              </a:pPr>
              <a:t>39</a:t>
            </a:fld>
            <a:endParaRPr lang="en-US" dirty="0"/>
          </a:p>
        </p:txBody>
      </p:sp>
    </p:spTree>
    <p:extLst>
      <p:ext uri="{BB962C8B-B14F-4D97-AF65-F5344CB8AC3E}">
        <p14:creationId xmlns:p14="http://schemas.microsoft.com/office/powerpoint/2010/main" val="1262025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558925" y="650875"/>
            <a:ext cx="3748088" cy="2811463"/>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This graph shows consumption growth and GDP growth, the same data from the previous slide, but now the vertical axis has a much bigger scale to accommodate the addition of investment growth. </a:t>
            </a:r>
          </a:p>
          <a:p>
            <a:endParaRPr lang="en-US" baseline="0" dirty="0"/>
          </a:p>
          <a:p>
            <a:r>
              <a:rPr lang="en-US" baseline="0" dirty="0"/>
              <a:t>The point:  Investment is far more volatile than GDP or consumption. </a:t>
            </a:r>
          </a:p>
          <a:p>
            <a:endParaRPr lang="en-US" dirty="0"/>
          </a:p>
          <a:p>
            <a:r>
              <a:rPr lang="en-US" dirty="0"/>
              <a:t>Source:  FRED</a:t>
            </a:r>
          </a:p>
          <a:p>
            <a:pPr>
              <a:lnSpc>
                <a:spcPct val="105000"/>
              </a:lnSpc>
              <a:spcBef>
                <a:spcPct val="0"/>
              </a:spcBef>
            </a:pPr>
            <a:endParaRPr lang="en-US" dirty="0"/>
          </a:p>
        </p:txBody>
      </p:sp>
      <p:sp>
        <p:nvSpPr>
          <p:cNvPr id="4" name="Slide Number Placeholder 3"/>
          <p:cNvSpPr>
            <a:spLocks noGrp="1"/>
          </p:cNvSpPr>
          <p:nvPr>
            <p:ph type="sldNum" sz="quarter" idx="5"/>
          </p:nvPr>
        </p:nvSpPr>
        <p:spPr/>
        <p:txBody>
          <a:bodyPr/>
          <a:lstStyle/>
          <a:p>
            <a:pPr>
              <a:defRPr/>
            </a:pPr>
            <a:fld id="{99073CFF-B0B2-4BD1-857F-1A2365D37B97}"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181172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558925" y="650875"/>
            <a:ext cx="3748088" cy="2811463"/>
          </a:xfrm>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unemployment rate rises during recessions and falls during expansions.  </a:t>
            </a:r>
          </a:p>
          <a:p>
            <a:endParaRPr lang="en-US" dirty="0"/>
          </a:p>
          <a:p>
            <a:r>
              <a:rPr lang="en-US" dirty="0"/>
              <a:t>Sinc</a:t>
            </a:r>
            <a:r>
              <a:rPr lang="en-US" baseline="0" dirty="0"/>
              <a:t>e the 1991 recession, the unemployment rate has lagged GDP growth, particularly in recoveries.  In each of the three recessions since 1990, the unemployment rate has continued rising for a few months after the recession ends before it beginning to fall.  </a:t>
            </a:r>
            <a:endParaRPr lang="en-US" dirty="0"/>
          </a:p>
          <a:p>
            <a:endParaRPr lang="en-US" dirty="0"/>
          </a:p>
          <a:p>
            <a:r>
              <a:rPr lang="en-US" dirty="0"/>
              <a:t>Source:  FRED</a:t>
            </a:r>
          </a:p>
        </p:txBody>
      </p:sp>
      <p:sp>
        <p:nvSpPr>
          <p:cNvPr id="4" name="Slide Number Placeholder 3"/>
          <p:cNvSpPr>
            <a:spLocks noGrp="1"/>
          </p:cNvSpPr>
          <p:nvPr>
            <p:ph type="sldNum" sz="quarter" idx="5"/>
          </p:nvPr>
        </p:nvSpPr>
        <p:spPr/>
        <p:txBody>
          <a:bodyPr/>
          <a:lstStyle/>
          <a:p>
            <a:pPr>
              <a:defRPr/>
            </a:pPr>
            <a:fld id="{F0C22A98-DC21-4CEF-B5E1-5CE04659B7C3}" type="slidenum">
              <a:rPr lang="en-US">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69428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558925" y="650875"/>
            <a:ext cx="3748088" cy="2811463"/>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replica of Figure 10-4, p. 280</a:t>
            </a:r>
          </a:p>
        </p:txBody>
      </p:sp>
      <p:sp>
        <p:nvSpPr>
          <p:cNvPr id="4" name="Slide Number Placeholder 3"/>
          <p:cNvSpPr>
            <a:spLocks noGrp="1"/>
          </p:cNvSpPr>
          <p:nvPr>
            <p:ph type="sldNum" sz="quarter" idx="5"/>
          </p:nvPr>
        </p:nvSpPr>
        <p:spPr/>
        <p:txBody>
          <a:bodyPr/>
          <a:lstStyle/>
          <a:p>
            <a:pPr>
              <a:defRPr/>
            </a:pPr>
            <a:fld id="{1592058E-B5AB-444F-9D7A-C99F0AF046E6}"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67130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49999-98C3-4C7E-AF5B-7ADD35EA5EB5}" type="slidenum">
              <a:rPr lang="en-US"/>
              <a:pPr>
                <a:defRPr/>
              </a:pPr>
              <a:t>7</a:t>
            </a:fld>
            <a:endParaRPr lang="en-US" dirty="0"/>
          </a:p>
        </p:txBody>
      </p:sp>
      <p:sp>
        <p:nvSpPr>
          <p:cNvPr id="61443" name="Rectangle 2"/>
          <p:cNvSpPr>
            <a:spLocks noGrp="1" noRot="1" noChangeAspect="1" noChangeArrowheads="1" noTextEdit="1"/>
          </p:cNvSpPr>
          <p:nvPr>
            <p:ph type="sldImg"/>
          </p:nvPr>
        </p:nvSpPr>
        <p:spPr>
          <a:xfrm>
            <a:off x="1558925" y="650875"/>
            <a:ext cx="3748088" cy="28114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58292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49999-98C3-4C7E-AF5B-7ADD35EA5EB5}" type="slidenum">
              <a:rPr lang="en-US"/>
              <a:pPr>
                <a:defRPr/>
              </a:pPr>
              <a:t>8</a:t>
            </a:fld>
            <a:endParaRPr lang="en-US" dirty="0"/>
          </a:p>
        </p:txBody>
      </p:sp>
      <p:sp>
        <p:nvSpPr>
          <p:cNvPr id="61443" name="Rectangle 2"/>
          <p:cNvSpPr>
            <a:spLocks noGrp="1" noRot="1" noChangeAspect="1" noChangeArrowheads="1" noTextEdit="1"/>
          </p:cNvSpPr>
          <p:nvPr>
            <p:ph type="sldImg"/>
          </p:nvPr>
        </p:nvSpPr>
        <p:spPr>
          <a:xfrm>
            <a:off x="1558925" y="650875"/>
            <a:ext cx="3748088" cy="2811463"/>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I’ve abbreviated some of the names to fit more neatly on this slide.  </a:t>
            </a:r>
          </a:p>
          <a:p>
            <a:r>
              <a:rPr lang="en-US" i="0" dirty="0" smtClean="0"/>
              <a:t>Pp. 281–283</a:t>
            </a:r>
            <a:r>
              <a:rPr lang="en-US" dirty="0" smtClean="0"/>
              <a:t> provides a full list of complete names and a discussion of the role of each component in helping forecast economic activity.</a:t>
            </a:r>
          </a:p>
        </p:txBody>
      </p:sp>
    </p:spTree>
    <p:extLst>
      <p:ext uri="{BB962C8B-B14F-4D97-AF65-F5344CB8AC3E}">
        <p14:creationId xmlns:p14="http://schemas.microsoft.com/office/powerpoint/2010/main" val="285829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a:t>Click to edit Master title style</a:t>
            </a:r>
            <a:endParaRPr lang="en-US" dirty="0"/>
          </a:p>
        </p:txBody>
      </p:sp>
    </p:spTree>
    <p:extLst>
      <p:ext uri="{BB962C8B-B14F-4D97-AF65-F5344CB8AC3E}">
        <p14:creationId xmlns:p14="http://schemas.microsoft.com/office/powerpoint/2010/main" val="359322544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line">
    <p:bg>
      <p:bgPr>
        <a:gradFill flip="none" rotWithShape="1">
          <a:gsLst>
            <a:gs pos="0">
              <a:srgbClr val="2D5B30"/>
            </a:gs>
            <a:gs pos="100000">
              <a:srgbClr val="3D6667"/>
            </a:gs>
            <a:gs pos="100000">
              <a:srgbClr val="9EC8E0"/>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Chapter Outline</a:t>
            </a:r>
          </a:p>
        </p:txBody>
      </p:sp>
      <p:sp>
        <p:nvSpPr>
          <p:cNvPr id="6" name="Text Placeholder 5"/>
          <p:cNvSpPr>
            <a:spLocks noGrp="1"/>
          </p:cNvSpPr>
          <p:nvPr>
            <p:ph type="body" sz="quarter" idx="10"/>
          </p:nvPr>
        </p:nvSpPr>
        <p:spPr>
          <a:xfrm>
            <a:off x="533401" y="1219200"/>
            <a:ext cx="8161866" cy="4876800"/>
          </a:xfrm>
        </p:spPr>
        <p:txBody>
          <a:bodyPr/>
          <a:lstStyle>
            <a:lvl1pPr marL="0" indent="0" algn="ctr">
              <a:spcBef>
                <a:spcPts val="600"/>
              </a:spcBef>
              <a:spcAft>
                <a:spcPts val="1200"/>
              </a:spcAft>
              <a:defRPr sz="2800">
                <a:solidFill>
                  <a:srgbClr val="0067B3"/>
                </a:solidFill>
              </a:defRPr>
            </a:lvl1pPr>
          </a:lstStyle>
          <a:p>
            <a:pPr lvl="0"/>
            <a:r>
              <a:rPr lang="en-US"/>
              <a:t>Edit Master text styles</a:t>
            </a:r>
          </a:p>
        </p:txBody>
      </p:sp>
      <p:sp>
        <p:nvSpPr>
          <p:cNvPr id="4" name="Round Diagonal Corner Rectangle 3"/>
          <p:cNvSpPr/>
          <p:nvPr/>
        </p:nvSpPr>
        <p:spPr>
          <a:xfrm>
            <a:off x="266700" y="786245"/>
            <a:ext cx="8610600" cy="5715000"/>
          </a:xfrm>
          <a:prstGeom prst="round2DiagRect">
            <a:avLst/>
          </a:prstGeom>
          <a:solidFill>
            <a:schemeClr val="bg1"/>
          </a:solidFill>
          <a:ln>
            <a:solidFill>
              <a:srgbClr val="E4EDD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10"/>
          <p:cNvSpPr>
            <a:spLocks noGrp="1"/>
          </p:cNvSpPr>
          <p:nvPr>
            <p:ph sz="quarter" idx="11" hasCustomPrompt="1"/>
          </p:nvPr>
        </p:nvSpPr>
        <p:spPr>
          <a:xfrm>
            <a:off x="4493726" y="1000897"/>
            <a:ext cx="3995366" cy="5265432"/>
          </a:xfrm>
          <a:prstGeom prst="rect">
            <a:avLst/>
          </a:prstGeom>
          <a:noFill/>
        </p:spPr>
        <p:txBody>
          <a:bodyPr anchor="ctr"/>
          <a:lstStyle>
            <a:lvl1pPr marL="0" indent="0" algn="ctr">
              <a:lnSpc>
                <a:spcPts val="2400"/>
              </a:lnSpc>
              <a:spcBef>
                <a:spcPts val="0"/>
              </a:spcBef>
              <a:spcAft>
                <a:spcPts val="600"/>
              </a:spcAft>
              <a:buFont typeface="Arial" panose="020B0604020202020204" pitchFamily="34" charset="0"/>
              <a:buNone/>
              <a:defRPr sz="2400">
                <a:solidFill>
                  <a:srgbClr val="2E3639"/>
                </a:solidFill>
                <a:latin typeface="Arial Narrow" panose="020B0606020202030204" pitchFamily="34" charset="0"/>
              </a:defRPr>
            </a:lvl1pPr>
            <a:lvl2pPr marL="342900" indent="0" algn="ctr">
              <a:buNone/>
              <a:defRPr sz="2400"/>
            </a:lvl2pPr>
            <a:lvl3pPr marL="692150" indent="0" algn="ctr">
              <a:buFont typeface="Arial" panose="020B0604020202020204" pitchFamily="34" charset="0"/>
              <a:buNone/>
              <a:defRPr sz="2400"/>
            </a:lvl3pPr>
            <a:lvl4pPr marL="688975" indent="0" algn="ctr">
              <a:buNone/>
              <a:defRPr sz="2400"/>
            </a:lvl4pPr>
            <a:lvl5pPr marL="1027113" indent="0" algn="ctr">
              <a:buNone/>
              <a:defRPr sz="2400"/>
            </a:lvl5pPr>
          </a:lstStyle>
          <a:p>
            <a:pPr lvl="0"/>
            <a:r>
              <a:rPr lang="en-US" dirty="0"/>
              <a:t>Click to edit Master text styles</a:t>
            </a:r>
          </a:p>
        </p:txBody>
      </p:sp>
      <p:sp>
        <p:nvSpPr>
          <p:cNvPr id="5" name="Picture Placeholder 4"/>
          <p:cNvSpPr>
            <a:spLocks noGrp="1"/>
          </p:cNvSpPr>
          <p:nvPr>
            <p:ph type="pic" sz="quarter" idx="12"/>
          </p:nvPr>
        </p:nvSpPr>
        <p:spPr>
          <a:xfrm>
            <a:off x="725488" y="2339975"/>
            <a:ext cx="2541587" cy="2097088"/>
          </a:xfrm>
        </p:spPr>
        <p:txBody>
          <a:bodyPr/>
          <a:lstStyle/>
          <a:p>
            <a:endParaRPr lang="en-US"/>
          </a:p>
        </p:txBody>
      </p:sp>
    </p:spTree>
    <p:extLst>
      <p:ext uri="{BB962C8B-B14F-4D97-AF65-F5344CB8AC3E}">
        <p14:creationId xmlns:p14="http://schemas.microsoft.com/office/powerpoint/2010/main" val="40774003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p:bg>
      <p:bgPr>
        <a:gradFill>
          <a:gsLst>
            <a:gs pos="100000">
              <a:srgbClr val="FCC425"/>
            </a:gs>
            <a:gs pos="0">
              <a:srgbClr val="FCC425"/>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 y="230776"/>
            <a:ext cx="8760823" cy="840377"/>
          </a:xfrm>
          <a:prstGeom prst="rect">
            <a:avLst/>
          </a:prstGeom>
          <a:noFill/>
          <a:ln>
            <a:noFill/>
          </a:ln>
          <a:effectLst>
            <a:outerShdw blurRad="63500" sx="102000" sy="102000" algn="ctr" rotWithShape="0">
              <a:prstClr val="black">
                <a:alpha val="40000"/>
              </a:prstClr>
            </a:outerShdw>
          </a:effectLst>
        </p:spPr>
        <p:txBody>
          <a:bodyPr/>
          <a:lstStyle>
            <a:lvl1pPr>
              <a:defRPr b="1">
                <a:solidFill>
                  <a:srgbClr val="006AA9"/>
                </a:solidFill>
                <a:latin typeface="Arial Narrow" panose="020B0606020202030204" pitchFamily="34" charset="0"/>
              </a:defRPr>
            </a:lvl1pPr>
          </a:lstStyle>
          <a:p>
            <a:r>
              <a:rPr lang="en-US"/>
              <a:t>Click to edit Master title style</a:t>
            </a:r>
            <a:endParaRPr lang="en-US" dirty="0"/>
          </a:p>
        </p:txBody>
      </p:sp>
      <p:sp>
        <p:nvSpPr>
          <p:cNvPr id="3" name="Round Same Side Corner Rectangle 2"/>
          <p:cNvSpPr/>
          <p:nvPr/>
        </p:nvSpPr>
        <p:spPr>
          <a:xfrm>
            <a:off x="182880" y="230270"/>
            <a:ext cx="8760823" cy="6475330"/>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6"/>
          <p:cNvSpPr>
            <a:spLocks noGrp="1"/>
          </p:cNvSpPr>
          <p:nvPr>
            <p:ph type="body" sz="quarter" idx="10"/>
          </p:nvPr>
        </p:nvSpPr>
        <p:spPr>
          <a:xfrm>
            <a:off x="346785" y="1178729"/>
            <a:ext cx="8542002" cy="5290070"/>
          </a:xfrm>
          <a:prstGeom prst="rect">
            <a:avLst/>
          </a:prstGeom>
          <a:noFill/>
          <a:ln>
            <a:noFill/>
          </a:ln>
          <a:effectLst>
            <a:outerShdw blurRad="63500" sx="102000" sy="102000" algn="ctr" rotWithShape="0">
              <a:prstClr val="black">
                <a:alpha val="40000"/>
              </a:prstClr>
            </a:outerShdw>
          </a:effectLst>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182880" y="1124940"/>
            <a:ext cx="8733364" cy="1111"/>
          </a:xfrm>
          <a:prstGeom prst="line">
            <a:avLst/>
          </a:prstGeom>
          <a:ln w="57150">
            <a:solidFill>
              <a:srgbClr val="AF563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14545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100000">
              <a:srgbClr val="D1AD63"/>
            </a:gs>
            <a:gs pos="0">
              <a:srgbClr val="DFD3AB"/>
            </a:gs>
          </a:gsLst>
          <a:lin ang="5400000" scaled="1"/>
        </a:gra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006AA9"/>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Rectangle 2"/>
          <p:cNvSpPr/>
          <p:nvPr/>
        </p:nvSpPr>
        <p:spPr>
          <a:xfrm>
            <a:off x="80660" y="57663"/>
            <a:ext cx="8890317" cy="1046663"/>
          </a:xfrm>
          <a:custGeom>
            <a:avLst/>
            <a:gdLst>
              <a:gd name="connsiteX0" fmla="*/ 0 w 8890317"/>
              <a:gd name="connsiteY0" fmla="*/ 0 h 972522"/>
              <a:gd name="connsiteX1" fmla="*/ 8890317 w 8890317"/>
              <a:gd name="connsiteY1" fmla="*/ 0 h 972522"/>
              <a:gd name="connsiteX2" fmla="*/ 8890317 w 8890317"/>
              <a:gd name="connsiteY2" fmla="*/ 972522 h 972522"/>
              <a:gd name="connsiteX3" fmla="*/ 0 w 8890317"/>
              <a:gd name="connsiteY3" fmla="*/ 972522 h 972522"/>
              <a:gd name="connsiteX4" fmla="*/ 0 w 8890317"/>
              <a:gd name="connsiteY4" fmla="*/ 0 h 972522"/>
              <a:gd name="connsiteX0" fmla="*/ 0 w 8964458"/>
              <a:gd name="connsiteY0" fmla="*/ 0 h 984879"/>
              <a:gd name="connsiteX1" fmla="*/ 8964458 w 8964458"/>
              <a:gd name="connsiteY1" fmla="*/ 12357 h 984879"/>
              <a:gd name="connsiteX2" fmla="*/ 8964458 w 8964458"/>
              <a:gd name="connsiteY2" fmla="*/ 984879 h 984879"/>
              <a:gd name="connsiteX3" fmla="*/ 74141 w 8964458"/>
              <a:gd name="connsiteY3" fmla="*/ 984879 h 984879"/>
              <a:gd name="connsiteX4" fmla="*/ 0 w 8964458"/>
              <a:gd name="connsiteY4" fmla="*/ 0 h 984879"/>
              <a:gd name="connsiteX0" fmla="*/ 0 w 8964458"/>
              <a:gd name="connsiteY0" fmla="*/ 0 h 997236"/>
              <a:gd name="connsiteX1" fmla="*/ 8964458 w 8964458"/>
              <a:gd name="connsiteY1" fmla="*/ 12357 h 997236"/>
              <a:gd name="connsiteX2" fmla="*/ 8964458 w 8964458"/>
              <a:gd name="connsiteY2" fmla="*/ 984879 h 997236"/>
              <a:gd name="connsiteX3" fmla="*/ 160638 w 8964458"/>
              <a:gd name="connsiteY3" fmla="*/ 997236 h 997236"/>
              <a:gd name="connsiteX4" fmla="*/ 0 w 8964458"/>
              <a:gd name="connsiteY4" fmla="*/ 0 h 997236"/>
              <a:gd name="connsiteX0" fmla="*/ 0 w 8964458"/>
              <a:gd name="connsiteY0" fmla="*/ 49427 h 1046663"/>
              <a:gd name="connsiteX1" fmla="*/ 8655539 w 8964458"/>
              <a:gd name="connsiteY1" fmla="*/ 0 h 1046663"/>
              <a:gd name="connsiteX2" fmla="*/ 8964458 w 8964458"/>
              <a:gd name="connsiteY2" fmla="*/ 1034306 h 1046663"/>
              <a:gd name="connsiteX3" fmla="*/ 160638 w 8964458"/>
              <a:gd name="connsiteY3" fmla="*/ 1046663 h 1046663"/>
              <a:gd name="connsiteX4" fmla="*/ 0 w 8964458"/>
              <a:gd name="connsiteY4" fmla="*/ 49427 h 1046663"/>
              <a:gd name="connsiteX0" fmla="*/ 0 w 8890317"/>
              <a:gd name="connsiteY0" fmla="*/ 49427 h 1046663"/>
              <a:gd name="connsiteX1" fmla="*/ 8655539 w 8890317"/>
              <a:gd name="connsiteY1" fmla="*/ 0 h 1046663"/>
              <a:gd name="connsiteX2" fmla="*/ 8890317 w 8890317"/>
              <a:gd name="connsiteY2" fmla="*/ 1046663 h 1046663"/>
              <a:gd name="connsiteX3" fmla="*/ 160638 w 8890317"/>
              <a:gd name="connsiteY3" fmla="*/ 1046663 h 1046663"/>
              <a:gd name="connsiteX4" fmla="*/ 0 w 8890317"/>
              <a:gd name="connsiteY4" fmla="*/ 49427 h 1046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317" h="1046663">
                <a:moveTo>
                  <a:pt x="0" y="49427"/>
                </a:moveTo>
                <a:lnTo>
                  <a:pt x="8655539" y="0"/>
                </a:lnTo>
                <a:lnTo>
                  <a:pt x="8890317" y="1046663"/>
                </a:lnTo>
                <a:lnTo>
                  <a:pt x="160638" y="1046663"/>
                </a:lnTo>
                <a:lnTo>
                  <a:pt x="0" y="494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119448"/>
            <a:ext cx="8734679" cy="0"/>
          </a:xfrm>
          <a:prstGeom prst="line">
            <a:avLst/>
          </a:prstGeom>
          <a:ln w="57150">
            <a:solidFill>
              <a:srgbClr val="E4EDD7"/>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9637" y="1112108"/>
            <a:ext cx="8624103" cy="560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204281" y="6712695"/>
            <a:ext cx="8709459" cy="0"/>
          </a:xfrm>
          <a:prstGeom prst="line">
            <a:avLst/>
          </a:prstGeom>
          <a:ln w="57150">
            <a:solidFill>
              <a:srgbClr val="E4EDD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913740" y="1104327"/>
            <a:ext cx="1660" cy="5608368"/>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0"/>
          </p:cNvCxnSpPr>
          <p:nvPr/>
        </p:nvCxnSpPr>
        <p:spPr>
          <a:xfrm>
            <a:off x="80660" y="107090"/>
            <a:ext cx="207318" cy="1005018"/>
          </a:xfrm>
          <a:prstGeom prst="line">
            <a:avLst/>
          </a:prstGeom>
          <a:ln w="57150">
            <a:solidFill>
              <a:srgbClr val="E4EDD7"/>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1"/>
          </p:cNvCxnSpPr>
          <p:nvPr/>
        </p:nvCxnSpPr>
        <p:spPr>
          <a:xfrm>
            <a:off x="8736199" y="57663"/>
            <a:ext cx="177541" cy="1054445"/>
          </a:xfrm>
          <a:prstGeom prst="line">
            <a:avLst/>
          </a:prstGeom>
          <a:ln w="57150">
            <a:solidFill>
              <a:srgbClr val="E4EDD7"/>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287978" y="1091970"/>
            <a:ext cx="1660" cy="5620725"/>
          </a:xfrm>
          <a:prstGeom prst="line">
            <a:avLst/>
          </a:prstGeom>
          <a:ln w="57150">
            <a:solidFill>
              <a:srgbClr val="E4EDD7"/>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8" idx="2"/>
          </p:cNvCxnSpPr>
          <p:nvPr/>
        </p:nvCxnSpPr>
        <p:spPr>
          <a:xfrm>
            <a:off x="241298" y="1104326"/>
            <a:ext cx="8729679" cy="0"/>
          </a:xfrm>
          <a:prstGeom prst="line">
            <a:avLst/>
          </a:prstGeom>
          <a:ln w="57150">
            <a:solidFill>
              <a:srgbClr val="3D6667"/>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1"/>
          </p:nvPr>
        </p:nvSpPr>
        <p:spPr>
          <a:xfrm>
            <a:off x="511175" y="2959100"/>
            <a:ext cx="5176931" cy="833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2"/>
          </p:nvPr>
        </p:nvSpPr>
        <p:spPr>
          <a:xfrm>
            <a:off x="619125" y="4006850"/>
            <a:ext cx="5472113" cy="1009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Picture Placeholder 10"/>
          <p:cNvSpPr>
            <a:spLocks noGrp="1"/>
          </p:cNvSpPr>
          <p:nvPr>
            <p:ph type="pic" sz="quarter" idx="13"/>
          </p:nvPr>
        </p:nvSpPr>
        <p:spPr>
          <a:xfrm>
            <a:off x="7086600" y="2447925"/>
            <a:ext cx="1647825" cy="442913"/>
          </a:xfrm>
        </p:spPr>
        <p:txBody>
          <a:bodyPr/>
          <a:lstStyle/>
          <a:p>
            <a:endParaRPr lang="en-US"/>
          </a:p>
        </p:txBody>
      </p:sp>
      <p:sp>
        <p:nvSpPr>
          <p:cNvPr id="14" name="Table Placeholder 13"/>
          <p:cNvSpPr>
            <a:spLocks noGrp="1"/>
          </p:cNvSpPr>
          <p:nvPr>
            <p:ph type="tbl" sz="quarter" idx="14"/>
          </p:nvPr>
        </p:nvSpPr>
        <p:spPr>
          <a:xfrm>
            <a:off x="7504113" y="3227388"/>
            <a:ext cx="1320800" cy="954087"/>
          </a:xfrm>
        </p:spPr>
        <p:txBody>
          <a:bodyPr/>
          <a:lstStyle/>
          <a:p>
            <a:endParaRPr lang="en-US"/>
          </a:p>
        </p:txBody>
      </p:sp>
    </p:spTree>
    <p:extLst>
      <p:ext uri="{BB962C8B-B14F-4D97-AF65-F5344CB8AC3E}">
        <p14:creationId xmlns:p14="http://schemas.microsoft.com/office/powerpoint/2010/main" val="140341526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licker Question">
    <p:bg>
      <p:bgPr>
        <a:gradFill>
          <a:gsLst>
            <a:gs pos="100000">
              <a:srgbClr val="2D552D"/>
            </a:gs>
            <a:gs pos="0">
              <a:srgbClr val="AF5636"/>
            </a:gs>
          </a:gsLst>
          <a:lin ang="5400000" scaled="1"/>
        </a:gradFill>
        <a:effectLst/>
      </p:bgPr>
    </p:bg>
    <p:spTree>
      <p:nvGrpSpPr>
        <p:cNvPr id="1" name=""/>
        <p:cNvGrpSpPr/>
        <p:nvPr/>
      </p:nvGrpSpPr>
      <p:grpSpPr>
        <a:xfrm>
          <a:off x="0" y="0"/>
          <a:ext cx="0" cy="0"/>
          <a:chOff x="0" y="0"/>
          <a:chExt cx="0" cy="0"/>
        </a:xfrm>
      </p:grpSpPr>
      <p:sp>
        <p:nvSpPr>
          <p:cNvPr id="19" name="Rectangle 18"/>
          <p:cNvSpPr/>
          <p:nvPr/>
        </p:nvSpPr>
        <p:spPr>
          <a:xfrm>
            <a:off x="289637" y="152400"/>
            <a:ext cx="8624103" cy="656029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bwMode="auto">
          <a:xfrm>
            <a:off x="480769" y="177112"/>
            <a:ext cx="8102108" cy="8590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Ins="457200" anchor="ctr"/>
          <a:lstStyle>
            <a:lvl1pPr marL="0" algn="l">
              <a:defRPr>
                <a:solidFill>
                  <a:srgbClr val="A85232"/>
                </a:solidFill>
                <a:latin typeface="Arial Narrow" panose="020B0606020202030204" pitchFamily="34" charset="0"/>
              </a:defRPr>
            </a:lvl1pPr>
          </a:lstStyle>
          <a:p>
            <a:r>
              <a:rPr lang="en-US"/>
              <a:t>Click to edit Master title style</a:t>
            </a:r>
            <a:endParaRPr lang="en-US" dirty="0"/>
          </a:p>
        </p:txBody>
      </p:sp>
      <p:sp>
        <p:nvSpPr>
          <p:cNvPr id="34" name="Text Placeholder 6"/>
          <p:cNvSpPr>
            <a:spLocks noGrp="1"/>
          </p:cNvSpPr>
          <p:nvPr>
            <p:ph type="body" sz="quarter" idx="10"/>
          </p:nvPr>
        </p:nvSpPr>
        <p:spPr>
          <a:xfrm>
            <a:off x="478361" y="1219686"/>
            <a:ext cx="8326006" cy="5358824"/>
          </a:xfrm>
          <a:noFill/>
        </p:spPr>
        <p:txBody>
          <a:bodyPr/>
          <a:lstStyle>
            <a:lvl1pPr>
              <a:spcBef>
                <a:spcPts val="0"/>
              </a:spcBef>
              <a:defRPr/>
            </a:lvl1pPr>
            <a:lvl2pPr>
              <a:buClr>
                <a:srgbClr val="7C634D"/>
              </a:buClr>
              <a:defRPr/>
            </a:lvl2pPr>
            <a:lvl3pPr marL="1035050" indent="-342900">
              <a:buClr>
                <a:srgbClr val="7C634D"/>
              </a:buClr>
              <a:buSzPct val="100000"/>
              <a:buFont typeface="Arial" panose="020B0604020202020204" pitchFamily="34" charset="0"/>
              <a:buChar char="•"/>
              <a:defRPr/>
            </a:lvl3pPr>
            <a:lvl4pPr marL="1031875" indent="-342900">
              <a:buSzPct val="75000"/>
              <a:buFont typeface="Wingdings" panose="05000000000000000000" pitchFamily="2" charset="2"/>
              <a:buChar char="§"/>
              <a:defRPr/>
            </a:lvl4pPr>
            <a:lvl5pPr>
              <a:buClr>
                <a:srgbClr val="7C634D"/>
              </a:buClr>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00076105"/>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100000">
              <a:srgbClr val="2D552D"/>
            </a:gs>
            <a:gs pos="0">
              <a:srgbClr val="131B1A"/>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804" y="148046"/>
            <a:ext cx="8133805" cy="762000"/>
          </a:xfrm>
          <a:noFill/>
        </p:spPr>
        <p:txBody>
          <a:bodyPr anchor="t"/>
          <a:lstStyle>
            <a:lvl1pPr algn="ctr">
              <a:defRPr sz="2800">
                <a:solidFill>
                  <a:srgbClr val="A85232"/>
                </a:solidFill>
                <a:latin typeface="Arial Narrow" panose="020B0606020202030204" pitchFamily="34" charset="0"/>
              </a:defRPr>
            </a:lvl1pPr>
          </a:lstStyle>
          <a:p>
            <a:r>
              <a:rPr lang="en-US"/>
              <a:t>Click to edit Master title style</a:t>
            </a:r>
            <a:endParaRPr lang="en-US" dirty="0"/>
          </a:p>
        </p:txBody>
      </p:sp>
      <p:sp>
        <p:nvSpPr>
          <p:cNvPr id="5" name="Text Placeholder 4"/>
          <p:cNvSpPr>
            <a:spLocks noGrp="1"/>
          </p:cNvSpPr>
          <p:nvPr>
            <p:ph type="body" sz="quarter" idx="10"/>
          </p:nvPr>
        </p:nvSpPr>
        <p:spPr>
          <a:xfrm>
            <a:off x="712788" y="1371600"/>
            <a:ext cx="3867150" cy="1076325"/>
          </a:xfrm>
        </p:spPr>
        <p:txBody>
          <a:bodyPr/>
          <a:lstStyle/>
          <a:p>
            <a:pPr lvl="0"/>
            <a:endParaRPr lang="en-US" dirty="0"/>
          </a:p>
        </p:txBody>
      </p:sp>
      <p:sp>
        <p:nvSpPr>
          <p:cNvPr id="7" name="Picture Placeholder 6"/>
          <p:cNvSpPr>
            <a:spLocks noGrp="1"/>
          </p:cNvSpPr>
          <p:nvPr>
            <p:ph type="pic" sz="quarter" idx="11"/>
          </p:nvPr>
        </p:nvSpPr>
        <p:spPr>
          <a:xfrm>
            <a:off x="1277938" y="3227388"/>
            <a:ext cx="2271712" cy="1076325"/>
          </a:xfrm>
        </p:spPr>
        <p:txBody>
          <a:bodyPr/>
          <a:lstStyle/>
          <a:p>
            <a:endParaRPr lang="en-US"/>
          </a:p>
        </p:txBody>
      </p:sp>
      <p:sp>
        <p:nvSpPr>
          <p:cNvPr id="11" name="Content Placeholder 10"/>
          <p:cNvSpPr>
            <a:spLocks noGrp="1"/>
          </p:cNvSpPr>
          <p:nvPr>
            <p:ph sz="quarter" idx="13"/>
          </p:nvPr>
        </p:nvSpPr>
        <p:spPr>
          <a:xfrm>
            <a:off x="766763" y="2703513"/>
            <a:ext cx="3240087" cy="469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ounded Rectangle 2"/>
          <p:cNvSpPr/>
          <p:nvPr/>
        </p:nvSpPr>
        <p:spPr>
          <a:xfrm>
            <a:off x="198531" y="148046"/>
            <a:ext cx="8764353" cy="6583680"/>
          </a:xfrm>
          <a:prstGeom prst="roundRect">
            <a:avLst/>
          </a:prstGeom>
          <a:solidFill>
            <a:schemeClr val="bg1"/>
          </a:solidFill>
          <a:ln w="57150">
            <a:solidFill>
              <a:srgbClr val="A852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AA9"/>
              </a:solidFill>
            </a:endParaRPr>
          </a:p>
        </p:txBody>
      </p:sp>
      <p:sp>
        <p:nvSpPr>
          <p:cNvPr id="9" name="Table Placeholder 8"/>
          <p:cNvSpPr>
            <a:spLocks noGrp="1"/>
          </p:cNvSpPr>
          <p:nvPr>
            <p:ph type="tbl" sz="quarter" idx="12"/>
          </p:nvPr>
        </p:nvSpPr>
        <p:spPr>
          <a:xfrm>
            <a:off x="6897688" y="2246313"/>
            <a:ext cx="2065337" cy="914400"/>
          </a:xfrm>
        </p:spPr>
        <p:txBody>
          <a:bodyPr/>
          <a:lstStyle/>
          <a:p>
            <a:endParaRPr lang="en-US"/>
          </a:p>
        </p:txBody>
      </p:sp>
    </p:spTree>
    <p:extLst>
      <p:ext uri="{BB962C8B-B14F-4D97-AF65-F5344CB8AC3E}">
        <p14:creationId xmlns:p14="http://schemas.microsoft.com/office/powerpoint/2010/main" val="393299224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estions">
    <p:bg>
      <p:bgPr>
        <a:gradFill>
          <a:gsLst>
            <a:gs pos="100000">
              <a:srgbClr val="006AA9"/>
            </a:gs>
            <a:gs pos="0">
              <a:srgbClr val="3D6667"/>
            </a:gs>
          </a:gsLst>
          <a:lin ang="5400000" scaled="1"/>
        </a:gradFill>
        <a:effectLst/>
      </p:bgPr>
    </p:bg>
    <p:spTree>
      <p:nvGrpSpPr>
        <p:cNvPr id="1" name=""/>
        <p:cNvGrpSpPr/>
        <p:nvPr/>
      </p:nvGrpSpPr>
      <p:grpSpPr>
        <a:xfrm>
          <a:off x="0" y="0"/>
          <a:ext cx="0" cy="0"/>
          <a:chOff x="0" y="0"/>
          <a:chExt cx="0" cy="0"/>
        </a:xfrm>
      </p:grpSpPr>
      <p:sp>
        <p:nvSpPr>
          <p:cNvPr id="9" name="Bevel 8"/>
          <p:cNvSpPr/>
          <p:nvPr/>
        </p:nvSpPr>
        <p:spPr>
          <a:xfrm>
            <a:off x="0" y="0"/>
            <a:ext cx="9144000" cy="6858000"/>
          </a:xfrm>
          <a:prstGeom prst="bevel">
            <a:avLst/>
          </a:prstGeom>
          <a:gradFill>
            <a:gsLst>
              <a:gs pos="100000">
                <a:srgbClr val="7C634D"/>
              </a:gs>
              <a:gs pos="0">
                <a:srgbClr val="9E263D"/>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 name="Straight Connector 4"/>
          <p:cNvCxnSpPr/>
          <p:nvPr/>
        </p:nvCxnSpPr>
        <p:spPr>
          <a:xfrm>
            <a:off x="2347784" y="2260933"/>
            <a:ext cx="5074992" cy="0"/>
          </a:xfrm>
          <a:prstGeom prst="line">
            <a:avLst/>
          </a:prstGeom>
          <a:ln w="571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838200"/>
            <a:ext cx="7467600" cy="518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quarter" idx="10"/>
          </p:nvPr>
        </p:nvSpPr>
        <p:spPr>
          <a:xfrm>
            <a:off x="1646704" y="2640071"/>
            <a:ext cx="5776071" cy="2752200"/>
          </a:xfrm>
          <a:noFill/>
          <a:ln>
            <a:noFill/>
          </a:ln>
        </p:spPr>
        <p:txBody>
          <a:bodyPr vert="horz" wrap="square" lIns="91440" tIns="45720" rIns="91440" bIns="45720" numCol="1" anchor="ctr" anchorCtr="0" compatLnSpc="1">
            <a:prstTxWarp prst="textNoShape">
              <a:avLst/>
            </a:prstTxWarp>
          </a:bodyPr>
          <a:lstStyle>
            <a:lvl1pPr>
              <a:lnSpc>
                <a:spcPts val="2800"/>
              </a:lnSpc>
              <a:spcAft>
                <a:spcPts val="1800"/>
              </a:spcAft>
              <a:defRPr lang="en-US" sz="2800" b="1" smtClean="0">
                <a:solidFill>
                  <a:srgbClr val="0067B3"/>
                </a:solidFill>
                <a:latin typeface="Arial Narrow" panose="020B0606020202030204" pitchFamily="34" charset="0"/>
              </a:defRPr>
            </a:lvl1pPr>
            <a:lvl2pPr>
              <a:defRPr lang="en-US" smtClean="0">
                <a:solidFill>
                  <a:schemeClr val="bg1"/>
                </a:solidFill>
              </a:defRPr>
            </a:lvl2pPr>
            <a:lvl3pPr>
              <a:defRPr lang="en-US" sz="2400" smtClean="0">
                <a:solidFill>
                  <a:schemeClr val="bg1"/>
                </a:solidFill>
              </a:defRPr>
            </a:lvl3pPr>
            <a:lvl4pPr>
              <a:defRPr lang="en-US" smtClean="0">
                <a:solidFill>
                  <a:schemeClr val="bg1"/>
                </a:solidFill>
              </a:defRPr>
            </a:lvl4pPr>
            <a:lvl5pPr>
              <a:defRPr lang="en-US">
                <a:solidFill>
                  <a:schemeClr val="bg1"/>
                </a:solidFill>
              </a:defRPr>
            </a:lvl5pPr>
          </a:lstStyle>
          <a:p>
            <a:pPr lvl="0" algn="ctr">
              <a:lnSpc>
                <a:spcPts val="2400"/>
              </a:lnSpc>
              <a:spcBef>
                <a:spcPts val="0"/>
              </a:spcBef>
              <a:spcAft>
                <a:spcPts val="600"/>
              </a:spcAft>
              <a:buFont typeface="Arial" panose="020B0604020202020204" pitchFamily="34" charset="0"/>
            </a:pPr>
            <a:r>
              <a:rPr lang="en-US"/>
              <a:t>Edit Master text styles</a:t>
            </a:r>
          </a:p>
        </p:txBody>
      </p:sp>
      <p:sp>
        <p:nvSpPr>
          <p:cNvPr id="6" name="Title 5"/>
          <p:cNvSpPr>
            <a:spLocks noGrp="1"/>
          </p:cNvSpPr>
          <p:nvPr>
            <p:ph type="title"/>
          </p:nvPr>
        </p:nvSpPr>
        <p:spPr>
          <a:xfrm>
            <a:off x="2557474" y="1774219"/>
            <a:ext cx="5174586" cy="486714"/>
          </a:xfrm>
        </p:spPr>
        <p:txBody>
          <a:bodyPr/>
          <a:lstStyle>
            <a:lvl1pPr algn="l">
              <a:defRPr>
                <a:solidFill>
                  <a:srgbClr val="0067B3"/>
                </a:solidFill>
                <a:latin typeface="Arial Narrow" panose="020B0606020202030204" pitchFamily="34" charset="0"/>
              </a:defRPr>
            </a:lvl1pPr>
          </a:lstStyle>
          <a:p>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835" y="1605556"/>
            <a:ext cx="1164437" cy="1310754"/>
          </a:xfrm>
          <a:prstGeom prst="rect">
            <a:avLst/>
          </a:prstGeom>
        </p:spPr>
      </p:pic>
    </p:spTree>
    <p:extLst>
      <p:ext uri="{BB962C8B-B14F-4D97-AF65-F5344CB8AC3E}">
        <p14:creationId xmlns:p14="http://schemas.microsoft.com/office/powerpoint/2010/main" val="1245971198"/>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solidFill>
                  <a:srgbClr val="00006E"/>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0411314"/>
      </p:ext>
    </p:extLst>
  </p:cSld>
  <p:clrMapOvr>
    <a:masterClrMapping/>
  </p:clrMapOvr>
  <p:transition>
    <p:wipe dir="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Cover">
    <p:bg>
      <p:bgPr>
        <a:gradFill>
          <a:gsLst>
            <a:gs pos="100000">
              <a:srgbClr val="AD302A"/>
            </a:gs>
            <a:gs pos="0">
              <a:srgbClr val="A85232"/>
            </a:gs>
          </a:gsLst>
          <a:lin ang="5400000" scaled="1"/>
        </a:gradFill>
        <a:effectLst/>
      </p:bgPr>
    </p:bg>
    <p:spTree>
      <p:nvGrpSpPr>
        <p:cNvPr id="1" name=""/>
        <p:cNvGrpSpPr/>
        <p:nvPr/>
      </p:nvGrpSpPr>
      <p:grpSpPr>
        <a:xfrm>
          <a:off x="0" y="0"/>
          <a:ext cx="0" cy="0"/>
          <a:chOff x="0" y="0"/>
          <a:chExt cx="0" cy="0"/>
        </a:xfrm>
      </p:grpSpPr>
      <p:sp>
        <p:nvSpPr>
          <p:cNvPr id="9" name="Rectangle 8"/>
          <p:cNvSpPr/>
          <p:nvPr/>
        </p:nvSpPr>
        <p:spPr>
          <a:xfrm>
            <a:off x="228600" y="381000"/>
            <a:ext cx="3020080" cy="6096000"/>
          </a:xfrm>
          <a:prstGeom prst="rect">
            <a:avLst/>
          </a:prstGeom>
          <a:solidFill>
            <a:schemeClr val="bg1"/>
          </a:solidFill>
          <a:ln w="57150">
            <a:solidFill>
              <a:srgbClr val="2D552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105400"/>
            <a:ext cx="3020080" cy="685279"/>
          </a:xfrm>
          <a:prstGeom prst="rect">
            <a:avLst/>
          </a:prstGeom>
          <a:noFill/>
        </p:spPr>
        <p:txBody>
          <a:bodyPr wrap="square" rtlCol="0" anchor="ctr">
            <a:noAutofit/>
          </a:bodyPr>
          <a:lstStyle/>
          <a:p>
            <a:pPr algn="ctr"/>
            <a:r>
              <a:rPr lang="en-US" sz="2400" dirty="0">
                <a:solidFill>
                  <a:srgbClr val="AD302A"/>
                </a:solidFill>
                <a:latin typeface="Arial Narrow" panose="020B0606020202030204" pitchFamily="34" charset="0"/>
                <a:cs typeface="Arial" panose="020B0604020202020204" pitchFamily="34" charset="0"/>
              </a:rPr>
              <a:t>Presentation Slides</a:t>
            </a:r>
          </a:p>
        </p:txBody>
      </p:sp>
      <p:sp>
        <p:nvSpPr>
          <p:cNvPr id="28" name="Title 27"/>
          <p:cNvSpPr>
            <a:spLocks noGrp="1"/>
          </p:cNvSpPr>
          <p:nvPr>
            <p:ph type="title"/>
          </p:nvPr>
        </p:nvSpPr>
        <p:spPr>
          <a:xfrm>
            <a:off x="228600" y="2438400"/>
            <a:ext cx="2965361" cy="1765745"/>
          </a:xfrm>
          <a:noFill/>
          <a:ln>
            <a:noFill/>
          </a:ln>
          <a:extLst/>
        </p:spPr>
        <p:txBody>
          <a:bodyPr vert="horz" wrap="square" lIns="0" tIns="45720" rIns="0" bIns="45720" numCol="1" anchor="ctr" anchorCtr="0" compatLnSpc="1">
            <a:prstTxWarp prst="textNoShape">
              <a:avLst/>
            </a:prstTxWarp>
          </a:bodyPr>
          <a:lstStyle>
            <a:lvl1pPr marL="0" indent="0" algn="ctr">
              <a:defRPr lang="en-US" sz="2800" kern="0" spc="100" baseline="0" dirty="0">
                <a:solidFill>
                  <a:srgbClr val="131B1A"/>
                </a:solidFill>
                <a:latin typeface="Arial Narrow" panose="020B0606020202030204" pitchFamily="34" charset="0"/>
                <a:ea typeface="+mn-ea"/>
                <a:cs typeface="+mn-cs"/>
              </a:defRPr>
            </a:lvl1pPr>
          </a:lstStyle>
          <a:p>
            <a:pPr marL="342900" lvl="0" indent="-342900">
              <a:spcBef>
                <a:spcPct val="20000"/>
              </a:spcBef>
              <a:buClr>
                <a:srgbClr val="330066"/>
              </a:buClr>
              <a:buSzPct val="150000"/>
            </a:pPr>
            <a:r>
              <a:rPr lang="en-US" dirty="0"/>
              <a:t>Click to edit Master title style</a:t>
            </a:r>
          </a:p>
        </p:txBody>
      </p:sp>
      <p:sp>
        <p:nvSpPr>
          <p:cNvPr id="3" name="Content Placeholder 2"/>
          <p:cNvSpPr>
            <a:spLocks noGrp="1"/>
          </p:cNvSpPr>
          <p:nvPr>
            <p:ph sz="quarter" idx="10"/>
          </p:nvPr>
        </p:nvSpPr>
        <p:spPr>
          <a:xfrm>
            <a:off x="4813300" y="381000"/>
            <a:ext cx="3981076" cy="909918"/>
          </a:xfrm>
        </p:spPr>
        <p:txBody>
          <a:bodyPr/>
          <a:lstStyle/>
          <a:p>
            <a:pPr lvl="0"/>
            <a:endParaRPr lang="en-US" dirty="0"/>
          </a:p>
        </p:txBody>
      </p:sp>
      <p:sp>
        <p:nvSpPr>
          <p:cNvPr id="6" name="Content Placeholder 5"/>
          <p:cNvSpPr>
            <a:spLocks noGrp="1"/>
          </p:cNvSpPr>
          <p:nvPr>
            <p:ph sz="quarter" idx="11"/>
          </p:nvPr>
        </p:nvSpPr>
        <p:spPr>
          <a:xfrm>
            <a:off x="5810250" y="6477000"/>
            <a:ext cx="3333750" cy="338554"/>
          </a:xfrm>
          <a:noFill/>
          <a:ln w="9525">
            <a:noFill/>
            <a:miter lim="800000"/>
            <a:headEnd/>
            <a:tailEnd/>
          </a:ln>
          <a:effectLst/>
        </p:spPr>
        <p:txBody>
          <a:bodyPr wrap="square">
            <a:spAutoFit/>
          </a:bodyPr>
          <a:lstStyle>
            <a:lvl1pPr>
              <a:defRPr lang="en-US" sz="1600" i="1" kern="1200" smtClean="0">
                <a:solidFill>
                  <a:srgbClr val="FFEAD5"/>
                </a:solidFill>
                <a:latin typeface="Arial" panose="020B0604020202020204" pitchFamily="34" charset="0"/>
                <a:cs typeface="Arial" panose="020B0604020202020204" pitchFamily="34" charset="0"/>
              </a:defRPr>
            </a:lvl1pPr>
            <a:lvl2pPr>
              <a:defRPr lang="en-US" sz="1800" kern="1200" smtClean="0">
                <a:solidFill>
                  <a:schemeClr val="tx1"/>
                </a:solidFill>
                <a:latin typeface="+mn-lt"/>
              </a:defRPr>
            </a:lvl2pPr>
            <a:lvl3pPr>
              <a:defRPr lang="en-US" sz="1800" smtClean="0">
                <a:latin typeface="+mn-lt"/>
                <a:cs typeface="+mn-cs"/>
              </a:defRPr>
            </a:lvl3pPr>
            <a:lvl4pPr>
              <a:defRPr lang="en-US" sz="1800" smtClean="0">
                <a:latin typeface="+mn-lt"/>
                <a:cs typeface="+mn-cs"/>
              </a:defRPr>
            </a:lvl4pPr>
            <a:lvl5pPr>
              <a:defRPr lang="en-US" sz="1800">
                <a:latin typeface="+mn-lt"/>
                <a:cs typeface="+mn-cs"/>
              </a:defRPr>
            </a:lvl5pPr>
          </a:lstStyle>
          <a:p>
            <a:pPr lvl="0" algn="ctr" defTabSz="914400" latinLnBrk="0">
              <a:spcBef>
                <a:spcPct val="50000"/>
              </a:spcBef>
            </a:pPr>
            <a:endParaRPr lang="en-US" dirty="0"/>
          </a:p>
        </p:txBody>
      </p:sp>
      <p:sp>
        <p:nvSpPr>
          <p:cNvPr id="5" name="Picture Placeholder 4">
            <a:extLst>
              <a:ext uri="{FF2B5EF4-FFF2-40B4-BE49-F238E27FC236}">
                <a16:creationId xmlns:a16="http://schemas.microsoft.com/office/drawing/2014/main" id="{862D5B62-23AA-43D6-8872-87AF168CFF10}"/>
              </a:ext>
            </a:extLst>
          </p:cNvPr>
          <p:cNvSpPr>
            <a:spLocks noGrp="1"/>
          </p:cNvSpPr>
          <p:nvPr>
            <p:ph type="pic" sz="quarter" idx="12"/>
          </p:nvPr>
        </p:nvSpPr>
        <p:spPr>
          <a:xfrm>
            <a:off x="684213" y="1033463"/>
            <a:ext cx="2033587" cy="1204912"/>
          </a:xfrm>
        </p:spPr>
        <p:txBody>
          <a:bodyPr/>
          <a:lstStyle/>
          <a:p>
            <a:endParaRPr lang="en-US"/>
          </a:p>
        </p:txBody>
      </p:sp>
      <p:sp>
        <p:nvSpPr>
          <p:cNvPr id="8" name="Picture Placeholder 7">
            <a:extLst>
              <a:ext uri="{FF2B5EF4-FFF2-40B4-BE49-F238E27FC236}">
                <a16:creationId xmlns:a16="http://schemas.microsoft.com/office/drawing/2014/main" id="{F217C94C-8F20-4F70-A40A-A05F0B55BBF6}"/>
              </a:ext>
            </a:extLst>
          </p:cNvPr>
          <p:cNvSpPr>
            <a:spLocks noGrp="1"/>
          </p:cNvSpPr>
          <p:nvPr>
            <p:ph type="pic" sz="quarter" idx="13"/>
          </p:nvPr>
        </p:nvSpPr>
        <p:spPr>
          <a:xfrm>
            <a:off x="4813300" y="2538413"/>
            <a:ext cx="3527425" cy="2930525"/>
          </a:xfrm>
        </p:spPr>
        <p:txBody>
          <a:bodyPr/>
          <a:lstStyle/>
          <a:p>
            <a:endParaRPr lang="en-US"/>
          </a:p>
        </p:txBody>
      </p:sp>
    </p:spTree>
    <p:extLst>
      <p:ext uri="{BB962C8B-B14F-4D97-AF65-F5344CB8AC3E}">
        <p14:creationId xmlns:p14="http://schemas.microsoft.com/office/powerpoint/2010/main" val="217379678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p:spPr>
        <p:txBody>
          <a:bodyPr vert="horz" wrap="square" lIns="91440" tIns="45720" rIns="91440" bIns="45720" numCol="1" anchor="t" anchorCtr="0" compatLnSpc="1">
            <a:prstTxWarp prst="textNoShape">
              <a:avLst/>
            </a:prstTxWarp>
          </a:bodyPr>
          <a:lstStyle/>
          <a:p>
            <a:pPr lvl="0">
              <a:spcBef>
                <a:spcPts val="0"/>
              </a:spcBef>
            </a:pPr>
            <a:r>
              <a:rPr lang="en-US" dirty="0"/>
              <a:t>Click to edit Master text style</a:t>
            </a:r>
          </a:p>
          <a:p>
            <a:pPr lvl="1">
              <a:buClr>
                <a:srgbClr val="7C634D"/>
              </a:buClr>
            </a:pPr>
            <a:r>
              <a:rPr lang="en-US" dirty="0"/>
              <a:t>Second level</a:t>
            </a:r>
          </a:p>
          <a:p>
            <a:pPr lvl="2">
              <a:buSzPct val="75000"/>
              <a:buFont typeface="Wingdings" panose="05000000000000000000" pitchFamily="2" charset="2"/>
              <a:buChar char="§"/>
            </a:pPr>
            <a:r>
              <a:rPr lang="en-US" dirty="0"/>
              <a:t>Third level</a:t>
            </a:r>
          </a:p>
          <a:p>
            <a:pPr lvl="4">
              <a:buClr>
                <a:srgbClr val="7C634D"/>
              </a:buClr>
            </a:pPr>
            <a:r>
              <a:rPr lang="en-US" dirty="0"/>
              <a:t>Fourth Level</a:t>
            </a:r>
          </a:p>
        </p:txBody>
      </p:sp>
      <p:sp>
        <p:nvSpPr>
          <p:cNvPr id="1026" name="Title Placeholder 1"/>
          <p:cNvSpPr>
            <a:spLocks noGrp="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 name="Rectangle 10">
            <a:extLst>
              <a:ext uri="{FF2B5EF4-FFF2-40B4-BE49-F238E27FC236}">
                <a16:creationId xmlns:a16="http://schemas.microsoft.com/office/drawing/2014/main" id="{CA7BE932-3FA3-4689-9B4F-7AF646CC8596}"/>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3</a:t>
            </a:r>
            <a:r>
              <a:rPr lang="en-US" sz="1700" dirty="0">
                <a:solidFill>
                  <a:srgbClr val="198A46"/>
                </a:solidFill>
                <a:cs typeface="+mn-cs"/>
              </a:rPr>
              <a:t>  </a:t>
            </a:r>
            <a:r>
              <a:rPr lang="en-US" sz="2100" dirty="0">
                <a:solidFill>
                  <a:srgbClr val="198A46"/>
                </a:solidFill>
                <a:cs typeface="+mn-cs"/>
              </a:rPr>
              <a:t>National Income</a:t>
            </a:r>
          </a:p>
        </p:txBody>
      </p:sp>
      <p:sp>
        <p:nvSpPr>
          <p:cNvPr id="5" name="Rectangle 10">
            <a:extLst>
              <a:ext uri="{FF2B5EF4-FFF2-40B4-BE49-F238E27FC236}">
                <a16:creationId xmlns:a16="http://schemas.microsoft.com/office/drawing/2014/main" id="{20290441-3196-447C-9BF3-1C87E3CF2A73}"/>
              </a:ext>
            </a:extLst>
          </p:cNvPr>
          <p:cNvSpPr>
            <a:spLocks noChangeArrowheads="1"/>
          </p:cNvSpPr>
          <p:nvPr/>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a:t>
            </a:r>
            <a:r>
              <a:rPr lang="en-US" sz="1700" dirty="0">
                <a:solidFill>
                  <a:srgbClr val="198A46"/>
                </a:solidFill>
                <a:cs typeface="+mn-cs"/>
              </a:rPr>
              <a:t> </a:t>
            </a:r>
            <a:r>
              <a:rPr lang="en-US" sz="2100" dirty="0">
                <a:solidFill>
                  <a:srgbClr val="198A46"/>
                </a:solidFill>
                <a:cs typeface="+mn-cs"/>
              </a:rPr>
              <a:t>The Science of Macroeconomics</a:t>
            </a:r>
          </a:p>
        </p:txBody>
      </p:sp>
      <p:sp>
        <p:nvSpPr>
          <p:cNvPr id="6" name="Rectangle 10">
            <a:extLst>
              <a:ext uri="{FF2B5EF4-FFF2-40B4-BE49-F238E27FC236}">
                <a16:creationId xmlns:a16="http://schemas.microsoft.com/office/drawing/2014/main" id="{EFC84070-1E84-4B41-AFC6-D9FC0C7A65B5}"/>
              </a:ext>
            </a:extLst>
          </p:cNvPr>
          <p:cNvSpPr>
            <a:spLocks noChangeArrowheads="1"/>
          </p:cNvSpPr>
          <p:nvPr userDrawn="1"/>
        </p:nvSpPr>
        <p:spPr bwMode="auto">
          <a:xfrm>
            <a:off x="122238" y="6305550"/>
            <a:ext cx="7480300" cy="412750"/>
          </a:xfrm>
          <a:prstGeom prst="rect">
            <a:avLst/>
          </a:prstGeom>
          <a:noFill/>
          <a:ln w="9525">
            <a:noFill/>
            <a:miter lim="800000"/>
            <a:headEnd/>
            <a:tailEnd/>
          </a:ln>
          <a:effectLst/>
        </p:spPr>
        <p:txBody>
          <a:bodyPr>
            <a:spAutoFit/>
          </a:bodyPr>
          <a:lstStyle/>
          <a:p>
            <a:pPr>
              <a:defRPr/>
            </a:pPr>
            <a:r>
              <a:rPr lang="en-US" sz="1700" b="1" dirty="0">
                <a:solidFill>
                  <a:srgbClr val="198A46"/>
                </a:solidFill>
                <a:cs typeface="+mn-cs"/>
              </a:rPr>
              <a:t>CHAPTER 10</a:t>
            </a:r>
            <a:r>
              <a:rPr lang="en-US" sz="1700" dirty="0">
                <a:solidFill>
                  <a:srgbClr val="198A46"/>
                </a:solidFill>
                <a:cs typeface="+mn-cs"/>
              </a:rPr>
              <a:t>    </a:t>
            </a:r>
            <a:r>
              <a:rPr lang="en-US" sz="2100" dirty="0">
                <a:solidFill>
                  <a:srgbClr val="198A46"/>
                </a:solidFill>
                <a:cs typeface="+mn-cs"/>
              </a:rPr>
              <a:t>Introduction to Economic Fluctuations</a:t>
            </a:r>
          </a:p>
        </p:txBody>
      </p:sp>
    </p:spTree>
    <p:extLst>
      <p:ext uri="{BB962C8B-B14F-4D97-AF65-F5344CB8AC3E}">
        <p14:creationId xmlns:p14="http://schemas.microsoft.com/office/powerpoint/2010/main" val="158458361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Lst>
  <p:transition>
    <p:wipe dir="r"/>
  </p:transition>
  <p:hf sldNum="0" hdr="0" dt="0"/>
  <p:txStyles>
    <p:titleStyle>
      <a:lvl1pPr algn="ctr" rtl="0" eaLnBrk="1" fontAlgn="base" hangingPunct="1">
        <a:spcBef>
          <a:spcPct val="0"/>
        </a:spcBef>
        <a:spcAft>
          <a:spcPct val="0"/>
        </a:spcAft>
        <a:defRPr lang="en-US" sz="2800" b="1" kern="1200">
          <a:solidFill>
            <a:srgbClr val="0067B3"/>
          </a:solidFill>
          <a:latin typeface="Arial Narrow" panose="020B0606020202030204" pitchFamily="34" charset="0"/>
          <a:ea typeface="+mj-ea"/>
          <a:cs typeface="Arial" pitchFamily="34" charset="0"/>
        </a:defRPr>
      </a:lvl1pPr>
      <a:lvl2pPr algn="ctr" rtl="0" eaLnBrk="1" fontAlgn="base" hangingPunct="1">
        <a:spcBef>
          <a:spcPct val="0"/>
        </a:spcBef>
        <a:spcAft>
          <a:spcPct val="0"/>
        </a:spcAft>
        <a:defRPr sz="3200" b="1">
          <a:solidFill>
            <a:srgbClr val="330066"/>
          </a:solidFill>
          <a:latin typeface="Arial" pitchFamily="34" charset="0"/>
          <a:cs typeface="Arial" pitchFamily="34" charset="0"/>
        </a:defRPr>
      </a:lvl2pPr>
      <a:lvl3pPr algn="ctr" rtl="0" eaLnBrk="1" fontAlgn="base" hangingPunct="1">
        <a:spcBef>
          <a:spcPct val="0"/>
        </a:spcBef>
        <a:spcAft>
          <a:spcPct val="0"/>
        </a:spcAft>
        <a:defRPr sz="3200" b="1">
          <a:solidFill>
            <a:srgbClr val="330066"/>
          </a:solidFill>
          <a:latin typeface="Arial" pitchFamily="34" charset="0"/>
          <a:cs typeface="Arial" pitchFamily="34" charset="0"/>
        </a:defRPr>
      </a:lvl3pPr>
      <a:lvl4pPr algn="ctr" rtl="0" eaLnBrk="1" fontAlgn="base" hangingPunct="1">
        <a:spcBef>
          <a:spcPct val="0"/>
        </a:spcBef>
        <a:spcAft>
          <a:spcPct val="0"/>
        </a:spcAft>
        <a:defRPr sz="3200" b="1">
          <a:solidFill>
            <a:srgbClr val="330066"/>
          </a:solidFill>
          <a:latin typeface="Arial" pitchFamily="34" charset="0"/>
          <a:cs typeface="Arial" pitchFamily="34" charset="0"/>
        </a:defRPr>
      </a:lvl4pPr>
      <a:lvl5pPr algn="ctr" rtl="0" eaLnBrk="1" fontAlgn="base" hangingPunct="1">
        <a:spcBef>
          <a:spcPct val="0"/>
        </a:spcBef>
        <a:spcAft>
          <a:spcPct val="0"/>
        </a:spcAft>
        <a:defRPr sz="3200" b="1">
          <a:solidFill>
            <a:srgbClr val="330066"/>
          </a:solidFill>
          <a:latin typeface="Arial" pitchFamily="34" charset="0"/>
          <a:cs typeface="Arial" pitchFamily="34" charset="0"/>
        </a:defRPr>
      </a:lvl5pPr>
      <a:lvl6pPr marL="457200" algn="ctr" rtl="0" eaLnBrk="1" fontAlgn="base" hangingPunct="1">
        <a:spcBef>
          <a:spcPct val="0"/>
        </a:spcBef>
        <a:spcAft>
          <a:spcPct val="0"/>
        </a:spcAft>
        <a:defRPr sz="3200" b="1">
          <a:solidFill>
            <a:srgbClr val="330066"/>
          </a:solidFill>
          <a:latin typeface="Arial" pitchFamily="34" charset="0"/>
          <a:cs typeface="Arial" pitchFamily="34" charset="0"/>
        </a:defRPr>
      </a:lvl6pPr>
      <a:lvl7pPr marL="914400" algn="ctr" rtl="0" eaLnBrk="1" fontAlgn="base" hangingPunct="1">
        <a:spcBef>
          <a:spcPct val="0"/>
        </a:spcBef>
        <a:spcAft>
          <a:spcPct val="0"/>
        </a:spcAft>
        <a:defRPr sz="3200" b="1">
          <a:solidFill>
            <a:srgbClr val="330066"/>
          </a:solidFill>
          <a:latin typeface="Arial" pitchFamily="34" charset="0"/>
          <a:cs typeface="Arial" pitchFamily="34" charset="0"/>
        </a:defRPr>
      </a:lvl7pPr>
      <a:lvl8pPr marL="1371600" algn="ctr" rtl="0" eaLnBrk="1" fontAlgn="base" hangingPunct="1">
        <a:spcBef>
          <a:spcPct val="0"/>
        </a:spcBef>
        <a:spcAft>
          <a:spcPct val="0"/>
        </a:spcAft>
        <a:defRPr sz="3200" b="1">
          <a:solidFill>
            <a:srgbClr val="330066"/>
          </a:solidFill>
          <a:latin typeface="Arial" pitchFamily="34" charset="0"/>
          <a:cs typeface="Arial" pitchFamily="34" charset="0"/>
        </a:defRPr>
      </a:lvl8pPr>
      <a:lvl9pPr marL="1828800" algn="ctr" rtl="0" eaLnBrk="1" fontAlgn="base" hangingPunct="1">
        <a:spcBef>
          <a:spcPct val="0"/>
        </a:spcBef>
        <a:spcAft>
          <a:spcPct val="0"/>
        </a:spcAft>
        <a:defRPr sz="3200" b="1">
          <a:solidFill>
            <a:srgbClr val="330066"/>
          </a:solidFill>
          <a:latin typeface="Arial" pitchFamily="34" charset="0"/>
          <a:cs typeface="Arial" pitchFamily="34" charset="0"/>
        </a:defRPr>
      </a:lvl9pPr>
    </p:titleStyle>
    <p:bodyStyle>
      <a:lvl1pPr marL="0" indent="0" algn="l" rtl="0" eaLnBrk="1" fontAlgn="base" hangingPunct="1">
        <a:spcBef>
          <a:spcPct val="20000"/>
        </a:spcBef>
        <a:spcAft>
          <a:spcPct val="0"/>
        </a:spcAft>
        <a:buClr>
          <a:srgbClr val="330066"/>
        </a:buClr>
        <a:buSzPct val="150000"/>
        <a:buNone/>
        <a:defRPr lang="en-US" sz="2400" dirty="0" smtClean="0">
          <a:solidFill>
            <a:srgbClr val="000000"/>
          </a:solidFill>
          <a:latin typeface="Arial"/>
          <a:ea typeface="+mn-ea"/>
          <a:cs typeface="+mn-cs"/>
        </a:defRPr>
      </a:lvl1pPr>
      <a:lvl2pPr marL="685800" indent="-342900" algn="l" rtl="0" eaLnBrk="1" fontAlgn="base" hangingPunct="1">
        <a:spcBef>
          <a:spcPct val="20000"/>
        </a:spcBef>
        <a:spcAft>
          <a:spcPct val="0"/>
        </a:spcAft>
        <a:buClr>
          <a:srgbClr val="0067B3"/>
        </a:buClr>
        <a:buSzPct val="100000"/>
        <a:buFont typeface="Wingdings" panose="05000000000000000000" pitchFamily="2" charset="2"/>
        <a:buChar char="§"/>
        <a:defRPr lang="en-US" sz="2400" dirty="0" smtClean="0">
          <a:solidFill>
            <a:srgbClr val="000000"/>
          </a:solidFill>
          <a:latin typeface="Arial"/>
          <a:ea typeface="+mn-ea"/>
          <a:cs typeface="+mn-cs"/>
        </a:defRPr>
      </a:lvl2pPr>
      <a:lvl3pPr marL="1035050" indent="-342900" algn="l" rtl="0" eaLnBrk="1" fontAlgn="base" hangingPunct="1">
        <a:spcBef>
          <a:spcPct val="20000"/>
        </a:spcBef>
        <a:spcAft>
          <a:spcPct val="0"/>
        </a:spcAft>
        <a:buClr>
          <a:srgbClr val="7C634D"/>
        </a:buClr>
        <a:buSzPct val="150000"/>
        <a:buFont typeface="Arial" panose="020B0604020202020204" pitchFamily="34" charset="0"/>
        <a:buChar char="•"/>
        <a:defRPr lang="en-US" sz="2300" kern="1200" dirty="0">
          <a:solidFill>
            <a:schemeClr val="tx1"/>
          </a:solidFill>
          <a:latin typeface="Arial" pitchFamily="34" charset="0"/>
          <a:ea typeface="+mn-ea"/>
          <a:cs typeface="Arial" pitchFamily="34" charset="0"/>
        </a:defRPr>
      </a:lvl3pPr>
      <a:lvl4pPr marL="1031875" indent="-342900" algn="l" rtl="0" eaLnBrk="1" fontAlgn="base" hangingPunct="1">
        <a:spcBef>
          <a:spcPct val="20000"/>
        </a:spcBef>
        <a:spcAft>
          <a:spcPct val="0"/>
        </a:spcAft>
        <a:buClr>
          <a:srgbClr val="7C634D"/>
        </a:buClr>
        <a:buSzPct val="100000"/>
        <a:buFont typeface="Arial" panose="020B0604020202020204" pitchFamily="34" charset="0"/>
        <a:buChar char="•"/>
        <a:defRPr lang="en-US" sz="2400" kern="1200" dirty="0" smtClean="0">
          <a:solidFill>
            <a:schemeClr val="tx1"/>
          </a:solidFill>
          <a:latin typeface="Arial" pitchFamily="34" charset="0"/>
          <a:ea typeface="+mn-ea"/>
          <a:cs typeface="Arial" pitchFamily="34" charset="0"/>
        </a:defRPr>
      </a:lvl4pPr>
      <a:lvl5pPr marL="1370013" indent="-342900" algn="l" rtl="0" eaLnBrk="1" fontAlgn="base" hangingPunct="1">
        <a:spcBef>
          <a:spcPct val="20000"/>
        </a:spcBef>
        <a:spcAft>
          <a:spcPct val="0"/>
        </a:spcAft>
        <a:buClr>
          <a:srgbClr val="0067B3"/>
        </a:buClr>
        <a:buSzPct val="75000"/>
        <a:buFont typeface="Wingdings" panose="05000000000000000000" pitchFamily="2" charset="2"/>
        <a:buChar char="§"/>
        <a:defRPr lang="en-US" sz="2400" kern="1200" dirty="0" smtClean="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2.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Chapter 10">
            <a:extLst>
              <a:ext uri="{FF2B5EF4-FFF2-40B4-BE49-F238E27FC236}">
                <a16:creationId xmlns:a16="http://schemas.microsoft.com/office/drawing/2014/main" id="{FDC6764D-F68B-4CE9-A851-8D8946409349}"/>
              </a:ext>
            </a:extLst>
          </p:cNvPr>
          <p:cNvPicPr>
            <a:picLocks noGrp="1" noChangeAspect="1"/>
          </p:cNvPicPr>
          <p:nvPr>
            <p:ph type="pic" sz="quarter" idx="12"/>
          </p:nvPr>
        </p:nvPicPr>
        <p:blipFill>
          <a:blip r:embed="rId3"/>
          <a:stretch>
            <a:fillRect/>
          </a:stretch>
        </p:blipFill>
        <p:spPr>
          <a:xfrm>
            <a:off x="487871" y="681485"/>
            <a:ext cx="2518709" cy="2450431"/>
          </a:xfrm>
          <a:prstGeom prst="rect">
            <a:avLst/>
          </a:prstGeom>
          <a:noFill/>
          <a:ln>
            <a:noFill/>
          </a:ln>
        </p:spPr>
      </p:pic>
      <p:sp>
        <p:nvSpPr>
          <p:cNvPr id="2" name="Title 1">
            <a:extLst>
              <a:ext uri="{FF2B5EF4-FFF2-40B4-BE49-F238E27FC236}">
                <a16:creationId xmlns:a16="http://schemas.microsoft.com/office/drawing/2014/main" id="{EBFA2C66-C197-49BC-BA39-6A63FF09A094}"/>
              </a:ext>
            </a:extLst>
          </p:cNvPr>
          <p:cNvSpPr>
            <a:spLocks noGrp="1"/>
          </p:cNvSpPr>
          <p:nvPr>
            <p:ph type="title"/>
          </p:nvPr>
        </p:nvSpPr>
        <p:spPr>
          <a:xfrm>
            <a:off x="350624" y="3261628"/>
            <a:ext cx="2793504" cy="1642462"/>
          </a:xfrm>
        </p:spPr>
        <p:txBody>
          <a:bodyPr/>
          <a:lstStyle/>
          <a:p>
            <a:r>
              <a:rPr lang="en-US" dirty="0"/>
              <a:t>Introduction to Economic Fluctuations</a:t>
            </a:r>
          </a:p>
        </p:txBody>
      </p:sp>
      <p:sp>
        <p:nvSpPr>
          <p:cNvPr id="7" name="Content Placeholder 6"/>
          <p:cNvSpPr>
            <a:spLocks noGrp="1"/>
          </p:cNvSpPr>
          <p:nvPr>
            <p:ph sz="quarter" idx="10"/>
          </p:nvPr>
        </p:nvSpPr>
        <p:spPr>
          <a:xfrm>
            <a:off x="3621505" y="380999"/>
            <a:ext cx="5172871" cy="1101840"/>
          </a:xfrm>
          <a:noFill/>
        </p:spPr>
        <p:txBody>
          <a:bodyPr wrap="square" rtlCol="0">
            <a:spAutoFit/>
          </a:bodyPr>
          <a:lstStyle/>
          <a:p>
            <a:r>
              <a:rPr lang="en-US" sz="4400" kern="1200" dirty="0">
                <a:solidFill>
                  <a:schemeClr val="bg1"/>
                </a:solidFill>
                <a:latin typeface="Arial" panose="020B0604020202020204" pitchFamily="34" charset="0"/>
                <a:cs typeface="Arial" panose="020B0604020202020204" pitchFamily="34" charset="0"/>
              </a:rPr>
              <a:t>Macroeconomics</a:t>
            </a:r>
          </a:p>
          <a:p>
            <a:r>
              <a:rPr lang="en-US" sz="1800" i="1" kern="1200" dirty="0">
                <a:solidFill>
                  <a:schemeClr val="bg1"/>
                </a:solidFill>
                <a:latin typeface="Arial" panose="020B0604020202020204" pitchFamily="34" charset="0"/>
                <a:cs typeface="Arial" panose="020B0604020202020204" pitchFamily="34" charset="0"/>
              </a:rPr>
              <a:t>N. Gregory Mankiw</a:t>
            </a:r>
          </a:p>
        </p:txBody>
      </p:sp>
      <p:pic>
        <p:nvPicPr>
          <p:cNvPr id="11" name="Picture Placeholder 10" descr="The text cover image is an abstract, multi-colored design.">
            <a:extLst>
              <a:ext uri="{FF2B5EF4-FFF2-40B4-BE49-F238E27FC236}">
                <a16:creationId xmlns:a16="http://schemas.microsoft.com/office/drawing/2014/main" id="{DD560A3A-DBA7-425B-9864-7CBF64A3A916}"/>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3655024" y="1535944"/>
            <a:ext cx="4590032" cy="4590032"/>
          </a:xfrm>
          <a:prstGeom prst="rect">
            <a:avLst/>
          </a:prstGeom>
        </p:spPr>
      </p:pic>
      <p:sp>
        <p:nvSpPr>
          <p:cNvPr id="8" name="Content Placeholder 7"/>
          <p:cNvSpPr>
            <a:spLocks noGrp="1"/>
          </p:cNvSpPr>
          <p:nvPr>
            <p:ph sz="quarter" idx="11"/>
          </p:nvPr>
        </p:nvSpPr>
        <p:spPr>
          <a:xfrm>
            <a:off x="4969041" y="6477000"/>
            <a:ext cx="4174959" cy="338554"/>
          </a:xfrm>
        </p:spPr>
        <p:txBody>
          <a:bodyPr/>
          <a:lstStyle/>
          <a:p>
            <a:r>
              <a:rPr lang="en-US" dirty="0"/>
              <a:t>© 2019 Worth Publishers, all rights reserved</a:t>
            </a:r>
          </a:p>
        </p:txBody>
      </p:sp>
    </p:spTree>
    <p:extLst>
      <p:ext uri="{BB962C8B-B14F-4D97-AF65-F5344CB8AC3E}">
        <p14:creationId xmlns:p14="http://schemas.microsoft.com/office/powerpoint/2010/main" val="2705512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38916"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Index of leading economic indicators, 1970–2012</a:t>
            </a:r>
          </a:p>
        </p:txBody>
      </p:sp>
      <p:pic>
        <p:nvPicPr>
          <p:cNvPr id="9" name="Picture 2" descr="This chart has a Y axis labeled 2004 = 100 and goes from 0 to 120 in increments of 10. The Y axis goes from 1970 to 2010 in increments of 5. The line is generally increasing."/>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702184" y="1190090"/>
            <a:ext cx="7636128" cy="500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79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DBD24-91EE-4E4E-91EE-DF49A616CF5A}"/>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Time horizons in macroeconomics</a:t>
            </a:r>
          </a:p>
        </p:txBody>
      </p:sp>
      <p:sp>
        <p:nvSpPr>
          <p:cNvPr id="2" name="Content Placeholder 1"/>
          <p:cNvSpPr>
            <a:spLocks noGrp="1"/>
          </p:cNvSpPr>
          <p:nvPr>
            <p:ph type="body" sz="quarter" idx="10"/>
          </p:nvPr>
        </p:nvSpPr>
        <p:spPr>
          <a:xfrm>
            <a:off x="478361" y="1295886"/>
            <a:ext cx="8326006" cy="2609364"/>
          </a:xfrm>
        </p:spPr>
        <p:txBody>
          <a:bodyPr/>
          <a:lstStyle/>
          <a:p>
            <a:pPr marL="342900" indent="-342900">
              <a:spcBef>
                <a:spcPts val="600"/>
              </a:spcBef>
              <a:buClr>
                <a:schemeClr val="tx1"/>
              </a:buClr>
              <a:buSzPct val="100000"/>
              <a:buFont typeface="Arial" panose="020B0604020202020204" pitchFamily="34" charset="0"/>
              <a:buChar char="•"/>
            </a:pPr>
            <a:r>
              <a:rPr lang="en-US" u="sng" dirty="0">
                <a:latin typeface="Arial" panose="020B0604020202020204" pitchFamily="34" charset="0"/>
                <a:cs typeface="Arial" panose="020B0604020202020204" pitchFamily="34" charset="0"/>
              </a:rPr>
              <a:t>Long </a:t>
            </a:r>
            <a:r>
              <a:rPr lang="en-US" u="sng" dirty="0" smtClean="0">
                <a:latin typeface="Arial" panose="020B0604020202020204" pitchFamily="34" charset="0"/>
                <a:cs typeface="Arial" panose="020B0604020202020204" pitchFamily="34" charset="0"/>
              </a:rPr>
              <a:t>run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Prices are flexible, responding to changes in supply or demand.</a:t>
            </a:r>
          </a:p>
          <a:p>
            <a:pPr marL="342900" indent="-342900">
              <a:spcBef>
                <a:spcPts val="600"/>
              </a:spcBef>
              <a:buClr>
                <a:schemeClr val="tx1"/>
              </a:buClr>
              <a:buSzPct val="100000"/>
              <a:buFont typeface="Arial" panose="020B0604020202020204" pitchFamily="34" charset="0"/>
              <a:buChar char="•"/>
            </a:pPr>
            <a:r>
              <a:rPr lang="en-US" u="sng" dirty="0">
                <a:latin typeface="Arial" panose="020B0604020202020204" pitchFamily="34" charset="0"/>
                <a:cs typeface="Arial" panose="020B0604020202020204" pitchFamily="34" charset="0"/>
              </a:rPr>
              <a:t>Short run</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Many prices are “sticky” at a predetermined level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type="body" sz="quarter" idx="12"/>
          </p:nvPr>
        </p:nvSpPr>
        <p:spPr>
          <a:xfrm>
            <a:off x="1016103" y="4107904"/>
            <a:ext cx="6621256" cy="954107"/>
          </a:xfrm>
          <a:noFill/>
          <a:ln w="12700">
            <a:solidFill>
              <a:srgbClr val="33CC33"/>
            </a:solidFill>
            <a:miter lim="800000"/>
            <a:headEnd/>
            <a:tailEnd/>
          </a:ln>
        </p:spPr>
        <p:txBody>
          <a:bodyPr>
            <a:spAutoFit/>
          </a:bodyPr>
          <a:lstStyle/>
          <a:p>
            <a:pPr algn="ctr">
              <a:spcBef>
                <a:spcPct val="50000"/>
              </a:spcBef>
            </a:pPr>
            <a:r>
              <a:rPr lang="en-US" sz="2800" b="1" i="1" kern="1200" dirty="0">
                <a:solidFill>
                  <a:schemeClr val="tx1"/>
                </a:solidFill>
                <a:latin typeface="Arial" charset="0"/>
                <a:cs typeface="Arial" charset="0"/>
              </a:rPr>
              <a:t>The economy behaves </a:t>
            </a:r>
            <a:r>
              <a:rPr lang="en-US" sz="2800" b="1" i="1" kern="1200" dirty="0" smtClean="0">
                <a:solidFill>
                  <a:schemeClr val="tx1"/>
                </a:solidFill>
                <a:latin typeface="Arial" charset="0"/>
                <a:cs typeface="Arial" charset="0"/>
              </a:rPr>
              <a:t>much differently </a:t>
            </a:r>
            <a:r>
              <a:rPr lang="en-US" sz="2800" b="1" i="1" kern="1200" dirty="0">
                <a:solidFill>
                  <a:schemeClr val="tx1"/>
                </a:solidFill>
                <a:latin typeface="Arial" charset="0"/>
                <a:cs typeface="Arial" charset="0"/>
              </a:rPr>
              <a:t>when prices are sticky.</a:t>
            </a:r>
          </a:p>
        </p:txBody>
      </p:sp>
    </p:spTree>
    <p:extLst>
      <p:ext uri="{BB962C8B-B14F-4D97-AF65-F5344CB8AC3E}">
        <p14:creationId xmlns:p14="http://schemas.microsoft.com/office/powerpoint/2010/main" val="122619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7E17D-AEC0-4026-8F01-F34773EFAE76}"/>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Recap of classical macro theory (Chapters 3-9)</a:t>
            </a:r>
          </a:p>
        </p:txBody>
      </p:sp>
      <p:sp>
        <p:nvSpPr>
          <p:cNvPr id="2" name="Content Placeholder 1"/>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Output is determined by the supply side:</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supplies of capital, labor</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technology</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Changes in demand for goods and </a:t>
            </a:r>
            <a:r>
              <a:rPr lang="en-US" dirty="0" smtClean="0">
                <a:latin typeface="Arial" panose="020B0604020202020204" pitchFamily="34" charset="0"/>
                <a:cs typeface="Arial" panose="020B0604020202020204" pitchFamily="34" charset="0"/>
              </a:rPr>
              <a:t>services (</a:t>
            </a:r>
            <a:r>
              <a:rPr lang="en-US" b="1" i="1" dirty="0" smtClean="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G</a:t>
            </a:r>
            <a:r>
              <a:rPr lang="en-US" dirty="0" smtClean="0">
                <a:latin typeface="Arial" panose="020B0604020202020204" pitchFamily="34" charset="0"/>
                <a:cs typeface="Arial" panose="020B0604020202020204" pitchFamily="34" charset="0"/>
              </a:rPr>
              <a:t>) only affect </a:t>
            </a:r>
            <a:r>
              <a:rPr lang="en-US" dirty="0">
                <a:latin typeface="Arial" panose="020B0604020202020204" pitchFamily="34" charset="0"/>
                <a:cs typeface="Arial" panose="020B0604020202020204" pitchFamily="34" charset="0"/>
              </a:rPr>
              <a:t>prices, not quantities.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Assumes complete price flexibility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Applies to the long run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221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When prices are sticky</a:t>
            </a:r>
            <a:endParaRPr lang="en-US" dirty="0"/>
          </a:p>
        </p:txBody>
      </p:sp>
      <p:sp>
        <p:nvSpPr>
          <p:cNvPr id="5" name="Content Placeholder 4"/>
          <p:cNvSpPr>
            <a:spLocks noGrp="1"/>
          </p:cNvSpPr>
          <p:nvPr>
            <p:ph type="body" sz="quarter" idx="10"/>
          </p:nvPr>
        </p:nvSpPr>
        <p:spPr/>
        <p:txBody>
          <a:bodyPr/>
          <a:lstStyle/>
          <a:p>
            <a:pPr>
              <a:buClr>
                <a:schemeClr val="tx1"/>
              </a:buClr>
              <a:buSzPct val="100000"/>
            </a:pPr>
            <a:r>
              <a:rPr lang="en-US" dirty="0"/>
              <a:t>. . . output and employment also depend on demand, which is affected by:</a:t>
            </a:r>
          </a:p>
          <a:p>
            <a:pPr lvl="1">
              <a:buClr>
                <a:schemeClr val="tx1"/>
              </a:buClr>
              <a:buFont typeface="Arial" pitchFamily="34" charset="0"/>
              <a:buChar char="•"/>
            </a:pPr>
            <a:r>
              <a:rPr lang="en-US" dirty="0"/>
              <a:t>fiscal policy (</a:t>
            </a:r>
            <a:r>
              <a:rPr lang="en-US" dirty="0" smtClean="0"/>
              <a:t>G and T)</a:t>
            </a:r>
            <a:endParaRPr lang="en-US" dirty="0"/>
          </a:p>
          <a:p>
            <a:pPr lvl="1">
              <a:buClr>
                <a:schemeClr val="tx1"/>
              </a:buClr>
              <a:buFont typeface="Arial" pitchFamily="34" charset="0"/>
              <a:buChar char="•"/>
            </a:pPr>
            <a:r>
              <a:rPr lang="en-US" dirty="0"/>
              <a:t>monetary policy (</a:t>
            </a:r>
            <a:r>
              <a:rPr lang="en-US" dirty="0" smtClean="0"/>
              <a:t>M)</a:t>
            </a:r>
            <a:endParaRPr lang="en-US" dirty="0"/>
          </a:p>
          <a:p>
            <a:pPr lvl="1">
              <a:buClr>
                <a:schemeClr val="tx1"/>
              </a:buClr>
              <a:buFont typeface="Arial" pitchFamily="34" charset="0"/>
              <a:buChar char="•"/>
            </a:pPr>
            <a:r>
              <a:rPr lang="en-US" dirty="0"/>
              <a:t>other factors, like exogenous changes </a:t>
            </a:r>
            <a:r>
              <a:rPr lang="en-US" dirty="0" smtClean="0"/>
              <a:t>in C  </a:t>
            </a:r>
            <a:r>
              <a:rPr lang="en-US" dirty="0"/>
              <a:t>or </a:t>
            </a:r>
            <a:r>
              <a:rPr lang="en-US" dirty="0" smtClean="0"/>
              <a:t>I</a:t>
            </a:r>
            <a:endParaRPr lang="en-US" dirty="0"/>
          </a:p>
        </p:txBody>
      </p:sp>
    </p:spTree>
    <p:extLst>
      <p:ext uri="{BB962C8B-B14F-4D97-AF65-F5344CB8AC3E}">
        <p14:creationId xmlns:p14="http://schemas.microsoft.com/office/powerpoint/2010/main" val="1597041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model of aggregate demand and supply</a:t>
            </a:r>
            <a:endParaRPr lang="en-US" dirty="0"/>
          </a:p>
        </p:txBody>
      </p:sp>
      <p:sp>
        <p:nvSpPr>
          <p:cNvPr id="5" name="Content Placeholder 4"/>
          <p:cNvSpPr>
            <a:spLocks noGrp="1"/>
          </p:cNvSpPr>
          <p:nvPr>
            <p:ph type="body" sz="quarter" idx="10"/>
          </p:nvPr>
        </p:nvSpPr>
        <p:spPr/>
        <p:txBody>
          <a:bodyPr/>
          <a:lstStyle/>
          <a:p>
            <a:pPr marL="342900" indent="-342900">
              <a:buClr>
                <a:schemeClr val="tx1"/>
              </a:buClr>
              <a:buSzPct val="100000"/>
              <a:buFont typeface="Arial" pitchFamily="34" charset="0"/>
              <a:buChar char="•"/>
            </a:pPr>
            <a:r>
              <a:rPr lang="en-US" dirty="0"/>
              <a:t>The paradigm most mainstream </a:t>
            </a:r>
            <a:r>
              <a:rPr lang="en-US" dirty="0" smtClean="0"/>
              <a:t>economists and </a:t>
            </a:r>
            <a:r>
              <a:rPr lang="en-US" dirty="0"/>
              <a:t>policymakers use to think about economic </a:t>
            </a:r>
            <a:r>
              <a:rPr lang="en-US" dirty="0" smtClean="0"/>
              <a:t>fluctuations and </a:t>
            </a:r>
            <a:r>
              <a:rPr lang="en-US" dirty="0"/>
              <a:t>policies to stabilize the </a:t>
            </a:r>
            <a:r>
              <a:rPr lang="en-US" dirty="0" smtClean="0"/>
              <a:t>economy</a:t>
            </a:r>
            <a:endParaRPr lang="en-US" dirty="0"/>
          </a:p>
          <a:p>
            <a:pPr marL="342900" indent="-342900">
              <a:buClr>
                <a:schemeClr val="tx1"/>
              </a:buClr>
              <a:buSzPct val="100000"/>
              <a:buFont typeface="Arial" pitchFamily="34" charset="0"/>
              <a:buChar char="•"/>
            </a:pPr>
            <a:r>
              <a:rPr lang="en-US" dirty="0"/>
              <a:t>Shows how the price level and aggregate output are determined</a:t>
            </a:r>
          </a:p>
          <a:p>
            <a:pPr marL="342900" indent="-342900">
              <a:buClr>
                <a:schemeClr val="tx1"/>
              </a:buClr>
              <a:buSzPct val="100000"/>
              <a:buFont typeface="Arial" pitchFamily="34" charset="0"/>
              <a:buChar char="•"/>
            </a:pPr>
            <a:r>
              <a:rPr lang="en-US" dirty="0"/>
              <a:t>Shows how the economy’s behavior is </a:t>
            </a:r>
            <a:r>
              <a:rPr lang="en-US" dirty="0" smtClean="0"/>
              <a:t>different in </a:t>
            </a:r>
            <a:r>
              <a:rPr lang="en-US" dirty="0"/>
              <a:t>the short run and in the long </a:t>
            </a:r>
            <a:r>
              <a:rPr lang="en-US" dirty="0" smtClean="0"/>
              <a:t>run</a:t>
            </a:r>
            <a:endParaRPr lang="en-US" dirty="0"/>
          </a:p>
        </p:txBody>
      </p:sp>
    </p:spTree>
    <p:extLst>
      <p:ext uri="{BB962C8B-B14F-4D97-AF65-F5344CB8AC3E}">
        <p14:creationId xmlns:p14="http://schemas.microsoft.com/office/powerpoint/2010/main" val="1776399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4029E-280A-47B4-8E9B-6ABD6B7BA0DE}"/>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Aggregate demand</a:t>
            </a:r>
          </a:p>
        </p:txBody>
      </p:sp>
      <p:sp>
        <p:nvSpPr>
          <p:cNvPr id="2" name="Content Placeholder 1"/>
          <p:cNvSpPr>
            <a:spLocks noGrp="1"/>
          </p:cNvSpPr>
          <p:nvPr>
            <p:ph type="body" sz="quarter" idx="10"/>
          </p:nvPr>
        </p:nvSpPr>
        <p:spPr/>
        <p:txBody>
          <a:bodyPr/>
          <a:lstStyle/>
          <a:p>
            <a:pPr marL="342900" indent="-342900">
              <a:spcBef>
                <a:spcPts val="624"/>
              </a:spcBef>
              <a:buClr>
                <a:schemeClr val="tx1"/>
              </a:buClr>
              <a:buSzPct val="100000"/>
              <a:buFont typeface="Arial" pitchFamily="34" charset="0"/>
              <a:buChar char="•"/>
            </a:pPr>
            <a:r>
              <a:rPr lang="en-US" dirty="0"/>
              <a:t>The aggregate demand curve shows the relationship between the price level and the quantity of output demanded</a:t>
            </a:r>
            <a:r>
              <a:rPr lang="en-US" dirty="0" smtClean="0"/>
              <a:t>.</a:t>
            </a:r>
            <a:endParaRPr lang="en-US" dirty="0"/>
          </a:p>
          <a:p>
            <a:pPr marL="342900" indent="-342900">
              <a:spcBef>
                <a:spcPts val="624"/>
              </a:spcBef>
              <a:buClr>
                <a:schemeClr val="tx1"/>
              </a:buClr>
              <a:buSzPct val="100000"/>
              <a:buFont typeface="Arial" pitchFamily="34" charset="0"/>
              <a:buChar char="•"/>
            </a:pPr>
            <a:r>
              <a:rPr lang="en-US" dirty="0"/>
              <a:t>For this chapter’s intro to the AD/AS model, </a:t>
            </a:r>
            <a:r>
              <a:rPr lang="en-US" dirty="0" smtClean="0"/>
              <a:t>we </a:t>
            </a:r>
            <a:r>
              <a:rPr lang="en-US" dirty="0"/>
              <a:t>use a simple theory of aggregate demand based on the quantity theory of money</a:t>
            </a:r>
            <a:r>
              <a:rPr lang="en-US" dirty="0" smtClean="0"/>
              <a:t>.</a:t>
            </a:r>
            <a:endParaRPr lang="en-US" dirty="0"/>
          </a:p>
          <a:p>
            <a:pPr marL="342900" indent="-342900">
              <a:spcBef>
                <a:spcPts val="624"/>
              </a:spcBef>
              <a:buClr>
                <a:schemeClr val="tx1"/>
              </a:buClr>
              <a:buSzPct val="100000"/>
              <a:buFont typeface="Arial" pitchFamily="34" charset="0"/>
              <a:buChar char="•"/>
            </a:pPr>
            <a:r>
              <a:rPr lang="en-US" dirty="0"/>
              <a:t>Chapters 10–12 develop the theory of aggregate demand in more detail</a:t>
            </a:r>
            <a:r>
              <a:rPr lang="en-US" dirty="0" smtClean="0"/>
              <a:t>.</a:t>
            </a:r>
            <a:endParaRPr lang="en-US" dirty="0"/>
          </a:p>
        </p:txBody>
      </p:sp>
    </p:spTree>
    <p:extLst>
      <p:ext uri="{BB962C8B-B14F-4D97-AF65-F5344CB8AC3E}">
        <p14:creationId xmlns:p14="http://schemas.microsoft.com/office/powerpoint/2010/main" val="404946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The quantity equation as aggregate demand</a:t>
            </a:r>
            <a:endParaRPr lang="en-US" dirty="0"/>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From Chapter 4, recall the quantity equation:</a:t>
            </a:r>
          </a:p>
          <a:p>
            <a:pPr indent="1200150">
              <a:spcBef>
                <a:spcPts val="600"/>
              </a:spcBef>
            </a:pPr>
            <a:r>
              <a:rPr lang="en-US" b="1" i="1" dirty="0" smtClean="0">
                <a:latin typeface="Arial" panose="020B0604020202020204" pitchFamily="34" charset="0"/>
                <a:cs typeface="Arial" panose="020B0604020202020204" pitchFamily="34" charset="0"/>
              </a:rPr>
              <a:t>M </a:t>
            </a:r>
            <a:r>
              <a:rPr lang="en-US" b="1" i="1" dirty="0">
                <a:latin typeface="Arial" panose="020B0604020202020204" pitchFamily="34" charset="0"/>
                <a:cs typeface="Arial" panose="020B0604020202020204" pitchFamily="34" charset="0"/>
              </a:rPr>
              <a:t>V </a:t>
            </a:r>
            <a:r>
              <a:rPr lang="en-US" b="1"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en-US" b="1" i="1" dirty="0" smtClean="0">
                <a:latin typeface="Arial" panose="020B0604020202020204" pitchFamily="34" charset="0"/>
                <a:cs typeface="Arial" panose="020B0604020202020204" pitchFamily="34" charset="0"/>
              </a:rPr>
              <a:t> P </a:t>
            </a:r>
            <a:r>
              <a:rPr lang="en-US" b="1" i="1" dirty="0">
                <a:latin typeface="Arial" panose="020B0604020202020204" pitchFamily="34" charset="0"/>
                <a:cs typeface="Arial" panose="020B0604020202020204" pitchFamily="34" charset="0"/>
              </a:rPr>
              <a:t>Y </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For given values of </a:t>
            </a:r>
            <a:r>
              <a:rPr lang="en-US" b="1" i="1"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  and </a:t>
            </a:r>
            <a:r>
              <a:rPr lang="en-US" b="1" i="1" dirty="0" smtClean="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 this </a:t>
            </a:r>
            <a:r>
              <a:rPr lang="en-US" dirty="0">
                <a:latin typeface="Arial" panose="020B0604020202020204" pitchFamily="34" charset="0"/>
                <a:cs typeface="Arial" panose="020B0604020202020204" pitchFamily="34" charset="0"/>
              </a:rPr>
              <a:t>equation implies </a:t>
            </a:r>
            <a:r>
              <a:rPr lang="en-US" dirty="0" smtClean="0">
                <a:latin typeface="Arial" panose="020B0604020202020204" pitchFamily="34" charset="0"/>
                <a:cs typeface="Arial" panose="020B0604020202020204" pitchFamily="34" charset="0"/>
              </a:rPr>
              <a:t>an inverse </a:t>
            </a:r>
            <a:r>
              <a:rPr lang="en-US" dirty="0">
                <a:latin typeface="Arial" panose="020B0604020202020204" pitchFamily="34" charset="0"/>
                <a:cs typeface="Arial" panose="020B0604020202020204" pitchFamily="34" charset="0"/>
              </a:rPr>
              <a:t>relationship between </a:t>
            </a:r>
            <a:r>
              <a:rPr lang="en-US" b="1" i="1"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  and </a:t>
            </a:r>
            <a:r>
              <a:rPr lang="en-US" b="1" i="1" dirty="0">
                <a:latin typeface="Arial" panose="020B0604020202020204" pitchFamily="34" charset="0"/>
                <a:cs typeface="Arial" panose="020B0604020202020204" pitchFamily="34" charset="0"/>
              </a:rPr>
              <a:t>Y </a:t>
            </a:r>
            <a:r>
              <a:rPr lang="en-US" dirty="0">
                <a:latin typeface="Arial" panose="020B0604020202020204" pitchFamily="34" charset="0"/>
                <a:cs typeface="Arial" panose="020B0604020202020204" pitchFamily="34" charset="0"/>
              </a:rPr>
              <a:t> . . </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502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43A4E1-3999-4C55-925D-13408B1E8557}"/>
              </a:ext>
            </a:extLst>
          </p:cNvPr>
          <p:cNvSpPr>
            <a:spLocks noGrp="1"/>
          </p:cNvSpPr>
          <p:nvPr>
            <p:ph type="title"/>
          </p:nvPr>
        </p:nvSpPr>
        <p:spPr/>
        <p:txBody>
          <a:bodyPr/>
          <a:lstStyle/>
          <a:p>
            <a:r>
              <a:rPr lang="en-US" dirty="0"/>
              <a:t>The </a:t>
            </a:r>
            <a:r>
              <a:rPr lang="en-US" dirty="0" smtClean="0"/>
              <a:t>downward-sloping</a:t>
            </a:r>
            <a:r>
              <a:rPr lang="en-US" baseline="0" dirty="0" smtClean="0"/>
              <a:t> </a:t>
            </a:r>
            <a:r>
              <a:rPr lang="en-US" i="0" dirty="0" smtClean="0"/>
              <a:t>AD</a:t>
            </a:r>
            <a:r>
              <a:rPr lang="en-US" dirty="0" smtClean="0"/>
              <a:t> </a:t>
            </a:r>
            <a:r>
              <a:rPr lang="en-US" dirty="0"/>
              <a:t>curve</a:t>
            </a:r>
          </a:p>
        </p:txBody>
      </p:sp>
      <p:sp>
        <p:nvSpPr>
          <p:cNvPr id="2" name="Content Placeholder 1"/>
          <p:cNvSpPr>
            <a:spLocks noGrp="1"/>
          </p:cNvSpPr>
          <p:nvPr>
            <p:ph type="body" sz="quarter" idx="10"/>
          </p:nvPr>
        </p:nvSpPr>
        <p:spPr>
          <a:xfrm>
            <a:off x="350838" y="1143001"/>
            <a:ext cx="2392362" cy="3785652"/>
          </a:xfrm>
          <a:solidFill>
            <a:srgbClr val="CCCCCC"/>
          </a:solidFill>
        </p:spPr>
        <p:txBody>
          <a:bodyPr wrap="square" rtlCol="0">
            <a:spAutoFit/>
          </a:bodyPr>
          <a:lstStyle/>
          <a:p>
            <a:r>
              <a:rPr lang="en-US" kern="1200" dirty="0">
                <a:solidFill>
                  <a:schemeClr val="tx1"/>
                </a:solidFill>
                <a:latin typeface="Arial" panose="020B0604020202020204" pitchFamily="34" charset="0"/>
                <a:cs typeface="Arial" panose="020B0604020202020204" pitchFamily="34" charset="0"/>
              </a:rPr>
              <a:t>An increase in the price level causes a fall in real money balances </a:t>
            </a:r>
            <a:r>
              <a:rPr lang="en-US" kern="1200" dirty="0">
                <a:solidFill>
                  <a:schemeClr val="tx1"/>
                </a:solidFill>
                <a:latin typeface="Arial" panose="020B0604020202020204" pitchFamily="34" charset="0"/>
                <a:cs typeface="Arial" panose="020B0604020202020204" pitchFamily="34" charset="0"/>
                <a:sym typeface="Symbol" pitchFamily="18" charset="2"/>
              </a:rPr>
              <a:t>(</a:t>
            </a:r>
            <a:r>
              <a:rPr lang="en-US" b="1" i="1" kern="1200" dirty="0" smtClean="0">
                <a:solidFill>
                  <a:schemeClr val="tx1"/>
                </a:solidFill>
                <a:latin typeface="Arial" panose="020B0604020202020204" pitchFamily="34" charset="0"/>
                <a:cs typeface="Arial" panose="020B0604020202020204" pitchFamily="34" charset="0"/>
                <a:sym typeface="Symbol" pitchFamily="18" charset="2"/>
              </a:rPr>
              <a:t>M</a:t>
            </a:r>
            <a:r>
              <a:rPr lang="en-US" b="1" kern="1200" dirty="0" smtClean="0">
                <a:solidFill>
                  <a:schemeClr val="tx1"/>
                </a:solidFill>
                <a:latin typeface="Arial" panose="020B0604020202020204" pitchFamily="34" charset="0"/>
                <a:cs typeface="Arial" panose="020B0604020202020204" pitchFamily="34" charset="0"/>
                <a:sym typeface="Symbol" pitchFamily="18" charset="2"/>
              </a:rPr>
              <a:t>/</a:t>
            </a:r>
            <a:r>
              <a:rPr lang="en-US" b="1" i="1" kern="1200" dirty="0" smtClean="0">
                <a:solidFill>
                  <a:schemeClr val="tx1"/>
                </a:solidFill>
                <a:latin typeface="Arial" panose="020B0604020202020204" pitchFamily="34" charset="0"/>
                <a:cs typeface="Arial" panose="020B0604020202020204" pitchFamily="34" charset="0"/>
                <a:sym typeface="Symbol" pitchFamily="18" charset="2"/>
              </a:rPr>
              <a:t>P</a:t>
            </a:r>
            <a:r>
              <a:rPr lang="en-US" kern="1200" dirty="0" smtClean="0">
                <a:solidFill>
                  <a:schemeClr val="tx1"/>
                </a:solidFill>
                <a:latin typeface="Arial" panose="020B0604020202020204" pitchFamily="34" charset="0"/>
                <a:cs typeface="Arial" panose="020B0604020202020204" pitchFamily="34" charset="0"/>
                <a:sym typeface="Symbol" pitchFamily="18" charset="2"/>
              </a:rPr>
              <a:t>), </a:t>
            </a:r>
            <a:r>
              <a:rPr lang="en-US" kern="1200" dirty="0">
                <a:solidFill>
                  <a:schemeClr val="tx1"/>
                </a:solidFill>
                <a:latin typeface="Arial" panose="020B0604020202020204" pitchFamily="34" charset="0"/>
                <a:cs typeface="Arial" panose="020B0604020202020204" pitchFamily="34" charset="0"/>
                <a:sym typeface="Symbol" pitchFamily="18" charset="2"/>
              </a:rPr>
              <a:t>causing a decrease in the demand for goods and services.</a:t>
            </a:r>
          </a:p>
        </p:txBody>
      </p:sp>
      <p:pic>
        <p:nvPicPr>
          <p:cNvPr id="8" name="Picture 2" descr="This line graph depicts the aggregate demand curve (AD). The Y axis is the price level (P) and the X axis is the income, output (Y). The curve runs downward from high price, low income, output to low price, high income, output."/>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2995732" y="1657981"/>
            <a:ext cx="5733258" cy="32054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814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5B4425-F7CC-4A1D-90E4-2E8F09B7D62F}"/>
              </a:ext>
            </a:extLst>
          </p:cNvPr>
          <p:cNvSpPr>
            <a:spLocks noGrp="1"/>
          </p:cNvSpPr>
          <p:nvPr>
            <p:ph type="title"/>
          </p:nvPr>
        </p:nvSpPr>
        <p:spPr/>
        <p:txBody>
          <a:bodyPr/>
          <a:lstStyle/>
          <a:p>
            <a:r>
              <a:rPr lang="en-US" dirty="0"/>
              <a:t>Shifting the AD curve</a:t>
            </a:r>
          </a:p>
        </p:txBody>
      </p:sp>
      <p:pic>
        <p:nvPicPr>
          <p:cNvPr id="7" name="Picture Placeholder 6" descr="This line graph depicts the inward shift in the aggregate demand curve (AD). The Y axis is the price level (P) and the X axis is the income, output (Y). There are two AD curves: AD subscript 1 and AD subscript 2. The curves runs downward from high price, low income, output to low price, high income, output. AD subscript 1 is farther to the right than AD subscript 2. A left-pointing arrow between the two curves indicates reductions in the money supply shift aggregate demand curve to the left. The Y axis is the price level (P) and the X axis is the income, output (Y). There are two AD curves: AD subscript 1 and AD subscript 2. The curves runs downward from high price, low income, output to low price, high income, output. AD subscript 1 is farther to the left than AD subscript 2. A right-pointing arrow between the two curves indicates reductions in the money supply shift aggregate demand curve to the right."/>
          <p:cNvPicPr>
            <a:picLocks noGrp="1" noChangeAspect="1"/>
          </p:cNvPicPr>
          <p:nvPr>
            <p:ph type="pic" sz="quarter" idx="11"/>
          </p:nvPr>
        </p:nvPicPr>
        <p:blipFill>
          <a:blip r:embed="rId3"/>
          <a:stretch>
            <a:fillRect/>
          </a:stretch>
        </p:blipFill>
        <p:spPr>
          <a:xfrm>
            <a:off x="1053862" y="1019797"/>
            <a:ext cx="6972777" cy="5278565"/>
          </a:xfrm>
          <a:prstGeom prst="rect">
            <a:avLst/>
          </a:prstGeom>
          <a:noFill/>
          <a:ln>
            <a:noFill/>
          </a:ln>
        </p:spPr>
      </p:pic>
    </p:spTree>
    <p:extLst>
      <p:ext uri="{BB962C8B-B14F-4D97-AF65-F5344CB8AC3E}">
        <p14:creationId xmlns:p14="http://schemas.microsoft.com/office/powerpoint/2010/main" val="2922988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Aggregate supply in the long run</a:t>
            </a:r>
            <a:endParaRPr lang="en-US" dirty="0"/>
          </a:p>
        </p:txBody>
      </p:sp>
      <p:sp>
        <p:nvSpPr>
          <p:cNvPr id="6" name="Content Placeholder 5"/>
          <p:cNvSpPr>
            <a:spLocks noGrp="1"/>
          </p:cNvSpPr>
          <p:nvPr>
            <p:ph type="body" sz="quarter" idx="10"/>
          </p:nvPr>
        </p:nvSpPr>
        <p:spPr>
          <a:xfrm>
            <a:off x="478361" y="1219686"/>
            <a:ext cx="8326006" cy="932964"/>
          </a:xfrm>
        </p:spPr>
        <p:txBody>
          <a:bodyPr/>
          <a:lstStyle/>
          <a:p>
            <a:pPr marL="342900" indent="-342900">
              <a:buClr>
                <a:schemeClr val="tx1"/>
              </a:buClr>
              <a:buSzPct val="100000"/>
              <a:buFont typeface="Arial" pitchFamily="34" charset="0"/>
              <a:buChar char="•"/>
            </a:pPr>
            <a:r>
              <a:rPr lang="en-US" dirty="0">
                <a:solidFill>
                  <a:schemeClr val="tx1"/>
                </a:solidFill>
                <a:latin typeface="Arial" panose="020B0604020202020204" pitchFamily="34" charset="0"/>
                <a:cs typeface="Arial" panose="020B0604020202020204" pitchFamily="34" charset="0"/>
              </a:rPr>
              <a:t>Recall from Chapter </a:t>
            </a:r>
            <a:r>
              <a:rPr lang="en-US" dirty="0" smtClean="0">
                <a:solidFill>
                  <a:schemeClr val="tx1"/>
                </a:solidFill>
                <a:latin typeface="Arial" panose="020B0604020202020204" pitchFamily="34" charset="0"/>
                <a:cs typeface="Arial" panose="020B0604020202020204" pitchFamily="34" charset="0"/>
              </a:rPr>
              <a:t>3: In </a:t>
            </a:r>
            <a:r>
              <a:rPr lang="en-US" dirty="0">
                <a:solidFill>
                  <a:schemeClr val="tx1"/>
                </a:solidFill>
                <a:latin typeface="Arial" panose="020B0604020202020204" pitchFamily="34" charset="0"/>
                <a:cs typeface="Arial" panose="020B0604020202020204" pitchFamily="34" charset="0"/>
              </a:rPr>
              <a:t>the long run, output is determined </a:t>
            </a:r>
            <a:r>
              <a:rPr lang="en-US" dirty="0" smtClean="0">
                <a:solidFill>
                  <a:schemeClr val="tx1"/>
                </a:solidFill>
                <a:latin typeface="Arial" panose="020B0604020202020204" pitchFamily="34" charset="0"/>
                <a:cs typeface="Arial" panose="020B0604020202020204" pitchFamily="34" charset="0"/>
              </a:rPr>
              <a:t>by factor </a:t>
            </a:r>
            <a:r>
              <a:rPr lang="en-US" dirty="0">
                <a:latin typeface="Arial" panose="020B0604020202020204" pitchFamily="34" charset="0"/>
                <a:cs typeface="Arial" panose="020B0604020202020204" pitchFamily="34" charset="0"/>
              </a:rPr>
              <a:t>supplies and </a:t>
            </a:r>
            <a:r>
              <a:rPr lang="en-US" dirty="0" smtClean="0">
                <a:latin typeface="Arial" panose="020B0604020202020204" pitchFamily="34" charset="0"/>
                <a:cs typeface="Arial" panose="020B0604020202020204" pitchFamily="34" charset="0"/>
              </a:rPr>
              <a:t>technology</a:t>
            </a:r>
            <a:endParaRPr lang="en-US" dirty="0">
              <a:latin typeface="Arial" panose="020B0604020202020204" pitchFamily="34" charset="0"/>
              <a:cs typeface="Arial" panose="020B0604020202020204" pitchFamily="34" charset="0"/>
            </a:endParaRPr>
          </a:p>
        </p:txBody>
      </p:sp>
      <p:graphicFrame>
        <p:nvGraphicFramePr>
          <p:cNvPr id="11" name="Object 10" descr="An equation reads, Y bar equals F (K bar, L bar)."/>
          <p:cNvGraphicFramePr>
            <a:graphicFrameLocks noChangeAspect="1"/>
          </p:cNvGraphicFramePr>
          <p:nvPr>
            <p:extLst>
              <p:ext uri="{D42A27DB-BD31-4B8C-83A1-F6EECF244321}">
                <p14:modId xmlns:p14="http://schemas.microsoft.com/office/powerpoint/2010/main" val="4037513744"/>
              </p:ext>
            </p:extLst>
          </p:nvPr>
        </p:nvGraphicFramePr>
        <p:xfrm>
          <a:off x="2133600" y="2190750"/>
          <a:ext cx="2046288" cy="609600"/>
        </p:xfrm>
        <a:graphic>
          <a:graphicData uri="http://schemas.openxmlformats.org/presentationml/2006/ole">
            <mc:AlternateContent xmlns:mc="http://schemas.openxmlformats.org/markup-compatibility/2006">
              <mc:Choice xmlns:v="urn:schemas-microsoft-com:vml" Requires="v">
                <p:oleObj spid="_x0000_s2506" name="Equation" r:id="rId4" imgW="812520" imgH="241200" progId="Equation.DSMT4">
                  <p:embed/>
                </p:oleObj>
              </mc:Choice>
              <mc:Fallback>
                <p:oleObj name="Equation" r:id="rId4" imgW="812520" imgH="241200" progId="Equation.DSMT4">
                  <p:embed/>
                  <p:pic>
                    <p:nvPicPr>
                      <p:cNvPr id="0" name="Object 2"/>
                      <p:cNvPicPr>
                        <a:picLocks noChangeAspect="1" noChangeArrowheads="1"/>
                      </p:cNvPicPr>
                      <p:nvPr/>
                    </p:nvPicPr>
                    <p:blipFill>
                      <a:blip r:embed="rId5"/>
                      <a:srcRect/>
                      <a:stretch>
                        <a:fillRect/>
                      </a:stretch>
                    </p:blipFill>
                    <p:spPr bwMode="auto">
                      <a:xfrm>
                        <a:off x="2133600" y="2190750"/>
                        <a:ext cx="20462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descr="Y bar"/>
          <p:cNvGraphicFramePr>
            <a:graphicFrameLocks noChangeAspect="1"/>
          </p:cNvGraphicFramePr>
          <p:nvPr>
            <p:extLst>
              <p:ext uri="{D42A27DB-BD31-4B8C-83A1-F6EECF244321}">
                <p14:modId xmlns:p14="http://schemas.microsoft.com/office/powerpoint/2010/main" val="502091267"/>
              </p:ext>
            </p:extLst>
          </p:nvPr>
        </p:nvGraphicFramePr>
        <p:xfrm>
          <a:off x="630238" y="3086100"/>
          <a:ext cx="393700" cy="484188"/>
        </p:xfrm>
        <a:graphic>
          <a:graphicData uri="http://schemas.openxmlformats.org/presentationml/2006/ole">
            <mc:AlternateContent xmlns:mc="http://schemas.openxmlformats.org/markup-compatibility/2006">
              <mc:Choice xmlns:v="urn:schemas-microsoft-com:vml" Requires="v">
                <p:oleObj spid="_x0000_s2507" name="Equation" r:id="rId6" imgW="164880" imgH="203040" progId="Equation.DSMT4">
                  <p:embed/>
                </p:oleObj>
              </mc:Choice>
              <mc:Fallback>
                <p:oleObj name="Equation" r:id="rId6" imgW="164880" imgH="203040" progId="Equation.DSMT4">
                  <p:embed/>
                  <p:pic>
                    <p:nvPicPr>
                      <p:cNvPr id="0" name="Object 3"/>
                      <p:cNvPicPr>
                        <a:picLocks noChangeAspect="1" noChangeArrowheads="1"/>
                      </p:cNvPicPr>
                      <p:nvPr/>
                    </p:nvPicPr>
                    <p:blipFill>
                      <a:blip r:embed="rId7"/>
                      <a:srcRect/>
                      <a:stretch>
                        <a:fillRect/>
                      </a:stretch>
                    </p:blipFill>
                    <p:spPr bwMode="auto">
                      <a:xfrm>
                        <a:off x="630238" y="3086100"/>
                        <a:ext cx="3937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Content Placeholder 6"/>
          <p:cNvSpPr>
            <a:spLocks noGrp="1"/>
          </p:cNvSpPr>
          <p:nvPr>
            <p:ph type="body" sz="quarter" idx="11"/>
          </p:nvPr>
        </p:nvSpPr>
        <p:spPr>
          <a:xfrm>
            <a:off x="1025525" y="3092450"/>
            <a:ext cx="7280275" cy="833438"/>
          </a:xfrm>
        </p:spPr>
        <p:txBody>
          <a:bodyPr/>
          <a:lstStyle/>
          <a:p>
            <a:r>
              <a:rPr lang="en-US" dirty="0" smtClean="0"/>
              <a:t>is </a:t>
            </a:r>
            <a:r>
              <a:rPr lang="en-US" dirty="0"/>
              <a:t>the </a:t>
            </a:r>
            <a:r>
              <a:rPr lang="en-US" b="1" dirty="0">
                <a:solidFill>
                  <a:srgbClr val="CC0000"/>
                </a:solidFill>
              </a:rPr>
              <a:t>full-employment</a:t>
            </a:r>
            <a:r>
              <a:rPr lang="en-US" dirty="0"/>
              <a:t> or </a:t>
            </a:r>
            <a:r>
              <a:rPr lang="en-US" b="1" dirty="0">
                <a:solidFill>
                  <a:srgbClr val="CC0000"/>
                </a:solidFill>
              </a:rPr>
              <a:t>natural</a:t>
            </a:r>
            <a:r>
              <a:rPr lang="en-US" dirty="0"/>
              <a:t> level of output, at which the economy’s resources are fully employed</a:t>
            </a:r>
            <a:r>
              <a:rPr lang="en-US" dirty="0" smtClean="0"/>
              <a:t>.</a:t>
            </a:r>
            <a:endParaRPr lang="en-US" dirty="0"/>
          </a:p>
        </p:txBody>
      </p:sp>
      <p:sp>
        <p:nvSpPr>
          <p:cNvPr id="8" name="Content Placeholder 7"/>
          <p:cNvSpPr>
            <a:spLocks noGrp="1"/>
          </p:cNvSpPr>
          <p:nvPr>
            <p:ph type="body" sz="quarter" idx="12"/>
          </p:nvPr>
        </p:nvSpPr>
        <p:spPr>
          <a:xfrm>
            <a:off x="568521" y="4438650"/>
            <a:ext cx="8011720" cy="1009650"/>
          </a:xfrm>
        </p:spPr>
        <p:txBody>
          <a:bodyPr/>
          <a:lstStyle/>
          <a:p>
            <a:pPr algn="ctr"/>
            <a:r>
              <a:rPr lang="en-US" i="1" dirty="0">
                <a:solidFill>
                  <a:srgbClr val="0000FF"/>
                </a:solidFill>
              </a:rPr>
              <a:t>“Full employment” means </a:t>
            </a:r>
            <a:r>
              <a:rPr lang="en-US" i="1" dirty="0" smtClean="0">
                <a:solidFill>
                  <a:srgbClr val="0000FF"/>
                </a:solidFill>
              </a:rPr>
              <a:t>that unemployment </a:t>
            </a:r>
            <a:r>
              <a:rPr lang="en-US" i="1" dirty="0">
                <a:solidFill>
                  <a:srgbClr val="0000FF"/>
                </a:solidFill>
              </a:rPr>
              <a:t>equals its natural rate (not zero</a:t>
            </a:r>
            <a:r>
              <a:rPr lang="en-US" i="1"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345840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spc="200" dirty="0">
                <a:latin typeface="Tahoma" pitchFamily="34" charset="0"/>
                <a:ea typeface="Tahoma" pitchFamily="34" charset="0"/>
                <a:cs typeface="Tahoma" pitchFamily="34" charset="0"/>
              </a:rPr>
              <a:t>IN THIS CHAPTER, YOU WILL LEARN:</a:t>
            </a:r>
          </a:p>
        </p:txBody>
      </p:sp>
      <p:pic>
        <p:nvPicPr>
          <p:cNvPr id="7" name="Picture Placeholder 6" descr="Chapter 10">
            <a:extLst>
              <a:ext uri="{FF2B5EF4-FFF2-40B4-BE49-F238E27FC236}">
                <a16:creationId xmlns:a16="http://schemas.microsoft.com/office/drawing/2014/main" id="{47D20B1B-7675-4339-9D0E-9297F5845C40}"/>
              </a:ext>
            </a:extLst>
          </p:cNvPr>
          <p:cNvPicPr>
            <a:picLocks noGrp="1" noChangeAspect="1"/>
          </p:cNvPicPr>
          <p:nvPr>
            <p:ph type="pic" sz="quarter" idx="12"/>
          </p:nvPr>
        </p:nvPicPr>
        <p:blipFill>
          <a:blip r:embed="rId3"/>
          <a:stretch>
            <a:fillRect/>
          </a:stretch>
        </p:blipFill>
        <p:spPr>
          <a:xfrm>
            <a:off x="697482" y="2002429"/>
            <a:ext cx="3030143" cy="2948000"/>
          </a:xfrm>
          <a:prstGeom prst="rect">
            <a:avLst/>
          </a:prstGeom>
          <a:noFill/>
          <a:ln>
            <a:noFill/>
          </a:ln>
        </p:spPr>
      </p:pic>
      <p:sp>
        <p:nvSpPr>
          <p:cNvPr id="3" name="Content Placeholder 2"/>
          <p:cNvSpPr>
            <a:spLocks noGrp="1"/>
          </p:cNvSpPr>
          <p:nvPr>
            <p:ph sz="quarter" idx="11"/>
          </p:nvPr>
        </p:nvSpPr>
        <p:spPr>
          <a:noFill/>
          <a:ln>
            <a:noFill/>
          </a:ln>
        </p:spPr>
        <p:txBody>
          <a:bodyPr vert="horz" wrap="square" lIns="91440" tIns="45720" rIns="91440" bIns="45720" numCol="1" anchor="ctr" anchorCtr="0" compatLnSpc="1">
            <a:prstTxWarp prst="textNoShape">
              <a:avLst/>
            </a:prstTxWarp>
          </a:bodyPr>
          <a:lstStyle/>
          <a:p>
            <a:pPr>
              <a:spcAft>
                <a:spcPts val="1200"/>
              </a:spcAft>
              <a:buClr>
                <a:schemeClr val="tx1">
                  <a:lumMod val="50000"/>
                  <a:lumOff val="50000"/>
                </a:schemeClr>
              </a:buClr>
            </a:pPr>
            <a:r>
              <a:rPr lang="en-US" sz="2700" dirty="0"/>
              <a:t>Facts about the business cycle</a:t>
            </a:r>
          </a:p>
          <a:p>
            <a:pPr>
              <a:spcAft>
                <a:spcPts val="1200"/>
              </a:spcAft>
              <a:buClr>
                <a:schemeClr val="tx1">
                  <a:lumMod val="50000"/>
                  <a:lumOff val="50000"/>
                </a:schemeClr>
              </a:buClr>
            </a:pPr>
            <a:r>
              <a:rPr lang="en-US" sz="2700" dirty="0"/>
              <a:t>How the short run differs from the long run</a:t>
            </a:r>
          </a:p>
          <a:p>
            <a:pPr>
              <a:spcAft>
                <a:spcPts val="1200"/>
              </a:spcAft>
              <a:buClr>
                <a:schemeClr val="tx1">
                  <a:lumMod val="50000"/>
                  <a:lumOff val="50000"/>
                </a:schemeClr>
              </a:buClr>
            </a:pPr>
            <a:r>
              <a:rPr lang="en-US" sz="2700" dirty="0"/>
              <a:t>An introduction to aggregate demand</a:t>
            </a:r>
          </a:p>
          <a:p>
            <a:pPr>
              <a:spcAft>
                <a:spcPts val="1200"/>
              </a:spcAft>
              <a:buClr>
                <a:schemeClr val="tx1">
                  <a:lumMod val="50000"/>
                  <a:lumOff val="50000"/>
                </a:schemeClr>
              </a:buClr>
            </a:pPr>
            <a:r>
              <a:rPr lang="en-US" sz="2700" dirty="0"/>
              <a:t>An introduction to aggregate supply in the short run and in the long run</a:t>
            </a:r>
          </a:p>
          <a:p>
            <a:pPr>
              <a:spcAft>
                <a:spcPts val="1200"/>
              </a:spcAft>
              <a:buClr>
                <a:schemeClr val="tx1">
                  <a:lumMod val="50000"/>
                  <a:lumOff val="50000"/>
                </a:schemeClr>
              </a:buClr>
            </a:pPr>
            <a:r>
              <a:rPr lang="en-US" sz="2700" dirty="0"/>
              <a:t>How the model of aggregate demand and aggregate supply can be used to analyze the short-run and long-run effects of “shocks.”</a:t>
            </a:r>
          </a:p>
        </p:txBody>
      </p:sp>
    </p:spTree>
    <p:extLst>
      <p:ext uri="{BB962C8B-B14F-4D97-AF65-F5344CB8AC3E}">
        <p14:creationId xmlns:p14="http://schemas.microsoft.com/office/powerpoint/2010/main" val="1372447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D7C04B-586A-4806-80E6-A7E8F6B902B6}"/>
              </a:ext>
            </a:extLst>
          </p:cNvPr>
          <p:cNvSpPr>
            <a:spLocks noGrp="1"/>
          </p:cNvSpPr>
          <p:nvPr>
            <p:ph type="title"/>
          </p:nvPr>
        </p:nvSpPr>
        <p:spPr/>
        <p:txBody>
          <a:bodyPr/>
          <a:lstStyle/>
          <a:p>
            <a:r>
              <a:rPr lang="en-US" dirty="0"/>
              <a:t>The long-run aggregate supply curve</a:t>
            </a:r>
          </a:p>
        </p:txBody>
      </p:sp>
      <p:pic>
        <p:nvPicPr>
          <p:cNvPr id="7" name="Picture 2" descr="This line graph depicts the long-run aggregate demand curve. The Y axis is the price level (P) and the X axis is the income, output (Y). The long-run aggregate supply (LRAS) line is shown on the graph as a straight vertical line that runs in the middle of the X axi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696763" y="1317947"/>
            <a:ext cx="7829296" cy="463351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62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9CDB13-DDBC-4B76-A401-E218A496333B}"/>
              </a:ext>
            </a:extLst>
          </p:cNvPr>
          <p:cNvSpPr>
            <a:spLocks noGrp="1"/>
          </p:cNvSpPr>
          <p:nvPr>
            <p:ph type="title"/>
          </p:nvPr>
        </p:nvSpPr>
        <p:spPr/>
        <p:txBody>
          <a:bodyPr/>
          <a:lstStyle/>
          <a:p>
            <a:r>
              <a:rPr lang="en-US" dirty="0"/>
              <a:t>Long-run effects of an increase in </a:t>
            </a:r>
            <a:r>
              <a:rPr lang="en-US" i="1" dirty="0"/>
              <a:t>M</a:t>
            </a:r>
          </a:p>
        </p:txBody>
      </p:sp>
      <p:pic>
        <p:nvPicPr>
          <p:cNvPr id="7" name="Picture 2" descr="This line graph depicts shifts in aggregate demand in the long run. The Y axis is the price level (P) and the X axis is the income, output (Y). The long-run aggregate supply (LRAS) line is shown on the graph as a straight vertical line that runs in the middle of the X axis. There are two AD curves: AD subscript 1 and AD subscript 2. The curves run downward from high price, low income, output to low price, high income, output. AD subscript 1 is farther to the right than AD subscript 2. A left-pointing arrow between the two curves indicates a fall in aggregate demand. The points at which the AD lines intersect on the LRAS line are marked. The differences between them are noted with a down arrow which indicates that the fall has lowered the price level in the long run. The output remains the same."/>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735797" y="1540955"/>
            <a:ext cx="7675028" cy="433987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59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E221C5-B3CB-4E83-9B66-879658A4E2CB}"/>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Aggregate supply in the short run</a:t>
            </a:r>
          </a:p>
        </p:txBody>
      </p:sp>
      <p:sp>
        <p:nvSpPr>
          <p:cNvPr id="2" name="Content Placeholder 1"/>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Many prices are sticky in the short run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For now (and through Chapter 12), we assume </a:t>
            </a:r>
          </a:p>
          <a:p>
            <a:pPr marL="800100" lvl="1">
              <a:spcBef>
                <a:spcPts val="600"/>
              </a:spcBef>
              <a:buClr>
                <a:schemeClr val="tx1"/>
              </a:buClr>
              <a:buFont typeface="Arial" panose="020B0604020202020204" pitchFamily="34" charset="0"/>
              <a:buChar char="•"/>
            </a:pPr>
            <a:r>
              <a:rPr lang="en-US" u="sng"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prices are stuck at a predetermined level in the short run.</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firms are willing to sell as much at that price level as their customers are willing to buy</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Therefore, the short-run aggregate supply (</a:t>
            </a: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curve is horizontal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31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FA9E6F-4AFF-46FF-98ED-04372FA2E028}"/>
              </a:ext>
            </a:extLst>
          </p:cNvPr>
          <p:cNvSpPr>
            <a:spLocks noGrp="1"/>
          </p:cNvSpPr>
          <p:nvPr>
            <p:ph type="title"/>
          </p:nvPr>
        </p:nvSpPr>
        <p:spPr/>
        <p:txBody>
          <a:bodyPr/>
          <a:lstStyle/>
          <a:p>
            <a:r>
              <a:rPr lang="en-US" dirty="0"/>
              <a:t>The short-run aggregate supply curve</a:t>
            </a:r>
          </a:p>
        </p:txBody>
      </p:sp>
      <p:sp>
        <p:nvSpPr>
          <p:cNvPr id="3" name="Content Placeholder 2"/>
          <p:cNvSpPr>
            <a:spLocks noGrp="1"/>
          </p:cNvSpPr>
          <p:nvPr>
            <p:ph type="body" sz="quarter" idx="10"/>
          </p:nvPr>
        </p:nvSpPr>
        <p:spPr>
          <a:xfrm>
            <a:off x="446088" y="1371600"/>
            <a:ext cx="2259012" cy="3859518"/>
          </a:xfrm>
          <a:solidFill>
            <a:srgbClr val="CCCCCC"/>
          </a:solidFill>
        </p:spPr>
        <p:txBody>
          <a:bodyPr wrap="square" rtlCol="0">
            <a:spAutoFit/>
          </a:bodyPr>
          <a:lstStyle/>
          <a:p>
            <a:pPr>
              <a:defRPr/>
            </a:pP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curve is horizontal:</a:t>
            </a:r>
          </a:p>
          <a:p>
            <a:pPr>
              <a:defRPr/>
            </a:pPr>
            <a:r>
              <a:rPr lang="en-US" dirty="0">
                <a:latin typeface="Arial" panose="020B0604020202020204" pitchFamily="34" charset="0"/>
                <a:cs typeface="Arial" panose="020B0604020202020204" pitchFamily="34" charset="0"/>
              </a:rPr>
              <a:t>The price level is fixed at a predetermined level, and firms sell as much as </a:t>
            </a:r>
            <a:r>
              <a:rPr lang="en-US" dirty="0" smtClean="0">
                <a:latin typeface="Arial" panose="020B0604020202020204" pitchFamily="34" charset="0"/>
                <a:cs typeface="Arial" panose="020B0604020202020204" pitchFamily="34" charset="0"/>
              </a:rPr>
              <a:t>buyers demand.</a:t>
            </a:r>
            <a:endParaRPr lang="en-US" dirty="0">
              <a:latin typeface="Arial" panose="020B0604020202020204" pitchFamily="34" charset="0"/>
              <a:cs typeface="Arial" panose="020B0604020202020204" pitchFamily="34" charset="0"/>
            </a:endParaRPr>
          </a:p>
        </p:txBody>
      </p:sp>
      <p:pic>
        <p:nvPicPr>
          <p:cNvPr id="8" name="Picture Placeholder 7" descr="This line graph depicts the short-run aggregate demand curve. The Y axis is the price level (P) and the X axis is the income, output (Y). The short-run aggregate supply (SRAS) line is shown on the graph as a straight horizontal line that runs in the middle of the Y axis."/>
          <p:cNvPicPr>
            <a:picLocks noGrp="1" noChangeAspect="1"/>
          </p:cNvPicPr>
          <p:nvPr>
            <p:ph type="pic" sz="quarter" idx="11"/>
          </p:nvPr>
        </p:nvPicPr>
        <p:blipFill>
          <a:blip r:embed="rId3"/>
          <a:stretch>
            <a:fillRect/>
          </a:stretch>
        </p:blipFill>
        <p:spPr>
          <a:xfrm>
            <a:off x="2839238" y="1709432"/>
            <a:ext cx="5869001" cy="3354769"/>
          </a:xfrm>
          <a:prstGeom prst="rect">
            <a:avLst/>
          </a:prstGeom>
          <a:noFill/>
          <a:ln>
            <a:noFill/>
          </a:ln>
        </p:spPr>
      </p:pic>
    </p:spTree>
    <p:extLst>
      <p:ext uri="{BB962C8B-B14F-4D97-AF65-F5344CB8AC3E}">
        <p14:creationId xmlns:p14="http://schemas.microsoft.com/office/powerpoint/2010/main" val="160808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BCCBF-B53C-481D-88EE-F846614AB092}"/>
              </a:ext>
            </a:extLst>
          </p:cNvPr>
          <p:cNvSpPr>
            <a:spLocks noGrp="1"/>
          </p:cNvSpPr>
          <p:nvPr>
            <p:ph type="title"/>
          </p:nvPr>
        </p:nvSpPr>
        <p:spPr/>
        <p:txBody>
          <a:bodyPr/>
          <a:lstStyle/>
          <a:p>
            <a:r>
              <a:rPr lang="en-US" dirty="0"/>
              <a:t>Short-run effects of an increase in </a:t>
            </a:r>
            <a:r>
              <a:rPr lang="en-US" i="1" dirty="0"/>
              <a:t>M</a:t>
            </a:r>
          </a:p>
        </p:txBody>
      </p:sp>
      <p:pic>
        <p:nvPicPr>
          <p:cNvPr id="7" name="Picture 2" descr="This line graph depicts shifts in aggregate demand in the short run. The Y axis is the price level (P) and the X axis is the income, output (Y). The short-run aggregate supply (SRAS) line is shown on the graph as a straight horizontal line that runs in the middle of the X axis, which depicts in sticky prices in the short run. There are two AD curves: AD subscript 1 and AD subscript 2. The curves run downward from high price, low income, output to low price, high income, output. AD subscript 1 is farther to the right than AD subscript 2. A left-pointing arrow between the two curves indicates a fall in aggregate demand. The points at which the AD lines intersect on the SRAS line are marked. The differences between them are noted on the X axis with a left-pointing arrow which indicates that the output level has been lowered."/>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849557" y="1231892"/>
            <a:ext cx="7333209" cy="491991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43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D3D84-7547-4E71-8F96-096B2F0AA9BA}"/>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From the short run to the long run</a:t>
            </a:r>
          </a:p>
        </p:txBody>
      </p:sp>
      <p:sp>
        <p:nvSpPr>
          <p:cNvPr id="2" name="Content Placeholder 1"/>
          <p:cNvSpPr>
            <a:spLocks noGrp="1"/>
          </p:cNvSpPr>
          <p:nvPr>
            <p:ph type="body" sz="quarter" idx="10"/>
          </p:nvPr>
        </p:nvSpPr>
        <p:spPr>
          <a:xfrm>
            <a:off x="428047" y="1299621"/>
            <a:ext cx="8326006" cy="963831"/>
          </a:xfrm>
        </p:spPr>
        <p:txBody>
          <a:bodyPr/>
          <a:lstStyle/>
          <a:p>
            <a:r>
              <a:rPr lang="en-US" dirty="0">
                <a:latin typeface="Arial" panose="020B0604020202020204" pitchFamily="34" charset="0"/>
                <a:cs typeface="Arial" panose="020B0604020202020204" pitchFamily="34" charset="0"/>
              </a:rPr>
              <a:t>Over time, prices gradually become “unstuck</a:t>
            </a:r>
            <a:r>
              <a:rPr lang="en-US" dirty="0" smtClean="0">
                <a:latin typeface="Arial" panose="020B0604020202020204" pitchFamily="34" charset="0"/>
                <a:cs typeface="Arial" panose="020B0604020202020204" pitchFamily="34" charset="0"/>
              </a:rPr>
              <a:t>.” When </a:t>
            </a:r>
            <a:r>
              <a:rPr lang="en-US" dirty="0">
                <a:latin typeface="Arial" panose="020B0604020202020204" pitchFamily="34" charset="0"/>
                <a:cs typeface="Arial" panose="020B0604020202020204" pitchFamily="34" charset="0"/>
              </a:rPr>
              <a:t>they do, will they rise or fall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9" name="Picture 464" descr="Text accompanied by few expressions is shown. In the short-run equilibrium, if Y is greater than Y bar, then over time, P will rise. In the short-run equilibrium, if Y is lesser than Y bar, then over time, P will fall. In the short-run equilibrium, if Y is equal to Y bar, then over time, P will remain constant.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8139" y="2229843"/>
            <a:ext cx="6667500" cy="3368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type="body" sz="quarter" idx="11"/>
          </p:nvPr>
        </p:nvSpPr>
        <p:spPr>
          <a:xfrm>
            <a:off x="1255096" y="5640307"/>
            <a:ext cx="7098493" cy="833438"/>
          </a:xfrm>
        </p:spPr>
        <p:txBody>
          <a:bodyPr/>
          <a:lstStyle/>
          <a:p>
            <a:pPr algn="ctr"/>
            <a:r>
              <a:rPr lang="en-US" b="1" i="1" dirty="0">
                <a:solidFill>
                  <a:srgbClr val="FF0000"/>
                </a:solidFill>
                <a:latin typeface="Arial" panose="020B0604020202020204" pitchFamily="34" charset="0"/>
                <a:cs typeface="Arial" panose="020B0604020202020204" pitchFamily="34" charset="0"/>
              </a:rPr>
              <a:t>The adjustment of prices is what moves </a:t>
            </a:r>
            <a:r>
              <a:rPr lang="en-US" b="1" i="1" dirty="0" smtClean="0">
                <a:solidFill>
                  <a:srgbClr val="FF0000"/>
                </a:solidFill>
                <a:latin typeface="Arial" panose="020B0604020202020204" pitchFamily="34" charset="0"/>
                <a:cs typeface="Arial" panose="020B0604020202020204" pitchFamily="34" charset="0"/>
              </a:rPr>
              <a:t>the economy </a:t>
            </a:r>
            <a:r>
              <a:rPr lang="en-US" b="1" i="1" dirty="0">
                <a:solidFill>
                  <a:srgbClr val="FF0000"/>
                </a:solidFill>
                <a:latin typeface="Arial" panose="020B0604020202020204" pitchFamily="34" charset="0"/>
                <a:cs typeface="Arial" panose="020B0604020202020204" pitchFamily="34" charset="0"/>
              </a:rPr>
              <a:t>to its long-run equilibrium</a:t>
            </a:r>
            <a:r>
              <a:rPr lang="en-US" b="1" i="1" dirty="0" smtClean="0">
                <a:solidFill>
                  <a:srgbClr val="FF0000"/>
                </a:solidFill>
                <a:latin typeface="Arial" panose="020B0604020202020204" pitchFamily="34" charset="0"/>
                <a:cs typeface="Arial" panose="020B0604020202020204" pitchFamily="34" charset="0"/>
              </a:rPr>
              <a:t>.</a:t>
            </a:r>
            <a:endParaRPr lang="en-US"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240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The short- and long-run effects of </a:t>
            </a:r>
            <a:r>
              <a:rPr lang="en-US" dirty="0" smtClean="0">
                <a:solidFill>
                  <a:srgbClr val="A85232"/>
                </a:solidFill>
              </a:rPr>
              <a:t>Δ</a:t>
            </a:r>
            <a:r>
              <a:rPr lang="en-US" i="1" dirty="0" smtClean="0">
                <a:solidFill>
                  <a:srgbClr val="A85232"/>
                </a:solidFill>
              </a:rPr>
              <a:t>M</a:t>
            </a:r>
            <a:r>
              <a:rPr lang="en-US" dirty="0" smtClean="0">
                <a:solidFill>
                  <a:srgbClr val="A85232"/>
                </a:solidFill>
              </a:rPr>
              <a:t> </a:t>
            </a:r>
            <a:r>
              <a:rPr lang="en-US" dirty="0">
                <a:solidFill>
                  <a:srgbClr val="A85232"/>
                </a:solidFill>
              </a:rPr>
              <a:t>&gt; </a:t>
            </a:r>
            <a:r>
              <a:rPr lang="en-US" dirty="0" smtClean="0">
                <a:solidFill>
                  <a:srgbClr val="A85232"/>
                </a:solidFill>
              </a:rPr>
              <a:t>0</a:t>
            </a:r>
            <a:endParaRPr lang="en-US" dirty="0"/>
          </a:p>
        </p:txBody>
      </p:sp>
      <p:pic>
        <p:nvPicPr>
          <p:cNvPr id="11" name="Picture 2" descr="This line graph depicts the impact on the long-run equilibrium when there is an increase in the aggregate demand. The Y axis is the price level (P) and the X axis is the income, output (Y). The long-run aggregate supply (LRAS) line is shown on the graph as a straight vertical line that runs in the middle of the Y axis. The short-run aggregate supply (SRAS) line is shown on the graph as a straight horizontal line that runs in the middle of the X axis. There are two AD curves: AD subscript 1 and AD subscript 2. The curves run downward from high price, low income, output to low price, high income, output. AD subscript 1 is farther to the right than AD subscript 2. A left-pointing arrow between the two curves indicates a fall in aggregate demand. The point at which AD subscript 1, LRAS, and SRAS lines intersect is Point A. The point at which the AD subscript 2 line intersects the SRAS line is Point B. This reflects the that output is lowered the short run. The point at which the AD subscript 2 line intersects the LRAS line is Point C, which is lower on the price level scale. This reflects that in the long run, only the price level is affecte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650264" y="1618828"/>
            <a:ext cx="7675028" cy="451431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9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solidFill>
                  <a:srgbClr val="A85232"/>
                </a:solidFill>
              </a:rPr>
              <a:t>How </a:t>
            </a:r>
            <a:r>
              <a:rPr lang="en-US" i="1" dirty="0" smtClean="0">
                <a:solidFill>
                  <a:srgbClr val="A85232"/>
                </a:solidFill>
              </a:rPr>
              <a:t>shocking!</a:t>
            </a:r>
            <a:endParaRPr lang="en-US" i="1" dirty="0"/>
          </a:p>
        </p:txBody>
      </p:sp>
      <p:sp>
        <p:nvSpPr>
          <p:cNvPr id="6" name="Content Placeholder 5"/>
          <p:cNvSpPr>
            <a:spLocks noGrp="1"/>
          </p:cNvSpPr>
          <p:nvPr>
            <p:ph type="body" sz="quarter" idx="10"/>
          </p:nvPr>
        </p:nvSpPr>
        <p:spPr/>
        <p:txBody>
          <a:bodyPr/>
          <a:lstStyle/>
          <a:p>
            <a:pPr marL="342900" indent="-342900">
              <a:spcBef>
                <a:spcPct val="50000"/>
              </a:spcBef>
              <a:buClr>
                <a:schemeClr val="tx1"/>
              </a:buClr>
              <a:buSzPct val="100000"/>
              <a:buFont typeface="Arial" panose="020B0604020202020204" pitchFamily="34" charset="0"/>
              <a:buChar char="•"/>
            </a:pPr>
            <a:r>
              <a:rPr lang="en-US" b="1" dirty="0" smtClean="0">
                <a:solidFill>
                  <a:srgbClr val="CC0000"/>
                </a:solidFill>
                <a:latin typeface="Arial" panose="020B0604020202020204" pitchFamily="34" charset="0"/>
                <a:cs typeface="Arial" panose="020B0604020202020204" pitchFamily="34" charset="0"/>
              </a:rPr>
              <a:t>shocks</a:t>
            </a:r>
            <a:r>
              <a:rPr lang="en-US" dirty="0" smtClean="0">
                <a:latin typeface="Arial" panose="020B0604020202020204" pitchFamily="34" charset="0"/>
                <a:cs typeface="Arial" panose="020B0604020202020204" pitchFamily="34" charset="0"/>
              </a:rPr>
              <a:t>: exogenous changes in aggregate supply or demand</a:t>
            </a:r>
          </a:p>
          <a:p>
            <a:pPr marL="342900" indent="-342900">
              <a:spcBef>
                <a:spcPct val="50000"/>
              </a:spcBef>
              <a:buClr>
                <a:schemeClr val="tx1"/>
              </a:buClr>
              <a:buSzPct val="100000"/>
              <a:buFont typeface="Arial" panose="020B0604020202020204" pitchFamily="34" charset="0"/>
              <a:buChar char="•"/>
            </a:pPr>
            <a:r>
              <a:rPr lang="en-US" dirty="0" smtClean="0">
                <a:latin typeface="Arial" panose="020B0604020202020204" pitchFamily="34" charset="0"/>
                <a:cs typeface="Arial" panose="020B0604020202020204" pitchFamily="34" charset="0"/>
              </a:rPr>
              <a:t>Shocks temporarily push the economy away from full employment.</a:t>
            </a:r>
          </a:p>
          <a:p>
            <a:pPr marL="342900" indent="-342900">
              <a:spcBef>
                <a:spcPct val="50000"/>
              </a:spcBef>
              <a:buClr>
                <a:schemeClr val="tx1"/>
              </a:buClr>
              <a:buSzPct val="100000"/>
              <a:buFont typeface="Arial" panose="020B0604020202020204" pitchFamily="34" charset="0"/>
              <a:buChar char="•"/>
            </a:pPr>
            <a:r>
              <a:rPr lang="en-US" dirty="0" smtClean="0">
                <a:latin typeface="Arial" panose="020B0604020202020204" pitchFamily="34" charset="0"/>
                <a:cs typeface="Arial" panose="020B0604020202020204" pitchFamily="34" charset="0"/>
              </a:rPr>
              <a:t>example: exogenous decrease in velocity</a:t>
            </a:r>
          </a:p>
          <a:p>
            <a:pPr marL="342900" lvl="1" indent="0">
              <a:spcBef>
                <a:spcPct val="30000"/>
              </a:spcBef>
              <a:buClr>
                <a:schemeClr val="tx1"/>
              </a:buClr>
              <a:buNone/>
            </a:pPr>
            <a:r>
              <a:rPr lang="en-US" dirty="0" smtClean="0">
                <a:latin typeface="Arial" panose="020B0604020202020204" pitchFamily="34" charset="0"/>
                <a:cs typeface="Arial" panose="020B0604020202020204" pitchFamily="34" charset="0"/>
              </a:rPr>
              <a:t>If the money supply is held constant, a decrease in </a:t>
            </a:r>
            <a:r>
              <a:rPr lang="en-US" b="1" i="1" dirty="0" smtClean="0">
                <a:latin typeface="Arial" panose="020B0604020202020204" pitchFamily="34" charset="0"/>
                <a:cs typeface="Arial" panose="020B0604020202020204" pitchFamily="34" charset="0"/>
              </a:rPr>
              <a:t>V</a:t>
            </a:r>
            <a:r>
              <a:rPr lang="en-US" dirty="0" smtClean="0">
                <a:latin typeface="Arial" panose="020B0604020202020204" pitchFamily="34" charset="0"/>
                <a:cs typeface="Arial" panose="020B0604020202020204" pitchFamily="34" charset="0"/>
              </a:rPr>
              <a:t>  means people will be using their money in fewer transactions, causing a decrease in demand for goods and services.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24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The effects of a negative demand shock</a:t>
            </a:r>
          </a:p>
        </p:txBody>
      </p:sp>
      <p:sp>
        <p:nvSpPr>
          <p:cNvPr id="15" name="Content Placeholder 14"/>
          <p:cNvSpPr>
            <a:spLocks noGrp="1"/>
          </p:cNvSpPr>
          <p:nvPr>
            <p:ph type="body" sz="quarter" idx="10"/>
          </p:nvPr>
        </p:nvSpPr>
        <p:spPr>
          <a:xfrm>
            <a:off x="712789" y="1371599"/>
            <a:ext cx="2619348" cy="1914042"/>
          </a:xfrm>
        </p:spPr>
        <p:txBody>
          <a:bodyPr/>
          <a:lstStyle/>
          <a:p>
            <a:r>
              <a:rPr lang="en-US" i="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shifts left, depressing output and employment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short run (B</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8" name="Content Placeholder 17"/>
          <p:cNvSpPr>
            <a:spLocks noGrp="1"/>
          </p:cNvSpPr>
          <p:nvPr>
            <p:ph sz="quarter" idx="13"/>
          </p:nvPr>
        </p:nvSpPr>
        <p:spPr>
          <a:xfrm>
            <a:off x="712790" y="3416433"/>
            <a:ext cx="2603848" cy="2720893"/>
          </a:xfrm>
        </p:spPr>
        <p:txBody>
          <a:bodyPr/>
          <a:lstStyle/>
          <a:p>
            <a:r>
              <a:rPr lang="en-US" dirty="0">
                <a:latin typeface="Arial" panose="020B0604020202020204" pitchFamily="34" charset="0"/>
                <a:cs typeface="Arial" panose="020B0604020202020204" pitchFamily="34" charset="0"/>
              </a:rPr>
              <a:t>Over time, prices fall, and the economy moves down its demand curve toward full employment (C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20" name="Picture Placeholder 19" descr="This chart has a Y axis labeled P and an X axis labeled Y. There is a horizontal line labeled SRAS. A decreasing line is labeled AD1. Another decreasing line is labeled AD2. Intersecting points are labeled A, B, and C.">
            <a:extLst>
              <a:ext uri="{FF2B5EF4-FFF2-40B4-BE49-F238E27FC236}">
                <a16:creationId xmlns:a16="http://schemas.microsoft.com/office/drawing/2014/main" id="{E08EE970-A111-4B08-A7F1-C8D2AFA7F57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648173" y="1523957"/>
            <a:ext cx="4942902" cy="4138371"/>
          </a:xfrm>
          <a:prstGeom prst="rect">
            <a:avLst/>
          </a:prstGeom>
          <a:noFill/>
          <a:ln>
            <a:noFill/>
          </a:ln>
        </p:spPr>
      </p:pic>
    </p:spTree>
    <p:extLst>
      <p:ext uri="{BB962C8B-B14F-4D97-AF65-F5344CB8AC3E}">
        <p14:creationId xmlns:p14="http://schemas.microsoft.com/office/powerpoint/2010/main" val="2940715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Supply shocks</a:t>
            </a:r>
            <a:endParaRPr lang="en-US" dirty="0"/>
          </a:p>
        </p:txBody>
      </p:sp>
      <p:sp>
        <p:nvSpPr>
          <p:cNvPr id="6" name="Content Placeholder 5"/>
          <p:cNvSpPr>
            <a:spLocks noGrp="1"/>
          </p:cNvSpPr>
          <p:nvPr>
            <p:ph type="body" sz="quarter" idx="10"/>
          </p:nvPr>
        </p:nvSpPr>
        <p:spPr/>
        <p:txBody>
          <a:bodyPr/>
          <a:lstStyle/>
          <a:p>
            <a:pPr marL="457200" indent="-457200">
              <a:lnSpc>
                <a:spcPct val="100000"/>
              </a:lnSpc>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 </a:t>
            </a:r>
            <a:r>
              <a:rPr lang="en-US" b="1" dirty="0">
                <a:solidFill>
                  <a:srgbClr val="CC0000"/>
                </a:solidFill>
                <a:latin typeface="Arial" panose="020B0604020202020204" pitchFamily="34" charset="0"/>
                <a:cs typeface="Arial" panose="020B0604020202020204" pitchFamily="34" charset="0"/>
              </a:rPr>
              <a:t>supply shock</a:t>
            </a:r>
            <a:r>
              <a:rPr lang="en-US" dirty="0">
                <a:solidFill>
                  <a:srgbClr val="CC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alters production costs, affects the prices that firms charge (also called </a:t>
            </a:r>
            <a:r>
              <a:rPr lang="en-US" b="1" dirty="0">
                <a:solidFill>
                  <a:srgbClr val="CC0000"/>
                </a:solidFill>
                <a:latin typeface="Arial" panose="020B0604020202020204" pitchFamily="34" charset="0"/>
                <a:cs typeface="Arial" panose="020B0604020202020204" pitchFamily="34" charset="0"/>
              </a:rPr>
              <a:t>price shocks</a:t>
            </a:r>
            <a:r>
              <a:rPr lang="en-US" dirty="0">
                <a:latin typeface="Arial" panose="020B0604020202020204" pitchFamily="34" charset="0"/>
                <a:cs typeface="Arial" panose="020B0604020202020204" pitchFamily="34" charset="0"/>
              </a:rPr>
              <a:t>).</a:t>
            </a:r>
          </a:p>
          <a:p>
            <a:pPr marL="457200" indent="-457200">
              <a:lnSpc>
                <a:spcPct val="100000"/>
              </a:lnSpc>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Examples of </a:t>
            </a:r>
            <a:r>
              <a:rPr lang="en-US" i="1" dirty="0">
                <a:latin typeface="Arial" panose="020B0604020202020204" pitchFamily="34" charset="0"/>
                <a:cs typeface="Arial" panose="020B0604020202020204" pitchFamily="34" charset="0"/>
              </a:rPr>
              <a:t>adverse</a:t>
            </a:r>
            <a:r>
              <a:rPr lang="en-US" dirty="0">
                <a:latin typeface="Arial" panose="020B0604020202020204" pitchFamily="34" charset="0"/>
                <a:cs typeface="Arial" panose="020B0604020202020204" pitchFamily="34" charset="0"/>
              </a:rPr>
              <a:t> supply shocks:</a:t>
            </a: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Bad weather reduces crop yields, pushing up </a:t>
            </a:r>
            <a:r>
              <a:rPr lang="en-US" dirty="0" smtClean="0">
                <a:latin typeface="Arial" panose="020B0604020202020204" pitchFamily="34" charset="0"/>
                <a:cs typeface="Arial" panose="020B0604020202020204" pitchFamily="34" charset="0"/>
              </a:rPr>
              <a:t>food </a:t>
            </a:r>
            <a:r>
              <a:rPr lang="en-US" dirty="0">
                <a:latin typeface="Arial" panose="020B0604020202020204" pitchFamily="34" charset="0"/>
                <a:cs typeface="Arial" panose="020B0604020202020204" pitchFamily="34" charset="0"/>
              </a:rPr>
              <a:t>prices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Workers unionize, negotiate wage increases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800100" lvl="1">
              <a:spcBef>
                <a:spcPts val="600"/>
              </a:spcBef>
              <a:buClr>
                <a:schemeClr val="tx1"/>
              </a:buClr>
              <a:buFont typeface="Arial" panose="020B0604020202020204" pitchFamily="34" charset="0"/>
              <a:buChar char="•"/>
            </a:pPr>
            <a:r>
              <a:rPr lang="en-US" dirty="0">
                <a:latin typeface="Arial" panose="020B0604020202020204" pitchFamily="34" charset="0"/>
                <a:cs typeface="Arial" panose="020B0604020202020204" pitchFamily="34" charset="0"/>
              </a:rPr>
              <a:t>New environmental regulations require firms to reduce emissions. Firms charge higher prices to help cover the costs of compliance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indent="-457200">
              <a:lnSpc>
                <a:spcPct val="100000"/>
              </a:lnSpc>
              <a:spcBef>
                <a:spcPts val="600"/>
              </a:spcBef>
              <a:buClr>
                <a:schemeClr val="tx1"/>
              </a:buClr>
              <a:buSzPct val="100000"/>
              <a:buFont typeface="Arial" panose="020B0604020202020204" pitchFamily="34" charset="0"/>
              <a:buChar char="•"/>
            </a:pPr>
            <a:r>
              <a:rPr lang="en-US" i="1" dirty="0">
                <a:latin typeface="Arial" panose="020B0604020202020204" pitchFamily="34" charset="0"/>
                <a:cs typeface="Arial" panose="020B0604020202020204" pitchFamily="34" charset="0"/>
              </a:rPr>
              <a:t>Favorable</a:t>
            </a:r>
            <a:r>
              <a:rPr lang="en-US" dirty="0">
                <a:latin typeface="Arial" panose="020B0604020202020204" pitchFamily="34" charset="0"/>
                <a:cs typeface="Arial" panose="020B0604020202020204" pitchFamily="34" charset="0"/>
              </a:rPr>
              <a:t> supply shocks lower costs and prices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84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Facts about the business cycle</a:t>
            </a:r>
          </a:p>
        </p:txBody>
      </p:sp>
      <p:sp>
        <p:nvSpPr>
          <p:cNvPr id="4"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GDP growth averages 3–3.5% per year over the long run, with large fluctuations in the short </a:t>
            </a:r>
            <a:r>
              <a:rPr lang="en-US" dirty="0" smtClean="0">
                <a:latin typeface="Arial" panose="020B0604020202020204" pitchFamily="34" charset="0"/>
                <a:cs typeface="Arial" panose="020B0604020202020204" pitchFamily="34" charset="0"/>
              </a:rPr>
              <a:t>run.</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Consumption and investment fluctuate with GDP, but consumption tends to be less volatile and investment more volatile than GDP</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Unemployment rises during recessions and falls during expansions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rgbClr val="CC0000"/>
              </a:buClr>
              <a:buSzPct val="100000"/>
              <a:buFont typeface="Arial" panose="020B0604020202020204" pitchFamily="34" charset="0"/>
              <a:buChar char="•"/>
            </a:pPr>
            <a:r>
              <a:rPr lang="en-US" b="1" dirty="0" err="1">
                <a:solidFill>
                  <a:srgbClr val="CC0000"/>
                </a:solidFill>
                <a:latin typeface="Arial" panose="020B0604020202020204" pitchFamily="34" charset="0"/>
                <a:cs typeface="Arial" panose="020B0604020202020204" pitchFamily="34" charset="0"/>
              </a:rPr>
              <a:t>Okun’s</a:t>
            </a:r>
            <a:r>
              <a:rPr lang="en-US" b="1" dirty="0">
                <a:solidFill>
                  <a:srgbClr val="CC0000"/>
                </a:solidFill>
                <a:latin typeface="Arial" panose="020B0604020202020204" pitchFamily="34" charset="0"/>
                <a:cs typeface="Arial" panose="020B0604020202020204" pitchFamily="34" charset="0"/>
              </a:rPr>
              <a:t> </a:t>
            </a:r>
            <a:r>
              <a:rPr lang="en-US" b="1" dirty="0" smtClean="0">
                <a:solidFill>
                  <a:srgbClr val="CC0000"/>
                </a:solidFill>
                <a:latin typeface="Arial" panose="020B0604020202020204" pitchFamily="34" charset="0"/>
                <a:cs typeface="Arial" panose="020B0604020202020204" pitchFamily="34" charset="0"/>
              </a:rPr>
              <a:t>law</a:t>
            </a: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negative relationship between GDP and </a:t>
            </a:r>
            <a:r>
              <a:rPr lang="en-US" dirty="0" smtClean="0">
                <a:latin typeface="Arial" panose="020B0604020202020204" pitchFamily="34" charset="0"/>
                <a:cs typeface="Arial" panose="020B0604020202020204" pitchFamily="34" charset="0"/>
              </a:rPr>
              <a:t>unemployment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731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85232"/>
                </a:solidFill>
              </a:rPr>
              <a:t>CASE STUDY: The 1970s oil shocks, part 1</a:t>
            </a:r>
          </a:p>
        </p:txBody>
      </p:sp>
      <p:sp>
        <p:nvSpPr>
          <p:cNvPr id="4" name="Content Placeholder 3"/>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Early </a:t>
            </a:r>
            <a:r>
              <a:rPr lang="en-US" dirty="0" smtClean="0">
                <a:latin typeface="Arial" panose="020B0604020202020204" pitchFamily="34" charset="0"/>
                <a:cs typeface="Arial" panose="020B0604020202020204" pitchFamily="34" charset="0"/>
              </a:rPr>
              <a:t>1970s: OPEC </a:t>
            </a:r>
            <a:r>
              <a:rPr lang="en-US" dirty="0">
                <a:latin typeface="Arial" panose="020B0604020202020204" pitchFamily="34" charset="0"/>
                <a:cs typeface="Arial" panose="020B0604020202020204" pitchFamily="34" charset="0"/>
              </a:rPr>
              <a:t>coordinated a reduction in the supply of oil.</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Oil prices </a:t>
            </a:r>
            <a:r>
              <a:rPr lang="en-US" dirty="0" smtClean="0">
                <a:latin typeface="Arial" panose="020B0604020202020204" pitchFamily="34" charset="0"/>
                <a:cs typeface="Arial" panose="020B0604020202020204" pitchFamily="34" charset="0"/>
              </a:rPr>
              <a:t>rose</a:t>
            </a:r>
          </a:p>
          <a:p>
            <a:pPr marL="976313">
              <a:spcBef>
                <a:spcPts val="600"/>
              </a:spcBef>
              <a:buClr>
                <a:schemeClr val="tx1"/>
              </a:buClr>
              <a:buSzPct val="100000"/>
            </a:pPr>
            <a:r>
              <a:rPr lang="en-US" dirty="0" smtClean="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in </a:t>
            </a:r>
            <a:r>
              <a:rPr lang="en-US" dirty="0" smtClean="0">
                <a:latin typeface="Arial" panose="020B0604020202020204" pitchFamily="34" charset="0"/>
                <a:cs typeface="Arial" panose="020B0604020202020204" pitchFamily="34" charset="0"/>
              </a:rPr>
              <a:t>1973</a:t>
            </a:r>
            <a:endParaRPr lang="en-US" dirty="0">
              <a:latin typeface="Arial" panose="020B0604020202020204" pitchFamily="34" charset="0"/>
              <a:cs typeface="Arial" panose="020B0604020202020204" pitchFamily="34" charset="0"/>
            </a:endParaRPr>
          </a:p>
          <a:p>
            <a:pPr marL="1317625">
              <a:spcBef>
                <a:spcPts val="600"/>
              </a:spcBef>
              <a:buClr>
                <a:schemeClr val="tx1"/>
              </a:buClr>
              <a:buSzPct val="100000"/>
            </a:pPr>
            <a:r>
              <a:rPr lang="en-US" dirty="0" smtClean="0">
                <a:latin typeface="Arial" panose="020B0604020202020204" pitchFamily="34" charset="0"/>
                <a:cs typeface="Arial" panose="020B0604020202020204" pitchFamily="34" charset="0"/>
              </a:rPr>
              <a:t>68</a:t>
            </a:r>
            <a:r>
              <a:rPr lang="en-US" dirty="0">
                <a:latin typeface="Arial" panose="020B0604020202020204" pitchFamily="34" charset="0"/>
                <a:cs typeface="Arial" panose="020B0604020202020204" pitchFamily="34" charset="0"/>
              </a:rPr>
              <a:t>% in </a:t>
            </a:r>
            <a:r>
              <a:rPr lang="en-US" dirty="0" smtClean="0">
                <a:latin typeface="Arial" panose="020B0604020202020204" pitchFamily="34" charset="0"/>
                <a:cs typeface="Arial" panose="020B0604020202020204" pitchFamily="34" charset="0"/>
              </a:rPr>
              <a:t>1974</a:t>
            </a:r>
          </a:p>
          <a:p>
            <a:pPr marL="1766888" indent="-107950">
              <a:spcBef>
                <a:spcPts val="600"/>
              </a:spcBef>
              <a:buClr>
                <a:schemeClr val="tx1"/>
              </a:buClr>
              <a:buSzPct val="100000"/>
            </a:pPr>
            <a:r>
              <a:rPr lang="en-US" dirty="0" smtClean="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in 1975</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Such sharp oil price increases are supply shocks because they significantly impact production costs and prices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11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CASE STUDY: The 1970s oil shocks, part </a:t>
            </a:r>
            <a:r>
              <a:rPr lang="en-US" dirty="0" smtClean="0"/>
              <a:t>2</a:t>
            </a:r>
            <a:endParaRPr lang="en-US" dirty="0"/>
          </a:p>
        </p:txBody>
      </p:sp>
      <p:sp>
        <p:nvSpPr>
          <p:cNvPr id="15" name="Content Placeholder 14"/>
          <p:cNvSpPr>
            <a:spLocks noGrp="1"/>
          </p:cNvSpPr>
          <p:nvPr>
            <p:ph type="body" sz="quarter" idx="10"/>
          </p:nvPr>
        </p:nvSpPr>
        <p:spPr>
          <a:xfrm>
            <a:off x="759300" y="1139129"/>
            <a:ext cx="3099771" cy="2007032"/>
          </a:xfrm>
        </p:spPr>
        <p:txBody>
          <a:bodyPr/>
          <a:lstStyle/>
          <a:p>
            <a:r>
              <a:rPr lang="en-US" dirty="0">
                <a:latin typeface="Arial" panose="020B0604020202020204" pitchFamily="34" charset="0"/>
                <a:cs typeface="Arial" panose="020B0604020202020204" pitchFamily="34" charset="0"/>
              </a:rPr>
              <a:t>The oil price shock shifts up </a:t>
            </a:r>
            <a:r>
              <a:rPr lang="en-US" i="1" dirty="0">
                <a:latin typeface="Arial" panose="020B0604020202020204" pitchFamily="34" charset="0"/>
                <a:cs typeface="Arial" panose="020B0604020202020204" pitchFamily="34" charset="0"/>
              </a:rPr>
              <a:t>SRAS</a:t>
            </a:r>
            <a:r>
              <a:rPr lang="en-US" dirty="0">
                <a:latin typeface="Arial" panose="020B0604020202020204" pitchFamily="34" charset="0"/>
                <a:cs typeface="Arial" panose="020B0604020202020204" pitchFamily="34" charset="0"/>
              </a:rPr>
              <a:t>, causing output and employment to fall (B</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18" name="Content Placeholder 17"/>
          <p:cNvSpPr>
            <a:spLocks noGrp="1"/>
          </p:cNvSpPr>
          <p:nvPr>
            <p:ph sz="quarter" idx="13"/>
          </p:nvPr>
        </p:nvSpPr>
        <p:spPr>
          <a:xfrm>
            <a:off x="805778" y="3152967"/>
            <a:ext cx="2541854" cy="3139350"/>
          </a:xfrm>
        </p:spPr>
        <p:txBody>
          <a:bodyPr/>
          <a:lstStyle/>
          <a:p>
            <a:r>
              <a:rPr lang="en-US" dirty="0">
                <a:latin typeface="Arial" panose="020B0604020202020204" pitchFamily="34" charset="0"/>
                <a:cs typeface="Arial" panose="020B0604020202020204" pitchFamily="34" charset="0"/>
              </a:rPr>
              <a:t>In the absence </a:t>
            </a:r>
            <a:r>
              <a:rPr lang="en-US" dirty="0" smtClean="0">
                <a:latin typeface="Arial" panose="020B0604020202020204" pitchFamily="34" charset="0"/>
                <a:cs typeface="Arial" panose="020B0604020202020204" pitchFamily="34" charset="0"/>
              </a:rPr>
              <a:t>of further </a:t>
            </a:r>
            <a:r>
              <a:rPr lang="en-US" dirty="0">
                <a:latin typeface="Arial" panose="020B0604020202020204" pitchFamily="34" charset="0"/>
                <a:cs typeface="Arial" panose="020B0604020202020204" pitchFamily="34" charset="0"/>
              </a:rPr>
              <a:t>price shocks, prices will fall over time, and economy moves back toward full employment (A</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Picture Placeholder 6" descr="This chart has a Y axis labeled P and an X axis labeled Y. There is a horizontal line labeled SRAS1. Another horizontal line is labeled SRAS2. A vertical line is labeled LRAS. A decreasing line is labeled AD. Intersecting points are labeled A and B.">
            <a:extLst>
              <a:ext uri="{FF2B5EF4-FFF2-40B4-BE49-F238E27FC236}">
                <a16:creationId xmlns:a16="http://schemas.microsoft.com/office/drawing/2014/main" id="{43E5D4DF-089E-49DB-861E-2947B074A64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745367" y="1815722"/>
            <a:ext cx="4886586" cy="4151927"/>
          </a:xfrm>
          <a:prstGeom prst="rect">
            <a:avLst/>
          </a:prstGeom>
          <a:noFill/>
          <a:ln>
            <a:noFill/>
          </a:ln>
        </p:spPr>
      </p:pic>
    </p:spTree>
    <p:extLst>
      <p:ext uri="{BB962C8B-B14F-4D97-AF65-F5344CB8AC3E}">
        <p14:creationId xmlns:p14="http://schemas.microsoft.com/office/powerpoint/2010/main" val="349648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CASE STUDY: The 1970s oil shocks, part </a:t>
            </a:r>
            <a:r>
              <a:rPr lang="en-US" dirty="0" smtClean="0"/>
              <a:t>3</a:t>
            </a:r>
            <a:endParaRPr lang="en-US" dirty="0"/>
          </a:p>
        </p:txBody>
      </p:sp>
      <p:sp>
        <p:nvSpPr>
          <p:cNvPr id="3" name="Content Placeholder 2"/>
          <p:cNvSpPr>
            <a:spLocks noGrp="1"/>
          </p:cNvSpPr>
          <p:nvPr>
            <p:ph type="body" sz="quarter" idx="10"/>
          </p:nvPr>
        </p:nvSpPr>
        <p:spPr>
          <a:xfrm>
            <a:off x="393540" y="1371600"/>
            <a:ext cx="2905447" cy="3429000"/>
          </a:xfrm>
        </p:spPr>
        <p:txBody>
          <a:bodyPr/>
          <a:lstStyle/>
          <a:p>
            <a:pPr>
              <a:spcBef>
                <a:spcPct val="50000"/>
              </a:spcBef>
              <a:buClr>
                <a:srgbClr val="FF9900"/>
              </a:buClr>
            </a:pPr>
            <a:r>
              <a:rPr lang="en-US" dirty="0">
                <a:latin typeface="Arial" panose="020B0604020202020204" pitchFamily="34" charset="0"/>
                <a:cs typeface="Arial" panose="020B0604020202020204" pitchFamily="34" charset="0"/>
              </a:rPr>
              <a:t>Predicted effects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the oil shock:</a:t>
            </a:r>
          </a:p>
          <a:p>
            <a:pPr marL="285750" lvl="1" indent="-228600">
              <a:spcBef>
                <a:spcPct val="10000"/>
              </a:spcBef>
              <a:buClr>
                <a:schemeClr val="accent2"/>
              </a:buClr>
              <a:buSzTx/>
              <a:buFontTx/>
              <a:buChar char="•"/>
            </a:pPr>
            <a:r>
              <a:rPr lang="en-US" dirty="0" smtClean="0">
                <a:latin typeface="Arial" panose="020B0604020202020204" pitchFamily="34" charset="0"/>
                <a:cs typeface="Arial" panose="020B0604020202020204" pitchFamily="34" charset="0"/>
              </a:rPr>
              <a:t>inflation </a:t>
            </a:r>
            <a:r>
              <a:rPr lang="en-US" dirty="0">
                <a:latin typeface="Arial" panose="020B0604020202020204" pitchFamily="34" charset="0"/>
                <a:cs typeface="Arial" panose="020B0604020202020204" pitchFamily="34" charset="0"/>
                <a:sym typeface="Symbol" pitchFamily="18" charset="2"/>
              </a:rPr>
              <a:t>#</a:t>
            </a:r>
          </a:p>
          <a:p>
            <a:pPr marL="285750" lvl="1" indent="-228600">
              <a:spcBef>
                <a:spcPct val="10000"/>
              </a:spcBef>
              <a:buClr>
                <a:schemeClr val="accent2"/>
              </a:buClr>
              <a:buSzTx/>
              <a:buFontTx/>
              <a:buChar char="•"/>
            </a:pPr>
            <a:r>
              <a:rPr lang="en-US" dirty="0">
                <a:latin typeface="Arial" panose="020B0604020202020204" pitchFamily="34" charset="0"/>
                <a:cs typeface="Arial" panose="020B0604020202020204" pitchFamily="34" charset="0"/>
              </a:rPr>
              <a:t> output </a:t>
            </a:r>
            <a:r>
              <a:rPr lang="en-US" dirty="0">
                <a:latin typeface="Arial" panose="020B0604020202020204" pitchFamily="34" charset="0"/>
                <a:cs typeface="Arial" panose="020B0604020202020204" pitchFamily="34" charset="0"/>
                <a:sym typeface="Symbol" pitchFamily="18" charset="2"/>
              </a:rPr>
              <a:t>$</a:t>
            </a:r>
          </a:p>
          <a:p>
            <a:pPr marL="285750" lvl="1" indent="-228600">
              <a:spcBef>
                <a:spcPct val="10000"/>
              </a:spcBef>
              <a:buClr>
                <a:schemeClr val="accent2"/>
              </a:buClr>
              <a:buSzTx/>
              <a:buFontTx/>
              <a:buChar char="•"/>
            </a:pPr>
            <a:r>
              <a:rPr lang="en-US" dirty="0">
                <a:latin typeface="Arial" panose="020B0604020202020204" pitchFamily="34" charset="0"/>
                <a:cs typeface="Arial" panose="020B0604020202020204" pitchFamily="34" charset="0"/>
              </a:rPr>
              <a:t> unemployment </a:t>
            </a:r>
            <a:r>
              <a:rPr lang="en-US" dirty="0">
                <a:latin typeface="Arial" panose="020B0604020202020204" pitchFamily="34" charset="0"/>
                <a:cs typeface="Arial" panose="020B0604020202020204" pitchFamily="34" charset="0"/>
                <a:sym typeface="Symbol" pitchFamily="18" charset="2"/>
              </a:rPr>
              <a:t>#</a:t>
            </a:r>
          </a:p>
          <a:p>
            <a:pPr>
              <a:buClr>
                <a:srgbClr val="FF9900"/>
              </a:buClr>
            </a:pPr>
            <a:r>
              <a:rPr lang="en-US" dirty="0">
                <a:latin typeface="Arial" panose="020B0604020202020204" pitchFamily="34" charset="0"/>
                <a:cs typeface="Arial" panose="020B0604020202020204" pitchFamily="34" charset="0"/>
              </a:rPr>
              <a:t>…and then a gradual </a:t>
            </a:r>
            <a:r>
              <a:rPr lang="en-US" dirty="0" smtClean="0">
                <a:latin typeface="Arial" panose="020B0604020202020204" pitchFamily="34" charset="0"/>
                <a:cs typeface="Arial" panose="020B0604020202020204" pitchFamily="34" charset="0"/>
              </a:rPr>
              <a:t>recovery</a:t>
            </a:r>
            <a:endParaRPr lang="en-US" dirty="0">
              <a:latin typeface="Arial" panose="020B0604020202020204" pitchFamily="34" charset="0"/>
              <a:cs typeface="Arial" panose="020B0604020202020204" pitchFamily="34" charset="0"/>
            </a:endParaRPr>
          </a:p>
        </p:txBody>
      </p:sp>
      <p:pic>
        <p:nvPicPr>
          <p:cNvPr id="16" name="Picture 6" descr="This chart has a Y axis that goes from 0 to 70 percent in increments of 10 percent and a second Y axis that goes from 4 to 12 percent in increments of two. The X axis goes from 1973 to 1977 in one year increments. One line is labeled change in oil prices (left scale). One line is labeled rate-CPI (right scale). Another line is labeled unemployment rate (right scale). The lines all have varying point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336549" y="1186257"/>
            <a:ext cx="5322053" cy="475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67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CASE STUDY: The 1970s oil shocks, part 4</a:t>
            </a:r>
          </a:p>
        </p:txBody>
      </p:sp>
      <p:sp>
        <p:nvSpPr>
          <p:cNvPr id="3" name="Content Placeholder 2"/>
          <p:cNvSpPr>
            <a:spLocks noGrp="1"/>
          </p:cNvSpPr>
          <p:nvPr>
            <p:ph type="body" sz="quarter" idx="10"/>
          </p:nvPr>
        </p:nvSpPr>
        <p:spPr>
          <a:xfrm>
            <a:off x="507841" y="1371600"/>
            <a:ext cx="2463960" cy="3429000"/>
          </a:xfrm>
        </p:spPr>
        <p:txBody>
          <a:bodyPr/>
          <a:lstStyle/>
          <a:p>
            <a:pPr>
              <a:spcBef>
                <a:spcPct val="50000"/>
              </a:spcBef>
              <a:buClr>
                <a:srgbClr val="FF9900"/>
              </a:buClr>
            </a:pPr>
            <a:r>
              <a:rPr lang="en-US" dirty="0">
                <a:latin typeface="Arial" panose="020B0604020202020204" pitchFamily="34" charset="0"/>
                <a:cs typeface="Arial" panose="020B0604020202020204" pitchFamily="34" charset="0"/>
              </a:rPr>
              <a:t>Late </a:t>
            </a:r>
            <a:r>
              <a:rPr lang="en-US" dirty="0" smtClean="0">
                <a:latin typeface="Arial" panose="020B0604020202020204" pitchFamily="34" charset="0"/>
                <a:cs typeface="Arial" panose="020B0604020202020204" pitchFamily="34" charset="0"/>
              </a:rPr>
              <a:t>1970s: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the economy </a:t>
            </a:r>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recovering, </a:t>
            </a:r>
            <a:r>
              <a:rPr lang="en-US" dirty="0" smtClean="0">
                <a:latin typeface="Arial" panose="020B0604020202020204" pitchFamily="34" charset="0"/>
                <a:cs typeface="Arial" panose="020B0604020202020204" pitchFamily="34" charset="0"/>
              </a:rPr>
              <a:t>oil </a:t>
            </a:r>
            <a:r>
              <a:rPr lang="en-US" dirty="0">
                <a:latin typeface="Arial" panose="020B0604020202020204" pitchFamily="34" charset="0"/>
                <a:cs typeface="Arial" panose="020B0604020202020204" pitchFamily="34" charset="0"/>
              </a:rPr>
              <a:t>prices shot up again, causing another huge supply shock</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Picture 2" descr="This chart has a Y axis that goes from 0 to 60 percent in increments of 10 percent and a second Y axis that goes from 4 to 14 percent in increments of two. The X axis goes from 1977 to 1981 in one year increments. One line is labeled change in oil prices (left scale). One line is labeled rate-CPI (right scale). Another line is labeled unemployment rate (right scale). The lines all have varying point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102096" y="1118731"/>
            <a:ext cx="5419485" cy="488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694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a:t>CASE STUDY: The 1980s oil </a:t>
            </a:r>
            <a:r>
              <a:rPr lang="en-US" dirty="0" smtClean="0"/>
              <a:t>shocks</a:t>
            </a:r>
            <a:endParaRPr lang="en-US" dirty="0"/>
          </a:p>
        </p:txBody>
      </p:sp>
      <p:sp>
        <p:nvSpPr>
          <p:cNvPr id="5" name="Content Placeholder 4"/>
          <p:cNvSpPr>
            <a:spLocks noGrp="1"/>
          </p:cNvSpPr>
          <p:nvPr>
            <p:ph type="body" sz="quarter" idx="10"/>
          </p:nvPr>
        </p:nvSpPr>
        <p:spPr>
          <a:xfrm>
            <a:off x="506556" y="1371600"/>
            <a:ext cx="2641315" cy="4076700"/>
          </a:xfrm>
        </p:spPr>
        <p:txBody>
          <a:bodyPr/>
          <a:lstStyle/>
          <a:p>
            <a:pPr>
              <a:buClr>
                <a:srgbClr val="FF9900"/>
              </a:buClr>
            </a:pPr>
            <a:r>
              <a:rPr lang="en-US" dirty="0" smtClean="0">
                <a:latin typeface="Arial" panose="020B0604020202020204" pitchFamily="34" charset="0"/>
                <a:cs typeface="Arial" panose="020B0604020202020204" pitchFamily="34" charset="0"/>
              </a:rPr>
              <a:t>1980s: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favorable supply </a:t>
            </a:r>
            <a:r>
              <a:rPr lang="en-US" dirty="0" smtClean="0">
                <a:latin typeface="Arial" panose="020B0604020202020204" pitchFamily="34" charset="0"/>
                <a:cs typeface="Arial" panose="020B0604020202020204" pitchFamily="34" charset="0"/>
              </a:rPr>
              <a:t>shock—a </a:t>
            </a:r>
            <a:r>
              <a:rPr lang="en-US" dirty="0">
                <a:latin typeface="Arial" panose="020B0604020202020204" pitchFamily="34" charset="0"/>
                <a:cs typeface="Arial" panose="020B0604020202020204" pitchFamily="34" charset="0"/>
              </a:rPr>
              <a:t>significant fall in oil prices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buClr>
                <a:srgbClr val="FF9900"/>
              </a:buClr>
            </a:pPr>
            <a:r>
              <a:rPr lang="en-US" dirty="0">
                <a:latin typeface="Arial" panose="020B0604020202020204" pitchFamily="34" charset="0"/>
                <a:cs typeface="Arial" panose="020B0604020202020204" pitchFamily="34" charset="0"/>
              </a:rPr>
              <a:t>As the model predicts, </a:t>
            </a:r>
            <a:r>
              <a:rPr lang="en-US" dirty="0" smtClean="0">
                <a:latin typeface="Arial" panose="020B0604020202020204" pitchFamily="34" charset="0"/>
                <a:cs typeface="Arial" panose="020B0604020202020204" pitchFamily="34" charset="0"/>
              </a:rPr>
              <a:t>inflation </a:t>
            </a:r>
            <a:r>
              <a:rPr lang="en-US" dirty="0">
                <a:latin typeface="Arial" panose="020B0604020202020204" pitchFamily="34" charset="0"/>
                <a:cs typeface="Arial" panose="020B0604020202020204" pitchFamily="34" charset="0"/>
              </a:rPr>
              <a:t>and unemployment </a:t>
            </a:r>
            <a:r>
              <a:rPr lang="en-US" dirty="0" smtClean="0">
                <a:latin typeface="Arial" panose="020B0604020202020204" pitchFamily="34" charset="0"/>
                <a:cs typeface="Arial" panose="020B0604020202020204" pitchFamily="34" charset="0"/>
              </a:rPr>
              <a:t>fell.</a:t>
            </a:r>
          </a:p>
        </p:txBody>
      </p:sp>
      <p:pic>
        <p:nvPicPr>
          <p:cNvPr id="9" name="Picture 2" descr="This chart has a Y axis that goes from -50 to 40 percent in increments of 10 percent and a second Y axis that goes from 0 to 10 percent in increments of two. The X axis goes from 1982 to 1987 in one year increments. One line is labeled change in oil prices (left scale). One line is labeled rate-CPI (right scale). Another line is labeled unemployment rate (right scale). The lines all have varying point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3262604" y="1229286"/>
            <a:ext cx="5358819" cy="490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322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49810-CA3B-42CC-A301-AF94AA8692A2}"/>
              </a:ext>
            </a:extLst>
          </p:cNvPr>
          <p:cNvSpPr>
            <a:spLocks noGrp="1"/>
          </p:cNvSpPr>
          <p:nvPr>
            <p:ph type="title"/>
          </p:nvPr>
        </p:nvSpPr>
        <p:spPr>
          <a:solidFill>
            <a:schemeClr val="bg1"/>
          </a:solidFill>
          <a:ln>
            <a:noFill/>
          </a:ln>
        </p:spPr>
        <p:txBody>
          <a:bodyPr vert="horz" wrap="square" lIns="91440" tIns="45720" rIns="457200" bIns="45720" numCol="1" anchor="ctr" anchorCtr="0" compatLnSpc="1">
            <a:prstTxWarp prst="textNoShape">
              <a:avLst/>
            </a:prstTxWarp>
          </a:bodyPr>
          <a:lstStyle/>
          <a:p>
            <a:r>
              <a:rPr lang="en-US" dirty="0">
                <a:solidFill>
                  <a:srgbClr val="A85232"/>
                </a:solidFill>
              </a:rPr>
              <a:t>Stabilization policy</a:t>
            </a:r>
          </a:p>
        </p:txBody>
      </p:sp>
      <p:sp>
        <p:nvSpPr>
          <p:cNvPr id="54275" name="Content Placeholder5"/>
          <p:cNvSpPr>
            <a:spLocks noGrp="1" noChangeArrowheads="1"/>
          </p:cNvSpPr>
          <p:nvPr>
            <p:ph type="body" sz="quarter" idx="10"/>
          </p:nvPr>
        </p:nvSpPr>
        <p:spPr/>
        <p:txBody>
          <a:bodyPr/>
          <a:lstStyle/>
          <a:p>
            <a:r>
              <a:rPr lang="en-US" b="1" dirty="0"/>
              <a:t>stabilization policy</a:t>
            </a:r>
            <a:r>
              <a:rPr lang="en-US" dirty="0"/>
              <a:t>: policy actions aimed at reducing the severity of short-run economic fluctuations.</a:t>
            </a:r>
          </a:p>
          <a:p>
            <a:r>
              <a:rPr lang="en-US" dirty="0"/>
              <a:t>example: using monetary policy to combat the effects of adverse supply shocks</a:t>
            </a:r>
          </a:p>
        </p:txBody>
      </p:sp>
    </p:spTree>
    <p:extLst>
      <p:ext uri="{BB962C8B-B14F-4D97-AF65-F5344CB8AC3E}">
        <p14:creationId xmlns:p14="http://schemas.microsoft.com/office/powerpoint/2010/main" val="1589865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Stabilizing output with monetary policy, part </a:t>
            </a:r>
            <a:r>
              <a:rPr lang="en-US" dirty="0" smtClean="0"/>
              <a:t>1</a:t>
            </a:r>
            <a:endParaRPr lang="en-US" dirty="0"/>
          </a:p>
        </p:txBody>
      </p:sp>
      <p:sp>
        <p:nvSpPr>
          <p:cNvPr id="3" name="Content Placeholder 2"/>
          <p:cNvSpPr>
            <a:spLocks noGrp="1"/>
          </p:cNvSpPr>
          <p:nvPr>
            <p:ph type="body" sz="quarter" idx="10"/>
          </p:nvPr>
        </p:nvSpPr>
        <p:spPr>
          <a:xfrm>
            <a:off x="465138" y="1466849"/>
            <a:ext cx="2371052" cy="4469001"/>
          </a:xfrm>
        </p:spPr>
        <p:txBody>
          <a:bodyPr/>
          <a:lstStyle/>
          <a:p>
            <a:r>
              <a:rPr lang="en-US" dirty="0">
                <a:latin typeface="Arial" panose="020B0604020202020204" pitchFamily="34" charset="0"/>
                <a:cs typeface="Arial" panose="020B0604020202020204" pitchFamily="34" charset="0"/>
              </a:rPr>
              <a:t>The adverse supply shock moves the economy to </a:t>
            </a:r>
            <a:r>
              <a:rPr lang="en-US" dirty="0" smtClean="0">
                <a:latin typeface="Arial" panose="020B0604020202020204" pitchFamily="34" charset="0"/>
                <a:cs typeface="Arial" panose="020B0604020202020204" pitchFamily="34" charset="0"/>
              </a:rPr>
              <a:t>point </a:t>
            </a: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8" name="Picture Placeholder 7" descr="This chart has a Y axis labeled P and an X axis labeled Y. There is a horizontal line labeled SRAS1. Another horizontal line is labeled SRAS2. A decreasing line is labeled AD1. Intersecting points are labeled A and B.">
            <a:extLst>
              <a:ext uri="{FF2B5EF4-FFF2-40B4-BE49-F238E27FC236}">
                <a16:creationId xmlns:a16="http://schemas.microsoft.com/office/drawing/2014/main" id="{CFF8BB92-ED93-4C5D-B581-1623C38F993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092027" y="1195631"/>
            <a:ext cx="5570095" cy="4732677"/>
          </a:xfrm>
          <a:prstGeom prst="rect">
            <a:avLst/>
          </a:prstGeom>
          <a:noFill/>
          <a:ln>
            <a:noFill/>
          </a:ln>
        </p:spPr>
      </p:pic>
    </p:spTree>
    <p:extLst>
      <p:ext uri="{BB962C8B-B14F-4D97-AF65-F5344CB8AC3E}">
        <p14:creationId xmlns:p14="http://schemas.microsoft.com/office/powerpoint/2010/main" val="2912137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Stabilizing output with monetary policy, part </a:t>
            </a:r>
            <a:r>
              <a:rPr lang="en-US" dirty="0" smtClean="0"/>
              <a:t>2</a:t>
            </a:r>
            <a:endParaRPr lang="en-US" dirty="0"/>
          </a:p>
        </p:txBody>
      </p:sp>
      <p:sp>
        <p:nvSpPr>
          <p:cNvPr id="3" name="Content Placeholder 2"/>
          <p:cNvSpPr>
            <a:spLocks noGrp="1"/>
          </p:cNvSpPr>
          <p:nvPr>
            <p:ph type="body" sz="quarter" idx="10"/>
          </p:nvPr>
        </p:nvSpPr>
        <p:spPr>
          <a:xfrm>
            <a:off x="430356" y="1441159"/>
            <a:ext cx="2641315" cy="2146882"/>
          </a:xfrm>
        </p:spPr>
        <p:txBody>
          <a:bodyPr/>
          <a:lstStyle/>
          <a:p>
            <a:r>
              <a:rPr lang="en-US" dirty="0">
                <a:latin typeface="Arial" panose="020B0604020202020204" pitchFamily="34" charset="0"/>
                <a:cs typeface="Arial" panose="020B0604020202020204" pitchFamily="34" charset="0"/>
              </a:rPr>
              <a:t>But the Fed accommodates the shock by raising aggregate demand (C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3"/>
          </p:nvPr>
        </p:nvSpPr>
        <p:spPr>
          <a:xfrm>
            <a:off x="480195" y="3465415"/>
            <a:ext cx="2453505" cy="2630585"/>
          </a:xfrm>
        </p:spPr>
        <p:txBody>
          <a:bodyPr/>
          <a:lstStyle/>
          <a:p>
            <a:r>
              <a:rPr lang="en-US" dirty="0">
                <a:latin typeface="Arial" panose="020B0604020202020204" pitchFamily="34" charset="0"/>
                <a:cs typeface="Arial" panose="020B0604020202020204" pitchFamily="34" charset="0"/>
              </a:rPr>
              <a:t>results</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b="1" i="1" dirty="0" smtClean="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permanently higher, but </a:t>
            </a:r>
            <a:r>
              <a:rPr lang="en-US" b="1" i="1" dirty="0">
                <a:latin typeface="Arial" panose="020B0604020202020204" pitchFamily="34" charset="0"/>
                <a:cs typeface="Arial" panose="020B0604020202020204" pitchFamily="34" charset="0"/>
              </a:rPr>
              <a:t>Y</a:t>
            </a:r>
            <a:r>
              <a:rPr lang="en-US" dirty="0">
                <a:latin typeface="Arial" panose="020B0604020202020204" pitchFamily="34" charset="0"/>
                <a:cs typeface="Arial" panose="020B0604020202020204" pitchFamily="34" charset="0"/>
              </a:rPr>
              <a:t> remains at its full-employment level</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10" name="Picture Placeholder 9" descr="This chart has a Y axis labeled P and an X axis labeled Y. There is a horizontal line labeled SRAS2. A decreasing line is labeled AD1. Another decreasing line is labeled AD2. Intersecting points are labeled A, B, and C.">
            <a:extLst>
              <a:ext uri="{FF2B5EF4-FFF2-40B4-BE49-F238E27FC236}">
                <a16:creationId xmlns:a16="http://schemas.microsoft.com/office/drawing/2014/main" id="{DC347388-B4AC-4D3B-B0D2-A23192F5C65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3252951" y="1390510"/>
            <a:ext cx="5514946" cy="4685819"/>
          </a:xfrm>
          <a:prstGeom prst="rect">
            <a:avLst/>
          </a:prstGeom>
          <a:noFill/>
          <a:ln>
            <a:noFill/>
          </a:ln>
        </p:spPr>
      </p:pic>
    </p:spTree>
    <p:extLst>
      <p:ext uri="{BB962C8B-B14F-4D97-AF65-F5344CB8AC3E}">
        <p14:creationId xmlns:p14="http://schemas.microsoft.com/office/powerpoint/2010/main" val="130376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1</a:t>
            </a:r>
          </a:p>
        </p:txBody>
      </p:sp>
      <p:sp>
        <p:nvSpPr>
          <p:cNvPr id="3" name="Content Placeholder 2"/>
          <p:cNvSpPr>
            <a:spLocks noGrp="1"/>
          </p:cNvSpPr>
          <p:nvPr>
            <p:ph type="body" sz="quarter" idx="10"/>
          </p:nvPr>
        </p:nvSpPr>
        <p:spPr>
          <a:no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457200" indent="-457200">
              <a:spcBef>
                <a:spcPts val="600"/>
              </a:spcBef>
              <a:buClr>
                <a:schemeClr val="tx1">
                  <a:lumMod val="50000"/>
                  <a:lumOff val="50000"/>
                </a:schemeClr>
              </a:buClr>
              <a:buSzPct val="100000"/>
              <a:buFont typeface="Arial" pitchFamily="34" charset="0"/>
              <a:buChar char="•"/>
            </a:pPr>
            <a:r>
              <a:rPr lang="en-US" sz="2700" dirty="0"/>
              <a:t>Long run: prices are flexible, output and employment are always at their natural rates, and the classical theory </a:t>
            </a:r>
            <a:r>
              <a:rPr lang="en-US" sz="2700" dirty="0" smtClean="0"/>
              <a:t>applies.</a:t>
            </a:r>
            <a:br>
              <a:rPr lang="en-US" sz="2700" dirty="0" smtClean="0"/>
            </a:br>
            <a:r>
              <a:rPr lang="en-US" sz="2700" dirty="0" smtClean="0"/>
              <a:t>Short </a:t>
            </a:r>
            <a:r>
              <a:rPr lang="en-US" sz="2700" dirty="0"/>
              <a:t>run:  prices are sticky, shocks can push output and employment away from their natural rates</a:t>
            </a:r>
            <a:r>
              <a:rPr lang="en-US" sz="2700" dirty="0" smtClean="0"/>
              <a:t>.</a:t>
            </a:r>
            <a:endParaRPr lang="en-US" sz="2700" dirty="0"/>
          </a:p>
          <a:p>
            <a:pPr marL="457200" indent="-457200">
              <a:spcBef>
                <a:spcPts val="600"/>
              </a:spcBef>
              <a:buClr>
                <a:schemeClr val="tx1">
                  <a:lumMod val="50000"/>
                  <a:lumOff val="50000"/>
                </a:schemeClr>
              </a:buClr>
              <a:buSzPct val="100000"/>
              <a:buFont typeface="Arial" pitchFamily="34" charset="0"/>
              <a:buChar char="•"/>
            </a:pPr>
            <a:r>
              <a:rPr lang="en-US" sz="2700" dirty="0"/>
              <a:t>Aggregate demand and </a:t>
            </a:r>
            <a:r>
              <a:rPr lang="en-US" sz="2700" dirty="0" smtClean="0"/>
              <a:t>supply: a </a:t>
            </a:r>
            <a:r>
              <a:rPr lang="en-US" sz="2700" dirty="0"/>
              <a:t>framework to analyze economic fluctuations</a:t>
            </a:r>
          </a:p>
        </p:txBody>
      </p:sp>
    </p:spTree>
    <p:extLst>
      <p:ext uri="{BB962C8B-B14F-4D97-AF65-F5344CB8AC3E}">
        <p14:creationId xmlns:p14="http://schemas.microsoft.com/office/powerpoint/2010/main" val="1342044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2</a:t>
            </a:r>
          </a:p>
        </p:txBody>
      </p:sp>
      <p:sp>
        <p:nvSpPr>
          <p:cNvPr id="3" name="Content Placeholder 2"/>
          <p:cNvSpPr>
            <a:spLocks noGrp="1"/>
          </p:cNvSpPr>
          <p:nvPr>
            <p:ph type="body" sz="quarter" idx="10"/>
          </p:nvPr>
        </p:nvSpPr>
        <p:spPr>
          <a:no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457200" indent="-457200">
              <a:spcBef>
                <a:spcPts val="600"/>
              </a:spcBef>
              <a:buClr>
                <a:schemeClr val="tx1">
                  <a:lumMod val="50000"/>
                  <a:lumOff val="50000"/>
                </a:schemeClr>
              </a:buClr>
              <a:buSzPct val="100000"/>
              <a:buFont typeface="Arial" panose="020B0604020202020204" pitchFamily="34" charset="0"/>
              <a:buChar char="•"/>
            </a:pPr>
            <a:r>
              <a:rPr lang="en-US" sz="2700" dirty="0"/>
              <a:t>The aggregate demand curve slopes downward.</a:t>
            </a:r>
          </a:p>
          <a:p>
            <a:pPr marL="457200" indent="-457200">
              <a:spcBef>
                <a:spcPts val="600"/>
              </a:spcBef>
              <a:buClr>
                <a:schemeClr val="tx1">
                  <a:lumMod val="50000"/>
                  <a:lumOff val="50000"/>
                </a:schemeClr>
              </a:buClr>
              <a:buSzPct val="100000"/>
              <a:buFont typeface="Arial" panose="020B0604020202020204" pitchFamily="34" charset="0"/>
              <a:buChar char="•"/>
            </a:pPr>
            <a:r>
              <a:rPr lang="en-US" sz="2700" dirty="0"/>
              <a:t>The long-run aggregate supply curve is vertical because output depends on technology and factor supplies but not prices.</a:t>
            </a:r>
          </a:p>
          <a:p>
            <a:pPr marL="457200" indent="-457200">
              <a:spcBef>
                <a:spcPts val="600"/>
              </a:spcBef>
              <a:buClr>
                <a:schemeClr val="tx1">
                  <a:lumMod val="50000"/>
                  <a:lumOff val="50000"/>
                </a:schemeClr>
              </a:buClr>
              <a:buSzPct val="100000"/>
              <a:buFont typeface="Arial" panose="020B0604020202020204" pitchFamily="34" charset="0"/>
              <a:buChar char="•"/>
            </a:pPr>
            <a:r>
              <a:rPr lang="en-US" sz="2700" dirty="0"/>
              <a:t>The short-run aggregate supply curve is horizontal because prices are sticky at predetermined levels.</a:t>
            </a:r>
          </a:p>
        </p:txBody>
      </p:sp>
    </p:spTree>
    <p:extLst>
      <p:ext uri="{BB962C8B-B14F-4D97-AF65-F5344CB8AC3E}">
        <p14:creationId xmlns:p14="http://schemas.microsoft.com/office/powerpoint/2010/main" val="153622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33795"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Growth rates of real GDP, consumption</a:t>
            </a:r>
          </a:p>
        </p:txBody>
      </p:sp>
      <p:pic>
        <p:nvPicPr>
          <p:cNvPr id="7" name="Picture Placeholder 2" descr="This line graph depicts the rises and falls in the Real GDP growth rate based on percentage change from the prior four quarters over a forty year history. Recession periods are noted as well. This line graph depicts real GDP growth in the United States across a 40-year history. The Y axis is the percentage change from four quarters earlier, from -6 to 10.  The X axis lists the years from 1970 to 2010 in 5-year intervals. A horizontal line for average growth rate runs from the 3 percent mark on the Y axis. The line represents the average growth rates. The table presents the approximate results. The data in the table are shown below-&#10;Row 1: Year, 1970; Percentage change from four quarters earlier, 0.5;&#10;Row 2: Year, 1975; Percentage change from four quarters earlier, -2;&#10;Row 3: Year, 1980; Percentage change from four quarters earlier, -1;&#10;Row 4: Year, 1985; Percentage change from four quarters earlier, 9;&#10;Row 5: Year, 1990; Percentage change from four quarters earlier, 1;&#10;Row 6: Year, 1995; Percentage change from four quarters earlier, 2.5;&#10;Row 7: Year, 2000; Percentage change from four quarters earlier, 5;&#10;Row 8: Year, 2005; Percentage change from four quarters earlier, 4.5;&#10;Row 9: Year, 2010; Percentage change from four quarters earlier, 0;&#10;Seven recession periods were noted on this graph. This table lists the years and the changes in the real GDP growth rate from start to finish of each recession.&#10;Row 1: Recession years, 1969-1971; Real growth rate percentage changes from start to finish of recession, .5 to 0;&#10;Row 2: Recession years, 1974-1975; Real growth rate percentage changes from start to finish of recession, 1 to -2;&#10;Row 3: Recession years, 1980; Real growth rate percentage changes from start to finish of recession, 2 to -1;&#10;Row 4: Recession years, 1981-1983; Real growth rate percentage changes from start to finish of recession, 4 to -2;&#10;Row 5: Recession years, 1991; Real growth rate percentage changes from start to finish of recession, 3 to -1;&#10;Row 6: Recession years, 2001; Real growth rate percentage changes from start to finish of recession, 2 to 0;&#10;Row 7: Recession years, 2008-2010; Real growth rate percentage changes from start to finish of recession, 2.5 to -4;                                                                                                 There are significant rises and falls in the real GDP growth rate throughout this 40-year history."/>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497179" y="1179102"/>
            <a:ext cx="8153636" cy="46650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8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spc="800" dirty="0">
                <a:solidFill>
                  <a:srgbClr val="0E5229"/>
                </a:solidFill>
                <a:latin typeface="Tahoma" pitchFamily="34" charset="0"/>
                <a:ea typeface="Tahoma" pitchFamily="34" charset="0"/>
                <a:cs typeface="Tahoma" pitchFamily="34" charset="0"/>
              </a:rPr>
              <a:t>CHAPTER SUMMARY, PART 3</a:t>
            </a:r>
          </a:p>
        </p:txBody>
      </p:sp>
      <p:sp>
        <p:nvSpPr>
          <p:cNvPr id="3" name="Content Placeholder 2"/>
          <p:cNvSpPr>
            <a:spLocks noGrp="1"/>
          </p:cNvSpPr>
          <p:nvPr>
            <p:ph type="body" sz="quarter" idx="10"/>
          </p:nvPr>
        </p:nvSpPr>
        <p:spPr>
          <a:no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pPr marL="457200" indent="-457200">
              <a:spcBef>
                <a:spcPts val="600"/>
              </a:spcBef>
              <a:buClr>
                <a:schemeClr val="tx1">
                  <a:lumMod val="50000"/>
                  <a:lumOff val="50000"/>
                </a:schemeClr>
              </a:buClr>
              <a:buSzPct val="100000"/>
              <a:buFont typeface="Arial" panose="020B0604020202020204" pitchFamily="34" charset="0"/>
              <a:buChar char="•"/>
            </a:pPr>
            <a:r>
              <a:rPr lang="en-US" sz="2700" dirty="0"/>
              <a:t>Shocks to aggregate demand and supply cause fluctuations in GDP and employment in the short run.</a:t>
            </a:r>
          </a:p>
          <a:p>
            <a:pPr marL="457200" indent="-457200">
              <a:spcBef>
                <a:spcPts val="600"/>
              </a:spcBef>
              <a:buClr>
                <a:schemeClr val="tx1">
                  <a:lumMod val="50000"/>
                  <a:lumOff val="50000"/>
                </a:schemeClr>
              </a:buClr>
              <a:buSzPct val="100000"/>
              <a:buFont typeface="Arial" panose="020B0604020202020204" pitchFamily="34" charset="0"/>
              <a:buChar char="•"/>
            </a:pPr>
            <a:r>
              <a:rPr lang="en-US" sz="2700" dirty="0"/>
              <a:t>The Fed can attempt to stabilize the economy with monetary policy.</a:t>
            </a:r>
          </a:p>
        </p:txBody>
      </p:sp>
    </p:spTree>
    <p:extLst>
      <p:ext uri="{BB962C8B-B14F-4D97-AF65-F5344CB8AC3E}">
        <p14:creationId xmlns:p14="http://schemas.microsoft.com/office/powerpoint/2010/main" val="1073550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33795"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Growth rates of real GDP, consump., investment</a:t>
            </a:r>
          </a:p>
        </p:txBody>
      </p:sp>
      <p:sp>
        <p:nvSpPr>
          <p:cNvPr id="2" name="Content Placeholder 1"/>
          <p:cNvSpPr>
            <a:spLocks noGrp="1"/>
          </p:cNvSpPr>
          <p:nvPr>
            <p:ph type="body" sz="quarter" idx="10"/>
          </p:nvPr>
        </p:nvSpPr>
        <p:spPr>
          <a:xfrm>
            <a:off x="323298" y="1276350"/>
            <a:ext cx="2000802" cy="1714500"/>
          </a:xfrm>
        </p:spPr>
        <p:txBody>
          <a:bodyPr/>
          <a:lstStyle/>
          <a:p>
            <a:r>
              <a:rPr lang="en-US" dirty="0"/>
              <a:t>Percent change from 4 quarters </a:t>
            </a:r>
            <a:r>
              <a:rPr lang="en-US" dirty="0" smtClean="0"/>
              <a:t>earlier</a:t>
            </a:r>
            <a:endParaRPr lang="en-US" dirty="0"/>
          </a:p>
        </p:txBody>
      </p:sp>
      <p:pic>
        <p:nvPicPr>
          <p:cNvPr id="13" name="Picture 2" descr="This chart has a Y axis labeled Percent Change from 4 Quarters Earlier and goes from -30 to 40 in increments of 10. The X axis goes from 1970 to 2015 in 5-year increments. The line is varied throughout the years."/>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2191999" y="1224733"/>
            <a:ext cx="6317659" cy="4850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8975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33795"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Unemployment</a:t>
            </a:r>
          </a:p>
        </p:txBody>
      </p:sp>
      <p:pic>
        <p:nvPicPr>
          <p:cNvPr id="7" name="Picture 2" descr="This line graph depicts the rises and falls in the unemployment rate based on percentage change from the prior four quarters over a forty year history. Recession periods are noted as well. This line graph depicts the unemployment rate in the United States across a 40-year history. The Y axis is the percentage of the labor force from 0 to 12.  The X axis lists the years from 1970 to 2010 in 5-year intervals. The line represents the unemployment rate. The table presents the approximate results.&#10;Row 1: Year, 1970; Percentage of the labor force, 4&#10;Row 2: Year, 1975; Percentage of the labor force, 6&#10;Row 3: Year, 1980; Percentage of the labor force, 7.5&#10;Row 4: Year, 1985; Percentage of the labor force, 7&#10;Row 5: Year, 1990; Percentage of the labor force, 6&#10;Row 6: Year, 1995; Percentage of the labor force, 5.75&#10;Row 7: Year, 2000; Percentage of the labor force, 4&#10;Row 8: Year, 2005; Percentage of the labor force, 5.75&#10;Row 9: Year, 2010; Percentage of the labor force, 10&#10;Seven recession periods were noted on this graph. This table lists the years and the changes in the unemployment rate from start to finish of each recession. Row 1: Recession years, 1969-1971; Percentage of labor force, 4 to 6&#10;Row 2: Recession years, 1974-1975; Percentage of labor force, 5.5 to 9.5&#10;Row 3: Recession years, 1980; Percentage of labor force, 6 to 8&#10;Row 4: Recession years, 1981-1983; Percentage of labor force, 8 to 11&#10;Row 5: Recession years, 1991; Percentage of labor force, 6 to 7&#10;Row 6: Recession years, 2001; Percentage of labor force, 4 to 6&#10;Row 7: Recession years, 2008-2010; Percentage of labor force, 4.25 to 10&#10;There are significant rises and falls in the consumption growth rate throughout this 40-year history. The period of least fluctuation was between 1990 and 2000."/>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735686" y="1223950"/>
            <a:ext cx="7636999" cy="49258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3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0E5229"/>
            </a:gs>
            <a:gs pos="0">
              <a:srgbClr val="043333"/>
            </a:gs>
          </a:gsLst>
          <a:lin ang="5400000" scaled="1"/>
        </a:gradFill>
        <a:effectLst/>
      </p:bgPr>
    </p:bg>
    <p:spTree>
      <p:nvGrpSpPr>
        <p:cNvPr id="1" name=""/>
        <p:cNvGrpSpPr/>
        <p:nvPr/>
      </p:nvGrpSpPr>
      <p:grpSpPr>
        <a:xfrm>
          <a:off x="0" y="0"/>
          <a:ext cx="0" cy="0"/>
          <a:chOff x="0" y="0"/>
          <a:chExt cx="0" cy="0"/>
        </a:xfrm>
      </p:grpSpPr>
      <p:sp>
        <p:nvSpPr>
          <p:cNvPr id="1031" name="Title 1"/>
          <p:cNvSpPr>
            <a:spLocks noGrp="1"/>
          </p:cNvSpPr>
          <p:nvPr>
            <p:ph type="title"/>
          </p:nvPr>
        </p:nvSpPr>
        <p:spPr>
          <a:noFill/>
          <a:ln>
            <a:noFill/>
          </a:ln>
        </p:spPr>
        <p:txBody>
          <a:bodyPr vert="horz" wrap="square" lIns="91440" tIns="45720" rIns="91440" bIns="45720" numCol="1" anchor="t" anchorCtr="0" compatLnSpc="1">
            <a:prstTxWarp prst="textNoShape">
              <a:avLst/>
            </a:prstTxWarp>
          </a:bodyPr>
          <a:lstStyle/>
          <a:p>
            <a:r>
              <a:rPr lang="en-US" dirty="0"/>
              <a:t>Okun’s law</a:t>
            </a:r>
          </a:p>
        </p:txBody>
      </p:sp>
      <p:pic>
        <p:nvPicPr>
          <p:cNvPr id="7" name="Picture 2" descr="This is a scatterplot to illustrate Okun's Law. This is a scatterplot graph that illustrates Okun’s Law. The Y axis is the percentage change in the real GDP from -3 to 10 . The X axis is change in the unemployment rate percentage from -3 to 4. The table presents the approximate results.&#10;Row 1: Year, 1951; Percentage change in real GDP, 8.5; Change in unemployment rate, -2.1.&#10;Row 2: Year, 1963; Percentage change in real GDP, 4.8; Change in unemployment rate, 0.&#10;Row 3: Year, 1966; Percentage change in real GDP, 5.5; Change in unemployment rate, -1.&#10;Row 4: Year, 1971; Percentage change in real GDP, 3; Change in unemployment rate, 1.2.&#10;Row 5: Year, 1975; Percentage change in real GDP, -0.1; Change in unemployment rate, 2.9.&#10;Row 6: Year, 1982; Percentage change in real GDP, -2; Change in unemployment rate, 2.2.&#10;Row 7: Year, 1984; Percentage change in real GDP, 7; Change in unemployment rate, -2.&#10;Row 8: Year, 1987; Percentage change in real GDP, -0.8; Change in unemployment rate, 3.5.&#10;Row 9: Year, 1991; Percentage change in real GDP, -0.1; Change in unemployment rate, 1.25.&#10;Row 10: Year, 2001; Percentage change in real GDP, 1; Change in unemployment rate, 0.75.&#10;Row 11: Year, 2003; Percentage change in real GDP, 3; Change in unemployment rate, 0.5.&#10;Row 12: Year, 2008; Percentage change in real GDP, -0.2; Change in unemployment rate, 1.22.&#10;Row 13: Year, 2009; Percentage change in real GDP, -2.2; Change in unemployment rate, 3.5.&#10;Row 14: Year, 2010; Percentage change in real GDP, 2; Change in unemployment rate, 0.25.&#10;Row 15: Year, 2011; Percentage change in real GDP, 1.5; Change in unemployment rate, -0.75.&#10;Row 16: Year, 2012; Percentage change in real GDP, 2.1; Change in unemployment rate, -1.&#10;Row 17: Year, 2013; Percentage change in real GDP, 2; Change in unemployment rate, -0.75."/>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tretch>
            <a:fillRect/>
          </a:stretch>
        </p:blipFill>
        <p:spPr bwMode="auto">
          <a:xfrm>
            <a:off x="516849" y="1242865"/>
            <a:ext cx="8072907" cy="44689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119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Index of leading economic indicators</a:t>
            </a:r>
            <a:endParaRPr lang="en-US" dirty="0"/>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Published monthly by the Conference Board.</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Aims to forecast changes in economic </a:t>
            </a:r>
            <a:r>
              <a:rPr lang="en-US" dirty="0" smtClean="0">
                <a:latin typeface="Arial" panose="020B0604020202020204" pitchFamily="34" charset="0"/>
                <a:cs typeface="Arial" panose="020B0604020202020204" pitchFamily="34" charset="0"/>
              </a:rPr>
              <a:t>activity 6–9 </a:t>
            </a:r>
            <a:r>
              <a:rPr lang="en-US" dirty="0">
                <a:latin typeface="Arial" panose="020B0604020202020204" pitchFamily="34" charset="0"/>
                <a:cs typeface="Arial" panose="020B0604020202020204" pitchFamily="34" charset="0"/>
              </a:rPr>
              <a:t>months into the future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Used in planning by businesses and government, despite not being a perfect predictor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4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A85232"/>
                </a:solidFill>
              </a:rPr>
              <a:t>Components of the LEI index</a:t>
            </a:r>
            <a:endParaRPr lang="en-US" dirty="0"/>
          </a:p>
        </p:txBody>
      </p:sp>
      <p:sp>
        <p:nvSpPr>
          <p:cNvPr id="5" name="Content Placeholder 4"/>
          <p:cNvSpPr>
            <a:spLocks noGrp="1"/>
          </p:cNvSpPr>
          <p:nvPr>
            <p:ph type="body" sz="quarter" idx="10"/>
          </p:nvPr>
        </p:nvSpPr>
        <p:spPr/>
        <p:txBody>
          <a:bodyPr/>
          <a:lstStyle/>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Average workweek in manufacturing</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Initial weekly claims for unemployment insurance</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New orders for consumer goods and materials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New orders, nondefense capital goods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ISM new orders index</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New building permits issued</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Index of stock prices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Lending credit index</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Yield spread (10-year minus 3-month) on Treasuries</a:t>
            </a:r>
          </a:p>
          <a:p>
            <a:pPr marL="342900" indent="-342900">
              <a:spcBef>
                <a:spcPts val="600"/>
              </a:spcBef>
              <a:buClr>
                <a:schemeClr val="tx1"/>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Index of consumer </a:t>
            </a:r>
            <a:r>
              <a:rPr lang="en-US" dirty="0" smtClean="0">
                <a:latin typeface="Arial" panose="020B0604020202020204" pitchFamily="34" charset="0"/>
                <a:cs typeface="Arial" panose="020B0604020202020204" pitchFamily="34" charset="0"/>
              </a:rPr>
              <a:t>expectations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7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plate">
  <a:themeElements>
    <a:clrScheme name="Siegle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id="{FA3B88C8-922C-4696-B2FB-A6EA8F51BB86}" vid="{137859DA-54B3-48D7-89F4-0E799085298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w:document xmlns:w="http://schemas.openxmlformats.org/wordprocessingml/2006/main">
  <RequestId>e9c14cfc-fef6-49e8-83ba-40c02b01c4a1</RequestId>
  <RequestDate>2/10/2021 10:28:48 AM</RequestDate>
</w:document>
</file>

<file path=docProps/app.xml><?xml version="1.0" encoding="utf-8"?>
<Properties xmlns="http://schemas.openxmlformats.org/officeDocument/2006/extended-properties" xmlns:vt="http://schemas.openxmlformats.org/officeDocument/2006/docPropsVTypes">
  <Template>Template</Template>
  <TotalTime>4060</TotalTime>
  <Words>4245</Words>
  <Application>Microsoft Office PowerPoint</Application>
  <PresentationFormat>On-screen Show (4:3)</PresentationFormat>
  <Paragraphs>304</Paragraphs>
  <Slides>40</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Arial Narrow</vt:lpstr>
      <vt:lpstr>Calibri</vt:lpstr>
      <vt:lpstr>Symbol</vt:lpstr>
      <vt:lpstr>Tahoma</vt:lpstr>
      <vt:lpstr>Wingdings</vt:lpstr>
      <vt:lpstr>Template</vt:lpstr>
      <vt:lpstr>Equation</vt:lpstr>
      <vt:lpstr>Introduction to Economic Fluctuations</vt:lpstr>
      <vt:lpstr>IN THIS CHAPTER, YOU WILL LEARN:</vt:lpstr>
      <vt:lpstr>Facts about the business cycle</vt:lpstr>
      <vt:lpstr>Growth rates of real GDP, consumption</vt:lpstr>
      <vt:lpstr>Growth rates of real GDP, consump., investment</vt:lpstr>
      <vt:lpstr>Unemployment</vt:lpstr>
      <vt:lpstr>Okun’s law</vt:lpstr>
      <vt:lpstr>Index of leading economic indicators</vt:lpstr>
      <vt:lpstr>Components of the LEI index</vt:lpstr>
      <vt:lpstr>Index of leading economic indicators, 1970–2012</vt:lpstr>
      <vt:lpstr>Time horizons in macroeconomics</vt:lpstr>
      <vt:lpstr>Recap of classical macro theory (Chapters 3-9)</vt:lpstr>
      <vt:lpstr>When prices are sticky</vt:lpstr>
      <vt:lpstr>The model of aggregate demand and supply</vt:lpstr>
      <vt:lpstr>Aggregate demand</vt:lpstr>
      <vt:lpstr>The quantity equation as aggregate demand</vt:lpstr>
      <vt:lpstr>The downward-sloping AD curve</vt:lpstr>
      <vt:lpstr>Shifting the AD curve</vt:lpstr>
      <vt:lpstr>Aggregate supply in the long run</vt:lpstr>
      <vt:lpstr>The long-run aggregate supply curve</vt:lpstr>
      <vt:lpstr>Long-run effects of an increase in M</vt:lpstr>
      <vt:lpstr>Aggregate supply in the short run</vt:lpstr>
      <vt:lpstr>The short-run aggregate supply curve</vt:lpstr>
      <vt:lpstr>Short-run effects of an increase in M</vt:lpstr>
      <vt:lpstr>From the short run to the long run</vt:lpstr>
      <vt:lpstr>The short- and long-run effects of ΔM &gt; 0</vt:lpstr>
      <vt:lpstr>How shocking!</vt:lpstr>
      <vt:lpstr>The effects of a negative demand shock</vt:lpstr>
      <vt:lpstr>Supply shocks</vt:lpstr>
      <vt:lpstr>CASE STUDY: The 1970s oil shocks, part 1</vt:lpstr>
      <vt:lpstr>CASE STUDY: The 1970s oil shocks, part 2</vt:lpstr>
      <vt:lpstr>CASE STUDY: The 1970s oil shocks, part 3</vt:lpstr>
      <vt:lpstr>CASE STUDY: The 1970s oil shocks, part 4</vt:lpstr>
      <vt:lpstr>CASE STUDY: The 1980s oil shocks</vt:lpstr>
      <vt:lpstr>Stabilization policy</vt:lpstr>
      <vt:lpstr>Stabilizing output with monetary policy, part 1</vt:lpstr>
      <vt:lpstr>Stabilizing output with monetary policy, part 2</vt:lpstr>
      <vt:lpstr>CHAPTER SUMMARY, PART 1</vt:lpstr>
      <vt:lpstr>CHAPTER SUMMARY, PART 2</vt:lpstr>
      <vt:lpstr>CHAPTER SUMMARY, PART 3</vt:lpstr>
    </vt:vector>
  </TitlesOfParts>
  <Company>UNLV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Introduction to Economic Fluctuations</dc:title>
  <dc:creator>Mankiw</dc:creator>
  <cp:lastModifiedBy>CD</cp:lastModifiedBy>
  <cp:revision>384</cp:revision>
  <dcterms:created xsi:type="dcterms:W3CDTF">2006-04-29T00:50:43Z</dcterms:created>
  <dcterms:modified xsi:type="dcterms:W3CDTF">2018-10-19T16:11:16Z</dcterms:modified>
</cp:coreProperties>
</file>