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2" r:id="rId1"/>
  </p:sldMasterIdLst>
  <p:notesMasterIdLst>
    <p:notesMasterId r:id="rId48"/>
  </p:notesMasterIdLst>
  <p:sldIdLst>
    <p:sldId id="501" r:id="rId2"/>
    <p:sldId id="502" r:id="rId3"/>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89" r:id="rId19"/>
    <p:sldId id="496" r:id="rId20"/>
    <p:sldId id="425" r:id="rId21"/>
    <p:sldId id="426" r:id="rId22"/>
    <p:sldId id="427" r:id="rId23"/>
    <p:sldId id="429" r:id="rId24"/>
    <p:sldId id="430" r:id="rId25"/>
    <p:sldId id="497" r:id="rId26"/>
    <p:sldId id="498" r:id="rId27"/>
    <p:sldId id="433" r:id="rId28"/>
    <p:sldId id="434" r:id="rId29"/>
    <p:sldId id="435" r:id="rId30"/>
    <p:sldId id="436" r:id="rId31"/>
    <p:sldId id="437" r:id="rId32"/>
    <p:sldId id="438" r:id="rId33"/>
    <p:sldId id="439" r:id="rId34"/>
    <p:sldId id="440" r:id="rId35"/>
    <p:sldId id="441" r:id="rId36"/>
    <p:sldId id="428" r:id="rId37"/>
    <p:sldId id="442" r:id="rId38"/>
    <p:sldId id="443" r:id="rId39"/>
    <p:sldId id="499" r:id="rId40"/>
    <p:sldId id="500" r:id="rId41"/>
    <p:sldId id="446" r:id="rId42"/>
    <p:sldId id="447" r:id="rId43"/>
    <p:sldId id="448" r:id="rId44"/>
    <p:sldId id="378" r:id="rId45"/>
    <p:sldId id="406" r:id="rId46"/>
    <p:sldId id="4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4" clrIdx="0">
    <p:extLst/>
  </p:cmAuthor>
  <p:cmAuthor id="2" name="kitty wilson" initials="kw" lastIdx="5" clrIdx="1">
    <p:extLst>
      <p:ext uri="{19B8F6BF-5375-455C-9EA6-DF929625EA0E}">
        <p15:presenceInfo xmlns:p15="http://schemas.microsoft.com/office/powerpoint/2012/main" userId="9f215fe52c276b11" providerId="Windows Live"/>
      </p:ext>
    </p:extLst>
  </p:cmAuthor>
  <p:cmAuthor id="3" name="kim welsh" initials="kw" lastIdx="1" clrIdx="2">
    <p:extLst>
      <p:ext uri="{19B8F6BF-5375-455C-9EA6-DF929625EA0E}">
        <p15:presenceInfo xmlns:p15="http://schemas.microsoft.com/office/powerpoint/2012/main"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43333"/>
    <a:srgbClr val="C9D6E5"/>
    <a:srgbClr val="0E5229"/>
    <a:srgbClr val="198A46"/>
    <a:srgbClr val="22B35B"/>
    <a:srgbClr val="00006E"/>
    <a:srgbClr val="FFEAD5"/>
    <a:srgbClr val="E41F07"/>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9" autoAdjust="0"/>
    <p:restoredTop sz="86501" autoAdjust="0"/>
  </p:normalViewPr>
  <p:slideViewPr>
    <p:cSldViewPr snapToGrid="0">
      <p:cViewPr varScale="1">
        <p:scale>
          <a:sx n="96" d="100"/>
          <a:sy n="96" d="100"/>
        </p:scale>
        <p:origin x="780" y="90"/>
      </p:cViewPr>
      <p:guideLst>
        <p:guide orient="horz" pos="3172"/>
        <p:guide pos="4969"/>
      </p:guideLst>
    </p:cSldViewPr>
  </p:slideViewPr>
  <p:outlineViewPr>
    <p:cViewPr>
      <p:scale>
        <a:sx n="33" d="100"/>
        <a:sy n="33" d="100"/>
      </p:scale>
      <p:origin x="0" y="1959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384" y="1760"/>
      </p:cViewPr>
      <p:guideLst>
        <p:guide orient="horz" pos="2880"/>
        <p:guide pos="2160"/>
      </p:guideLst>
    </p:cSldViewPr>
  </p:notesViewPr>
  <p:gridSpacing cx="45720" cy="4572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presProps" Target="presProps.xml" Id="rId50"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tableStyles" Target="tableStyles.xml" Id="rId53"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commentAuthors" Target="commentAuthors.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theme" Target="theme/theme1.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notesMaster" Target="notesMasters/notesMaster1.xml" Id="rId48" /><Relationship Type="http://schemas.openxmlformats.org/officeDocument/2006/relationships/slide" Target="slides/slide7.xml" Id="rId8" /><Relationship Type="http://schemas.openxmlformats.org/officeDocument/2006/relationships/viewProps" Target="viewProps.xml" Id="rId51" /><Relationship Type="http://schemas.openxmlformats.org/officeDocument/2006/relationships/customXml" Target="/customXML/item.xml" Id="Rafa797bddb61411f"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chapter builds the </a:t>
            </a:r>
            <a:r>
              <a:rPr lang="en-US" sz="1200" i="1" dirty="0" smtClean="0"/>
              <a:t>IS–LM </a:t>
            </a:r>
            <a:r>
              <a:rPr lang="en-US" sz="1200" dirty="0" smtClean="0"/>
              <a:t>model, which Chapter 12 will use extensively to analyze the effects of policies and economic shocks.  </a:t>
            </a:r>
          </a:p>
          <a:p>
            <a:endParaRPr lang="en-US" sz="1200" dirty="0" smtClean="0"/>
          </a:p>
          <a:p>
            <a:r>
              <a:rPr lang="en-US" sz="1200" dirty="0" smtClean="0"/>
              <a:t>This chapter also introduces students to the Keynesian cross and liquidity preference models, which underlie the </a:t>
            </a:r>
            <a:r>
              <a:rPr lang="en-US" sz="1200" i="1" dirty="0" smtClean="0"/>
              <a:t>IS</a:t>
            </a:r>
            <a:r>
              <a:rPr lang="en-US" sz="1200" dirty="0" smtClean="0"/>
              <a:t> curve and </a:t>
            </a:r>
            <a:r>
              <a:rPr lang="en-US" sz="1200" i="1" dirty="0" smtClean="0"/>
              <a:t>LM</a:t>
            </a:r>
            <a:r>
              <a:rPr lang="en-US" sz="1200" dirty="0" smtClean="0"/>
              <a:t> curve, respectively.</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4264426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073100-E35B-4E23-8F8A-68C17C902ED2}" type="slidenum">
              <a:rPr lang="en-US" smtClean="0"/>
              <a:pPr>
                <a:defRPr/>
              </a:pPr>
              <a:t>9</a:t>
            </a:fld>
            <a:endParaRPr lang="en-US" dirty="0"/>
          </a:p>
        </p:txBody>
      </p:sp>
      <p:sp>
        <p:nvSpPr>
          <p:cNvPr id="70659" name="Rectangle 2"/>
          <p:cNvSpPr>
            <a:spLocks noGrp="1" noRot="1" noChangeAspect="1" noChangeArrowheads="1" noTextEdit="1"/>
          </p:cNvSpPr>
          <p:nvPr>
            <p:ph type="sldImg"/>
          </p:nvPr>
        </p:nvSpPr>
        <p:spPr>
          <a:xfrm>
            <a:off x="1558925" y="650875"/>
            <a:ext cx="3748088" cy="2811463"/>
          </a:xfrm>
          <a:ln/>
        </p:spPr>
      </p:sp>
      <p:sp>
        <p:nvSpPr>
          <p:cNvPr id="70660" name="Rectangle 3"/>
          <p:cNvSpPr>
            <a:spLocks noGrp="1" noChangeArrowheads="1"/>
          </p:cNvSpPr>
          <p:nvPr>
            <p:ph type="body" idx="1"/>
          </p:nvPr>
        </p:nvSpPr>
        <p:spPr>
          <a:xfrm>
            <a:off x="914400" y="3859619"/>
            <a:ext cx="5029200" cy="45985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ym typeface="Symbol" pitchFamily="18" charset="2"/>
            </a:endParaRPr>
          </a:p>
        </p:txBody>
      </p:sp>
    </p:spTree>
    <p:extLst>
      <p:ext uri="{BB962C8B-B14F-4D97-AF65-F5344CB8AC3E}">
        <p14:creationId xmlns:p14="http://schemas.microsoft.com/office/powerpoint/2010/main" val="92242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276D9C-C104-4FFE-817A-E58092474506}" type="slidenum">
              <a:rPr lang="en-US"/>
              <a:pPr>
                <a:defRPr/>
              </a:pPr>
              <a:t>10</a:t>
            </a:fld>
            <a:endParaRPr lang="en-US" dirty="0"/>
          </a:p>
        </p:txBody>
      </p:sp>
      <p:sp>
        <p:nvSpPr>
          <p:cNvPr id="71683" name="Rectangle 2"/>
          <p:cNvSpPr>
            <a:spLocks noGrp="1" noRot="1" noChangeAspect="1" noChangeArrowheads="1" noTextEdit="1"/>
          </p:cNvSpPr>
          <p:nvPr>
            <p:ph type="sldImg"/>
          </p:nvPr>
        </p:nvSpPr>
        <p:spPr>
          <a:xfrm>
            <a:off x="1558925" y="650875"/>
            <a:ext cx="3748088" cy="2811463"/>
          </a:xfrm>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4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7623EE-F844-4213-BCE2-C3F459B97CBA}" type="slidenum">
              <a:rPr lang="en-US"/>
              <a:pPr>
                <a:defRPr/>
              </a:pPr>
              <a:t>11</a:t>
            </a:fld>
            <a:endParaRPr lang="en-US" dirty="0"/>
          </a:p>
        </p:txBody>
      </p:sp>
      <p:sp>
        <p:nvSpPr>
          <p:cNvPr id="72707" name="Rectangle 2"/>
          <p:cNvSpPr>
            <a:spLocks noGrp="1" noRot="1" noChangeAspect="1" noChangeArrowheads="1" noTextEdit="1"/>
          </p:cNvSpPr>
          <p:nvPr>
            <p:ph type="sldImg"/>
          </p:nvPr>
        </p:nvSpPr>
        <p:spPr>
          <a:xfrm>
            <a:off x="1558925" y="650875"/>
            <a:ext cx="3748088" cy="2811463"/>
          </a:xfrm>
          <a:ln/>
        </p:spPr>
      </p:sp>
      <p:sp>
        <p:nvSpPr>
          <p:cNvPr id="72708" name="Rectangle 3"/>
          <p:cNvSpPr>
            <a:spLocks noGrp="1" noChangeArrowheads="1"/>
          </p:cNvSpPr>
          <p:nvPr>
            <p:ph type="body" idx="1"/>
          </p:nvPr>
        </p:nvSpPr>
        <p:spPr>
          <a:xfrm>
            <a:off x="914400" y="3785191"/>
            <a:ext cx="5029200" cy="46730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textbook defines the multiplier as the increase in income resulting from a $1 increase in </a:t>
            </a:r>
            <a:r>
              <a:rPr lang="en-US" b="1" i="1" dirty="0"/>
              <a:t>G</a:t>
            </a:r>
            <a:r>
              <a:rPr lang="en-US" dirty="0"/>
              <a:t>.  </a:t>
            </a:r>
          </a:p>
          <a:p>
            <a:endParaRPr lang="en-US" dirty="0"/>
          </a:p>
          <a:p>
            <a:r>
              <a:rPr lang="en-US" dirty="0"/>
              <a:t>However, </a:t>
            </a:r>
            <a:r>
              <a:rPr lang="en-US" b="1" i="1" dirty="0"/>
              <a:t>G</a:t>
            </a:r>
            <a:r>
              <a:rPr lang="en-US" dirty="0"/>
              <a:t> is a real variable (as is </a:t>
            </a:r>
            <a:r>
              <a:rPr lang="en-US" b="1" i="1" dirty="0"/>
              <a:t>Y</a:t>
            </a:r>
            <a:r>
              <a:rPr lang="en-US" sz="900" b="1" i="1" dirty="0"/>
              <a:t> </a:t>
            </a:r>
            <a:r>
              <a:rPr lang="en-US" dirty="0"/>
              <a:t>).  </a:t>
            </a:r>
          </a:p>
          <a:p>
            <a:endParaRPr lang="en-US" dirty="0"/>
          </a:p>
          <a:p>
            <a:r>
              <a:rPr lang="en-US" dirty="0"/>
              <a:t>So, if you wish to be more precise, consider defining the multiplier as “the increase in income resulting from a one-unit increase in </a:t>
            </a:r>
            <a:r>
              <a:rPr lang="en-US" b="1" i="1" dirty="0"/>
              <a:t>G</a:t>
            </a:r>
            <a:r>
              <a:rPr lang="en-US" dirty="0"/>
              <a:t>.”  </a:t>
            </a:r>
          </a:p>
          <a:p>
            <a:endParaRPr lang="en-US" dirty="0"/>
          </a:p>
        </p:txBody>
      </p:sp>
    </p:spTree>
    <p:extLst>
      <p:ext uri="{BB962C8B-B14F-4D97-AF65-F5344CB8AC3E}">
        <p14:creationId xmlns:p14="http://schemas.microsoft.com/office/powerpoint/2010/main" val="292911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12402A-8E94-4073-8C80-4BD65EC88A8E}" type="slidenum">
              <a:rPr lang="en-US"/>
              <a:pPr>
                <a:defRPr/>
              </a:pPr>
              <a:t>12</a:t>
            </a:fld>
            <a:endParaRPr lang="en-US" dirty="0"/>
          </a:p>
        </p:txBody>
      </p:sp>
      <p:sp>
        <p:nvSpPr>
          <p:cNvPr id="73731" name="Rectangle 2"/>
          <p:cNvSpPr>
            <a:spLocks noGrp="1" noRot="1" noChangeAspect="1" noChangeArrowheads="1" noTextEdit="1"/>
          </p:cNvSpPr>
          <p:nvPr>
            <p:ph type="sldImg"/>
          </p:nvPr>
        </p:nvSpPr>
        <p:spPr>
          <a:xfrm>
            <a:off x="1358900" y="685800"/>
            <a:ext cx="4064000" cy="3048000"/>
          </a:xfrm>
          <a:ln/>
        </p:spPr>
      </p:sp>
      <p:sp>
        <p:nvSpPr>
          <p:cNvPr id="73732" name="Rectangle 3"/>
          <p:cNvSpPr>
            <a:spLocks noGrp="1" noChangeArrowheads="1"/>
          </p:cNvSpPr>
          <p:nvPr>
            <p:ph type="body" idx="1"/>
          </p:nvPr>
        </p:nvSpPr>
        <p:spPr>
          <a:xfrm>
            <a:off x="736270" y="3954483"/>
            <a:ext cx="5664529" cy="4503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Students are better able to understand this if given a more concrete example, which you can explain as you display the elements on this slide.  </a:t>
            </a:r>
          </a:p>
          <a:p>
            <a:endParaRPr lang="en-US" sz="1100" dirty="0"/>
          </a:p>
          <a:p>
            <a:r>
              <a:rPr lang="en-US" sz="1100" dirty="0"/>
              <a:t>For instance, suppose the government spends an additional $100 million on defense.  </a:t>
            </a:r>
            <a:br>
              <a:rPr lang="en-US" sz="1100" dirty="0"/>
            </a:br>
            <a:r>
              <a:rPr lang="en-US" sz="1100" dirty="0"/>
              <a:t>Then, the revenues of defense firms increase by $100 million, all of which becomes income to various groups: some of it is paid to the workers and engineers and managers, and the rest is profit paid as dividends to shareholders. Hence, total income rises $100 million (Δ</a:t>
            </a:r>
            <a:r>
              <a:rPr lang="en-US" sz="1100" b="1" i="1" dirty="0">
                <a:sym typeface="Symbol" pitchFamily="18" charset="2"/>
              </a:rPr>
              <a:t>Y</a:t>
            </a:r>
            <a:r>
              <a:rPr lang="en-US" sz="1100" dirty="0"/>
              <a:t> = $100 million = Δ</a:t>
            </a:r>
            <a:r>
              <a:rPr lang="en-US" sz="1100" b="1" i="1" dirty="0">
                <a:sym typeface="Symbol" pitchFamily="18" charset="2"/>
              </a:rPr>
              <a:t>G </a:t>
            </a:r>
            <a:r>
              <a:rPr lang="en-US" sz="1100" dirty="0">
                <a:sym typeface="Symbol" pitchFamily="18" charset="2"/>
              </a:rPr>
              <a:t>)</a:t>
            </a:r>
            <a:r>
              <a:rPr lang="en-US" sz="1100" dirty="0"/>
              <a:t>.  </a:t>
            </a:r>
          </a:p>
          <a:p>
            <a:r>
              <a:rPr lang="en-US" sz="1100" dirty="0"/>
              <a:t/>
            </a:r>
            <a:br>
              <a:rPr lang="en-US" sz="1100" dirty="0"/>
            </a:br>
            <a:r>
              <a:rPr lang="en-US" sz="1100" dirty="0"/>
              <a:t>The people whose income just rose by $100 million are also consumers, and they will spend the fraction </a:t>
            </a:r>
            <a:r>
              <a:rPr lang="en-US" sz="1100" i="1" dirty="0"/>
              <a:t>MPC</a:t>
            </a:r>
            <a:r>
              <a:rPr lang="en-US" sz="1100" dirty="0"/>
              <a:t> of this extra income.  </a:t>
            </a:r>
            <a:br>
              <a:rPr lang="en-US" sz="1100" dirty="0"/>
            </a:br>
            <a:endParaRPr lang="en-US" sz="1100" dirty="0"/>
          </a:p>
          <a:p>
            <a:r>
              <a:rPr lang="en-US" sz="1100" dirty="0"/>
              <a:t>Suppose </a:t>
            </a:r>
            <a:r>
              <a:rPr lang="en-US" sz="1100" i="1" dirty="0"/>
              <a:t>MPC</a:t>
            </a:r>
            <a:r>
              <a:rPr lang="en-US" sz="1100" dirty="0"/>
              <a:t> = 0.8, so </a:t>
            </a:r>
            <a:r>
              <a:rPr lang="en-US" sz="1100" b="1" i="1" dirty="0"/>
              <a:t>C</a:t>
            </a:r>
            <a:r>
              <a:rPr lang="en-US" sz="1100" dirty="0"/>
              <a:t>  rises by $80 million.  To be concrete, suppose they buy $80 million worth of Ford Explorers.  Then, Ford sees its revenues increase by $80 million, all of which becomes income to Ford’s workers and shareholders  (Δ</a:t>
            </a:r>
            <a:r>
              <a:rPr lang="en-US" sz="1100" b="1" i="1" dirty="0">
                <a:sym typeface="Symbol" pitchFamily="18" charset="2"/>
              </a:rPr>
              <a:t>Y</a:t>
            </a:r>
            <a:r>
              <a:rPr lang="en-US" sz="1100" dirty="0"/>
              <a:t> = $80 million).  These folks spend the fraction </a:t>
            </a:r>
            <a:r>
              <a:rPr lang="en-US" sz="1100" i="1" dirty="0"/>
              <a:t>MPC</a:t>
            </a:r>
            <a:r>
              <a:rPr lang="en-US" sz="1100" dirty="0"/>
              <a:t> (0.8) of it, causing Δ</a:t>
            </a:r>
            <a:r>
              <a:rPr lang="en-US" sz="1100" b="1" i="1" dirty="0">
                <a:sym typeface="Symbol" pitchFamily="18" charset="2"/>
              </a:rPr>
              <a:t>C</a:t>
            </a:r>
            <a:r>
              <a:rPr lang="en-US" sz="1100" dirty="0"/>
              <a:t> = $64 million (8/10 of $80 million).  Suppose they spend all $64 million on the Hershey’s chocolate bars with the mint cookie bits inside. Then, Hershey Foods Corporation experiences a revenue increase of $64 million, which becomes income to Hershey’s owners and workers (Δ</a:t>
            </a:r>
            <a:r>
              <a:rPr lang="en-US" sz="1100" b="1" i="1" dirty="0">
                <a:sym typeface="Symbol" pitchFamily="18" charset="2"/>
              </a:rPr>
              <a:t>Y</a:t>
            </a:r>
            <a:r>
              <a:rPr lang="en-US" sz="1100" dirty="0"/>
              <a:t> = $64 million).   </a:t>
            </a:r>
          </a:p>
          <a:p>
            <a:endParaRPr lang="en-US" sz="1100" dirty="0"/>
          </a:p>
          <a:p>
            <a:r>
              <a:rPr lang="en-US" sz="1100" dirty="0"/>
              <a:t>At this point in the story, the total impact on income is $100 million + $80 million + $64 million, which is much bigger than the government’s initial increase in spending.  But this process continues, and the final impact on </a:t>
            </a:r>
            <a:r>
              <a:rPr lang="en-US" sz="1100" b="1" i="1" dirty="0"/>
              <a:t>Y</a:t>
            </a:r>
            <a:r>
              <a:rPr lang="en-US" sz="1100" dirty="0"/>
              <a:t>  is $500 million (because the multiplier is 5).  </a:t>
            </a:r>
          </a:p>
        </p:txBody>
      </p:sp>
    </p:spTree>
    <p:extLst>
      <p:ext uri="{BB962C8B-B14F-4D97-AF65-F5344CB8AC3E}">
        <p14:creationId xmlns:p14="http://schemas.microsoft.com/office/powerpoint/2010/main" val="590919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623427-2F3E-4ED0-8851-B60B08A9DDC8}" type="slidenum">
              <a:rPr lang="en-US"/>
              <a:pPr>
                <a:defRPr/>
              </a:pPr>
              <a:t>13</a:t>
            </a:fld>
            <a:endParaRPr lang="en-US" dirty="0"/>
          </a:p>
        </p:txBody>
      </p:sp>
      <p:sp>
        <p:nvSpPr>
          <p:cNvPr id="74755" name="Rectangle 2"/>
          <p:cNvSpPr>
            <a:spLocks noGrp="1" noRot="1" noChangeAspect="1" noChangeArrowheads="1" noTextEdit="1"/>
          </p:cNvSpPr>
          <p:nvPr>
            <p:ph type="sldImg"/>
          </p:nvPr>
        </p:nvSpPr>
        <p:spPr>
          <a:xfrm>
            <a:off x="1558925" y="650875"/>
            <a:ext cx="3748088" cy="2811463"/>
          </a:xfrm>
          <a:ln/>
        </p:spPr>
      </p:sp>
      <p:sp>
        <p:nvSpPr>
          <p:cNvPr id="74756" name="Rectangle 3"/>
          <p:cNvSpPr>
            <a:spLocks noGrp="1" noChangeArrowheads="1"/>
          </p:cNvSpPr>
          <p:nvPr>
            <p:ph type="body" idx="1"/>
          </p:nvPr>
        </p:nvSpPr>
        <p:spPr>
          <a:xfrm>
            <a:off x="914400" y="3859481"/>
            <a:ext cx="5029200" cy="45987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t>Experiment:  an increase in taxes (Note: the book does a </a:t>
            </a:r>
            <a:r>
              <a:rPr lang="en-US" u="sng" dirty="0"/>
              <a:t>decrease</a:t>
            </a:r>
            <a:r>
              <a:rPr lang="en-US" dirty="0"/>
              <a:t> in taxes)</a:t>
            </a:r>
          </a:p>
          <a:p>
            <a:pPr>
              <a:spcBef>
                <a:spcPct val="0"/>
              </a:spcBef>
            </a:pPr>
            <a:endParaRPr lang="en-US" dirty="0"/>
          </a:p>
          <a:p>
            <a:pPr>
              <a:spcBef>
                <a:spcPct val="0"/>
              </a:spcBef>
            </a:pPr>
            <a:r>
              <a:rPr lang="en-US" dirty="0"/>
              <a:t>Suppose taxes are increased by Δ</a:t>
            </a:r>
            <a:r>
              <a:rPr lang="en-US" i="1" dirty="0">
                <a:sym typeface="Symbol" pitchFamily="18" charset="2"/>
              </a:rPr>
              <a:t>T</a:t>
            </a:r>
            <a:r>
              <a:rPr lang="en-US" dirty="0">
                <a:sym typeface="Symbol" pitchFamily="18" charset="2"/>
              </a:rPr>
              <a:t>.  Because </a:t>
            </a:r>
            <a:r>
              <a:rPr lang="en-US" i="1" dirty="0">
                <a:sym typeface="Symbol" pitchFamily="18" charset="2"/>
              </a:rPr>
              <a:t>I </a:t>
            </a:r>
            <a:r>
              <a:rPr lang="en-US" dirty="0">
                <a:sym typeface="Symbol" pitchFamily="18" charset="2"/>
              </a:rPr>
              <a:t>and </a:t>
            </a:r>
            <a:r>
              <a:rPr lang="en-US" i="1" dirty="0">
                <a:sym typeface="Symbol" pitchFamily="18" charset="2"/>
              </a:rPr>
              <a:t>G</a:t>
            </a:r>
            <a:r>
              <a:rPr lang="en-US" dirty="0">
                <a:sym typeface="Symbol" pitchFamily="18" charset="2"/>
              </a:rPr>
              <a:t> are exogenous, they do not change.  However, </a:t>
            </a:r>
            <a:r>
              <a:rPr lang="en-US" i="1" dirty="0">
                <a:sym typeface="Symbol" pitchFamily="18" charset="2"/>
              </a:rPr>
              <a:t>C</a:t>
            </a:r>
            <a:r>
              <a:rPr lang="en-US" dirty="0">
                <a:sym typeface="Symbol" pitchFamily="18" charset="2"/>
              </a:rPr>
              <a:t> depends on (</a:t>
            </a:r>
            <a:r>
              <a:rPr lang="en-US" i="1" dirty="0">
                <a:sym typeface="Symbol" pitchFamily="18" charset="2"/>
              </a:rPr>
              <a:t>Y</a:t>
            </a:r>
            <a:r>
              <a:rPr lang="en-US" dirty="0">
                <a:sym typeface="Symbol" pitchFamily="18" charset="2"/>
              </a:rPr>
              <a:t> – </a:t>
            </a:r>
            <a:r>
              <a:rPr lang="en-US" i="1" dirty="0">
                <a:sym typeface="Symbol" pitchFamily="18" charset="2"/>
              </a:rPr>
              <a:t>T</a:t>
            </a:r>
            <a:r>
              <a:rPr lang="en-US" dirty="0">
                <a:sym typeface="Symbol" pitchFamily="18" charset="2"/>
              </a:rPr>
              <a:t>).  So, at the initial value of </a:t>
            </a:r>
            <a:r>
              <a:rPr lang="en-US" i="1" dirty="0">
                <a:sym typeface="Symbol" pitchFamily="18" charset="2"/>
              </a:rPr>
              <a:t>Y</a:t>
            </a:r>
            <a:r>
              <a:rPr lang="en-US" dirty="0">
                <a:sym typeface="Symbol" pitchFamily="18" charset="2"/>
              </a:rPr>
              <a:t>, a tax increase of </a:t>
            </a:r>
            <a:r>
              <a:rPr lang="en-US" dirty="0"/>
              <a:t>Δ</a:t>
            </a:r>
            <a:r>
              <a:rPr lang="en-US" i="1" dirty="0">
                <a:sym typeface="Symbol" pitchFamily="18" charset="2"/>
              </a:rPr>
              <a:t>T</a:t>
            </a:r>
            <a:r>
              <a:rPr lang="en-US" dirty="0">
                <a:sym typeface="Symbol" pitchFamily="18" charset="2"/>
              </a:rPr>
              <a:t> causes disposable income to fall by </a:t>
            </a:r>
            <a:r>
              <a:rPr lang="en-US" dirty="0"/>
              <a:t>Δ</a:t>
            </a:r>
            <a:r>
              <a:rPr lang="en-US" i="1" dirty="0">
                <a:sym typeface="Symbol" pitchFamily="18" charset="2"/>
              </a:rPr>
              <a:t>T</a:t>
            </a:r>
            <a:r>
              <a:rPr lang="en-US" dirty="0">
                <a:sym typeface="Symbol" pitchFamily="18" charset="2"/>
              </a:rPr>
              <a:t>, which causes consumption to fall by  </a:t>
            </a:r>
            <a:r>
              <a:rPr lang="en-US" i="1" dirty="0">
                <a:sym typeface="Symbol" pitchFamily="18" charset="2"/>
              </a:rPr>
              <a:t>MPC</a:t>
            </a:r>
            <a:r>
              <a:rPr lang="en-US" dirty="0">
                <a:sym typeface="Symbol" pitchFamily="18" charset="2"/>
              </a:rPr>
              <a:t> × </a:t>
            </a:r>
            <a:r>
              <a:rPr lang="en-US" dirty="0"/>
              <a:t>Δ</a:t>
            </a:r>
            <a:r>
              <a:rPr lang="en-US" i="1" dirty="0">
                <a:sym typeface="Symbol" pitchFamily="18" charset="2"/>
              </a:rPr>
              <a:t>T</a:t>
            </a:r>
            <a:r>
              <a:rPr lang="en-US" dirty="0">
                <a:sym typeface="Symbol" pitchFamily="18" charset="2"/>
              </a:rPr>
              <a:t>.   Because consumption </a:t>
            </a:r>
            <a:r>
              <a:rPr lang="en-US" u="sng" dirty="0">
                <a:sym typeface="Symbol" pitchFamily="18" charset="2"/>
              </a:rPr>
              <a:t>falls</a:t>
            </a:r>
            <a:r>
              <a:rPr lang="en-US" dirty="0">
                <a:sym typeface="Symbol" pitchFamily="18" charset="2"/>
              </a:rPr>
              <a:t>, the change in </a:t>
            </a:r>
            <a:r>
              <a:rPr lang="en-US" i="1" dirty="0">
                <a:sym typeface="Symbol" pitchFamily="18" charset="2"/>
              </a:rPr>
              <a:t>C</a:t>
            </a:r>
            <a:r>
              <a:rPr lang="en-US" dirty="0">
                <a:sym typeface="Symbol" pitchFamily="18" charset="2"/>
              </a:rPr>
              <a:t> is </a:t>
            </a:r>
            <a:r>
              <a:rPr lang="en-US" u="sng" dirty="0">
                <a:sym typeface="Symbol" pitchFamily="18" charset="2"/>
              </a:rPr>
              <a:t>negative</a:t>
            </a:r>
            <a:r>
              <a:rPr lang="en-US" dirty="0">
                <a:sym typeface="Symbol" pitchFamily="18" charset="2"/>
              </a:rPr>
              <a:t>:  </a:t>
            </a:r>
            <a:r>
              <a:rPr lang="en-US" dirty="0"/>
              <a:t>Δ</a:t>
            </a:r>
            <a:r>
              <a:rPr lang="en-US" i="1" dirty="0">
                <a:sym typeface="Symbol" pitchFamily="18" charset="2"/>
              </a:rPr>
              <a:t>C</a:t>
            </a:r>
            <a:r>
              <a:rPr lang="en-US" dirty="0">
                <a:sym typeface="Symbol" pitchFamily="18" charset="2"/>
              </a:rPr>
              <a:t> = –</a:t>
            </a:r>
            <a:r>
              <a:rPr lang="en-US" i="1" dirty="0">
                <a:sym typeface="Symbol" pitchFamily="18" charset="2"/>
              </a:rPr>
              <a:t>MPC</a:t>
            </a:r>
            <a:r>
              <a:rPr lang="en-US" dirty="0">
                <a:sym typeface="Symbol" pitchFamily="18" charset="2"/>
              </a:rPr>
              <a:t> × </a:t>
            </a:r>
            <a:r>
              <a:rPr lang="en-US" dirty="0"/>
              <a:t>Δ</a:t>
            </a:r>
            <a:r>
              <a:rPr lang="en-US" i="1" dirty="0">
                <a:sym typeface="Symbol" pitchFamily="18" charset="2"/>
              </a:rPr>
              <a:t>T.</a:t>
            </a:r>
          </a:p>
          <a:p>
            <a:pPr>
              <a:spcBef>
                <a:spcPct val="0"/>
              </a:spcBef>
            </a:pPr>
            <a:endParaRPr lang="en-US" dirty="0">
              <a:sym typeface="Symbol" pitchFamily="18" charset="2"/>
            </a:endParaRPr>
          </a:p>
          <a:p>
            <a:pPr>
              <a:spcBef>
                <a:spcPct val="0"/>
              </a:spcBef>
            </a:pPr>
            <a:r>
              <a:rPr lang="en-US" i="1" dirty="0">
                <a:sym typeface="Symbol" pitchFamily="18" charset="2"/>
              </a:rPr>
              <a:t>C</a:t>
            </a:r>
            <a:r>
              <a:rPr lang="en-US" dirty="0">
                <a:sym typeface="Symbol" pitchFamily="18" charset="2"/>
              </a:rPr>
              <a:t> is part of planned expenditure.  The fall in </a:t>
            </a:r>
            <a:r>
              <a:rPr lang="en-US" i="1" dirty="0">
                <a:sym typeface="Symbol" pitchFamily="18" charset="2"/>
              </a:rPr>
              <a:t>C</a:t>
            </a:r>
            <a:r>
              <a:rPr lang="en-US" dirty="0">
                <a:sym typeface="Symbol" pitchFamily="18" charset="2"/>
              </a:rPr>
              <a:t> causes the </a:t>
            </a:r>
            <a:r>
              <a:rPr lang="en-US" i="1" dirty="0">
                <a:sym typeface="Symbol" pitchFamily="18" charset="2"/>
              </a:rPr>
              <a:t>PE</a:t>
            </a:r>
            <a:r>
              <a:rPr lang="en-US" dirty="0">
                <a:sym typeface="Symbol" pitchFamily="18" charset="2"/>
              </a:rPr>
              <a:t> line to shift down by the size of the initial drop in </a:t>
            </a:r>
            <a:r>
              <a:rPr lang="en-US" i="1" dirty="0">
                <a:sym typeface="Symbol" pitchFamily="18" charset="2"/>
              </a:rPr>
              <a:t>C</a:t>
            </a:r>
            <a:r>
              <a:rPr lang="en-US" dirty="0">
                <a:sym typeface="Symbol" pitchFamily="18" charset="2"/>
              </a:rPr>
              <a:t>.  </a:t>
            </a:r>
          </a:p>
          <a:p>
            <a:pPr>
              <a:spcBef>
                <a:spcPct val="0"/>
              </a:spcBef>
            </a:pPr>
            <a:endParaRPr lang="en-US" dirty="0">
              <a:sym typeface="Symbol" pitchFamily="18" charset="2"/>
            </a:endParaRPr>
          </a:p>
          <a:p>
            <a:pPr>
              <a:spcBef>
                <a:spcPct val="0"/>
              </a:spcBef>
            </a:pPr>
            <a:r>
              <a:rPr lang="en-US" dirty="0">
                <a:sym typeface="Symbol" pitchFamily="18" charset="2"/>
              </a:rPr>
              <a:t>At the initial value of output, there is now unplanned inventory investment:  Sales have fallen below output, so the unsold output adds to inventory.  </a:t>
            </a:r>
          </a:p>
          <a:p>
            <a:pPr>
              <a:spcBef>
                <a:spcPct val="0"/>
              </a:spcBef>
            </a:pPr>
            <a:endParaRPr lang="en-US" dirty="0">
              <a:sym typeface="Symbol" pitchFamily="18" charset="2"/>
            </a:endParaRPr>
          </a:p>
          <a:p>
            <a:pPr>
              <a:spcBef>
                <a:spcPct val="0"/>
              </a:spcBef>
            </a:pPr>
            <a:r>
              <a:rPr lang="en-US" dirty="0">
                <a:sym typeface="Symbol" pitchFamily="18" charset="2"/>
              </a:rPr>
              <a:t>In this situation, firms will reduce production, causing total output, income, and expenditure to fall.  </a:t>
            </a:r>
          </a:p>
          <a:p>
            <a:pPr>
              <a:spcBef>
                <a:spcPct val="0"/>
              </a:spcBef>
            </a:pPr>
            <a:endParaRPr lang="en-US" dirty="0">
              <a:sym typeface="Symbol" pitchFamily="18" charset="2"/>
            </a:endParaRPr>
          </a:p>
          <a:p>
            <a:pPr>
              <a:spcBef>
                <a:spcPct val="0"/>
              </a:spcBef>
            </a:pPr>
            <a:r>
              <a:rPr lang="en-US" dirty="0">
                <a:sym typeface="Symbol" pitchFamily="18" charset="2"/>
              </a:rPr>
              <a:t>The new equilibrium is at </a:t>
            </a:r>
            <a:r>
              <a:rPr lang="en-US" i="1" dirty="0">
                <a:sym typeface="Symbol" pitchFamily="18" charset="2"/>
              </a:rPr>
              <a:t>Y</a:t>
            </a:r>
            <a:r>
              <a:rPr lang="en-US" baseline="-25000" dirty="0">
                <a:sym typeface="Symbol" pitchFamily="18" charset="2"/>
              </a:rPr>
              <a:t>2</a:t>
            </a:r>
            <a:r>
              <a:rPr lang="en-US" dirty="0">
                <a:sym typeface="Symbol" pitchFamily="18" charset="2"/>
              </a:rPr>
              <a:t>, where planned expenditure once again equals actual expenditure/output, and unplanned inventory investment is again equal to zero.  </a:t>
            </a:r>
          </a:p>
        </p:txBody>
      </p:sp>
    </p:spTree>
    <p:extLst>
      <p:ext uri="{BB962C8B-B14F-4D97-AF65-F5344CB8AC3E}">
        <p14:creationId xmlns:p14="http://schemas.microsoft.com/office/powerpoint/2010/main" val="107757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8AECF0-E044-4CA5-A4C3-D104A2A454A6}" type="slidenum">
              <a:rPr lang="en-US"/>
              <a:pPr>
                <a:defRPr/>
              </a:pPr>
              <a:t>14</a:t>
            </a:fld>
            <a:endParaRPr lang="en-US" dirty="0"/>
          </a:p>
        </p:txBody>
      </p:sp>
      <p:sp>
        <p:nvSpPr>
          <p:cNvPr id="75779" name="Rectangle 2"/>
          <p:cNvSpPr>
            <a:spLocks noGrp="1" noRot="1" noChangeAspect="1" noChangeArrowheads="1" noTextEdit="1"/>
          </p:cNvSpPr>
          <p:nvPr>
            <p:ph type="sldImg"/>
          </p:nvPr>
        </p:nvSpPr>
        <p:spPr>
          <a:xfrm>
            <a:off x="1558925" y="650875"/>
            <a:ext cx="3748088" cy="2811463"/>
          </a:xfrm>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 few slides, the</a:t>
            </a:r>
            <a:r>
              <a:rPr lang="en-US" baseline="0" dirty="0"/>
              <a:t> slides will discuss the differences between the tax multiplier and the government spending multiplier.  However, now might be a good time to ask students if they can spot the differences with:</a:t>
            </a:r>
          </a:p>
          <a:p>
            <a:pPr marL="171450" indent="-171450">
              <a:buFont typeface="Arial" panose="020B0604020202020204" pitchFamily="34" charset="0"/>
              <a:buChar char="•"/>
            </a:pPr>
            <a:r>
              <a:rPr lang="en-US" baseline="0" dirty="0"/>
              <a:t>negative sign </a:t>
            </a:r>
          </a:p>
          <a:p>
            <a:pPr marL="171450" indent="-171450">
              <a:buFont typeface="Arial" panose="020B0604020202020204" pitchFamily="34" charset="0"/>
              <a:buChar char="•"/>
            </a:pPr>
            <a:r>
              <a:rPr lang="en-US" baseline="0" dirty="0"/>
              <a:t>smaller in absolute value</a:t>
            </a:r>
          </a:p>
          <a:p>
            <a:pPr marL="0" indent="0">
              <a:buNone/>
            </a:pPr>
            <a:r>
              <a:rPr lang="en-US" baseline="0" dirty="0"/>
              <a:t>and why the differences are there:</a:t>
            </a:r>
          </a:p>
          <a:p>
            <a:pPr marL="171450" indent="-171450">
              <a:buFont typeface="Arial" panose="020B0604020202020204" pitchFamily="34" charset="0"/>
              <a:buChar char="•"/>
            </a:pPr>
            <a:r>
              <a:rPr lang="en-US" baseline="0" dirty="0"/>
              <a:t>Tax increases (+) cause consumption to decrease (-)</a:t>
            </a:r>
          </a:p>
          <a:p>
            <a:pPr marL="171450" indent="-171450">
              <a:buFont typeface="Arial" panose="020B0604020202020204" pitchFamily="34" charset="0"/>
              <a:buChar char="•"/>
            </a:pPr>
            <a:r>
              <a:rPr lang="en-US" baseline="0" dirty="0"/>
              <a:t>When given a tax cut, consumers do not spend all of the extra money in their paycheck (</a:t>
            </a:r>
            <a:r>
              <a:rPr lang="en-US" i="1" baseline="0" dirty="0"/>
              <a:t>MPC</a:t>
            </a:r>
            <a:r>
              <a:rPr lang="en-US" baseline="0" dirty="0"/>
              <a:t> in the numerator) </a:t>
            </a:r>
            <a:endParaRPr lang="en-US" dirty="0"/>
          </a:p>
        </p:txBody>
      </p:sp>
    </p:spTree>
    <p:extLst>
      <p:ext uri="{BB962C8B-B14F-4D97-AF65-F5344CB8AC3E}">
        <p14:creationId xmlns:p14="http://schemas.microsoft.com/office/powerpoint/2010/main" val="243293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0EF186-6D04-479E-802C-2EFB1A2F9699}" type="slidenum">
              <a:rPr lang="en-US"/>
              <a:pPr>
                <a:defRPr/>
              </a:pPr>
              <a:t>15</a:t>
            </a:fld>
            <a:endParaRPr lang="en-US" dirty="0"/>
          </a:p>
        </p:txBody>
      </p:sp>
      <p:sp>
        <p:nvSpPr>
          <p:cNvPr id="76803" name="Rectangle 2"/>
          <p:cNvSpPr>
            <a:spLocks noGrp="1" noRot="1" noChangeAspect="1" noChangeArrowheads="1" noTextEdit="1"/>
          </p:cNvSpPr>
          <p:nvPr>
            <p:ph type="sldImg"/>
          </p:nvPr>
        </p:nvSpPr>
        <p:spPr>
          <a:xfrm>
            <a:off x="1558925" y="650875"/>
            <a:ext cx="3748088" cy="2811463"/>
          </a:xfrm>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2948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4C1D84-415D-4A4F-8F71-5837AEEE2826}" type="slidenum">
              <a:rPr lang="en-US"/>
              <a:pPr>
                <a:defRPr/>
              </a:pPr>
              <a:t>16</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146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5000"/>
              </a:lnSpc>
              <a:spcBef>
                <a:spcPts val="0"/>
              </a:spcBef>
              <a:spcAft>
                <a:spcPct val="0"/>
              </a:spcAft>
              <a:buClrTx/>
              <a:buSzTx/>
              <a:buFontTx/>
              <a:buNone/>
              <a:tabLst/>
              <a:defRPr/>
            </a:pPr>
            <a:r>
              <a:rPr lang="en-US" dirty="0"/>
              <a:t>This in-class exercise not only gives students practice with the model, it also helps them understand the next topic: the derivation of the </a:t>
            </a:r>
            <a:r>
              <a:rPr lang="en-US" i="1" dirty="0"/>
              <a:t>IS</a:t>
            </a:r>
            <a:r>
              <a:rPr lang="en-US" dirty="0"/>
              <a:t> curve.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17</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18</a:t>
            </a:fld>
            <a:endParaRPr lang="en-US"/>
          </a:p>
        </p:txBody>
      </p:sp>
    </p:spTree>
    <p:extLst>
      <p:ext uri="{BB962C8B-B14F-4D97-AF65-F5344CB8AC3E}">
        <p14:creationId xmlns:p14="http://schemas.microsoft.com/office/powerpoint/2010/main" val="269695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399539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5C093B-309A-4CDE-BABD-AA719C92E58E}" type="slidenum">
              <a:rPr lang="en-US"/>
              <a:pPr>
                <a:defRPr/>
              </a:pPr>
              <a:t>19</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58729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3FB7C4-76B8-4EB1-8B66-A35A47B603E3}" type="slidenum">
              <a:rPr lang="en-US"/>
              <a:pPr>
                <a:defRPr/>
              </a:pPr>
              <a:t>20</a:t>
            </a:fld>
            <a:endParaRPr lang="en-US" dirty="0"/>
          </a:p>
        </p:txBody>
      </p:sp>
      <p:sp>
        <p:nvSpPr>
          <p:cNvPr id="81923" name="Rectangle 2"/>
          <p:cNvSpPr>
            <a:spLocks noGrp="1" noRot="1" noChangeAspect="1" noChangeArrowheads="1" noTextEdit="1"/>
          </p:cNvSpPr>
          <p:nvPr>
            <p:ph type="sldImg"/>
          </p:nvPr>
        </p:nvSpPr>
        <p:spPr>
          <a:xfrm>
            <a:off x="1558925" y="650875"/>
            <a:ext cx="3748088" cy="2811463"/>
          </a:xfrm>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Stress to students that the Keynesian cross is drawn vertically above</a:t>
            </a:r>
            <a:r>
              <a:rPr lang="en-US" baseline="0" dirty="0"/>
              <a:t> the </a:t>
            </a:r>
            <a:r>
              <a:rPr lang="en-US" i="1" baseline="0" dirty="0"/>
              <a:t>IS</a:t>
            </a:r>
            <a:r>
              <a:rPr lang="en-US" baseline="0" dirty="0"/>
              <a:t> curve; the levels of output are the same in each.</a:t>
            </a:r>
            <a:endParaRPr lang="en-US" dirty="0"/>
          </a:p>
        </p:txBody>
      </p:sp>
    </p:spTree>
    <p:extLst>
      <p:ext uri="{BB962C8B-B14F-4D97-AF65-F5344CB8AC3E}">
        <p14:creationId xmlns:p14="http://schemas.microsoft.com/office/powerpoint/2010/main" val="31244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9603644-C5B5-4AE9-AACA-CB39E1597FA3}" type="slidenum">
              <a:rPr lang="en-US" smtClean="0"/>
              <a:pPr/>
              <a:t>21</a:t>
            </a:fld>
            <a:endParaRPr lang="en-US" dirty="0"/>
          </a:p>
        </p:txBody>
      </p:sp>
      <p:sp>
        <p:nvSpPr>
          <p:cNvPr id="82948" name="Rectangle 3"/>
          <p:cNvSpPr>
            <a:spLocks noGrp="1" noChangeArrowheads="1"/>
          </p:cNvSpPr>
          <p:nvPr>
            <p:ph type="body" idx="1"/>
          </p:nvPr>
        </p:nvSpPr>
        <p:spPr/>
        <p:txBody>
          <a:bodyPr/>
          <a:lstStyle/>
          <a:p>
            <a:r>
              <a:rPr lang="en-US" dirty="0"/>
              <a:t>This slide simply states the intuition behind the graphs on the preceding slide.  </a:t>
            </a:r>
          </a:p>
          <a:p>
            <a:endParaRPr lang="en-US" dirty="0"/>
          </a:p>
          <a:p>
            <a:r>
              <a:rPr lang="en-US" dirty="0"/>
              <a:t>Suggestion: Omit this slide from your presentation and just give the students this information orally as you present the preceding slide.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3145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0B31B9-E48E-4EE7-8A95-AC95A2000EFB}" type="slidenum">
              <a:rPr lang="en-US"/>
              <a:pPr>
                <a:defRPr/>
              </a:pPr>
              <a:t>22</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65473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72602C-9E04-47AC-A08B-F84655CED562}" type="slidenum">
              <a:rPr lang="en-US"/>
              <a:pPr>
                <a:defRPr/>
              </a:pPr>
              <a:t>23</a:t>
            </a:fld>
            <a:endParaRPr lang="en-US" dirty="0"/>
          </a:p>
        </p:txBody>
      </p:sp>
      <p:sp>
        <p:nvSpPr>
          <p:cNvPr id="86019" name="Rectangle 2"/>
          <p:cNvSpPr>
            <a:spLocks noGrp="1" noRot="1" noChangeAspect="1" noChangeArrowheads="1" noTextEdit="1"/>
          </p:cNvSpPr>
          <p:nvPr>
            <p:ph type="sldImg"/>
          </p:nvPr>
        </p:nvSpPr>
        <p:spPr>
          <a:xfrm>
            <a:off x="1558925" y="650875"/>
            <a:ext cx="3748088" cy="2811463"/>
          </a:xfrm>
          <a:ln/>
        </p:spPr>
      </p:sp>
      <p:sp>
        <p:nvSpPr>
          <p:cNvPr id="86020" name="Rectangle 3"/>
          <p:cNvSpPr>
            <a:spLocks noGrp="1" noChangeArrowheads="1"/>
          </p:cNvSpPr>
          <p:nvPr>
            <p:ph type="body" idx="1"/>
          </p:nvPr>
        </p:nvSpPr>
        <p:spPr>
          <a:xfrm>
            <a:off x="914400" y="3906982"/>
            <a:ext cx="5029200" cy="45512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has two purposes.  First, it shows which way the </a:t>
            </a:r>
            <a:r>
              <a:rPr lang="en-US" i="1" dirty="0"/>
              <a:t>IS</a:t>
            </a:r>
            <a:r>
              <a:rPr lang="en-US" dirty="0"/>
              <a:t> curve shifts when </a:t>
            </a:r>
            <a:r>
              <a:rPr lang="en-US" i="1" dirty="0"/>
              <a:t>G</a:t>
            </a:r>
            <a:r>
              <a:rPr lang="en-US" dirty="0"/>
              <a:t> changes.  Second, it actually measures the distance of the shift.</a:t>
            </a:r>
          </a:p>
          <a:p>
            <a:endParaRPr lang="en-US" dirty="0"/>
          </a:p>
          <a:p>
            <a:r>
              <a:rPr lang="en-US" dirty="0"/>
              <a:t>We can measure either the horizontal or vertical distance of the shift.  The horizontal distance of the </a:t>
            </a:r>
            <a:r>
              <a:rPr lang="en-US" i="1" dirty="0"/>
              <a:t>IS</a:t>
            </a:r>
            <a:r>
              <a:rPr lang="en-US" dirty="0"/>
              <a:t> curve shift is the change in </a:t>
            </a:r>
            <a:r>
              <a:rPr lang="en-US" i="1" dirty="0"/>
              <a:t>Y</a:t>
            </a:r>
            <a:r>
              <a:rPr lang="en-US" dirty="0"/>
              <a:t> required to restore goods market equilibrium AT THE INITIAL INTEREST RATE when </a:t>
            </a:r>
            <a:r>
              <a:rPr lang="en-US" i="1" dirty="0"/>
              <a:t>G</a:t>
            </a:r>
            <a:r>
              <a:rPr lang="en-US" dirty="0"/>
              <a:t> is raised. </a:t>
            </a:r>
          </a:p>
          <a:p>
            <a:endParaRPr lang="en-US" dirty="0"/>
          </a:p>
          <a:p>
            <a:r>
              <a:rPr lang="en-US" dirty="0"/>
              <a:t>Since the interest rate is unchanged at </a:t>
            </a:r>
            <a:r>
              <a:rPr lang="en-US" i="1" dirty="0"/>
              <a:t>r</a:t>
            </a:r>
            <a:r>
              <a:rPr lang="en-US" baseline="-25000" dirty="0"/>
              <a:t>1</a:t>
            </a:r>
            <a:r>
              <a:rPr lang="en-US" dirty="0"/>
              <a:t>, investment will also be unchanged. This is why, in the upper panel, we write “</a:t>
            </a:r>
            <a:r>
              <a:rPr lang="en-US" i="1" dirty="0"/>
              <a:t>I</a:t>
            </a:r>
            <a:r>
              <a:rPr lang="en-US" dirty="0"/>
              <a:t>(</a:t>
            </a:r>
            <a:r>
              <a:rPr lang="en-US" i="1" dirty="0"/>
              <a:t>r</a:t>
            </a:r>
            <a:r>
              <a:rPr lang="en-US" baseline="-25000" dirty="0"/>
              <a:t>1</a:t>
            </a:r>
            <a:r>
              <a:rPr lang="en-US" dirty="0"/>
              <a:t>)” in the </a:t>
            </a:r>
            <a:r>
              <a:rPr lang="en-US" i="1" dirty="0"/>
              <a:t>PE</a:t>
            </a:r>
            <a:r>
              <a:rPr lang="en-US" dirty="0"/>
              <a:t> equation for both expenditure curves</a:t>
            </a:r>
            <a:r>
              <a:rPr lang="en-US" dirty="0">
                <a:latin typeface="Calibri" panose="020F0502020204030204" pitchFamily="34" charset="0"/>
                <a:cs typeface="Calibri" panose="020F0502020204030204" pitchFamily="34" charset="0"/>
              </a:rPr>
              <a:t>—</a:t>
            </a:r>
            <a:r>
              <a:rPr lang="en-US" dirty="0"/>
              <a:t>to remind us that investment and the interest rate are not changing. </a:t>
            </a:r>
          </a:p>
          <a:p>
            <a:endParaRPr lang="en-US" dirty="0"/>
          </a:p>
        </p:txBody>
      </p:sp>
    </p:spTree>
    <p:extLst>
      <p:ext uri="{BB962C8B-B14F-4D97-AF65-F5344CB8AC3E}">
        <p14:creationId xmlns:p14="http://schemas.microsoft.com/office/powerpoint/2010/main" val="858490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5000"/>
              </a:lnSpc>
              <a:spcBef>
                <a:spcPts val="0"/>
              </a:spcBef>
              <a:spcAft>
                <a:spcPct val="0"/>
              </a:spcAft>
              <a:buClrTx/>
              <a:buSzTx/>
              <a:buFontTx/>
              <a:buNone/>
              <a:tabLst/>
              <a:defRPr/>
            </a:pPr>
            <a:r>
              <a:rPr lang="en-US" dirty="0"/>
              <a:t>One could also demonstrate the shift by using the loanable funds model.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24</a:t>
            </a:fld>
            <a:endParaRPr lang="en-US"/>
          </a:p>
        </p:txBody>
      </p:sp>
    </p:spTree>
    <p:extLst>
      <p:ext uri="{BB962C8B-B14F-4D97-AF65-F5344CB8AC3E}">
        <p14:creationId xmlns:p14="http://schemas.microsoft.com/office/powerpoint/2010/main" val="231203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3600"/>
            <a:r>
              <a:rPr lang="en-US" dirty="0"/>
              <a:t>To demonstrate the shift using the loanable funds model, note that the tax increase would increase national saving at each level of </a:t>
            </a:r>
            <a:r>
              <a:rPr lang="en-US" i="1" dirty="0"/>
              <a:t>Y</a:t>
            </a:r>
            <a:r>
              <a:rPr lang="en-US" dirty="0"/>
              <a:t>, causing a fall in the interest rate at each level of </a:t>
            </a:r>
            <a:r>
              <a:rPr lang="en-US" i="1" dirty="0"/>
              <a:t>Y</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25</a:t>
            </a:fld>
            <a:endParaRPr lang="en-US"/>
          </a:p>
        </p:txBody>
      </p:sp>
    </p:spTree>
    <p:extLst>
      <p:ext uri="{BB962C8B-B14F-4D97-AF65-F5344CB8AC3E}">
        <p14:creationId xmlns:p14="http://schemas.microsoft.com/office/powerpoint/2010/main" val="855689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9C0EE6-C13C-4549-BE81-621A5BA9618B}" type="slidenum">
              <a:rPr lang="en-US"/>
              <a:pPr>
                <a:defRPr/>
              </a:pPr>
              <a:t>26</a:t>
            </a:fld>
            <a:endParaRPr lang="en-US" dirty="0"/>
          </a:p>
        </p:txBody>
      </p:sp>
      <p:sp>
        <p:nvSpPr>
          <p:cNvPr id="89091" name="Rectangle 2"/>
          <p:cNvSpPr>
            <a:spLocks noGrp="1" noRot="1" noChangeAspect="1" noChangeArrowheads="1" noTextEdit="1"/>
          </p:cNvSpPr>
          <p:nvPr>
            <p:ph type="sldImg"/>
          </p:nvPr>
        </p:nvSpPr>
        <p:spPr>
          <a:xfrm>
            <a:off x="1558925" y="650875"/>
            <a:ext cx="3748088" cy="2811463"/>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60049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6BB7AF-4DD2-44D8-A55C-D75D713BC579}" type="slidenum">
              <a:rPr lang="en-US"/>
              <a:pPr>
                <a:defRPr/>
              </a:pPr>
              <a:t>27</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563533"/>
            <a:ext cx="5029200" cy="38946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 are assuming a fixed supply of real money balances because </a:t>
            </a:r>
            <a:r>
              <a:rPr lang="en-US" i="1" dirty="0"/>
              <a:t>P</a:t>
            </a:r>
            <a:r>
              <a:rPr lang="en-US" dirty="0"/>
              <a:t> is fixed by assumption (short run), and </a:t>
            </a:r>
            <a:r>
              <a:rPr lang="en-US" i="1" dirty="0"/>
              <a:t>M</a:t>
            </a:r>
            <a:r>
              <a:rPr lang="en-US" dirty="0"/>
              <a:t> is an exogenous policy variable.  </a:t>
            </a:r>
          </a:p>
          <a:p>
            <a:endParaRPr lang="en-US" dirty="0"/>
          </a:p>
          <a:p>
            <a:endParaRPr lang="en-US" dirty="0"/>
          </a:p>
        </p:txBody>
      </p:sp>
    </p:spTree>
    <p:extLst>
      <p:ext uri="{BB962C8B-B14F-4D97-AF65-F5344CB8AC3E}">
        <p14:creationId xmlns:p14="http://schemas.microsoft.com/office/powerpoint/2010/main" val="2668999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56CE1A-BD20-4382-981D-8C2D3F8796D8}" type="slidenum">
              <a:rPr lang="en-US"/>
              <a:pPr>
                <a:defRPr/>
              </a:pPr>
              <a:t>28</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538132"/>
            <a:ext cx="5029200" cy="39200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described in Chapter 5, the nominal interest rate is the opportunity cost of holding money (instead of bonds), so money demand depends negatively on the nominal interest rate. </a:t>
            </a:r>
          </a:p>
          <a:p>
            <a:r>
              <a:rPr lang="en-US" dirty="0"/>
              <a:t> </a:t>
            </a:r>
          </a:p>
          <a:p>
            <a:r>
              <a:rPr lang="en-US" dirty="0"/>
              <a:t>Here, we are assuming the price level is fixed, so </a:t>
            </a:r>
            <a:r>
              <a:rPr lang="en-US" sz="1400" i="1" dirty="0">
                <a:latin typeface="Times New Roman"/>
                <a:cs typeface="Times New Roman"/>
                <a:sym typeface="Symbol" pitchFamily="18" charset="2"/>
              </a:rPr>
              <a:t>π</a:t>
            </a:r>
            <a:r>
              <a:rPr lang="en-US" dirty="0">
                <a:sym typeface="Symbol" pitchFamily="18" charset="2"/>
              </a:rPr>
              <a:t> = 0 and </a:t>
            </a:r>
            <a:r>
              <a:rPr lang="en-US" b="1" i="1" dirty="0">
                <a:sym typeface="Symbol" pitchFamily="18" charset="2"/>
              </a:rPr>
              <a:t>r</a:t>
            </a:r>
            <a:r>
              <a:rPr lang="en-US" dirty="0">
                <a:sym typeface="Symbol" pitchFamily="18" charset="2"/>
              </a:rPr>
              <a:t> = </a:t>
            </a:r>
            <a:r>
              <a:rPr lang="en-US" b="1" i="1" dirty="0">
                <a:sym typeface="Symbol" pitchFamily="18" charset="2"/>
              </a:rPr>
              <a:t>i</a:t>
            </a:r>
            <a:r>
              <a:rPr lang="en-US" dirty="0">
                <a:sym typeface="Symbol" pitchFamily="18" charset="2"/>
              </a:rPr>
              <a:t>.  </a:t>
            </a:r>
            <a:endParaRPr lang="en-US" dirty="0"/>
          </a:p>
        </p:txBody>
      </p:sp>
    </p:spTree>
    <p:extLst>
      <p:ext uri="{BB962C8B-B14F-4D97-AF65-F5344CB8AC3E}">
        <p14:creationId xmlns:p14="http://schemas.microsoft.com/office/powerpoint/2010/main" val="118441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31167C-ABB2-4872-956A-EE76C955A2BB}" type="slidenum">
              <a:rPr lang="en-US"/>
              <a:pPr>
                <a:defRPr/>
              </a:pPr>
              <a:t>2</a:t>
            </a:fld>
            <a:endParaRPr lang="en-US" dirty="0"/>
          </a:p>
        </p:txBody>
      </p:sp>
      <p:sp>
        <p:nvSpPr>
          <p:cNvPr id="63491" name="Rectangle 2"/>
          <p:cNvSpPr>
            <a:spLocks noGrp="1" noRot="1" noChangeAspect="1" noChangeArrowheads="1" noTextEdit="1"/>
          </p:cNvSpPr>
          <p:nvPr>
            <p:ph type="sldImg"/>
          </p:nvPr>
        </p:nvSpPr>
        <p:spPr>
          <a:xfrm>
            <a:off x="1558925" y="650875"/>
            <a:ext cx="3748088" cy="2811463"/>
          </a:xfrm>
          <a:ln/>
        </p:spPr>
      </p:sp>
      <p:sp>
        <p:nvSpPr>
          <p:cNvPr id="63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02695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5609F7-B6E1-490B-ABFB-88BCB715B7EA}" type="slidenum">
              <a:rPr lang="en-US"/>
              <a:pPr>
                <a:defRPr/>
              </a:pPr>
              <a:t>29</a:t>
            </a:fld>
            <a:endParaRPr lang="en-US" dirty="0"/>
          </a:p>
        </p:txBody>
      </p:sp>
      <p:sp>
        <p:nvSpPr>
          <p:cNvPr id="92163" name="Rectangle 2"/>
          <p:cNvSpPr>
            <a:spLocks noGrp="1" noRot="1" noChangeAspect="1" noChangeArrowheads="1" noTextEdit="1"/>
          </p:cNvSpPr>
          <p:nvPr>
            <p:ph type="sldImg"/>
          </p:nvPr>
        </p:nvSpPr>
        <p:spPr>
          <a:xfrm>
            <a:off x="1558925" y="650875"/>
            <a:ext cx="3748088" cy="2811463"/>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310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5DB665-C57D-48E7-827F-17ECD9D431D2}" type="slidenum">
              <a:rPr lang="en-US"/>
              <a:pPr>
                <a:defRPr/>
              </a:pPr>
              <a:t>30</a:t>
            </a:fld>
            <a:endParaRPr lang="en-US" dirty="0"/>
          </a:p>
        </p:txBody>
      </p:sp>
      <p:sp>
        <p:nvSpPr>
          <p:cNvPr id="93187" name="Rectangle 2"/>
          <p:cNvSpPr>
            <a:spLocks noGrp="1" noRot="1" noChangeAspect="1" noChangeArrowheads="1" noTextEdit="1"/>
          </p:cNvSpPr>
          <p:nvPr>
            <p:ph type="sldImg"/>
          </p:nvPr>
        </p:nvSpPr>
        <p:spPr>
          <a:xfrm>
            <a:off x="1558925" y="650875"/>
            <a:ext cx="3748088" cy="2811463"/>
          </a:xfrm>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73148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7116E1-84CE-4597-A0AC-D79863B5DA16}" type="slidenum">
              <a:rPr lang="en-US"/>
              <a:pPr>
                <a:defRPr/>
              </a:pPr>
              <a:t>31</a:t>
            </a:fld>
            <a:endParaRPr lang="en-US" dirty="0"/>
          </a:p>
        </p:txBody>
      </p:sp>
      <p:sp>
        <p:nvSpPr>
          <p:cNvPr id="94211" name="Rectangle 2"/>
          <p:cNvSpPr>
            <a:spLocks noGrp="1" noRot="1" noChangeAspect="1" noChangeArrowheads="1" noTextEdit="1"/>
          </p:cNvSpPr>
          <p:nvPr>
            <p:ph type="sldImg"/>
          </p:nvPr>
        </p:nvSpPr>
        <p:spPr>
          <a:xfrm>
            <a:off x="1558925" y="650875"/>
            <a:ext cx="3748088" cy="2811463"/>
          </a:xfrm>
          <a:ln/>
        </p:spPr>
      </p:sp>
      <p:sp>
        <p:nvSpPr>
          <p:cNvPr id="94212" name="Rectangle 3"/>
          <p:cNvSpPr>
            <a:spLocks noGrp="1" noChangeArrowheads="1"/>
          </p:cNvSpPr>
          <p:nvPr>
            <p:ph type="body" idx="1"/>
          </p:nvPr>
        </p:nvSpPr>
        <p:spPr>
          <a:xfrm>
            <a:off x="914400" y="3954483"/>
            <a:ext cx="5029200" cy="4503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and the next slide summarize the case study on p. </a:t>
            </a:r>
            <a:r>
              <a:rPr lang="en-US" i="0" dirty="0"/>
              <a:t>324</a:t>
            </a:r>
            <a:r>
              <a:rPr lang="en-US" dirty="0"/>
              <a:t>.  The data source is given on the next slide.</a:t>
            </a:r>
          </a:p>
          <a:p>
            <a:endParaRPr lang="en-US" dirty="0"/>
          </a:p>
          <a:p>
            <a:r>
              <a:rPr lang="en-US" dirty="0"/>
              <a:t>At this point, students have learned two theories about the effects of monetary policy on interest rates. This case study shows that both theories are relevant, using a real-world example to remind students that the classical theory of Chapter 5 applies in the long</a:t>
            </a:r>
            <a:r>
              <a:rPr lang="en-US" baseline="0" dirty="0"/>
              <a:t> </a:t>
            </a:r>
            <a:r>
              <a:rPr lang="en-US" dirty="0"/>
              <a:t>run, while the liquidity preference theory applies in the short run. </a:t>
            </a:r>
          </a:p>
        </p:txBody>
      </p:sp>
    </p:spTree>
    <p:extLst>
      <p:ext uri="{BB962C8B-B14F-4D97-AF65-F5344CB8AC3E}">
        <p14:creationId xmlns:p14="http://schemas.microsoft.com/office/powerpoint/2010/main" val="2651235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333840-62F9-4438-93C6-D40A09365DC6}" type="slidenum">
              <a:rPr lang="en-US"/>
              <a:pPr>
                <a:defRPr/>
              </a:pPr>
              <a:t>32</a:t>
            </a:fld>
            <a:endParaRPr lang="en-US" dirty="0"/>
          </a:p>
        </p:txBody>
      </p:sp>
      <p:sp>
        <p:nvSpPr>
          <p:cNvPr id="95235" name="Rectangle 2"/>
          <p:cNvSpPr>
            <a:spLocks noGrp="1" noRot="1" noChangeAspect="1" noChangeArrowheads="1" noTextEdit="1"/>
          </p:cNvSpPr>
          <p:nvPr>
            <p:ph type="sldImg"/>
          </p:nvPr>
        </p:nvSpPr>
        <p:spPr>
          <a:xfrm>
            <a:off x="1308100" y="685800"/>
            <a:ext cx="4165600" cy="3124200"/>
          </a:xfrm>
          <a:ln/>
        </p:spPr>
      </p:sp>
      <p:sp>
        <p:nvSpPr>
          <p:cNvPr id="95236" name="Rectangle 3"/>
          <p:cNvSpPr>
            <a:spLocks noGrp="1" noChangeArrowheads="1"/>
          </p:cNvSpPr>
          <p:nvPr>
            <p:ph type="body" idx="1"/>
          </p:nvPr>
        </p:nvSpPr>
        <p:spPr>
          <a:xfrm>
            <a:off x="838200" y="4038600"/>
            <a:ext cx="52578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Since prices are sticky in the short run, the liquidity preference theory predicts that both the nominal and real interest rates will rise in the short run.  And, in fact, both did.  (However, the inflation rate was not zero, and it actually increased, so the real interest rate didn’t rise as much as the nominal interest rate did during the period shown.) </a:t>
            </a:r>
          </a:p>
          <a:p>
            <a:endParaRPr lang="en-US" dirty="0"/>
          </a:p>
          <a:p>
            <a:pPr>
              <a:spcBef>
                <a:spcPct val="0"/>
              </a:spcBef>
            </a:pPr>
            <a:r>
              <a:rPr lang="en-US" dirty="0"/>
              <a:t>In the long run, the quantity theory of money says that monetary tightening should reduce inflation.  The Fisher effect says that the fall in </a:t>
            </a:r>
            <a:r>
              <a:rPr lang="en-US" sz="1400" b="0" i="1" dirty="0">
                <a:latin typeface="Times New Roman"/>
                <a:cs typeface="Times New Roman"/>
                <a:sym typeface="Symbol" pitchFamily="18" charset="2"/>
              </a:rPr>
              <a:t>π</a:t>
            </a:r>
            <a:r>
              <a:rPr lang="en-US" b="0" dirty="0">
                <a:sym typeface="Symbol" pitchFamily="18" charset="2"/>
              </a:rPr>
              <a:t>  should cause an equal fall in </a:t>
            </a:r>
            <a:r>
              <a:rPr lang="en-US" b="0" i="1" dirty="0">
                <a:sym typeface="Symbol" pitchFamily="18" charset="2"/>
              </a:rPr>
              <a:t>i</a:t>
            </a:r>
            <a:r>
              <a:rPr lang="en-US" b="0" dirty="0">
                <a:sym typeface="Symbol" pitchFamily="18" charset="2"/>
              </a:rPr>
              <a:t>.  </a:t>
            </a:r>
            <a:r>
              <a:rPr lang="en-US" dirty="0">
                <a:sym typeface="Symbol" pitchFamily="18" charset="2"/>
              </a:rPr>
              <a:t>By January 1983 (which is “the long run” from the viewpoint of 1979), inflation and nominal interest rates had fallen.  (However, they did not fall by equal amounts.  This doesn’t contradict the Fisher effect, though, as other economic changes caused movements in the real interest rate.)</a:t>
            </a:r>
          </a:p>
          <a:p>
            <a:endParaRPr lang="en-US" dirty="0"/>
          </a:p>
          <a:p>
            <a:pPr>
              <a:spcBef>
                <a:spcPct val="0"/>
              </a:spcBef>
            </a:pPr>
            <a:r>
              <a:rPr lang="en-US" dirty="0"/>
              <a:t>About the data:</a:t>
            </a:r>
          </a:p>
          <a:p>
            <a:r>
              <a:rPr lang="en-US" i="1" dirty="0"/>
              <a:t>i</a:t>
            </a:r>
            <a:r>
              <a:rPr lang="en-US" dirty="0"/>
              <a:t> = 3-month rate on commercial paper</a:t>
            </a:r>
          </a:p>
          <a:p>
            <a:r>
              <a:rPr lang="en-US" dirty="0"/>
              <a:t>% change in </a:t>
            </a:r>
            <a:r>
              <a:rPr lang="en-US" i="1" dirty="0"/>
              <a:t>M</a:t>
            </a:r>
            <a:r>
              <a:rPr lang="en-US" dirty="0"/>
              <a:t>/</a:t>
            </a:r>
            <a:r>
              <a:rPr lang="en-US" i="1" dirty="0"/>
              <a:t>P</a:t>
            </a:r>
            <a:r>
              <a:rPr lang="en-US" dirty="0"/>
              <a:t> from previous slide:  I computed </a:t>
            </a:r>
            <a:r>
              <a:rPr lang="en-US" i="1" dirty="0"/>
              <a:t>M</a:t>
            </a:r>
            <a:r>
              <a:rPr lang="en-US" dirty="0"/>
              <a:t>1/CPI (the measure used in the case study) and then computed the percentage change in </a:t>
            </a:r>
            <a:r>
              <a:rPr lang="en-US" i="1" dirty="0"/>
              <a:t>M</a:t>
            </a:r>
            <a:r>
              <a:rPr lang="en-US" dirty="0"/>
              <a:t>1/CPI over the 8-month period beginning with the month in which Volcker became the Fed chair, August 1979.</a:t>
            </a:r>
          </a:p>
          <a:p>
            <a:endParaRPr lang="en-US" dirty="0"/>
          </a:p>
          <a:p>
            <a:r>
              <a:rPr lang="en-US" dirty="0"/>
              <a:t>Source:  FRED database, Federal Reserve Bank of St. Louis.</a:t>
            </a:r>
          </a:p>
        </p:txBody>
      </p:sp>
    </p:spTree>
    <p:extLst>
      <p:ext uri="{BB962C8B-B14F-4D97-AF65-F5344CB8AC3E}">
        <p14:creationId xmlns:p14="http://schemas.microsoft.com/office/powerpoint/2010/main" val="2112428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D6B04F-95B1-43AA-8855-2FB190407130}" type="slidenum">
              <a:rPr lang="en-US"/>
              <a:pPr>
                <a:defRPr/>
              </a:pPr>
              <a:t>33</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52094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2379D1-D005-4A05-9C56-97911D31362C}" type="slidenum">
              <a:rPr lang="en-US"/>
              <a:pPr>
                <a:defRPr/>
              </a:pPr>
              <a:t>34</a:t>
            </a:fld>
            <a:endParaRPr lang="en-US" dirty="0"/>
          </a:p>
        </p:txBody>
      </p:sp>
      <p:sp>
        <p:nvSpPr>
          <p:cNvPr id="97283" name="Rectangle 2"/>
          <p:cNvSpPr>
            <a:spLocks noGrp="1" noRot="1" noChangeAspect="1" noChangeArrowheads="1" noTextEdit="1"/>
          </p:cNvSpPr>
          <p:nvPr>
            <p:ph type="sldImg"/>
          </p:nvPr>
        </p:nvSpPr>
        <p:spPr>
          <a:xfrm>
            <a:off x="1558925" y="650875"/>
            <a:ext cx="3748088" cy="2811463"/>
          </a:xfrm>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Similarly to how</a:t>
            </a:r>
            <a:r>
              <a:rPr lang="en-US" baseline="0" dirty="0"/>
              <a:t> we went from the Keynesian cross to the </a:t>
            </a:r>
            <a:r>
              <a:rPr lang="en-US" i="1" baseline="0" dirty="0"/>
              <a:t>IS</a:t>
            </a:r>
            <a:r>
              <a:rPr lang="en-US" baseline="0" dirty="0"/>
              <a:t> curve, how these two graphs are drawn is important.  </a:t>
            </a:r>
          </a:p>
          <a:p>
            <a:endParaRPr lang="en-US" baseline="0" dirty="0"/>
          </a:p>
          <a:p>
            <a:r>
              <a:rPr lang="en-US" baseline="0" dirty="0"/>
              <a:t>Here the </a:t>
            </a:r>
            <a:r>
              <a:rPr lang="en-US" i="1" baseline="0" dirty="0"/>
              <a:t>LM</a:t>
            </a:r>
            <a:r>
              <a:rPr lang="en-US" baseline="0" dirty="0"/>
              <a:t> curve is drawn so it shares the same values of the interest rate as the market for real money balances.  Students may draw this derivation incorrectly in their notes. Help them understand that the derivation is set up in a specific manner.</a:t>
            </a:r>
            <a:endParaRPr lang="en-US" dirty="0"/>
          </a:p>
        </p:txBody>
      </p:sp>
    </p:spTree>
    <p:extLst>
      <p:ext uri="{BB962C8B-B14F-4D97-AF65-F5344CB8AC3E}">
        <p14:creationId xmlns:p14="http://schemas.microsoft.com/office/powerpoint/2010/main" val="2258642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D8143F-9C6E-4378-8B9C-7F376B5E37F2}" type="slidenum">
              <a:rPr lang="en-US"/>
              <a:pPr>
                <a:defRPr/>
              </a:pPr>
              <a:t>35</a:t>
            </a:fld>
            <a:endParaRPr lang="en-US" dirty="0"/>
          </a:p>
        </p:txBody>
      </p:sp>
      <p:sp>
        <p:nvSpPr>
          <p:cNvPr id="83971" name="Rectangle 2"/>
          <p:cNvSpPr>
            <a:spLocks noGrp="1" noRot="1" noChangeAspect="1" noChangeArrowheads="1" noTextEdit="1"/>
          </p:cNvSpPr>
          <p:nvPr>
            <p:ph type="sldImg"/>
          </p:nvPr>
        </p:nvSpPr>
        <p:spPr>
          <a:xfrm>
            <a:off x="1558925" y="650875"/>
            <a:ext cx="3748088" cy="2811463"/>
          </a:xfrm>
          <a:ln/>
        </p:spPr>
      </p:sp>
      <p:sp>
        <p:nvSpPr>
          <p:cNvPr id="83972" name="Rectangle 3"/>
          <p:cNvSpPr>
            <a:spLocks noGrp="1" noChangeArrowheads="1"/>
          </p:cNvSpPr>
          <p:nvPr>
            <p:ph type="body" idx="1"/>
          </p:nvPr>
        </p:nvSpPr>
        <p:spPr>
          <a:xfrm>
            <a:off x="914400" y="3835730"/>
            <a:ext cx="5029200" cy="46224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t>*** </a:t>
            </a:r>
          </a:p>
          <a:p>
            <a:pPr>
              <a:spcBef>
                <a:spcPct val="0"/>
              </a:spcBef>
            </a:pPr>
            <a:r>
              <a:rPr lang="en-US" dirty="0"/>
              <a:t>This material was covered in previous editions of the textbook but was deleted to help make room for newer material in other chapters. I have “hidden” this slide rather than delete it, since many professors still may wish to show their students how the </a:t>
            </a:r>
            <a:r>
              <a:rPr lang="en-US" i="1" dirty="0"/>
              <a:t>IS</a:t>
            </a:r>
            <a:r>
              <a:rPr lang="en-US" dirty="0"/>
              <a:t> curve is just another expression of the familiar loanable funds model from Chapter 3.  </a:t>
            </a:r>
          </a:p>
          <a:p>
            <a:pPr>
              <a:spcBef>
                <a:spcPct val="0"/>
              </a:spcBef>
            </a:pPr>
            <a:r>
              <a:rPr lang="en-US" dirty="0"/>
              <a:t>***</a:t>
            </a:r>
          </a:p>
          <a:p>
            <a:pPr>
              <a:spcBef>
                <a:spcPct val="0"/>
              </a:spcBef>
            </a:pPr>
            <a:endParaRPr lang="en-US" dirty="0"/>
          </a:p>
          <a:p>
            <a:pPr>
              <a:spcBef>
                <a:spcPct val="0"/>
              </a:spcBef>
            </a:pPr>
            <a:r>
              <a:rPr lang="en-US" dirty="0"/>
              <a:t>The </a:t>
            </a:r>
            <a:r>
              <a:rPr lang="en-US" i="1" dirty="0"/>
              <a:t>IS</a:t>
            </a:r>
            <a:r>
              <a:rPr lang="en-US" dirty="0"/>
              <a:t> curve can also be derived from the (hopefully now familiar) loanable funds model from chapter 3.  </a:t>
            </a:r>
          </a:p>
          <a:p>
            <a:pPr>
              <a:spcBef>
                <a:spcPct val="0"/>
              </a:spcBef>
            </a:pPr>
            <a:r>
              <a:rPr lang="en-US" dirty="0"/>
              <a:t>A decrease in income from Y</a:t>
            </a:r>
            <a:r>
              <a:rPr lang="en-US" baseline="-25000" dirty="0"/>
              <a:t>1</a:t>
            </a:r>
            <a:r>
              <a:rPr lang="en-US" dirty="0"/>
              <a:t> to Y</a:t>
            </a:r>
            <a:r>
              <a:rPr lang="en-US" baseline="-25000" dirty="0"/>
              <a:t>2</a:t>
            </a:r>
            <a:r>
              <a:rPr lang="en-US" dirty="0"/>
              <a:t> causes a fall in national saving.  </a:t>
            </a:r>
            <a:br>
              <a:rPr lang="en-US" dirty="0"/>
            </a:br>
            <a:r>
              <a:rPr lang="en-US" dirty="0"/>
              <a:t>(Recall, S = Y-C-G)</a:t>
            </a:r>
          </a:p>
          <a:p>
            <a:pPr>
              <a:spcBef>
                <a:spcPct val="0"/>
              </a:spcBef>
            </a:pPr>
            <a:r>
              <a:rPr lang="en-US" dirty="0"/>
              <a:t>The fall in saving causes a reduction in the supply of loanable funds.  The interest rate must rise to restore equilibrium to the loanable funds market.  </a:t>
            </a:r>
          </a:p>
          <a:p>
            <a:pPr>
              <a:spcBef>
                <a:spcPct val="0"/>
              </a:spcBef>
            </a:pPr>
            <a:endParaRPr lang="en-US" dirty="0"/>
          </a:p>
          <a:p>
            <a:pPr>
              <a:spcBef>
                <a:spcPct val="0"/>
              </a:spcBef>
            </a:pPr>
            <a:r>
              <a:rPr lang="en-US" dirty="0"/>
              <a:t>Now we can see where the </a:t>
            </a:r>
            <a:r>
              <a:rPr lang="en-US" i="1" dirty="0"/>
              <a:t>IS</a:t>
            </a:r>
            <a:r>
              <a:rPr lang="en-US" dirty="0"/>
              <a:t> curve gets its name:</a:t>
            </a:r>
          </a:p>
          <a:p>
            <a:pPr>
              <a:spcBef>
                <a:spcPct val="0"/>
              </a:spcBef>
            </a:pPr>
            <a:r>
              <a:rPr lang="en-US" dirty="0"/>
              <a:t>When the loanable funds market is in equilibrium, investment = saving.  The </a:t>
            </a:r>
            <a:r>
              <a:rPr lang="en-US" i="1" dirty="0"/>
              <a:t>IS</a:t>
            </a:r>
            <a:r>
              <a:rPr lang="en-US" dirty="0"/>
              <a:t> curve shows all combinations of r and Y such that investment (I) equals saving (S).  Hence, </a:t>
            </a:r>
            <a:r>
              <a:rPr lang="en-US" i="1" dirty="0"/>
              <a:t>IS</a:t>
            </a:r>
            <a:r>
              <a:rPr lang="en-US" dirty="0"/>
              <a:t> curve.  </a:t>
            </a:r>
          </a:p>
          <a:p>
            <a:pPr>
              <a:spcBef>
                <a:spcPct val="0"/>
              </a:spcBef>
            </a:pPr>
            <a:endParaRPr lang="en-US" dirty="0"/>
          </a:p>
        </p:txBody>
      </p:sp>
    </p:spTree>
    <p:extLst>
      <p:ext uri="{BB962C8B-B14F-4D97-AF65-F5344CB8AC3E}">
        <p14:creationId xmlns:p14="http://schemas.microsoft.com/office/powerpoint/2010/main" val="80686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6960F7-766D-4164-9CDA-8057B8F0F04A}" type="slidenum">
              <a:rPr lang="en-US"/>
              <a:pPr>
                <a:defRPr/>
              </a:pPr>
              <a:t>36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simply states the intuition behind the graphs on the preceding slide. </a:t>
            </a:r>
          </a:p>
          <a:p>
            <a:endParaRPr lang="en-US" dirty="0"/>
          </a:p>
          <a:p>
            <a:r>
              <a:rPr lang="en-US" dirty="0"/>
              <a:t>Suggestion:  Omit this slide from your presentation and just give the students this information orally as you present the preceding slide.  </a:t>
            </a:r>
          </a:p>
        </p:txBody>
      </p:sp>
    </p:spTree>
    <p:extLst>
      <p:ext uri="{BB962C8B-B14F-4D97-AF65-F5344CB8AC3E}">
        <p14:creationId xmlns:p14="http://schemas.microsoft.com/office/powerpoint/2010/main" val="446557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7F1CE1-885B-4C09-BA45-29C597B0BABE}" type="slidenum">
              <a:rPr lang="en-US"/>
              <a:pPr>
                <a:defRPr/>
              </a:pPr>
              <a:t>37</a:t>
            </a:fld>
            <a:endParaRPr lang="en-US" dirty="0"/>
          </a:p>
        </p:txBody>
      </p:sp>
      <p:sp>
        <p:nvSpPr>
          <p:cNvPr id="99331" name="Rectangle 2"/>
          <p:cNvSpPr>
            <a:spLocks noGrp="1" noRot="1" noChangeAspect="1" noChangeArrowheads="1" noTextEdit="1"/>
          </p:cNvSpPr>
          <p:nvPr>
            <p:ph type="sldImg"/>
          </p:nvPr>
        </p:nvSpPr>
        <p:spPr>
          <a:xfrm>
            <a:off x="1558925" y="650875"/>
            <a:ext cx="3748088" cy="2811463"/>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a:t>
            </a:r>
            <a:r>
              <a:rPr lang="en-US" baseline="0" dirty="0"/>
              <a:t> </a:t>
            </a:r>
            <a:r>
              <a:rPr lang="en-US" dirty="0"/>
              <a:t>might consider helping your students understand the analytical difference between looking at a shift as a horizontal shift and looking at it as a vertical shift.</a:t>
            </a:r>
          </a:p>
          <a:p>
            <a:endParaRPr lang="en-US" dirty="0"/>
          </a:p>
          <a:p>
            <a:r>
              <a:rPr lang="en-US" dirty="0"/>
              <a:t>We can think of the </a:t>
            </a:r>
            <a:r>
              <a:rPr lang="en-US" i="1" dirty="0"/>
              <a:t>LM</a:t>
            </a:r>
            <a:r>
              <a:rPr lang="en-US" dirty="0"/>
              <a:t> curve shift as a vertical shift:</a:t>
            </a:r>
          </a:p>
          <a:p>
            <a:r>
              <a:rPr lang="en-US" dirty="0"/>
              <a:t>When the Fed reduces </a:t>
            </a:r>
            <a:r>
              <a:rPr lang="en-US" i="1" dirty="0"/>
              <a:t>M</a:t>
            </a:r>
            <a:r>
              <a:rPr lang="en-US" dirty="0"/>
              <a:t>, the vertical distance of the shift tells us what happens to the equilibrium interest rate associated with a given value of income.  </a:t>
            </a:r>
          </a:p>
          <a:p>
            <a:endParaRPr lang="en-US" dirty="0"/>
          </a:p>
          <a:p>
            <a:r>
              <a:rPr lang="en-US" dirty="0"/>
              <a:t>Or, we can think of the </a:t>
            </a:r>
            <a:r>
              <a:rPr lang="en-US" i="1" dirty="0"/>
              <a:t>LM</a:t>
            </a:r>
            <a:r>
              <a:rPr lang="en-US" dirty="0"/>
              <a:t> curve shifting horizontally:</a:t>
            </a:r>
          </a:p>
          <a:p>
            <a:r>
              <a:rPr lang="en-US" dirty="0"/>
              <a:t>When the Fed reduces </a:t>
            </a:r>
            <a:r>
              <a:rPr lang="en-US" i="1" dirty="0"/>
              <a:t>M</a:t>
            </a:r>
            <a:r>
              <a:rPr lang="en-US" dirty="0"/>
              <a:t>, the horizontal distance of the shift tells us what would have to happen to income to restore money market equilibrium at the initial interest rate.  (The graphical analysis would be a little different from what’s depicted on this slide.)</a:t>
            </a:r>
          </a:p>
          <a:p>
            <a:endParaRPr lang="en-US" dirty="0"/>
          </a:p>
        </p:txBody>
      </p:sp>
    </p:spTree>
    <p:extLst>
      <p:ext uri="{BB962C8B-B14F-4D97-AF65-F5344CB8AC3E}">
        <p14:creationId xmlns:p14="http://schemas.microsoft.com/office/powerpoint/2010/main" val="2076614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a:p>
        </p:txBody>
      </p:sp>
    </p:spTree>
    <p:extLst>
      <p:ext uri="{BB962C8B-B14F-4D97-AF65-F5344CB8AC3E}">
        <p14:creationId xmlns:p14="http://schemas.microsoft.com/office/powerpoint/2010/main" val="257256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634DBC-DB73-4A74-B42E-CCA7BD376B10}" type="slidenum">
              <a:rPr lang="en-US"/>
              <a:pPr>
                <a:defRPr/>
              </a:pPr>
              <a:t>3</a:t>
            </a:fld>
            <a:endParaRPr lang="en-US" dirty="0"/>
          </a:p>
        </p:txBody>
      </p:sp>
      <p:sp>
        <p:nvSpPr>
          <p:cNvPr id="64515" name="Rectangle 2"/>
          <p:cNvSpPr>
            <a:spLocks noGrp="1" noRot="1" noChangeAspect="1" noChangeArrowheads="1" noTextEdit="1"/>
          </p:cNvSpPr>
          <p:nvPr>
            <p:ph type="sldImg"/>
          </p:nvPr>
        </p:nvSpPr>
        <p:spPr>
          <a:xfrm>
            <a:off x="1558925" y="650875"/>
            <a:ext cx="3748088" cy="2811463"/>
          </a:xfrm>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06760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3600"/>
            <a:r>
              <a:rPr lang="en-US" dirty="0"/>
              <a:t>If consumers desire to use cash more frequently, money demand will exogenously increase</a:t>
            </a:r>
            <a:r>
              <a:rPr lang="en-US" dirty="0">
                <a:latin typeface="Calibri" panose="020F0502020204030204" pitchFamily="34" charset="0"/>
                <a:cs typeface="Calibri" panose="020F0502020204030204" pitchFamily="34" charset="0"/>
              </a:rPr>
              <a:t>—</a:t>
            </a:r>
            <a:r>
              <a:rPr lang="en-US" dirty="0"/>
              <a:t> that is, each (</a:t>
            </a:r>
            <a:r>
              <a:rPr lang="en-US" i="1" dirty="0"/>
              <a:t>r</a:t>
            </a:r>
            <a:r>
              <a:rPr lang="en-US" dirty="0"/>
              <a:t>, </a:t>
            </a:r>
            <a:r>
              <a:rPr lang="en-US" i="1" dirty="0"/>
              <a:t>Y</a:t>
            </a:r>
            <a:r>
              <a:rPr lang="en-US" dirty="0"/>
              <a:t>) pair will be associated with higher money demand than before.  In the liquidity preference model, the money demand curve shifts upward/rightward. </a:t>
            </a:r>
          </a:p>
          <a:p>
            <a:pPr defTabSz="863600"/>
            <a:endParaRPr lang="en-US" dirty="0"/>
          </a:p>
          <a:p>
            <a:pPr defTabSz="863600"/>
            <a:r>
              <a:rPr lang="en-US" dirty="0"/>
              <a:t>Hence, at the initial value of income, the interest rate must rise to restore equilibrium in the money market.  As a result, the </a:t>
            </a:r>
            <a:r>
              <a:rPr lang="en-US" i="1" dirty="0"/>
              <a:t>LM</a:t>
            </a:r>
            <a:r>
              <a:rPr lang="en-US" dirty="0"/>
              <a:t> curve shifts up:  each value of income (such as the initial income) is associated with a higher interest rate than before.</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39</a:t>
            </a:fld>
            <a:endParaRPr lang="en-US"/>
          </a:p>
        </p:txBody>
      </p:sp>
    </p:spTree>
    <p:extLst>
      <p:ext uri="{BB962C8B-B14F-4D97-AF65-F5344CB8AC3E}">
        <p14:creationId xmlns:p14="http://schemas.microsoft.com/office/powerpoint/2010/main" val="767872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BCE9E2-829C-4F8D-9800-1E199E226C8C}" type="slidenum">
              <a:rPr lang="en-US"/>
              <a:pPr>
                <a:defRPr/>
              </a:pPr>
              <a:t>40</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74851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DB4E26-D3F9-4046-90D6-9BCA1D2AB74D}" type="slidenum">
              <a:rPr lang="en-US"/>
              <a:pPr>
                <a:defRPr/>
              </a:pPr>
              <a:t>41</a:t>
            </a:fld>
            <a:endParaRPr lang="en-US" dirty="0"/>
          </a:p>
        </p:txBody>
      </p:sp>
      <p:sp>
        <p:nvSpPr>
          <p:cNvPr id="103427" name="Rectangle 2"/>
          <p:cNvSpPr>
            <a:spLocks noGrp="1" noRot="1" noChangeAspect="1" noChangeArrowheads="1" noTextEdit="1"/>
          </p:cNvSpPr>
          <p:nvPr>
            <p:ph type="sldImg"/>
          </p:nvPr>
        </p:nvSpPr>
        <p:spPr>
          <a:xfrm>
            <a:off x="1558925" y="650875"/>
            <a:ext cx="3748088" cy="2811463"/>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 students know that the </a:t>
            </a:r>
            <a:r>
              <a:rPr lang="en-US" i="1" dirty="0"/>
              <a:t>IS</a:t>
            </a:r>
            <a:r>
              <a:rPr lang="en-US" dirty="0"/>
              <a:t>–</a:t>
            </a:r>
            <a:r>
              <a:rPr lang="en-US" i="1" dirty="0"/>
              <a:t>LM</a:t>
            </a:r>
            <a:r>
              <a:rPr lang="en-US" dirty="0"/>
              <a:t> model is used to derive the </a:t>
            </a:r>
            <a:r>
              <a:rPr lang="en-US" i="1" dirty="0"/>
              <a:t>AD</a:t>
            </a:r>
            <a:r>
              <a:rPr lang="en-US" dirty="0"/>
              <a:t> curve.</a:t>
            </a:r>
          </a:p>
          <a:p>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This schematic diagram (similar to Figure 11-14, p. 328) shows how the different pieces of the theory of short-run fluctuations fit together.  </a:t>
            </a:r>
          </a:p>
        </p:txBody>
      </p:sp>
    </p:spTree>
    <p:extLst>
      <p:ext uri="{BB962C8B-B14F-4D97-AF65-F5344CB8AC3E}">
        <p14:creationId xmlns:p14="http://schemas.microsoft.com/office/powerpoint/2010/main" val="3866417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22DC6A-E7EB-40A9-93AA-E3DB7ECA1869}" type="slidenum">
              <a:rPr lang="en-US"/>
              <a:pPr>
                <a:defRPr/>
              </a:pPr>
              <a:t>42</a:t>
            </a:fld>
            <a:endParaRPr lang="en-US" dirty="0"/>
          </a:p>
        </p:txBody>
      </p:sp>
      <p:sp>
        <p:nvSpPr>
          <p:cNvPr id="104451" name="Rectangle 2"/>
          <p:cNvSpPr>
            <a:spLocks noGrp="1" noRot="1" noChangeAspect="1" noChangeArrowheads="1" noTextEdit="1"/>
          </p:cNvSpPr>
          <p:nvPr>
            <p:ph type="sldImg"/>
          </p:nvPr>
        </p:nvSpPr>
        <p:spPr>
          <a:xfrm>
            <a:off x="1558925" y="650875"/>
            <a:ext cx="3748088" cy="2811463"/>
          </a:xfrm>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serves as a bridge between this chapter and the next one. </a:t>
            </a:r>
          </a:p>
        </p:txBody>
      </p:sp>
    </p:spTree>
    <p:extLst>
      <p:ext uri="{BB962C8B-B14F-4D97-AF65-F5344CB8AC3E}">
        <p14:creationId xmlns:p14="http://schemas.microsoft.com/office/powerpoint/2010/main" val="4209446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43</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44</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45</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48E3C-841E-4673-91C1-AA6D6C353066}" type="slidenum">
              <a:rPr lang="en-US"/>
              <a:pPr>
                <a:defRPr/>
              </a:pPr>
              <a:t>4</a:t>
            </a:fld>
            <a:endParaRPr lang="en-US" dirty="0"/>
          </a:p>
        </p:txBody>
      </p:sp>
      <p:sp>
        <p:nvSpPr>
          <p:cNvPr id="65539" name="Rectangle 2"/>
          <p:cNvSpPr>
            <a:spLocks noGrp="1" noRot="1" noChangeAspect="1" noChangeArrowheads="1" noTextEdit="1"/>
          </p:cNvSpPr>
          <p:nvPr>
            <p:ph type="sldImg"/>
          </p:nvPr>
        </p:nvSpPr>
        <p:spPr>
          <a:xfrm>
            <a:off x="1558925" y="650875"/>
            <a:ext cx="3748088" cy="2811463"/>
          </a:xfrm>
          <a:ln/>
        </p:spPr>
      </p:sp>
      <p:sp>
        <p:nvSpPr>
          <p:cNvPr id="65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2804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4DBF3F5-DF56-427B-BDCF-AB83DCC3E41B}" type="slidenum">
              <a:rPr lang="en-US" smtClean="0"/>
              <a:pPr/>
              <a:t>5</a:t>
            </a:fld>
            <a:endParaRPr lang="en-US" dirty="0"/>
          </a:p>
        </p:txBody>
      </p:sp>
      <p:sp>
        <p:nvSpPr>
          <p:cNvPr id="66564" name="Rectangle 3"/>
          <p:cNvSpPr>
            <a:spLocks noGrp="1" noChangeArrowheads="1"/>
          </p:cNvSpPr>
          <p:nvPr>
            <p:ph type="body" idx="1"/>
          </p:nvPr>
        </p:nvSpPr>
        <p:spPr/>
        <p:txBody>
          <a:bodyPr/>
          <a:lstStyle/>
          <a:p>
            <a:r>
              <a:rPr lang="en-US" dirty="0"/>
              <a:t>Stress that much of this model is very familiar to students: same consumption function as in previous chapters, same treatment of fiscal policy variables.  </a:t>
            </a:r>
          </a:p>
          <a:p>
            <a:endParaRPr lang="en-US" dirty="0"/>
          </a:p>
          <a:p>
            <a:r>
              <a:rPr lang="en-US" dirty="0"/>
              <a:t>In equilibrium, there is no unplanned inventory investment: firms are selling everything they had intended to sell.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415622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6AF056A-C5FA-407D-8E40-8F87EBF90D04}" type="slidenum">
              <a:rPr lang="en-US" smtClean="0"/>
              <a:pPr/>
              <a:t>6</a:t>
            </a:fld>
            <a:endParaRPr lang="en-US" dirty="0"/>
          </a:p>
        </p:txBody>
      </p:sp>
      <p:sp>
        <p:nvSpPr>
          <p:cNvPr id="67588" name="Rectangle 3"/>
          <p:cNvSpPr>
            <a:spLocks noGrp="1" noChangeArrowheads="1"/>
          </p:cNvSpPr>
          <p:nvPr>
            <p:ph type="body" idx="1"/>
          </p:nvPr>
        </p:nvSpPr>
        <p:spPr/>
        <p:txBody>
          <a:bodyPr/>
          <a:lstStyle/>
          <a:p>
            <a:r>
              <a:rPr lang="en-US" dirty="0"/>
              <a:t>Why the slope of the </a:t>
            </a:r>
            <a:r>
              <a:rPr lang="en-US" i="1" dirty="0"/>
              <a:t>PE</a:t>
            </a:r>
            <a:r>
              <a:rPr lang="en-US" dirty="0"/>
              <a:t> line equals the </a:t>
            </a:r>
            <a:r>
              <a:rPr lang="en-US" i="1" dirty="0"/>
              <a:t>MPC</a:t>
            </a:r>
            <a:r>
              <a:rPr lang="en-US" dirty="0"/>
              <a:t>:</a:t>
            </a:r>
          </a:p>
          <a:p>
            <a:r>
              <a:rPr lang="en-US" dirty="0"/>
              <a:t>With </a:t>
            </a:r>
            <a:r>
              <a:rPr lang="en-US" i="1" dirty="0"/>
              <a:t>I</a:t>
            </a:r>
            <a:r>
              <a:rPr lang="en-US" dirty="0"/>
              <a:t> and </a:t>
            </a:r>
            <a:r>
              <a:rPr lang="en-US" i="1" dirty="0"/>
              <a:t>G</a:t>
            </a:r>
            <a:r>
              <a:rPr lang="en-US" dirty="0"/>
              <a:t> exogenous, the only component of (</a:t>
            </a:r>
            <a:r>
              <a:rPr lang="en-US" i="1" dirty="0"/>
              <a:t>C </a:t>
            </a:r>
            <a:r>
              <a:rPr lang="en-US" dirty="0"/>
              <a:t>+ </a:t>
            </a:r>
            <a:r>
              <a:rPr lang="en-US" i="1" dirty="0"/>
              <a:t>I </a:t>
            </a:r>
            <a:r>
              <a:rPr lang="en-US" dirty="0"/>
              <a:t>+ </a:t>
            </a:r>
            <a:r>
              <a:rPr lang="en-US" i="1" dirty="0"/>
              <a:t>G</a:t>
            </a:r>
            <a:r>
              <a:rPr lang="en-US" dirty="0"/>
              <a:t>) that changes when income changes is consumption.  A one-unit increase in income causes consumption</a:t>
            </a:r>
            <a:r>
              <a:rPr lang="en-US" dirty="0">
                <a:latin typeface="Calibri" panose="020F0502020204030204" pitchFamily="34" charset="0"/>
                <a:cs typeface="Calibri" panose="020F0502020204030204" pitchFamily="34" charset="0"/>
              </a:rPr>
              <a:t>—</a:t>
            </a:r>
            <a:r>
              <a:rPr lang="en-US" dirty="0"/>
              <a:t>and, therefore, </a:t>
            </a:r>
            <a:r>
              <a:rPr lang="en-US" i="1" dirty="0"/>
              <a:t>PE</a:t>
            </a:r>
            <a:r>
              <a:rPr lang="en-US" dirty="0">
                <a:latin typeface="Calibri" panose="020F0502020204030204" pitchFamily="34" charset="0"/>
                <a:cs typeface="Calibri" panose="020F0502020204030204" pitchFamily="34" charset="0"/>
              </a:rPr>
              <a:t>—</a:t>
            </a:r>
            <a:r>
              <a:rPr lang="en-US" dirty="0"/>
              <a:t>to increase by the </a:t>
            </a:r>
            <a:r>
              <a:rPr lang="en-US" i="1" dirty="0"/>
              <a:t>MPC</a:t>
            </a:r>
            <a:r>
              <a:rPr lang="en-US" dirty="0"/>
              <a:t>.  </a:t>
            </a:r>
          </a:p>
          <a:p>
            <a:endParaRPr lang="en-US" dirty="0"/>
          </a:p>
          <a:p>
            <a:r>
              <a:rPr lang="en-US" dirty="0"/>
              <a:t>Recall from Chapter 3 that the marginal propensity to consume, </a:t>
            </a:r>
            <a:r>
              <a:rPr lang="en-US" i="1" dirty="0"/>
              <a:t>MPC</a:t>
            </a:r>
            <a:r>
              <a:rPr lang="en-US" dirty="0"/>
              <a:t>, equals the increase in consumption resulting from a one-unit increase in disposable income.  Since </a:t>
            </a:r>
            <a:r>
              <a:rPr lang="en-US" i="1" dirty="0"/>
              <a:t>T</a:t>
            </a:r>
            <a:r>
              <a:rPr lang="en-US" dirty="0"/>
              <a:t> is exogenous here, a one-unit increase in </a:t>
            </a:r>
            <a:r>
              <a:rPr lang="en-US" i="1" dirty="0"/>
              <a:t>Y </a:t>
            </a:r>
            <a:r>
              <a:rPr lang="en-US" dirty="0"/>
              <a:t>causes a one-unit increase in disposable income.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04578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25AE0E-0F6C-4DE8-B6E9-3D6FDFEF63E9}" type="slidenum">
              <a:rPr lang="en-US"/>
              <a:pPr>
                <a:defRPr/>
              </a:pPr>
              <a:t>7</a:t>
            </a:fld>
            <a:endParaRPr lang="en-US" dirty="0"/>
          </a:p>
        </p:txBody>
      </p:sp>
      <p:sp>
        <p:nvSpPr>
          <p:cNvPr id="68611" name="Rectangle 2"/>
          <p:cNvSpPr>
            <a:spLocks noGrp="1" noRot="1" noChangeAspect="1" noChangeArrowheads="1" noTextEdit="1"/>
          </p:cNvSpPr>
          <p:nvPr>
            <p:ph type="sldImg"/>
          </p:nvPr>
        </p:nvSpPr>
        <p:spPr>
          <a:xfrm>
            <a:off x="1558925" y="650875"/>
            <a:ext cx="3748088" cy="2811463"/>
          </a:xfrm>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a:t>
            </a:r>
            <a:r>
              <a:rPr lang="en-US" baseline="0" dirty="0"/>
              <a:t> can refer students back to how you calculated GDP: GDP (</a:t>
            </a:r>
            <a:r>
              <a:rPr lang="en-US" i="1" baseline="0" dirty="0"/>
              <a:t>Y</a:t>
            </a:r>
            <a:r>
              <a:rPr lang="en-US" baseline="0" dirty="0"/>
              <a:t>) is equal to total spending, or (aggregate) expenditure. Thus the 45-degree line incudes all the points on the graph where (planned) expenditure equals output. In </a:t>
            </a:r>
            <a:r>
              <a:rPr lang="en-US" i="1" baseline="0" dirty="0"/>
              <a:t>equilibrium, </a:t>
            </a:r>
            <a:r>
              <a:rPr lang="en-US" i="0" baseline="0" dirty="0"/>
              <a:t>planned expenditure needs to equal output.</a:t>
            </a:r>
            <a:endParaRPr lang="en-US" dirty="0"/>
          </a:p>
        </p:txBody>
      </p:sp>
    </p:spTree>
    <p:extLst>
      <p:ext uri="{BB962C8B-B14F-4D97-AF65-F5344CB8AC3E}">
        <p14:creationId xmlns:p14="http://schemas.microsoft.com/office/powerpoint/2010/main" val="136806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03D1AE2-1979-4AFD-93BC-C75E9F6F1586}" type="slidenum">
              <a:rPr lang="en-US" smtClean="0"/>
              <a:pPr/>
              <a:t>8</a:t>
            </a:fld>
            <a:endParaRPr lang="en-US" dirty="0"/>
          </a:p>
        </p:txBody>
      </p:sp>
      <p:sp>
        <p:nvSpPr>
          <p:cNvPr id="69636" name="Rectangle 3"/>
          <p:cNvSpPr>
            <a:spLocks noGrp="1" noChangeArrowheads="1"/>
          </p:cNvSpPr>
          <p:nvPr>
            <p:ph type="body" idx="1"/>
          </p:nvPr>
        </p:nvSpPr>
        <p:spPr/>
        <p:txBody>
          <a:bodyPr/>
          <a:lstStyle/>
          <a:p>
            <a:r>
              <a:rPr lang="en-US" dirty="0"/>
              <a:t>The equilibrium point is the value of income at which the curves cross.</a:t>
            </a:r>
          </a:p>
          <a:p>
            <a:endParaRPr lang="en-US" dirty="0"/>
          </a:p>
          <a:p>
            <a:r>
              <a:rPr lang="en-US" dirty="0"/>
              <a:t>Notice we have two</a:t>
            </a:r>
            <a:r>
              <a:rPr lang="en-US" baseline="0" dirty="0"/>
              <a:t> lines:</a:t>
            </a:r>
          </a:p>
          <a:p>
            <a:pPr marL="228600" indent="-228600">
              <a:buFont typeface="Arial" panose="020B0604020202020204" pitchFamily="34" charset="0"/>
              <a:buChar char="•"/>
            </a:pPr>
            <a:r>
              <a:rPr lang="en-US" i="1" baseline="0" dirty="0"/>
              <a:t>PE</a:t>
            </a:r>
            <a:r>
              <a:rPr lang="en-US" baseline="0" dirty="0"/>
              <a:t> = </a:t>
            </a:r>
            <a:r>
              <a:rPr lang="en-US" i="1" baseline="0" dirty="0"/>
              <a:t>Y</a:t>
            </a:r>
          </a:p>
          <a:p>
            <a:pPr marL="228600" indent="-228600">
              <a:buFont typeface="Arial" panose="020B0604020202020204" pitchFamily="34" charset="0"/>
              <a:buChar char="•"/>
            </a:pPr>
            <a:r>
              <a:rPr lang="en-US" i="1" baseline="0" dirty="0"/>
              <a:t>PE</a:t>
            </a:r>
            <a:r>
              <a:rPr lang="en-US" baseline="0" dirty="0"/>
              <a:t> = </a:t>
            </a:r>
            <a:r>
              <a:rPr lang="en-US" i="1" baseline="0" dirty="0"/>
              <a:t>C </a:t>
            </a:r>
            <a:r>
              <a:rPr lang="en-US" baseline="0" dirty="0"/>
              <a:t>+ </a:t>
            </a:r>
            <a:r>
              <a:rPr lang="en-US" i="1" baseline="0" dirty="0"/>
              <a:t>I </a:t>
            </a:r>
            <a:r>
              <a:rPr lang="en-US" baseline="0" dirty="0"/>
              <a:t>+ </a:t>
            </a:r>
            <a:r>
              <a:rPr lang="en-US" i="1" baseline="0" dirty="0"/>
              <a:t>G</a:t>
            </a:r>
          </a:p>
          <a:p>
            <a:pPr marL="0" indent="0">
              <a:buNone/>
            </a:pPr>
            <a:endParaRPr lang="en-US" baseline="0" dirty="0"/>
          </a:p>
          <a:p>
            <a:pPr marL="0" indent="0">
              <a:buNone/>
            </a:pPr>
            <a:r>
              <a:rPr lang="en-US" baseline="0" dirty="0"/>
              <a:t>Combining yields </a:t>
            </a:r>
            <a:r>
              <a:rPr lang="en-US" i="1" baseline="0" dirty="0"/>
              <a:t>Y</a:t>
            </a:r>
            <a:r>
              <a:rPr lang="en-US" baseline="0" dirty="0"/>
              <a:t> = </a:t>
            </a:r>
            <a:r>
              <a:rPr lang="en-US" i="1" baseline="0" dirty="0"/>
              <a:t>C</a:t>
            </a:r>
            <a:r>
              <a:rPr lang="en-US" baseline="0" dirty="0"/>
              <a:t> + </a:t>
            </a:r>
            <a:r>
              <a:rPr lang="en-US" i="1" baseline="0" dirty="0"/>
              <a:t>I</a:t>
            </a:r>
            <a:r>
              <a:rPr lang="en-US" baseline="0" dirty="0"/>
              <a:t> + </a:t>
            </a:r>
            <a:r>
              <a:rPr lang="en-US" i="1" baseline="0" dirty="0"/>
              <a:t>G</a:t>
            </a:r>
            <a:r>
              <a:rPr lang="en-US" baseline="0" dirty="0"/>
              <a:t>. This is our equation for GDP in a closed economy! </a:t>
            </a:r>
            <a:endParaRPr lang="en-US" dirty="0"/>
          </a:p>
          <a:p>
            <a:endParaRPr lang="en-US" dirty="0"/>
          </a:p>
          <a:p>
            <a:r>
              <a:rPr lang="en-US" dirty="0"/>
              <a:t>Be sure your students understand why the equilibrium income appears on both the horizontal and vertical axes. </a:t>
            </a:r>
          </a:p>
          <a:p>
            <a:r>
              <a:rPr lang="en-US" dirty="0"/>
              <a:t> </a:t>
            </a:r>
            <a:br>
              <a:rPr lang="en-US" dirty="0"/>
            </a:br>
            <a:r>
              <a:rPr lang="en-US" dirty="0"/>
              <a:t>Answer:  In equilibrium, </a:t>
            </a:r>
            <a:r>
              <a:rPr lang="en-US" i="1" dirty="0"/>
              <a:t>PE</a:t>
            </a:r>
            <a:r>
              <a:rPr lang="en-US" dirty="0"/>
              <a:t> (which is measured on the vertical axis) equals </a:t>
            </a:r>
            <a:r>
              <a:rPr lang="en-US" i="1" dirty="0"/>
              <a:t>Y</a:t>
            </a:r>
            <a:r>
              <a:rPr lang="en-US" dirty="0"/>
              <a:t> (which is measured on the horizontal axis).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46172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a:extLst/>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138370239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592138" y="1990725"/>
            <a:ext cx="1504950" cy="2097088"/>
          </a:xfrm>
        </p:spPr>
        <p:txBody>
          <a:bodyPr/>
          <a:lstStyle/>
          <a:p>
            <a:endParaRPr lang="en-US"/>
          </a:p>
        </p:txBody>
      </p:sp>
    </p:spTree>
    <p:extLst>
      <p:ext uri="{BB962C8B-B14F-4D97-AF65-F5344CB8AC3E}">
        <p14:creationId xmlns:p14="http://schemas.microsoft.com/office/powerpoint/2010/main" val="146104577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140340986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072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489397" y="154547"/>
            <a:ext cx="8229153"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204120" y="3208338"/>
            <a:ext cx="8326437" cy="1727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3"/>
          </p:nvPr>
        </p:nvSpPr>
        <p:spPr>
          <a:xfrm>
            <a:off x="233363" y="5715000"/>
            <a:ext cx="8072437" cy="5921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4"/>
          </p:nvPr>
        </p:nvSpPr>
        <p:spPr>
          <a:xfrm>
            <a:off x="6019800" y="2305050"/>
            <a:ext cx="2511425" cy="4406900"/>
          </a:xfrm>
        </p:spPr>
        <p:txBody>
          <a:bodyPr/>
          <a:lstStyle/>
          <a:p>
            <a:endParaRPr lang="en-US"/>
          </a:p>
        </p:txBody>
      </p:sp>
    </p:spTree>
    <p:extLst>
      <p:ext uri="{BB962C8B-B14F-4D97-AF65-F5344CB8AC3E}">
        <p14:creationId xmlns:p14="http://schemas.microsoft.com/office/powerpoint/2010/main" val="4002030930"/>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Content Placeholder 2"/>
          <p:cNvSpPr>
            <a:spLocks noGrp="1"/>
          </p:cNvSpPr>
          <p:nvPr>
            <p:ph sz="quarter" idx="11"/>
          </p:nvPr>
        </p:nvSpPr>
        <p:spPr>
          <a:xfrm>
            <a:off x="481013" y="3857625"/>
            <a:ext cx="7186612" cy="1504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2"/>
          </p:nvPr>
        </p:nvSpPr>
        <p:spPr>
          <a:xfrm>
            <a:off x="6362700" y="2714625"/>
            <a:ext cx="2314575" cy="2809875"/>
          </a:xfrm>
        </p:spPr>
        <p:txBody>
          <a:bodyPr/>
          <a:lstStyle/>
          <a:p>
            <a:endParaRPr lang="en-US"/>
          </a:p>
        </p:txBody>
      </p:sp>
    </p:spTree>
    <p:extLst>
      <p:ext uri="{BB962C8B-B14F-4D97-AF65-F5344CB8AC3E}">
        <p14:creationId xmlns:p14="http://schemas.microsoft.com/office/powerpoint/2010/main" val="219576621"/>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406399" y="1320800"/>
            <a:ext cx="2675467" cy="142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icture Placeholder 6"/>
          <p:cNvSpPr>
            <a:spLocks noGrp="1"/>
          </p:cNvSpPr>
          <p:nvPr>
            <p:ph type="pic" sz="quarter" idx="11"/>
          </p:nvPr>
        </p:nvSpPr>
        <p:spPr>
          <a:xfrm>
            <a:off x="6383338" y="1828800"/>
            <a:ext cx="1762125" cy="2540000"/>
          </a:xfrm>
        </p:spPr>
        <p:txBody>
          <a:bodyPr/>
          <a:lstStyle/>
          <a:p>
            <a:endParaRPr lang="en-US"/>
          </a:p>
        </p:txBody>
      </p:sp>
      <p:sp>
        <p:nvSpPr>
          <p:cNvPr id="9" name="Content Placeholder 8"/>
          <p:cNvSpPr>
            <a:spLocks noGrp="1"/>
          </p:cNvSpPr>
          <p:nvPr>
            <p:ph sz="quarter" idx="12"/>
          </p:nvPr>
        </p:nvSpPr>
        <p:spPr>
          <a:xfrm>
            <a:off x="406400" y="3970338"/>
            <a:ext cx="2607733" cy="14483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able Placeholder 10"/>
          <p:cNvSpPr>
            <a:spLocks noGrp="1"/>
          </p:cNvSpPr>
          <p:nvPr>
            <p:ph type="tbl" sz="quarter" idx="13"/>
          </p:nvPr>
        </p:nvSpPr>
        <p:spPr>
          <a:xfrm>
            <a:off x="4933950" y="3324225"/>
            <a:ext cx="1228725" cy="2093913"/>
          </a:xfrm>
        </p:spPr>
        <p:txBody>
          <a:bodyPr/>
          <a:lstStyle/>
          <a:p>
            <a:endParaRPr lang="en-US"/>
          </a:p>
        </p:txBody>
      </p:sp>
    </p:spTree>
    <p:extLst>
      <p:ext uri="{BB962C8B-B14F-4D97-AF65-F5344CB8AC3E}">
        <p14:creationId xmlns:p14="http://schemas.microsoft.com/office/powerpoint/2010/main" val="3714609524"/>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232139812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572657"/>
      </p:ext>
    </p:extLst>
  </p:cSld>
  <p:clrMapOvr>
    <a:masterClrMapping/>
  </p:clrMapOvr>
  <p:transition>
    <p:wipe dir="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a:extLst/>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216519731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49509EA1-CC0A-4CEE-92BC-7267CA66E0AE}"/>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11</a:t>
            </a:r>
            <a:r>
              <a:rPr lang="en-US" sz="1700" dirty="0">
                <a:solidFill>
                  <a:srgbClr val="198A46"/>
                </a:solidFill>
                <a:cs typeface="+mn-cs"/>
              </a:rPr>
              <a:t>    </a:t>
            </a:r>
            <a:r>
              <a:rPr lang="en-US" sz="2100" dirty="0">
                <a:solidFill>
                  <a:srgbClr val="198A46"/>
                </a:solidFill>
                <a:cs typeface="+mn-cs"/>
              </a:rPr>
              <a:t>Aggregate Demand I</a:t>
            </a:r>
          </a:p>
        </p:txBody>
      </p:sp>
    </p:spTree>
    <p:extLst>
      <p:ext uri="{BB962C8B-B14F-4D97-AF65-F5344CB8AC3E}">
        <p14:creationId xmlns:p14="http://schemas.microsoft.com/office/powerpoint/2010/main" val="273738123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6.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11">
            <a:extLst>
              <a:ext uri="{FF2B5EF4-FFF2-40B4-BE49-F238E27FC236}">
                <a16:creationId xmlns:a16="http://schemas.microsoft.com/office/drawing/2014/main" id="{3D1937A0-623A-4B4A-B01A-77BC94079FEB}"/>
              </a:ext>
            </a:extLst>
          </p:cNvPr>
          <p:cNvPicPr>
            <a:picLocks noGrp="1" noChangeAspect="1"/>
          </p:cNvPicPr>
          <p:nvPr>
            <p:ph type="pic" sz="quarter" idx="12"/>
          </p:nvPr>
        </p:nvPicPr>
        <p:blipFill>
          <a:blip r:embed="rId3"/>
          <a:stretch>
            <a:fillRect/>
          </a:stretch>
        </p:blipFill>
        <p:spPr>
          <a:xfrm>
            <a:off x="405292" y="567756"/>
            <a:ext cx="2685468" cy="2621484"/>
          </a:xfrm>
          <a:prstGeom prst="rect">
            <a:avLst/>
          </a:prstGeom>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308301" y="3274492"/>
            <a:ext cx="2878150" cy="1594157"/>
          </a:xfrm>
        </p:spPr>
        <p:txBody>
          <a:bodyPr/>
          <a:lstStyle/>
          <a:p>
            <a:r>
              <a:rPr lang="en-US" dirty="0"/>
              <a:t>Aggregate Demand I: Building the </a:t>
            </a:r>
            <a:r>
              <a:rPr lang="en-US" i="1" dirty="0"/>
              <a:t>IS-LM</a:t>
            </a:r>
            <a:r>
              <a:rPr lang="en-US" dirty="0"/>
              <a:t> Model</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375892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FF3CD-0C95-4B95-A2D2-D7AD84AD48CC}"/>
              </a:ext>
            </a:extLst>
          </p:cNvPr>
          <p:cNvSpPr>
            <a:spLocks noGrp="1"/>
          </p:cNvSpPr>
          <p:nvPr>
            <p:ph type="title"/>
          </p:nvPr>
        </p:nvSpPr>
        <p:spPr/>
        <p:txBody>
          <a:bodyPr/>
          <a:lstStyle/>
          <a:p>
            <a:r>
              <a:rPr lang="en-US" dirty="0"/>
              <a:t>An increase in government purchases</a:t>
            </a:r>
          </a:p>
        </p:txBody>
      </p:sp>
      <p:pic>
        <p:nvPicPr>
          <p:cNvPr id="9" name="Picture Placeholder 8" descr="The Y axis is labeled PE. The X axis is labeled Y. An increasing line is labeled PE=Y. Another increasing line is labeled PE =C + I + G2. Another line is labeled PE =C + I + G1. Another increasing line is labeled PE=Y. The change in Y is noted. The change in G is noted.">
            <a:extLst>
              <a:ext uri="{FF2B5EF4-FFF2-40B4-BE49-F238E27FC236}">
                <a16:creationId xmlns:a16="http://schemas.microsoft.com/office/drawing/2014/main" id="{D4F11992-5D4D-4944-8214-51AA39BFAF1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379435" y="1329694"/>
            <a:ext cx="5249707" cy="4266024"/>
          </a:xfrm>
          <a:prstGeom prst="rect">
            <a:avLst/>
          </a:prstGeom>
        </p:spPr>
      </p:pic>
      <p:sp>
        <p:nvSpPr>
          <p:cNvPr id="10" name="Content Placeholder 2"/>
          <p:cNvSpPr txBox="1">
            <a:spLocks noGrp="1" noChangeArrowheads="1"/>
          </p:cNvSpPr>
          <p:nvPr>
            <p:ph sz="quarter" idx="10"/>
          </p:nvPr>
        </p:nvSpPr>
        <p:spPr bwMode="auto">
          <a:xfrm>
            <a:off x="530928" y="1589155"/>
            <a:ext cx="2446286" cy="1422400"/>
          </a:xfrm>
          <a:prstGeom prst="rect">
            <a:avLst/>
          </a:prstGeom>
          <a:solidFill>
            <a:srgbClr val="FFCCCC"/>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200" dirty="0"/>
              <a:t>At </a:t>
            </a:r>
            <a:r>
              <a:rPr lang="en-US" sz="2200" b="1" i="1" dirty="0">
                <a:latin typeface="Tahoma" pitchFamily="34" charset="0"/>
              </a:rPr>
              <a:t>Y</a:t>
            </a:r>
            <a:r>
              <a:rPr lang="en-US" sz="2200" baseline="-25000" dirty="0">
                <a:latin typeface="Tahoma" pitchFamily="34" charset="0"/>
              </a:rPr>
              <a:t>1</a:t>
            </a:r>
            <a:r>
              <a:rPr lang="en-US" sz="2200" dirty="0"/>
              <a:t>, </a:t>
            </a:r>
            <a:r>
              <a:rPr lang="en-US" sz="2200" dirty="0" smtClean="0"/>
              <a:t>there </a:t>
            </a:r>
            <a:r>
              <a:rPr lang="en-US" sz="2200" dirty="0"/>
              <a:t>is now an unplanned drop in inventory . . . </a:t>
            </a:r>
          </a:p>
        </p:txBody>
      </p:sp>
      <p:sp>
        <p:nvSpPr>
          <p:cNvPr id="11" name="Content Placeholder 2"/>
          <p:cNvSpPr txBox="1">
            <a:spLocks noGrp="1" noChangeArrowheads="1"/>
          </p:cNvSpPr>
          <p:nvPr>
            <p:ph sz="quarter" idx="12"/>
          </p:nvPr>
        </p:nvSpPr>
        <p:spPr bwMode="auto">
          <a:xfrm>
            <a:off x="530928" y="3542955"/>
            <a:ext cx="2495455" cy="1869743"/>
          </a:xfrm>
          <a:prstGeom prst="rect">
            <a:avLst/>
          </a:prstGeom>
          <a:solidFill>
            <a:srgbClr val="FFCCCC"/>
          </a:soli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200" dirty="0"/>
              <a:t>. . . so firms increase output, and income rises toward a new equilibrium.</a:t>
            </a:r>
          </a:p>
        </p:txBody>
      </p:sp>
    </p:spTree>
    <p:extLst>
      <p:ext uri="{BB962C8B-B14F-4D97-AF65-F5344CB8AC3E}">
        <p14:creationId xmlns:p14="http://schemas.microsoft.com/office/powerpoint/2010/main" val="404606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Solving for </a:t>
            </a:r>
            <a:r>
              <a:rPr lang="el-GR" dirty="0">
                <a:solidFill>
                  <a:srgbClr val="A85232"/>
                </a:solidFill>
              </a:rPr>
              <a:t>Δ</a:t>
            </a:r>
            <a:r>
              <a:rPr lang="en-US" i="1" dirty="0" smtClean="0">
                <a:solidFill>
                  <a:srgbClr val="A85232"/>
                </a:solidFill>
              </a:rPr>
              <a:t>Y </a:t>
            </a:r>
            <a:r>
              <a:rPr lang="en-US" dirty="0" smtClean="0">
                <a:solidFill>
                  <a:srgbClr val="A85232"/>
                </a:solidFill>
              </a:rPr>
              <a:t>(1 of 2)</a:t>
            </a:r>
            <a:endParaRPr lang="en-US" dirty="0"/>
          </a:p>
        </p:txBody>
      </p:sp>
      <p:graphicFrame>
        <p:nvGraphicFramePr>
          <p:cNvPr id="50179" name="Object 2" descr="Five equations accompanied by text are shown. Y equals C plus I plus G, equilibrium condition; Delta Y equals delta C plus delta I plus delta G in changes which equals delta C plus delta G because I is exogenous which equals MPC times delta Y plus delta G because delta G equals MPC delta Y."/>
          <p:cNvGraphicFramePr>
            <a:graphicFrameLocks noChangeAspect="1"/>
          </p:cNvGraphicFramePr>
          <p:nvPr>
            <p:extLst>
              <p:ext uri="{D42A27DB-BD31-4B8C-83A1-F6EECF244321}">
                <p14:modId xmlns:p14="http://schemas.microsoft.com/office/powerpoint/2010/main" val="2955342447"/>
              </p:ext>
            </p:extLst>
          </p:nvPr>
        </p:nvGraphicFramePr>
        <p:xfrm>
          <a:off x="692150" y="1506538"/>
          <a:ext cx="6854825" cy="1970087"/>
        </p:xfrm>
        <a:graphic>
          <a:graphicData uri="http://schemas.openxmlformats.org/presentationml/2006/ole">
            <mc:AlternateContent xmlns:mc="http://schemas.openxmlformats.org/markup-compatibility/2006">
              <mc:Choice xmlns:v="urn:schemas-microsoft-com:vml" Requires="v">
                <p:oleObj spid="_x0000_s2599" name="Equation" r:id="rId4" imgW="3085920" imgH="888840" progId="Equation.DSMT4">
                  <p:embed/>
                </p:oleObj>
              </mc:Choice>
              <mc:Fallback>
                <p:oleObj name="Equation" r:id="rId4" imgW="3085920" imgH="888840" progId="Equation.DSMT4">
                  <p:embed/>
                  <p:pic>
                    <p:nvPicPr>
                      <p:cNvPr id="0" name=""/>
                      <p:cNvPicPr>
                        <a:picLocks noChangeAspect="1" noChangeArrowheads="1"/>
                      </p:cNvPicPr>
                      <p:nvPr/>
                    </p:nvPicPr>
                    <p:blipFill>
                      <a:blip r:embed="rId5"/>
                      <a:srcRect/>
                      <a:stretch>
                        <a:fillRect/>
                      </a:stretch>
                    </p:blipFill>
                    <p:spPr bwMode="auto">
                      <a:xfrm>
                        <a:off x="692150" y="1506538"/>
                        <a:ext cx="6854825" cy="197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9"/>
          <p:cNvSpPr>
            <a:spLocks noGrp="1"/>
          </p:cNvSpPr>
          <p:nvPr>
            <p:ph type="body" sz="quarter" idx="10"/>
          </p:nvPr>
        </p:nvSpPr>
        <p:spPr>
          <a:xfrm>
            <a:off x="478361" y="4234070"/>
            <a:ext cx="3859205" cy="2344440"/>
          </a:xfrm>
        </p:spPr>
        <p:txBody>
          <a:bodyPr/>
          <a:lstStyle/>
          <a:p>
            <a:r>
              <a:rPr lang="en-US" dirty="0">
                <a:latin typeface="Arial" panose="020B0604020202020204" pitchFamily="34" charset="0"/>
                <a:cs typeface="Arial" panose="020B0604020202020204" pitchFamily="34" charset="0"/>
                <a:sym typeface="Symbol" pitchFamily="18" charset="2"/>
              </a:rPr>
              <a:t>Collect terms with </a:t>
            </a:r>
            <a:r>
              <a:rPr lang="en-US" dirty="0" smtClean="0">
                <a:latin typeface="Arial" panose="020B0604020202020204" pitchFamily="34" charset="0"/>
                <a:cs typeface="Arial" panose="020B0604020202020204" pitchFamily="34" charset="0"/>
                <a:sym typeface="Symbol" pitchFamily="18" charset="2"/>
              </a:rPr>
              <a:t>Δ</a:t>
            </a:r>
            <a:r>
              <a:rPr lang="en-US" b="1" i="1" dirty="0" smtClean="0">
                <a:latin typeface="Arial" panose="020B0604020202020204" pitchFamily="34" charset="0"/>
                <a:cs typeface="Arial" panose="020B0604020202020204" pitchFamily="34" charset="0"/>
                <a:sym typeface="Symbol" pitchFamily="18" charset="2"/>
              </a:rPr>
              <a:t>Y</a:t>
            </a:r>
            <a:r>
              <a:rPr lang="en-US" dirty="0" smtClean="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on the left side of the equals sign</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sym typeface="Symbol" pitchFamily="18" charset="2"/>
            </a:endParaRPr>
          </a:p>
        </p:txBody>
      </p:sp>
      <p:graphicFrame>
        <p:nvGraphicFramePr>
          <p:cNvPr id="50183" name="Object 6" descr="An equation reads, (1 minus MPC ) times delta Y equals delta G."/>
          <p:cNvGraphicFramePr>
            <a:graphicFrameLocks noChangeAspect="1"/>
          </p:cNvGraphicFramePr>
          <p:nvPr>
            <p:extLst>
              <p:ext uri="{D42A27DB-BD31-4B8C-83A1-F6EECF244321}">
                <p14:modId xmlns:p14="http://schemas.microsoft.com/office/powerpoint/2010/main" val="3253200012"/>
              </p:ext>
            </p:extLst>
          </p:nvPr>
        </p:nvGraphicFramePr>
        <p:xfrm>
          <a:off x="776013" y="5406290"/>
          <a:ext cx="3263900" cy="461963"/>
        </p:xfrm>
        <a:graphic>
          <a:graphicData uri="http://schemas.openxmlformats.org/presentationml/2006/ole">
            <mc:AlternateContent xmlns:mc="http://schemas.openxmlformats.org/markup-compatibility/2006">
              <mc:Choice xmlns:v="urn:schemas-microsoft-com:vml" Requires="v">
                <p:oleObj spid="_x0000_s2600" name="Equation" r:id="rId6" imgW="1434960" imgH="203040" progId="Equation.DSMT4">
                  <p:embed/>
                </p:oleObj>
              </mc:Choice>
              <mc:Fallback>
                <p:oleObj name="Equation" r:id="rId6" imgW="1434960" imgH="203040" progId="Equation.DSMT4">
                  <p:embed/>
                  <p:pic>
                    <p:nvPicPr>
                      <p:cNvPr id="0" name=""/>
                      <p:cNvPicPr>
                        <a:picLocks noChangeAspect="1" noChangeArrowheads="1"/>
                      </p:cNvPicPr>
                      <p:nvPr/>
                    </p:nvPicPr>
                    <p:blipFill>
                      <a:blip r:embed="rId7"/>
                      <a:srcRect/>
                      <a:stretch>
                        <a:fillRect/>
                      </a:stretch>
                    </p:blipFill>
                    <p:spPr bwMode="auto">
                      <a:xfrm>
                        <a:off x="776013" y="5406290"/>
                        <a:ext cx="32639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6"/>
          <p:cNvSpPr>
            <a:spLocks noGrp="1"/>
          </p:cNvSpPr>
          <p:nvPr>
            <p:ph sz="quarter" idx="12"/>
          </p:nvPr>
        </p:nvSpPr>
        <p:spPr>
          <a:xfrm>
            <a:off x="4851397" y="4232083"/>
            <a:ext cx="3622998" cy="1776755"/>
          </a:xfrm>
          <a:ln>
            <a:solidFill>
              <a:srgbClr val="4F81BD"/>
            </a:solidFill>
          </a:ln>
        </p:spPr>
        <p:txBody>
          <a:bodyPr/>
          <a:lstStyle/>
          <a:p>
            <a:r>
              <a:rPr lang="en-US" dirty="0">
                <a:sym typeface="Symbol" pitchFamily="18" charset="2"/>
              </a:rPr>
              <a:t>Solve for </a:t>
            </a:r>
            <a:r>
              <a:rPr lang="en-US" dirty="0">
                <a:latin typeface="Times New Roman"/>
                <a:cs typeface="Times New Roman"/>
                <a:sym typeface="Symbol" pitchFamily="18" charset="2"/>
              </a:rPr>
              <a:t>Δ</a:t>
            </a:r>
            <a:r>
              <a:rPr lang="en-US" b="1" i="1" dirty="0">
                <a:latin typeface="Tahoma" pitchFamily="34" charset="0"/>
                <a:sym typeface="Symbol" pitchFamily="18" charset="2"/>
              </a:rPr>
              <a:t>Y</a:t>
            </a:r>
            <a:r>
              <a:rPr lang="en-US" dirty="0">
                <a:latin typeface="Tahoma" pitchFamily="34" charset="0"/>
                <a:sym typeface="Symbol" pitchFamily="18" charset="2"/>
              </a:rPr>
              <a:t> </a:t>
            </a:r>
            <a:r>
              <a:rPr lang="en-US" dirty="0" smtClean="0">
                <a:latin typeface="Tahoma" pitchFamily="34" charset="0"/>
                <a:sym typeface="Symbol" pitchFamily="18" charset="2"/>
              </a:rPr>
              <a:t>:</a:t>
            </a:r>
            <a:endParaRPr lang="en-US" dirty="0">
              <a:latin typeface="Tahoma" pitchFamily="34" charset="0"/>
              <a:sym typeface="Symbol" pitchFamily="18" charset="2"/>
            </a:endParaRPr>
          </a:p>
        </p:txBody>
      </p:sp>
      <p:graphicFrame>
        <p:nvGraphicFramePr>
          <p:cNvPr id="50184" name="Object 7" descr="An equation reads, delta Y equals (1 over 1 minus MPC) times delta G."/>
          <p:cNvGraphicFramePr>
            <a:graphicFrameLocks noChangeAspect="1"/>
          </p:cNvGraphicFramePr>
          <p:nvPr>
            <p:extLst>
              <p:ext uri="{D42A27DB-BD31-4B8C-83A1-F6EECF244321}">
                <p14:modId xmlns:p14="http://schemas.microsoft.com/office/powerpoint/2010/main" val="3016476216"/>
              </p:ext>
            </p:extLst>
          </p:nvPr>
        </p:nvGraphicFramePr>
        <p:xfrm>
          <a:off x="4937125" y="4805998"/>
          <a:ext cx="3462338" cy="1041400"/>
        </p:xfrm>
        <a:graphic>
          <a:graphicData uri="http://schemas.openxmlformats.org/presentationml/2006/ole">
            <mc:AlternateContent xmlns:mc="http://schemas.openxmlformats.org/markup-compatibility/2006">
              <mc:Choice xmlns:v="urn:schemas-microsoft-com:vml" Requires="v">
                <p:oleObj spid="_x0000_s2601" name="Equation" r:id="rId8" imgW="1523880" imgH="457200" progId="Equation.DSMT4">
                  <p:embed/>
                </p:oleObj>
              </mc:Choice>
              <mc:Fallback>
                <p:oleObj name="Equation" r:id="rId8" imgW="1523880" imgH="457200" progId="Equation.DSMT4">
                  <p:embed/>
                  <p:pic>
                    <p:nvPicPr>
                      <p:cNvPr id="0" name=""/>
                      <p:cNvPicPr>
                        <a:picLocks noChangeAspect="1" noChangeArrowheads="1"/>
                      </p:cNvPicPr>
                      <p:nvPr/>
                    </p:nvPicPr>
                    <p:blipFill>
                      <a:blip r:embed="rId9"/>
                      <a:srcRect/>
                      <a:stretch>
                        <a:fillRect/>
                      </a:stretch>
                    </p:blipFill>
                    <p:spPr bwMode="auto">
                      <a:xfrm>
                        <a:off x="4937125" y="4805998"/>
                        <a:ext cx="3462338"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996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45C2DE-180F-4DAE-AB1C-EF5A74B9E3B1}"/>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government purchases multiplier</a:t>
            </a:r>
          </a:p>
        </p:txBody>
      </p:sp>
      <p:sp>
        <p:nvSpPr>
          <p:cNvPr id="2" name="Content Placeholder 9"/>
          <p:cNvSpPr>
            <a:spLocks noGrp="1"/>
          </p:cNvSpPr>
          <p:nvPr>
            <p:ph type="body" sz="quarter" idx="10"/>
          </p:nvPr>
        </p:nvSpPr>
        <p:spPr>
          <a:xfrm>
            <a:off x="478361" y="1265956"/>
            <a:ext cx="8268074" cy="1322956"/>
          </a:xfrm>
        </p:spPr>
        <p:txBody>
          <a:bodyPr/>
          <a:lstStyle/>
          <a:p>
            <a:pPr>
              <a:spcBef>
                <a:spcPts val="600"/>
              </a:spcBef>
            </a:pPr>
            <a:r>
              <a:rPr lang="en-US" dirty="0">
                <a:latin typeface="Arial" panose="020B0604020202020204" pitchFamily="34" charset="0"/>
                <a:cs typeface="Arial" panose="020B0604020202020204" pitchFamily="34" charset="0"/>
              </a:rPr>
              <a:t>definition: the increase in income resulting from a $1 increase in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a:t>
            </a:r>
          </a:p>
          <a:p>
            <a:pPr>
              <a:spcBef>
                <a:spcPts val="600"/>
              </a:spcBef>
            </a:pPr>
            <a:r>
              <a:rPr lang="en-US" dirty="0">
                <a:latin typeface="Arial" panose="020B0604020202020204" pitchFamily="34" charset="0"/>
                <a:cs typeface="Arial" panose="020B0604020202020204" pitchFamily="34" charset="0"/>
              </a:rPr>
              <a:t>In this model, the </a:t>
            </a:r>
            <a:r>
              <a:rPr lang="en-US" dirty="0" err="1">
                <a:latin typeface="Arial" panose="020B0604020202020204" pitchFamily="34" charset="0"/>
                <a:cs typeface="Arial" panose="020B0604020202020204" pitchFamily="34" charset="0"/>
              </a:rPr>
              <a:t>govt</a:t>
            </a:r>
            <a:r>
              <a:rPr lang="en-US" dirty="0">
                <a:latin typeface="Arial" panose="020B0604020202020204" pitchFamily="34" charset="0"/>
                <a:cs typeface="Arial" panose="020B0604020202020204" pitchFamily="34" charset="0"/>
              </a:rPr>
              <a:t> purchases multiplier </a:t>
            </a:r>
            <a:r>
              <a:rPr lang="en-US" dirty="0" smtClean="0">
                <a:latin typeface="Arial" panose="020B0604020202020204" pitchFamily="34" charset="0"/>
                <a:cs typeface="Arial" panose="020B0604020202020204" pitchFamily="34" charset="0"/>
              </a:rPr>
              <a:t>equals</a:t>
            </a:r>
            <a:endParaRPr lang="en-US" dirty="0">
              <a:latin typeface="Arial" panose="020B0604020202020204" pitchFamily="34" charset="0"/>
              <a:cs typeface="Arial" panose="020B0604020202020204" pitchFamily="34" charset="0"/>
            </a:endParaRPr>
          </a:p>
        </p:txBody>
      </p:sp>
      <p:graphicFrame>
        <p:nvGraphicFramePr>
          <p:cNvPr id="52229" name="Object 2" descr="An equation reads, delta Y over delta G equals 1 over 1 minus MPC. "/>
          <p:cNvGraphicFramePr>
            <a:graphicFrameLocks noChangeAspect="1"/>
          </p:cNvGraphicFramePr>
          <p:nvPr>
            <p:extLst>
              <p:ext uri="{D42A27DB-BD31-4B8C-83A1-F6EECF244321}">
                <p14:modId xmlns:p14="http://schemas.microsoft.com/office/powerpoint/2010/main" val="1850825802"/>
              </p:ext>
            </p:extLst>
          </p:nvPr>
        </p:nvGraphicFramePr>
        <p:xfrm>
          <a:off x="2949258" y="2662873"/>
          <a:ext cx="2374900" cy="974725"/>
        </p:xfrm>
        <a:graphic>
          <a:graphicData uri="http://schemas.openxmlformats.org/presentationml/2006/ole">
            <mc:AlternateContent xmlns:mc="http://schemas.openxmlformats.org/markup-compatibility/2006">
              <mc:Choice xmlns:v="urn:schemas-microsoft-com:vml" Requires="v">
                <p:oleObj spid="_x0000_s3293" name="Equation" r:id="rId4" imgW="1054080" imgH="431640" progId="Equation.DSMT4">
                  <p:embed/>
                </p:oleObj>
              </mc:Choice>
              <mc:Fallback>
                <p:oleObj name="Equation" r:id="rId4" imgW="1054080" imgH="431640" progId="Equation.DSMT4">
                  <p:embed/>
                  <p:pic>
                    <p:nvPicPr>
                      <p:cNvPr id="0" name=""/>
                      <p:cNvPicPr>
                        <a:picLocks noChangeAspect="1" noChangeArrowheads="1"/>
                      </p:cNvPicPr>
                      <p:nvPr/>
                    </p:nvPicPr>
                    <p:blipFill>
                      <a:blip r:embed="rId5"/>
                      <a:srcRect/>
                      <a:stretch>
                        <a:fillRect/>
                      </a:stretch>
                    </p:blipFill>
                    <p:spPr bwMode="auto">
                      <a:xfrm>
                        <a:off x="2949258" y="2662873"/>
                        <a:ext cx="2374900"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Content Placeholder 7"/>
          <p:cNvSpPr>
            <a:spLocks noGrp="1"/>
          </p:cNvSpPr>
          <p:nvPr>
            <p:ph sz="quarter" idx="12"/>
          </p:nvPr>
        </p:nvSpPr>
        <p:spPr>
          <a:xfrm>
            <a:off x="472476" y="3844736"/>
            <a:ext cx="7886332" cy="512426"/>
          </a:xfrm>
        </p:spPr>
        <p:txBody>
          <a:bodyPr/>
          <a:lstStyle/>
          <a:p>
            <a:r>
              <a:rPr lang="en-US" dirty="0" smtClean="0">
                <a:latin typeface="Arial" panose="020B0604020202020204" pitchFamily="34" charset="0"/>
                <a:cs typeface="Arial" panose="020B0604020202020204" pitchFamily="34" charset="0"/>
              </a:rPr>
              <a:t>Example: If </a:t>
            </a:r>
            <a:r>
              <a:rPr lang="en-US" i="1" dirty="0">
                <a:latin typeface="Arial" panose="020B0604020202020204" pitchFamily="34" charset="0"/>
                <a:cs typeface="Arial" panose="020B0604020202020204" pitchFamily="34" charset="0"/>
              </a:rPr>
              <a:t>MPC</a:t>
            </a:r>
            <a:r>
              <a:rPr lang="en-US" dirty="0">
                <a:latin typeface="Arial" panose="020B0604020202020204" pitchFamily="34" charset="0"/>
                <a:cs typeface="Arial" panose="020B0604020202020204" pitchFamily="34" charset="0"/>
              </a:rPr>
              <a:t> = 0.8, </a:t>
            </a:r>
            <a:r>
              <a:rPr lang="en-US" dirty="0" smtClean="0">
                <a:latin typeface="Arial" panose="020B0604020202020204" pitchFamily="34" charset="0"/>
                <a:cs typeface="Arial" panose="020B0604020202020204" pitchFamily="34" charset="0"/>
              </a:rPr>
              <a:t>then</a:t>
            </a:r>
            <a:endParaRPr lang="en-US" dirty="0">
              <a:latin typeface="Arial" panose="020B0604020202020204" pitchFamily="34" charset="0"/>
              <a:cs typeface="Arial" panose="020B0604020202020204" pitchFamily="34" charset="0"/>
            </a:endParaRPr>
          </a:p>
        </p:txBody>
      </p:sp>
      <p:graphicFrame>
        <p:nvGraphicFramePr>
          <p:cNvPr id="52230" name="Object 3" descr="An equation reads, delta Y over delta G equals 1 over 1 minus 0.8 which equals 5."/>
          <p:cNvGraphicFramePr>
            <a:graphicFrameLocks noChangeAspect="1"/>
          </p:cNvGraphicFramePr>
          <p:nvPr>
            <p:extLst>
              <p:ext uri="{D42A27DB-BD31-4B8C-83A1-F6EECF244321}">
                <p14:modId xmlns:p14="http://schemas.microsoft.com/office/powerpoint/2010/main" val="3025500610"/>
              </p:ext>
            </p:extLst>
          </p:nvPr>
        </p:nvGraphicFramePr>
        <p:xfrm>
          <a:off x="1182688" y="4533900"/>
          <a:ext cx="2809875" cy="985838"/>
        </p:xfrm>
        <a:graphic>
          <a:graphicData uri="http://schemas.openxmlformats.org/presentationml/2006/ole">
            <mc:AlternateContent xmlns:mc="http://schemas.openxmlformats.org/markup-compatibility/2006">
              <mc:Choice xmlns:v="urn:schemas-microsoft-com:vml" Requires="v">
                <p:oleObj spid="_x0000_s3294" name="Equation" r:id="rId6" imgW="1231560" imgH="431640" progId="Equation.DSMT4">
                  <p:embed/>
                </p:oleObj>
              </mc:Choice>
              <mc:Fallback>
                <p:oleObj name="Equation" r:id="rId6" imgW="1231560" imgH="431640" progId="Equation.DSMT4">
                  <p:embed/>
                  <p:pic>
                    <p:nvPicPr>
                      <p:cNvPr id="0" name=""/>
                      <p:cNvPicPr>
                        <a:picLocks noChangeAspect="1" noChangeArrowheads="1"/>
                      </p:cNvPicPr>
                      <p:nvPr/>
                    </p:nvPicPr>
                    <p:blipFill>
                      <a:blip r:embed="rId7"/>
                      <a:srcRect/>
                      <a:stretch>
                        <a:fillRect/>
                      </a:stretch>
                    </p:blipFill>
                    <p:spPr bwMode="auto">
                      <a:xfrm>
                        <a:off x="1182688" y="4533900"/>
                        <a:ext cx="2809875"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Content Placeholder 12">
            <a:extLst>
              <a:ext uri="{FF2B5EF4-FFF2-40B4-BE49-F238E27FC236}">
                <a16:creationId xmlns:a16="http://schemas.microsoft.com/office/drawing/2014/main" id="{2C5991BE-5E16-4BDF-BEF1-A0061704B9F1}"/>
              </a:ext>
            </a:extLst>
          </p:cNvPr>
          <p:cNvSpPr txBox="1">
            <a:spLocks noGrp="1"/>
          </p:cNvSpPr>
          <p:nvPr>
            <p:ph sz="quarter" idx="13"/>
          </p:nvPr>
        </p:nvSpPr>
        <p:spPr>
          <a:xfrm>
            <a:off x="4996021" y="4477870"/>
            <a:ext cx="2829340" cy="1535855"/>
          </a:xfrm>
          <a:prstGeom prst="rect">
            <a:avLst/>
          </a:prstGeom>
          <a:solidFill>
            <a:schemeClr val="bg1">
              <a:lumMod val="95000"/>
            </a:schemeClr>
          </a:solidFill>
        </p:spPr>
        <p:txBody>
          <a:bodyPr wrap="square" rtlCol="0">
            <a:spAutoFit/>
          </a:bodyPr>
          <a:lstStyle/>
          <a:p>
            <a:r>
              <a:rPr lang="en-US" sz="2400" dirty="0">
                <a:latin typeface="Arial" panose="020B0604020202020204" pitchFamily="34" charset="0"/>
                <a:cs typeface="Arial" panose="020B0604020202020204" pitchFamily="34" charset="0"/>
              </a:rPr>
              <a:t>An increase in </a:t>
            </a:r>
            <a:r>
              <a:rPr lang="en-US" sz="2400" b="1"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 causes income to increase 5 times </a:t>
            </a: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much!</a:t>
            </a:r>
          </a:p>
        </p:txBody>
      </p:sp>
    </p:spTree>
    <p:extLst>
      <p:ext uri="{BB962C8B-B14F-4D97-AF65-F5344CB8AC3E}">
        <p14:creationId xmlns:p14="http://schemas.microsoft.com/office/powerpoint/2010/main" val="394058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EDCA2-F06F-4550-B754-F343BFB48ACC}"/>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Why the multiplier is greater than 1</a:t>
            </a:r>
          </a:p>
        </p:txBody>
      </p:sp>
      <p:sp>
        <p:nvSpPr>
          <p:cNvPr id="2" name="Content Placeholder 9"/>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tabLst>
                <a:tab pos="1601788" algn="l"/>
              </a:tabLst>
            </a:pPr>
            <a:r>
              <a:rPr lang="en-US" dirty="0">
                <a:latin typeface="Arial" panose="020B0604020202020204" pitchFamily="34" charset="0"/>
                <a:cs typeface="Arial" panose="020B0604020202020204" pitchFamily="34" charset="0"/>
              </a:rPr>
              <a:t>Initially, the increase in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causes an equal increase in </a:t>
            </a:r>
            <a:r>
              <a:rPr lang="en-US" b="1" i="1" dirty="0">
                <a:latin typeface="Arial" panose="020B0604020202020204" pitchFamily="34" charset="0"/>
                <a:cs typeface="Arial" panose="020B0604020202020204" pitchFamily="34" charset="0"/>
              </a:rPr>
              <a:t>Y</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Symbol" pitchFamily="18" charset="2"/>
              </a:rPr>
              <a:t>Δ</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pitchFamily="18" charset="2"/>
              </a:rPr>
              <a:t>Δ</a:t>
            </a:r>
            <a:r>
              <a:rPr lang="en-US" b="1" i="1" dirty="0">
                <a:latin typeface="Arial" panose="020B0604020202020204" pitchFamily="34" charset="0"/>
                <a:cs typeface="Arial" panose="020B0604020202020204" pitchFamily="34" charset="0"/>
                <a:sym typeface="Symbol" pitchFamily="18" charset="2"/>
              </a:rPr>
              <a:t>G</a:t>
            </a:r>
            <a:r>
              <a:rPr lang="en-US" dirty="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tabLst>
                <a:tab pos="1601788" algn="l"/>
              </a:tabLst>
            </a:pPr>
            <a:r>
              <a:rPr lang="en-US" dirty="0" smtClean="0">
                <a:latin typeface="Arial" panose="020B0604020202020204" pitchFamily="34" charset="0"/>
                <a:cs typeface="Arial" panose="020B0604020202020204" pitchFamily="34" charset="0"/>
              </a:rPr>
              <a:t>But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sym typeface="Symbol" pitchFamily="18" charset="2"/>
              </a:rPr>
              <a:t> causes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C</a:t>
            </a:r>
            <a:endParaRPr lang="en-US" b="1" i="1" dirty="0">
              <a:latin typeface="Arial" panose="020B0604020202020204" pitchFamily="34" charset="0"/>
              <a:cs typeface="Arial" panose="020B0604020202020204" pitchFamily="34" charset="0"/>
            </a:endParaRPr>
          </a:p>
          <a:p>
            <a:pPr indent="1604963">
              <a:spcBef>
                <a:spcPts val="600"/>
              </a:spcBef>
              <a:tabLst>
                <a:tab pos="1601788" algn="l"/>
              </a:tabLst>
            </a:pPr>
            <a:r>
              <a:rPr lang="en-US" dirty="0" smtClean="0">
                <a:latin typeface="Arial" panose="020B0604020202020204" pitchFamily="34" charset="0"/>
                <a:cs typeface="Arial" panose="020B0604020202020204" pitchFamily="34" charset="0"/>
                <a:sym typeface="Symbol" pitchFamily="18" charset="2"/>
              </a:rPr>
              <a:t>which </a:t>
            </a:r>
            <a:r>
              <a:rPr lang="en-US" dirty="0">
                <a:latin typeface="Arial" panose="020B0604020202020204" pitchFamily="34" charset="0"/>
                <a:cs typeface="Arial" panose="020B0604020202020204" pitchFamily="34" charset="0"/>
                <a:sym typeface="Symbol" pitchFamily="18" charset="2"/>
              </a:rPr>
              <a:t>causes further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sym typeface="Symbol" pitchFamily="18" charset="2"/>
              </a:rPr>
              <a:t> </a:t>
            </a:r>
            <a:endParaRPr lang="en-US" dirty="0">
              <a:latin typeface="Arial" panose="020B0604020202020204" pitchFamily="34" charset="0"/>
              <a:cs typeface="Arial" panose="020B0604020202020204" pitchFamily="34" charset="0"/>
            </a:endParaRPr>
          </a:p>
          <a:p>
            <a:pPr indent="1604963">
              <a:spcBef>
                <a:spcPts val="600"/>
              </a:spcBef>
              <a:tabLst>
                <a:tab pos="1601788" algn="l"/>
              </a:tabLst>
            </a:pPr>
            <a:r>
              <a:rPr lang="en-US" dirty="0" smtClean="0">
                <a:latin typeface="Arial" panose="020B0604020202020204" pitchFamily="34" charset="0"/>
                <a:cs typeface="Arial" panose="020B0604020202020204" pitchFamily="34" charset="0"/>
                <a:sym typeface="Symbol" pitchFamily="18" charset="2"/>
              </a:rPr>
              <a:t>which </a:t>
            </a:r>
            <a:r>
              <a:rPr lang="en-US" dirty="0">
                <a:latin typeface="Arial" panose="020B0604020202020204" pitchFamily="34" charset="0"/>
                <a:cs typeface="Arial" panose="020B0604020202020204" pitchFamily="34" charset="0"/>
                <a:sym typeface="Symbol" pitchFamily="18" charset="2"/>
              </a:rPr>
              <a:t>then causes further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rPr>
              <a:t>C</a:t>
            </a:r>
            <a:endParaRPr lang="en-US" b="1" i="1" dirty="0">
              <a:latin typeface="Arial" panose="020B0604020202020204" pitchFamily="34" charset="0"/>
              <a:cs typeface="Arial" panose="020B0604020202020204" pitchFamily="34" charset="0"/>
            </a:endParaRPr>
          </a:p>
          <a:p>
            <a:pPr indent="1604963">
              <a:spcBef>
                <a:spcPts val="600"/>
              </a:spcBef>
              <a:tabLst>
                <a:tab pos="1601788" algn="l"/>
              </a:tabLst>
            </a:pPr>
            <a:r>
              <a:rPr lang="en-US" dirty="0" smtClean="0">
                <a:latin typeface="Arial" panose="020B0604020202020204" pitchFamily="34" charset="0"/>
                <a:cs typeface="Arial" panose="020B0604020202020204" pitchFamily="34" charset="0"/>
                <a:sym typeface="Symbol" pitchFamily="18" charset="2"/>
              </a:rPr>
              <a:t>which </a:t>
            </a:r>
            <a:r>
              <a:rPr lang="en-US" dirty="0">
                <a:latin typeface="Arial" panose="020B0604020202020204" pitchFamily="34" charset="0"/>
                <a:cs typeface="Arial" panose="020B0604020202020204" pitchFamily="34" charset="0"/>
                <a:sym typeface="Symbol" pitchFamily="18" charset="2"/>
              </a:rPr>
              <a:t>then causes further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rPr>
              <a:t>Y</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tabLst>
                <a:tab pos="1601788" algn="l"/>
              </a:tabLst>
            </a:pPr>
            <a:r>
              <a:rPr lang="en-US" dirty="0">
                <a:latin typeface="Arial" panose="020B0604020202020204" pitchFamily="34" charset="0"/>
                <a:cs typeface="Arial" panose="020B0604020202020204" pitchFamily="34" charset="0"/>
              </a:rPr>
              <a:t>So the final impact on income is much bigger than the initial </a:t>
            </a:r>
            <a:r>
              <a:rPr lang="en-US" dirty="0">
                <a:latin typeface="Arial" panose="020B0604020202020204" pitchFamily="34" charset="0"/>
                <a:cs typeface="Arial" panose="020B0604020202020204" pitchFamily="34" charset="0"/>
                <a:sym typeface="Symbol" pitchFamily="18" charset="2"/>
              </a:rPr>
              <a:t>Δ</a:t>
            </a:r>
            <a:r>
              <a:rPr lang="en-US" b="1" i="1" dirty="0">
                <a:latin typeface="Arial" panose="020B0604020202020204" pitchFamily="34" charset="0"/>
                <a:cs typeface="Arial" panose="020B0604020202020204" pitchFamily="34" charset="0"/>
                <a:sym typeface="Symbol" pitchFamily="18" charset="2"/>
              </a:rPr>
              <a:t>G</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2410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B9B1A-487D-4468-A84F-8403DE9258E5}"/>
              </a:ext>
            </a:extLst>
          </p:cNvPr>
          <p:cNvSpPr>
            <a:spLocks noGrp="1"/>
          </p:cNvSpPr>
          <p:nvPr>
            <p:ph type="title"/>
          </p:nvPr>
        </p:nvSpPr>
        <p:spPr/>
        <p:txBody>
          <a:bodyPr/>
          <a:lstStyle/>
          <a:p>
            <a:r>
              <a:rPr lang="en-US" dirty="0"/>
              <a:t>An increase in taxes</a:t>
            </a:r>
          </a:p>
        </p:txBody>
      </p:sp>
      <p:pic>
        <p:nvPicPr>
          <p:cNvPr id="12" name="Picture Placeholder 11" descr="A graph shows the increase in taxes. The horizontal axis is labeled Y and the vertical axis is labeled PE. A slanting increasing curve labeled PE equals C subscript 1 plus I plus G is shown beginning from a point slightly below the midpoint of the vertical axis. Another increasing curve labeled PE equals C subscript 2 plus I plus G is shown below the PE equals C subscript 1 plus I plus G curve. The shift between the two curves is labeled delta c equals minus MPC times delta T. An increasing curve labeled PE equals Y begins at origin and points upward intersecting the other two PE curves. A vertical dashed line from the intersection of the PE equals Y curve and PE equals C subscript 2 plus I plus G curve meets the horizontal axis at PE subscript 2 equals Y subscript 2. A vertical dashed line from the intersection of the PE equals Y curve and PE equals C subscript 1 plus I plus G curve meets the horizontal axis at PE subscript 2 equals Y subscript 1. The distance between the two points is labeled delta Y. A callout points toward the distance between the intersection point of the PE equals Y curve and PE equals C subscript 1 plus I plus G curve and the point on the PE equals C subscript 2 plus I plus G curve just below the intersection point and reads, At Y subscript 1, there is now an unplanned inventory build up. Text toward the left of the graph reads, Initially, the tax increase reduces consumption and, therefore, PE. So firms reduce output, and income falls toward a new equilibrium."/>
          <p:cNvPicPr>
            <a:picLocks noGrp="1" noChangeAspect="1"/>
          </p:cNvPicPr>
          <p:nvPr>
            <p:ph type="pic" sz="quarter" idx="11"/>
          </p:nvPr>
        </p:nvPicPr>
        <p:blipFill>
          <a:blip r:embed="rId3"/>
          <a:stretch>
            <a:fillRect/>
          </a:stretch>
        </p:blipFill>
        <p:spPr>
          <a:xfrm>
            <a:off x="572870" y="1151698"/>
            <a:ext cx="8015670" cy="4849878"/>
          </a:xfrm>
          <a:prstGeom prst="rect">
            <a:avLst/>
          </a:prstGeom>
        </p:spPr>
      </p:pic>
    </p:spTree>
    <p:extLst>
      <p:ext uri="{BB962C8B-B14F-4D97-AF65-F5344CB8AC3E}">
        <p14:creationId xmlns:p14="http://schemas.microsoft.com/office/powerpoint/2010/main" val="45205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D28052-1DB6-4248-A4DA-3A3562849A39}"/>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Solving for </a:t>
            </a:r>
            <a:r>
              <a:rPr lang="el-GR" dirty="0">
                <a:solidFill>
                  <a:srgbClr val="A85232"/>
                </a:solidFill>
              </a:rPr>
              <a:t>Δ</a:t>
            </a:r>
            <a:r>
              <a:rPr lang="en-US" i="1" dirty="0" smtClean="0">
                <a:solidFill>
                  <a:srgbClr val="A85232"/>
                </a:solidFill>
              </a:rPr>
              <a:t>Y </a:t>
            </a:r>
            <a:r>
              <a:rPr lang="en-US" dirty="0" smtClean="0">
                <a:solidFill>
                  <a:srgbClr val="A85232"/>
                </a:solidFill>
              </a:rPr>
              <a:t>(2 </a:t>
            </a:r>
            <a:r>
              <a:rPr lang="en-US" dirty="0">
                <a:solidFill>
                  <a:srgbClr val="A85232"/>
                </a:solidFill>
              </a:rPr>
              <a:t>of 2)</a:t>
            </a:r>
            <a:endParaRPr lang="en-US" i="1" dirty="0">
              <a:solidFill>
                <a:srgbClr val="A85232"/>
              </a:solidFill>
            </a:endParaRPr>
          </a:p>
        </p:txBody>
      </p:sp>
      <p:graphicFrame>
        <p:nvGraphicFramePr>
          <p:cNvPr id="58371" name="Object 2" descr="Few equations accompanied by text are shown. Delta Y equals delta C plus delta I plus delta G, equilibrium  condition  in  changes which equals delta C I and G exogenous which equals MPC times (Delta Y minus delta T). Solving for delta Y: (1 minus MPC) times delta Y equals minus MPC times delta T."/>
          <p:cNvGraphicFramePr>
            <a:graphicFrameLocks noChangeAspect="1"/>
          </p:cNvGraphicFramePr>
          <p:nvPr>
            <p:extLst>
              <p:ext uri="{D42A27DB-BD31-4B8C-83A1-F6EECF244321}">
                <p14:modId xmlns:p14="http://schemas.microsoft.com/office/powerpoint/2010/main" val="1693969743"/>
              </p:ext>
            </p:extLst>
          </p:nvPr>
        </p:nvGraphicFramePr>
        <p:xfrm>
          <a:off x="649563" y="1468305"/>
          <a:ext cx="7357513" cy="2115619"/>
        </p:xfrm>
        <a:graphic>
          <a:graphicData uri="http://schemas.openxmlformats.org/presentationml/2006/ole">
            <mc:AlternateContent xmlns:mc="http://schemas.openxmlformats.org/markup-compatibility/2006">
              <mc:Choice xmlns:v="urn:schemas-microsoft-com:vml" Requires="v">
                <p:oleObj spid="_x0000_s4540" name="Equation" r:id="rId4" imgW="3263760" imgH="939600" progId="Equation.DSMT4">
                  <p:embed/>
                </p:oleObj>
              </mc:Choice>
              <mc:Fallback>
                <p:oleObj name="Equation" r:id="rId4" imgW="3263760" imgH="939600" progId="Equation.DSMT4">
                  <p:embed/>
                  <p:pic>
                    <p:nvPicPr>
                      <p:cNvPr id="0" name=""/>
                      <p:cNvPicPr>
                        <a:picLocks noChangeAspect="1" noChangeArrowheads="1"/>
                      </p:cNvPicPr>
                      <p:nvPr/>
                    </p:nvPicPr>
                    <p:blipFill>
                      <a:blip r:embed="rId5"/>
                      <a:srcRect/>
                      <a:stretch>
                        <a:fillRect/>
                      </a:stretch>
                    </p:blipFill>
                    <p:spPr bwMode="auto">
                      <a:xfrm>
                        <a:off x="649563" y="1468305"/>
                        <a:ext cx="7357513" cy="2115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Content Placeholder 9"/>
          <p:cNvSpPr>
            <a:spLocks noGrp="1"/>
          </p:cNvSpPr>
          <p:nvPr>
            <p:ph type="body" sz="quarter" idx="10"/>
          </p:nvPr>
        </p:nvSpPr>
        <p:spPr>
          <a:xfrm>
            <a:off x="868886" y="4848225"/>
            <a:ext cx="2112439" cy="485776"/>
          </a:xfrm>
        </p:spPr>
        <p:txBody>
          <a:bodyPr/>
          <a:lstStyle/>
          <a:p>
            <a:r>
              <a:rPr lang="en-US" dirty="0">
                <a:sym typeface="Symbol" pitchFamily="18" charset="2"/>
              </a:rPr>
              <a:t>Final result</a:t>
            </a:r>
            <a:r>
              <a:rPr lang="en-US" dirty="0" smtClean="0">
                <a:sym typeface="Symbol" pitchFamily="18" charset="2"/>
              </a:rPr>
              <a:t>:</a:t>
            </a:r>
            <a:endParaRPr lang="en-US" dirty="0">
              <a:sym typeface="Symbol" pitchFamily="18" charset="2"/>
            </a:endParaRPr>
          </a:p>
        </p:txBody>
      </p:sp>
      <p:graphicFrame>
        <p:nvGraphicFramePr>
          <p:cNvPr id="4102" name="Object 6" descr="An equation reads, delta Y equals (minus MPC over 1 minus MPC) times delta T."/>
          <p:cNvGraphicFramePr>
            <a:graphicFrameLocks noChangeAspect="1"/>
          </p:cNvGraphicFramePr>
          <p:nvPr>
            <p:extLst>
              <p:ext uri="{D42A27DB-BD31-4B8C-83A1-F6EECF244321}">
                <p14:modId xmlns:p14="http://schemas.microsoft.com/office/powerpoint/2010/main" val="3696534253"/>
              </p:ext>
            </p:extLst>
          </p:nvPr>
        </p:nvGraphicFramePr>
        <p:xfrm>
          <a:off x="3846513" y="4749800"/>
          <a:ext cx="3665537" cy="1041400"/>
        </p:xfrm>
        <a:graphic>
          <a:graphicData uri="http://schemas.openxmlformats.org/presentationml/2006/ole">
            <mc:AlternateContent xmlns:mc="http://schemas.openxmlformats.org/markup-compatibility/2006">
              <mc:Choice xmlns:v="urn:schemas-microsoft-com:vml" Requires="v">
                <p:oleObj spid="_x0000_s4541" name="Equation" r:id="rId6" imgW="1612800" imgH="457200" progId="Equation.DSMT4">
                  <p:embed/>
                </p:oleObj>
              </mc:Choice>
              <mc:Fallback>
                <p:oleObj name="Equation" r:id="rId6" imgW="1612800" imgH="457200" progId="Equation.DSMT4">
                  <p:embed/>
                  <p:pic>
                    <p:nvPicPr>
                      <p:cNvPr id="0" name=""/>
                      <p:cNvPicPr>
                        <a:picLocks noChangeAspect="1" noChangeArrowheads="1"/>
                      </p:cNvPicPr>
                      <p:nvPr/>
                    </p:nvPicPr>
                    <p:blipFill>
                      <a:blip r:embed="rId7"/>
                      <a:srcRect/>
                      <a:stretch>
                        <a:fillRect/>
                      </a:stretch>
                    </p:blipFill>
                    <p:spPr bwMode="auto">
                      <a:xfrm>
                        <a:off x="3846513" y="4749800"/>
                        <a:ext cx="3665537" cy="1041400"/>
                      </a:xfrm>
                      <a:prstGeom prst="rect">
                        <a:avLst/>
                      </a:prstGeom>
                      <a:noFill/>
                      <a:ln>
                        <a:solidFill>
                          <a:srgbClr val="043333"/>
                        </a:solidFill>
                      </a:ln>
                      <a:effectLst/>
                      <a:extLst/>
                    </p:spPr>
                  </p:pic>
                </p:oleObj>
              </mc:Fallback>
            </mc:AlternateContent>
          </a:graphicData>
        </a:graphic>
      </p:graphicFrame>
    </p:spTree>
    <p:extLst>
      <p:ext uri="{BB962C8B-B14F-4D97-AF65-F5344CB8AC3E}">
        <p14:creationId xmlns:p14="http://schemas.microsoft.com/office/powerpoint/2010/main" val="1658738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448B7F-8C1E-4824-BB37-ACC716F556F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tax multiplier, part 1</a:t>
            </a:r>
          </a:p>
        </p:txBody>
      </p:sp>
      <p:sp>
        <p:nvSpPr>
          <p:cNvPr id="2" name="Content Placeholder 9"/>
          <p:cNvSpPr>
            <a:spLocks noGrp="1"/>
          </p:cNvSpPr>
          <p:nvPr>
            <p:ph type="body" sz="quarter" idx="10"/>
          </p:nvPr>
        </p:nvSpPr>
        <p:spPr>
          <a:xfrm>
            <a:off x="478361" y="1219686"/>
            <a:ext cx="7827439" cy="942109"/>
          </a:xfrm>
        </p:spPr>
        <p:txBody>
          <a:bodyPr/>
          <a:lstStyle/>
          <a:p>
            <a:r>
              <a:rPr lang="en-US" dirty="0">
                <a:latin typeface="Arial" panose="020B0604020202020204" pitchFamily="34" charset="0"/>
                <a:cs typeface="Arial" panose="020B0604020202020204" pitchFamily="34" charset="0"/>
              </a:rPr>
              <a:t>Definition: the change in income resulting from a $1 increase in </a:t>
            </a:r>
            <a:r>
              <a:rPr lang="en-US" b="1" i="1" dirty="0">
                <a:latin typeface="Arial" panose="020B0604020202020204" pitchFamily="34" charset="0"/>
                <a:cs typeface="Arial" panose="020B0604020202020204" pitchFamily="34" charset="0"/>
              </a:rPr>
              <a:t>T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60420" name="Object 2" descr="An equation reads, delta Y over delta T equals minus MPC over 1 minus MPC."/>
          <p:cNvGraphicFramePr>
            <a:graphicFrameLocks noChangeAspect="1"/>
          </p:cNvGraphicFramePr>
          <p:nvPr>
            <p:extLst>
              <p:ext uri="{D42A27DB-BD31-4B8C-83A1-F6EECF244321}">
                <p14:modId xmlns:p14="http://schemas.microsoft.com/office/powerpoint/2010/main" val="1252497739"/>
              </p:ext>
            </p:extLst>
          </p:nvPr>
        </p:nvGraphicFramePr>
        <p:xfrm>
          <a:off x="3321050" y="2433638"/>
          <a:ext cx="2414588" cy="990600"/>
        </p:xfrm>
        <a:graphic>
          <a:graphicData uri="http://schemas.openxmlformats.org/presentationml/2006/ole">
            <mc:AlternateContent xmlns:mc="http://schemas.openxmlformats.org/markup-compatibility/2006">
              <mc:Choice xmlns:v="urn:schemas-microsoft-com:vml" Requires="v">
                <p:oleObj spid="_x0000_s5343" name="Equation" r:id="rId4" imgW="1054080" imgH="431640" progId="Equation.DSMT4">
                  <p:embed/>
                </p:oleObj>
              </mc:Choice>
              <mc:Fallback>
                <p:oleObj name="Equation" r:id="rId4" imgW="1054080" imgH="431640" progId="Equation.DSMT4">
                  <p:embed/>
                  <p:pic>
                    <p:nvPicPr>
                      <p:cNvPr id="0" name=""/>
                      <p:cNvPicPr>
                        <a:picLocks noChangeAspect="1" noChangeArrowheads="1"/>
                      </p:cNvPicPr>
                      <p:nvPr/>
                    </p:nvPicPr>
                    <p:blipFill>
                      <a:blip r:embed="rId5"/>
                      <a:srcRect/>
                      <a:stretch>
                        <a:fillRect/>
                      </a:stretch>
                    </p:blipFill>
                    <p:spPr bwMode="auto">
                      <a:xfrm>
                        <a:off x="3321050" y="2433638"/>
                        <a:ext cx="24145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6"/>
          <p:cNvSpPr>
            <a:spLocks noGrp="1"/>
          </p:cNvSpPr>
          <p:nvPr>
            <p:ph sz="quarter" idx="12"/>
          </p:nvPr>
        </p:nvSpPr>
        <p:spPr>
          <a:xfrm>
            <a:off x="447365" y="3770313"/>
            <a:ext cx="8091442" cy="487743"/>
          </a:xfrm>
        </p:spPr>
        <p:txBody>
          <a:bodyPr/>
          <a:lstStyle/>
          <a:p>
            <a:r>
              <a:rPr lang="en-US" dirty="0">
                <a:latin typeface="Arial" panose="020B0604020202020204" pitchFamily="34" charset="0"/>
                <a:cs typeface="Arial" panose="020B0604020202020204" pitchFamily="34" charset="0"/>
              </a:rPr>
              <a:t>If </a:t>
            </a:r>
            <a:r>
              <a:rPr lang="en-US" i="1" dirty="0">
                <a:latin typeface="Arial" panose="020B0604020202020204" pitchFamily="34" charset="0"/>
                <a:cs typeface="Arial" panose="020B0604020202020204" pitchFamily="34" charset="0"/>
              </a:rPr>
              <a:t>MPC</a:t>
            </a:r>
            <a:r>
              <a:rPr lang="en-US" dirty="0">
                <a:latin typeface="Arial" panose="020B0604020202020204" pitchFamily="34" charset="0"/>
                <a:cs typeface="Arial" panose="020B0604020202020204" pitchFamily="34" charset="0"/>
              </a:rPr>
              <a:t> = 0.8, then the tax multiplier </a:t>
            </a:r>
            <a:r>
              <a:rPr lang="en-US" dirty="0" smtClean="0">
                <a:latin typeface="Arial" panose="020B0604020202020204" pitchFamily="34" charset="0"/>
                <a:cs typeface="Arial" panose="020B0604020202020204" pitchFamily="34" charset="0"/>
              </a:rPr>
              <a:t>equals</a:t>
            </a:r>
            <a:endParaRPr lang="en-US" dirty="0">
              <a:latin typeface="Arial" panose="020B0604020202020204" pitchFamily="34" charset="0"/>
              <a:cs typeface="Arial" panose="020B0604020202020204" pitchFamily="34" charset="0"/>
            </a:endParaRPr>
          </a:p>
        </p:txBody>
      </p:sp>
      <p:graphicFrame>
        <p:nvGraphicFramePr>
          <p:cNvPr id="60421" name="Object 3" descr="Delta Y over delta T equals minus 0.8 over 1 minus 0.8 which equals minus 0.8 over 0.2 which equals minus 4."/>
          <p:cNvGraphicFramePr>
            <a:graphicFrameLocks noChangeAspect="1"/>
          </p:cNvGraphicFramePr>
          <p:nvPr>
            <p:extLst>
              <p:ext uri="{D42A27DB-BD31-4B8C-83A1-F6EECF244321}">
                <p14:modId xmlns:p14="http://schemas.microsoft.com/office/powerpoint/2010/main" val="3877544835"/>
              </p:ext>
            </p:extLst>
          </p:nvPr>
        </p:nvGraphicFramePr>
        <p:xfrm>
          <a:off x="2139950" y="4494213"/>
          <a:ext cx="4981575" cy="1022350"/>
        </p:xfrm>
        <a:graphic>
          <a:graphicData uri="http://schemas.openxmlformats.org/presentationml/2006/ole">
            <mc:AlternateContent xmlns:mc="http://schemas.openxmlformats.org/markup-compatibility/2006">
              <mc:Choice xmlns:v="urn:schemas-microsoft-com:vml" Requires="v">
                <p:oleObj spid="_x0000_s5344" name="Equation" r:id="rId6" imgW="2108160" imgH="431640" progId="Equation.DSMT4">
                  <p:embed/>
                </p:oleObj>
              </mc:Choice>
              <mc:Fallback>
                <p:oleObj name="Equation" r:id="rId6" imgW="2108160" imgH="431640" progId="Equation.DSMT4">
                  <p:embed/>
                  <p:pic>
                    <p:nvPicPr>
                      <p:cNvPr id="0" name=""/>
                      <p:cNvPicPr>
                        <a:picLocks noChangeAspect="1" noChangeArrowheads="1"/>
                      </p:cNvPicPr>
                      <p:nvPr/>
                    </p:nvPicPr>
                    <p:blipFill>
                      <a:blip r:embed="rId7"/>
                      <a:srcRect/>
                      <a:stretch>
                        <a:fillRect/>
                      </a:stretch>
                    </p:blipFill>
                    <p:spPr bwMode="auto">
                      <a:xfrm>
                        <a:off x="2139950" y="4494213"/>
                        <a:ext cx="498157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2408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B00FC8-6EA7-4CE7-9855-0EB94C4E51C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tax multiplier, part 2</a:t>
            </a:r>
          </a:p>
        </p:txBody>
      </p:sp>
      <p:sp>
        <p:nvSpPr>
          <p:cNvPr id="2" name="Content Placeholder 9"/>
          <p:cNvSpPr>
            <a:spLocks noGrp="1"/>
          </p:cNvSpPr>
          <p:nvPr>
            <p:ph type="body" sz="quarter" idx="10"/>
          </p:nvPr>
        </p:nvSpPr>
        <p:spPr/>
        <p:txBody>
          <a:bodyPr/>
          <a:lstStyle/>
          <a:p>
            <a:pPr>
              <a:spcBef>
                <a:spcPct val="40000"/>
              </a:spcBef>
            </a:pPr>
            <a:r>
              <a:rPr lang="en-US" dirty="0">
                <a:latin typeface="Arial" panose="020B0604020202020204" pitchFamily="34" charset="0"/>
                <a:cs typeface="Arial" panose="020B0604020202020204" pitchFamily="34" charset="0"/>
              </a:rPr>
              <a:t>. . . is </a:t>
            </a:r>
            <a:r>
              <a:rPr lang="en-US" i="1" dirty="0">
                <a:solidFill>
                  <a:srgbClr val="0000FF"/>
                </a:solidFill>
                <a:latin typeface="Arial" panose="020B0604020202020204" pitchFamily="34" charset="0"/>
                <a:cs typeface="Arial" panose="020B0604020202020204" pitchFamily="34" charset="0"/>
              </a:rPr>
              <a:t>negative</a:t>
            </a:r>
            <a:r>
              <a:rPr lang="en-US" i="1"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tax increase reduces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which reduces income.</a:t>
            </a:r>
          </a:p>
          <a:p>
            <a:pPr>
              <a:spcBef>
                <a:spcPct val="40000"/>
              </a:spcBef>
            </a:pPr>
            <a:r>
              <a:rPr lang="en-US" dirty="0">
                <a:latin typeface="Arial" panose="020B0604020202020204" pitchFamily="34" charset="0"/>
                <a:cs typeface="Arial" panose="020B0604020202020204" pitchFamily="34" charset="0"/>
              </a:rPr>
              <a:t>. . . is </a:t>
            </a:r>
            <a:r>
              <a:rPr lang="en-US" i="1" dirty="0">
                <a:solidFill>
                  <a:srgbClr val="0000FF"/>
                </a:solidFill>
                <a:latin typeface="Arial" panose="020B0604020202020204" pitchFamily="34" charset="0"/>
                <a:cs typeface="Arial" panose="020B0604020202020204" pitchFamily="34" charset="0"/>
              </a:rPr>
              <a:t>greater than </a:t>
            </a:r>
            <a:r>
              <a:rPr lang="en-US" i="1" dirty="0" smtClean="0">
                <a:solidFill>
                  <a:srgbClr val="0000FF"/>
                </a:solidFill>
                <a:latin typeface="Arial" panose="020B0604020202020204" pitchFamily="34" charset="0"/>
                <a:cs typeface="Arial" panose="020B0604020202020204" pitchFamily="34" charset="0"/>
              </a:rPr>
              <a:t>one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in absolute value</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change in taxes has a multiplier effect on income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ct val="40000"/>
              </a:spcBef>
            </a:pPr>
            <a:r>
              <a:rPr lang="en-US" dirty="0">
                <a:latin typeface="Arial" panose="020B0604020202020204" pitchFamily="34" charset="0"/>
                <a:cs typeface="Arial" panose="020B0604020202020204" pitchFamily="34" charset="0"/>
              </a:rPr>
              <a:t>. . . is </a:t>
            </a:r>
            <a:r>
              <a:rPr lang="en-US" i="1" dirty="0">
                <a:solidFill>
                  <a:srgbClr val="0000FF"/>
                </a:solidFill>
                <a:latin typeface="Arial" panose="020B0604020202020204" pitchFamily="34" charset="0"/>
                <a:cs typeface="Arial" panose="020B0604020202020204" pitchFamily="34" charset="0"/>
              </a:rPr>
              <a:t>smaller than the </a:t>
            </a:r>
            <a:r>
              <a:rPr lang="en-US" i="1" dirty="0" err="1">
                <a:solidFill>
                  <a:srgbClr val="0000FF"/>
                </a:solidFill>
                <a:latin typeface="Arial" panose="020B0604020202020204" pitchFamily="34" charset="0"/>
                <a:cs typeface="Arial" panose="020B0604020202020204" pitchFamily="34" charset="0"/>
              </a:rPr>
              <a:t>govt</a:t>
            </a:r>
            <a:r>
              <a:rPr lang="en-US" i="1" dirty="0">
                <a:solidFill>
                  <a:srgbClr val="0000FF"/>
                </a:solidFill>
                <a:latin typeface="Arial" panose="020B0604020202020204" pitchFamily="34" charset="0"/>
                <a:cs typeface="Arial" panose="020B0604020202020204" pitchFamily="34" charset="0"/>
              </a:rPr>
              <a:t> spending multiplier</a:t>
            </a:r>
            <a:r>
              <a:rPr lang="en-US" i="1"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Consumers save the fraction (1 – </a:t>
            </a:r>
            <a:r>
              <a:rPr lang="en-US" i="1" dirty="0">
                <a:latin typeface="Arial" panose="020B0604020202020204" pitchFamily="34" charset="0"/>
                <a:cs typeface="Arial" panose="020B0604020202020204" pitchFamily="34" charset="0"/>
              </a:rPr>
              <a:t>MPC</a:t>
            </a:r>
            <a:r>
              <a:rPr lang="en-US" dirty="0">
                <a:latin typeface="Arial" panose="020B0604020202020204" pitchFamily="34" charset="0"/>
                <a:cs typeface="Arial" panose="020B0604020202020204" pitchFamily="34" charset="0"/>
              </a:rPr>
              <a:t>) of a tax </a:t>
            </a:r>
            <a:r>
              <a:rPr lang="en-US" dirty="0" smtClean="0">
                <a:latin typeface="Arial" panose="020B0604020202020204" pitchFamily="34" charset="0"/>
                <a:cs typeface="Arial" panose="020B0604020202020204" pitchFamily="34" charset="0"/>
              </a:rPr>
              <a:t>cut, so </a:t>
            </a:r>
            <a:r>
              <a:rPr lang="en-US" dirty="0">
                <a:latin typeface="Arial" panose="020B0604020202020204" pitchFamily="34" charset="0"/>
                <a:cs typeface="Arial" panose="020B0604020202020204" pitchFamily="34" charset="0"/>
              </a:rPr>
              <a:t>the initial boost in spending from a tax cut </a:t>
            </a:r>
            <a:r>
              <a:rPr lang="en-US" dirty="0" smtClean="0">
                <a:latin typeface="Arial" panose="020B0604020202020204" pitchFamily="34" charset="0"/>
                <a:cs typeface="Arial" panose="020B0604020202020204" pitchFamily="34" charset="0"/>
              </a:rPr>
              <a:t>is smaller </a:t>
            </a:r>
            <a:r>
              <a:rPr lang="en-US" dirty="0">
                <a:latin typeface="Arial" panose="020B0604020202020204" pitchFamily="34" charset="0"/>
                <a:cs typeface="Arial" panose="020B0604020202020204" pitchFamily="34" charset="0"/>
              </a:rPr>
              <a:t>than from an equal increase in </a:t>
            </a:r>
            <a:r>
              <a:rPr lang="en-US" b="1" i="1" dirty="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418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a:t>
            </a:r>
            <a:r>
              <a:rPr lang="en-US" dirty="0" smtClean="0">
                <a:solidFill>
                  <a:srgbClr val="203F15"/>
                </a:solidFill>
              </a:rPr>
              <a:t>TRY</a:t>
            </a:r>
            <a:br>
              <a:rPr lang="en-US" dirty="0" smtClean="0">
                <a:solidFill>
                  <a:srgbClr val="203F15"/>
                </a:solidFill>
              </a:rPr>
            </a:br>
            <a:r>
              <a:rPr lang="en-US" dirty="0" smtClean="0"/>
              <a:t>Practice </a:t>
            </a:r>
            <a:r>
              <a:rPr lang="en-US" dirty="0"/>
              <a:t>with the Keynesian cross</a:t>
            </a:r>
          </a:p>
        </p:txBody>
      </p:sp>
      <p:sp>
        <p:nvSpPr>
          <p:cNvPr id="6" name="Content Placeholder 2"/>
          <p:cNvSpPr>
            <a:spLocks noGrp="1"/>
          </p:cNvSpPr>
          <p:nvPr>
            <p:ph type="body" sz="quarter" idx="10"/>
          </p:nvPr>
        </p:nvSpPr>
        <p:spPr/>
        <p:txBody>
          <a:bodyPr/>
          <a:lstStyle/>
          <a:p>
            <a:pPr>
              <a:spcBef>
                <a:spcPct val="50000"/>
              </a:spcBef>
              <a:buClr>
                <a:schemeClr val="accent2"/>
              </a:buClr>
              <a:buSzPct val="85000"/>
            </a:pPr>
            <a:r>
              <a:rPr lang="en-US" dirty="0"/>
              <a:t>Use a graph of the Keynesian cross to show the effects of an increase in planned investment on the equilibrium level of income/output</a:t>
            </a:r>
            <a:r>
              <a:rPr lang="en-US" dirty="0" smtClean="0"/>
              <a:t>.</a:t>
            </a:r>
            <a:endParaRPr lang="en-US" dirty="0"/>
          </a:p>
        </p:txBody>
      </p:sp>
    </p:spTree>
    <p:extLst>
      <p:ext uri="{BB962C8B-B14F-4D97-AF65-F5344CB8AC3E}">
        <p14:creationId xmlns:p14="http://schemas.microsoft.com/office/powerpoint/2010/main" val="414072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a:t>
            </a:r>
            <a:r>
              <a:rPr lang="en-US" dirty="0" smtClean="0">
                <a:solidFill>
                  <a:srgbClr val="203F15"/>
                </a:solidFill>
              </a:rPr>
              <a:t>TRY</a:t>
            </a:r>
            <a:br>
              <a:rPr lang="en-US" dirty="0" smtClean="0">
                <a:solidFill>
                  <a:srgbClr val="203F15"/>
                </a:solidFill>
              </a:rPr>
            </a:br>
            <a:r>
              <a:rPr lang="en-US" dirty="0" smtClean="0"/>
              <a:t>Practice </a:t>
            </a:r>
            <a:r>
              <a:rPr lang="en-US" dirty="0"/>
              <a:t>with the Keynesian cross, answer</a:t>
            </a:r>
          </a:p>
        </p:txBody>
      </p:sp>
      <p:pic>
        <p:nvPicPr>
          <p:cNvPr id="15" name="Picture Placeholder 14" descr="The Y axis is labeled PE. The X axis is labeled Y. An increasing line is labeled PE=Y. Another increasing line is labeled PE =C + I2 + G. Another line is labeled PE =C + I1 + G. Another increasing line is labeled PE=Y. The change in Y is noted. The change in I is noted.">
            <a:extLst>
              <a:ext uri="{FF2B5EF4-FFF2-40B4-BE49-F238E27FC236}">
                <a16:creationId xmlns:a16="http://schemas.microsoft.com/office/drawing/2014/main" id="{F1723952-ACC7-4CBD-AB90-66BE28568EF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2837146" y="1288828"/>
            <a:ext cx="5708859" cy="4612274"/>
          </a:xfrm>
          <a:prstGeom prst="rect">
            <a:avLst/>
          </a:prstGeom>
        </p:spPr>
      </p:pic>
      <p:sp>
        <p:nvSpPr>
          <p:cNvPr id="14" name="Content Placeholder 9">
            <a:extLst>
              <a:ext uri="{FF2B5EF4-FFF2-40B4-BE49-F238E27FC236}">
                <a16:creationId xmlns:a16="http://schemas.microsoft.com/office/drawing/2014/main" id="{F4FFD8DD-A896-4667-8F27-C9F9E0B976C7}"/>
              </a:ext>
            </a:extLst>
          </p:cNvPr>
          <p:cNvSpPr txBox="1">
            <a:spLocks noGrp="1" noChangeArrowheads="1"/>
          </p:cNvSpPr>
          <p:nvPr>
            <p:ph type="body" sz="quarter" idx="10"/>
          </p:nvPr>
        </p:nvSpPr>
        <p:spPr bwMode="auto">
          <a:xfrm>
            <a:off x="513988" y="1285514"/>
            <a:ext cx="2107336" cy="2037484"/>
          </a:xfrm>
          <a:prstGeom prst="rect">
            <a:avLst/>
          </a:prstGeom>
          <a:solidFill>
            <a:srgbClr val="FFCCCC"/>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400" dirty="0">
                <a:latin typeface="Arial" panose="020B0604020202020204" pitchFamily="34" charset="0"/>
                <a:cs typeface="Arial" panose="020B0604020202020204" pitchFamily="34" charset="0"/>
              </a:rPr>
              <a:t>At </a:t>
            </a:r>
            <a:r>
              <a:rPr lang="en-US" sz="2400" b="1" i="1" dirty="0">
                <a:latin typeface="Arial" panose="020B0604020202020204" pitchFamily="34" charset="0"/>
                <a:cs typeface="Arial" panose="020B0604020202020204" pitchFamily="34" charset="0"/>
              </a:rPr>
              <a:t>Y</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there is now an unplanned drop in inventory . . . </a:t>
            </a:r>
          </a:p>
        </p:txBody>
      </p:sp>
      <p:sp>
        <p:nvSpPr>
          <p:cNvPr id="13" name="Content Placeholder 9">
            <a:extLst>
              <a:ext uri="{FF2B5EF4-FFF2-40B4-BE49-F238E27FC236}">
                <a16:creationId xmlns:a16="http://schemas.microsoft.com/office/drawing/2014/main" id="{8FA94A6D-9164-4E78-87B5-111070CA3259}"/>
              </a:ext>
            </a:extLst>
          </p:cNvPr>
          <p:cNvSpPr txBox="1">
            <a:spLocks noGrp="1" noChangeArrowheads="1"/>
          </p:cNvSpPr>
          <p:nvPr>
            <p:ph sz="quarter" idx="11"/>
          </p:nvPr>
        </p:nvSpPr>
        <p:spPr bwMode="auto">
          <a:xfrm>
            <a:off x="496037" y="3556865"/>
            <a:ext cx="2108314" cy="2363645"/>
          </a:xfrm>
          <a:prstGeom prst="rect">
            <a:avLst/>
          </a:prstGeom>
          <a:solidFill>
            <a:srgbClr val="FFCCCC"/>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400" dirty="0">
                <a:latin typeface="Arial" panose="020B0604020202020204" pitchFamily="34" charset="0"/>
                <a:cs typeface="Arial" panose="020B0604020202020204" pitchFamily="34" charset="0"/>
              </a:rPr>
              <a:t>. . . so firms increase output, and income rises toward a new equilibrium.</a:t>
            </a:r>
          </a:p>
        </p:txBody>
      </p:sp>
    </p:spTree>
    <p:extLst>
      <p:ext uri="{BB962C8B-B14F-4D97-AF65-F5344CB8AC3E}">
        <p14:creationId xmlns:p14="http://schemas.microsoft.com/office/powerpoint/2010/main" val="70558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pic>
        <p:nvPicPr>
          <p:cNvPr id="6" name="Picture Placeholder 5" descr="Chapter 11">
            <a:extLst>
              <a:ext uri="{FF2B5EF4-FFF2-40B4-BE49-F238E27FC236}">
                <a16:creationId xmlns:a16="http://schemas.microsoft.com/office/drawing/2014/main" id="{4DA5537E-4B94-43B8-8FAF-79318003E9AB}"/>
              </a:ext>
            </a:extLst>
          </p:cNvPr>
          <p:cNvPicPr>
            <a:picLocks noGrp="1" noChangeAspect="1"/>
          </p:cNvPicPr>
          <p:nvPr>
            <p:ph type="pic" sz="quarter" idx="12"/>
          </p:nvPr>
        </p:nvPicPr>
        <p:blipFill>
          <a:blip r:embed="rId3"/>
          <a:stretch>
            <a:fillRect/>
          </a:stretch>
        </p:blipFill>
        <p:spPr>
          <a:xfrm>
            <a:off x="616593" y="1665048"/>
            <a:ext cx="3655801" cy="3568700"/>
          </a:xfrm>
          <a:prstGeom prst="rect">
            <a:avLst/>
          </a:prstGeom>
        </p:spPr>
      </p:pic>
      <p:sp>
        <p:nvSpPr>
          <p:cNvPr id="3" name="Content Placeholder 2"/>
          <p:cNvSpPr>
            <a:spLocks noGrp="1"/>
          </p:cNvSpPr>
          <p:nvPr>
            <p:ph sz="quarter" idx="11"/>
          </p:nvPr>
        </p:nvSpPr>
        <p:spPr>
          <a:xfrm>
            <a:off x="4379670" y="1004457"/>
            <a:ext cx="4206114" cy="5120832"/>
          </a:xfrm>
          <a:noFill/>
          <a:ln>
            <a:noFill/>
          </a:ln>
        </p:spPr>
        <p:txBody>
          <a:bodyPr vert="horz" wrap="square" lIns="91440" tIns="45720" rIns="91440" bIns="45720" numCol="1" anchor="ctr" anchorCtr="0" compatLnSpc="1">
            <a:prstTxWarp prst="textNoShape">
              <a:avLst/>
            </a:prstTxWarp>
          </a:bodyPr>
          <a:lstStyle/>
          <a:p>
            <a:pPr algn="l">
              <a:spcBef>
                <a:spcPts val="600"/>
              </a:spcBef>
              <a:buClr>
                <a:schemeClr val="tx1">
                  <a:lumMod val="50000"/>
                  <a:lumOff val="50000"/>
                </a:schemeClr>
              </a:buClr>
            </a:pPr>
            <a:r>
              <a:rPr lang="en-US" sz="2700" dirty="0">
                <a:solidFill>
                  <a:schemeClr val="tx1"/>
                </a:solidFill>
              </a:rPr>
              <a:t>About the </a:t>
            </a:r>
            <a:r>
              <a:rPr lang="en-US" sz="2700" i="1" dirty="0">
                <a:solidFill>
                  <a:schemeClr val="tx1"/>
                </a:solidFill>
              </a:rPr>
              <a:t>IS</a:t>
            </a:r>
            <a:r>
              <a:rPr lang="en-US" sz="2700" dirty="0">
                <a:solidFill>
                  <a:schemeClr val="tx1"/>
                </a:solidFill>
              </a:rPr>
              <a:t> curve and its relationship to:</a:t>
            </a:r>
          </a:p>
          <a:p>
            <a:pPr marL="685800" lvl="1" indent="-342900" algn="l">
              <a:spcBef>
                <a:spcPts val="600"/>
              </a:spcBef>
              <a:spcAft>
                <a:spcPts val="600"/>
              </a:spcAft>
              <a:buFont typeface="Arial" panose="020B0604020202020204" pitchFamily="34" charset="0"/>
              <a:buChar char="•"/>
            </a:pPr>
            <a:r>
              <a:rPr lang="en-US" dirty="0">
                <a:solidFill>
                  <a:schemeClr val="tx1"/>
                </a:solidFill>
              </a:rPr>
              <a:t>the Keynesian cross</a:t>
            </a:r>
          </a:p>
          <a:p>
            <a:pPr marL="685800" lvl="1" indent="-342900" algn="l">
              <a:spcBef>
                <a:spcPts val="600"/>
              </a:spcBef>
              <a:spcAft>
                <a:spcPts val="600"/>
              </a:spcAft>
              <a:buFont typeface="Arial" panose="020B0604020202020204" pitchFamily="34" charset="0"/>
              <a:buChar char="•"/>
            </a:pPr>
            <a:r>
              <a:rPr lang="en-US" dirty="0">
                <a:solidFill>
                  <a:schemeClr val="tx1"/>
                </a:solidFill>
              </a:rPr>
              <a:t>the loanable funds model</a:t>
            </a:r>
          </a:p>
          <a:p>
            <a:pPr algn="l">
              <a:spcBef>
                <a:spcPts val="600"/>
              </a:spcBef>
              <a:buClr>
                <a:schemeClr val="tx1">
                  <a:lumMod val="50000"/>
                  <a:lumOff val="50000"/>
                </a:schemeClr>
              </a:buClr>
            </a:pPr>
            <a:r>
              <a:rPr lang="en-US" sz="2700" dirty="0">
                <a:solidFill>
                  <a:schemeClr val="tx1"/>
                </a:solidFill>
              </a:rPr>
              <a:t>About the </a:t>
            </a:r>
            <a:r>
              <a:rPr lang="en-US" sz="2700" i="1" dirty="0">
                <a:solidFill>
                  <a:schemeClr val="tx1"/>
                </a:solidFill>
              </a:rPr>
              <a:t>LM</a:t>
            </a:r>
            <a:r>
              <a:rPr lang="en-US" sz="2700" dirty="0">
                <a:solidFill>
                  <a:schemeClr val="tx1"/>
                </a:solidFill>
              </a:rPr>
              <a:t> curve and its relationship to:</a:t>
            </a:r>
          </a:p>
          <a:p>
            <a:pPr marL="685800" lvl="1" indent="-342900" algn="l">
              <a:spcBef>
                <a:spcPts val="600"/>
              </a:spcBef>
              <a:spcAft>
                <a:spcPts val="600"/>
              </a:spcAft>
              <a:buFont typeface="Arial" panose="020B0604020202020204" pitchFamily="34" charset="0"/>
              <a:buChar char="•"/>
            </a:pPr>
            <a:r>
              <a:rPr lang="en-US" dirty="0">
                <a:solidFill>
                  <a:schemeClr val="tx1"/>
                </a:solidFill>
              </a:rPr>
              <a:t>the theory of liquidity </a:t>
            </a:r>
            <a:r>
              <a:rPr lang="en-US" dirty="0" smtClean="0">
                <a:solidFill>
                  <a:schemeClr val="tx1"/>
                </a:solidFill>
              </a:rPr>
              <a:t>preference</a:t>
            </a:r>
            <a:endParaRPr lang="en-US" dirty="0">
              <a:solidFill>
                <a:schemeClr val="tx1"/>
              </a:solidFill>
            </a:endParaRPr>
          </a:p>
          <a:p>
            <a:pPr algn="l">
              <a:spcBef>
                <a:spcPts val="600"/>
              </a:spcBef>
              <a:buClr>
                <a:schemeClr val="tx1">
                  <a:lumMod val="50000"/>
                  <a:lumOff val="50000"/>
                </a:schemeClr>
              </a:buClr>
            </a:pPr>
            <a:r>
              <a:rPr lang="en-US" sz="2700" dirty="0">
                <a:solidFill>
                  <a:schemeClr val="tx1"/>
                </a:solidFill>
              </a:rPr>
              <a:t>How the </a:t>
            </a:r>
            <a:r>
              <a:rPr lang="en-US" sz="2700" i="1" dirty="0">
                <a:solidFill>
                  <a:schemeClr val="tx1"/>
                </a:solidFill>
              </a:rPr>
              <a:t>IS–LM</a:t>
            </a:r>
            <a:r>
              <a:rPr lang="en-US" sz="2700" dirty="0">
                <a:solidFill>
                  <a:schemeClr val="tx1"/>
                </a:solidFill>
              </a:rPr>
              <a:t>  model determines income and the interest rate in the short run when </a:t>
            </a:r>
            <a:r>
              <a:rPr lang="en-US" sz="2700" b="1" i="1" dirty="0">
                <a:solidFill>
                  <a:schemeClr val="tx1"/>
                </a:solidFill>
              </a:rPr>
              <a:t>P</a:t>
            </a:r>
            <a:r>
              <a:rPr lang="en-US" sz="2700" dirty="0">
                <a:solidFill>
                  <a:schemeClr val="tx1"/>
                </a:solidFill>
              </a:rPr>
              <a:t> is fixed</a:t>
            </a:r>
          </a:p>
        </p:txBody>
      </p:sp>
    </p:spTree>
    <p:extLst>
      <p:ext uri="{BB962C8B-B14F-4D97-AF65-F5344CB8AC3E}">
        <p14:creationId xmlns:p14="http://schemas.microsoft.com/office/powerpoint/2010/main" val="54916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B7599-6D31-4ED5-BCA1-EDDC365C4E4F}"/>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a:t>
            </a:r>
            <a:r>
              <a:rPr lang="en-US" i="1" dirty="0">
                <a:solidFill>
                  <a:srgbClr val="A85232"/>
                </a:solidFill>
              </a:rPr>
              <a:t>IS</a:t>
            </a:r>
            <a:r>
              <a:rPr lang="en-US" dirty="0">
                <a:solidFill>
                  <a:srgbClr val="A85232"/>
                </a:solidFill>
              </a:rPr>
              <a:t> curve</a:t>
            </a:r>
          </a:p>
        </p:txBody>
      </p:sp>
      <p:sp>
        <p:nvSpPr>
          <p:cNvPr id="2" name="Content Placeholder 9"/>
          <p:cNvSpPr>
            <a:spLocks noGrp="1"/>
          </p:cNvSpPr>
          <p:nvPr>
            <p:ph type="body" sz="quarter" idx="10"/>
          </p:nvPr>
        </p:nvSpPr>
        <p:spPr/>
        <p:txBody>
          <a:bodyPr/>
          <a:lstStyle/>
          <a:p>
            <a:pPr>
              <a:spcBef>
                <a:spcPct val="30000"/>
              </a:spcBef>
            </a:pPr>
            <a:r>
              <a:rPr lang="en-US" dirty="0" smtClean="0">
                <a:latin typeface="Arial" panose="020B0604020202020204" pitchFamily="34" charset="0"/>
                <a:cs typeface="Arial" panose="020B0604020202020204" pitchFamily="34" charset="0"/>
              </a:rPr>
              <a:t>definition: a </a:t>
            </a:r>
            <a:r>
              <a:rPr lang="en-US" dirty="0">
                <a:latin typeface="Arial" panose="020B0604020202020204" pitchFamily="34" charset="0"/>
                <a:cs typeface="Arial" panose="020B0604020202020204" pitchFamily="34" charset="0"/>
              </a:rPr>
              <a:t>graph of all combinations of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that result in goods market equilibrium</a:t>
            </a:r>
          </a:p>
          <a:p>
            <a:pPr marL="1200150" indent="-1200150">
              <a:spcBef>
                <a:spcPct val="30000"/>
              </a:spcBef>
            </a:pPr>
            <a:r>
              <a:rPr lang="en-US" dirty="0" smtClean="0">
                <a:latin typeface="Arial" panose="020B0604020202020204" pitchFamily="34" charset="0"/>
                <a:cs typeface="Arial" panose="020B0604020202020204" pitchFamily="34" charset="0"/>
              </a:rPr>
              <a:t>example: actual </a:t>
            </a:r>
            <a:r>
              <a:rPr lang="en-US" dirty="0">
                <a:latin typeface="Arial" panose="020B0604020202020204" pitchFamily="34" charset="0"/>
                <a:cs typeface="Arial" panose="020B0604020202020204" pitchFamily="34" charset="0"/>
              </a:rPr>
              <a:t>expenditure (output</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planned expenditure</a:t>
            </a:r>
          </a:p>
          <a:p>
            <a:pPr>
              <a:spcBef>
                <a:spcPct val="60000"/>
              </a:spcBef>
            </a:pPr>
            <a:r>
              <a:rPr lang="en-US" dirty="0">
                <a:latin typeface="Arial" panose="020B0604020202020204" pitchFamily="34" charset="0"/>
                <a:cs typeface="Arial" panose="020B0604020202020204" pitchFamily="34" charset="0"/>
              </a:rPr>
              <a:t>The equation for the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curve is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66564" name="Object 2" descr="An equation reads, Y equals C (Y minus T bar) plus I (r) plus G bar."/>
          <p:cNvGraphicFramePr>
            <a:graphicFrameLocks noChangeAspect="1"/>
          </p:cNvGraphicFramePr>
          <p:nvPr>
            <p:extLst>
              <p:ext uri="{D42A27DB-BD31-4B8C-83A1-F6EECF244321}">
                <p14:modId xmlns:p14="http://schemas.microsoft.com/office/powerpoint/2010/main" val="4268212578"/>
              </p:ext>
            </p:extLst>
          </p:nvPr>
        </p:nvGraphicFramePr>
        <p:xfrm>
          <a:off x="2708275" y="3765550"/>
          <a:ext cx="3451225" cy="542925"/>
        </p:xfrm>
        <a:graphic>
          <a:graphicData uri="http://schemas.openxmlformats.org/presentationml/2006/ole">
            <mc:AlternateContent xmlns:mc="http://schemas.openxmlformats.org/markup-compatibility/2006">
              <mc:Choice xmlns:v="urn:schemas-microsoft-com:vml" Requires="v">
                <p:oleObj spid="_x0000_s6257" name="Equation" r:id="rId4" imgW="1536480" imgH="241200" progId="Equation.DSMT4">
                  <p:embed/>
                </p:oleObj>
              </mc:Choice>
              <mc:Fallback>
                <p:oleObj name="Equation" r:id="rId4" imgW="1536480" imgH="241200" progId="Equation.DSMT4">
                  <p:embed/>
                  <p:pic>
                    <p:nvPicPr>
                      <p:cNvPr id="0" name=""/>
                      <p:cNvPicPr>
                        <a:picLocks noChangeAspect="1" noChangeArrowheads="1"/>
                      </p:cNvPicPr>
                      <p:nvPr/>
                    </p:nvPicPr>
                    <p:blipFill>
                      <a:blip r:embed="rId5"/>
                      <a:srcRect/>
                      <a:stretch>
                        <a:fillRect/>
                      </a:stretch>
                    </p:blipFill>
                    <p:spPr bwMode="auto">
                      <a:xfrm>
                        <a:off x="2708275" y="3765550"/>
                        <a:ext cx="3451225" cy="542925"/>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4234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Title 3">
            <a:extLst>
              <a:ext uri="{FF2B5EF4-FFF2-40B4-BE49-F238E27FC236}">
                <a16:creationId xmlns:a16="http://schemas.microsoft.com/office/drawing/2014/main" id="{FADBED45-C1CF-48BB-BEE4-9329C682769B}"/>
              </a:ext>
            </a:extLst>
          </p:cNvPr>
          <p:cNvSpPr>
            <a:spLocks noGrp="1"/>
          </p:cNvSpPr>
          <p:nvPr>
            <p:ph type="title"/>
          </p:nvPr>
        </p:nvSpPr>
        <p:spPr/>
        <p:txBody>
          <a:bodyPr/>
          <a:lstStyle/>
          <a:p>
            <a:r>
              <a:rPr lang="en-US" dirty="0"/>
              <a:t>Deriving the IS curve</a:t>
            </a:r>
          </a:p>
        </p:txBody>
      </p:sp>
      <p:pic>
        <p:nvPicPr>
          <p:cNvPr id="7" name="Picture Placeholder 6" descr="Top chart: The Y axis is labeled PE. The X axis is labeled Y. An increasing line is labeled PE=Y. Another increasing line is labeled PE =C + I(r2) + G. Another line is labeled PE =C + I(r1) + G. The change in I is noted. A vertical dotted line is labeled Y1 and a vertical dotted line is labeled Y2. On the bottom chart, the Y axis is labeled r and the X axis is labeled Y. A decreasing line is labeled IS. A vertical dotted line is labeled Y1 and a vertical dotted line is labeled Y2. The notations are that a decrease in r leads to an increase in I, PE, and Y.">
            <a:extLst>
              <a:ext uri="{FF2B5EF4-FFF2-40B4-BE49-F238E27FC236}">
                <a16:creationId xmlns:a16="http://schemas.microsoft.com/office/drawing/2014/main" id="{E5156728-BC23-47DC-BBB4-D821146721B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45425" y="1167506"/>
            <a:ext cx="7813412" cy="4760414"/>
          </a:xfrm>
          <a:prstGeom prst="rect">
            <a:avLst/>
          </a:prstGeom>
        </p:spPr>
      </p:pic>
    </p:spTree>
    <p:extLst>
      <p:ext uri="{BB962C8B-B14F-4D97-AF65-F5344CB8AC3E}">
        <p14:creationId xmlns:p14="http://schemas.microsoft.com/office/powerpoint/2010/main" val="913321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56D5E3-6E1D-4EF0-9E4A-0557E4CA3C8E}"/>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When the </a:t>
            </a:r>
            <a:r>
              <a:rPr lang="en-US" i="1" dirty="0">
                <a:solidFill>
                  <a:srgbClr val="A85232"/>
                </a:solidFill>
              </a:rPr>
              <a:t>IS</a:t>
            </a:r>
            <a:r>
              <a:rPr lang="en-US" dirty="0">
                <a:solidFill>
                  <a:srgbClr val="A85232"/>
                </a:solidFill>
              </a:rPr>
              <a:t> curve is negatively sloped</a:t>
            </a:r>
          </a:p>
        </p:txBody>
      </p:sp>
      <p:sp>
        <p:nvSpPr>
          <p:cNvPr id="2" name="Content Placeholder 9"/>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fall in the interest rate motivates firms to increase investment spending, which drives up total planned spending (</a:t>
            </a:r>
            <a:r>
              <a:rPr lang="en-US" b="1" i="1" dirty="0" smtClean="0">
                <a:latin typeface="Arial" panose="020B0604020202020204" pitchFamily="34" charset="0"/>
                <a:cs typeface="Arial" panose="020B0604020202020204" pitchFamily="34" charset="0"/>
              </a:rPr>
              <a:t>PE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To restore equilibrium in the goods market, output (a.k.a. actual </a:t>
            </a:r>
            <a:r>
              <a:rPr lang="en-US" dirty="0" smtClean="0">
                <a:latin typeface="Arial" panose="020B0604020202020204" pitchFamily="34" charset="0"/>
                <a:cs typeface="Arial" panose="020B0604020202020204" pitchFamily="34" charset="0"/>
              </a:rPr>
              <a:t>expenditure, </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must </a:t>
            </a:r>
            <a:r>
              <a:rPr lang="en-US" dirty="0">
                <a:latin typeface="Arial" panose="020B0604020202020204" pitchFamily="34" charset="0"/>
                <a:cs typeface="Arial" panose="020B0604020202020204" pitchFamily="34" charset="0"/>
              </a:rPr>
              <a:t>increase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14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78E94-2896-4ED1-9AAA-158B8713A564}"/>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Fiscal policy and the </a:t>
            </a:r>
            <a:r>
              <a:rPr lang="en-US" i="1" dirty="0">
                <a:solidFill>
                  <a:srgbClr val="A85232"/>
                </a:solidFill>
              </a:rPr>
              <a:t>IS</a:t>
            </a:r>
            <a:r>
              <a:rPr lang="en-US" dirty="0">
                <a:solidFill>
                  <a:srgbClr val="A85232"/>
                </a:solidFill>
              </a:rPr>
              <a:t> curve</a:t>
            </a:r>
          </a:p>
        </p:txBody>
      </p:sp>
      <p:sp>
        <p:nvSpPr>
          <p:cNvPr id="2" name="Content Placeholder 9"/>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We can use the </a:t>
            </a:r>
            <a:r>
              <a:rPr lang="en-US" i="1" dirty="0">
                <a:latin typeface="Arial" panose="020B0604020202020204" pitchFamily="34" charset="0"/>
                <a:cs typeface="Arial" panose="020B0604020202020204" pitchFamily="34" charset="0"/>
              </a:rPr>
              <a:t>IS–LM </a:t>
            </a:r>
            <a:r>
              <a:rPr lang="en-US" dirty="0">
                <a:latin typeface="Arial" panose="020B0604020202020204" pitchFamily="34" charset="0"/>
                <a:cs typeface="Arial" panose="020B0604020202020204" pitchFamily="34" charset="0"/>
              </a:rPr>
              <a:t> model to see how fiscal policy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and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affects aggregate demand and output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Let’s start by using the Keynesian cross to see how fiscal policy shifts the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curve . .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15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Title 3">
            <a:extLst>
              <a:ext uri="{FF2B5EF4-FFF2-40B4-BE49-F238E27FC236}">
                <a16:creationId xmlns:a16="http://schemas.microsoft.com/office/drawing/2014/main" id="{41FAE898-70A0-498E-BF8F-A97C5337E8E7}"/>
              </a:ext>
            </a:extLst>
          </p:cNvPr>
          <p:cNvSpPr>
            <a:spLocks noGrp="1"/>
          </p:cNvSpPr>
          <p:nvPr>
            <p:ph type="title"/>
          </p:nvPr>
        </p:nvSpPr>
        <p:spPr/>
        <p:txBody>
          <a:bodyPr/>
          <a:lstStyle/>
          <a:p>
            <a:r>
              <a:rPr lang="en-US" dirty="0"/>
              <a:t>Shifting the </a:t>
            </a:r>
            <a:r>
              <a:rPr lang="en-US" i="1" dirty="0"/>
              <a:t>IS</a:t>
            </a:r>
            <a:r>
              <a:rPr lang="en-US" dirty="0"/>
              <a:t> </a:t>
            </a:r>
            <a:r>
              <a:rPr lang="en-US" sz="1050" dirty="0"/>
              <a:t> </a:t>
            </a:r>
            <a:r>
              <a:rPr lang="en-US" dirty="0"/>
              <a:t>curve:  </a:t>
            </a:r>
            <a:r>
              <a:rPr lang="en-US" b="0" dirty="0">
                <a:latin typeface="Times New Roman"/>
                <a:cs typeface="Times New Roman"/>
                <a:sym typeface="Symbol" pitchFamily="18" charset="2"/>
              </a:rPr>
              <a:t>Δ</a:t>
            </a:r>
            <a:r>
              <a:rPr lang="en-US" sz="2400" i="1" dirty="0">
                <a:sym typeface="Symbol" pitchFamily="18" charset="2"/>
              </a:rPr>
              <a:t>G</a:t>
            </a:r>
            <a:endParaRPr lang="en-US" dirty="0"/>
          </a:p>
        </p:txBody>
      </p:sp>
      <p:pic>
        <p:nvPicPr>
          <p:cNvPr id="12" name="Picture Placeholder 11" descr="Top chart: The Y axis is labeled PE. The X axis is labeled Y. An increasing line is labeled PE=Y. Another increasing line is labeled PE =C + I(r1) + G2. Another line is labeled PE =C + I(r1) + G1. A vertical dotted line is labeled Y1 and a vertical dotted line is labeled Y2. On the bottom chart, the Y axis is labeled r and the X axis is labeled Y. A decreasing line is labeled IS1. Another decreasing line is labeled IS2. A vertical dotted line is labeled Y1 and a vertical dotted line is labeled Y2. The change in Y is noted.">
            <a:extLst>
              <a:ext uri="{FF2B5EF4-FFF2-40B4-BE49-F238E27FC236}">
                <a16:creationId xmlns:a16="http://schemas.microsoft.com/office/drawing/2014/main" id="{D47DBEDE-4832-44A9-8271-D0739491698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3353228" y="1101425"/>
            <a:ext cx="5358411" cy="4841523"/>
          </a:xfrm>
          <a:prstGeom prst="rect">
            <a:avLst/>
          </a:prstGeom>
        </p:spPr>
      </p:pic>
      <p:sp>
        <p:nvSpPr>
          <p:cNvPr id="6" name="Content Placeholder 5"/>
          <p:cNvSpPr>
            <a:spLocks noGrp="1"/>
          </p:cNvSpPr>
          <p:nvPr>
            <p:ph sz="quarter" idx="10"/>
          </p:nvPr>
        </p:nvSpPr>
        <p:spPr>
          <a:xfrm>
            <a:off x="406399" y="1320800"/>
            <a:ext cx="2860676" cy="4889500"/>
          </a:xfrm>
        </p:spPr>
        <p:txBody>
          <a:bodyPr/>
          <a:lstStyle/>
          <a:p>
            <a:pPr>
              <a:spcBef>
                <a:spcPts val="624"/>
              </a:spcBef>
              <a:spcAft>
                <a:spcPts val="1200"/>
              </a:spcAft>
            </a:pPr>
            <a:r>
              <a:rPr lang="en-US" dirty="0">
                <a:latin typeface="Arial" panose="020B0604020202020204" pitchFamily="34" charset="0"/>
                <a:cs typeface="Arial" panose="020B0604020202020204" pitchFamily="34" charset="0"/>
                <a:sym typeface="Symbol" pitchFamily="18" charset="2"/>
              </a:rPr>
              <a:t>At any value of </a:t>
            </a:r>
            <a:r>
              <a:rPr lang="en-US" b="1" i="1" dirty="0">
                <a:latin typeface="Arial" panose="020B0604020202020204" pitchFamily="34" charset="0"/>
                <a:cs typeface="Arial" panose="020B0604020202020204" pitchFamily="34" charset="0"/>
                <a:sym typeface="Symbol" pitchFamily="18" charset="2"/>
              </a:rPr>
              <a:t>r</a:t>
            </a:r>
            <a:r>
              <a:rPr lang="en-US" dirty="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G</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PE</a:t>
            </a:r>
            <a:r>
              <a:rPr lang="en-US" dirty="0" smtClean="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Wingdings 3" panose="05040102010807070707" pitchFamily="18" charset="2"/>
              </a:rPr>
              <a:t></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Y</a:t>
            </a:r>
          </a:p>
          <a:p>
            <a:pPr>
              <a:spcBef>
                <a:spcPts val="624"/>
              </a:spcBef>
              <a:spcAft>
                <a:spcPts val="1200"/>
              </a:spcAft>
            </a:pPr>
            <a:r>
              <a:rPr lang="en-US" dirty="0">
                <a:latin typeface="Arial" panose="020B0604020202020204" pitchFamily="34" charset="0"/>
                <a:cs typeface="Arial" panose="020B0604020202020204" pitchFamily="34" charset="0"/>
                <a:sym typeface="Symbol" pitchFamily="18" charset="2"/>
              </a:rPr>
              <a:t> . . . so the </a:t>
            </a:r>
            <a:r>
              <a:rPr lang="en-US" i="1" dirty="0">
                <a:latin typeface="Arial" panose="020B0604020202020204" pitchFamily="34" charset="0"/>
                <a:cs typeface="Arial" panose="020B0604020202020204" pitchFamily="34" charset="0"/>
                <a:sym typeface="Symbol" pitchFamily="18" charset="2"/>
              </a:rPr>
              <a:t>IS</a:t>
            </a:r>
            <a:r>
              <a:rPr lang="en-US" dirty="0">
                <a:latin typeface="Arial" panose="020B0604020202020204" pitchFamily="34" charset="0"/>
                <a:cs typeface="Arial" panose="020B0604020202020204" pitchFamily="34" charset="0"/>
                <a:sym typeface="Symbol" pitchFamily="18" charset="2"/>
              </a:rPr>
              <a:t> curve shifts to the right</a:t>
            </a:r>
            <a:r>
              <a:rPr lang="en-US" dirty="0" smtClean="0">
                <a:latin typeface="Arial" panose="020B0604020202020204" pitchFamily="34" charset="0"/>
                <a:cs typeface="Arial" panose="020B0604020202020204" pitchFamily="34" charset="0"/>
                <a:sym typeface="Symbol" pitchFamily="18" charset="2"/>
              </a:rPr>
              <a:t>.</a:t>
            </a:r>
          </a:p>
          <a:p>
            <a:pPr>
              <a:spcBef>
                <a:spcPts val="624"/>
              </a:spcBef>
              <a:spcAft>
                <a:spcPts val="1200"/>
              </a:spcAft>
            </a:pPr>
            <a:r>
              <a:rPr lang="en-US" dirty="0">
                <a:latin typeface="Arial" panose="020B0604020202020204" pitchFamily="34" charset="0"/>
                <a:cs typeface="Arial" panose="020B0604020202020204" pitchFamily="34" charset="0"/>
                <a:sym typeface="Symbol" pitchFamily="18" charset="2"/>
              </a:rPr>
              <a:t>The </a:t>
            </a:r>
            <a:r>
              <a:rPr lang="en-US" dirty="0" smtClean="0">
                <a:latin typeface="Arial" panose="020B0604020202020204" pitchFamily="34" charset="0"/>
                <a:cs typeface="Arial" panose="020B0604020202020204" pitchFamily="34" charset="0"/>
                <a:sym typeface="Symbol" pitchFamily="18" charset="2"/>
              </a:rPr>
              <a:t>horizontal distance </a:t>
            </a:r>
            <a:r>
              <a:rPr lang="en-US" dirty="0">
                <a:latin typeface="Arial" panose="020B0604020202020204" pitchFamily="34" charset="0"/>
                <a:cs typeface="Arial" panose="020B0604020202020204" pitchFamily="34" charset="0"/>
                <a:sym typeface="Symbol" pitchFamily="18" charset="2"/>
              </a:rPr>
              <a:t>of </a:t>
            </a:r>
            <a:r>
              <a:rPr lang="en-US" dirty="0" smtClean="0">
                <a:latin typeface="Arial" panose="020B0604020202020204" pitchFamily="34" charset="0"/>
                <a:cs typeface="Arial" panose="020B0604020202020204" pitchFamily="34" charset="0"/>
                <a:sym typeface="Symbol" pitchFamily="18" charset="2"/>
              </a:rPr>
              <a:t>the </a:t>
            </a:r>
            <a:r>
              <a:rPr lang="en-US" i="1" dirty="0" smtClean="0">
                <a:latin typeface="Arial" panose="020B0604020202020204" pitchFamily="34" charset="0"/>
                <a:cs typeface="Arial" panose="020B0604020202020204" pitchFamily="34" charset="0"/>
                <a:sym typeface="Symbol" pitchFamily="18" charset="2"/>
              </a:rPr>
              <a:t>IS</a:t>
            </a:r>
            <a:r>
              <a:rPr lang="en-US" dirty="0" smtClean="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shift </a:t>
            </a:r>
            <a:r>
              <a:rPr lang="en-US" dirty="0" smtClean="0">
                <a:latin typeface="Arial" panose="020B0604020202020204" pitchFamily="34" charset="0"/>
                <a:cs typeface="Arial" panose="020B0604020202020204" pitchFamily="34" charset="0"/>
                <a:sym typeface="Symbol" pitchFamily="18" charset="2"/>
              </a:rPr>
              <a:t>equals</a:t>
            </a:r>
            <a:endParaRPr lang="en-US" dirty="0">
              <a:latin typeface="Arial" panose="020B0604020202020204" pitchFamily="34" charset="0"/>
              <a:cs typeface="Arial" panose="020B0604020202020204" pitchFamily="34" charset="0"/>
              <a:sym typeface="Symbol" pitchFamily="18" charset="2"/>
            </a:endParaRPr>
          </a:p>
        </p:txBody>
      </p:sp>
      <p:graphicFrame>
        <p:nvGraphicFramePr>
          <p:cNvPr id="14" name="Object 2" descr="An equation reads, delta Y equals (1 over 1 minus MPC) times delta G."/>
          <p:cNvGraphicFramePr>
            <a:graphicFrameLocks noChangeAspect="1"/>
          </p:cNvGraphicFramePr>
          <p:nvPr>
            <p:extLst>
              <p:ext uri="{D42A27DB-BD31-4B8C-83A1-F6EECF244321}">
                <p14:modId xmlns:p14="http://schemas.microsoft.com/office/powerpoint/2010/main" val="3553340119"/>
              </p:ext>
            </p:extLst>
          </p:nvPr>
        </p:nvGraphicFramePr>
        <p:xfrm>
          <a:off x="523875" y="4695825"/>
          <a:ext cx="2436813" cy="914400"/>
        </p:xfrm>
        <a:graphic>
          <a:graphicData uri="http://schemas.openxmlformats.org/presentationml/2006/ole">
            <mc:AlternateContent xmlns:mc="http://schemas.openxmlformats.org/markup-compatibility/2006">
              <mc:Choice xmlns:v="urn:schemas-microsoft-com:vml" Requires="v">
                <p:oleObj spid="_x0000_s7281" name="Equation" r:id="rId5" imgW="1244520" imgH="431640" progId="Equation.DSMT4">
                  <p:embed/>
                </p:oleObj>
              </mc:Choice>
              <mc:Fallback>
                <p:oleObj name="Equation" r:id="rId5" imgW="1244520" imgH="431640" progId="Equation.DSMT4">
                  <p:embed/>
                  <p:pic>
                    <p:nvPicPr>
                      <p:cNvPr id="76838" name="Object 2"/>
                      <p:cNvPicPr>
                        <a:picLocks noChangeAspect="1" noChangeArrowheads="1"/>
                      </p:cNvPicPr>
                      <p:nvPr/>
                    </p:nvPicPr>
                    <p:blipFill>
                      <a:blip r:embed="rId6"/>
                      <a:srcRect/>
                      <a:stretch>
                        <a:fillRect/>
                      </a:stretch>
                    </p:blipFill>
                    <p:spPr bwMode="auto">
                      <a:xfrm>
                        <a:off x="523875" y="4695825"/>
                        <a:ext cx="24368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5887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a:t>
            </a:r>
            <a:r>
              <a:rPr lang="en-US" dirty="0" smtClean="0">
                <a:solidFill>
                  <a:srgbClr val="203F15"/>
                </a:solidFill>
              </a:rPr>
              <a:t>TRY</a:t>
            </a:r>
            <a:br>
              <a:rPr lang="en-US" dirty="0" smtClean="0">
                <a:solidFill>
                  <a:srgbClr val="203F15"/>
                </a:solidFill>
              </a:rPr>
            </a:br>
            <a:r>
              <a:rPr lang="en-US" dirty="0" smtClean="0"/>
              <a:t>Shifting </a:t>
            </a:r>
            <a:r>
              <a:rPr lang="en-US" dirty="0"/>
              <a:t>the </a:t>
            </a:r>
            <a:r>
              <a:rPr lang="en-US" i="1" dirty="0"/>
              <a:t>IS</a:t>
            </a:r>
            <a:r>
              <a:rPr lang="en-US" dirty="0"/>
              <a:t> curve:  Δ</a:t>
            </a:r>
            <a:r>
              <a:rPr lang="en-US" i="1" dirty="0"/>
              <a:t>T</a:t>
            </a:r>
          </a:p>
        </p:txBody>
      </p:sp>
      <p:sp>
        <p:nvSpPr>
          <p:cNvPr id="3" name="Content Placeholder 9"/>
          <p:cNvSpPr>
            <a:spLocks noGrp="1"/>
          </p:cNvSpPr>
          <p:nvPr>
            <p:ph type="body" sz="quarter" idx="10"/>
          </p:nvPr>
        </p:nvSpPr>
        <p:spPr/>
        <p:txBody>
          <a:bodyPr/>
          <a:lstStyle/>
          <a:p>
            <a:pPr marL="342900" indent="-342900">
              <a:spcBef>
                <a:spcPct val="50000"/>
              </a:spcBef>
              <a:buClr>
                <a:schemeClr val="accent2"/>
              </a:buClr>
              <a:buSzPct val="85000"/>
              <a:buFont typeface="Arial" panose="020B0604020202020204" pitchFamily="34" charset="0"/>
              <a:buChar char="•"/>
            </a:pPr>
            <a:r>
              <a:rPr lang="en-US" dirty="0"/>
              <a:t>Use the diagram of the Keynesian cross or loanable funds model to show how an increase in taxes shifts the IS curve.</a:t>
            </a:r>
          </a:p>
          <a:p>
            <a:pPr marL="342900" indent="-342900">
              <a:spcBef>
                <a:spcPct val="50000"/>
              </a:spcBef>
              <a:buClr>
                <a:schemeClr val="accent2"/>
              </a:buClr>
              <a:buSzPct val="85000"/>
              <a:buFont typeface="Arial" panose="020B0604020202020204" pitchFamily="34" charset="0"/>
              <a:buChar char="•"/>
            </a:pPr>
            <a:r>
              <a:rPr lang="en-US" dirty="0"/>
              <a:t>If you can, determine the size of the shift</a:t>
            </a:r>
            <a:r>
              <a:rPr lang="en-US" dirty="0" smtClean="0"/>
              <a:t>.</a:t>
            </a:r>
            <a:endParaRPr lang="en-US" dirty="0"/>
          </a:p>
        </p:txBody>
      </p:sp>
    </p:spTree>
    <p:extLst>
      <p:ext uri="{BB962C8B-B14F-4D97-AF65-F5344CB8AC3E}">
        <p14:creationId xmlns:p14="http://schemas.microsoft.com/office/powerpoint/2010/main" val="87604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a:t>
            </a:r>
            <a:r>
              <a:rPr lang="en-US" dirty="0" smtClean="0">
                <a:solidFill>
                  <a:srgbClr val="203F15"/>
                </a:solidFill>
              </a:rPr>
              <a:t>TRY</a:t>
            </a:r>
            <a:br>
              <a:rPr lang="en-US" dirty="0" smtClean="0">
                <a:solidFill>
                  <a:srgbClr val="203F15"/>
                </a:solidFill>
              </a:rPr>
            </a:br>
            <a:r>
              <a:rPr lang="en-US" dirty="0" smtClean="0"/>
              <a:t>Shifting </a:t>
            </a:r>
            <a:r>
              <a:rPr lang="en-US" dirty="0"/>
              <a:t>the </a:t>
            </a:r>
            <a:r>
              <a:rPr lang="en-US" i="1" dirty="0"/>
              <a:t>IS</a:t>
            </a:r>
            <a:r>
              <a:rPr lang="en-US" dirty="0"/>
              <a:t> curve:  Δ</a:t>
            </a:r>
            <a:r>
              <a:rPr lang="en-US" i="1" dirty="0"/>
              <a:t>T, </a:t>
            </a:r>
            <a:r>
              <a:rPr lang="en-US" dirty="0"/>
              <a:t>answer</a:t>
            </a:r>
          </a:p>
        </p:txBody>
      </p:sp>
      <p:sp>
        <p:nvSpPr>
          <p:cNvPr id="3" name="Content Placeholder 9"/>
          <p:cNvSpPr>
            <a:spLocks noGrp="1"/>
          </p:cNvSpPr>
          <p:nvPr>
            <p:ph type="body" sz="quarter" idx="10"/>
          </p:nvPr>
        </p:nvSpPr>
        <p:spPr>
          <a:xfrm>
            <a:off x="478362" y="1295885"/>
            <a:ext cx="2824675" cy="4504255"/>
          </a:xfrm>
        </p:spPr>
        <p:txBody>
          <a:bodyPr/>
          <a:lstStyle/>
          <a:p>
            <a:pPr>
              <a:spcAft>
                <a:spcPts val="1200"/>
              </a:spcAft>
            </a:pPr>
            <a:r>
              <a:rPr lang="en-US" dirty="0">
                <a:latin typeface="Arial" panose="020B0604020202020204" pitchFamily="34" charset="0"/>
                <a:cs typeface="Arial" panose="020B0604020202020204" pitchFamily="34" charset="0"/>
                <a:sym typeface="Symbol" pitchFamily="18" charset="2"/>
              </a:rPr>
              <a:t>At any value of </a:t>
            </a:r>
            <a:r>
              <a:rPr lang="en-US" b="1" i="1" dirty="0">
                <a:latin typeface="Arial" panose="020B0604020202020204" pitchFamily="34" charset="0"/>
                <a:cs typeface="Arial" panose="020B0604020202020204" pitchFamily="34" charset="0"/>
                <a:sym typeface="Symbol" pitchFamily="18" charset="2"/>
              </a:rPr>
              <a:t>r</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T</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C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b="1" i="1" dirty="0" smtClean="0">
                <a:latin typeface="Arial" panose="020B0604020202020204" pitchFamily="34" charset="0"/>
                <a:cs typeface="Arial" panose="020B0604020202020204" pitchFamily="34" charset="0"/>
                <a:sym typeface="Symbol" pitchFamily="18" charset="2"/>
              </a:rPr>
              <a:t>PE</a:t>
            </a:r>
          </a:p>
          <a:p>
            <a:pPr>
              <a:spcAft>
                <a:spcPts val="1200"/>
              </a:spcAft>
            </a:pPr>
            <a:r>
              <a:rPr lang="en-US" dirty="0">
                <a:latin typeface="Arial" panose="020B0604020202020204" pitchFamily="34" charset="0"/>
                <a:cs typeface="Arial" panose="020B0604020202020204" pitchFamily="34" charset="0"/>
                <a:sym typeface="Symbol" pitchFamily="18" charset="2"/>
              </a:rPr>
              <a:t> . . . so the </a:t>
            </a:r>
            <a:r>
              <a:rPr lang="en-US" i="1" dirty="0">
                <a:latin typeface="Arial" panose="020B0604020202020204" pitchFamily="34" charset="0"/>
                <a:cs typeface="Arial" panose="020B0604020202020204" pitchFamily="34" charset="0"/>
                <a:sym typeface="Symbol" pitchFamily="18" charset="2"/>
              </a:rPr>
              <a:t>IS</a:t>
            </a:r>
            <a:r>
              <a:rPr lang="en-US" dirty="0">
                <a:latin typeface="Arial" panose="020B0604020202020204" pitchFamily="34" charset="0"/>
                <a:cs typeface="Arial" panose="020B0604020202020204" pitchFamily="34" charset="0"/>
                <a:sym typeface="Symbol" pitchFamily="18" charset="2"/>
              </a:rPr>
              <a:t> curve shifts to the left</a:t>
            </a:r>
            <a:r>
              <a:rPr lang="en-US" dirty="0" smtClean="0">
                <a:latin typeface="Arial" panose="020B0604020202020204" pitchFamily="34" charset="0"/>
                <a:cs typeface="Arial" panose="020B0604020202020204" pitchFamily="34" charset="0"/>
                <a:sym typeface="Symbol" pitchFamily="18" charset="2"/>
              </a:rPr>
              <a:t>.</a:t>
            </a:r>
          </a:p>
          <a:p>
            <a:r>
              <a:rPr lang="en-US" dirty="0">
                <a:latin typeface="Arial" panose="020B0604020202020204" pitchFamily="34" charset="0"/>
                <a:cs typeface="Arial" panose="020B0604020202020204" pitchFamily="34" charset="0"/>
                <a:sym typeface="Symbol" pitchFamily="18" charset="2"/>
              </a:rPr>
              <a:t>The horizontal distance of </a:t>
            </a:r>
            <a:r>
              <a:rPr lang="en-US" dirty="0" smtClean="0">
                <a:latin typeface="Arial" panose="020B0604020202020204" pitchFamily="34" charset="0"/>
                <a:cs typeface="Arial" panose="020B0604020202020204" pitchFamily="34" charset="0"/>
                <a:sym typeface="Symbol" pitchFamily="18" charset="2"/>
              </a:rPr>
              <a:t>the </a:t>
            </a:r>
            <a:r>
              <a:rPr lang="en-US" i="1" dirty="0" smtClean="0">
                <a:latin typeface="Arial" panose="020B0604020202020204" pitchFamily="34" charset="0"/>
                <a:cs typeface="Arial" panose="020B0604020202020204" pitchFamily="34" charset="0"/>
                <a:sym typeface="Symbol" pitchFamily="18" charset="2"/>
              </a:rPr>
              <a:t>IS</a:t>
            </a:r>
            <a:r>
              <a:rPr lang="en-US" dirty="0" smtClean="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curve shift </a:t>
            </a:r>
            <a:r>
              <a:rPr lang="en-US" dirty="0" smtClean="0">
                <a:latin typeface="Arial" panose="020B0604020202020204" pitchFamily="34" charset="0"/>
                <a:cs typeface="Arial" panose="020B0604020202020204" pitchFamily="34" charset="0"/>
                <a:sym typeface="Symbol" pitchFamily="18" charset="2"/>
              </a:rPr>
              <a:t>equals</a:t>
            </a:r>
            <a:endParaRPr lang="en-US" dirty="0">
              <a:latin typeface="Arial" panose="020B0604020202020204" pitchFamily="34" charset="0"/>
              <a:cs typeface="Arial" panose="020B0604020202020204" pitchFamily="34" charset="0"/>
              <a:sym typeface="Symbol" pitchFamily="18" charset="2"/>
            </a:endParaRPr>
          </a:p>
        </p:txBody>
      </p:sp>
      <p:graphicFrame>
        <p:nvGraphicFramePr>
          <p:cNvPr id="14" name="Object 2" descr="An equation reads, delta Y equals minus MPC over (1 minus MPC) times delta T.">
            <a:extLst>
              <a:ext uri="{FF2B5EF4-FFF2-40B4-BE49-F238E27FC236}">
                <a16:creationId xmlns:a16="http://schemas.microsoft.com/office/drawing/2014/main" id="{80105EEE-665B-4B31-BB25-76302894E944}"/>
              </a:ext>
            </a:extLst>
          </p:cNvPr>
          <p:cNvGraphicFramePr>
            <a:graphicFrameLocks noChangeAspect="1"/>
          </p:cNvGraphicFramePr>
          <p:nvPr>
            <p:extLst>
              <p:ext uri="{D42A27DB-BD31-4B8C-83A1-F6EECF244321}">
                <p14:modId xmlns:p14="http://schemas.microsoft.com/office/powerpoint/2010/main" val="979087940"/>
              </p:ext>
            </p:extLst>
          </p:nvPr>
        </p:nvGraphicFramePr>
        <p:xfrm>
          <a:off x="746125" y="4503738"/>
          <a:ext cx="2200275" cy="835025"/>
        </p:xfrm>
        <a:graphic>
          <a:graphicData uri="http://schemas.openxmlformats.org/presentationml/2006/ole">
            <mc:AlternateContent xmlns:mc="http://schemas.openxmlformats.org/markup-compatibility/2006">
              <mc:Choice xmlns:v="urn:schemas-microsoft-com:vml" Requires="v">
                <p:oleObj spid="_x0000_s18485" name="Equation" r:id="rId4" imgW="1231560" imgH="431640" progId="Equation.DSMT4">
                  <p:embed/>
                </p:oleObj>
              </mc:Choice>
              <mc:Fallback>
                <p:oleObj name="Equation" r:id="rId4" imgW="1231560" imgH="431640" progId="Equation.DSMT4">
                  <p:embed/>
                  <p:pic>
                    <p:nvPicPr>
                      <p:cNvPr id="9" name="Object 2">
                        <a:extLst>
                          <a:ext uri="{FF2B5EF4-FFF2-40B4-BE49-F238E27FC236}">
                            <a16:creationId xmlns:a16="http://schemas.microsoft.com/office/drawing/2014/main" id="{80105EEE-665B-4B31-BB25-76302894E944}"/>
                          </a:ext>
                        </a:extLst>
                      </p:cNvPr>
                      <p:cNvPicPr>
                        <a:picLocks noChangeAspect="1" noChangeArrowheads="1"/>
                      </p:cNvPicPr>
                      <p:nvPr/>
                    </p:nvPicPr>
                    <p:blipFill>
                      <a:blip r:embed="rId5"/>
                      <a:srcRect/>
                      <a:stretch>
                        <a:fillRect/>
                      </a:stretch>
                    </p:blipFill>
                    <p:spPr bwMode="auto">
                      <a:xfrm>
                        <a:off x="746125" y="4503738"/>
                        <a:ext cx="2200275"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Placeholder 12" descr="Top chart: The Y axis is labeled PE. The X axis is labeled Y. An increasing line is labeled PE=Y. Another increasing line is labeled PE =C1 + I(r1) + G. Another increasing line is labeled PE =C2 + I(r1) + G. A vertical dotted line is labeled Y1 and a vertical dotted line is labeled Y2. On the bottom chart, the Y axis is labeled r and the X axis is labeled Y. A decreasing line is labeled IS1. Another decreasing line is labeled IS2. A vertical dotted line is labeled Y1 and a vertical dotted line is labeled Y2. A horizontal dotted line is labeled r1. The change in Y is noted.">
            <a:extLst>
              <a:ext uri="{FF2B5EF4-FFF2-40B4-BE49-F238E27FC236}">
                <a16:creationId xmlns:a16="http://schemas.microsoft.com/office/drawing/2014/main" id="{E73979DF-A2C4-473B-B9F0-7CAEDDB71507}"/>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3719512" y="1309710"/>
            <a:ext cx="4980883" cy="4414634"/>
          </a:xfrm>
          <a:prstGeom prst="rect">
            <a:avLst/>
          </a:prstGeom>
        </p:spPr>
      </p:pic>
    </p:spTree>
    <p:extLst>
      <p:ext uri="{BB962C8B-B14F-4D97-AF65-F5344CB8AC3E}">
        <p14:creationId xmlns:p14="http://schemas.microsoft.com/office/powerpoint/2010/main" val="302426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135B5-3065-409B-9A6A-FAF7AE93AB7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theory of liquidity preference</a:t>
            </a:r>
          </a:p>
        </p:txBody>
      </p:sp>
      <p:sp>
        <p:nvSpPr>
          <p:cNvPr id="2" name="Content Placeholder 9"/>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due to John Maynard Keynes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simple theory in which the interest rate is determined by money supply and money </a:t>
            </a:r>
            <a:r>
              <a:rPr lang="en-US" dirty="0" smtClean="0">
                <a:latin typeface="Arial" panose="020B0604020202020204" pitchFamily="34" charset="0"/>
                <a:cs typeface="Arial" panose="020B0604020202020204" pitchFamily="34" charset="0"/>
              </a:rPr>
              <a:t>demand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40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B0EB09-2F64-4439-8724-8693F844B3BB}"/>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Money supply</a:t>
            </a:r>
          </a:p>
        </p:txBody>
      </p:sp>
      <p:sp>
        <p:nvSpPr>
          <p:cNvPr id="2" name="Content Placeholder 9"/>
          <p:cNvSpPr>
            <a:spLocks noGrp="1"/>
          </p:cNvSpPr>
          <p:nvPr>
            <p:ph type="body" sz="quarter" idx="10"/>
          </p:nvPr>
        </p:nvSpPr>
        <p:spPr>
          <a:xfrm>
            <a:off x="478361" y="1219686"/>
            <a:ext cx="3265060" cy="1228239"/>
          </a:xfrm>
        </p:spPr>
        <p:txBody>
          <a:bodyPr/>
          <a:lstStyle/>
          <a:p>
            <a:r>
              <a:rPr lang="en-US" dirty="0">
                <a:latin typeface="Arial" panose="020B0604020202020204" pitchFamily="34" charset="0"/>
                <a:cs typeface="Arial" panose="020B0604020202020204" pitchFamily="34" charset="0"/>
              </a:rPr>
              <a:t>The supply of real money </a:t>
            </a:r>
            <a:r>
              <a:rPr lang="en-US" dirty="0" smtClean="0">
                <a:latin typeface="Arial" panose="020B0604020202020204" pitchFamily="34" charset="0"/>
                <a:cs typeface="Arial" panose="020B0604020202020204" pitchFamily="34" charset="0"/>
              </a:rPr>
              <a:t>balances is </a:t>
            </a:r>
            <a:r>
              <a:rPr lang="en-US" dirty="0">
                <a:latin typeface="Arial" panose="020B0604020202020204" pitchFamily="34" charset="0"/>
                <a:cs typeface="Arial" panose="020B0604020202020204" pitchFamily="34" charset="0"/>
              </a:rPr>
              <a:t>fixed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82948" name="Object 2" descr="An equation reads, (M over P) to the power s equals M bar over P bar."/>
          <p:cNvGraphicFramePr>
            <a:graphicFrameLocks noChangeAspect="1"/>
          </p:cNvGraphicFramePr>
          <p:nvPr>
            <p:extLst>
              <p:ext uri="{D42A27DB-BD31-4B8C-83A1-F6EECF244321}">
                <p14:modId xmlns:p14="http://schemas.microsoft.com/office/powerpoint/2010/main" val="3181936845"/>
              </p:ext>
            </p:extLst>
          </p:nvPr>
        </p:nvGraphicFramePr>
        <p:xfrm>
          <a:off x="874713" y="3495675"/>
          <a:ext cx="2592387" cy="736600"/>
        </p:xfrm>
        <a:graphic>
          <a:graphicData uri="http://schemas.openxmlformats.org/presentationml/2006/ole">
            <mc:AlternateContent xmlns:mc="http://schemas.openxmlformats.org/markup-compatibility/2006">
              <mc:Choice xmlns:v="urn:schemas-microsoft-com:vml" Requires="v">
                <p:oleObj spid="_x0000_s9449" name="Equation" r:id="rId4" imgW="1028520" imgH="291960" progId="Equation.DSMT4">
                  <p:embed/>
                </p:oleObj>
              </mc:Choice>
              <mc:Fallback>
                <p:oleObj name="Equation" r:id="rId4" imgW="1028520" imgH="291960" progId="Equation.DSMT4">
                  <p:embed/>
                  <p:pic>
                    <p:nvPicPr>
                      <p:cNvPr id="0" name=""/>
                      <p:cNvPicPr>
                        <a:picLocks noChangeAspect="1" noChangeArrowheads="1"/>
                      </p:cNvPicPr>
                      <p:nvPr/>
                    </p:nvPicPr>
                    <p:blipFill>
                      <a:blip r:embed="rId5"/>
                      <a:srcRect/>
                      <a:stretch>
                        <a:fillRect/>
                      </a:stretch>
                    </p:blipFill>
                    <p:spPr bwMode="auto">
                      <a:xfrm>
                        <a:off x="874713" y="3495675"/>
                        <a:ext cx="2592387" cy="7366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 name="Picture Placeholder 19" descr="The Y axis is labeled r Interest rate and the X axis is labeled M/P Real money balances. A vertical line is labeled (M/P)s.">
            <a:extLst>
              <a:ext uri="{FF2B5EF4-FFF2-40B4-BE49-F238E27FC236}">
                <a16:creationId xmlns:a16="http://schemas.microsoft.com/office/drawing/2014/main" id="{30490E15-44BB-4A57-A6AB-A8053021344E}"/>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3743421" y="1990073"/>
            <a:ext cx="4965261" cy="4234311"/>
          </a:xfrm>
          <a:prstGeom prst="rect">
            <a:avLst/>
          </a:prstGeom>
        </p:spPr>
      </p:pic>
    </p:spTree>
    <p:extLst>
      <p:ext uri="{BB962C8B-B14F-4D97-AF65-F5344CB8AC3E}">
        <p14:creationId xmlns:p14="http://schemas.microsoft.com/office/powerpoint/2010/main" val="1081389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A7523-0205-45A8-B6DF-63A15063445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Money demand</a:t>
            </a:r>
          </a:p>
        </p:txBody>
      </p:sp>
      <p:sp>
        <p:nvSpPr>
          <p:cNvPr id="2" name="Content Placeholder 9"/>
          <p:cNvSpPr>
            <a:spLocks noGrp="1"/>
          </p:cNvSpPr>
          <p:nvPr>
            <p:ph type="body" sz="quarter" idx="10"/>
          </p:nvPr>
        </p:nvSpPr>
        <p:spPr>
          <a:xfrm>
            <a:off x="478361" y="1219686"/>
            <a:ext cx="2753789" cy="1009164"/>
          </a:xfrm>
        </p:spPr>
        <p:txBody>
          <a:bodyPr/>
          <a:lstStyle/>
          <a:p>
            <a:r>
              <a:rPr lang="en-US" dirty="0">
                <a:latin typeface="Arial" panose="020B0604020202020204" pitchFamily="34" charset="0"/>
                <a:cs typeface="Arial" panose="020B0604020202020204" pitchFamily="34" charset="0"/>
              </a:rPr>
              <a:t>Demand for real money balances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85004" name="Object 4" descr="An equation reads, (M over P) to the power of d equals L (r)."/>
          <p:cNvGraphicFramePr>
            <a:graphicFrameLocks noChangeAspect="1"/>
          </p:cNvGraphicFramePr>
          <p:nvPr>
            <p:extLst>
              <p:ext uri="{D42A27DB-BD31-4B8C-83A1-F6EECF244321}">
                <p14:modId xmlns:p14="http://schemas.microsoft.com/office/powerpoint/2010/main" val="151137455"/>
              </p:ext>
            </p:extLst>
          </p:nvPr>
        </p:nvGraphicFramePr>
        <p:xfrm>
          <a:off x="995363" y="3109913"/>
          <a:ext cx="2236787" cy="661987"/>
        </p:xfrm>
        <a:graphic>
          <a:graphicData uri="http://schemas.openxmlformats.org/presentationml/2006/ole">
            <mc:AlternateContent xmlns:mc="http://schemas.openxmlformats.org/markup-compatibility/2006">
              <mc:Choice xmlns:v="urn:schemas-microsoft-com:vml" Requires="v">
                <p:oleObj spid="_x0000_s10474" name="Equation" r:id="rId4" imgW="990360" imgH="291960" progId="Equation.DSMT4">
                  <p:embed/>
                </p:oleObj>
              </mc:Choice>
              <mc:Fallback>
                <p:oleObj name="Equation" r:id="rId4" imgW="990360" imgH="291960" progId="Equation.DSMT4">
                  <p:embed/>
                  <p:pic>
                    <p:nvPicPr>
                      <p:cNvPr id="0" name=""/>
                      <p:cNvPicPr>
                        <a:picLocks noChangeAspect="1" noChangeArrowheads="1"/>
                      </p:cNvPicPr>
                      <p:nvPr/>
                    </p:nvPicPr>
                    <p:blipFill>
                      <a:blip r:embed="rId5"/>
                      <a:srcRect/>
                      <a:stretch>
                        <a:fillRect/>
                      </a:stretch>
                    </p:blipFill>
                    <p:spPr bwMode="auto">
                      <a:xfrm>
                        <a:off x="995363" y="3109913"/>
                        <a:ext cx="2236787" cy="661987"/>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Placeholder 10" descr="The Y axis is labeled r Interest rate and the X axis is labeled M/P Real money balances. A vertical line is labeled (M/P)s. A decreasing line is labeled L(r).">
            <a:extLst>
              <a:ext uri="{FF2B5EF4-FFF2-40B4-BE49-F238E27FC236}">
                <a16:creationId xmlns:a16="http://schemas.microsoft.com/office/drawing/2014/main" id="{20D15542-E943-4525-B5B9-C8C61AB06632}"/>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3437820" y="1704316"/>
            <a:ext cx="5218540" cy="4450302"/>
          </a:xfrm>
          <a:prstGeom prst="rect">
            <a:avLst/>
          </a:prstGeom>
        </p:spPr>
      </p:pic>
    </p:spTree>
    <p:extLst>
      <p:ext uri="{BB962C8B-B14F-4D97-AF65-F5344CB8AC3E}">
        <p14:creationId xmlns:p14="http://schemas.microsoft.com/office/powerpoint/2010/main" val="327024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EDD41A-4FEB-4241-8FD4-28B51AD0B9C9}"/>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Context, part 1</a:t>
            </a:r>
          </a:p>
        </p:txBody>
      </p:sp>
      <p:sp>
        <p:nvSpPr>
          <p:cNvPr id="2" name="Content Placeholder 3"/>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Chapter 10 introduced the model of aggregate demand and aggregate supply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b="1" i="1" dirty="0">
                <a:solidFill>
                  <a:srgbClr val="043333"/>
                </a:solidFill>
                <a:latin typeface="Arial" panose="020B0604020202020204" pitchFamily="34" charset="0"/>
                <a:cs typeface="Arial" panose="020B0604020202020204" pitchFamily="34" charset="0"/>
              </a:rPr>
              <a:t>Long run:</a:t>
            </a:r>
          </a:p>
          <a:p>
            <a:pPr marL="800100" lvl="1">
              <a:spcBef>
                <a:spcPts val="3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prices flexible</a:t>
            </a:r>
          </a:p>
          <a:p>
            <a:pPr marL="800100" lvl="1">
              <a:spcBef>
                <a:spcPts val="3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output determined by factors of production and technology</a:t>
            </a:r>
          </a:p>
          <a:p>
            <a:pPr marL="800100" lvl="1">
              <a:spcBef>
                <a:spcPts val="3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unemployment equals its natural rate</a:t>
            </a:r>
          </a:p>
          <a:p>
            <a:pPr marL="342900" indent="-342900">
              <a:spcBef>
                <a:spcPts val="600"/>
              </a:spcBef>
              <a:buClr>
                <a:schemeClr val="tx1"/>
              </a:buClr>
              <a:buSzPct val="100000"/>
              <a:buFont typeface="Arial" panose="020B0604020202020204" pitchFamily="34" charset="0"/>
              <a:buChar char="•"/>
            </a:pPr>
            <a:r>
              <a:rPr lang="en-US" b="1" i="1" dirty="0">
                <a:solidFill>
                  <a:srgbClr val="043333"/>
                </a:solidFill>
                <a:latin typeface="Arial" panose="020B0604020202020204" pitchFamily="34" charset="0"/>
                <a:cs typeface="Arial" panose="020B0604020202020204" pitchFamily="34" charset="0"/>
              </a:rPr>
              <a:t>Short run:</a:t>
            </a:r>
          </a:p>
          <a:p>
            <a:pPr marL="800100" lvl="1">
              <a:spcBef>
                <a:spcPts val="3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prices fixed</a:t>
            </a:r>
          </a:p>
          <a:p>
            <a:pPr marL="800100" lvl="1">
              <a:spcBef>
                <a:spcPts val="3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output determined by aggregate demand</a:t>
            </a:r>
          </a:p>
          <a:p>
            <a:pPr marL="800100" lvl="1">
              <a:spcBef>
                <a:spcPts val="3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unemployment negatively related to </a:t>
            </a:r>
            <a:r>
              <a:rPr lang="en-US" dirty="0" smtClean="0">
                <a:latin typeface="Arial" panose="020B0604020202020204" pitchFamily="34" charset="0"/>
                <a:cs typeface="Arial" panose="020B0604020202020204" pitchFamily="34" charset="0"/>
              </a:rPr>
              <a:t>output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56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AB37A-C4E9-4391-8A51-FAE192888CB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Equilibrium</a:t>
            </a:r>
          </a:p>
        </p:txBody>
      </p:sp>
      <p:pic>
        <p:nvPicPr>
          <p:cNvPr id="9" name="Picture 2" descr="This line graph depicts of Theory of Liquidity Preference. The Y axis is the interest rate (r ) and the X axis is the real money balances M/P. A straight supply line runs vertical at the midpoint of the X axis. This is labeled as the fixed M/P. The demand line, L(r ) is a curved line that runs from high interest, low M/P to low interest, high M/P. The point at which the two lines intersect is the equilibrium interest rat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05382" y="1904619"/>
            <a:ext cx="8113105" cy="428519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0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094A4-CD55-43BE-BB15-779CA0A71164}"/>
              </a:ext>
            </a:extLst>
          </p:cNvPr>
          <p:cNvSpPr>
            <a:spLocks noGrp="1"/>
          </p:cNvSpPr>
          <p:nvPr>
            <p:ph type="title"/>
          </p:nvPr>
        </p:nvSpPr>
        <p:spPr>
          <a:xfrm>
            <a:off x="480769" y="187051"/>
            <a:ext cx="8102108" cy="859002"/>
          </a:xfrm>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How the Fed raises the interest rate</a:t>
            </a:r>
          </a:p>
        </p:txBody>
      </p:sp>
      <p:pic>
        <p:nvPicPr>
          <p:cNvPr id="9" name="Picture 2" descr="This line graph depicts the impact of a reduction in the money supply in Theory of Liquidity Preference. The Y axis is the interest rate (r ) and the X axis is the real money balances M/P. Two straight supply lines runs vertically. The first is to the right and the second is at the midpoint of the X axis. The demand line, L(r ) is a curved line that runs from high interest, low M/P to low interest, high M/P. The point at which the demand curve intersects with the first M/P line is marked r subscript 1 on the Y axis and M/P subscript 2 on the X axis. The point at which the demand curve intersects with the second M/P line is marked r subscript 2 on the Y axis and M/P subscript 3 on the X axis. An arrow between the two M/P lines points left to indicate a fall in the money supply. An upward arrow between the r marks on the Y axis indicates the interest rate has rise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82517" y="1843629"/>
            <a:ext cx="8113105" cy="432944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3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E737E-52FB-4F54-901E-556CD4E5A2CD}"/>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Monetary tightening and interest </a:t>
            </a:r>
            <a:r>
              <a:rPr lang="en-US" dirty="0" smtClean="0">
                <a:solidFill>
                  <a:srgbClr val="A85232"/>
                </a:solidFill>
              </a:rPr>
              <a:t>rates, part </a:t>
            </a:r>
            <a:r>
              <a:rPr lang="en-US" dirty="0">
                <a:solidFill>
                  <a:srgbClr val="A85232"/>
                </a:solidFill>
              </a:rPr>
              <a:t>1</a:t>
            </a:r>
          </a:p>
        </p:txBody>
      </p:sp>
      <p:sp>
        <p:nvSpPr>
          <p:cNvPr id="2" name="Content Placeholder 9"/>
          <p:cNvSpPr>
            <a:spLocks noGrp="1"/>
          </p:cNvSpPr>
          <p:nvPr>
            <p:ph type="body" sz="quarter" idx="10"/>
          </p:nvPr>
        </p:nvSpPr>
        <p:spPr>
          <a:xfrm>
            <a:off x="478361" y="1219686"/>
            <a:ext cx="8326006" cy="2630419"/>
          </a:xfrm>
        </p:spPr>
        <p:txBody>
          <a:bodyPr/>
          <a:lstStyle/>
          <a:p>
            <a:pPr marL="342900" indent="-342900">
              <a:spcBef>
                <a:spcPct val="35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Late </a:t>
            </a:r>
            <a:r>
              <a:rPr lang="en-US" dirty="0" smtClean="0">
                <a:latin typeface="Arial" panose="020B0604020202020204" pitchFamily="34" charset="0"/>
                <a:cs typeface="Arial" panose="020B0604020202020204" pitchFamily="34" charset="0"/>
              </a:rPr>
              <a:t>1970s: </a:t>
            </a:r>
            <a:r>
              <a:rPr lang="en-US" b="1" i="1" dirty="0" smtClean="0">
                <a:latin typeface="Arial" panose="020B0604020202020204" pitchFamily="34" charset="0"/>
                <a:cs typeface="Arial" panose="020B0604020202020204" pitchFamily="34" charset="0"/>
                <a:sym typeface="Symbol" pitchFamily="18" charset="2"/>
              </a:rPr>
              <a:t>π</a:t>
            </a:r>
            <a:r>
              <a:rPr lang="en-US" dirty="0" smtClean="0">
                <a:latin typeface="Arial" panose="020B0604020202020204" pitchFamily="34" charset="0"/>
                <a:cs typeface="Arial" panose="020B0604020202020204" pitchFamily="34" charset="0"/>
                <a:sym typeface="Symbol" pitchFamily="18" charset="2"/>
              </a:rPr>
              <a:t> &gt; </a:t>
            </a:r>
            <a:r>
              <a:rPr lang="en-US" dirty="0">
                <a:latin typeface="Arial" panose="020B0604020202020204" pitchFamily="34" charset="0"/>
                <a:cs typeface="Arial" panose="020B0604020202020204" pitchFamily="34" charset="0"/>
                <a:sym typeface="Symbol" pitchFamily="18" charset="2"/>
              </a:rPr>
              <a:t>10%</a:t>
            </a:r>
          </a:p>
          <a:p>
            <a:pPr marL="342900" indent="-342900">
              <a:spcBef>
                <a:spcPct val="35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Oct </a:t>
            </a:r>
            <a:r>
              <a:rPr lang="en-US" dirty="0" smtClean="0">
                <a:latin typeface="Arial" panose="020B0604020202020204" pitchFamily="34" charset="0"/>
                <a:cs typeface="Arial" panose="020B0604020202020204" pitchFamily="34" charset="0"/>
              </a:rPr>
              <a:t>1979: Fed </a:t>
            </a:r>
            <a:r>
              <a:rPr lang="en-US" dirty="0">
                <a:latin typeface="Arial" panose="020B0604020202020204" pitchFamily="34" charset="0"/>
                <a:cs typeface="Arial" panose="020B0604020202020204" pitchFamily="34" charset="0"/>
              </a:rPr>
              <a:t>Chair Paul Volcker announces that monetary policy would aim to reduce inflation</a:t>
            </a:r>
          </a:p>
          <a:p>
            <a:pPr marL="342900" indent="-342900">
              <a:spcBef>
                <a:spcPct val="35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Aug </a:t>
            </a:r>
            <a:r>
              <a:rPr lang="en-US" dirty="0" smtClean="0">
                <a:latin typeface="Arial" panose="020B0604020202020204" pitchFamily="34" charset="0"/>
                <a:cs typeface="Arial" panose="020B0604020202020204" pitchFamily="34" charset="0"/>
              </a:rPr>
              <a:t>1979–April 1980</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Fed </a:t>
            </a:r>
            <a:r>
              <a:rPr lang="en-US" dirty="0">
                <a:latin typeface="Arial" panose="020B0604020202020204" pitchFamily="34" charset="0"/>
                <a:cs typeface="Arial" panose="020B0604020202020204" pitchFamily="34" charset="0"/>
              </a:rPr>
              <a:t>reduces </a:t>
            </a:r>
            <a:r>
              <a:rPr lang="en-US" b="1" i="1" dirty="0">
                <a:latin typeface="Arial" panose="020B0604020202020204" pitchFamily="34" charset="0"/>
                <a:cs typeface="Arial" panose="020B0604020202020204" pitchFamily="34" charset="0"/>
              </a:rPr>
              <a:t>M</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8.0</a:t>
            </a:r>
            <a:r>
              <a:rPr lang="en-US" dirty="0">
                <a:latin typeface="Arial" panose="020B0604020202020204" pitchFamily="34" charset="0"/>
                <a:cs typeface="Arial" panose="020B0604020202020204" pitchFamily="34" charset="0"/>
              </a:rPr>
              <a:t>%</a:t>
            </a:r>
          </a:p>
          <a:p>
            <a:pPr marL="342900" indent="-342900">
              <a:spcBef>
                <a:spcPct val="35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Jan 1983: </a:t>
            </a:r>
            <a:r>
              <a:rPr lang="en-US" b="1" i="1" dirty="0">
                <a:latin typeface="Arial" panose="020B0604020202020204" pitchFamily="34" charset="0"/>
                <a:cs typeface="Arial" panose="020B0604020202020204" pitchFamily="34" charset="0"/>
                <a:sym typeface="Symbol" pitchFamily="18" charset="2"/>
              </a:rPr>
              <a:t>π</a:t>
            </a:r>
            <a:r>
              <a:rPr lang="en-US" dirty="0">
                <a:latin typeface="Arial" panose="020B0604020202020204" pitchFamily="34" charset="0"/>
                <a:cs typeface="Arial" panose="020B0604020202020204" pitchFamily="34" charset="0"/>
                <a:sym typeface="Symbol" pitchFamily="18" charset="2"/>
              </a:rPr>
              <a:t>  = 3.7</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sym typeface="Symbol" pitchFamily="18" charset="2"/>
            </a:endParaRPr>
          </a:p>
        </p:txBody>
      </p:sp>
      <p:sp>
        <p:nvSpPr>
          <p:cNvPr id="10" name="Content Placeholder 9">
            <a:extLst>
              <a:ext uri="{FF2B5EF4-FFF2-40B4-BE49-F238E27FC236}">
                <a16:creationId xmlns:a16="http://schemas.microsoft.com/office/drawing/2014/main" id="{D739B924-C475-4347-AAA0-03BEB5749F4C}"/>
              </a:ext>
            </a:extLst>
          </p:cNvPr>
          <p:cNvSpPr txBox="1">
            <a:spLocks noGrp="1"/>
          </p:cNvSpPr>
          <p:nvPr>
            <p:ph sz="quarter" idx="12"/>
          </p:nvPr>
        </p:nvSpPr>
        <p:spPr>
          <a:xfrm>
            <a:off x="1193807" y="4091838"/>
            <a:ext cx="6275375" cy="898952"/>
          </a:xfrm>
          <a:prstGeom prst="rect">
            <a:avLst/>
          </a:prstGeom>
          <a:solidFill>
            <a:schemeClr val="bg1">
              <a:lumMod val="95000"/>
            </a:schemeClr>
          </a:solidFill>
        </p:spPr>
        <p:txBody>
          <a:bodyPr wrap="square" rtlCol="0">
            <a:spAutoFit/>
          </a:bodyPr>
          <a:lstStyle/>
          <a:p>
            <a:pPr algn="ctr"/>
            <a:r>
              <a:rPr lang="en-US" sz="2400" i="1" dirty="0">
                <a:latin typeface="Arial" panose="020B0604020202020204" pitchFamily="34" charset="0"/>
                <a:cs typeface="Arial" panose="020B0604020202020204" pitchFamily="34" charset="0"/>
                <a:sym typeface="Symbol" pitchFamily="18" charset="2"/>
              </a:rPr>
              <a:t>How do you think this policy change </a:t>
            </a:r>
            <a:r>
              <a:rPr lang="en-US" sz="2400" i="1" dirty="0" smtClean="0">
                <a:latin typeface="Arial" panose="020B0604020202020204" pitchFamily="34" charset="0"/>
                <a:cs typeface="Arial" panose="020B0604020202020204" pitchFamily="34" charset="0"/>
                <a:sym typeface="Symbol" pitchFamily="18" charset="2"/>
              </a:rPr>
              <a:t>would </a:t>
            </a:r>
            <a:r>
              <a:rPr lang="en-US" sz="2400" i="1" dirty="0">
                <a:latin typeface="Arial" panose="020B0604020202020204" pitchFamily="34" charset="0"/>
                <a:cs typeface="Arial" panose="020B0604020202020204" pitchFamily="34" charset="0"/>
                <a:sym typeface="Symbol" pitchFamily="18" charset="2"/>
              </a:rPr>
              <a:t>affect nominal interest rates?  </a:t>
            </a:r>
          </a:p>
        </p:txBody>
      </p:sp>
    </p:spTree>
    <p:extLst>
      <p:ext uri="{BB962C8B-B14F-4D97-AF65-F5344CB8AC3E}">
        <p14:creationId xmlns:p14="http://schemas.microsoft.com/office/powerpoint/2010/main" val="341562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id="{2B6E01A0-BB18-4D42-AB87-80B59F36F2A6}"/>
              </a:ext>
            </a:extLst>
          </p:cNvPr>
          <p:cNvSpPr>
            <a:spLocks noGrp="1"/>
          </p:cNvSpPr>
          <p:nvPr>
            <p:ph type="title"/>
          </p:nvPr>
        </p:nvSpPr>
        <p:spPr>
          <a:xfrm>
            <a:off x="523329" y="262346"/>
            <a:ext cx="8133805" cy="762000"/>
          </a:xfrm>
          <a:no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Monetary tightening and interest rates, part 2</a:t>
            </a:r>
          </a:p>
        </p:txBody>
      </p:sp>
      <p:sp>
        <p:nvSpPr>
          <p:cNvPr id="2" name="Content Placeholder 1"/>
          <p:cNvSpPr>
            <a:spLocks noGrp="1"/>
          </p:cNvSpPr>
          <p:nvPr>
            <p:ph sz="quarter" idx="10"/>
          </p:nvPr>
        </p:nvSpPr>
        <p:spPr>
          <a:xfrm>
            <a:off x="677444" y="1194968"/>
            <a:ext cx="8043109" cy="807287"/>
          </a:xfrm>
        </p:spPr>
        <p:txBody>
          <a:bodyPr/>
          <a:lstStyle/>
          <a:p>
            <a:r>
              <a:rPr lang="en-US" b="1" dirty="0"/>
              <a:t>The effects of a monetary tightening on nominal interest </a:t>
            </a:r>
            <a:r>
              <a:rPr lang="en-US" b="1" dirty="0" smtClean="0"/>
              <a:t>rates</a:t>
            </a:r>
            <a:endParaRPr lang="en-US" b="1" dirty="0"/>
          </a:p>
        </p:txBody>
      </p:sp>
      <p:graphicFrame>
        <p:nvGraphicFramePr>
          <p:cNvPr id="9" name="Table Placeholder 8">
            <a:extLst>
              <a:ext uri="{FF2B5EF4-FFF2-40B4-BE49-F238E27FC236}">
                <a16:creationId xmlns:a16="http://schemas.microsoft.com/office/drawing/2014/main" id="{61C60549-1F14-46C7-8BA0-32DA0B3DEFA1}"/>
              </a:ext>
            </a:extLst>
          </p:cNvPr>
          <p:cNvGraphicFramePr>
            <a:graphicFrameLocks noGrp="1"/>
          </p:cNvGraphicFramePr>
          <p:nvPr>
            <p:ph type="tbl" sz="quarter" idx="13"/>
            <p:extLst>
              <p:ext uri="{D42A27DB-BD31-4B8C-83A1-F6EECF244321}">
                <p14:modId xmlns:p14="http://schemas.microsoft.com/office/powerpoint/2010/main" val="22530794"/>
              </p:ext>
            </p:extLst>
          </p:nvPr>
        </p:nvGraphicFramePr>
        <p:xfrm>
          <a:off x="744119" y="2172877"/>
          <a:ext cx="7451385" cy="3493008"/>
        </p:xfrm>
        <a:graphic>
          <a:graphicData uri="http://schemas.openxmlformats.org/drawingml/2006/table">
            <a:tbl>
              <a:tblPr firstRow="1" bandRow="1">
                <a:tableStyleId>{073A0DAA-6AF3-43AB-8588-CEC1D06C72B9}</a:tableStyleId>
              </a:tblPr>
              <a:tblGrid>
                <a:gridCol w="1733882">
                  <a:extLst>
                    <a:ext uri="{9D8B030D-6E8A-4147-A177-3AD203B41FA5}">
                      <a16:colId xmlns:a16="http://schemas.microsoft.com/office/drawing/2014/main" val="4016077966"/>
                    </a:ext>
                  </a:extLst>
                </a:gridCol>
                <a:gridCol w="2857573">
                  <a:extLst>
                    <a:ext uri="{9D8B030D-6E8A-4147-A177-3AD203B41FA5}">
                      <a16:colId xmlns:a16="http://schemas.microsoft.com/office/drawing/2014/main" val="3918676576"/>
                    </a:ext>
                  </a:extLst>
                </a:gridCol>
                <a:gridCol w="2859930">
                  <a:extLst>
                    <a:ext uri="{9D8B030D-6E8A-4147-A177-3AD203B41FA5}">
                      <a16:colId xmlns:a16="http://schemas.microsoft.com/office/drawing/2014/main" val="1561054531"/>
                    </a:ext>
                  </a:extLst>
                </a:gridCol>
              </a:tblGrid>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Short run</a:t>
                      </a:r>
                    </a:p>
                  </a:txBody>
                  <a:tcPr/>
                </a:tc>
                <a:tc>
                  <a:txBody>
                    <a:bodyPr/>
                    <a:lstStyle/>
                    <a:p>
                      <a:r>
                        <a:rPr lang="en-US" sz="2400" dirty="0">
                          <a:latin typeface="Arial" panose="020B0604020202020204" pitchFamily="34" charset="0"/>
                          <a:cs typeface="Arial" panose="020B0604020202020204" pitchFamily="34" charset="0"/>
                        </a:rPr>
                        <a:t>Long run</a:t>
                      </a:r>
                    </a:p>
                  </a:txBody>
                  <a:tcPr/>
                </a:tc>
                <a:extLst>
                  <a:ext uri="{0D108BD9-81ED-4DB2-BD59-A6C34878D82A}">
                    <a16:rowId xmlns:a16="http://schemas.microsoft.com/office/drawing/2014/main" val="1461993808"/>
                  </a:ext>
                </a:extLst>
              </a:tr>
              <a:tr h="370840">
                <a:tc>
                  <a:txBody>
                    <a:bodyPr/>
                    <a:lstStyle/>
                    <a:p>
                      <a:r>
                        <a:rPr lang="en-US" sz="2400" b="1" i="1" dirty="0">
                          <a:latin typeface="Arial" panose="020B0604020202020204" pitchFamily="34" charset="0"/>
                          <a:cs typeface="Arial" panose="020B0604020202020204" pitchFamily="34" charset="0"/>
                        </a:rPr>
                        <a:t>Model</a:t>
                      </a:r>
                    </a:p>
                  </a:txBody>
                  <a:tcPr/>
                </a:tc>
                <a:tc>
                  <a:txBody>
                    <a:bodyPr/>
                    <a:lstStyle/>
                    <a:p>
                      <a:pPr algn="ctr"/>
                      <a:r>
                        <a:rPr lang="en-US" sz="2400" dirty="0">
                          <a:latin typeface="Arial" panose="020B0604020202020204" pitchFamily="34" charset="0"/>
                          <a:cs typeface="Arial" panose="020B0604020202020204" pitchFamily="34" charset="0"/>
                        </a:rPr>
                        <a:t>Liquidity preference </a:t>
                      </a:r>
                      <a:r>
                        <a:rPr lang="en-US" sz="2400" i="1" dirty="0">
                          <a:latin typeface="Arial" panose="020B0604020202020204" pitchFamily="34" charset="0"/>
                          <a:cs typeface="Arial" panose="020B0604020202020204" pitchFamily="34" charset="0"/>
                        </a:rPr>
                        <a:t>(Keynesian)</a:t>
                      </a:r>
                    </a:p>
                  </a:txBody>
                  <a:tcPr/>
                </a:tc>
                <a:tc>
                  <a:txBody>
                    <a:bodyPr/>
                    <a:lstStyle/>
                    <a:p>
                      <a:pPr algn="ctr"/>
                      <a:r>
                        <a:rPr lang="en-US" sz="2400" dirty="0">
                          <a:latin typeface="Arial" panose="020B0604020202020204" pitchFamily="34" charset="0"/>
                          <a:cs typeface="Arial" panose="020B0604020202020204" pitchFamily="34" charset="0"/>
                        </a:rPr>
                        <a:t>Quantity theory, Fisher effect </a:t>
                      </a:r>
                      <a:r>
                        <a:rPr lang="en-US" sz="2400" i="1" dirty="0">
                          <a:latin typeface="Arial" panose="020B0604020202020204" pitchFamily="34" charset="0"/>
                          <a:cs typeface="Arial" panose="020B0604020202020204" pitchFamily="34" charset="0"/>
                        </a:rPr>
                        <a:t>(classical)</a:t>
                      </a:r>
                    </a:p>
                  </a:txBody>
                  <a:tcPr/>
                </a:tc>
                <a:extLst>
                  <a:ext uri="{0D108BD9-81ED-4DB2-BD59-A6C34878D82A}">
                    <a16:rowId xmlns:a16="http://schemas.microsoft.com/office/drawing/2014/main" val="3237394035"/>
                  </a:ext>
                </a:extLst>
              </a:tr>
              <a:tr h="370840">
                <a:tc>
                  <a:txBody>
                    <a:bodyPr/>
                    <a:lstStyle/>
                    <a:p>
                      <a:r>
                        <a:rPr lang="en-US" sz="2400" b="1" i="1" dirty="0">
                          <a:latin typeface="Arial" panose="020B0604020202020204" pitchFamily="34" charset="0"/>
                          <a:cs typeface="Arial" panose="020B0604020202020204" pitchFamily="34" charset="0"/>
                        </a:rPr>
                        <a:t>Prices</a:t>
                      </a:r>
                    </a:p>
                  </a:txBody>
                  <a:tcPr/>
                </a:tc>
                <a:tc>
                  <a:txBody>
                    <a:bodyPr/>
                    <a:lstStyle/>
                    <a:p>
                      <a:pPr algn="ctr"/>
                      <a:r>
                        <a:rPr lang="en-US" sz="2400" dirty="0">
                          <a:latin typeface="Arial" panose="020B0604020202020204" pitchFamily="34" charset="0"/>
                          <a:cs typeface="Arial" panose="020B0604020202020204" pitchFamily="34" charset="0"/>
                        </a:rPr>
                        <a:t>Sticky</a:t>
                      </a:r>
                    </a:p>
                  </a:txBody>
                  <a:tcPr/>
                </a:tc>
                <a:tc>
                  <a:txBody>
                    <a:bodyPr/>
                    <a:lstStyle/>
                    <a:p>
                      <a:pPr algn="ctr"/>
                      <a:r>
                        <a:rPr lang="en-US" sz="2400" dirty="0">
                          <a:latin typeface="Arial" panose="020B0604020202020204" pitchFamily="34" charset="0"/>
                          <a:cs typeface="Arial" panose="020B0604020202020204" pitchFamily="34" charset="0"/>
                        </a:rPr>
                        <a:t>Flexible</a:t>
                      </a:r>
                    </a:p>
                  </a:txBody>
                  <a:tcPr/>
                </a:tc>
                <a:extLst>
                  <a:ext uri="{0D108BD9-81ED-4DB2-BD59-A6C34878D82A}">
                    <a16:rowId xmlns:a16="http://schemas.microsoft.com/office/drawing/2014/main" val="41514280"/>
                  </a:ext>
                </a:extLst>
              </a:tr>
              <a:tr h="370840">
                <a:tc>
                  <a:txBody>
                    <a:bodyPr/>
                    <a:lstStyle/>
                    <a:p>
                      <a:r>
                        <a:rPr lang="en-US" sz="2400" b="1" i="1" dirty="0">
                          <a:latin typeface="Arial" panose="020B0604020202020204" pitchFamily="34" charset="0"/>
                          <a:cs typeface="Arial" panose="020B0604020202020204" pitchFamily="34" charset="0"/>
                        </a:rPr>
                        <a:t>Prediction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sym typeface="Symbol" pitchFamily="18" charset="2"/>
                        </a:rPr>
                        <a:t>Δ</a:t>
                      </a:r>
                      <a:r>
                        <a:rPr lang="en-US" sz="2400" b="1" i="1" dirty="0" err="1">
                          <a:latin typeface="Arial" panose="020B0604020202020204" pitchFamily="34" charset="0"/>
                          <a:cs typeface="Arial" panose="020B0604020202020204" pitchFamily="34" charset="0"/>
                          <a:sym typeface="Symbol" pitchFamily="18" charset="2"/>
                        </a:rPr>
                        <a:t>i</a:t>
                      </a:r>
                      <a:r>
                        <a:rPr lang="en-US" sz="2400" dirty="0">
                          <a:latin typeface="Arial" panose="020B0604020202020204" pitchFamily="34" charset="0"/>
                          <a:cs typeface="Arial" panose="020B0604020202020204" pitchFamily="34" charset="0"/>
                          <a:sym typeface="Symbol" pitchFamily="18" charset="2"/>
                        </a:rPr>
                        <a:t>  &gt; 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sym typeface="Symbol" pitchFamily="18" charset="2"/>
                        </a:rPr>
                        <a:t>Δ</a:t>
                      </a:r>
                      <a:r>
                        <a:rPr lang="en-US" sz="2400" b="1" i="1" dirty="0" err="1">
                          <a:latin typeface="Arial" panose="020B0604020202020204" pitchFamily="34" charset="0"/>
                          <a:cs typeface="Arial" panose="020B0604020202020204" pitchFamily="34" charset="0"/>
                          <a:sym typeface="Symbol" pitchFamily="18" charset="2"/>
                        </a:rPr>
                        <a:t>i</a:t>
                      </a:r>
                      <a:r>
                        <a:rPr lang="en-US" sz="2400" dirty="0">
                          <a:latin typeface="Arial" panose="020B0604020202020204" pitchFamily="34" charset="0"/>
                          <a:cs typeface="Arial" panose="020B0604020202020204" pitchFamily="34" charset="0"/>
                          <a:sym typeface="Symbol" pitchFamily="18" charset="2"/>
                        </a:rPr>
                        <a:t>  &lt; 0</a:t>
                      </a:r>
                    </a:p>
                  </a:txBody>
                  <a:tcPr/>
                </a:tc>
                <a:extLst>
                  <a:ext uri="{0D108BD9-81ED-4DB2-BD59-A6C34878D82A}">
                    <a16:rowId xmlns:a16="http://schemas.microsoft.com/office/drawing/2014/main" val="3587652015"/>
                  </a:ext>
                </a:extLst>
              </a:tr>
              <a:tr h="370840">
                <a:tc>
                  <a:txBody>
                    <a:bodyPr/>
                    <a:lstStyle/>
                    <a:p>
                      <a:r>
                        <a:rPr lang="en-US" sz="2400" b="1" i="1" dirty="0">
                          <a:latin typeface="Arial" panose="020B0604020202020204" pitchFamily="34" charset="0"/>
                          <a:cs typeface="Arial" panose="020B0604020202020204" pitchFamily="34" charset="0"/>
                        </a:rPr>
                        <a:t>Actual outcome</a:t>
                      </a:r>
                    </a:p>
                  </a:txBody>
                  <a:tcPr/>
                </a:tc>
                <a:tc>
                  <a:txBody>
                    <a:bodyPr/>
                    <a:lstStyle/>
                    <a:p>
                      <a:pPr algn="ctr">
                        <a:lnSpc>
                          <a:spcPct val="105000"/>
                        </a:lnSpc>
                        <a:spcBef>
                          <a:spcPct val="20000"/>
                        </a:spcBef>
                        <a:buClr>
                          <a:srgbClr val="008080"/>
                        </a:buClr>
                        <a:buSzPct val="120000"/>
                        <a:buFont typeface="Wingdings" pitchFamily="2" charset="2"/>
                        <a:buNone/>
                      </a:pPr>
                      <a:r>
                        <a:rPr lang="en-US" sz="2400" dirty="0">
                          <a:latin typeface="Arial" panose="020B0604020202020204" pitchFamily="34" charset="0"/>
                          <a:cs typeface="Arial" panose="020B0604020202020204" pitchFamily="34" charset="0"/>
                          <a:sym typeface="Symbol" pitchFamily="18" charset="2"/>
                        </a:rPr>
                        <a:t>8/1979: </a:t>
                      </a:r>
                      <a:r>
                        <a:rPr lang="en-US" sz="2400" b="1" i="1" dirty="0" err="1">
                          <a:latin typeface="Arial" panose="020B0604020202020204" pitchFamily="34" charset="0"/>
                          <a:cs typeface="Arial" panose="020B0604020202020204" pitchFamily="34" charset="0"/>
                          <a:sym typeface="Symbol" pitchFamily="18" charset="2"/>
                        </a:rPr>
                        <a:t>i</a:t>
                      </a:r>
                      <a:r>
                        <a:rPr lang="en-US" sz="2400" dirty="0">
                          <a:latin typeface="Arial" panose="020B0604020202020204" pitchFamily="34" charset="0"/>
                          <a:cs typeface="Arial" panose="020B0604020202020204" pitchFamily="34" charset="0"/>
                          <a:sym typeface="Symbol" pitchFamily="18" charset="2"/>
                        </a:rPr>
                        <a:t>  = 10.4%</a:t>
                      </a:r>
                    </a:p>
                    <a:p>
                      <a:pPr algn="ctr">
                        <a:lnSpc>
                          <a:spcPct val="105000"/>
                        </a:lnSpc>
                        <a:spcBef>
                          <a:spcPct val="20000"/>
                        </a:spcBef>
                        <a:buClr>
                          <a:srgbClr val="008080"/>
                        </a:buClr>
                        <a:buSzPct val="120000"/>
                        <a:buFont typeface="Wingdings" pitchFamily="2" charset="2"/>
                        <a:buNone/>
                      </a:pPr>
                      <a:r>
                        <a:rPr lang="en-US" sz="2400" dirty="0">
                          <a:latin typeface="Arial" panose="020B0604020202020204" pitchFamily="34" charset="0"/>
                          <a:cs typeface="Arial" panose="020B0604020202020204" pitchFamily="34" charset="0"/>
                          <a:sym typeface="Symbol" pitchFamily="18" charset="2"/>
                        </a:rPr>
                        <a:t>4/1980: </a:t>
                      </a:r>
                      <a:r>
                        <a:rPr lang="en-US" sz="2400" b="1" i="1" dirty="0" err="1">
                          <a:latin typeface="Arial" panose="020B0604020202020204" pitchFamily="34" charset="0"/>
                          <a:cs typeface="Arial" panose="020B0604020202020204" pitchFamily="34" charset="0"/>
                          <a:sym typeface="Symbol" pitchFamily="18" charset="2"/>
                        </a:rPr>
                        <a:t>i</a:t>
                      </a:r>
                      <a:r>
                        <a:rPr lang="en-US" sz="2400" dirty="0">
                          <a:latin typeface="Arial" panose="020B0604020202020204" pitchFamily="34" charset="0"/>
                          <a:cs typeface="Arial" panose="020B0604020202020204" pitchFamily="34" charset="0"/>
                          <a:sym typeface="Symbol" pitchFamily="18" charset="2"/>
                        </a:rPr>
                        <a:t>  = 15.8%</a:t>
                      </a:r>
                      <a:endParaRPr lang="en-US" sz="2400" dirty="0">
                        <a:latin typeface="Arial" panose="020B0604020202020204" pitchFamily="34" charset="0"/>
                        <a:cs typeface="Arial" panose="020B0604020202020204" pitchFamily="34" charset="0"/>
                      </a:endParaRPr>
                    </a:p>
                  </a:txBody>
                  <a:tcPr/>
                </a:tc>
                <a:tc>
                  <a:txBody>
                    <a:bodyPr/>
                    <a:lstStyle/>
                    <a:p>
                      <a:pPr algn="ctr">
                        <a:lnSpc>
                          <a:spcPct val="105000"/>
                        </a:lnSpc>
                        <a:spcBef>
                          <a:spcPct val="20000"/>
                        </a:spcBef>
                        <a:buClr>
                          <a:srgbClr val="008080"/>
                        </a:buClr>
                        <a:buSzPct val="120000"/>
                        <a:buFont typeface="Wingdings" pitchFamily="2" charset="2"/>
                        <a:buNone/>
                      </a:pPr>
                      <a:r>
                        <a:rPr lang="en-US" sz="2400" dirty="0">
                          <a:latin typeface="Arial" panose="020B0604020202020204" pitchFamily="34" charset="0"/>
                          <a:cs typeface="Arial" panose="020B0604020202020204" pitchFamily="34" charset="0"/>
                          <a:sym typeface="Symbol" pitchFamily="18" charset="2"/>
                        </a:rPr>
                        <a:t>8/1979: </a:t>
                      </a:r>
                      <a:r>
                        <a:rPr lang="en-US" sz="2400" b="1" i="1" dirty="0" err="1">
                          <a:latin typeface="Arial" panose="020B0604020202020204" pitchFamily="34" charset="0"/>
                          <a:cs typeface="Arial" panose="020B0604020202020204" pitchFamily="34" charset="0"/>
                          <a:sym typeface="Symbol" pitchFamily="18" charset="2"/>
                        </a:rPr>
                        <a:t>i</a:t>
                      </a:r>
                      <a:r>
                        <a:rPr lang="en-US" sz="2400" dirty="0">
                          <a:latin typeface="Arial" panose="020B0604020202020204" pitchFamily="34" charset="0"/>
                          <a:cs typeface="Arial" panose="020B0604020202020204" pitchFamily="34" charset="0"/>
                          <a:sym typeface="Symbol" pitchFamily="18" charset="2"/>
                        </a:rPr>
                        <a:t>  = 10.4%</a:t>
                      </a:r>
                    </a:p>
                    <a:p>
                      <a:pPr algn="ctr">
                        <a:lnSpc>
                          <a:spcPct val="105000"/>
                        </a:lnSpc>
                        <a:spcBef>
                          <a:spcPct val="20000"/>
                        </a:spcBef>
                        <a:buClr>
                          <a:srgbClr val="008080"/>
                        </a:buClr>
                        <a:buSzPct val="120000"/>
                        <a:buFont typeface="Wingdings" pitchFamily="2" charset="2"/>
                        <a:buNone/>
                      </a:pPr>
                      <a:r>
                        <a:rPr lang="en-US" sz="2400" dirty="0">
                          <a:latin typeface="Arial" panose="020B0604020202020204" pitchFamily="34" charset="0"/>
                          <a:cs typeface="Arial" panose="020B0604020202020204" pitchFamily="34" charset="0"/>
                          <a:sym typeface="Symbol" pitchFamily="18" charset="2"/>
                        </a:rPr>
                        <a:t>1/1983: </a:t>
                      </a:r>
                      <a:r>
                        <a:rPr lang="en-US" sz="2400" b="1" i="1" dirty="0" err="1">
                          <a:latin typeface="Arial" panose="020B0604020202020204" pitchFamily="34" charset="0"/>
                          <a:cs typeface="Arial" panose="020B0604020202020204" pitchFamily="34" charset="0"/>
                          <a:sym typeface="Symbol" pitchFamily="18" charset="2"/>
                        </a:rPr>
                        <a:t>i</a:t>
                      </a:r>
                      <a:r>
                        <a:rPr lang="en-US" sz="2400" dirty="0">
                          <a:latin typeface="Arial" panose="020B0604020202020204" pitchFamily="34" charset="0"/>
                          <a:cs typeface="Arial" panose="020B0604020202020204" pitchFamily="34" charset="0"/>
                          <a:sym typeface="Symbol" pitchFamily="18" charset="2"/>
                        </a:rPr>
                        <a:t>  = 8.2%</a:t>
                      </a:r>
                    </a:p>
                  </a:txBody>
                  <a:tcPr/>
                </a:tc>
                <a:extLst>
                  <a:ext uri="{0D108BD9-81ED-4DB2-BD59-A6C34878D82A}">
                    <a16:rowId xmlns:a16="http://schemas.microsoft.com/office/drawing/2014/main" val="105542739"/>
                  </a:ext>
                </a:extLst>
              </a:tr>
            </a:tbl>
          </a:graphicData>
        </a:graphic>
      </p:graphicFrame>
    </p:spTree>
    <p:extLst>
      <p:ext uri="{BB962C8B-B14F-4D97-AF65-F5344CB8AC3E}">
        <p14:creationId xmlns:p14="http://schemas.microsoft.com/office/powerpoint/2010/main" val="185077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369C8-868C-45CC-8DAF-803B3A40AEDA}"/>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a:t>
            </a:r>
            <a:r>
              <a:rPr lang="en-US" i="1" dirty="0" smtClean="0">
                <a:solidFill>
                  <a:srgbClr val="A85232"/>
                </a:solidFill>
              </a:rPr>
              <a:t>LM</a:t>
            </a:r>
            <a:r>
              <a:rPr lang="en-US" dirty="0" smtClean="0">
                <a:solidFill>
                  <a:srgbClr val="A85232"/>
                </a:solidFill>
              </a:rPr>
              <a:t> </a:t>
            </a:r>
            <a:r>
              <a:rPr lang="en-US" dirty="0">
                <a:solidFill>
                  <a:srgbClr val="A85232"/>
                </a:solidFill>
              </a:rPr>
              <a:t>curve</a:t>
            </a:r>
          </a:p>
        </p:txBody>
      </p:sp>
      <p:sp>
        <p:nvSpPr>
          <p:cNvPr id="2" name="Content Placeholder 6"/>
          <p:cNvSpPr>
            <a:spLocks noGrp="1"/>
          </p:cNvSpPr>
          <p:nvPr>
            <p:ph type="body" sz="quarter" idx="10"/>
          </p:nvPr>
        </p:nvSpPr>
        <p:spPr>
          <a:xfrm>
            <a:off x="478361" y="1219686"/>
            <a:ext cx="8081979" cy="571014"/>
          </a:xfrm>
        </p:spPr>
        <p:txBody>
          <a:bodyPr/>
          <a:lstStyle/>
          <a:p>
            <a:r>
              <a:rPr lang="en-US" dirty="0">
                <a:latin typeface="Arial" panose="020B0604020202020204" pitchFamily="34" charset="0"/>
                <a:cs typeface="Arial" panose="020B0604020202020204" pitchFamily="34" charset="0"/>
              </a:rPr>
              <a:t>Now let’s put </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back </a:t>
            </a:r>
            <a:r>
              <a:rPr lang="en-US" dirty="0">
                <a:latin typeface="Arial" panose="020B0604020202020204" pitchFamily="34" charset="0"/>
                <a:cs typeface="Arial" panose="020B0604020202020204" pitchFamily="34" charset="0"/>
              </a:rPr>
              <a:t>into the money demand function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95238" name="Object 3" descr="An equation reads, (M over P) to the power d equals L (r, Y)."/>
          <p:cNvGraphicFramePr>
            <a:graphicFrameLocks noChangeAspect="1"/>
          </p:cNvGraphicFramePr>
          <p:nvPr>
            <p:extLst>
              <p:ext uri="{D42A27DB-BD31-4B8C-83A1-F6EECF244321}">
                <p14:modId xmlns:p14="http://schemas.microsoft.com/office/powerpoint/2010/main" val="2695117525"/>
              </p:ext>
            </p:extLst>
          </p:nvPr>
        </p:nvGraphicFramePr>
        <p:xfrm>
          <a:off x="3255963" y="2043113"/>
          <a:ext cx="3005137" cy="768350"/>
        </p:xfrm>
        <a:graphic>
          <a:graphicData uri="http://schemas.openxmlformats.org/presentationml/2006/ole">
            <mc:AlternateContent xmlns:mc="http://schemas.openxmlformats.org/markup-compatibility/2006">
              <mc:Choice xmlns:v="urn:schemas-microsoft-com:vml" Requires="v">
                <p:oleObj spid="_x0000_s13537" name="Equation" r:id="rId4" imgW="1143000" imgH="291960" progId="Equation.DSMT4">
                  <p:embed/>
                </p:oleObj>
              </mc:Choice>
              <mc:Fallback>
                <p:oleObj name="Equation" r:id="rId4" imgW="1143000" imgH="291960" progId="Equation.DSMT4">
                  <p:embed/>
                  <p:pic>
                    <p:nvPicPr>
                      <p:cNvPr id="0" name=""/>
                      <p:cNvPicPr>
                        <a:picLocks noChangeAspect="1" noChangeArrowheads="1"/>
                      </p:cNvPicPr>
                      <p:nvPr/>
                    </p:nvPicPr>
                    <p:blipFill>
                      <a:blip r:embed="rId5"/>
                      <a:srcRect/>
                      <a:stretch>
                        <a:fillRect/>
                      </a:stretch>
                    </p:blipFill>
                    <p:spPr bwMode="auto">
                      <a:xfrm>
                        <a:off x="3255963" y="2043113"/>
                        <a:ext cx="3005137" cy="76835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6"/>
          <p:cNvSpPr>
            <a:spLocks noGrp="1"/>
          </p:cNvSpPr>
          <p:nvPr>
            <p:ph sz="quarter" idx="12"/>
          </p:nvPr>
        </p:nvSpPr>
        <p:spPr>
          <a:xfrm>
            <a:off x="478361" y="3327071"/>
            <a:ext cx="8326437" cy="1323754"/>
          </a:xfrm>
        </p:spPr>
        <p:txBody>
          <a:bodyPr/>
          <a:lstStyle/>
          <a:p>
            <a:pPr>
              <a:lnSpc>
                <a:spcPct val="105000"/>
              </a:lnSpc>
              <a:spcBef>
                <a:spcPct val="30000"/>
              </a:spcBef>
              <a:buSzPct val="110000"/>
            </a:pPr>
            <a:r>
              <a:rPr lang="en-US" dirty="0">
                <a:latin typeface="Arial" panose="020B0604020202020204" pitchFamily="34" charset="0"/>
                <a:cs typeface="Arial" panose="020B0604020202020204" pitchFamily="34" charset="0"/>
              </a:rPr>
              <a:t>The </a:t>
            </a:r>
            <a:r>
              <a:rPr lang="en-US" b="1" i="1" dirty="0">
                <a:solidFill>
                  <a:srgbClr val="FF0000"/>
                </a:solidFill>
                <a:latin typeface="Arial" panose="020B0604020202020204" pitchFamily="34" charset="0"/>
                <a:cs typeface="Arial" panose="020B0604020202020204" pitchFamily="34" charset="0"/>
              </a:rPr>
              <a:t>LM</a:t>
            </a:r>
            <a:r>
              <a:rPr lang="en-US" b="1" dirty="0">
                <a:solidFill>
                  <a:srgbClr val="FF0000"/>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curve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graph of all combinations of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that </a:t>
            </a:r>
            <a:r>
              <a:rPr lang="en-US" dirty="0">
                <a:latin typeface="Arial" panose="020B0604020202020204" pitchFamily="34" charset="0"/>
                <a:cs typeface="Arial" panose="020B0604020202020204" pitchFamily="34" charset="0"/>
              </a:rPr>
              <a:t>equate the supply and demand for real </a:t>
            </a:r>
            <a:r>
              <a:rPr lang="en-US" dirty="0" smtClean="0">
                <a:latin typeface="Arial" panose="020B0604020202020204" pitchFamily="34" charset="0"/>
                <a:cs typeface="Arial" panose="020B0604020202020204" pitchFamily="34" charset="0"/>
              </a:rPr>
              <a:t>money balances</a:t>
            </a:r>
            <a:r>
              <a:rPr lang="en-US" dirty="0">
                <a:latin typeface="Arial" panose="020B0604020202020204" pitchFamily="34" charset="0"/>
                <a:cs typeface="Arial" panose="020B0604020202020204" pitchFamily="34" charset="0"/>
              </a:rPr>
              <a:t>.</a:t>
            </a:r>
          </a:p>
          <a:p>
            <a:pPr>
              <a:lnSpc>
                <a:spcPct val="105000"/>
              </a:lnSpc>
              <a:spcBef>
                <a:spcPct val="30000"/>
              </a:spcBef>
              <a:buSzPct val="110000"/>
            </a:pPr>
            <a:r>
              <a:rPr lang="en-US" dirty="0">
                <a:latin typeface="Arial" panose="020B0604020202020204" pitchFamily="34" charset="0"/>
                <a:cs typeface="Arial" panose="020B0604020202020204" pitchFamily="34" charset="0"/>
              </a:rPr>
              <a:t>The equation for the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curve </a:t>
            </a:r>
            <a:r>
              <a:rPr lang="en-US" dirty="0">
                <a:latin typeface="Arial" panose="020B0604020202020204" pitchFamily="34" charset="0"/>
                <a:cs typeface="Arial" panose="020B0604020202020204" pitchFamily="34" charset="0"/>
              </a:rPr>
              <a:t>is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95236" name="Object 2" descr="An equation reads, M bar over P bar equals L (r, Y)."/>
          <p:cNvGraphicFramePr>
            <a:graphicFrameLocks noChangeAspect="1"/>
          </p:cNvGraphicFramePr>
          <p:nvPr>
            <p:extLst>
              <p:ext uri="{D42A27DB-BD31-4B8C-83A1-F6EECF244321}">
                <p14:modId xmlns:p14="http://schemas.microsoft.com/office/powerpoint/2010/main" val="549454063"/>
              </p:ext>
            </p:extLst>
          </p:nvPr>
        </p:nvGraphicFramePr>
        <p:xfrm>
          <a:off x="3436938" y="5111750"/>
          <a:ext cx="2497137" cy="600075"/>
        </p:xfrm>
        <a:graphic>
          <a:graphicData uri="http://schemas.openxmlformats.org/presentationml/2006/ole">
            <mc:AlternateContent xmlns:mc="http://schemas.openxmlformats.org/markup-compatibility/2006">
              <mc:Choice xmlns:v="urn:schemas-microsoft-com:vml" Requires="v">
                <p:oleObj spid="_x0000_s13538" name="Equation" r:id="rId6" imgW="952200" imgH="228600" progId="Equation.DSMT4">
                  <p:embed/>
                </p:oleObj>
              </mc:Choice>
              <mc:Fallback>
                <p:oleObj name="Equation" r:id="rId6" imgW="952200" imgH="228600" progId="Equation.DSMT4">
                  <p:embed/>
                  <p:pic>
                    <p:nvPicPr>
                      <p:cNvPr id="0" name=""/>
                      <p:cNvPicPr>
                        <a:picLocks noChangeAspect="1" noChangeArrowheads="1"/>
                      </p:cNvPicPr>
                      <p:nvPr/>
                    </p:nvPicPr>
                    <p:blipFill>
                      <a:blip r:embed="rId7"/>
                      <a:srcRect/>
                      <a:stretch>
                        <a:fillRect/>
                      </a:stretch>
                    </p:blipFill>
                    <p:spPr bwMode="auto">
                      <a:xfrm>
                        <a:off x="3436938" y="5111750"/>
                        <a:ext cx="2497137" cy="60007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701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Title 3">
            <a:extLst>
              <a:ext uri="{FF2B5EF4-FFF2-40B4-BE49-F238E27FC236}">
                <a16:creationId xmlns:a16="http://schemas.microsoft.com/office/drawing/2014/main" id="{47736B78-28BA-4134-88A8-E3541D22C242}"/>
              </a:ext>
            </a:extLst>
          </p:cNvPr>
          <p:cNvSpPr>
            <a:spLocks noGrp="1"/>
          </p:cNvSpPr>
          <p:nvPr>
            <p:ph type="title"/>
          </p:nvPr>
        </p:nvSpPr>
        <p:spPr>
          <a:no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Deriving the </a:t>
            </a:r>
            <a:r>
              <a:rPr lang="en-US" i="1" dirty="0">
                <a:solidFill>
                  <a:srgbClr val="A85232"/>
                </a:solidFill>
              </a:rPr>
              <a:t>LM</a:t>
            </a:r>
            <a:r>
              <a:rPr lang="en-US" dirty="0">
                <a:solidFill>
                  <a:srgbClr val="A85232"/>
                </a:solidFill>
              </a:rPr>
              <a:t> curve</a:t>
            </a:r>
          </a:p>
        </p:txBody>
      </p:sp>
      <p:pic>
        <p:nvPicPr>
          <p:cNvPr id="8" name="Picture 2" descr="These three line graphs are connected together to depict how the IS curve is derived from the market for real money balances. There are two graphs connected together to demonstrate how the LM curve is derived.&#10;The first is the market for real money balances. The Y axis is the interest rate (r ) and the X axis is the real money balances M/P. A straight supply line runs vertical at the midpoint of the X axis. This is labeled as the fixed M/P. There are two curved demand lines:  L(r, Y subscript 1) and L(r, Y subscript 2). Both curve from high interest, low M/P to low interest, high M/P. The L(r, Y subscript 1) is to the left of the second line. A right-pointing arrow between them denotes an increase in income raises the money demand. The point at which the first demand curve meets the fixed M/P line is marked on the Y axis as r subscript 1. The point at which the first demand curve meets the fixed M/P line is marked on the Y axis as r subscript 2. An upward arrow between these points indicates the interest rate has increased. &#10;The second graph is LM curve graph. The Y axis is the interest rate (r ) and the X axis is the interest, output (Y). Dotted horizontal lines from the first graph’s interest rates indicate the position of these interest rates on the second graph. Dotted vertical lines run from theses points to the X axis at which point they are marked as Y subscript 1 and Y subscript 2 accordingly. The LM curve is an upward curve that runs from the low interest and Y to high interest and Y along the interest rates from the market for real money balances. The LM curve summarizes these changes in the money market equilibrium.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524431" y="1953443"/>
            <a:ext cx="8112551" cy="306437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269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Title 3">
            <a:extLst>
              <a:ext uri="{FF2B5EF4-FFF2-40B4-BE49-F238E27FC236}">
                <a16:creationId xmlns:a16="http://schemas.microsoft.com/office/drawing/2014/main" id="{D570EDA6-ED32-4C80-BBBF-87996EE7DBFC}"/>
              </a:ext>
            </a:extLst>
          </p:cNvPr>
          <p:cNvSpPr>
            <a:spLocks noGrp="1"/>
          </p:cNvSpPr>
          <p:nvPr>
            <p:ph type="title"/>
          </p:nvPr>
        </p:nvSpPr>
        <p:spPr>
          <a:no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a:t>
            </a:r>
            <a:r>
              <a:rPr lang="en-US" i="1" dirty="0">
                <a:solidFill>
                  <a:srgbClr val="A85232"/>
                </a:solidFill>
              </a:rPr>
              <a:t>IS</a:t>
            </a:r>
            <a:r>
              <a:rPr lang="en-US" dirty="0">
                <a:solidFill>
                  <a:srgbClr val="A85232"/>
                </a:solidFill>
              </a:rPr>
              <a:t> curve and the loanable funds model</a:t>
            </a:r>
          </a:p>
        </p:txBody>
      </p:sp>
      <p:sp>
        <p:nvSpPr>
          <p:cNvPr id="2" name="Content Placeholder 1"/>
          <p:cNvSpPr>
            <a:spLocks noGrp="1"/>
          </p:cNvSpPr>
          <p:nvPr>
            <p:ph sz="quarter" idx="10"/>
          </p:nvPr>
        </p:nvSpPr>
        <p:spPr>
          <a:xfrm>
            <a:off x="677925" y="1428918"/>
            <a:ext cx="3237315" cy="729915"/>
          </a:xfrm>
        </p:spPr>
        <p:txBody>
          <a:bodyPr/>
          <a:lstStyle/>
          <a:p>
            <a:pPr marL="457200" indent="-457200"/>
            <a:r>
              <a:rPr lang="en-US" dirty="0"/>
              <a:t>(</a:t>
            </a:r>
            <a:r>
              <a:rPr lang="en-US" dirty="0" smtClean="0"/>
              <a:t>a) The </a:t>
            </a:r>
            <a:r>
              <a:rPr lang="en-US" dirty="0"/>
              <a:t>loanable funds </a:t>
            </a:r>
            <a:r>
              <a:rPr lang="en-US" dirty="0" smtClean="0"/>
              <a:t>model</a:t>
            </a:r>
            <a:endParaRPr lang="en-US" dirty="0"/>
          </a:p>
        </p:txBody>
      </p:sp>
      <p:sp>
        <p:nvSpPr>
          <p:cNvPr id="6" name="Content Placeholder 5"/>
          <p:cNvSpPr>
            <a:spLocks noGrp="1"/>
          </p:cNvSpPr>
          <p:nvPr>
            <p:ph sz="quarter" idx="12"/>
          </p:nvPr>
        </p:nvSpPr>
        <p:spPr>
          <a:xfrm>
            <a:off x="5011449" y="1450542"/>
            <a:ext cx="2756477" cy="496168"/>
          </a:xfrm>
        </p:spPr>
        <p:txBody>
          <a:bodyPr/>
          <a:lstStyle/>
          <a:p>
            <a:r>
              <a:rPr lang="en-US" dirty="0"/>
              <a:t>(b) The </a:t>
            </a:r>
            <a:r>
              <a:rPr lang="en-US" i="1" dirty="0"/>
              <a:t>IS</a:t>
            </a:r>
            <a:r>
              <a:rPr lang="en-US" dirty="0"/>
              <a:t> </a:t>
            </a:r>
            <a:r>
              <a:rPr lang="en-US" dirty="0" smtClean="0"/>
              <a:t>curve</a:t>
            </a:r>
            <a:endParaRPr lang="en-US" dirty="0"/>
          </a:p>
        </p:txBody>
      </p:sp>
      <p:pic>
        <p:nvPicPr>
          <p:cNvPr id="10" name="Picture Placeholder 9" descr="On the left chart, the Y axis is labeled r  and the X axis is labeled S,I.  A decreasing line is labeled I(r). A horizontal dotted line connects the Y axis to the intersection and is labeled r2. Another is labeled r1. On the right, the Y axis is labeled r and the X axis is labeled Y. A decreasing line is labeled IS. The two horizontal dotted lines continue to this chart. There are two vertical dotted lines labeled Y1 and Y2.">
            <a:extLst>
              <a:ext uri="{FF2B5EF4-FFF2-40B4-BE49-F238E27FC236}">
                <a16:creationId xmlns:a16="http://schemas.microsoft.com/office/drawing/2014/main" id="{F13859F5-4A8A-4332-8E7A-EA046B70EFB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93687" y="2316237"/>
            <a:ext cx="7948616" cy="3956379"/>
          </a:xfrm>
          <a:prstGeom prst="rect">
            <a:avLst/>
          </a:prstGeom>
        </p:spPr>
      </p:pic>
    </p:spTree>
    <p:extLst>
      <p:ext uri="{BB962C8B-B14F-4D97-AF65-F5344CB8AC3E}">
        <p14:creationId xmlns:p14="http://schemas.microsoft.com/office/powerpoint/2010/main" val="2877044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C9A1-4B97-47E3-A6DF-53D429293CD5}"/>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Why the </a:t>
            </a:r>
            <a:r>
              <a:rPr lang="en-US" i="1" dirty="0">
                <a:solidFill>
                  <a:srgbClr val="A85232"/>
                </a:solidFill>
              </a:rPr>
              <a:t>LM</a:t>
            </a:r>
            <a:r>
              <a:rPr lang="en-US" dirty="0">
                <a:solidFill>
                  <a:srgbClr val="A85232"/>
                </a:solidFill>
              </a:rPr>
              <a:t> curve is upward sloping</a:t>
            </a:r>
          </a:p>
        </p:txBody>
      </p:sp>
      <p:sp>
        <p:nvSpPr>
          <p:cNvPr id="2"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An increase in income raises money demand.  </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Since the supply of real balances is fixed, there is now excess demand in the money market at the initial interest rate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interest rate must rise to restore equilibrium in the money market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1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Title 3">
            <a:extLst>
              <a:ext uri="{FF2B5EF4-FFF2-40B4-BE49-F238E27FC236}">
                <a16:creationId xmlns:a16="http://schemas.microsoft.com/office/drawing/2014/main" id="{7B35BA89-76E6-4811-A677-CE6CFEC42F0D}"/>
              </a:ext>
            </a:extLst>
          </p:cNvPr>
          <p:cNvSpPr>
            <a:spLocks noGrp="1"/>
          </p:cNvSpPr>
          <p:nvPr>
            <p:ph type="title"/>
          </p:nvPr>
        </p:nvSpPr>
        <p:spPr>
          <a:noFill/>
          <a:ln>
            <a:noFill/>
          </a:ln>
        </p:spPr>
        <p:txBody>
          <a:bodyPr vert="horz" wrap="square" lIns="91440" tIns="45720" rIns="457200" bIns="45720" numCol="1" anchor="ctr" anchorCtr="0" compatLnSpc="1">
            <a:prstTxWarp prst="textNoShape">
              <a:avLst/>
            </a:prstTxWarp>
          </a:bodyPr>
          <a:lstStyle/>
          <a:p>
            <a:r>
              <a:rPr lang="en-US" dirty="0"/>
              <a:t>How Δ</a:t>
            </a:r>
            <a:r>
              <a:rPr lang="en-US" i="1" dirty="0"/>
              <a:t>M</a:t>
            </a:r>
            <a:r>
              <a:rPr lang="en-US" dirty="0"/>
              <a:t>  shifts the </a:t>
            </a:r>
            <a:r>
              <a:rPr lang="en-US" i="1" dirty="0"/>
              <a:t>LM</a:t>
            </a:r>
            <a:r>
              <a:rPr lang="en-US" dirty="0"/>
              <a:t>  curve</a:t>
            </a:r>
            <a:endParaRPr lang="en-US" dirty="0">
              <a:solidFill>
                <a:srgbClr val="A85232"/>
              </a:solidFill>
            </a:endParaRPr>
          </a:p>
        </p:txBody>
      </p:sp>
      <p:pic>
        <p:nvPicPr>
          <p:cNvPr id="8" name="Picture 2" descr="This line graph depicts the impact of a reduction in the money supply on the market for real money balances. The Y axis is the interest rate (r ) and the X axis is the real money balances M/P. Two straight M/P lines runs vertically. The first is to the right and the second is at the midpoint of the X axis. The demand line, L(r, fixed Y) is a curved line that runs from high interest, low M/P to low interest, high M/P. The point at which the demand curve intersects with the first M/P line is marked r subscript 1 on the Y axis and M/P subscript 2 on the X axis. The point at which the demand curve intersects with the second M/P line is marked r subscript 2 on the Y axis and M/P subscript 2 on the X axis. An arrow between the two M/P lines points left to indicate the Fed reduced the money supply. An upward arrow between the r marks on the Y axis indicates the interest rate has risen. This line graph illustrates how a reduction in the money supply shifts the LM curve upward. The Y axis is the interest rate (r ) and the X axis is the income, output (Y). There are two LM curves. The first, LM subscript 1, is lower, and the second, LM subscript 2, is above. Both curve upward from low interest and low Y to high interest and high Y. The point at which both interest rates align is designated on the X axis as the fixed Y. The upward arrow between the curves depicts that the activities in the market for real money balances has shifted the LM curve upward."/>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497847" y="1795912"/>
            <a:ext cx="8078604" cy="355922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3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a:t>
            </a:r>
            <a:r>
              <a:rPr lang="en-US" dirty="0" smtClean="0">
                <a:solidFill>
                  <a:srgbClr val="203F15"/>
                </a:solidFill>
              </a:rPr>
              <a:t>TRY</a:t>
            </a:r>
            <a:br>
              <a:rPr lang="en-US" dirty="0" smtClean="0">
                <a:solidFill>
                  <a:srgbClr val="203F15"/>
                </a:solidFill>
              </a:rPr>
            </a:br>
            <a:r>
              <a:rPr lang="en-US" dirty="0" smtClean="0"/>
              <a:t>Shifting </a:t>
            </a:r>
            <a:r>
              <a:rPr lang="en-US" dirty="0"/>
              <a:t>the </a:t>
            </a:r>
            <a:r>
              <a:rPr lang="en-US" i="1" dirty="0"/>
              <a:t>LM</a:t>
            </a:r>
            <a:r>
              <a:rPr lang="en-US" dirty="0"/>
              <a:t> curve</a:t>
            </a:r>
            <a:endParaRPr lang="en-US" i="1" dirty="0"/>
          </a:p>
        </p:txBody>
      </p:sp>
      <p:sp>
        <p:nvSpPr>
          <p:cNvPr id="5" name="Content Placeholder 4"/>
          <p:cNvSpPr>
            <a:spLocks noGrp="1"/>
          </p:cNvSpPr>
          <p:nvPr>
            <p:ph sz="quarter" idx="11"/>
          </p:nvPr>
        </p:nvSpPr>
        <p:spPr>
          <a:xfrm>
            <a:off x="480769" y="1209675"/>
            <a:ext cx="8196506" cy="5295900"/>
          </a:xfrm>
        </p:spPr>
        <p:txBody>
          <a:bodyPr/>
          <a:lstStyle/>
          <a:p>
            <a:pPr marL="342900" indent="-342900">
              <a:spcBef>
                <a:spcPct val="50000"/>
              </a:spcBef>
              <a:buClr>
                <a:schemeClr val="accent2"/>
              </a:buClr>
              <a:buSzPct val="85000"/>
              <a:buFont typeface="Arial" panose="020B0604020202020204" pitchFamily="34" charset="0"/>
              <a:buChar char="•"/>
            </a:pPr>
            <a:r>
              <a:rPr lang="en-US" dirty="0"/>
              <a:t>Suppose a wave of credit card fraud causes consumers to use cash more frequently in transactions</a:t>
            </a:r>
            <a:r>
              <a:rPr lang="en-US" dirty="0" smtClean="0"/>
              <a:t>.</a:t>
            </a:r>
            <a:endParaRPr lang="en-US" dirty="0"/>
          </a:p>
          <a:p>
            <a:pPr marL="342900" indent="-342900">
              <a:spcBef>
                <a:spcPct val="50000"/>
              </a:spcBef>
              <a:buClr>
                <a:schemeClr val="accent2"/>
              </a:buClr>
              <a:buSzPct val="85000"/>
              <a:buFont typeface="Arial" panose="020B0604020202020204" pitchFamily="34" charset="0"/>
              <a:buChar char="•"/>
            </a:pPr>
            <a:r>
              <a:rPr lang="en-US" dirty="0"/>
              <a:t>Use the liquidity preference model to show how these events shift the LM  curve</a:t>
            </a:r>
            <a:r>
              <a:rPr lang="en-US" dirty="0" smtClean="0"/>
              <a:t>.</a:t>
            </a:r>
            <a:endParaRPr lang="en-US" dirty="0"/>
          </a:p>
        </p:txBody>
      </p:sp>
    </p:spTree>
    <p:extLst>
      <p:ext uri="{BB962C8B-B14F-4D97-AF65-F5344CB8AC3E}">
        <p14:creationId xmlns:p14="http://schemas.microsoft.com/office/powerpoint/2010/main" val="50559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1ABC6-F56D-46CD-B09F-A40161922973}"/>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Context, part 2</a:t>
            </a:r>
          </a:p>
        </p:txBody>
      </p:sp>
      <p:sp>
        <p:nvSpPr>
          <p:cNvPr id="2"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This chapter develops the </a:t>
            </a:r>
            <a:r>
              <a:rPr lang="en-US" i="1" dirty="0"/>
              <a:t>IS–LM </a:t>
            </a:r>
            <a:r>
              <a:rPr lang="en-US" dirty="0"/>
              <a:t>model, the basis of the aggregate demand curve</a:t>
            </a:r>
            <a:r>
              <a:rPr lang="en-US" dirty="0" smtClean="0"/>
              <a:t>.</a:t>
            </a:r>
            <a:endParaRPr lang="en-US" dirty="0"/>
          </a:p>
          <a:p>
            <a:pPr marL="342900" indent="-342900">
              <a:spcBef>
                <a:spcPts val="600"/>
              </a:spcBef>
              <a:buClr>
                <a:schemeClr val="tx1"/>
              </a:buClr>
              <a:buSzPct val="100000"/>
              <a:buFont typeface="Arial" panose="020B0604020202020204" pitchFamily="34" charset="0"/>
              <a:buChar char="•"/>
            </a:pPr>
            <a:r>
              <a:rPr lang="en-US" dirty="0"/>
              <a:t>We focus on the short run and assume the price level is fixed (so the </a:t>
            </a:r>
            <a:r>
              <a:rPr lang="en-US" i="1" dirty="0"/>
              <a:t>SRAS</a:t>
            </a:r>
            <a:r>
              <a:rPr lang="en-US" dirty="0"/>
              <a:t> curve is horizontal</a:t>
            </a:r>
            <a:r>
              <a:rPr lang="en-US" dirty="0" smtClean="0"/>
              <a:t>).</a:t>
            </a:r>
            <a:endParaRPr lang="en-US" dirty="0"/>
          </a:p>
          <a:p>
            <a:pPr marL="342900" indent="-342900">
              <a:spcBef>
                <a:spcPts val="600"/>
              </a:spcBef>
              <a:buClr>
                <a:schemeClr val="tx1"/>
              </a:buClr>
              <a:buSzPct val="100000"/>
              <a:buFont typeface="Arial" panose="020B0604020202020204" pitchFamily="34" charset="0"/>
              <a:buChar char="•"/>
            </a:pPr>
            <a:r>
              <a:rPr lang="en-US" dirty="0"/>
              <a:t>Chapters 11 and 12 focus on the closed-economy case. Chapter 13 presents the open-economy case</a:t>
            </a:r>
            <a:r>
              <a:rPr lang="en-US" dirty="0" smtClean="0"/>
              <a:t>.</a:t>
            </a:r>
            <a:endParaRPr lang="en-US" dirty="0"/>
          </a:p>
        </p:txBody>
      </p:sp>
    </p:spTree>
    <p:extLst>
      <p:ext uri="{BB962C8B-B14F-4D97-AF65-F5344CB8AC3E}">
        <p14:creationId xmlns:p14="http://schemas.microsoft.com/office/powerpoint/2010/main" val="389060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a:t>
            </a:r>
            <a:r>
              <a:rPr lang="en-US" dirty="0" smtClean="0">
                <a:solidFill>
                  <a:srgbClr val="203F15"/>
                </a:solidFill>
              </a:rPr>
              <a:t>TRY</a:t>
            </a:r>
            <a:r>
              <a:rPr lang="en-US" dirty="0">
                <a:solidFill>
                  <a:schemeClr val="bg1"/>
                </a:solidFill>
                <a:effectLst>
                  <a:outerShdw blurRad="38100" dist="38100" dir="2700000" algn="tl">
                    <a:srgbClr val="000000">
                      <a:alpha val="43137"/>
                    </a:srgbClr>
                  </a:outerShdw>
                </a:effectLst>
              </a:rPr>
              <a:t> </a:t>
            </a:r>
            <a:r>
              <a:rPr lang="en-US" dirty="0" smtClean="0"/>
              <a:t>Shifting </a:t>
            </a:r>
            <a:r>
              <a:rPr lang="en-US" dirty="0"/>
              <a:t>the </a:t>
            </a:r>
            <a:r>
              <a:rPr lang="en-US" i="1" dirty="0"/>
              <a:t>LM</a:t>
            </a:r>
            <a:r>
              <a:rPr lang="en-US" dirty="0"/>
              <a:t> curve, answer</a:t>
            </a:r>
            <a:endParaRPr lang="en-US" i="1" dirty="0"/>
          </a:p>
        </p:txBody>
      </p:sp>
      <p:pic>
        <p:nvPicPr>
          <p:cNvPr id="7" name="Picture 2" descr="These three line graphs are connected together to depict how the IS curve is derived from the market for real money balances. There are two graphs connected together to demonstrate how the LM curve is derived.&#10;The first is the market for real money balances. The Y axis is the interest rate (r ) and the X axis is the real money balances M/P. A straight supply line runs vertical at the midpoint of the X axis. This is labeled as the fixed M/P. There are two curved demand lines:  L(r, Y subscript 1) and L(r, Y subscript 2). Both curve from high interest, low M/P to low interest, high M/P. The L(r, Y subscript 1) is to the left of the second line. A right-pointing arrow between them denotes an increase in income raises the money demand. The point at which the first demand curve meets the fixed M/P line is marked on the Y axis as r subscript 1. The point at which the first demand curve meets the fixed M/P line is marked on the Y axis as r subscript 2. An upward arrow between these points indicates the interest rate has increased. &#10;The second graph is LM curve graph. The Y axis is the interest rate (r ) and the X axis is the interest, output (Y). Dotted horizontal lines from the first graph’s interest rates indicate the position of these interest rates on the second graph. Dotted vertical lines run from theses points to the X axis at which point they are marked as Y subscript 1 and Y subscript 2 accordingly. The LM curve is an upward curve that runs from the low interest and Y to high interest and Y along the interest rates from the market for real money balances. The LM curve summarizes these changes in the money market equilibrium. "/>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606714" y="2186872"/>
            <a:ext cx="7986117" cy="301661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6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7963FA-F779-4954-AC3D-C1B570FC083D}"/>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short-run equilibrium</a:t>
            </a:r>
          </a:p>
        </p:txBody>
      </p:sp>
      <p:sp>
        <p:nvSpPr>
          <p:cNvPr id="2" name="Content Placeholder 2"/>
          <p:cNvSpPr>
            <a:spLocks noGrp="1"/>
          </p:cNvSpPr>
          <p:nvPr>
            <p:ph type="body" sz="quarter" idx="10"/>
          </p:nvPr>
        </p:nvSpPr>
        <p:spPr>
          <a:xfrm>
            <a:off x="478362" y="1219686"/>
            <a:ext cx="2855388" cy="3790464"/>
          </a:xfrm>
        </p:spPr>
        <p:txBody>
          <a:bodyPr/>
          <a:lstStyle/>
          <a:p>
            <a:r>
              <a:rPr lang="en-US" dirty="0">
                <a:latin typeface="Arial" panose="020B0604020202020204" pitchFamily="34" charset="0"/>
                <a:cs typeface="Arial" panose="020B0604020202020204" pitchFamily="34" charset="0"/>
              </a:rPr>
              <a:t>The short-run equilibrium is the combination of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that simultaneously satisfies the equilibrium conditions in the goods and money markets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105476" name="Object 2" descr="Two equations are shown. The first equation reads, Y equals C (Y minus T bar) plus I (r) plus G bar. The second equation reads, M bar over P bar equals L (r, Y)."/>
          <p:cNvGraphicFramePr>
            <a:graphicFrameLocks noChangeAspect="1"/>
          </p:cNvGraphicFramePr>
          <p:nvPr>
            <p:extLst>
              <p:ext uri="{D42A27DB-BD31-4B8C-83A1-F6EECF244321}">
                <p14:modId xmlns:p14="http://schemas.microsoft.com/office/powerpoint/2010/main" val="2197881222"/>
              </p:ext>
            </p:extLst>
          </p:nvPr>
        </p:nvGraphicFramePr>
        <p:xfrm>
          <a:off x="361950" y="5080000"/>
          <a:ext cx="3582988" cy="987425"/>
        </p:xfrm>
        <a:graphic>
          <a:graphicData uri="http://schemas.openxmlformats.org/presentationml/2006/ole">
            <mc:AlternateContent xmlns:mc="http://schemas.openxmlformats.org/markup-compatibility/2006">
              <mc:Choice xmlns:v="urn:schemas-microsoft-com:vml" Requires="v">
                <p:oleObj spid="_x0000_s17600" name="Equation" r:id="rId4" imgW="1752480" imgH="482400" progId="Equation.DSMT4">
                  <p:embed/>
                </p:oleObj>
              </mc:Choice>
              <mc:Fallback>
                <p:oleObj name="Equation" r:id="rId4" imgW="1752480" imgH="482400" progId="Equation.DSMT4">
                  <p:embed/>
                  <p:pic>
                    <p:nvPicPr>
                      <p:cNvPr id="0" name=""/>
                      <p:cNvPicPr>
                        <a:picLocks noChangeAspect="1" noChangeArrowheads="1"/>
                      </p:cNvPicPr>
                      <p:nvPr/>
                    </p:nvPicPr>
                    <p:blipFill>
                      <a:blip r:embed="rId5"/>
                      <a:srcRect/>
                      <a:stretch>
                        <a:fillRect/>
                      </a:stretch>
                    </p:blipFill>
                    <p:spPr bwMode="auto">
                      <a:xfrm>
                        <a:off x="361950" y="5080000"/>
                        <a:ext cx="3582988" cy="98742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 name="Picture 2" descr="This line graph depicts the equilibrium in the IS-LM model. The Y axis is the interest rate (r ) and the X axis is the income, output (Y). The LM curve runs upward from low interest and low Y to high interest and high Y. The IS curve runs downward from high interest, low Y to low interest, high Y. On the Y axis, the point at which the two curves intersect is identified as the equilibrium interest rate. On the X axis, this intersection is identified as the equilibrium level of income."/>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tretch>
            <a:fillRect/>
          </a:stretch>
        </p:blipFill>
        <p:spPr bwMode="auto">
          <a:xfrm>
            <a:off x="3418895" y="1422359"/>
            <a:ext cx="5347514" cy="33835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85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E32BE2-67DF-4928-840B-7B859CE497F7}"/>
              </a:ext>
            </a:extLst>
          </p:cNvPr>
          <p:cNvSpPr>
            <a:spLocks noGrp="1"/>
          </p:cNvSpPr>
          <p:nvPr>
            <p:ph type="title"/>
          </p:nvPr>
        </p:nvSpPr>
        <p:spPr/>
        <p:txBody>
          <a:bodyPr/>
          <a:lstStyle/>
          <a:p>
            <a:r>
              <a:rPr lang="en-US" dirty="0"/>
              <a:t>The big </a:t>
            </a:r>
            <a:r>
              <a:rPr lang="en-US" dirty="0" smtClean="0"/>
              <a:t>picture</a:t>
            </a:r>
            <a:endParaRPr lang="en-US" dirty="0"/>
          </a:p>
        </p:txBody>
      </p:sp>
      <p:pic>
        <p:nvPicPr>
          <p:cNvPr id="8" name="Picture 2" descr="This is a horizontal flowchart that depicts the theory of short-run fluctuations. The first component reads, Keynesian Cross. An arrow from the component points to the next component that reads, I S Curve. A component below the first component reads, Theory of Liquidity Preference. An arrow from the component points to a component that reads, L M Curve. The arrows from I S Curve and L M Curve point to a component that reads, I S-L M Model. An arrow from the component points to the next component that reads, Aggregate Demand Curve. A component below this is labeled Aggregate Supply Curve. The arrows emerging from the components labeled Aggregate Demand Curve and Aggregate Supply Curve point to a component that reads, Model of Aggregate Supply and Aggregate Demand. An arrow from this component points to the last component that reads, Explanation of Short-Run Economic Fluctuation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67901" y="1748682"/>
            <a:ext cx="8406628" cy="327881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65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84FB68-0D8C-413C-AE83-9446C2994B30}"/>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Preview of Chapter 12</a:t>
            </a:r>
          </a:p>
        </p:txBody>
      </p:sp>
      <p:sp>
        <p:nvSpPr>
          <p:cNvPr id="2" name="Content Placeholder 2"/>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rPr>
              <a:t>In Chapter 12, we will</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use the </a:t>
            </a:r>
            <a:r>
              <a:rPr lang="en-US" i="1" dirty="0">
                <a:latin typeface="Arial" panose="020B0604020202020204" pitchFamily="34" charset="0"/>
                <a:cs typeface="Arial" panose="020B0604020202020204" pitchFamily="34" charset="0"/>
              </a:rPr>
              <a:t>IS–LM </a:t>
            </a:r>
            <a:r>
              <a:rPr lang="en-US" dirty="0">
                <a:latin typeface="Arial" panose="020B0604020202020204" pitchFamily="34" charset="0"/>
                <a:cs typeface="Arial" panose="020B0604020202020204" pitchFamily="34" charset="0"/>
              </a:rPr>
              <a:t> model to analyze the impact </a:t>
            </a:r>
            <a:r>
              <a:rPr lang="en-US" dirty="0" smtClean="0">
                <a:latin typeface="Arial" panose="020B0604020202020204" pitchFamily="34" charset="0"/>
                <a:cs typeface="Arial" panose="020B0604020202020204" pitchFamily="34" charset="0"/>
              </a:rPr>
              <a:t>of policies </a:t>
            </a:r>
            <a:r>
              <a:rPr lang="en-US" dirty="0">
                <a:latin typeface="Arial" panose="020B0604020202020204" pitchFamily="34" charset="0"/>
                <a:cs typeface="Arial" panose="020B0604020202020204" pitchFamily="34" charset="0"/>
              </a:rPr>
              <a:t>and shocks.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learn how the aggregate demand curve comes from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use the </a:t>
            </a:r>
            <a:r>
              <a:rPr lang="en-US" i="1" dirty="0">
                <a:latin typeface="Arial" panose="020B0604020202020204" pitchFamily="34" charset="0"/>
                <a:cs typeface="Arial" panose="020B0604020202020204" pitchFamily="34" charset="0"/>
              </a:rPr>
              <a:t>IS–LM </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AD–AS</a:t>
            </a:r>
            <a:r>
              <a:rPr lang="en-US" dirty="0">
                <a:latin typeface="Arial" panose="020B0604020202020204" pitchFamily="34" charset="0"/>
                <a:cs typeface="Arial" panose="020B0604020202020204" pitchFamily="34" charset="0"/>
              </a:rPr>
              <a:t>  models together to analyze the short-run and long-run effects of shocks.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use our models to learn about </a:t>
            </a:r>
            <a:r>
              <a:rPr lang="en-US" dirty="0" smtClean="0">
                <a:latin typeface="Arial" panose="020B0604020202020204" pitchFamily="34" charset="0"/>
                <a:cs typeface="Arial" panose="020B0604020202020204" pitchFamily="34" charset="0"/>
              </a:rPr>
              <a:t>the Great </a:t>
            </a:r>
            <a:r>
              <a:rPr lang="en-US" dirty="0">
                <a:latin typeface="Arial" panose="020B0604020202020204" pitchFamily="34" charset="0"/>
                <a:cs typeface="Arial" panose="020B0604020202020204" pitchFamily="34" charset="0"/>
              </a:rPr>
              <a:t>Depression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66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hangingPunct="0">
              <a:lnSpc>
                <a:spcPct val="105000"/>
              </a:lnSpc>
              <a:spcBef>
                <a:spcPct val="15000"/>
              </a:spcBef>
              <a:buClr>
                <a:schemeClr val="bg1">
                  <a:lumMod val="50000"/>
                </a:schemeClr>
              </a:buClr>
              <a:buSzPct val="95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Keynesian cross</a:t>
            </a:r>
          </a:p>
          <a:p>
            <a:pPr marL="795338" lvl="1" indent="-336550" eaLnBrk="0" hangingPunct="0">
              <a:spcBef>
                <a:spcPct val="15000"/>
              </a:spcBef>
              <a:buClr>
                <a:schemeClr val="bg1">
                  <a:lumMod val="50000"/>
                </a:schemeClr>
              </a:buClr>
              <a:buSzPct val="95000"/>
            </a:pPr>
            <a:r>
              <a:rPr lang="en-US" dirty="0">
                <a:solidFill>
                  <a:schemeClr val="tx1"/>
                </a:solidFill>
                <a:latin typeface="Arial" panose="020B0604020202020204" pitchFamily="34" charset="0"/>
                <a:cs typeface="Arial" panose="020B0604020202020204" pitchFamily="34" charset="0"/>
              </a:rPr>
              <a:t>basic model of income determination</a:t>
            </a:r>
          </a:p>
          <a:p>
            <a:pPr marL="795338" lvl="1" indent="-336550" eaLnBrk="0" hangingPunct="0">
              <a:spcBef>
                <a:spcPct val="15000"/>
              </a:spcBef>
              <a:buClr>
                <a:schemeClr val="bg1">
                  <a:lumMod val="50000"/>
                </a:schemeClr>
              </a:buClr>
              <a:buSzPct val="95000"/>
            </a:pPr>
            <a:r>
              <a:rPr lang="en-US" dirty="0">
                <a:solidFill>
                  <a:schemeClr val="tx1"/>
                </a:solidFill>
                <a:latin typeface="Arial" panose="020B0604020202020204" pitchFamily="34" charset="0"/>
                <a:cs typeface="Arial" panose="020B0604020202020204" pitchFamily="34" charset="0"/>
              </a:rPr>
              <a:t>takes fiscal policy and investment as exogenous</a:t>
            </a:r>
          </a:p>
          <a:p>
            <a:pPr marL="795338" lvl="1" indent="-336550" eaLnBrk="0" hangingPunct="0">
              <a:spcBef>
                <a:spcPct val="15000"/>
              </a:spcBef>
              <a:buClr>
                <a:schemeClr val="bg1">
                  <a:lumMod val="50000"/>
                </a:schemeClr>
              </a:buClr>
              <a:buSzPct val="95000"/>
            </a:pPr>
            <a:r>
              <a:rPr lang="en-US" dirty="0">
                <a:solidFill>
                  <a:schemeClr val="tx1"/>
                </a:solidFill>
                <a:latin typeface="Arial" panose="020B0604020202020204" pitchFamily="34" charset="0"/>
                <a:cs typeface="Arial" panose="020B0604020202020204" pitchFamily="34" charset="0"/>
              </a:rPr>
              <a:t>fiscal policy has a multiplier effect on income</a:t>
            </a:r>
          </a:p>
          <a:p>
            <a:pPr marL="342900" indent="-342900" eaLnBrk="0" hangingPunct="0">
              <a:lnSpc>
                <a:spcPct val="105000"/>
              </a:lnSpc>
              <a:spcBef>
                <a:spcPct val="15000"/>
              </a:spcBef>
              <a:buClr>
                <a:schemeClr val="bg1">
                  <a:lumMod val="50000"/>
                </a:schemeClr>
              </a:buClr>
              <a:buSzPct val="95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 IS </a:t>
            </a:r>
            <a:r>
              <a:rPr lang="en-US" dirty="0" smtClean="0">
                <a:solidFill>
                  <a:schemeClr val="tx1"/>
                </a:solidFill>
                <a:latin typeface="Arial" panose="020B0604020202020204" pitchFamily="34" charset="0"/>
                <a:cs typeface="Arial" panose="020B0604020202020204" pitchFamily="34" charset="0"/>
              </a:rPr>
              <a:t>curve</a:t>
            </a:r>
            <a:endParaRPr lang="en-US" dirty="0">
              <a:solidFill>
                <a:schemeClr val="tx1"/>
              </a:solidFill>
              <a:latin typeface="Arial" panose="020B0604020202020204" pitchFamily="34" charset="0"/>
              <a:cs typeface="Arial" panose="020B0604020202020204" pitchFamily="34" charset="0"/>
            </a:endParaRPr>
          </a:p>
          <a:p>
            <a:pPr marL="795338" lvl="1" indent="-336550" eaLnBrk="0" hangingPunct="0">
              <a:spcBef>
                <a:spcPct val="15000"/>
              </a:spcBef>
              <a:buClr>
                <a:schemeClr val="bg1">
                  <a:lumMod val="50000"/>
                </a:schemeClr>
              </a:buClr>
              <a:buSzPct val="95000"/>
            </a:pPr>
            <a:r>
              <a:rPr lang="en-US" dirty="0">
                <a:solidFill>
                  <a:schemeClr val="tx1"/>
                </a:solidFill>
                <a:latin typeface="Arial" panose="020B0604020202020204" pitchFamily="34" charset="0"/>
                <a:cs typeface="Arial" panose="020B0604020202020204" pitchFamily="34" charset="0"/>
              </a:rPr>
              <a:t>comes from Keynesian cross when planned investment depends negatively on interest rate</a:t>
            </a:r>
          </a:p>
          <a:p>
            <a:pPr marL="795338" lvl="1" indent="-336550" eaLnBrk="0" hangingPunct="0">
              <a:spcBef>
                <a:spcPct val="15000"/>
              </a:spcBef>
              <a:buClr>
                <a:schemeClr val="bg1">
                  <a:lumMod val="50000"/>
                </a:schemeClr>
              </a:buClr>
              <a:buSzPct val="95000"/>
            </a:pPr>
            <a:r>
              <a:rPr lang="en-US" dirty="0">
                <a:solidFill>
                  <a:schemeClr val="tx1"/>
                </a:solidFill>
                <a:latin typeface="Arial" panose="020B0604020202020204" pitchFamily="34" charset="0"/>
                <a:cs typeface="Arial" panose="020B0604020202020204" pitchFamily="34" charset="0"/>
              </a:rPr>
              <a:t>shows all combinations of r </a:t>
            </a:r>
            <a:r>
              <a:rPr lang="en-US" dirty="0" smtClean="0">
                <a:solidFill>
                  <a:schemeClr val="tx1"/>
                </a:solidFill>
                <a:latin typeface="Arial" panose="020B0604020202020204" pitchFamily="34" charset="0"/>
                <a:cs typeface="Arial" panose="020B0604020202020204" pitchFamily="34" charset="0"/>
              </a:rPr>
              <a:t>and Y</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that </a:t>
            </a:r>
            <a:r>
              <a:rPr lang="en-US" dirty="0">
                <a:solidFill>
                  <a:schemeClr val="tx1"/>
                </a:solidFill>
                <a:latin typeface="Arial" panose="020B0604020202020204" pitchFamily="34" charset="0"/>
                <a:cs typeface="Arial" panose="020B0604020202020204" pitchFamily="34" charset="0"/>
              </a:rPr>
              <a:t>equate planned expenditure with </a:t>
            </a:r>
            <a:r>
              <a:rPr lang="en-US" dirty="0" smtClean="0">
                <a:solidFill>
                  <a:schemeClr val="tx1"/>
                </a:solidFill>
                <a:latin typeface="Arial" panose="020B0604020202020204" pitchFamily="34" charset="0"/>
                <a:cs typeface="Arial" panose="020B0604020202020204" pitchFamily="34" charset="0"/>
              </a:rPr>
              <a:t>actual </a:t>
            </a:r>
            <a:r>
              <a:rPr lang="en-US" dirty="0">
                <a:solidFill>
                  <a:schemeClr val="tx1"/>
                </a:solidFill>
                <a:latin typeface="Arial" panose="020B0604020202020204" pitchFamily="34" charset="0"/>
                <a:cs typeface="Arial" panose="020B0604020202020204" pitchFamily="34" charset="0"/>
              </a:rPr>
              <a:t>expenditure on goods and services</a:t>
            </a:r>
          </a:p>
        </p:txBody>
      </p:sp>
    </p:spTree>
    <p:extLst>
      <p:ext uri="{BB962C8B-B14F-4D97-AF65-F5344CB8AC3E}">
        <p14:creationId xmlns:p14="http://schemas.microsoft.com/office/powerpoint/2010/main" val="134204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marL="342900" indent="-342900">
              <a:spcBef>
                <a:spcPts val="600"/>
              </a:spcBef>
              <a:buClr>
                <a:schemeClr val="bg1">
                  <a:lumMod val="50000"/>
                </a:schemeClr>
              </a:buClr>
              <a:buSzPct val="95000"/>
              <a:buFont typeface="Arial" panose="020B0604020202020204" pitchFamily="34" charset="0"/>
              <a:buChar char="•"/>
            </a:pPr>
            <a:r>
              <a:rPr lang="en-US" dirty="0"/>
              <a:t>Theory of liquidity preference</a:t>
            </a:r>
          </a:p>
          <a:p>
            <a:pPr marL="795338" lvl="1" indent="-336550">
              <a:spcBef>
                <a:spcPts val="600"/>
              </a:spcBef>
              <a:buClr>
                <a:schemeClr val="bg1">
                  <a:lumMod val="50000"/>
                </a:schemeClr>
              </a:buClr>
              <a:buSzPct val="95000"/>
            </a:pPr>
            <a:r>
              <a:rPr lang="en-US" dirty="0"/>
              <a:t>basic model of interest rate determination</a:t>
            </a:r>
          </a:p>
          <a:p>
            <a:pPr marL="795338" lvl="1" indent="-336550">
              <a:spcBef>
                <a:spcPts val="600"/>
              </a:spcBef>
              <a:buClr>
                <a:schemeClr val="bg1">
                  <a:lumMod val="50000"/>
                </a:schemeClr>
              </a:buClr>
              <a:buSzPct val="95000"/>
            </a:pPr>
            <a:r>
              <a:rPr lang="en-US" dirty="0"/>
              <a:t>takes money supply and price level as exogenous</a:t>
            </a:r>
          </a:p>
          <a:p>
            <a:pPr marL="795338" lvl="1" indent="-336550">
              <a:spcBef>
                <a:spcPts val="600"/>
              </a:spcBef>
              <a:buClr>
                <a:schemeClr val="bg1">
                  <a:lumMod val="50000"/>
                </a:schemeClr>
              </a:buClr>
              <a:buSzPct val="95000"/>
            </a:pPr>
            <a:r>
              <a:rPr lang="en-US" dirty="0"/>
              <a:t>an increase in the money supply lowers the interest rate</a:t>
            </a:r>
          </a:p>
          <a:p>
            <a:pPr marL="342900" indent="-342900">
              <a:spcBef>
                <a:spcPts val="600"/>
              </a:spcBef>
              <a:buClr>
                <a:schemeClr val="bg1">
                  <a:lumMod val="50000"/>
                </a:schemeClr>
              </a:buClr>
              <a:buSzPct val="95000"/>
              <a:buFont typeface="Arial" panose="020B0604020202020204" pitchFamily="34" charset="0"/>
              <a:buChar char="•"/>
            </a:pPr>
            <a:r>
              <a:rPr lang="en-US" dirty="0"/>
              <a:t> </a:t>
            </a:r>
            <a:r>
              <a:rPr lang="en-US" i="1" dirty="0"/>
              <a:t>LM</a:t>
            </a:r>
            <a:r>
              <a:rPr lang="en-US" dirty="0"/>
              <a:t> </a:t>
            </a:r>
            <a:r>
              <a:rPr lang="en-US" dirty="0" smtClean="0"/>
              <a:t>curve</a:t>
            </a:r>
            <a:endParaRPr lang="en-US" dirty="0"/>
          </a:p>
          <a:p>
            <a:pPr marL="795338" lvl="1" indent="-336550">
              <a:spcBef>
                <a:spcPts val="600"/>
              </a:spcBef>
              <a:buClr>
                <a:schemeClr val="bg1">
                  <a:lumMod val="50000"/>
                </a:schemeClr>
              </a:buClr>
              <a:buSzPct val="95000"/>
            </a:pPr>
            <a:r>
              <a:rPr lang="en-US" dirty="0"/>
              <a:t>comes from liquidity preference theory </a:t>
            </a:r>
            <a:r>
              <a:rPr lang="en-US" dirty="0" smtClean="0"/>
              <a:t>when</a:t>
            </a:r>
            <a:r>
              <a:rPr lang="en-US" dirty="0"/>
              <a:t> </a:t>
            </a:r>
            <a:r>
              <a:rPr lang="en-US" dirty="0" smtClean="0"/>
              <a:t>money </a:t>
            </a:r>
            <a:r>
              <a:rPr lang="en-US" dirty="0"/>
              <a:t>demand depends positively on income</a:t>
            </a:r>
          </a:p>
          <a:p>
            <a:pPr marL="795338" lvl="1" indent="-336550">
              <a:spcBef>
                <a:spcPts val="600"/>
              </a:spcBef>
              <a:buClr>
                <a:schemeClr val="bg1">
                  <a:lumMod val="50000"/>
                </a:schemeClr>
              </a:buClr>
              <a:buSzPct val="95000"/>
            </a:pPr>
            <a:r>
              <a:rPr lang="en-US" dirty="0"/>
              <a:t>shows all combinations of </a:t>
            </a:r>
            <a:r>
              <a:rPr lang="en-US" b="1" i="1" dirty="0" smtClean="0"/>
              <a:t>r</a:t>
            </a:r>
            <a:r>
              <a:rPr lang="en-US" dirty="0" smtClean="0"/>
              <a:t> and </a:t>
            </a:r>
            <a:r>
              <a:rPr lang="en-US" b="1" i="1" dirty="0" smtClean="0"/>
              <a:t>Y</a:t>
            </a:r>
            <a:r>
              <a:rPr lang="en-US" dirty="0" smtClean="0"/>
              <a:t> that </a:t>
            </a:r>
            <a:r>
              <a:rPr lang="en-US" dirty="0"/>
              <a:t>equate demand for real money balances with supply</a:t>
            </a:r>
          </a:p>
        </p:txBody>
      </p:sp>
    </p:spTree>
    <p:extLst>
      <p:ext uri="{BB962C8B-B14F-4D97-AF65-F5344CB8AC3E}">
        <p14:creationId xmlns:p14="http://schemas.microsoft.com/office/powerpoint/2010/main" val="316809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3</a:t>
            </a:r>
          </a:p>
        </p:txBody>
      </p:sp>
      <p:sp>
        <p:nvSpPr>
          <p:cNvPr id="3" name="Content Placeholder 2"/>
          <p:cNvSpPr>
            <a:spLocks noGrp="1"/>
          </p:cNvSpPr>
          <p:nvPr>
            <p:ph type="body" sz="quarter" idx="10"/>
          </p:nvPr>
        </p:nvSpPr>
        <p:spPr/>
        <p:txBody>
          <a:bodyPr/>
          <a:lstStyle/>
          <a:p>
            <a:pPr marL="342900" indent="-342900">
              <a:spcBef>
                <a:spcPct val="15000"/>
              </a:spcBef>
              <a:buClr>
                <a:schemeClr val="bg1">
                  <a:lumMod val="50000"/>
                </a:schemeClr>
              </a:buClr>
              <a:buSzPct val="95000"/>
              <a:buFont typeface="Arial" panose="020B0604020202020204" pitchFamily="34" charset="0"/>
              <a:buChar char="•"/>
            </a:pPr>
            <a:r>
              <a:rPr lang="en-US" dirty="0"/>
              <a:t> </a:t>
            </a:r>
            <a:r>
              <a:rPr lang="en-US" sz="2400" i="1" dirty="0"/>
              <a:t>IS–LM </a:t>
            </a:r>
            <a:r>
              <a:rPr lang="en-US" sz="1200" dirty="0"/>
              <a:t> </a:t>
            </a:r>
            <a:r>
              <a:rPr lang="en-US" sz="2400" dirty="0"/>
              <a:t>model</a:t>
            </a:r>
          </a:p>
          <a:p>
            <a:pPr marL="795338" lvl="1" indent="-336550">
              <a:spcBef>
                <a:spcPct val="15000"/>
              </a:spcBef>
              <a:buClr>
                <a:schemeClr val="bg1">
                  <a:lumMod val="50000"/>
                </a:schemeClr>
              </a:buClr>
              <a:buSzPct val="95000"/>
            </a:pPr>
            <a:r>
              <a:rPr lang="en-US" sz="2500" dirty="0"/>
              <a:t>The intersection of the </a:t>
            </a:r>
            <a:r>
              <a:rPr lang="en-US" sz="2500" i="1" dirty="0"/>
              <a:t>IS</a:t>
            </a:r>
            <a:r>
              <a:rPr lang="en-US" sz="2500" dirty="0"/>
              <a:t> </a:t>
            </a:r>
            <a:r>
              <a:rPr lang="en-US" sz="1100" dirty="0"/>
              <a:t> </a:t>
            </a:r>
            <a:r>
              <a:rPr lang="en-US" sz="2500" dirty="0"/>
              <a:t>and </a:t>
            </a:r>
            <a:r>
              <a:rPr lang="en-US" sz="2500" i="1" dirty="0"/>
              <a:t>LM</a:t>
            </a:r>
            <a:r>
              <a:rPr lang="en-US" sz="2500" dirty="0"/>
              <a:t> </a:t>
            </a:r>
            <a:r>
              <a:rPr lang="en-US" sz="1100" dirty="0"/>
              <a:t> </a:t>
            </a:r>
            <a:r>
              <a:rPr lang="en-US" sz="2500" dirty="0"/>
              <a:t>curves shows the unique point (</a:t>
            </a:r>
            <a:r>
              <a:rPr lang="en-US" sz="2500" b="1" i="1" dirty="0"/>
              <a:t>Y</a:t>
            </a:r>
            <a:r>
              <a:rPr lang="en-US" sz="2500" dirty="0"/>
              <a:t>, </a:t>
            </a:r>
            <a:r>
              <a:rPr lang="en-US" sz="2500" b="1" i="1" dirty="0"/>
              <a:t>r</a:t>
            </a:r>
            <a:r>
              <a:rPr lang="en-US" sz="2500" dirty="0"/>
              <a:t> ) that satisfies equilibrium in both the goods and money markets</a:t>
            </a:r>
            <a:r>
              <a:rPr lang="en-US" sz="2500" dirty="0" smtClean="0"/>
              <a:t>.</a:t>
            </a:r>
            <a:endParaRPr lang="en-US" dirty="0"/>
          </a:p>
        </p:txBody>
      </p:sp>
    </p:spTree>
    <p:extLst>
      <p:ext uri="{BB962C8B-B14F-4D97-AF65-F5344CB8AC3E}">
        <p14:creationId xmlns:p14="http://schemas.microsoft.com/office/powerpoint/2010/main" val="414353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AC6E7C-6490-4CB7-91E5-E6B8B1E2BFC4}"/>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Keynesian cross</a:t>
            </a:r>
          </a:p>
        </p:txBody>
      </p:sp>
      <p:sp>
        <p:nvSpPr>
          <p:cNvPr id="2"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simple closed-economy model in which income is determined by expenditure.</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(due to J. M. Keynes)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Notation:</a:t>
            </a:r>
          </a:p>
          <a:p>
            <a:pPr marL="342900" lvl="1" indent="0">
              <a:spcBef>
                <a:spcPts val="600"/>
              </a:spcBef>
              <a:buNone/>
            </a:pP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planned investment</a:t>
            </a:r>
          </a:p>
          <a:p>
            <a:pPr marL="342900" lvl="1" indent="0">
              <a:spcBef>
                <a:spcPts val="600"/>
              </a:spcBef>
              <a:buNone/>
            </a:pPr>
            <a:r>
              <a:rPr lang="en-US" b="1" i="1" dirty="0">
                <a:latin typeface="Arial" panose="020B0604020202020204" pitchFamily="34" charset="0"/>
                <a:cs typeface="Arial" panose="020B0604020202020204" pitchFamily="34" charset="0"/>
              </a:rPr>
              <a:t>PE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C </a:t>
            </a:r>
            <a:r>
              <a:rPr lang="en-US"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I </a:t>
            </a:r>
            <a:r>
              <a:rPr lang="en-US" dirty="0" smtClean="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planned expenditure</a:t>
            </a:r>
          </a:p>
          <a:p>
            <a:pPr marL="342900" lvl="1" indent="0">
              <a:spcBef>
                <a:spcPts val="600"/>
              </a:spcBef>
              <a:buNone/>
            </a:pP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real GDP = actual expenditure</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Difference between actual and planned </a:t>
            </a:r>
            <a:r>
              <a:rPr lang="en-US" dirty="0" smtClean="0">
                <a:latin typeface="Arial" panose="020B0604020202020204" pitchFamily="34" charset="0"/>
                <a:cs typeface="Arial" panose="020B0604020202020204" pitchFamily="34" charset="0"/>
              </a:rPr>
              <a:t>expenditure = </a:t>
            </a:r>
            <a:r>
              <a:rPr lang="en-US" dirty="0">
                <a:latin typeface="Arial" panose="020B0604020202020204" pitchFamily="34" charset="0"/>
                <a:cs typeface="Arial" panose="020B0604020202020204" pitchFamily="34" charset="0"/>
              </a:rPr>
              <a:t>unplanned inventory </a:t>
            </a:r>
            <a:r>
              <a:rPr lang="en-US" dirty="0" smtClean="0">
                <a:latin typeface="Arial" panose="020B0604020202020204" pitchFamily="34" charset="0"/>
                <a:cs typeface="Arial" panose="020B0604020202020204" pitchFamily="34" charset="0"/>
              </a:rPr>
              <a:t>investment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16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A85232"/>
                </a:solidFill>
              </a:rPr>
              <a:t>Elements of the Keynesian cross</a:t>
            </a:r>
            <a:endParaRPr lang="en-US" dirty="0"/>
          </a:p>
        </p:txBody>
      </p:sp>
      <p:graphicFrame>
        <p:nvGraphicFramePr>
          <p:cNvPr id="39939" name="Object 2" descr="Four equations are shown. The first equation for consumption function reads, C equals C (Y minus T). The second equation for government policy variables reads, G equals G bar, T equals T bar. The equation for planned investment is exogenous, I equals I bar. The equation for planned expenditure is PE equals C (Y minus T) plus I bar plus G bar."/>
          <p:cNvGraphicFramePr>
            <a:graphicFrameLocks noChangeAspect="1"/>
          </p:cNvGraphicFramePr>
          <p:nvPr>
            <p:extLst>
              <p:ext uri="{D42A27DB-BD31-4B8C-83A1-F6EECF244321}">
                <p14:modId xmlns:p14="http://schemas.microsoft.com/office/powerpoint/2010/main" val="2217543444"/>
              </p:ext>
            </p:extLst>
          </p:nvPr>
        </p:nvGraphicFramePr>
        <p:xfrm>
          <a:off x="500647" y="1322672"/>
          <a:ext cx="6888306" cy="2044989"/>
        </p:xfrm>
        <a:graphic>
          <a:graphicData uri="http://schemas.openxmlformats.org/presentationml/2006/ole">
            <mc:AlternateContent xmlns:mc="http://schemas.openxmlformats.org/markup-compatibility/2006">
              <mc:Choice xmlns:v="urn:schemas-microsoft-com:vml" Requires="v">
                <p:oleObj spid="_x0000_s1444" name="Equation" r:id="rId4" imgW="3238200" imgH="965160" progId="Equation.DSMT4">
                  <p:embed/>
                </p:oleObj>
              </mc:Choice>
              <mc:Fallback>
                <p:oleObj name="Equation" r:id="rId4" imgW="3238200" imgH="965160" progId="Equation.DSMT4">
                  <p:embed/>
                  <p:pic>
                    <p:nvPicPr>
                      <p:cNvPr id="0" name=""/>
                      <p:cNvPicPr>
                        <a:picLocks noChangeAspect="1" noChangeArrowheads="1"/>
                      </p:cNvPicPr>
                      <p:nvPr/>
                    </p:nvPicPr>
                    <p:blipFill>
                      <a:blip r:embed="rId5"/>
                      <a:srcRect/>
                      <a:stretch>
                        <a:fillRect/>
                      </a:stretch>
                    </p:blipFill>
                    <p:spPr bwMode="auto">
                      <a:xfrm>
                        <a:off x="500647" y="1322672"/>
                        <a:ext cx="6888306" cy="2044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type="body" sz="quarter" idx="10"/>
          </p:nvPr>
        </p:nvSpPr>
        <p:spPr>
          <a:xfrm>
            <a:off x="467140" y="3493810"/>
            <a:ext cx="7667639" cy="494598"/>
          </a:xfrm>
        </p:spPr>
        <p:txBody>
          <a:bodyPr/>
          <a:lstStyle/>
          <a:p>
            <a:r>
              <a:rPr lang="en-US" dirty="0"/>
              <a:t>equilibrium condition</a:t>
            </a:r>
            <a:r>
              <a:rPr lang="en-US" dirty="0" smtClean="0"/>
              <a:t>:</a:t>
            </a:r>
            <a:endParaRPr lang="en-US" dirty="0"/>
          </a:p>
        </p:txBody>
      </p:sp>
      <p:graphicFrame>
        <p:nvGraphicFramePr>
          <p:cNvPr id="39943" name="Object 6" descr="An equation reads, actual expenditure equals planned expenditure which is Y equals PE."/>
          <p:cNvGraphicFramePr>
            <a:graphicFrameLocks noChangeAspect="1"/>
          </p:cNvGraphicFramePr>
          <p:nvPr>
            <p:extLst>
              <p:ext uri="{D42A27DB-BD31-4B8C-83A1-F6EECF244321}">
                <p14:modId xmlns:p14="http://schemas.microsoft.com/office/powerpoint/2010/main" val="1144214052"/>
              </p:ext>
            </p:extLst>
          </p:nvPr>
        </p:nvGraphicFramePr>
        <p:xfrm>
          <a:off x="500647" y="4114557"/>
          <a:ext cx="6091238" cy="941388"/>
        </p:xfrm>
        <a:graphic>
          <a:graphicData uri="http://schemas.openxmlformats.org/presentationml/2006/ole">
            <mc:AlternateContent xmlns:mc="http://schemas.openxmlformats.org/markup-compatibility/2006">
              <mc:Choice xmlns:v="urn:schemas-microsoft-com:vml" Requires="v">
                <p:oleObj spid="_x0000_s1445" name="Equation" r:id="rId6" imgW="2793960" imgH="431640" progId="Equation.DSMT4">
                  <p:embed/>
                </p:oleObj>
              </mc:Choice>
              <mc:Fallback>
                <p:oleObj name="Equation" r:id="rId6" imgW="2793960" imgH="431640" progId="Equation.DSMT4">
                  <p:embed/>
                  <p:pic>
                    <p:nvPicPr>
                      <p:cNvPr id="0" name=""/>
                      <p:cNvPicPr>
                        <a:picLocks noChangeAspect="1" noChangeArrowheads="1"/>
                      </p:cNvPicPr>
                      <p:nvPr/>
                    </p:nvPicPr>
                    <p:blipFill>
                      <a:blip r:embed="rId7"/>
                      <a:srcRect/>
                      <a:stretch>
                        <a:fillRect/>
                      </a:stretch>
                    </p:blipFill>
                    <p:spPr bwMode="auto">
                      <a:xfrm>
                        <a:off x="500647" y="4114557"/>
                        <a:ext cx="6091238"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18367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8C37DE-EF4A-44F3-B888-73748F4755CE}"/>
              </a:ext>
            </a:extLst>
          </p:cNvPr>
          <p:cNvSpPr>
            <a:spLocks noGrp="1"/>
          </p:cNvSpPr>
          <p:nvPr>
            <p:ph type="title"/>
          </p:nvPr>
        </p:nvSpPr>
        <p:spPr/>
        <p:txBody>
          <a:bodyPr/>
          <a:lstStyle/>
          <a:p>
            <a:r>
              <a:rPr lang="en-US" dirty="0"/>
              <a:t>Graphing planned expenditure</a:t>
            </a:r>
          </a:p>
        </p:txBody>
      </p:sp>
      <p:pic>
        <p:nvPicPr>
          <p:cNvPr id="7" name="Picture 2" descr="This is a line graph to depict a planned expenditure as a function of income. The Y axis is the planned expenditure (PE) and the X axis is the income, output (Y). The planned expenditure, PE = C(Y-fixed T) + fixed I + fixed G line runs diagonally from low PE, low Y to high PE, high Y. The MPC is noted near the mid-point of the line."/>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524153" y="1685135"/>
            <a:ext cx="8113105" cy="371727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5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136B93-DA05-4652-B877-7CEA2D9A27F2}"/>
              </a:ext>
            </a:extLst>
          </p:cNvPr>
          <p:cNvSpPr>
            <a:spLocks noGrp="1"/>
          </p:cNvSpPr>
          <p:nvPr>
            <p:ph type="title"/>
          </p:nvPr>
        </p:nvSpPr>
        <p:spPr/>
        <p:txBody>
          <a:bodyPr/>
          <a:lstStyle/>
          <a:p>
            <a:r>
              <a:rPr lang="en-US" dirty="0"/>
              <a:t>Graphing the equilibrium condition</a:t>
            </a:r>
          </a:p>
        </p:txBody>
      </p:sp>
      <p:pic>
        <p:nvPicPr>
          <p:cNvPr id="7" name="Picture Placeholder 6" descr="The Y axis is labeled PE Planned expenditure. The X axis is labeled Income, Output, Y. An increasing line is labeled PE=Y.">
            <a:extLst>
              <a:ext uri="{FF2B5EF4-FFF2-40B4-BE49-F238E27FC236}">
                <a16:creationId xmlns:a16="http://schemas.microsoft.com/office/drawing/2014/main" id="{BCDA6690-8BAD-4245-B2F5-5E82AECCDC4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101839" y="1336515"/>
            <a:ext cx="6711668" cy="4365663"/>
          </a:xfrm>
          <a:prstGeom prst="rect">
            <a:avLst/>
          </a:prstGeom>
        </p:spPr>
      </p:pic>
    </p:spTree>
    <p:extLst>
      <p:ext uri="{BB962C8B-B14F-4D97-AF65-F5344CB8AC3E}">
        <p14:creationId xmlns:p14="http://schemas.microsoft.com/office/powerpoint/2010/main" val="13586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48A72-4A8A-4681-B8D4-D51F4B821B81}"/>
              </a:ext>
            </a:extLst>
          </p:cNvPr>
          <p:cNvSpPr>
            <a:spLocks noGrp="1"/>
          </p:cNvSpPr>
          <p:nvPr>
            <p:ph type="title"/>
          </p:nvPr>
        </p:nvSpPr>
        <p:spPr/>
        <p:txBody>
          <a:bodyPr/>
          <a:lstStyle/>
          <a:p>
            <a:r>
              <a:rPr lang="en-US" dirty="0"/>
              <a:t>The equilibrium value of income</a:t>
            </a:r>
          </a:p>
        </p:txBody>
      </p:sp>
      <p:pic>
        <p:nvPicPr>
          <p:cNvPr id="6" name="Picture 2" descr="This is a line graph to illustrate the Keynesian cross. The Y axis is the expenditure (Planned, PE; Actual, Y) and the X axis is the income, output (Y). The planned expenditure, PE = C(Y-fixed T) + fixed I + fixed G, line runs diagonally from mid expenditure, low Y to high expenditure, high Y. The actual expenditure, Y = PE, line is at a 45-degree angle from the graph’s left corner. It runs from low expenditure to mid Y. The point at which these lines intersect is the equilibrium income."/>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721035" y="1372834"/>
            <a:ext cx="7719341" cy="444914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56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w:document xmlns:w="http://schemas.openxmlformats.org/wordprocessingml/2006/main">
  <RequestId>e9c14cfc-fef6-49e8-83ba-40c02b01c4a1</RequestId>
  <RequestDate>2/10/2021 10:28:48 AM</RequestDate>
</w:document>
</file>

<file path=docProps/app.xml><?xml version="1.0" encoding="utf-8"?>
<Properties xmlns="http://schemas.openxmlformats.org/officeDocument/2006/extended-properties" xmlns:vt="http://schemas.openxmlformats.org/officeDocument/2006/docPropsVTypes">
  <Template>Template</Template>
  <TotalTime>3296</TotalTime>
  <Words>3275</Words>
  <Application>Microsoft Office PowerPoint</Application>
  <PresentationFormat>On-screen Show (4:3)</PresentationFormat>
  <Paragraphs>324</Paragraphs>
  <Slides>46</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Arial</vt:lpstr>
      <vt:lpstr>Arial Narrow</vt:lpstr>
      <vt:lpstr>Calibri</vt:lpstr>
      <vt:lpstr>Symbol</vt:lpstr>
      <vt:lpstr>Tahoma</vt:lpstr>
      <vt:lpstr>Times New Roman</vt:lpstr>
      <vt:lpstr>Wingdings</vt:lpstr>
      <vt:lpstr>Wingdings 3</vt:lpstr>
      <vt:lpstr>Template</vt:lpstr>
      <vt:lpstr>Equation</vt:lpstr>
      <vt:lpstr>Aggregate Demand I: Building the IS-LM Model</vt:lpstr>
      <vt:lpstr>IN THIS CHAPTER, YOU WILL LEARN:</vt:lpstr>
      <vt:lpstr>Context, part 1</vt:lpstr>
      <vt:lpstr>Context, part 2</vt:lpstr>
      <vt:lpstr>The Keynesian cross</vt:lpstr>
      <vt:lpstr>Elements of the Keynesian cross</vt:lpstr>
      <vt:lpstr>Graphing planned expenditure</vt:lpstr>
      <vt:lpstr>Graphing the equilibrium condition</vt:lpstr>
      <vt:lpstr>The equilibrium value of income</vt:lpstr>
      <vt:lpstr>An increase in government purchases</vt:lpstr>
      <vt:lpstr>Solving for ΔY (1 of 2)</vt:lpstr>
      <vt:lpstr>The government purchases multiplier</vt:lpstr>
      <vt:lpstr>Why the multiplier is greater than 1</vt:lpstr>
      <vt:lpstr>An increase in taxes</vt:lpstr>
      <vt:lpstr>Solving for ΔY (2 of 2)</vt:lpstr>
      <vt:lpstr>The tax multiplier, part 1</vt:lpstr>
      <vt:lpstr>The tax multiplier, part 2</vt:lpstr>
      <vt:lpstr>NOW YOU TRY Practice with the Keynesian cross</vt:lpstr>
      <vt:lpstr>NOW YOU TRY Practice with the Keynesian cross, answer</vt:lpstr>
      <vt:lpstr>The IS curve</vt:lpstr>
      <vt:lpstr>Deriving the IS curve</vt:lpstr>
      <vt:lpstr>When the IS curve is negatively sloped</vt:lpstr>
      <vt:lpstr>Fiscal policy and the IS curve</vt:lpstr>
      <vt:lpstr>Shifting the IS  curve:  ΔG</vt:lpstr>
      <vt:lpstr>NOW YOU TRY Shifting the IS curve:  ΔT</vt:lpstr>
      <vt:lpstr>NOW YOU TRY Shifting the IS curve:  ΔT, answer</vt:lpstr>
      <vt:lpstr>The theory of liquidity preference</vt:lpstr>
      <vt:lpstr>Money supply</vt:lpstr>
      <vt:lpstr>Money demand</vt:lpstr>
      <vt:lpstr>Equilibrium</vt:lpstr>
      <vt:lpstr>How the Fed raises the interest rate</vt:lpstr>
      <vt:lpstr>CASE STUDY: Monetary tightening and interest rates, part 1</vt:lpstr>
      <vt:lpstr>CASE STUDY: Monetary tightening and interest rates, part 2</vt:lpstr>
      <vt:lpstr>The LM curve</vt:lpstr>
      <vt:lpstr>Deriving the LM curve</vt:lpstr>
      <vt:lpstr>The IS curve and the loanable funds model</vt:lpstr>
      <vt:lpstr>Why the LM curve is upward sloping</vt:lpstr>
      <vt:lpstr>How ΔM  shifts the LM  curve</vt:lpstr>
      <vt:lpstr>NOW YOU TRY Shifting the LM curve</vt:lpstr>
      <vt:lpstr>NOW YOU TRY Shifting the LM curve, answer</vt:lpstr>
      <vt:lpstr>The short-run equilibrium</vt:lpstr>
      <vt:lpstr>The big picture</vt:lpstr>
      <vt:lpstr>Preview of Chapter 12</vt:lpstr>
      <vt:lpstr>CHAPTER SUMMARY, PART 1</vt:lpstr>
      <vt:lpstr>CHAPTER SUMMARY, PART 2</vt:lpstr>
      <vt:lpstr>CHAPTER SUMMARY, PART 3</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Aggregate Demand I: Building the IS-LM Model</dc:title>
  <dc:creator>Mankiw</dc:creator>
  <cp:lastModifiedBy>CD</cp:lastModifiedBy>
  <cp:revision>328</cp:revision>
  <dcterms:created xsi:type="dcterms:W3CDTF">2006-04-29T00:50:43Z</dcterms:created>
  <dcterms:modified xsi:type="dcterms:W3CDTF">2018-10-19T16:14:21Z</dcterms:modified>
</cp:coreProperties>
</file>